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58" r:id="rId3"/>
    <p:sldId id="279" r:id="rId4"/>
    <p:sldId id="285" r:id="rId5"/>
    <p:sldId id="286" r:id="rId6"/>
    <p:sldId id="287" r:id="rId7"/>
    <p:sldId id="288" r:id="rId8"/>
    <p:sldId id="289" r:id="rId9"/>
    <p:sldId id="290" r:id="rId10"/>
    <p:sldId id="292" r:id="rId11"/>
    <p:sldId id="293" r:id="rId12"/>
    <p:sldId id="294" r:id="rId13"/>
    <p:sldId id="295" r:id="rId14"/>
    <p:sldId id="296" r:id="rId15"/>
    <p:sldId id="334" r:id="rId16"/>
    <p:sldId id="33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B0F0"/>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7D13FD-0C74-46D6-A47B-F129F42EE506}" v="78" dt="2022-07-13T16:47:28.3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78003" autoAdjust="0"/>
  </p:normalViewPr>
  <p:slideViewPr>
    <p:cSldViewPr>
      <p:cViewPr varScale="1">
        <p:scale>
          <a:sx n="79" d="100"/>
          <a:sy n="79" d="100"/>
        </p:scale>
        <p:origin x="1404" y="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802.15-&lt;15-22-XXXX-XX-04ab&gt;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802.15-&lt;15-22-XXXX-XX-04ab&gt;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163910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11</a:t>
            </a:fld>
            <a:endParaRPr lang="en-US" altLang="en-US"/>
          </a:p>
        </p:txBody>
      </p:sp>
    </p:spTree>
    <p:extLst>
      <p:ext uri="{BB962C8B-B14F-4D97-AF65-F5344CB8AC3E}">
        <p14:creationId xmlns:p14="http://schemas.microsoft.com/office/powerpoint/2010/main" val="1279787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12</a:t>
            </a:fld>
            <a:endParaRPr lang="en-US" altLang="en-US"/>
          </a:p>
        </p:txBody>
      </p:sp>
    </p:spTree>
    <p:extLst>
      <p:ext uri="{BB962C8B-B14F-4D97-AF65-F5344CB8AC3E}">
        <p14:creationId xmlns:p14="http://schemas.microsoft.com/office/powerpoint/2010/main" val="692102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13</a:t>
            </a:fld>
            <a:endParaRPr lang="en-US" altLang="en-US"/>
          </a:p>
        </p:txBody>
      </p:sp>
    </p:spTree>
    <p:extLst>
      <p:ext uri="{BB962C8B-B14F-4D97-AF65-F5344CB8AC3E}">
        <p14:creationId xmlns:p14="http://schemas.microsoft.com/office/powerpoint/2010/main" val="1365459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14</a:t>
            </a:fld>
            <a:endParaRPr lang="en-US" altLang="en-US"/>
          </a:p>
        </p:txBody>
      </p:sp>
    </p:spTree>
    <p:extLst>
      <p:ext uri="{BB962C8B-B14F-4D97-AF65-F5344CB8AC3E}">
        <p14:creationId xmlns:p14="http://schemas.microsoft.com/office/powerpoint/2010/main" val="88634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15</a:t>
            </a:fld>
            <a:endParaRPr lang="en-US" altLang="en-US"/>
          </a:p>
        </p:txBody>
      </p:sp>
    </p:spTree>
    <p:extLst>
      <p:ext uri="{BB962C8B-B14F-4D97-AF65-F5344CB8AC3E}">
        <p14:creationId xmlns:p14="http://schemas.microsoft.com/office/powerpoint/2010/main" val="12372386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16</a:t>
            </a:fld>
            <a:endParaRPr lang="en-US" altLang="en-US"/>
          </a:p>
        </p:txBody>
      </p:sp>
    </p:spTree>
    <p:extLst>
      <p:ext uri="{BB962C8B-B14F-4D97-AF65-F5344CB8AC3E}">
        <p14:creationId xmlns:p14="http://schemas.microsoft.com/office/powerpoint/2010/main" val="687900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indent="0">
              <a:buFontTx/>
              <a:buNone/>
            </a:pPr>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3</a:t>
            </a:fld>
            <a:endParaRPr lang="en-US" altLang="en-US"/>
          </a:p>
        </p:txBody>
      </p:sp>
    </p:spTree>
    <p:extLst>
      <p:ext uri="{BB962C8B-B14F-4D97-AF65-F5344CB8AC3E}">
        <p14:creationId xmlns:p14="http://schemas.microsoft.com/office/powerpoint/2010/main" val="1936884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indent="0">
              <a:buFontTx/>
              <a:buNone/>
            </a:pPr>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4</a:t>
            </a:fld>
            <a:endParaRPr lang="en-US" altLang="en-US"/>
          </a:p>
        </p:txBody>
      </p:sp>
    </p:spTree>
    <p:extLst>
      <p:ext uri="{BB962C8B-B14F-4D97-AF65-F5344CB8AC3E}">
        <p14:creationId xmlns:p14="http://schemas.microsoft.com/office/powerpoint/2010/main" val="3786364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indent="0">
              <a:buFontTx/>
              <a:buNone/>
            </a:pPr>
            <a:endParaRPr lang="de-CH"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5</a:t>
            </a:fld>
            <a:endParaRPr lang="en-US" altLang="en-US"/>
          </a:p>
        </p:txBody>
      </p:sp>
    </p:spTree>
    <p:extLst>
      <p:ext uri="{BB962C8B-B14F-4D97-AF65-F5344CB8AC3E}">
        <p14:creationId xmlns:p14="http://schemas.microsoft.com/office/powerpoint/2010/main" val="2338638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6</a:t>
            </a:fld>
            <a:endParaRPr lang="en-US" altLang="en-US"/>
          </a:p>
        </p:txBody>
      </p:sp>
    </p:spTree>
    <p:extLst>
      <p:ext uri="{BB962C8B-B14F-4D97-AF65-F5344CB8AC3E}">
        <p14:creationId xmlns:p14="http://schemas.microsoft.com/office/powerpoint/2010/main" val="119408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7</a:t>
            </a:fld>
            <a:endParaRPr lang="en-US" altLang="en-US"/>
          </a:p>
        </p:txBody>
      </p:sp>
    </p:spTree>
    <p:extLst>
      <p:ext uri="{BB962C8B-B14F-4D97-AF65-F5344CB8AC3E}">
        <p14:creationId xmlns:p14="http://schemas.microsoft.com/office/powerpoint/2010/main" val="3272568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8</a:t>
            </a:fld>
            <a:endParaRPr lang="en-US" altLang="en-US"/>
          </a:p>
        </p:txBody>
      </p:sp>
    </p:spTree>
    <p:extLst>
      <p:ext uri="{BB962C8B-B14F-4D97-AF65-F5344CB8AC3E}">
        <p14:creationId xmlns:p14="http://schemas.microsoft.com/office/powerpoint/2010/main" val="3995080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9</a:t>
            </a:fld>
            <a:endParaRPr lang="en-US" altLang="en-US"/>
          </a:p>
        </p:txBody>
      </p:sp>
    </p:spTree>
    <p:extLst>
      <p:ext uri="{BB962C8B-B14F-4D97-AF65-F5344CB8AC3E}">
        <p14:creationId xmlns:p14="http://schemas.microsoft.com/office/powerpoint/2010/main" val="660264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10</a:t>
            </a:fld>
            <a:endParaRPr lang="en-US" altLang="en-US"/>
          </a:p>
        </p:txBody>
      </p:sp>
    </p:spTree>
    <p:extLst>
      <p:ext uri="{BB962C8B-B14F-4D97-AF65-F5344CB8AC3E}">
        <p14:creationId xmlns:p14="http://schemas.microsoft.com/office/powerpoint/2010/main" val="3907079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EAB4610-6273-5CDC-38BA-A035035E0182}"/>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id="{310B071A-4D8F-D8F3-D165-1DFDE4110833}"/>
              </a:ext>
            </a:extLst>
          </p:cNvPr>
          <p:cNvSpPr>
            <a:spLocks noGrp="1"/>
          </p:cNvSpPr>
          <p:nvPr>
            <p:ph type="dt" sz="half" idx="10"/>
          </p:nvPr>
        </p:nvSpPr>
        <p:spPr/>
        <p:txBody>
          <a:bodyPr/>
          <a:lstStyle/>
          <a:p>
            <a:r>
              <a:rPr lang="en-US" altLang="en-US"/>
              <a:t>Jul 2022</a:t>
            </a:r>
            <a:endParaRPr lang="en-US" altLang="en-US" dirty="0"/>
          </a:p>
        </p:txBody>
      </p:sp>
      <p:sp>
        <p:nvSpPr>
          <p:cNvPr id="11" name="Footer Placeholder 10">
            <a:extLst>
              <a:ext uri="{FF2B5EF4-FFF2-40B4-BE49-F238E27FC236}">
                <a16:creationId xmlns:a16="http://schemas.microsoft.com/office/drawing/2014/main" id="{E3F1310D-321B-F412-5C6A-D6C99EEBA876}"/>
              </a:ext>
            </a:extLst>
          </p:cNvPr>
          <p:cNvSpPr>
            <a:spLocks noGrp="1"/>
          </p:cNvSpPr>
          <p:nvPr>
            <p:ph type="ftr" sz="quarter" idx="11"/>
          </p:nvPr>
        </p:nvSpPr>
        <p:spPr/>
        <p:txBody>
          <a:bodyPr/>
          <a:lstStyle/>
          <a:p>
            <a:r>
              <a:rPr lang="nb-NO" altLang="en-US"/>
              <a:t>Anliker et al. (ETH Zurich)</a:t>
            </a:r>
            <a:endParaRPr lang="en-US" altLang="en-US" dirty="0"/>
          </a:p>
        </p:txBody>
      </p:sp>
      <p:sp>
        <p:nvSpPr>
          <p:cNvPr id="12" name="Slide Number Placeholder 11">
            <a:extLst>
              <a:ext uri="{FF2B5EF4-FFF2-40B4-BE49-F238E27FC236}">
                <a16:creationId xmlns:a16="http://schemas.microsoft.com/office/drawing/2014/main" id="{7B51DFA7-4BF4-A51F-C6C0-4B7BB3D524E4}"/>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1301849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nb-NO" altLang="en-US"/>
              <a:t>Anliker et al. (ETH Zurich)</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nb-NO" altLang="en-US"/>
              <a:t>Anliker et al. (ETH Zurich)</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nb-NO" altLang="en-US"/>
              <a:t>Anliker et al. (ETH Zurich)</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Date Placeholder 10">
            <a:extLst>
              <a:ext uri="{FF2B5EF4-FFF2-40B4-BE49-F238E27FC236}">
                <a16:creationId xmlns:a16="http://schemas.microsoft.com/office/drawing/2014/main" id="{E12A3C8D-583B-46D0-6137-7DEAEC3A635B}"/>
              </a:ext>
            </a:extLst>
          </p:cNvPr>
          <p:cNvSpPr>
            <a:spLocks noGrp="1"/>
          </p:cNvSpPr>
          <p:nvPr>
            <p:ph type="dt" sz="half" idx="10"/>
          </p:nvPr>
        </p:nvSpPr>
        <p:spPr/>
        <p:txBody>
          <a:bodyPr/>
          <a:lstStyle/>
          <a:p>
            <a:r>
              <a:rPr lang="en-US" altLang="en-US"/>
              <a:t>Jul 2022</a:t>
            </a:r>
            <a:endParaRPr lang="en-US" altLang="en-US" dirty="0"/>
          </a:p>
        </p:txBody>
      </p:sp>
      <p:sp>
        <p:nvSpPr>
          <p:cNvPr id="12" name="Footer Placeholder 11">
            <a:extLst>
              <a:ext uri="{FF2B5EF4-FFF2-40B4-BE49-F238E27FC236}">
                <a16:creationId xmlns:a16="http://schemas.microsoft.com/office/drawing/2014/main" id="{2F49C13E-8955-C2CC-CB05-C16AC04A0B24}"/>
              </a:ext>
            </a:extLst>
          </p:cNvPr>
          <p:cNvSpPr>
            <a:spLocks noGrp="1"/>
          </p:cNvSpPr>
          <p:nvPr>
            <p:ph type="ftr" sz="quarter" idx="11"/>
          </p:nvPr>
        </p:nvSpPr>
        <p:spPr/>
        <p:txBody>
          <a:bodyPr/>
          <a:lstStyle/>
          <a:p>
            <a:r>
              <a:rPr lang="nb-NO" altLang="en-US"/>
              <a:t>Anliker et al. (ETH Zurich)</a:t>
            </a:r>
            <a:endParaRPr lang="en-US" altLang="en-US" dirty="0"/>
          </a:p>
        </p:txBody>
      </p:sp>
      <p:sp>
        <p:nvSpPr>
          <p:cNvPr id="13" name="Slide Number Placeholder 12">
            <a:extLst>
              <a:ext uri="{FF2B5EF4-FFF2-40B4-BE49-F238E27FC236}">
                <a16:creationId xmlns:a16="http://schemas.microsoft.com/office/drawing/2014/main" id="{EA73150B-3898-ABAA-618C-2D93F8F3F387}"/>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nb-NO" altLang="en-US"/>
              <a:t>Anliker et al. (ETH Zurich)</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nb-NO" altLang="en-US"/>
              <a:t>Anliker et al. (ETH Zurich)</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 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nb-NO" altLang="en-US"/>
              <a:t>Anliker et al. (ETH Zurich)</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15-22-0410-00-04ab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NBA-MMS UWB - Security Considerations</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 2022</a:t>
            </a:r>
          </a:p>
        </p:txBody>
      </p:sp>
      <p:sp>
        <p:nvSpPr>
          <p:cNvPr id="5" name="Footer Placeholder 2"/>
          <p:cNvSpPr>
            <a:spLocks noGrp="1"/>
          </p:cNvSpPr>
          <p:nvPr>
            <p:ph type="ftr" sz="quarter" idx="11"/>
          </p:nvPr>
        </p:nvSpPr>
        <p:spPr>
          <a:xfrm>
            <a:off x="5004048" y="6475413"/>
            <a:ext cx="3606552" cy="184666"/>
          </a:xfrm>
        </p:spPr>
        <p:txBody>
          <a:bodyPr/>
          <a:lstStyle/>
          <a:p>
            <a:r>
              <a:rPr lang="nb-NO" altLang="en-US" dirty="0"/>
              <a:t>Anliker et al. (ETH Zurich)</a:t>
            </a:r>
            <a:endParaRPr lang="en-US"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609600"/>
            <a:ext cx="874008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[NBA-MMS UWB - Security Considerations]	</a:t>
            </a:r>
          </a:p>
          <a:p>
            <a:r>
              <a:rPr lang="en-US" altLang="en-US" sz="1600" b="1" dirty="0"/>
              <a:t>Date Submitted: </a:t>
            </a:r>
            <a:r>
              <a:rPr lang="en-US" altLang="en-US" sz="1600" dirty="0"/>
              <a:t>[14 July, 2022]	</a:t>
            </a:r>
          </a:p>
          <a:p>
            <a:r>
              <a:rPr lang="en-US" altLang="en-US" sz="1600" b="1" dirty="0"/>
              <a:t>Source:</a:t>
            </a:r>
            <a:r>
              <a:rPr lang="en-US" altLang="en-US" sz="1600" dirty="0"/>
              <a:t> [Claudio Anliker, Patrick Leu, Giovanni Camurati, Srdjan Capkun (ETH Zurich)]</a:t>
            </a:r>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[This document discusses security implications of the NBA-MMS UWB proposal.]</a:t>
            </a:r>
          </a:p>
          <a:p>
            <a:pPr>
              <a:spcBef>
                <a:spcPts val="600"/>
              </a:spcBef>
              <a:spcAft>
                <a:spcPts val="600"/>
              </a:spcAft>
            </a:pPr>
            <a:r>
              <a:rPr lang="en-US" altLang="en-US" sz="1600" b="1" dirty="0"/>
              <a:t>Purpose:</a:t>
            </a:r>
            <a:r>
              <a:rPr lang="en-US" altLang="en-US" sz="1600" dirty="0"/>
              <a:t>	[]</a:t>
            </a:r>
          </a:p>
          <a:p>
            <a:r>
              <a:rPr lang="en-US" altLang="en-US" sz="1600" b="1" dirty="0"/>
              <a:t>Notice: </a:t>
            </a:r>
            <a:r>
              <a:rPr lang="en-US" altLang="en-US" sz="16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 </a:t>
            </a:r>
            <a:r>
              <a:rPr lang="en-US" altLang="en-US" sz="1600" dirty="0"/>
              <a:t>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9302C-E20D-FECE-7E47-A1144B378927}"/>
              </a:ext>
            </a:extLst>
          </p:cNvPr>
          <p:cNvSpPr>
            <a:spLocks noGrp="1"/>
          </p:cNvSpPr>
          <p:nvPr>
            <p:ph type="title"/>
          </p:nvPr>
        </p:nvSpPr>
        <p:spPr/>
        <p:txBody>
          <a:bodyPr/>
          <a:lstStyle/>
          <a:p>
            <a:r>
              <a:rPr lang="en-US" dirty="0"/>
              <a:t>Example: Attacking the second message (Device B </a:t>
            </a:r>
            <a:r>
              <a:rPr lang="en-US" dirty="0">
                <a:sym typeface="Wingdings" panose="05000000000000000000" pitchFamily="2" charset="2"/>
              </a:rPr>
              <a:t> Device A)</a:t>
            </a:r>
            <a:r>
              <a:rPr lang="en-US" dirty="0"/>
              <a:t> </a:t>
            </a:r>
          </a:p>
        </p:txBody>
      </p:sp>
      <p:sp>
        <p:nvSpPr>
          <p:cNvPr id="3" name="Content Placeholder 2">
            <a:extLst>
              <a:ext uri="{FF2B5EF4-FFF2-40B4-BE49-F238E27FC236}">
                <a16:creationId xmlns:a16="http://schemas.microsoft.com/office/drawing/2014/main" id="{EC572ED7-ADAD-BF5C-8E07-C6F9AB3E80BC}"/>
              </a:ext>
            </a:extLst>
          </p:cNvPr>
          <p:cNvSpPr>
            <a:spLocks noGrp="1"/>
          </p:cNvSpPr>
          <p:nvPr>
            <p:ph idx="1"/>
          </p:nvPr>
        </p:nvSpPr>
        <p:spPr>
          <a:xfrm>
            <a:off x="685800" y="4921198"/>
            <a:ext cx="7772400" cy="1392292"/>
          </a:xfrm>
        </p:spPr>
        <p:txBody>
          <a:bodyPr/>
          <a:lstStyle/>
          <a:p>
            <a:pPr marL="0" indent="0">
              <a:buNone/>
            </a:pPr>
            <a:r>
              <a:rPr lang="en-US" sz="1400" b="1" dirty="0">
                <a:solidFill>
                  <a:prstClr val="black"/>
                </a:solidFill>
              </a:rPr>
              <a:t>Procedure: </a:t>
            </a:r>
            <a:r>
              <a:rPr lang="en-US" sz="1400" dirty="0">
                <a:solidFill>
                  <a:prstClr val="black"/>
                </a:solidFill>
              </a:rPr>
              <a:t>The adversary </a:t>
            </a:r>
            <a:r>
              <a:rPr lang="en-US" sz="1400" i="1" dirty="0">
                <a:solidFill>
                  <a:prstClr val="black"/>
                </a:solidFill>
              </a:rPr>
              <a:t>overshadows </a:t>
            </a:r>
            <a:r>
              <a:rPr lang="en-US" sz="1400" dirty="0">
                <a:solidFill>
                  <a:prstClr val="black"/>
                </a:solidFill>
              </a:rPr>
              <a:t>the message with their own copy, which is</a:t>
            </a:r>
            <a:r>
              <a:rPr lang="en-US" sz="1400" dirty="0"/>
              <a:t> </a:t>
            </a:r>
          </a:p>
          <a:p>
            <a:r>
              <a:rPr lang="en-US" sz="1400" dirty="0">
                <a:solidFill>
                  <a:prstClr val="black"/>
                </a:solidFill>
              </a:rPr>
              <a:t>slowed down by the maximally tolerated clock frequency offset.</a:t>
            </a:r>
          </a:p>
          <a:p>
            <a:r>
              <a:rPr lang="en-US" sz="1400" u="sng" dirty="0">
                <a:solidFill>
                  <a:prstClr val="black"/>
                </a:solidFill>
              </a:rPr>
              <a:t>advanced</a:t>
            </a:r>
            <a:r>
              <a:rPr lang="en-US" sz="1400" dirty="0">
                <a:solidFill>
                  <a:prstClr val="black"/>
                </a:solidFill>
              </a:rPr>
              <a:t> (sent earlier) such that the </a:t>
            </a:r>
            <a:r>
              <a:rPr lang="en-US" sz="1400" u="sng" dirty="0">
                <a:solidFill>
                  <a:prstClr val="black"/>
                </a:solidFill>
              </a:rPr>
              <a:t>start of the adversary’s RIF coincides with the start of the actual RIF </a:t>
            </a:r>
            <a:r>
              <a:rPr lang="en-US" sz="1400" dirty="0">
                <a:solidFill>
                  <a:prstClr val="black"/>
                </a:solidFill>
              </a:rPr>
              <a:t>transmitted by device B. This is possible if NB / PRE are deterministic.</a:t>
            </a:r>
          </a:p>
          <a:p>
            <a:r>
              <a:rPr lang="en-US" sz="1400" dirty="0">
                <a:solidFill>
                  <a:prstClr val="black"/>
                </a:solidFill>
              </a:rPr>
              <a:t>At this point, the adversary can learn and replay the RIF to finalize a valid ranging message.</a:t>
            </a:r>
          </a:p>
          <a:p>
            <a:endParaRPr lang="en-US" sz="1400" dirty="0"/>
          </a:p>
        </p:txBody>
      </p:sp>
      <p:sp>
        <p:nvSpPr>
          <p:cNvPr id="4" name="Date Placeholder 3">
            <a:extLst>
              <a:ext uri="{FF2B5EF4-FFF2-40B4-BE49-F238E27FC236}">
                <a16:creationId xmlns:a16="http://schemas.microsoft.com/office/drawing/2014/main" id="{91E62B10-19BE-BE3F-BBDD-B1BA6FB664B4}"/>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32D1C842-385A-DEDF-50F8-208256D44B3F}"/>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419BF641-9C55-A9AF-E83A-C7ACBC9F396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cxnSp>
        <p:nvCxnSpPr>
          <p:cNvPr id="15" name="Straight Arrow Connector 14">
            <a:extLst>
              <a:ext uri="{FF2B5EF4-FFF2-40B4-BE49-F238E27FC236}">
                <a16:creationId xmlns:a16="http://schemas.microsoft.com/office/drawing/2014/main" id="{99E57FF4-1862-1B48-25F1-10B78BE2C6BE}"/>
              </a:ext>
            </a:extLst>
          </p:cNvPr>
          <p:cNvCxnSpPr>
            <a:cxnSpLocks/>
          </p:cNvCxnSpPr>
          <p:nvPr/>
        </p:nvCxnSpPr>
        <p:spPr>
          <a:xfrm flipH="1" flipV="1">
            <a:off x="6937497" y="2709444"/>
            <a:ext cx="1346" cy="254837"/>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sp>
        <p:nvSpPr>
          <p:cNvPr id="16" name="TextBox 15">
            <a:extLst>
              <a:ext uri="{FF2B5EF4-FFF2-40B4-BE49-F238E27FC236}">
                <a16:creationId xmlns:a16="http://schemas.microsoft.com/office/drawing/2014/main" id="{6856B43A-F137-3009-5ED6-4C1D8323D454}"/>
              </a:ext>
            </a:extLst>
          </p:cNvPr>
          <p:cNvSpPr txBox="1"/>
          <p:nvPr/>
        </p:nvSpPr>
        <p:spPr>
          <a:xfrm>
            <a:off x="6467331" y="2463024"/>
            <a:ext cx="1338828" cy="369332"/>
          </a:xfrm>
          <a:prstGeom prst="rect">
            <a:avLst/>
          </a:prstGeom>
          <a:noFill/>
        </p:spPr>
        <p:txBody>
          <a:bodyPr wrap="none" rtlCol="0">
            <a:spAutoFit/>
          </a:bodyPr>
          <a:lstStyle/>
          <a:p>
            <a:r>
              <a:rPr lang="en-US" dirty="0">
                <a:solidFill>
                  <a:prstClr val="black"/>
                </a:solidFill>
              </a:rPr>
              <a:t>RMARKER</a:t>
            </a:r>
          </a:p>
        </p:txBody>
      </p:sp>
      <p:sp>
        <p:nvSpPr>
          <p:cNvPr id="28" name="TextBox 27">
            <a:extLst>
              <a:ext uri="{FF2B5EF4-FFF2-40B4-BE49-F238E27FC236}">
                <a16:creationId xmlns:a16="http://schemas.microsoft.com/office/drawing/2014/main" id="{6BBFE442-171B-EE62-D738-25750E31ED1B}"/>
              </a:ext>
            </a:extLst>
          </p:cNvPr>
          <p:cNvSpPr txBox="1"/>
          <p:nvPr/>
        </p:nvSpPr>
        <p:spPr>
          <a:xfrm>
            <a:off x="610541" y="2852794"/>
            <a:ext cx="2952122" cy="523220"/>
          </a:xfrm>
          <a:prstGeom prst="rect">
            <a:avLst/>
          </a:prstGeom>
          <a:noFill/>
        </p:spPr>
        <p:txBody>
          <a:bodyPr wrap="square" rtlCol="0">
            <a:spAutoFit/>
          </a:bodyPr>
          <a:lstStyle/>
          <a:p>
            <a:r>
              <a:rPr lang="en-US" sz="1400" dirty="0">
                <a:solidFill>
                  <a:prstClr val="black"/>
                </a:solidFill>
              </a:rPr>
              <a:t>Received message at device A</a:t>
            </a:r>
            <a:br>
              <a:rPr lang="en-US" sz="1400" dirty="0">
                <a:solidFill>
                  <a:prstClr val="black"/>
                </a:solidFill>
              </a:rPr>
            </a:br>
            <a:r>
              <a:rPr lang="en-US" sz="1400" dirty="0">
                <a:solidFill>
                  <a:prstClr val="black"/>
                </a:solidFill>
              </a:rPr>
              <a:t>(w/o “artificial” CFO)</a:t>
            </a:r>
          </a:p>
        </p:txBody>
      </p:sp>
      <p:cxnSp>
        <p:nvCxnSpPr>
          <p:cNvPr id="29" name="Straight Connector 28">
            <a:extLst>
              <a:ext uri="{FF2B5EF4-FFF2-40B4-BE49-F238E27FC236}">
                <a16:creationId xmlns:a16="http://schemas.microsoft.com/office/drawing/2014/main" id="{F5F6378C-70A5-4E62-5AEA-C0361CB00300}"/>
              </a:ext>
            </a:extLst>
          </p:cNvPr>
          <p:cNvCxnSpPr>
            <a:cxnSpLocks/>
          </p:cNvCxnSpPr>
          <p:nvPr/>
        </p:nvCxnSpPr>
        <p:spPr>
          <a:xfrm>
            <a:off x="7556400" y="3071023"/>
            <a:ext cx="0" cy="119177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30F5E3AF-1C47-927D-2040-5255F0ED7343}"/>
              </a:ext>
            </a:extLst>
          </p:cNvPr>
          <p:cNvSpPr txBox="1"/>
          <p:nvPr/>
        </p:nvSpPr>
        <p:spPr>
          <a:xfrm>
            <a:off x="1362045" y="4475052"/>
            <a:ext cx="9403231" cy="307777"/>
          </a:xfrm>
          <a:prstGeom prst="rect">
            <a:avLst/>
          </a:prstGeom>
          <a:solidFill>
            <a:schemeClr val="bg1"/>
          </a:solidFill>
        </p:spPr>
        <p:txBody>
          <a:bodyPr wrap="square" rtlCol="0">
            <a:spAutoFit/>
          </a:bodyPr>
          <a:lstStyle/>
          <a:p>
            <a:pPr marL="285750" indent="-285750">
              <a:buFont typeface="Arial" panose="020B0604020202020204" pitchFamily="34" charset="0"/>
              <a:buChar char="•"/>
            </a:pPr>
            <a:endParaRPr lang="en-US" sz="1400" dirty="0">
              <a:solidFill>
                <a:prstClr val="black"/>
              </a:solidFill>
            </a:endParaRPr>
          </a:p>
        </p:txBody>
      </p:sp>
      <p:cxnSp>
        <p:nvCxnSpPr>
          <p:cNvPr id="31" name="Straight Connector 30">
            <a:extLst>
              <a:ext uri="{FF2B5EF4-FFF2-40B4-BE49-F238E27FC236}">
                <a16:creationId xmlns:a16="http://schemas.microsoft.com/office/drawing/2014/main" id="{8B878DBE-231D-666E-5D5A-873A6B311D1B}"/>
              </a:ext>
            </a:extLst>
          </p:cNvPr>
          <p:cNvCxnSpPr>
            <a:cxnSpLocks/>
          </p:cNvCxnSpPr>
          <p:nvPr/>
        </p:nvCxnSpPr>
        <p:spPr>
          <a:xfrm>
            <a:off x="6948881" y="3313681"/>
            <a:ext cx="0" cy="296973"/>
          </a:xfrm>
          <a:prstGeom prst="line">
            <a:avLst/>
          </a:prstGeom>
          <a:noFill/>
          <a:ln w="12700" cap="flat" cmpd="sng" algn="ctr">
            <a:solidFill>
              <a:sysClr val="windowText" lastClr="000000"/>
            </a:solidFill>
            <a:prstDash val="dash"/>
            <a:miter lim="800000"/>
          </a:ln>
          <a:effectLst/>
        </p:spPr>
      </p:cxnSp>
      <p:cxnSp>
        <p:nvCxnSpPr>
          <p:cNvPr id="33" name="Straight Arrow Connector 32">
            <a:extLst>
              <a:ext uri="{FF2B5EF4-FFF2-40B4-BE49-F238E27FC236}">
                <a16:creationId xmlns:a16="http://schemas.microsoft.com/office/drawing/2014/main" id="{945F95DD-F27B-9B63-E781-3018198224CE}"/>
              </a:ext>
            </a:extLst>
          </p:cNvPr>
          <p:cNvCxnSpPr>
            <a:cxnSpLocks/>
          </p:cNvCxnSpPr>
          <p:nvPr/>
        </p:nvCxnSpPr>
        <p:spPr>
          <a:xfrm>
            <a:off x="6676830" y="3610654"/>
            <a:ext cx="272051" cy="0"/>
          </a:xfrm>
          <a:prstGeom prst="straightConnector1">
            <a:avLst/>
          </a:prstGeom>
          <a:noFill/>
          <a:ln w="28575" cap="flat" cmpd="sng" algn="ctr">
            <a:solidFill>
              <a:srgbClr val="C00000"/>
            </a:solidFill>
            <a:prstDash val="solid"/>
            <a:miter lim="800000"/>
            <a:headEnd type="triangle" w="med" len="med"/>
            <a:tailEnd type="triangle" w="med" len="med"/>
          </a:ln>
          <a:effectLst/>
        </p:spPr>
      </p:cxnSp>
      <p:sp>
        <p:nvSpPr>
          <p:cNvPr id="34" name="TextBox 33">
            <a:extLst>
              <a:ext uri="{FF2B5EF4-FFF2-40B4-BE49-F238E27FC236}">
                <a16:creationId xmlns:a16="http://schemas.microsoft.com/office/drawing/2014/main" id="{801A342B-CD39-7076-E6BB-6315D159C4F4}"/>
              </a:ext>
            </a:extLst>
          </p:cNvPr>
          <p:cNvSpPr txBox="1"/>
          <p:nvPr/>
        </p:nvSpPr>
        <p:spPr>
          <a:xfrm>
            <a:off x="606985" y="3714366"/>
            <a:ext cx="1521924" cy="738664"/>
          </a:xfrm>
          <a:prstGeom prst="rect">
            <a:avLst/>
          </a:prstGeom>
          <a:noFill/>
        </p:spPr>
        <p:txBody>
          <a:bodyPr wrap="square" rtlCol="0">
            <a:spAutoFit/>
          </a:bodyPr>
          <a:lstStyle/>
          <a:p>
            <a:r>
              <a:rPr lang="en-US" sz="1400" dirty="0">
                <a:solidFill>
                  <a:prstClr val="black"/>
                </a:solidFill>
              </a:rPr>
              <a:t>and with adversary-induced CFO</a:t>
            </a:r>
          </a:p>
        </p:txBody>
      </p:sp>
      <p:cxnSp>
        <p:nvCxnSpPr>
          <p:cNvPr id="36" name="Straight Arrow Connector 35">
            <a:extLst>
              <a:ext uri="{FF2B5EF4-FFF2-40B4-BE49-F238E27FC236}">
                <a16:creationId xmlns:a16="http://schemas.microsoft.com/office/drawing/2014/main" id="{F3BFB9F7-25EE-2BD1-329E-CEC8FE0130AB}"/>
              </a:ext>
            </a:extLst>
          </p:cNvPr>
          <p:cNvCxnSpPr>
            <a:cxnSpLocks/>
          </p:cNvCxnSpPr>
          <p:nvPr/>
        </p:nvCxnSpPr>
        <p:spPr>
          <a:xfrm flipH="1" flipV="1">
            <a:off x="6799245" y="3714365"/>
            <a:ext cx="10626" cy="792803"/>
          </a:xfrm>
          <a:prstGeom prst="straightConnector1">
            <a:avLst/>
          </a:prstGeom>
          <a:noFill/>
          <a:ln w="6350" cap="flat" cmpd="sng" algn="ctr">
            <a:solidFill>
              <a:sysClr val="windowText" lastClr="000000"/>
            </a:solidFill>
            <a:prstDash val="solid"/>
            <a:miter lim="800000"/>
            <a:headEnd type="none" w="med" len="med"/>
            <a:tailEnd type="arrow" w="med" len="med"/>
          </a:ln>
          <a:effectLst/>
        </p:spPr>
      </p:cxnSp>
      <p:sp>
        <p:nvSpPr>
          <p:cNvPr id="37" name="TextBox 36">
            <a:extLst>
              <a:ext uri="{FF2B5EF4-FFF2-40B4-BE49-F238E27FC236}">
                <a16:creationId xmlns:a16="http://schemas.microsoft.com/office/drawing/2014/main" id="{CAFBDD45-6247-B55D-66CD-286705F4A376}"/>
              </a:ext>
            </a:extLst>
          </p:cNvPr>
          <p:cNvSpPr txBox="1"/>
          <p:nvPr/>
        </p:nvSpPr>
        <p:spPr>
          <a:xfrm>
            <a:off x="5842511" y="4569023"/>
            <a:ext cx="2615689" cy="307777"/>
          </a:xfrm>
          <a:prstGeom prst="rect">
            <a:avLst/>
          </a:prstGeom>
          <a:noFill/>
        </p:spPr>
        <p:txBody>
          <a:bodyPr wrap="square" rtlCol="0">
            <a:spAutoFit/>
          </a:bodyPr>
          <a:lstStyle/>
          <a:p>
            <a:r>
              <a:rPr lang="en-US" sz="1400" dirty="0">
                <a:solidFill>
                  <a:prstClr val="black"/>
                </a:solidFill>
              </a:rPr>
              <a:t>results in a distance reduction</a:t>
            </a:r>
          </a:p>
        </p:txBody>
      </p:sp>
      <p:sp>
        <p:nvSpPr>
          <p:cNvPr id="38" name="Rectangle 37">
            <a:extLst>
              <a:ext uri="{FF2B5EF4-FFF2-40B4-BE49-F238E27FC236}">
                <a16:creationId xmlns:a16="http://schemas.microsoft.com/office/drawing/2014/main" id="{CF586290-4990-AD26-77DA-AA3B5D8ECD08}"/>
              </a:ext>
            </a:extLst>
          </p:cNvPr>
          <p:cNvSpPr/>
          <p:nvPr/>
        </p:nvSpPr>
        <p:spPr>
          <a:xfrm>
            <a:off x="3342386" y="2942828"/>
            <a:ext cx="673200" cy="360004"/>
          </a:xfrm>
          <a:prstGeom prst="rect">
            <a:avLst/>
          </a:prstGeom>
          <a:solidFill>
            <a:srgbClr val="7030A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solidFill>
                  <a:prstClr val="white"/>
                </a:solidFill>
                <a:effectLst/>
                <a:uLnTx/>
                <a:uFillTx/>
                <a:latin typeface="+mj-lt"/>
                <a:ea typeface="+mn-ea"/>
                <a:cs typeface="+mn-cs"/>
              </a:rPr>
              <a:t>NB</a:t>
            </a:r>
          </a:p>
        </p:txBody>
      </p:sp>
      <p:sp>
        <p:nvSpPr>
          <p:cNvPr id="39" name="Rectangle 38">
            <a:extLst>
              <a:ext uri="{FF2B5EF4-FFF2-40B4-BE49-F238E27FC236}">
                <a16:creationId xmlns:a16="http://schemas.microsoft.com/office/drawing/2014/main" id="{D34C4586-4A1D-9686-624D-ABB984B3CD91}"/>
              </a:ext>
            </a:extLst>
          </p:cNvPr>
          <p:cNvSpPr/>
          <p:nvPr/>
        </p:nvSpPr>
        <p:spPr>
          <a:xfrm>
            <a:off x="4780609" y="2945543"/>
            <a:ext cx="6732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solidFill>
                  <a:prstClr val="white"/>
                </a:solidFill>
                <a:effectLst/>
                <a:uLnTx/>
                <a:uFillTx/>
                <a:latin typeface="+mj-lt"/>
                <a:ea typeface="+mn-ea"/>
                <a:cs typeface="+mn-cs"/>
              </a:rPr>
              <a:t>PRE1</a:t>
            </a:r>
          </a:p>
        </p:txBody>
      </p:sp>
      <p:sp>
        <p:nvSpPr>
          <p:cNvPr id="40" name="Rectangle 39">
            <a:extLst>
              <a:ext uri="{FF2B5EF4-FFF2-40B4-BE49-F238E27FC236}">
                <a16:creationId xmlns:a16="http://schemas.microsoft.com/office/drawing/2014/main" id="{7154CF7E-0AA4-91A0-F0D3-51C43E9667C3}"/>
              </a:ext>
            </a:extLst>
          </p:cNvPr>
          <p:cNvSpPr/>
          <p:nvPr/>
        </p:nvSpPr>
        <p:spPr>
          <a:xfrm>
            <a:off x="6264371" y="2963065"/>
            <a:ext cx="6732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err="1">
                <a:ln>
                  <a:noFill/>
                </a:ln>
                <a:solidFill>
                  <a:prstClr val="white"/>
                </a:solidFill>
                <a:effectLst/>
                <a:uLnTx/>
                <a:uFillTx/>
                <a:latin typeface="+mj-lt"/>
                <a:ea typeface="+mn-ea"/>
                <a:cs typeface="+mn-cs"/>
              </a:rPr>
              <a:t>PREn</a:t>
            </a:r>
            <a:endParaRPr kumimoji="0" lang="en-US" b="0" i="1" u="none" strike="noStrike" kern="0" cap="none" spc="0" normalizeH="0" baseline="0" dirty="0">
              <a:ln>
                <a:noFill/>
              </a:ln>
              <a:solidFill>
                <a:prstClr val="white"/>
              </a:solidFill>
              <a:effectLst/>
              <a:uLnTx/>
              <a:uFillTx/>
              <a:latin typeface="+mj-lt"/>
              <a:ea typeface="+mn-ea"/>
              <a:cs typeface="+mn-cs"/>
            </a:endParaRPr>
          </a:p>
        </p:txBody>
      </p:sp>
      <p:sp>
        <p:nvSpPr>
          <p:cNvPr id="41" name="Rectangle 40">
            <a:extLst>
              <a:ext uri="{FF2B5EF4-FFF2-40B4-BE49-F238E27FC236}">
                <a16:creationId xmlns:a16="http://schemas.microsoft.com/office/drawing/2014/main" id="{4073EF02-F660-5B3F-B3F7-C4A90AAFD9D5}"/>
              </a:ext>
            </a:extLst>
          </p:cNvPr>
          <p:cNvSpPr/>
          <p:nvPr/>
        </p:nvSpPr>
        <p:spPr>
          <a:xfrm>
            <a:off x="7556400" y="2968080"/>
            <a:ext cx="673200" cy="360004"/>
          </a:xfrm>
          <a:prstGeom prst="rect">
            <a:avLst/>
          </a:prstGeom>
          <a:solidFill>
            <a:srgbClr val="FFFF0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effectLst/>
                <a:uLnTx/>
                <a:uFillTx/>
                <a:latin typeface="+mj-lt"/>
                <a:ea typeface="+mn-ea"/>
                <a:cs typeface="+mn-cs"/>
              </a:rPr>
              <a:t>RIF</a:t>
            </a:r>
          </a:p>
        </p:txBody>
      </p:sp>
      <p:cxnSp>
        <p:nvCxnSpPr>
          <p:cNvPr id="42" name="Straight Connector 41">
            <a:extLst>
              <a:ext uri="{FF2B5EF4-FFF2-40B4-BE49-F238E27FC236}">
                <a16:creationId xmlns:a16="http://schemas.microsoft.com/office/drawing/2014/main" id="{636AAA7B-C592-C8AF-5CAD-0B2196EC3F30}"/>
              </a:ext>
            </a:extLst>
          </p:cNvPr>
          <p:cNvCxnSpPr>
            <a:cxnSpLocks/>
          </p:cNvCxnSpPr>
          <p:nvPr/>
        </p:nvCxnSpPr>
        <p:spPr>
          <a:xfrm>
            <a:off x="4015587" y="3130390"/>
            <a:ext cx="765022" cy="0"/>
          </a:xfrm>
          <a:prstGeom prst="line">
            <a:avLst/>
          </a:prstGeom>
          <a:noFill/>
          <a:ln w="12700" cap="flat" cmpd="sng" algn="ctr">
            <a:solidFill>
              <a:sysClr val="windowText" lastClr="000000"/>
            </a:solidFill>
            <a:prstDash val="solid"/>
            <a:miter lim="800000"/>
          </a:ln>
          <a:effectLst/>
        </p:spPr>
      </p:cxnSp>
      <p:cxnSp>
        <p:nvCxnSpPr>
          <p:cNvPr id="43" name="Straight Connector 42">
            <a:extLst>
              <a:ext uri="{FF2B5EF4-FFF2-40B4-BE49-F238E27FC236}">
                <a16:creationId xmlns:a16="http://schemas.microsoft.com/office/drawing/2014/main" id="{6C793196-3585-1ACD-E28B-107443D5EF5E}"/>
              </a:ext>
            </a:extLst>
          </p:cNvPr>
          <p:cNvCxnSpPr>
            <a:cxnSpLocks/>
          </p:cNvCxnSpPr>
          <p:nvPr/>
        </p:nvCxnSpPr>
        <p:spPr>
          <a:xfrm>
            <a:off x="6045599" y="3134195"/>
            <a:ext cx="218772" cy="0"/>
          </a:xfrm>
          <a:prstGeom prst="line">
            <a:avLst/>
          </a:prstGeom>
          <a:noFill/>
          <a:ln w="12700" cap="flat" cmpd="sng" algn="ctr">
            <a:solidFill>
              <a:sysClr val="windowText" lastClr="000000"/>
            </a:solidFill>
            <a:prstDash val="solid"/>
            <a:miter lim="800000"/>
          </a:ln>
          <a:effectLst/>
        </p:spPr>
      </p:cxnSp>
      <p:sp>
        <p:nvSpPr>
          <p:cNvPr id="44" name="TextBox 43">
            <a:extLst>
              <a:ext uri="{FF2B5EF4-FFF2-40B4-BE49-F238E27FC236}">
                <a16:creationId xmlns:a16="http://schemas.microsoft.com/office/drawing/2014/main" id="{AB1BE550-EC71-7AD5-5F83-81EF51027D3D}"/>
              </a:ext>
            </a:extLst>
          </p:cNvPr>
          <p:cNvSpPr txBox="1"/>
          <p:nvPr/>
        </p:nvSpPr>
        <p:spPr>
          <a:xfrm>
            <a:off x="5683062" y="2933500"/>
            <a:ext cx="343364" cy="369332"/>
          </a:xfrm>
          <a:prstGeom prst="rect">
            <a:avLst/>
          </a:prstGeom>
          <a:noFill/>
        </p:spPr>
        <p:txBody>
          <a:bodyPr wrap="square" rtlCol="0">
            <a:spAutoFit/>
          </a:bodyPr>
          <a:lstStyle/>
          <a:p>
            <a:r>
              <a:rPr lang="en-US" dirty="0">
                <a:solidFill>
                  <a:prstClr val="black"/>
                </a:solidFill>
              </a:rPr>
              <a:t>…</a:t>
            </a:r>
          </a:p>
        </p:txBody>
      </p:sp>
      <p:cxnSp>
        <p:nvCxnSpPr>
          <p:cNvPr id="45" name="Straight Connector 44">
            <a:extLst>
              <a:ext uri="{FF2B5EF4-FFF2-40B4-BE49-F238E27FC236}">
                <a16:creationId xmlns:a16="http://schemas.microsoft.com/office/drawing/2014/main" id="{A37AD56C-5590-EE20-6AD6-4D1E81FFB7CF}"/>
              </a:ext>
            </a:extLst>
          </p:cNvPr>
          <p:cNvCxnSpPr>
            <a:cxnSpLocks/>
            <a:stCxn id="40" idx="3"/>
            <a:endCxn id="41" idx="1"/>
          </p:cNvCxnSpPr>
          <p:nvPr/>
        </p:nvCxnSpPr>
        <p:spPr>
          <a:xfrm>
            <a:off x="6937571" y="3143067"/>
            <a:ext cx="618829" cy="5015"/>
          </a:xfrm>
          <a:prstGeom prst="line">
            <a:avLst/>
          </a:prstGeom>
          <a:noFill/>
          <a:ln w="12700" cap="flat" cmpd="sng" algn="ctr">
            <a:solidFill>
              <a:sysClr val="windowText" lastClr="000000"/>
            </a:solidFill>
            <a:prstDash val="solid"/>
            <a:miter lim="800000"/>
          </a:ln>
          <a:effectLst/>
        </p:spPr>
      </p:cxnSp>
      <p:sp>
        <p:nvSpPr>
          <p:cNvPr id="48" name="Rectangle 47">
            <a:extLst>
              <a:ext uri="{FF2B5EF4-FFF2-40B4-BE49-F238E27FC236}">
                <a16:creationId xmlns:a16="http://schemas.microsoft.com/office/drawing/2014/main" id="{9D04BD7C-AC3F-8CFE-0DF5-CE2D9A3D317F}"/>
              </a:ext>
            </a:extLst>
          </p:cNvPr>
          <p:cNvSpPr/>
          <p:nvPr/>
        </p:nvSpPr>
        <p:spPr>
          <a:xfrm>
            <a:off x="2225282" y="3907206"/>
            <a:ext cx="900000" cy="360004"/>
          </a:xfrm>
          <a:prstGeom prst="rect">
            <a:avLst/>
          </a:prstGeom>
          <a:solidFill>
            <a:srgbClr val="7030A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solidFill>
                  <a:prstClr val="white"/>
                </a:solidFill>
                <a:effectLst/>
                <a:uLnTx/>
                <a:uFillTx/>
                <a:latin typeface="+mj-lt"/>
                <a:ea typeface="+mn-ea"/>
                <a:cs typeface="+mn-cs"/>
              </a:rPr>
              <a:t>NB</a:t>
            </a:r>
          </a:p>
        </p:txBody>
      </p:sp>
      <p:sp>
        <p:nvSpPr>
          <p:cNvPr id="49" name="Rectangle 48">
            <a:extLst>
              <a:ext uri="{FF2B5EF4-FFF2-40B4-BE49-F238E27FC236}">
                <a16:creationId xmlns:a16="http://schemas.microsoft.com/office/drawing/2014/main" id="{035B01D8-4C99-0265-BEA5-B2963BE38337}"/>
              </a:ext>
            </a:extLst>
          </p:cNvPr>
          <p:cNvSpPr/>
          <p:nvPr/>
        </p:nvSpPr>
        <p:spPr>
          <a:xfrm>
            <a:off x="4019390" y="3902789"/>
            <a:ext cx="900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solidFill>
                  <a:prstClr val="white"/>
                </a:solidFill>
                <a:effectLst/>
                <a:uLnTx/>
                <a:uFillTx/>
                <a:latin typeface="+mj-lt"/>
                <a:ea typeface="+mn-ea"/>
                <a:cs typeface="+mn-cs"/>
              </a:rPr>
              <a:t>PRE1</a:t>
            </a:r>
          </a:p>
        </p:txBody>
      </p:sp>
      <p:sp>
        <p:nvSpPr>
          <p:cNvPr id="50" name="Rectangle 49">
            <a:extLst>
              <a:ext uri="{FF2B5EF4-FFF2-40B4-BE49-F238E27FC236}">
                <a16:creationId xmlns:a16="http://schemas.microsoft.com/office/drawing/2014/main" id="{89CE5FB5-1F3D-62F1-EFB3-488F354F9337}"/>
              </a:ext>
            </a:extLst>
          </p:cNvPr>
          <p:cNvSpPr/>
          <p:nvPr/>
        </p:nvSpPr>
        <p:spPr>
          <a:xfrm>
            <a:off x="5759701" y="3913286"/>
            <a:ext cx="900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err="1">
                <a:ln>
                  <a:noFill/>
                </a:ln>
                <a:solidFill>
                  <a:prstClr val="white"/>
                </a:solidFill>
                <a:effectLst/>
                <a:uLnTx/>
                <a:uFillTx/>
                <a:latin typeface="+mj-lt"/>
                <a:ea typeface="+mn-ea"/>
                <a:cs typeface="+mn-cs"/>
              </a:rPr>
              <a:t>PREn</a:t>
            </a:r>
            <a:endParaRPr kumimoji="0" lang="en-US" b="0" i="1" u="none" strike="noStrike" kern="0" cap="none" spc="0" normalizeH="0" baseline="0" dirty="0">
              <a:ln>
                <a:noFill/>
              </a:ln>
              <a:solidFill>
                <a:prstClr val="white"/>
              </a:solidFill>
              <a:effectLst/>
              <a:uLnTx/>
              <a:uFillTx/>
              <a:latin typeface="+mj-lt"/>
              <a:ea typeface="+mn-ea"/>
              <a:cs typeface="+mn-cs"/>
            </a:endParaRPr>
          </a:p>
        </p:txBody>
      </p:sp>
      <p:sp>
        <p:nvSpPr>
          <p:cNvPr id="51" name="Rectangle 50">
            <a:extLst>
              <a:ext uri="{FF2B5EF4-FFF2-40B4-BE49-F238E27FC236}">
                <a16:creationId xmlns:a16="http://schemas.microsoft.com/office/drawing/2014/main" id="{26D1E6BD-BE31-2392-6B5E-F154A0774C60}"/>
              </a:ext>
            </a:extLst>
          </p:cNvPr>
          <p:cNvSpPr/>
          <p:nvPr/>
        </p:nvSpPr>
        <p:spPr>
          <a:xfrm>
            <a:off x="7559628" y="3913286"/>
            <a:ext cx="900000" cy="360004"/>
          </a:xfrm>
          <a:prstGeom prst="rect">
            <a:avLst/>
          </a:prstGeom>
          <a:solidFill>
            <a:srgbClr val="FFFF0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effectLst/>
                <a:uLnTx/>
                <a:uFillTx/>
                <a:latin typeface="+mj-lt"/>
                <a:ea typeface="+mn-ea"/>
                <a:cs typeface="+mn-cs"/>
              </a:rPr>
              <a:t>RIF</a:t>
            </a:r>
          </a:p>
        </p:txBody>
      </p:sp>
      <p:cxnSp>
        <p:nvCxnSpPr>
          <p:cNvPr id="52" name="Straight Connector 51">
            <a:extLst>
              <a:ext uri="{FF2B5EF4-FFF2-40B4-BE49-F238E27FC236}">
                <a16:creationId xmlns:a16="http://schemas.microsoft.com/office/drawing/2014/main" id="{9FB78BE5-91BD-76D1-EB71-6E1CDBB16603}"/>
              </a:ext>
            </a:extLst>
          </p:cNvPr>
          <p:cNvCxnSpPr>
            <a:cxnSpLocks/>
            <a:stCxn id="48" idx="3"/>
            <a:endCxn id="49" idx="1"/>
          </p:cNvCxnSpPr>
          <p:nvPr/>
        </p:nvCxnSpPr>
        <p:spPr>
          <a:xfrm flipV="1">
            <a:off x="3125282" y="4082791"/>
            <a:ext cx="894108" cy="4417"/>
          </a:xfrm>
          <a:prstGeom prst="line">
            <a:avLst/>
          </a:prstGeom>
          <a:noFill/>
          <a:ln w="12700" cap="flat" cmpd="sng" algn="ctr">
            <a:solidFill>
              <a:sysClr val="windowText" lastClr="000000"/>
            </a:solidFill>
            <a:prstDash val="solid"/>
            <a:miter lim="800000"/>
          </a:ln>
          <a:effectLst/>
        </p:spPr>
      </p:cxnSp>
      <p:cxnSp>
        <p:nvCxnSpPr>
          <p:cNvPr id="53" name="Straight Connector 52">
            <a:extLst>
              <a:ext uri="{FF2B5EF4-FFF2-40B4-BE49-F238E27FC236}">
                <a16:creationId xmlns:a16="http://schemas.microsoft.com/office/drawing/2014/main" id="{41357865-4CEC-2DDC-90D8-145082C94F60}"/>
              </a:ext>
            </a:extLst>
          </p:cNvPr>
          <p:cNvCxnSpPr>
            <a:cxnSpLocks/>
            <a:stCxn id="50" idx="3"/>
            <a:endCxn id="51" idx="1"/>
          </p:cNvCxnSpPr>
          <p:nvPr/>
        </p:nvCxnSpPr>
        <p:spPr>
          <a:xfrm>
            <a:off x="6659701" y="4093288"/>
            <a:ext cx="899927" cy="0"/>
          </a:xfrm>
          <a:prstGeom prst="line">
            <a:avLst/>
          </a:prstGeom>
          <a:noFill/>
          <a:ln w="12700" cap="flat" cmpd="sng" algn="ctr">
            <a:solidFill>
              <a:sysClr val="windowText" lastClr="000000"/>
            </a:solidFill>
            <a:prstDash val="solid"/>
            <a:miter lim="800000"/>
          </a:ln>
          <a:effectLst/>
        </p:spPr>
      </p:cxnSp>
      <p:sp>
        <p:nvSpPr>
          <p:cNvPr id="54" name="TextBox 53">
            <a:extLst>
              <a:ext uri="{FF2B5EF4-FFF2-40B4-BE49-F238E27FC236}">
                <a16:creationId xmlns:a16="http://schemas.microsoft.com/office/drawing/2014/main" id="{EE9A559E-D4E9-3075-D9A4-65C8B00EA6C4}"/>
              </a:ext>
            </a:extLst>
          </p:cNvPr>
          <p:cNvSpPr txBox="1"/>
          <p:nvPr/>
        </p:nvSpPr>
        <p:spPr>
          <a:xfrm>
            <a:off x="5186829" y="3907206"/>
            <a:ext cx="343364" cy="369332"/>
          </a:xfrm>
          <a:prstGeom prst="rect">
            <a:avLst/>
          </a:prstGeom>
          <a:noFill/>
        </p:spPr>
        <p:txBody>
          <a:bodyPr wrap="square" rtlCol="0">
            <a:spAutoFit/>
          </a:bodyPr>
          <a:lstStyle/>
          <a:p>
            <a:r>
              <a:rPr lang="en-US" dirty="0">
                <a:solidFill>
                  <a:prstClr val="black"/>
                </a:solidFill>
              </a:rPr>
              <a:t>…</a:t>
            </a:r>
          </a:p>
        </p:txBody>
      </p:sp>
      <p:cxnSp>
        <p:nvCxnSpPr>
          <p:cNvPr id="56" name="Straight Connector 55">
            <a:extLst>
              <a:ext uri="{FF2B5EF4-FFF2-40B4-BE49-F238E27FC236}">
                <a16:creationId xmlns:a16="http://schemas.microsoft.com/office/drawing/2014/main" id="{D92DF764-7BC4-A93F-2CC8-20B40FD9380E}"/>
              </a:ext>
            </a:extLst>
          </p:cNvPr>
          <p:cNvCxnSpPr>
            <a:cxnSpLocks/>
          </p:cNvCxnSpPr>
          <p:nvPr/>
        </p:nvCxnSpPr>
        <p:spPr>
          <a:xfrm>
            <a:off x="6665520" y="3628128"/>
            <a:ext cx="0" cy="454663"/>
          </a:xfrm>
          <a:prstGeom prst="line">
            <a:avLst/>
          </a:prstGeom>
          <a:noFill/>
          <a:ln w="12700" cap="flat" cmpd="sng" algn="ctr">
            <a:solidFill>
              <a:sysClr val="windowText" lastClr="000000"/>
            </a:solidFill>
            <a:prstDash val="dash"/>
            <a:miter lim="800000"/>
          </a:ln>
          <a:effectLst/>
        </p:spPr>
      </p:cxnSp>
      <p:cxnSp>
        <p:nvCxnSpPr>
          <p:cNvPr id="57" name="Straight Arrow Connector 56">
            <a:extLst>
              <a:ext uri="{FF2B5EF4-FFF2-40B4-BE49-F238E27FC236}">
                <a16:creationId xmlns:a16="http://schemas.microsoft.com/office/drawing/2014/main" id="{32C2A2F2-5DBC-4E07-64A1-4BB12BC3DBF6}"/>
              </a:ext>
            </a:extLst>
          </p:cNvPr>
          <p:cNvCxnSpPr>
            <a:cxnSpLocks/>
          </p:cNvCxnSpPr>
          <p:nvPr/>
        </p:nvCxnSpPr>
        <p:spPr>
          <a:xfrm>
            <a:off x="2487422" y="2180776"/>
            <a:ext cx="574217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6175F693-DD04-DB84-B7CB-39EE6B847B87}"/>
              </a:ext>
            </a:extLst>
          </p:cNvPr>
          <p:cNvSpPr txBox="1"/>
          <p:nvPr/>
        </p:nvSpPr>
        <p:spPr>
          <a:xfrm>
            <a:off x="7317155" y="2144727"/>
            <a:ext cx="997389" cy="307777"/>
          </a:xfrm>
          <a:prstGeom prst="rect">
            <a:avLst/>
          </a:prstGeom>
          <a:noFill/>
        </p:spPr>
        <p:txBody>
          <a:bodyPr wrap="none" rtlCol="0">
            <a:spAutoFit/>
          </a:bodyPr>
          <a:lstStyle/>
          <a:p>
            <a:r>
              <a:rPr lang="de-CH" sz="1400" i="1" dirty="0">
                <a:latin typeface="+mj-lt"/>
              </a:rPr>
              <a:t>global time</a:t>
            </a:r>
            <a:endParaRPr lang="en-US" sz="1400" i="1" dirty="0">
              <a:latin typeface="+mj-lt"/>
            </a:endParaRPr>
          </a:p>
        </p:txBody>
      </p:sp>
      <p:cxnSp>
        <p:nvCxnSpPr>
          <p:cNvPr id="61" name="Straight Connector 60">
            <a:extLst>
              <a:ext uri="{FF2B5EF4-FFF2-40B4-BE49-F238E27FC236}">
                <a16:creationId xmlns:a16="http://schemas.microsoft.com/office/drawing/2014/main" id="{4544B84C-FCDC-148F-7847-E02A34E647B8}"/>
              </a:ext>
            </a:extLst>
          </p:cNvPr>
          <p:cNvCxnSpPr>
            <a:cxnSpLocks/>
            <a:endCxn id="54" idx="1"/>
          </p:cNvCxnSpPr>
          <p:nvPr/>
        </p:nvCxnSpPr>
        <p:spPr>
          <a:xfrm flipV="1">
            <a:off x="4919390" y="4091872"/>
            <a:ext cx="267439" cy="282"/>
          </a:xfrm>
          <a:prstGeom prst="line">
            <a:avLst/>
          </a:prstGeom>
          <a:noFill/>
          <a:ln w="12700" cap="flat" cmpd="sng" algn="ctr">
            <a:solidFill>
              <a:sysClr val="windowText" lastClr="000000"/>
            </a:solidFill>
            <a:prstDash val="solid"/>
            <a:miter lim="800000"/>
          </a:ln>
          <a:effectLst/>
        </p:spPr>
      </p:cxnSp>
      <p:cxnSp>
        <p:nvCxnSpPr>
          <p:cNvPr id="62" name="Straight Connector 61">
            <a:extLst>
              <a:ext uri="{FF2B5EF4-FFF2-40B4-BE49-F238E27FC236}">
                <a16:creationId xmlns:a16="http://schemas.microsoft.com/office/drawing/2014/main" id="{5176A3A6-AE32-9C22-34CD-41C87414EC24}"/>
              </a:ext>
            </a:extLst>
          </p:cNvPr>
          <p:cNvCxnSpPr>
            <a:cxnSpLocks/>
            <a:stCxn id="54" idx="3"/>
            <a:endCxn id="50" idx="1"/>
          </p:cNvCxnSpPr>
          <p:nvPr/>
        </p:nvCxnSpPr>
        <p:spPr>
          <a:xfrm>
            <a:off x="5530193" y="4091872"/>
            <a:ext cx="229508" cy="1416"/>
          </a:xfrm>
          <a:prstGeom prst="line">
            <a:avLst/>
          </a:prstGeom>
          <a:noFill/>
          <a:ln w="12700" cap="flat" cmpd="sng" algn="ctr">
            <a:solidFill>
              <a:sysClr val="windowText" lastClr="000000"/>
            </a:solidFill>
            <a:prstDash val="solid"/>
            <a:miter lim="800000"/>
          </a:ln>
          <a:effectLst/>
        </p:spPr>
      </p:cxnSp>
      <p:cxnSp>
        <p:nvCxnSpPr>
          <p:cNvPr id="63" name="Straight Connector 62">
            <a:extLst>
              <a:ext uri="{FF2B5EF4-FFF2-40B4-BE49-F238E27FC236}">
                <a16:creationId xmlns:a16="http://schemas.microsoft.com/office/drawing/2014/main" id="{F568CF73-006E-1BFA-2392-FE6A63E4C33F}"/>
              </a:ext>
            </a:extLst>
          </p:cNvPr>
          <p:cNvCxnSpPr>
            <a:cxnSpLocks/>
          </p:cNvCxnSpPr>
          <p:nvPr/>
        </p:nvCxnSpPr>
        <p:spPr>
          <a:xfrm>
            <a:off x="5453810" y="3118166"/>
            <a:ext cx="218772" cy="0"/>
          </a:xfrm>
          <a:prstGeom prst="line">
            <a:avLst/>
          </a:prstGeom>
          <a:noFill/>
          <a:ln w="12700" cap="flat" cmpd="sng" algn="ctr">
            <a:solidFill>
              <a:sysClr val="windowText" lastClr="000000"/>
            </a:solidFill>
            <a:prstDash val="solid"/>
            <a:miter lim="800000"/>
          </a:ln>
          <a:effectLst/>
        </p:spPr>
      </p:cxnSp>
    </p:spTree>
    <p:extLst>
      <p:ext uri="{BB962C8B-B14F-4D97-AF65-F5344CB8AC3E}">
        <p14:creationId xmlns:p14="http://schemas.microsoft.com/office/powerpoint/2010/main" val="292975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7" grpId="0"/>
      <p:bldP spid="48" grpId="0" animBg="1"/>
      <p:bldP spid="49" grpId="0" animBg="1"/>
      <p:bldP spid="50" grpId="0" animBg="1"/>
      <p:bldP spid="51" grpId="0" animBg="1"/>
      <p:bldP spid="5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75153-3C08-8365-9E9E-CEBC2491BA51}"/>
              </a:ext>
            </a:extLst>
          </p:cNvPr>
          <p:cNvSpPr>
            <a:spLocks noGrp="1"/>
          </p:cNvSpPr>
          <p:nvPr>
            <p:ph type="title"/>
          </p:nvPr>
        </p:nvSpPr>
        <p:spPr/>
        <p:txBody>
          <a:bodyPr/>
          <a:lstStyle/>
          <a:p>
            <a:r>
              <a:rPr lang="de-CH" dirty="0"/>
              <a:t>W</a:t>
            </a:r>
            <a:r>
              <a:rPr lang="en-US" dirty="0" err="1"/>
              <a:t>hy</a:t>
            </a:r>
            <a:r>
              <a:rPr lang="en-US" dirty="0"/>
              <a:t> can the adversary attack all messages?</a:t>
            </a:r>
          </a:p>
        </p:txBody>
      </p:sp>
      <p:sp>
        <p:nvSpPr>
          <p:cNvPr id="3" name="Content Placeholder 2">
            <a:extLst>
              <a:ext uri="{FF2B5EF4-FFF2-40B4-BE49-F238E27FC236}">
                <a16:creationId xmlns:a16="http://schemas.microsoft.com/office/drawing/2014/main" id="{20BE1F91-3993-121D-785E-CCD9C608EF59}"/>
              </a:ext>
            </a:extLst>
          </p:cNvPr>
          <p:cNvSpPr>
            <a:spLocks noGrp="1"/>
          </p:cNvSpPr>
          <p:nvPr>
            <p:ph idx="1"/>
          </p:nvPr>
        </p:nvSpPr>
        <p:spPr>
          <a:xfrm>
            <a:off x="685800" y="4766333"/>
            <a:ext cx="7772400" cy="1329667"/>
          </a:xfrm>
        </p:spPr>
        <p:txBody>
          <a:bodyPr/>
          <a:lstStyle/>
          <a:p>
            <a:r>
              <a:rPr lang="en-US" sz="1400" dirty="0"/>
              <a:t>The uncertainty on the </a:t>
            </a:r>
            <a:r>
              <a:rPr lang="en-US" sz="1400" dirty="0" err="1"/>
              <a:t>ToA</a:t>
            </a:r>
            <a:r>
              <a:rPr lang="en-US" sz="1400" dirty="0"/>
              <a:t> of the NB segment is higher - the adversary could delay its NB copy by dozens of nanoseconds.</a:t>
            </a:r>
          </a:p>
          <a:p>
            <a:r>
              <a:rPr lang="en-US" sz="1400" dirty="0"/>
              <a:t>This delay might be sufficient for the adversary to transmit the NB </a:t>
            </a:r>
            <a:r>
              <a:rPr lang="en-US" sz="1400" i="1" dirty="0"/>
              <a:t>reactively</a:t>
            </a:r>
            <a:r>
              <a:rPr lang="en-US" sz="1400" dirty="0"/>
              <a:t> once they observe the start of the benign NB segment.</a:t>
            </a:r>
          </a:p>
          <a:p>
            <a:pPr marL="0" indent="0">
              <a:buFontTx/>
              <a:buNone/>
            </a:pPr>
            <a:r>
              <a:rPr lang="en-US" sz="1400" dirty="0">
                <a:sym typeface="Wingdings" panose="05000000000000000000" pitchFamily="2" charset="2"/>
              </a:rPr>
              <a:t>   </a:t>
            </a:r>
            <a:r>
              <a:rPr lang="en-US" sz="1400" dirty="0"/>
              <a:t>Result: Every message can be attacked</a:t>
            </a:r>
            <a:r>
              <a:rPr lang="en-US" sz="1400" i="1" dirty="0"/>
              <a:t>, </a:t>
            </a:r>
            <a:r>
              <a:rPr lang="en-US" sz="1400" dirty="0"/>
              <a:t>which doubles the maximal distance reduction.</a:t>
            </a:r>
          </a:p>
          <a:p>
            <a:endParaRPr lang="en-US" dirty="0"/>
          </a:p>
        </p:txBody>
      </p:sp>
      <p:sp>
        <p:nvSpPr>
          <p:cNvPr id="4" name="Date Placeholder 3">
            <a:extLst>
              <a:ext uri="{FF2B5EF4-FFF2-40B4-BE49-F238E27FC236}">
                <a16:creationId xmlns:a16="http://schemas.microsoft.com/office/drawing/2014/main" id="{B1C05E46-903C-B9D6-4C62-3AD3541A34F2}"/>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6CB77C35-77A7-3483-6C9B-4788CBAF3620}"/>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0A8E2B60-2065-9C6B-BE95-1E109E4DC85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8" name="Rectangle 7">
            <a:extLst>
              <a:ext uri="{FF2B5EF4-FFF2-40B4-BE49-F238E27FC236}">
                <a16:creationId xmlns:a16="http://schemas.microsoft.com/office/drawing/2014/main" id="{EAD94C21-1E47-58E4-4A21-F518B66B3E43}"/>
              </a:ext>
            </a:extLst>
          </p:cNvPr>
          <p:cNvSpPr/>
          <p:nvPr/>
        </p:nvSpPr>
        <p:spPr>
          <a:xfrm>
            <a:off x="6378600" y="2446878"/>
            <a:ext cx="720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CH" sz="1400" b="0" i="0" u="none" strike="noStrike" kern="0" cap="none" spc="0" normalizeH="0" baseline="0" dirty="0">
                <a:ln>
                  <a:noFill/>
                </a:ln>
                <a:solidFill>
                  <a:prstClr val="white"/>
                </a:solidFill>
                <a:effectLst/>
                <a:uLnTx/>
                <a:uFillTx/>
                <a:ea typeface="+mn-ea"/>
                <a:cs typeface="+mn-cs"/>
              </a:rPr>
              <a:t>PRE3</a:t>
            </a:r>
            <a:endParaRPr kumimoji="0" lang="en-US" sz="1400" b="0" i="0" u="none" strike="noStrike" kern="0" cap="none" spc="0" normalizeH="0" baseline="0" dirty="0">
              <a:ln>
                <a:noFill/>
              </a:ln>
              <a:solidFill>
                <a:prstClr val="white"/>
              </a:solidFill>
              <a:effectLst/>
              <a:uLnTx/>
              <a:uFillTx/>
              <a:ea typeface="+mn-ea"/>
              <a:cs typeface="+mn-cs"/>
            </a:endParaRPr>
          </a:p>
        </p:txBody>
      </p:sp>
      <p:sp>
        <p:nvSpPr>
          <p:cNvPr id="9" name="Rectangle 8">
            <a:extLst>
              <a:ext uri="{FF2B5EF4-FFF2-40B4-BE49-F238E27FC236}">
                <a16:creationId xmlns:a16="http://schemas.microsoft.com/office/drawing/2014/main" id="{29251A1E-0A9F-4267-045F-01DA7C848296}"/>
              </a:ext>
            </a:extLst>
          </p:cNvPr>
          <p:cNvSpPr/>
          <p:nvPr/>
        </p:nvSpPr>
        <p:spPr>
          <a:xfrm>
            <a:off x="7818600" y="2446878"/>
            <a:ext cx="720000" cy="360004"/>
          </a:xfrm>
          <a:prstGeom prst="rect">
            <a:avLst/>
          </a:prstGeom>
          <a:solidFill>
            <a:srgbClr val="FFFF00"/>
          </a:solidFill>
          <a:ln w="12700" cap="flat" cmpd="sng" algn="ctr">
            <a:solidFill>
              <a:schemeClr val="tx1"/>
            </a:solidFill>
            <a:prstDash val="solid"/>
            <a:miter lim="800000"/>
          </a:ln>
          <a:effectLst/>
        </p:spPr>
        <p:txBody>
          <a:bodyPr rtlCol="0" anchor="ctr"/>
          <a:lstStyle/>
          <a:p>
            <a:pPr lvl="0" algn="ctr">
              <a:defRPr/>
            </a:pPr>
            <a:r>
              <a:rPr lang="en-US" sz="1400" kern="0" dirty="0"/>
              <a:t>RIF</a:t>
            </a:r>
            <a:endParaRPr kumimoji="0" lang="en-US" sz="1400" b="0" i="0" u="none" strike="noStrike" kern="0" cap="none" spc="0" normalizeH="0" baseline="0" dirty="0">
              <a:ln>
                <a:noFill/>
              </a:ln>
              <a:effectLst/>
              <a:uLnTx/>
              <a:uFillTx/>
              <a:ea typeface="+mn-ea"/>
              <a:cs typeface="+mn-cs"/>
            </a:endParaRPr>
          </a:p>
        </p:txBody>
      </p:sp>
      <p:cxnSp>
        <p:nvCxnSpPr>
          <p:cNvPr id="10" name="Straight Connector 9">
            <a:extLst>
              <a:ext uri="{FF2B5EF4-FFF2-40B4-BE49-F238E27FC236}">
                <a16:creationId xmlns:a16="http://schemas.microsoft.com/office/drawing/2014/main" id="{23DCA3ED-A3B8-7759-56EA-22308F4F799E}"/>
              </a:ext>
            </a:extLst>
          </p:cNvPr>
          <p:cNvCxnSpPr>
            <a:cxnSpLocks/>
          </p:cNvCxnSpPr>
          <p:nvPr/>
        </p:nvCxnSpPr>
        <p:spPr>
          <a:xfrm flipV="1">
            <a:off x="7098600" y="2626880"/>
            <a:ext cx="720000" cy="0"/>
          </a:xfrm>
          <a:prstGeom prst="line">
            <a:avLst/>
          </a:prstGeom>
          <a:noFill/>
          <a:ln w="12700" cap="flat" cmpd="sng" algn="ctr">
            <a:solidFill>
              <a:sysClr val="windowText" lastClr="000000"/>
            </a:solidFill>
            <a:prstDash val="solid"/>
            <a:miter lim="800000"/>
          </a:ln>
          <a:effectLst/>
        </p:spPr>
      </p:cxnSp>
      <p:cxnSp>
        <p:nvCxnSpPr>
          <p:cNvPr id="11" name="Straight Connector 10">
            <a:extLst>
              <a:ext uri="{FF2B5EF4-FFF2-40B4-BE49-F238E27FC236}">
                <a16:creationId xmlns:a16="http://schemas.microsoft.com/office/drawing/2014/main" id="{0D5FA176-8928-6BD8-87F3-B3CB04714CAC}"/>
              </a:ext>
            </a:extLst>
          </p:cNvPr>
          <p:cNvCxnSpPr>
            <a:cxnSpLocks/>
            <a:stCxn id="12" idx="3"/>
            <a:endCxn id="8" idx="1"/>
          </p:cNvCxnSpPr>
          <p:nvPr/>
        </p:nvCxnSpPr>
        <p:spPr>
          <a:xfrm>
            <a:off x="5658600" y="2626880"/>
            <a:ext cx="720000" cy="0"/>
          </a:xfrm>
          <a:prstGeom prst="line">
            <a:avLst/>
          </a:prstGeom>
          <a:noFill/>
          <a:ln w="12700" cap="flat" cmpd="sng" algn="ctr">
            <a:solidFill>
              <a:sysClr val="windowText" lastClr="000000"/>
            </a:solidFill>
            <a:prstDash val="solid"/>
            <a:miter lim="800000"/>
          </a:ln>
          <a:effectLst/>
        </p:spPr>
      </p:cxnSp>
      <p:sp>
        <p:nvSpPr>
          <p:cNvPr id="12" name="Rectangle 11">
            <a:extLst>
              <a:ext uri="{FF2B5EF4-FFF2-40B4-BE49-F238E27FC236}">
                <a16:creationId xmlns:a16="http://schemas.microsoft.com/office/drawing/2014/main" id="{8687AAC1-8E3F-CF04-B2BC-27F95FB8552E}"/>
              </a:ext>
            </a:extLst>
          </p:cNvPr>
          <p:cNvSpPr/>
          <p:nvPr/>
        </p:nvSpPr>
        <p:spPr>
          <a:xfrm>
            <a:off x="4938600" y="2446878"/>
            <a:ext cx="720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CH" sz="1400" b="0" i="0" u="none" strike="noStrike" kern="0" cap="none" spc="0" normalizeH="0" baseline="0" dirty="0">
                <a:ln>
                  <a:noFill/>
                </a:ln>
                <a:solidFill>
                  <a:prstClr val="white"/>
                </a:solidFill>
                <a:effectLst/>
                <a:uLnTx/>
                <a:uFillTx/>
                <a:ea typeface="+mn-ea"/>
                <a:cs typeface="+mn-cs"/>
              </a:rPr>
              <a:t>PRE2</a:t>
            </a:r>
            <a:endParaRPr kumimoji="0" lang="en-US" sz="1400" b="0" i="0" u="none" strike="noStrike" kern="0" cap="none" spc="0" normalizeH="0" baseline="0" dirty="0">
              <a:ln>
                <a:noFill/>
              </a:ln>
              <a:solidFill>
                <a:prstClr val="white"/>
              </a:solidFill>
              <a:effectLst/>
              <a:uLnTx/>
              <a:uFillTx/>
              <a:ea typeface="+mn-ea"/>
              <a:cs typeface="+mn-cs"/>
            </a:endParaRPr>
          </a:p>
        </p:txBody>
      </p:sp>
      <p:sp>
        <p:nvSpPr>
          <p:cNvPr id="13" name="Rectangle 12">
            <a:extLst>
              <a:ext uri="{FF2B5EF4-FFF2-40B4-BE49-F238E27FC236}">
                <a16:creationId xmlns:a16="http://schemas.microsoft.com/office/drawing/2014/main" id="{2097870B-FB19-3E85-3D1C-7012F5B22AA6}"/>
              </a:ext>
            </a:extLst>
          </p:cNvPr>
          <p:cNvSpPr/>
          <p:nvPr/>
        </p:nvSpPr>
        <p:spPr>
          <a:xfrm>
            <a:off x="3498600" y="2446878"/>
            <a:ext cx="720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CH" sz="1400" b="0" i="0" u="none" strike="noStrike" kern="0" cap="none" spc="0" normalizeH="0" baseline="0" dirty="0">
                <a:ln>
                  <a:noFill/>
                </a:ln>
                <a:solidFill>
                  <a:prstClr val="white"/>
                </a:solidFill>
                <a:effectLst/>
                <a:uLnTx/>
                <a:uFillTx/>
                <a:ea typeface="+mn-ea"/>
                <a:cs typeface="+mn-cs"/>
              </a:rPr>
              <a:t>PRE1</a:t>
            </a:r>
            <a:endParaRPr kumimoji="0" lang="en-US" sz="1400" b="0" i="0" u="none" strike="noStrike" kern="0" cap="none" spc="0" normalizeH="0" baseline="0" dirty="0">
              <a:ln>
                <a:noFill/>
              </a:ln>
              <a:solidFill>
                <a:prstClr val="white"/>
              </a:solidFill>
              <a:effectLst/>
              <a:uLnTx/>
              <a:uFillTx/>
              <a:ea typeface="+mn-ea"/>
              <a:cs typeface="+mn-cs"/>
            </a:endParaRPr>
          </a:p>
        </p:txBody>
      </p:sp>
      <p:cxnSp>
        <p:nvCxnSpPr>
          <p:cNvPr id="14" name="Straight Connector 13">
            <a:extLst>
              <a:ext uri="{FF2B5EF4-FFF2-40B4-BE49-F238E27FC236}">
                <a16:creationId xmlns:a16="http://schemas.microsoft.com/office/drawing/2014/main" id="{1E068921-C0C4-EA9E-AD8C-EFE01C889610}"/>
              </a:ext>
            </a:extLst>
          </p:cNvPr>
          <p:cNvCxnSpPr>
            <a:cxnSpLocks/>
            <a:stCxn id="15" idx="3"/>
            <a:endCxn id="13" idx="1"/>
          </p:cNvCxnSpPr>
          <p:nvPr/>
        </p:nvCxnSpPr>
        <p:spPr>
          <a:xfrm>
            <a:off x="2778600" y="2622685"/>
            <a:ext cx="720000" cy="4195"/>
          </a:xfrm>
          <a:prstGeom prst="line">
            <a:avLst/>
          </a:prstGeom>
          <a:noFill/>
          <a:ln w="12700" cap="flat" cmpd="sng" algn="ctr">
            <a:solidFill>
              <a:sysClr val="windowText" lastClr="000000"/>
            </a:solidFill>
            <a:prstDash val="solid"/>
            <a:miter lim="800000"/>
          </a:ln>
          <a:effectLst/>
        </p:spPr>
      </p:cxnSp>
      <p:sp>
        <p:nvSpPr>
          <p:cNvPr id="15" name="Rectangle 14">
            <a:extLst>
              <a:ext uri="{FF2B5EF4-FFF2-40B4-BE49-F238E27FC236}">
                <a16:creationId xmlns:a16="http://schemas.microsoft.com/office/drawing/2014/main" id="{E94FD25F-9383-2880-1235-4CC3B16AACDF}"/>
              </a:ext>
            </a:extLst>
          </p:cNvPr>
          <p:cNvSpPr/>
          <p:nvPr/>
        </p:nvSpPr>
        <p:spPr>
          <a:xfrm>
            <a:off x="2058600" y="2442683"/>
            <a:ext cx="720000" cy="360004"/>
          </a:xfrm>
          <a:prstGeom prst="rect">
            <a:avLst/>
          </a:prstGeom>
          <a:solidFill>
            <a:srgbClr val="7030A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CH" sz="1400" b="0" i="0" u="none" strike="noStrike" kern="0" cap="none" spc="0" normalizeH="0" baseline="0" dirty="0">
                <a:ln>
                  <a:noFill/>
                </a:ln>
                <a:solidFill>
                  <a:prstClr val="white"/>
                </a:solidFill>
                <a:effectLst/>
                <a:uLnTx/>
                <a:uFillTx/>
                <a:ea typeface="+mn-ea"/>
                <a:cs typeface="+mn-cs"/>
              </a:rPr>
              <a:t>NB</a:t>
            </a:r>
            <a:endParaRPr kumimoji="0" lang="en-US" sz="1400" b="0" i="0" u="none" strike="noStrike" kern="0" cap="none" spc="0" normalizeH="0" baseline="0" dirty="0">
              <a:ln>
                <a:noFill/>
              </a:ln>
              <a:solidFill>
                <a:prstClr val="white"/>
              </a:solidFill>
              <a:effectLst/>
              <a:uLnTx/>
              <a:uFillTx/>
              <a:ea typeface="+mn-ea"/>
              <a:cs typeface="+mn-cs"/>
            </a:endParaRPr>
          </a:p>
        </p:txBody>
      </p:sp>
      <p:cxnSp>
        <p:nvCxnSpPr>
          <p:cNvPr id="16" name="Straight Connector 15">
            <a:extLst>
              <a:ext uri="{FF2B5EF4-FFF2-40B4-BE49-F238E27FC236}">
                <a16:creationId xmlns:a16="http://schemas.microsoft.com/office/drawing/2014/main" id="{8DCC7340-5FCF-A10F-A6B2-0754D12BFCBA}"/>
              </a:ext>
            </a:extLst>
          </p:cNvPr>
          <p:cNvCxnSpPr>
            <a:cxnSpLocks/>
            <a:stCxn id="13" idx="3"/>
            <a:endCxn id="12" idx="1"/>
          </p:cNvCxnSpPr>
          <p:nvPr/>
        </p:nvCxnSpPr>
        <p:spPr>
          <a:xfrm>
            <a:off x="4218600" y="2626880"/>
            <a:ext cx="720000" cy="0"/>
          </a:xfrm>
          <a:prstGeom prst="line">
            <a:avLst/>
          </a:prstGeom>
          <a:noFill/>
          <a:ln w="12700" cap="flat" cmpd="sng" algn="ctr">
            <a:solidFill>
              <a:sysClr val="windowText" lastClr="000000"/>
            </a:solidFill>
            <a:prstDash val="solid"/>
            <a:miter lim="800000"/>
          </a:ln>
          <a:effectLst/>
        </p:spPr>
      </p:cxnSp>
      <p:sp>
        <p:nvSpPr>
          <p:cNvPr id="17" name="Rectangle 16">
            <a:extLst>
              <a:ext uri="{FF2B5EF4-FFF2-40B4-BE49-F238E27FC236}">
                <a16:creationId xmlns:a16="http://schemas.microsoft.com/office/drawing/2014/main" id="{6B9436AF-A739-610E-50B4-0F21EFC428F6}"/>
              </a:ext>
            </a:extLst>
          </p:cNvPr>
          <p:cNvSpPr/>
          <p:nvPr/>
        </p:nvSpPr>
        <p:spPr>
          <a:xfrm>
            <a:off x="7818600" y="3217257"/>
            <a:ext cx="792000" cy="360004"/>
          </a:xfrm>
          <a:prstGeom prst="rect">
            <a:avLst/>
          </a:prstGeom>
          <a:solidFill>
            <a:srgbClr val="FFFF00"/>
          </a:solidFill>
          <a:ln w="12700" cap="flat" cmpd="sng" algn="ctr">
            <a:solidFill>
              <a:schemeClr val="tx1"/>
            </a:solidFill>
            <a:prstDash val="solid"/>
            <a:miter lim="800000"/>
          </a:ln>
          <a:effectLst/>
        </p:spPr>
        <p:txBody>
          <a:bodyPr rtlCol="0" anchor="ctr"/>
          <a:lstStyle/>
          <a:p>
            <a:pPr lvl="0" algn="ctr">
              <a:defRPr/>
            </a:pPr>
            <a:r>
              <a:rPr lang="en-US" sz="1400" kern="0" dirty="0"/>
              <a:t>RIF</a:t>
            </a:r>
            <a:endParaRPr kumimoji="0" lang="en-US" sz="1400" b="0" i="0" u="none" strike="noStrike" kern="0" cap="none" spc="0" normalizeH="0" baseline="0" dirty="0">
              <a:ln>
                <a:noFill/>
              </a:ln>
              <a:effectLst/>
              <a:uLnTx/>
              <a:uFillTx/>
              <a:ea typeface="+mn-ea"/>
              <a:cs typeface="+mn-cs"/>
            </a:endParaRPr>
          </a:p>
        </p:txBody>
      </p:sp>
      <p:sp>
        <p:nvSpPr>
          <p:cNvPr id="18" name="Rectangle 17">
            <a:extLst>
              <a:ext uri="{FF2B5EF4-FFF2-40B4-BE49-F238E27FC236}">
                <a16:creationId xmlns:a16="http://schemas.microsoft.com/office/drawing/2014/main" id="{C65D79D2-BD05-00FE-3FDF-46060AB44837}"/>
              </a:ext>
            </a:extLst>
          </p:cNvPr>
          <p:cNvSpPr/>
          <p:nvPr/>
        </p:nvSpPr>
        <p:spPr>
          <a:xfrm>
            <a:off x="6236664" y="3217144"/>
            <a:ext cx="792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CH" sz="1400" kern="0" dirty="0">
                <a:solidFill>
                  <a:prstClr val="white"/>
                </a:solidFill>
              </a:rPr>
              <a:t>PRE3</a:t>
            </a:r>
            <a:endParaRPr kumimoji="0" lang="en-US" sz="1400" b="0" i="0" u="none" strike="noStrike" kern="0" cap="none" spc="0" normalizeH="0" baseline="0" dirty="0">
              <a:ln>
                <a:noFill/>
              </a:ln>
              <a:solidFill>
                <a:prstClr val="white"/>
              </a:solidFill>
              <a:effectLst/>
              <a:uLnTx/>
              <a:uFillTx/>
              <a:ea typeface="+mn-ea"/>
              <a:cs typeface="+mn-cs"/>
            </a:endParaRPr>
          </a:p>
        </p:txBody>
      </p:sp>
      <p:cxnSp>
        <p:nvCxnSpPr>
          <p:cNvPr id="19" name="Straight Connector 18">
            <a:extLst>
              <a:ext uri="{FF2B5EF4-FFF2-40B4-BE49-F238E27FC236}">
                <a16:creationId xmlns:a16="http://schemas.microsoft.com/office/drawing/2014/main" id="{04B9628B-32A5-DBB1-CD89-B6C74A1F5788}"/>
              </a:ext>
            </a:extLst>
          </p:cNvPr>
          <p:cNvCxnSpPr>
            <a:cxnSpLocks/>
            <a:stCxn id="18" idx="3"/>
            <a:endCxn id="17" idx="1"/>
          </p:cNvCxnSpPr>
          <p:nvPr/>
        </p:nvCxnSpPr>
        <p:spPr>
          <a:xfrm>
            <a:off x="7028664" y="3397146"/>
            <a:ext cx="789936" cy="113"/>
          </a:xfrm>
          <a:prstGeom prst="line">
            <a:avLst/>
          </a:prstGeom>
          <a:noFill/>
          <a:ln w="12700" cap="flat" cmpd="sng" algn="ctr">
            <a:solidFill>
              <a:sysClr val="windowText" lastClr="000000"/>
            </a:solidFill>
            <a:prstDash val="solid"/>
            <a:miter lim="800000"/>
          </a:ln>
          <a:effectLst/>
        </p:spPr>
      </p:cxnSp>
      <p:sp>
        <p:nvSpPr>
          <p:cNvPr id="20" name="Rectangle 19">
            <a:extLst>
              <a:ext uri="{FF2B5EF4-FFF2-40B4-BE49-F238E27FC236}">
                <a16:creationId xmlns:a16="http://schemas.microsoft.com/office/drawing/2014/main" id="{32C4D105-0CE4-CB87-E3FD-7C599BAEB2EE}"/>
              </a:ext>
            </a:extLst>
          </p:cNvPr>
          <p:cNvSpPr/>
          <p:nvPr/>
        </p:nvSpPr>
        <p:spPr>
          <a:xfrm>
            <a:off x="4658689" y="3210626"/>
            <a:ext cx="792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CH" sz="1400" kern="0" dirty="0">
                <a:solidFill>
                  <a:prstClr val="white"/>
                </a:solidFill>
              </a:rPr>
              <a:t>PRE2</a:t>
            </a:r>
            <a:endParaRPr kumimoji="0" lang="en-US" sz="1400" b="0" i="0" u="none" strike="noStrike" kern="0" cap="none" spc="0" normalizeH="0" baseline="0" dirty="0">
              <a:ln>
                <a:noFill/>
              </a:ln>
              <a:solidFill>
                <a:prstClr val="white"/>
              </a:solidFill>
              <a:effectLst/>
              <a:uLnTx/>
              <a:uFillTx/>
              <a:ea typeface="+mn-ea"/>
              <a:cs typeface="+mn-cs"/>
            </a:endParaRPr>
          </a:p>
        </p:txBody>
      </p:sp>
      <p:cxnSp>
        <p:nvCxnSpPr>
          <p:cNvPr id="21" name="Straight Connector 20">
            <a:extLst>
              <a:ext uri="{FF2B5EF4-FFF2-40B4-BE49-F238E27FC236}">
                <a16:creationId xmlns:a16="http://schemas.microsoft.com/office/drawing/2014/main" id="{4CE12287-B225-DF14-07DD-600A82928509}"/>
              </a:ext>
            </a:extLst>
          </p:cNvPr>
          <p:cNvCxnSpPr>
            <a:cxnSpLocks/>
            <a:stCxn id="20" idx="3"/>
            <a:endCxn id="18" idx="1"/>
          </p:cNvCxnSpPr>
          <p:nvPr/>
        </p:nvCxnSpPr>
        <p:spPr>
          <a:xfrm>
            <a:off x="5450689" y="3390628"/>
            <a:ext cx="785975" cy="6518"/>
          </a:xfrm>
          <a:prstGeom prst="line">
            <a:avLst/>
          </a:prstGeom>
          <a:noFill/>
          <a:ln w="12700" cap="flat" cmpd="sng" algn="ctr">
            <a:solidFill>
              <a:sysClr val="windowText" lastClr="000000"/>
            </a:solidFill>
            <a:prstDash val="solid"/>
            <a:miter lim="800000"/>
          </a:ln>
          <a:effectLst/>
        </p:spPr>
      </p:cxnSp>
      <p:cxnSp>
        <p:nvCxnSpPr>
          <p:cNvPr id="22" name="Straight Connector 21">
            <a:extLst>
              <a:ext uri="{FF2B5EF4-FFF2-40B4-BE49-F238E27FC236}">
                <a16:creationId xmlns:a16="http://schemas.microsoft.com/office/drawing/2014/main" id="{5990D0BB-A076-1DE5-1331-163DB71E6B3F}"/>
              </a:ext>
            </a:extLst>
          </p:cNvPr>
          <p:cNvCxnSpPr>
            <a:cxnSpLocks/>
            <a:stCxn id="23" idx="3"/>
            <a:endCxn id="20" idx="1"/>
          </p:cNvCxnSpPr>
          <p:nvPr/>
        </p:nvCxnSpPr>
        <p:spPr>
          <a:xfrm flipV="1">
            <a:off x="3866689" y="3390628"/>
            <a:ext cx="792000" cy="6518"/>
          </a:xfrm>
          <a:prstGeom prst="line">
            <a:avLst/>
          </a:prstGeom>
          <a:noFill/>
          <a:ln w="12700" cap="flat" cmpd="sng" algn="ctr">
            <a:solidFill>
              <a:sysClr val="windowText" lastClr="000000"/>
            </a:solidFill>
            <a:prstDash val="solid"/>
            <a:miter lim="800000"/>
          </a:ln>
          <a:effectLst/>
        </p:spPr>
      </p:cxnSp>
      <p:sp>
        <p:nvSpPr>
          <p:cNvPr id="23" name="Rectangle 22">
            <a:extLst>
              <a:ext uri="{FF2B5EF4-FFF2-40B4-BE49-F238E27FC236}">
                <a16:creationId xmlns:a16="http://schemas.microsoft.com/office/drawing/2014/main" id="{E0663348-D9C9-7931-38DB-558F0E816264}"/>
              </a:ext>
            </a:extLst>
          </p:cNvPr>
          <p:cNvSpPr/>
          <p:nvPr/>
        </p:nvSpPr>
        <p:spPr>
          <a:xfrm>
            <a:off x="3074689" y="3217144"/>
            <a:ext cx="792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CH" sz="1400" kern="0" dirty="0">
                <a:solidFill>
                  <a:prstClr val="white"/>
                </a:solidFill>
              </a:rPr>
              <a:t>PRE1</a:t>
            </a:r>
            <a:endParaRPr kumimoji="0" lang="en-US" sz="1400" b="0" i="0" u="none" strike="noStrike" kern="0" cap="none" spc="0" normalizeH="0" baseline="0" dirty="0">
              <a:ln>
                <a:noFill/>
              </a:ln>
              <a:solidFill>
                <a:prstClr val="white"/>
              </a:solidFill>
              <a:effectLst/>
              <a:uLnTx/>
              <a:uFillTx/>
              <a:ea typeface="+mn-ea"/>
              <a:cs typeface="+mn-cs"/>
            </a:endParaRPr>
          </a:p>
        </p:txBody>
      </p:sp>
      <p:cxnSp>
        <p:nvCxnSpPr>
          <p:cNvPr id="24" name="Straight Connector 23">
            <a:extLst>
              <a:ext uri="{FF2B5EF4-FFF2-40B4-BE49-F238E27FC236}">
                <a16:creationId xmlns:a16="http://schemas.microsoft.com/office/drawing/2014/main" id="{393C1C88-D3D4-91C1-9046-01656797378A}"/>
              </a:ext>
            </a:extLst>
          </p:cNvPr>
          <p:cNvCxnSpPr>
            <a:cxnSpLocks/>
            <a:stCxn id="25" idx="3"/>
            <a:endCxn id="23" idx="1"/>
          </p:cNvCxnSpPr>
          <p:nvPr/>
        </p:nvCxnSpPr>
        <p:spPr>
          <a:xfrm>
            <a:off x="2285075" y="3397146"/>
            <a:ext cx="789614" cy="0"/>
          </a:xfrm>
          <a:prstGeom prst="line">
            <a:avLst/>
          </a:prstGeom>
          <a:noFill/>
          <a:ln w="12700" cap="flat" cmpd="sng" algn="ctr">
            <a:solidFill>
              <a:sysClr val="windowText" lastClr="000000"/>
            </a:solidFill>
            <a:prstDash val="solid"/>
            <a:miter lim="800000"/>
          </a:ln>
          <a:effectLst/>
        </p:spPr>
      </p:cxnSp>
      <p:sp>
        <p:nvSpPr>
          <p:cNvPr id="25" name="Rectangle 24">
            <a:extLst>
              <a:ext uri="{FF2B5EF4-FFF2-40B4-BE49-F238E27FC236}">
                <a16:creationId xmlns:a16="http://schemas.microsoft.com/office/drawing/2014/main" id="{94D4D461-F72E-2146-0B2E-BC2691EA3F5C}"/>
              </a:ext>
            </a:extLst>
          </p:cNvPr>
          <p:cNvSpPr/>
          <p:nvPr/>
        </p:nvSpPr>
        <p:spPr>
          <a:xfrm>
            <a:off x="1493075" y="3217144"/>
            <a:ext cx="792000" cy="360004"/>
          </a:xfrm>
          <a:prstGeom prst="rect">
            <a:avLst/>
          </a:prstGeom>
          <a:solidFill>
            <a:srgbClr val="7030A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CH" sz="1400" b="0" i="0" u="none" strike="noStrike" kern="0" cap="none" spc="0" normalizeH="0" baseline="0" dirty="0">
                <a:ln>
                  <a:noFill/>
                </a:ln>
                <a:solidFill>
                  <a:prstClr val="white"/>
                </a:solidFill>
                <a:effectLst/>
                <a:uLnTx/>
                <a:uFillTx/>
                <a:ea typeface="+mn-ea"/>
                <a:cs typeface="+mn-cs"/>
              </a:rPr>
              <a:t>NB</a:t>
            </a:r>
            <a:endParaRPr kumimoji="0" lang="en-US" sz="1400" b="0" i="0" u="none" strike="noStrike" kern="0" cap="none" spc="0" normalizeH="0" baseline="0" dirty="0">
              <a:ln>
                <a:noFill/>
              </a:ln>
              <a:solidFill>
                <a:prstClr val="white"/>
              </a:solidFill>
              <a:effectLst/>
              <a:uLnTx/>
              <a:uFillTx/>
              <a:ea typeface="+mn-ea"/>
              <a:cs typeface="+mn-cs"/>
            </a:endParaRPr>
          </a:p>
        </p:txBody>
      </p:sp>
      <p:sp>
        <p:nvSpPr>
          <p:cNvPr id="26" name="Rectangle 25">
            <a:extLst>
              <a:ext uri="{FF2B5EF4-FFF2-40B4-BE49-F238E27FC236}">
                <a16:creationId xmlns:a16="http://schemas.microsoft.com/office/drawing/2014/main" id="{9957BDF2-DB27-41B1-17B7-A20A9501278C}"/>
              </a:ext>
            </a:extLst>
          </p:cNvPr>
          <p:cNvSpPr/>
          <p:nvPr/>
        </p:nvSpPr>
        <p:spPr>
          <a:xfrm>
            <a:off x="7818600" y="3995623"/>
            <a:ext cx="792000" cy="360004"/>
          </a:xfrm>
          <a:prstGeom prst="rect">
            <a:avLst/>
          </a:prstGeom>
          <a:solidFill>
            <a:srgbClr val="FFFF00"/>
          </a:solidFill>
          <a:ln w="12700" cap="flat" cmpd="sng" algn="ctr">
            <a:solidFill>
              <a:schemeClr val="tx1"/>
            </a:solidFill>
            <a:prstDash val="solid"/>
            <a:miter lim="800000"/>
          </a:ln>
          <a:effectLst/>
        </p:spPr>
        <p:txBody>
          <a:bodyPr rtlCol="0" anchor="ctr"/>
          <a:lstStyle/>
          <a:p>
            <a:pPr lvl="0" algn="ctr">
              <a:defRPr/>
            </a:pPr>
            <a:r>
              <a:rPr lang="en-US" sz="1400" kern="0" dirty="0"/>
              <a:t>RIF</a:t>
            </a:r>
            <a:endParaRPr kumimoji="0" lang="en-US" sz="1400" b="0" i="0" u="none" strike="noStrike" kern="0" cap="none" spc="0" normalizeH="0" baseline="0" dirty="0">
              <a:ln>
                <a:noFill/>
              </a:ln>
              <a:effectLst/>
              <a:uLnTx/>
              <a:uFillTx/>
              <a:ea typeface="+mn-ea"/>
              <a:cs typeface="+mn-cs"/>
            </a:endParaRPr>
          </a:p>
        </p:txBody>
      </p:sp>
      <p:sp>
        <p:nvSpPr>
          <p:cNvPr id="27" name="Rectangle 26">
            <a:extLst>
              <a:ext uri="{FF2B5EF4-FFF2-40B4-BE49-F238E27FC236}">
                <a16:creationId xmlns:a16="http://schemas.microsoft.com/office/drawing/2014/main" id="{CE6BAA97-F590-D168-B5D0-ECB3904C389B}"/>
              </a:ext>
            </a:extLst>
          </p:cNvPr>
          <p:cNvSpPr/>
          <p:nvPr/>
        </p:nvSpPr>
        <p:spPr>
          <a:xfrm>
            <a:off x="6236664" y="3995510"/>
            <a:ext cx="792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CH" sz="1400" b="0" i="0" u="none" strike="noStrike" kern="0" cap="none" spc="0" normalizeH="0" baseline="0" dirty="0">
                <a:ln>
                  <a:noFill/>
                </a:ln>
                <a:solidFill>
                  <a:prstClr val="white"/>
                </a:solidFill>
                <a:effectLst/>
                <a:uLnTx/>
                <a:uFillTx/>
                <a:ea typeface="+mn-ea"/>
                <a:cs typeface="+mn-cs"/>
              </a:rPr>
              <a:t>PRE3</a:t>
            </a:r>
            <a:endParaRPr kumimoji="0" lang="en-US" sz="1400" b="0" i="0" u="none" strike="noStrike" kern="0" cap="none" spc="0" normalizeH="0" baseline="0" dirty="0">
              <a:ln>
                <a:noFill/>
              </a:ln>
              <a:solidFill>
                <a:prstClr val="white"/>
              </a:solidFill>
              <a:effectLst/>
              <a:uLnTx/>
              <a:uFillTx/>
              <a:ea typeface="+mn-ea"/>
              <a:cs typeface="+mn-cs"/>
            </a:endParaRPr>
          </a:p>
        </p:txBody>
      </p:sp>
      <p:cxnSp>
        <p:nvCxnSpPr>
          <p:cNvPr id="28" name="Straight Connector 27">
            <a:extLst>
              <a:ext uri="{FF2B5EF4-FFF2-40B4-BE49-F238E27FC236}">
                <a16:creationId xmlns:a16="http://schemas.microsoft.com/office/drawing/2014/main" id="{664A719A-C7B7-BD3D-0F99-1D95B8F2F785}"/>
              </a:ext>
            </a:extLst>
          </p:cNvPr>
          <p:cNvCxnSpPr>
            <a:cxnSpLocks/>
            <a:stCxn id="27" idx="3"/>
            <a:endCxn id="26" idx="1"/>
          </p:cNvCxnSpPr>
          <p:nvPr/>
        </p:nvCxnSpPr>
        <p:spPr>
          <a:xfrm>
            <a:off x="7028664" y="4175512"/>
            <a:ext cx="789936" cy="113"/>
          </a:xfrm>
          <a:prstGeom prst="line">
            <a:avLst/>
          </a:prstGeom>
          <a:noFill/>
          <a:ln w="12700" cap="flat" cmpd="sng" algn="ctr">
            <a:solidFill>
              <a:sysClr val="windowText" lastClr="000000"/>
            </a:solidFill>
            <a:prstDash val="solid"/>
            <a:miter lim="800000"/>
          </a:ln>
          <a:effectLst/>
        </p:spPr>
      </p:cxnSp>
      <p:sp>
        <p:nvSpPr>
          <p:cNvPr id="29" name="Rectangle 28">
            <a:extLst>
              <a:ext uri="{FF2B5EF4-FFF2-40B4-BE49-F238E27FC236}">
                <a16:creationId xmlns:a16="http://schemas.microsoft.com/office/drawing/2014/main" id="{EC6FD331-E5A4-19F9-6A29-400BB9AE03D2}"/>
              </a:ext>
            </a:extLst>
          </p:cNvPr>
          <p:cNvSpPr/>
          <p:nvPr/>
        </p:nvSpPr>
        <p:spPr>
          <a:xfrm>
            <a:off x="4658689" y="3988992"/>
            <a:ext cx="792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CH" sz="1400" kern="0" dirty="0">
                <a:solidFill>
                  <a:prstClr val="white"/>
                </a:solidFill>
              </a:rPr>
              <a:t>PRE2</a:t>
            </a:r>
            <a:endParaRPr kumimoji="0" lang="en-US" sz="1400" b="0" i="0" u="none" strike="noStrike" kern="0" cap="none" spc="0" normalizeH="0" baseline="0" dirty="0">
              <a:ln>
                <a:noFill/>
              </a:ln>
              <a:solidFill>
                <a:prstClr val="white"/>
              </a:solidFill>
              <a:effectLst/>
              <a:uLnTx/>
              <a:uFillTx/>
              <a:ea typeface="+mn-ea"/>
              <a:cs typeface="+mn-cs"/>
            </a:endParaRPr>
          </a:p>
        </p:txBody>
      </p:sp>
      <p:cxnSp>
        <p:nvCxnSpPr>
          <p:cNvPr id="30" name="Straight Connector 29">
            <a:extLst>
              <a:ext uri="{FF2B5EF4-FFF2-40B4-BE49-F238E27FC236}">
                <a16:creationId xmlns:a16="http://schemas.microsoft.com/office/drawing/2014/main" id="{FBFEB06C-832B-3A26-D1EC-A3C544054236}"/>
              </a:ext>
            </a:extLst>
          </p:cNvPr>
          <p:cNvCxnSpPr>
            <a:cxnSpLocks/>
            <a:stCxn id="29" idx="3"/>
            <a:endCxn id="27" idx="1"/>
          </p:cNvCxnSpPr>
          <p:nvPr/>
        </p:nvCxnSpPr>
        <p:spPr>
          <a:xfrm>
            <a:off x="5450689" y="4168994"/>
            <a:ext cx="785975" cy="6518"/>
          </a:xfrm>
          <a:prstGeom prst="line">
            <a:avLst/>
          </a:prstGeom>
          <a:noFill/>
          <a:ln w="12700" cap="flat" cmpd="sng" algn="ctr">
            <a:solidFill>
              <a:sysClr val="windowText" lastClr="000000"/>
            </a:solidFill>
            <a:prstDash val="solid"/>
            <a:miter lim="800000"/>
          </a:ln>
          <a:effectLst/>
        </p:spPr>
      </p:cxnSp>
      <p:cxnSp>
        <p:nvCxnSpPr>
          <p:cNvPr id="31" name="Straight Connector 30">
            <a:extLst>
              <a:ext uri="{FF2B5EF4-FFF2-40B4-BE49-F238E27FC236}">
                <a16:creationId xmlns:a16="http://schemas.microsoft.com/office/drawing/2014/main" id="{45D38D28-0B84-F8C0-66FF-7CA27B77B922}"/>
              </a:ext>
            </a:extLst>
          </p:cNvPr>
          <p:cNvCxnSpPr>
            <a:cxnSpLocks/>
            <a:stCxn id="32" idx="3"/>
            <a:endCxn id="29" idx="1"/>
          </p:cNvCxnSpPr>
          <p:nvPr/>
        </p:nvCxnSpPr>
        <p:spPr>
          <a:xfrm flipV="1">
            <a:off x="3866689" y="4168994"/>
            <a:ext cx="792000" cy="6518"/>
          </a:xfrm>
          <a:prstGeom prst="line">
            <a:avLst/>
          </a:prstGeom>
          <a:noFill/>
          <a:ln w="12700" cap="flat" cmpd="sng" algn="ctr">
            <a:solidFill>
              <a:sysClr val="windowText" lastClr="000000"/>
            </a:solidFill>
            <a:prstDash val="solid"/>
            <a:miter lim="800000"/>
          </a:ln>
          <a:effectLst/>
        </p:spPr>
      </p:cxnSp>
      <p:sp>
        <p:nvSpPr>
          <p:cNvPr id="32" name="Rectangle 31">
            <a:extLst>
              <a:ext uri="{FF2B5EF4-FFF2-40B4-BE49-F238E27FC236}">
                <a16:creationId xmlns:a16="http://schemas.microsoft.com/office/drawing/2014/main" id="{E9293228-E72B-DD73-5A93-098078ED94DD}"/>
              </a:ext>
            </a:extLst>
          </p:cNvPr>
          <p:cNvSpPr/>
          <p:nvPr/>
        </p:nvSpPr>
        <p:spPr>
          <a:xfrm>
            <a:off x="3074689" y="3995510"/>
            <a:ext cx="792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CH" sz="1400" kern="0" dirty="0">
                <a:solidFill>
                  <a:prstClr val="white"/>
                </a:solidFill>
              </a:rPr>
              <a:t>PRE1</a:t>
            </a:r>
            <a:endParaRPr kumimoji="0" lang="en-US" sz="1400" b="0" i="0" u="none" strike="noStrike" kern="0" cap="none" spc="0" normalizeH="0" baseline="0" dirty="0">
              <a:ln>
                <a:noFill/>
              </a:ln>
              <a:solidFill>
                <a:prstClr val="white"/>
              </a:solidFill>
              <a:effectLst/>
              <a:uLnTx/>
              <a:uFillTx/>
              <a:ea typeface="+mn-ea"/>
              <a:cs typeface="+mn-cs"/>
            </a:endParaRPr>
          </a:p>
        </p:txBody>
      </p:sp>
      <p:cxnSp>
        <p:nvCxnSpPr>
          <p:cNvPr id="33" name="Straight Connector 32">
            <a:extLst>
              <a:ext uri="{FF2B5EF4-FFF2-40B4-BE49-F238E27FC236}">
                <a16:creationId xmlns:a16="http://schemas.microsoft.com/office/drawing/2014/main" id="{CE44AC96-207F-B04D-A92F-583C9E6471D9}"/>
              </a:ext>
            </a:extLst>
          </p:cNvPr>
          <p:cNvCxnSpPr>
            <a:cxnSpLocks/>
            <a:stCxn id="34" idx="3"/>
            <a:endCxn id="32" idx="1"/>
          </p:cNvCxnSpPr>
          <p:nvPr/>
        </p:nvCxnSpPr>
        <p:spPr>
          <a:xfrm flipV="1">
            <a:off x="2844576" y="4175512"/>
            <a:ext cx="230113" cy="0"/>
          </a:xfrm>
          <a:prstGeom prst="line">
            <a:avLst/>
          </a:prstGeom>
          <a:noFill/>
          <a:ln w="12700" cap="flat" cmpd="sng" algn="ctr">
            <a:solidFill>
              <a:sysClr val="windowText" lastClr="000000"/>
            </a:solidFill>
            <a:prstDash val="solid"/>
            <a:miter lim="800000"/>
          </a:ln>
          <a:effectLst/>
        </p:spPr>
      </p:cxnSp>
      <p:sp>
        <p:nvSpPr>
          <p:cNvPr id="34" name="Rectangle 33">
            <a:extLst>
              <a:ext uri="{FF2B5EF4-FFF2-40B4-BE49-F238E27FC236}">
                <a16:creationId xmlns:a16="http://schemas.microsoft.com/office/drawing/2014/main" id="{D658C090-6103-AD14-122A-429E87AD8C40}"/>
              </a:ext>
            </a:extLst>
          </p:cNvPr>
          <p:cNvSpPr/>
          <p:nvPr/>
        </p:nvSpPr>
        <p:spPr>
          <a:xfrm>
            <a:off x="2052576" y="3998755"/>
            <a:ext cx="792000" cy="360004"/>
          </a:xfrm>
          <a:prstGeom prst="rect">
            <a:avLst/>
          </a:prstGeom>
          <a:solidFill>
            <a:srgbClr val="7030A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CH" sz="1400" b="0" i="0" u="none" strike="noStrike" kern="0" cap="none" spc="0" normalizeH="0" baseline="0" dirty="0">
                <a:ln>
                  <a:noFill/>
                </a:ln>
                <a:solidFill>
                  <a:prstClr val="white"/>
                </a:solidFill>
                <a:effectLst/>
                <a:uLnTx/>
                <a:uFillTx/>
                <a:ea typeface="+mn-ea"/>
                <a:cs typeface="+mn-cs"/>
              </a:rPr>
              <a:t>NB</a:t>
            </a:r>
            <a:endParaRPr kumimoji="0" lang="en-US" sz="1400" b="0" i="0" u="none" strike="noStrike" kern="0" cap="none" spc="0" normalizeH="0" baseline="0" dirty="0">
              <a:ln>
                <a:noFill/>
              </a:ln>
              <a:solidFill>
                <a:prstClr val="white"/>
              </a:solidFill>
              <a:effectLst/>
              <a:uLnTx/>
              <a:uFillTx/>
              <a:ea typeface="+mn-ea"/>
              <a:cs typeface="+mn-cs"/>
            </a:endParaRPr>
          </a:p>
        </p:txBody>
      </p:sp>
      <p:cxnSp>
        <p:nvCxnSpPr>
          <p:cNvPr id="35" name="Straight Connector 34">
            <a:extLst>
              <a:ext uri="{FF2B5EF4-FFF2-40B4-BE49-F238E27FC236}">
                <a16:creationId xmlns:a16="http://schemas.microsoft.com/office/drawing/2014/main" id="{3F7FFB20-0A3C-BE6B-7660-3900BA2A553E}"/>
              </a:ext>
            </a:extLst>
          </p:cNvPr>
          <p:cNvCxnSpPr>
            <a:cxnSpLocks/>
          </p:cNvCxnSpPr>
          <p:nvPr/>
        </p:nvCxnSpPr>
        <p:spPr>
          <a:xfrm flipV="1">
            <a:off x="2052576" y="2776520"/>
            <a:ext cx="0" cy="1218990"/>
          </a:xfrm>
          <a:prstGeom prst="line">
            <a:avLst/>
          </a:prstGeom>
          <a:noFill/>
          <a:ln w="12700" cap="flat" cmpd="sng" algn="ctr">
            <a:solidFill>
              <a:sysClr val="windowText" lastClr="000000"/>
            </a:solidFill>
            <a:prstDash val="dash"/>
            <a:miter lim="800000"/>
          </a:ln>
          <a:effectLst/>
        </p:spPr>
      </p:cxnSp>
      <p:cxnSp>
        <p:nvCxnSpPr>
          <p:cNvPr id="36" name="Straight Connector 35">
            <a:extLst>
              <a:ext uri="{FF2B5EF4-FFF2-40B4-BE49-F238E27FC236}">
                <a16:creationId xmlns:a16="http://schemas.microsoft.com/office/drawing/2014/main" id="{70030E0F-7408-9A80-200A-901917D3E7E1}"/>
              </a:ext>
            </a:extLst>
          </p:cNvPr>
          <p:cNvCxnSpPr>
            <a:cxnSpLocks/>
            <a:stCxn id="17" idx="1"/>
          </p:cNvCxnSpPr>
          <p:nvPr/>
        </p:nvCxnSpPr>
        <p:spPr>
          <a:xfrm flipV="1">
            <a:off x="7818600" y="2851327"/>
            <a:ext cx="0" cy="545932"/>
          </a:xfrm>
          <a:prstGeom prst="line">
            <a:avLst/>
          </a:prstGeom>
          <a:noFill/>
          <a:ln w="12700" cap="flat" cmpd="sng" algn="ctr">
            <a:solidFill>
              <a:sysClr val="windowText" lastClr="000000"/>
            </a:solidFill>
            <a:prstDash val="dash"/>
            <a:miter lim="800000"/>
          </a:ln>
          <a:effectLst/>
        </p:spPr>
      </p:cxnSp>
      <p:cxnSp>
        <p:nvCxnSpPr>
          <p:cNvPr id="37" name="Straight Connector 36">
            <a:extLst>
              <a:ext uri="{FF2B5EF4-FFF2-40B4-BE49-F238E27FC236}">
                <a16:creationId xmlns:a16="http://schemas.microsoft.com/office/drawing/2014/main" id="{B5C89E79-E050-2B44-8CE9-D70A27C71B62}"/>
              </a:ext>
            </a:extLst>
          </p:cNvPr>
          <p:cNvCxnSpPr>
            <a:cxnSpLocks/>
          </p:cNvCxnSpPr>
          <p:nvPr/>
        </p:nvCxnSpPr>
        <p:spPr>
          <a:xfrm flipV="1">
            <a:off x="7818600" y="3528508"/>
            <a:ext cx="0" cy="545932"/>
          </a:xfrm>
          <a:prstGeom prst="line">
            <a:avLst/>
          </a:prstGeom>
          <a:noFill/>
          <a:ln w="12700" cap="flat" cmpd="sng" algn="ctr">
            <a:solidFill>
              <a:sysClr val="windowText" lastClr="000000"/>
            </a:solidFill>
            <a:prstDash val="dash"/>
            <a:miter lim="800000"/>
          </a:ln>
          <a:effectLst/>
        </p:spPr>
      </p:cxnSp>
      <p:sp>
        <p:nvSpPr>
          <p:cNvPr id="38" name="TextBox 37">
            <a:extLst>
              <a:ext uri="{FF2B5EF4-FFF2-40B4-BE49-F238E27FC236}">
                <a16:creationId xmlns:a16="http://schemas.microsoft.com/office/drawing/2014/main" id="{FAEE11FC-6602-7529-0F21-8B876DF52452}"/>
              </a:ext>
            </a:extLst>
          </p:cNvPr>
          <p:cNvSpPr txBox="1"/>
          <p:nvPr/>
        </p:nvSpPr>
        <p:spPr>
          <a:xfrm>
            <a:off x="246648" y="3124293"/>
            <a:ext cx="1202030" cy="307777"/>
          </a:xfrm>
          <a:prstGeom prst="rect">
            <a:avLst/>
          </a:prstGeom>
          <a:noFill/>
        </p:spPr>
        <p:txBody>
          <a:bodyPr wrap="square" rtlCol="0">
            <a:spAutoFit/>
          </a:bodyPr>
          <a:lstStyle/>
          <a:p>
            <a:r>
              <a:rPr lang="de-CH" sz="1400" dirty="0"/>
              <a:t>Basic </a:t>
            </a:r>
            <a:r>
              <a:rPr lang="de-CH" sz="1400" dirty="0" err="1"/>
              <a:t>attack</a:t>
            </a:r>
            <a:r>
              <a:rPr lang="de-CH" sz="1400" dirty="0"/>
              <a:t>:</a:t>
            </a:r>
            <a:endParaRPr lang="en-US" sz="1400" dirty="0"/>
          </a:p>
        </p:txBody>
      </p:sp>
      <p:sp>
        <p:nvSpPr>
          <p:cNvPr id="39" name="TextBox 38">
            <a:extLst>
              <a:ext uri="{FF2B5EF4-FFF2-40B4-BE49-F238E27FC236}">
                <a16:creationId xmlns:a16="http://schemas.microsoft.com/office/drawing/2014/main" id="{9C42039E-518F-1DAC-28B4-11A3BBCA2E0C}"/>
              </a:ext>
            </a:extLst>
          </p:cNvPr>
          <p:cNvSpPr txBox="1"/>
          <p:nvPr/>
        </p:nvSpPr>
        <p:spPr>
          <a:xfrm>
            <a:off x="246648" y="2442683"/>
            <a:ext cx="1811013" cy="307777"/>
          </a:xfrm>
          <a:prstGeom prst="rect">
            <a:avLst/>
          </a:prstGeom>
          <a:noFill/>
        </p:spPr>
        <p:txBody>
          <a:bodyPr wrap="square" rtlCol="0">
            <a:spAutoFit/>
          </a:bodyPr>
          <a:lstStyle/>
          <a:p>
            <a:r>
              <a:rPr lang="de-CH" sz="1400" dirty="0"/>
              <a:t>Original packet:</a:t>
            </a:r>
            <a:endParaRPr lang="en-US" sz="1400" dirty="0"/>
          </a:p>
        </p:txBody>
      </p:sp>
      <p:cxnSp>
        <p:nvCxnSpPr>
          <p:cNvPr id="40" name="Straight Arrow Connector 39">
            <a:extLst>
              <a:ext uri="{FF2B5EF4-FFF2-40B4-BE49-F238E27FC236}">
                <a16:creationId xmlns:a16="http://schemas.microsoft.com/office/drawing/2014/main" id="{18C1E9CA-9844-7F82-58CF-804DC360F228}"/>
              </a:ext>
            </a:extLst>
          </p:cNvPr>
          <p:cNvCxnSpPr/>
          <p:nvPr/>
        </p:nvCxnSpPr>
        <p:spPr>
          <a:xfrm>
            <a:off x="7098600" y="2215427"/>
            <a:ext cx="0" cy="22725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35B38C12-0637-0EFF-910C-EEA43C3CAF14}"/>
              </a:ext>
            </a:extLst>
          </p:cNvPr>
          <p:cNvCxnSpPr>
            <a:cxnSpLocks/>
          </p:cNvCxnSpPr>
          <p:nvPr/>
        </p:nvCxnSpPr>
        <p:spPr>
          <a:xfrm>
            <a:off x="7028664" y="2215427"/>
            <a:ext cx="0" cy="995199"/>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CC4314B7-A463-5FF6-F281-5591C83591BD}"/>
              </a:ext>
            </a:extLst>
          </p:cNvPr>
          <p:cNvSpPr txBox="1"/>
          <p:nvPr/>
        </p:nvSpPr>
        <p:spPr>
          <a:xfrm>
            <a:off x="6378600" y="1905000"/>
            <a:ext cx="1462260" cy="307777"/>
          </a:xfrm>
          <a:prstGeom prst="rect">
            <a:avLst/>
          </a:prstGeom>
          <a:noFill/>
        </p:spPr>
        <p:txBody>
          <a:bodyPr wrap="none" rtlCol="0">
            <a:spAutoFit/>
          </a:bodyPr>
          <a:lstStyle/>
          <a:p>
            <a:r>
              <a:rPr lang="en-US" sz="1400" dirty="0">
                <a:solidFill>
                  <a:prstClr val="black"/>
                </a:solidFill>
              </a:rPr>
              <a:t>RMARKER shift</a:t>
            </a:r>
          </a:p>
        </p:txBody>
      </p:sp>
      <p:sp>
        <p:nvSpPr>
          <p:cNvPr id="43" name="TextBox 42">
            <a:extLst>
              <a:ext uri="{FF2B5EF4-FFF2-40B4-BE49-F238E27FC236}">
                <a16:creationId xmlns:a16="http://schemas.microsoft.com/office/drawing/2014/main" id="{E1A8CC5B-C668-A84A-661D-F8BDE2B871F3}"/>
              </a:ext>
            </a:extLst>
          </p:cNvPr>
          <p:cNvSpPr txBox="1"/>
          <p:nvPr/>
        </p:nvSpPr>
        <p:spPr>
          <a:xfrm>
            <a:off x="246648" y="3913902"/>
            <a:ext cx="1248018" cy="523220"/>
          </a:xfrm>
          <a:prstGeom prst="rect">
            <a:avLst/>
          </a:prstGeom>
          <a:noFill/>
        </p:spPr>
        <p:txBody>
          <a:bodyPr wrap="square" rtlCol="0">
            <a:spAutoFit/>
          </a:bodyPr>
          <a:lstStyle/>
          <a:p>
            <a:r>
              <a:rPr lang="de-CH" sz="1400" dirty="0" err="1"/>
              <a:t>With</a:t>
            </a:r>
            <a:r>
              <a:rPr lang="de-CH" sz="1400" dirty="0"/>
              <a:t> "</a:t>
            </a:r>
            <a:r>
              <a:rPr lang="de-CH" sz="1400" dirty="0" err="1"/>
              <a:t>delayed</a:t>
            </a:r>
            <a:r>
              <a:rPr lang="de-CH" sz="1400" dirty="0"/>
              <a:t>" NB:</a:t>
            </a:r>
            <a:endParaRPr lang="en-US" sz="1400" dirty="0"/>
          </a:p>
        </p:txBody>
      </p:sp>
      <p:cxnSp>
        <p:nvCxnSpPr>
          <p:cNvPr id="44" name="Straight Connector 43">
            <a:extLst>
              <a:ext uri="{FF2B5EF4-FFF2-40B4-BE49-F238E27FC236}">
                <a16:creationId xmlns:a16="http://schemas.microsoft.com/office/drawing/2014/main" id="{57C65034-3F4B-8BA5-9FB6-D4F7B4026112}"/>
              </a:ext>
            </a:extLst>
          </p:cNvPr>
          <p:cNvCxnSpPr>
            <a:cxnSpLocks/>
          </p:cNvCxnSpPr>
          <p:nvPr/>
        </p:nvCxnSpPr>
        <p:spPr>
          <a:xfrm flipV="1">
            <a:off x="1493075" y="4013449"/>
            <a:ext cx="0" cy="307777"/>
          </a:xfrm>
          <a:prstGeom prst="line">
            <a:avLst/>
          </a:prstGeom>
          <a:noFill/>
          <a:ln w="12700" cap="flat" cmpd="sng" algn="ctr">
            <a:solidFill>
              <a:sysClr val="windowText" lastClr="000000"/>
            </a:solidFill>
            <a:prstDash val="dash"/>
            <a:miter lim="800000"/>
          </a:ln>
          <a:effectLst/>
        </p:spPr>
      </p:cxnSp>
      <p:cxnSp>
        <p:nvCxnSpPr>
          <p:cNvPr id="45" name="Straight Arrow Connector 44">
            <a:extLst>
              <a:ext uri="{FF2B5EF4-FFF2-40B4-BE49-F238E27FC236}">
                <a16:creationId xmlns:a16="http://schemas.microsoft.com/office/drawing/2014/main" id="{F93189D2-52D8-B788-8F31-E82873DA284A}"/>
              </a:ext>
            </a:extLst>
          </p:cNvPr>
          <p:cNvCxnSpPr>
            <a:endCxn id="34" idx="1"/>
          </p:cNvCxnSpPr>
          <p:nvPr/>
        </p:nvCxnSpPr>
        <p:spPr>
          <a:xfrm>
            <a:off x="1493075" y="4168994"/>
            <a:ext cx="559501"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537E4F56-7343-77EA-0221-2491C5F45613}"/>
              </a:ext>
            </a:extLst>
          </p:cNvPr>
          <p:cNvCxnSpPr>
            <a:cxnSpLocks/>
          </p:cNvCxnSpPr>
          <p:nvPr/>
        </p:nvCxnSpPr>
        <p:spPr>
          <a:xfrm>
            <a:off x="7032781" y="3035103"/>
            <a:ext cx="0" cy="995199"/>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951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2" end="2"/>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0" end="0"/>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0" grpId="0" animBg="1"/>
      <p:bldP spid="23" grpId="0" animBg="1"/>
      <p:bldP spid="25" grpId="0" animBg="1"/>
      <p:bldP spid="26" grpId="0" animBg="1"/>
      <p:bldP spid="27" grpId="0" animBg="1"/>
      <p:bldP spid="29" grpId="0" animBg="1"/>
      <p:bldP spid="32" grpId="0" animBg="1"/>
      <p:bldP spid="34" grpId="0" animBg="1"/>
      <p:bldP spid="38" grpId="0"/>
      <p:bldP spid="42" grpId="0"/>
      <p:bldP spid="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53DB927D-5506-31D1-4BCC-DC21D62E3903}"/>
                  </a:ext>
                </a:extLst>
              </p:cNvPr>
              <p:cNvSpPr>
                <a:spLocks noGrp="1"/>
              </p:cNvSpPr>
              <p:nvPr>
                <p:ph type="title"/>
              </p:nvPr>
            </p:nvSpPr>
            <p:spPr/>
            <p:txBody>
              <a:bodyPr/>
              <a:lstStyle/>
              <a:p>
                <a:r>
                  <a:rPr lang="en-US" dirty="0"/>
                  <a:t>Computing the maximal distance reduction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𝑟𝑒𝑑</m:t>
                        </m:r>
                      </m:e>
                      <m:sub>
                        <m:r>
                          <a:rPr lang="en-US" b="0" i="1" smtClean="0">
                            <a:latin typeface="Cambria Math" panose="02040503050406030204" pitchFamily="18" charset="0"/>
                          </a:rPr>
                          <m:t>𝑚𝑎𝑥</m:t>
                        </m:r>
                      </m:sub>
                    </m:sSub>
                  </m:oMath>
                </a14:m>
                <a:endParaRPr lang="en-US" dirty="0"/>
              </a:p>
            </p:txBody>
          </p:sp>
        </mc:Choice>
        <mc:Fallback xmlns="">
          <p:sp>
            <p:nvSpPr>
              <p:cNvPr id="2" name="Title 1">
                <a:extLst>
                  <a:ext uri="{FF2B5EF4-FFF2-40B4-BE49-F238E27FC236}">
                    <a16:creationId xmlns:a16="http://schemas.microsoft.com/office/drawing/2014/main" id="{53DB927D-5506-31D1-4BCC-DC21D62E3903}"/>
                  </a:ext>
                </a:extLst>
              </p:cNvPr>
              <p:cNvSpPr>
                <a:spLocks noGrp="1" noRot="1" noChangeAspect="1" noMove="1" noResize="1" noEditPoints="1" noAdjustHandles="1" noChangeArrowheads="1" noChangeShapeType="1" noTextEdit="1"/>
              </p:cNvSpPr>
              <p:nvPr>
                <p:ph type="title"/>
              </p:nvPr>
            </p:nvSpPr>
            <p:spPr>
              <a:blipFill>
                <a:blip r:embed="rId3"/>
                <a:stretch>
                  <a:fillRect t="-15429" b="-2628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4B275C4-3B64-5485-F5CA-BC6D8CCE1770}"/>
                  </a:ext>
                </a:extLst>
              </p:cNvPr>
              <p:cNvSpPr>
                <a:spLocks noGrp="1"/>
              </p:cNvSpPr>
              <p:nvPr>
                <p:ph idx="1"/>
              </p:nvPr>
            </p:nvSpPr>
            <p:spPr>
              <a:xfrm>
                <a:off x="685800" y="4817464"/>
                <a:ext cx="7924800" cy="1278536"/>
              </a:xfrm>
            </p:spPr>
            <p:txBody>
              <a:bodyPr/>
              <a:lstStyle/>
              <a:p>
                <a14:m>
                  <m:oMath xmlns:m="http://schemas.openxmlformats.org/officeDocument/2006/math">
                    <m:r>
                      <a:rPr lang="en-US" sz="1600" i="1" smtClean="0">
                        <a:latin typeface="Cambria Math" panose="02040503050406030204" pitchFamily="18" charset="0"/>
                        <a:ea typeface="Cambria Math" panose="02040503050406030204" pitchFamily="18" charset="0"/>
                      </a:rPr>
                      <m:t>∆</m:t>
                    </m:r>
                    <m:r>
                      <a:rPr lang="en-US" sz="1600" i="1" smtClean="0">
                        <a:latin typeface="Cambria Math" panose="02040503050406030204" pitchFamily="18" charset="0"/>
                        <a:ea typeface="Cambria Math" panose="02040503050406030204" pitchFamily="18" charset="0"/>
                      </a:rPr>
                      <m:t>𝑡</m:t>
                    </m:r>
                  </m:oMath>
                </a14:m>
                <a:r>
                  <a:rPr lang="en-US" sz="1600" dirty="0">
                    <a:ea typeface="Cambria Math" panose="02040503050406030204" pitchFamily="18" charset="0"/>
                  </a:rPr>
                  <a:t> depends on </a:t>
                </a:r>
                <a14:m>
                  <m:oMath xmlns:m="http://schemas.openxmlformats.org/officeDocument/2006/math">
                    <m:r>
                      <a:rPr lang="en-US" sz="1600" b="0" i="1" smtClean="0">
                        <a:latin typeface="Cambria Math" panose="02040503050406030204" pitchFamily="18" charset="0"/>
                        <a:ea typeface="Cambria Math" panose="02040503050406030204" pitchFamily="18" charset="0"/>
                      </a:rPr>
                      <m:t>𝑇</m:t>
                    </m:r>
                  </m:oMath>
                </a14:m>
                <a:r>
                  <a:rPr lang="en-US" sz="1600" dirty="0">
                    <a:ea typeface="Cambria Math" panose="02040503050406030204" pitchFamily="18" charset="0"/>
                  </a:rPr>
                  <a:t> and on the maximally tolerated clock frequency offset.</a:t>
                </a:r>
              </a:p>
              <a:p>
                <a:r>
                  <a:rPr lang="en-US" sz="1600" dirty="0">
                    <a:ea typeface="Cambria Math" panose="02040503050406030204" pitchFamily="18" charset="0"/>
                  </a:rPr>
                  <a:t>Assumption: </a:t>
                </a:r>
                <a:r>
                  <a:rPr lang="en-US" sz="1600" dirty="0" err="1">
                    <a:ea typeface="Cambria Math" panose="02040503050406030204" pitchFamily="18" charset="0"/>
                  </a:rPr>
                  <a:t>ToF</a:t>
                </a:r>
                <a:r>
                  <a:rPr lang="en-US" sz="1600" dirty="0">
                    <a:ea typeface="Cambria Math" panose="02040503050406030204" pitchFamily="18" charset="0"/>
                  </a:rPr>
                  <a:t> calculation using the 802.15.4z DS-TWR formula</a:t>
                </a:r>
                <a:endParaRPr lang="en-US" sz="1600" i="1" dirty="0">
                  <a:latin typeface="Cambria Math" panose="02040503050406030204" pitchFamily="18" charset="0"/>
                  <a:ea typeface="Cambria Math" panose="02040503050406030204" pitchFamily="18" charset="0"/>
                </a:endParaRPr>
              </a:p>
              <a:p>
                <a:r>
                  <a:rPr lang="en-US" sz="1600" dirty="0"/>
                  <a:t>The maximal distance reduction can be computed as: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𝑟𝑒𝑑</m:t>
                        </m:r>
                      </m:e>
                      <m:sub>
                        <m:r>
                          <a:rPr lang="en-US" sz="1600" b="0" i="1" smtClean="0">
                            <a:latin typeface="Cambria Math" panose="02040503050406030204" pitchFamily="18" charset="0"/>
                          </a:rPr>
                          <m:t>𝑚𝑎𝑥</m:t>
                        </m:r>
                      </m:sub>
                    </m:sSub>
                    <m:r>
                      <a:rPr lang="en-US" sz="1600" b="0" i="1" smtClean="0">
                        <a:latin typeface="Cambria Math" panose="02040503050406030204" pitchFamily="18" charset="0"/>
                      </a:rPr>
                      <m:t>=</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𝑡</m:t>
                    </m:r>
                    <m:r>
                      <a:rPr lang="en-US" sz="1600" i="1">
                        <a:latin typeface="Cambria Math" panose="02040503050406030204" pitchFamily="18" charset="0"/>
                        <a:ea typeface="Cambria Math" panose="02040503050406030204" pitchFamily="18" charset="0"/>
                      </a:rPr>
                      <m:t>×0.30</m:t>
                    </m:r>
                    <m:d>
                      <m:dPr>
                        <m:begChr m:val="["/>
                        <m:endChr m:val="]"/>
                        <m:ctrlPr>
                          <a:rPr lang="en-US" sz="1600" i="1">
                            <a:latin typeface="Cambria Math" panose="02040503050406030204" pitchFamily="18" charset="0"/>
                            <a:ea typeface="Cambria Math" panose="02040503050406030204" pitchFamily="18" charset="0"/>
                          </a:rPr>
                        </m:ctrlPr>
                      </m:dPr>
                      <m:e>
                        <m:r>
                          <a:rPr lang="en-US" sz="1600" i="1">
                            <a:latin typeface="Cambria Math" panose="02040503050406030204" pitchFamily="18" charset="0"/>
                            <a:ea typeface="Cambria Math" panose="02040503050406030204" pitchFamily="18" charset="0"/>
                          </a:rPr>
                          <m:t>𝑚</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𝑛𝑠</m:t>
                        </m:r>
                      </m:e>
                    </m:d>
                  </m:oMath>
                </a14:m>
                <a:endParaRPr lang="en-US" sz="1600" dirty="0">
                  <a:ea typeface="Cambria Math" panose="02040503050406030204" pitchFamily="18" charset="0"/>
                </a:endParaRPr>
              </a:p>
              <a:p>
                <a:r>
                  <a:rPr lang="en-US" sz="1600" dirty="0"/>
                  <a:t>Example with </a:t>
                </a:r>
                <a14:m>
                  <m:oMath xmlns:m="http://schemas.openxmlformats.org/officeDocument/2006/math">
                    <m:r>
                      <a:rPr lang="en-US" sz="1600" b="0" i="1" smtClean="0">
                        <a:latin typeface="Cambria Math" panose="02040503050406030204" pitchFamily="18" charset="0"/>
                        <a:ea typeface="Cambria Math" panose="02040503050406030204" pitchFamily="18" charset="0"/>
                      </a:rPr>
                      <m:t>𝑇</m:t>
                    </m:r>
                    <m:r>
                      <a:rPr lang="en-US" sz="1600" i="1">
                        <a:latin typeface="Cambria Math" panose="02040503050406030204" pitchFamily="18" charset="0"/>
                        <a:ea typeface="Cambria Math" panose="02040503050406030204" pitchFamily="18" charset="0"/>
                      </a:rPr>
                      <m:t>=1 </m:t>
                    </m:r>
                    <m:r>
                      <a:rPr lang="en-US" sz="1600" i="1">
                        <a:latin typeface="Cambria Math" panose="02040503050406030204" pitchFamily="18" charset="0"/>
                        <a:ea typeface="Cambria Math" panose="02040503050406030204" pitchFamily="18" charset="0"/>
                      </a:rPr>
                      <m:t>𝑚𝑠</m:t>
                    </m:r>
                  </m:oMath>
                </a14:m>
                <a:r>
                  <a:rPr lang="en-US" sz="1600" dirty="0"/>
                  <a:t> and </a:t>
                </a:r>
                <a14:m>
                  <m:oMath xmlns:m="http://schemas.openxmlformats.org/officeDocument/2006/math">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𝐶</m:t>
                        </m:r>
                      </m:e>
                      <m:sub>
                        <m:r>
                          <a:rPr lang="en-US" sz="1600" i="1">
                            <a:latin typeface="Cambria Math" panose="02040503050406030204" pitchFamily="18" charset="0"/>
                            <a:ea typeface="Cambria Math" panose="02040503050406030204" pitchFamily="18" charset="0"/>
                          </a:rPr>
                          <m:t>𝑚𝑎𝑥</m:t>
                        </m:r>
                      </m:sub>
                    </m:sSub>
                    <m:r>
                      <a:rPr lang="en-US" sz="1600" i="1">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2</m:t>
                    </m:r>
                    <m:r>
                      <a:rPr lang="en-US" sz="1600" i="1">
                        <a:latin typeface="Cambria Math" panose="02040503050406030204" pitchFamily="18" charset="0"/>
                        <a:ea typeface="Cambria Math" panose="02040503050406030204" pitchFamily="18" charset="0"/>
                      </a:rPr>
                      <m:t>0 </m:t>
                    </m:r>
                    <m:r>
                      <a:rPr lang="en-US" sz="1600" i="1">
                        <a:latin typeface="Cambria Math" panose="02040503050406030204" pitchFamily="18" charset="0"/>
                        <a:ea typeface="Cambria Math" panose="02040503050406030204" pitchFamily="18" charset="0"/>
                      </a:rPr>
                      <m:t>𝑝𝑝𝑚</m:t>
                    </m:r>
                  </m:oMath>
                </a14:m>
                <a:r>
                  <a:rPr lang="en-US" sz="1600" dirty="0"/>
                  <a:t>: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𝑟𝑒𝑑</m:t>
                        </m:r>
                      </m:e>
                      <m:sub>
                        <m:r>
                          <a:rPr lang="en-US" sz="1600" i="1">
                            <a:latin typeface="Cambria Math" panose="02040503050406030204" pitchFamily="18" charset="0"/>
                          </a:rPr>
                          <m:t>𝑚𝑎𝑥</m:t>
                        </m:r>
                      </m:sub>
                    </m:sSub>
                    <m:r>
                      <a:rPr lang="en-US" sz="1600" i="1">
                        <a:latin typeface="Cambria Math" panose="02040503050406030204" pitchFamily="18" charset="0"/>
                      </a:rPr>
                      <m:t>=</m:t>
                    </m:r>
                    <m:r>
                      <a:rPr lang="en-US" sz="1600" i="1">
                        <a:latin typeface="Cambria Math" panose="02040503050406030204" pitchFamily="18" charset="0"/>
                        <a:ea typeface="Cambria Math" panose="02040503050406030204" pitchFamily="18" charset="0"/>
                      </a:rPr>
                      <m:t>40 </m:t>
                    </m:r>
                    <m:r>
                      <a:rPr lang="en-US" sz="1600" i="1">
                        <a:latin typeface="Cambria Math" panose="02040503050406030204" pitchFamily="18" charset="0"/>
                        <a:ea typeface="Cambria Math" panose="02040503050406030204" pitchFamily="18" charset="0"/>
                      </a:rPr>
                      <m:t>𝑛𝑠</m:t>
                    </m:r>
                    <m:r>
                      <a:rPr lang="en-US" sz="1600" i="1">
                        <a:latin typeface="Cambria Math" panose="02040503050406030204" pitchFamily="18" charset="0"/>
                        <a:ea typeface="Cambria Math" panose="02040503050406030204" pitchFamily="18" charset="0"/>
                      </a:rPr>
                      <m:t>×0.30 </m:t>
                    </m:r>
                    <m:r>
                      <a:rPr lang="en-US" sz="1600" i="1">
                        <a:latin typeface="Cambria Math" panose="02040503050406030204" pitchFamily="18" charset="0"/>
                        <a:ea typeface="Cambria Math" panose="02040503050406030204" pitchFamily="18" charset="0"/>
                      </a:rPr>
                      <m:t>𝑚</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𝑛𝑠</m:t>
                    </m:r>
                    <m:r>
                      <a:rPr lang="en-US" sz="1600" i="1">
                        <a:latin typeface="Cambria Math" panose="02040503050406030204" pitchFamily="18" charset="0"/>
                        <a:ea typeface="Cambria Math" panose="02040503050406030204" pitchFamily="18" charset="0"/>
                      </a:rPr>
                      <m:t>=12 </m:t>
                    </m:r>
                    <m:r>
                      <a:rPr lang="en-US" sz="1600" i="1">
                        <a:latin typeface="Cambria Math" panose="02040503050406030204" pitchFamily="18" charset="0"/>
                        <a:ea typeface="Cambria Math" panose="02040503050406030204" pitchFamily="18" charset="0"/>
                      </a:rPr>
                      <m:t>𝑚</m:t>
                    </m:r>
                  </m:oMath>
                </a14:m>
                <a:r>
                  <a:rPr lang="en-US" sz="1600" dirty="0"/>
                  <a:t> </a:t>
                </a:r>
              </a:p>
              <a:p>
                <a:endParaRPr lang="en-US" sz="1600" b="1" dirty="0"/>
              </a:p>
            </p:txBody>
          </p:sp>
        </mc:Choice>
        <mc:Fallback>
          <p:sp>
            <p:nvSpPr>
              <p:cNvPr id="3" name="Content Placeholder 2">
                <a:extLst>
                  <a:ext uri="{FF2B5EF4-FFF2-40B4-BE49-F238E27FC236}">
                    <a16:creationId xmlns:a16="http://schemas.microsoft.com/office/drawing/2014/main" id="{C4B275C4-3B64-5485-F5CA-BC6D8CCE1770}"/>
                  </a:ext>
                </a:extLst>
              </p:cNvPr>
              <p:cNvSpPr>
                <a:spLocks noGrp="1" noRot="1" noChangeAspect="1" noMove="1" noResize="1" noEditPoints="1" noAdjustHandles="1" noChangeArrowheads="1" noChangeShapeType="1" noTextEdit="1"/>
              </p:cNvSpPr>
              <p:nvPr>
                <p:ph idx="1"/>
              </p:nvPr>
            </p:nvSpPr>
            <p:spPr>
              <a:xfrm>
                <a:off x="685800" y="4817464"/>
                <a:ext cx="7924800" cy="1278536"/>
              </a:xfrm>
              <a:blipFill>
                <a:blip r:embed="rId4"/>
                <a:stretch>
                  <a:fillRect l="-385" t="-1429" b="-952"/>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4406279F-3C80-F354-779E-2E549431B4DD}"/>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E9A9C6BC-E037-ACE7-4F86-1D2CC3CE27AC}"/>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9B5E8020-3238-3F64-14E8-91B4A9C5360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cxnSp>
        <p:nvCxnSpPr>
          <p:cNvPr id="20" name="Straight Connector 19">
            <a:extLst>
              <a:ext uri="{FF2B5EF4-FFF2-40B4-BE49-F238E27FC236}">
                <a16:creationId xmlns:a16="http://schemas.microsoft.com/office/drawing/2014/main" id="{DA4A032D-1398-69CB-2B33-5598810C520C}"/>
              </a:ext>
            </a:extLst>
          </p:cNvPr>
          <p:cNvCxnSpPr>
            <a:cxnSpLocks/>
          </p:cNvCxnSpPr>
          <p:nvPr/>
        </p:nvCxnSpPr>
        <p:spPr>
          <a:xfrm>
            <a:off x="4684214" y="3127328"/>
            <a:ext cx="0" cy="33120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0CA48660-F2F4-D9C7-A31E-D174A3FF4C3D}"/>
              </a:ext>
            </a:extLst>
          </p:cNvPr>
          <p:cNvSpPr>
            <a:spLocks noChangeAspect="1"/>
          </p:cNvSpPr>
          <p:nvPr/>
        </p:nvSpPr>
        <p:spPr>
          <a:xfrm>
            <a:off x="2521199" y="2768162"/>
            <a:ext cx="1079986" cy="360000"/>
          </a:xfrm>
          <a:prstGeom prst="rect">
            <a:avLst/>
          </a:prstGeom>
          <a:solidFill>
            <a:srgbClr val="00B0F0"/>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err="1">
                <a:latin typeface="+mj-lt"/>
              </a:rPr>
              <a:t>PRE</a:t>
            </a:r>
            <a:r>
              <a:rPr lang="en-US" sz="1600" i="1" dirty="0" err="1">
                <a:latin typeface="+mj-lt"/>
              </a:rPr>
              <a:t>n</a:t>
            </a:r>
            <a:endParaRPr lang="en-US" sz="1600" i="1" dirty="0">
              <a:latin typeface="+mj-lt"/>
            </a:endParaRPr>
          </a:p>
        </p:txBody>
      </p:sp>
      <p:sp>
        <p:nvSpPr>
          <p:cNvPr id="22" name="Rectangle 21">
            <a:extLst>
              <a:ext uri="{FF2B5EF4-FFF2-40B4-BE49-F238E27FC236}">
                <a16:creationId xmlns:a16="http://schemas.microsoft.com/office/drawing/2014/main" id="{A8C77BCA-3D01-4F8D-4280-1C30F8592A2F}"/>
              </a:ext>
            </a:extLst>
          </p:cNvPr>
          <p:cNvSpPr>
            <a:spLocks noChangeAspect="1"/>
          </p:cNvSpPr>
          <p:nvPr/>
        </p:nvSpPr>
        <p:spPr>
          <a:xfrm>
            <a:off x="4682709" y="2767328"/>
            <a:ext cx="1439985" cy="360000"/>
          </a:xfrm>
          <a:prstGeom prst="rect">
            <a:avLst/>
          </a:prstGeom>
          <a:solidFill>
            <a:srgbClr val="FFFF00"/>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solidFill>
                  <a:schemeClr val="tx1"/>
                </a:solidFill>
                <a:latin typeface="+mj-lt"/>
              </a:rPr>
              <a:t>RIF</a:t>
            </a:r>
          </a:p>
        </p:txBody>
      </p:sp>
      <p:cxnSp>
        <p:nvCxnSpPr>
          <p:cNvPr id="23" name="Straight Connector 22">
            <a:extLst>
              <a:ext uri="{FF2B5EF4-FFF2-40B4-BE49-F238E27FC236}">
                <a16:creationId xmlns:a16="http://schemas.microsoft.com/office/drawing/2014/main" id="{A643E1AA-6053-7317-6867-BB4BF7D721C3}"/>
              </a:ext>
            </a:extLst>
          </p:cNvPr>
          <p:cNvCxnSpPr>
            <a:cxnSpLocks/>
          </p:cNvCxnSpPr>
          <p:nvPr/>
        </p:nvCxnSpPr>
        <p:spPr>
          <a:xfrm>
            <a:off x="3601185" y="2947328"/>
            <a:ext cx="108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F3B4ED75-B536-B348-6B4A-4A64C42C310D}"/>
              </a:ext>
            </a:extLst>
          </p:cNvPr>
          <p:cNvSpPr>
            <a:spLocks noChangeAspect="1"/>
          </p:cNvSpPr>
          <p:nvPr/>
        </p:nvSpPr>
        <p:spPr>
          <a:xfrm>
            <a:off x="4681185" y="3467518"/>
            <a:ext cx="1799979" cy="360000"/>
          </a:xfrm>
          <a:prstGeom prst="rect">
            <a:avLst/>
          </a:prstGeom>
          <a:solidFill>
            <a:srgbClr val="FFFF00"/>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solidFill>
                  <a:schemeClr val="tx1"/>
                </a:solidFill>
                <a:latin typeface="+mj-lt"/>
              </a:rPr>
              <a:t>RIF</a:t>
            </a:r>
          </a:p>
        </p:txBody>
      </p:sp>
      <p:sp>
        <p:nvSpPr>
          <p:cNvPr id="25" name="Rectangle 24">
            <a:extLst>
              <a:ext uri="{FF2B5EF4-FFF2-40B4-BE49-F238E27FC236}">
                <a16:creationId xmlns:a16="http://schemas.microsoft.com/office/drawing/2014/main" id="{E9DE4C59-3925-E310-B1B0-BAE395B8B7FA}"/>
              </a:ext>
            </a:extLst>
          </p:cNvPr>
          <p:cNvSpPr>
            <a:spLocks noChangeAspect="1"/>
          </p:cNvSpPr>
          <p:nvPr/>
        </p:nvSpPr>
        <p:spPr>
          <a:xfrm>
            <a:off x="1981200" y="3467518"/>
            <a:ext cx="1349985" cy="360000"/>
          </a:xfrm>
          <a:prstGeom prst="rect">
            <a:avLst/>
          </a:prstGeom>
          <a:solidFill>
            <a:srgbClr val="00B0F0"/>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err="1">
                <a:latin typeface="+mj-lt"/>
              </a:rPr>
              <a:t>PRE</a:t>
            </a:r>
            <a:r>
              <a:rPr lang="en-US" sz="1600" i="1" dirty="0" err="1">
                <a:latin typeface="+mj-lt"/>
              </a:rPr>
              <a:t>n</a:t>
            </a:r>
            <a:endParaRPr lang="en-US" sz="1600" i="1" dirty="0">
              <a:latin typeface="+mj-lt"/>
            </a:endParaRPr>
          </a:p>
        </p:txBody>
      </p:sp>
      <p:cxnSp>
        <p:nvCxnSpPr>
          <p:cNvPr id="26" name="Straight Connector 25">
            <a:extLst>
              <a:ext uri="{FF2B5EF4-FFF2-40B4-BE49-F238E27FC236}">
                <a16:creationId xmlns:a16="http://schemas.microsoft.com/office/drawing/2014/main" id="{5BD78036-4E35-2C82-918A-884D5A51B16E}"/>
              </a:ext>
            </a:extLst>
          </p:cNvPr>
          <p:cNvCxnSpPr>
            <a:cxnSpLocks/>
          </p:cNvCxnSpPr>
          <p:nvPr/>
        </p:nvCxnSpPr>
        <p:spPr>
          <a:xfrm>
            <a:off x="3331185" y="3647518"/>
            <a:ext cx="135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D938C8BF-FED4-C783-643F-32DA4573F497}"/>
              </a:ext>
            </a:extLst>
          </p:cNvPr>
          <p:cNvCxnSpPr>
            <a:cxnSpLocks/>
          </p:cNvCxnSpPr>
          <p:nvPr/>
        </p:nvCxnSpPr>
        <p:spPr>
          <a:xfrm flipV="1">
            <a:off x="3600385" y="3127328"/>
            <a:ext cx="800" cy="942086"/>
          </a:xfrm>
          <a:prstGeom prst="straightConnector1">
            <a:avLst/>
          </a:prstGeom>
          <a:ln w="127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E5ED6BFC-13E0-312B-71C4-AB6455E2A43F}"/>
              </a:ext>
            </a:extLst>
          </p:cNvPr>
          <p:cNvCxnSpPr>
            <a:cxnSpLocks/>
          </p:cNvCxnSpPr>
          <p:nvPr/>
        </p:nvCxnSpPr>
        <p:spPr>
          <a:xfrm flipV="1">
            <a:off x="3331184" y="3821163"/>
            <a:ext cx="1" cy="248251"/>
          </a:xfrm>
          <a:prstGeom prst="straightConnector1">
            <a:avLst/>
          </a:prstGeom>
          <a:ln w="127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9" name="Right Brace 28">
            <a:extLst>
              <a:ext uri="{FF2B5EF4-FFF2-40B4-BE49-F238E27FC236}">
                <a16:creationId xmlns:a16="http://schemas.microsoft.com/office/drawing/2014/main" id="{0472C170-6746-5A69-DCD3-69C6FC4E587E}"/>
              </a:ext>
            </a:extLst>
          </p:cNvPr>
          <p:cNvSpPr/>
          <p:nvPr/>
        </p:nvSpPr>
        <p:spPr>
          <a:xfrm rot="5400000">
            <a:off x="3406762" y="4028369"/>
            <a:ext cx="118045" cy="269200"/>
          </a:xfrm>
          <a:prstGeom prst="rightBrace">
            <a:avLst>
              <a:gd name="adj1" fmla="val 62375"/>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0" name="Right Brace 29">
            <a:extLst>
              <a:ext uri="{FF2B5EF4-FFF2-40B4-BE49-F238E27FC236}">
                <a16:creationId xmlns:a16="http://schemas.microsoft.com/office/drawing/2014/main" id="{56E85869-B27D-40CB-CCD0-7F6C4C7ED324}"/>
              </a:ext>
            </a:extLst>
          </p:cNvPr>
          <p:cNvSpPr/>
          <p:nvPr/>
        </p:nvSpPr>
        <p:spPr>
          <a:xfrm rot="16200000">
            <a:off x="4072869" y="2168570"/>
            <a:ext cx="138156" cy="1081524"/>
          </a:xfrm>
          <a:prstGeom prst="rightBrace">
            <a:avLst>
              <a:gd name="adj1" fmla="val 62375"/>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0AB02C4E-0A28-38AA-59E6-9832C80B2A2C}"/>
                  </a:ext>
                </a:extLst>
              </p:cNvPr>
              <p:cNvSpPr txBox="1"/>
              <p:nvPr/>
            </p:nvSpPr>
            <p:spPr>
              <a:xfrm>
                <a:off x="3861317" y="2221120"/>
                <a:ext cx="665817" cy="3385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ea typeface="Cambria Math" panose="02040503050406030204" pitchFamily="18" charset="0"/>
                        </a:rPr>
                        <m:t>𝑇</m:t>
                      </m:r>
                    </m:oMath>
                  </m:oMathPara>
                </a14:m>
                <a:endParaRPr lang="en-US" sz="1600" dirty="0"/>
              </a:p>
            </p:txBody>
          </p:sp>
        </mc:Choice>
        <mc:Fallback xmlns="">
          <p:sp>
            <p:nvSpPr>
              <p:cNvPr id="31" name="TextBox 30">
                <a:extLst>
                  <a:ext uri="{FF2B5EF4-FFF2-40B4-BE49-F238E27FC236}">
                    <a16:creationId xmlns:a16="http://schemas.microsoft.com/office/drawing/2014/main" id="{0AB02C4E-0A28-38AA-59E6-9832C80B2A2C}"/>
                  </a:ext>
                </a:extLst>
              </p:cNvPr>
              <p:cNvSpPr txBox="1">
                <a:spLocks noRot="1" noChangeAspect="1" noMove="1" noResize="1" noEditPoints="1" noAdjustHandles="1" noChangeArrowheads="1" noChangeShapeType="1" noTextEdit="1"/>
              </p:cNvSpPr>
              <p:nvPr/>
            </p:nvSpPr>
            <p:spPr>
              <a:xfrm>
                <a:off x="3861317" y="2221120"/>
                <a:ext cx="665817" cy="33855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950F3EE0-61F9-617F-ED07-C4ED9772E46B}"/>
                  </a:ext>
                </a:extLst>
              </p:cNvPr>
              <p:cNvSpPr txBox="1"/>
              <p:nvPr/>
            </p:nvSpPr>
            <p:spPr>
              <a:xfrm>
                <a:off x="3143221" y="4159348"/>
                <a:ext cx="3479523" cy="444802"/>
              </a:xfrm>
              <a:prstGeom prst="rect">
                <a:avLst/>
              </a:prstGeom>
              <a:noFill/>
            </p:spPr>
            <p:txBody>
              <a:bodyPr wrap="square">
                <a:spAutoFit/>
              </a:bodyPr>
              <a:lstStyle/>
              <a:p>
                <a14:m>
                  <m:oMath xmlns:m="http://schemas.openxmlformats.org/officeDocument/2006/math">
                    <m:r>
                      <a:rPr lang="en-US" sz="160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𝑡</m:t>
                    </m:r>
                    <m:groupChr>
                      <m:groupChrPr>
                        <m:chr m:val="→"/>
                        <m:vertJc m:val="bot"/>
                        <m:ctrlPr>
                          <a:rPr lang="en-US" sz="1600" b="0" i="1" smtClean="0">
                            <a:latin typeface="Cambria Math" panose="02040503050406030204" pitchFamily="18" charset="0"/>
                            <a:ea typeface="Cambria Math" panose="02040503050406030204" pitchFamily="18" charset="0"/>
                          </a:rPr>
                        </m:ctrlPr>
                      </m:groupChrPr>
                      <m:e/>
                    </m:groupChr>
                  </m:oMath>
                </a14:m>
                <a:r>
                  <a:rPr lang="en-US" sz="1600" dirty="0"/>
                  <a:t> distance reduction</a:t>
                </a:r>
              </a:p>
            </p:txBody>
          </p:sp>
        </mc:Choice>
        <mc:Fallback xmlns="">
          <p:sp>
            <p:nvSpPr>
              <p:cNvPr id="32" name="TextBox 31">
                <a:extLst>
                  <a:ext uri="{FF2B5EF4-FFF2-40B4-BE49-F238E27FC236}">
                    <a16:creationId xmlns:a16="http://schemas.microsoft.com/office/drawing/2014/main" id="{950F3EE0-61F9-617F-ED07-C4ED9772E46B}"/>
                  </a:ext>
                </a:extLst>
              </p:cNvPr>
              <p:cNvSpPr txBox="1">
                <a:spLocks noRot="1" noChangeAspect="1" noMove="1" noResize="1" noEditPoints="1" noAdjustHandles="1" noChangeArrowheads="1" noChangeShapeType="1" noTextEdit="1"/>
              </p:cNvSpPr>
              <p:nvPr/>
            </p:nvSpPr>
            <p:spPr>
              <a:xfrm>
                <a:off x="3143221" y="4159348"/>
                <a:ext cx="3479523" cy="444802"/>
              </a:xfrm>
              <a:prstGeom prst="rect">
                <a:avLst/>
              </a:prstGeom>
              <a:blipFill>
                <a:blip r:embed="rId6"/>
                <a:stretch>
                  <a:fillRect b="-43836"/>
                </a:stretch>
              </a:blipFill>
            </p:spPr>
            <p:txBody>
              <a:bodyPr/>
              <a:lstStyle/>
              <a:p>
                <a:r>
                  <a:rPr lang="en-US">
                    <a:noFill/>
                  </a:rPr>
                  <a:t> </a:t>
                </a:r>
              </a:p>
            </p:txBody>
          </p:sp>
        </mc:Fallback>
      </mc:AlternateContent>
    </p:spTree>
    <p:extLst>
      <p:ext uri="{BB962C8B-B14F-4D97-AF65-F5344CB8AC3E}">
        <p14:creationId xmlns:p14="http://schemas.microsoft.com/office/powerpoint/2010/main" val="2893269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491B1352-F7FE-4F1E-2CFD-EBAE7CB88338}"/>
                  </a:ext>
                </a:extLst>
              </p:cNvPr>
              <p:cNvSpPr>
                <a:spLocks noGrp="1"/>
              </p:cNvSpPr>
              <p:nvPr>
                <p:ph type="title"/>
              </p:nvPr>
            </p:nvSpPr>
            <p:spPr/>
            <p:txBody>
              <a:bodyPr/>
              <a:lstStyle/>
              <a:p>
                <a:r>
                  <a:rPr lang="de-CH" dirty="0"/>
                  <a:t>Maximal </a:t>
                </a:r>
                <a:r>
                  <a:rPr lang="de-CH" dirty="0" err="1"/>
                  <a:t>distance</a:t>
                </a:r>
                <a:r>
                  <a:rPr lang="de-CH" dirty="0"/>
                  <a:t> </a:t>
                </a:r>
                <a:r>
                  <a:rPr lang="de-CH" dirty="0" err="1"/>
                  <a:t>reduction</a:t>
                </a:r>
                <a:r>
                  <a:rPr lang="de-CH" dirty="0"/>
                  <a:t> </a:t>
                </a:r>
                <a:r>
                  <a:rPr lang="de-CH" dirty="0" err="1"/>
                  <a:t>for</a:t>
                </a:r>
                <a:r>
                  <a:rPr lang="de-CH" dirty="0"/>
                  <a:t> different </a:t>
                </a:r>
                <a14:m>
                  <m:oMath xmlns:m="http://schemas.openxmlformats.org/officeDocument/2006/math">
                    <m:sSub>
                      <m:sSubPr>
                        <m:ctrlPr>
                          <a:rPr lang="en-US" i="1" smtClean="0">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𝐶</m:t>
                        </m:r>
                      </m:e>
                      <m:sub>
                        <m:r>
                          <a:rPr lang="en-US" i="1">
                            <a:latin typeface="Cambria Math" panose="02040503050406030204" pitchFamily="18" charset="0"/>
                            <a:ea typeface="Cambria Math" panose="02040503050406030204" pitchFamily="18" charset="0"/>
                          </a:rPr>
                          <m:t>𝑚𝑎𝑥</m:t>
                        </m:r>
                      </m:sub>
                    </m:sSub>
                    <m:r>
                      <a:rPr lang="en-US" i="1">
                        <a:latin typeface="Cambria Math" panose="02040503050406030204" pitchFamily="18" charset="0"/>
                        <a:ea typeface="Cambria Math" panose="02040503050406030204" pitchFamily="18" charset="0"/>
                      </a:rPr>
                      <m:t> </m:t>
                    </m:r>
                    <m:d>
                      <m:dPr>
                        <m:begChr m:val="["/>
                        <m:endChr m:val="]"/>
                        <m:ctrlPr>
                          <a:rPr lang="en-US" i="1">
                            <a:latin typeface="Cambria Math" panose="02040503050406030204" pitchFamily="18" charset="0"/>
                            <a:ea typeface="Cambria Math" panose="02040503050406030204" pitchFamily="18" charset="0"/>
                          </a:rPr>
                        </m:ctrlPr>
                      </m:dPr>
                      <m:e>
                        <m:r>
                          <a:rPr lang="en-US" i="1">
                            <a:latin typeface="Cambria Math" panose="02040503050406030204" pitchFamily="18" charset="0"/>
                            <a:ea typeface="Cambria Math" panose="02040503050406030204" pitchFamily="18" charset="0"/>
                          </a:rPr>
                          <m:t>𝑝𝑝𝑚</m:t>
                        </m:r>
                      </m:e>
                    </m:d>
                  </m:oMath>
                </a14:m>
                <a:endParaRPr lang="en-US" dirty="0"/>
              </a:p>
            </p:txBody>
          </p:sp>
        </mc:Choice>
        <mc:Fallback xmlns="">
          <p:sp>
            <p:nvSpPr>
              <p:cNvPr id="2" name="Title 1">
                <a:extLst>
                  <a:ext uri="{FF2B5EF4-FFF2-40B4-BE49-F238E27FC236}">
                    <a16:creationId xmlns:a16="http://schemas.microsoft.com/office/drawing/2014/main" id="{491B1352-F7FE-4F1E-2CFD-EBAE7CB88338}"/>
                  </a:ext>
                </a:extLst>
              </p:cNvPr>
              <p:cNvSpPr>
                <a:spLocks noGrp="1" noRot="1" noChangeAspect="1" noMove="1" noResize="1" noEditPoints="1" noAdjustHandles="1" noChangeArrowheads="1" noChangeShapeType="1" noTextEdit="1"/>
              </p:cNvSpPr>
              <p:nvPr>
                <p:ph type="title"/>
              </p:nvPr>
            </p:nvSpPr>
            <p:spPr>
              <a:blipFill>
                <a:blip r:embed="rId3"/>
                <a:stretch>
                  <a:fillRect l="-1412" t="-15429" r="-2824"/>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4F0F1639-6902-411F-B073-237F16E7A314}"/>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04A363E9-20F1-7A34-FD15-B8A14840EB06}"/>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46BC9FA7-0146-6047-D40A-FD8BC5C6AE6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pic>
        <p:nvPicPr>
          <p:cNvPr id="7" name="Content Placeholder 6" descr="Chart&#10;&#10;Description automatically generated">
            <a:extLst>
              <a:ext uri="{FF2B5EF4-FFF2-40B4-BE49-F238E27FC236}">
                <a16:creationId xmlns:a16="http://schemas.microsoft.com/office/drawing/2014/main" id="{94A7C632-C88D-64BC-D200-CD80C02D0DB6}"/>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828800" y="1981200"/>
            <a:ext cx="5486400" cy="4114800"/>
          </a:xfrm>
          <a:prstGeom prst="rect">
            <a:avLst/>
          </a:prstGeom>
        </p:spPr>
      </p:pic>
      <p:sp>
        <p:nvSpPr>
          <p:cNvPr id="8" name="Oval 7">
            <a:extLst>
              <a:ext uri="{FF2B5EF4-FFF2-40B4-BE49-F238E27FC236}">
                <a16:creationId xmlns:a16="http://schemas.microsoft.com/office/drawing/2014/main" id="{0E87FA59-633A-32B9-CB64-E4CEABEE1A82}"/>
              </a:ext>
            </a:extLst>
          </p:cNvPr>
          <p:cNvSpPr/>
          <p:nvPr/>
        </p:nvSpPr>
        <p:spPr>
          <a:xfrm>
            <a:off x="6705600" y="5410200"/>
            <a:ext cx="180000" cy="180000"/>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0B0AA8A-57C7-35AC-6A94-A9D9805633DC}"/>
              </a:ext>
            </a:extLst>
          </p:cNvPr>
          <p:cNvSpPr/>
          <p:nvPr/>
        </p:nvSpPr>
        <p:spPr>
          <a:xfrm>
            <a:off x="6705600" y="2209800"/>
            <a:ext cx="180000" cy="180000"/>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11772589-545D-DD49-F9DD-79D0E4A72B5F}"/>
                  </a:ext>
                </a:extLst>
              </p:cNvPr>
              <p:cNvSpPr txBox="1"/>
              <p:nvPr/>
            </p:nvSpPr>
            <p:spPr>
              <a:xfrm>
                <a:off x="6885600" y="2114715"/>
                <a:ext cx="84632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CH" sz="1600" b="0" i="1" smtClean="0">
                          <a:latin typeface="Cambria Math" panose="02040503050406030204" pitchFamily="18" charset="0"/>
                          <a:ea typeface="Cambria Math" panose="02040503050406030204" pitchFamily="18" charset="0"/>
                        </a:rPr>
                        <m:t>≈60</m:t>
                      </m:r>
                      <m:r>
                        <a:rPr lang="de-CH" sz="1600" b="0" i="1" smtClean="0">
                          <a:latin typeface="Cambria Math" panose="02040503050406030204" pitchFamily="18" charset="0"/>
                        </a:rPr>
                        <m:t>𝑚</m:t>
                      </m:r>
                    </m:oMath>
                  </m:oMathPara>
                </a14:m>
                <a:endParaRPr lang="en-US" sz="1600" dirty="0"/>
              </a:p>
            </p:txBody>
          </p:sp>
        </mc:Choice>
        <mc:Fallback xmlns="">
          <p:sp>
            <p:nvSpPr>
              <p:cNvPr id="10" name="TextBox 9">
                <a:extLst>
                  <a:ext uri="{FF2B5EF4-FFF2-40B4-BE49-F238E27FC236}">
                    <a16:creationId xmlns:a16="http://schemas.microsoft.com/office/drawing/2014/main" id="{11772589-545D-DD49-F9DD-79D0E4A72B5F}"/>
                  </a:ext>
                </a:extLst>
              </p:cNvPr>
              <p:cNvSpPr txBox="1">
                <a:spLocks noRot="1" noChangeAspect="1" noMove="1" noResize="1" noEditPoints="1" noAdjustHandles="1" noChangeArrowheads="1" noChangeShapeType="1" noTextEdit="1"/>
              </p:cNvSpPr>
              <p:nvPr/>
            </p:nvSpPr>
            <p:spPr>
              <a:xfrm>
                <a:off x="6885600" y="2114715"/>
                <a:ext cx="846322" cy="33855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7872920-6AE1-88BC-DEE9-B8671FF1E54B}"/>
                  </a:ext>
                </a:extLst>
              </p:cNvPr>
              <p:cNvSpPr txBox="1"/>
              <p:nvPr/>
            </p:nvSpPr>
            <p:spPr>
              <a:xfrm>
                <a:off x="6885600" y="5330923"/>
                <a:ext cx="73250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CH" sz="1600" b="0" i="1" smtClean="0">
                          <a:latin typeface="Cambria Math" panose="02040503050406030204" pitchFamily="18" charset="0"/>
                          <a:ea typeface="Cambria Math" panose="02040503050406030204" pitchFamily="18" charset="0"/>
                        </a:rPr>
                        <m:t>≈3</m:t>
                      </m:r>
                      <m:r>
                        <a:rPr lang="de-CH" sz="1600" b="0" i="1" smtClean="0">
                          <a:latin typeface="Cambria Math" panose="02040503050406030204" pitchFamily="18" charset="0"/>
                        </a:rPr>
                        <m:t>𝑚</m:t>
                      </m:r>
                    </m:oMath>
                  </m:oMathPara>
                </a14:m>
                <a:endParaRPr lang="en-US" sz="1600" dirty="0"/>
              </a:p>
            </p:txBody>
          </p:sp>
        </mc:Choice>
        <mc:Fallback xmlns="">
          <p:sp>
            <p:nvSpPr>
              <p:cNvPr id="11" name="TextBox 10">
                <a:extLst>
                  <a:ext uri="{FF2B5EF4-FFF2-40B4-BE49-F238E27FC236}">
                    <a16:creationId xmlns:a16="http://schemas.microsoft.com/office/drawing/2014/main" id="{67872920-6AE1-88BC-DEE9-B8671FF1E54B}"/>
                  </a:ext>
                </a:extLst>
              </p:cNvPr>
              <p:cNvSpPr txBox="1">
                <a:spLocks noRot="1" noChangeAspect="1" noMove="1" noResize="1" noEditPoints="1" noAdjustHandles="1" noChangeArrowheads="1" noChangeShapeType="1" noTextEdit="1"/>
              </p:cNvSpPr>
              <p:nvPr/>
            </p:nvSpPr>
            <p:spPr>
              <a:xfrm>
                <a:off x="6885600" y="5330923"/>
                <a:ext cx="732508" cy="338554"/>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936447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385D4-4FED-5CBD-13E7-1B997EB1AF3A}"/>
              </a:ext>
            </a:extLst>
          </p:cNvPr>
          <p:cNvSpPr>
            <a:spLocks noGrp="1"/>
          </p:cNvSpPr>
          <p:nvPr>
            <p:ph type="title"/>
          </p:nvPr>
        </p:nvSpPr>
        <p:spPr/>
        <p:txBody>
          <a:bodyPr/>
          <a:lstStyle/>
          <a:p>
            <a:r>
              <a:rPr lang="en-US" dirty="0"/>
              <a:t>Could the maximal distance reduction be increased?</a:t>
            </a:r>
          </a:p>
        </p:txBody>
      </p:sp>
      <p:sp>
        <p:nvSpPr>
          <p:cNvPr id="3" name="Content Placeholder 2">
            <a:extLst>
              <a:ext uri="{FF2B5EF4-FFF2-40B4-BE49-F238E27FC236}">
                <a16:creationId xmlns:a16="http://schemas.microsoft.com/office/drawing/2014/main" id="{9F8ABB20-5D33-C9A4-CB82-4B3C995A9F8E}"/>
              </a:ext>
            </a:extLst>
          </p:cNvPr>
          <p:cNvSpPr>
            <a:spLocks noGrp="1"/>
          </p:cNvSpPr>
          <p:nvPr>
            <p:ph idx="1"/>
          </p:nvPr>
        </p:nvSpPr>
        <p:spPr/>
        <p:txBody>
          <a:bodyPr/>
          <a:lstStyle/>
          <a:p>
            <a:pPr marL="0" indent="0">
              <a:buNone/>
            </a:pPr>
            <a:r>
              <a:rPr lang="en-US" sz="1600" dirty="0"/>
              <a:t>In the case that not all RIF bits/pulses have to be correct, the adversary can afford to start transmission earlier and take wrong guesses:</a:t>
            </a:r>
          </a:p>
          <a:p>
            <a:endParaRPr lang="en-US" sz="1600" dirty="0"/>
          </a:p>
        </p:txBody>
      </p:sp>
      <p:sp>
        <p:nvSpPr>
          <p:cNvPr id="4" name="Date Placeholder 3">
            <a:extLst>
              <a:ext uri="{FF2B5EF4-FFF2-40B4-BE49-F238E27FC236}">
                <a16:creationId xmlns:a16="http://schemas.microsoft.com/office/drawing/2014/main" id="{34528495-2107-421A-88FE-334529D2B1F2}"/>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E3D24558-ED1F-DEF3-9B02-10DB9D716624}"/>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8291E0D2-DD59-1502-E465-FEF65BF6E244}"/>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cxnSp>
        <p:nvCxnSpPr>
          <p:cNvPr id="7" name="Straight Connector 6">
            <a:extLst>
              <a:ext uri="{FF2B5EF4-FFF2-40B4-BE49-F238E27FC236}">
                <a16:creationId xmlns:a16="http://schemas.microsoft.com/office/drawing/2014/main" id="{82CC88FC-ED19-BA46-D196-ECD468758EDD}"/>
              </a:ext>
            </a:extLst>
          </p:cNvPr>
          <p:cNvCxnSpPr>
            <a:cxnSpLocks/>
            <a:endCxn id="11" idx="1"/>
          </p:cNvCxnSpPr>
          <p:nvPr/>
        </p:nvCxnSpPr>
        <p:spPr>
          <a:xfrm>
            <a:off x="5048087" y="3155451"/>
            <a:ext cx="0" cy="1082841"/>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B89CB2D1-AD18-F3A5-1BD1-787892ADE5DA}"/>
              </a:ext>
            </a:extLst>
          </p:cNvPr>
          <p:cNvSpPr>
            <a:spLocks noChangeAspect="1"/>
          </p:cNvSpPr>
          <p:nvPr/>
        </p:nvSpPr>
        <p:spPr>
          <a:xfrm>
            <a:off x="2438400" y="2989438"/>
            <a:ext cx="1530017" cy="510012"/>
          </a:xfrm>
          <a:prstGeom prst="rect">
            <a:avLst/>
          </a:prstGeom>
          <a:solidFill>
            <a:srgbClr val="00B0F0"/>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err="1">
                <a:latin typeface="+mj-lt"/>
              </a:rPr>
              <a:t>PRE</a:t>
            </a:r>
            <a:r>
              <a:rPr lang="en-US" sz="1600" i="1" dirty="0" err="1">
                <a:latin typeface="+mj-lt"/>
              </a:rPr>
              <a:t>n</a:t>
            </a:r>
            <a:endParaRPr lang="en-US" sz="1600" i="1" dirty="0">
              <a:latin typeface="+mj-lt"/>
            </a:endParaRPr>
          </a:p>
        </p:txBody>
      </p:sp>
      <p:sp>
        <p:nvSpPr>
          <p:cNvPr id="9" name="Rectangle 8">
            <a:extLst>
              <a:ext uri="{FF2B5EF4-FFF2-40B4-BE49-F238E27FC236}">
                <a16:creationId xmlns:a16="http://schemas.microsoft.com/office/drawing/2014/main" id="{EF42032B-B953-0A61-C375-2C5047007066}"/>
              </a:ext>
            </a:extLst>
          </p:cNvPr>
          <p:cNvSpPr>
            <a:spLocks noChangeAspect="1"/>
          </p:cNvSpPr>
          <p:nvPr/>
        </p:nvSpPr>
        <p:spPr>
          <a:xfrm>
            <a:off x="5048417" y="2989438"/>
            <a:ext cx="2035053" cy="508769"/>
          </a:xfrm>
          <a:prstGeom prst="rect">
            <a:avLst/>
          </a:prstGeom>
          <a:solidFill>
            <a:srgbClr val="FFFF00"/>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solidFill>
                  <a:schemeClr val="tx1"/>
                </a:solidFill>
                <a:latin typeface="+mj-lt"/>
              </a:rPr>
              <a:t> RIF</a:t>
            </a:r>
          </a:p>
        </p:txBody>
      </p:sp>
      <p:cxnSp>
        <p:nvCxnSpPr>
          <p:cNvPr id="10" name="Straight Connector 9">
            <a:extLst>
              <a:ext uri="{FF2B5EF4-FFF2-40B4-BE49-F238E27FC236}">
                <a16:creationId xmlns:a16="http://schemas.microsoft.com/office/drawing/2014/main" id="{89DE44B6-77E7-5CF6-09AD-D6CD384FCB41}"/>
              </a:ext>
            </a:extLst>
          </p:cNvPr>
          <p:cNvCxnSpPr>
            <a:cxnSpLocks/>
          </p:cNvCxnSpPr>
          <p:nvPr/>
        </p:nvCxnSpPr>
        <p:spPr>
          <a:xfrm>
            <a:off x="3968417" y="3244444"/>
            <a:ext cx="108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D75E2BBC-1830-26BE-4640-D2D13029CE51}"/>
              </a:ext>
            </a:extLst>
          </p:cNvPr>
          <p:cNvSpPr>
            <a:spLocks noChangeAspect="1"/>
          </p:cNvSpPr>
          <p:nvPr/>
        </p:nvSpPr>
        <p:spPr>
          <a:xfrm>
            <a:off x="5048087" y="3980783"/>
            <a:ext cx="2575055" cy="515017"/>
          </a:xfrm>
          <a:prstGeom prst="rect">
            <a:avLst/>
          </a:prstGeom>
          <a:solidFill>
            <a:srgbClr val="FFFF00"/>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solidFill>
                  <a:schemeClr val="tx1"/>
                </a:solidFill>
                <a:latin typeface="+mj-lt"/>
              </a:rPr>
              <a:t>RIF</a:t>
            </a:r>
          </a:p>
        </p:txBody>
      </p:sp>
      <p:sp>
        <p:nvSpPr>
          <p:cNvPr id="12" name="Rectangle 11">
            <a:extLst>
              <a:ext uri="{FF2B5EF4-FFF2-40B4-BE49-F238E27FC236}">
                <a16:creationId xmlns:a16="http://schemas.microsoft.com/office/drawing/2014/main" id="{A447ADF0-8F08-B6A5-8F4B-B7D0991BC050}"/>
              </a:ext>
            </a:extLst>
          </p:cNvPr>
          <p:cNvSpPr>
            <a:spLocks noChangeAspect="1"/>
          </p:cNvSpPr>
          <p:nvPr/>
        </p:nvSpPr>
        <p:spPr>
          <a:xfrm>
            <a:off x="1785208" y="3967837"/>
            <a:ext cx="1912498" cy="510005"/>
          </a:xfrm>
          <a:prstGeom prst="rect">
            <a:avLst/>
          </a:prstGeom>
          <a:solidFill>
            <a:srgbClr val="00B0F0"/>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err="1">
                <a:latin typeface="+mj-lt"/>
              </a:rPr>
              <a:t>PRE</a:t>
            </a:r>
            <a:r>
              <a:rPr lang="en-US" sz="1600" i="1" dirty="0" err="1">
                <a:latin typeface="+mj-lt"/>
              </a:rPr>
              <a:t>n</a:t>
            </a:r>
            <a:endParaRPr lang="en-US" sz="1600" i="1" dirty="0">
              <a:latin typeface="+mj-lt"/>
            </a:endParaRPr>
          </a:p>
        </p:txBody>
      </p:sp>
      <p:cxnSp>
        <p:nvCxnSpPr>
          <p:cNvPr id="13" name="Straight Connector 12">
            <a:extLst>
              <a:ext uri="{FF2B5EF4-FFF2-40B4-BE49-F238E27FC236}">
                <a16:creationId xmlns:a16="http://schemas.microsoft.com/office/drawing/2014/main" id="{B3D1D8CA-33AD-6A48-32B2-922BC5E1AE9A}"/>
              </a:ext>
            </a:extLst>
          </p:cNvPr>
          <p:cNvCxnSpPr>
            <a:cxnSpLocks/>
          </p:cNvCxnSpPr>
          <p:nvPr/>
        </p:nvCxnSpPr>
        <p:spPr>
          <a:xfrm>
            <a:off x="3698087" y="4221510"/>
            <a:ext cx="135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4B4517C3-ED23-EB4A-BCB9-BC9432AD596D}"/>
              </a:ext>
            </a:extLst>
          </p:cNvPr>
          <p:cNvSpPr>
            <a:spLocks noChangeAspect="1"/>
          </p:cNvSpPr>
          <p:nvPr/>
        </p:nvSpPr>
        <p:spPr>
          <a:xfrm>
            <a:off x="4778415" y="5080616"/>
            <a:ext cx="2575055" cy="515017"/>
          </a:xfrm>
          <a:prstGeom prst="rect">
            <a:avLst/>
          </a:prstGeom>
          <a:solidFill>
            <a:srgbClr val="FFFF00"/>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solidFill>
                  <a:schemeClr val="tx1"/>
                </a:solidFill>
                <a:latin typeface="+mj-lt"/>
              </a:rPr>
              <a:t> </a:t>
            </a:r>
            <a:r>
              <a:rPr lang="en-US" sz="1600" dirty="0">
                <a:solidFill>
                  <a:schemeClr val="tx1"/>
                </a:solidFill>
              </a:rPr>
              <a:t>RIF</a:t>
            </a:r>
            <a:endParaRPr lang="en-US" sz="1600" dirty="0">
              <a:solidFill>
                <a:schemeClr val="tx1"/>
              </a:solidFill>
              <a:latin typeface="+mj-lt"/>
            </a:endParaRPr>
          </a:p>
        </p:txBody>
      </p:sp>
      <p:sp>
        <p:nvSpPr>
          <p:cNvPr id="17" name="Rectangle 16">
            <a:extLst>
              <a:ext uri="{FF2B5EF4-FFF2-40B4-BE49-F238E27FC236}">
                <a16:creationId xmlns:a16="http://schemas.microsoft.com/office/drawing/2014/main" id="{A4BA19C2-EFC1-2A33-C555-80E2BECCA192}"/>
              </a:ext>
            </a:extLst>
          </p:cNvPr>
          <p:cNvSpPr>
            <a:spLocks noChangeAspect="1"/>
          </p:cNvSpPr>
          <p:nvPr/>
        </p:nvSpPr>
        <p:spPr>
          <a:xfrm>
            <a:off x="1515535" y="5085628"/>
            <a:ext cx="1912498" cy="510005"/>
          </a:xfrm>
          <a:prstGeom prst="rect">
            <a:avLst/>
          </a:prstGeom>
          <a:solidFill>
            <a:srgbClr val="00B0F0"/>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err="1">
                <a:latin typeface="+mj-lt"/>
              </a:rPr>
              <a:t>PRE</a:t>
            </a:r>
            <a:r>
              <a:rPr lang="en-US" sz="1600" i="1" dirty="0" err="1">
                <a:latin typeface="+mj-lt"/>
              </a:rPr>
              <a:t>n</a:t>
            </a:r>
            <a:endParaRPr lang="en-US" sz="1600" i="1" dirty="0">
              <a:latin typeface="+mj-lt"/>
            </a:endParaRPr>
          </a:p>
        </p:txBody>
      </p:sp>
      <p:sp>
        <p:nvSpPr>
          <p:cNvPr id="18" name="Rectangle 17">
            <a:extLst>
              <a:ext uri="{FF2B5EF4-FFF2-40B4-BE49-F238E27FC236}">
                <a16:creationId xmlns:a16="http://schemas.microsoft.com/office/drawing/2014/main" id="{FEBB1288-870E-2C50-C3EA-540AD81C3848}"/>
              </a:ext>
            </a:extLst>
          </p:cNvPr>
          <p:cNvSpPr/>
          <p:nvPr/>
        </p:nvSpPr>
        <p:spPr>
          <a:xfrm>
            <a:off x="4778415" y="5073799"/>
            <a:ext cx="810000" cy="514800"/>
          </a:xfrm>
          <a:prstGeom prst="rect">
            <a:avLst/>
          </a:prstGeom>
          <a:solidFill>
            <a:schemeClr val="bg2">
              <a:lumMod val="75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09B8725-8378-70EE-0DE0-1CEF5FBDA5BB}"/>
              </a:ext>
            </a:extLst>
          </p:cNvPr>
          <p:cNvSpPr/>
          <p:nvPr/>
        </p:nvSpPr>
        <p:spPr>
          <a:xfrm>
            <a:off x="5048798" y="2990400"/>
            <a:ext cx="540000" cy="514800"/>
          </a:xfrm>
          <a:prstGeom prst="rect">
            <a:avLst/>
          </a:prstGeom>
          <a:solidFill>
            <a:schemeClr val="bg2">
              <a:lumMod val="75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0" name="Straight Connector 19">
            <a:extLst>
              <a:ext uri="{FF2B5EF4-FFF2-40B4-BE49-F238E27FC236}">
                <a16:creationId xmlns:a16="http://schemas.microsoft.com/office/drawing/2014/main" id="{4638F6F3-B021-4297-84CF-AC95064FDD50}"/>
              </a:ext>
            </a:extLst>
          </p:cNvPr>
          <p:cNvCxnSpPr>
            <a:cxnSpLocks/>
          </p:cNvCxnSpPr>
          <p:nvPr/>
        </p:nvCxnSpPr>
        <p:spPr>
          <a:xfrm>
            <a:off x="5588415" y="3183949"/>
            <a:ext cx="0" cy="1921451"/>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DD27C77-6FC0-2557-F745-549AA35D4454}"/>
              </a:ext>
            </a:extLst>
          </p:cNvPr>
          <p:cNvCxnSpPr>
            <a:cxnSpLocks/>
          </p:cNvCxnSpPr>
          <p:nvPr/>
        </p:nvCxnSpPr>
        <p:spPr>
          <a:xfrm>
            <a:off x="3424748" y="5355542"/>
            <a:ext cx="135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5BA016C5-1D54-2BDB-EBD3-B350210EA414}"/>
              </a:ext>
            </a:extLst>
          </p:cNvPr>
          <p:cNvCxnSpPr>
            <a:cxnSpLocks/>
          </p:cNvCxnSpPr>
          <p:nvPr/>
        </p:nvCxnSpPr>
        <p:spPr>
          <a:xfrm flipH="1" flipV="1">
            <a:off x="3965392" y="3505200"/>
            <a:ext cx="1513" cy="2314063"/>
          </a:xfrm>
          <a:prstGeom prst="straightConnector1">
            <a:avLst/>
          </a:prstGeom>
          <a:ln w="127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041D5D5-D64B-FB91-3EE5-1C1AE9A4A04C}"/>
              </a:ext>
            </a:extLst>
          </p:cNvPr>
          <p:cNvCxnSpPr>
            <a:cxnSpLocks/>
          </p:cNvCxnSpPr>
          <p:nvPr/>
        </p:nvCxnSpPr>
        <p:spPr>
          <a:xfrm flipV="1">
            <a:off x="3696194" y="4477842"/>
            <a:ext cx="0" cy="1323463"/>
          </a:xfrm>
          <a:prstGeom prst="straightConnector1">
            <a:avLst/>
          </a:prstGeom>
          <a:ln w="127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4" name="Right Brace 23">
            <a:extLst>
              <a:ext uri="{FF2B5EF4-FFF2-40B4-BE49-F238E27FC236}">
                <a16:creationId xmlns:a16="http://schemas.microsoft.com/office/drawing/2014/main" id="{5D273698-DA74-C049-6FB5-95FD0715563C}"/>
              </a:ext>
            </a:extLst>
          </p:cNvPr>
          <p:cNvSpPr/>
          <p:nvPr/>
        </p:nvSpPr>
        <p:spPr>
          <a:xfrm rot="5400000">
            <a:off x="3771770" y="5749977"/>
            <a:ext cx="118045" cy="269200"/>
          </a:xfrm>
          <a:prstGeom prst="rightBrace">
            <a:avLst>
              <a:gd name="adj1" fmla="val 62375"/>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41A7F367-BFE1-54E1-18A6-C1998F7E4BF5}"/>
              </a:ext>
            </a:extLst>
          </p:cNvPr>
          <p:cNvCxnSpPr>
            <a:cxnSpLocks/>
            <a:stCxn id="26" idx="2"/>
          </p:cNvCxnSpPr>
          <p:nvPr/>
        </p:nvCxnSpPr>
        <p:spPr>
          <a:xfrm flipH="1" flipV="1">
            <a:off x="3424748" y="5537032"/>
            <a:ext cx="3285" cy="288521"/>
          </a:xfrm>
          <a:prstGeom prst="straightConnector1">
            <a:avLst/>
          </a:prstGeom>
          <a:ln w="127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6" name="Right Brace 25">
            <a:extLst>
              <a:ext uri="{FF2B5EF4-FFF2-40B4-BE49-F238E27FC236}">
                <a16:creationId xmlns:a16="http://schemas.microsoft.com/office/drawing/2014/main" id="{93A3439D-D091-A3C9-BB09-F9A5ADB55C91}"/>
              </a:ext>
            </a:extLst>
          </p:cNvPr>
          <p:cNvSpPr/>
          <p:nvPr/>
        </p:nvSpPr>
        <p:spPr>
          <a:xfrm rot="5400000">
            <a:off x="3637689" y="5615897"/>
            <a:ext cx="118047" cy="537359"/>
          </a:xfrm>
          <a:prstGeom prst="rightBrace">
            <a:avLst>
              <a:gd name="adj1" fmla="val 62375"/>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7" name="Right Brace 26">
            <a:extLst>
              <a:ext uri="{FF2B5EF4-FFF2-40B4-BE49-F238E27FC236}">
                <a16:creationId xmlns:a16="http://schemas.microsoft.com/office/drawing/2014/main" id="{221FB05D-1A2A-631C-E335-8524B957FE26}"/>
              </a:ext>
            </a:extLst>
          </p:cNvPr>
          <p:cNvSpPr/>
          <p:nvPr/>
        </p:nvSpPr>
        <p:spPr>
          <a:xfrm rot="5400000">
            <a:off x="5117624" y="5252038"/>
            <a:ext cx="146680" cy="832433"/>
          </a:xfrm>
          <a:prstGeom prst="rightBrace">
            <a:avLst>
              <a:gd name="adj1" fmla="val 62375"/>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49195B64-E7D8-D6F4-2E8D-215B26DA5F1F}"/>
                  </a:ext>
                </a:extLst>
              </p:cNvPr>
              <p:cNvSpPr txBox="1"/>
              <p:nvPr/>
            </p:nvSpPr>
            <p:spPr>
              <a:xfrm>
                <a:off x="4596997" y="5816021"/>
                <a:ext cx="2974084" cy="307777"/>
              </a:xfrm>
              <a:prstGeom prst="rect">
                <a:avLst/>
              </a:prstGeom>
              <a:noFill/>
            </p:spPr>
            <p:txBody>
              <a:bodyPr wrap="none" rtlCol="0">
                <a:spAutoFit/>
              </a:bodyPr>
              <a:lstStyle/>
              <a:p>
                <a:r>
                  <a:rPr lang="de-CH" sz="1400" dirty="0"/>
                  <a:t>Take </a:t>
                </a:r>
                <a:r>
                  <a:rPr lang="de-CH" sz="1400" dirty="0" err="1"/>
                  <a:t>random</a:t>
                </a:r>
                <a:r>
                  <a:rPr lang="de-CH" sz="1400" dirty="0"/>
                  <a:t> </a:t>
                </a:r>
                <a:r>
                  <a:rPr lang="de-CH" sz="1400" dirty="0" err="1"/>
                  <a:t>guesses</a:t>
                </a:r>
                <a:r>
                  <a:rPr lang="de-CH" sz="1400" dirty="0"/>
                  <a:t> (</a:t>
                </a:r>
                <a14:m>
                  <m:oMath xmlns:m="http://schemas.openxmlformats.org/officeDocument/2006/math">
                    <m:r>
                      <a:rPr lang="de-CH" sz="1400" b="0" i="1" smtClean="0">
                        <a:latin typeface="Cambria Math" panose="02040503050406030204" pitchFamily="18" charset="0"/>
                      </a:rPr>
                      <m:t>𝐵𝐸𝑅</m:t>
                    </m:r>
                    <m:r>
                      <a:rPr lang="de-CH" sz="1400" b="0" i="1" smtClean="0">
                        <a:latin typeface="Cambria Math" panose="02040503050406030204" pitchFamily="18" charset="0"/>
                      </a:rPr>
                      <m:t> ≈0.5</m:t>
                    </m:r>
                  </m:oMath>
                </a14:m>
                <a:r>
                  <a:rPr lang="en-US" sz="1400" dirty="0"/>
                  <a:t>)</a:t>
                </a:r>
              </a:p>
            </p:txBody>
          </p:sp>
        </mc:Choice>
        <mc:Fallback xmlns="">
          <p:sp>
            <p:nvSpPr>
              <p:cNvPr id="28" name="TextBox 27">
                <a:extLst>
                  <a:ext uri="{FF2B5EF4-FFF2-40B4-BE49-F238E27FC236}">
                    <a16:creationId xmlns:a16="http://schemas.microsoft.com/office/drawing/2014/main" id="{49195B64-E7D8-D6F4-2E8D-215B26DA5F1F}"/>
                  </a:ext>
                </a:extLst>
              </p:cNvPr>
              <p:cNvSpPr txBox="1">
                <a:spLocks noRot="1" noChangeAspect="1" noMove="1" noResize="1" noEditPoints="1" noAdjustHandles="1" noChangeArrowheads="1" noChangeShapeType="1" noTextEdit="1"/>
              </p:cNvSpPr>
              <p:nvPr/>
            </p:nvSpPr>
            <p:spPr>
              <a:xfrm>
                <a:off x="4596997" y="5816021"/>
                <a:ext cx="2974084" cy="307777"/>
              </a:xfrm>
              <a:prstGeom prst="rect">
                <a:avLst/>
              </a:prstGeom>
              <a:blipFill>
                <a:blip r:embed="rId3"/>
                <a:stretch>
                  <a:fillRect l="-615" t="-3922" b="-19608"/>
                </a:stretch>
              </a:blipFill>
            </p:spPr>
            <p:txBody>
              <a:bodyPr/>
              <a:lstStyle/>
              <a:p>
                <a:r>
                  <a:rPr lang="en-US">
                    <a:noFill/>
                  </a:rPr>
                  <a:t> </a:t>
                </a:r>
              </a:p>
            </p:txBody>
          </p:sp>
        </mc:Fallback>
      </mc:AlternateContent>
      <p:sp>
        <p:nvSpPr>
          <p:cNvPr id="29" name="TextBox 28">
            <a:extLst>
              <a:ext uri="{FF2B5EF4-FFF2-40B4-BE49-F238E27FC236}">
                <a16:creationId xmlns:a16="http://schemas.microsoft.com/office/drawing/2014/main" id="{345BC440-AFB5-8815-F920-3F23F20DA0C8}"/>
              </a:ext>
            </a:extLst>
          </p:cNvPr>
          <p:cNvSpPr txBox="1"/>
          <p:nvPr/>
        </p:nvSpPr>
        <p:spPr>
          <a:xfrm>
            <a:off x="2948606" y="5943600"/>
            <a:ext cx="1462260" cy="307777"/>
          </a:xfrm>
          <a:prstGeom prst="rect">
            <a:avLst/>
          </a:prstGeom>
          <a:noFill/>
        </p:spPr>
        <p:txBody>
          <a:bodyPr wrap="none" rtlCol="0">
            <a:spAutoFit/>
          </a:bodyPr>
          <a:lstStyle/>
          <a:p>
            <a:r>
              <a:rPr lang="de-CH" sz="1400" dirty="0"/>
              <a:t>RMARKER shift</a:t>
            </a:r>
            <a:endParaRPr lang="en-US" sz="1400" dirty="0"/>
          </a:p>
        </p:txBody>
      </p:sp>
      <p:sp>
        <p:nvSpPr>
          <p:cNvPr id="32" name="Right Brace 31">
            <a:extLst>
              <a:ext uri="{FF2B5EF4-FFF2-40B4-BE49-F238E27FC236}">
                <a16:creationId xmlns:a16="http://schemas.microsoft.com/office/drawing/2014/main" id="{091C2FA6-3B85-0520-77D2-440B3F07B6F4}"/>
              </a:ext>
            </a:extLst>
          </p:cNvPr>
          <p:cNvSpPr/>
          <p:nvPr/>
        </p:nvSpPr>
        <p:spPr>
          <a:xfrm rot="16200000">
            <a:off x="6415283" y="4068001"/>
            <a:ext cx="118599" cy="1757779"/>
          </a:xfrm>
          <a:prstGeom prst="rightBrace">
            <a:avLst>
              <a:gd name="adj1" fmla="val 62375"/>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0EB43F7B-1D95-7484-3813-95F8A9D857C7}"/>
                  </a:ext>
                </a:extLst>
              </p:cNvPr>
              <p:cNvSpPr txBox="1"/>
              <p:nvPr/>
            </p:nvSpPr>
            <p:spPr>
              <a:xfrm>
                <a:off x="5514827" y="4583132"/>
                <a:ext cx="2833661" cy="307777"/>
              </a:xfrm>
              <a:prstGeom prst="rect">
                <a:avLst/>
              </a:prstGeom>
              <a:noFill/>
            </p:spPr>
            <p:txBody>
              <a:bodyPr wrap="none" rtlCol="0">
                <a:spAutoFit/>
              </a:bodyPr>
              <a:lstStyle/>
              <a:p>
                <a:r>
                  <a:rPr lang="de-CH" sz="1400" dirty="0"/>
                  <a:t>Repeat </a:t>
                </a:r>
                <a:r>
                  <a:rPr lang="de-CH" sz="1400" dirty="0" err="1"/>
                  <a:t>known</a:t>
                </a:r>
                <a:r>
                  <a:rPr lang="de-CH" sz="1400" dirty="0"/>
                  <a:t> </a:t>
                </a:r>
                <a:r>
                  <a:rPr lang="de-CH" sz="1400" dirty="0" err="1"/>
                  <a:t>pulses</a:t>
                </a:r>
                <a:r>
                  <a:rPr lang="de-CH" sz="1400" dirty="0"/>
                  <a:t> (</a:t>
                </a:r>
                <a14:m>
                  <m:oMath xmlns:m="http://schemas.openxmlformats.org/officeDocument/2006/math">
                    <m:r>
                      <a:rPr lang="de-CH" sz="1400" b="0" i="1" smtClean="0">
                        <a:latin typeface="Cambria Math" panose="02040503050406030204" pitchFamily="18" charset="0"/>
                      </a:rPr>
                      <m:t>𝐵𝐸𝑅</m:t>
                    </m:r>
                    <m:r>
                      <a:rPr lang="de-CH" sz="1400" b="0" i="1" smtClean="0">
                        <a:latin typeface="Cambria Math" panose="02040503050406030204" pitchFamily="18" charset="0"/>
                      </a:rPr>
                      <m:t> ≈0.0</m:t>
                    </m:r>
                  </m:oMath>
                </a14:m>
                <a:r>
                  <a:rPr lang="en-US" sz="1400" dirty="0"/>
                  <a:t>)</a:t>
                </a:r>
              </a:p>
            </p:txBody>
          </p:sp>
        </mc:Choice>
        <mc:Fallback xmlns="">
          <p:sp>
            <p:nvSpPr>
              <p:cNvPr id="33" name="TextBox 32">
                <a:extLst>
                  <a:ext uri="{FF2B5EF4-FFF2-40B4-BE49-F238E27FC236}">
                    <a16:creationId xmlns:a16="http://schemas.microsoft.com/office/drawing/2014/main" id="{0EB43F7B-1D95-7484-3813-95F8A9D857C7}"/>
                  </a:ext>
                </a:extLst>
              </p:cNvPr>
              <p:cNvSpPr txBox="1">
                <a:spLocks noRot="1" noChangeAspect="1" noMove="1" noResize="1" noEditPoints="1" noAdjustHandles="1" noChangeArrowheads="1" noChangeShapeType="1" noTextEdit="1"/>
              </p:cNvSpPr>
              <p:nvPr/>
            </p:nvSpPr>
            <p:spPr>
              <a:xfrm>
                <a:off x="5514827" y="4583132"/>
                <a:ext cx="2833661" cy="307777"/>
              </a:xfrm>
              <a:prstGeom prst="rect">
                <a:avLst/>
              </a:prstGeom>
              <a:blipFill>
                <a:blip r:embed="rId4"/>
                <a:stretch>
                  <a:fillRect l="-645" t="-4000" b="-20000"/>
                </a:stretch>
              </a:blipFill>
            </p:spPr>
            <p:txBody>
              <a:bodyPr/>
              <a:lstStyle/>
              <a:p>
                <a:r>
                  <a:rPr lang="en-US">
                    <a:noFill/>
                  </a:rPr>
                  <a:t> </a:t>
                </a:r>
              </a:p>
            </p:txBody>
          </p:sp>
        </mc:Fallback>
      </mc:AlternateContent>
    </p:spTree>
    <p:extLst>
      <p:ext uri="{BB962C8B-B14F-4D97-AF65-F5344CB8AC3E}">
        <p14:creationId xmlns:p14="http://schemas.microsoft.com/office/powerpoint/2010/main" val="195008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7" presetClass="emph" presetSubtype="2" fill="hold" nodeType="withEffect">
                                  <p:stCondLst>
                                    <p:cond delay="0"/>
                                  </p:stCondLst>
                                  <p:childTnLst>
                                    <p:animClr clrSpc="rgb" dir="cw">
                                      <p:cBhvr>
                                        <p:cTn id="32" dur="500" fill="hold"/>
                                        <p:tgtEl>
                                          <p:spTgt spid="23"/>
                                        </p:tgtEl>
                                        <p:attrNameLst>
                                          <p:attrName>stroke.color</p:attrName>
                                        </p:attrNameLst>
                                      </p:cBhvr>
                                      <p:to>
                                        <a:srgbClr val="BFBFBF"/>
                                      </p:to>
                                    </p:animClr>
                                    <p:set>
                                      <p:cBhvr>
                                        <p:cTn id="33" dur="500" fill="hold"/>
                                        <p:tgtEl>
                                          <p:spTgt spid="23"/>
                                        </p:tgtEl>
                                        <p:attrNameLst>
                                          <p:attrName>stroke.on</p:attrName>
                                        </p:attrNameLst>
                                      </p:cBhvr>
                                      <p:to>
                                        <p:strVal val="true"/>
                                      </p:to>
                                    </p:set>
                                  </p:childTnLst>
                                </p:cTn>
                              </p:par>
                              <p:par>
                                <p:cTn id="34" presetID="1" presetClass="exit" presetSubtype="0" fill="hold" grpId="0" nodeType="withEffect">
                                  <p:stCondLst>
                                    <p:cond delay="0"/>
                                  </p:stCondLst>
                                  <p:childTnLst>
                                    <p:set>
                                      <p:cBhvr>
                                        <p:cTn id="35" dur="1" fill="hold">
                                          <p:stCondLst>
                                            <p:cond delay="0"/>
                                          </p:stCondLst>
                                        </p:cTn>
                                        <p:tgtEl>
                                          <p:spTgt spid="24"/>
                                        </p:tgtEl>
                                        <p:attrNameLst>
                                          <p:attrName>style.visibility</p:attrName>
                                        </p:attrNameLst>
                                      </p:cBhvr>
                                      <p:to>
                                        <p:strVal val="hidden"/>
                                      </p:to>
                                    </p:set>
                                  </p:childTnLst>
                                </p:cTn>
                              </p:par>
                              <p:par>
                                <p:cTn id="36" presetID="1"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4" grpId="0" animBg="1"/>
      <p:bldP spid="26" grpId="0" animBg="1"/>
      <p:bldP spid="27" grpId="0" animBg="1"/>
      <p:bldP spid="28" grpId="0"/>
      <p:bldP spid="29" grpId="0"/>
      <p:bldP spid="32" grpId="0" animBg="1"/>
      <p:bldP spid="3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048A-42AB-2664-B592-7D7621F72AB0}"/>
              </a:ext>
            </a:extLst>
          </p:cNvPr>
          <p:cNvSpPr>
            <a:spLocks noGrp="1"/>
          </p:cNvSpPr>
          <p:nvPr>
            <p:ph type="title"/>
          </p:nvPr>
        </p:nvSpPr>
        <p:spPr/>
        <p:txBody>
          <a:bodyPr/>
          <a:lstStyle/>
          <a:p>
            <a:r>
              <a:rPr lang="de-CH" dirty="0"/>
              <a:t>Counter </a:t>
            </a:r>
            <a:r>
              <a:rPr lang="de-CH" dirty="0" err="1"/>
              <a:t>Measures</a:t>
            </a:r>
            <a:r>
              <a:rPr lang="de-CH" dirty="0"/>
              <a:t> </a:t>
            </a:r>
            <a:endParaRPr lang="en-US" dirty="0"/>
          </a:p>
        </p:txBody>
      </p:sp>
      <p:sp>
        <p:nvSpPr>
          <p:cNvPr id="3" name="Content Placeholder 2">
            <a:extLst>
              <a:ext uri="{FF2B5EF4-FFF2-40B4-BE49-F238E27FC236}">
                <a16:creationId xmlns:a16="http://schemas.microsoft.com/office/drawing/2014/main" id="{33CA273A-4FE5-5DDD-B44F-4A014BB3663A}"/>
              </a:ext>
            </a:extLst>
          </p:cNvPr>
          <p:cNvSpPr>
            <a:spLocks noGrp="1"/>
          </p:cNvSpPr>
          <p:nvPr>
            <p:ph idx="1"/>
          </p:nvPr>
        </p:nvSpPr>
        <p:spPr/>
        <p:txBody>
          <a:bodyPr/>
          <a:lstStyle/>
          <a:p>
            <a:pPr marL="0" indent="0">
              <a:buNone/>
            </a:pPr>
            <a:r>
              <a:rPr lang="en-US" sz="1600" dirty="0"/>
              <a:t>The risk is a result of the combination of</a:t>
            </a:r>
          </a:p>
          <a:p>
            <a:r>
              <a:rPr lang="en-US" sz="1600" dirty="0"/>
              <a:t>the delay between the </a:t>
            </a:r>
            <a:r>
              <a:rPr lang="en-US" sz="1600" dirty="0" err="1"/>
              <a:t>ToA</a:t>
            </a:r>
            <a:r>
              <a:rPr lang="en-US" sz="1600" dirty="0"/>
              <a:t> (RMARKER) and the start of the RIF segment.</a:t>
            </a:r>
          </a:p>
          <a:p>
            <a:r>
              <a:rPr lang="en-US" sz="1600" dirty="0"/>
              <a:t>the maximally tolerated clock frequency offset between the ranging devices.</a:t>
            </a:r>
          </a:p>
          <a:p>
            <a:endParaRPr lang="en-US" sz="1600" dirty="0"/>
          </a:p>
          <a:p>
            <a:pPr marL="0" indent="0">
              <a:buNone/>
            </a:pPr>
            <a:r>
              <a:rPr lang="en-US" sz="1600" dirty="0"/>
              <a:t>Thus, intuitive counter measures could be:</a:t>
            </a:r>
          </a:p>
          <a:p>
            <a:r>
              <a:rPr lang="en-US" sz="1600" dirty="0"/>
              <a:t>Mandating highly accurate clocks</a:t>
            </a:r>
          </a:p>
          <a:p>
            <a:r>
              <a:rPr lang="en-US" sz="1600" dirty="0"/>
              <a:t>Reduce the delay by moving the RIF closer to the RMARKER (link budget implications)</a:t>
            </a:r>
          </a:p>
          <a:p>
            <a:pPr marL="0" indent="0">
              <a:buNone/>
            </a:pPr>
            <a:endParaRPr lang="en-US" sz="1600" dirty="0"/>
          </a:p>
          <a:p>
            <a:pPr marL="0" indent="0">
              <a:buNone/>
            </a:pPr>
            <a:r>
              <a:rPr lang="en-US" sz="1600" dirty="0"/>
              <a:t>Recommendation: Communicate the clock frequency offset estimations between the devices and check for consistency (i.e., if both devices measure a negative offset, they might be under attack).</a:t>
            </a:r>
          </a:p>
        </p:txBody>
      </p:sp>
      <p:sp>
        <p:nvSpPr>
          <p:cNvPr id="4" name="Date Placeholder 3">
            <a:extLst>
              <a:ext uri="{FF2B5EF4-FFF2-40B4-BE49-F238E27FC236}">
                <a16:creationId xmlns:a16="http://schemas.microsoft.com/office/drawing/2014/main" id="{82F7EB5F-6993-5E13-D400-B0523D03632D}"/>
              </a:ext>
            </a:extLst>
          </p:cNvPr>
          <p:cNvSpPr>
            <a:spLocks noGrp="1"/>
          </p:cNvSpPr>
          <p:nvPr>
            <p:ph type="dt" sz="half" idx="10"/>
          </p:nvPr>
        </p:nvSpPr>
        <p:spPr/>
        <p:txBody>
          <a:bodyPr/>
          <a:lstStyle/>
          <a:p>
            <a:fld id="{11B96697-4585-4368-989A-16003D150648}" type="datetime1">
              <a:rPr lang="de-CH" noProof="0" smtClean="0"/>
              <a:t>12.07.2022</a:t>
            </a:fld>
            <a:endParaRPr lang="de-CH" noProof="0" dirty="0"/>
          </a:p>
        </p:txBody>
      </p:sp>
      <p:sp>
        <p:nvSpPr>
          <p:cNvPr id="5" name="Footer Placeholder 4">
            <a:extLst>
              <a:ext uri="{FF2B5EF4-FFF2-40B4-BE49-F238E27FC236}">
                <a16:creationId xmlns:a16="http://schemas.microsoft.com/office/drawing/2014/main" id="{E7761E39-08E7-C3B9-FE3B-9A0635AF448D}"/>
              </a:ext>
            </a:extLst>
          </p:cNvPr>
          <p:cNvSpPr>
            <a:spLocks noGrp="1"/>
          </p:cNvSpPr>
          <p:nvPr>
            <p:ph type="ftr" sz="quarter" idx="11"/>
          </p:nvPr>
        </p:nvSpPr>
        <p:spPr/>
        <p:txBody>
          <a:bodyPr/>
          <a:lstStyle/>
          <a:p>
            <a:r>
              <a:rPr lang="de-DE" noProof="0" dirty="0"/>
              <a:t>Claudio Anliker</a:t>
            </a:r>
            <a:endParaRPr lang="de-CH" noProof="0" dirty="0"/>
          </a:p>
        </p:txBody>
      </p:sp>
      <p:sp>
        <p:nvSpPr>
          <p:cNvPr id="6" name="Slide Number Placeholder 5">
            <a:extLst>
              <a:ext uri="{FF2B5EF4-FFF2-40B4-BE49-F238E27FC236}">
                <a16:creationId xmlns:a16="http://schemas.microsoft.com/office/drawing/2014/main" id="{3DADC039-91F2-3B17-6549-50FE62C3EC9E}"/>
              </a:ext>
            </a:extLst>
          </p:cNvPr>
          <p:cNvSpPr>
            <a:spLocks noGrp="1"/>
          </p:cNvSpPr>
          <p:nvPr>
            <p:ph type="sldNum" sz="quarter" idx="12"/>
          </p:nvPr>
        </p:nvSpPr>
        <p:spPr>
          <a:xfrm>
            <a:off x="4533156" y="6475413"/>
            <a:ext cx="153888" cy="184666"/>
          </a:xfrm>
        </p:spPr>
        <p:txBody>
          <a:bodyPr/>
          <a:lstStyle/>
          <a:p>
            <a:fld id="{5ACA52AF-F19D-405C-AD5F-7D94B96A5CC3}" type="slidenum">
              <a:rPr lang="de-CH" noProof="0" smtClean="0"/>
              <a:t>15</a:t>
            </a:fld>
            <a:endParaRPr lang="de-CH" noProof="0"/>
          </a:p>
        </p:txBody>
      </p:sp>
    </p:spTree>
    <p:extLst>
      <p:ext uri="{BB962C8B-B14F-4D97-AF65-F5344CB8AC3E}">
        <p14:creationId xmlns:p14="http://schemas.microsoft.com/office/powerpoint/2010/main" val="3564842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048A-42AB-2664-B592-7D7621F72AB0}"/>
              </a:ext>
            </a:extLst>
          </p:cNvPr>
          <p:cNvSpPr>
            <a:spLocks noGrp="1"/>
          </p:cNvSpPr>
          <p:nvPr>
            <p:ph type="title"/>
          </p:nvPr>
        </p:nvSpPr>
        <p:spPr/>
        <p:txBody>
          <a:bodyPr/>
          <a:lstStyle/>
          <a:p>
            <a:r>
              <a:rPr lang="de-CH" dirty="0" err="1"/>
              <a:t>Conclusion</a:t>
            </a:r>
            <a:r>
              <a:rPr lang="de-CH" dirty="0"/>
              <a:t> </a:t>
            </a:r>
            <a:endParaRPr lang="en-US" dirty="0"/>
          </a:p>
        </p:txBody>
      </p:sp>
      <p:sp>
        <p:nvSpPr>
          <p:cNvPr id="3" name="Content Placeholder 2">
            <a:extLst>
              <a:ext uri="{FF2B5EF4-FFF2-40B4-BE49-F238E27FC236}">
                <a16:creationId xmlns:a16="http://schemas.microsoft.com/office/drawing/2014/main" id="{33CA273A-4FE5-5DDD-B44F-4A014BB3663A}"/>
              </a:ext>
            </a:extLst>
          </p:cNvPr>
          <p:cNvSpPr>
            <a:spLocks noGrp="1"/>
          </p:cNvSpPr>
          <p:nvPr>
            <p:ph idx="1"/>
          </p:nvPr>
        </p:nvSpPr>
        <p:spPr/>
        <p:txBody>
          <a:bodyPr/>
          <a:lstStyle/>
          <a:p>
            <a:r>
              <a:rPr lang="en-US" sz="2000" dirty="0"/>
              <a:t>We have shown that the clock frequency offset estimation based on a narrow-band signal could open a new attack window.</a:t>
            </a:r>
          </a:p>
          <a:p>
            <a:r>
              <a:rPr lang="en-US" sz="2000" dirty="0"/>
              <a:t>This attack might be difficult to implement practically, but it should not be ignored.</a:t>
            </a:r>
          </a:p>
          <a:p>
            <a:r>
              <a:rPr lang="en-US" sz="2000" dirty="0"/>
              <a:t>Resolving this issue not yet guarantee security of NBA-MMS UWB: The RIF segment is yet to be defined and needs to be subject to a thorough security analysis.</a:t>
            </a:r>
          </a:p>
          <a:p>
            <a:endParaRPr lang="en-US" sz="2000" dirty="0"/>
          </a:p>
        </p:txBody>
      </p:sp>
      <p:sp>
        <p:nvSpPr>
          <p:cNvPr id="4" name="Date Placeholder 3">
            <a:extLst>
              <a:ext uri="{FF2B5EF4-FFF2-40B4-BE49-F238E27FC236}">
                <a16:creationId xmlns:a16="http://schemas.microsoft.com/office/drawing/2014/main" id="{82F7EB5F-6993-5E13-D400-B0523D03632D}"/>
              </a:ext>
            </a:extLst>
          </p:cNvPr>
          <p:cNvSpPr>
            <a:spLocks noGrp="1"/>
          </p:cNvSpPr>
          <p:nvPr>
            <p:ph type="dt" sz="half" idx="10"/>
          </p:nvPr>
        </p:nvSpPr>
        <p:spPr/>
        <p:txBody>
          <a:bodyPr/>
          <a:lstStyle/>
          <a:p>
            <a:fld id="{11B96697-4585-4368-989A-16003D150648}" type="datetime1">
              <a:rPr lang="de-CH" noProof="0" smtClean="0"/>
              <a:t>12.07.2022</a:t>
            </a:fld>
            <a:endParaRPr lang="de-CH" noProof="0"/>
          </a:p>
        </p:txBody>
      </p:sp>
      <p:sp>
        <p:nvSpPr>
          <p:cNvPr id="5" name="Footer Placeholder 4">
            <a:extLst>
              <a:ext uri="{FF2B5EF4-FFF2-40B4-BE49-F238E27FC236}">
                <a16:creationId xmlns:a16="http://schemas.microsoft.com/office/drawing/2014/main" id="{E7761E39-08E7-C3B9-FE3B-9A0635AF448D}"/>
              </a:ext>
            </a:extLst>
          </p:cNvPr>
          <p:cNvSpPr>
            <a:spLocks noGrp="1"/>
          </p:cNvSpPr>
          <p:nvPr>
            <p:ph type="ftr" sz="quarter" idx="11"/>
          </p:nvPr>
        </p:nvSpPr>
        <p:spPr/>
        <p:txBody>
          <a:bodyPr/>
          <a:lstStyle/>
          <a:p>
            <a:r>
              <a:rPr lang="de-DE" noProof="0" dirty="0"/>
              <a:t>Claudio Anliker</a:t>
            </a:r>
            <a:endParaRPr lang="de-CH" noProof="0" dirty="0"/>
          </a:p>
        </p:txBody>
      </p:sp>
      <p:sp>
        <p:nvSpPr>
          <p:cNvPr id="6" name="Slide Number Placeholder 5">
            <a:extLst>
              <a:ext uri="{FF2B5EF4-FFF2-40B4-BE49-F238E27FC236}">
                <a16:creationId xmlns:a16="http://schemas.microsoft.com/office/drawing/2014/main" id="{3DADC039-91F2-3B17-6549-50FE62C3EC9E}"/>
              </a:ext>
            </a:extLst>
          </p:cNvPr>
          <p:cNvSpPr>
            <a:spLocks noGrp="1"/>
          </p:cNvSpPr>
          <p:nvPr>
            <p:ph type="sldNum" sz="quarter" idx="12"/>
          </p:nvPr>
        </p:nvSpPr>
        <p:spPr>
          <a:xfrm>
            <a:off x="4533156" y="6475413"/>
            <a:ext cx="153888" cy="184666"/>
          </a:xfrm>
        </p:spPr>
        <p:txBody>
          <a:bodyPr/>
          <a:lstStyle/>
          <a:p>
            <a:fld id="{5ACA52AF-F19D-405C-AD5F-7D94B96A5CC3}" type="slidenum">
              <a:rPr lang="de-CH" noProof="0" smtClean="0"/>
              <a:t>16</a:t>
            </a:fld>
            <a:endParaRPr lang="de-CH" noProof="0"/>
          </a:p>
        </p:txBody>
      </p:sp>
    </p:spTree>
    <p:extLst>
      <p:ext uri="{BB962C8B-B14F-4D97-AF65-F5344CB8AC3E}">
        <p14:creationId xmlns:p14="http://schemas.microsoft.com/office/powerpoint/2010/main" val="3219266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223030955"/>
              </p:ext>
            </p:extLst>
          </p:nvPr>
        </p:nvGraphicFramePr>
        <p:xfrm>
          <a:off x="685800" y="908720"/>
          <a:ext cx="7774632" cy="525968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de-CH" sz="1200" dirty="0" err="1">
                          <a:effectLst/>
                          <a:latin typeface="Calibri" panose="020F0502020204030204" pitchFamily="34" charset="0"/>
                          <a:ea typeface="Calibri" panose="020F0502020204030204" pitchFamily="34" charset="0"/>
                          <a:cs typeface="Times New Roman" panose="02020603050405020304" pitchFamily="18" charset="0"/>
                        </a:rPr>
                        <a:t>Describes</a:t>
                      </a:r>
                      <a:r>
                        <a:rPr lang="de-CH" sz="1200" dirty="0">
                          <a:effectLst/>
                          <a:latin typeface="Calibri" panose="020F0502020204030204" pitchFamily="34" charset="0"/>
                          <a:ea typeface="Calibri" panose="020F0502020204030204" pitchFamily="34" charset="0"/>
                          <a:cs typeface="Times New Roman" panose="02020603050405020304" pitchFamily="18" charset="0"/>
                        </a:rPr>
                        <a:t> </a:t>
                      </a:r>
                      <a:r>
                        <a:rPr lang="de-CH" sz="1200" dirty="0" err="1">
                          <a:effectLst/>
                          <a:latin typeface="Calibri" panose="020F0502020204030204" pitchFamily="34" charset="0"/>
                          <a:ea typeface="Calibri" panose="020F0502020204030204" pitchFamily="34" charset="0"/>
                          <a:cs typeface="Times New Roman" panose="02020603050405020304" pitchFamily="18" charset="0"/>
                        </a:rPr>
                        <a:t>challenges</a:t>
                      </a:r>
                      <a:r>
                        <a:rPr lang="de-CH" sz="1200" dirty="0">
                          <a:effectLst/>
                          <a:latin typeface="Calibri" panose="020F0502020204030204" pitchFamily="34" charset="0"/>
                          <a:ea typeface="Calibri" panose="020F0502020204030204" pitchFamily="34" charset="0"/>
                          <a:cs typeface="Times New Roman" panose="02020603050405020304" pitchFamily="18" charset="0"/>
                        </a:rPr>
                        <a:t> </a:t>
                      </a:r>
                      <a:r>
                        <a:rPr lang="de-CH" sz="1200" dirty="0" err="1">
                          <a:effectLst/>
                          <a:latin typeface="Calibri" panose="020F0502020204030204" pitchFamily="34" charset="0"/>
                          <a:ea typeface="Calibri" panose="020F0502020204030204" pitchFamily="34" charset="0"/>
                          <a:cs typeface="Times New Roman" panose="02020603050405020304" pitchFamily="18" charset="0"/>
                        </a:rPr>
                        <a:t>related</a:t>
                      </a:r>
                      <a:r>
                        <a:rPr lang="de-CH" sz="1200" dirty="0">
                          <a:effectLst/>
                          <a:latin typeface="Calibri" panose="020F0502020204030204" pitchFamily="34" charset="0"/>
                          <a:ea typeface="Calibri" panose="020F0502020204030204" pitchFamily="34" charset="0"/>
                          <a:cs typeface="Times New Roman" panose="02020603050405020304" pitchFamily="18" charset="0"/>
                        </a:rPr>
                        <a:t> </a:t>
                      </a:r>
                      <a:r>
                        <a:rPr lang="de-CH" sz="1200" dirty="0" err="1">
                          <a:effectLst/>
                          <a:latin typeface="Calibri" panose="020F0502020204030204" pitchFamily="34" charset="0"/>
                          <a:ea typeface="Calibri" panose="020F0502020204030204" pitchFamily="34" charset="0"/>
                          <a:cs typeface="Times New Roman" panose="02020603050405020304" pitchFamily="18" charset="0"/>
                        </a:rPr>
                        <a:t>to</a:t>
                      </a:r>
                      <a:r>
                        <a:rPr lang="de-CH" sz="1200" dirty="0">
                          <a:effectLst/>
                          <a:latin typeface="Calibri" panose="020F0502020204030204" pitchFamily="34" charset="0"/>
                          <a:ea typeface="Calibri" panose="020F0502020204030204" pitchFamily="34" charset="0"/>
                          <a:cs typeface="Times New Roman" panose="02020603050405020304" pitchFamily="18" charset="0"/>
                        </a:rPr>
                        <a:t> </a:t>
                      </a:r>
                      <a:r>
                        <a:rPr lang="de-CH" sz="1200" dirty="0" err="1">
                          <a:effectLst/>
                          <a:latin typeface="Calibri" panose="020F0502020204030204" pitchFamily="34" charset="0"/>
                          <a:ea typeface="Calibri" panose="020F0502020204030204" pitchFamily="34" charset="0"/>
                          <a:cs typeface="Times New Roman" panose="02020603050405020304" pitchFamily="18" charset="0"/>
                        </a:rPr>
                        <a:t>clock</a:t>
                      </a:r>
                      <a:r>
                        <a:rPr lang="de-CH" sz="1200" dirty="0">
                          <a:effectLst/>
                          <a:latin typeface="Calibri" panose="020F0502020204030204" pitchFamily="34" charset="0"/>
                          <a:ea typeface="Calibri" panose="020F0502020204030204" pitchFamily="34" charset="0"/>
                          <a:cs typeface="Times New Roman" panose="02020603050405020304" pitchFamily="18" charset="0"/>
                        </a:rPr>
                        <a:t> </a:t>
                      </a:r>
                      <a:r>
                        <a:rPr lang="de-CH" sz="1200" dirty="0" err="1">
                          <a:effectLst/>
                          <a:latin typeface="Calibri" panose="020F0502020204030204" pitchFamily="34" charset="0"/>
                          <a:ea typeface="Calibri" panose="020F0502020204030204" pitchFamily="34" charset="0"/>
                          <a:cs typeface="Times New Roman" panose="02020603050405020304" pitchFamily="18" charset="0"/>
                        </a:rPr>
                        <a:t>frequency</a:t>
                      </a:r>
                      <a:r>
                        <a:rPr lang="de-CH" sz="1200" dirty="0">
                          <a:effectLst/>
                          <a:latin typeface="Calibri" panose="020F0502020204030204" pitchFamily="34" charset="0"/>
                          <a:ea typeface="Calibri" panose="020F0502020204030204" pitchFamily="34" charset="0"/>
                          <a:cs typeface="Times New Roman" panose="02020603050405020304" pitchFamily="18" charset="0"/>
                        </a:rPr>
                        <a:t> </a:t>
                      </a:r>
                      <a:r>
                        <a:rPr lang="de-CH" sz="1200" dirty="0" err="1">
                          <a:effectLst/>
                          <a:latin typeface="Calibri" panose="020F0502020204030204" pitchFamily="34" charset="0"/>
                          <a:ea typeface="Calibri" panose="020F0502020204030204" pitchFamily="34" charset="0"/>
                          <a:cs typeface="Times New Roman" panose="02020603050405020304" pitchFamily="18" charset="0"/>
                        </a:rPr>
                        <a:t>offsets</a:t>
                      </a:r>
                      <a:r>
                        <a:rPr lang="de-CH" sz="1200" dirty="0">
                          <a:effectLst/>
                          <a:latin typeface="Calibri" panose="020F0502020204030204" pitchFamily="34" charset="0"/>
                          <a:ea typeface="Calibri" panose="020F0502020204030204" pitchFamily="34" charset="0"/>
                          <a:cs typeface="Times New Roman" panose="02020603050405020304" pitchFamily="18" charset="0"/>
                        </a:rPr>
                        <a:t> in </a:t>
                      </a:r>
                      <a:r>
                        <a:rPr lang="de-CH" sz="1200" dirty="0" err="1">
                          <a:effectLst/>
                          <a:latin typeface="Calibri" panose="020F0502020204030204" pitchFamily="34" charset="0"/>
                          <a:ea typeface="Calibri" panose="020F0502020204030204" pitchFamily="34" charset="0"/>
                          <a:cs typeface="Times New Roman" panose="02020603050405020304" pitchFamily="18" charset="0"/>
                        </a:rPr>
                        <a:t>combination</a:t>
                      </a:r>
                      <a:r>
                        <a:rPr lang="de-CH" sz="1200" dirty="0">
                          <a:effectLst/>
                          <a:latin typeface="Calibri" panose="020F0502020204030204" pitchFamily="34" charset="0"/>
                          <a:ea typeface="Calibri" panose="020F0502020204030204" pitchFamily="34" charset="0"/>
                          <a:cs typeface="Times New Roman" panose="02020603050405020304" pitchFamily="18" charset="0"/>
                        </a:rPr>
                        <a:t> </a:t>
                      </a:r>
                      <a:r>
                        <a:rPr lang="de-CH" sz="1200" dirty="0" err="1">
                          <a:effectLst/>
                          <a:latin typeface="Calibri" panose="020F0502020204030204" pitchFamily="34" charset="0"/>
                          <a:ea typeface="Calibri" panose="020F0502020204030204" pitchFamily="34" charset="0"/>
                          <a:cs typeface="Times New Roman" panose="02020603050405020304" pitchFamily="18" charset="0"/>
                        </a:rPr>
                        <a:t>with</a:t>
                      </a:r>
                      <a:r>
                        <a:rPr lang="de-CH" sz="1200" dirty="0">
                          <a:effectLst/>
                          <a:latin typeface="Calibri" panose="020F0502020204030204" pitchFamily="34" charset="0"/>
                          <a:ea typeface="Calibri" panose="020F0502020204030204" pitchFamily="34" charset="0"/>
                          <a:cs typeface="Times New Roman" panose="02020603050405020304" pitchFamily="18" charset="0"/>
                        </a:rPr>
                        <a:t> multi-</a:t>
                      </a:r>
                      <a:r>
                        <a:rPr lang="de-CH" sz="1200" dirty="0" err="1">
                          <a:effectLst/>
                          <a:latin typeface="Calibri" panose="020F0502020204030204" pitchFamily="34" charset="0"/>
                          <a:ea typeface="Calibri" panose="020F0502020204030204" pitchFamily="34" charset="0"/>
                          <a:cs typeface="Times New Roman" panose="02020603050405020304" pitchFamily="18" charset="0"/>
                        </a:rPr>
                        <a:t>millisecond</a:t>
                      </a:r>
                      <a:r>
                        <a:rPr lang="de-CH" sz="1200" dirty="0">
                          <a:effectLst/>
                          <a:latin typeface="Calibri" panose="020F0502020204030204" pitchFamily="34" charset="0"/>
                          <a:ea typeface="Calibri" panose="020F0502020204030204" pitchFamily="34" charset="0"/>
                          <a:cs typeface="Times New Roman" panose="02020603050405020304" pitchFamily="18" charset="0"/>
                        </a:rPr>
                        <a:t> </a:t>
                      </a:r>
                      <a:r>
                        <a:rPr lang="de-CH" sz="1200" dirty="0" err="1">
                          <a:effectLst/>
                          <a:latin typeface="Calibri" panose="020F0502020204030204" pitchFamily="34" charset="0"/>
                          <a:ea typeface="Calibri" panose="020F0502020204030204" pitchFamily="34" charset="0"/>
                          <a:cs typeface="Times New Roman" panose="02020603050405020304" pitchFamily="18" charset="0"/>
                        </a:rPr>
                        <a:t>frames</a:t>
                      </a:r>
                      <a:r>
                        <a:rPr lang="de-CH" sz="1200" dirty="0">
                          <a:effectLst/>
                          <a:latin typeface="Calibri" panose="020F0502020204030204" pitchFamily="34" charset="0"/>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de-CH" sz="1200" dirty="0">
                          <a:effectLst/>
                          <a:latin typeface="Calibri" panose="020F0502020204030204" pitchFamily="34" charset="0"/>
                          <a:ea typeface="Calibri" panose="020F0502020204030204" pitchFamily="34" charset="0"/>
                          <a:cs typeface="Times New Roman" panose="02020603050405020304" pitchFamily="18" charset="0"/>
                        </a:rPr>
                        <a:t>D</a:t>
                      </a:r>
                      <a:r>
                        <a:rPr lang="en-US" sz="1200" dirty="0">
                          <a:effectLst/>
                          <a:latin typeface="Calibri" panose="020F0502020204030204" pitchFamily="34" charset="0"/>
                          <a:ea typeface="Calibri" panose="020F0502020204030204" pitchFamily="34" charset="0"/>
                          <a:cs typeface="Times New Roman" panose="02020603050405020304" pitchFamily="18" charset="0"/>
                        </a:rPr>
                        <a:t>escribes risks of an NB-based offset estimation.</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en-US" altLang="en-US"/>
              <a:t>Jul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nb-NO" altLang="en-US"/>
              <a:t>Anliker et al. (ETH Zurich)</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de-CH" sz="3200" dirty="0"/>
              <a:t>K</a:t>
            </a:r>
            <a:r>
              <a:rPr lang="en-US" sz="3200" dirty="0" err="1"/>
              <a:t>ey</a:t>
            </a:r>
            <a:r>
              <a:rPr lang="en-US" sz="3200" dirty="0"/>
              <a:t> points of NBA-MMS UWB</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4202318"/>
            <a:ext cx="7772400" cy="2122281"/>
          </a:xfrm>
        </p:spPr>
        <p:txBody>
          <a:bodyPr/>
          <a:lstStyle/>
          <a:p>
            <a:pPr marL="0" indent="0">
              <a:buNone/>
            </a:pPr>
            <a:r>
              <a:rPr lang="en-US" sz="2000" dirty="0"/>
              <a:t>Topic of this presentation: How do the clock frequency offset estimation and the length of the ranging message affect security?</a:t>
            </a:r>
          </a:p>
          <a:p>
            <a:pPr marL="0" indent="0">
              <a:buNone/>
            </a:pPr>
            <a:endParaRPr lang="en-US" sz="1400" dirty="0"/>
          </a:p>
          <a:p>
            <a:pPr marL="0" indent="0">
              <a:spcBef>
                <a:spcPts val="600"/>
              </a:spcBef>
              <a:spcAft>
                <a:spcPts val="600"/>
              </a:spcAft>
              <a:buNone/>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19" name="TextBox 18">
            <a:extLst>
              <a:ext uri="{FF2B5EF4-FFF2-40B4-BE49-F238E27FC236}">
                <a16:creationId xmlns:a16="http://schemas.microsoft.com/office/drawing/2014/main" id="{B10DFB78-8616-83F7-1172-3F0A6A03B88F}"/>
              </a:ext>
            </a:extLst>
          </p:cNvPr>
          <p:cNvSpPr txBox="1"/>
          <p:nvPr/>
        </p:nvSpPr>
        <p:spPr>
          <a:xfrm>
            <a:off x="5942013" y="3819134"/>
            <a:ext cx="2516187" cy="307777"/>
          </a:xfrm>
          <a:prstGeom prst="rect">
            <a:avLst/>
          </a:prstGeom>
          <a:noFill/>
        </p:spPr>
        <p:txBody>
          <a:bodyPr wrap="square">
            <a:spAutoFit/>
          </a:bodyPr>
          <a:lstStyle/>
          <a:p>
            <a:r>
              <a:rPr lang="en-US" sz="1400" dirty="0"/>
              <a:t>from </a:t>
            </a:r>
            <a:r>
              <a:rPr lang="en-US" altLang="en-US" sz="1400" dirty="0"/>
              <a:t>doc. </a:t>
            </a:r>
            <a:r>
              <a:rPr lang="en-US" sz="1400" dirty="0"/>
              <a:t>15-22-0392-00-04ab</a:t>
            </a:r>
            <a:endParaRPr lang="en-US" altLang="en-US" sz="1400" dirty="0"/>
          </a:p>
        </p:txBody>
      </p:sp>
      <p:pic>
        <p:nvPicPr>
          <p:cNvPr id="9" name="Picture 8">
            <a:extLst>
              <a:ext uri="{FF2B5EF4-FFF2-40B4-BE49-F238E27FC236}">
                <a16:creationId xmlns:a16="http://schemas.microsoft.com/office/drawing/2014/main" id="{F4A2A548-3363-1C10-26E0-3A2201CB6A9D}"/>
              </a:ext>
            </a:extLst>
          </p:cNvPr>
          <p:cNvPicPr>
            <a:picLocks noChangeAspect="1"/>
          </p:cNvPicPr>
          <p:nvPr/>
        </p:nvPicPr>
        <p:blipFill>
          <a:blip r:embed="rId3"/>
          <a:stretch>
            <a:fillRect/>
          </a:stretch>
        </p:blipFill>
        <p:spPr>
          <a:xfrm>
            <a:off x="758951" y="1752600"/>
            <a:ext cx="7534523" cy="2122281"/>
          </a:xfrm>
          <a:prstGeom prst="rect">
            <a:avLst/>
          </a:prstGeom>
        </p:spPr>
      </p:pic>
    </p:spTree>
    <p:extLst>
      <p:ext uri="{BB962C8B-B14F-4D97-AF65-F5344CB8AC3E}">
        <p14:creationId xmlns:p14="http://schemas.microsoft.com/office/powerpoint/2010/main" val="3163199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8380E-2593-B923-FF66-A296BD5516F3}"/>
              </a:ext>
            </a:extLst>
          </p:cNvPr>
          <p:cNvSpPr>
            <a:spLocks noGrp="1"/>
          </p:cNvSpPr>
          <p:nvPr>
            <p:ph type="title"/>
          </p:nvPr>
        </p:nvSpPr>
        <p:spPr/>
        <p:txBody>
          <a:bodyPr/>
          <a:lstStyle/>
          <a:p>
            <a:r>
              <a:rPr lang="en-US" sz="3200" dirty="0"/>
              <a:t>Double-Sided Two-Way Ranging (DS-TWR)</a:t>
            </a:r>
            <a:br>
              <a:rPr lang="en-US" sz="3200" dirty="0"/>
            </a:br>
            <a:r>
              <a:rPr lang="en-US" sz="3200" dirty="0"/>
              <a:t>(taken from 802.15.4z)</a:t>
            </a:r>
          </a:p>
        </p:txBody>
      </p:sp>
      <p:sp>
        <p:nvSpPr>
          <p:cNvPr id="3" name="Content Placeholder 2">
            <a:extLst>
              <a:ext uri="{FF2B5EF4-FFF2-40B4-BE49-F238E27FC236}">
                <a16:creationId xmlns:a16="http://schemas.microsoft.com/office/drawing/2014/main" id="{A72F54DF-1D83-3C34-FE75-A4CC6CFB9CDC}"/>
              </a:ext>
            </a:extLst>
          </p:cNvPr>
          <p:cNvSpPr>
            <a:spLocks noGrp="1"/>
          </p:cNvSpPr>
          <p:nvPr>
            <p:ph idx="1"/>
          </p:nvPr>
        </p:nvSpPr>
        <p:spPr>
          <a:xfrm>
            <a:off x="685800" y="4876800"/>
            <a:ext cx="8077200" cy="1219200"/>
          </a:xfrm>
        </p:spPr>
        <p:txBody>
          <a:bodyPr/>
          <a:lstStyle/>
          <a:p>
            <a:pPr marL="0" indent="0">
              <a:buNone/>
            </a:pPr>
            <a:r>
              <a:rPr lang="en-US" sz="1400" dirty="0"/>
              <a:t>Key points:</a:t>
            </a:r>
          </a:p>
          <a:p>
            <a:r>
              <a:rPr lang="en-US" sz="1400" dirty="0"/>
              <a:t>The formula compensates for possible clock frequency offsets between device A and device B.</a:t>
            </a:r>
          </a:p>
          <a:p>
            <a:r>
              <a:rPr lang="en-US" sz="1400" dirty="0"/>
              <a:t>Advancing the RMARKER of an RX packet (i.e. moving it to the left) results in a distance reduction.</a:t>
            </a:r>
          </a:p>
          <a:p>
            <a:endParaRPr lang="en-US" sz="1400" dirty="0"/>
          </a:p>
        </p:txBody>
      </p:sp>
      <p:sp>
        <p:nvSpPr>
          <p:cNvPr id="4" name="Date Placeholder 3">
            <a:extLst>
              <a:ext uri="{FF2B5EF4-FFF2-40B4-BE49-F238E27FC236}">
                <a16:creationId xmlns:a16="http://schemas.microsoft.com/office/drawing/2014/main" id="{2A79FBDC-F3A6-4CA9-FEC4-7D0D977D7891}"/>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7EC7139F-BD0D-9B46-D4C0-1B4146AB6A44}"/>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4358D1C8-5C32-5A4E-1091-C0560465DA9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pic>
        <p:nvPicPr>
          <p:cNvPr id="7" name="Picture 6">
            <a:extLst>
              <a:ext uri="{FF2B5EF4-FFF2-40B4-BE49-F238E27FC236}">
                <a16:creationId xmlns:a16="http://schemas.microsoft.com/office/drawing/2014/main" id="{880F00EF-0A7B-A7D4-2611-BC63DD9EC2A0}"/>
              </a:ext>
            </a:extLst>
          </p:cNvPr>
          <p:cNvPicPr>
            <a:picLocks noChangeAspect="1"/>
          </p:cNvPicPr>
          <p:nvPr/>
        </p:nvPicPr>
        <p:blipFill>
          <a:blip r:embed="rId3"/>
          <a:stretch>
            <a:fillRect/>
          </a:stretch>
        </p:blipFill>
        <p:spPr>
          <a:xfrm>
            <a:off x="1070195" y="1964267"/>
            <a:ext cx="6549585" cy="2244800"/>
          </a:xfrm>
          <a:prstGeom prst="rect">
            <a:avLst/>
          </a:prstGeom>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FC6C1A0A-A0B9-B019-0F5F-26424A7AC8BE}"/>
                  </a:ext>
                </a:extLst>
              </p:cNvPr>
              <p:cNvSpPr txBox="1"/>
              <p:nvPr/>
            </p:nvSpPr>
            <p:spPr>
              <a:xfrm>
                <a:off x="2737459" y="4234110"/>
                <a:ext cx="3669081" cy="52655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400" i="1" smtClean="0">
                              <a:latin typeface="Cambria Math" panose="02040503050406030204" pitchFamily="18" charset="0"/>
                            </a:rPr>
                          </m:ctrlPr>
                        </m:sSubPr>
                        <m:e>
                          <m:acc>
                            <m:accPr>
                              <m:chr m:val="̂"/>
                              <m:ctrlPr>
                                <a:rPr lang="en-US" sz="1400" i="1" smtClean="0">
                                  <a:latin typeface="Cambria Math" panose="02040503050406030204" pitchFamily="18" charset="0"/>
                                </a:rPr>
                              </m:ctrlPr>
                            </m:accPr>
                            <m:e>
                              <m:r>
                                <a:rPr lang="de-CH" sz="1400" b="0" i="1" smtClean="0">
                                  <a:latin typeface="Cambria Math" panose="02040503050406030204" pitchFamily="18" charset="0"/>
                                </a:rPr>
                                <m:t>𝑇</m:t>
                              </m:r>
                            </m:e>
                          </m:acc>
                        </m:e>
                        <m:sub>
                          <m:r>
                            <a:rPr lang="de-CH" sz="1400" b="0" i="1" smtClean="0">
                              <a:latin typeface="Cambria Math" panose="02040503050406030204" pitchFamily="18" charset="0"/>
                            </a:rPr>
                            <m:t>𝑝𝑟𝑜𝑝</m:t>
                          </m:r>
                        </m:sub>
                      </m:sSub>
                      <m:r>
                        <a:rPr lang="de-CH" sz="1400" b="0" i="1" smtClean="0">
                          <a:latin typeface="Cambria Math" panose="02040503050406030204" pitchFamily="18" charset="0"/>
                        </a:rPr>
                        <m:t>=</m:t>
                      </m:r>
                      <m:f>
                        <m:fPr>
                          <m:ctrlPr>
                            <a:rPr lang="de-CH" sz="1400" b="0" i="1" smtClean="0">
                              <a:latin typeface="Cambria Math" panose="02040503050406030204" pitchFamily="18" charset="0"/>
                            </a:rPr>
                          </m:ctrlPr>
                        </m:fPr>
                        <m:num>
                          <m:d>
                            <m:dPr>
                              <m:ctrlPr>
                                <a:rPr lang="de-CH" sz="1400" b="0" i="1" smtClean="0">
                                  <a:latin typeface="Cambria Math" panose="02040503050406030204" pitchFamily="18" charset="0"/>
                                </a:rPr>
                              </m:ctrlPr>
                            </m:dPr>
                            <m:e>
                              <m:sSub>
                                <m:sSubPr>
                                  <m:ctrlPr>
                                    <a:rPr lang="de-CH" sz="1400" b="0" i="1" smtClean="0">
                                      <a:latin typeface="Cambria Math" panose="02040503050406030204" pitchFamily="18" charset="0"/>
                                    </a:rPr>
                                  </m:ctrlPr>
                                </m:sSubPr>
                                <m:e>
                                  <m:r>
                                    <a:rPr lang="de-CH" sz="1400" b="0" i="1" smtClean="0">
                                      <a:latin typeface="Cambria Math" panose="02040503050406030204" pitchFamily="18" charset="0"/>
                                    </a:rPr>
                                    <m:t>𝑇</m:t>
                                  </m:r>
                                </m:e>
                                <m:sub>
                                  <m:r>
                                    <a:rPr lang="de-CH" sz="1400" b="0" i="1" smtClean="0">
                                      <a:latin typeface="Cambria Math" panose="02040503050406030204" pitchFamily="18" charset="0"/>
                                    </a:rPr>
                                    <m:t>𝑟𝑜𝑢𝑛𝑑</m:t>
                                  </m:r>
                                  <m:r>
                                    <a:rPr lang="de-CH" sz="1400" b="0" i="1" smtClean="0">
                                      <a:latin typeface="Cambria Math" panose="02040503050406030204" pitchFamily="18" charset="0"/>
                                    </a:rPr>
                                    <m:t>1</m:t>
                                  </m:r>
                                </m:sub>
                              </m:sSub>
                              <m:r>
                                <a:rPr lang="de-CH" sz="1400" b="0" i="1" smtClean="0">
                                  <a:latin typeface="Cambria Math" panose="02040503050406030204" pitchFamily="18" charset="0"/>
                                  <a:ea typeface="Cambria Math" panose="02040503050406030204" pitchFamily="18" charset="0"/>
                                </a:rPr>
                                <m:t>×</m:t>
                              </m:r>
                              <m:sSub>
                                <m:sSubPr>
                                  <m:ctrlPr>
                                    <a:rPr lang="de-CH" sz="1400" b="0" i="1" smtClean="0">
                                      <a:latin typeface="Cambria Math" panose="02040503050406030204" pitchFamily="18" charset="0"/>
                                      <a:ea typeface="Cambria Math" panose="02040503050406030204" pitchFamily="18" charset="0"/>
                                    </a:rPr>
                                  </m:ctrlPr>
                                </m:sSubPr>
                                <m:e>
                                  <m:r>
                                    <a:rPr lang="de-CH" sz="1400" b="0" i="1" smtClean="0">
                                      <a:latin typeface="Cambria Math" panose="02040503050406030204" pitchFamily="18" charset="0"/>
                                      <a:ea typeface="Cambria Math" panose="02040503050406030204" pitchFamily="18" charset="0"/>
                                    </a:rPr>
                                    <m:t>𝑇</m:t>
                                  </m:r>
                                </m:e>
                                <m:sub>
                                  <m:r>
                                    <a:rPr lang="de-CH" sz="1400" b="0" i="1" smtClean="0">
                                      <a:latin typeface="Cambria Math" panose="02040503050406030204" pitchFamily="18" charset="0"/>
                                      <a:ea typeface="Cambria Math" panose="02040503050406030204" pitchFamily="18" charset="0"/>
                                    </a:rPr>
                                    <m:t>𝑟𝑜𝑢𝑛𝑑</m:t>
                                  </m:r>
                                  <m:r>
                                    <a:rPr lang="de-CH" sz="1400" b="0" i="1" smtClean="0">
                                      <a:latin typeface="Cambria Math" panose="02040503050406030204" pitchFamily="18" charset="0"/>
                                      <a:ea typeface="Cambria Math" panose="02040503050406030204" pitchFamily="18" charset="0"/>
                                    </a:rPr>
                                    <m:t>2</m:t>
                                  </m:r>
                                </m:sub>
                              </m:sSub>
                              <m:r>
                                <a:rPr lang="de-CH" sz="1400" b="0" i="1" smtClean="0">
                                  <a:latin typeface="Cambria Math" panose="02040503050406030204" pitchFamily="18" charset="0"/>
                                  <a:ea typeface="Cambria Math" panose="02040503050406030204" pitchFamily="18" charset="0"/>
                                </a:rPr>
                                <m:t>−</m:t>
                              </m:r>
                              <m:sSub>
                                <m:sSubPr>
                                  <m:ctrlPr>
                                    <a:rPr lang="de-CH" sz="1400" b="0" i="1" smtClean="0">
                                      <a:latin typeface="Cambria Math" panose="02040503050406030204" pitchFamily="18" charset="0"/>
                                      <a:ea typeface="Cambria Math" panose="02040503050406030204" pitchFamily="18" charset="0"/>
                                    </a:rPr>
                                  </m:ctrlPr>
                                </m:sSubPr>
                                <m:e>
                                  <m:r>
                                    <a:rPr lang="de-CH" sz="1400" b="0" i="1" smtClean="0">
                                      <a:latin typeface="Cambria Math" panose="02040503050406030204" pitchFamily="18" charset="0"/>
                                      <a:ea typeface="Cambria Math" panose="02040503050406030204" pitchFamily="18" charset="0"/>
                                    </a:rPr>
                                    <m:t>𝑇</m:t>
                                  </m:r>
                                </m:e>
                                <m:sub>
                                  <m:r>
                                    <a:rPr lang="de-CH" sz="1400" b="0" i="1" smtClean="0">
                                      <a:latin typeface="Cambria Math" panose="02040503050406030204" pitchFamily="18" charset="0"/>
                                      <a:ea typeface="Cambria Math" panose="02040503050406030204" pitchFamily="18" charset="0"/>
                                    </a:rPr>
                                    <m:t>𝑟𝑒𝑝𝑙𝑦</m:t>
                                  </m:r>
                                  <m:r>
                                    <a:rPr lang="de-CH" sz="1400" b="0" i="1" smtClean="0">
                                      <a:latin typeface="Cambria Math" panose="02040503050406030204" pitchFamily="18" charset="0"/>
                                      <a:ea typeface="Cambria Math" panose="02040503050406030204" pitchFamily="18" charset="0"/>
                                    </a:rPr>
                                    <m:t>1</m:t>
                                  </m:r>
                                </m:sub>
                              </m:sSub>
                              <m:r>
                                <a:rPr lang="de-CH" sz="1400" b="0" i="1" smtClean="0">
                                  <a:latin typeface="Cambria Math" panose="02040503050406030204" pitchFamily="18" charset="0"/>
                                  <a:ea typeface="Cambria Math" panose="02040503050406030204" pitchFamily="18" charset="0"/>
                                </a:rPr>
                                <m:t>×</m:t>
                              </m:r>
                              <m:sSub>
                                <m:sSubPr>
                                  <m:ctrlPr>
                                    <a:rPr lang="de-CH" sz="1400" b="0" i="1" smtClean="0">
                                      <a:latin typeface="Cambria Math" panose="02040503050406030204" pitchFamily="18" charset="0"/>
                                      <a:ea typeface="Cambria Math" panose="02040503050406030204" pitchFamily="18" charset="0"/>
                                    </a:rPr>
                                  </m:ctrlPr>
                                </m:sSubPr>
                                <m:e>
                                  <m:r>
                                    <a:rPr lang="de-CH" sz="1400" b="0" i="1" smtClean="0">
                                      <a:latin typeface="Cambria Math" panose="02040503050406030204" pitchFamily="18" charset="0"/>
                                      <a:ea typeface="Cambria Math" panose="02040503050406030204" pitchFamily="18" charset="0"/>
                                    </a:rPr>
                                    <m:t>𝑇</m:t>
                                  </m:r>
                                </m:e>
                                <m:sub>
                                  <m:r>
                                    <a:rPr lang="de-CH" sz="1400" b="0" i="1" smtClean="0">
                                      <a:latin typeface="Cambria Math" panose="02040503050406030204" pitchFamily="18" charset="0"/>
                                      <a:ea typeface="Cambria Math" panose="02040503050406030204" pitchFamily="18" charset="0"/>
                                    </a:rPr>
                                    <m:t>𝑟𝑒𝑝𝑙𝑦</m:t>
                                  </m:r>
                                  <m:r>
                                    <a:rPr lang="de-CH" sz="1400" b="0" i="1" smtClean="0">
                                      <a:latin typeface="Cambria Math" panose="02040503050406030204" pitchFamily="18" charset="0"/>
                                      <a:ea typeface="Cambria Math" panose="02040503050406030204" pitchFamily="18" charset="0"/>
                                    </a:rPr>
                                    <m:t>2</m:t>
                                  </m:r>
                                </m:sub>
                              </m:sSub>
                            </m:e>
                          </m:d>
                        </m:num>
                        <m:den>
                          <m:d>
                            <m:dPr>
                              <m:ctrlPr>
                                <a:rPr lang="de-CH" sz="1400" b="0" i="1" smtClean="0">
                                  <a:latin typeface="Cambria Math" panose="02040503050406030204" pitchFamily="18" charset="0"/>
                                </a:rPr>
                              </m:ctrlPr>
                            </m:dPr>
                            <m:e>
                              <m:sSub>
                                <m:sSubPr>
                                  <m:ctrlPr>
                                    <a:rPr lang="de-CH" sz="1400" i="1">
                                      <a:latin typeface="Cambria Math" panose="02040503050406030204" pitchFamily="18" charset="0"/>
                                    </a:rPr>
                                  </m:ctrlPr>
                                </m:sSubPr>
                                <m:e>
                                  <m:r>
                                    <a:rPr lang="de-CH" sz="1400" b="0" i="1" smtClean="0">
                                      <a:latin typeface="Cambria Math" panose="02040503050406030204" pitchFamily="18" charset="0"/>
                                    </a:rPr>
                                    <m:t>𝑇</m:t>
                                  </m:r>
                                </m:e>
                                <m:sub>
                                  <m:r>
                                    <a:rPr lang="de-CH" sz="1400" b="0" i="1" smtClean="0">
                                      <a:latin typeface="Cambria Math" panose="02040503050406030204" pitchFamily="18" charset="0"/>
                                    </a:rPr>
                                    <m:t>𝑟𝑜𝑢𝑛𝑑</m:t>
                                  </m:r>
                                  <m:r>
                                    <a:rPr lang="de-CH" sz="1400" b="0" i="1" smtClean="0">
                                      <a:latin typeface="Cambria Math" panose="02040503050406030204" pitchFamily="18" charset="0"/>
                                    </a:rPr>
                                    <m:t>1</m:t>
                                  </m:r>
                                </m:sub>
                              </m:sSub>
                              <m:r>
                                <a:rPr lang="de-CH" sz="1400" i="1">
                                  <a:latin typeface="Cambria Math" panose="02040503050406030204" pitchFamily="18" charset="0"/>
                                </a:rPr>
                                <m:t>+</m:t>
                              </m:r>
                              <m:sSub>
                                <m:sSubPr>
                                  <m:ctrlPr>
                                    <a:rPr lang="de-CH" sz="1400" i="1">
                                      <a:latin typeface="Cambria Math" panose="02040503050406030204" pitchFamily="18" charset="0"/>
                                    </a:rPr>
                                  </m:ctrlPr>
                                </m:sSubPr>
                                <m:e>
                                  <m:r>
                                    <a:rPr lang="de-CH" sz="1400" b="0" i="1" smtClean="0">
                                      <a:latin typeface="Cambria Math" panose="02040503050406030204" pitchFamily="18" charset="0"/>
                                    </a:rPr>
                                    <m:t>𝑇</m:t>
                                  </m:r>
                                </m:e>
                                <m:sub>
                                  <m:r>
                                    <a:rPr lang="de-CH" sz="1400" b="0" i="1" smtClean="0">
                                      <a:latin typeface="Cambria Math" panose="02040503050406030204" pitchFamily="18" charset="0"/>
                                    </a:rPr>
                                    <m:t>𝑟𝑜𝑢𝑛𝑑</m:t>
                                  </m:r>
                                  <m:r>
                                    <a:rPr lang="de-CH" sz="1400" b="0" i="1" smtClean="0">
                                      <a:latin typeface="Cambria Math" panose="02040503050406030204" pitchFamily="18" charset="0"/>
                                    </a:rPr>
                                    <m:t>2</m:t>
                                  </m:r>
                                </m:sub>
                              </m:sSub>
                              <m:r>
                                <a:rPr lang="de-CH" sz="1400" i="1">
                                  <a:latin typeface="Cambria Math" panose="02040503050406030204" pitchFamily="18" charset="0"/>
                                </a:rPr>
                                <m:t>+</m:t>
                              </m:r>
                              <m:sSub>
                                <m:sSubPr>
                                  <m:ctrlPr>
                                    <a:rPr lang="de-CH" sz="1400" i="1">
                                      <a:latin typeface="Cambria Math" panose="02040503050406030204" pitchFamily="18" charset="0"/>
                                    </a:rPr>
                                  </m:ctrlPr>
                                </m:sSubPr>
                                <m:e>
                                  <m:r>
                                    <a:rPr lang="de-CH" sz="1400" b="0" i="1" smtClean="0">
                                      <a:latin typeface="Cambria Math" panose="02040503050406030204" pitchFamily="18" charset="0"/>
                                    </a:rPr>
                                    <m:t>𝑇</m:t>
                                  </m:r>
                                </m:e>
                                <m:sub>
                                  <m:r>
                                    <a:rPr lang="de-CH" sz="1400" b="0" i="1" smtClean="0">
                                      <a:latin typeface="Cambria Math" panose="02040503050406030204" pitchFamily="18" charset="0"/>
                                    </a:rPr>
                                    <m:t>𝑟𝑒𝑝𝑙𝑦</m:t>
                                  </m:r>
                                  <m:r>
                                    <a:rPr lang="de-CH" sz="1400" b="0" i="1" smtClean="0">
                                      <a:latin typeface="Cambria Math" panose="02040503050406030204" pitchFamily="18" charset="0"/>
                                    </a:rPr>
                                    <m:t>1</m:t>
                                  </m:r>
                                </m:sub>
                              </m:sSub>
                              <m:r>
                                <a:rPr lang="de-CH" sz="1400" i="1">
                                  <a:latin typeface="Cambria Math" panose="02040503050406030204" pitchFamily="18" charset="0"/>
                                </a:rPr>
                                <m:t>+</m:t>
                              </m:r>
                              <m:sSub>
                                <m:sSubPr>
                                  <m:ctrlPr>
                                    <a:rPr lang="de-CH" sz="1400" i="1">
                                      <a:latin typeface="Cambria Math" panose="02040503050406030204" pitchFamily="18" charset="0"/>
                                    </a:rPr>
                                  </m:ctrlPr>
                                </m:sSubPr>
                                <m:e>
                                  <m:r>
                                    <a:rPr lang="de-CH" sz="1400" b="0" i="1" smtClean="0">
                                      <a:latin typeface="Cambria Math" panose="02040503050406030204" pitchFamily="18" charset="0"/>
                                    </a:rPr>
                                    <m:t>𝑇</m:t>
                                  </m:r>
                                </m:e>
                                <m:sub>
                                  <m:r>
                                    <a:rPr lang="de-CH" sz="1400" b="0" i="1" smtClean="0">
                                      <a:latin typeface="Cambria Math" panose="02040503050406030204" pitchFamily="18" charset="0"/>
                                    </a:rPr>
                                    <m:t>𝑟𝑒𝑝𝑙𝑦</m:t>
                                  </m:r>
                                  <m:r>
                                    <a:rPr lang="de-CH" sz="1400" b="0" i="1" smtClean="0">
                                      <a:latin typeface="Cambria Math" panose="02040503050406030204" pitchFamily="18" charset="0"/>
                                    </a:rPr>
                                    <m:t>2</m:t>
                                  </m:r>
                                </m:sub>
                              </m:sSub>
                            </m:e>
                          </m:d>
                        </m:den>
                      </m:f>
                    </m:oMath>
                  </m:oMathPara>
                </a14:m>
                <a:endParaRPr lang="en-US" sz="1400" dirty="0"/>
              </a:p>
            </p:txBody>
          </p:sp>
        </mc:Choice>
        <mc:Fallback xmlns="">
          <p:sp>
            <p:nvSpPr>
              <p:cNvPr id="8" name="TextBox 7">
                <a:extLst>
                  <a:ext uri="{FF2B5EF4-FFF2-40B4-BE49-F238E27FC236}">
                    <a16:creationId xmlns:a16="http://schemas.microsoft.com/office/drawing/2014/main" id="{FC6C1A0A-A0B9-B019-0F5F-26424A7AC8BE}"/>
                  </a:ext>
                </a:extLst>
              </p:cNvPr>
              <p:cNvSpPr txBox="1">
                <a:spLocks noRot="1" noChangeAspect="1" noMove="1" noResize="1" noEditPoints="1" noAdjustHandles="1" noChangeArrowheads="1" noChangeShapeType="1" noTextEdit="1"/>
              </p:cNvSpPr>
              <p:nvPr/>
            </p:nvSpPr>
            <p:spPr>
              <a:xfrm>
                <a:off x="2737459" y="4234110"/>
                <a:ext cx="3669081" cy="526554"/>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34067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12F54-42D3-3257-99EC-7AEF9CF48E76}"/>
              </a:ext>
            </a:extLst>
          </p:cNvPr>
          <p:cNvSpPr>
            <a:spLocks noGrp="1"/>
          </p:cNvSpPr>
          <p:nvPr>
            <p:ph type="title"/>
          </p:nvPr>
        </p:nvSpPr>
        <p:spPr/>
        <p:txBody>
          <a:bodyPr/>
          <a:lstStyle/>
          <a:p>
            <a:r>
              <a:rPr lang="en-US" dirty="0"/>
              <a:t>Ranging message</a:t>
            </a:r>
          </a:p>
        </p:txBody>
      </p:sp>
      <p:sp>
        <p:nvSpPr>
          <p:cNvPr id="4" name="Date Placeholder 3">
            <a:extLst>
              <a:ext uri="{FF2B5EF4-FFF2-40B4-BE49-F238E27FC236}">
                <a16:creationId xmlns:a16="http://schemas.microsoft.com/office/drawing/2014/main" id="{9F19B427-71ED-2432-7514-44ACAD44457E}"/>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96A6CA6B-E414-3904-42E1-89C2A2EF6099}"/>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F31422C3-56D5-F09B-5B19-12BA8819107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cxnSp>
        <p:nvCxnSpPr>
          <p:cNvPr id="11" name="Straight Connector 10">
            <a:extLst>
              <a:ext uri="{FF2B5EF4-FFF2-40B4-BE49-F238E27FC236}">
                <a16:creationId xmlns:a16="http://schemas.microsoft.com/office/drawing/2014/main" id="{87A6008D-6BCF-E9FA-9A23-C7EF13D2D665}"/>
              </a:ext>
            </a:extLst>
          </p:cNvPr>
          <p:cNvCxnSpPr>
            <a:cxnSpLocks/>
          </p:cNvCxnSpPr>
          <p:nvPr/>
        </p:nvCxnSpPr>
        <p:spPr>
          <a:xfrm>
            <a:off x="4794924" y="2591759"/>
            <a:ext cx="358222" cy="0"/>
          </a:xfrm>
          <a:prstGeom prst="line">
            <a:avLst/>
          </a:prstGeom>
          <a:noFill/>
          <a:ln w="12700" cap="flat" cmpd="sng" algn="ctr">
            <a:solidFill>
              <a:sysClr val="windowText" lastClr="000000"/>
            </a:solidFill>
            <a:prstDash val="solid"/>
            <a:miter lim="800000"/>
          </a:ln>
          <a:effectLst/>
        </p:spPr>
      </p:cxnSp>
      <p:cxnSp>
        <p:nvCxnSpPr>
          <p:cNvPr id="12" name="Straight Connector 11">
            <a:extLst>
              <a:ext uri="{FF2B5EF4-FFF2-40B4-BE49-F238E27FC236}">
                <a16:creationId xmlns:a16="http://schemas.microsoft.com/office/drawing/2014/main" id="{F0789D16-844C-1A04-86E3-028E6F467824}"/>
              </a:ext>
            </a:extLst>
          </p:cNvPr>
          <p:cNvCxnSpPr>
            <a:cxnSpLocks/>
          </p:cNvCxnSpPr>
          <p:nvPr/>
        </p:nvCxnSpPr>
        <p:spPr>
          <a:xfrm flipV="1">
            <a:off x="6243368" y="2598954"/>
            <a:ext cx="360004" cy="0"/>
          </a:xfrm>
          <a:prstGeom prst="line">
            <a:avLst/>
          </a:prstGeom>
          <a:noFill/>
          <a:ln w="12700" cap="flat" cmpd="sng" algn="ctr">
            <a:solidFill>
              <a:sysClr val="windowText" lastClr="000000"/>
            </a:solidFill>
            <a:prstDash val="solid"/>
            <a:miter lim="800000"/>
          </a:ln>
          <a:effectLst/>
        </p:spPr>
      </p:cxnSp>
      <p:sp>
        <p:nvSpPr>
          <p:cNvPr id="13" name="TextBox 12">
            <a:extLst>
              <a:ext uri="{FF2B5EF4-FFF2-40B4-BE49-F238E27FC236}">
                <a16:creationId xmlns:a16="http://schemas.microsoft.com/office/drawing/2014/main" id="{2A9666D6-22F6-BA9A-E46C-328E3FD53CF9}"/>
              </a:ext>
            </a:extLst>
          </p:cNvPr>
          <p:cNvSpPr txBox="1"/>
          <p:nvPr/>
        </p:nvSpPr>
        <p:spPr>
          <a:xfrm>
            <a:off x="6647364" y="2402429"/>
            <a:ext cx="343364" cy="369332"/>
          </a:xfrm>
          <a:prstGeom prst="rect">
            <a:avLst/>
          </a:prstGeom>
          <a:noFill/>
        </p:spPr>
        <p:txBody>
          <a:bodyPr wrap="square" rtlCol="0">
            <a:spAutoFit/>
          </a:bodyPr>
          <a:lstStyle/>
          <a:p>
            <a:r>
              <a:rPr lang="en-US" dirty="0">
                <a:solidFill>
                  <a:prstClr val="black"/>
                </a:solidFill>
              </a:rPr>
              <a:t>…</a:t>
            </a:r>
          </a:p>
        </p:txBody>
      </p:sp>
      <p:sp>
        <p:nvSpPr>
          <p:cNvPr id="17" name="TextBox 16">
            <a:extLst>
              <a:ext uri="{FF2B5EF4-FFF2-40B4-BE49-F238E27FC236}">
                <a16:creationId xmlns:a16="http://schemas.microsoft.com/office/drawing/2014/main" id="{EEEB196A-DC65-7E3C-7017-F8780081530A}"/>
              </a:ext>
            </a:extLst>
          </p:cNvPr>
          <p:cNvSpPr txBox="1"/>
          <p:nvPr/>
        </p:nvSpPr>
        <p:spPr>
          <a:xfrm>
            <a:off x="653475" y="1971335"/>
            <a:ext cx="2981732" cy="369332"/>
          </a:xfrm>
          <a:prstGeom prst="rect">
            <a:avLst/>
          </a:prstGeom>
          <a:noFill/>
        </p:spPr>
        <p:txBody>
          <a:bodyPr wrap="square" rtlCol="0">
            <a:spAutoFit/>
          </a:bodyPr>
          <a:lstStyle/>
          <a:p>
            <a:r>
              <a:rPr lang="en-US" dirty="0">
                <a:solidFill>
                  <a:prstClr val="black"/>
                </a:solidFill>
              </a:rPr>
              <a:t>Global view of message</a:t>
            </a:r>
          </a:p>
        </p:txBody>
      </p:sp>
      <p:pic>
        <p:nvPicPr>
          <p:cNvPr id="21" name="Picture 20">
            <a:extLst>
              <a:ext uri="{FF2B5EF4-FFF2-40B4-BE49-F238E27FC236}">
                <a16:creationId xmlns:a16="http://schemas.microsoft.com/office/drawing/2014/main" id="{E665D64E-9A45-3F32-42AC-DE85C77B3A79}"/>
              </a:ext>
            </a:extLst>
          </p:cNvPr>
          <p:cNvPicPr>
            <a:picLocks noChangeAspect="1"/>
          </p:cNvPicPr>
          <p:nvPr/>
        </p:nvPicPr>
        <p:blipFill>
          <a:blip r:embed="rId3"/>
          <a:stretch>
            <a:fillRect/>
          </a:stretch>
        </p:blipFill>
        <p:spPr>
          <a:xfrm>
            <a:off x="1563716" y="4000710"/>
            <a:ext cx="6591455" cy="2259150"/>
          </a:xfrm>
          <a:prstGeom prst="rect">
            <a:avLst/>
          </a:prstGeom>
        </p:spPr>
      </p:pic>
      <p:cxnSp>
        <p:nvCxnSpPr>
          <p:cNvPr id="22" name="Straight Connector 21">
            <a:extLst>
              <a:ext uri="{FF2B5EF4-FFF2-40B4-BE49-F238E27FC236}">
                <a16:creationId xmlns:a16="http://schemas.microsoft.com/office/drawing/2014/main" id="{293D7D3F-328B-4B71-E9FE-1AF300F33A9B}"/>
              </a:ext>
            </a:extLst>
          </p:cNvPr>
          <p:cNvCxnSpPr>
            <a:cxnSpLocks/>
          </p:cNvCxnSpPr>
          <p:nvPr/>
        </p:nvCxnSpPr>
        <p:spPr>
          <a:xfrm flipV="1">
            <a:off x="2590800" y="2685063"/>
            <a:ext cx="751586" cy="289703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25536AF-8824-7CFA-DB79-55F009CF658B}"/>
              </a:ext>
            </a:extLst>
          </p:cNvPr>
          <p:cNvCxnSpPr>
            <a:cxnSpLocks/>
          </p:cNvCxnSpPr>
          <p:nvPr/>
        </p:nvCxnSpPr>
        <p:spPr>
          <a:xfrm flipV="1">
            <a:off x="3327991" y="2718848"/>
            <a:ext cx="4901609" cy="2863245"/>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EA500BA5-B0CA-2E95-DB55-A2F1BD4C4255}"/>
              </a:ext>
            </a:extLst>
          </p:cNvPr>
          <p:cNvSpPr/>
          <p:nvPr/>
        </p:nvSpPr>
        <p:spPr>
          <a:xfrm>
            <a:off x="3342386" y="2315732"/>
            <a:ext cx="673200" cy="360004"/>
          </a:xfrm>
          <a:prstGeom prst="rect">
            <a:avLst/>
          </a:prstGeom>
          <a:solidFill>
            <a:srgbClr val="7030A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solidFill>
                  <a:prstClr val="white"/>
                </a:solidFill>
                <a:effectLst/>
                <a:uLnTx/>
                <a:uFillTx/>
                <a:latin typeface="+mj-lt"/>
                <a:ea typeface="+mn-ea"/>
                <a:cs typeface="+mn-cs"/>
              </a:rPr>
              <a:t>NB</a:t>
            </a:r>
          </a:p>
        </p:txBody>
      </p:sp>
      <p:sp>
        <p:nvSpPr>
          <p:cNvPr id="52" name="Rectangle 51">
            <a:extLst>
              <a:ext uri="{FF2B5EF4-FFF2-40B4-BE49-F238E27FC236}">
                <a16:creationId xmlns:a16="http://schemas.microsoft.com/office/drawing/2014/main" id="{4D13DF11-6E8E-0B6A-300C-7540C2E65B4B}"/>
              </a:ext>
            </a:extLst>
          </p:cNvPr>
          <p:cNvSpPr/>
          <p:nvPr/>
        </p:nvSpPr>
        <p:spPr>
          <a:xfrm>
            <a:off x="4780609" y="2318447"/>
            <a:ext cx="6732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solidFill>
                  <a:prstClr val="white"/>
                </a:solidFill>
                <a:effectLst/>
                <a:uLnTx/>
                <a:uFillTx/>
                <a:latin typeface="+mj-lt"/>
                <a:ea typeface="+mn-ea"/>
                <a:cs typeface="+mn-cs"/>
              </a:rPr>
              <a:t>PRE1</a:t>
            </a:r>
          </a:p>
        </p:txBody>
      </p:sp>
      <p:sp>
        <p:nvSpPr>
          <p:cNvPr id="53" name="Rectangle 52">
            <a:extLst>
              <a:ext uri="{FF2B5EF4-FFF2-40B4-BE49-F238E27FC236}">
                <a16:creationId xmlns:a16="http://schemas.microsoft.com/office/drawing/2014/main" id="{ABB79F4C-DDC0-243A-74D2-03F2C0C6A8BB}"/>
              </a:ext>
            </a:extLst>
          </p:cNvPr>
          <p:cNvSpPr/>
          <p:nvPr/>
        </p:nvSpPr>
        <p:spPr>
          <a:xfrm>
            <a:off x="6264371" y="2335969"/>
            <a:ext cx="6732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err="1">
                <a:ln>
                  <a:noFill/>
                </a:ln>
                <a:solidFill>
                  <a:prstClr val="white"/>
                </a:solidFill>
                <a:effectLst/>
                <a:uLnTx/>
                <a:uFillTx/>
                <a:latin typeface="+mj-lt"/>
                <a:ea typeface="+mn-ea"/>
                <a:cs typeface="+mn-cs"/>
              </a:rPr>
              <a:t>PREn</a:t>
            </a:r>
            <a:endParaRPr kumimoji="0" lang="en-US" b="0" i="1" u="none" strike="noStrike" kern="0" cap="none" spc="0" normalizeH="0" baseline="0" dirty="0">
              <a:ln>
                <a:noFill/>
              </a:ln>
              <a:solidFill>
                <a:prstClr val="white"/>
              </a:solidFill>
              <a:effectLst/>
              <a:uLnTx/>
              <a:uFillTx/>
              <a:latin typeface="+mj-lt"/>
              <a:ea typeface="+mn-ea"/>
              <a:cs typeface="+mn-cs"/>
            </a:endParaRPr>
          </a:p>
        </p:txBody>
      </p:sp>
      <p:sp>
        <p:nvSpPr>
          <p:cNvPr id="54" name="Rectangle 53">
            <a:extLst>
              <a:ext uri="{FF2B5EF4-FFF2-40B4-BE49-F238E27FC236}">
                <a16:creationId xmlns:a16="http://schemas.microsoft.com/office/drawing/2014/main" id="{482DBD12-E23F-CCA5-3471-48EE6D2DA26E}"/>
              </a:ext>
            </a:extLst>
          </p:cNvPr>
          <p:cNvSpPr/>
          <p:nvPr/>
        </p:nvSpPr>
        <p:spPr>
          <a:xfrm>
            <a:off x="7556400" y="2340984"/>
            <a:ext cx="673200" cy="360004"/>
          </a:xfrm>
          <a:prstGeom prst="rect">
            <a:avLst/>
          </a:prstGeom>
          <a:solidFill>
            <a:srgbClr val="FFFF0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effectLst/>
                <a:uLnTx/>
                <a:uFillTx/>
                <a:latin typeface="+mj-lt"/>
                <a:ea typeface="+mn-ea"/>
                <a:cs typeface="+mn-cs"/>
              </a:rPr>
              <a:t>RIF</a:t>
            </a:r>
          </a:p>
        </p:txBody>
      </p:sp>
      <p:cxnSp>
        <p:nvCxnSpPr>
          <p:cNvPr id="55" name="Straight Connector 54">
            <a:extLst>
              <a:ext uri="{FF2B5EF4-FFF2-40B4-BE49-F238E27FC236}">
                <a16:creationId xmlns:a16="http://schemas.microsoft.com/office/drawing/2014/main" id="{82FE1E61-1F24-9B37-A234-9B310A43C28D}"/>
              </a:ext>
            </a:extLst>
          </p:cNvPr>
          <p:cNvCxnSpPr>
            <a:cxnSpLocks/>
          </p:cNvCxnSpPr>
          <p:nvPr/>
        </p:nvCxnSpPr>
        <p:spPr>
          <a:xfrm>
            <a:off x="4015587" y="2503294"/>
            <a:ext cx="765022" cy="0"/>
          </a:xfrm>
          <a:prstGeom prst="line">
            <a:avLst/>
          </a:prstGeom>
          <a:noFill/>
          <a:ln w="12700" cap="flat" cmpd="sng" algn="ctr">
            <a:solidFill>
              <a:sysClr val="windowText" lastClr="000000"/>
            </a:solidFill>
            <a:prstDash val="solid"/>
            <a:miter lim="800000"/>
          </a:ln>
          <a:effectLst/>
        </p:spPr>
      </p:cxnSp>
      <p:cxnSp>
        <p:nvCxnSpPr>
          <p:cNvPr id="56" name="Straight Connector 55">
            <a:extLst>
              <a:ext uri="{FF2B5EF4-FFF2-40B4-BE49-F238E27FC236}">
                <a16:creationId xmlns:a16="http://schemas.microsoft.com/office/drawing/2014/main" id="{F31BCF6D-EE65-2B26-D627-843608C6D92B}"/>
              </a:ext>
            </a:extLst>
          </p:cNvPr>
          <p:cNvCxnSpPr>
            <a:cxnSpLocks/>
          </p:cNvCxnSpPr>
          <p:nvPr/>
        </p:nvCxnSpPr>
        <p:spPr>
          <a:xfrm>
            <a:off x="6045599" y="2507099"/>
            <a:ext cx="218772" cy="0"/>
          </a:xfrm>
          <a:prstGeom prst="line">
            <a:avLst/>
          </a:prstGeom>
          <a:noFill/>
          <a:ln w="12700" cap="flat" cmpd="sng" algn="ctr">
            <a:solidFill>
              <a:sysClr val="windowText" lastClr="000000"/>
            </a:solidFill>
            <a:prstDash val="solid"/>
            <a:miter lim="800000"/>
          </a:ln>
          <a:effectLst/>
        </p:spPr>
      </p:cxnSp>
      <p:sp>
        <p:nvSpPr>
          <p:cNvPr id="57" name="TextBox 56">
            <a:extLst>
              <a:ext uri="{FF2B5EF4-FFF2-40B4-BE49-F238E27FC236}">
                <a16:creationId xmlns:a16="http://schemas.microsoft.com/office/drawing/2014/main" id="{A2E5162B-2221-7617-0E86-502D3E77F0F8}"/>
              </a:ext>
            </a:extLst>
          </p:cNvPr>
          <p:cNvSpPr txBox="1"/>
          <p:nvPr/>
        </p:nvSpPr>
        <p:spPr>
          <a:xfrm>
            <a:off x="5683062" y="2306404"/>
            <a:ext cx="343364" cy="369332"/>
          </a:xfrm>
          <a:prstGeom prst="rect">
            <a:avLst/>
          </a:prstGeom>
          <a:noFill/>
        </p:spPr>
        <p:txBody>
          <a:bodyPr wrap="square" rtlCol="0">
            <a:spAutoFit/>
          </a:bodyPr>
          <a:lstStyle/>
          <a:p>
            <a:r>
              <a:rPr lang="en-US" dirty="0">
                <a:solidFill>
                  <a:prstClr val="black"/>
                </a:solidFill>
              </a:rPr>
              <a:t>…</a:t>
            </a:r>
          </a:p>
        </p:txBody>
      </p:sp>
      <p:cxnSp>
        <p:nvCxnSpPr>
          <p:cNvPr id="58" name="Straight Connector 57">
            <a:extLst>
              <a:ext uri="{FF2B5EF4-FFF2-40B4-BE49-F238E27FC236}">
                <a16:creationId xmlns:a16="http://schemas.microsoft.com/office/drawing/2014/main" id="{8EF244D8-A9CE-9C94-4065-28F37B73C4C3}"/>
              </a:ext>
            </a:extLst>
          </p:cNvPr>
          <p:cNvCxnSpPr>
            <a:cxnSpLocks/>
            <a:stCxn id="53" idx="3"/>
            <a:endCxn id="54" idx="1"/>
          </p:cNvCxnSpPr>
          <p:nvPr/>
        </p:nvCxnSpPr>
        <p:spPr>
          <a:xfrm>
            <a:off x="6937571" y="2515971"/>
            <a:ext cx="618829" cy="5015"/>
          </a:xfrm>
          <a:prstGeom prst="line">
            <a:avLst/>
          </a:prstGeom>
          <a:noFill/>
          <a:ln w="12700" cap="flat" cmpd="sng" algn="ctr">
            <a:solidFill>
              <a:sysClr val="windowText" lastClr="000000"/>
            </a:solidFill>
            <a:prstDash val="solid"/>
            <a:miter lim="800000"/>
          </a:ln>
          <a:effectLst/>
        </p:spPr>
      </p:cxnSp>
      <p:cxnSp>
        <p:nvCxnSpPr>
          <p:cNvPr id="59" name="Straight Arrow Connector 58">
            <a:extLst>
              <a:ext uri="{FF2B5EF4-FFF2-40B4-BE49-F238E27FC236}">
                <a16:creationId xmlns:a16="http://schemas.microsoft.com/office/drawing/2014/main" id="{E94BF9BA-A60D-7BD6-52DE-34042E69A1EB}"/>
              </a:ext>
            </a:extLst>
          </p:cNvPr>
          <p:cNvCxnSpPr>
            <a:cxnSpLocks/>
          </p:cNvCxnSpPr>
          <p:nvPr/>
        </p:nvCxnSpPr>
        <p:spPr>
          <a:xfrm flipH="1">
            <a:off x="6936216" y="2702979"/>
            <a:ext cx="1355" cy="400130"/>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sp>
        <p:nvSpPr>
          <p:cNvPr id="60" name="TextBox 59">
            <a:extLst>
              <a:ext uri="{FF2B5EF4-FFF2-40B4-BE49-F238E27FC236}">
                <a16:creationId xmlns:a16="http://schemas.microsoft.com/office/drawing/2014/main" id="{28159850-8826-AABC-3C41-5DCB1225EA4B}"/>
              </a:ext>
            </a:extLst>
          </p:cNvPr>
          <p:cNvSpPr txBox="1"/>
          <p:nvPr/>
        </p:nvSpPr>
        <p:spPr>
          <a:xfrm>
            <a:off x="6243368" y="3073217"/>
            <a:ext cx="1338828" cy="369332"/>
          </a:xfrm>
          <a:prstGeom prst="rect">
            <a:avLst/>
          </a:prstGeom>
          <a:noFill/>
        </p:spPr>
        <p:txBody>
          <a:bodyPr wrap="none" rtlCol="0">
            <a:spAutoFit/>
          </a:bodyPr>
          <a:lstStyle/>
          <a:p>
            <a:r>
              <a:rPr lang="en-US" dirty="0">
                <a:solidFill>
                  <a:prstClr val="black"/>
                </a:solidFill>
              </a:rPr>
              <a:t>RMARKER</a:t>
            </a:r>
          </a:p>
        </p:txBody>
      </p:sp>
      <p:sp>
        <p:nvSpPr>
          <p:cNvPr id="68" name="TextBox 67">
            <a:extLst>
              <a:ext uri="{FF2B5EF4-FFF2-40B4-BE49-F238E27FC236}">
                <a16:creationId xmlns:a16="http://schemas.microsoft.com/office/drawing/2014/main" id="{BF408DBF-11FB-225E-E466-44A84CFEE717}"/>
              </a:ext>
            </a:extLst>
          </p:cNvPr>
          <p:cNvSpPr txBox="1"/>
          <p:nvPr/>
        </p:nvSpPr>
        <p:spPr>
          <a:xfrm>
            <a:off x="653475" y="1971335"/>
            <a:ext cx="2981732" cy="369332"/>
          </a:xfrm>
          <a:prstGeom prst="rect">
            <a:avLst/>
          </a:prstGeom>
          <a:noFill/>
        </p:spPr>
        <p:txBody>
          <a:bodyPr wrap="square" rtlCol="0">
            <a:spAutoFit/>
          </a:bodyPr>
          <a:lstStyle/>
          <a:p>
            <a:r>
              <a:rPr lang="en-US" dirty="0">
                <a:solidFill>
                  <a:prstClr val="black"/>
                </a:solidFill>
              </a:rPr>
              <a:t>Global view of message</a:t>
            </a:r>
          </a:p>
        </p:txBody>
      </p:sp>
      <p:cxnSp>
        <p:nvCxnSpPr>
          <p:cNvPr id="70" name="Straight Arrow Connector 69">
            <a:extLst>
              <a:ext uri="{FF2B5EF4-FFF2-40B4-BE49-F238E27FC236}">
                <a16:creationId xmlns:a16="http://schemas.microsoft.com/office/drawing/2014/main" id="{4F95D167-7195-CD88-A543-93B8BE8A5439}"/>
              </a:ext>
            </a:extLst>
          </p:cNvPr>
          <p:cNvCxnSpPr>
            <a:cxnSpLocks/>
          </p:cNvCxnSpPr>
          <p:nvPr/>
        </p:nvCxnSpPr>
        <p:spPr>
          <a:xfrm>
            <a:off x="2487422" y="1971335"/>
            <a:ext cx="574217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F384E73-C810-91A0-BF17-0F028158B5F8}"/>
              </a:ext>
            </a:extLst>
          </p:cNvPr>
          <p:cNvSpPr txBox="1"/>
          <p:nvPr/>
        </p:nvSpPr>
        <p:spPr>
          <a:xfrm>
            <a:off x="7317155" y="1935286"/>
            <a:ext cx="1050288" cy="307777"/>
          </a:xfrm>
          <a:prstGeom prst="rect">
            <a:avLst/>
          </a:prstGeom>
          <a:noFill/>
        </p:spPr>
        <p:txBody>
          <a:bodyPr wrap="none" rtlCol="0">
            <a:spAutoFit/>
          </a:bodyPr>
          <a:lstStyle/>
          <a:p>
            <a:r>
              <a:rPr lang="de-CH" sz="1400" i="1" dirty="0"/>
              <a:t>global time</a:t>
            </a:r>
            <a:endParaRPr lang="en-US" sz="1400" i="1" dirty="0"/>
          </a:p>
        </p:txBody>
      </p:sp>
      <p:sp>
        <p:nvSpPr>
          <p:cNvPr id="72" name="TextBox 71">
            <a:extLst>
              <a:ext uri="{FF2B5EF4-FFF2-40B4-BE49-F238E27FC236}">
                <a16:creationId xmlns:a16="http://schemas.microsoft.com/office/drawing/2014/main" id="{E32489D6-4C0F-F6D8-1FEF-C785C9EBB6B9}"/>
              </a:ext>
            </a:extLst>
          </p:cNvPr>
          <p:cNvSpPr txBox="1"/>
          <p:nvPr/>
        </p:nvSpPr>
        <p:spPr>
          <a:xfrm>
            <a:off x="627539" y="2379324"/>
            <a:ext cx="1542840" cy="307777"/>
          </a:xfrm>
          <a:prstGeom prst="rect">
            <a:avLst/>
          </a:prstGeom>
          <a:noFill/>
        </p:spPr>
        <p:txBody>
          <a:bodyPr wrap="square">
            <a:spAutoFit/>
          </a:bodyPr>
          <a:lstStyle/>
          <a:p>
            <a:pPr marL="285750" indent="-285750">
              <a:buFont typeface="Arial" panose="020B0604020202020204" pitchFamily="34" charset="0"/>
              <a:buChar char="•"/>
            </a:pPr>
            <a:r>
              <a:rPr lang="en-US" sz="1400" dirty="0">
                <a:solidFill>
                  <a:prstClr val="black"/>
                </a:solidFill>
              </a:rPr>
              <a:t>without CFO:</a:t>
            </a:r>
            <a:endParaRPr lang="en-US" sz="1400" dirty="0"/>
          </a:p>
        </p:txBody>
      </p:sp>
      <p:cxnSp>
        <p:nvCxnSpPr>
          <p:cNvPr id="76" name="Straight Connector 75">
            <a:extLst>
              <a:ext uri="{FF2B5EF4-FFF2-40B4-BE49-F238E27FC236}">
                <a16:creationId xmlns:a16="http://schemas.microsoft.com/office/drawing/2014/main" id="{12D146D0-EF40-314E-04E8-CEBE20894CE9}"/>
              </a:ext>
            </a:extLst>
          </p:cNvPr>
          <p:cNvCxnSpPr>
            <a:cxnSpLocks/>
          </p:cNvCxnSpPr>
          <p:nvPr/>
        </p:nvCxnSpPr>
        <p:spPr>
          <a:xfrm>
            <a:off x="5453810" y="2491070"/>
            <a:ext cx="218772" cy="0"/>
          </a:xfrm>
          <a:prstGeom prst="line">
            <a:avLst/>
          </a:prstGeom>
          <a:noFill/>
          <a:ln w="12700" cap="flat" cmpd="sng" algn="ctr">
            <a:solidFill>
              <a:sysClr val="windowText" lastClr="000000"/>
            </a:solidFill>
            <a:prstDash val="solid"/>
            <a:miter lim="800000"/>
          </a:ln>
          <a:effectLst/>
        </p:spPr>
      </p:cxnSp>
    </p:spTree>
    <p:extLst>
      <p:ext uri="{BB962C8B-B14F-4D97-AF65-F5344CB8AC3E}">
        <p14:creationId xmlns:p14="http://schemas.microsoft.com/office/powerpoint/2010/main" val="239464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27B63-246A-54D8-02FF-3CF02B6440B5}"/>
              </a:ext>
            </a:extLst>
          </p:cNvPr>
          <p:cNvSpPr>
            <a:spLocks noGrp="1"/>
          </p:cNvSpPr>
          <p:nvPr>
            <p:ph type="title"/>
          </p:nvPr>
        </p:nvSpPr>
        <p:spPr/>
        <p:txBody>
          <a:bodyPr/>
          <a:lstStyle/>
          <a:p>
            <a:r>
              <a:rPr lang="en-US" sz="3200" dirty="0"/>
              <a:t>Ranging message stretched due to clock frequency offset</a:t>
            </a:r>
          </a:p>
        </p:txBody>
      </p:sp>
      <p:sp>
        <p:nvSpPr>
          <p:cNvPr id="3" name="Content Placeholder 2">
            <a:extLst>
              <a:ext uri="{FF2B5EF4-FFF2-40B4-BE49-F238E27FC236}">
                <a16:creationId xmlns:a16="http://schemas.microsoft.com/office/drawing/2014/main" id="{18373154-A60B-DC9F-8A87-2EFC737590EA}"/>
              </a:ext>
            </a:extLst>
          </p:cNvPr>
          <p:cNvSpPr>
            <a:spLocks noGrp="1"/>
          </p:cNvSpPr>
          <p:nvPr>
            <p:ph idx="1"/>
          </p:nvPr>
        </p:nvSpPr>
        <p:spPr>
          <a:xfrm>
            <a:off x="685800" y="4248690"/>
            <a:ext cx="8229601" cy="1066800"/>
          </a:xfrm>
        </p:spPr>
        <p:txBody>
          <a:bodyPr/>
          <a:lstStyle/>
          <a:p>
            <a:pPr marL="0" indent="0">
              <a:buNone/>
            </a:pPr>
            <a:r>
              <a:rPr lang="en-US" sz="1400" dirty="0"/>
              <a:t>Despite the clock frequency offset, acquisition and security checks work:</a:t>
            </a:r>
          </a:p>
          <a:p>
            <a:r>
              <a:rPr lang="en-US" sz="1400" dirty="0"/>
              <a:t>Estimate offset through NB packet</a:t>
            </a:r>
          </a:p>
          <a:p>
            <a:r>
              <a:rPr lang="en-US" sz="1400" dirty="0"/>
              <a:t>Compensate offset (either by adjusting local clock or by signal processing) to acquire all PREs</a:t>
            </a:r>
          </a:p>
          <a:p>
            <a:r>
              <a:rPr lang="en-US" sz="1400" dirty="0"/>
              <a:t>Measure </a:t>
            </a:r>
            <a:r>
              <a:rPr lang="en-US" sz="1400" dirty="0" err="1"/>
              <a:t>ToA</a:t>
            </a:r>
            <a:r>
              <a:rPr lang="en-US" sz="1400" dirty="0"/>
              <a:t> of RMARKER</a:t>
            </a:r>
          </a:p>
          <a:p>
            <a:r>
              <a:rPr lang="en-US" sz="1400" dirty="0"/>
              <a:t>Verify </a:t>
            </a:r>
            <a:r>
              <a:rPr lang="en-US" sz="1400" dirty="0" err="1"/>
              <a:t>ToA</a:t>
            </a:r>
            <a:r>
              <a:rPr lang="en-US" sz="1400" dirty="0"/>
              <a:t> using RIF</a:t>
            </a:r>
          </a:p>
          <a:p>
            <a:r>
              <a:rPr lang="en-US" sz="1400" dirty="0"/>
              <a:t>Compute </a:t>
            </a:r>
            <a:r>
              <a:rPr lang="en-US" sz="1400" dirty="0" err="1"/>
              <a:t>ToF</a:t>
            </a:r>
            <a:r>
              <a:rPr lang="en-US" sz="1400" dirty="0"/>
              <a:t> using the compensation formula (minimize deviation due to different clock speeds)</a:t>
            </a:r>
          </a:p>
          <a:p>
            <a:pPr marL="0" indent="0">
              <a:buNone/>
            </a:pPr>
            <a:endParaRPr lang="en-US" sz="1400" dirty="0"/>
          </a:p>
          <a:p>
            <a:endParaRPr lang="en-US" sz="1400" dirty="0"/>
          </a:p>
        </p:txBody>
      </p:sp>
      <p:sp>
        <p:nvSpPr>
          <p:cNvPr id="4" name="Date Placeholder 3">
            <a:extLst>
              <a:ext uri="{FF2B5EF4-FFF2-40B4-BE49-F238E27FC236}">
                <a16:creationId xmlns:a16="http://schemas.microsoft.com/office/drawing/2014/main" id="{A2F55379-7F85-665A-6389-1086ED999EAF}"/>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E5C34FD2-0859-4664-DE1A-2D8429CA05B6}"/>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451F131E-4880-6F23-A03F-4853A45513C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6">
            <a:extLst>
              <a:ext uri="{FF2B5EF4-FFF2-40B4-BE49-F238E27FC236}">
                <a16:creationId xmlns:a16="http://schemas.microsoft.com/office/drawing/2014/main" id="{3BB45DF7-FC62-F59D-5172-78DA352B8628}"/>
              </a:ext>
            </a:extLst>
          </p:cNvPr>
          <p:cNvSpPr/>
          <p:nvPr/>
        </p:nvSpPr>
        <p:spPr>
          <a:xfrm>
            <a:off x="3342386" y="2315732"/>
            <a:ext cx="673200" cy="360004"/>
          </a:xfrm>
          <a:prstGeom prst="rect">
            <a:avLst/>
          </a:prstGeom>
          <a:solidFill>
            <a:srgbClr val="7030A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solidFill>
                  <a:prstClr val="white"/>
                </a:solidFill>
                <a:effectLst/>
                <a:uLnTx/>
                <a:uFillTx/>
                <a:latin typeface="+mj-lt"/>
                <a:ea typeface="+mn-ea"/>
                <a:cs typeface="+mn-cs"/>
              </a:rPr>
              <a:t>NB</a:t>
            </a:r>
          </a:p>
        </p:txBody>
      </p:sp>
      <p:sp>
        <p:nvSpPr>
          <p:cNvPr id="8" name="Rectangle 7">
            <a:extLst>
              <a:ext uri="{FF2B5EF4-FFF2-40B4-BE49-F238E27FC236}">
                <a16:creationId xmlns:a16="http://schemas.microsoft.com/office/drawing/2014/main" id="{E06AEF6B-3B19-7EE2-8205-6F0AE9443FDE}"/>
              </a:ext>
            </a:extLst>
          </p:cNvPr>
          <p:cNvSpPr/>
          <p:nvPr/>
        </p:nvSpPr>
        <p:spPr>
          <a:xfrm>
            <a:off x="4780609" y="2318447"/>
            <a:ext cx="6732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CH" kern="0" dirty="0">
                <a:solidFill>
                  <a:prstClr val="white"/>
                </a:solidFill>
                <a:latin typeface="+mj-lt"/>
              </a:rPr>
              <a:t>P</a:t>
            </a:r>
            <a:r>
              <a:rPr lang="en-US" kern="0" dirty="0">
                <a:solidFill>
                  <a:prstClr val="white"/>
                </a:solidFill>
                <a:latin typeface="+mj-lt"/>
              </a:rPr>
              <a:t>RE1</a:t>
            </a:r>
            <a:endParaRPr kumimoji="0" lang="en-US" b="0" i="0" u="none" strike="noStrike" kern="0" cap="none" spc="0" normalizeH="0" baseline="0" dirty="0">
              <a:ln>
                <a:noFill/>
              </a:ln>
              <a:solidFill>
                <a:prstClr val="white"/>
              </a:solidFill>
              <a:effectLst/>
              <a:uLnTx/>
              <a:uFillTx/>
              <a:latin typeface="+mj-lt"/>
              <a:ea typeface="+mn-ea"/>
              <a:cs typeface="+mn-cs"/>
            </a:endParaRPr>
          </a:p>
        </p:txBody>
      </p:sp>
      <p:sp>
        <p:nvSpPr>
          <p:cNvPr id="9" name="Rectangle 8">
            <a:extLst>
              <a:ext uri="{FF2B5EF4-FFF2-40B4-BE49-F238E27FC236}">
                <a16:creationId xmlns:a16="http://schemas.microsoft.com/office/drawing/2014/main" id="{EEB8D83B-BBB5-3F8B-651A-6138A821DDA2}"/>
              </a:ext>
            </a:extLst>
          </p:cNvPr>
          <p:cNvSpPr/>
          <p:nvPr/>
        </p:nvSpPr>
        <p:spPr>
          <a:xfrm>
            <a:off x="6264371" y="2335969"/>
            <a:ext cx="6732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err="1">
                <a:ln>
                  <a:noFill/>
                </a:ln>
                <a:solidFill>
                  <a:prstClr val="white"/>
                </a:solidFill>
                <a:effectLst/>
                <a:uLnTx/>
                <a:uFillTx/>
                <a:latin typeface="+mj-lt"/>
                <a:ea typeface="+mn-ea"/>
                <a:cs typeface="+mn-cs"/>
              </a:rPr>
              <a:t>PREn</a:t>
            </a:r>
            <a:endParaRPr kumimoji="0" lang="en-US" b="0" i="1" u="none" strike="noStrike" kern="0" cap="none" spc="0" normalizeH="0" baseline="0" dirty="0">
              <a:ln>
                <a:noFill/>
              </a:ln>
              <a:solidFill>
                <a:prstClr val="white"/>
              </a:solidFill>
              <a:effectLst/>
              <a:uLnTx/>
              <a:uFillTx/>
              <a:latin typeface="+mj-lt"/>
              <a:ea typeface="+mn-ea"/>
              <a:cs typeface="+mn-cs"/>
            </a:endParaRPr>
          </a:p>
        </p:txBody>
      </p:sp>
      <p:sp>
        <p:nvSpPr>
          <p:cNvPr id="10" name="Rectangle 9">
            <a:extLst>
              <a:ext uri="{FF2B5EF4-FFF2-40B4-BE49-F238E27FC236}">
                <a16:creationId xmlns:a16="http://schemas.microsoft.com/office/drawing/2014/main" id="{3F8F66BD-0E31-5796-37AA-A615D6D44A59}"/>
              </a:ext>
            </a:extLst>
          </p:cNvPr>
          <p:cNvSpPr/>
          <p:nvPr/>
        </p:nvSpPr>
        <p:spPr>
          <a:xfrm>
            <a:off x="7556400" y="2340984"/>
            <a:ext cx="673200" cy="360004"/>
          </a:xfrm>
          <a:prstGeom prst="rect">
            <a:avLst/>
          </a:prstGeom>
          <a:solidFill>
            <a:srgbClr val="FFFF0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effectLst/>
                <a:uLnTx/>
                <a:uFillTx/>
                <a:latin typeface="+mj-lt"/>
                <a:ea typeface="+mn-ea"/>
                <a:cs typeface="+mn-cs"/>
              </a:rPr>
              <a:t>RIF</a:t>
            </a:r>
          </a:p>
        </p:txBody>
      </p:sp>
      <p:cxnSp>
        <p:nvCxnSpPr>
          <p:cNvPr id="11" name="Straight Connector 10">
            <a:extLst>
              <a:ext uri="{FF2B5EF4-FFF2-40B4-BE49-F238E27FC236}">
                <a16:creationId xmlns:a16="http://schemas.microsoft.com/office/drawing/2014/main" id="{9012E6BE-CD75-6213-6ABD-9A9D7BE651E9}"/>
              </a:ext>
            </a:extLst>
          </p:cNvPr>
          <p:cNvCxnSpPr>
            <a:cxnSpLocks/>
          </p:cNvCxnSpPr>
          <p:nvPr/>
        </p:nvCxnSpPr>
        <p:spPr>
          <a:xfrm>
            <a:off x="4015587" y="2503294"/>
            <a:ext cx="765022" cy="0"/>
          </a:xfrm>
          <a:prstGeom prst="line">
            <a:avLst/>
          </a:prstGeom>
          <a:noFill/>
          <a:ln w="12700" cap="flat" cmpd="sng" algn="ctr">
            <a:solidFill>
              <a:sysClr val="windowText" lastClr="000000"/>
            </a:solidFill>
            <a:prstDash val="solid"/>
            <a:miter lim="800000"/>
          </a:ln>
          <a:effectLst/>
        </p:spPr>
      </p:cxnSp>
      <p:cxnSp>
        <p:nvCxnSpPr>
          <p:cNvPr id="12" name="Straight Connector 11">
            <a:extLst>
              <a:ext uri="{FF2B5EF4-FFF2-40B4-BE49-F238E27FC236}">
                <a16:creationId xmlns:a16="http://schemas.microsoft.com/office/drawing/2014/main" id="{C67B8130-F867-2F48-2AE1-132EFEE7AD82}"/>
              </a:ext>
            </a:extLst>
          </p:cNvPr>
          <p:cNvCxnSpPr>
            <a:cxnSpLocks/>
          </p:cNvCxnSpPr>
          <p:nvPr/>
        </p:nvCxnSpPr>
        <p:spPr>
          <a:xfrm>
            <a:off x="6045599" y="2507099"/>
            <a:ext cx="218772" cy="0"/>
          </a:xfrm>
          <a:prstGeom prst="line">
            <a:avLst/>
          </a:prstGeom>
          <a:noFill/>
          <a:ln w="12700" cap="flat" cmpd="sng" algn="ctr">
            <a:solidFill>
              <a:sysClr val="windowText" lastClr="000000"/>
            </a:solidFill>
            <a:prstDash val="solid"/>
            <a:miter lim="800000"/>
          </a:ln>
          <a:effectLst/>
        </p:spPr>
      </p:cxnSp>
      <p:sp>
        <p:nvSpPr>
          <p:cNvPr id="13" name="TextBox 12">
            <a:extLst>
              <a:ext uri="{FF2B5EF4-FFF2-40B4-BE49-F238E27FC236}">
                <a16:creationId xmlns:a16="http://schemas.microsoft.com/office/drawing/2014/main" id="{8AAD43ED-6FDE-A63C-BDF7-B657CF0BD934}"/>
              </a:ext>
            </a:extLst>
          </p:cNvPr>
          <p:cNvSpPr txBox="1"/>
          <p:nvPr/>
        </p:nvSpPr>
        <p:spPr>
          <a:xfrm>
            <a:off x="5683062" y="2306404"/>
            <a:ext cx="343364" cy="369332"/>
          </a:xfrm>
          <a:prstGeom prst="rect">
            <a:avLst/>
          </a:prstGeom>
          <a:noFill/>
        </p:spPr>
        <p:txBody>
          <a:bodyPr wrap="square" rtlCol="0">
            <a:spAutoFit/>
          </a:bodyPr>
          <a:lstStyle/>
          <a:p>
            <a:r>
              <a:rPr lang="en-US" dirty="0">
                <a:solidFill>
                  <a:prstClr val="black"/>
                </a:solidFill>
              </a:rPr>
              <a:t>…</a:t>
            </a:r>
          </a:p>
        </p:txBody>
      </p:sp>
      <p:cxnSp>
        <p:nvCxnSpPr>
          <p:cNvPr id="14" name="Straight Connector 13">
            <a:extLst>
              <a:ext uri="{FF2B5EF4-FFF2-40B4-BE49-F238E27FC236}">
                <a16:creationId xmlns:a16="http://schemas.microsoft.com/office/drawing/2014/main" id="{40C7ACB6-EB1F-9AD6-43ED-5E79AA30E10A}"/>
              </a:ext>
            </a:extLst>
          </p:cNvPr>
          <p:cNvCxnSpPr>
            <a:cxnSpLocks/>
            <a:stCxn id="9" idx="3"/>
            <a:endCxn id="10" idx="1"/>
          </p:cNvCxnSpPr>
          <p:nvPr/>
        </p:nvCxnSpPr>
        <p:spPr>
          <a:xfrm>
            <a:off x="6937571" y="2515971"/>
            <a:ext cx="618829" cy="5015"/>
          </a:xfrm>
          <a:prstGeom prst="line">
            <a:avLst/>
          </a:prstGeom>
          <a:noFill/>
          <a:ln w="12700" cap="flat" cmpd="sng" algn="ctr">
            <a:solidFill>
              <a:sysClr val="windowText" lastClr="000000"/>
            </a:solidFill>
            <a:prstDash val="solid"/>
            <a:miter lim="800000"/>
          </a:ln>
          <a:effectLst/>
        </p:spPr>
      </p:cxnSp>
      <p:cxnSp>
        <p:nvCxnSpPr>
          <p:cNvPr id="15" name="Straight Arrow Connector 14">
            <a:extLst>
              <a:ext uri="{FF2B5EF4-FFF2-40B4-BE49-F238E27FC236}">
                <a16:creationId xmlns:a16="http://schemas.microsoft.com/office/drawing/2014/main" id="{800155AF-2002-00CA-D623-F121E1013521}"/>
              </a:ext>
            </a:extLst>
          </p:cNvPr>
          <p:cNvCxnSpPr>
            <a:cxnSpLocks/>
          </p:cNvCxnSpPr>
          <p:nvPr/>
        </p:nvCxnSpPr>
        <p:spPr>
          <a:xfrm flipH="1">
            <a:off x="6954549" y="3424965"/>
            <a:ext cx="1355" cy="400130"/>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sp>
        <p:nvSpPr>
          <p:cNvPr id="16" name="TextBox 15">
            <a:extLst>
              <a:ext uri="{FF2B5EF4-FFF2-40B4-BE49-F238E27FC236}">
                <a16:creationId xmlns:a16="http://schemas.microsoft.com/office/drawing/2014/main" id="{73538493-3EE9-BCAC-120C-0C17B5DE5AE4}"/>
              </a:ext>
            </a:extLst>
          </p:cNvPr>
          <p:cNvSpPr txBox="1"/>
          <p:nvPr/>
        </p:nvSpPr>
        <p:spPr>
          <a:xfrm>
            <a:off x="6235913" y="3822757"/>
            <a:ext cx="952505" cy="276999"/>
          </a:xfrm>
          <a:prstGeom prst="rect">
            <a:avLst/>
          </a:prstGeom>
          <a:noFill/>
        </p:spPr>
        <p:txBody>
          <a:bodyPr wrap="none" rtlCol="0">
            <a:spAutoFit/>
          </a:bodyPr>
          <a:lstStyle/>
          <a:p>
            <a:r>
              <a:rPr lang="en-US" dirty="0">
                <a:solidFill>
                  <a:prstClr val="black"/>
                </a:solidFill>
                <a:latin typeface="+mn-lt"/>
              </a:rPr>
              <a:t>RMARKER</a:t>
            </a:r>
          </a:p>
        </p:txBody>
      </p:sp>
      <p:sp>
        <p:nvSpPr>
          <p:cNvPr id="17" name="Rectangle 16">
            <a:extLst>
              <a:ext uri="{FF2B5EF4-FFF2-40B4-BE49-F238E27FC236}">
                <a16:creationId xmlns:a16="http://schemas.microsoft.com/office/drawing/2014/main" id="{61322E6E-2D51-EE33-92A6-286EB6772A11}"/>
              </a:ext>
            </a:extLst>
          </p:cNvPr>
          <p:cNvSpPr/>
          <p:nvPr/>
        </p:nvSpPr>
        <p:spPr>
          <a:xfrm>
            <a:off x="2505361" y="3065086"/>
            <a:ext cx="900000" cy="360004"/>
          </a:xfrm>
          <a:prstGeom prst="rect">
            <a:avLst/>
          </a:prstGeom>
          <a:solidFill>
            <a:srgbClr val="7030A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solidFill>
                  <a:prstClr val="white"/>
                </a:solidFill>
                <a:effectLst/>
                <a:uLnTx/>
                <a:uFillTx/>
                <a:latin typeface="+mj-lt"/>
                <a:ea typeface="+mn-ea"/>
                <a:cs typeface="+mn-cs"/>
              </a:rPr>
              <a:t>NB</a:t>
            </a:r>
          </a:p>
        </p:txBody>
      </p:sp>
      <p:sp>
        <p:nvSpPr>
          <p:cNvPr id="18" name="Rectangle 17">
            <a:extLst>
              <a:ext uri="{FF2B5EF4-FFF2-40B4-BE49-F238E27FC236}">
                <a16:creationId xmlns:a16="http://schemas.microsoft.com/office/drawing/2014/main" id="{66DF4851-B1FD-5F83-DC3F-B459ED8C6F95}"/>
              </a:ext>
            </a:extLst>
          </p:cNvPr>
          <p:cNvSpPr/>
          <p:nvPr/>
        </p:nvSpPr>
        <p:spPr>
          <a:xfrm>
            <a:off x="4299469" y="3060669"/>
            <a:ext cx="900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solidFill>
                  <a:prstClr val="white"/>
                </a:solidFill>
                <a:effectLst/>
                <a:uLnTx/>
                <a:uFillTx/>
                <a:latin typeface="+mj-lt"/>
                <a:ea typeface="+mn-ea"/>
                <a:cs typeface="+mn-cs"/>
              </a:rPr>
              <a:t>PRE1</a:t>
            </a:r>
          </a:p>
        </p:txBody>
      </p:sp>
      <p:sp>
        <p:nvSpPr>
          <p:cNvPr id="19" name="Rectangle 18">
            <a:extLst>
              <a:ext uri="{FF2B5EF4-FFF2-40B4-BE49-F238E27FC236}">
                <a16:creationId xmlns:a16="http://schemas.microsoft.com/office/drawing/2014/main" id="{26C557DA-769D-831E-017D-7EA20B1CEC2D}"/>
              </a:ext>
            </a:extLst>
          </p:cNvPr>
          <p:cNvSpPr/>
          <p:nvPr/>
        </p:nvSpPr>
        <p:spPr>
          <a:xfrm>
            <a:off x="6045599" y="3060669"/>
            <a:ext cx="900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err="1">
                <a:ln>
                  <a:noFill/>
                </a:ln>
                <a:solidFill>
                  <a:prstClr val="white"/>
                </a:solidFill>
                <a:effectLst/>
                <a:uLnTx/>
                <a:uFillTx/>
                <a:latin typeface="+mj-lt"/>
                <a:ea typeface="+mn-ea"/>
                <a:cs typeface="+mn-cs"/>
              </a:rPr>
              <a:t>PREn</a:t>
            </a:r>
            <a:endParaRPr kumimoji="0" lang="en-US" b="0" i="1" u="none" strike="noStrike" kern="0" cap="none" spc="0" normalizeH="0" baseline="0" dirty="0">
              <a:ln>
                <a:noFill/>
              </a:ln>
              <a:solidFill>
                <a:prstClr val="white"/>
              </a:solidFill>
              <a:effectLst/>
              <a:uLnTx/>
              <a:uFillTx/>
              <a:latin typeface="+mj-lt"/>
              <a:ea typeface="+mn-ea"/>
              <a:cs typeface="+mn-cs"/>
            </a:endParaRPr>
          </a:p>
        </p:txBody>
      </p:sp>
      <p:sp>
        <p:nvSpPr>
          <p:cNvPr id="20" name="Rectangle 19">
            <a:extLst>
              <a:ext uri="{FF2B5EF4-FFF2-40B4-BE49-F238E27FC236}">
                <a16:creationId xmlns:a16="http://schemas.microsoft.com/office/drawing/2014/main" id="{A2EAEB19-47D1-CA2D-02C3-115E9CE49C18}"/>
              </a:ext>
            </a:extLst>
          </p:cNvPr>
          <p:cNvSpPr/>
          <p:nvPr/>
        </p:nvSpPr>
        <p:spPr>
          <a:xfrm>
            <a:off x="7842299" y="3060669"/>
            <a:ext cx="900000" cy="360004"/>
          </a:xfrm>
          <a:prstGeom prst="rect">
            <a:avLst/>
          </a:prstGeom>
          <a:solidFill>
            <a:srgbClr val="FFFF0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a:ln>
                  <a:noFill/>
                </a:ln>
                <a:effectLst/>
                <a:uLnTx/>
                <a:uFillTx/>
                <a:latin typeface="+mj-lt"/>
                <a:ea typeface="+mn-ea"/>
                <a:cs typeface="+mn-cs"/>
              </a:rPr>
              <a:t>RIF</a:t>
            </a:r>
            <a:endParaRPr kumimoji="0" lang="en-US" b="0" i="0" u="none" strike="noStrike" kern="0" cap="none" spc="0" normalizeH="0" baseline="0" dirty="0">
              <a:ln>
                <a:noFill/>
              </a:ln>
              <a:effectLst/>
              <a:uLnTx/>
              <a:uFillTx/>
              <a:latin typeface="+mj-lt"/>
              <a:ea typeface="+mn-ea"/>
              <a:cs typeface="+mn-cs"/>
            </a:endParaRPr>
          </a:p>
        </p:txBody>
      </p:sp>
      <p:cxnSp>
        <p:nvCxnSpPr>
          <p:cNvPr id="21" name="Straight Connector 20">
            <a:extLst>
              <a:ext uri="{FF2B5EF4-FFF2-40B4-BE49-F238E27FC236}">
                <a16:creationId xmlns:a16="http://schemas.microsoft.com/office/drawing/2014/main" id="{F38AB3CA-F7CE-61F1-59A1-F21F6F0FC0D3}"/>
              </a:ext>
            </a:extLst>
          </p:cNvPr>
          <p:cNvCxnSpPr>
            <a:cxnSpLocks/>
            <a:stCxn id="17" idx="3"/>
            <a:endCxn id="18" idx="1"/>
          </p:cNvCxnSpPr>
          <p:nvPr/>
        </p:nvCxnSpPr>
        <p:spPr>
          <a:xfrm flipV="1">
            <a:off x="3405361" y="3240671"/>
            <a:ext cx="894108" cy="4417"/>
          </a:xfrm>
          <a:prstGeom prst="line">
            <a:avLst/>
          </a:prstGeom>
          <a:noFill/>
          <a:ln w="12700" cap="flat" cmpd="sng" algn="ctr">
            <a:solidFill>
              <a:sysClr val="windowText" lastClr="000000"/>
            </a:solidFill>
            <a:prstDash val="solid"/>
            <a:miter lim="800000"/>
          </a:ln>
          <a:effectLst/>
        </p:spPr>
      </p:cxnSp>
      <p:cxnSp>
        <p:nvCxnSpPr>
          <p:cNvPr id="23" name="Straight Connector 22">
            <a:extLst>
              <a:ext uri="{FF2B5EF4-FFF2-40B4-BE49-F238E27FC236}">
                <a16:creationId xmlns:a16="http://schemas.microsoft.com/office/drawing/2014/main" id="{15D0462F-CA79-A4B9-4045-0D7AC1072D3C}"/>
              </a:ext>
            </a:extLst>
          </p:cNvPr>
          <p:cNvCxnSpPr>
            <a:cxnSpLocks/>
            <a:stCxn id="19" idx="3"/>
            <a:endCxn id="20" idx="1"/>
          </p:cNvCxnSpPr>
          <p:nvPr/>
        </p:nvCxnSpPr>
        <p:spPr>
          <a:xfrm>
            <a:off x="6945599" y="3240671"/>
            <a:ext cx="896700" cy="0"/>
          </a:xfrm>
          <a:prstGeom prst="line">
            <a:avLst/>
          </a:prstGeom>
          <a:noFill/>
          <a:ln w="12700" cap="flat" cmpd="sng" algn="ctr">
            <a:solidFill>
              <a:sysClr val="windowText" lastClr="000000"/>
            </a:solidFill>
            <a:prstDash val="solid"/>
            <a:miter lim="800000"/>
          </a:ln>
          <a:effectLst/>
        </p:spPr>
      </p:cxnSp>
      <p:sp>
        <p:nvSpPr>
          <p:cNvPr id="25" name="TextBox 24">
            <a:extLst>
              <a:ext uri="{FF2B5EF4-FFF2-40B4-BE49-F238E27FC236}">
                <a16:creationId xmlns:a16="http://schemas.microsoft.com/office/drawing/2014/main" id="{8A5EF52C-93DA-05C6-0ED0-235E9F8967F0}"/>
              </a:ext>
            </a:extLst>
          </p:cNvPr>
          <p:cNvSpPr txBox="1"/>
          <p:nvPr/>
        </p:nvSpPr>
        <p:spPr>
          <a:xfrm>
            <a:off x="5391514" y="3072733"/>
            <a:ext cx="343364" cy="369332"/>
          </a:xfrm>
          <a:prstGeom prst="rect">
            <a:avLst/>
          </a:prstGeom>
          <a:noFill/>
        </p:spPr>
        <p:txBody>
          <a:bodyPr wrap="square" rtlCol="0">
            <a:spAutoFit/>
          </a:bodyPr>
          <a:lstStyle/>
          <a:p>
            <a:r>
              <a:rPr lang="en-US" dirty="0">
                <a:solidFill>
                  <a:prstClr val="black"/>
                </a:solidFill>
              </a:rPr>
              <a:t>…</a:t>
            </a:r>
          </a:p>
        </p:txBody>
      </p:sp>
      <p:sp>
        <p:nvSpPr>
          <p:cNvPr id="27" name="TextBox 26">
            <a:extLst>
              <a:ext uri="{FF2B5EF4-FFF2-40B4-BE49-F238E27FC236}">
                <a16:creationId xmlns:a16="http://schemas.microsoft.com/office/drawing/2014/main" id="{B2A843E9-E7EE-3BE9-A225-6CF9C66D600D}"/>
              </a:ext>
            </a:extLst>
          </p:cNvPr>
          <p:cNvSpPr txBox="1"/>
          <p:nvPr/>
        </p:nvSpPr>
        <p:spPr>
          <a:xfrm>
            <a:off x="653475" y="1971335"/>
            <a:ext cx="2981732" cy="369332"/>
          </a:xfrm>
          <a:prstGeom prst="rect">
            <a:avLst/>
          </a:prstGeom>
          <a:noFill/>
        </p:spPr>
        <p:txBody>
          <a:bodyPr wrap="square" rtlCol="0">
            <a:spAutoFit/>
          </a:bodyPr>
          <a:lstStyle/>
          <a:p>
            <a:r>
              <a:rPr lang="en-US" dirty="0">
                <a:solidFill>
                  <a:prstClr val="black"/>
                </a:solidFill>
              </a:rPr>
              <a:t>Global view of message</a:t>
            </a:r>
          </a:p>
        </p:txBody>
      </p:sp>
      <p:cxnSp>
        <p:nvCxnSpPr>
          <p:cNvPr id="28" name="Straight Connector 27">
            <a:extLst>
              <a:ext uri="{FF2B5EF4-FFF2-40B4-BE49-F238E27FC236}">
                <a16:creationId xmlns:a16="http://schemas.microsoft.com/office/drawing/2014/main" id="{C5DE5573-0E1E-8DBC-CFC1-26140589FAA5}"/>
              </a:ext>
            </a:extLst>
          </p:cNvPr>
          <p:cNvCxnSpPr>
            <a:cxnSpLocks/>
          </p:cNvCxnSpPr>
          <p:nvPr/>
        </p:nvCxnSpPr>
        <p:spPr>
          <a:xfrm>
            <a:off x="6937571" y="2658585"/>
            <a:ext cx="0" cy="641717"/>
          </a:xfrm>
          <a:prstGeom prst="line">
            <a:avLst/>
          </a:prstGeom>
          <a:noFill/>
          <a:ln w="12700" cap="flat" cmpd="sng" algn="ctr">
            <a:solidFill>
              <a:sysClr val="windowText" lastClr="000000"/>
            </a:solidFill>
            <a:prstDash val="dash"/>
            <a:miter lim="800000"/>
          </a:ln>
          <a:effectLst/>
        </p:spPr>
      </p:cxnSp>
      <p:cxnSp>
        <p:nvCxnSpPr>
          <p:cNvPr id="29" name="Straight Arrow Connector 28">
            <a:extLst>
              <a:ext uri="{FF2B5EF4-FFF2-40B4-BE49-F238E27FC236}">
                <a16:creationId xmlns:a16="http://schemas.microsoft.com/office/drawing/2014/main" id="{3D2F7E64-4415-1670-D8CD-D47AD4B48B66}"/>
              </a:ext>
            </a:extLst>
          </p:cNvPr>
          <p:cNvCxnSpPr>
            <a:cxnSpLocks/>
          </p:cNvCxnSpPr>
          <p:nvPr/>
        </p:nvCxnSpPr>
        <p:spPr>
          <a:xfrm>
            <a:off x="2487422" y="1971335"/>
            <a:ext cx="574217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DE7D34CB-EADF-6DD1-ACBC-71B5384D6839}"/>
              </a:ext>
            </a:extLst>
          </p:cNvPr>
          <p:cNvSpPr txBox="1"/>
          <p:nvPr/>
        </p:nvSpPr>
        <p:spPr>
          <a:xfrm>
            <a:off x="7317155" y="1935286"/>
            <a:ext cx="1050288" cy="307777"/>
          </a:xfrm>
          <a:prstGeom prst="rect">
            <a:avLst/>
          </a:prstGeom>
          <a:noFill/>
        </p:spPr>
        <p:txBody>
          <a:bodyPr wrap="none" rtlCol="0">
            <a:spAutoFit/>
          </a:bodyPr>
          <a:lstStyle/>
          <a:p>
            <a:r>
              <a:rPr lang="de-CH" sz="1400" i="1" dirty="0">
                <a:latin typeface="+mn-lt"/>
              </a:rPr>
              <a:t>global time</a:t>
            </a:r>
            <a:endParaRPr lang="en-US" sz="1400" i="1" dirty="0">
              <a:latin typeface="+mn-lt"/>
            </a:endParaRPr>
          </a:p>
        </p:txBody>
      </p:sp>
      <p:sp>
        <p:nvSpPr>
          <p:cNvPr id="31" name="TextBox 30">
            <a:extLst>
              <a:ext uri="{FF2B5EF4-FFF2-40B4-BE49-F238E27FC236}">
                <a16:creationId xmlns:a16="http://schemas.microsoft.com/office/drawing/2014/main" id="{EB5EC58F-D0D5-8AA9-1DFE-106A0CDA7DE0}"/>
              </a:ext>
            </a:extLst>
          </p:cNvPr>
          <p:cNvSpPr txBox="1"/>
          <p:nvPr/>
        </p:nvSpPr>
        <p:spPr>
          <a:xfrm>
            <a:off x="627539" y="2379324"/>
            <a:ext cx="1542840" cy="307777"/>
          </a:xfrm>
          <a:prstGeom prst="rect">
            <a:avLst/>
          </a:prstGeom>
          <a:noFill/>
        </p:spPr>
        <p:txBody>
          <a:bodyPr wrap="square">
            <a:spAutoFit/>
          </a:bodyPr>
          <a:lstStyle/>
          <a:p>
            <a:pPr marL="285750" indent="-285750">
              <a:buFont typeface="Arial" panose="020B0604020202020204" pitchFamily="34" charset="0"/>
              <a:buChar char="•"/>
            </a:pPr>
            <a:r>
              <a:rPr lang="en-US" sz="1400" dirty="0">
                <a:solidFill>
                  <a:prstClr val="black"/>
                </a:solidFill>
              </a:rPr>
              <a:t>without CFO:</a:t>
            </a:r>
            <a:endParaRPr lang="en-US" sz="1400" dirty="0"/>
          </a:p>
        </p:txBody>
      </p:sp>
      <p:sp>
        <p:nvSpPr>
          <p:cNvPr id="32" name="TextBox 31">
            <a:extLst>
              <a:ext uri="{FF2B5EF4-FFF2-40B4-BE49-F238E27FC236}">
                <a16:creationId xmlns:a16="http://schemas.microsoft.com/office/drawing/2014/main" id="{259FA297-4EE3-B7D8-749E-E5D83F5BAA05}"/>
              </a:ext>
            </a:extLst>
          </p:cNvPr>
          <p:cNvSpPr txBox="1"/>
          <p:nvPr/>
        </p:nvSpPr>
        <p:spPr>
          <a:xfrm>
            <a:off x="624379" y="2950801"/>
            <a:ext cx="1919211" cy="523220"/>
          </a:xfrm>
          <a:prstGeom prst="rect">
            <a:avLst/>
          </a:prstGeom>
          <a:noFill/>
        </p:spPr>
        <p:txBody>
          <a:bodyPr wrap="square">
            <a:spAutoFit/>
          </a:bodyPr>
          <a:lstStyle/>
          <a:p>
            <a:pPr marL="285750" indent="-285750">
              <a:buFont typeface="Arial" panose="020B0604020202020204" pitchFamily="34" charset="0"/>
              <a:buChar char="•"/>
            </a:pPr>
            <a:r>
              <a:rPr lang="en-US" sz="1400" dirty="0">
                <a:solidFill>
                  <a:prstClr val="black"/>
                </a:solidFill>
              </a:rPr>
              <a:t>with CFO: </a:t>
            </a:r>
            <a:br>
              <a:rPr lang="en-US" sz="1400" dirty="0">
                <a:solidFill>
                  <a:prstClr val="black"/>
                </a:solidFill>
              </a:rPr>
            </a:br>
            <a:r>
              <a:rPr lang="en-US" sz="1400" dirty="0">
                <a:solidFill>
                  <a:prstClr val="black"/>
                </a:solidFill>
              </a:rPr>
              <a:t>(transmitter slower)</a:t>
            </a:r>
            <a:endParaRPr lang="en-US" sz="1400" dirty="0"/>
          </a:p>
        </p:txBody>
      </p:sp>
      <p:cxnSp>
        <p:nvCxnSpPr>
          <p:cNvPr id="34" name="Straight Connector 33">
            <a:extLst>
              <a:ext uri="{FF2B5EF4-FFF2-40B4-BE49-F238E27FC236}">
                <a16:creationId xmlns:a16="http://schemas.microsoft.com/office/drawing/2014/main" id="{C6BF0802-10A3-8F27-3509-BB63AE4E0B22}"/>
              </a:ext>
            </a:extLst>
          </p:cNvPr>
          <p:cNvCxnSpPr>
            <a:cxnSpLocks/>
          </p:cNvCxnSpPr>
          <p:nvPr/>
        </p:nvCxnSpPr>
        <p:spPr>
          <a:xfrm>
            <a:off x="5199469" y="3250034"/>
            <a:ext cx="180000" cy="0"/>
          </a:xfrm>
          <a:prstGeom prst="line">
            <a:avLst/>
          </a:prstGeom>
          <a:noFill/>
          <a:ln w="12700" cap="flat" cmpd="sng" algn="ctr">
            <a:solidFill>
              <a:sysClr val="windowText" lastClr="000000"/>
            </a:solidFill>
            <a:prstDash val="solid"/>
            <a:miter lim="800000"/>
          </a:ln>
          <a:effectLst/>
        </p:spPr>
      </p:cxnSp>
      <p:cxnSp>
        <p:nvCxnSpPr>
          <p:cNvPr id="33" name="Straight Connector 32">
            <a:extLst>
              <a:ext uri="{FF2B5EF4-FFF2-40B4-BE49-F238E27FC236}">
                <a16:creationId xmlns:a16="http://schemas.microsoft.com/office/drawing/2014/main" id="{41597684-0B0D-110B-140A-861D2834DC01}"/>
              </a:ext>
            </a:extLst>
          </p:cNvPr>
          <p:cNvCxnSpPr>
            <a:cxnSpLocks/>
          </p:cNvCxnSpPr>
          <p:nvPr/>
        </p:nvCxnSpPr>
        <p:spPr>
          <a:xfrm>
            <a:off x="5854744" y="3240671"/>
            <a:ext cx="180000" cy="0"/>
          </a:xfrm>
          <a:prstGeom prst="line">
            <a:avLst/>
          </a:prstGeom>
          <a:noFill/>
          <a:ln w="12700" cap="flat" cmpd="sng" algn="ctr">
            <a:solidFill>
              <a:sysClr val="windowText" lastClr="000000"/>
            </a:solidFill>
            <a:prstDash val="solid"/>
            <a:miter lim="800000"/>
          </a:ln>
          <a:effectLst/>
        </p:spPr>
      </p:cxnSp>
      <p:cxnSp>
        <p:nvCxnSpPr>
          <p:cNvPr id="58" name="Straight Connector 57">
            <a:extLst>
              <a:ext uri="{FF2B5EF4-FFF2-40B4-BE49-F238E27FC236}">
                <a16:creationId xmlns:a16="http://schemas.microsoft.com/office/drawing/2014/main" id="{CD7C4033-0EA6-AB1B-08ED-47A38A50937B}"/>
              </a:ext>
            </a:extLst>
          </p:cNvPr>
          <p:cNvCxnSpPr>
            <a:cxnSpLocks/>
          </p:cNvCxnSpPr>
          <p:nvPr/>
        </p:nvCxnSpPr>
        <p:spPr>
          <a:xfrm>
            <a:off x="5453810" y="2491070"/>
            <a:ext cx="218772" cy="0"/>
          </a:xfrm>
          <a:prstGeom prst="line">
            <a:avLst/>
          </a:prstGeom>
          <a:noFill/>
          <a:ln w="12700" cap="flat" cmpd="sng" algn="ctr">
            <a:solidFill>
              <a:sysClr val="windowText" lastClr="000000"/>
            </a:solidFill>
            <a:prstDash val="solid"/>
            <a:miter lim="800000"/>
          </a:ln>
          <a:effectLst/>
        </p:spPr>
      </p:cxnSp>
    </p:spTree>
    <p:extLst>
      <p:ext uri="{BB962C8B-B14F-4D97-AF65-F5344CB8AC3E}">
        <p14:creationId xmlns:p14="http://schemas.microsoft.com/office/powerpoint/2010/main" val="2954633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0599B-4673-EBFE-D574-A916348D6A0D}"/>
              </a:ext>
            </a:extLst>
          </p:cNvPr>
          <p:cNvSpPr>
            <a:spLocks noGrp="1"/>
          </p:cNvSpPr>
          <p:nvPr>
            <p:ph type="title"/>
          </p:nvPr>
        </p:nvSpPr>
        <p:spPr/>
        <p:txBody>
          <a:bodyPr/>
          <a:lstStyle/>
          <a:p>
            <a:r>
              <a:rPr lang="de-CH" dirty="0" err="1"/>
              <a:t>Why</a:t>
            </a:r>
            <a:r>
              <a:rPr lang="de-CH" dirty="0"/>
              <a:t> </a:t>
            </a:r>
            <a:r>
              <a:rPr lang="de-CH" dirty="0" err="1"/>
              <a:t>is</a:t>
            </a:r>
            <a:r>
              <a:rPr lang="de-CH" dirty="0"/>
              <a:t> </a:t>
            </a:r>
            <a:r>
              <a:rPr lang="de-CH" dirty="0" err="1"/>
              <a:t>this</a:t>
            </a:r>
            <a:r>
              <a:rPr lang="de-CH" dirty="0"/>
              <a:t> a </a:t>
            </a:r>
            <a:r>
              <a:rPr lang="de-CH" dirty="0" err="1"/>
              <a:t>problem</a:t>
            </a:r>
            <a:r>
              <a:rPr lang="de-CH" dirty="0"/>
              <a:t>?</a:t>
            </a:r>
            <a:endParaRPr lang="en-US" dirty="0"/>
          </a:p>
        </p:txBody>
      </p:sp>
      <p:sp>
        <p:nvSpPr>
          <p:cNvPr id="3" name="Content Placeholder 2">
            <a:extLst>
              <a:ext uri="{FF2B5EF4-FFF2-40B4-BE49-F238E27FC236}">
                <a16:creationId xmlns:a16="http://schemas.microsoft.com/office/drawing/2014/main" id="{5F96DDD0-686E-1CBB-1606-665157C118BD}"/>
              </a:ext>
            </a:extLst>
          </p:cNvPr>
          <p:cNvSpPr>
            <a:spLocks noGrp="1"/>
          </p:cNvSpPr>
          <p:nvPr>
            <p:ph idx="1"/>
          </p:nvPr>
        </p:nvSpPr>
        <p:spPr>
          <a:xfrm>
            <a:off x="685800" y="1981200"/>
            <a:ext cx="7772400" cy="568466"/>
          </a:xfrm>
        </p:spPr>
        <p:txBody>
          <a:bodyPr/>
          <a:lstStyle/>
          <a:p>
            <a:pPr marL="0" indent="0">
              <a:buFontTx/>
              <a:buNone/>
            </a:pPr>
            <a:r>
              <a:rPr lang="en-US" sz="1400" dirty="0">
                <a:sym typeface="Wingdings" panose="05000000000000000000" pitchFamily="2" charset="2"/>
              </a:rPr>
              <a:t>Observation: The clock frequency offset estimate from the NB packet dictates when the verification has to happen.</a:t>
            </a:r>
          </a:p>
          <a:p>
            <a:pPr>
              <a:buFont typeface="Wingdings" panose="05000000000000000000" pitchFamily="2" charset="2"/>
              <a:buChar char="à"/>
            </a:pPr>
            <a:endParaRPr lang="en-US" dirty="0"/>
          </a:p>
          <a:p>
            <a:endParaRPr lang="en-US" dirty="0"/>
          </a:p>
        </p:txBody>
      </p:sp>
      <p:sp>
        <p:nvSpPr>
          <p:cNvPr id="4" name="Date Placeholder 3">
            <a:extLst>
              <a:ext uri="{FF2B5EF4-FFF2-40B4-BE49-F238E27FC236}">
                <a16:creationId xmlns:a16="http://schemas.microsoft.com/office/drawing/2014/main" id="{F350C65F-2AD4-480F-4F97-EBFAF9A031FA}"/>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7525CE5A-7A19-CC76-F5D4-80DF1DAB6F36}"/>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0D59B6ED-254F-89A0-D900-D00076B1FB2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6">
            <a:extLst>
              <a:ext uri="{FF2B5EF4-FFF2-40B4-BE49-F238E27FC236}">
                <a16:creationId xmlns:a16="http://schemas.microsoft.com/office/drawing/2014/main" id="{26CD34A6-8819-3588-D680-E4C0E9325DF8}"/>
              </a:ext>
            </a:extLst>
          </p:cNvPr>
          <p:cNvSpPr/>
          <p:nvPr/>
        </p:nvSpPr>
        <p:spPr>
          <a:xfrm>
            <a:off x="4048613" y="2793992"/>
            <a:ext cx="1080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err="1">
                <a:ln>
                  <a:noFill/>
                </a:ln>
                <a:solidFill>
                  <a:prstClr val="white"/>
                </a:solidFill>
                <a:effectLst/>
                <a:uLnTx/>
                <a:uFillTx/>
                <a:ea typeface="+mn-ea"/>
                <a:cs typeface="+mn-cs"/>
              </a:rPr>
              <a:t>PREn</a:t>
            </a:r>
            <a:endParaRPr kumimoji="0" lang="en-US" sz="1800" b="0" i="1" u="none" strike="noStrike" kern="0" cap="none" spc="0" normalizeH="0" baseline="0" dirty="0">
              <a:ln>
                <a:noFill/>
              </a:ln>
              <a:solidFill>
                <a:prstClr val="white"/>
              </a:solidFill>
              <a:effectLst/>
              <a:uLnTx/>
              <a:uFillTx/>
              <a:ea typeface="+mn-ea"/>
              <a:cs typeface="+mn-cs"/>
            </a:endParaRPr>
          </a:p>
        </p:txBody>
      </p:sp>
      <p:sp>
        <p:nvSpPr>
          <p:cNvPr id="8" name="TextBox 7">
            <a:extLst>
              <a:ext uri="{FF2B5EF4-FFF2-40B4-BE49-F238E27FC236}">
                <a16:creationId xmlns:a16="http://schemas.microsoft.com/office/drawing/2014/main" id="{1E5513E9-5251-CB52-A2D4-6612BAEB28E2}"/>
              </a:ext>
            </a:extLst>
          </p:cNvPr>
          <p:cNvSpPr txBox="1"/>
          <p:nvPr/>
        </p:nvSpPr>
        <p:spPr>
          <a:xfrm>
            <a:off x="3233239" y="2777469"/>
            <a:ext cx="343364" cy="369332"/>
          </a:xfrm>
          <a:prstGeom prst="rect">
            <a:avLst/>
          </a:prstGeom>
          <a:noFill/>
        </p:spPr>
        <p:txBody>
          <a:bodyPr wrap="square" rtlCol="0">
            <a:spAutoFit/>
          </a:bodyPr>
          <a:lstStyle/>
          <a:p>
            <a:r>
              <a:rPr lang="en-US" dirty="0">
                <a:solidFill>
                  <a:prstClr val="black"/>
                </a:solidFill>
              </a:rPr>
              <a:t>…</a:t>
            </a:r>
          </a:p>
        </p:txBody>
      </p:sp>
      <p:cxnSp>
        <p:nvCxnSpPr>
          <p:cNvPr id="9" name="Straight Connector 8">
            <a:extLst>
              <a:ext uri="{FF2B5EF4-FFF2-40B4-BE49-F238E27FC236}">
                <a16:creationId xmlns:a16="http://schemas.microsoft.com/office/drawing/2014/main" id="{9D7EB824-2E00-17E1-A5CD-FDF6C5DD26B3}"/>
              </a:ext>
            </a:extLst>
          </p:cNvPr>
          <p:cNvCxnSpPr>
            <a:cxnSpLocks/>
            <a:stCxn id="7" idx="3"/>
          </p:cNvCxnSpPr>
          <p:nvPr/>
        </p:nvCxnSpPr>
        <p:spPr>
          <a:xfrm>
            <a:off x="5128613" y="2973994"/>
            <a:ext cx="1080000" cy="0"/>
          </a:xfrm>
          <a:prstGeom prst="line">
            <a:avLst/>
          </a:prstGeom>
          <a:noFill/>
          <a:ln w="12700" cap="flat" cmpd="sng" algn="ctr">
            <a:solidFill>
              <a:sysClr val="windowText" lastClr="000000"/>
            </a:solidFill>
            <a:prstDash val="solid"/>
            <a:miter lim="800000"/>
          </a:ln>
          <a:effectLst/>
        </p:spPr>
      </p:cxnSp>
      <p:cxnSp>
        <p:nvCxnSpPr>
          <p:cNvPr id="10" name="Straight Arrow Connector 9">
            <a:extLst>
              <a:ext uri="{FF2B5EF4-FFF2-40B4-BE49-F238E27FC236}">
                <a16:creationId xmlns:a16="http://schemas.microsoft.com/office/drawing/2014/main" id="{63A99B53-DB7B-0536-D7F4-39F79A9CFBD2}"/>
              </a:ext>
            </a:extLst>
          </p:cNvPr>
          <p:cNvCxnSpPr>
            <a:cxnSpLocks/>
          </p:cNvCxnSpPr>
          <p:nvPr/>
        </p:nvCxnSpPr>
        <p:spPr>
          <a:xfrm flipH="1">
            <a:off x="5120737" y="4401492"/>
            <a:ext cx="1355" cy="400130"/>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sp>
        <p:nvSpPr>
          <p:cNvPr id="11" name="TextBox 10">
            <a:extLst>
              <a:ext uri="{FF2B5EF4-FFF2-40B4-BE49-F238E27FC236}">
                <a16:creationId xmlns:a16="http://schemas.microsoft.com/office/drawing/2014/main" id="{46C4EA20-57B7-4B81-1EA5-330517CD9345}"/>
              </a:ext>
            </a:extLst>
          </p:cNvPr>
          <p:cNvSpPr txBox="1"/>
          <p:nvPr/>
        </p:nvSpPr>
        <p:spPr>
          <a:xfrm>
            <a:off x="4362006" y="4817153"/>
            <a:ext cx="1480095" cy="307777"/>
          </a:xfrm>
          <a:prstGeom prst="rect">
            <a:avLst/>
          </a:prstGeom>
          <a:noFill/>
        </p:spPr>
        <p:txBody>
          <a:bodyPr wrap="square" rtlCol="0">
            <a:spAutoFit/>
          </a:bodyPr>
          <a:lstStyle/>
          <a:p>
            <a:pPr algn="ctr"/>
            <a:r>
              <a:rPr lang="en-US" sz="1400" dirty="0" err="1">
                <a:solidFill>
                  <a:prstClr val="black"/>
                </a:solidFill>
                <a:latin typeface="+mn-lt"/>
              </a:rPr>
              <a:t>ToA</a:t>
            </a:r>
            <a:endParaRPr lang="en-US" sz="1400" dirty="0">
              <a:solidFill>
                <a:prstClr val="black"/>
              </a:solidFill>
              <a:latin typeface="+mn-lt"/>
            </a:endParaRPr>
          </a:p>
        </p:txBody>
      </p:sp>
      <p:sp>
        <p:nvSpPr>
          <p:cNvPr id="12" name="Rectangle 11">
            <a:extLst>
              <a:ext uri="{FF2B5EF4-FFF2-40B4-BE49-F238E27FC236}">
                <a16:creationId xmlns:a16="http://schemas.microsoft.com/office/drawing/2014/main" id="{9CEFAEB1-C979-01B0-7D48-DA5185AB194C}"/>
              </a:ext>
            </a:extLst>
          </p:cNvPr>
          <p:cNvSpPr/>
          <p:nvPr/>
        </p:nvSpPr>
        <p:spPr>
          <a:xfrm>
            <a:off x="3682101" y="4033161"/>
            <a:ext cx="1440000" cy="360004"/>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err="1">
                <a:ln>
                  <a:noFill/>
                </a:ln>
                <a:solidFill>
                  <a:prstClr val="white"/>
                </a:solidFill>
                <a:effectLst/>
                <a:uLnTx/>
                <a:uFillTx/>
                <a:ea typeface="+mn-ea"/>
                <a:cs typeface="+mn-cs"/>
              </a:rPr>
              <a:t>PREn</a:t>
            </a:r>
            <a:endParaRPr kumimoji="0" lang="en-US" sz="1800" b="0" i="1" u="none" strike="noStrike" kern="0" cap="none" spc="0" normalizeH="0" baseline="0" dirty="0">
              <a:ln>
                <a:noFill/>
              </a:ln>
              <a:solidFill>
                <a:prstClr val="white"/>
              </a:solidFill>
              <a:effectLst/>
              <a:uLnTx/>
              <a:uFillTx/>
              <a:ea typeface="+mn-ea"/>
              <a:cs typeface="+mn-cs"/>
            </a:endParaRPr>
          </a:p>
        </p:txBody>
      </p:sp>
      <p:cxnSp>
        <p:nvCxnSpPr>
          <p:cNvPr id="13" name="Straight Connector 12">
            <a:extLst>
              <a:ext uri="{FF2B5EF4-FFF2-40B4-BE49-F238E27FC236}">
                <a16:creationId xmlns:a16="http://schemas.microsoft.com/office/drawing/2014/main" id="{EF488F7A-6E3D-9E99-13B9-7E4E62F7C741}"/>
              </a:ext>
            </a:extLst>
          </p:cNvPr>
          <p:cNvCxnSpPr>
            <a:cxnSpLocks/>
            <a:stCxn id="12" idx="3"/>
          </p:cNvCxnSpPr>
          <p:nvPr/>
        </p:nvCxnSpPr>
        <p:spPr>
          <a:xfrm>
            <a:off x="5122101" y="4213163"/>
            <a:ext cx="1440000" cy="0"/>
          </a:xfrm>
          <a:prstGeom prst="line">
            <a:avLst/>
          </a:prstGeom>
          <a:noFill/>
          <a:ln w="12700" cap="flat" cmpd="sng" algn="ctr">
            <a:solidFill>
              <a:sysClr val="windowText" lastClr="000000"/>
            </a:solidFill>
            <a:prstDash val="solid"/>
            <a:miter lim="800000"/>
          </a:ln>
          <a:effectLst/>
        </p:spPr>
      </p:cxnSp>
      <p:cxnSp>
        <p:nvCxnSpPr>
          <p:cNvPr id="14" name="Straight Connector 13">
            <a:extLst>
              <a:ext uri="{FF2B5EF4-FFF2-40B4-BE49-F238E27FC236}">
                <a16:creationId xmlns:a16="http://schemas.microsoft.com/office/drawing/2014/main" id="{F0FEB4B3-E238-E953-2E8B-5C0A4F917A51}"/>
              </a:ext>
            </a:extLst>
          </p:cNvPr>
          <p:cNvCxnSpPr>
            <a:cxnSpLocks/>
          </p:cNvCxnSpPr>
          <p:nvPr/>
        </p:nvCxnSpPr>
        <p:spPr>
          <a:xfrm flipV="1">
            <a:off x="3669898" y="2992937"/>
            <a:ext cx="360004" cy="0"/>
          </a:xfrm>
          <a:prstGeom prst="line">
            <a:avLst/>
          </a:prstGeom>
          <a:noFill/>
          <a:ln w="12700" cap="flat" cmpd="sng" algn="ctr">
            <a:solidFill>
              <a:sysClr val="windowText" lastClr="000000"/>
            </a:solidFill>
            <a:prstDash val="solid"/>
            <a:miter lim="800000"/>
          </a:ln>
          <a:effectLst/>
        </p:spPr>
      </p:cxnSp>
      <p:sp>
        <p:nvSpPr>
          <p:cNvPr id="15" name="TextBox 14">
            <a:extLst>
              <a:ext uri="{FF2B5EF4-FFF2-40B4-BE49-F238E27FC236}">
                <a16:creationId xmlns:a16="http://schemas.microsoft.com/office/drawing/2014/main" id="{DB83C9DC-F4AD-0941-A58D-DE9F22959003}"/>
              </a:ext>
            </a:extLst>
          </p:cNvPr>
          <p:cNvSpPr txBox="1"/>
          <p:nvPr/>
        </p:nvSpPr>
        <p:spPr>
          <a:xfrm>
            <a:off x="2811958" y="3977953"/>
            <a:ext cx="343364" cy="369332"/>
          </a:xfrm>
          <a:prstGeom prst="rect">
            <a:avLst/>
          </a:prstGeom>
          <a:noFill/>
        </p:spPr>
        <p:txBody>
          <a:bodyPr wrap="square" rtlCol="0">
            <a:spAutoFit/>
          </a:bodyPr>
          <a:lstStyle/>
          <a:p>
            <a:r>
              <a:rPr lang="en-US" dirty="0">
                <a:solidFill>
                  <a:prstClr val="black"/>
                </a:solidFill>
              </a:rPr>
              <a:t>…</a:t>
            </a:r>
          </a:p>
        </p:txBody>
      </p:sp>
      <p:cxnSp>
        <p:nvCxnSpPr>
          <p:cNvPr id="16" name="Straight Connector 15">
            <a:extLst>
              <a:ext uri="{FF2B5EF4-FFF2-40B4-BE49-F238E27FC236}">
                <a16:creationId xmlns:a16="http://schemas.microsoft.com/office/drawing/2014/main" id="{E7E52779-A26E-0BC6-A98C-69B1B4B994AE}"/>
              </a:ext>
            </a:extLst>
          </p:cNvPr>
          <p:cNvCxnSpPr>
            <a:cxnSpLocks/>
          </p:cNvCxnSpPr>
          <p:nvPr/>
        </p:nvCxnSpPr>
        <p:spPr>
          <a:xfrm flipV="1">
            <a:off x="3214101" y="4205968"/>
            <a:ext cx="468000" cy="0"/>
          </a:xfrm>
          <a:prstGeom prst="line">
            <a:avLst/>
          </a:prstGeom>
          <a:noFill/>
          <a:ln w="12700" cap="flat" cmpd="sng" algn="ctr">
            <a:solidFill>
              <a:sysClr val="windowText" lastClr="000000"/>
            </a:solidFill>
            <a:prstDash val="solid"/>
            <a:miter lim="800000"/>
          </a:ln>
          <a:effectLst/>
        </p:spPr>
      </p:cxnSp>
      <p:cxnSp>
        <p:nvCxnSpPr>
          <p:cNvPr id="17" name="Straight Arrow Connector 16">
            <a:extLst>
              <a:ext uri="{FF2B5EF4-FFF2-40B4-BE49-F238E27FC236}">
                <a16:creationId xmlns:a16="http://schemas.microsoft.com/office/drawing/2014/main" id="{B77D93BE-36D5-3D9D-C6BE-42CF76D69C75}"/>
              </a:ext>
            </a:extLst>
          </p:cNvPr>
          <p:cNvCxnSpPr>
            <a:cxnSpLocks/>
          </p:cNvCxnSpPr>
          <p:nvPr/>
        </p:nvCxnSpPr>
        <p:spPr>
          <a:xfrm>
            <a:off x="2590800" y="5291856"/>
            <a:ext cx="5867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FBD1E0BB-5F5D-C77A-C43F-B32E2F993FA2}"/>
              </a:ext>
            </a:extLst>
          </p:cNvPr>
          <p:cNvSpPr txBox="1"/>
          <p:nvPr/>
        </p:nvSpPr>
        <p:spPr>
          <a:xfrm>
            <a:off x="7508378" y="5294912"/>
            <a:ext cx="1050288" cy="307777"/>
          </a:xfrm>
          <a:prstGeom prst="rect">
            <a:avLst/>
          </a:prstGeom>
          <a:noFill/>
        </p:spPr>
        <p:txBody>
          <a:bodyPr wrap="none" rtlCol="0">
            <a:spAutoFit/>
          </a:bodyPr>
          <a:lstStyle/>
          <a:p>
            <a:r>
              <a:rPr lang="de-CH" sz="1400" i="1" dirty="0">
                <a:latin typeface="+mn-lt"/>
              </a:rPr>
              <a:t>global time</a:t>
            </a:r>
            <a:endParaRPr lang="en-US" sz="1400" i="1" dirty="0">
              <a:latin typeface="+mn-lt"/>
            </a:endParaRPr>
          </a:p>
        </p:txBody>
      </p:sp>
      <p:sp>
        <p:nvSpPr>
          <p:cNvPr id="19" name="TextBox 18">
            <a:extLst>
              <a:ext uri="{FF2B5EF4-FFF2-40B4-BE49-F238E27FC236}">
                <a16:creationId xmlns:a16="http://schemas.microsoft.com/office/drawing/2014/main" id="{2E4DF9A9-3F89-C95C-B424-577ADC184D1B}"/>
              </a:ext>
            </a:extLst>
          </p:cNvPr>
          <p:cNvSpPr txBox="1"/>
          <p:nvPr/>
        </p:nvSpPr>
        <p:spPr>
          <a:xfrm>
            <a:off x="627538" y="2754364"/>
            <a:ext cx="2450521" cy="523220"/>
          </a:xfrm>
          <a:prstGeom prst="rect">
            <a:avLst/>
          </a:prstGeom>
          <a:noFill/>
        </p:spPr>
        <p:txBody>
          <a:bodyPr wrap="square">
            <a:spAutoFit/>
          </a:bodyPr>
          <a:lstStyle/>
          <a:p>
            <a:pPr marL="285750" indent="-285750">
              <a:buFont typeface="Arial" panose="020B0604020202020204" pitchFamily="34" charset="0"/>
              <a:buChar char="•"/>
            </a:pPr>
            <a:r>
              <a:rPr lang="en-US" sz="1400" dirty="0">
                <a:solidFill>
                  <a:prstClr val="black"/>
                </a:solidFill>
                <a:latin typeface="+mn-lt"/>
              </a:rPr>
              <a:t>Global view of message without CFO:</a:t>
            </a:r>
            <a:endParaRPr lang="en-US" sz="1400" dirty="0">
              <a:latin typeface="+mn-lt"/>
            </a:endParaRPr>
          </a:p>
        </p:txBody>
      </p:sp>
      <p:sp>
        <p:nvSpPr>
          <p:cNvPr id="20" name="TextBox 19">
            <a:extLst>
              <a:ext uri="{FF2B5EF4-FFF2-40B4-BE49-F238E27FC236}">
                <a16:creationId xmlns:a16="http://schemas.microsoft.com/office/drawing/2014/main" id="{F6013A5B-00D5-F4DB-3D9E-AA434EC1BAE4}"/>
              </a:ext>
            </a:extLst>
          </p:cNvPr>
          <p:cNvSpPr txBox="1"/>
          <p:nvPr/>
        </p:nvSpPr>
        <p:spPr>
          <a:xfrm>
            <a:off x="653475" y="3985094"/>
            <a:ext cx="2441388" cy="738664"/>
          </a:xfrm>
          <a:prstGeom prst="rect">
            <a:avLst/>
          </a:prstGeom>
          <a:noFill/>
        </p:spPr>
        <p:txBody>
          <a:bodyPr wrap="square">
            <a:spAutoFit/>
          </a:bodyPr>
          <a:lstStyle/>
          <a:p>
            <a:pPr marL="285750" indent="-285750">
              <a:buFont typeface="Arial" panose="020B0604020202020204" pitchFamily="34" charset="0"/>
              <a:buChar char="•"/>
            </a:pPr>
            <a:r>
              <a:rPr lang="en-US" sz="1400" dirty="0">
                <a:solidFill>
                  <a:prstClr val="black"/>
                </a:solidFill>
                <a:latin typeface="+mn-lt"/>
              </a:rPr>
              <a:t>Global view of message with CFO: </a:t>
            </a:r>
            <a:br>
              <a:rPr lang="en-US" sz="1400" dirty="0">
                <a:solidFill>
                  <a:prstClr val="black"/>
                </a:solidFill>
                <a:latin typeface="+mn-lt"/>
              </a:rPr>
            </a:br>
            <a:r>
              <a:rPr lang="en-US" sz="1400" dirty="0">
                <a:solidFill>
                  <a:prstClr val="black"/>
                </a:solidFill>
                <a:latin typeface="+mn-lt"/>
              </a:rPr>
              <a:t>(device A slower)</a:t>
            </a:r>
            <a:endParaRPr lang="en-US" sz="1400" dirty="0">
              <a:latin typeface="+mn-lt"/>
            </a:endParaRPr>
          </a:p>
        </p:txBody>
      </p:sp>
      <p:cxnSp>
        <p:nvCxnSpPr>
          <p:cNvPr id="22" name="Straight Arrow Connector 21">
            <a:extLst>
              <a:ext uri="{FF2B5EF4-FFF2-40B4-BE49-F238E27FC236}">
                <a16:creationId xmlns:a16="http://schemas.microsoft.com/office/drawing/2014/main" id="{44763C03-D595-8A1A-8C74-E22A0C406B68}"/>
              </a:ext>
            </a:extLst>
          </p:cNvPr>
          <p:cNvCxnSpPr>
            <a:cxnSpLocks/>
          </p:cNvCxnSpPr>
          <p:nvPr/>
        </p:nvCxnSpPr>
        <p:spPr>
          <a:xfrm>
            <a:off x="5120737" y="3155819"/>
            <a:ext cx="0" cy="377404"/>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sp>
        <p:nvSpPr>
          <p:cNvPr id="23" name="TextBox 22">
            <a:extLst>
              <a:ext uri="{FF2B5EF4-FFF2-40B4-BE49-F238E27FC236}">
                <a16:creationId xmlns:a16="http://schemas.microsoft.com/office/drawing/2014/main" id="{591D1E03-6903-F3DD-5DD7-1255A34A677D}"/>
              </a:ext>
            </a:extLst>
          </p:cNvPr>
          <p:cNvSpPr txBox="1"/>
          <p:nvPr/>
        </p:nvSpPr>
        <p:spPr>
          <a:xfrm>
            <a:off x="5668613" y="3549085"/>
            <a:ext cx="2737954" cy="307777"/>
          </a:xfrm>
          <a:prstGeom prst="rect">
            <a:avLst/>
          </a:prstGeom>
          <a:noFill/>
        </p:spPr>
        <p:txBody>
          <a:bodyPr wrap="square" rtlCol="0">
            <a:spAutoFit/>
          </a:bodyPr>
          <a:lstStyle/>
          <a:p>
            <a:pPr algn="ctr"/>
            <a:r>
              <a:rPr lang="en-US" sz="1400" dirty="0">
                <a:solidFill>
                  <a:prstClr val="black"/>
                </a:solidFill>
                <a:latin typeface="+mn-lt"/>
              </a:rPr>
              <a:t>verification</a:t>
            </a:r>
          </a:p>
        </p:txBody>
      </p:sp>
      <p:sp>
        <p:nvSpPr>
          <p:cNvPr id="24" name="TextBox 23">
            <a:extLst>
              <a:ext uri="{FF2B5EF4-FFF2-40B4-BE49-F238E27FC236}">
                <a16:creationId xmlns:a16="http://schemas.microsoft.com/office/drawing/2014/main" id="{8FF122C6-95B9-FD03-F8AB-2BDE7A07418F}"/>
              </a:ext>
            </a:extLst>
          </p:cNvPr>
          <p:cNvSpPr txBox="1"/>
          <p:nvPr/>
        </p:nvSpPr>
        <p:spPr>
          <a:xfrm>
            <a:off x="4362006" y="3578423"/>
            <a:ext cx="1480095" cy="307777"/>
          </a:xfrm>
          <a:prstGeom prst="rect">
            <a:avLst/>
          </a:prstGeom>
          <a:noFill/>
        </p:spPr>
        <p:txBody>
          <a:bodyPr wrap="square" rtlCol="0">
            <a:spAutoFit/>
          </a:bodyPr>
          <a:lstStyle/>
          <a:p>
            <a:pPr algn="ctr"/>
            <a:r>
              <a:rPr lang="en-US" sz="1400" dirty="0" err="1">
                <a:solidFill>
                  <a:prstClr val="black"/>
                </a:solidFill>
                <a:latin typeface="+mn-lt"/>
              </a:rPr>
              <a:t>ToA</a:t>
            </a:r>
            <a:endParaRPr lang="en-US" sz="1400" dirty="0">
              <a:solidFill>
                <a:prstClr val="black"/>
              </a:solidFill>
              <a:latin typeface="+mn-lt"/>
            </a:endParaRPr>
          </a:p>
        </p:txBody>
      </p:sp>
      <p:sp>
        <p:nvSpPr>
          <p:cNvPr id="25" name="TextBox 24">
            <a:extLst>
              <a:ext uri="{FF2B5EF4-FFF2-40B4-BE49-F238E27FC236}">
                <a16:creationId xmlns:a16="http://schemas.microsoft.com/office/drawing/2014/main" id="{6B340143-F2A9-B9F9-AA44-7FE78F034064}"/>
              </a:ext>
            </a:extLst>
          </p:cNvPr>
          <p:cNvSpPr txBox="1"/>
          <p:nvPr/>
        </p:nvSpPr>
        <p:spPr>
          <a:xfrm>
            <a:off x="6360436" y="4813573"/>
            <a:ext cx="2326364" cy="307777"/>
          </a:xfrm>
          <a:prstGeom prst="rect">
            <a:avLst/>
          </a:prstGeom>
          <a:noFill/>
        </p:spPr>
        <p:txBody>
          <a:bodyPr wrap="square" rtlCol="0">
            <a:spAutoFit/>
          </a:bodyPr>
          <a:lstStyle/>
          <a:p>
            <a:pPr algn="ctr"/>
            <a:r>
              <a:rPr lang="en-US" sz="1400" dirty="0">
                <a:solidFill>
                  <a:prstClr val="black"/>
                </a:solidFill>
                <a:latin typeface="+mn-lt"/>
              </a:rPr>
              <a:t>verification</a:t>
            </a:r>
          </a:p>
        </p:txBody>
      </p:sp>
      <p:sp>
        <p:nvSpPr>
          <p:cNvPr id="26" name="Content Placeholder 2">
            <a:extLst>
              <a:ext uri="{FF2B5EF4-FFF2-40B4-BE49-F238E27FC236}">
                <a16:creationId xmlns:a16="http://schemas.microsoft.com/office/drawing/2014/main" id="{E824F16E-9E25-E70A-2F99-FAF2D89BBCCA}"/>
              </a:ext>
            </a:extLst>
          </p:cNvPr>
          <p:cNvSpPr txBox="1">
            <a:spLocks/>
          </p:cNvSpPr>
          <p:nvPr/>
        </p:nvSpPr>
        <p:spPr>
          <a:xfrm>
            <a:off x="763533" y="5811564"/>
            <a:ext cx="10728325" cy="668814"/>
          </a:xfrm>
          <a:prstGeom prst="rect">
            <a:avLst/>
          </a:prstGeom>
        </p:spPr>
        <p:txBody>
          <a:bodyPr vert="horz" lIns="0" tIns="0" rIns="0" bIns="0" rtlCol="0">
            <a:noAutofit/>
          </a:bodyPr>
          <a:lstStyle>
            <a:lvl1pPr marL="270000" indent="-270000" algn="l" defTabSz="914400" rtl="0" eaLnBrk="1" latinLnBrk="0" hangingPunct="1">
              <a:lnSpc>
                <a:spcPct val="100000"/>
              </a:lnSpc>
              <a:spcBef>
                <a:spcPts val="1000"/>
              </a:spcBef>
              <a:buFont typeface="Arial" panose="020B0604020202020204" pitchFamily="34" charset="0"/>
              <a:buChar char="•"/>
              <a:defRPr sz="1800" kern="1200">
                <a:solidFill>
                  <a:schemeClr val="tx1"/>
                </a:solidFill>
                <a:latin typeface="+mn-lt"/>
                <a:ea typeface="+mn-ea"/>
                <a:cs typeface="+mn-cs"/>
              </a:defRPr>
            </a:lvl1pPr>
            <a:lvl2pPr marL="538163" indent="-271463" algn="l" defTabSz="914400" rtl="0" eaLnBrk="1" latinLnBrk="0" hangingPunct="1">
              <a:lnSpc>
                <a:spcPct val="100000"/>
              </a:lnSpc>
              <a:spcBef>
                <a:spcPts val="500"/>
              </a:spcBef>
              <a:buFont typeface="Symbol" panose="05050102010706020507" pitchFamily="18" charset="2"/>
              <a:buChar char="-"/>
              <a:defRPr sz="1800" kern="1200">
                <a:solidFill>
                  <a:schemeClr val="tx1"/>
                </a:solidFill>
                <a:latin typeface="+mn-lt"/>
                <a:ea typeface="+mn-ea"/>
                <a:cs typeface="+mn-cs"/>
              </a:defRPr>
            </a:lvl2pPr>
            <a:lvl3pPr marL="810000" indent="-270000" algn="l" defTabSz="914400" rtl="0" eaLnBrk="1" latinLnBrk="0" hangingPunct="1">
              <a:lnSpc>
                <a:spcPct val="100000"/>
              </a:lnSpc>
              <a:spcBef>
                <a:spcPts val="500"/>
              </a:spcBef>
              <a:buFont typeface="Symbol" panose="05050102010706020507" pitchFamily="18" charset="2"/>
              <a:buChar char="-"/>
              <a:defRPr sz="1800" kern="1200">
                <a:solidFill>
                  <a:schemeClr val="tx1"/>
                </a:solidFill>
                <a:latin typeface="+mn-lt"/>
                <a:ea typeface="+mn-ea"/>
                <a:cs typeface="+mn-cs"/>
              </a:defRPr>
            </a:lvl3pPr>
            <a:lvl4pPr marL="1080000" indent="-271463" algn="l" defTabSz="914400" rtl="0" eaLnBrk="1" latinLnBrk="0" hangingPunct="1">
              <a:lnSpc>
                <a:spcPct val="100000"/>
              </a:lnSpc>
              <a:spcBef>
                <a:spcPts val="500"/>
              </a:spcBef>
              <a:buFont typeface="Symbol" panose="05050102010706020507" pitchFamily="18" charset="2"/>
              <a:buChar char="-"/>
              <a:defRPr sz="1800" kern="1200">
                <a:solidFill>
                  <a:schemeClr val="tx1"/>
                </a:solidFill>
                <a:latin typeface="+mn-lt"/>
                <a:ea typeface="+mn-ea"/>
                <a:cs typeface="+mn-cs"/>
              </a:defRPr>
            </a:lvl4pPr>
            <a:lvl5pPr marL="1350000" indent="-270000" algn="l" defTabSz="914400" rtl="0" eaLnBrk="1" latinLnBrk="0" hangingPunct="1">
              <a:lnSpc>
                <a:spcPct val="100000"/>
              </a:lnSpc>
              <a:spcBef>
                <a:spcPts val="500"/>
              </a:spcBef>
              <a:buFont typeface="Symbol" panose="05050102010706020507" pitchFamily="18"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à"/>
            </a:pPr>
            <a:r>
              <a:rPr lang="en-US" dirty="0">
                <a:sym typeface="Wingdings" panose="05000000000000000000" pitchFamily="2" charset="2"/>
              </a:rPr>
              <a:t>The clock frequency offset could have been manipulated.</a:t>
            </a:r>
          </a:p>
        </p:txBody>
      </p:sp>
      <p:sp>
        <p:nvSpPr>
          <p:cNvPr id="27" name="Rectangle 26">
            <a:extLst>
              <a:ext uri="{FF2B5EF4-FFF2-40B4-BE49-F238E27FC236}">
                <a16:creationId xmlns:a16="http://schemas.microsoft.com/office/drawing/2014/main" id="{3243A548-2E62-D7BB-DD7E-1DFB78466B85}"/>
              </a:ext>
            </a:extLst>
          </p:cNvPr>
          <p:cNvSpPr/>
          <p:nvPr/>
        </p:nvSpPr>
        <p:spPr>
          <a:xfrm>
            <a:off x="6217725" y="2777469"/>
            <a:ext cx="1555120" cy="360004"/>
          </a:xfrm>
          <a:prstGeom prst="rect">
            <a:avLst/>
          </a:prstGeom>
          <a:solidFill>
            <a:srgbClr val="FFFF0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a:ln>
                  <a:noFill/>
                </a:ln>
                <a:effectLst/>
                <a:uLnTx/>
                <a:uFillTx/>
                <a:ea typeface="+mn-ea"/>
                <a:cs typeface="+mn-cs"/>
              </a:rPr>
              <a:t>RIF</a:t>
            </a:r>
          </a:p>
        </p:txBody>
      </p:sp>
      <p:sp>
        <p:nvSpPr>
          <p:cNvPr id="28" name="Rectangle 27">
            <a:extLst>
              <a:ext uri="{FF2B5EF4-FFF2-40B4-BE49-F238E27FC236}">
                <a16:creationId xmlns:a16="http://schemas.microsoft.com/office/drawing/2014/main" id="{926CF2AC-65CC-258A-B04E-4A547971D636}"/>
              </a:ext>
            </a:extLst>
          </p:cNvPr>
          <p:cNvSpPr/>
          <p:nvPr/>
        </p:nvSpPr>
        <p:spPr>
          <a:xfrm>
            <a:off x="6578692" y="4036217"/>
            <a:ext cx="1908000" cy="360004"/>
          </a:xfrm>
          <a:prstGeom prst="rect">
            <a:avLst/>
          </a:prstGeom>
          <a:solidFill>
            <a:srgbClr val="FFFF0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a:ln>
                  <a:noFill/>
                </a:ln>
                <a:effectLst/>
                <a:uLnTx/>
                <a:uFillTx/>
                <a:ea typeface="+mn-ea"/>
                <a:cs typeface="+mn-cs"/>
              </a:rPr>
              <a:t>RIF</a:t>
            </a:r>
          </a:p>
        </p:txBody>
      </p:sp>
      <p:sp>
        <p:nvSpPr>
          <p:cNvPr id="29" name="Right Brace 28">
            <a:extLst>
              <a:ext uri="{FF2B5EF4-FFF2-40B4-BE49-F238E27FC236}">
                <a16:creationId xmlns:a16="http://schemas.microsoft.com/office/drawing/2014/main" id="{FBF8321C-D0F0-9841-7936-7CE4CA3E3E82}"/>
              </a:ext>
            </a:extLst>
          </p:cNvPr>
          <p:cNvSpPr/>
          <p:nvPr/>
        </p:nvSpPr>
        <p:spPr>
          <a:xfrm rot="5400000">
            <a:off x="6840307" y="2567222"/>
            <a:ext cx="291726" cy="1555114"/>
          </a:xfrm>
          <a:prstGeom prst="rightBrace">
            <a:avLst>
              <a:gd name="adj1" fmla="val 57824"/>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0" name="Right Brace 29">
            <a:extLst>
              <a:ext uri="{FF2B5EF4-FFF2-40B4-BE49-F238E27FC236}">
                <a16:creationId xmlns:a16="http://schemas.microsoft.com/office/drawing/2014/main" id="{1FC261A1-2BAB-FEED-485B-59D778A903B3}"/>
              </a:ext>
            </a:extLst>
          </p:cNvPr>
          <p:cNvSpPr/>
          <p:nvPr/>
        </p:nvSpPr>
        <p:spPr>
          <a:xfrm rot="5400000">
            <a:off x="7403796" y="3625200"/>
            <a:ext cx="256434" cy="1906643"/>
          </a:xfrm>
          <a:prstGeom prst="rightBrace">
            <a:avLst>
              <a:gd name="adj1" fmla="val 57824"/>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75156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916CF-96C5-C233-119A-16B9ABBE0C2E}"/>
              </a:ext>
            </a:extLst>
          </p:cNvPr>
          <p:cNvSpPr>
            <a:spLocks noGrp="1"/>
          </p:cNvSpPr>
          <p:nvPr>
            <p:ph type="title"/>
          </p:nvPr>
        </p:nvSpPr>
        <p:spPr/>
        <p:txBody>
          <a:bodyPr/>
          <a:lstStyle/>
          <a:p>
            <a:r>
              <a:rPr lang="de-CH" dirty="0" err="1"/>
              <a:t>Threat</a:t>
            </a:r>
            <a:r>
              <a:rPr lang="de-CH" dirty="0"/>
              <a:t> Model / </a:t>
            </a:r>
            <a:r>
              <a:rPr lang="de-CH" dirty="0" err="1"/>
              <a:t>Adversary’s</a:t>
            </a:r>
            <a:r>
              <a:rPr lang="de-CH" dirty="0"/>
              <a:t> </a:t>
            </a:r>
            <a:r>
              <a:rPr lang="de-CH" dirty="0" err="1"/>
              <a:t>Capabilities</a:t>
            </a:r>
            <a:endParaRPr lang="en-US" dirty="0"/>
          </a:p>
        </p:txBody>
      </p:sp>
      <p:sp>
        <p:nvSpPr>
          <p:cNvPr id="3" name="Content Placeholder 2">
            <a:extLst>
              <a:ext uri="{FF2B5EF4-FFF2-40B4-BE49-F238E27FC236}">
                <a16:creationId xmlns:a16="http://schemas.microsoft.com/office/drawing/2014/main" id="{EC7B00EC-F0E0-6B50-1ABC-DB88F9EAE320}"/>
              </a:ext>
            </a:extLst>
          </p:cNvPr>
          <p:cNvSpPr>
            <a:spLocks noGrp="1"/>
          </p:cNvSpPr>
          <p:nvPr>
            <p:ph idx="1"/>
          </p:nvPr>
        </p:nvSpPr>
        <p:spPr>
          <a:xfrm>
            <a:off x="685800" y="1981200"/>
            <a:ext cx="8077200" cy="4114800"/>
          </a:xfrm>
        </p:spPr>
        <p:txBody>
          <a:bodyPr/>
          <a:lstStyle/>
          <a:p>
            <a:pPr marL="0" indent="0">
              <a:buNone/>
            </a:pPr>
            <a:r>
              <a:rPr lang="en-US" sz="1600" dirty="0"/>
              <a:t>There are no limitations on what the adversary can do. </a:t>
            </a:r>
          </a:p>
          <a:p>
            <a:r>
              <a:rPr lang="en-US" sz="1600" dirty="0"/>
              <a:t>In particular: The adversary can </a:t>
            </a:r>
          </a:p>
          <a:p>
            <a:pPr lvl="1"/>
            <a:r>
              <a:rPr lang="en-US" sz="1600" dirty="0"/>
              <a:t>detect and replay a signal with an artificial clock frequency offset with negligible delay,</a:t>
            </a:r>
          </a:p>
          <a:p>
            <a:pPr lvl="1"/>
            <a:r>
              <a:rPr lang="en-US" sz="1600" dirty="0"/>
              <a:t>learn all the required details of the ranging protocol, such as implementation-specific response times or the content of the          and              , and</a:t>
            </a:r>
          </a:p>
          <a:p>
            <a:pPr lvl="1"/>
            <a:r>
              <a:rPr lang="en-US" sz="1600" dirty="0"/>
              <a:t>position themselves as required to interact with the devices (physical vicinity).</a:t>
            </a:r>
          </a:p>
          <a:p>
            <a:pPr lvl="1"/>
            <a:endParaRPr lang="en-US" sz="1600" dirty="0"/>
          </a:p>
          <a:p>
            <a:r>
              <a:rPr lang="en-US" sz="1600" dirty="0"/>
              <a:t>Exception:</a:t>
            </a:r>
          </a:p>
          <a:p>
            <a:pPr lvl="1"/>
            <a:r>
              <a:rPr lang="en-US" sz="1600" dirty="0"/>
              <a:t>The adversary does not know any secrets shared between genuine transceivers, meaning it cannot predict the          .</a:t>
            </a:r>
          </a:p>
          <a:p>
            <a:pPr lvl="1"/>
            <a:r>
              <a:rPr lang="en-US" sz="1600" dirty="0"/>
              <a:t>The attacker cannot meddle with or reconfigure the ranging devices.</a:t>
            </a:r>
          </a:p>
        </p:txBody>
      </p:sp>
      <p:sp>
        <p:nvSpPr>
          <p:cNvPr id="4" name="Date Placeholder 3">
            <a:extLst>
              <a:ext uri="{FF2B5EF4-FFF2-40B4-BE49-F238E27FC236}">
                <a16:creationId xmlns:a16="http://schemas.microsoft.com/office/drawing/2014/main" id="{D228926F-97A7-4026-7F68-3D5097E8C09F}"/>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5D99EC3A-7FB7-F38D-90B9-EE2653CE2156}"/>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703E8208-9EE0-C311-4507-88B8B4F1E8B6}"/>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6">
            <a:extLst>
              <a:ext uri="{FF2B5EF4-FFF2-40B4-BE49-F238E27FC236}">
                <a16:creationId xmlns:a16="http://schemas.microsoft.com/office/drawing/2014/main" id="{79961E25-3AAD-4072-6135-9168FAE54D35}"/>
              </a:ext>
            </a:extLst>
          </p:cNvPr>
          <p:cNvSpPr/>
          <p:nvPr/>
        </p:nvSpPr>
        <p:spPr>
          <a:xfrm>
            <a:off x="5562600" y="3406140"/>
            <a:ext cx="396240" cy="252000"/>
          </a:xfrm>
          <a:prstGeom prst="rect">
            <a:avLst/>
          </a:prstGeom>
          <a:solidFill>
            <a:srgbClr val="7030A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a:ln>
                  <a:noFill/>
                </a:ln>
                <a:solidFill>
                  <a:prstClr val="white"/>
                </a:solidFill>
                <a:effectLst/>
                <a:uLnTx/>
                <a:uFillTx/>
                <a:ea typeface="+mn-ea"/>
                <a:cs typeface="+mn-cs"/>
              </a:rPr>
              <a:t>NB</a:t>
            </a:r>
          </a:p>
        </p:txBody>
      </p:sp>
      <p:sp>
        <p:nvSpPr>
          <p:cNvPr id="8" name="Rectangle 7">
            <a:extLst>
              <a:ext uri="{FF2B5EF4-FFF2-40B4-BE49-F238E27FC236}">
                <a16:creationId xmlns:a16="http://schemas.microsoft.com/office/drawing/2014/main" id="{26BAB237-25EF-8640-5945-6EB746BF7923}"/>
              </a:ext>
            </a:extLst>
          </p:cNvPr>
          <p:cNvSpPr/>
          <p:nvPr/>
        </p:nvSpPr>
        <p:spPr>
          <a:xfrm>
            <a:off x="6477000" y="3406140"/>
            <a:ext cx="685800" cy="252000"/>
          </a:xfrm>
          <a:prstGeom prst="rect">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dirty="0" err="1">
                <a:ln>
                  <a:noFill/>
                </a:ln>
                <a:solidFill>
                  <a:prstClr val="white"/>
                </a:solidFill>
                <a:effectLst/>
                <a:uLnTx/>
                <a:uFillTx/>
                <a:ea typeface="+mn-ea"/>
                <a:cs typeface="+mn-cs"/>
              </a:rPr>
              <a:t>PRE</a:t>
            </a:r>
            <a:r>
              <a:rPr kumimoji="0" lang="en-US" b="0" i="1" u="none" strike="noStrike" kern="0" cap="none" spc="0" normalizeH="0" baseline="0" dirty="0" err="1">
                <a:ln>
                  <a:noFill/>
                </a:ln>
                <a:solidFill>
                  <a:prstClr val="white"/>
                </a:solidFill>
                <a:effectLst/>
                <a:uLnTx/>
                <a:uFillTx/>
                <a:ea typeface="+mn-ea"/>
                <a:cs typeface="+mn-cs"/>
              </a:rPr>
              <a:t>i</a:t>
            </a:r>
            <a:endParaRPr kumimoji="0" lang="en-US" b="0" i="1" u="none" strike="noStrike" kern="0" cap="none" spc="0" normalizeH="0" baseline="0" dirty="0">
              <a:ln>
                <a:noFill/>
              </a:ln>
              <a:solidFill>
                <a:prstClr val="white"/>
              </a:solidFill>
              <a:effectLst/>
              <a:uLnTx/>
              <a:uFillTx/>
              <a:ea typeface="+mn-ea"/>
              <a:cs typeface="+mn-cs"/>
            </a:endParaRPr>
          </a:p>
        </p:txBody>
      </p:sp>
      <p:sp>
        <p:nvSpPr>
          <p:cNvPr id="9" name="Rectangle 8">
            <a:extLst>
              <a:ext uri="{FF2B5EF4-FFF2-40B4-BE49-F238E27FC236}">
                <a16:creationId xmlns:a16="http://schemas.microsoft.com/office/drawing/2014/main" id="{75592C3B-0BA1-9425-35BF-B6FB24EEA4C9}"/>
              </a:ext>
            </a:extLst>
          </p:cNvPr>
          <p:cNvSpPr/>
          <p:nvPr/>
        </p:nvSpPr>
        <p:spPr>
          <a:xfrm>
            <a:off x="5385816" y="4788408"/>
            <a:ext cx="495326" cy="252000"/>
          </a:xfrm>
          <a:prstGeom prst="rect">
            <a:avLst/>
          </a:prstGeom>
          <a:solidFill>
            <a:srgbClr val="FFFF00"/>
          </a:solidFill>
          <a:ln w="12700" cap="flat" cmpd="sng" algn="ctr">
            <a:solidFill>
              <a:schemeClr val="tx1"/>
            </a:solidFill>
            <a:prstDash val="solid"/>
            <a:miter lim="800000"/>
          </a:ln>
          <a:effectLst/>
        </p:spPr>
        <p:txBody>
          <a:bodyPr rtlCol="0" anchor="ctr"/>
          <a:lstStyle/>
          <a:p>
            <a:pPr lvl="0" algn="ctr">
              <a:defRPr/>
            </a:pPr>
            <a:r>
              <a:rPr lang="en-US" kern="0" dirty="0"/>
              <a:t>RIF</a:t>
            </a:r>
            <a:endParaRPr kumimoji="0" lang="en-US" b="0" i="0" u="none" strike="noStrike" kern="0" cap="none" spc="0" normalizeH="0" baseline="0" dirty="0">
              <a:ln>
                <a:noFill/>
              </a:ln>
              <a:effectLst/>
              <a:uLnTx/>
              <a:uFillTx/>
            </a:endParaRPr>
          </a:p>
        </p:txBody>
      </p:sp>
    </p:spTree>
    <p:extLst>
      <p:ext uri="{BB962C8B-B14F-4D97-AF65-F5344CB8AC3E}">
        <p14:creationId xmlns:p14="http://schemas.microsoft.com/office/powerpoint/2010/main" val="1973164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000F-3A2A-2B65-82B1-FF979B8F1C04}"/>
              </a:ext>
            </a:extLst>
          </p:cNvPr>
          <p:cNvSpPr>
            <a:spLocks noGrp="1"/>
          </p:cNvSpPr>
          <p:nvPr>
            <p:ph type="title"/>
          </p:nvPr>
        </p:nvSpPr>
        <p:spPr/>
        <p:txBody>
          <a:bodyPr/>
          <a:lstStyle/>
          <a:p>
            <a:r>
              <a:rPr lang="de-CH" dirty="0" err="1"/>
              <a:t>Attack</a:t>
            </a:r>
            <a:r>
              <a:rPr lang="de-CH" dirty="0"/>
              <a:t> Scenario</a:t>
            </a:r>
            <a:endParaRPr lang="en-US" dirty="0"/>
          </a:p>
        </p:txBody>
      </p:sp>
      <p:sp>
        <p:nvSpPr>
          <p:cNvPr id="3" name="Content Placeholder 2">
            <a:extLst>
              <a:ext uri="{FF2B5EF4-FFF2-40B4-BE49-F238E27FC236}">
                <a16:creationId xmlns:a16="http://schemas.microsoft.com/office/drawing/2014/main" id="{E35F0B6A-B5F5-131B-8813-DADB6A1D8CF9}"/>
              </a:ext>
            </a:extLst>
          </p:cNvPr>
          <p:cNvSpPr>
            <a:spLocks noGrp="1"/>
          </p:cNvSpPr>
          <p:nvPr>
            <p:ph idx="1"/>
          </p:nvPr>
        </p:nvSpPr>
        <p:spPr/>
        <p:txBody>
          <a:bodyPr/>
          <a:lstStyle/>
          <a:p>
            <a:pPr marL="0" indent="0">
              <a:buNone/>
            </a:pPr>
            <a:r>
              <a:rPr lang="en-US" sz="1600" b="1" dirty="0"/>
              <a:t>Idea: </a:t>
            </a:r>
            <a:r>
              <a:rPr lang="en-US" sz="1600" dirty="0"/>
              <a:t>Even though the adversary may not know when the exchanges start, </a:t>
            </a:r>
            <a:r>
              <a:rPr lang="en-US" sz="1600" u="sng" dirty="0"/>
              <a:t>they might be able to attack all four ranging messages,</a:t>
            </a:r>
            <a:r>
              <a:rPr lang="en-US" sz="1600" dirty="0"/>
              <a:t> trying to advance the corresponding RMARKERs.</a:t>
            </a:r>
          </a:p>
          <a:p>
            <a:endParaRPr lang="en-US" sz="1600" dirty="0"/>
          </a:p>
        </p:txBody>
      </p:sp>
      <p:sp>
        <p:nvSpPr>
          <p:cNvPr id="4" name="Date Placeholder 3">
            <a:extLst>
              <a:ext uri="{FF2B5EF4-FFF2-40B4-BE49-F238E27FC236}">
                <a16:creationId xmlns:a16="http://schemas.microsoft.com/office/drawing/2014/main" id="{BED8FF4C-BA07-5CAA-F87B-4258AFE66BF1}"/>
              </a:ext>
            </a:extLst>
          </p:cNvPr>
          <p:cNvSpPr>
            <a:spLocks noGrp="1"/>
          </p:cNvSpPr>
          <p:nvPr>
            <p:ph type="dt" sz="half" idx="10"/>
          </p:nvPr>
        </p:nvSpPr>
        <p:spPr/>
        <p:txBody>
          <a:bodyPr/>
          <a:lstStyle/>
          <a:p>
            <a:r>
              <a:rPr lang="en-US" altLang="en-US"/>
              <a:t>Jul 2022</a:t>
            </a:r>
            <a:endParaRPr lang="en-US" altLang="en-US" dirty="0"/>
          </a:p>
        </p:txBody>
      </p:sp>
      <p:sp>
        <p:nvSpPr>
          <p:cNvPr id="5" name="Footer Placeholder 4">
            <a:extLst>
              <a:ext uri="{FF2B5EF4-FFF2-40B4-BE49-F238E27FC236}">
                <a16:creationId xmlns:a16="http://schemas.microsoft.com/office/drawing/2014/main" id="{12A109E8-006F-0D5D-E28C-2202E9A14FE2}"/>
              </a:ext>
            </a:extLst>
          </p:cNvPr>
          <p:cNvSpPr>
            <a:spLocks noGrp="1"/>
          </p:cNvSpPr>
          <p:nvPr>
            <p:ph type="ftr" sz="quarter" idx="11"/>
          </p:nvPr>
        </p:nvSpPr>
        <p:spPr/>
        <p:txBody>
          <a:bodyPr/>
          <a:lstStyle/>
          <a:p>
            <a:r>
              <a:rPr lang="nb-NO" altLang="en-US"/>
              <a:t>Anliker et al. (ETH Zurich)</a:t>
            </a:r>
            <a:endParaRPr lang="en-US" altLang="en-US" dirty="0"/>
          </a:p>
        </p:txBody>
      </p:sp>
      <p:sp>
        <p:nvSpPr>
          <p:cNvPr id="6" name="Slide Number Placeholder 5">
            <a:extLst>
              <a:ext uri="{FF2B5EF4-FFF2-40B4-BE49-F238E27FC236}">
                <a16:creationId xmlns:a16="http://schemas.microsoft.com/office/drawing/2014/main" id="{94DBACB1-30C7-12B5-6BD7-6D9B5A373E79}"/>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pic>
        <p:nvPicPr>
          <p:cNvPr id="7" name="Picture 6">
            <a:extLst>
              <a:ext uri="{FF2B5EF4-FFF2-40B4-BE49-F238E27FC236}">
                <a16:creationId xmlns:a16="http://schemas.microsoft.com/office/drawing/2014/main" id="{FBCECB08-291C-4E22-D68F-D6CC30AF74B3}"/>
              </a:ext>
            </a:extLst>
          </p:cNvPr>
          <p:cNvPicPr>
            <a:picLocks noChangeAspect="1"/>
          </p:cNvPicPr>
          <p:nvPr/>
        </p:nvPicPr>
        <p:blipFill>
          <a:blip r:embed="rId3"/>
          <a:stretch>
            <a:fillRect/>
          </a:stretch>
        </p:blipFill>
        <p:spPr>
          <a:xfrm>
            <a:off x="457201" y="3048000"/>
            <a:ext cx="8077200" cy="2768373"/>
          </a:xfrm>
          <a:prstGeom prst="rect">
            <a:avLst/>
          </a:prstGeom>
        </p:spPr>
      </p:pic>
      <p:cxnSp>
        <p:nvCxnSpPr>
          <p:cNvPr id="8" name="Straight Arrow Connector 7">
            <a:extLst>
              <a:ext uri="{FF2B5EF4-FFF2-40B4-BE49-F238E27FC236}">
                <a16:creationId xmlns:a16="http://schemas.microsoft.com/office/drawing/2014/main" id="{B630BE17-4DEE-D363-1312-FCBDC427977D}"/>
              </a:ext>
            </a:extLst>
          </p:cNvPr>
          <p:cNvCxnSpPr>
            <a:cxnSpLocks/>
          </p:cNvCxnSpPr>
          <p:nvPr/>
        </p:nvCxnSpPr>
        <p:spPr>
          <a:xfrm flipV="1">
            <a:off x="3362713" y="3860747"/>
            <a:ext cx="133753" cy="1204729"/>
          </a:xfrm>
          <a:prstGeom prst="straightConnector1">
            <a:avLst/>
          </a:pr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7602A71-694E-82FE-618D-BDDB1D6E645C}"/>
              </a:ext>
            </a:extLst>
          </p:cNvPr>
          <p:cNvCxnSpPr>
            <a:cxnSpLocks/>
          </p:cNvCxnSpPr>
          <p:nvPr/>
        </p:nvCxnSpPr>
        <p:spPr>
          <a:xfrm>
            <a:off x="6786223" y="3880604"/>
            <a:ext cx="128693" cy="1165014"/>
          </a:xfrm>
          <a:prstGeom prst="straightConnector1">
            <a:avLst/>
          </a:pr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C6937AD-FB30-D9F6-8673-2F17BEBB97FE}"/>
              </a:ext>
            </a:extLst>
          </p:cNvPr>
          <p:cNvCxnSpPr/>
          <p:nvPr/>
        </p:nvCxnSpPr>
        <p:spPr>
          <a:xfrm>
            <a:off x="3800519" y="3591765"/>
            <a:ext cx="0" cy="2736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C381FFC-1559-33EA-E016-2ED714696A1E}"/>
              </a:ext>
            </a:extLst>
          </p:cNvPr>
          <p:cNvCxnSpPr>
            <a:cxnSpLocks/>
          </p:cNvCxnSpPr>
          <p:nvPr/>
        </p:nvCxnSpPr>
        <p:spPr>
          <a:xfrm>
            <a:off x="7216820" y="4988765"/>
            <a:ext cx="0" cy="2736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73DD3AE-9551-54B7-C27B-BE8766205D90}"/>
              </a:ext>
            </a:extLst>
          </p:cNvPr>
          <p:cNvCxnSpPr>
            <a:cxnSpLocks/>
          </p:cNvCxnSpPr>
          <p:nvPr/>
        </p:nvCxnSpPr>
        <p:spPr>
          <a:xfrm flipV="1">
            <a:off x="4973023" y="3840890"/>
            <a:ext cx="133753" cy="1204729"/>
          </a:xfrm>
          <a:prstGeom prst="straightConnector1">
            <a:avLst/>
          </a:pr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F12487A-F65D-913C-EE47-F0463A2EB2BB}"/>
              </a:ext>
            </a:extLst>
          </p:cNvPr>
          <p:cNvCxnSpPr>
            <a:cxnSpLocks/>
          </p:cNvCxnSpPr>
          <p:nvPr/>
        </p:nvCxnSpPr>
        <p:spPr>
          <a:xfrm>
            <a:off x="1584831" y="3880605"/>
            <a:ext cx="128693" cy="1165014"/>
          </a:xfrm>
          <a:prstGeom prst="straightConnector1">
            <a:avLst/>
          </a:pr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AE501A4-AFBF-9282-654D-F3799BE7F3A5}"/>
              </a:ext>
            </a:extLst>
          </p:cNvPr>
          <p:cNvCxnSpPr/>
          <p:nvPr/>
        </p:nvCxnSpPr>
        <p:spPr>
          <a:xfrm>
            <a:off x="2031155" y="5000619"/>
            <a:ext cx="0" cy="2736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43DD200-5E78-75ED-E2EB-3F25C2376C03}"/>
              </a:ext>
            </a:extLst>
          </p:cNvPr>
          <p:cNvCxnSpPr/>
          <p:nvPr/>
        </p:nvCxnSpPr>
        <p:spPr>
          <a:xfrm>
            <a:off x="5441867" y="3576525"/>
            <a:ext cx="0" cy="2736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24100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1763</Words>
  <Application>Microsoft Office PowerPoint</Application>
  <PresentationFormat>On-screen Show (4:3)</PresentationFormat>
  <Paragraphs>293</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Cambria Math</vt:lpstr>
      <vt:lpstr>Times New Roman</vt:lpstr>
      <vt:lpstr>Wingdings</vt:lpstr>
      <vt:lpstr>Office Theme</vt:lpstr>
      <vt:lpstr>PowerPoint Presentation</vt:lpstr>
      <vt:lpstr>PowerPoint Presentation</vt:lpstr>
      <vt:lpstr>Key points of NBA-MMS UWB</vt:lpstr>
      <vt:lpstr>Double-Sided Two-Way Ranging (DS-TWR) (taken from 802.15.4z)</vt:lpstr>
      <vt:lpstr>Ranging message</vt:lpstr>
      <vt:lpstr>Ranging message stretched due to clock frequency offset</vt:lpstr>
      <vt:lpstr>Why is this a problem?</vt:lpstr>
      <vt:lpstr>Threat Model / Adversary’s Capabilities</vt:lpstr>
      <vt:lpstr>Attack Scenario</vt:lpstr>
      <vt:lpstr>Example: Attacking the second message (Device B  Device A) </vt:lpstr>
      <vt:lpstr>Why can the adversary attack all messages?</vt:lpstr>
      <vt:lpstr>Computing the maximal distance reduction 〖red〗_max</vt:lpstr>
      <vt:lpstr>Maximal distance reduction for different C_max  [ppm]</vt:lpstr>
      <vt:lpstr>Could the maximal distance reduction be increased?</vt:lpstr>
      <vt:lpstr>Counter Measures </vt:lpstr>
      <vt:lpstr>Conclusion </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Claudio Anliker</cp:lastModifiedBy>
  <cp:revision>360</cp:revision>
  <cp:lastPrinted>1998-02-10T13:28:06Z</cp:lastPrinted>
  <dcterms:created xsi:type="dcterms:W3CDTF">2021-07-16T20:39:58Z</dcterms:created>
  <dcterms:modified xsi:type="dcterms:W3CDTF">2022-07-13T16:48:13Z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