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84" r:id="rId4"/>
    <p:sldId id="285" r:id="rId5"/>
    <p:sldId id="286" r:id="rId6"/>
    <p:sldId id="288" r:id="rId7"/>
    <p:sldId id="290"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p:restoredTop sz="96621"/>
  </p:normalViewPr>
  <p:slideViewPr>
    <p:cSldViewPr>
      <p:cViewPr varScale="1">
        <p:scale>
          <a:sx n="136" d="100"/>
          <a:sy n="136" d="100"/>
        </p:scale>
        <p:origin x="888" y="192"/>
      </p:cViewPr>
      <p:guideLst>
        <p:guide orient="horz" pos="2160"/>
        <p:guide pos="2880"/>
      </p:guideLst>
    </p:cSldViewPr>
  </p:slideViewPr>
  <p:outlineViewPr>
    <p:cViewPr>
      <p:scale>
        <a:sx n="33" d="100"/>
        <a:sy n="33" d="100"/>
      </p:scale>
      <p:origin x="0" y="-3544"/>
    </p:cViewPr>
  </p:outlin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X. Luo, et al</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11" Type="http://schemas.openxmlformats.org/officeDocument/2006/relationships/image" Target="../media/image18.png"/><Relationship Id="rId5" Type="http://schemas.openxmlformats.org/officeDocument/2006/relationships/image" Target="../media/image5.png"/><Relationship Id="rId15" Type="http://schemas.openxmlformats.org/officeDocument/2006/relationships/image" Target="../media/image7.png"/><Relationship Id="rId10"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png"/><Relationship Id="rId1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0"/>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Way Forward on Preamble Sequences beyond 4z </a:t>
            </a:r>
            <a:r>
              <a:rPr lang="en-US" sz="1600" dirty="0" err="1"/>
              <a:t>Ipatov</a:t>
            </a:r>
            <a:endParaRPr lang="en-US" altLang="en-US" sz="1600" dirty="0"/>
          </a:p>
          <a:p>
            <a:r>
              <a:rPr lang="en-US" altLang="en-US" sz="1600" b="1" dirty="0"/>
              <a:t>Date Submitted: </a:t>
            </a:r>
            <a:r>
              <a:rPr lang="en-US" altLang="en-US" sz="1600" dirty="0"/>
              <a:t>12</a:t>
            </a:r>
            <a:r>
              <a:rPr lang="en-US" altLang="en-US" sz="1600" b="1" dirty="0"/>
              <a:t> </a:t>
            </a:r>
            <a:r>
              <a:rPr lang="en-US" altLang="en-US" sz="1600" dirty="0">
                <a:solidFill>
                  <a:srgbClr val="000000"/>
                </a:solidFill>
              </a:rPr>
              <a:t>July</a:t>
            </a:r>
            <a:r>
              <a:rPr lang="en-US" altLang="en-US" sz="1600" dirty="0"/>
              <a:t>, 2022	</a:t>
            </a:r>
          </a:p>
          <a:p>
            <a:r>
              <a:rPr lang="en-US" altLang="en-US" sz="1600" b="1" dirty="0"/>
              <a:t>Source:</a:t>
            </a:r>
            <a:r>
              <a:rPr lang="en-US" altLang="en-US" sz="1600" dirty="0"/>
              <a:t> Xiliang Luo, Vinod </a:t>
            </a:r>
            <a:r>
              <a:rPr lang="en-US" altLang="en-US" sz="1600" dirty="0" err="1"/>
              <a:t>Kristem</a:t>
            </a:r>
            <a:r>
              <a:rPr lang="en-US" altLang="en-US" sz="1600" dirty="0"/>
              <a:t>, Moche Cohen (Apple Inc.), Michael McLaughlin, Billy Verso, Igor </a:t>
            </a:r>
            <a:r>
              <a:rPr lang="en-US" altLang="en-US" sz="1600" dirty="0" err="1"/>
              <a:t>Dotlic</a:t>
            </a:r>
            <a:r>
              <a:rPr lang="en-US" altLang="en-US" sz="1600" dirty="0"/>
              <a:t>, Carl Murray, </a:t>
            </a:r>
            <a:r>
              <a:rPr lang="en-US" altLang="en-US" sz="1600" dirty="0" err="1"/>
              <a:t>Jarek</a:t>
            </a:r>
            <a:r>
              <a:rPr lang="en-US" altLang="en-US" sz="1600" dirty="0"/>
              <a:t> </a:t>
            </a:r>
            <a:r>
              <a:rPr lang="en-US" altLang="en-US" sz="1600" dirty="0" err="1"/>
              <a:t>Niewczas</a:t>
            </a:r>
            <a:r>
              <a:rPr lang="en-US" altLang="en-US" sz="1600" dirty="0"/>
              <a:t> (Qorvo)</a:t>
            </a:r>
            <a:endParaRPr lang="en-US" altLang="en-US" sz="1600" dirty="0">
              <a:solidFill>
                <a:srgbClr val="FF0000"/>
              </a:solidFill>
            </a:endParaRP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propose a way forward on preamble sequences beyond 4z </a:t>
            </a:r>
            <a:r>
              <a:rPr lang="en-US" altLang="en-US" sz="1600" dirty="0" err="1"/>
              <a:t>Ipatov</a:t>
            </a:r>
            <a:r>
              <a:rPr lang="en-US" altLang="en-US" sz="1600" dirty="0"/>
              <a:t>.</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32452912"/>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offer flexible multi-user interference mitigation</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allows efficient construction</a:t>
                      </a: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Rectangle 7">
            <a:extLst>
              <a:ext uri="{FF2B5EF4-FFF2-40B4-BE49-F238E27FC236}">
                <a16:creationId xmlns:a16="http://schemas.microsoft.com/office/drawing/2014/main" id="{458D4AA4-B6B9-AD90-2245-28D0ED5F514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(1)</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0"/>
              </a:spcBef>
              <a:defRPr sz="2900"/>
            </a:pPr>
            <a:r>
              <a:rPr lang="en-US" sz="2000" dirty="0"/>
              <a:t>Expand the set of </a:t>
            </a:r>
            <a:r>
              <a:rPr lang="en-US" sz="2000" dirty="0" err="1"/>
              <a:t>Ipatov</a:t>
            </a:r>
            <a:r>
              <a:rPr lang="en-US" sz="2000" dirty="0"/>
              <a:t>-based preambles in 4z with preamble sequences constructed from complementary sets</a:t>
            </a:r>
          </a:p>
          <a:p>
            <a:pPr lvl="1">
              <a:lnSpc>
                <a:spcPct val="120000"/>
              </a:lnSpc>
              <a:spcBef>
                <a:spcPts val="0"/>
              </a:spcBef>
              <a:defRPr sz="2900"/>
            </a:pPr>
            <a:r>
              <a:rPr lang="en-US" sz="1800" dirty="0"/>
              <a:t>Gaps can be introduced to increase the zero-autocorrelation zone</a:t>
            </a:r>
          </a:p>
          <a:p>
            <a:pPr lvl="1">
              <a:lnSpc>
                <a:spcPct val="120000"/>
              </a:lnSpc>
              <a:spcBef>
                <a:spcPts val="0"/>
              </a:spcBef>
              <a:defRPr sz="2900"/>
            </a:pPr>
            <a:r>
              <a:rPr lang="en-US" sz="1800" dirty="0"/>
              <a:t>Sequences in the complementary set: {</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p>
          <a:p>
            <a:pPr lvl="2">
              <a:lnSpc>
                <a:spcPct val="120000"/>
              </a:lnSpc>
              <a:spcBef>
                <a:spcPts val="0"/>
              </a:spcBef>
              <a:defRPr sz="2900"/>
            </a:pPr>
            <a:r>
              <a:rPr lang="en-US" sz="1800" dirty="0">
                <a:solidFill>
                  <a:srgbClr val="000000"/>
                </a:solidFill>
              </a:rPr>
              <a:t>One preamble symbol without gap</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endParaRPr lang="en-US" sz="1800" baseline="-5999" dirty="0">
              <a:solidFill>
                <a:srgbClr val="0096FF"/>
              </a:solidFill>
            </a:endParaRPr>
          </a:p>
          <a:p>
            <a:pPr lvl="2">
              <a:lnSpc>
                <a:spcPct val="120000"/>
              </a:lnSpc>
              <a:spcBef>
                <a:spcPts val="0"/>
              </a:spcBef>
              <a:defRPr sz="2900"/>
            </a:pPr>
            <a:r>
              <a:rPr lang="en-US" sz="1800" dirty="0"/>
              <a:t>One preamble symbol with gap </a:t>
            </a:r>
            <a:r>
              <a:rPr lang="en-US" sz="1800" dirty="0">
                <a:solidFill>
                  <a:srgbClr val="FF2600"/>
                </a:solidFill>
              </a:rPr>
              <a:t>G </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2</a:t>
            </a:r>
            <a:r>
              <a:rPr lang="en-US" sz="1800" dirty="0"/>
              <a:t>, </a:t>
            </a:r>
            <a:r>
              <a:rPr lang="en-US" sz="1800" dirty="0">
                <a:solidFill>
                  <a:srgbClr val="FF2600"/>
                </a:solidFill>
              </a:rPr>
              <a:t>G</a:t>
            </a:r>
            <a:r>
              <a:rPr lang="en-US" sz="1800" dirty="0"/>
              <a:t>, …, </a:t>
            </a:r>
            <a:r>
              <a:rPr lang="en-US" sz="1800" dirty="0">
                <a:solidFill>
                  <a:srgbClr val="0096FF"/>
                </a:solidFill>
              </a:rPr>
              <a:t>S</a:t>
            </a:r>
            <a:r>
              <a:rPr lang="en-US" sz="1800" baseline="-5999" dirty="0">
                <a:solidFill>
                  <a:srgbClr val="0096FF"/>
                </a:solidFill>
              </a:rPr>
              <a:t>D</a:t>
            </a:r>
            <a:r>
              <a:rPr lang="en-US" sz="1800" dirty="0"/>
              <a:t>, </a:t>
            </a:r>
            <a:r>
              <a:rPr lang="en-US" sz="1800" dirty="0">
                <a:solidFill>
                  <a:srgbClr val="FF2600"/>
                </a:solidFill>
              </a:rPr>
              <a:t>G</a:t>
            </a:r>
            <a:r>
              <a:rPr lang="en-US" sz="1800" dirty="0"/>
              <a:t>], or </a:t>
            </a:r>
            <a:endParaRPr lang="en-US" sz="1800" dirty="0">
              <a:solidFill>
                <a:schemeClr val="accent1">
                  <a:hueOff val="273562"/>
                  <a:satOff val="2937"/>
                  <a:lumOff val="-22233"/>
                </a:schemeClr>
              </a:solidFill>
            </a:endParaRP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D/2</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D/2+1</a:t>
            </a:r>
            <a:r>
              <a:rPr lang="en-US" sz="1800" dirty="0"/>
              <a:t>,</a:t>
            </a:r>
            <a:r>
              <a:rPr lang="en-US" sz="1800" baseline="-5999" dirty="0">
                <a:solidFill>
                  <a:srgbClr val="0096FF"/>
                </a:solidFill>
              </a:rPr>
              <a:t> </a:t>
            </a:r>
            <a:r>
              <a:rPr lang="en-US" sz="1800" dirty="0"/>
              <a:t>…, </a:t>
            </a:r>
            <a:r>
              <a:rPr lang="en-US" sz="1800" dirty="0">
                <a:solidFill>
                  <a:srgbClr val="0096FF"/>
                </a:solidFill>
              </a:rPr>
              <a:t>S</a:t>
            </a:r>
            <a:r>
              <a:rPr lang="en-US" sz="1800" baseline="-5999" dirty="0">
                <a:solidFill>
                  <a:srgbClr val="0096FF"/>
                </a:solidFill>
              </a:rPr>
              <a:t>D</a:t>
            </a:r>
            <a:r>
              <a:rPr lang="en-US" sz="1800" dirty="0"/>
              <a:t>,</a:t>
            </a:r>
            <a:r>
              <a:rPr lang="en-US" sz="1800" baseline="-5999" dirty="0"/>
              <a:t> </a:t>
            </a:r>
            <a:r>
              <a:rPr lang="en-US" sz="1800" dirty="0">
                <a:solidFill>
                  <a:srgbClr val="FF2600"/>
                </a:solidFill>
              </a:rPr>
              <a:t>G</a:t>
            </a:r>
            <a:r>
              <a:rPr lang="en-US" sz="1800" dirty="0"/>
              <a:t>]</a:t>
            </a:r>
          </a:p>
          <a:p>
            <a:pPr lvl="2">
              <a:lnSpc>
                <a:spcPct val="120000"/>
              </a:lnSpc>
              <a:spcBef>
                <a:spcPts val="0"/>
              </a:spcBef>
              <a:defRPr sz="2900"/>
            </a:pPr>
            <a:r>
              <a:rPr lang="en-US" sz="1800" dirty="0" err="1"/>
              <a:t>Golay</a:t>
            </a:r>
            <a:r>
              <a:rPr lang="en-US" sz="1800" dirty="0"/>
              <a:t> pair is one complementary set with size of D=2</a:t>
            </a:r>
            <a:endParaRPr lang="en-US" sz="2000" dirty="0"/>
          </a:p>
          <a:p>
            <a:pPr>
              <a:lnSpc>
                <a:spcPct val="120000"/>
              </a:lnSpc>
              <a:spcBef>
                <a:spcPts val="1200"/>
              </a:spcBef>
              <a:defRPr sz="2900"/>
            </a:pPr>
            <a:r>
              <a:rPr lang="en-US" sz="2000" dirty="0"/>
              <a:t>Multi-user interference is mitigated by assigning different sequences, sequence periods, gap sizes to different users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Rectangle 7">
            <a:extLst>
              <a:ext uri="{FF2B5EF4-FFF2-40B4-BE49-F238E27FC236}">
                <a16:creationId xmlns:a16="http://schemas.microsoft.com/office/drawing/2014/main" id="{7FCB1DB3-A496-1EB4-3374-9C1B6812F08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extLst>
      <p:ext uri="{BB962C8B-B14F-4D97-AF65-F5344CB8AC3E}">
        <p14:creationId xmlns:p14="http://schemas.microsoft.com/office/powerpoint/2010/main" val="234796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(2)</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defRPr sz="2900"/>
            </a:pPr>
            <a:r>
              <a:rPr lang="en-US" sz="2000" dirty="0"/>
              <a:t>The set of preamble sequences are to be selected according to the following criteria</a:t>
            </a:r>
          </a:p>
          <a:p>
            <a:pPr lvl="1">
              <a:lnSpc>
                <a:spcPct val="120000"/>
              </a:lnSpc>
              <a:defRPr sz="2900"/>
            </a:pPr>
            <a:r>
              <a:rPr lang="en-US" sz="1800" dirty="0"/>
              <a:t>Simple construction from a seed/index is desirable </a:t>
            </a:r>
          </a:p>
          <a:p>
            <a:pPr lvl="2">
              <a:lnSpc>
                <a:spcPct val="120000"/>
              </a:lnSpc>
              <a:defRPr sz="2900"/>
            </a:pPr>
            <a:r>
              <a:rPr lang="en-US" sz="1800" dirty="0"/>
              <a:t>not practical to print all the sequences due to the potential large number of sequences</a:t>
            </a:r>
          </a:p>
          <a:p>
            <a:pPr lvl="1">
              <a:lnSpc>
                <a:spcPct val="120000"/>
              </a:lnSpc>
              <a:defRPr sz="2900"/>
            </a:pPr>
            <a:r>
              <a:rPr lang="en-US" sz="1800" dirty="0"/>
              <a:t>Size of zero-autocorrelation zone in the absence of gaps</a:t>
            </a:r>
          </a:p>
          <a:p>
            <a:pPr lvl="1">
              <a:lnSpc>
                <a:spcPct val="120000"/>
              </a:lnSpc>
              <a:defRPr sz="2900"/>
            </a:pPr>
            <a:r>
              <a:rPr lang="en-US" sz="1800" dirty="0"/>
              <a:t>Multi-user interference mitigation performance</a:t>
            </a:r>
          </a:p>
          <a:p>
            <a:pPr lvl="2">
              <a:lnSpc>
                <a:spcPct val="120000"/>
              </a:lnSpc>
              <a:defRPr sz="2900"/>
            </a:pPr>
            <a:r>
              <a:rPr lang="en-US" sz="1800" dirty="0"/>
              <a:t>long-term cross-correlation and short-term cross-correlation</a:t>
            </a:r>
          </a:p>
          <a:p>
            <a:pPr lvl="2">
              <a:lnSpc>
                <a:spcPct val="120000"/>
              </a:lnSpc>
              <a:defRPr sz="2900"/>
            </a:pPr>
            <a:r>
              <a:rPr lang="en-US" sz="1800" dirty="0"/>
              <a:t>also needs to consider CFOs during evaluations</a:t>
            </a:r>
          </a:p>
          <a:p>
            <a:pPr lvl="1">
              <a:lnSpc>
                <a:spcPct val="120000"/>
              </a:lnSpc>
              <a:defRPr sz="2900"/>
            </a:pPr>
            <a:r>
              <a:rPr lang="en-US" sz="1800" dirty="0"/>
              <a:t>Spectrum flatness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3EB15192-B851-B75D-3879-0A1ABF61FE5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extLst>
      <p:ext uri="{BB962C8B-B14F-4D97-AF65-F5344CB8AC3E}">
        <p14:creationId xmlns:p14="http://schemas.microsoft.com/office/powerpoint/2010/main" val="80974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(3)</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500"/>
              </a:spcBef>
              <a:defRPr sz="2900"/>
            </a:pPr>
            <a:r>
              <a:rPr lang="en-US" sz="2000" dirty="0"/>
              <a:t>PRFs: </a:t>
            </a:r>
          </a:p>
          <a:p>
            <a:pPr lvl="1">
              <a:lnSpc>
                <a:spcPct val="120000"/>
              </a:lnSpc>
              <a:spcBef>
                <a:spcPts val="500"/>
              </a:spcBef>
              <a:defRPr sz="2900"/>
            </a:pPr>
            <a:r>
              <a:rPr lang="en-US" sz="1800" dirty="0"/>
              <a:t>Specify mean PRFs up to 124.8MHz</a:t>
            </a:r>
          </a:p>
          <a:p>
            <a:pPr lvl="1">
              <a:lnSpc>
                <a:spcPct val="120000"/>
              </a:lnSpc>
              <a:spcBef>
                <a:spcPts val="500"/>
              </a:spcBef>
              <a:defRPr sz="2900"/>
            </a:pPr>
            <a:r>
              <a:rPr lang="en-US" sz="1800" dirty="0"/>
              <a:t>Specify spread factor: L=4</a:t>
            </a:r>
          </a:p>
          <a:p>
            <a:pPr lvl="1">
              <a:lnSpc>
                <a:spcPct val="120000"/>
              </a:lnSpc>
              <a:spcBef>
                <a:spcPts val="500"/>
              </a:spcBef>
              <a:defRPr sz="2900"/>
            </a:pPr>
            <a:r>
              <a:rPr lang="en-US" sz="1800" dirty="0"/>
              <a:t>Mean PRFs will change accordingly as gaps are introduced and should be lower bounded</a:t>
            </a:r>
          </a:p>
          <a:p>
            <a:pPr lvl="2">
              <a:lnSpc>
                <a:spcPct val="120000"/>
              </a:lnSpc>
              <a:spcBef>
                <a:spcPts val="500"/>
              </a:spcBef>
              <a:defRPr sz="2900"/>
            </a:pPr>
            <a:r>
              <a:rPr lang="en-US" sz="1800" dirty="0"/>
              <a:t>details to be finalized</a:t>
            </a:r>
            <a:endParaRPr lang="en-US" sz="2000" dirty="0"/>
          </a:p>
          <a:p>
            <a:pPr>
              <a:lnSpc>
                <a:spcPct val="120000"/>
              </a:lnSpc>
              <a:spcBef>
                <a:spcPts val="1200"/>
              </a:spcBef>
              <a:defRPr sz="2900"/>
            </a:pPr>
            <a:r>
              <a:rPr lang="en-US" sz="2000" dirty="0"/>
              <a:t>Length of one preamble symbol after spreading should be within a limited set</a:t>
            </a:r>
          </a:p>
          <a:p>
            <a:pPr lvl="1">
              <a:lnSpc>
                <a:spcPct val="120000"/>
              </a:lnSpc>
              <a:spcBef>
                <a:spcPts val="500"/>
              </a:spcBef>
              <a:defRPr sz="2900"/>
            </a:pPr>
            <a:r>
              <a:rPr lang="en-US" sz="1800" dirty="0"/>
              <a:t>details to be finalized</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BF7076EC-B8AA-1140-5DFB-B2582DF8DA0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extLst>
      <p:ext uri="{BB962C8B-B14F-4D97-AF65-F5344CB8AC3E}">
        <p14:creationId xmlns:p14="http://schemas.microsoft.com/office/powerpoint/2010/main" val="411191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AB99-781C-1CCC-0F0B-44F8FC7D1A24}"/>
              </a:ext>
            </a:extLst>
          </p:cNvPr>
          <p:cNvSpPr>
            <a:spLocks noGrp="1"/>
          </p:cNvSpPr>
          <p:nvPr>
            <p:ph type="title"/>
          </p:nvPr>
        </p:nvSpPr>
        <p:spPr/>
        <p:txBody>
          <a:bodyPr/>
          <a:lstStyle/>
          <a:p>
            <a:r>
              <a:rPr lang="en-US" dirty="0"/>
              <a:t>Appendix</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5A91B4D-742A-338F-5897-A4BB8BB12272}"/>
                  </a:ext>
                </a:extLst>
              </p:cNvPr>
              <p:cNvSpPr>
                <a:spLocks noGrp="1"/>
              </p:cNvSpPr>
              <p:nvPr>
                <p:ph idx="1"/>
              </p:nvPr>
            </p:nvSpPr>
            <p:spPr>
              <a:xfrm>
                <a:off x="685800" y="1981200"/>
                <a:ext cx="7772400" cy="4343400"/>
              </a:xfrm>
            </p:spPr>
            <p:txBody>
              <a:bodyPr/>
              <a:lstStyle/>
              <a:p>
                <a:r>
                  <a:rPr lang="en-US" sz="2000" dirty="0"/>
                  <a:t>A complementary set: {</a:t>
                </a:r>
                <a:r>
                  <a:rPr lang="en-US" sz="2000" dirty="0">
                    <a:solidFill>
                      <a:srgbClr val="0096FF"/>
                    </a:solidFill>
                  </a:rPr>
                  <a:t>S</a:t>
                </a:r>
                <a:r>
                  <a:rPr lang="en-US" sz="2000" baseline="-5999" dirty="0">
                    <a:solidFill>
                      <a:srgbClr val="0096FF"/>
                    </a:solidFill>
                  </a:rPr>
                  <a:t>1</a:t>
                </a:r>
                <a:r>
                  <a:rPr lang="en-US" sz="2000" dirty="0"/>
                  <a:t>, </a:t>
                </a:r>
                <a:r>
                  <a:rPr lang="en-US" sz="2000" dirty="0">
                    <a:solidFill>
                      <a:srgbClr val="0096FF"/>
                    </a:solidFill>
                  </a:rPr>
                  <a:t>S</a:t>
                </a:r>
                <a:r>
                  <a:rPr lang="en-US" sz="2000" baseline="-5999" dirty="0">
                    <a:solidFill>
                      <a:srgbClr val="0096FF"/>
                    </a:solidFill>
                  </a:rPr>
                  <a:t>2</a:t>
                </a:r>
                <a:r>
                  <a:rPr lang="en-US" sz="2000" dirty="0"/>
                  <a:t>, …, </a:t>
                </a:r>
                <a:r>
                  <a:rPr lang="en-US" sz="2000" dirty="0">
                    <a:solidFill>
                      <a:srgbClr val="0096FF"/>
                    </a:solidFill>
                  </a:rPr>
                  <a:t>S</a:t>
                </a:r>
                <a:r>
                  <a:rPr lang="en-US" sz="2000" baseline="-5999" dirty="0">
                    <a:solidFill>
                      <a:srgbClr val="0096FF"/>
                    </a:solidFill>
                  </a:rPr>
                  <a:t>D</a:t>
                </a:r>
                <a:r>
                  <a:rPr lang="en-US" sz="2000" dirty="0"/>
                  <a:t>}</a:t>
                </a:r>
              </a:p>
              <a:p>
                <a:pPr lvl="1"/>
                <a:r>
                  <a:rPr lang="en-US" sz="1800" dirty="0"/>
                  <a:t>D: number of sequences in the set</a:t>
                </a:r>
              </a:p>
              <a:p>
                <a:pPr lvl="1"/>
                <a:r>
                  <a:rPr lang="en-US" sz="1800" dirty="0"/>
                  <a:t>N: length of each sequence in the set </a:t>
                </a:r>
              </a:p>
              <a:p>
                <a:pPr lvl="1"/>
                <a14:m>
                  <m:oMath xmlns:m="http://schemas.openxmlformats.org/officeDocument/2006/math">
                    <m:nary>
                      <m:naryPr>
                        <m:chr m:val="∑"/>
                        <m:limLoc m:val="subSup"/>
                        <m:ctrlPr>
                          <a:rPr lang="en-US" sz="1800" i="1" smtClean="0">
                            <a:latin typeface="Cambria Math" panose="02040503050406030204" pitchFamily="18" charset="0"/>
                          </a:rPr>
                        </m:ctrlPr>
                      </m:naryPr>
                      <m:sub>
                        <m:r>
                          <m:rPr>
                            <m:brk m:alnAt="25"/>
                          </m:rPr>
                          <a:rPr lang="en-US" sz="1800" b="0" i="1" smtClean="0">
                            <a:latin typeface="Cambria Math" panose="02040503050406030204" pitchFamily="18" charset="0"/>
                          </a:rPr>
                          <m:t>𝑑</m:t>
                        </m:r>
                        <m:r>
                          <a:rPr lang="en-US" sz="1800" b="0" i="1" smtClean="0">
                            <a:latin typeface="Cambria Math" panose="02040503050406030204" pitchFamily="18" charset="0"/>
                          </a:rPr>
                          <m:t>=1</m:t>
                        </m:r>
                      </m:sub>
                      <m:sup>
                        <m:r>
                          <a:rPr lang="en-US" sz="1800" b="0" i="1" smtClean="0">
                            <a:latin typeface="Cambria Math" panose="02040503050406030204" pitchFamily="18" charset="0"/>
                          </a:rPr>
                          <m:t>𝐷</m:t>
                        </m:r>
                      </m:sup>
                      <m:e>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𝜙</m:t>
                            </m:r>
                          </m:e>
                          <m:sub>
                            <m:r>
                              <a:rPr lang="en-US" sz="1800" b="0" i="1" smtClean="0">
                                <a:latin typeface="Cambria Math" panose="02040503050406030204" pitchFamily="18" charset="0"/>
                              </a:rPr>
                              <m:t>𝑑</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𝑘</m:t>
                            </m:r>
                          </m:e>
                        </m:d>
                        <m:r>
                          <a:rPr lang="en-US" sz="1800" b="0" i="1" smtClean="0">
                            <a:latin typeface="Cambria Math" panose="02040503050406030204" pitchFamily="18" charset="0"/>
                          </a:rPr>
                          <m:t>=0, ∀</m:t>
                        </m:r>
                        <m:r>
                          <a:rPr lang="en-US" sz="1800" b="0" i="1" smtClean="0">
                            <a:latin typeface="Cambria Math" panose="02040503050406030204" pitchFamily="18" charset="0"/>
                          </a:rPr>
                          <m:t>𝑘</m:t>
                        </m:r>
                        <m:r>
                          <a:rPr lang="en-US" sz="1800" b="0" i="1" smtClean="0">
                            <a:latin typeface="Cambria Math" panose="02040503050406030204" pitchFamily="18" charset="0"/>
                          </a:rPr>
                          <m:t>≠0</m:t>
                        </m:r>
                      </m:e>
                    </m:nary>
                  </m:oMath>
                </a14:m>
                <a:endParaRPr lang="en-US" sz="1800" dirty="0"/>
              </a:p>
              <a:p>
                <a:pPr lvl="2"/>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𝜙</m:t>
                        </m:r>
                      </m:e>
                      <m:sub>
                        <m:r>
                          <a:rPr lang="en-US" sz="1800" i="1">
                            <a:latin typeface="Cambria Math" panose="02040503050406030204" pitchFamily="18" charset="0"/>
                          </a:rPr>
                          <m:t>𝑑</m:t>
                        </m:r>
                      </m:sub>
                    </m:sSub>
                    <m:d>
                      <m:dPr>
                        <m:begChr m:val="["/>
                        <m:endChr m:val="]"/>
                        <m:ctrlPr>
                          <a:rPr lang="en-US" sz="1800" i="1">
                            <a:latin typeface="Cambria Math" panose="02040503050406030204" pitchFamily="18" charset="0"/>
                          </a:rPr>
                        </m:ctrlPr>
                      </m:dPr>
                      <m:e>
                        <m:r>
                          <a:rPr lang="en-US" sz="1800" i="1">
                            <a:latin typeface="Cambria Math" panose="02040503050406030204" pitchFamily="18" charset="0"/>
                          </a:rPr>
                          <m:t>𝑘</m:t>
                        </m:r>
                      </m:e>
                    </m:d>
                    <m:r>
                      <a:rPr lang="en-US" sz="1800" b="0" i="1" smtClean="0">
                        <a:latin typeface="Cambria Math" panose="02040503050406030204" pitchFamily="18" charset="0"/>
                      </a:rPr>
                      <m:t>=</m:t>
                    </m:r>
                    <m:nary>
                      <m:naryPr>
                        <m:chr m:val="∑"/>
                        <m:limLoc m:val="subSup"/>
                        <m:ctrlPr>
                          <a:rPr lang="en-US" sz="1800" b="0" i="1" smtClean="0">
                            <a:latin typeface="Cambria Math" panose="02040503050406030204" pitchFamily="18" charset="0"/>
                          </a:rPr>
                        </m:ctrlPr>
                      </m:naryPr>
                      <m:sub>
                        <m:r>
                          <m:rPr>
                            <m:brk m:alnAt="25"/>
                          </m:rPr>
                          <a:rPr lang="en-US" sz="1800" b="0" i="1" smtClean="0">
                            <a:latin typeface="Cambria Math" panose="02040503050406030204" pitchFamily="18" charset="0"/>
                          </a:rPr>
                          <m:t>𝑛</m:t>
                        </m:r>
                      </m:sub>
                      <m:sup/>
                      <m:e>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e>
                        </m:d>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r>
                              <a:rPr lang="en-US" sz="1800" b="0" i="1" smtClean="0">
                                <a:latin typeface="Cambria Math" panose="02040503050406030204" pitchFamily="18" charset="0"/>
                              </a:rPr>
                              <m:t>+</m:t>
                            </m:r>
                            <m:r>
                              <a:rPr lang="en-US" sz="1800" b="0" i="1" smtClean="0">
                                <a:latin typeface="Cambria Math" panose="02040503050406030204" pitchFamily="18" charset="0"/>
                              </a:rPr>
                              <m:t>𝑘</m:t>
                            </m:r>
                          </m:e>
                        </m:d>
                      </m:e>
                    </m:nary>
                  </m:oMath>
                </a14:m>
                <a:r>
                  <a:rPr lang="en-US" sz="1800" dirty="0"/>
                  <a:t> denotes the aperiodic autocorrelation function (AAF) of the sequence </a:t>
                </a:r>
                <a:r>
                  <a:rPr lang="en-US" sz="1800" dirty="0">
                    <a:solidFill>
                      <a:srgbClr val="0096FF"/>
                    </a:solidFill>
                  </a:rPr>
                  <a:t>S</a:t>
                </a:r>
                <a:r>
                  <a:rPr lang="en-US" sz="1800" baseline="-5999" dirty="0">
                    <a:solidFill>
                      <a:srgbClr val="0096FF"/>
                    </a:solidFill>
                  </a:rPr>
                  <a:t>d </a:t>
                </a:r>
                <a:r>
                  <a:rPr lang="en-US" sz="1800" dirty="0"/>
                  <a:t>within the set</a:t>
                </a:r>
              </a:p>
              <a:p>
                <a:endParaRPr lang="en-US" sz="2000" dirty="0"/>
              </a:p>
              <a:p>
                <a:r>
                  <a:rPr lang="en-US" sz="2000" dirty="0"/>
                  <a:t>Exemplary complementary set sequences</a:t>
                </a:r>
              </a:p>
              <a:p>
                <a:pPr lvl="1"/>
                <a:r>
                  <a:rPr lang="en-US" sz="1600" dirty="0"/>
                  <a:t>More to be added</a:t>
                </a:r>
                <a:endParaRPr lang="en-US" sz="1800" dirty="0"/>
              </a:p>
              <a:p>
                <a:endParaRPr lang="en-US" dirty="0"/>
              </a:p>
            </p:txBody>
          </p:sp>
        </mc:Choice>
        <mc:Fallback>
          <p:sp>
            <p:nvSpPr>
              <p:cNvPr id="3" name="Content Placeholder 2">
                <a:extLst>
                  <a:ext uri="{FF2B5EF4-FFF2-40B4-BE49-F238E27FC236}">
                    <a16:creationId xmlns:a16="http://schemas.microsoft.com/office/drawing/2014/main" id="{25A91B4D-742A-338F-5897-A4BB8BB12272}"/>
                  </a:ext>
                </a:extLst>
              </p:cNvPr>
              <p:cNvSpPr>
                <a:spLocks noGrp="1" noRot="1" noChangeAspect="1" noMove="1" noResize="1" noEditPoints="1" noAdjustHandles="1" noChangeArrowheads="1" noChangeShapeType="1" noTextEdit="1"/>
              </p:cNvSpPr>
              <p:nvPr>
                <p:ph idx="1"/>
              </p:nvPr>
            </p:nvSpPr>
            <p:spPr>
              <a:xfrm>
                <a:off x="685800" y="1981200"/>
                <a:ext cx="7772400" cy="4343400"/>
              </a:xfrm>
              <a:blipFill>
                <a:blip r:embed="rId2"/>
                <a:stretch>
                  <a:fillRect l="-816" t="-875" r="-130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210EA5D-5FD9-D05D-254B-EA30987443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C80FEF0-178A-802F-EF38-D71D7863A45C}"/>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55A15FA-E9F8-995E-7A19-ED42F79C3FF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91A7DF93-0685-E50C-9C14-82557653059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extLst>
      <p:ext uri="{BB962C8B-B14F-4D97-AF65-F5344CB8AC3E}">
        <p14:creationId xmlns:p14="http://schemas.microsoft.com/office/powerpoint/2010/main" val="22319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DC386-E8FA-5AAD-8E15-3D2E32C36963}"/>
              </a:ext>
            </a:extLst>
          </p:cNvPr>
          <p:cNvSpPr>
            <a:spLocks noGrp="1"/>
          </p:cNvSpPr>
          <p:nvPr>
            <p:ph type="title"/>
          </p:nvPr>
        </p:nvSpPr>
        <p:spPr>
          <a:xfrm>
            <a:off x="685800" y="609600"/>
            <a:ext cx="2464888" cy="736490"/>
          </a:xfrm>
        </p:spPr>
        <p:txBody>
          <a:bodyPr/>
          <a:lstStyle/>
          <a:p>
            <a:r>
              <a:rPr lang="en-US" dirty="0"/>
              <a:t>D=2, N=32</a:t>
            </a:r>
          </a:p>
        </p:txBody>
      </p:sp>
      <p:sp>
        <p:nvSpPr>
          <p:cNvPr id="3" name="Content Placeholder 2">
            <a:extLst>
              <a:ext uri="{FF2B5EF4-FFF2-40B4-BE49-F238E27FC236}">
                <a16:creationId xmlns:a16="http://schemas.microsoft.com/office/drawing/2014/main" id="{A23BA6F2-62BF-4CE1-71B3-805D77E13C4C}"/>
              </a:ext>
            </a:extLst>
          </p:cNvPr>
          <p:cNvSpPr>
            <a:spLocks noGrp="1"/>
          </p:cNvSpPr>
          <p:nvPr>
            <p:ph idx="1"/>
          </p:nvPr>
        </p:nvSpPr>
        <p:spPr>
          <a:xfrm>
            <a:off x="685799" y="1343344"/>
            <a:ext cx="4916689" cy="2222243"/>
          </a:xfrm>
        </p:spPr>
        <p:txBody>
          <a:bodyPr/>
          <a:lstStyle/>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Set-1.</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0; seed_2 = [6, 15, 22, 31];</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Set-2.</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1; seed_2 = [7, 14, 23, 30];</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Set-3.</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2; seed_2 = [4, 13, 20, 29];</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Set-4.</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3; seed_2 = [5, 12, 21, 28];</a:t>
            </a:r>
          </a:p>
        </p:txBody>
      </p:sp>
      <p:sp>
        <p:nvSpPr>
          <p:cNvPr id="4" name="Date Placeholder 3">
            <a:extLst>
              <a:ext uri="{FF2B5EF4-FFF2-40B4-BE49-F238E27FC236}">
                <a16:creationId xmlns:a16="http://schemas.microsoft.com/office/drawing/2014/main" id="{691389E4-AB28-26A0-8F3E-74F4599F451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0C69A86-5087-4464-B4ED-7F389CCEC1F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153EC0A-AB0E-6B2A-594A-500FE3DF19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pSp>
        <p:nvGrpSpPr>
          <p:cNvPr id="7" name="Group">
            <a:extLst>
              <a:ext uri="{FF2B5EF4-FFF2-40B4-BE49-F238E27FC236}">
                <a16:creationId xmlns:a16="http://schemas.microsoft.com/office/drawing/2014/main" id="{5C55530F-74E5-0A9E-37E5-2C78868F4F9E}"/>
              </a:ext>
            </a:extLst>
          </p:cNvPr>
          <p:cNvGrpSpPr/>
          <p:nvPr/>
        </p:nvGrpSpPr>
        <p:grpSpPr>
          <a:xfrm>
            <a:off x="685799" y="3886200"/>
            <a:ext cx="7731172" cy="1529916"/>
            <a:chOff x="15813" y="105195"/>
            <a:chExt cx="20616457" cy="4079774"/>
          </a:xfrm>
        </p:grpSpPr>
        <p:grpSp>
          <p:nvGrpSpPr>
            <p:cNvPr id="8" name="Group">
              <a:extLst>
                <a:ext uri="{FF2B5EF4-FFF2-40B4-BE49-F238E27FC236}">
                  <a16:creationId xmlns:a16="http://schemas.microsoft.com/office/drawing/2014/main" id="{88E23C38-59D4-5543-9709-AE48623567AD}"/>
                </a:ext>
              </a:extLst>
            </p:cNvPr>
            <p:cNvGrpSpPr/>
            <p:nvPr/>
          </p:nvGrpSpPr>
          <p:grpSpPr>
            <a:xfrm>
              <a:off x="15813" y="105195"/>
              <a:ext cx="16120614" cy="4079774"/>
              <a:chOff x="15813" y="105197"/>
              <a:chExt cx="16120612" cy="4079770"/>
            </a:xfrm>
          </p:grpSpPr>
          <p:grpSp>
            <p:nvGrpSpPr>
              <p:cNvPr id="12" name="Group">
                <a:extLst>
                  <a:ext uri="{FF2B5EF4-FFF2-40B4-BE49-F238E27FC236}">
                    <a16:creationId xmlns:a16="http://schemas.microsoft.com/office/drawing/2014/main" id="{B479EB47-504B-4F21-54CC-9EB50A455239}"/>
                  </a:ext>
                </a:extLst>
              </p:cNvPr>
              <p:cNvGrpSpPr/>
              <p:nvPr/>
            </p:nvGrpSpPr>
            <p:grpSpPr>
              <a:xfrm>
                <a:off x="10090843" y="274639"/>
                <a:ext cx="3789179" cy="3909112"/>
                <a:chOff x="0" y="17904"/>
                <a:chExt cx="3789177" cy="3909111"/>
              </a:xfrm>
            </p:grpSpPr>
            <mc:AlternateContent xmlns:mc="http://schemas.openxmlformats.org/markup-compatibility/2006" xmlns:a14="http://schemas.microsoft.com/office/drawing/2010/main">
              <mc:Choice Requires="a14">
                <p:sp>
                  <p:nvSpPr>
                    <p:cNvPr id="64" name="Rectangle">
                      <a:extLst>
                        <a:ext uri="{FF2B5EF4-FFF2-40B4-BE49-F238E27FC236}">
                          <a16:creationId xmlns:a16="http://schemas.microsoft.com/office/drawing/2014/main" id="{BC542AA6-B95B-92ED-3AF8-C59339F7C5B5}"/>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lang="ar-AE" sz="956" i="1" smtClean="0">
                                    <a:latin typeface="Cambria Math" panose="02040503050406030204" pitchFamily="18" charset="0"/>
                                  </a:rPr>
                                </m:ctrlPr>
                              </m:sSubPr>
                              <m:e>
                                <m:r>
                                  <a:rPr lang="ar-AE" sz="956" i="1">
                                    <a:latin typeface="Cambria Math" panose="02040503050406030204" pitchFamily="18" charset="0"/>
                                  </a:rPr>
                                  <m:t>𝐷</m:t>
                                </m:r>
                              </m:e>
                              <m:sub>
                                <m:r>
                                  <a:rPr lang="ar-AE" sz="956" b="0" i="1" smtClean="0">
                                    <a:latin typeface="Cambria Math" panose="02040503050406030204" pitchFamily="18" charset="0"/>
                                  </a:rPr>
                                  <m:t>𝐿</m:t>
                                </m:r>
                                <m:r>
                                  <a:rPr lang="ar-AE" sz="956" i="1">
                                    <a:latin typeface="Cambria Math" panose="02040503050406030204" pitchFamily="18" charset="0"/>
                                  </a:rPr>
                                  <m:t>−1</m:t>
                                </m:r>
                              </m:sub>
                            </m:sSub>
                          </m:oMath>
                        </m:oMathPara>
                      </a14:m>
                      <a:endParaRPr sz="1200" dirty="0"/>
                    </a:p>
                  </p:txBody>
                </p:sp>
              </mc:Choice>
              <mc:Fallback xmlns="">
                <p:sp>
                  <p:nvSpPr>
                    <p:cNvPr id="64" name="Rectangle">
                      <a:extLst>
                        <a:ext uri="{FF2B5EF4-FFF2-40B4-BE49-F238E27FC236}">
                          <a16:creationId xmlns:a16="http://schemas.microsoft.com/office/drawing/2014/main" id="{BC542AA6-B95B-92ED-3AF8-C59339F7C5B5}"/>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2"/>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65" name="Group">
                  <a:extLst>
                    <a:ext uri="{FF2B5EF4-FFF2-40B4-BE49-F238E27FC236}">
                      <a16:creationId xmlns:a16="http://schemas.microsoft.com/office/drawing/2014/main" id="{A6AC9F33-B7CF-958F-6F32-E25EB634BEA8}"/>
                    </a:ext>
                  </a:extLst>
                </p:cNvPr>
                <p:cNvGrpSpPr/>
                <p:nvPr/>
              </p:nvGrpSpPr>
              <p:grpSpPr>
                <a:xfrm>
                  <a:off x="3300634" y="17904"/>
                  <a:ext cx="488543" cy="672150"/>
                  <a:chOff x="0" y="17904"/>
                  <a:chExt cx="488541" cy="672149"/>
                </a:xfrm>
              </p:grpSpPr>
              <p:sp>
                <p:nvSpPr>
                  <p:cNvPr id="82" name="Circle">
                    <a:extLst>
                      <a:ext uri="{FF2B5EF4-FFF2-40B4-BE49-F238E27FC236}">
                        <a16:creationId xmlns:a16="http://schemas.microsoft.com/office/drawing/2014/main" id="{5073F594-4E84-AF48-AB5C-257A47520B1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3" name="+">
                    <a:extLst>
                      <a:ext uri="{FF2B5EF4-FFF2-40B4-BE49-F238E27FC236}">
                        <a16:creationId xmlns:a16="http://schemas.microsoft.com/office/drawing/2014/main" id="{C717222E-F21A-E36F-BD82-5ACEC1AF9087}"/>
                      </a:ext>
                    </a:extLst>
                  </p:cNvPr>
                  <p:cNvSpPr txBox="1"/>
                  <p:nvPr/>
                </p:nvSpPr>
                <p:spPr>
                  <a:xfrm>
                    <a:off x="74200" y="17904"/>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66" name="Line">
                  <a:extLst>
                    <a:ext uri="{FF2B5EF4-FFF2-40B4-BE49-F238E27FC236}">
                      <a16:creationId xmlns:a16="http://schemas.microsoft.com/office/drawing/2014/main" id="{2B0271A3-5ACC-496B-4AE1-14B39E32943A}"/>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67" name="Group">
                  <a:extLst>
                    <a:ext uri="{FF2B5EF4-FFF2-40B4-BE49-F238E27FC236}">
                      <a16:creationId xmlns:a16="http://schemas.microsoft.com/office/drawing/2014/main" id="{74F868A3-A161-D5F5-9A45-2F7B75A5FA93}"/>
                    </a:ext>
                  </a:extLst>
                </p:cNvPr>
                <p:cNvGrpSpPr/>
                <p:nvPr/>
              </p:nvGrpSpPr>
              <p:grpSpPr>
                <a:xfrm>
                  <a:off x="3300634" y="2021145"/>
                  <a:ext cx="488543" cy="672150"/>
                  <a:chOff x="0" y="18795"/>
                  <a:chExt cx="488541" cy="672149"/>
                </a:xfrm>
              </p:grpSpPr>
              <p:sp>
                <p:nvSpPr>
                  <p:cNvPr id="80" name="Circle">
                    <a:extLst>
                      <a:ext uri="{FF2B5EF4-FFF2-40B4-BE49-F238E27FC236}">
                        <a16:creationId xmlns:a16="http://schemas.microsoft.com/office/drawing/2014/main" id="{53D28BEA-15A2-8A55-A257-E08EA908C0F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1" name="+">
                    <a:extLst>
                      <a:ext uri="{FF2B5EF4-FFF2-40B4-BE49-F238E27FC236}">
                        <a16:creationId xmlns:a16="http://schemas.microsoft.com/office/drawing/2014/main" id="{235C4E1E-3B14-3E07-D730-2E7C067405B1}"/>
                      </a:ext>
                    </a:extLst>
                  </p:cNvPr>
                  <p:cNvSpPr txBox="1"/>
                  <p:nvPr/>
                </p:nvSpPr>
                <p:spPr>
                  <a:xfrm>
                    <a:off x="67866" y="18795"/>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68" name="Group">
                  <a:extLst>
                    <a:ext uri="{FF2B5EF4-FFF2-40B4-BE49-F238E27FC236}">
                      <a16:creationId xmlns:a16="http://schemas.microsoft.com/office/drawing/2014/main" id="{5551042F-7AEF-D285-0EB0-7F1D535E9D33}"/>
                    </a:ext>
                  </a:extLst>
                </p:cNvPr>
                <p:cNvGrpSpPr/>
                <p:nvPr/>
              </p:nvGrpSpPr>
              <p:grpSpPr>
                <a:xfrm>
                  <a:off x="2012758" y="2128684"/>
                  <a:ext cx="488543" cy="481442"/>
                  <a:chOff x="0" y="0"/>
                  <a:chExt cx="488541" cy="481440"/>
                </a:xfrm>
              </p:grpSpPr>
              <p:sp>
                <p:nvSpPr>
                  <p:cNvPr id="78" name="Circle">
                    <a:extLst>
                      <a:ext uri="{FF2B5EF4-FFF2-40B4-BE49-F238E27FC236}">
                        <a16:creationId xmlns:a16="http://schemas.microsoft.com/office/drawing/2014/main" id="{030E4EE1-D606-087E-782D-184C826D6060}"/>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79" name="X">
                    <a:extLst>
                      <a:ext uri="{FF2B5EF4-FFF2-40B4-BE49-F238E27FC236}">
                        <a16:creationId xmlns:a16="http://schemas.microsoft.com/office/drawing/2014/main" id="{E5A77F0C-85F4-E5CE-16FE-CA130854E8AF}"/>
                      </a:ext>
                    </a:extLst>
                  </p:cNvPr>
                  <p:cNvSpPr txBox="1"/>
                  <p:nvPr/>
                </p:nvSpPr>
                <p:spPr>
                  <a:xfrm>
                    <a:off x="110333" y="18360"/>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69" name="Line">
                  <a:extLst>
                    <a:ext uri="{FF2B5EF4-FFF2-40B4-BE49-F238E27FC236}">
                      <a16:creationId xmlns:a16="http://schemas.microsoft.com/office/drawing/2014/main" id="{C31D98AB-D7E4-35E4-7521-67A31AB22145}"/>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0" name="Line">
                  <a:extLst>
                    <a:ext uri="{FF2B5EF4-FFF2-40B4-BE49-F238E27FC236}">
                      <a16:creationId xmlns:a16="http://schemas.microsoft.com/office/drawing/2014/main" id="{E42B703F-982D-464D-4814-3D1006308740}"/>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1" name="Line">
                  <a:extLst>
                    <a:ext uri="{FF2B5EF4-FFF2-40B4-BE49-F238E27FC236}">
                      <a16:creationId xmlns:a16="http://schemas.microsoft.com/office/drawing/2014/main" id="{98EE8732-50A5-CD2D-3CF4-1403C3A9A816}"/>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2" name="-">
                  <a:extLst>
                    <a:ext uri="{FF2B5EF4-FFF2-40B4-BE49-F238E27FC236}">
                      <a16:creationId xmlns:a16="http://schemas.microsoft.com/office/drawing/2014/main" id="{57012E20-F8E1-F95C-9FB0-118230D4B6C4}"/>
                    </a:ext>
                  </a:extLst>
                </p:cNvPr>
                <p:cNvSpPr txBox="1"/>
                <p:nvPr/>
              </p:nvSpPr>
              <p:spPr>
                <a:xfrm>
                  <a:off x="2913823" y="2217999"/>
                  <a:ext cx="260757"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3" name="Line">
                  <a:extLst>
                    <a:ext uri="{FF2B5EF4-FFF2-40B4-BE49-F238E27FC236}">
                      <a16:creationId xmlns:a16="http://schemas.microsoft.com/office/drawing/2014/main" id="{43D39553-5416-8180-6A75-F6A0A20D0D4C}"/>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4" name="Line">
                  <a:extLst>
                    <a:ext uri="{FF2B5EF4-FFF2-40B4-BE49-F238E27FC236}">
                      <a16:creationId xmlns:a16="http://schemas.microsoft.com/office/drawing/2014/main" id="{9978E290-955A-A48C-D2C2-1373CC780770}"/>
                    </a:ext>
                  </a:extLst>
                </p:cNvPr>
                <p:cNvSpPr/>
                <p:nvPr/>
              </p:nvSpPr>
              <p:spPr>
                <a:xfrm flipV="1">
                  <a:off x="2257028" y="2635092"/>
                  <a:ext cx="0" cy="810380"/>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75" name="Text">
                      <a:extLst>
                        <a:ext uri="{FF2B5EF4-FFF2-40B4-BE49-F238E27FC236}">
                          <a16:creationId xmlns:a16="http://schemas.microsoft.com/office/drawing/2014/main" id="{3677933F-86C4-E370-9A95-1C4A7281B500}"/>
                        </a:ext>
                      </a:extLst>
                    </p:cNvPr>
                    <p:cNvSpPr txBox="1"/>
                    <p:nvPr/>
                  </p:nvSpPr>
                  <p:spPr>
                    <a:xfrm>
                      <a:off x="1751002" y="3331981"/>
                      <a:ext cx="1075850"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lang="ar-AE" sz="1200" i="1" smtClean="0">
                                    <a:latin typeface="Cambria Math" panose="02040503050406030204" pitchFamily="18" charset="0"/>
                                  </a:rPr>
                                </m:ctrlPr>
                              </m:sSubPr>
                              <m:e>
                                <m:r>
                                  <a:rPr lang="ar-AE" sz="1200" i="1">
                                    <a:latin typeface="Cambria Math" panose="02040503050406030204" pitchFamily="18" charset="0"/>
                                  </a:rPr>
                                  <m:t>𝑤</m:t>
                                </m:r>
                              </m:e>
                              <m:sub>
                                <m:r>
                                  <a:rPr lang="ar-AE" sz="1200" b="0" i="1" smtClean="0">
                                    <a:latin typeface="Cambria Math" panose="02040503050406030204" pitchFamily="18" charset="0"/>
                                  </a:rPr>
                                  <m:t>𝐿</m:t>
                                </m:r>
                                <m:r>
                                  <a:rPr lang="ar-AE" sz="1200" i="1">
                                    <a:latin typeface="Cambria Math" panose="02040503050406030204" pitchFamily="18" charset="0"/>
                                  </a:rPr>
                                  <m:t>−1</m:t>
                                </m:r>
                              </m:sub>
                            </m:sSub>
                          </m:oMath>
                        </m:oMathPara>
                      </a14:m>
                      <a:endParaRPr sz="1050" dirty="0"/>
                    </a:p>
                  </p:txBody>
                </p:sp>
              </mc:Choice>
              <mc:Fallback xmlns="">
                <p:sp>
                  <p:nvSpPr>
                    <p:cNvPr id="75" name="Text">
                      <a:extLst>
                        <a:ext uri="{FF2B5EF4-FFF2-40B4-BE49-F238E27FC236}">
                          <a16:creationId xmlns:a16="http://schemas.microsoft.com/office/drawing/2014/main" id="{3677933F-86C4-E370-9A95-1C4A7281B500}"/>
                        </a:ext>
                      </a:extLst>
                    </p:cNvPr>
                    <p:cNvSpPr txBox="1">
                      <a:spLocks noRot="1" noChangeAspect="1" noMove="1" noResize="1" noEditPoints="1" noAdjustHandles="1" noChangeArrowheads="1" noChangeShapeType="1" noTextEdit="1"/>
                    </p:cNvSpPr>
                    <p:nvPr/>
                  </p:nvSpPr>
                  <p:spPr>
                    <a:xfrm>
                      <a:off x="1751002" y="3331981"/>
                      <a:ext cx="1075850" cy="595034"/>
                    </a:xfrm>
                    <a:prstGeom prst="rect">
                      <a:avLst/>
                    </a:prstGeom>
                    <a:blipFill>
                      <a:blip r:embed="rId3"/>
                      <a:stretch>
                        <a:fillRect b="-10526"/>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76" name="+">
                  <a:extLst>
                    <a:ext uri="{FF2B5EF4-FFF2-40B4-BE49-F238E27FC236}">
                      <a16:creationId xmlns:a16="http://schemas.microsoft.com/office/drawing/2014/main" id="{502ED4BA-7BF9-B250-2E52-75C65776055D}"/>
                    </a:ext>
                  </a:extLst>
                </p:cNvPr>
                <p:cNvSpPr txBox="1"/>
                <p:nvPr/>
              </p:nvSpPr>
              <p:spPr>
                <a:xfrm>
                  <a:off x="3393540" y="1484843"/>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7" name="Line">
                  <a:extLst>
                    <a:ext uri="{FF2B5EF4-FFF2-40B4-BE49-F238E27FC236}">
                      <a16:creationId xmlns:a16="http://schemas.microsoft.com/office/drawing/2014/main" id="{67A90F72-984C-6AD7-1CF3-DDD9486A724B}"/>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sp>
            <p:nvSpPr>
              <p:cNvPr id="13" name="Line">
                <a:extLst>
                  <a:ext uri="{FF2B5EF4-FFF2-40B4-BE49-F238E27FC236}">
                    <a16:creationId xmlns:a16="http://schemas.microsoft.com/office/drawing/2014/main" id="{C2C7D49B-3342-9324-B964-47BE83F725DB}"/>
                  </a:ext>
                </a:extLst>
              </p:cNvPr>
              <p:cNvSpPr/>
              <p:nvPr/>
            </p:nvSpPr>
            <p:spPr>
              <a:xfrm flipV="1">
                <a:off x="1299757" y="619769"/>
                <a:ext cx="1" cy="2022699"/>
              </a:xfrm>
              <a:prstGeom prst="line">
                <a:avLst/>
              </a:prstGeom>
              <a:noFill/>
              <a:ln w="12700" cap="flat">
                <a:solidFill>
                  <a:srgbClr val="000000"/>
                </a:solidFill>
                <a:prstDash val="solid"/>
                <a:miter lim="400000"/>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14" name="Rectangle">
                    <a:extLst>
                      <a:ext uri="{FF2B5EF4-FFF2-40B4-BE49-F238E27FC236}">
                        <a16:creationId xmlns:a16="http://schemas.microsoft.com/office/drawing/2014/main" id="{7E1B4E5B-13F9-AE25-DC47-F4F65E8E506B}"/>
                      </a:ext>
                    </a:extLst>
                  </p:cNvPr>
                  <p:cNvSpPr txBox="1"/>
                  <p:nvPr/>
                </p:nvSpPr>
                <p:spPr>
                  <a:xfrm>
                    <a:off x="14482431" y="105197"/>
                    <a:ext cx="1599752"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𝑎</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4" name="Rectangle">
                    <a:extLst>
                      <a:ext uri="{FF2B5EF4-FFF2-40B4-BE49-F238E27FC236}">
                        <a16:creationId xmlns:a16="http://schemas.microsoft.com/office/drawing/2014/main" id="{7E1B4E5B-13F9-AE25-DC47-F4F65E8E506B}"/>
                      </a:ext>
                    </a:extLst>
                  </p:cNvPr>
                  <p:cNvSpPr txBox="1">
                    <a:spLocks noRot="1" noChangeAspect="1" noMove="1" noResize="1" noEditPoints="1" noAdjustHandles="1" noChangeArrowheads="1" noChangeShapeType="1" noTextEdit="1"/>
                  </p:cNvSpPr>
                  <p:nvPr/>
                </p:nvSpPr>
                <p:spPr>
                  <a:xfrm>
                    <a:off x="14482431" y="105197"/>
                    <a:ext cx="1599752" cy="922473"/>
                  </a:xfrm>
                  <a:prstGeom prst="rect">
                    <a:avLst/>
                  </a:prstGeom>
                  <a:blipFill>
                    <a:blip r:embed="rId4"/>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a:extLst>
                      <a:ext uri="{FF2B5EF4-FFF2-40B4-BE49-F238E27FC236}">
                        <a16:creationId xmlns:a16="http://schemas.microsoft.com/office/drawing/2014/main" id="{27DD3526-D1B5-C438-7F2D-915E1F19378A}"/>
                      </a:ext>
                    </a:extLst>
                  </p:cNvPr>
                  <p:cNvSpPr txBox="1"/>
                  <p:nvPr/>
                </p:nvSpPr>
                <p:spPr>
                  <a:xfrm>
                    <a:off x="14482431" y="2033852"/>
                    <a:ext cx="1653994"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𝑏</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5" name="Rectangle">
                    <a:extLst>
                      <a:ext uri="{FF2B5EF4-FFF2-40B4-BE49-F238E27FC236}">
                        <a16:creationId xmlns:a16="http://schemas.microsoft.com/office/drawing/2014/main" id="{27DD3526-D1B5-C438-7F2D-915E1F19378A}"/>
                      </a:ext>
                    </a:extLst>
                  </p:cNvPr>
                  <p:cNvSpPr txBox="1">
                    <a:spLocks noRot="1" noChangeAspect="1" noMove="1" noResize="1" noEditPoints="1" noAdjustHandles="1" noChangeArrowheads="1" noChangeShapeType="1" noTextEdit="1"/>
                  </p:cNvSpPr>
                  <p:nvPr/>
                </p:nvSpPr>
                <p:spPr>
                  <a:xfrm>
                    <a:off x="14482431" y="2033852"/>
                    <a:ext cx="1653994" cy="922473"/>
                  </a:xfrm>
                  <a:prstGeom prst="rect">
                    <a:avLst/>
                  </a:prstGeom>
                  <a:blipFill>
                    <a:blip r:embed="rId5"/>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6" name="Line">
                <a:extLst>
                  <a:ext uri="{FF2B5EF4-FFF2-40B4-BE49-F238E27FC236}">
                    <a16:creationId xmlns:a16="http://schemas.microsoft.com/office/drawing/2014/main" id="{064250E4-9F2E-2E9D-48ED-4C00939D13FB}"/>
                  </a:ext>
                </a:extLst>
              </p:cNvPr>
              <p:cNvSpPr/>
              <p:nvPr/>
            </p:nvSpPr>
            <p:spPr>
              <a:xfrm>
                <a:off x="13860677" y="630291"/>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7" name="Line">
                <a:extLst>
                  <a:ext uri="{FF2B5EF4-FFF2-40B4-BE49-F238E27FC236}">
                    <a16:creationId xmlns:a16="http://schemas.microsoft.com/office/drawing/2014/main" id="{9EA020C9-75D3-F567-BC7B-5C4F140CBD9C}"/>
                  </a:ext>
                </a:extLst>
              </p:cNvPr>
              <p:cNvSpPr/>
              <p:nvPr/>
            </p:nvSpPr>
            <p:spPr>
              <a:xfrm>
                <a:off x="13860677" y="2628964"/>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18" name="Group">
                <a:extLst>
                  <a:ext uri="{FF2B5EF4-FFF2-40B4-BE49-F238E27FC236}">
                    <a16:creationId xmlns:a16="http://schemas.microsoft.com/office/drawing/2014/main" id="{41262C6D-8900-5E08-1746-32C4B4A04B53}"/>
                  </a:ext>
                </a:extLst>
              </p:cNvPr>
              <p:cNvGrpSpPr/>
              <p:nvPr/>
            </p:nvGrpSpPr>
            <p:grpSpPr>
              <a:xfrm>
                <a:off x="5088331" y="297306"/>
                <a:ext cx="3789178" cy="3887661"/>
                <a:chOff x="0" y="39352"/>
                <a:chExt cx="3789177" cy="3887659"/>
              </a:xfrm>
            </p:grpSpPr>
            <mc:AlternateContent xmlns:mc="http://schemas.openxmlformats.org/markup-compatibility/2006" xmlns:a14="http://schemas.microsoft.com/office/drawing/2010/main">
              <mc:Choice Requires="a14">
                <p:sp>
                  <p:nvSpPr>
                    <p:cNvPr id="44" name="Rectangle">
                      <a:extLst>
                        <a:ext uri="{FF2B5EF4-FFF2-40B4-BE49-F238E27FC236}">
                          <a16:creationId xmlns:a16="http://schemas.microsoft.com/office/drawing/2014/main" id="{DBED7DCB-61C6-9C8D-9DDC-849CC0CD99EC}"/>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1</m:t>
                                </m:r>
                              </m:sub>
                            </m:sSub>
                          </m:oMath>
                        </m:oMathPara>
                      </a14:m>
                      <a:endParaRPr sz="1200" dirty="0"/>
                    </a:p>
                  </p:txBody>
                </p:sp>
              </mc:Choice>
              <mc:Fallback xmlns="">
                <p:sp>
                  <p:nvSpPr>
                    <p:cNvPr id="45" name="Rectangle">
                      <a:extLst>
                        <a:ext uri="{FF2B5EF4-FFF2-40B4-BE49-F238E27FC236}">
                          <a16:creationId xmlns:a16="http://schemas.microsoft.com/office/drawing/2014/main" id="{17BA0270-EF9B-9B56-6EE8-9B3A4B406D0D}"/>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7"/>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45" name="Group">
                  <a:extLst>
                    <a:ext uri="{FF2B5EF4-FFF2-40B4-BE49-F238E27FC236}">
                      <a16:creationId xmlns:a16="http://schemas.microsoft.com/office/drawing/2014/main" id="{C6BFBE5A-AFA8-204E-D2A6-31A928EB68E1}"/>
                    </a:ext>
                  </a:extLst>
                </p:cNvPr>
                <p:cNvGrpSpPr/>
                <p:nvPr/>
              </p:nvGrpSpPr>
              <p:grpSpPr>
                <a:xfrm>
                  <a:off x="3300634" y="39352"/>
                  <a:ext cx="488543" cy="672150"/>
                  <a:chOff x="0" y="39352"/>
                  <a:chExt cx="488541" cy="672149"/>
                </a:xfrm>
              </p:grpSpPr>
              <p:sp>
                <p:nvSpPr>
                  <p:cNvPr id="62" name="Circle">
                    <a:extLst>
                      <a:ext uri="{FF2B5EF4-FFF2-40B4-BE49-F238E27FC236}">
                        <a16:creationId xmlns:a16="http://schemas.microsoft.com/office/drawing/2014/main" id="{DEF4435D-1334-B360-C50B-959A66DE7A97}"/>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3" name="+">
                    <a:extLst>
                      <a:ext uri="{FF2B5EF4-FFF2-40B4-BE49-F238E27FC236}">
                        <a16:creationId xmlns:a16="http://schemas.microsoft.com/office/drawing/2014/main" id="{056A1D8D-9DD5-EFAE-10A2-E718C0938D73}"/>
                      </a:ext>
                    </a:extLst>
                  </p:cNvPr>
                  <p:cNvSpPr txBox="1"/>
                  <p:nvPr/>
                </p:nvSpPr>
                <p:spPr>
                  <a:xfrm>
                    <a:off x="74832" y="39352"/>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46" name="Line">
                  <a:extLst>
                    <a:ext uri="{FF2B5EF4-FFF2-40B4-BE49-F238E27FC236}">
                      <a16:creationId xmlns:a16="http://schemas.microsoft.com/office/drawing/2014/main" id="{3E3F267C-6154-B18C-C152-C7CDA13C7963}"/>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47" name="Group">
                  <a:extLst>
                    <a:ext uri="{FF2B5EF4-FFF2-40B4-BE49-F238E27FC236}">
                      <a16:creationId xmlns:a16="http://schemas.microsoft.com/office/drawing/2014/main" id="{1A61F3CF-9C79-2444-18F4-E3CD105A1E47}"/>
                    </a:ext>
                  </a:extLst>
                </p:cNvPr>
                <p:cNvGrpSpPr/>
                <p:nvPr/>
              </p:nvGrpSpPr>
              <p:grpSpPr>
                <a:xfrm>
                  <a:off x="3300634" y="2043993"/>
                  <a:ext cx="488543" cy="672150"/>
                  <a:chOff x="0" y="41643"/>
                  <a:chExt cx="488541" cy="672149"/>
                </a:xfrm>
              </p:grpSpPr>
              <p:sp>
                <p:nvSpPr>
                  <p:cNvPr id="60" name="Circle">
                    <a:extLst>
                      <a:ext uri="{FF2B5EF4-FFF2-40B4-BE49-F238E27FC236}">
                        <a16:creationId xmlns:a16="http://schemas.microsoft.com/office/drawing/2014/main" id="{A8CDA0C1-71AB-DF4C-7317-BAE686CB590B}"/>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1" name="+">
                    <a:extLst>
                      <a:ext uri="{FF2B5EF4-FFF2-40B4-BE49-F238E27FC236}">
                        <a16:creationId xmlns:a16="http://schemas.microsoft.com/office/drawing/2014/main" id="{0D4249EA-3471-316C-9751-CCFC3890FA13}"/>
                      </a:ext>
                    </a:extLst>
                  </p:cNvPr>
                  <p:cNvSpPr txBox="1"/>
                  <p:nvPr/>
                </p:nvSpPr>
                <p:spPr>
                  <a:xfrm>
                    <a:off x="72786" y="41643"/>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48" name="Group">
                  <a:extLst>
                    <a:ext uri="{FF2B5EF4-FFF2-40B4-BE49-F238E27FC236}">
                      <a16:creationId xmlns:a16="http://schemas.microsoft.com/office/drawing/2014/main" id="{F99CE020-3557-8AC2-4064-E36A0D17EF89}"/>
                    </a:ext>
                  </a:extLst>
                </p:cNvPr>
                <p:cNvGrpSpPr/>
                <p:nvPr/>
              </p:nvGrpSpPr>
              <p:grpSpPr>
                <a:xfrm>
                  <a:off x="2012758" y="2128684"/>
                  <a:ext cx="488543" cy="481442"/>
                  <a:chOff x="0" y="0"/>
                  <a:chExt cx="488541" cy="481440"/>
                </a:xfrm>
              </p:grpSpPr>
              <p:sp>
                <p:nvSpPr>
                  <p:cNvPr id="58" name="Circle">
                    <a:extLst>
                      <a:ext uri="{FF2B5EF4-FFF2-40B4-BE49-F238E27FC236}">
                        <a16:creationId xmlns:a16="http://schemas.microsoft.com/office/drawing/2014/main" id="{85CF0F11-F5E0-A70D-2A40-9B2BE95A3856}"/>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59" name="X">
                    <a:extLst>
                      <a:ext uri="{FF2B5EF4-FFF2-40B4-BE49-F238E27FC236}">
                        <a16:creationId xmlns:a16="http://schemas.microsoft.com/office/drawing/2014/main" id="{7DC9C705-F244-A918-B6A7-C7FDB298F102}"/>
                      </a:ext>
                    </a:extLst>
                  </p:cNvPr>
                  <p:cNvSpPr txBox="1"/>
                  <p:nvPr/>
                </p:nvSpPr>
                <p:spPr>
                  <a:xfrm>
                    <a:off x="95327" y="17141"/>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49" name="Line">
                  <a:extLst>
                    <a:ext uri="{FF2B5EF4-FFF2-40B4-BE49-F238E27FC236}">
                      <a16:creationId xmlns:a16="http://schemas.microsoft.com/office/drawing/2014/main" id="{518A923F-9B77-047B-E820-4B0B8571BE5C}"/>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0" name="Line">
                  <a:extLst>
                    <a:ext uri="{FF2B5EF4-FFF2-40B4-BE49-F238E27FC236}">
                      <a16:creationId xmlns:a16="http://schemas.microsoft.com/office/drawing/2014/main" id="{1D21583A-9CEA-8B68-D6E3-49DC1075562E}"/>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1" name="Line">
                  <a:extLst>
                    <a:ext uri="{FF2B5EF4-FFF2-40B4-BE49-F238E27FC236}">
                      <a16:creationId xmlns:a16="http://schemas.microsoft.com/office/drawing/2014/main" id="{16C47DD9-E084-85F9-9B43-F8ABB8CB4023}"/>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2" name="-">
                  <a:extLst>
                    <a:ext uri="{FF2B5EF4-FFF2-40B4-BE49-F238E27FC236}">
                      <a16:creationId xmlns:a16="http://schemas.microsoft.com/office/drawing/2014/main" id="{8C55E686-BB0C-7E44-9ECF-4FB5ED854676}"/>
                    </a:ext>
                  </a:extLst>
                </p:cNvPr>
                <p:cNvSpPr txBox="1"/>
                <p:nvPr/>
              </p:nvSpPr>
              <p:spPr>
                <a:xfrm>
                  <a:off x="2900657" y="2200656"/>
                  <a:ext cx="260757"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3" name="Line">
                  <a:extLst>
                    <a:ext uri="{FF2B5EF4-FFF2-40B4-BE49-F238E27FC236}">
                      <a16:creationId xmlns:a16="http://schemas.microsoft.com/office/drawing/2014/main" id="{E834E99C-59B7-2435-2358-236B8518935E}"/>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4" name="Line">
                  <a:extLst>
                    <a:ext uri="{FF2B5EF4-FFF2-40B4-BE49-F238E27FC236}">
                      <a16:creationId xmlns:a16="http://schemas.microsoft.com/office/drawing/2014/main" id="{CD2B1E6F-9622-F6E4-0C4E-D3E057CD2CF1}"/>
                    </a:ext>
                  </a:extLst>
                </p:cNvPr>
                <p:cNvSpPr/>
                <p:nvPr/>
              </p:nvSpPr>
              <p:spPr>
                <a:xfrm flipV="1">
                  <a:off x="2257028" y="2635094"/>
                  <a:ext cx="0" cy="80916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55" name="Text">
                      <a:extLst>
                        <a:ext uri="{FF2B5EF4-FFF2-40B4-BE49-F238E27FC236}">
                          <a16:creationId xmlns:a16="http://schemas.microsoft.com/office/drawing/2014/main" id="{86AE57E4-4DFA-7342-E03C-DACFFA991388}"/>
                        </a:ext>
                      </a:extLst>
                    </p:cNvPr>
                    <p:cNvSpPr txBox="1"/>
                    <p:nvPr/>
                  </p:nvSpPr>
                  <p:spPr>
                    <a:xfrm>
                      <a:off x="1986618" y="3331978"/>
                      <a:ext cx="677792" cy="595033"/>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1</m:t>
                                </m:r>
                              </m:sub>
                            </m:sSub>
                          </m:oMath>
                        </m:oMathPara>
                      </a14:m>
                      <a:endParaRPr sz="1050"/>
                    </a:p>
                  </p:txBody>
                </p:sp>
              </mc:Choice>
              <mc:Fallback xmlns="">
                <p:sp>
                  <p:nvSpPr>
                    <p:cNvPr id="56" name="Text">
                      <a:extLst>
                        <a:ext uri="{FF2B5EF4-FFF2-40B4-BE49-F238E27FC236}">
                          <a16:creationId xmlns:a16="http://schemas.microsoft.com/office/drawing/2014/main" id="{57C904AF-8F2F-34AF-EB17-B1D0236A9F68}"/>
                        </a:ext>
                      </a:extLst>
                    </p:cNvPr>
                    <p:cNvSpPr txBox="1">
                      <a:spLocks noRot="1" noChangeAspect="1" noMove="1" noResize="1" noEditPoints="1" noAdjustHandles="1" noChangeArrowheads="1" noChangeShapeType="1" noTextEdit="1"/>
                    </p:cNvSpPr>
                    <p:nvPr/>
                  </p:nvSpPr>
                  <p:spPr>
                    <a:xfrm>
                      <a:off x="1986618" y="3331978"/>
                      <a:ext cx="677792" cy="595033"/>
                    </a:xfrm>
                    <a:prstGeom prst="rect">
                      <a:avLst/>
                    </a:prstGeom>
                    <a:blipFill>
                      <a:blip r:embed="rId8"/>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56" name="+">
                  <a:extLst>
                    <a:ext uri="{FF2B5EF4-FFF2-40B4-BE49-F238E27FC236}">
                      <a16:creationId xmlns:a16="http://schemas.microsoft.com/office/drawing/2014/main" id="{02968477-4FAF-8B4C-61D5-196BFA62F40F}"/>
                    </a:ext>
                  </a:extLst>
                </p:cNvPr>
                <p:cNvSpPr txBox="1"/>
                <p:nvPr/>
              </p:nvSpPr>
              <p:spPr>
                <a:xfrm>
                  <a:off x="3358177" y="1497389"/>
                  <a:ext cx="371899"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7" name="Line">
                  <a:extLst>
                    <a:ext uri="{FF2B5EF4-FFF2-40B4-BE49-F238E27FC236}">
                      <a16:creationId xmlns:a16="http://schemas.microsoft.com/office/drawing/2014/main" id="{7803754A-B30D-AF9E-400E-93492A335215}"/>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grpSp>
            <p:nvGrpSpPr>
              <p:cNvPr id="19" name="Group">
                <a:extLst>
                  <a:ext uri="{FF2B5EF4-FFF2-40B4-BE49-F238E27FC236}">
                    <a16:creationId xmlns:a16="http://schemas.microsoft.com/office/drawing/2014/main" id="{B89D732C-96ED-BD15-C7F3-72EBCA91DA2F}"/>
                  </a:ext>
                </a:extLst>
              </p:cNvPr>
              <p:cNvGrpSpPr/>
              <p:nvPr/>
            </p:nvGrpSpPr>
            <p:grpSpPr>
              <a:xfrm>
                <a:off x="1288244" y="274639"/>
                <a:ext cx="3795310" cy="3907322"/>
                <a:chOff x="0" y="19691"/>
                <a:chExt cx="3795308" cy="3907321"/>
              </a:xfrm>
            </p:grpSpPr>
            <mc:AlternateContent xmlns:mc="http://schemas.openxmlformats.org/markup-compatibility/2006" xmlns:a14="http://schemas.microsoft.com/office/drawing/2010/main">
              <mc:Choice Requires="a14">
                <p:sp>
                  <p:nvSpPr>
                    <p:cNvPr id="24" name="Rectangle">
                      <a:extLst>
                        <a:ext uri="{FF2B5EF4-FFF2-40B4-BE49-F238E27FC236}">
                          <a16:creationId xmlns:a16="http://schemas.microsoft.com/office/drawing/2014/main" id="{4197FE93-DC59-EDB7-D420-B7E0F221902E}"/>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0</m:t>
                                </m:r>
                              </m:sub>
                            </m:sSub>
                          </m:oMath>
                        </m:oMathPara>
                      </a14:m>
                      <a:endParaRPr sz="1200" dirty="0"/>
                    </a:p>
                  </p:txBody>
                </p:sp>
              </mc:Choice>
              <mc:Fallback xmlns="">
                <p:sp>
                  <p:nvSpPr>
                    <p:cNvPr id="25" name="Rectangle">
                      <a:extLst>
                        <a:ext uri="{FF2B5EF4-FFF2-40B4-BE49-F238E27FC236}">
                          <a16:creationId xmlns:a16="http://schemas.microsoft.com/office/drawing/2014/main" id="{9D8D5325-CA88-4D83-7148-29EEF078D2D3}"/>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9"/>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25" name="Group">
                  <a:extLst>
                    <a:ext uri="{FF2B5EF4-FFF2-40B4-BE49-F238E27FC236}">
                      <a16:creationId xmlns:a16="http://schemas.microsoft.com/office/drawing/2014/main" id="{2A4E398E-D35B-2EAE-2050-DE09B4E1D1C5}"/>
                    </a:ext>
                  </a:extLst>
                </p:cNvPr>
                <p:cNvGrpSpPr/>
                <p:nvPr/>
              </p:nvGrpSpPr>
              <p:grpSpPr>
                <a:xfrm>
                  <a:off x="3300634" y="19691"/>
                  <a:ext cx="488543" cy="672150"/>
                  <a:chOff x="0" y="19691"/>
                  <a:chExt cx="488541" cy="672149"/>
                </a:xfrm>
              </p:grpSpPr>
              <p:sp>
                <p:nvSpPr>
                  <p:cNvPr id="42" name="Circle">
                    <a:extLst>
                      <a:ext uri="{FF2B5EF4-FFF2-40B4-BE49-F238E27FC236}">
                        <a16:creationId xmlns:a16="http://schemas.microsoft.com/office/drawing/2014/main" id="{4ED212AB-2FFC-FB73-1ECC-1042C92343C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3" name="+">
                    <a:extLst>
                      <a:ext uri="{FF2B5EF4-FFF2-40B4-BE49-F238E27FC236}">
                        <a16:creationId xmlns:a16="http://schemas.microsoft.com/office/drawing/2014/main" id="{8E363EBD-268B-17A9-A5E4-BD0E572B2FB4}"/>
                      </a:ext>
                    </a:extLst>
                  </p:cNvPr>
                  <p:cNvSpPr txBox="1"/>
                  <p:nvPr/>
                </p:nvSpPr>
                <p:spPr>
                  <a:xfrm>
                    <a:off x="62042" y="19691"/>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26" name="Line">
                  <a:extLst>
                    <a:ext uri="{FF2B5EF4-FFF2-40B4-BE49-F238E27FC236}">
                      <a16:creationId xmlns:a16="http://schemas.microsoft.com/office/drawing/2014/main" id="{F17DD66C-0D7A-6F21-EB3D-E0CB7200779F}"/>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7" name="Group">
                  <a:extLst>
                    <a:ext uri="{FF2B5EF4-FFF2-40B4-BE49-F238E27FC236}">
                      <a16:creationId xmlns:a16="http://schemas.microsoft.com/office/drawing/2014/main" id="{EC5F2FAB-B23B-4C04-8EAE-191A954C875D}"/>
                    </a:ext>
                  </a:extLst>
                </p:cNvPr>
                <p:cNvGrpSpPr/>
                <p:nvPr/>
              </p:nvGrpSpPr>
              <p:grpSpPr>
                <a:xfrm>
                  <a:off x="3300634" y="2034870"/>
                  <a:ext cx="488543" cy="672151"/>
                  <a:chOff x="0" y="32520"/>
                  <a:chExt cx="488541" cy="672150"/>
                </a:xfrm>
              </p:grpSpPr>
              <p:sp>
                <p:nvSpPr>
                  <p:cNvPr id="40" name="Circle">
                    <a:extLst>
                      <a:ext uri="{FF2B5EF4-FFF2-40B4-BE49-F238E27FC236}">
                        <a16:creationId xmlns:a16="http://schemas.microsoft.com/office/drawing/2014/main" id="{61A9EDDB-5055-56C7-82F7-1EDB45C2EBBA}"/>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1" name="+">
                    <a:extLst>
                      <a:ext uri="{FF2B5EF4-FFF2-40B4-BE49-F238E27FC236}">
                        <a16:creationId xmlns:a16="http://schemas.microsoft.com/office/drawing/2014/main" id="{13C1B123-57A1-F59D-58A0-5CB1D9BC1016}"/>
                      </a:ext>
                    </a:extLst>
                  </p:cNvPr>
                  <p:cNvSpPr txBox="1"/>
                  <p:nvPr/>
                </p:nvSpPr>
                <p:spPr>
                  <a:xfrm>
                    <a:off x="62752" y="32520"/>
                    <a:ext cx="364454"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28" name="Group">
                  <a:extLst>
                    <a:ext uri="{FF2B5EF4-FFF2-40B4-BE49-F238E27FC236}">
                      <a16:creationId xmlns:a16="http://schemas.microsoft.com/office/drawing/2014/main" id="{266E5A70-DD94-A379-9521-96005D5BAF17}"/>
                    </a:ext>
                  </a:extLst>
                </p:cNvPr>
                <p:cNvGrpSpPr/>
                <p:nvPr/>
              </p:nvGrpSpPr>
              <p:grpSpPr>
                <a:xfrm>
                  <a:off x="2012758" y="2128684"/>
                  <a:ext cx="488543" cy="481442"/>
                  <a:chOff x="0" y="0"/>
                  <a:chExt cx="488541" cy="481440"/>
                </a:xfrm>
              </p:grpSpPr>
              <p:sp>
                <p:nvSpPr>
                  <p:cNvPr id="38" name="Circle">
                    <a:extLst>
                      <a:ext uri="{FF2B5EF4-FFF2-40B4-BE49-F238E27FC236}">
                        <a16:creationId xmlns:a16="http://schemas.microsoft.com/office/drawing/2014/main" id="{31551672-6487-BDE5-502A-E528F106DDDC}"/>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39" name="X">
                    <a:extLst>
                      <a:ext uri="{FF2B5EF4-FFF2-40B4-BE49-F238E27FC236}">
                        <a16:creationId xmlns:a16="http://schemas.microsoft.com/office/drawing/2014/main" id="{AF0C5D84-3CDD-F31C-C4DF-F8C72250847D}"/>
                      </a:ext>
                    </a:extLst>
                  </p:cNvPr>
                  <p:cNvSpPr txBox="1"/>
                  <p:nvPr/>
                </p:nvSpPr>
                <p:spPr>
                  <a:xfrm>
                    <a:off x="109837" y="20147"/>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29" name="Line">
                  <a:extLst>
                    <a:ext uri="{FF2B5EF4-FFF2-40B4-BE49-F238E27FC236}">
                      <a16:creationId xmlns:a16="http://schemas.microsoft.com/office/drawing/2014/main" id="{6F99B06B-0AC6-D444-C482-8F23FA349E2E}"/>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0" name="Line">
                  <a:extLst>
                    <a:ext uri="{FF2B5EF4-FFF2-40B4-BE49-F238E27FC236}">
                      <a16:creationId xmlns:a16="http://schemas.microsoft.com/office/drawing/2014/main" id="{4C4AA084-6E0A-CD4D-3DC2-485CC7653E79}"/>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1" name="Line">
                  <a:extLst>
                    <a:ext uri="{FF2B5EF4-FFF2-40B4-BE49-F238E27FC236}">
                      <a16:creationId xmlns:a16="http://schemas.microsoft.com/office/drawing/2014/main" id="{E353046F-583F-30AE-7BF6-E6D729F023EC}"/>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2" name="-">
                  <a:extLst>
                    <a:ext uri="{FF2B5EF4-FFF2-40B4-BE49-F238E27FC236}">
                      <a16:creationId xmlns:a16="http://schemas.microsoft.com/office/drawing/2014/main" id="{F2A32C00-660B-E1CB-811F-A66FF88834B7}"/>
                    </a:ext>
                  </a:extLst>
                </p:cNvPr>
                <p:cNvSpPr txBox="1"/>
                <p:nvPr/>
              </p:nvSpPr>
              <p:spPr>
                <a:xfrm>
                  <a:off x="2881161" y="2230148"/>
                  <a:ext cx="27746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3" name="Line">
                  <a:extLst>
                    <a:ext uri="{FF2B5EF4-FFF2-40B4-BE49-F238E27FC236}">
                      <a16:creationId xmlns:a16="http://schemas.microsoft.com/office/drawing/2014/main" id="{48159420-6ACB-468E-2B83-FA86976EE968}"/>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4" name="Line">
                  <a:extLst>
                    <a:ext uri="{FF2B5EF4-FFF2-40B4-BE49-F238E27FC236}">
                      <a16:creationId xmlns:a16="http://schemas.microsoft.com/office/drawing/2014/main" id="{030CDD58-DA3E-363A-6BE2-64884231BD4C}"/>
                    </a:ext>
                  </a:extLst>
                </p:cNvPr>
                <p:cNvSpPr/>
                <p:nvPr/>
              </p:nvSpPr>
              <p:spPr>
                <a:xfrm flipV="1">
                  <a:off x="2257030" y="2635092"/>
                  <a:ext cx="0" cy="812172"/>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35" name="Text">
                      <a:extLst>
                        <a:ext uri="{FF2B5EF4-FFF2-40B4-BE49-F238E27FC236}">
                          <a16:creationId xmlns:a16="http://schemas.microsoft.com/office/drawing/2014/main" id="{28BA973B-002E-5615-A4B0-D040D9A9BE05}"/>
                        </a:ext>
                      </a:extLst>
                    </p:cNvPr>
                    <p:cNvSpPr txBox="1"/>
                    <p:nvPr/>
                  </p:nvSpPr>
                  <p:spPr>
                    <a:xfrm>
                      <a:off x="1986617" y="3331978"/>
                      <a:ext cx="687367"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0</m:t>
                                </m:r>
                              </m:sub>
                            </m:sSub>
                          </m:oMath>
                        </m:oMathPara>
                      </a14:m>
                      <a:endParaRPr sz="1050" dirty="0"/>
                    </a:p>
                  </p:txBody>
                </p:sp>
              </mc:Choice>
              <mc:Fallback xmlns="">
                <p:sp>
                  <p:nvSpPr>
                    <p:cNvPr id="36" name="Text">
                      <a:extLst>
                        <a:ext uri="{FF2B5EF4-FFF2-40B4-BE49-F238E27FC236}">
                          <a16:creationId xmlns:a16="http://schemas.microsoft.com/office/drawing/2014/main" id="{51B26B52-3BEE-5856-89AC-47FA48B48EB3}"/>
                        </a:ext>
                      </a:extLst>
                    </p:cNvPr>
                    <p:cNvSpPr txBox="1">
                      <a:spLocks noRot="1" noChangeAspect="1" noMove="1" noResize="1" noEditPoints="1" noAdjustHandles="1" noChangeArrowheads="1" noChangeShapeType="1" noTextEdit="1"/>
                    </p:cNvSpPr>
                    <p:nvPr/>
                  </p:nvSpPr>
                  <p:spPr>
                    <a:xfrm>
                      <a:off x="1986617" y="3331978"/>
                      <a:ext cx="687367" cy="595034"/>
                    </a:xfrm>
                    <a:prstGeom prst="rect">
                      <a:avLst/>
                    </a:prstGeom>
                    <a:blipFill>
                      <a:blip r:embed="rId10"/>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36" name="+">
                  <a:extLst>
                    <a:ext uri="{FF2B5EF4-FFF2-40B4-BE49-F238E27FC236}">
                      <a16:creationId xmlns:a16="http://schemas.microsoft.com/office/drawing/2014/main" id="{F586EDC3-2642-E6AC-EFB8-9EB4DD7606A5}"/>
                    </a:ext>
                  </a:extLst>
                </p:cNvPr>
                <p:cNvSpPr txBox="1"/>
                <p:nvPr/>
              </p:nvSpPr>
              <p:spPr>
                <a:xfrm>
                  <a:off x="3423409" y="1499406"/>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7" name="Line">
                  <a:extLst>
                    <a:ext uri="{FF2B5EF4-FFF2-40B4-BE49-F238E27FC236}">
                      <a16:creationId xmlns:a16="http://schemas.microsoft.com/office/drawing/2014/main" id="{625F4126-E98F-02A9-2B6A-8C720E021BD4}"/>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20" name="Equation">
                    <a:extLst>
                      <a:ext uri="{FF2B5EF4-FFF2-40B4-BE49-F238E27FC236}">
                        <a16:creationId xmlns:a16="http://schemas.microsoft.com/office/drawing/2014/main" id="{F7EBB511-F736-A366-DCD2-238192706191}"/>
                      </a:ext>
                    </a:extLst>
                  </p:cNvPr>
                  <p:cNvSpPr txBox="1"/>
                  <p:nvPr/>
                </p:nvSpPr>
                <p:spPr>
                  <a:xfrm>
                    <a:off x="9270944" y="241381"/>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smtClean="0">
                              <a:solidFill>
                                <a:srgbClr val="000000"/>
                              </a:solidFill>
                              <a:latin typeface="Cambria Math" panose="02040503050406030204" pitchFamily="18" charset="0"/>
                            </a:rPr>
                            <m:t>⋯</m:t>
                          </m:r>
                        </m:oMath>
                      </m:oMathPara>
                    </a14:m>
                    <a:endParaRPr sz="1800" dirty="0"/>
                  </a:p>
                </p:txBody>
              </p:sp>
            </mc:Choice>
            <mc:Fallback xmlns="">
              <p:sp>
                <p:nvSpPr>
                  <p:cNvPr id="21" name="Equation">
                    <a:extLst>
                      <a:ext uri="{FF2B5EF4-FFF2-40B4-BE49-F238E27FC236}">
                        <a16:creationId xmlns:a16="http://schemas.microsoft.com/office/drawing/2014/main" id="{CF3C5FC5-01F9-F570-B264-D2CA96009F2C}"/>
                      </a:ext>
                    </a:extLst>
                  </p:cNvPr>
                  <p:cNvSpPr txBox="1">
                    <a:spLocks noRot="1" noChangeAspect="1" noMove="1" noResize="1" noEditPoints="1" noAdjustHandles="1" noChangeArrowheads="1" noChangeShapeType="1" noTextEdit="1"/>
                  </p:cNvSpPr>
                  <p:nvPr/>
                </p:nvSpPr>
                <p:spPr>
                  <a:xfrm>
                    <a:off x="9270944" y="241381"/>
                    <a:ext cx="679672" cy="738663"/>
                  </a:xfrm>
                  <a:prstGeom prst="rect">
                    <a:avLst/>
                  </a:prstGeom>
                  <a:blipFill>
                    <a:blip r:embed="rId11"/>
                    <a:stretch>
                      <a:fillRect l="-4762" r="-4762"/>
                    </a:stretch>
                  </a:blipFill>
                  <a:ln w="28575" cap="flat">
                    <a:noFill/>
                    <a:miter lim="400000"/>
                  </a:ln>
                  <a:effectLst/>
                </p:spPr>
                <p:txBody>
                  <a:bodyPr/>
                  <a:lstStyle/>
                  <a:p>
                    <a:r>
                      <a:rPr lang="en-US">
                        <a:noFill/>
                      </a:rPr>
                      <a:t> </a:t>
                    </a:r>
                  </a:p>
                </p:txBody>
              </p:sp>
            </mc:Fallback>
          </mc:AlternateContent>
          <p:sp>
            <p:nvSpPr>
              <p:cNvPr id="21" name="Line">
                <a:extLst>
                  <a:ext uri="{FF2B5EF4-FFF2-40B4-BE49-F238E27FC236}">
                    <a16:creationId xmlns:a16="http://schemas.microsoft.com/office/drawing/2014/main" id="{CA0868BC-2F47-412B-61E4-479385F439DD}"/>
                  </a:ext>
                </a:extLst>
              </p:cNvPr>
              <p:cNvSpPr/>
              <p:nvPr/>
            </p:nvSpPr>
            <p:spPr>
              <a:xfrm>
                <a:off x="692129" y="1631118"/>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22" name="Equation">
                    <a:extLst>
                      <a:ext uri="{FF2B5EF4-FFF2-40B4-BE49-F238E27FC236}">
                        <a16:creationId xmlns:a16="http://schemas.microsoft.com/office/drawing/2014/main" id="{B178DA8E-4A50-966B-AE67-C5B1EF64DA52}"/>
                      </a:ext>
                    </a:extLst>
                  </p:cNvPr>
                  <p:cNvSpPr txBox="1"/>
                  <p:nvPr/>
                </p:nvSpPr>
                <p:spPr>
                  <a:xfrm>
                    <a:off x="15813" y="1329571"/>
                    <a:ext cx="601704" cy="574516"/>
                  </a:xfrm>
                  <a:prstGeom prst="rect">
                    <a:avLst/>
                  </a:prstGeom>
                  <a:noFill/>
                  <a:ln w="12700"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sSub>
                            <m:sSubPr>
                              <m:ctrlPr>
                                <a:rPr sz="1400" i="1">
                                  <a:solidFill>
                                    <a:srgbClr val="000000"/>
                                  </a:solidFill>
                                  <a:latin typeface="Cambria Math" panose="02040503050406030204" pitchFamily="18" charset="0"/>
                                </a:rPr>
                              </m:ctrlPr>
                            </m:sSubPr>
                            <m:e>
                              <m:r>
                                <a:rPr sz="1400" i="1">
                                  <a:solidFill>
                                    <a:srgbClr val="000000"/>
                                  </a:solidFill>
                                  <a:latin typeface="Cambria Math" panose="02040503050406030204" pitchFamily="18" charset="0"/>
                                </a:rPr>
                                <m:t>𝛿</m:t>
                              </m:r>
                            </m:e>
                            <m:sub>
                              <m:r>
                                <a:rPr sz="1400" i="1">
                                  <a:solidFill>
                                    <a:srgbClr val="000000"/>
                                  </a:solidFill>
                                  <a:latin typeface="Cambria Math" panose="02040503050406030204" pitchFamily="18" charset="0"/>
                                </a:rPr>
                                <m:t>𝑘</m:t>
                              </m:r>
                            </m:sub>
                          </m:sSub>
                        </m:oMath>
                      </m:oMathPara>
                    </a14:m>
                    <a:endParaRPr sz="1400" dirty="0"/>
                  </a:p>
                </p:txBody>
              </p:sp>
            </mc:Choice>
            <mc:Fallback xmlns="">
              <p:sp>
                <p:nvSpPr>
                  <p:cNvPr id="23" name="Equation">
                    <a:extLst>
                      <a:ext uri="{FF2B5EF4-FFF2-40B4-BE49-F238E27FC236}">
                        <a16:creationId xmlns:a16="http://schemas.microsoft.com/office/drawing/2014/main" id="{2DAB16BB-4780-EE8A-2DE7-703A459A46BC}"/>
                      </a:ext>
                    </a:extLst>
                  </p:cNvPr>
                  <p:cNvSpPr txBox="1">
                    <a:spLocks noRot="1" noChangeAspect="1" noMove="1" noResize="1" noEditPoints="1" noAdjustHandles="1" noChangeArrowheads="1" noChangeShapeType="1" noTextEdit="1"/>
                  </p:cNvSpPr>
                  <p:nvPr/>
                </p:nvSpPr>
                <p:spPr>
                  <a:xfrm>
                    <a:off x="15813" y="1329571"/>
                    <a:ext cx="601704" cy="574516"/>
                  </a:xfrm>
                  <a:prstGeom prst="rect">
                    <a:avLst/>
                  </a:prstGeom>
                  <a:blipFill>
                    <a:blip r:embed="rId12"/>
                    <a:stretch>
                      <a:fillRect l="-15789" r="-5263" b="-15789"/>
                    </a:stretch>
                  </a:blipFill>
                  <a:ln w="12700" cap="flat">
                    <a:noFill/>
                    <a:miter lim="400000"/>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Equation">
                    <a:extLst>
                      <a:ext uri="{FF2B5EF4-FFF2-40B4-BE49-F238E27FC236}">
                        <a16:creationId xmlns:a16="http://schemas.microsoft.com/office/drawing/2014/main" id="{6866FF6E-EF61-3AE9-38AB-5D1FBF25C980}"/>
                      </a:ext>
                    </a:extLst>
                  </p:cNvPr>
                  <p:cNvSpPr txBox="1"/>
                  <p:nvPr/>
                </p:nvSpPr>
                <p:spPr>
                  <a:xfrm>
                    <a:off x="9277125" y="2202799"/>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a:solidFill>
                                <a:srgbClr val="000000"/>
                              </a:solidFill>
                              <a:latin typeface="Cambria Math" panose="02040503050406030204" pitchFamily="18" charset="0"/>
                            </a:rPr>
                            <m:t>⋯</m:t>
                          </m:r>
                        </m:oMath>
                      </m:oMathPara>
                    </a14:m>
                    <a:endParaRPr sz="1800" dirty="0"/>
                  </a:p>
                </p:txBody>
              </p:sp>
            </mc:Choice>
            <mc:Fallback xmlns="">
              <p:sp>
                <p:nvSpPr>
                  <p:cNvPr id="24" name="Equation">
                    <a:extLst>
                      <a:ext uri="{FF2B5EF4-FFF2-40B4-BE49-F238E27FC236}">
                        <a16:creationId xmlns:a16="http://schemas.microsoft.com/office/drawing/2014/main" id="{BCF2E1F4-55F1-07AF-81EE-7A3636D1FA5B}"/>
                      </a:ext>
                    </a:extLst>
                  </p:cNvPr>
                  <p:cNvSpPr txBox="1">
                    <a:spLocks noRot="1" noChangeAspect="1" noMove="1" noResize="1" noEditPoints="1" noAdjustHandles="1" noChangeArrowheads="1" noChangeShapeType="1" noTextEdit="1"/>
                  </p:cNvSpPr>
                  <p:nvPr/>
                </p:nvSpPr>
                <p:spPr>
                  <a:xfrm>
                    <a:off x="9277125" y="2202799"/>
                    <a:ext cx="679672" cy="738663"/>
                  </a:xfrm>
                  <a:prstGeom prst="rect">
                    <a:avLst/>
                  </a:prstGeom>
                  <a:blipFill>
                    <a:blip r:embed="rId13"/>
                    <a:stretch>
                      <a:fillRect l="-4762"/>
                    </a:stretch>
                  </a:blipFill>
                  <a:ln w="28575" cap="flat">
                    <a:noFill/>
                    <a:miter lim="400000"/>
                  </a:ln>
                  <a:effec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Golay pair of length">
                  <a:extLst>
                    <a:ext uri="{FF2B5EF4-FFF2-40B4-BE49-F238E27FC236}">
                      <a16:creationId xmlns:a16="http://schemas.microsoft.com/office/drawing/2014/main" id="{5A27E3BE-C5D1-6767-7425-F2692220D46D}"/>
                    </a:ext>
                  </a:extLst>
                </p:cNvPr>
                <p:cNvSpPr txBox="1"/>
                <p:nvPr/>
              </p:nvSpPr>
              <p:spPr>
                <a:xfrm>
                  <a:off x="17121545" y="894805"/>
                  <a:ext cx="3510725" cy="1251623"/>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spAutoFit/>
                </a:bodyPr>
                <a:lstStyle/>
                <a:p>
                  <a:pPr algn="ctr">
                    <a:defRPr sz="3800">
                      <a:solidFill>
                        <a:srgbClr val="000000"/>
                      </a:solidFill>
                    </a:defRPr>
                  </a:pPr>
                  <a:r>
                    <a:rPr lang="en-US" sz="1400" dirty="0">
                      <a:latin typeface="+mn-lt"/>
                    </a:rPr>
                    <a:t>Golay pair of length </a:t>
                  </a:r>
                  <a14:m>
                    <m:oMath xmlns:m="http://schemas.openxmlformats.org/officeDocument/2006/math">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b="0" i="1" smtClean="0">
                              <a:solidFill>
                                <a:srgbClr val="000000"/>
                              </a:solidFill>
                              <a:latin typeface="Cambria Math" panose="02040503050406030204" pitchFamily="18" charset="0"/>
                            </a:rPr>
                            <m:t>𝐿</m:t>
                          </m:r>
                        </m:sup>
                      </m:sSup>
                    </m:oMath>
                  </a14:m>
                  <a:endParaRPr sz="1400" dirty="0">
                    <a:latin typeface="+mn-lt"/>
                  </a:endParaRPr>
                </a:p>
              </p:txBody>
            </p:sp>
          </mc:Choice>
          <mc:Fallback xmlns="">
            <p:sp>
              <p:nvSpPr>
                <p:cNvPr id="9" name="Golay pair of length">
                  <a:extLst>
                    <a:ext uri="{FF2B5EF4-FFF2-40B4-BE49-F238E27FC236}">
                      <a16:creationId xmlns:a16="http://schemas.microsoft.com/office/drawing/2014/main" id="{5A27E3BE-C5D1-6767-7425-F2692220D46D}"/>
                    </a:ext>
                  </a:extLst>
                </p:cNvPr>
                <p:cNvSpPr txBox="1">
                  <a:spLocks noRot="1" noChangeAspect="1" noMove="1" noResize="1" noEditPoints="1" noAdjustHandles="1" noChangeArrowheads="1" noChangeShapeType="1" noTextEdit="1"/>
                </p:cNvSpPr>
                <p:nvPr/>
              </p:nvSpPr>
              <p:spPr>
                <a:xfrm>
                  <a:off x="17121545" y="894805"/>
                  <a:ext cx="3510725" cy="1251623"/>
                </a:xfrm>
                <a:prstGeom prst="rect">
                  <a:avLst/>
                </a:prstGeom>
                <a:blipFill>
                  <a:blip r:embed="rId14"/>
                  <a:stretch>
                    <a:fillRect t="-7895" b="-15789"/>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0" name="Line">
              <a:extLst>
                <a:ext uri="{FF2B5EF4-FFF2-40B4-BE49-F238E27FC236}">
                  <a16:creationId xmlns:a16="http://schemas.microsoft.com/office/drawing/2014/main" id="{B9C496D7-A869-86E0-A791-F812FDA20DE0}"/>
                </a:ext>
              </a:extLst>
            </p:cNvPr>
            <p:cNvSpPr/>
            <p:nvPr/>
          </p:nvSpPr>
          <p:spPr>
            <a:xfrm flipH="1" flipV="1">
              <a:off x="15787028" y="652779"/>
              <a:ext cx="1599749" cy="68659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1" name="Line">
              <a:extLst>
                <a:ext uri="{FF2B5EF4-FFF2-40B4-BE49-F238E27FC236}">
                  <a16:creationId xmlns:a16="http://schemas.microsoft.com/office/drawing/2014/main" id="{3AB42277-D60C-C5C4-802E-C155DF3F73EA}"/>
                </a:ext>
              </a:extLst>
            </p:cNvPr>
            <p:cNvSpPr/>
            <p:nvPr/>
          </p:nvSpPr>
          <p:spPr>
            <a:xfrm flipH="1">
              <a:off x="15956329" y="1958708"/>
              <a:ext cx="1430451" cy="62306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0D9C3B49-C56D-D8B0-B907-8F6EC1E74B8A}"/>
                  </a:ext>
                </a:extLst>
              </p:cNvPr>
              <p:cNvSpPr txBox="1"/>
              <p:nvPr/>
            </p:nvSpPr>
            <p:spPr>
              <a:xfrm>
                <a:off x="723859" y="5638800"/>
                <a:ext cx="6044041" cy="373692"/>
              </a:xfrm>
              <a:prstGeom prst="rect">
                <a:avLst/>
              </a:prstGeom>
              <a:noFill/>
            </p:spPr>
            <p:txBody>
              <a:bodyPr wrap="square" rtlCol="0">
                <a:spAutoFit/>
              </a:bodyPr>
              <a:lstStyle/>
              <a:p>
                <a:pPr defTabSz="713214">
                  <a:lnSpc>
                    <a:spcPct val="90000"/>
                  </a:lnSpc>
                  <a:spcBef>
                    <a:spcPts val="1088"/>
                  </a:spcBef>
                  <a:buSzPct val="123000"/>
                  <a:defRPr sz="3743">
                    <a:solidFill>
                      <a:srgbClr val="000000"/>
                    </a:solidFill>
                  </a:defRPr>
                </a:pPr>
                <a14:m>
                  <m:oMath xmlns:m="http://schemas.openxmlformats.org/officeDocument/2006/math">
                    <m:r>
                      <a:rPr lang="en-US" sz="1400" i="1" dirty="0" smtClean="0">
                        <a:latin typeface="Cambria Math" panose="02040503050406030204" pitchFamily="18" charset="0"/>
                        <a:cs typeface="Courier New" panose="02070309020205020404" pitchFamily="49" charset="0"/>
                      </a:rPr>
                      <m:t>𝐿</m:t>
                    </m:r>
                    <m:r>
                      <a:rPr lang="en-US" sz="1400" i="1" dirty="0" smtClean="0">
                        <a:latin typeface="Cambria Math" panose="02040503050406030204" pitchFamily="18" charset="0"/>
                        <a:cs typeface="Courier New" panose="02070309020205020404" pitchFamily="49" charset="0"/>
                      </a:rPr>
                      <m:t>=5</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d>
                      <m:dPr>
                        <m:begChr m:val="{"/>
                        <m:endChr m:val="}"/>
                        <m:ctrlPr>
                          <a:rPr lang="en-US" sz="1400" i="1">
                            <a:solidFill>
                              <a:srgbClr val="000000"/>
                            </a:solidFill>
                            <a:latin typeface="Cambria Math" panose="02040503050406030204" pitchFamily="18" charset="0"/>
                          </a:rPr>
                        </m:ctrlPr>
                      </m:dPr>
                      <m:e>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0</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1</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b>
                        </m:sSub>
                      </m:e>
                    </m:d>
                  </m:oMath>
                </a14:m>
                <a:r>
                  <a:rPr lang="en-US" sz="1400" dirty="0">
                    <a:solidFill>
                      <a:srgbClr val="000000"/>
                    </a:solidFill>
                    <a:latin typeface="Courier New" panose="02070309020205020404" pitchFamily="49" charset="0"/>
                    <a:cs typeface="Courier New" panose="02070309020205020404" pitchFamily="49" charset="0"/>
                  </a:rPr>
                  <a:t> = </a:t>
                </a:r>
                <a14:m>
                  <m:oMath xmlns:m="http://schemas.openxmlformats.org/officeDocument/2006/math">
                    <m:r>
                      <a:rPr lang="en-US"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0</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oMath>
                </a14:m>
                <a:r>
                  <a:rPr lang="en-US" sz="1400" dirty="0">
                    <a:solidFill>
                      <a:srgbClr val="000000"/>
                    </a:solidFill>
                    <a:latin typeface="Courier New" panose="02070309020205020404" pitchFamily="49" charset="0"/>
                    <a:cs typeface="Courier New" panose="02070309020205020404" pitchFamily="49" charset="0"/>
                  </a:rPr>
                  <a:t>, </a:t>
                </a:r>
                <a14:m>
                  <m:oMath xmlns:m="http://schemas.openxmlformats.org/officeDocument/2006/math">
                    <m:r>
                      <m:rPr>
                        <m:sty m:val="p"/>
                      </m:rPr>
                      <a:rPr lang="en-US" sz="1400" b="0" i="0" smtClean="0">
                        <a:solidFill>
                          <a:srgbClr val="000000"/>
                        </a:solidFill>
                        <a:latin typeface="Cambria Math" panose="02040503050406030204" pitchFamily="18" charset="0"/>
                      </a:rPr>
                      <m:t>seed</m:t>
                    </m:r>
                    <m:r>
                      <a:rPr lang="en-US" sz="1400" b="0" i="0" smtClean="0">
                        <a:solidFill>
                          <a:srgbClr val="000000"/>
                        </a:solidFill>
                        <a:latin typeface="Cambria Math" panose="02040503050406030204" pitchFamily="18" charset="0"/>
                      </a:rPr>
                      <m:t>=</m:t>
                    </m:r>
                    <m:nary>
                      <m:naryPr>
                        <m:chr m:val="∑"/>
                        <m:limLoc m:val="subSup"/>
                        <m:ctrlPr>
                          <a:rPr lang="ar-AE" sz="1400" i="1" smtClean="0">
                            <a:solidFill>
                              <a:srgbClr val="000000"/>
                            </a:solidFill>
                            <a:latin typeface="Cambria Math" panose="02040503050406030204" pitchFamily="18" charset="0"/>
                          </a:rPr>
                        </m:ctrlPr>
                      </m:naryPr>
                      <m:sub>
                        <m:r>
                          <m:rPr>
                            <m:brk m:alnAt="25"/>
                          </m:rPr>
                          <a:rPr lang="en-US" sz="1400" b="0" i="1" smtClean="0">
                            <a:solidFill>
                              <a:srgbClr val="000000"/>
                            </a:solidFill>
                            <a:latin typeface="Cambria Math" panose="02040503050406030204" pitchFamily="18" charset="0"/>
                          </a:rPr>
                          <m:t>𝑖</m:t>
                        </m:r>
                        <m:r>
                          <a:rPr lang="en-US" sz="1400" b="0" i="1" smtClean="0">
                            <a:solidFill>
                              <a:srgbClr val="000000"/>
                            </a:solidFill>
                            <a:latin typeface="Cambria Math" panose="02040503050406030204" pitchFamily="18" charset="0"/>
                          </a:rPr>
                          <m:t>=0</m:t>
                        </m:r>
                      </m:sub>
                      <m:sup>
                        <m:r>
                          <a:rPr lang="en-US" sz="1400" b="0" i="1" smtClean="0">
                            <a:solidFill>
                              <a:srgbClr val="000000"/>
                            </a:solidFill>
                            <a:latin typeface="Cambria Math" panose="02040503050406030204" pitchFamily="18" charset="0"/>
                          </a:rPr>
                          <m:t>𝐿</m:t>
                        </m:r>
                        <m:r>
                          <a:rPr lang="en-US" sz="1400" b="0" i="1" smtClean="0">
                            <a:solidFill>
                              <a:srgbClr val="000000"/>
                            </a:solidFill>
                            <a:latin typeface="Cambria Math" panose="02040503050406030204" pitchFamily="18" charset="0"/>
                          </a:rPr>
                          <m:t>−1</m:t>
                        </m:r>
                      </m:sup>
                      <m:e>
                        <m:f>
                          <m:fPr>
                            <m:ctrlPr>
                              <a:rPr lang="ar-AE" sz="1400" i="1" smtClean="0">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𝑤</m:t>
                                </m:r>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+1</m:t>
                            </m:r>
                          </m:num>
                          <m:den>
                            <m:r>
                              <a:rPr lang="en-US" sz="1400" b="0" i="1" smtClean="0">
                                <a:solidFill>
                                  <a:srgbClr val="000000"/>
                                </a:solidFill>
                                <a:latin typeface="Cambria Math" panose="02040503050406030204" pitchFamily="18" charset="0"/>
                              </a:rPr>
                              <m:t>2</m:t>
                            </m:r>
                          </m:den>
                        </m:f>
                        <m:sSup>
                          <m:sSupPr>
                            <m:ctrlPr>
                              <a:rPr lang="en-US" sz="1400" b="0" i="1" smtClean="0">
                                <a:solidFill>
                                  <a:srgbClr val="000000"/>
                                </a:solidFill>
                                <a:latin typeface="Cambria Math" panose="02040503050406030204" pitchFamily="18" charset="0"/>
                              </a:rPr>
                            </m:ctrlPr>
                          </m:sSupPr>
                          <m:e>
                            <m:r>
                              <a:rPr lang="en-US" sz="1400" b="0" i="1" smtClean="0">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𝑖</m:t>
                            </m:r>
                          </m:sup>
                        </m:sSup>
                      </m:e>
                    </m:nary>
                  </m:oMath>
                </a14:m>
                <a:endParaRPr lang="en-US" sz="1400" dirty="0">
                  <a:latin typeface="Courier New" panose="02070309020205020404" pitchFamily="49" charset="0"/>
                  <a:cs typeface="Courier New" panose="02070309020205020404" pitchFamily="49" charset="0"/>
                </a:endParaRPr>
              </a:p>
            </p:txBody>
          </p:sp>
        </mc:Choice>
        <mc:Fallback xmlns="">
          <p:sp>
            <p:nvSpPr>
              <p:cNvPr id="84" name="TextBox 83">
                <a:extLst>
                  <a:ext uri="{FF2B5EF4-FFF2-40B4-BE49-F238E27FC236}">
                    <a16:creationId xmlns:a16="http://schemas.microsoft.com/office/drawing/2014/main" id="{0D9C3B49-C56D-D8B0-B907-8F6EC1E74B8A}"/>
                  </a:ext>
                </a:extLst>
              </p:cNvPr>
              <p:cNvSpPr txBox="1">
                <a:spLocks noRot="1" noChangeAspect="1" noMove="1" noResize="1" noEditPoints="1" noAdjustHandles="1" noChangeArrowheads="1" noChangeShapeType="1" noTextEdit="1"/>
              </p:cNvSpPr>
              <p:nvPr/>
            </p:nvSpPr>
            <p:spPr>
              <a:xfrm>
                <a:off x="723859" y="5638800"/>
                <a:ext cx="6044041" cy="373692"/>
              </a:xfrm>
              <a:prstGeom prst="rect">
                <a:avLst/>
              </a:prstGeom>
              <a:blipFill>
                <a:blip r:embed="rId15"/>
                <a:stretch>
                  <a:fillRect t="-80000" b="-126667"/>
                </a:stretch>
              </a:blipFill>
            </p:spPr>
            <p:txBody>
              <a:bodyPr/>
              <a:lstStyle/>
              <a:p>
                <a:r>
                  <a:rPr lang="en-US">
                    <a:noFill/>
                  </a:rPr>
                  <a:t> </a:t>
                </a:r>
              </a:p>
            </p:txBody>
          </p:sp>
        </mc:Fallback>
      </mc:AlternateContent>
      <p:sp>
        <p:nvSpPr>
          <p:cNvPr id="85" name="Rectangle 7">
            <a:extLst>
              <a:ext uri="{FF2B5EF4-FFF2-40B4-BE49-F238E27FC236}">
                <a16:creationId xmlns:a16="http://schemas.microsoft.com/office/drawing/2014/main" id="{FA1F334F-DE5B-8AE0-A8A1-96CE270D541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Tree>
    <p:extLst>
      <p:ext uri="{BB962C8B-B14F-4D97-AF65-F5344CB8AC3E}">
        <p14:creationId xmlns:p14="http://schemas.microsoft.com/office/powerpoint/2010/main" val="322181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9D0F-C109-21A5-F1B1-EA5012F7DEB3}"/>
              </a:ext>
            </a:extLst>
          </p:cNvPr>
          <p:cNvSpPr>
            <a:spLocks noGrp="1"/>
          </p:cNvSpPr>
          <p:nvPr>
            <p:ph type="title"/>
          </p:nvPr>
        </p:nvSpPr>
        <p:spPr>
          <a:xfrm>
            <a:off x="685800" y="457200"/>
            <a:ext cx="2438400" cy="1066800"/>
          </a:xfrm>
        </p:spPr>
        <p:txBody>
          <a:bodyPr/>
          <a:lstStyle/>
          <a:p>
            <a:r>
              <a:rPr lang="en-US" dirty="0"/>
              <a:t>D=64, N=2</a:t>
            </a:r>
          </a:p>
        </p:txBody>
      </p:sp>
      <p:sp>
        <p:nvSpPr>
          <p:cNvPr id="3" name="Content Placeholder 2">
            <a:extLst>
              <a:ext uri="{FF2B5EF4-FFF2-40B4-BE49-F238E27FC236}">
                <a16:creationId xmlns:a16="http://schemas.microsoft.com/office/drawing/2014/main" id="{AF45BD06-A8BE-42B7-4E17-C93176EA698B}"/>
              </a:ext>
            </a:extLst>
          </p:cNvPr>
          <p:cNvSpPr>
            <a:spLocks noGrp="1"/>
          </p:cNvSpPr>
          <p:nvPr>
            <p:ph idx="1"/>
          </p:nvPr>
        </p:nvSpPr>
        <p:spPr>
          <a:xfrm>
            <a:off x="152400" y="1295400"/>
            <a:ext cx="8839200" cy="2971800"/>
          </a:xfrm>
        </p:spPr>
        <p:txBody>
          <a:bodyPr/>
          <a:lstStyle/>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a:p>
            <a:pPr marL="0" indent="0">
              <a:spcBef>
                <a:spcPts val="0"/>
              </a:spcBef>
              <a:buNone/>
            </a:pPr>
            <a:r>
              <a:rPr lang="en-US" sz="1200" dirty="0">
                <a:latin typeface="Courier New" panose="02070309020205020404" pitchFamily="49" charset="0"/>
                <a:cs typeface="Courier New" panose="02070309020205020404" pitchFamily="49" charset="0"/>
              </a:rPr>
              <a:t>-+-+++---+---+----+--+----+--+----+’</a:t>
            </a:r>
          </a:p>
        </p:txBody>
      </p:sp>
      <p:sp>
        <p:nvSpPr>
          <p:cNvPr id="4" name="Date Placeholder 3">
            <a:extLst>
              <a:ext uri="{FF2B5EF4-FFF2-40B4-BE49-F238E27FC236}">
                <a16:creationId xmlns:a16="http://schemas.microsoft.com/office/drawing/2014/main" id="{8FBE4F70-CCC9-FB03-8147-FDBA7A954F7D}"/>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BAC6715-CC87-8326-00A1-6FEAB072F828}"/>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23EC9BB-1CFE-01D4-1E9D-8FA8F69B232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B1684374-3535-6AFC-F966-D8B0F25C9FF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15-22-0405-03-04ab</a:t>
            </a:r>
            <a:endParaRPr lang="en-US" altLang="en-US" sz="1400" b="1" dirty="0">
              <a:solidFill>
                <a:srgbClr val="000000"/>
              </a:solidFill>
            </a:endParaRPr>
          </a:p>
        </p:txBody>
      </p:sp>
      <p:sp>
        <p:nvSpPr>
          <p:cNvPr id="8" name="Rectangle 7">
            <a:extLst>
              <a:ext uri="{FF2B5EF4-FFF2-40B4-BE49-F238E27FC236}">
                <a16:creationId xmlns:a16="http://schemas.microsoft.com/office/drawing/2014/main" id="{D54A2343-FC53-0ADB-D210-A3FA02F42D6B}"/>
              </a:ext>
            </a:extLst>
          </p:cNvPr>
          <p:cNvSpPr/>
          <p:nvPr/>
        </p:nvSpPr>
        <p:spPr>
          <a:xfrm>
            <a:off x="228600" y="4935120"/>
            <a:ext cx="3581400" cy="738664"/>
          </a:xfrm>
          <a:prstGeom prst="rect">
            <a:avLst/>
          </a:prstGeom>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Each code has a Zero Periodic-Autocorrelation Zone of length 2x224ns assuming 124.8 MHz PRF.</a:t>
            </a:r>
            <a:endParaRPr lang="en-US" sz="1400" dirty="0">
              <a:latin typeface="Courier New" panose="02070309020205020404" pitchFamily="49" charset="0"/>
              <a:cs typeface="Courier New" panose="02070309020205020404" pitchFamily="49" charset="0"/>
            </a:endParaRPr>
          </a:p>
        </p:txBody>
      </p:sp>
      <p:pic>
        <p:nvPicPr>
          <p:cNvPr id="12" name="Picture 11">
            <a:extLst>
              <a:ext uri="{FF2B5EF4-FFF2-40B4-BE49-F238E27FC236}">
                <a16:creationId xmlns:a16="http://schemas.microsoft.com/office/drawing/2014/main" id="{342AF802-C2C1-371B-EF9E-7D3E82965CAE}"/>
              </a:ext>
            </a:extLst>
          </p:cNvPr>
          <p:cNvPicPr>
            <a:picLocks noChangeAspect="1"/>
          </p:cNvPicPr>
          <p:nvPr/>
        </p:nvPicPr>
        <p:blipFill>
          <a:blip r:embed="rId2"/>
          <a:stretch>
            <a:fillRect/>
          </a:stretch>
        </p:blipFill>
        <p:spPr>
          <a:xfrm>
            <a:off x="3467100" y="4042211"/>
            <a:ext cx="3581400" cy="2524483"/>
          </a:xfrm>
          <a:prstGeom prst="rect">
            <a:avLst/>
          </a:prstGeom>
        </p:spPr>
      </p:pic>
    </p:spTree>
    <p:extLst>
      <p:ext uri="{BB962C8B-B14F-4D97-AF65-F5344CB8AC3E}">
        <p14:creationId xmlns:p14="http://schemas.microsoft.com/office/powerpoint/2010/main" val="822700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24652</TotalTime>
  <Words>963</Words>
  <Application>Microsoft Macintosh PowerPoint</Application>
  <PresentationFormat>On-screen Show (4:3)</PresentationFormat>
  <Paragraphs>155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Courier New</vt:lpstr>
      <vt:lpstr>Helvetica Neue Medium</vt:lpstr>
      <vt:lpstr>Times New Roman</vt:lpstr>
      <vt:lpstr>Office Theme</vt:lpstr>
      <vt:lpstr>PowerPoint Presentation</vt:lpstr>
      <vt:lpstr>PowerPoint Presentation</vt:lpstr>
      <vt:lpstr>Way forward on 4ab preambles (1)</vt:lpstr>
      <vt:lpstr>Way forward on 4ab preambles (2)</vt:lpstr>
      <vt:lpstr>Way forward on 4ab preambles (3)</vt:lpstr>
      <vt:lpstr>Appendix</vt:lpstr>
      <vt:lpstr>D=2, N=32</vt:lpstr>
      <vt:lpstr>D=64, N=2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557</cp:revision>
  <cp:lastPrinted>1998-02-10T13:28:06Z</cp:lastPrinted>
  <dcterms:created xsi:type="dcterms:W3CDTF">2021-07-16T20:39:58Z</dcterms:created>
  <dcterms:modified xsi:type="dcterms:W3CDTF">2022-07-13T19:28:04Z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