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1"/>
  </p:notesMasterIdLst>
  <p:handoutMasterIdLst>
    <p:handoutMasterId r:id="rId12"/>
  </p:handoutMasterIdLst>
  <p:sldIdLst>
    <p:sldId id="264" r:id="rId2"/>
    <p:sldId id="256" r:id="rId3"/>
    <p:sldId id="383" r:id="rId4"/>
    <p:sldId id="391" r:id="rId5"/>
    <p:sldId id="390" r:id="rId6"/>
    <p:sldId id="258" r:id="rId7"/>
    <p:sldId id="260" r:id="rId8"/>
    <p:sldId id="259" r:id="rId9"/>
    <p:sldId id="368" r:id="rId10"/>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B0F53-27DE-F116-2912-4BB47BF42DE4}" name="Marco Hernandez" initials="MH" userId="Marco Hernand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F2F2"/>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37" autoAdjust="0"/>
  </p:normalViewPr>
  <p:slideViewPr>
    <p:cSldViewPr snapToGrid="0">
      <p:cViewPr varScale="1">
        <p:scale>
          <a:sx n="106" d="100"/>
          <a:sy n="106" d="100"/>
        </p:scale>
        <p:origin x="1044"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napToGrid="0">
      <p:cViewPr varScale="1">
        <p:scale>
          <a:sx n="61" d="100"/>
          <a:sy n="61" d="100"/>
        </p:scale>
        <p:origin x="24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39D52AB-D2AA-E2B6-F400-8CE37B45D6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0227618-31A5-97CA-CD88-605105C38E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26986-E41E-4D5E-A0B9-133DEB6089C3}" type="datetimeFigureOut">
              <a:rPr kumimoji="1" lang="ja-JP" altLang="en-US" smtClean="0"/>
              <a:t>2022/7/13</a:t>
            </a:fld>
            <a:endParaRPr kumimoji="1" lang="ja-JP" altLang="en-US"/>
          </a:p>
        </p:txBody>
      </p:sp>
      <p:sp>
        <p:nvSpPr>
          <p:cNvPr id="4" name="フッター プレースホルダー 3">
            <a:extLst>
              <a:ext uri="{FF2B5EF4-FFF2-40B4-BE49-F238E27FC236}">
                <a16:creationId xmlns:a16="http://schemas.microsoft.com/office/drawing/2014/main" id="{DBB6DF77-A0A6-7483-B9BE-20450647D2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24FEF9C-5A80-353E-9AA7-65D94D851B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F783F-A54E-416F-B53B-3CEF27BB7E6F}" type="slidenum">
              <a:rPr kumimoji="1" lang="ja-JP" altLang="en-US" smtClean="0"/>
              <a:t>‹#›</a:t>
            </a:fld>
            <a:endParaRPr kumimoji="1" lang="ja-JP" altLang="en-US"/>
          </a:p>
        </p:txBody>
      </p:sp>
    </p:spTree>
    <p:extLst>
      <p:ext uri="{BB962C8B-B14F-4D97-AF65-F5344CB8AC3E}">
        <p14:creationId xmlns:p14="http://schemas.microsoft.com/office/powerpoint/2010/main" val="323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2022/7/13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S. Watanabe, M.Kim, M. Hernandez, R.Kohno</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July 2022</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S. Watanabe, M.Kim, M. Hernandez, R.Kohno</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EDEDE8-E3B3-9645-597B-5648958CF2F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BDC399-ADCE-4E25-F0EA-5890A473002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709ADC-45D0-B932-304E-F6F6DC3DB546}"/>
              </a:ext>
            </a:extLst>
          </p:cNvPr>
          <p:cNvSpPr>
            <a:spLocks noGrp="1"/>
          </p:cNvSpPr>
          <p:nvPr>
            <p:ph type="dt" sz="half" idx="10"/>
          </p:nvPr>
        </p:nvSpPr>
        <p:spPr/>
        <p:txBody>
          <a:bodyPr/>
          <a:lstStyle/>
          <a:p>
            <a:r>
              <a:rPr kumimoji="1" lang="en-US" altLang="ja-JP"/>
              <a:t>July 2022</a:t>
            </a:r>
            <a:endParaRPr kumimoji="1" lang="ja-JP" altLang="en-US"/>
          </a:p>
        </p:txBody>
      </p:sp>
      <p:sp>
        <p:nvSpPr>
          <p:cNvPr id="5" name="フッター プレースホルダー 4">
            <a:extLst>
              <a:ext uri="{FF2B5EF4-FFF2-40B4-BE49-F238E27FC236}">
                <a16:creationId xmlns:a16="http://schemas.microsoft.com/office/drawing/2014/main" id="{A1ED6818-51EB-3FD6-490B-7322404F93D0}"/>
              </a:ext>
            </a:extLst>
          </p:cNvPr>
          <p:cNvSpPr>
            <a:spLocks noGrp="1"/>
          </p:cNvSpPr>
          <p:nvPr>
            <p:ph type="ftr" sz="quarter" idx="11"/>
          </p:nvPr>
        </p:nvSpPr>
        <p:spPr/>
        <p:txBody>
          <a:bodyPr/>
          <a:lstStyle/>
          <a:p>
            <a:r>
              <a:rPr kumimoji="1" lang="en-US" altLang="ja-JP"/>
              <a:t>T.Kobayashi, S. Watanabe, M.Kim, M. Hernandez, R.Kohno</a:t>
            </a:r>
            <a:endParaRPr kumimoji="1" lang="ja-JP" altLang="en-US"/>
          </a:p>
        </p:txBody>
      </p:sp>
      <p:sp>
        <p:nvSpPr>
          <p:cNvPr id="6" name="スライド番号プレースホルダー 5">
            <a:extLst>
              <a:ext uri="{FF2B5EF4-FFF2-40B4-BE49-F238E27FC236}">
                <a16:creationId xmlns:a16="http://schemas.microsoft.com/office/drawing/2014/main" id="{B6625124-C660-736C-4D8E-C5D0662A273C}"/>
              </a:ext>
            </a:extLst>
          </p:cNvPr>
          <p:cNvSpPr>
            <a:spLocks noGrp="1"/>
          </p:cNvSpPr>
          <p:nvPr>
            <p:ph type="sldNum" sz="quarter" idx="12"/>
          </p:nvPr>
        </p:nvSpPr>
        <p:spPr/>
        <p:txBody>
          <a:bodyPr/>
          <a:lstStyle/>
          <a:p>
            <a:fld id="{D0B0EE73-145B-4A1E-92D7-25E59E08FD1A}" type="slidenum">
              <a:rPr kumimoji="1" lang="ja-JP" altLang="en-US" smtClean="0"/>
              <a:t>‹#›</a:t>
            </a:fld>
            <a:endParaRPr kumimoji="1" lang="ja-JP" altLang="en-US"/>
          </a:p>
        </p:txBody>
      </p:sp>
    </p:spTree>
    <p:extLst>
      <p:ext uri="{BB962C8B-B14F-4D97-AF65-F5344CB8AC3E}">
        <p14:creationId xmlns:p14="http://schemas.microsoft.com/office/powerpoint/2010/main" val="226220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045CE36-F8FF-F710-DFB2-FD35EFCA4C53}"/>
              </a:ext>
            </a:extLst>
          </p:cNvPr>
          <p:cNvSpPr>
            <a:spLocks noGrp="1"/>
          </p:cNvSpPr>
          <p:nvPr>
            <p:ph type="dt" sz="half" idx="10"/>
          </p:nvPr>
        </p:nvSpPr>
        <p:spPr/>
        <p:txBody>
          <a:bodyPr/>
          <a:lstStyle/>
          <a:p>
            <a:r>
              <a:rPr kumimoji="1" lang="en-US" altLang="ja-JP"/>
              <a:t>July 2022</a:t>
            </a:r>
            <a:endParaRPr kumimoji="1" lang="ja-JP" altLang="en-US"/>
          </a:p>
        </p:txBody>
      </p:sp>
      <p:sp>
        <p:nvSpPr>
          <p:cNvPr id="3" name="フッター プレースホルダー 2">
            <a:extLst>
              <a:ext uri="{FF2B5EF4-FFF2-40B4-BE49-F238E27FC236}">
                <a16:creationId xmlns:a16="http://schemas.microsoft.com/office/drawing/2014/main" id="{F4CC564A-4372-C78F-6F19-16D4DC5FA4DC}"/>
              </a:ext>
            </a:extLst>
          </p:cNvPr>
          <p:cNvSpPr>
            <a:spLocks noGrp="1"/>
          </p:cNvSpPr>
          <p:nvPr>
            <p:ph type="ftr" sz="quarter" idx="11"/>
          </p:nvPr>
        </p:nvSpPr>
        <p:spPr/>
        <p:txBody>
          <a:bodyPr/>
          <a:lstStyle/>
          <a:p>
            <a:r>
              <a:rPr kumimoji="1" lang="en-US" altLang="ja-JP"/>
              <a:t>T.Kobayashi, S. Watanabe, M.Kim, M. Hernandez, R.Kohno</a:t>
            </a:r>
            <a:endParaRPr kumimoji="1" lang="ja-JP" altLang="en-US"/>
          </a:p>
        </p:txBody>
      </p:sp>
      <p:sp>
        <p:nvSpPr>
          <p:cNvPr id="4" name="スライド番号プレースホルダー 3">
            <a:extLst>
              <a:ext uri="{FF2B5EF4-FFF2-40B4-BE49-F238E27FC236}">
                <a16:creationId xmlns:a16="http://schemas.microsoft.com/office/drawing/2014/main" id="{D175CBF7-ED00-93C7-C875-B9DE22D7FAA8}"/>
              </a:ext>
            </a:extLst>
          </p:cNvPr>
          <p:cNvSpPr>
            <a:spLocks noGrp="1"/>
          </p:cNvSpPr>
          <p:nvPr>
            <p:ph type="sldNum" sz="quarter" idx="12"/>
          </p:nvPr>
        </p:nvSpPr>
        <p:spPr/>
        <p:txBody>
          <a:bodyPr/>
          <a:lstStyle/>
          <a:p>
            <a:fld id="{D0B0EE73-145B-4A1E-92D7-25E59E08FD1A}" type="slidenum">
              <a:rPr kumimoji="1" lang="ja-JP" altLang="en-US" smtClean="0"/>
              <a:t>‹#›</a:t>
            </a:fld>
            <a:endParaRPr kumimoji="1" lang="ja-JP" altLang="en-US"/>
          </a:p>
        </p:txBody>
      </p:sp>
    </p:spTree>
    <p:extLst>
      <p:ext uri="{BB962C8B-B14F-4D97-AF65-F5344CB8AC3E}">
        <p14:creationId xmlns:p14="http://schemas.microsoft.com/office/powerpoint/2010/main" val="67490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S. Watanabe, M.Kim, M. Hernandez, R.Kohno</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S. Watanabe, M.Kim, M. Hernandez, R.Kohno</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S. Watanabe, M.Kim, M. Hernandez, R.Kohno</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S. Watanabe, M.Kim, M. Hernandez, R.Kohno</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S. Watanabe, M.Kim, M. Hernandez, R.Kohno</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S. Watanabe, M.Kim, M. Hernandez, R.Kohno</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S. Watanabe, M.Kim, M. Hernandez, R.Kohno</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S. Watanabe, M.Kim, M. Hernandez, R.Kohno</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lang="en-US"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S. Watanabe, M.Kim, M. Hernandez, R.Kohno</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15-22-0403-00-06ma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Discussion of Numerical Human Body </a:t>
            </a:r>
            <a:r>
              <a:rPr kumimoji="0" lang="en-US" sz="1600" b="0" kern="0" dirty="0">
                <a:solidFill>
                  <a:srgbClr val="000000"/>
                </a:solidFill>
                <a:latin typeface="Times New Roman"/>
                <a:ea typeface="Times New Roman"/>
                <a:cs typeface="Times New Roman"/>
                <a:sym typeface="Times New Roman"/>
              </a:rPr>
              <a:t>V</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oxel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Model</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July</a:t>
            </a:r>
            <a:r>
              <a:rPr kumimoji="0" lang="en-US" altLang="ja-JP" sz="1600" b="0" kern="0" dirty="0">
                <a:latin typeface="Times New Roman"/>
                <a:ea typeface="Times New Roman"/>
                <a:cs typeface="Times New Roman"/>
                <a:sym typeface="Times New Roman"/>
              </a:rPr>
              <a:t> 13</a:t>
            </a:r>
            <a:r>
              <a:rPr kumimoji="0" lang="en-US" altLang="ja-JP" sz="1600" b="0" kern="0" baseline="30000" dirty="0">
                <a:latin typeface="Times New Roman"/>
                <a:ea typeface="Times New Roman"/>
                <a:cs typeface="Times New Roman"/>
                <a:sym typeface="Times New Roman"/>
              </a:rPr>
              <a:t>th</a:t>
            </a:r>
            <a:r>
              <a:rPr kumimoji="0" lang="en-US" altLang="ja-JP" sz="1600" b="0" kern="0" dirty="0">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2</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Soichi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Watanabe,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 (3) National Institute of Communication Technology</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kobayashi-takumi-ch@ynu.ac.jp,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minsoo@minsookim.com,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information about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Numerical Human body voxel model and its applicability to use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channel and environmental modeling activities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July 2022</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S. Watanabe, M.Kim, M. Hernandez, R.Kohno</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Discussion of Numerical Human Body Voxel Model</a:t>
            </a: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a:t>
            </a:r>
            <a:r>
              <a:rPr kumimoji="1" lang="en-US" altLang="ja-JP" sz="2400" dirty="0" err="1">
                <a:sym typeface="Times New Roman"/>
              </a:rPr>
              <a:t>Soichi</a:t>
            </a:r>
            <a:r>
              <a:rPr kumimoji="1" lang="en-US" altLang="ja-JP" sz="2400" dirty="0">
                <a:sym typeface="Times New Roman"/>
              </a:rPr>
              <a:t> Watanabe</a:t>
            </a:r>
            <a:r>
              <a:rPr kumimoji="1" lang="en-US" altLang="ja-JP" sz="2400" baseline="30000" dirty="0">
                <a:sym typeface="Times New Roman"/>
              </a:rPr>
              <a:t>(3)</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a:t>
            </a:r>
            <a:br>
              <a:rPr kumimoji="1" lang="en-US" altLang="ja-JP" sz="2400" dirty="0">
                <a:sym typeface="Times New Roman"/>
              </a:rPr>
            </a:br>
            <a:r>
              <a:rPr kumimoji="1" lang="en-US" altLang="ja-JP" sz="2400" dirty="0">
                <a:sym typeface="Times New Roman"/>
              </a:rPr>
              <a:t> Ryuji Kohno</a:t>
            </a:r>
            <a:r>
              <a:rPr kumimoji="1" lang="en-US" altLang="ja-JP" sz="2400" baseline="30000" dirty="0"/>
              <a:t>(1,2) </a:t>
            </a:r>
            <a:endParaRPr kumimoji="1" lang="en-US" altLang="ja-JP" sz="2400" dirty="0"/>
          </a:p>
          <a:p>
            <a:r>
              <a:rPr kumimoji="1" lang="en-US" altLang="ja-JP" sz="2000" baseline="30000" dirty="0"/>
              <a:t>(1)</a:t>
            </a:r>
            <a:r>
              <a:rPr kumimoji="1" lang="en-US" altLang="ja-JP" sz="2000" dirty="0"/>
              <a:t>Yokohama National University, </a:t>
            </a:r>
            <a:br>
              <a:rPr kumimoji="1" lang="en-US" altLang="ja-JP" sz="2000" dirty="0"/>
            </a:br>
            <a:r>
              <a:rPr kumimoji="1" lang="en-US" altLang="ja-JP" sz="2000" baseline="30000" dirty="0"/>
              <a:t>(2)</a:t>
            </a:r>
            <a:r>
              <a:rPr kumimoji="1" lang="en-US" altLang="ja-JP" sz="2000" dirty="0"/>
              <a:t>YRP-International Ariane Institute</a:t>
            </a:r>
            <a:br>
              <a:rPr kumimoji="1" lang="en-US" altLang="ja-JP" sz="2000" dirty="0"/>
            </a:br>
            <a:r>
              <a:rPr kumimoji="1" lang="en-US" altLang="ja-JP" sz="2000" baseline="30000" dirty="0"/>
              <a:t>(3) </a:t>
            </a:r>
            <a:r>
              <a:rPr kumimoji="1" lang="en-US" altLang="ja-JP" sz="2000" dirty="0"/>
              <a:t>National Institute of Communication Technology</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July 2022</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S. Watanabe, M.Kim, M. Hernandez, R.Kohno</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40BD305F-1677-32CE-BD8F-5B7BC5962DFC}"/>
              </a:ext>
            </a:extLst>
          </p:cNvPr>
          <p:cNvSpPr>
            <a:spLocks noGrp="1"/>
          </p:cNvSpPr>
          <p:nvPr>
            <p:ph type="dt" idx="10"/>
          </p:nvPr>
        </p:nvSpPr>
        <p:spPr/>
        <p:txBody>
          <a:bodyPr/>
          <a:lstStyle/>
          <a:p>
            <a:r>
              <a:rPr lang="en-US" altLang="ja-JP"/>
              <a:t>July 2022</a:t>
            </a:r>
            <a:endParaRPr lang="en-US" dirty="0"/>
          </a:p>
        </p:txBody>
      </p:sp>
      <p:sp>
        <p:nvSpPr>
          <p:cNvPr id="5" name="フッター プレースホルダー 4">
            <a:extLst>
              <a:ext uri="{FF2B5EF4-FFF2-40B4-BE49-F238E27FC236}">
                <a16:creationId xmlns:a16="http://schemas.microsoft.com/office/drawing/2014/main" id="{32CBEF1F-ABB9-F5C1-A6F5-F8AB55F991FE}"/>
              </a:ext>
            </a:extLst>
          </p:cNvPr>
          <p:cNvSpPr>
            <a:spLocks noGrp="1"/>
          </p:cNvSpPr>
          <p:nvPr>
            <p:ph type="ftr" idx="11"/>
          </p:nvPr>
        </p:nvSpPr>
        <p:spPr/>
        <p:txBody>
          <a:bodyPr/>
          <a:lstStyle/>
          <a:p>
            <a:r>
              <a:rPr lang="en-US"/>
              <a:t>T.Kobayashi, S. Watanabe, M.Kim, M. Hernandez, R.Kohno</a:t>
            </a:r>
            <a:endParaRPr lang="en-US" dirty="0"/>
          </a:p>
        </p:txBody>
      </p:sp>
      <p:sp>
        <p:nvSpPr>
          <p:cNvPr id="6" name="スライド番号プレースホルダー 5">
            <a:extLst>
              <a:ext uri="{FF2B5EF4-FFF2-40B4-BE49-F238E27FC236}">
                <a16:creationId xmlns:a16="http://schemas.microsoft.com/office/drawing/2014/main" id="{D533E3B2-1C72-246F-5F1E-C4CDEF9C2CA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07D288F2-8FA6-D7C0-B913-9B710BACBCB1}"/>
              </a:ext>
            </a:extLst>
          </p:cNvPr>
          <p:cNvSpPr>
            <a:spLocks noGrp="1"/>
          </p:cNvSpPr>
          <p:nvPr>
            <p:ph type="title"/>
          </p:nvPr>
        </p:nvSpPr>
        <p:spPr>
          <a:xfrm>
            <a:off x="377983" y="921190"/>
            <a:ext cx="7772400" cy="511233"/>
          </a:xfrm>
        </p:spPr>
        <p:txBody>
          <a:bodyPr/>
          <a:lstStyle/>
          <a:p>
            <a:r>
              <a:rPr lang="en-US" altLang="ja-JP" dirty="0"/>
              <a:t>Whole-body voxel human models for numerical simulation</a:t>
            </a:r>
            <a:endParaRPr lang="ja-JP" altLang="en-US" dirty="0"/>
          </a:p>
        </p:txBody>
      </p:sp>
      <p:pic>
        <p:nvPicPr>
          <p:cNvPr id="11" name="図 10">
            <a:extLst>
              <a:ext uri="{FF2B5EF4-FFF2-40B4-BE49-F238E27FC236}">
                <a16:creationId xmlns:a16="http://schemas.microsoft.com/office/drawing/2014/main" id="{96E75196-7682-F58E-EBB9-A3FB91333603}"/>
              </a:ext>
            </a:extLst>
          </p:cNvPr>
          <p:cNvPicPr>
            <a:picLocks noChangeAspect="1"/>
          </p:cNvPicPr>
          <p:nvPr/>
        </p:nvPicPr>
        <p:blipFill>
          <a:blip r:embed="rId2"/>
          <a:stretch>
            <a:fillRect/>
          </a:stretch>
        </p:blipFill>
        <p:spPr>
          <a:xfrm>
            <a:off x="685800" y="3735326"/>
            <a:ext cx="6484246" cy="2259328"/>
          </a:xfrm>
          <a:prstGeom prst="rect">
            <a:avLst/>
          </a:prstGeom>
        </p:spPr>
      </p:pic>
      <p:pic>
        <p:nvPicPr>
          <p:cNvPr id="1028" name="Picture 4" descr="Adult male and female voxel models">
            <a:extLst>
              <a:ext uri="{FF2B5EF4-FFF2-40B4-BE49-F238E27FC236}">
                <a16:creationId xmlns:a16="http://schemas.microsoft.com/office/drawing/2014/main" id="{09D051E0-F62B-387D-30A7-AE8089412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517" y="1266841"/>
            <a:ext cx="4000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EC13FADE-A62F-080B-6197-8EB2E9C17E04}"/>
              </a:ext>
            </a:extLst>
          </p:cNvPr>
          <p:cNvSpPr txBox="1"/>
          <p:nvPr/>
        </p:nvSpPr>
        <p:spPr>
          <a:xfrm>
            <a:off x="4291046" y="6003829"/>
            <a:ext cx="4474972" cy="523220"/>
          </a:xfrm>
          <a:prstGeom prst="rect">
            <a:avLst/>
          </a:prstGeom>
          <a:noFill/>
        </p:spPr>
        <p:txBody>
          <a:bodyPr wrap="square">
            <a:spAutoFit/>
          </a:bodyPr>
          <a:lstStyle/>
          <a:p>
            <a:r>
              <a:rPr lang="en-US" altLang="ja-JP" sz="1400" b="0" i="1" dirty="0">
                <a:solidFill>
                  <a:srgbClr val="333333"/>
                </a:solidFill>
                <a:effectLst/>
                <a:latin typeface="Trebuchet MS" panose="020B0603020202020204" pitchFamily="34" charset="0"/>
              </a:rPr>
              <a:t>Development of whole-body voxel human models</a:t>
            </a:r>
          </a:p>
          <a:p>
            <a:r>
              <a:rPr lang="ja-JP" altLang="en-US" sz="1400" b="0" i="1" dirty="0"/>
              <a:t>https://emc.nict.go.jp/bio/model/model01_1_e.html</a:t>
            </a:r>
          </a:p>
        </p:txBody>
      </p:sp>
      <p:sp>
        <p:nvSpPr>
          <p:cNvPr id="19" name="テキスト ボックス 18">
            <a:extLst>
              <a:ext uri="{FF2B5EF4-FFF2-40B4-BE49-F238E27FC236}">
                <a16:creationId xmlns:a16="http://schemas.microsoft.com/office/drawing/2014/main" id="{FFAB5630-69F3-3AA1-A99D-9AB43551D141}"/>
              </a:ext>
            </a:extLst>
          </p:cNvPr>
          <p:cNvSpPr txBox="1"/>
          <p:nvPr/>
        </p:nvSpPr>
        <p:spPr>
          <a:xfrm>
            <a:off x="193517" y="1951672"/>
            <a:ext cx="4572000" cy="1477328"/>
          </a:xfrm>
          <a:prstGeom prst="rect">
            <a:avLst/>
          </a:prstGeom>
          <a:noFill/>
        </p:spPr>
        <p:txBody>
          <a:bodyPr wrap="square">
            <a:spAutoFit/>
          </a:bodyPr>
          <a:lstStyle/>
          <a:p>
            <a:r>
              <a:rPr lang="en-US" altLang="ja-JP" b="0" dirty="0"/>
              <a:t>Whole-body voxel human models for numerical simulation is ready to use to develop and analyze channel and environmental model around human brain numerically.</a:t>
            </a:r>
            <a:endParaRPr lang="ja-JP" altLang="en-US" b="0" dirty="0"/>
          </a:p>
        </p:txBody>
      </p:sp>
    </p:spTree>
    <p:extLst>
      <p:ext uri="{BB962C8B-B14F-4D97-AF65-F5344CB8AC3E}">
        <p14:creationId xmlns:p14="http://schemas.microsoft.com/office/powerpoint/2010/main" val="290947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A913A-1C66-25BA-21F2-DDF38C50224E}"/>
              </a:ext>
            </a:extLst>
          </p:cNvPr>
          <p:cNvSpPr>
            <a:spLocks noGrp="1"/>
          </p:cNvSpPr>
          <p:nvPr>
            <p:ph type="title"/>
          </p:nvPr>
        </p:nvSpPr>
        <p:spPr/>
        <p:txBody>
          <a:bodyPr/>
          <a:lstStyle/>
          <a:p>
            <a:r>
              <a:rPr kumimoji="1" lang="en-US" altLang="ja-JP" dirty="0"/>
              <a:t>Human Numerical Model</a:t>
            </a:r>
            <a:endParaRPr kumimoji="1" lang="ja-JP" altLang="en-US" dirty="0"/>
          </a:p>
        </p:txBody>
      </p:sp>
      <p:pic>
        <p:nvPicPr>
          <p:cNvPr id="5" name="コンテンツ プレースホルダー 4">
            <a:extLst>
              <a:ext uri="{FF2B5EF4-FFF2-40B4-BE49-F238E27FC236}">
                <a16:creationId xmlns:a16="http://schemas.microsoft.com/office/drawing/2014/main" id="{E9960180-B1D5-E5A4-611D-170AAAC6FDA4}"/>
              </a:ext>
            </a:extLst>
          </p:cNvPr>
          <p:cNvPicPr>
            <a:picLocks noGrp="1" noChangeAspect="1"/>
          </p:cNvPicPr>
          <p:nvPr>
            <p:ph idx="1"/>
          </p:nvPr>
        </p:nvPicPr>
        <p:blipFill>
          <a:blip r:embed="rId2"/>
          <a:stretch>
            <a:fillRect/>
          </a:stretch>
        </p:blipFill>
        <p:spPr>
          <a:xfrm>
            <a:off x="649534" y="1606631"/>
            <a:ext cx="7844933" cy="3036518"/>
          </a:xfrm>
        </p:spPr>
      </p:pic>
      <p:sp>
        <p:nvSpPr>
          <p:cNvPr id="4" name="TextBox 1">
            <a:extLst>
              <a:ext uri="{FF2B5EF4-FFF2-40B4-BE49-F238E27FC236}">
                <a16:creationId xmlns:a16="http://schemas.microsoft.com/office/drawing/2014/main" id="{4287DA2A-F48E-6B4F-715B-9EACBAD7D152}"/>
              </a:ext>
            </a:extLst>
          </p:cNvPr>
          <p:cNvSpPr txBox="1"/>
          <p:nvPr/>
        </p:nvSpPr>
        <p:spPr>
          <a:xfrm>
            <a:off x="833762" y="4643149"/>
            <a:ext cx="1441420" cy="646331"/>
          </a:xfrm>
          <a:prstGeom prst="rect">
            <a:avLst/>
          </a:prstGeom>
          <a:noFill/>
        </p:spPr>
        <p:txBody>
          <a:bodyPr wrap="none" rtlCol="0">
            <a:spAutoFit/>
          </a:bodyPr>
          <a:lstStyle/>
          <a:p>
            <a:r>
              <a:rPr lang="en-US" dirty="0"/>
              <a:t>Male model</a:t>
            </a:r>
          </a:p>
          <a:p>
            <a:r>
              <a:rPr lang="en-US" dirty="0"/>
              <a:t>(TARO)</a:t>
            </a:r>
          </a:p>
        </p:txBody>
      </p:sp>
      <p:sp>
        <p:nvSpPr>
          <p:cNvPr id="6" name="TextBox 1">
            <a:extLst>
              <a:ext uri="{FF2B5EF4-FFF2-40B4-BE49-F238E27FC236}">
                <a16:creationId xmlns:a16="http://schemas.microsoft.com/office/drawing/2014/main" id="{79CE9F0A-5304-E366-40F2-C5E15DA4D676}"/>
              </a:ext>
            </a:extLst>
          </p:cNvPr>
          <p:cNvSpPr txBox="1"/>
          <p:nvPr/>
        </p:nvSpPr>
        <p:spPr>
          <a:xfrm>
            <a:off x="3369698" y="4643149"/>
            <a:ext cx="1723549" cy="646331"/>
          </a:xfrm>
          <a:prstGeom prst="rect">
            <a:avLst/>
          </a:prstGeom>
          <a:noFill/>
        </p:spPr>
        <p:txBody>
          <a:bodyPr wrap="none" rtlCol="0">
            <a:spAutoFit/>
          </a:bodyPr>
          <a:lstStyle/>
          <a:p>
            <a:r>
              <a:rPr lang="en-US" dirty="0"/>
              <a:t>Female model</a:t>
            </a:r>
          </a:p>
          <a:p>
            <a:r>
              <a:rPr lang="en-US" dirty="0"/>
              <a:t>(Hanako)</a:t>
            </a:r>
          </a:p>
        </p:txBody>
      </p:sp>
      <p:sp>
        <p:nvSpPr>
          <p:cNvPr id="7" name="TextBox 1">
            <a:extLst>
              <a:ext uri="{FF2B5EF4-FFF2-40B4-BE49-F238E27FC236}">
                <a16:creationId xmlns:a16="http://schemas.microsoft.com/office/drawing/2014/main" id="{9FB92D1A-E784-7EC7-6BF0-07045277C0C1}"/>
              </a:ext>
            </a:extLst>
          </p:cNvPr>
          <p:cNvSpPr txBox="1"/>
          <p:nvPr/>
        </p:nvSpPr>
        <p:spPr>
          <a:xfrm>
            <a:off x="5770644" y="4655304"/>
            <a:ext cx="2723823" cy="369332"/>
          </a:xfrm>
          <a:prstGeom prst="rect">
            <a:avLst/>
          </a:prstGeom>
          <a:noFill/>
        </p:spPr>
        <p:txBody>
          <a:bodyPr wrap="none" rtlCol="0">
            <a:spAutoFit/>
          </a:bodyPr>
          <a:lstStyle/>
          <a:p>
            <a:r>
              <a:rPr lang="en-US" dirty="0"/>
              <a:t>Pregnant female model</a:t>
            </a:r>
          </a:p>
        </p:txBody>
      </p:sp>
      <p:sp>
        <p:nvSpPr>
          <p:cNvPr id="8" name="テキスト ボックス 7">
            <a:extLst>
              <a:ext uri="{FF2B5EF4-FFF2-40B4-BE49-F238E27FC236}">
                <a16:creationId xmlns:a16="http://schemas.microsoft.com/office/drawing/2014/main" id="{A0BE1757-F122-06AA-3B9E-4A6C1DFE40F2}"/>
              </a:ext>
            </a:extLst>
          </p:cNvPr>
          <p:cNvSpPr txBox="1"/>
          <p:nvPr/>
        </p:nvSpPr>
        <p:spPr>
          <a:xfrm>
            <a:off x="356021" y="5901113"/>
            <a:ext cx="4474972" cy="523220"/>
          </a:xfrm>
          <a:prstGeom prst="rect">
            <a:avLst/>
          </a:prstGeom>
          <a:noFill/>
        </p:spPr>
        <p:txBody>
          <a:bodyPr wrap="square">
            <a:spAutoFit/>
          </a:bodyPr>
          <a:lstStyle/>
          <a:p>
            <a:r>
              <a:rPr lang="en-US" altLang="ja-JP" sz="1400" b="0" i="1" dirty="0">
                <a:solidFill>
                  <a:srgbClr val="333333"/>
                </a:solidFill>
                <a:effectLst/>
                <a:latin typeface="Trebuchet MS" panose="020B0603020202020204" pitchFamily="34" charset="0"/>
              </a:rPr>
              <a:t>Development of whole-body voxel human models</a:t>
            </a:r>
          </a:p>
          <a:p>
            <a:r>
              <a:rPr lang="ja-JP" altLang="en-US" sz="1400" b="0" i="1" dirty="0"/>
              <a:t>https://emc.nict.go.jp/bio/model/model01_1_e.html</a:t>
            </a:r>
          </a:p>
        </p:txBody>
      </p:sp>
      <p:sp>
        <p:nvSpPr>
          <p:cNvPr id="9" name="テキスト ボックス 8">
            <a:extLst>
              <a:ext uri="{FF2B5EF4-FFF2-40B4-BE49-F238E27FC236}">
                <a16:creationId xmlns:a16="http://schemas.microsoft.com/office/drawing/2014/main" id="{8C84B9CE-A90D-92EE-B0F7-D75F2308B775}"/>
              </a:ext>
            </a:extLst>
          </p:cNvPr>
          <p:cNvSpPr txBox="1"/>
          <p:nvPr/>
        </p:nvSpPr>
        <p:spPr>
          <a:xfrm>
            <a:off x="4920559" y="6116556"/>
            <a:ext cx="4572000" cy="307777"/>
          </a:xfrm>
          <a:prstGeom prst="rect">
            <a:avLst/>
          </a:prstGeom>
          <a:noFill/>
        </p:spPr>
        <p:txBody>
          <a:bodyPr wrap="square">
            <a:spAutoFit/>
          </a:bodyPr>
          <a:lstStyle/>
          <a:p>
            <a:r>
              <a:rPr lang="ja-JP" altLang="en-US" sz="1400" b="0" i="1" dirty="0"/>
              <a:t>https://emc.nict.go.jp/bio/model/model01_3_e.html</a:t>
            </a:r>
          </a:p>
        </p:txBody>
      </p:sp>
      <p:sp>
        <p:nvSpPr>
          <p:cNvPr id="3" name="日付プレースホルダー 2">
            <a:extLst>
              <a:ext uri="{FF2B5EF4-FFF2-40B4-BE49-F238E27FC236}">
                <a16:creationId xmlns:a16="http://schemas.microsoft.com/office/drawing/2014/main" id="{36BEECA7-F94C-737B-AFB2-0C168BF49500}"/>
              </a:ext>
            </a:extLst>
          </p:cNvPr>
          <p:cNvSpPr>
            <a:spLocks noGrp="1"/>
          </p:cNvSpPr>
          <p:nvPr>
            <p:ph type="dt" sz="half" idx="10"/>
          </p:nvPr>
        </p:nvSpPr>
        <p:spPr/>
        <p:txBody>
          <a:bodyPr/>
          <a:lstStyle/>
          <a:p>
            <a:r>
              <a:rPr kumimoji="1" lang="en-US" altLang="ja-JP"/>
              <a:t>July 2022</a:t>
            </a:r>
            <a:endParaRPr kumimoji="1" lang="ja-JP" altLang="en-US"/>
          </a:p>
        </p:txBody>
      </p:sp>
      <p:sp>
        <p:nvSpPr>
          <p:cNvPr id="10" name="フッター プレースホルダー 9">
            <a:extLst>
              <a:ext uri="{FF2B5EF4-FFF2-40B4-BE49-F238E27FC236}">
                <a16:creationId xmlns:a16="http://schemas.microsoft.com/office/drawing/2014/main" id="{54956DCB-6290-25C2-5456-6CB25F2D8831}"/>
              </a:ext>
            </a:extLst>
          </p:cNvPr>
          <p:cNvSpPr>
            <a:spLocks noGrp="1"/>
          </p:cNvSpPr>
          <p:nvPr>
            <p:ph type="ftr" sz="quarter" idx="11"/>
          </p:nvPr>
        </p:nvSpPr>
        <p:spPr/>
        <p:txBody>
          <a:bodyPr/>
          <a:lstStyle/>
          <a:p>
            <a:r>
              <a:rPr kumimoji="1" lang="en-US" altLang="ja-JP"/>
              <a:t>T.Kobayashi, S. Watanabe, M.Kim, M. Hernandez, R.Kohno</a:t>
            </a:r>
            <a:endParaRPr kumimoji="1" lang="ja-JP" altLang="en-US"/>
          </a:p>
        </p:txBody>
      </p:sp>
      <p:sp>
        <p:nvSpPr>
          <p:cNvPr id="11" name="スライド番号プレースホルダー 10">
            <a:extLst>
              <a:ext uri="{FF2B5EF4-FFF2-40B4-BE49-F238E27FC236}">
                <a16:creationId xmlns:a16="http://schemas.microsoft.com/office/drawing/2014/main" id="{0CBD1C83-9F61-F8E7-2BDC-3623A53A08D4}"/>
              </a:ext>
            </a:extLst>
          </p:cNvPr>
          <p:cNvSpPr>
            <a:spLocks noGrp="1"/>
          </p:cNvSpPr>
          <p:nvPr>
            <p:ph type="sldNum" sz="quarter" idx="12"/>
          </p:nvPr>
        </p:nvSpPr>
        <p:spPr/>
        <p:txBody>
          <a:bodyPr/>
          <a:lstStyle/>
          <a:p>
            <a:fld id="{D0B0EE73-145B-4A1E-92D7-25E59E08FD1A}" type="slidenum">
              <a:rPr kumimoji="1" lang="ja-JP" altLang="en-US" smtClean="0"/>
              <a:t>4</a:t>
            </a:fld>
            <a:endParaRPr kumimoji="1" lang="ja-JP" altLang="en-US"/>
          </a:p>
        </p:txBody>
      </p:sp>
    </p:spTree>
    <p:extLst>
      <p:ext uri="{BB962C8B-B14F-4D97-AF65-F5344CB8AC3E}">
        <p14:creationId xmlns:p14="http://schemas.microsoft.com/office/powerpoint/2010/main" val="3938792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A913A-1C66-25BA-21F2-DDF38C50224E}"/>
              </a:ext>
            </a:extLst>
          </p:cNvPr>
          <p:cNvSpPr>
            <a:spLocks noGrp="1"/>
          </p:cNvSpPr>
          <p:nvPr>
            <p:ph type="title"/>
          </p:nvPr>
        </p:nvSpPr>
        <p:spPr/>
        <p:txBody>
          <a:bodyPr/>
          <a:lstStyle/>
          <a:p>
            <a:r>
              <a:rPr kumimoji="1" lang="en-US" altLang="ja-JP" dirty="0"/>
              <a:t>Human Numerical Model</a:t>
            </a:r>
            <a:endParaRPr kumimoji="1" lang="ja-JP" altLang="en-US" dirty="0"/>
          </a:p>
        </p:txBody>
      </p:sp>
      <p:sp>
        <p:nvSpPr>
          <p:cNvPr id="4" name="TextBox 1">
            <a:extLst>
              <a:ext uri="{FF2B5EF4-FFF2-40B4-BE49-F238E27FC236}">
                <a16:creationId xmlns:a16="http://schemas.microsoft.com/office/drawing/2014/main" id="{4287DA2A-F48E-6B4F-715B-9EACBAD7D152}"/>
              </a:ext>
            </a:extLst>
          </p:cNvPr>
          <p:cNvSpPr txBox="1"/>
          <p:nvPr/>
        </p:nvSpPr>
        <p:spPr>
          <a:xfrm>
            <a:off x="833762" y="5376480"/>
            <a:ext cx="1402948" cy="369332"/>
          </a:xfrm>
          <a:prstGeom prst="rect">
            <a:avLst/>
          </a:prstGeom>
          <a:noFill/>
        </p:spPr>
        <p:txBody>
          <a:bodyPr wrap="none" rtlCol="0">
            <a:spAutoFit/>
          </a:bodyPr>
          <a:lstStyle/>
          <a:p>
            <a:r>
              <a:rPr lang="en-US" dirty="0"/>
              <a:t>3-years old</a:t>
            </a:r>
          </a:p>
        </p:txBody>
      </p:sp>
      <p:sp>
        <p:nvSpPr>
          <p:cNvPr id="6" name="TextBox 1">
            <a:extLst>
              <a:ext uri="{FF2B5EF4-FFF2-40B4-BE49-F238E27FC236}">
                <a16:creationId xmlns:a16="http://schemas.microsoft.com/office/drawing/2014/main" id="{79CE9F0A-5304-E366-40F2-C5E15DA4D676}"/>
              </a:ext>
            </a:extLst>
          </p:cNvPr>
          <p:cNvSpPr txBox="1"/>
          <p:nvPr/>
        </p:nvSpPr>
        <p:spPr>
          <a:xfrm>
            <a:off x="2936127" y="5376480"/>
            <a:ext cx="1415772" cy="369332"/>
          </a:xfrm>
          <a:prstGeom prst="rect">
            <a:avLst/>
          </a:prstGeom>
          <a:noFill/>
        </p:spPr>
        <p:txBody>
          <a:bodyPr wrap="none" rtlCol="0">
            <a:spAutoFit/>
          </a:bodyPr>
          <a:lstStyle/>
          <a:p>
            <a:r>
              <a:rPr lang="en-US" dirty="0"/>
              <a:t>5-years-old</a:t>
            </a:r>
          </a:p>
        </p:txBody>
      </p:sp>
      <p:sp>
        <p:nvSpPr>
          <p:cNvPr id="7" name="TextBox 1">
            <a:extLst>
              <a:ext uri="{FF2B5EF4-FFF2-40B4-BE49-F238E27FC236}">
                <a16:creationId xmlns:a16="http://schemas.microsoft.com/office/drawing/2014/main" id="{9FB92D1A-E784-7EC7-6BF0-07045277C0C1}"/>
              </a:ext>
            </a:extLst>
          </p:cNvPr>
          <p:cNvSpPr txBox="1"/>
          <p:nvPr/>
        </p:nvSpPr>
        <p:spPr>
          <a:xfrm>
            <a:off x="5051316" y="5364326"/>
            <a:ext cx="1415772" cy="369332"/>
          </a:xfrm>
          <a:prstGeom prst="rect">
            <a:avLst/>
          </a:prstGeom>
          <a:noFill/>
        </p:spPr>
        <p:txBody>
          <a:bodyPr wrap="none" rtlCol="0">
            <a:spAutoFit/>
          </a:bodyPr>
          <a:lstStyle/>
          <a:p>
            <a:r>
              <a:rPr lang="en-US" dirty="0"/>
              <a:t>7-years-old</a:t>
            </a:r>
          </a:p>
        </p:txBody>
      </p:sp>
      <p:pic>
        <p:nvPicPr>
          <p:cNvPr id="10" name="コンテンツ プレースホルダー 9">
            <a:extLst>
              <a:ext uri="{FF2B5EF4-FFF2-40B4-BE49-F238E27FC236}">
                <a16:creationId xmlns:a16="http://schemas.microsoft.com/office/drawing/2014/main" id="{67AAE152-120A-4ACF-65F9-8CD4767385E0}"/>
              </a:ext>
            </a:extLst>
          </p:cNvPr>
          <p:cNvPicPr>
            <a:picLocks noGrp="1" noChangeAspect="1"/>
          </p:cNvPicPr>
          <p:nvPr>
            <p:ph idx="1"/>
          </p:nvPr>
        </p:nvPicPr>
        <p:blipFill>
          <a:blip r:embed="rId2"/>
          <a:stretch>
            <a:fillRect/>
          </a:stretch>
        </p:blipFill>
        <p:spPr>
          <a:xfrm>
            <a:off x="685800" y="1791021"/>
            <a:ext cx="7772400" cy="3534884"/>
          </a:xfrm>
        </p:spPr>
      </p:pic>
      <p:sp>
        <p:nvSpPr>
          <p:cNvPr id="11" name="TextBox 1">
            <a:extLst>
              <a:ext uri="{FF2B5EF4-FFF2-40B4-BE49-F238E27FC236}">
                <a16:creationId xmlns:a16="http://schemas.microsoft.com/office/drawing/2014/main" id="{C3149F7D-7A87-7232-2BE3-A873B83263E0}"/>
              </a:ext>
            </a:extLst>
          </p:cNvPr>
          <p:cNvSpPr txBox="1"/>
          <p:nvPr/>
        </p:nvSpPr>
        <p:spPr>
          <a:xfrm>
            <a:off x="6894466" y="5376480"/>
            <a:ext cx="1518364" cy="369332"/>
          </a:xfrm>
          <a:prstGeom prst="rect">
            <a:avLst/>
          </a:prstGeom>
          <a:noFill/>
        </p:spPr>
        <p:txBody>
          <a:bodyPr wrap="none" rtlCol="0">
            <a:spAutoFit/>
          </a:bodyPr>
          <a:lstStyle/>
          <a:p>
            <a:r>
              <a:rPr lang="en-US" dirty="0"/>
              <a:t>Adult model</a:t>
            </a:r>
          </a:p>
        </p:txBody>
      </p:sp>
      <p:sp>
        <p:nvSpPr>
          <p:cNvPr id="13" name="テキスト ボックス 12">
            <a:extLst>
              <a:ext uri="{FF2B5EF4-FFF2-40B4-BE49-F238E27FC236}">
                <a16:creationId xmlns:a16="http://schemas.microsoft.com/office/drawing/2014/main" id="{34B70957-B454-AAD2-1B59-498D6EF8B37E}"/>
              </a:ext>
            </a:extLst>
          </p:cNvPr>
          <p:cNvSpPr txBox="1"/>
          <p:nvPr/>
        </p:nvSpPr>
        <p:spPr>
          <a:xfrm>
            <a:off x="4644283" y="6018311"/>
            <a:ext cx="4500366" cy="307777"/>
          </a:xfrm>
          <a:prstGeom prst="rect">
            <a:avLst/>
          </a:prstGeom>
          <a:noFill/>
        </p:spPr>
        <p:txBody>
          <a:bodyPr wrap="square">
            <a:spAutoFit/>
          </a:bodyPr>
          <a:lstStyle/>
          <a:p>
            <a:r>
              <a:rPr lang="ja-JP" altLang="en-US" sz="1400" b="0" i="1" dirty="0"/>
              <a:t>https://emc.nict.go.jp/bio/model/model01_2_e.html</a:t>
            </a:r>
          </a:p>
        </p:txBody>
      </p:sp>
      <p:sp>
        <p:nvSpPr>
          <p:cNvPr id="3" name="日付プレースホルダー 2">
            <a:extLst>
              <a:ext uri="{FF2B5EF4-FFF2-40B4-BE49-F238E27FC236}">
                <a16:creationId xmlns:a16="http://schemas.microsoft.com/office/drawing/2014/main" id="{37BC42DC-9867-10F7-6CF1-55D6BB757495}"/>
              </a:ext>
            </a:extLst>
          </p:cNvPr>
          <p:cNvSpPr>
            <a:spLocks noGrp="1"/>
          </p:cNvSpPr>
          <p:nvPr>
            <p:ph type="dt" sz="half" idx="10"/>
          </p:nvPr>
        </p:nvSpPr>
        <p:spPr/>
        <p:txBody>
          <a:bodyPr/>
          <a:lstStyle/>
          <a:p>
            <a:r>
              <a:rPr kumimoji="1" lang="en-US" altLang="ja-JP"/>
              <a:t>July 2022</a:t>
            </a:r>
            <a:endParaRPr kumimoji="1" lang="ja-JP" altLang="en-US"/>
          </a:p>
        </p:txBody>
      </p:sp>
      <p:sp>
        <p:nvSpPr>
          <p:cNvPr id="5" name="フッター プレースホルダー 4">
            <a:extLst>
              <a:ext uri="{FF2B5EF4-FFF2-40B4-BE49-F238E27FC236}">
                <a16:creationId xmlns:a16="http://schemas.microsoft.com/office/drawing/2014/main" id="{9D26F227-720F-3947-AC6B-2E17AADF2E4E}"/>
              </a:ext>
            </a:extLst>
          </p:cNvPr>
          <p:cNvSpPr>
            <a:spLocks noGrp="1"/>
          </p:cNvSpPr>
          <p:nvPr>
            <p:ph type="ftr" sz="quarter" idx="11"/>
          </p:nvPr>
        </p:nvSpPr>
        <p:spPr/>
        <p:txBody>
          <a:bodyPr/>
          <a:lstStyle/>
          <a:p>
            <a:r>
              <a:rPr kumimoji="1" lang="en-US" altLang="ja-JP"/>
              <a:t>T.Kobayashi, S. Watanabe, M.Kim, M. Hernandez, R.Kohno</a:t>
            </a:r>
            <a:endParaRPr kumimoji="1" lang="ja-JP" altLang="en-US"/>
          </a:p>
        </p:txBody>
      </p:sp>
      <p:sp>
        <p:nvSpPr>
          <p:cNvPr id="8" name="スライド番号プレースホルダー 7">
            <a:extLst>
              <a:ext uri="{FF2B5EF4-FFF2-40B4-BE49-F238E27FC236}">
                <a16:creationId xmlns:a16="http://schemas.microsoft.com/office/drawing/2014/main" id="{F1A6FE59-3C57-68C0-23D9-C1932744C97F}"/>
              </a:ext>
            </a:extLst>
          </p:cNvPr>
          <p:cNvSpPr>
            <a:spLocks noGrp="1"/>
          </p:cNvSpPr>
          <p:nvPr>
            <p:ph type="sldNum" sz="quarter" idx="12"/>
          </p:nvPr>
        </p:nvSpPr>
        <p:spPr/>
        <p:txBody>
          <a:bodyPr/>
          <a:lstStyle/>
          <a:p>
            <a:fld id="{D0B0EE73-145B-4A1E-92D7-25E59E08FD1A}" type="slidenum">
              <a:rPr kumimoji="1" lang="ja-JP" altLang="en-US" smtClean="0"/>
              <a:t>5</a:t>
            </a:fld>
            <a:endParaRPr kumimoji="1" lang="ja-JP" altLang="en-US"/>
          </a:p>
        </p:txBody>
      </p:sp>
    </p:spTree>
    <p:extLst>
      <p:ext uri="{BB962C8B-B14F-4D97-AF65-F5344CB8AC3E}">
        <p14:creationId xmlns:p14="http://schemas.microsoft.com/office/powerpoint/2010/main" val="155952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C5364EB-75FB-EAE5-051D-38156509AF21}"/>
              </a:ext>
            </a:extLst>
          </p:cNvPr>
          <p:cNvSpPr>
            <a:spLocks noGrp="1"/>
          </p:cNvSpPr>
          <p:nvPr>
            <p:ph idx="4294967295"/>
          </p:nvPr>
        </p:nvSpPr>
        <p:spPr>
          <a:xfrm>
            <a:off x="413657" y="1074964"/>
            <a:ext cx="8403771" cy="4735286"/>
          </a:xfrm>
        </p:spPr>
        <p:txBody>
          <a:bodyPr>
            <a:normAutofit fontScale="55000" lnSpcReduction="20000"/>
          </a:bodyPr>
          <a:lstStyle/>
          <a:p>
            <a:pPr marL="0" indent="0">
              <a:buNone/>
            </a:pPr>
            <a:r>
              <a:rPr kumimoji="1" lang="en-US" altLang="ja-JP" dirty="0"/>
              <a:t>NICT phantom models</a:t>
            </a:r>
          </a:p>
          <a:p>
            <a:r>
              <a:rPr kumimoji="1" lang="en-US" altLang="ja-JP" dirty="0"/>
              <a:t>Can be used for</a:t>
            </a:r>
          </a:p>
          <a:p>
            <a:pPr lvl="1"/>
            <a:r>
              <a:rPr lang="en-US" altLang="ja-JP" dirty="0"/>
              <a:t>Calculation of path-loss for BCI and implant channel models.</a:t>
            </a:r>
          </a:p>
          <a:p>
            <a:pPr lvl="2"/>
            <a:r>
              <a:rPr lang="en-US" altLang="ja-JP" dirty="0"/>
              <a:t>In head-to-head surface etc.</a:t>
            </a:r>
          </a:p>
          <a:p>
            <a:pPr lvl="1"/>
            <a:r>
              <a:rPr lang="en-US" altLang="ja-JP" dirty="0"/>
              <a:t>Calculation of path-loss for VBAN use case.</a:t>
            </a:r>
          </a:p>
          <a:p>
            <a:pPr lvl="1"/>
            <a:endParaRPr lang="en-US" altLang="ja-JP" dirty="0"/>
          </a:p>
          <a:p>
            <a:r>
              <a:rPr lang="en-US" altLang="ja-JP" dirty="0"/>
              <a:t>Caveat</a:t>
            </a:r>
          </a:p>
          <a:p>
            <a:pPr lvl="1"/>
            <a:r>
              <a:rPr lang="en-US" altLang="ja-JP" dirty="0"/>
              <a:t>NICT phantom models are based on 2mm voxel model.</a:t>
            </a:r>
          </a:p>
          <a:p>
            <a:pPr lvl="2"/>
            <a:r>
              <a:rPr lang="en-US" altLang="ja-JP" dirty="0"/>
              <a:t>=&gt; λ=2mm </a:t>
            </a:r>
            <a:r>
              <a:rPr lang="en-US" altLang="ja-JP"/>
              <a:t>~ 150GHz </a:t>
            </a:r>
            <a:r>
              <a:rPr lang="en-US" altLang="ja-JP" dirty="0"/>
              <a:t>in air.</a:t>
            </a:r>
          </a:p>
          <a:p>
            <a:pPr lvl="2"/>
            <a:r>
              <a:rPr lang="en-US" altLang="ja-JP" dirty="0"/>
              <a:t>Human tissue has a larger ε. Radio propagation speed becomes lower. λ becomes shorter</a:t>
            </a:r>
          </a:p>
          <a:p>
            <a:pPr lvl="2"/>
            <a:r>
              <a:rPr lang="en-US" altLang="ja-JP" dirty="0"/>
              <a:t>Original 2mm voxel model can analyze lower than 5 GHz in general.</a:t>
            </a:r>
          </a:p>
          <a:p>
            <a:pPr lvl="2"/>
            <a:r>
              <a:rPr lang="en-US" altLang="ja-JP" dirty="0"/>
              <a:t>Human tissue has some frequency-dependent parameters. UWB analysis is not achieved in the same way as analysis of narrow band.</a:t>
            </a:r>
          </a:p>
          <a:p>
            <a:pPr lvl="2"/>
            <a:r>
              <a:rPr lang="en-US" altLang="ja-JP" dirty="0"/>
              <a:t>A special technique is needed to use the NICT phantom model for UWB (&lt;10.6GHz) analysis.</a:t>
            </a:r>
          </a:p>
          <a:p>
            <a:pPr lvl="2"/>
            <a:r>
              <a:rPr lang="en-US" altLang="ja-JP" dirty="0"/>
              <a:t>Detail analysis will be optional information.</a:t>
            </a:r>
          </a:p>
          <a:p>
            <a:pPr lvl="1"/>
            <a:r>
              <a:rPr lang="en-US" altLang="ja-JP" dirty="0"/>
              <a:t>FDTD computation requirement</a:t>
            </a:r>
          </a:p>
          <a:p>
            <a:pPr lvl="2"/>
            <a:r>
              <a:rPr lang="en-US" altLang="ja-JP" dirty="0"/>
              <a:t>VBAN phantom model needs to analyze quite a huge area for vehicles.</a:t>
            </a:r>
          </a:p>
          <a:p>
            <a:pPr lvl="2"/>
            <a:r>
              <a:rPr lang="en-US" altLang="ja-JP" dirty="0"/>
              <a:t>It may need to use a supercomputer.</a:t>
            </a:r>
          </a:p>
          <a:p>
            <a:pPr lvl="1"/>
            <a:endParaRPr lang="en-US" altLang="ja-JP" dirty="0"/>
          </a:p>
        </p:txBody>
      </p:sp>
      <p:sp>
        <p:nvSpPr>
          <p:cNvPr id="2" name="日付プレースホルダー 1">
            <a:extLst>
              <a:ext uri="{FF2B5EF4-FFF2-40B4-BE49-F238E27FC236}">
                <a16:creationId xmlns:a16="http://schemas.microsoft.com/office/drawing/2014/main" id="{70081259-6494-BD22-3004-ADF9D2FA432F}"/>
              </a:ext>
            </a:extLst>
          </p:cNvPr>
          <p:cNvSpPr>
            <a:spLocks noGrp="1"/>
          </p:cNvSpPr>
          <p:nvPr>
            <p:ph type="dt" sz="half" idx="10"/>
          </p:nvPr>
        </p:nvSpPr>
        <p:spPr/>
        <p:txBody>
          <a:bodyPr/>
          <a:lstStyle/>
          <a:p>
            <a:r>
              <a:rPr kumimoji="1" lang="en-US" altLang="ja-JP"/>
              <a:t>July 2022</a:t>
            </a:r>
            <a:endParaRPr kumimoji="1" lang="ja-JP" altLang="en-US"/>
          </a:p>
        </p:txBody>
      </p:sp>
      <p:sp>
        <p:nvSpPr>
          <p:cNvPr id="4" name="フッター プレースホルダー 3">
            <a:extLst>
              <a:ext uri="{FF2B5EF4-FFF2-40B4-BE49-F238E27FC236}">
                <a16:creationId xmlns:a16="http://schemas.microsoft.com/office/drawing/2014/main" id="{4152F943-A5D7-7C53-D7FA-379E9D503D44}"/>
              </a:ext>
            </a:extLst>
          </p:cNvPr>
          <p:cNvSpPr>
            <a:spLocks noGrp="1"/>
          </p:cNvSpPr>
          <p:nvPr>
            <p:ph type="ftr" sz="quarter" idx="11"/>
          </p:nvPr>
        </p:nvSpPr>
        <p:spPr/>
        <p:txBody>
          <a:bodyPr/>
          <a:lstStyle/>
          <a:p>
            <a:r>
              <a:rPr kumimoji="1" lang="en-US" altLang="ja-JP"/>
              <a:t>T.Kobayashi, S. Watanabe, M.Kim, M. Hernandez, R.Kohno</a:t>
            </a:r>
            <a:endParaRPr kumimoji="1" lang="ja-JP" altLang="en-US"/>
          </a:p>
        </p:txBody>
      </p:sp>
      <p:sp>
        <p:nvSpPr>
          <p:cNvPr id="5" name="スライド番号プレースホルダー 4">
            <a:extLst>
              <a:ext uri="{FF2B5EF4-FFF2-40B4-BE49-F238E27FC236}">
                <a16:creationId xmlns:a16="http://schemas.microsoft.com/office/drawing/2014/main" id="{01F258B9-BF0F-1A16-8667-14CDAF8F970A}"/>
              </a:ext>
            </a:extLst>
          </p:cNvPr>
          <p:cNvSpPr>
            <a:spLocks noGrp="1"/>
          </p:cNvSpPr>
          <p:nvPr>
            <p:ph type="sldNum" sz="quarter" idx="12"/>
          </p:nvPr>
        </p:nvSpPr>
        <p:spPr/>
        <p:txBody>
          <a:bodyPr/>
          <a:lstStyle/>
          <a:p>
            <a:fld id="{D0B0EE73-145B-4A1E-92D7-25E59E08FD1A}" type="slidenum">
              <a:rPr kumimoji="1" lang="ja-JP" altLang="en-US" smtClean="0"/>
              <a:t>6</a:t>
            </a:fld>
            <a:endParaRPr kumimoji="1" lang="ja-JP" altLang="en-US"/>
          </a:p>
        </p:txBody>
      </p:sp>
    </p:spTree>
    <p:extLst>
      <p:ext uri="{BB962C8B-B14F-4D97-AF65-F5344CB8AC3E}">
        <p14:creationId xmlns:p14="http://schemas.microsoft.com/office/powerpoint/2010/main" val="277301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6CE758-1029-5C9E-B0EF-1F95BDAFADA9}"/>
              </a:ext>
            </a:extLst>
          </p:cNvPr>
          <p:cNvPicPr>
            <a:picLocks noChangeAspect="1"/>
          </p:cNvPicPr>
          <p:nvPr/>
        </p:nvPicPr>
        <p:blipFill>
          <a:blip r:embed="rId2"/>
          <a:stretch>
            <a:fillRect/>
          </a:stretch>
        </p:blipFill>
        <p:spPr>
          <a:xfrm>
            <a:off x="0" y="638120"/>
            <a:ext cx="9144000" cy="2328334"/>
          </a:xfrm>
          <a:prstGeom prst="rect">
            <a:avLst/>
          </a:prstGeom>
        </p:spPr>
      </p:pic>
      <p:pic>
        <p:nvPicPr>
          <p:cNvPr id="5" name="図 4">
            <a:extLst>
              <a:ext uri="{FF2B5EF4-FFF2-40B4-BE49-F238E27FC236}">
                <a16:creationId xmlns:a16="http://schemas.microsoft.com/office/drawing/2014/main" id="{E7216C6D-B9BA-942B-E54C-07D55EBD00DD}"/>
              </a:ext>
            </a:extLst>
          </p:cNvPr>
          <p:cNvPicPr>
            <a:picLocks noChangeAspect="1"/>
          </p:cNvPicPr>
          <p:nvPr/>
        </p:nvPicPr>
        <p:blipFill>
          <a:blip r:embed="rId3"/>
          <a:stretch>
            <a:fillRect/>
          </a:stretch>
        </p:blipFill>
        <p:spPr>
          <a:xfrm>
            <a:off x="4245973" y="2387406"/>
            <a:ext cx="2209256" cy="3126305"/>
          </a:xfrm>
          <a:prstGeom prst="rect">
            <a:avLst/>
          </a:prstGeom>
          <a:ln>
            <a:noFill/>
          </a:ln>
          <a:effectLst>
            <a:outerShdw blurRad="292100" dist="139700" dir="2700000" algn="tl" rotWithShape="0">
              <a:srgbClr val="333333">
                <a:alpha val="65000"/>
              </a:srgbClr>
            </a:outerShdw>
          </a:effectLst>
        </p:spPr>
      </p:pic>
      <p:sp>
        <p:nvSpPr>
          <p:cNvPr id="6" name="テキスト ボックス 5">
            <a:extLst>
              <a:ext uri="{FF2B5EF4-FFF2-40B4-BE49-F238E27FC236}">
                <a16:creationId xmlns:a16="http://schemas.microsoft.com/office/drawing/2014/main" id="{277964DF-F8F9-5CB6-586A-37B4D1D6F519}"/>
              </a:ext>
            </a:extLst>
          </p:cNvPr>
          <p:cNvSpPr txBox="1"/>
          <p:nvPr/>
        </p:nvSpPr>
        <p:spPr>
          <a:xfrm>
            <a:off x="3929204" y="6035214"/>
            <a:ext cx="5454713" cy="369332"/>
          </a:xfrm>
          <a:prstGeom prst="rect">
            <a:avLst/>
          </a:prstGeom>
          <a:noFill/>
        </p:spPr>
        <p:txBody>
          <a:bodyPr wrap="square">
            <a:spAutoFit/>
          </a:bodyPr>
          <a:lstStyle/>
          <a:p>
            <a:r>
              <a:rPr lang="ja-JP" altLang="en-US" b="0" i="1" dirty="0"/>
              <a:t>https://ieeexplore.ieee.org/document/7964816</a:t>
            </a:r>
          </a:p>
        </p:txBody>
      </p:sp>
      <p:sp>
        <p:nvSpPr>
          <p:cNvPr id="2" name="日付プレースホルダー 1">
            <a:extLst>
              <a:ext uri="{FF2B5EF4-FFF2-40B4-BE49-F238E27FC236}">
                <a16:creationId xmlns:a16="http://schemas.microsoft.com/office/drawing/2014/main" id="{9C8182E6-E26A-AAE2-87AD-6A992063E614}"/>
              </a:ext>
            </a:extLst>
          </p:cNvPr>
          <p:cNvSpPr>
            <a:spLocks noGrp="1"/>
          </p:cNvSpPr>
          <p:nvPr>
            <p:ph type="dt" sz="half" idx="10"/>
          </p:nvPr>
        </p:nvSpPr>
        <p:spPr/>
        <p:txBody>
          <a:bodyPr/>
          <a:lstStyle/>
          <a:p>
            <a:r>
              <a:rPr kumimoji="1" lang="en-US" altLang="ja-JP"/>
              <a:t>July 2022</a:t>
            </a:r>
            <a:endParaRPr kumimoji="1" lang="ja-JP" altLang="en-US"/>
          </a:p>
        </p:txBody>
      </p:sp>
      <p:sp>
        <p:nvSpPr>
          <p:cNvPr id="4" name="フッター プレースホルダー 3">
            <a:extLst>
              <a:ext uri="{FF2B5EF4-FFF2-40B4-BE49-F238E27FC236}">
                <a16:creationId xmlns:a16="http://schemas.microsoft.com/office/drawing/2014/main" id="{8462CF28-76B6-3B34-FC3A-A2E0A112AD69}"/>
              </a:ext>
            </a:extLst>
          </p:cNvPr>
          <p:cNvSpPr>
            <a:spLocks noGrp="1"/>
          </p:cNvSpPr>
          <p:nvPr>
            <p:ph type="ftr" sz="quarter" idx="11"/>
          </p:nvPr>
        </p:nvSpPr>
        <p:spPr/>
        <p:txBody>
          <a:bodyPr/>
          <a:lstStyle/>
          <a:p>
            <a:r>
              <a:rPr kumimoji="1" lang="en-US" altLang="ja-JP"/>
              <a:t>T.Kobayashi, S. Watanabe, M.Kim, M. Hernandez, R.Kohno</a:t>
            </a:r>
            <a:endParaRPr kumimoji="1" lang="ja-JP" altLang="en-US"/>
          </a:p>
        </p:txBody>
      </p:sp>
      <p:sp>
        <p:nvSpPr>
          <p:cNvPr id="7" name="スライド番号プレースホルダー 6">
            <a:extLst>
              <a:ext uri="{FF2B5EF4-FFF2-40B4-BE49-F238E27FC236}">
                <a16:creationId xmlns:a16="http://schemas.microsoft.com/office/drawing/2014/main" id="{D0DAC9C3-0E77-C955-AB6F-0F3E0D7062F4}"/>
              </a:ext>
            </a:extLst>
          </p:cNvPr>
          <p:cNvSpPr>
            <a:spLocks noGrp="1"/>
          </p:cNvSpPr>
          <p:nvPr>
            <p:ph type="sldNum" sz="quarter" idx="12"/>
          </p:nvPr>
        </p:nvSpPr>
        <p:spPr/>
        <p:txBody>
          <a:bodyPr/>
          <a:lstStyle/>
          <a:p>
            <a:fld id="{D0B0EE73-145B-4A1E-92D7-25E59E08FD1A}" type="slidenum">
              <a:rPr kumimoji="1" lang="ja-JP" altLang="en-US" smtClean="0"/>
              <a:t>7</a:t>
            </a:fld>
            <a:endParaRPr kumimoji="1" lang="ja-JP" altLang="en-US"/>
          </a:p>
        </p:txBody>
      </p:sp>
    </p:spTree>
    <p:extLst>
      <p:ext uri="{BB962C8B-B14F-4D97-AF65-F5344CB8AC3E}">
        <p14:creationId xmlns:p14="http://schemas.microsoft.com/office/powerpoint/2010/main" val="282521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78A92AE-2971-0B0F-CF5E-255320978318}"/>
              </a:ext>
            </a:extLst>
          </p:cNvPr>
          <p:cNvPicPr>
            <a:picLocks noChangeAspect="1"/>
          </p:cNvPicPr>
          <p:nvPr/>
        </p:nvPicPr>
        <p:blipFill>
          <a:blip r:embed="rId2"/>
          <a:stretch>
            <a:fillRect/>
          </a:stretch>
        </p:blipFill>
        <p:spPr>
          <a:xfrm>
            <a:off x="715968" y="1019908"/>
            <a:ext cx="7712064" cy="3649984"/>
          </a:xfrm>
          <a:prstGeom prst="rect">
            <a:avLst/>
          </a:prstGeom>
        </p:spPr>
      </p:pic>
      <p:sp>
        <p:nvSpPr>
          <p:cNvPr id="2" name="TextBox 1">
            <a:extLst>
              <a:ext uri="{FF2B5EF4-FFF2-40B4-BE49-F238E27FC236}">
                <a16:creationId xmlns:a16="http://schemas.microsoft.com/office/drawing/2014/main" id="{B8D4EC9F-F9A1-427E-EC6B-23E4CCEBC01A}"/>
              </a:ext>
            </a:extLst>
          </p:cNvPr>
          <p:cNvSpPr txBox="1"/>
          <p:nvPr/>
        </p:nvSpPr>
        <p:spPr>
          <a:xfrm>
            <a:off x="568194" y="4613534"/>
            <a:ext cx="1749197" cy="369332"/>
          </a:xfrm>
          <a:prstGeom prst="rect">
            <a:avLst/>
          </a:prstGeom>
          <a:noFill/>
        </p:spPr>
        <p:txBody>
          <a:bodyPr wrap="none" rtlCol="0">
            <a:spAutoFit/>
          </a:bodyPr>
          <a:lstStyle/>
          <a:p>
            <a:r>
              <a:rPr lang="en-US" dirty="0"/>
              <a:t>Aircraft model</a:t>
            </a:r>
          </a:p>
        </p:txBody>
      </p:sp>
      <p:sp>
        <p:nvSpPr>
          <p:cNvPr id="4" name="TextBox 3">
            <a:extLst>
              <a:ext uri="{FF2B5EF4-FFF2-40B4-BE49-F238E27FC236}">
                <a16:creationId xmlns:a16="http://schemas.microsoft.com/office/drawing/2014/main" id="{6B5C874E-1AAC-FAD6-72B4-5684F34E81FF}"/>
              </a:ext>
            </a:extLst>
          </p:cNvPr>
          <p:cNvSpPr txBox="1"/>
          <p:nvPr/>
        </p:nvSpPr>
        <p:spPr>
          <a:xfrm>
            <a:off x="5214500" y="2196258"/>
            <a:ext cx="3775393" cy="369332"/>
          </a:xfrm>
          <a:prstGeom prst="rect">
            <a:avLst/>
          </a:prstGeom>
          <a:noFill/>
        </p:spPr>
        <p:txBody>
          <a:bodyPr wrap="none" rtlCol="0">
            <a:spAutoFit/>
          </a:bodyPr>
          <a:lstStyle/>
          <a:p>
            <a:r>
              <a:rPr lang="en-US" dirty="0"/>
              <a:t>High-speed train carriage model.</a:t>
            </a:r>
          </a:p>
        </p:txBody>
      </p:sp>
      <p:sp>
        <p:nvSpPr>
          <p:cNvPr id="5" name="TextBox 4">
            <a:extLst>
              <a:ext uri="{FF2B5EF4-FFF2-40B4-BE49-F238E27FC236}">
                <a16:creationId xmlns:a16="http://schemas.microsoft.com/office/drawing/2014/main" id="{C0393615-F937-1D60-B2D7-45F7212484D4}"/>
              </a:ext>
            </a:extLst>
          </p:cNvPr>
          <p:cNvSpPr txBox="1"/>
          <p:nvPr/>
        </p:nvSpPr>
        <p:spPr>
          <a:xfrm>
            <a:off x="4943407" y="4421774"/>
            <a:ext cx="3901829" cy="646331"/>
          </a:xfrm>
          <a:prstGeom prst="rect">
            <a:avLst/>
          </a:prstGeom>
          <a:noFill/>
        </p:spPr>
        <p:txBody>
          <a:bodyPr wrap="square" rtlCol="0">
            <a:spAutoFit/>
          </a:bodyPr>
          <a:lstStyle/>
          <a:p>
            <a:r>
              <a:rPr lang="en-US" dirty="0"/>
              <a:t>The electric field strength of the high-speed train carriage</a:t>
            </a:r>
          </a:p>
        </p:txBody>
      </p:sp>
      <p:sp>
        <p:nvSpPr>
          <p:cNvPr id="7" name="テキスト ボックス 6">
            <a:extLst>
              <a:ext uri="{FF2B5EF4-FFF2-40B4-BE49-F238E27FC236}">
                <a16:creationId xmlns:a16="http://schemas.microsoft.com/office/drawing/2014/main" id="{883B469E-8199-55AD-2841-94FD8CD3B4A4}"/>
              </a:ext>
            </a:extLst>
          </p:cNvPr>
          <p:cNvSpPr txBox="1"/>
          <p:nvPr/>
        </p:nvSpPr>
        <p:spPr>
          <a:xfrm>
            <a:off x="3793402" y="6024313"/>
            <a:ext cx="5350598" cy="369332"/>
          </a:xfrm>
          <a:prstGeom prst="rect">
            <a:avLst/>
          </a:prstGeom>
          <a:noFill/>
        </p:spPr>
        <p:txBody>
          <a:bodyPr wrap="square">
            <a:spAutoFit/>
          </a:bodyPr>
          <a:lstStyle/>
          <a:p>
            <a:r>
              <a:rPr lang="ja-JP" altLang="en-US" b="0" i="1" dirty="0"/>
              <a:t>https://wtemc.ist.hokudai.ac.jp/supercomputer.html</a:t>
            </a:r>
          </a:p>
        </p:txBody>
      </p:sp>
      <p:sp>
        <p:nvSpPr>
          <p:cNvPr id="6" name="日付プレースホルダー 5">
            <a:extLst>
              <a:ext uri="{FF2B5EF4-FFF2-40B4-BE49-F238E27FC236}">
                <a16:creationId xmlns:a16="http://schemas.microsoft.com/office/drawing/2014/main" id="{5DB68686-53C6-3AED-2BFB-498D607E3DB6}"/>
              </a:ext>
            </a:extLst>
          </p:cNvPr>
          <p:cNvSpPr>
            <a:spLocks noGrp="1"/>
          </p:cNvSpPr>
          <p:nvPr>
            <p:ph type="dt" sz="half" idx="10"/>
          </p:nvPr>
        </p:nvSpPr>
        <p:spPr/>
        <p:txBody>
          <a:bodyPr/>
          <a:lstStyle/>
          <a:p>
            <a:r>
              <a:rPr kumimoji="1" lang="en-US" altLang="ja-JP"/>
              <a:t>July 2022</a:t>
            </a:r>
            <a:endParaRPr kumimoji="1" lang="ja-JP" altLang="en-US"/>
          </a:p>
        </p:txBody>
      </p:sp>
      <p:sp>
        <p:nvSpPr>
          <p:cNvPr id="8" name="フッター プレースホルダー 7">
            <a:extLst>
              <a:ext uri="{FF2B5EF4-FFF2-40B4-BE49-F238E27FC236}">
                <a16:creationId xmlns:a16="http://schemas.microsoft.com/office/drawing/2014/main" id="{39E44442-1C84-2AFD-CD69-68FDC55898E2}"/>
              </a:ext>
            </a:extLst>
          </p:cNvPr>
          <p:cNvSpPr>
            <a:spLocks noGrp="1"/>
          </p:cNvSpPr>
          <p:nvPr>
            <p:ph type="ftr" sz="quarter" idx="11"/>
          </p:nvPr>
        </p:nvSpPr>
        <p:spPr/>
        <p:txBody>
          <a:bodyPr/>
          <a:lstStyle/>
          <a:p>
            <a:r>
              <a:rPr kumimoji="1" lang="en-US" altLang="ja-JP"/>
              <a:t>T.Kobayashi, S. Watanabe, M.Kim, M. Hernandez, R.Kohno</a:t>
            </a:r>
            <a:endParaRPr kumimoji="1" lang="ja-JP" altLang="en-US"/>
          </a:p>
        </p:txBody>
      </p:sp>
      <p:sp>
        <p:nvSpPr>
          <p:cNvPr id="9" name="スライド番号プレースホルダー 8">
            <a:extLst>
              <a:ext uri="{FF2B5EF4-FFF2-40B4-BE49-F238E27FC236}">
                <a16:creationId xmlns:a16="http://schemas.microsoft.com/office/drawing/2014/main" id="{124DC875-C5E1-CB3D-3BC4-3453B5C381CF}"/>
              </a:ext>
            </a:extLst>
          </p:cNvPr>
          <p:cNvSpPr>
            <a:spLocks noGrp="1"/>
          </p:cNvSpPr>
          <p:nvPr>
            <p:ph type="sldNum" sz="quarter" idx="12"/>
          </p:nvPr>
        </p:nvSpPr>
        <p:spPr/>
        <p:txBody>
          <a:bodyPr/>
          <a:lstStyle/>
          <a:p>
            <a:fld id="{D0B0EE73-145B-4A1E-92D7-25E59E08FD1A}" type="slidenum">
              <a:rPr kumimoji="1" lang="ja-JP" altLang="en-US" smtClean="0"/>
              <a:t>8</a:t>
            </a:fld>
            <a:endParaRPr kumimoji="1" lang="ja-JP" altLang="en-US"/>
          </a:p>
        </p:txBody>
      </p:sp>
    </p:spTree>
    <p:extLst>
      <p:ext uri="{BB962C8B-B14F-4D97-AF65-F5344CB8AC3E}">
        <p14:creationId xmlns:p14="http://schemas.microsoft.com/office/powerpoint/2010/main" val="3565451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2" name="日付プレースホルダー 1">
            <a:extLst>
              <a:ext uri="{FF2B5EF4-FFF2-40B4-BE49-F238E27FC236}">
                <a16:creationId xmlns:a16="http://schemas.microsoft.com/office/drawing/2014/main" id="{F6213E2D-FF1A-4240-AD15-176518E1BB17}"/>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S. Watanabe, M.Kim, M. Hernandez, R.Kohno</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691166063"/>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12743</TotalTime>
  <Words>930</Words>
  <Application>Microsoft Office PowerPoint</Application>
  <PresentationFormat>画面に合わせる (4:3)</PresentationFormat>
  <Paragraphs>91</Paragraphs>
  <Slides>9</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HGSｺﾞｼｯｸE</vt:lpstr>
      <vt:lpstr>游ゴシック</vt:lpstr>
      <vt:lpstr>Arial</vt:lpstr>
      <vt:lpstr>Times New Roman</vt:lpstr>
      <vt:lpstr>Trebuchet MS</vt:lpstr>
      <vt:lpstr>Default Design</vt:lpstr>
      <vt:lpstr>PowerPoint プレゼンテーション</vt:lpstr>
      <vt:lpstr>Discussion of Numerical Human Body Voxel Model</vt:lpstr>
      <vt:lpstr>Whole-body voxel human models for numerical simulation</vt:lpstr>
      <vt:lpstr>Human Numerical Model</vt:lpstr>
      <vt:lpstr>Human Numerical Model</vt:lpstr>
      <vt:lpstr>PowerPoint プレゼンテーション</vt:lpstr>
      <vt:lpstr>PowerPoint プレゼンテーション</vt:lpstr>
      <vt:lpstr>PowerPoint プレゼンテーション</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428</cp:revision>
  <dcterms:created xsi:type="dcterms:W3CDTF">2021-04-23T05:27:11Z</dcterms:created>
  <dcterms:modified xsi:type="dcterms:W3CDTF">2022-07-13T05:47:25Z</dcterms:modified>
</cp:coreProperties>
</file>