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8" r:id="rId13"/>
    <p:sldId id="270" r:id="rId14"/>
    <p:sldId id="265" r:id="rId15"/>
    <p:sldId id="267" r:id="rId16"/>
    <p:sldId id="271" r:id="rId17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4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C036C6A-13FB-46CF-9B92-5340AF82863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C2C51EC-7DF3-4A5F-8495-918536951E8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93DBCC6-E929-40EC-8E8C-786C60B8AEC9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658A9B0-8705-482F-B853-4FC2E57FD2D3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923F800-B541-41B3-8F42-4F05025105F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IE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4164310-5F51-48CF-8FCD-46F6B14AA52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4BD9E55-CE2F-448C-A782-E13E8F7A3F9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91DC214-DFA8-465F-B492-46541EE72D92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059B0FA-B379-45FA-9099-DDF22A20EF2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2040" cy="494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IE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6074A2A-DFD0-4F0D-B030-4B3913FB9D8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37A8637-8C38-4DE1-8D06-D2710E8A42A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IE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DF20CF5-E058-4A6D-8BF6-A21FC5B9A02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7B8AAD4-50DA-4BE7-BCB2-5D0E7598B6D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DB9172E-5AB4-4590-A091-41CA1ADCAB7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0F294C5-1F4B-4636-A335-179D1E4BEFD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2EB108A-99E9-4290-AFC6-071C2A13B9A8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CEC675B-552C-4DD8-A4BE-688122F6B06C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818707-4E25-4E9F-ACC1-C62575AB9B1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603B51F-D5FB-4570-827D-D954F1FDC6B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18E6FED-DFF5-43D1-B48C-B76F655DC5F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2040" cy="494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IE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B45FF9B-7206-4C59-A0CB-F29FD4CD062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E725E0F-71B1-48E6-B08E-BC3E6ABA6F2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A79C83-F4E7-4B80-B212-C67253A4D53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0B85BBA-FD12-4C76-806F-879F7916BD7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/>
        </p:nvSpPr>
        <p:spPr>
          <a:xfrm>
            <a:off x="3941640" y="395640"/>
            <a:ext cx="4516200" cy="21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marL="1828800" algn="r">
              <a:lnSpc>
                <a:spcPct val="100000"/>
              </a:lnSpc>
              <a:buNone/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doc.: IEEE 802.</a:t>
            </a:r>
            <a:r>
              <a:rPr lang="en-US" sz="1200" b="1" strike="noStrike" spc="-1" dirty="0">
                <a:solidFill>
                  <a:srgbClr val="000000"/>
                </a:solidFill>
                <a:latin typeface="Times New Roman"/>
                <a:ea typeface="MS PGothic"/>
              </a:rPr>
              <a:t> 15-22-0402-00-0000</a:t>
            </a:r>
            <a:endParaRPr lang="en-IE" sz="1200" b="0" strike="noStrike" spc="-1" dirty="0">
              <a:latin typeface="Arial"/>
            </a:endParaRPr>
          </a:p>
        </p:txBody>
      </p:sp>
      <p:sp>
        <p:nvSpPr>
          <p:cNvPr id="10" name="Line 8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9"/>
          <p:cNvSpPr/>
          <p:nvPr/>
        </p:nvSpPr>
        <p:spPr>
          <a:xfrm>
            <a:off x="685800" y="6475320"/>
            <a:ext cx="812494" cy="1846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Submission</a:t>
            </a:r>
            <a:endParaRPr lang="en-IE" sz="1200" b="0" strike="noStrike" spc="-1" dirty="0">
              <a:latin typeface="Arial"/>
            </a:endParaRPr>
          </a:p>
        </p:txBody>
      </p:sp>
      <p:sp>
        <p:nvSpPr>
          <p:cNvPr id="3" name="Line 10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&lt;date/time&gt;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ftr" idx="2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&lt;footer&gt;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sldNum" idx="3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3518C2D9-BE7F-495C-91D9-ABD2604E09F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‹#›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7"/>
          <p:cNvSpPr/>
          <p:nvPr/>
        </p:nvSpPr>
        <p:spPr>
          <a:xfrm>
            <a:off x="3941640" y="395640"/>
            <a:ext cx="4516200" cy="21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marL="1828800" algn="r">
              <a:lnSpc>
                <a:spcPct val="100000"/>
              </a:lnSpc>
              <a:buNone/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doc.: IEEE 802.</a:t>
            </a:r>
            <a:r>
              <a:rPr lang="en-US" sz="1200" b="1" strike="noStrike" spc="-1" dirty="0">
                <a:solidFill>
                  <a:srgbClr val="000000"/>
                </a:solidFill>
                <a:latin typeface="Times New Roman"/>
                <a:ea typeface="MS PGothic"/>
              </a:rPr>
              <a:t> 15-22-0402-00-0000</a:t>
            </a:r>
            <a:endParaRPr lang="en-IE" sz="1200" b="0" strike="noStrike" spc="-1" dirty="0">
              <a:latin typeface="Arial"/>
            </a:endParaRPr>
          </a:p>
        </p:txBody>
      </p:sp>
      <p:sp>
        <p:nvSpPr>
          <p:cNvPr id="46" name="Line 8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Rectangle 9"/>
          <p:cNvSpPr/>
          <p:nvPr/>
        </p:nvSpPr>
        <p:spPr>
          <a:xfrm>
            <a:off x="685799" y="6475320"/>
            <a:ext cx="779443" cy="1846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Submission</a:t>
            </a:r>
            <a:endParaRPr lang="en-IE" sz="1200" b="0" strike="noStrike" spc="-1" dirty="0">
              <a:latin typeface="Arial"/>
            </a:endParaRPr>
          </a:p>
        </p:txBody>
      </p:sp>
      <p:sp>
        <p:nvSpPr>
          <p:cNvPr id="48" name="Line 10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MS PGothic"/>
              </a:rPr>
              <a:t>Click to edit Master text styles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MS PGothic"/>
              </a:rPr>
              <a:t>Second level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  <a:ea typeface="MS PGothic"/>
              </a:rPr>
              <a:t>Third level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428840" lvl="3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S PGothic"/>
              </a:rPr>
              <a:t>Fourth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771560" lvl="4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S PGothic"/>
              </a:rPr>
              <a:t>Fifth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4832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MS PGothic"/>
              </a:rPr>
              <a:t>Click to edit Master text styles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MS PGothic"/>
              </a:rPr>
              <a:t>Second level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  <a:ea typeface="MS PGothic"/>
              </a:rPr>
              <a:t>Third level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428840" lvl="3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S PGothic"/>
              </a:rPr>
              <a:t>Fourth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771560" lvl="4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S PGothic"/>
              </a:rPr>
              <a:t>Fifth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dt" idx="4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&lt;date/time&gt;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53" name="PlaceHolder 5"/>
          <p:cNvSpPr>
            <a:spLocks noGrp="1"/>
          </p:cNvSpPr>
          <p:nvPr>
            <p:ph type="ftr" idx="5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&lt;footer&gt;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54" name="PlaceHolder 6"/>
          <p:cNvSpPr>
            <a:spLocks noGrp="1"/>
          </p:cNvSpPr>
          <p:nvPr>
            <p:ph type="sldNum" idx="6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C130B758-7ADC-48A2-9693-BD78CD1A12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‹#›</a:t>
            </a:fld>
            <a:endParaRPr lang="en-IE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2/15-22-0259-05-0mag-802-15-4-revision-draft-par.pdf15-22-0259-05-0mag-802-15-4-revision-draft-par.pdf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ocuments?is_dcn=406&amp;is_year=2022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794520" y="1413000"/>
            <a:ext cx="7772040" cy="313092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802.15 Supporting Material and Motions for the July EC Closing</a:t>
            </a:r>
            <a:br>
              <a:rPr sz="3600"/>
            </a:b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July 15, 2022</a:t>
            </a:r>
            <a:br>
              <a:rPr sz="3600"/>
            </a:br>
            <a:br>
              <a:rPr sz="3600"/>
            </a:b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Clint Powell, 802.15 Chair</a:t>
            </a:r>
            <a:br>
              <a:rPr sz="3600"/>
            </a:b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cpowell@ieee.org</a:t>
            </a:r>
            <a:endParaRPr lang="en-US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dt" idx="7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ftr" idx="8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sldNum" idx="9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8CFFF0AA-FD44-4825-9E85-C4BD2AF219F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1</a:t>
            </a:fld>
            <a:endParaRPr lang="en-IE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dt" idx="1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ldNum" idx="11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50ECC44E-ACA2-446B-9FA0-BD08694F757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10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title"/>
          </p:nvPr>
        </p:nvSpPr>
        <p:spPr>
          <a:xfrm>
            <a:off x="603540" y="2286000"/>
            <a:ext cx="7936920" cy="190476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802.15.4 2020 Revision PAR to </a:t>
            </a:r>
            <a:r>
              <a:rPr lang="en-US" sz="4000" b="1" strike="noStrike" spc="-1" dirty="0" err="1">
                <a:solidFill>
                  <a:srgbClr val="1F497D"/>
                </a:solidFill>
                <a:latin typeface="Times New Roman"/>
                <a:ea typeface="MS PGothic"/>
              </a:rPr>
              <a:t>NesCom</a:t>
            </a: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 (unconditional)</a:t>
            </a:r>
            <a:endParaRPr lang="en-US" sz="4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ftr" idx="12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1054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11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Move that the PAR contained in document [15-22-0259-05-0mag-802-15-4-revision-draft-par], be approved by the IEEE 802.15 WG and that the EC be requested to forward the PAR to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MS PGothic"/>
              </a:rPr>
              <a:t>NesCom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. The 802.15 working group chair and technical editor are authorized to make additional modifications to the PAR as needed to reflect EC discussion at its closing meeting.</a:t>
            </a: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CSD associated with this PAR)</a:t>
            </a:r>
            <a:endParaRPr lang="en-I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Phil Beecher (S) </a:t>
            </a:r>
            <a:r>
              <a:rPr lang="en-US" sz="2800" spc="-1" dirty="0">
                <a:solidFill>
                  <a:srgbClr val="000000"/>
                </a:solidFill>
                <a:latin typeface="Arial"/>
                <a:ea typeface="MS PGothic"/>
              </a:rPr>
              <a:t>Ben Rolfe</a:t>
            </a:r>
            <a:endParaRPr lang="en-US" sz="2800" b="0" strike="noStrike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US" sz="2800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spc="-1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MS PGothic"/>
              </a:rPr>
              <a:t>Result: x</a:t>
            </a:r>
            <a:r>
              <a:rPr lang="en-US" sz="28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MS PGothic"/>
              </a:rPr>
              <a:t>/y/z (Y/N/A)</a:t>
            </a:r>
            <a:endParaRPr lang="en-IE" sz="2800" b="0" strike="noStrike" spc="-1" dirty="0"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WG Motion to Forward 802.15.4 2020 Revision PAR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NesCom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011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12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spcBef>
                <a:spcPts val="479"/>
              </a:spcBef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ea typeface="MS PGothic"/>
              </a:rPr>
              <a:t>Approve forwarding the P802.15.4-2020 Revision PAR contained in document </a:t>
            </a:r>
            <a:r>
              <a:rPr lang="en-US" sz="20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15-22-0259-05-0mag-802-15-4-revision-draft-par.pdf </a:t>
            </a:r>
            <a:r>
              <a:rPr lang="en-US" sz="2000" b="0" strike="noStrike" spc="-1" dirty="0">
                <a:solidFill>
                  <a:srgbClr val="000000"/>
                </a:solidFill>
                <a:ea typeface="MS PGothic"/>
              </a:rPr>
              <a:t> to </a:t>
            </a:r>
            <a:r>
              <a:rPr lang="en-US" sz="2000" b="0" strike="noStrike" spc="-1" dirty="0" err="1">
                <a:solidFill>
                  <a:srgbClr val="000000"/>
                </a:solidFill>
                <a:ea typeface="MS PGothic"/>
              </a:rPr>
              <a:t>NesCom</a:t>
            </a:r>
            <a:r>
              <a:rPr lang="en-US" sz="2000" b="0" strike="noStrike" spc="-1" dirty="0">
                <a:solidFill>
                  <a:srgbClr val="000000"/>
                </a:solidFill>
                <a:ea typeface="MS PGothic"/>
              </a:rPr>
              <a:t>.</a:t>
            </a: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CSD associated with this PAR)</a:t>
            </a:r>
            <a:endParaRPr lang="en-I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Clint Powell (S) Jon Rosdahl</a:t>
            </a:r>
            <a:endParaRPr lang="en-IE" sz="28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EC Motion to Forward 802.15.4 2020 Revision PAR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NesCom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7501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dt" idx="1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ldNum" idx="11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50ECC44E-ACA2-446B-9FA0-BD08694F757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13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title"/>
          </p:nvPr>
        </p:nvSpPr>
        <p:spPr>
          <a:xfrm>
            <a:off x="603540" y="2286000"/>
            <a:ext cx="7936920" cy="190476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802.15.13 PAR Extension to </a:t>
            </a:r>
            <a:r>
              <a:rPr lang="en-US" sz="4000" b="1" strike="noStrike" spc="-1" dirty="0" err="1">
                <a:solidFill>
                  <a:srgbClr val="1F497D"/>
                </a:solidFill>
                <a:latin typeface="Times New Roman"/>
                <a:ea typeface="MS PGothic"/>
              </a:rPr>
              <a:t>NesCom</a:t>
            </a: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 (unconditional)</a:t>
            </a:r>
            <a:endParaRPr lang="en-US" sz="4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ftr" idx="12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4623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14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MS PGothic"/>
              </a:rPr>
              <a:t>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ove that the PAR 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MS PGothic"/>
              </a:rPr>
              <a:t>Extension 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contained in documents [15-22-0406-00-0000 802.15.13 Draft PAR Extension], be approved by the IEEE 802.15 WG and that the EC be requested to forward the PAR Revision to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MS PGothic"/>
              </a:rPr>
              <a:t>NesCom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. The 802.15 working group chair and technical editor are authorized to make additional modifications to the PAR as needed to reflect EC discussion at its closing meeting.</a:t>
            </a:r>
            <a:b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</a:b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no change to th</a:t>
            </a:r>
            <a:r>
              <a:rPr lang="en-US" spc="-1" dirty="0">
                <a:solidFill>
                  <a:srgbClr val="000000"/>
                </a:solidFill>
                <a:latin typeface="Arial"/>
                <a:ea typeface="MS PGothic"/>
              </a:rPr>
              <a:t>e </a:t>
            </a: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CSD associated with this PAR)</a:t>
            </a:r>
            <a:endParaRPr lang="en-I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Lennert Bober (S) </a:t>
            </a:r>
            <a:r>
              <a:rPr lang="en-US" sz="2800" spc="-1" dirty="0">
                <a:solidFill>
                  <a:srgbClr val="000000"/>
                </a:solidFill>
                <a:latin typeface="Arial"/>
                <a:ea typeface="MS PGothic"/>
              </a:rPr>
              <a:t>Tero Kivinen</a:t>
            </a:r>
            <a:br>
              <a:rPr lang="en-US" sz="2800" spc="-1" dirty="0">
                <a:solidFill>
                  <a:srgbClr val="000000"/>
                </a:solidFill>
                <a:latin typeface="Arial"/>
                <a:ea typeface="MS PGothic"/>
              </a:rPr>
            </a:br>
            <a:endParaRPr lang="en-US" sz="2800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MS PGothic"/>
              </a:rPr>
              <a:t>Result: x/y/z (Y/N/A)</a:t>
            </a:r>
            <a:endParaRPr lang="en-IE" sz="2800" b="0" strike="noStrike" spc="-1" dirty="0"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WG Motion to Forward 802.15.13 PAR Extension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NesCom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9443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15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Approve forwarding P802.15.13 PAR Extension documentation in 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  <a:hlinkClick r:id="rId2"/>
              </a:rPr>
              <a:t>15-22-0406-00-0000 802.15.13 Draft PAR Extension.pdf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 to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MS PGothic"/>
              </a:rPr>
              <a:t>NesCom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.</a:t>
            </a: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change to the CSD associated with this PAR)</a:t>
            </a:r>
            <a:endParaRPr lang="en-I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Clint Powell (S) Jon Rosdahl</a:t>
            </a:r>
            <a:endParaRPr lang="en-IE" sz="28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EC Motion to Forward 802.15.13 PAR Extension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NesCom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8434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dt" idx="1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ldNum" idx="11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50ECC44E-ACA2-446B-9FA0-BD08694F757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2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title"/>
          </p:nvPr>
        </p:nvSpPr>
        <p:spPr>
          <a:xfrm>
            <a:off x="673200" y="2286000"/>
            <a:ext cx="7772040" cy="190476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802.15.4 2020 Cor1 to </a:t>
            </a:r>
            <a:r>
              <a:rPr lang="en-US" sz="4000" b="1" strike="noStrike" spc="-1" dirty="0" err="1">
                <a:solidFill>
                  <a:srgbClr val="1F497D"/>
                </a:solidFill>
                <a:latin typeface="Times New Roman"/>
                <a:ea typeface="MS PGothic"/>
              </a:rPr>
              <a:t>RevCom</a:t>
            </a: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 (unconditional)</a:t>
            </a:r>
            <a:endParaRPr lang="en-US" sz="4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ftr" idx="12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dt" idx="13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ldNum" idx="14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55C8ECAC-9302-4AAE-B7D3-2C5D466AB59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3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01" name="Rectangle 2"/>
          <p:cNvSpPr/>
          <p:nvPr/>
        </p:nvSpPr>
        <p:spPr>
          <a:xfrm>
            <a:off x="685800" y="6375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802.15.4 2020 Cor1 Sponsor Ballot History</a:t>
            </a:r>
            <a:endParaRPr lang="en-IE" sz="3200" b="0" strike="noStrike" spc="-1">
              <a:latin typeface="Arial"/>
            </a:endParaRPr>
          </a:p>
        </p:txBody>
      </p:sp>
      <p:sp>
        <p:nvSpPr>
          <p:cNvPr id="102" name="Rectangle 2"/>
          <p:cNvSpPr/>
          <p:nvPr/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90600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Initial Sponsor Ballot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Opened: April 12, 2022 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Closed: May 12, 2022 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Vote results (pool of 68 voters)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53 responses (77% response ratio)</a:t>
            </a:r>
            <a:endParaRPr lang="en-IE" sz="2400" b="0" strike="noStrike" spc="-1" dirty="0"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51 Approve, 1 Disapprove (98% approval ratio)</a:t>
            </a:r>
            <a:endParaRPr lang="en-IE" sz="2400" b="0" strike="noStrike" spc="-1" dirty="0"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1 abstain (1%)</a:t>
            </a:r>
            <a:endParaRPr lang="en-IE" sz="2400" b="0" strike="noStrike" spc="-1" dirty="0"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14 comments from 6 commenters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1 marked as MBS (Accepted: 1)</a:t>
            </a:r>
          </a:p>
          <a:p>
            <a:pPr marL="1174680" lvl="2" indent="-260280"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Comment resolution database worksheet:</a:t>
            </a:r>
            <a:r>
              <a:rPr lang="en-US" sz="22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 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https://mentor.ieee.org/802.15/dcn/22/15-22-0252-04-Cor2-tg4-2020-cor1-may-closing-report.pptx</a:t>
            </a:r>
            <a:endParaRPr lang="en-IE" sz="1600" b="0" strike="noStrike" spc="-1" dirty="0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ftr" idx="15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dt" idx="16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sldNum" idx="17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CF00F3EA-98B4-49F1-975F-C2683026346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4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06" name="Rectangle 2"/>
          <p:cNvSpPr/>
          <p:nvPr/>
        </p:nvSpPr>
        <p:spPr>
          <a:xfrm>
            <a:off x="120240" y="652320"/>
            <a:ext cx="891288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802.15.4 2020 Cor1 Sponsor Ballot History</a:t>
            </a:r>
            <a:r>
              <a:rPr lang="en-US" sz="3200" b="1" strike="noStrike" spc="-1">
                <a:solidFill>
                  <a:srgbClr val="1F497D"/>
                </a:solidFill>
                <a:latin typeface="Times New Roman"/>
                <a:ea typeface="ＭＳ Ｐゴシック"/>
              </a:rPr>
              <a:t> 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(cont.)</a:t>
            </a:r>
            <a:endParaRPr lang="en-IE" sz="3200" b="0" strike="noStrike" spc="-1">
              <a:latin typeface="Arial"/>
            </a:endParaRPr>
          </a:p>
        </p:txBody>
      </p:sp>
      <p:sp>
        <p:nvSpPr>
          <p:cNvPr id="107" name="Rectangle 2"/>
          <p:cNvSpPr/>
          <p:nvPr/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Sponsor Ballot Recirc 1: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Opened: 24 May, 2022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Closed: 03 June, 2022</a:t>
            </a:r>
            <a:endParaRPr lang="en-IE" sz="2400" b="0" strike="noStrike" spc="-1" dirty="0"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Vote results (pool of 68 voters)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55 responses (80% response ratio)</a:t>
            </a:r>
            <a:endParaRPr lang="en-IE" sz="2400" b="0" strike="noStrike" spc="-1" dirty="0"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54 yes, 0 no (100% approval ratio)</a:t>
            </a:r>
            <a:endParaRPr lang="en-IE" sz="2400" b="0" strike="noStrike" spc="-1" dirty="0"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1 abstain (1%)</a:t>
            </a:r>
            <a:endParaRPr lang="en-IE" sz="2400" b="0" strike="noStrike" spc="-1" dirty="0"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No comments</a:t>
            </a:r>
            <a:endParaRPr lang="en-IE" sz="2400" b="0" strike="noStrike" spc="-1" dirty="0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ftr" idx="18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Sponsor Ballot Recirc 2: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Opened: 01 July, 2022</a:t>
            </a:r>
            <a:endParaRPr lang="en-US" b="0" strike="noStrike" spc="-1" dirty="0">
              <a:solidFill>
                <a:srgbClr val="000000"/>
              </a:solidFill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Closed: 11 July, 2022</a:t>
            </a:r>
            <a:endParaRPr lang="en-US" b="0" strike="noStrike" spc="-1" dirty="0">
              <a:solidFill>
                <a:srgbClr val="000000"/>
              </a:solidFill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Vote results (pool of 68 voters)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57 responses (83% response ratio)</a:t>
            </a:r>
            <a:endParaRPr lang="en-US" b="0" strike="noStrike" spc="-1" dirty="0">
              <a:solidFill>
                <a:srgbClr val="000000"/>
              </a:solidFill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56 yes, 0 no (100% approval ratio)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1 abstain (1%)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No comments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sldNum" idx="19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A451CAE0-3F2D-4A82-85AA-15C0466E6F4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5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ftr" idx="20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12" name="Rectangle 2"/>
          <p:cNvSpPr/>
          <p:nvPr/>
        </p:nvSpPr>
        <p:spPr>
          <a:xfrm>
            <a:off x="120240" y="652320"/>
            <a:ext cx="891288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802.15.4 2020 Cor1 Sponsor Ballot History</a:t>
            </a:r>
            <a:r>
              <a:rPr lang="en-US" sz="3200" b="1" strike="noStrike" spc="-1">
                <a:solidFill>
                  <a:srgbClr val="1F497D"/>
                </a:solidFill>
                <a:latin typeface="Times New Roman"/>
                <a:ea typeface="ＭＳ Ｐゴシック"/>
              </a:rPr>
              <a:t> 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(cont.)</a:t>
            </a:r>
            <a:endParaRPr lang="en-IE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dt" idx="21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ldNum" idx="22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7BA0818F-1E3D-4A4A-8117-F998C0C1141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6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ftr" idx="23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16" name="Rectangle 2"/>
          <p:cNvSpPr/>
          <p:nvPr/>
        </p:nvSpPr>
        <p:spPr>
          <a:xfrm>
            <a:off x="857160" y="79560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3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Brief Statement of Remaining Comments</a:t>
            </a:r>
            <a:endParaRPr lang="en-IE" sz="3300" b="0" strike="noStrike" spc="-1" dirty="0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dt" idx="24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C51E5782-33CE-728B-D471-9065565F4A2D}"/>
              </a:ext>
            </a:extLst>
          </p:cNvPr>
          <p:cNvSpPr txBox="1">
            <a:spLocks/>
          </p:cNvSpPr>
          <p:nvPr/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No remaining comments</a:t>
            </a: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endParaRPr lang="en-US" sz="24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Num" idx="25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4FCE1C65-093E-4674-9781-34B9207F595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7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ftr" idx="26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dt" idx="27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A06A4DD-9AB9-1B3E-5806-FF21477C55C5}"/>
              </a:ext>
            </a:extLst>
          </p:cNvPr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802.15.4 2020 Cor1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RevCom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8" name="PlaceHolder 1">
            <a:extLst>
              <a:ext uri="{FF2B5EF4-FFF2-40B4-BE49-F238E27FC236}">
                <a16:creationId xmlns:a16="http://schemas.microsoft.com/office/drawing/2014/main" id="{E42361DD-C68C-D7A9-3B15-38C41FEF003F}"/>
              </a:ext>
            </a:extLst>
          </p:cNvPr>
          <p:cNvSpPr txBox="1">
            <a:spLocks/>
          </p:cNvSpPr>
          <p:nvPr/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All MBS comments have been recirculated at least once</a:t>
            </a: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No changes have been made to the draft submitted to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  <a:ea typeface="MS PGothic"/>
              </a:rPr>
              <a:t>RevCom</a:t>
            </a:r>
            <a:endParaRPr lang="en-US" sz="2400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endParaRPr lang="en-US" sz="24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Approve sending </a:t>
            </a:r>
            <a:r>
              <a:rPr lang="en-US" sz="2000" b="0" i="1" strike="noStrike" spc="-1" dirty="0">
                <a:solidFill>
                  <a:srgbClr val="000000"/>
                </a:solidFill>
                <a:latin typeface="Arial"/>
                <a:ea typeface="MS PGothic"/>
              </a:rPr>
              <a:t>P802.15.4-2020-Cor1-D6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 to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MS PGothic"/>
              </a:rPr>
              <a:t>RevCom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. </a:t>
            </a:r>
            <a:endParaRPr lang="en-IE" sz="20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CSD associated with this PAR)</a:t>
            </a:r>
            <a:endParaRPr lang="en-I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Tero Kivinen (S) Phil Beecher</a:t>
            </a: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US" sz="2800" spc="-1" dirty="0">
              <a:solidFill>
                <a:srgbClr val="000000"/>
              </a:solidFill>
              <a:highlight>
                <a:srgbClr val="FFFF00"/>
              </a:highlight>
              <a:latin typeface="Arial"/>
              <a:ea typeface="MS PGothic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spc="-1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MS PGothic"/>
              </a:rPr>
              <a:t>Result: x</a:t>
            </a:r>
            <a:r>
              <a:rPr lang="en-US" sz="28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MS PGothic"/>
              </a:rPr>
              <a:t>/y/z (Y/N/A)</a:t>
            </a:r>
            <a:endParaRPr lang="en-IE" sz="2800" b="0" strike="noStrike" spc="-1" dirty="0">
              <a:highlight>
                <a:srgbClr val="FFFF00"/>
              </a:highlight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WG Motion to Forward 802.15.4 2020 Cor1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RevCom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7387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9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Approve sending </a:t>
            </a:r>
            <a:r>
              <a:rPr lang="en-US" sz="2000" b="0" i="1" strike="noStrike" spc="-1" dirty="0">
                <a:solidFill>
                  <a:srgbClr val="000000"/>
                </a:solidFill>
                <a:latin typeface="Arial"/>
                <a:ea typeface="MS PGothic"/>
              </a:rPr>
              <a:t>P802.15.4-2020-Cor1-D6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 to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MS PGothic"/>
              </a:rPr>
              <a:t>RevCom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. </a:t>
            </a:r>
            <a:endParaRPr lang="en-IE" sz="20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CSD associated with this PAR)</a:t>
            </a:r>
            <a:endParaRPr lang="en-I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Clint Powell (S) Jon Rosdahl</a:t>
            </a:r>
            <a:endParaRPr lang="en-IE" sz="28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EC Motion to Forward 802.15.4 2020 Cor1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RevCom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12831</TotalTime>
  <Words>842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Symbol</vt:lpstr>
      <vt:lpstr>Times New Roman</vt:lpstr>
      <vt:lpstr>Wingdings</vt:lpstr>
      <vt:lpstr>Office Theme</vt:lpstr>
      <vt:lpstr>Office Theme</vt:lpstr>
      <vt:lpstr>802.15 Supporting Material and Motions for the July EC Closing July 15, 2022  Clint Powell, 802.15 Chair cpowell@ieee.org</vt:lpstr>
      <vt:lpstr>802.15.4 2020 Cor1 to RevCom (unconditional)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802.15.4 2020 Revision PAR to NesCom (unconditional)</vt:lpstr>
      <vt:lpstr>PowerPoint Presentation</vt:lpstr>
      <vt:lpstr>PowerPoint Presentation</vt:lpstr>
      <vt:lpstr>802.15.13 PAR Extension to NesCom (unconditional)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 Corr request to go to Sponsor Ballot</dc:title>
  <dc:subject/>
  <dc:creator>Pat Kinney</dc:creator>
  <cp:keywords>CTPClassification=CTP_NT</cp:keywords>
  <dc:description/>
  <cp:lastModifiedBy>Clint Powell2</cp:lastModifiedBy>
  <cp:revision>456</cp:revision>
  <dcterms:created xsi:type="dcterms:W3CDTF">2009-03-12T22:43:48Z</dcterms:created>
  <dcterms:modified xsi:type="dcterms:W3CDTF">2022-07-13T18:28:31Z</dcterms:modified>
  <dc:language>en-IE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2018-09-28 21:07:12Z</vt:lpwstr>
  </property>
  <property fmtid="{D5CDD505-2E9C-101B-9397-08002B2CF9AE}" pid="6" name="CTP_WWID">
    <vt:lpwstr>NA</vt:lpwstr>
  </property>
  <property fmtid="{D5CDD505-2E9C-101B-9397-08002B2CF9AE}" pid="7" name="PresentationFormat">
    <vt:lpwstr>On-screen Show (4:3)</vt:lpwstr>
  </property>
  <property fmtid="{D5CDD505-2E9C-101B-9397-08002B2CF9AE}" pid="8" name="Slides">
    <vt:i4>9</vt:i4>
  </property>
  <property fmtid="{D5CDD505-2E9C-101B-9397-08002B2CF9AE}" pid="9" name="TitusGUID">
    <vt:lpwstr>bcf9debd-5763-4eff-ae14-e5e8228118fb</vt:lpwstr>
  </property>
</Properties>
</file>