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257" r:id="rId4"/>
    <p:sldId id="258" r:id="rId5"/>
    <p:sldId id="259" r:id="rId6"/>
    <p:sldId id="269" r:id="rId7"/>
    <p:sldId id="285" r:id="rId8"/>
    <p:sldId id="286" r:id="rId9"/>
    <p:sldId id="287" r:id="rId10"/>
    <p:sldId id="281" r:id="rId11"/>
    <p:sldId id="282" r:id="rId12"/>
    <p:sldId id="283" r:id="rId13"/>
    <p:sldId id="284" r:id="rId14"/>
    <p:sldId id="280" r:id="rId15"/>
    <p:sldId id="271" r:id="rId16"/>
    <p:sldId id="272" r:id="rId17"/>
    <p:sldId id="273" r:id="rId18"/>
    <p:sldId id="274" r:id="rId19"/>
    <p:sldId id="264" r:id="rId20"/>
    <p:sldId id="266" r:id="rId2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Wei" initials="WW" lastIdx="3" clrIdx="0">
    <p:extLst>
      <p:ext uri="{19B8F6BF-5375-455C-9EA6-DF929625EA0E}">
        <p15:presenceInfo xmlns:p15="http://schemas.microsoft.com/office/powerpoint/2012/main" userId="f5a690b6fab89984" providerId="Windows Live"/>
      </p:ext>
    </p:extLst>
  </p:cmAuthor>
  <p:cmAuthor id="2" name="Hanxiao (Tony, WT Lab)" initials="H(WL" lastIdx="7" clrIdx="1">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88" autoAdjust="0"/>
    <p:restoredTop sz="94660"/>
  </p:normalViewPr>
  <p:slideViewPr>
    <p:cSldViewPr>
      <p:cViewPr varScale="1">
        <p:scale>
          <a:sx n="68" d="100"/>
          <a:sy n="68" d="100"/>
        </p:scale>
        <p:origin x="832" y="4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0" d="100"/>
          <a:sy n="50" d="100"/>
        </p:scale>
        <p:origin x="2696"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7/13/2022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CN" altLang="en-US"/>
              <a:t>单击此处编辑母版标题样式</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zh-CN" dirty="0">
                <a:solidFill>
                  <a:srgbClr val="000000"/>
                </a:solidFill>
              </a:rPr>
              <a:t>May 2022</a:t>
            </a:r>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dirty="0">
                <a:solidFill>
                  <a:srgbClr val="000000"/>
                </a:solidFill>
              </a:rPr>
              <a:t>Ziyang Guo, Huawei</a:t>
            </a:r>
          </a:p>
        </p:txBody>
      </p:sp>
      <p:sp>
        <p:nvSpPr>
          <p:cNvPr id="6" name="Slide Number Placeholder 5"/>
          <p:cNvSpPr>
            <a:spLocks noGrp="1"/>
          </p:cNvSpPr>
          <p:nvPr>
            <p:ph type="sldNum" sz="quarter" idx="12"/>
          </p:nvPr>
        </p:nvSpPr>
        <p:spPr/>
        <p:txBody>
          <a:bodyPr/>
          <a:lstStyle>
            <a:lvl1pPr>
              <a:defRPr/>
            </a:lvl1pPr>
          </a:lstStyle>
          <a:p>
            <a:r>
              <a:rPr lang="en-US" altLang="en-US" dirty="0">
                <a:solidFill>
                  <a:srgbClr val="000000"/>
                </a:solidFill>
              </a:rPr>
              <a:t>Slide </a:t>
            </a:r>
            <a:fld id="{4EF2733A-7873-4D87-9B81-5F5F3E4A4D3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919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dirty="0">
                <a:solidFill>
                  <a:srgbClr val="000000"/>
                </a:solidFill>
              </a:rPr>
              <a:t>May 2022</a:t>
            </a:r>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dirty="0">
                <a:solidFill>
                  <a:srgbClr val="000000"/>
                </a:solidFill>
              </a:rPr>
              <a:t>Ziyang Guo, Huawei</a:t>
            </a:r>
          </a:p>
        </p:txBody>
      </p:sp>
      <p:sp>
        <p:nvSpPr>
          <p:cNvPr id="6" name="Slide Number Placeholder 5"/>
          <p:cNvSpPr>
            <a:spLocks noGrp="1"/>
          </p:cNvSpPr>
          <p:nvPr>
            <p:ph type="sldNum" sz="quarter" idx="12"/>
          </p:nvPr>
        </p:nvSpPr>
        <p:spPr/>
        <p:txBody>
          <a:bodyPr/>
          <a:lstStyle>
            <a:lvl1pPr>
              <a:defRPr/>
            </a:lvl1pPr>
          </a:lstStyle>
          <a:p>
            <a:r>
              <a:rPr lang="en-US" altLang="en-US" dirty="0">
                <a:solidFill>
                  <a:srgbClr val="000000"/>
                </a:solidFill>
              </a:rPr>
              <a:t>Slide </a:t>
            </a:r>
            <a:fld id="{7FFA85FD-E192-4C2D-9860-28C59D48001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60165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zh-CN" dirty="0">
                <a:solidFill>
                  <a:srgbClr val="000000"/>
                </a:solidFill>
              </a:rPr>
              <a:t>May 2022</a:t>
            </a:r>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dirty="0">
                <a:solidFill>
                  <a:srgbClr val="000000"/>
                </a:solidFill>
              </a:rPr>
              <a:t>Ziyang Guo, Huawei</a:t>
            </a:r>
          </a:p>
        </p:txBody>
      </p:sp>
      <p:sp>
        <p:nvSpPr>
          <p:cNvPr id="6" name="Slide Number Placeholder 5"/>
          <p:cNvSpPr>
            <a:spLocks noGrp="1"/>
          </p:cNvSpPr>
          <p:nvPr>
            <p:ph type="sldNum" sz="quarter" idx="12"/>
          </p:nvPr>
        </p:nvSpPr>
        <p:spPr/>
        <p:txBody>
          <a:bodyPr/>
          <a:lstStyle>
            <a:lvl1pPr>
              <a:defRPr/>
            </a:lvl1pPr>
          </a:lstStyle>
          <a:p>
            <a:r>
              <a:rPr lang="en-US" altLang="en-US" dirty="0">
                <a:solidFill>
                  <a:srgbClr val="000000"/>
                </a:solidFill>
              </a:rPr>
              <a:t>Slide </a:t>
            </a:r>
            <a:fld id="{8076CA46-368E-45B2-88E4-FE21628E599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72943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zh-CN" dirty="0">
                <a:solidFill>
                  <a:srgbClr val="000000"/>
                </a:solidFill>
              </a:rPr>
              <a:t>May 2022</a:t>
            </a:r>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000000"/>
                </a:solidFill>
              </a:rPr>
              <a:t>Ziyang Guo, Huawei</a:t>
            </a:r>
          </a:p>
        </p:txBody>
      </p:sp>
      <p:sp>
        <p:nvSpPr>
          <p:cNvPr id="7" name="Slide Number Placeholder 6"/>
          <p:cNvSpPr>
            <a:spLocks noGrp="1"/>
          </p:cNvSpPr>
          <p:nvPr>
            <p:ph type="sldNum" sz="quarter" idx="12"/>
          </p:nvPr>
        </p:nvSpPr>
        <p:spPr/>
        <p:txBody>
          <a:bodyPr/>
          <a:lstStyle>
            <a:lvl1pPr>
              <a:defRPr/>
            </a:lvl1pPr>
          </a:lstStyle>
          <a:p>
            <a:r>
              <a:rPr lang="en-US" altLang="en-US" dirty="0">
                <a:solidFill>
                  <a:srgbClr val="000000"/>
                </a:solidFill>
              </a:rPr>
              <a:t>Slide </a:t>
            </a:r>
            <a:fld id="{BFE76D7C-B58F-4F71-803D-2003B07B78A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33635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zh-CN" dirty="0">
                <a:solidFill>
                  <a:srgbClr val="000000"/>
                </a:solidFill>
              </a:rPr>
              <a:t>May 2022</a:t>
            </a:r>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ltLang="en-US" dirty="0">
                <a:solidFill>
                  <a:srgbClr val="000000"/>
                </a:solidFill>
              </a:rPr>
              <a:t>Ziyang Guo, Huawei</a:t>
            </a:r>
          </a:p>
        </p:txBody>
      </p:sp>
      <p:sp>
        <p:nvSpPr>
          <p:cNvPr id="9" name="Slide Number Placeholder 8"/>
          <p:cNvSpPr>
            <a:spLocks noGrp="1"/>
          </p:cNvSpPr>
          <p:nvPr>
            <p:ph type="sldNum" sz="quarter" idx="12"/>
          </p:nvPr>
        </p:nvSpPr>
        <p:spPr/>
        <p:txBody>
          <a:bodyPr/>
          <a:lstStyle>
            <a:lvl1pPr>
              <a:defRPr/>
            </a:lvl1pPr>
          </a:lstStyle>
          <a:p>
            <a:r>
              <a:rPr lang="en-US" altLang="en-US" dirty="0">
                <a:solidFill>
                  <a:srgbClr val="000000"/>
                </a:solidFill>
              </a:rPr>
              <a:t>Slide </a:t>
            </a:r>
            <a:fld id="{3681BF77-6EB1-47C7-B002-47253239B1A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292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zh-CN" dirty="0">
                <a:solidFill>
                  <a:srgbClr val="000000"/>
                </a:solidFill>
              </a:rPr>
              <a:t>May 2022</a:t>
            </a:r>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ltLang="en-US" dirty="0">
                <a:solidFill>
                  <a:srgbClr val="000000"/>
                </a:solidFill>
              </a:rPr>
              <a:t>Ziyang Guo, Huawei</a:t>
            </a:r>
          </a:p>
        </p:txBody>
      </p:sp>
      <p:sp>
        <p:nvSpPr>
          <p:cNvPr id="5" name="Slide Number Placeholder 4"/>
          <p:cNvSpPr>
            <a:spLocks noGrp="1"/>
          </p:cNvSpPr>
          <p:nvPr>
            <p:ph type="sldNum" sz="quarter" idx="12"/>
          </p:nvPr>
        </p:nvSpPr>
        <p:spPr/>
        <p:txBody>
          <a:bodyPr/>
          <a:lstStyle>
            <a:lvl1pPr>
              <a:defRPr/>
            </a:lvl1pPr>
          </a:lstStyle>
          <a:p>
            <a:r>
              <a:rPr lang="en-US" altLang="en-US" dirty="0">
                <a:solidFill>
                  <a:srgbClr val="000000"/>
                </a:solidFill>
              </a:rPr>
              <a:t>Slide </a:t>
            </a:r>
            <a:fld id="{CA3A8BFF-9C7C-44C4-9364-A9BB01D8308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15605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zh-CN" dirty="0">
                <a:solidFill>
                  <a:srgbClr val="000000"/>
                </a:solidFill>
              </a:rPr>
              <a:t>May 2022</a:t>
            </a:r>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ltLang="en-US" dirty="0">
                <a:solidFill>
                  <a:srgbClr val="000000"/>
                </a:solidFill>
              </a:rPr>
              <a:t>Ziyang Guo, Huawei</a:t>
            </a:r>
          </a:p>
        </p:txBody>
      </p:sp>
      <p:sp>
        <p:nvSpPr>
          <p:cNvPr id="4" name="Slide Number Placeholder 3"/>
          <p:cNvSpPr>
            <a:spLocks noGrp="1"/>
          </p:cNvSpPr>
          <p:nvPr>
            <p:ph type="sldNum" sz="quarter" idx="12"/>
          </p:nvPr>
        </p:nvSpPr>
        <p:spPr/>
        <p:txBody>
          <a:bodyPr/>
          <a:lstStyle>
            <a:lvl1pPr>
              <a:defRPr/>
            </a:lvl1pPr>
          </a:lstStyle>
          <a:p>
            <a:r>
              <a:rPr lang="en-US" altLang="en-US" dirty="0">
                <a:solidFill>
                  <a:srgbClr val="000000"/>
                </a:solidFill>
              </a:rPr>
              <a:t>Slide </a:t>
            </a:r>
            <a:fld id="{77849D27-6DDF-4CEA-A842-3715DABEA1B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4564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zh-CN" dirty="0">
                <a:solidFill>
                  <a:srgbClr val="000000"/>
                </a:solidFill>
              </a:rPr>
              <a:t>May 2022</a:t>
            </a:r>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000000"/>
                </a:solidFill>
              </a:rPr>
              <a:t>Ziyang Guo, Huawei</a:t>
            </a:r>
          </a:p>
        </p:txBody>
      </p:sp>
      <p:sp>
        <p:nvSpPr>
          <p:cNvPr id="7" name="Slide Number Placeholder 6"/>
          <p:cNvSpPr>
            <a:spLocks noGrp="1"/>
          </p:cNvSpPr>
          <p:nvPr>
            <p:ph type="sldNum" sz="quarter" idx="12"/>
          </p:nvPr>
        </p:nvSpPr>
        <p:spPr/>
        <p:txBody>
          <a:bodyPr/>
          <a:lstStyle>
            <a:lvl1pPr>
              <a:defRPr/>
            </a:lvl1pPr>
          </a:lstStyle>
          <a:p>
            <a:r>
              <a:rPr lang="en-US" altLang="en-US" dirty="0">
                <a:solidFill>
                  <a:srgbClr val="000000"/>
                </a:solidFill>
              </a:rPr>
              <a:t>Slide </a:t>
            </a:r>
            <a:fld id="{E334093B-6B9D-4C48-B075-5513B2B936E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66932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zh-CN" dirty="0">
                <a:solidFill>
                  <a:srgbClr val="000000"/>
                </a:solidFill>
              </a:rPr>
              <a:t>May 2022</a:t>
            </a:r>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000000"/>
                </a:solidFill>
              </a:rPr>
              <a:t>Ziyang Guo, Huawei</a:t>
            </a:r>
          </a:p>
        </p:txBody>
      </p:sp>
      <p:sp>
        <p:nvSpPr>
          <p:cNvPr id="7" name="Slide Number Placeholder 6"/>
          <p:cNvSpPr>
            <a:spLocks noGrp="1"/>
          </p:cNvSpPr>
          <p:nvPr>
            <p:ph type="sldNum" sz="quarter" idx="12"/>
          </p:nvPr>
        </p:nvSpPr>
        <p:spPr/>
        <p:txBody>
          <a:bodyPr/>
          <a:lstStyle>
            <a:lvl1pPr>
              <a:defRPr/>
            </a:lvl1pPr>
          </a:lstStyle>
          <a:p>
            <a:r>
              <a:rPr lang="en-US" altLang="en-US" dirty="0">
                <a:solidFill>
                  <a:srgbClr val="000000"/>
                </a:solidFill>
              </a:rPr>
              <a:t>Slide </a:t>
            </a:r>
            <a:fld id="{B8FF09C1-D547-44F6-8A3A-D3BD0F4915B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47694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dirty="0">
                <a:solidFill>
                  <a:srgbClr val="000000"/>
                </a:solidFill>
              </a:rPr>
              <a:t>May 2022</a:t>
            </a:r>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dirty="0">
                <a:solidFill>
                  <a:srgbClr val="000000"/>
                </a:solidFill>
              </a:rPr>
              <a:t>Ziyang Guo, Huawei</a:t>
            </a:r>
          </a:p>
        </p:txBody>
      </p:sp>
      <p:sp>
        <p:nvSpPr>
          <p:cNvPr id="6" name="Slide Number Placeholder 5"/>
          <p:cNvSpPr>
            <a:spLocks noGrp="1"/>
          </p:cNvSpPr>
          <p:nvPr>
            <p:ph type="sldNum" sz="quarter" idx="12"/>
          </p:nvPr>
        </p:nvSpPr>
        <p:spPr/>
        <p:txBody>
          <a:bodyPr/>
          <a:lstStyle>
            <a:lvl1pPr>
              <a:defRPr/>
            </a:lvl1pPr>
          </a:lstStyle>
          <a:p>
            <a:r>
              <a:rPr lang="en-US" altLang="en-US" dirty="0">
                <a:solidFill>
                  <a:srgbClr val="000000"/>
                </a:solidFill>
              </a:rPr>
              <a:t>Slide </a:t>
            </a:r>
            <a:fld id="{FF325E13-D3B1-41EE-AB0C-BDEADE89260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019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dirty="0">
                <a:solidFill>
                  <a:srgbClr val="000000"/>
                </a:solidFill>
              </a:rPr>
              <a:t>May 2022</a:t>
            </a:r>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dirty="0">
                <a:solidFill>
                  <a:srgbClr val="000000"/>
                </a:solidFill>
              </a:rPr>
              <a:t>Ziyang Guo, Huawei</a:t>
            </a:r>
          </a:p>
        </p:txBody>
      </p:sp>
      <p:sp>
        <p:nvSpPr>
          <p:cNvPr id="6" name="Slide Number Placeholder 5"/>
          <p:cNvSpPr>
            <a:spLocks noGrp="1"/>
          </p:cNvSpPr>
          <p:nvPr>
            <p:ph type="sldNum" sz="quarter" idx="12"/>
          </p:nvPr>
        </p:nvSpPr>
        <p:spPr/>
        <p:txBody>
          <a:bodyPr/>
          <a:lstStyle>
            <a:lvl1pPr>
              <a:defRPr/>
            </a:lvl1pPr>
          </a:lstStyle>
          <a:p>
            <a:r>
              <a:rPr lang="en-US" altLang="en-US" dirty="0">
                <a:solidFill>
                  <a:srgbClr val="000000"/>
                </a:solidFill>
              </a:rPr>
              <a:t>Slide </a:t>
            </a:r>
            <a:fld id="{77248A51-4F7C-4153-9699-F6BF9FC30F5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929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zh-CN" altLang="en-US" dirty="0"/>
              <a:t>单击此处编辑母版标题样式</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zh-CN" altLang="en-US"/>
              <a:t>单击此处编辑母版标题样式</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9525">
            <a:noFill/>
            <a:round/>
            <a:headEnd/>
            <a:tailEnd/>
          </a:ln>
          <a:effectLst/>
        </p:spPr>
        <p:txBody>
          <a:bodyPr vert="horz" wrap="square" lIns="0" tIns="0" rIns="0" bIns="0" numCol="1" anchor="b" anchorCtr="0" compatLnSpc="1">
            <a:prstTxWarp prst="textNoShape">
              <a:avLst/>
            </a:prstTxWarp>
          </a:bodyPr>
          <a:lstStyle/>
          <a:p>
            <a:pPr marL="0" marR="0" lvl="0" indent="0" algn="r" latinLnBrk="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1800" b="1" i="0" u="none" strike="noStrike" cap="none" spc="0" normalizeH="0" baseline="0">
              <a:ln>
                <a:noFill/>
              </a:ln>
              <a:solidFill>
                <a:srgbClr val="000000"/>
              </a:solidFill>
              <a:effectLst/>
              <a:uLnTx/>
              <a:uFillTx/>
              <a:cs typeface="Arial Unicode MS" charset="0"/>
            </a:endParaRPr>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802.15-22/</a:t>
            </a:r>
            <a:r>
              <a:rPr kumimoji="0" lang="en-US"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0400</a:t>
            </a: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r</a:t>
            </a:r>
            <a:r>
              <a:rPr kumimoji="0" lang="en-US"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2" name="Date Placeholder 3"/>
          <p:cNvSpPr txBox="1">
            <a:spLocks/>
          </p:cNvSpPr>
          <p:nvPr userDrawn="1"/>
        </p:nvSpPr>
        <p:spPr bwMode="auto">
          <a:xfrm>
            <a:off x="5320010" y="6381328"/>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Chenchen LIU et al., Huawei</a:t>
            </a:r>
          </a:p>
        </p:txBody>
      </p:sp>
      <p:sp>
        <p:nvSpPr>
          <p:cNvPr id="13" name="Date Placeholder 3"/>
          <p:cNvSpPr txBox="1">
            <a:spLocks/>
          </p:cNvSpPr>
          <p:nvPr userDrawn="1"/>
        </p:nvSpPr>
        <p:spPr bwMode="auto">
          <a:xfrm>
            <a:off x="684213" y="260911"/>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J</a:t>
            </a:r>
            <a:r>
              <a:rPr kumimoji="0" lang="en-US" altLang="zh-CN" sz="1800" b="1" i="0" u="none" strike="noStrike" kern="1200" cap="none" spc="0" normalizeH="0" baseline="0" noProof="0" dirty="0" err="1">
                <a:ln>
                  <a:noFill/>
                </a:ln>
                <a:solidFill>
                  <a:srgbClr val="000000"/>
                </a:solidFill>
                <a:effectLst/>
                <a:uLnTx/>
                <a:uFillTx/>
                <a:latin typeface="Times New Roman" pitchFamily="16" charset="0"/>
                <a:ea typeface="MS Gothic" charset="-128"/>
                <a:cs typeface="Arial Unicode MS" charset="0"/>
              </a:rPr>
              <a:t>uly</a:t>
            </a: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chemeClr val="tx1"/>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chemeClr val="tx1"/>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chemeClr val="tx1"/>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chemeClr val="tx1"/>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chemeClr val="tx1"/>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defTabSz="914400">
              <a:buClrTx/>
              <a:buSzTx/>
              <a:buFontTx/>
              <a:buNone/>
            </a:pPr>
            <a:r>
              <a:rPr lang="en-US" altLang="zh-CN" dirty="0">
                <a:solidFill>
                  <a:srgbClr val="000000"/>
                </a:solidFill>
                <a:latin typeface="Times New Roman" pitchFamily="18" charset="0"/>
                <a:ea typeface="+mn-ea"/>
              </a:rPr>
              <a:t>July 2022</a:t>
            </a:r>
            <a:endParaRPr lang="en-US" altLang="en-US" dirty="0">
              <a:solidFill>
                <a:srgbClr val="000000"/>
              </a:solidFill>
              <a:latin typeface="Times New Roman" pitchFamily="18" charset="0"/>
              <a:ea typeface="+mn-ea"/>
            </a:endParaRP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defTabSz="914400">
              <a:buClrTx/>
              <a:buSzTx/>
              <a:buFontTx/>
              <a:buNone/>
            </a:pPr>
            <a:r>
              <a:rPr lang="en-US" altLang="en-US" sz="1200" dirty="0">
                <a:solidFill>
                  <a:srgbClr val="000000"/>
                </a:solidFill>
                <a:latin typeface="Times New Roman" pitchFamily="18" charset="0"/>
                <a:ea typeface="+mn-ea"/>
              </a:rPr>
              <a:t>Ziyang Guo, Huawei</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pPr defTabSz="914400">
              <a:buClrTx/>
              <a:buSzTx/>
              <a:buFontTx/>
              <a:buNone/>
            </a:pPr>
            <a:r>
              <a:rPr lang="en-US" altLang="en-US" sz="1200" dirty="0">
                <a:solidFill>
                  <a:srgbClr val="000000"/>
                </a:solidFill>
                <a:latin typeface="Times New Roman" pitchFamily="18" charset="0"/>
                <a:ea typeface="+mn-ea"/>
              </a:rPr>
              <a:t>Slide </a:t>
            </a:r>
            <a:fld id="{43A0C1D6-706E-4838-95A6-0943C43B1ADD}" type="slidenum">
              <a:rPr lang="en-US" altLang="en-US" sz="1200">
                <a:solidFill>
                  <a:srgbClr val="000000"/>
                </a:solidFill>
                <a:latin typeface="Times New Roman" pitchFamily="18" charset="0"/>
                <a:ea typeface="+mn-ea"/>
              </a:rPr>
              <a:pPr defTabSz="914400">
                <a:buClrTx/>
                <a:buSzTx/>
                <a:buFontTx/>
                <a:buNone/>
              </a:pPr>
              <a:t>‹#›</a:t>
            </a:fld>
            <a:endParaRPr lang="en-US" altLang="en-US" sz="1200" dirty="0">
              <a:solidFill>
                <a:srgbClr val="000000"/>
              </a:solidFill>
              <a:latin typeface="Times New Roman" pitchFamily="18" charset="0"/>
              <a:ea typeface="+mn-ea"/>
            </a:endParaRPr>
          </a:p>
        </p:txBody>
      </p:sp>
      <p:sp>
        <p:nvSpPr>
          <p:cNvPr id="1031" name="Rectangle 7"/>
          <p:cNvSpPr>
            <a:spLocks noChangeArrowheads="1"/>
          </p:cNvSpPr>
          <p:nvPr/>
        </p:nvSpPr>
        <p:spPr bwMode="auto">
          <a:xfrm>
            <a:off x="3131840" y="332601"/>
            <a:ext cx="5326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zh-CN"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802.15-22/</a:t>
            </a:r>
            <a:r>
              <a:rPr kumimoji="0" lang="en-US" altLang="zh-CN"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0400</a:t>
            </a:r>
            <a:r>
              <a:rPr kumimoji="0" lang="en-GB" altLang="zh-CN"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r</a:t>
            </a:r>
            <a:r>
              <a:rPr kumimoji="0" lang="en-US" altLang="zh-CN"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0</a:t>
            </a:r>
            <a:endParaRPr kumimoji="0" lang="en-GB" altLang="zh-CN"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en-US" sz="1200" dirty="0">
              <a:solidFill>
                <a:srgbClr val="000000"/>
              </a:solidFill>
              <a:latin typeface="Times New Roman" pitchFamily="18" charset="0"/>
              <a:ea typeface="+mn-ea"/>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4400">
              <a:buClrTx/>
              <a:buSzTx/>
              <a:buFontTx/>
              <a:buNone/>
            </a:pPr>
            <a:r>
              <a:rPr lang="en-US" altLang="en-US" sz="1200" dirty="0">
                <a:solidFill>
                  <a:srgbClr val="000000"/>
                </a:solidFill>
                <a:latin typeface="Times New Roman" pitchFamily="18" charset="0"/>
                <a:ea typeface="+mn-ea"/>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en-US" sz="1200" dirty="0">
              <a:solidFill>
                <a:srgbClr val="000000"/>
              </a:solidFill>
              <a:latin typeface="Times New Roman" pitchFamily="18" charset="0"/>
              <a:ea typeface="+mn-ea"/>
            </a:endParaRPr>
          </a:p>
        </p:txBody>
      </p:sp>
    </p:spTree>
    <p:extLst>
      <p:ext uri="{BB962C8B-B14F-4D97-AF65-F5344CB8AC3E}">
        <p14:creationId xmlns:p14="http://schemas.microsoft.com/office/powerpoint/2010/main" val="365900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6.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5.bin"/><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10" name="Rectangle 3"/>
          <p:cNvSpPr>
            <a:spLocks noChangeArrowheads="1"/>
          </p:cNvSpPr>
          <p:nvPr/>
        </p:nvSpPr>
        <p:spPr bwMode="auto">
          <a:xfrm>
            <a:off x="152400" y="609600"/>
            <a:ext cx="8991600" cy="498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buClrTx/>
              <a:buSzTx/>
              <a:buFontTx/>
              <a:buNone/>
            </a:pPr>
            <a:r>
              <a:rPr lang="en-US" altLang="zh-CN" sz="1800" b="1" u="sng" dirty="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rPr>
              <a:t>Project: IEEE P802.15 Working Group for Wireless Personal Area Networks (WPANs)</a:t>
            </a:r>
            <a:endParaRPr lang="en-US" altLang="zh-CN" sz="1600" b="1" dirty="0">
              <a:solidFill>
                <a:srgbClr val="000000"/>
              </a:solidFill>
              <a:latin typeface="Times New Roman" panose="02020603050405020304" pitchFamily="18" charset="0"/>
              <a:ea typeface="宋体" panose="02010600030101010101" pitchFamily="2" charset="-122"/>
            </a:endParaRPr>
          </a:p>
          <a:p>
            <a:pPr defTabSz="914400">
              <a:buClrTx/>
              <a:buSzTx/>
              <a:buFontTx/>
              <a:buNone/>
            </a:pPr>
            <a:endParaRPr lang="en-US" altLang="zh-CN" sz="1600" dirty="0">
              <a:solidFill>
                <a:srgbClr val="000000"/>
              </a:solidFill>
              <a:latin typeface="Times New Roman" panose="02020603050405020304" pitchFamily="18" charset="0"/>
              <a:ea typeface="宋体" panose="02010600030101010101" pitchFamily="2" charset="-122"/>
            </a:endParaRPr>
          </a:p>
          <a:p>
            <a:pPr defTabSz="914400">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Submission Title:</a:t>
            </a:r>
            <a:r>
              <a:rPr lang="en-US" altLang="zh-CN" sz="1600" dirty="0">
                <a:solidFill>
                  <a:srgbClr val="000000"/>
                </a:solidFill>
                <a:latin typeface="Times New Roman" panose="02020603050405020304" pitchFamily="18" charset="0"/>
                <a:ea typeface="宋体" panose="02010600030101010101" pitchFamily="2" charset="-122"/>
              </a:rPr>
              <a:t> [</a:t>
            </a:r>
            <a:r>
              <a:rPr lang="en-US" altLang="zh-CN" sz="1600" dirty="0">
                <a:solidFill>
                  <a:schemeClr val="tx1"/>
                </a:solidFill>
                <a:latin typeface="Times New Roman" panose="02020603050405020304" pitchFamily="18" charset="0"/>
                <a:ea typeface="宋体" panose="02010600030101010101" pitchFamily="2" charset="-122"/>
              </a:rPr>
              <a:t>Considerations on sequences in 4ab</a:t>
            </a:r>
            <a:r>
              <a:rPr lang="en-US" altLang="zh-CN" sz="1600" dirty="0">
                <a:solidFill>
                  <a:srgbClr val="000000"/>
                </a:solidFill>
                <a:latin typeface="Times New Roman" panose="02020603050405020304" pitchFamily="18" charset="0"/>
                <a:ea typeface="宋体" panose="02010600030101010101" pitchFamily="2" charset="-122"/>
              </a:rPr>
              <a:t>]	</a:t>
            </a:r>
          </a:p>
          <a:p>
            <a:pPr defTabSz="914400">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Date Submitted: </a:t>
            </a:r>
            <a:r>
              <a:rPr lang="en-US" altLang="zh-CN" sz="1600" dirty="0">
                <a:solidFill>
                  <a:srgbClr val="000000"/>
                </a:solidFill>
                <a:latin typeface="Times New Roman" panose="02020603050405020304" pitchFamily="18" charset="0"/>
                <a:ea typeface="宋体" panose="02010600030101010101" pitchFamily="2" charset="-122"/>
              </a:rPr>
              <a:t>[</a:t>
            </a:r>
            <a:r>
              <a:rPr lang="en-US" altLang="zh-CN" sz="1600" dirty="0">
                <a:solidFill>
                  <a:schemeClr val="tx1"/>
                </a:solidFill>
                <a:latin typeface="Times New Roman" panose="02020603050405020304" pitchFamily="18" charset="0"/>
                <a:ea typeface="宋体" panose="02010600030101010101" pitchFamily="2" charset="-122"/>
              </a:rPr>
              <a:t>July, 2022</a:t>
            </a:r>
            <a:r>
              <a:rPr lang="en-US" altLang="zh-CN" sz="1600" dirty="0">
                <a:solidFill>
                  <a:srgbClr val="000000"/>
                </a:solidFill>
                <a:latin typeface="Times New Roman" panose="02020603050405020304" pitchFamily="18" charset="0"/>
                <a:ea typeface="宋体" panose="02010600030101010101" pitchFamily="2" charset="-122"/>
              </a:rPr>
              <a:t>]	</a:t>
            </a:r>
          </a:p>
          <a:p>
            <a:pPr defTabSz="914400">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Source:</a:t>
            </a:r>
            <a:r>
              <a:rPr lang="en-US" altLang="zh-CN" sz="1600" dirty="0">
                <a:solidFill>
                  <a:srgbClr val="000000"/>
                </a:solidFill>
                <a:latin typeface="Times New Roman" panose="02020603050405020304" pitchFamily="18" charset="0"/>
                <a:ea typeface="宋体" panose="02010600030101010101" pitchFamily="2" charset="-122"/>
              </a:rPr>
              <a:t> [</a:t>
            </a:r>
            <a:r>
              <a:rPr lang="en-US" altLang="zh-CN" sz="1600" dirty="0" err="1">
                <a:solidFill>
                  <a:schemeClr val="tx1"/>
                </a:solidFill>
                <a:latin typeface="Times New Roman" panose="02020603050405020304" pitchFamily="18" charset="0"/>
                <a:ea typeface="宋体" panose="02010600030101010101" pitchFamily="2" charset="-122"/>
              </a:rPr>
              <a:t>Chenchen</a:t>
            </a:r>
            <a:r>
              <a:rPr lang="en-US" altLang="zh-CN" sz="1600" dirty="0">
                <a:solidFill>
                  <a:schemeClr val="tx1"/>
                </a:solidFill>
                <a:latin typeface="Times New Roman" panose="02020603050405020304" pitchFamily="18" charset="0"/>
                <a:ea typeface="宋体" panose="02010600030101010101" pitchFamily="2" charset="-122"/>
              </a:rPr>
              <a:t> Liu, Bin Qian, </a:t>
            </a:r>
            <a:r>
              <a:rPr lang="en-US" altLang="zh-CN" sz="1600" dirty="0" err="1">
                <a:solidFill>
                  <a:schemeClr val="tx1"/>
                </a:solidFill>
                <a:latin typeface="Times New Roman" panose="02020603050405020304" pitchFamily="18" charset="0"/>
                <a:ea typeface="宋体" panose="02010600030101010101" pitchFamily="2" charset="-122"/>
              </a:rPr>
              <a:t>Ziyang</a:t>
            </a:r>
            <a:r>
              <a:rPr lang="en-US" altLang="zh-CN" sz="1600" dirty="0">
                <a:solidFill>
                  <a:schemeClr val="tx1"/>
                </a:solidFill>
                <a:latin typeface="Times New Roman" panose="02020603050405020304" pitchFamily="18" charset="0"/>
                <a:ea typeface="宋体" panose="02010600030101010101" pitchFamily="2" charset="-122"/>
              </a:rPr>
              <a:t> Guo, Peng Liu, </a:t>
            </a:r>
            <a:r>
              <a:rPr lang="en-US" altLang="en-US" sz="1600" dirty="0">
                <a:solidFill>
                  <a:schemeClr val="tx1"/>
                </a:solidFill>
              </a:rPr>
              <a:t>David </a:t>
            </a:r>
            <a:r>
              <a:rPr lang="en-US" altLang="en-US" sz="1600" dirty="0" err="1">
                <a:solidFill>
                  <a:schemeClr val="tx1"/>
                </a:solidFill>
              </a:rPr>
              <a:t>Xun</a:t>
            </a:r>
            <a:r>
              <a:rPr lang="en-US" altLang="en-US" sz="1600" dirty="0">
                <a:solidFill>
                  <a:schemeClr val="tx1"/>
                </a:solidFill>
              </a:rPr>
              <a:t> Yang</a:t>
            </a:r>
            <a:r>
              <a:rPr lang="en-US" altLang="zh-CN" sz="1600" dirty="0">
                <a:solidFill>
                  <a:srgbClr val="000000"/>
                </a:solidFill>
                <a:latin typeface="Times New Roman" panose="02020603050405020304" pitchFamily="18" charset="0"/>
                <a:ea typeface="宋体" panose="02010600030101010101" pitchFamily="2" charset="-122"/>
              </a:rPr>
              <a:t>] Company [</a:t>
            </a:r>
            <a:r>
              <a:rPr lang="en-US" altLang="en-US" sz="1600" dirty="0">
                <a:solidFill>
                  <a:schemeClr val="tx1"/>
                </a:solidFill>
              </a:rPr>
              <a:t>Huawei Technologies</a:t>
            </a:r>
            <a:r>
              <a:rPr lang="en-US" altLang="zh-CN" sz="1600" dirty="0">
                <a:solidFill>
                  <a:srgbClr val="000000"/>
                </a:solidFill>
                <a:latin typeface="Times New Roman" panose="02020603050405020304" pitchFamily="18" charset="0"/>
                <a:ea typeface="宋体" panose="02010600030101010101" pitchFamily="2" charset="-122"/>
              </a:rPr>
              <a:t>]</a:t>
            </a:r>
          </a:p>
          <a:p>
            <a:pPr defTabSz="914400">
              <a:buClrTx/>
              <a:buSzTx/>
              <a:buFontTx/>
              <a:buNone/>
            </a:pPr>
            <a:r>
              <a:rPr lang="en-US" altLang="zh-CN" sz="1600" dirty="0">
                <a:solidFill>
                  <a:srgbClr val="000000"/>
                </a:solidFill>
                <a:latin typeface="Times New Roman" panose="02020603050405020304" pitchFamily="18" charset="0"/>
                <a:ea typeface="宋体" panose="02010600030101010101" pitchFamily="2" charset="-122"/>
              </a:rPr>
              <a:t>Address [</a:t>
            </a:r>
            <a:r>
              <a:rPr lang="en-US" altLang="en-US" sz="1600" dirty="0">
                <a:solidFill>
                  <a:schemeClr val="tx1"/>
                </a:solidFill>
                <a:cs typeface="Times New Roman" panose="02020603050405020304" pitchFamily="18" charset="0"/>
              </a:rPr>
              <a:t>Huawei </a:t>
            </a:r>
            <a:r>
              <a:rPr lang="en-US" altLang="en-US" sz="1600" dirty="0" err="1">
                <a:solidFill>
                  <a:schemeClr val="tx1"/>
                </a:solidFill>
                <a:cs typeface="Times New Roman" panose="02020603050405020304" pitchFamily="18" charset="0"/>
              </a:rPr>
              <a:t>Bantian</a:t>
            </a:r>
            <a:r>
              <a:rPr lang="en-US" altLang="en-US" sz="1600" dirty="0">
                <a:solidFill>
                  <a:schemeClr val="tx1"/>
                </a:solidFill>
                <a:cs typeface="Times New Roman" panose="02020603050405020304" pitchFamily="18" charset="0"/>
              </a:rPr>
              <a:t> Base, </a:t>
            </a:r>
            <a:r>
              <a:rPr lang="en-US" altLang="en-US" sz="1600" dirty="0" err="1">
                <a:solidFill>
                  <a:schemeClr val="tx1"/>
                </a:solidFill>
                <a:cs typeface="Times New Roman" panose="02020603050405020304" pitchFamily="18" charset="0"/>
              </a:rPr>
              <a:t>Longgang</a:t>
            </a:r>
            <a:r>
              <a:rPr lang="en-US" altLang="en-US" sz="1600" dirty="0">
                <a:solidFill>
                  <a:schemeClr val="tx1"/>
                </a:solidFill>
                <a:cs typeface="Times New Roman" panose="02020603050405020304" pitchFamily="18" charset="0"/>
              </a:rPr>
              <a:t> District, Shenzhen, 518129 China</a:t>
            </a:r>
            <a:r>
              <a:rPr lang="en-US" altLang="zh-CN" sz="1600" dirty="0">
                <a:solidFill>
                  <a:srgbClr val="000000"/>
                </a:solidFill>
                <a:latin typeface="Times New Roman" panose="02020603050405020304" pitchFamily="18" charset="0"/>
                <a:ea typeface="宋体" panose="02010600030101010101" pitchFamily="2" charset="-122"/>
              </a:rPr>
              <a:t>]</a:t>
            </a:r>
          </a:p>
          <a:p>
            <a:pPr defTabSz="914400">
              <a:buClrTx/>
              <a:buSzTx/>
              <a:buFontTx/>
              <a:buNone/>
            </a:pPr>
            <a:r>
              <a:rPr lang="en-US" altLang="zh-CN" sz="1600" dirty="0">
                <a:solidFill>
                  <a:srgbClr val="000000"/>
                </a:solidFill>
                <a:latin typeface="Times New Roman" panose="02020603050405020304" pitchFamily="18" charset="0"/>
                <a:ea typeface="宋体" panose="02010600030101010101" pitchFamily="2" charset="-122"/>
              </a:rPr>
              <a:t>E-Mail:[</a:t>
            </a:r>
            <a:r>
              <a:rPr lang="en-US" altLang="zh-CN" sz="1600" dirty="0">
                <a:solidFill>
                  <a:schemeClr val="tx1"/>
                </a:solidFill>
                <a:latin typeface="Times New Roman" panose="02020603050405020304" pitchFamily="18" charset="0"/>
                <a:ea typeface="宋体" panose="02010600030101010101" pitchFamily="2" charset="-122"/>
              </a:rPr>
              <a:t>liuchenchen1@Huawei.com</a:t>
            </a:r>
            <a:r>
              <a:rPr lang="en-US" altLang="zh-CN" sz="1600" dirty="0">
                <a:solidFill>
                  <a:srgbClr val="000000"/>
                </a:solidFill>
                <a:latin typeface="Times New Roman" panose="02020603050405020304" pitchFamily="18" charset="0"/>
                <a:ea typeface="宋体" panose="02010600030101010101" pitchFamily="2" charset="-122"/>
              </a:rPr>
              <a:t>]	</a:t>
            </a:r>
          </a:p>
          <a:p>
            <a:pPr defTabSz="914400">
              <a:spcBef>
                <a:spcPts val="600"/>
              </a:spcBef>
              <a:spcAft>
                <a:spcPts val="600"/>
              </a:spcAft>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Re:</a:t>
            </a:r>
            <a:r>
              <a:rPr lang="en-US" altLang="zh-CN" sz="1600" dirty="0">
                <a:solidFill>
                  <a:srgbClr val="000000"/>
                </a:solidFill>
                <a:latin typeface="Times New Roman" panose="02020603050405020304" pitchFamily="18" charset="0"/>
                <a:ea typeface="宋体" panose="02010600030101010101" pitchFamily="2" charset="-122"/>
              </a:rPr>
              <a:t> [</a:t>
            </a:r>
            <a:r>
              <a:rPr lang="en-US" altLang="zh-CN" sz="1600" dirty="0">
                <a:solidFill>
                  <a:srgbClr val="FF0000"/>
                </a:solidFill>
                <a:latin typeface="Times New Roman" panose="02020603050405020304" pitchFamily="18" charset="0"/>
                <a:ea typeface="宋体" panose="02010600030101010101" pitchFamily="2" charset="-122"/>
              </a:rPr>
              <a:t>Task Group 4ab: UWB Next Generation</a:t>
            </a:r>
            <a:r>
              <a:rPr lang="en-US" altLang="zh-CN" sz="1600" dirty="0">
                <a:solidFill>
                  <a:srgbClr val="000000"/>
                </a:solidFill>
                <a:latin typeface="Times New Roman" panose="02020603050405020304" pitchFamily="18" charset="0"/>
                <a:ea typeface="宋体" panose="02010600030101010101" pitchFamily="2" charset="-122"/>
              </a:rPr>
              <a:t>]</a:t>
            </a:r>
          </a:p>
          <a:p>
            <a:pPr defTabSz="914400">
              <a:spcBef>
                <a:spcPts val="100"/>
              </a:spcBef>
              <a:spcAft>
                <a:spcPts val="100"/>
              </a:spcAft>
              <a:buClrTx/>
              <a:buSzTx/>
              <a:buFontTx/>
              <a:buNone/>
            </a:pPr>
            <a:r>
              <a:rPr lang="en-US" altLang="zh-CN" sz="1200" dirty="0">
                <a:solidFill>
                  <a:srgbClr val="3333CC"/>
                </a:solidFill>
                <a:latin typeface="Times New Roman" panose="02020603050405020304" pitchFamily="18" charset="0"/>
                <a:ea typeface="宋体" panose="02010600030101010101" pitchFamily="2" charset="-122"/>
              </a:rPr>
              <a:t>	</a:t>
            </a:r>
            <a:endParaRPr lang="en-US" altLang="zh-CN" sz="1200" dirty="0">
              <a:solidFill>
                <a:srgbClr val="000000"/>
              </a:solidFill>
              <a:latin typeface="Times New Roman" panose="02020603050405020304" pitchFamily="18" charset="0"/>
              <a:ea typeface="宋体" panose="02010600030101010101" pitchFamily="2" charset="-122"/>
            </a:endParaRPr>
          </a:p>
          <a:p>
            <a:pPr defTabSz="914400">
              <a:spcBef>
                <a:spcPts val="600"/>
              </a:spcBef>
              <a:spcAft>
                <a:spcPts val="600"/>
              </a:spcAft>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Abstract:</a:t>
            </a:r>
            <a:r>
              <a:rPr lang="en-US" altLang="zh-CN" sz="1600" dirty="0">
                <a:solidFill>
                  <a:srgbClr val="000000"/>
                </a:solidFill>
                <a:latin typeface="Times New Roman" panose="02020603050405020304" pitchFamily="18" charset="0"/>
                <a:ea typeface="宋体" panose="02010600030101010101" pitchFamily="2" charset="-122"/>
              </a:rPr>
              <a:t>	[Share our considerations on the sequences for 4ab standard]</a:t>
            </a:r>
          </a:p>
          <a:p>
            <a:pPr defTabSz="914400">
              <a:spcBef>
                <a:spcPts val="600"/>
              </a:spcBef>
              <a:spcAft>
                <a:spcPts val="600"/>
              </a:spcAft>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Purpose:</a:t>
            </a:r>
            <a:r>
              <a:rPr lang="en-US" altLang="zh-CN" sz="1600" dirty="0">
                <a:solidFill>
                  <a:srgbClr val="000000"/>
                </a:solidFill>
                <a:latin typeface="Times New Roman" panose="02020603050405020304" pitchFamily="18" charset="0"/>
                <a:ea typeface="宋体" panose="02010600030101010101" pitchFamily="2" charset="-122"/>
              </a:rPr>
              <a:t>	[ ]</a:t>
            </a:r>
          </a:p>
          <a:p>
            <a:pPr defTabSz="914400">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Notice:</a:t>
            </a:r>
            <a:r>
              <a:rPr lang="en-US" altLang="zh-CN" sz="1600" dirty="0">
                <a:solidFill>
                  <a:srgbClr val="000000"/>
                </a:solidFill>
                <a:latin typeface="Times New Roman" panose="02020603050405020304" pitchFamily="18" charset="0"/>
                <a:ea typeface="宋体" panose="02010600030101010101" pitchFamily="2" charset="-122"/>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defTabSz="914400">
              <a:buClrTx/>
              <a:buSzTx/>
              <a:buFontTx/>
              <a:buNone/>
            </a:pPr>
            <a:r>
              <a:rPr lang="en-US" altLang="zh-CN" sz="1600" b="1" dirty="0">
                <a:solidFill>
                  <a:srgbClr val="000000"/>
                </a:solidFill>
                <a:latin typeface="Times New Roman" panose="02020603050405020304" pitchFamily="18" charset="0"/>
                <a:ea typeface="宋体" panose="02010600030101010101" pitchFamily="2" charset="-122"/>
              </a:rPr>
              <a:t>Release:</a:t>
            </a:r>
            <a:r>
              <a:rPr lang="en-US" altLang="zh-CN" sz="1600" dirty="0">
                <a:solidFill>
                  <a:srgbClr val="000000"/>
                </a:solidFill>
                <a:latin typeface="Times New Roman" panose="02020603050405020304" pitchFamily="18" charset="0"/>
                <a:ea typeface="宋体" panose="02010600030101010101" pitchFamily="2" charset="-122"/>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a:solidFill>
                  <a:srgbClr val="000000"/>
                </a:solidFill>
              </a:rPr>
              <a:t>July 2022</a:t>
            </a:r>
            <a:endParaRPr lang="en-US" altLang="en-US" dirty="0">
              <a:solidFill>
                <a:srgbClr val="000000"/>
              </a:solidFill>
            </a:endParaRPr>
          </a:p>
        </p:txBody>
      </p:sp>
      <p:sp>
        <p:nvSpPr>
          <p:cNvPr id="3" name="页脚占位符 2"/>
          <p:cNvSpPr>
            <a:spLocks noGrp="1"/>
          </p:cNvSpPr>
          <p:nvPr>
            <p:ph type="ftr" sz="quarter" idx="11"/>
          </p:nvPr>
        </p:nvSpPr>
        <p:spPr>
          <a:xfrm>
            <a:off x="5580112" y="6475413"/>
            <a:ext cx="3124200" cy="184666"/>
          </a:xfrm>
        </p:spPr>
        <p:txBody>
          <a:bodyPr/>
          <a:lstStyle/>
          <a:p>
            <a:r>
              <a:rPr lang="en-US" altLang="en-US" sz="1200" dirty="0" err="1">
                <a:solidFill>
                  <a:srgbClr val="000000"/>
                </a:solidFill>
              </a:rPr>
              <a:t>Chenchen</a:t>
            </a:r>
            <a:r>
              <a:rPr lang="en-US" altLang="en-US" sz="1200" dirty="0">
                <a:solidFill>
                  <a:srgbClr val="000000"/>
                </a:solidFill>
              </a:rPr>
              <a:t> LIU, et al., Huawei</a:t>
            </a:r>
          </a:p>
        </p:txBody>
      </p:sp>
      <p:sp>
        <p:nvSpPr>
          <p:cNvPr id="4" name="灯片编号占位符 3"/>
          <p:cNvSpPr>
            <a:spLocks noGrp="1"/>
          </p:cNvSpPr>
          <p:nvPr>
            <p:ph type="sldNum" sz="quarter" idx="12"/>
          </p:nvPr>
        </p:nvSpPr>
        <p:spPr>
          <a:xfrm>
            <a:off x="4547324" y="6475413"/>
            <a:ext cx="432811" cy="184666"/>
          </a:xfrm>
        </p:spPr>
        <p:txBody>
          <a:bodyPr/>
          <a:lstStyle/>
          <a:p>
            <a:r>
              <a:rPr lang="en-US" altLang="en-US" sz="1200" dirty="0">
                <a:solidFill>
                  <a:srgbClr val="000000"/>
                </a:solidFill>
              </a:rPr>
              <a:t>Slide </a:t>
            </a:r>
            <a:fld id="{77849D27-6DDF-4CEA-A842-3715DABEA1B1}" type="slidenum">
              <a:rPr lang="en-US" altLang="en-US" sz="1200" smtClean="0">
                <a:solidFill>
                  <a:srgbClr val="000000"/>
                </a:solidFill>
              </a:rPr>
              <a:pPr/>
              <a:t>10</a:t>
            </a:fld>
            <a:endParaRPr lang="en-US" altLang="en-US" sz="1200" dirty="0">
              <a:solidFill>
                <a:srgbClr val="000000"/>
              </a:solidFill>
            </a:endParaRPr>
          </a:p>
        </p:txBody>
      </p:sp>
      <p:sp>
        <p:nvSpPr>
          <p:cNvPr id="11" name="文本框 10"/>
          <p:cNvSpPr txBox="1"/>
          <p:nvPr/>
        </p:nvSpPr>
        <p:spPr>
          <a:xfrm>
            <a:off x="1907704" y="3313390"/>
            <a:ext cx="2088232" cy="276999"/>
          </a:xfrm>
          <a:prstGeom prst="rect">
            <a:avLst/>
          </a:prstGeom>
          <a:noFill/>
        </p:spPr>
        <p:txBody>
          <a:bodyPr wrap="square" rtlCol="0">
            <a:spAutoFit/>
          </a:bodyPr>
          <a:lstStyle/>
          <a:p>
            <a:r>
              <a:rPr lang="en-US" altLang="zh-CN" sz="1200" dirty="0">
                <a:solidFill>
                  <a:schemeClr val="tx1"/>
                </a:solidFill>
              </a:rPr>
              <a:t>Random Interference  </a:t>
            </a:r>
            <a:endParaRPr lang="zh-CN" altLang="en-US" sz="1200" dirty="0">
              <a:solidFill>
                <a:schemeClr val="tx1"/>
              </a:solidFill>
            </a:endParaRPr>
          </a:p>
        </p:txBody>
      </p:sp>
      <p:sp>
        <p:nvSpPr>
          <p:cNvPr id="12" name="文本框 11"/>
          <p:cNvSpPr txBox="1"/>
          <p:nvPr/>
        </p:nvSpPr>
        <p:spPr>
          <a:xfrm>
            <a:off x="5652120" y="3339616"/>
            <a:ext cx="2088232" cy="276999"/>
          </a:xfrm>
          <a:prstGeom prst="rect">
            <a:avLst/>
          </a:prstGeom>
          <a:noFill/>
        </p:spPr>
        <p:txBody>
          <a:bodyPr wrap="square" rtlCol="0">
            <a:spAutoFit/>
          </a:bodyPr>
          <a:lstStyle/>
          <a:p>
            <a:r>
              <a:rPr lang="en-US" altLang="zh-CN" sz="1200" dirty="0">
                <a:solidFill>
                  <a:schemeClr val="tx1"/>
                </a:solidFill>
              </a:rPr>
              <a:t>No interference</a:t>
            </a:r>
            <a:endParaRPr lang="zh-CN" altLang="en-US" sz="1200" dirty="0">
              <a:solidFill>
                <a:schemeClr val="tx1"/>
              </a:solidFill>
            </a:endParaRPr>
          </a:p>
        </p:txBody>
      </p:sp>
      <p:sp>
        <p:nvSpPr>
          <p:cNvPr id="14" name="文本框 13"/>
          <p:cNvSpPr txBox="1"/>
          <p:nvPr/>
        </p:nvSpPr>
        <p:spPr>
          <a:xfrm>
            <a:off x="1835696" y="6190411"/>
            <a:ext cx="2088232" cy="276999"/>
          </a:xfrm>
          <a:prstGeom prst="rect">
            <a:avLst/>
          </a:prstGeom>
          <a:noFill/>
        </p:spPr>
        <p:txBody>
          <a:bodyPr wrap="square" rtlCol="0">
            <a:spAutoFit/>
          </a:bodyPr>
          <a:lstStyle/>
          <a:p>
            <a:r>
              <a:rPr lang="en-US" altLang="zh-CN" sz="1200" dirty="0">
                <a:solidFill>
                  <a:schemeClr val="tx1"/>
                </a:solidFill>
              </a:rPr>
              <a:t>Random Interference  </a:t>
            </a:r>
            <a:endParaRPr lang="zh-CN" altLang="en-US" sz="1200" dirty="0">
              <a:solidFill>
                <a:schemeClr val="tx1"/>
              </a:solidFill>
            </a:endParaRPr>
          </a:p>
        </p:txBody>
      </p:sp>
      <p:sp>
        <p:nvSpPr>
          <p:cNvPr id="16" name="文本框 15"/>
          <p:cNvSpPr txBox="1"/>
          <p:nvPr/>
        </p:nvSpPr>
        <p:spPr>
          <a:xfrm>
            <a:off x="5647357" y="6200161"/>
            <a:ext cx="2088232" cy="276999"/>
          </a:xfrm>
          <a:prstGeom prst="rect">
            <a:avLst/>
          </a:prstGeom>
          <a:noFill/>
        </p:spPr>
        <p:txBody>
          <a:bodyPr wrap="square" rtlCol="0">
            <a:spAutoFit/>
          </a:bodyPr>
          <a:lstStyle/>
          <a:p>
            <a:r>
              <a:rPr lang="en-US" altLang="zh-CN" sz="1200" dirty="0">
                <a:solidFill>
                  <a:schemeClr val="tx1"/>
                </a:solidFill>
              </a:rPr>
              <a:t>No interference</a:t>
            </a:r>
            <a:endParaRPr lang="zh-CN" altLang="en-US" sz="1200" dirty="0">
              <a:solidFill>
                <a:schemeClr val="tx1"/>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90" y="648588"/>
            <a:ext cx="3600400" cy="27003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96" y="3402391"/>
            <a:ext cx="3698205" cy="277365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1289" y="749601"/>
            <a:ext cx="3494857" cy="262014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1881" y="3574511"/>
            <a:ext cx="3470034" cy="2601534"/>
          </a:xfrm>
          <a:prstGeom prst="rect">
            <a:avLst/>
          </a:prstGeom>
        </p:spPr>
      </p:pic>
    </p:spTree>
    <p:extLst>
      <p:ext uri="{BB962C8B-B14F-4D97-AF65-F5344CB8AC3E}">
        <p14:creationId xmlns:p14="http://schemas.microsoft.com/office/powerpoint/2010/main" val="132920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a:solidFill>
                  <a:srgbClr val="000000"/>
                </a:solidFill>
              </a:rPr>
              <a:t>July 2022</a:t>
            </a:r>
            <a:endParaRPr lang="en-US" altLang="en-US" dirty="0">
              <a:solidFill>
                <a:srgbClr val="000000"/>
              </a:solidFill>
            </a:endParaRPr>
          </a:p>
        </p:txBody>
      </p:sp>
      <p:sp>
        <p:nvSpPr>
          <p:cNvPr id="3" name="页脚占位符 2"/>
          <p:cNvSpPr>
            <a:spLocks noGrp="1"/>
          </p:cNvSpPr>
          <p:nvPr>
            <p:ph type="ftr" sz="quarter" idx="11"/>
          </p:nvPr>
        </p:nvSpPr>
        <p:spPr>
          <a:xfrm>
            <a:off x="5580112" y="6475413"/>
            <a:ext cx="3124200" cy="184666"/>
          </a:xfrm>
        </p:spPr>
        <p:txBody>
          <a:bodyPr/>
          <a:lstStyle/>
          <a:p>
            <a:r>
              <a:rPr lang="en-US" altLang="en-US" sz="1200" dirty="0" err="1">
                <a:solidFill>
                  <a:srgbClr val="000000"/>
                </a:solidFill>
              </a:rPr>
              <a:t>Chenchen</a:t>
            </a:r>
            <a:r>
              <a:rPr lang="en-US" altLang="en-US" sz="1200" dirty="0">
                <a:solidFill>
                  <a:srgbClr val="000000"/>
                </a:solidFill>
              </a:rPr>
              <a:t> LIU, et al., Huawei</a:t>
            </a:r>
          </a:p>
        </p:txBody>
      </p:sp>
      <p:sp>
        <p:nvSpPr>
          <p:cNvPr id="4" name="灯片编号占位符 3"/>
          <p:cNvSpPr>
            <a:spLocks noGrp="1"/>
          </p:cNvSpPr>
          <p:nvPr>
            <p:ph type="sldNum" sz="quarter" idx="12"/>
          </p:nvPr>
        </p:nvSpPr>
        <p:spPr>
          <a:xfrm>
            <a:off x="4547324" y="6475413"/>
            <a:ext cx="432811" cy="184666"/>
          </a:xfrm>
        </p:spPr>
        <p:txBody>
          <a:bodyPr/>
          <a:lstStyle/>
          <a:p>
            <a:r>
              <a:rPr lang="en-US" altLang="en-US" sz="1200" dirty="0">
                <a:solidFill>
                  <a:srgbClr val="000000"/>
                </a:solidFill>
              </a:rPr>
              <a:t>Slide </a:t>
            </a:r>
            <a:fld id="{77849D27-6DDF-4CEA-A842-3715DABEA1B1}" type="slidenum">
              <a:rPr lang="en-US" altLang="en-US" sz="1200" smtClean="0">
                <a:solidFill>
                  <a:srgbClr val="000000"/>
                </a:solidFill>
              </a:rPr>
              <a:pPr/>
              <a:t>11</a:t>
            </a:fld>
            <a:endParaRPr lang="en-US" altLang="en-US" sz="1200" dirty="0">
              <a:solidFill>
                <a:srgbClr val="000000"/>
              </a:solidFill>
            </a:endParaRPr>
          </a:p>
        </p:txBody>
      </p:sp>
      <p:sp>
        <p:nvSpPr>
          <p:cNvPr id="11" name="文本框 10"/>
          <p:cNvSpPr txBox="1"/>
          <p:nvPr/>
        </p:nvSpPr>
        <p:spPr>
          <a:xfrm>
            <a:off x="1907704" y="3313390"/>
            <a:ext cx="2088232" cy="276999"/>
          </a:xfrm>
          <a:prstGeom prst="rect">
            <a:avLst/>
          </a:prstGeom>
          <a:noFill/>
        </p:spPr>
        <p:txBody>
          <a:bodyPr wrap="square" rtlCol="0">
            <a:spAutoFit/>
          </a:bodyPr>
          <a:lstStyle/>
          <a:p>
            <a:r>
              <a:rPr lang="en-US" altLang="zh-CN" sz="1200" dirty="0">
                <a:solidFill>
                  <a:schemeClr val="tx1"/>
                </a:solidFill>
              </a:rPr>
              <a:t>Random Interference  </a:t>
            </a:r>
            <a:endParaRPr lang="zh-CN" altLang="en-US" sz="1200" dirty="0">
              <a:solidFill>
                <a:schemeClr val="tx1"/>
              </a:solidFill>
            </a:endParaRPr>
          </a:p>
        </p:txBody>
      </p:sp>
      <p:sp>
        <p:nvSpPr>
          <p:cNvPr id="12" name="文本框 11"/>
          <p:cNvSpPr txBox="1"/>
          <p:nvPr/>
        </p:nvSpPr>
        <p:spPr>
          <a:xfrm>
            <a:off x="5652120" y="3339616"/>
            <a:ext cx="2088232" cy="276999"/>
          </a:xfrm>
          <a:prstGeom prst="rect">
            <a:avLst/>
          </a:prstGeom>
          <a:noFill/>
        </p:spPr>
        <p:txBody>
          <a:bodyPr wrap="square" rtlCol="0">
            <a:spAutoFit/>
          </a:bodyPr>
          <a:lstStyle/>
          <a:p>
            <a:r>
              <a:rPr lang="en-US" altLang="zh-CN" sz="1200" dirty="0">
                <a:solidFill>
                  <a:schemeClr val="tx1"/>
                </a:solidFill>
              </a:rPr>
              <a:t>No interference</a:t>
            </a:r>
            <a:endParaRPr lang="zh-CN" altLang="en-US" sz="1200" dirty="0">
              <a:solidFill>
                <a:schemeClr val="tx1"/>
              </a:solidFill>
            </a:endParaRPr>
          </a:p>
        </p:txBody>
      </p:sp>
      <p:sp>
        <p:nvSpPr>
          <p:cNvPr id="14" name="文本框 13"/>
          <p:cNvSpPr txBox="1"/>
          <p:nvPr/>
        </p:nvSpPr>
        <p:spPr>
          <a:xfrm>
            <a:off x="1835696" y="6190411"/>
            <a:ext cx="2088232" cy="276999"/>
          </a:xfrm>
          <a:prstGeom prst="rect">
            <a:avLst/>
          </a:prstGeom>
          <a:noFill/>
        </p:spPr>
        <p:txBody>
          <a:bodyPr wrap="square" rtlCol="0">
            <a:spAutoFit/>
          </a:bodyPr>
          <a:lstStyle/>
          <a:p>
            <a:r>
              <a:rPr lang="en-US" altLang="zh-CN" sz="1200" dirty="0">
                <a:solidFill>
                  <a:schemeClr val="tx1"/>
                </a:solidFill>
              </a:rPr>
              <a:t>Random Interference  </a:t>
            </a:r>
            <a:endParaRPr lang="zh-CN" altLang="en-US" sz="1200" dirty="0">
              <a:solidFill>
                <a:schemeClr val="tx1"/>
              </a:solidFill>
            </a:endParaRPr>
          </a:p>
        </p:txBody>
      </p:sp>
      <p:sp>
        <p:nvSpPr>
          <p:cNvPr id="16" name="文本框 15"/>
          <p:cNvSpPr txBox="1"/>
          <p:nvPr/>
        </p:nvSpPr>
        <p:spPr>
          <a:xfrm>
            <a:off x="5647357" y="6200161"/>
            <a:ext cx="2088232" cy="276999"/>
          </a:xfrm>
          <a:prstGeom prst="rect">
            <a:avLst/>
          </a:prstGeom>
          <a:noFill/>
        </p:spPr>
        <p:txBody>
          <a:bodyPr wrap="square" rtlCol="0">
            <a:spAutoFit/>
          </a:bodyPr>
          <a:lstStyle/>
          <a:p>
            <a:r>
              <a:rPr lang="en-US" altLang="zh-CN" sz="1200" dirty="0">
                <a:solidFill>
                  <a:schemeClr val="tx1"/>
                </a:solidFill>
              </a:rPr>
              <a:t>No interference</a:t>
            </a:r>
            <a:endParaRPr lang="zh-CN" altLang="en-US" sz="1200" dirty="0">
              <a:solidFill>
                <a:schemeClr val="tx1"/>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82" y="648588"/>
            <a:ext cx="3603788" cy="2702841"/>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64" y="3557013"/>
            <a:ext cx="3542436" cy="2656827"/>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8940" y="806848"/>
            <a:ext cx="3231084" cy="242239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7744" y="3642275"/>
            <a:ext cx="3398809" cy="2548136"/>
          </a:xfrm>
          <a:prstGeom prst="rect">
            <a:avLst/>
          </a:prstGeom>
        </p:spPr>
      </p:pic>
    </p:spTree>
    <p:extLst>
      <p:ext uri="{BB962C8B-B14F-4D97-AF65-F5344CB8AC3E}">
        <p14:creationId xmlns:p14="http://schemas.microsoft.com/office/powerpoint/2010/main" val="176088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a:solidFill>
                  <a:srgbClr val="000000"/>
                </a:solidFill>
              </a:rPr>
              <a:t>July 2022</a:t>
            </a:r>
            <a:endParaRPr lang="en-US" altLang="en-US" dirty="0">
              <a:solidFill>
                <a:srgbClr val="000000"/>
              </a:solidFill>
            </a:endParaRPr>
          </a:p>
        </p:txBody>
      </p:sp>
      <p:sp>
        <p:nvSpPr>
          <p:cNvPr id="3" name="页脚占位符 2"/>
          <p:cNvSpPr>
            <a:spLocks noGrp="1"/>
          </p:cNvSpPr>
          <p:nvPr>
            <p:ph type="ftr" sz="quarter" idx="11"/>
          </p:nvPr>
        </p:nvSpPr>
        <p:spPr>
          <a:xfrm>
            <a:off x="5580112" y="6475413"/>
            <a:ext cx="3124200" cy="184666"/>
          </a:xfrm>
        </p:spPr>
        <p:txBody>
          <a:bodyPr/>
          <a:lstStyle/>
          <a:p>
            <a:r>
              <a:rPr lang="en-US" altLang="en-US" sz="1200" dirty="0" err="1">
                <a:solidFill>
                  <a:srgbClr val="000000"/>
                </a:solidFill>
              </a:rPr>
              <a:t>Chenchen</a:t>
            </a:r>
            <a:r>
              <a:rPr lang="en-US" altLang="en-US" sz="1200" dirty="0">
                <a:solidFill>
                  <a:srgbClr val="000000"/>
                </a:solidFill>
              </a:rPr>
              <a:t> LIU, et al., Huawei</a:t>
            </a:r>
          </a:p>
        </p:txBody>
      </p:sp>
      <p:sp>
        <p:nvSpPr>
          <p:cNvPr id="4" name="灯片编号占位符 3"/>
          <p:cNvSpPr>
            <a:spLocks noGrp="1"/>
          </p:cNvSpPr>
          <p:nvPr>
            <p:ph type="sldNum" sz="quarter" idx="12"/>
          </p:nvPr>
        </p:nvSpPr>
        <p:spPr>
          <a:xfrm>
            <a:off x="4547324" y="6475413"/>
            <a:ext cx="432811" cy="184666"/>
          </a:xfrm>
        </p:spPr>
        <p:txBody>
          <a:bodyPr/>
          <a:lstStyle/>
          <a:p>
            <a:r>
              <a:rPr lang="en-US" altLang="en-US" sz="1200" dirty="0">
                <a:solidFill>
                  <a:srgbClr val="000000"/>
                </a:solidFill>
              </a:rPr>
              <a:t>Slide </a:t>
            </a:r>
            <a:fld id="{77849D27-6DDF-4CEA-A842-3715DABEA1B1}" type="slidenum">
              <a:rPr lang="en-US" altLang="en-US" sz="1200" smtClean="0">
                <a:solidFill>
                  <a:srgbClr val="000000"/>
                </a:solidFill>
              </a:rPr>
              <a:pPr/>
              <a:t>12</a:t>
            </a:fld>
            <a:endParaRPr lang="en-US" altLang="en-US" sz="1200" dirty="0">
              <a:solidFill>
                <a:srgbClr val="000000"/>
              </a:solidFill>
            </a:endParaRPr>
          </a:p>
        </p:txBody>
      </p:sp>
      <p:sp>
        <p:nvSpPr>
          <p:cNvPr id="11" name="文本框 10"/>
          <p:cNvSpPr txBox="1"/>
          <p:nvPr/>
        </p:nvSpPr>
        <p:spPr>
          <a:xfrm>
            <a:off x="1907704" y="3313390"/>
            <a:ext cx="2088232" cy="276999"/>
          </a:xfrm>
          <a:prstGeom prst="rect">
            <a:avLst/>
          </a:prstGeom>
          <a:noFill/>
        </p:spPr>
        <p:txBody>
          <a:bodyPr wrap="square" rtlCol="0">
            <a:spAutoFit/>
          </a:bodyPr>
          <a:lstStyle/>
          <a:p>
            <a:r>
              <a:rPr lang="en-US" altLang="zh-CN" sz="1200" dirty="0">
                <a:solidFill>
                  <a:schemeClr val="tx1"/>
                </a:solidFill>
              </a:rPr>
              <a:t>Random Interference  </a:t>
            </a:r>
            <a:endParaRPr lang="zh-CN" altLang="en-US" sz="1200" dirty="0">
              <a:solidFill>
                <a:schemeClr val="tx1"/>
              </a:solidFill>
            </a:endParaRPr>
          </a:p>
        </p:txBody>
      </p:sp>
      <p:sp>
        <p:nvSpPr>
          <p:cNvPr id="12" name="文本框 11"/>
          <p:cNvSpPr txBox="1"/>
          <p:nvPr/>
        </p:nvSpPr>
        <p:spPr>
          <a:xfrm>
            <a:off x="5652120" y="3339616"/>
            <a:ext cx="2088232" cy="276999"/>
          </a:xfrm>
          <a:prstGeom prst="rect">
            <a:avLst/>
          </a:prstGeom>
          <a:noFill/>
        </p:spPr>
        <p:txBody>
          <a:bodyPr wrap="square" rtlCol="0">
            <a:spAutoFit/>
          </a:bodyPr>
          <a:lstStyle/>
          <a:p>
            <a:r>
              <a:rPr lang="en-US" altLang="zh-CN" sz="1200" dirty="0">
                <a:solidFill>
                  <a:schemeClr val="tx1"/>
                </a:solidFill>
              </a:rPr>
              <a:t>No interference</a:t>
            </a:r>
            <a:endParaRPr lang="zh-CN" altLang="en-US" sz="1200" dirty="0">
              <a:solidFill>
                <a:schemeClr val="tx1"/>
              </a:solidFill>
            </a:endParaRPr>
          </a:p>
        </p:txBody>
      </p:sp>
      <p:sp>
        <p:nvSpPr>
          <p:cNvPr id="14" name="文本框 13"/>
          <p:cNvSpPr txBox="1"/>
          <p:nvPr/>
        </p:nvSpPr>
        <p:spPr>
          <a:xfrm>
            <a:off x="1835696" y="6190411"/>
            <a:ext cx="2088232" cy="276999"/>
          </a:xfrm>
          <a:prstGeom prst="rect">
            <a:avLst/>
          </a:prstGeom>
          <a:noFill/>
        </p:spPr>
        <p:txBody>
          <a:bodyPr wrap="square" rtlCol="0">
            <a:spAutoFit/>
          </a:bodyPr>
          <a:lstStyle/>
          <a:p>
            <a:r>
              <a:rPr lang="en-US" altLang="zh-CN" sz="1200" dirty="0">
                <a:solidFill>
                  <a:schemeClr val="tx1"/>
                </a:solidFill>
              </a:rPr>
              <a:t>Random Interference  </a:t>
            </a:r>
            <a:endParaRPr lang="zh-CN" altLang="en-US" sz="1200" dirty="0">
              <a:solidFill>
                <a:schemeClr val="tx1"/>
              </a:solidFill>
            </a:endParaRPr>
          </a:p>
        </p:txBody>
      </p:sp>
      <p:sp>
        <p:nvSpPr>
          <p:cNvPr id="16" name="文本框 15"/>
          <p:cNvSpPr txBox="1"/>
          <p:nvPr/>
        </p:nvSpPr>
        <p:spPr>
          <a:xfrm>
            <a:off x="5647357" y="6200161"/>
            <a:ext cx="2088232" cy="276999"/>
          </a:xfrm>
          <a:prstGeom prst="rect">
            <a:avLst/>
          </a:prstGeom>
          <a:noFill/>
        </p:spPr>
        <p:txBody>
          <a:bodyPr wrap="square" rtlCol="0">
            <a:spAutoFit/>
          </a:bodyPr>
          <a:lstStyle/>
          <a:p>
            <a:r>
              <a:rPr lang="en-US" altLang="zh-CN" sz="1200" dirty="0">
                <a:solidFill>
                  <a:schemeClr val="tx1"/>
                </a:solidFill>
              </a:rPr>
              <a:t>No interference</a:t>
            </a:r>
            <a:endParaRPr lang="zh-CN" altLang="en-US" sz="1200" dirty="0">
              <a:solidFill>
                <a:schemeClr val="tx1"/>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99" y="648588"/>
            <a:ext cx="3598155" cy="2698616"/>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646" y="3536119"/>
            <a:ext cx="3598155" cy="2698616"/>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7826" y="803979"/>
            <a:ext cx="3302762" cy="247612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8497" y="3682224"/>
            <a:ext cx="3404645" cy="2552511"/>
          </a:xfrm>
          <a:prstGeom prst="rect">
            <a:avLst/>
          </a:prstGeom>
        </p:spPr>
      </p:pic>
    </p:spTree>
    <p:extLst>
      <p:ext uri="{BB962C8B-B14F-4D97-AF65-F5344CB8AC3E}">
        <p14:creationId xmlns:p14="http://schemas.microsoft.com/office/powerpoint/2010/main" val="272507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990656" cy="1065213"/>
          </a:xfrm>
        </p:spPr>
        <p:txBody>
          <a:bodyPr/>
          <a:lstStyle/>
          <a:p>
            <a:r>
              <a:rPr lang="en-US" altLang="zh-CN" dirty="0"/>
              <a:t>STS Sequence</a:t>
            </a:r>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16" name="矩形 15"/>
          <p:cNvSpPr/>
          <p:nvPr/>
        </p:nvSpPr>
        <p:spPr>
          <a:xfrm>
            <a:off x="499783" y="1484784"/>
            <a:ext cx="8064897" cy="3668697"/>
          </a:xfrm>
          <a:prstGeom prst="rect">
            <a:avLst/>
          </a:prstGeom>
        </p:spPr>
        <p:txBody>
          <a:bodyPr wrap="square">
            <a:spAutoFit/>
          </a:bodyPr>
          <a:lstStyle/>
          <a:p>
            <a:pPr marL="285750" lvl="0" indent="-285750" defTabSz="671513">
              <a:lnSpc>
                <a:spcPct val="140000"/>
              </a:lnSpc>
              <a:buClrTx/>
              <a:buSzTx/>
              <a:buFont typeface="Wingdings" panose="05000000000000000000" pitchFamily="2" charset="2"/>
              <a:buChar char="Ø"/>
            </a:pPr>
            <a:r>
              <a:rPr lang="en-US" altLang="zh-CN" sz="1800" kern="0" dirty="0">
                <a:solidFill>
                  <a:srgbClr val="000000"/>
                </a:solidFill>
                <a:latin typeface="+mn-lt"/>
                <a:ea typeface="宋体"/>
                <a:cs typeface="Times New Roman" panose="02020603050405020304" pitchFamily="18" charset="0"/>
              </a:rPr>
              <a:t>The STS consists of a sequence of pseudo randomized pulses, generated using DRBG based on AES-128 in counter mode</a:t>
            </a:r>
          </a:p>
          <a:p>
            <a:pPr marL="285750" lvl="0" indent="-285750" defTabSz="671513">
              <a:lnSpc>
                <a:spcPct val="140000"/>
              </a:lnSpc>
              <a:buClrTx/>
              <a:buSzTx/>
              <a:buFont typeface="Wingdings" panose="05000000000000000000" pitchFamily="2" charset="2"/>
              <a:buChar char="Ø"/>
            </a:pPr>
            <a:r>
              <a:rPr lang="en-US" altLang="zh-CN" sz="1800" kern="0" dirty="0">
                <a:solidFill>
                  <a:srgbClr val="000000"/>
                </a:solidFill>
                <a:latin typeface="+mn-lt"/>
                <a:ea typeface="宋体"/>
                <a:cs typeface="Times New Roman" panose="02020603050405020304" pitchFamily="18" charset="0"/>
              </a:rPr>
              <a:t>The deterministic-</a:t>
            </a:r>
            <a:r>
              <a:rPr lang="en-US" altLang="zh-CN" sz="1800" kern="0" dirty="0" err="1">
                <a:solidFill>
                  <a:srgbClr val="000000"/>
                </a:solidFill>
                <a:latin typeface="+mn-lt"/>
                <a:ea typeface="宋体"/>
                <a:cs typeface="Times New Roman" panose="02020603050405020304" pitchFamily="18" charset="0"/>
              </a:rPr>
              <a:t>sts</a:t>
            </a:r>
            <a:r>
              <a:rPr lang="en-US" altLang="zh-CN" sz="1800" kern="0" dirty="0">
                <a:solidFill>
                  <a:srgbClr val="000000"/>
                </a:solidFill>
                <a:latin typeface="+mn-lt"/>
                <a:ea typeface="宋体"/>
                <a:cs typeface="Times New Roman" panose="02020603050405020304" pitchFamily="18" charset="0"/>
              </a:rPr>
              <a:t> solution[4] is proposed to </a:t>
            </a:r>
            <a:r>
              <a:rPr lang="en-US" altLang="zh-CN" sz="1800" kern="0" dirty="0">
                <a:solidFill>
                  <a:schemeClr val="tx1"/>
                </a:solidFill>
                <a:latin typeface="+mn-lt"/>
                <a:ea typeface="宋体"/>
                <a:cs typeface="Times New Roman" panose="02020603050405020304" pitchFamily="18" charset="0"/>
              </a:rPr>
              <a:t>suppress </a:t>
            </a:r>
            <a:r>
              <a:rPr lang="en-US" altLang="zh-CN" sz="1800" kern="0" dirty="0" err="1">
                <a:solidFill>
                  <a:schemeClr val="tx1"/>
                </a:solidFill>
                <a:latin typeface="+mn-lt"/>
                <a:ea typeface="宋体"/>
                <a:cs typeface="Times New Roman" panose="02020603050405020304" pitchFamily="18" charset="0"/>
              </a:rPr>
              <a:t>sidelobes</a:t>
            </a:r>
            <a:r>
              <a:rPr lang="en-US" altLang="zh-CN" sz="1800" kern="0" dirty="0">
                <a:solidFill>
                  <a:schemeClr val="tx1"/>
                </a:solidFill>
                <a:latin typeface="+mn-lt"/>
                <a:ea typeface="宋体"/>
                <a:cs typeface="Times New Roman" panose="02020603050405020304" pitchFamily="18" charset="0"/>
              </a:rPr>
              <a:t>, but it sacrifices security</a:t>
            </a:r>
          </a:p>
          <a:p>
            <a:pPr marL="285750" lvl="0" indent="-285750" defTabSz="671513">
              <a:lnSpc>
                <a:spcPct val="140000"/>
              </a:lnSpc>
              <a:buClrTx/>
              <a:buSzTx/>
              <a:buFont typeface="Wingdings" panose="05000000000000000000" pitchFamily="2" charset="2"/>
              <a:buChar char="Ø"/>
            </a:pPr>
            <a:r>
              <a:rPr lang="en-US" altLang="zh-CN" sz="1800" kern="0" dirty="0">
                <a:solidFill>
                  <a:schemeClr val="tx1"/>
                </a:solidFill>
                <a:latin typeface="+mn-lt"/>
                <a:ea typeface="宋体"/>
                <a:cs typeface="Times New Roman" panose="02020603050405020304" pitchFamily="18" charset="0"/>
              </a:rPr>
              <a:t>We suggest to insert 128 additional empty pulses to the STS 128-pulse sequence to form a pulse sequence of length 256, with the following position being an empty pulse, before spreading by the delta function to f</a:t>
            </a:r>
            <a:r>
              <a:rPr lang="en-US" altLang="zh-CN" sz="1800" kern="0" dirty="0">
                <a:solidFill>
                  <a:srgbClr val="000000"/>
                </a:solidFill>
                <a:latin typeface="+mn-lt"/>
                <a:ea typeface="宋体"/>
                <a:cs typeface="Times New Roman" panose="02020603050405020304" pitchFamily="18" charset="0"/>
              </a:rPr>
              <a:t>orm the STS</a:t>
            </a:r>
          </a:p>
          <a:p>
            <a:pPr lvl="0" defTabSz="671513">
              <a:lnSpc>
                <a:spcPct val="140000"/>
              </a:lnSpc>
              <a:buClrTx/>
              <a:buSzTx/>
            </a:pPr>
            <a:endParaRPr lang="en-US" altLang="zh-CN" sz="2000" kern="0" dirty="0">
              <a:solidFill>
                <a:srgbClr val="000000"/>
              </a:solidFill>
              <a:latin typeface="Times New Roman" panose="02020603050405020304" pitchFamily="18" charset="0"/>
              <a:ea typeface="宋体"/>
              <a:cs typeface="Times New Roman" panose="02020603050405020304" pitchFamily="18" charset="0"/>
            </a:endParaRPr>
          </a:p>
          <a:p>
            <a:pPr marL="285750" lvl="0" indent="-285750" defTabSz="671513">
              <a:lnSpc>
                <a:spcPct val="140000"/>
              </a:lnSpc>
              <a:buClrTx/>
              <a:buSzTx/>
              <a:buFont typeface="Wingdings" panose="05000000000000000000" pitchFamily="2" charset="2"/>
              <a:buChar char="Ø"/>
            </a:pPr>
            <a:endParaRPr lang="en-US" altLang="zh-CN" sz="2000" kern="0" dirty="0">
              <a:solidFill>
                <a:srgbClr val="000000"/>
              </a:solidFill>
              <a:latin typeface="Times New Roman" panose="02020603050405020304" pitchFamily="18" charset="0"/>
              <a:ea typeface="宋体"/>
              <a:cs typeface="Times New Roman" panose="02020603050405020304" pitchFamily="18" charset="0"/>
            </a:endParaRPr>
          </a:p>
        </p:txBody>
      </p:sp>
      <p:sp>
        <p:nvSpPr>
          <p:cNvPr id="3" name="文本框 2"/>
          <p:cNvSpPr txBox="1"/>
          <p:nvPr/>
        </p:nvSpPr>
        <p:spPr>
          <a:xfrm>
            <a:off x="499783" y="4437112"/>
            <a:ext cx="4392488" cy="1754326"/>
          </a:xfrm>
          <a:prstGeom prst="rect">
            <a:avLst/>
          </a:prstGeom>
          <a:noFill/>
        </p:spPr>
        <p:txBody>
          <a:bodyPr wrap="square" rtlCol="0">
            <a:spAutoFit/>
          </a:bodyPr>
          <a:lstStyle/>
          <a:p>
            <a:r>
              <a:rPr lang="en-US" altLang="zh-CN" sz="1200" dirty="0">
                <a:solidFill>
                  <a:schemeClr val="tx1"/>
                </a:solidFill>
              </a:rPr>
              <a:t>[20   24   26   28   30   31   32   35   36   40   42   43   44   45   48   50   51   54   56   57   58   59   62   65   66   67   68   70   74   75   77   80   81   83   84   86   88   89   91   92   93   94   95   96   97   98  102  103  104  105  106  107  109  113  114  115  117  118  119  121  122  123  126  128  129  130  133  134  135  138  139  140  141  143  144  145  146  149  150  151  152  154  155  157  163  164  167  169  170  171  172  173  174  176  178  180  181  182  184  185  186  187  189  191  193  194  195  196  198  199  200  201  203  206  213  215  216  218  219  220  221  222  224  228  230  234  239  240]</a:t>
            </a:r>
          </a:p>
        </p:txBody>
      </p:sp>
      <p:pic>
        <p:nvPicPr>
          <p:cNvPr id="6" name="图片 5"/>
          <p:cNvPicPr>
            <a:picLocks noChangeAspect="1"/>
          </p:cNvPicPr>
          <p:nvPr/>
        </p:nvPicPr>
        <p:blipFill>
          <a:blip r:embed="rId3"/>
          <a:stretch>
            <a:fillRect/>
          </a:stretch>
        </p:blipFill>
        <p:spPr>
          <a:xfrm>
            <a:off x="5004048" y="4116639"/>
            <a:ext cx="3305950" cy="2395272"/>
          </a:xfrm>
          <a:prstGeom prst="rect">
            <a:avLst/>
          </a:prstGeom>
        </p:spPr>
      </p:pic>
      <p:graphicFrame>
        <p:nvGraphicFramePr>
          <p:cNvPr id="7" name="对象 6"/>
          <p:cNvGraphicFramePr>
            <a:graphicFrameLocks noChangeAspect="1"/>
          </p:cNvGraphicFramePr>
          <p:nvPr>
            <p:extLst>
              <p:ext uri="{D42A27DB-BD31-4B8C-83A1-F6EECF244321}">
                <p14:modId xmlns:p14="http://schemas.microsoft.com/office/powerpoint/2010/main" val="1264085857"/>
              </p:ext>
            </p:extLst>
          </p:nvPr>
        </p:nvGraphicFramePr>
        <p:xfrm>
          <a:off x="8069183" y="4895898"/>
          <a:ext cx="990993" cy="624532"/>
        </p:xfrm>
        <a:graphic>
          <a:graphicData uri="http://schemas.openxmlformats.org/presentationml/2006/ole">
            <mc:AlternateContent xmlns:mc="http://schemas.openxmlformats.org/markup-compatibility/2006">
              <mc:Choice xmlns:v="urn:schemas-microsoft-com:vml" Requires="v">
                <p:oleObj spid="_x0000_s8200" name="Equation" r:id="rId4" imgW="1269720" imgH="799920" progId="Equation.DSMT4">
                  <p:embed/>
                </p:oleObj>
              </mc:Choice>
              <mc:Fallback>
                <p:oleObj name="Equation" r:id="rId4" imgW="1269720" imgH="799920" progId="Equation.DSMT4">
                  <p:embed/>
                  <p:pic>
                    <p:nvPicPr>
                      <p:cNvPr id="0" name=""/>
                      <p:cNvPicPr/>
                      <p:nvPr/>
                    </p:nvPicPr>
                    <p:blipFill>
                      <a:blip r:embed="rId5"/>
                      <a:stretch>
                        <a:fillRect/>
                      </a:stretch>
                    </p:blipFill>
                    <p:spPr>
                      <a:xfrm>
                        <a:off x="8069183" y="4895898"/>
                        <a:ext cx="990993" cy="624532"/>
                      </a:xfrm>
                      <a:prstGeom prst="rect">
                        <a:avLst/>
                      </a:prstGeom>
                    </p:spPr>
                  </p:pic>
                </p:oleObj>
              </mc:Fallback>
            </mc:AlternateContent>
          </a:graphicData>
        </a:graphic>
      </p:graphicFrame>
    </p:spTree>
    <p:extLst>
      <p:ext uri="{BB962C8B-B14F-4D97-AF65-F5344CB8AC3E}">
        <p14:creationId xmlns:p14="http://schemas.microsoft.com/office/powerpoint/2010/main" val="19846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Spreading sequence in the payload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buFont typeface="Wingdings" panose="05000000000000000000" pitchFamily="2" charset="2"/>
                  <a:buChar char="Ø"/>
                </a:pPr>
                <a:r>
                  <a:rPr lang="en-US" altLang="zh-CN" dirty="0"/>
                  <a:t>In the 4z standard, the two coded bits </a:t>
                </a:r>
                <a14:m>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𝒈</m:t>
                        </m:r>
                      </m:e>
                      <m:sub>
                        <m:r>
                          <a:rPr lang="en-US" altLang="zh-CN" b="1" i="1" smtClean="0">
                            <a:latin typeface="Cambria Math" panose="02040503050406030204" pitchFamily="18" charset="0"/>
                          </a:rPr>
                          <m:t>𝟎</m:t>
                        </m:r>
                      </m:sub>
                    </m:sSub>
                  </m:oMath>
                </a14:m>
                <a:r>
                  <a:rPr lang="zh-CN" altLang="en-US" dirty="0"/>
                  <a:t> </a:t>
                </a:r>
                <a:r>
                  <a:rPr lang="en-US" altLang="zh-CN" dirty="0"/>
                  <a:t>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𝒈</m:t>
                        </m:r>
                      </m:e>
                      <m:sub>
                        <m:r>
                          <a:rPr lang="en-US" altLang="zh-CN" b="1" i="1" smtClean="0">
                            <a:latin typeface="Cambria Math" panose="02040503050406030204" pitchFamily="18" charset="0"/>
                          </a:rPr>
                          <m:t>𝟏</m:t>
                        </m:r>
                      </m:sub>
                    </m:sSub>
                  </m:oMath>
                </a14:m>
                <a:r>
                  <a:rPr lang="en-US" altLang="zh-CN" dirty="0"/>
                  <a:t>are total independent, two errors in any burst will lead to  symbol error</a:t>
                </a:r>
              </a:p>
              <a:p>
                <a:pPr>
                  <a:buFont typeface="Wingdings" panose="05000000000000000000" pitchFamily="2" charset="2"/>
                  <a:buChar char="Ø"/>
                </a:pPr>
                <a:r>
                  <a:rPr lang="en-US" altLang="zh-CN" dirty="0"/>
                  <a:t>The two coded bits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𝒈</m:t>
                        </m:r>
                      </m:e>
                      <m:sub>
                        <m:r>
                          <a:rPr lang="en-US" altLang="zh-CN" i="1">
                            <a:latin typeface="Cambria Math" panose="02040503050406030204" pitchFamily="18" charset="0"/>
                          </a:rPr>
                          <m:t>𝟎</m:t>
                        </m:r>
                      </m:sub>
                    </m:sSub>
                  </m:oMath>
                </a14:m>
                <a:r>
                  <a:rPr lang="zh-CN" altLang="en-US" dirty="0"/>
                  <a:t> </a:t>
                </a:r>
                <a:r>
                  <a:rPr lang="en-US" altLang="zh-CN" dirty="0"/>
                  <a:t>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𝒈</m:t>
                        </m:r>
                      </m:e>
                      <m:sub>
                        <m:r>
                          <a:rPr lang="en-US" altLang="zh-CN" i="1">
                            <a:latin typeface="Cambria Math" panose="02040503050406030204" pitchFamily="18" charset="0"/>
                          </a:rPr>
                          <m:t>𝟏</m:t>
                        </m:r>
                      </m:sub>
                    </m:sSub>
                  </m:oMath>
                </a14:m>
                <a:r>
                  <a:rPr lang="en-US" altLang="zh-CN" dirty="0"/>
                  <a:t>in one symbol can in fact be coupled to reduce the symbol error rate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99" t="-1185" r="-314"/>
                </a:stretch>
              </a:blipFill>
            </p:spPr>
            <p:txBody>
              <a:bodyPr/>
              <a:lstStyle/>
              <a:p>
                <a:r>
                  <a:rPr lang="zh-CN" altLang="en-US">
                    <a:noFill/>
                  </a:rPr>
                  <a:t> </a:t>
                </a:r>
              </a:p>
            </p:txBody>
          </p:sp>
        </mc:Fallback>
      </mc:AlternateContent>
      <p:sp>
        <p:nvSpPr>
          <p:cNvPr id="4" name="灯片编号占位符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pic>
        <p:nvPicPr>
          <p:cNvPr id="5" name="图片 4"/>
          <p:cNvPicPr>
            <a:picLocks noChangeAspect="1"/>
          </p:cNvPicPr>
          <p:nvPr/>
        </p:nvPicPr>
        <p:blipFill>
          <a:blip r:embed="rId3"/>
          <a:stretch>
            <a:fillRect/>
          </a:stretch>
        </p:blipFill>
        <p:spPr>
          <a:xfrm>
            <a:off x="1213844" y="4269872"/>
            <a:ext cx="2880320" cy="1763586"/>
          </a:xfrm>
          <a:prstGeom prst="rect">
            <a:avLst/>
          </a:prstGeom>
        </p:spPr>
      </p:pic>
      <p:pic>
        <p:nvPicPr>
          <p:cNvPr id="6" name="图片 5"/>
          <p:cNvPicPr>
            <a:picLocks noChangeAspect="1"/>
          </p:cNvPicPr>
          <p:nvPr/>
        </p:nvPicPr>
        <p:blipFill>
          <a:blip r:embed="rId4"/>
          <a:stretch>
            <a:fillRect/>
          </a:stretch>
        </p:blipFill>
        <p:spPr>
          <a:xfrm>
            <a:off x="4546394" y="4410932"/>
            <a:ext cx="3703663" cy="1481465"/>
          </a:xfrm>
          <a:prstGeom prst="rect">
            <a:avLst/>
          </a:prstGeom>
        </p:spPr>
      </p:pic>
    </p:spTree>
    <p:extLst>
      <p:ext uri="{BB962C8B-B14F-4D97-AF65-F5344CB8AC3E}">
        <p14:creationId xmlns:p14="http://schemas.microsoft.com/office/powerpoint/2010/main" val="347314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8601" y="1931121"/>
            <a:ext cx="7770813" cy="4113213"/>
          </a:xfrm>
        </p:spPr>
        <p:txBody>
          <a:bodyPr/>
          <a:lstStyle/>
          <a:p>
            <a:pPr>
              <a:buFont typeface="Wingdings" panose="05000000000000000000" pitchFamily="2" charset="2"/>
              <a:buChar char="Ø"/>
            </a:pPr>
            <a:r>
              <a:rPr lang="en-US" altLang="zh-CN" dirty="0"/>
              <a:t>With the following symbol mapping, the minimum hamming distance can be increased to 5, reducing the symbol error rate</a:t>
            </a:r>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r>
              <a:rPr lang="en-US" altLang="zh-CN" dirty="0"/>
              <a:t>The spreading sequence has a good auto-correlation property as well</a:t>
            </a:r>
            <a:endParaRPr lang="zh-CN" altLang="en-US" dirty="0"/>
          </a:p>
        </p:txBody>
      </p:sp>
      <p:pic>
        <p:nvPicPr>
          <p:cNvPr id="11" name="图片 10"/>
          <p:cNvPicPr/>
          <p:nvPr/>
        </p:nvPicPr>
        <p:blipFill>
          <a:blip r:embed="rId3"/>
          <a:stretch>
            <a:fillRect/>
          </a:stretch>
        </p:blipFill>
        <p:spPr>
          <a:xfrm>
            <a:off x="3491880" y="4406565"/>
            <a:ext cx="2994559" cy="2233961"/>
          </a:xfrm>
          <a:prstGeom prst="rect">
            <a:avLst/>
          </a:prstGeom>
        </p:spPr>
      </p:pic>
      <p:graphicFrame>
        <p:nvGraphicFramePr>
          <p:cNvPr id="9" name="表格 8"/>
          <p:cNvGraphicFramePr>
            <a:graphicFrameLocks noGrp="1"/>
          </p:cNvGraphicFramePr>
          <p:nvPr>
            <p:extLst>
              <p:ext uri="{D42A27DB-BD31-4B8C-83A1-F6EECF244321}">
                <p14:modId xmlns:p14="http://schemas.microsoft.com/office/powerpoint/2010/main" val="1032218199"/>
              </p:ext>
            </p:extLst>
          </p:nvPr>
        </p:nvGraphicFramePr>
        <p:xfrm>
          <a:off x="1403648" y="3068960"/>
          <a:ext cx="4675897" cy="960120"/>
        </p:xfrm>
        <a:graphic>
          <a:graphicData uri="http://schemas.openxmlformats.org/drawingml/2006/table">
            <a:tbl>
              <a:tblPr firstRow="1" firstCol="1" bandRow="1"/>
              <a:tblGrid>
                <a:gridCol w="554990">
                  <a:extLst>
                    <a:ext uri="{9D8B030D-6E8A-4147-A177-3AD203B41FA5}">
                      <a16:colId xmlns:a16="http://schemas.microsoft.com/office/drawing/2014/main" val="20000"/>
                    </a:ext>
                  </a:extLst>
                </a:gridCol>
                <a:gridCol w="52513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435537">
                  <a:extLst>
                    <a:ext uri="{9D8B030D-6E8A-4147-A177-3AD203B41FA5}">
                      <a16:colId xmlns:a16="http://schemas.microsoft.com/office/drawing/2014/main" val="20004"/>
                    </a:ext>
                  </a:extLst>
                </a:gridCol>
              </a:tblGrid>
              <a:tr h="133350">
                <a:tc rowSpan="2">
                  <a:txBody>
                    <a:bodyPr/>
                    <a:lstStyle/>
                    <a:p>
                      <a:pPr algn="just">
                        <a:spcAft>
                          <a:spcPts val="0"/>
                        </a:spcAft>
                      </a:pP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Data symbol</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Coded bits</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Chip values(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133350">
                <a:tc vMerge="1">
                  <a:txBody>
                    <a:bodyPr/>
                    <a:lstStyle/>
                    <a:p>
                      <a:endParaRPr lang="zh-CN" altLang="en-US"/>
                    </a:p>
                  </a:txBody>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g0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g1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First burst</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Second burst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0  0  1  0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1  1  1  1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1  1  0  0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1  0  0  0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0  0  0  1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0  1  0  0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1  1  1  1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0  0  1  1</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221363307"/>
              </p:ext>
            </p:extLst>
          </p:nvPr>
        </p:nvGraphicFramePr>
        <p:xfrm>
          <a:off x="4644008" y="2996952"/>
          <a:ext cx="600075" cy="228600"/>
        </p:xfrm>
        <a:graphic>
          <a:graphicData uri="http://schemas.openxmlformats.org/presentationml/2006/ole">
            <mc:AlternateContent xmlns:mc="http://schemas.openxmlformats.org/markup-compatibility/2006">
              <mc:Choice xmlns:v="urn:schemas-microsoft-com:vml" Requires="v">
                <p:oleObj spid="_x0000_s4129" name="Equation" r:id="rId4" imgW="596900" imgH="228600" progId="Equation.DSMT4">
                  <p:embed/>
                </p:oleObj>
              </mc:Choice>
              <mc:Fallback>
                <p:oleObj name="Equation" r:id="rId4" imgW="59690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996952"/>
                        <a:ext cx="600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标题 1"/>
          <p:cNvSpPr>
            <a:spLocks noGrp="1"/>
          </p:cNvSpPr>
          <p:nvPr>
            <p:ph type="title"/>
          </p:nvPr>
        </p:nvSpPr>
        <p:spPr/>
        <p:txBody>
          <a:bodyPr/>
          <a:lstStyle/>
          <a:p>
            <a:r>
              <a:rPr lang="en-US" altLang="zh-CN" dirty="0"/>
              <a:t>Spreading sequence in the payload</a:t>
            </a:r>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4076508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Spreading sequence in the payload</a:t>
            </a:r>
            <a:endParaRPr lang="zh-CN" altLang="en-US" dirty="0"/>
          </a:p>
        </p:txBody>
      </p:sp>
      <p:sp>
        <p:nvSpPr>
          <p:cNvPr id="3" name="内容占位符 2"/>
          <p:cNvSpPr>
            <a:spLocks noGrp="1"/>
          </p:cNvSpPr>
          <p:nvPr>
            <p:ph idx="1"/>
          </p:nvPr>
        </p:nvSpPr>
        <p:spPr>
          <a:xfrm>
            <a:off x="758601" y="1931121"/>
            <a:ext cx="7770813" cy="4113213"/>
          </a:xfrm>
        </p:spPr>
        <p:txBody>
          <a:bodyPr/>
          <a:lstStyle/>
          <a:p>
            <a:pPr>
              <a:buFont typeface="Wingdings" panose="05000000000000000000" pitchFamily="2" charset="2"/>
              <a:buChar char="Ø"/>
            </a:pPr>
            <a:r>
              <a:rPr lang="en-US" altLang="zh-CN" dirty="0"/>
              <a:t>For 62.4Mbps, it is better to keep the same symbol structure and double the number of data symbols, e.g.</a:t>
            </a:r>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graphicFrame>
        <p:nvGraphicFramePr>
          <p:cNvPr id="5" name="表格 4"/>
          <p:cNvGraphicFramePr>
            <a:graphicFrameLocks noGrp="1"/>
          </p:cNvGraphicFramePr>
          <p:nvPr>
            <p:extLst>
              <p:ext uri="{D42A27DB-BD31-4B8C-83A1-F6EECF244321}">
                <p14:modId xmlns:p14="http://schemas.microsoft.com/office/powerpoint/2010/main" val="3370937812"/>
              </p:ext>
            </p:extLst>
          </p:nvPr>
        </p:nvGraphicFramePr>
        <p:xfrm>
          <a:off x="1475656" y="3128583"/>
          <a:ext cx="3827909" cy="2743200"/>
        </p:xfrm>
        <a:graphic>
          <a:graphicData uri="http://schemas.openxmlformats.org/drawingml/2006/table">
            <a:tbl>
              <a:tblPr firstRow="1" firstCol="1" bandRow="1"/>
              <a:tblGrid>
                <a:gridCol w="550453">
                  <a:extLst>
                    <a:ext uri="{9D8B030D-6E8A-4147-A177-3AD203B41FA5}">
                      <a16:colId xmlns:a16="http://schemas.microsoft.com/office/drawing/2014/main" val="20000"/>
                    </a:ext>
                  </a:extLst>
                </a:gridCol>
                <a:gridCol w="313643">
                  <a:extLst>
                    <a:ext uri="{9D8B030D-6E8A-4147-A177-3AD203B41FA5}">
                      <a16:colId xmlns:a16="http://schemas.microsoft.com/office/drawing/2014/main" val="20001"/>
                    </a:ext>
                  </a:extLst>
                </a:gridCol>
                <a:gridCol w="288032">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360040">
                  <a:extLst>
                    <a:ext uri="{9D8B030D-6E8A-4147-A177-3AD203B41FA5}">
                      <a16:colId xmlns:a16="http://schemas.microsoft.com/office/drawing/2014/main" val="20004"/>
                    </a:ext>
                  </a:extLst>
                </a:gridCol>
                <a:gridCol w="1039924">
                  <a:extLst>
                    <a:ext uri="{9D8B030D-6E8A-4147-A177-3AD203B41FA5}">
                      <a16:colId xmlns:a16="http://schemas.microsoft.com/office/drawing/2014/main" val="20005"/>
                    </a:ext>
                  </a:extLst>
                </a:gridCol>
                <a:gridCol w="915777">
                  <a:extLst>
                    <a:ext uri="{9D8B030D-6E8A-4147-A177-3AD203B41FA5}">
                      <a16:colId xmlns:a16="http://schemas.microsoft.com/office/drawing/2014/main" val="20006"/>
                    </a:ext>
                  </a:extLst>
                </a:gridCol>
              </a:tblGrid>
              <a:tr h="148318">
                <a:tc rowSpan="2">
                  <a:txBody>
                    <a:bodyPr/>
                    <a:lstStyle/>
                    <a:p>
                      <a:pPr algn="ctr">
                        <a:spcAft>
                          <a:spcPts val="0"/>
                        </a:spcAft>
                      </a:pP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Data symbol</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Coded bits</a:t>
                      </a:r>
                      <a:endParaRPr lang="zh-CN" alt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pPr>
                      <a:r>
                        <a:rPr lang="en-US" sz="1000" kern="100" dirty="0">
                          <a:effectLst/>
                          <a:latin typeface="Times New Roman" panose="02020603050405020304" pitchFamily="18" charset="0"/>
                          <a:ea typeface="宋体" panose="02010600030101010101" pitchFamily="2" charset="-122"/>
                          <a:cs typeface="Times New Roman" panose="02020603050405020304" pitchFamily="18" charset="0"/>
                        </a:rPr>
                        <a:t>Chip values(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148318">
                <a:tc vMerge="1">
                  <a:txBody>
                    <a:bodyPr/>
                    <a:lstStyle/>
                    <a:p>
                      <a:endParaRPr lang="zh-CN" altLang="en-US"/>
                    </a:p>
                  </a:txBody>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g0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g1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g3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g4</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First burst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Second burst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0  0  0  1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1  0  1  1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0  1  0  0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0  0  0  1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0  1  1  1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1  1  0  1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0  0  1  0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0  1  1  1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4</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0  1  1  1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0  0  1  0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0  0  1  0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1  0  0  0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6</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0  0  0  1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0  1  0  0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7</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0  1  0  0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1  1  1  0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8</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1  1  1  0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0  1  0  0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9</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1  0  1  1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1  1  1  0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1  0  0  0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0  0  1  0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1  1  0  1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1  0  0  0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1  0  0  0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1  1  0  1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1  1  0  1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0  1  1  1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14</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1  1  1  0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1  0  1  1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8318">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1  0  1  1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effectLst/>
                          <a:latin typeface="Calibri" panose="020F0502020204030204" pitchFamily="34" charset="0"/>
                          <a:ea typeface="宋体" panose="02010600030101010101" pitchFamily="2" charset="-122"/>
                          <a:cs typeface="Times New Roman" panose="02020603050405020304" pitchFamily="18" charset="0"/>
                        </a:rPr>
                        <a:t>0  0  0  1</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565" marR="63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174410384"/>
              </p:ext>
            </p:extLst>
          </p:nvPr>
        </p:nvGraphicFramePr>
        <p:xfrm>
          <a:off x="4355976" y="3068960"/>
          <a:ext cx="600075" cy="228600"/>
        </p:xfrm>
        <a:graphic>
          <a:graphicData uri="http://schemas.openxmlformats.org/presentationml/2006/ole">
            <mc:AlternateContent xmlns:mc="http://schemas.openxmlformats.org/markup-compatibility/2006">
              <mc:Choice xmlns:v="urn:schemas-microsoft-com:vml" Requires="v">
                <p:oleObj spid="_x0000_s5147" name="Equation" r:id="rId3" imgW="596900" imgH="228600" progId="Equation.DSMT4">
                  <p:embed/>
                </p:oleObj>
              </mc:Choice>
              <mc:Fallback>
                <p:oleObj name="Equation" r:id="rId3" imgW="596900" imgH="228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068960"/>
                        <a:ext cx="600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660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Spreading sequence in the payload</a:t>
            </a:r>
            <a:endParaRPr lang="zh-CN" altLang="en-US" dirty="0"/>
          </a:p>
        </p:txBody>
      </p:sp>
      <p:sp>
        <p:nvSpPr>
          <p:cNvPr id="3" name="内容占位符 2"/>
          <p:cNvSpPr>
            <a:spLocks noGrp="1"/>
          </p:cNvSpPr>
          <p:nvPr>
            <p:ph idx="1"/>
          </p:nvPr>
        </p:nvSpPr>
        <p:spPr>
          <a:xfrm>
            <a:off x="758601" y="1931121"/>
            <a:ext cx="7770813" cy="4113213"/>
          </a:xfrm>
        </p:spPr>
        <p:txBody>
          <a:bodyPr/>
          <a:lstStyle/>
          <a:p>
            <a:pPr>
              <a:buFont typeface="Wingdings" panose="05000000000000000000" pitchFamily="2" charset="2"/>
              <a:buChar char="Ø"/>
            </a:pPr>
            <a:r>
              <a:rPr lang="en-US" altLang="zh-CN" dirty="0"/>
              <a:t>For a mean PRF=128M, a robust low data rate can be achieve by repeating the symbols created according to the following mappings, so that the hamming distance between the different data symbols can be maximized to increase robustness</a:t>
            </a:r>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graphicFrame>
        <p:nvGraphicFramePr>
          <p:cNvPr id="8" name="表格 7"/>
          <p:cNvGraphicFramePr>
            <a:graphicFrameLocks noGrp="1"/>
          </p:cNvGraphicFramePr>
          <p:nvPr>
            <p:extLst>
              <p:ext uri="{D42A27DB-BD31-4B8C-83A1-F6EECF244321}">
                <p14:modId xmlns:p14="http://schemas.microsoft.com/office/powerpoint/2010/main" val="2809699416"/>
              </p:ext>
            </p:extLst>
          </p:nvPr>
        </p:nvGraphicFramePr>
        <p:xfrm>
          <a:off x="2483768" y="3923171"/>
          <a:ext cx="3670176" cy="925956"/>
        </p:xfrm>
        <a:graphic>
          <a:graphicData uri="http://schemas.openxmlformats.org/drawingml/2006/table">
            <a:tbl>
              <a:tblPr firstRow="1" firstCol="1" bandRow="1"/>
              <a:tblGrid>
                <a:gridCol w="535242">
                  <a:extLst>
                    <a:ext uri="{9D8B030D-6E8A-4147-A177-3AD203B41FA5}">
                      <a16:colId xmlns:a16="http://schemas.microsoft.com/office/drawing/2014/main" val="20000"/>
                    </a:ext>
                  </a:extLst>
                </a:gridCol>
                <a:gridCol w="308652">
                  <a:extLst>
                    <a:ext uri="{9D8B030D-6E8A-4147-A177-3AD203B41FA5}">
                      <a16:colId xmlns:a16="http://schemas.microsoft.com/office/drawing/2014/main" val="20001"/>
                    </a:ext>
                  </a:extLst>
                </a:gridCol>
                <a:gridCol w="380242">
                  <a:extLst>
                    <a:ext uri="{9D8B030D-6E8A-4147-A177-3AD203B41FA5}">
                      <a16:colId xmlns:a16="http://schemas.microsoft.com/office/drawing/2014/main" val="20002"/>
                    </a:ext>
                  </a:extLst>
                </a:gridCol>
                <a:gridCol w="1149896">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154326">
                <a:tc rowSpan="2">
                  <a:txBody>
                    <a:bodyPr/>
                    <a:lstStyle/>
                    <a:p>
                      <a:pPr algn="ctr">
                        <a:spcAft>
                          <a:spcPts val="0"/>
                        </a:spcAft>
                      </a:pP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Data symbol</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Coded bits</a:t>
                      </a: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000" kern="100" dirty="0">
                          <a:effectLst/>
                          <a:latin typeface="Times New Roman" panose="02020603050405020304" pitchFamily="18" charset="0"/>
                          <a:ea typeface="宋体" panose="02010600030101010101" pitchFamily="2" charset="-122"/>
                          <a:cs typeface="Times New Roman" panose="02020603050405020304" pitchFamily="18" charset="0"/>
                        </a:rPr>
                        <a:t>Chip values(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154326">
                <a:tc vMerge="1">
                  <a:txBody>
                    <a:bodyPr/>
                    <a:lstStyle/>
                    <a:p>
                      <a:endParaRPr lang="zh-CN" altLang="en-US"/>
                    </a:p>
                  </a:txBody>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g0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g1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First burst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Second burst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4326">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0  1  0  1  1  1  0  0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0  0  1  1  0  1  1  1  1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4326">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1  0  1  0  0  0  0  0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0  1  1  0  0  0  1  0  0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326">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0  1  0  1  1  0  1  1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Times New Roman" panose="02020603050405020304" pitchFamily="18" charset="0"/>
                          <a:ea typeface="宋体" panose="02010600030101010101" pitchFamily="2" charset="-122"/>
                          <a:cs typeface="Times New Roman" panose="02020603050405020304" pitchFamily="18" charset="0"/>
                        </a:rPr>
                        <a:t>1  0  0  0  1  0  0  0  0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4326">
                <a:tc>
                  <a:txBody>
                    <a:bodyPr/>
                    <a:lstStyle/>
                    <a:p>
                      <a:pPr algn="ctr">
                        <a:spcAft>
                          <a:spcPts val="0"/>
                        </a:spcAft>
                      </a:pPr>
                      <a:r>
                        <a:rPr lang="en-US" sz="1000" kern="100">
                          <a:effectLst/>
                          <a:latin typeface="Calibri" panose="020F0502020204030204" pitchFamily="34" charset="0"/>
                          <a:ea typeface="宋体" panose="02010600030101010101" pitchFamily="2" charset="-122"/>
                          <a:cs typeface="Times New Roman" panose="02020603050405020304" pitchFamily="18" charset="0"/>
                        </a:rPr>
                        <a:t>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1  0  1  0  0  1  1  1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effectLst/>
                          <a:latin typeface="Times New Roman" panose="02020603050405020304" pitchFamily="18" charset="0"/>
                          <a:ea typeface="宋体" panose="02010600030101010101" pitchFamily="2" charset="-122"/>
                          <a:cs typeface="Times New Roman" panose="02020603050405020304" pitchFamily="18" charset="0"/>
                        </a:rPr>
                        <a:t>1  1  0  1  1  1  0  1  1</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140" marR="66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242980237"/>
              </p:ext>
            </p:extLst>
          </p:nvPr>
        </p:nvGraphicFramePr>
        <p:xfrm>
          <a:off x="4857800" y="3849351"/>
          <a:ext cx="676275" cy="228600"/>
        </p:xfrm>
        <a:graphic>
          <a:graphicData uri="http://schemas.openxmlformats.org/presentationml/2006/ole">
            <mc:AlternateContent xmlns:mc="http://schemas.openxmlformats.org/markup-compatibility/2006">
              <mc:Choice xmlns:v="urn:schemas-microsoft-com:vml" Requires="v">
                <p:oleObj spid="_x0000_s6192" name="Equation" r:id="rId3" imgW="672808" imgH="228501" progId="Equation.DSMT4">
                  <p:embed/>
                </p:oleObj>
              </mc:Choice>
              <mc:Fallback>
                <p:oleObj name="Equation" r:id="rId3" imgW="672808" imgH="22850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800" y="3849351"/>
                        <a:ext cx="6762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666278878"/>
              </p:ext>
            </p:extLst>
          </p:nvPr>
        </p:nvGraphicFramePr>
        <p:xfrm>
          <a:off x="2167727" y="5349200"/>
          <a:ext cx="4852545" cy="960120"/>
        </p:xfrm>
        <a:graphic>
          <a:graphicData uri="http://schemas.openxmlformats.org/drawingml/2006/table">
            <a:tbl>
              <a:tblPr firstRow="1" firstCol="1" bandRow="1"/>
              <a:tblGrid>
                <a:gridCol w="594360">
                  <a:extLst>
                    <a:ext uri="{9D8B030D-6E8A-4147-A177-3AD203B41FA5}">
                      <a16:colId xmlns:a16="http://schemas.microsoft.com/office/drawing/2014/main" val="20000"/>
                    </a:ext>
                  </a:extLst>
                </a:gridCol>
                <a:gridCol w="369753">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tblGrid>
              <a:tr h="133350">
                <a:tc rowSpan="2">
                  <a:txBody>
                    <a:bodyPr/>
                    <a:lstStyle/>
                    <a:p>
                      <a:pPr algn="ctr">
                        <a:spcAft>
                          <a:spcPts val="0"/>
                        </a:spcAft>
                      </a:pP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Data symbol</a:t>
                      </a:r>
                      <a:endParaRPr lang="zh-CN" alt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Coded bits</a:t>
                      </a:r>
                      <a:endParaRPr lang="zh-CN" alt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algn="ctr">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Chip values(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33350">
                <a:tc vMerge="1">
                  <a:txBody>
                    <a:bodyPr/>
                    <a:lstStyle/>
                    <a:p>
                      <a:endParaRPr lang="zh-CN" altLang="en-US"/>
                    </a:p>
                  </a:txBody>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g0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g1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First burst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Second burst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Third burst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    0  0  0  0  0  0  0  0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    0  0  0  0  0  0  0  0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    0  0  0  0  0  0  0  0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    1  1  1  1  1  1  1  1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    0  0  0  0  0  0  0  0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    1  1  1  1  1  1  1  1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    0  0  0  0  0  0  0  0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    1  1  1  1  1  1  1  1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    1  1  1  1  1  1  1  1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    1  1  1  1  1  1  1  1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effectLst/>
                          <a:latin typeface="Times New Roman" panose="02020603050405020304" pitchFamily="18" charset="0"/>
                          <a:ea typeface="宋体" panose="02010600030101010101" pitchFamily="2" charset="-122"/>
                          <a:cs typeface="Times New Roman" panose="02020603050405020304" pitchFamily="18" charset="0"/>
                        </a:rPr>
                        <a:t>    1  1  1  1  1  1  1  1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dirty="0">
                          <a:effectLst/>
                          <a:latin typeface="Times New Roman" panose="02020603050405020304" pitchFamily="18" charset="0"/>
                          <a:ea typeface="宋体" panose="02010600030101010101" pitchFamily="2" charset="-122"/>
                          <a:cs typeface="Times New Roman" panose="02020603050405020304" pitchFamily="18" charset="0"/>
                        </a:rPr>
                        <a:t>    0  0  0  0  0  0  0  0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973940490"/>
              </p:ext>
            </p:extLst>
          </p:nvPr>
        </p:nvGraphicFramePr>
        <p:xfrm>
          <a:off x="5222746" y="5302418"/>
          <a:ext cx="685800" cy="228600"/>
        </p:xfrm>
        <a:graphic>
          <a:graphicData uri="http://schemas.openxmlformats.org/presentationml/2006/ole">
            <mc:AlternateContent xmlns:mc="http://schemas.openxmlformats.org/markup-compatibility/2006">
              <mc:Choice xmlns:v="urn:schemas-microsoft-com:vml" Requires="v">
                <p:oleObj spid="_x0000_s6193" name="Equation" r:id="rId5" imgW="685800" imgH="228600" progId="Equation.DSMT4">
                  <p:embed/>
                </p:oleObj>
              </mc:Choice>
              <mc:Fallback>
                <p:oleObj name="Equation" r:id="rId5" imgW="6858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746" y="5302418"/>
                        <a:ext cx="685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2913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Ø"/>
            </a:pPr>
            <a:r>
              <a:rPr lang="en-US" altLang="zh-CN" dirty="0"/>
              <a:t>Different preamble sequence schemes are compared. Longer </a:t>
            </a:r>
            <a:r>
              <a:rPr lang="en-US" altLang="zh-CN" dirty="0" err="1"/>
              <a:t>Ipatov</a:t>
            </a:r>
            <a:r>
              <a:rPr lang="en-US" altLang="zh-CN" dirty="0"/>
              <a:t> is preferred for 4ab </a:t>
            </a:r>
          </a:p>
          <a:p>
            <a:pPr>
              <a:buFont typeface="Wingdings" panose="05000000000000000000" pitchFamily="2" charset="2"/>
              <a:buChar char="Ø"/>
            </a:pPr>
            <a:r>
              <a:rPr lang="en-US" altLang="zh-CN" dirty="0"/>
              <a:t>Methods to suppress the </a:t>
            </a:r>
            <a:r>
              <a:rPr lang="en-US" altLang="zh-CN" dirty="0" err="1"/>
              <a:t>sidelobes</a:t>
            </a:r>
            <a:r>
              <a:rPr lang="en-US" altLang="zh-CN" dirty="0"/>
              <a:t> of the STS are discussed. A solution without compromising the security is preferred</a:t>
            </a:r>
          </a:p>
          <a:p>
            <a:pPr>
              <a:buFont typeface="Wingdings" panose="05000000000000000000" pitchFamily="2" charset="2"/>
              <a:buChar char="Ø"/>
            </a:pPr>
            <a:r>
              <a:rPr lang="en-US" altLang="zh-CN" dirty="0"/>
              <a:t>Spreading sequence in the payload for different data rates and mean PRFs are proposed as in slide 11-13 .</a:t>
            </a:r>
          </a:p>
          <a:p>
            <a:pPr>
              <a:buFont typeface="Wingdings" panose="05000000000000000000" pitchFamily="2" charset="2"/>
              <a:buChar char="Ø"/>
            </a:pPr>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170922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References</a:t>
            </a:r>
            <a:endParaRPr lang="zh-CN" altLang="en-US" dirty="0"/>
          </a:p>
        </p:txBody>
      </p:sp>
      <p:sp>
        <p:nvSpPr>
          <p:cNvPr id="3" name="内容占位符 2"/>
          <p:cNvSpPr>
            <a:spLocks noGrp="1"/>
          </p:cNvSpPr>
          <p:nvPr>
            <p:ph idx="1"/>
          </p:nvPr>
        </p:nvSpPr>
        <p:spPr>
          <a:xfrm>
            <a:off x="685800" y="1981200"/>
            <a:ext cx="8350696" cy="4113213"/>
          </a:xfrm>
        </p:spPr>
        <p:txBody>
          <a:bodyPr/>
          <a:lstStyle/>
          <a:p>
            <a:r>
              <a:rPr lang="en-US" altLang="zh-CN" sz="2000" b="0" dirty="0"/>
              <a:t>[1] 15-22-0243-00-04ab-golay-complementary-sequences-preamble-construction-for-uwb-ranging-beyond-4z-ipatov (Xiliang)</a:t>
            </a:r>
          </a:p>
          <a:p>
            <a:r>
              <a:rPr lang="en-US" altLang="zh-CN" sz="2000" b="0" dirty="0"/>
              <a:t>[2]15-22-0267-01-04ab-preamble-only-packet-for-uwb (</a:t>
            </a:r>
            <a:r>
              <a:rPr lang="en-US" altLang="zh-CN" sz="2000" b="0" dirty="0" err="1"/>
              <a:t>Chenchen</a:t>
            </a:r>
            <a:r>
              <a:rPr lang="en-US" altLang="zh-CN" sz="2000" b="0" dirty="0"/>
              <a:t> Liu)</a:t>
            </a:r>
          </a:p>
          <a:p>
            <a:r>
              <a:rPr lang="en-US" altLang="zh-CN" sz="2000" b="0" dirty="0"/>
              <a:t>[3]15-22-0178-00-04ab-a-novel-channel-sounding-sequence (McLaughlin)</a:t>
            </a:r>
          </a:p>
          <a:p>
            <a:r>
              <a:rPr lang="en-US" altLang="zh-CN" sz="2000" b="0" dirty="0"/>
              <a:t>[4]15-22-0280-01-04ab-deterministic-sts-for-sensing-applications (Igor </a:t>
            </a:r>
            <a:r>
              <a:rPr lang="en-US" altLang="zh-CN" sz="2000" b="0" dirty="0" err="1"/>
              <a:t>Dotlic</a:t>
            </a:r>
            <a:r>
              <a:rPr lang="en-US" altLang="zh-CN" sz="2000" b="0" dirty="0"/>
              <a:t>)</a:t>
            </a:r>
          </a:p>
          <a:p>
            <a:r>
              <a:rPr lang="en-US" altLang="zh-CN" sz="2000" b="0" dirty="0"/>
              <a:t>[5] P802.15.4z, Draft Standard for Low-Rate Wireless Networks</a:t>
            </a:r>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156769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3899" y="836712"/>
            <a:ext cx="7770813" cy="654968"/>
          </a:xfrm>
        </p:spPr>
        <p:txBody>
          <a:bodyPr/>
          <a:lstStyle/>
          <a:p>
            <a:r>
              <a:rPr lang="en-US" altLang="zh-CN" dirty="0"/>
              <a:t>Technical Guidance</a:t>
            </a:r>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graphicFrame>
        <p:nvGraphicFramePr>
          <p:cNvPr id="6" name="Table 6">
            <a:extLst>
              <a:ext uri="{FF2B5EF4-FFF2-40B4-BE49-F238E27FC236}">
                <a16:creationId xmlns:a16="http://schemas.microsoft.com/office/drawing/2014/main" id="{82907EB1-0FFD-2245-917F-1C34E1BFBD7B}"/>
              </a:ext>
            </a:extLst>
          </p:cNvPr>
          <p:cNvGraphicFramePr>
            <a:graphicFrameLocks noGrp="1"/>
          </p:cNvGraphicFramePr>
          <p:nvPr>
            <p:extLst>
              <p:ext uri="{D42A27DB-BD31-4B8C-83A1-F6EECF244321}">
                <p14:modId xmlns:p14="http://schemas.microsoft.com/office/powerpoint/2010/main" val="2921985079"/>
              </p:ext>
            </p:extLst>
          </p:nvPr>
        </p:nvGraphicFramePr>
        <p:xfrm>
          <a:off x="418305" y="1443168"/>
          <a:ext cx="8382000" cy="5029200"/>
        </p:xfrm>
        <a:graphic>
          <a:graphicData uri="http://schemas.openxmlformats.org/drawingml/2006/table">
            <a:tbl>
              <a:tblPr firstRow="1" bandRow="1">
                <a:tableStyleId>{5940675A-B579-460E-94D1-54222C63F5DA}</a:tableStyleId>
              </a:tblPr>
              <a:tblGrid>
                <a:gridCol w="4514626">
                  <a:extLst>
                    <a:ext uri="{9D8B030D-6E8A-4147-A177-3AD203B41FA5}">
                      <a16:colId xmlns:a16="http://schemas.microsoft.com/office/drawing/2014/main" val="1745747388"/>
                    </a:ext>
                  </a:extLst>
                </a:gridCol>
                <a:gridCol w="3867374">
                  <a:extLst>
                    <a:ext uri="{9D8B030D-6E8A-4147-A177-3AD203B41FA5}">
                      <a16:colId xmlns:a16="http://schemas.microsoft.com/office/drawing/2014/main" val="1336621721"/>
                    </a:ext>
                  </a:extLst>
                </a:gridCol>
              </a:tblGrid>
              <a:tr h="257877">
                <a:tc>
                  <a:txBody>
                    <a:bodyPr/>
                    <a:lstStyle/>
                    <a:p>
                      <a:pPr>
                        <a:lnSpc>
                          <a:spcPct val="107000"/>
                        </a:lnSpc>
                        <a:spcAft>
                          <a:spcPts val="800"/>
                        </a:spcAft>
                      </a:pPr>
                      <a:r>
                        <a:rPr lang="en-US" sz="1600" b="1" dirty="0">
                          <a:effectLst/>
                        </a:rPr>
                        <a:t>PAR Objective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600" b="1" dirty="0">
                          <a:effectLst/>
                        </a:rPr>
                        <a:t>Proposed Solution (how addressed)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16017004"/>
                  </a:ext>
                </a:extLst>
              </a:tr>
              <a:tr h="364107">
                <a:tc>
                  <a:txBody>
                    <a:bodyPr/>
                    <a:lstStyle/>
                    <a:p>
                      <a:pPr>
                        <a:lnSpc>
                          <a:spcPct val="107000"/>
                        </a:lnSpc>
                        <a:spcAft>
                          <a:spcPts val="800"/>
                        </a:spcAft>
                      </a:pPr>
                      <a:r>
                        <a:rPr lang="en-US" sz="1100" dirty="0">
                          <a:effectLst/>
                        </a:rPr>
                        <a:t>Safeguards so that the high throughput data use cases will not cause significant disruption to low duty-cycle ranging use cases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336347152"/>
                  </a:ext>
                </a:extLst>
              </a:tr>
              <a:tr h="364107">
                <a:tc>
                  <a:txBody>
                    <a:bodyPr/>
                    <a:lstStyle/>
                    <a:p>
                      <a:pPr>
                        <a:lnSpc>
                          <a:spcPct val="107000"/>
                        </a:lnSpc>
                        <a:spcAft>
                          <a:spcPts val="800"/>
                        </a:spcAft>
                      </a:pPr>
                      <a:r>
                        <a:rPr lang="en-US" sz="1100">
                          <a:effectLst/>
                        </a:rPr>
                        <a:t>Interference mitigation techniques to support higher density and higher traffic use cases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12880846"/>
                  </a:ext>
                </a:extLst>
              </a:tr>
              <a:tr h="249433">
                <a:tc>
                  <a:txBody>
                    <a:bodyPr/>
                    <a:lstStyle/>
                    <a:p>
                      <a:pPr>
                        <a:lnSpc>
                          <a:spcPct val="107000"/>
                        </a:lnSpc>
                        <a:spcAft>
                          <a:spcPts val="800"/>
                        </a:spcAft>
                      </a:pPr>
                      <a:r>
                        <a:rPr lang="en-US" sz="1100">
                          <a:effectLst/>
                        </a:rPr>
                        <a:t>Other coexistence improvement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50120941"/>
                  </a:ext>
                </a:extLst>
              </a:tr>
              <a:tr h="364107">
                <a:tc>
                  <a:txBody>
                    <a:bodyPr/>
                    <a:lstStyle/>
                    <a:p>
                      <a:pPr>
                        <a:lnSpc>
                          <a:spcPct val="107000"/>
                        </a:lnSpc>
                        <a:spcAft>
                          <a:spcPts val="800"/>
                        </a:spcAft>
                      </a:pPr>
                      <a:r>
                        <a:rPr lang="en-US" sz="1100" dirty="0">
                          <a:effectLst/>
                        </a:rPr>
                        <a:t>Backward compatibility with enhanced ranging capable devices (ERDEVs)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altLang="zh-CN" sz="1100" baseline="0" dirty="0">
                        <a:effectLst/>
                      </a:endParaRPr>
                    </a:p>
                  </a:txBody>
                  <a:tcPr marL="62197" marR="62197" marT="0" marB="0"/>
                </a:tc>
                <a:extLst>
                  <a:ext uri="{0D108BD9-81ED-4DB2-BD59-A6C34878D82A}">
                    <a16:rowId xmlns:a16="http://schemas.microsoft.com/office/drawing/2014/main" val="229274704"/>
                  </a:ext>
                </a:extLst>
              </a:tr>
              <a:tr h="364107">
                <a:tc>
                  <a:txBody>
                    <a:bodyPr/>
                    <a:lstStyle/>
                    <a:p>
                      <a:pPr>
                        <a:lnSpc>
                          <a:spcPct val="107000"/>
                        </a:lnSpc>
                        <a:spcAft>
                          <a:spcPts val="800"/>
                        </a:spcAft>
                      </a:pPr>
                      <a:r>
                        <a:rPr lang="en-US" sz="1100" b="1" dirty="0">
                          <a:solidFill>
                            <a:srgbClr val="FF0000"/>
                          </a:solidFill>
                          <a:effectLst/>
                        </a:rPr>
                        <a:t>Improved link budget </a:t>
                      </a:r>
                      <a:r>
                        <a:rPr lang="en-US" sz="1100" dirty="0">
                          <a:effectLst/>
                        </a:rPr>
                        <a:t>and/or reduced air-time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altLang="zh-CN" sz="1100" dirty="0">
                          <a:effectLst/>
                          <a:latin typeface="Calibri" panose="020F0502020204030204" pitchFamily="34" charset="0"/>
                          <a:ea typeface="Calibri" panose="020F0502020204030204" pitchFamily="34" charset="0"/>
                          <a:cs typeface="Times New Roman" panose="02020603050405020304" pitchFamily="18" charset="0"/>
                        </a:rPr>
                        <a:t>Symbol mapping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402719402"/>
                  </a:ext>
                </a:extLst>
              </a:tr>
              <a:tr h="249433">
                <a:tc>
                  <a:txBody>
                    <a:bodyPr/>
                    <a:lstStyle/>
                    <a:p>
                      <a:pPr>
                        <a:lnSpc>
                          <a:spcPct val="107000"/>
                        </a:lnSpc>
                        <a:spcAft>
                          <a:spcPts val="800"/>
                        </a:spcAft>
                      </a:pPr>
                      <a:r>
                        <a:rPr lang="en-US" sz="1100">
                          <a:effectLst/>
                        </a:rPr>
                        <a:t>Additional channels and operating frequencies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770140464"/>
                  </a:ext>
                </a:extLst>
              </a:tr>
              <a:tr h="364107">
                <a:tc>
                  <a:txBody>
                    <a:bodyPr/>
                    <a:lstStyle/>
                    <a:p>
                      <a:pPr marL="0" algn="l" defTabSz="914400" rtl="0" eaLnBrk="1" latinLnBrk="0" hangingPunct="1">
                        <a:lnSpc>
                          <a:spcPct val="107000"/>
                        </a:lnSpc>
                        <a:spcAft>
                          <a:spcPts val="800"/>
                        </a:spcAft>
                      </a:pPr>
                      <a:r>
                        <a:rPr lang="en-US" sz="1100" b="1" kern="1200" dirty="0">
                          <a:solidFill>
                            <a:srgbClr val="FF0000"/>
                          </a:solidFill>
                          <a:effectLst/>
                          <a:latin typeface="+mn-lt"/>
                          <a:ea typeface="+mn-ea"/>
                          <a:cs typeface="+mn-cs"/>
                        </a:rPr>
                        <a:t>Improvements to accuracy / precision / reliability and interoperability for high-integrity ranging</a:t>
                      </a: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altLang="zh-CN" sz="1100" baseline="0" dirty="0">
                          <a:effectLst/>
                        </a:rPr>
                        <a:t>Improved STS</a:t>
                      </a:r>
                      <a:r>
                        <a:rPr lang="zh-CN" altLang="en-US" sz="1100" baseline="0" dirty="0">
                          <a:effectLst/>
                        </a:rPr>
                        <a:t>，</a:t>
                      </a:r>
                      <a:r>
                        <a:rPr lang="en-US" altLang="zh-CN" sz="1100" baseline="0" dirty="0">
                          <a:effectLst/>
                        </a:rPr>
                        <a:t>preamble sequence</a:t>
                      </a:r>
                    </a:p>
                  </a:txBody>
                  <a:tcPr marL="62197" marR="62197" marT="0" marB="0"/>
                </a:tc>
                <a:extLst>
                  <a:ext uri="{0D108BD9-81ED-4DB2-BD59-A6C34878D82A}">
                    <a16:rowId xmlns:a16="http://schemas.microsoft.com/office/drawing/2014/main" val="313926360"/>
                  </a:ext>
                </a:extLst>
              </a:tr>
              <a:tr h="364107">
                <a:tc>
                  <a:txBody>
                    <a:bodyPr/>
                    <a:lstStyle/>
                    <a:p>
                      <a:pPr>
                        <a:lnSpc>
                          <a:spcPct val="107000"/>
                        </a:lnSpc>
                        <a:spcAft>
                          <a:spcPts val="800"/>
                        </a:spcAft>
                      </a:pPr>
                      <a:r>
                        <a:rPr lang="en-US" sz="1100" dirty="0">
                          <a:effectLst/>
                        </a:rPr>
                        <a:t>Reduced complexity and power consumption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006555623"/>
                  </a:ext>
                </a:extLst>
              </a:tr>
              <a:tr h="361869">
                <a:tc>
                  <a:txBody>
                    <a:bodyPr/>
                    <a:lstStyle/>
                    <a:p>
                      <a:pPr>
                        <a:lnSpc>
                          <a:spcPct val="107000"/>
                        </a:lnSpc>
                        <a:spcAft>
                          <a:spcPts val="800"/>
                        </a:spcAft>
                      </a:pPr>
                      <a:r>
                        <a:rPr lang="en-US" sz="1100" b="0" dirty="0">
                          <a:effectLst/>
                        </a:rPr>
                        <a:t>Hybrid operation with narrowband signaling to assist UWB</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mn-lt"/>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409934918"/>
                  </a:ext>
                </a:extLst>
              </a:tr>
              <a:tr h="249433">
                <a:tc>
                  <a:txBody>
                    <a:bodyPr/>
                    <a:lstStyle/>
                    <a:p>
                      <a:pPr>
                        <a:lnSpc>
                          <a:spcPct val="107000"/>
                        </a:lnSpc>
                        <a:spcAft>
                          <a:spcPts val="800"/>
                        </a:spcAft>
                      </a:pPr>
                      <a:r>
                        <a:rPr lang="en-US" sz="1100">
                          <a:effectLst/>
                        </a:rPr>
                        <a:t>Enhanced native discovery and connection setup mechanisms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165867"/>
                  </a:ext>
                </a:extLst>
              </a:tr>
              <a:tr h="364107">
                <a:tc>
                  <a:txBody>
                    <a:bodyPr/>
                    <a:lstStyle/>
                    <a:p>
                      <a:pPr>
                        <a:lnSpc>
                          <a:spcPct val="107000"/>
                        </a:lnSpc>
                        <a:spcAft>
                          <a:spcPts val="800"/>
                        </a:spcAft>
                      </a:pPr>
                      <a:r>
                        <a:rPr lang="en-US" sz="1100">
                          <a:effectLst/>
                        </a:rPr>
                        <a:t>Sensing capabilities to support presence detection and environment mapping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8912419"/>
                  </a:ext>
                </a:extLst>
              </a:tr>
              <a:tr h="249433">
                <a:tc>
                  <a:txBody>
                    <a:bodyPr/>
                    <a:lstStyle/>
                    <a:p>
                      <a:pPr>
                        <a:lnSpc>
                          <a:spcPct val="107000"/>
                        </a:lnSpc>
                        <a:spcAft>
                          <a:spcPts val="800"/>
                        </a:spcAft>
                      </a:pPr>
                      <a:r>
                        <a:rPr lang="en-US" sz="1100">
                          <a:effectLst/>
                        </a:rPr>
                        <a:t>Low-power low-latency streaming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6344013"/>
                  </a:ext>
                </a:extLst>
              </a:tr>
              <a:tr h="249433">
                <a:tc>
                  <a:txBody>
                    <a:bodyPr/>
                    <a:lstStyle/>
                    <a:p>
                      <a:pPr>
                        <a:lnSpc>
                          <a:spcPct val="107000"/>
                        </a:lnSpc>
                        <a:spcAft>
                          <a:spcPts val="800"/>
                        </a:spcAft>
                      </a:pPr>
                      <a:r>
                        <a:rPr lang="en-US" sz="1100" b="1" dirty="0">
                          <a:solidFill>
                            <a:srgbClr val="FF0000"/>
                          </a:solidFill>
                          <a:effectLst/>
                        </a:rPr>
                        <a:t>Higher data-rate streaming allowing at least 50 Mbit/s of throughput</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r>
                        <a:rPr lang="en-US" altLang="zh-CN" sz="1100" dirty="0">
                          <a:effectLst/>
                        </a:rPr>
                        <a:t>symbol mapping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863466228"/>
                  </a:ext>
                </a:extLst>
              </a:tr>
              <a:tr h="364107">
                <a:tc>
                  <a:txBody>
                    <a:bodyPr/>
                    <a:lstStyle/>
                    <a:p>
                      <a:pPr>
                        <a:lnSpc>
                          <a:spcPct val="107000"/>
                        </a:lnSpc>
                        <a:spcAft>
                          <a:spcPts val="800"/>
                        </a:spcAft>
                      </a:pPr>
                      <a:r>
                        <a:rPr lang="en-US" sz="1100">
                          <a:effectLst/>
                        </a:rPr>
                        <a:t>Support for peer-to-peer, peer-to-multi-peer, and station-to-infrastructure protocols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94586688"/>
                  </a:ext>
                </a:extLst>
              </a:tr>
              <a:tr h="249433">
                <a:tc>
                  <a:txBody>
                    <a:bodyPr/>
                    <a:lstStyle/>
                    <a:p>
                      <a:pPr>
                        <a:lnSpc>
                          <a:spcPct val="107000"/>
                        </a:lnSpc>
                        <a:spcAft>
                          <a:spcPts val="800"/>
                        </a:spcAft>
                      </a:pPr>
                      <a:r>
                        <a:rPr lang="en-US" sz="1100" dirty="0">
                          <a:effectLst/>
                        </a:rPr>
                        <a:t>Infrastructure synchronization mechanisms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41787244"/>
                  </a:ext>
                </a:extLst>
              </a:tr>
            </a:tbl>
          </a:graphicData>
        </a:graphic>
      </p:graphicFrame>
    </p:spTree>
    <p:extLst>
      <p:ext uri="{BB962C8B-B14F-4D97-AF65-F5344CB8AC3E}">
        <p14:creationId xmlns:p14="http://schemas.microsoft.com/office/powerpoint/2010/main" val="111440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Title 1">
            <a:extLst>
              <a:ext uri="{FF2B5EF4-FFF2-40B4-BE49-F238E27FC236}">
                <a16:creationId xmlns:a16="http://schemas.microsoft.com/office/drawing/2014/main" id="{F85CF5C0-822E-48F4-A81B-C1DDA9267EF6}"/>
              </a:ext>
            </a:extLst>
          </p:cNvPr>
          <p:cNvSpPr>
            <a:spLocks noGrp="1"/>
          </p:cNvSpPr>
          <p:nvPr>
            <p:ph type="title"/>
          </p:nvPr>
        </p:nvSpPr>
        <p:spPr>
          <a:xfrm>
            <a:off x="762000" y="685800"/>
            <a:ext cx="7764463" cy="754063"/>
          </a:xfrm>
        </p:spPr>
        <p:txBody>
          <a:bodyPr/>
          <a:lstStyle/>
          <a:p>
            <a:r>
              <a:rPr lang="en-US" dirty="0"/>
              <a:t>Related Submissions</a:t>
            </a:r>
          </a:p>
        </p:txBody>
      </p:sp>
      <p:sp>
        <p:nvSpPr>
          <p:cNvPr id="6" name="Content Placeholder 2">
            <a:extLst>
              <a:ext uri="{FF2B5EF4-FFF2-40B4-BE49-F238E27FC236}">
                <a16:creationId xmlns:a16="http://schemas.microsoft.com/office/drawing/2014/main" id="{E6EE2CDC-448B-4B40-B72D-E01BC7786714}"/>
              </a:ext>
            </a:extLst>
          </p:cNvPr>
          <p:cNvSpPr>
            <a:spLocks noGrp="1"/>
          </p:cNvSpPr>
          <p:nvPr>
            <p:ph idx="1"/>
          </p:nvPr>
        </p:nvSpPr>
        <p:spPr>
          <a:xfrm>
            <a:off x="609600" y="1371600"/>
            <a:ext cx="7764463" cy="4868863"/>
          </a:xfrm>
        </p:spPr>
        <p:txBody>
          <a:bodyPr/>
          <a:lstStyle/>
          <a:p>
            <a:pPr marL="457200" indent="-457200">
              <a:buFont typeface="Arial" panose="020B0604020202020204" pitchFamily="34" charset="0"/>
              <a:buChar char="•"/>
            </a:pPr>
            <a:r>
              <a:rPr lang="en-US" sz="2800" dirty="0"/>
              <a:t>15-22-0243-00-04ab-golay-complementary-sequences-preamble-construction-for-uwb-ranging-beyond-4z-ipatov (Xiliang)</a:t>
            </a:r>
          </a:p>
          <a:p>
            <a:pPr marL="457200" indent="-457200">
              <a:buFont typeface="Arial" panose="020B0604020202020204" pitchFamily="34" charset="0"/>
              <a:buChar char="•"/>
            </a:pPr>
            <a:r>
              <a:rPr lang="en-US" sz="2800" dirty="0"/>
              <a:t>15-22-0267-01-04ab-preamble-only-packet-for-uwb (</a:t>
            </a:r>
            <a:r>
              <a:rPr lang="en-US" sz="2800" dirty="0" err="1"/>
              <a:t>Chenchen</a:t>
            </a:r>
            <a:r>
              <a:rPr lang="en-US" sz="2800" dirty="0"/>
              <a:t> Liu)</a:t>
            </a:r>
          </a:p>
          <a:p>
            <a:pPr marL="457200" indent="-457200">
              <a:buFont typeface="Arial" panose="020B0604020202020204" pitchFamily="34" charset="0"/>
              <a:buChar char="•"/>
            </a:pPr>
            <a:r>
              <a:rPr lang="en-US" sz="2800" dirty="0"/>
              <a:t>15-22-0178-00-04ab-a-novel-channel-sounding-sequence (McLaughlin)</a:t>
            </a:r>
          </a:p>
          <a:p>
            <a:pPr marL="457200" indent="-457200">
              <a:buFont typeface="Arial" panose="020B0604020202020204" pitchFamily="34" charset="0"/>
              <a:buChar char="•"/>
            </a:pPr>
            <a:r>
              <a:rPr lang="en-US" sz="2800" dirty="0"/>
              <a:t>15-22-0280-01-04ab-deterministic-sts-for-sensing-applications (Igor </a:t>
            </a:r>
            <a:r>
              <a:rPr lang="en-US" sz="2800" dirty="0" err="1"/>
              <a:t>Dotlic</a:t>
            </a:r>
            <a:r>
              <a:rPr lang="en-US" sz="2800" dirty="0"/>
              <a:t>)</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50813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85800"/>
            <a:ext cx="7989069" cy="1065213"/>
          </a:xfrm>
        </p:spPr>
        <p:txBody>
          <a:bodyPr/>
          <a:lstStyle/>
          <a:p>
            <a:r>
              <a:rPr lang="en-US" altLang="zh-CN" dirty="0"/>
              <a:t>Background</a:t>
            </a:r>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3" name="文本框 2"/>
          <p:cNvSpPr txBox="1"/>
          <p:nvPr/>
        </p:nvSpPr>
        <p:spPr>
          <a:xfrm>
            <a:off x="755576" y="4581128"/>
            <a:ext cx="7992888" cy="1569660"/>
          </a:xfrm>
          <a:prstGeom prst="rect">
            <a:avLst/>
          </a:prstGeom>
          <a:noFill/>
        </p:spPr>
        <p:txBody>
          <a:bodyPr wrap="square" rtlCol="0">
            <a:spAutoFit/>
          </a:bodyPr>
          <a:lstStyle/>
          <a:p>
            <a:pPr marL="342900" indent="-342900">
              <a:buFont typeface="Wingdings" panose="05000000000000000000" pitchFamily="2" charset="2"/>
              <a:buChar char="Ø"/>
            </a:pPr>
            <a:r>
              <a:rPr lang="en-US" altLang="zh-CN" dirty="0">
                <a:solidFill>
                  <a:schemeClr val="tx1"/>
                </a:solidFill>
              </a:rPr>
              <a:t>Preamble sequence(both SYNC and preamble only)</a:t>
            </a:r>
          </a:p>
          <a:p>
            <a:pPr marL="342900" indent="-342900">
              <a:buFont typeface="Wingdings" panose="05000000000000000000" pitchFamily="2" charset="2"/>
              <a:buChar char="Ø"/>
            </a:pPr>
            <a:r>
              <a:rPr lang="en-US" altLang="zh-CN" dirty="0">
                <a:solidFill>
                  <a:schemeClr val="tx1"/>
                </a:solidFill>
              </a:rPr>
              <a:t>STS sequence</a:t>
            </a:r>
          </a:p>
          <a:p>
            <a:pPr marL="342900" indent="-342900">
              <a:buFont typeface="Wingdings" panose="05000000000000000000" pitchFamily="2" charset="2"/>
              <a:buChar char="Ø"/>
            </a:pPr>
            <a:r>
              <a:rPr lang="en-US" altLang="zh-CN" dirty="0">
                <a:solidFill>
                  <a:schemeClr val="tx1"/>
                </a:solidFill>
              </a:rPr>
              <a:t>Spreading sequence in the payload</a:t>
            </a:r>
          </a:p>
          <a:p>
            <a:pPr marL="342900" indent="-342900">
              <a:buFont typeface="Wingdings" panose="05000000000000000000" pitchFamily="2" charset="2"/>
              <a:buChar char="Ø"/>
            </a:pPr>
            <a:endParaRPr lang="zh-CN" altLang="en-US" dirty="0">
              <a:solidFill>
                <a:schemeClr val="tx1"/>
              </a:solidFill>
            </a:endParaRPr>
          </a:p>
        </p:txBody>
      </p:sp>
      <p:pic>
        <p:nvPicPr>
          <p:cNvPr id="7" name="图片 6"/>
          <p:cNvPicPr>
            <a:picLocks noChangeAspect="1"/>
          </p:cNvPicPr>
          <p:nvPr/>
        </p:nvPicPr>
        <p:blipFill>
          <a:blip r:embed="rId2"/>
          <a:stretch>
            <a:fillRect/>
          </a:stretch>
        </p:blipFill>
        <p:spPr>
          <a:xfrm>
            <a:off x="1403648" y="1734941"/>
            <a:ext cx="6192688" cy="2638163"/>
          </a:xfrm>
          <a:prstGeom prst="rect">
            <a:avLst/>
          </a:prstGeom>
        </p:spPr>
      </p:pic>
    </p:spTree>
    <p:extLst>
      <p:ext uri="{BB962C8B-B14F-4D97-AF65-F5344CB8AC3E}">
        <p14:creationId xmlns:p14="http://schemas.microsoft.com/office/powerpoint/2010/main" val="344407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Preamble Sequences</a:t>
            </a:r>
            <a:endParaRPr lang="zh-CN" altLang="en-US" dirty="0"/>
          </a:p>
        </p:txBody>
      </p:sp>
      <p:sp>
        <p:nvSpPr>
          <p:cNvPr id="3" name="内容占位符 2"/>
          <p:cNvSpPr>
            <a:spLocks noGrp="1"/>
          </p:cNvSpPr>
          <p:nvPr>
            <p:ph idx="1"/>
          </p:nvPr>
        </p:nvSpPr>
        <p:spPr>
          <a:xfrm>
            <a:off x="685799" y="1556792"/>
            <a:ext cx="7770813" cy="4113213"/>
          </a:xfrm>
        </p:spPr>
        <p:txBody>
          <a:bodyPr/>
          <a:lstStyle/>
          <a:p>
            <a:pPr>
              <a:buFont typeface="Wingdings" panose="05000000000000000000" pitchFamily="2" charset="2"/>
              <a:buChar char="Ø"/>
            </a:pPr>
            <a:r>
              <a:rPr lang="en-US" altLang="zh-CN" dirty="0"/>
              <a:t>Several different preamble sequences are proposed, such as </a:t>
            </a:r>
            <a:r>
              <a:rPr lang="en-US" altLang="zh-CN" dirty="0">
                <a:solidFill>
                  <a:srgbClr val="00B050"/>
                </a:solidFill>
              </a:rPr>
              <a:t>an</a:t>
            </a:r>
            <a:r>
              <a:rPr lang="en-US" altLang="zh-CN" dirty="0"/>
              <a:t> </a:t>
            </a:r>
            <a:r>
              <a:rPr lang="en-US" altLang="zh-CN" dirty="0" err="1"/>
              <a:t>Ipatov</a:t>
            </a:r>
            <a:r>
              <a:rPr lang="zh-CN" altLang="en-US" dirty="0"/>
              <a:t> </a:t>
            </a:r>
            <a:r>
              <a:rPr lang="en-US" altLang="zh-CN" dirty="0"/>
              <a:t>sequence, m-sequence, </a:t>
            </a:r>
            <a:r>
              <a:rPr lang="en-US" altLang="zh-CN" dirty="0" err="1"/>
              <a:t>golay</a:t>
            </a:r>
            <a:r>
              <a:rPr lang="en-US" altLang="zh-CN" dirty="0"/>
              <a:t> complementary pair sequence and CZC sequence</a:t>
            </a:r>
          </a:p>
          <a:p>
            <a:pPr>
              <a:buFont typeface="Wingdings" panose="05000000000000000000" pitchFamily="2" charset="2"/>
              <a:buChar char="Ø"/>
            </a:pPr>
            <a:endParaRPr lang="en-US" altLang="zh-CN"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graphicFrame>
        <p:nvGraphicFramePr>
          <p:cNvPr id="5" name="表格 4"/>
          <p:cNvGraphicFramePr>
            <a:graphicFrameLocks noGrp="1"/>
          </p:cNvGraphicFramePr>
          <p:nvPr>
            <p:extLst>
              <p:ext uri="{D42A27DB-BD31-4B8C-83A1-F6EECF244321}">
                <p14:modId xmlns:p14="http://schemas.microsoft.com/office/powerpoint/2010/main" val="458071474"/>
              </p:ext>
            </p:extLst>
          </p:nvPr>
        </p:nvGraphicFramePr>
        <p:xfrm>
          <a:off x="712844" y="2780928"/>
          <a:ext cx="7992888" cy="3580668"/>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532668">
                <a:tc>
                  <a:txBody>
                    <a:bodyPr/>
                    <a:lstStyle/>
                    <a:p>
                      <a:r>
                        <a:rPr lang="en-US" altLang="zh-CN" sz="1600" dirty="0"/>
                        <a:t>Sequence</a:t>
                      </a:r>
                      <a:endParaRPr lang="zh-CN" altLang="en-US" sz="1600" dirty="0"/>
                    </a:p>
                  </a:txBody>
                  <a:tcPr/>
                </a:tc>
                <a:tc>
                  <a:txBody>
                    <a:bodyPr/>
                    <a:lstStyle/>
                    <a:p>
                      <a:r>
                        <a:rPr lang="en-US" altLang="zh-CN" sz="1600" dirty="0"/>
                        <a:t>Auto-correlation</a:t>
                      </a:r>
                      <a:endParaRPr lang="zh-CN" altLang="en-US" sz="1600" dirty="0"/>
                    </a:p>
                  </a:txBody>
                  <a:tcPr/>
                </a:tc>
                <a:tc>
                  <a:txBody>
                    <a:bodyPr/>
                    <a:lstStyle/>
                    <a:p>
                      <a:r>
                        <a:rPr lang="en-US" altLang="zh-CN" sz="1600" dirty="0"/>
                        <a:t>Cross-correlation</a:t>
                      </a:r>
                      <a:endParaRPr lang="zh-CN" altLang="en-US" sz="1600" dirty="0"/>
                    </a:p>
                  </a:txBody>
                  <a:tcPr/>
                </a:tc>
                <a:extLst>
                  <a:ext uri="{0D108BD9-81ED-4DB2-BD59-A6C34878D82A}">
                    <a16:rowId xmlns:a16="http://schemas.microsoft.com/office/drawing/2014/main" val="10000"/>
                  </a:ext>
                </a:extLst>
              </a:tr>
              <a:tr h="532668">
                <a:tc>
                  <a:txBody>
                    <a:bodyPr/>
                    <a:lstStyle/>
                    <a:p>
                      <a:r>
                        <a:rPr lang="en-US" altLang="zh-CN" sz="1600" dirty="0" err="1"/>
                        <a:t>Ipatov</a:t>
                      </a:r>
                      <a:endParaRPr lang="zh-CN" altLang="en-US" sz="1600" dirty="0"/>
                    </a:p>
                  </a:txBody>
                  <a:tcPr/>
                </a:tc>
                <a:tc>
                  <a:txBody>
                    <a:bodyPr/>
                    <a:lstStyle/>
                    <a:p>
                      <a:r>
                        <a:rPr lang="en-US" altLang="zh-CN" sz="1600" dirty="0"/>
                        <a:t>Perfect</a:t>
                      </a:r>
                      <a:r>
                        <a:rPr lang="en-US" altLang="zh-CN" sz="1600" baseline="0" dirty="0"/>
                        <a:t> auto-correlation</a:t>
                      </a:r>
                    </a:p>
                    <a:p>
                      <a:r>
                        <a:rPr lang="en-US" altLang="zh-CN" sz="1600" baseline="0" dirty="0"/>
                        <a:t>globally</a:t>
                      </a:r>
                      <a:endParaRPr lang="zh-CN" altLang="en-US" sz="1600" dirty="0"/>
                    </a:p>
                  </a:txBody>
                  <a:tcPr/>
                </a:tc>
                <a:tc>
                  <a:txBody>
                    <a:bodyPr/>
                    <a:lstStyle/>
                    <a:p>
                      <a:r>
                        <a:rPr lang="en-US" altLang="zh-CN" sz="1600" dirty="0"/>
                        <a:t>Fair cross-correlation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aseline="0" dirty="0"/>
                        <a:t>globally</a:t>
                      </a:r>
                      <a:endParaRPr lang="zh-CN" altLang="en-US" sz="1600" dirty="0"/>
                    </a:p>
                  </a:txBody>
                  <a:tcPr/>
                </a:tc>
                <a:extLst>
                  <a:ext uri="{0D108BD9-81ED-4DB2-BD59-A6C34878D82A}">
                    <a16:rowId xmlns:a16="http://schemas.microsoft.com/office/drawing/2014/main" val="10001"/>
                  </a:ext>
                </a:extLst>
              </a:tr>
              <a:tr h="532668">
                <a:tc>
                  <a:txBody>
                    <a:bodyPr/>
                    <a:lstStyle/>
                    <a:p>
                      <a:r>
                        <a:rPr lang="en-US" altLang="zh-CN" sz="1600" dirty="0"/>
                        <a:t>M-sequence</a:t>
                      </a:r>
                      <a:endParaRPr lang="zh-CN" altLang="en-US" sz="1600" dirty="0"/>
                    </a:p>
                  </a:txBody>
                  <a:tcPr/>
                </a:tc>
                <a:tc>
                  <a:txBody>
                    <a:bodyPr/>
                    <a:lstStyle/>
                    <a:p>
                      <a:r>
                        <a:rPr lang="en-US" altLang="zh-CN" sz="1600" dirty="0"/>
                        <a:t>Small constant out</a:t>
                      </a:r>
                      <a:r>
                        <a:rPr lang="en-US" altLang="zh-CN" sz="1600" baseline="0" dirty="0"/>
                        <a:t> of phase auto-correlation</a:t>
                      </a:r>
                      <a:endParaRPr lang="zh-CN" altLang="en-US" sz="1600" dirty="0"/>
                    </a:p>
                  </a:txBody>
                  <a:tcPr/>
                </a:tc>
                <a:tc>
                  <a:txBody>
                    <a:bodyPr/>
                    <a:lstStyle/>
                    <a:p>
                      <a:r>
                        <a:rPr lang="en-US" altLang="zh-CN" sz="1600" dirty="0"/>
                        <a:t>Fair cross-correlation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aseline="0" dirty="0"/>
                        <a:t>globally</a:t>
                      </a:r>
                      <a:endParaRPr lang="zh-CN" altLang="en-US" sz="1600" dirty="0"/>
                    </a:p>
                  </a:txBody>
                  <a:tcPr/>
                </a:tc>
                <a:extLst>
                  <a:ext uri="{0D108BD9-81ED-4DB2-BD59-A6C34878D82A}">
                    <a16:rowId xmlns:a16="http://schemas.microsoft.com/office/drawing/2014/main" val="10002"/>
                  </a:ext>
                </a:extLst>
              </a:tr>
              <a:tr h="1045396">
                <a:tc>
                  <a:txBody>
                    <a:bodyPr/>
                    <a:lstStyle/>
                    <a:p>
                      <a:r>
                        <a:rPr lang="en-US" altLang="zh-CN" sz="1600" dirty="0" err="1"/>
                        <a:t>Golay</a:t>
                      </a:r>
                      <a:r>
                        <a:rPr lang="en-US" altLang="zh-CN" sz="1600" dirty="0"/>
                        <a:t> pair</a:t>
                      </a:r>
                      <a:endParaRPr lang="zh-CN" altLang="en-US" sz="1600" dirty="0"/>
                    </a:p>
                  </a:txBody>
                  <a:tcPr/>
                </a:tc>
                <a:tc>
                  <a:txBody>
                    <a:bodyPr/>
                    <a:lstStyle/>
                    <a:p>
                      <a:r>
                        <a:rPr lang="en-US" altLang="zh-CN" sz="1600" dirty="0"/>
                        <a:t>Perfect sum of auto-correlation in certain zone</a:t>
                      </a:r>
                    </a:p>
                    <a:p>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No guaranteed cross-correlation</a:t>
                      </a:r>
                      <a:r>
                        <a:rPr lang="en-US" altLang="zh-CN" sz="1600" baseline="0" dirty="0"/>
                        <a:t> and requires many repetitions to suppress the cross-correlation by averaging </a:t>
                      </a:r>
                      <a:endParaRPr lang="en-US" altLang="zh-CN" sz="1600" dirty="0"/>
                    </a:p>
                    <a:p>
                      <a:endParaRPr lang="zh-CN" altLang="en-US" sz="1600" dirty="0"/>
                    </a:p>
                  </a:txBody>
                  <a:tcPr/>
                </a:tc>
                <a:extLst>
                  <a:ext uri="{0D108BD9-81ED-4DB2-BD59-A6C34878D82A}">
                    <a16:rowId xmlns:a16="http://schemas.microsoft.com/office/drawing/2014/main" val="10003"/>
                  </a:ext>
                </a:extLst>
              </a:tr>
              <a:tr h="532668">
                <a:tc>
                  <a:txBody>
                    <a:bodyPr/>
                    <a:lstStyle/>
                    <a:p>
                      <a:r>
                        <a:rPr lang="en-US" altLang="zh-CN" sz="1600" dirty="0"/>
                        <a:t>CZC</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Perfect sum of auto-correlation in certain zone</a:t>
                      </a:r>
                    </a:p>
                  </a:txBody>
                  <a:tcPr/>
                </a:tc>
                <a:tc>
                  <a:txBody>
                    <a:bodyPr/>
                    <a:lstStyle/>
                    <a:p>
                      <a:r>
                        <a:rPr lang="en-US" altLang="zh-CN" sz="1600" dirty="0"/>
                        <a:t>No guaranteed cross-correlation</a:t>
                      </a:r>
                      <a:endParaRPr lang="zh-CN" alt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9170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Preamble Sequences Evaluation</a:t>
            </a:r>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27" name="矩形 26"/>
          <p:cNvSpPr/>
          <p:nvPr/>
        </p:nvSpPr>
        <p:spPr>
          <a:xfrm>
            <a:off x="1679734" y="1762699"/>
            <a:ext cx="6990928" cy="461665"/>
          </a:xfrm>
          <a:prstGeom prst="rect">
            <a:avLst/>
          </a:prstGeom>
        </p:spPr>
        <p:txBody>
          <a:bodyPr wrap="square">
            <a:spAutoFit/>
          </a:bodyPr>
          <a:lstStyle/>
          <a:p>
            <a:pPr defTabSz="914400">
              <a:buClrTx/>
              <a:buSzTx/>
              <a:buFontTx/>
              <a:buNone/>
            </a:pPr>
            <a:r>
              <a:rPr lang="en-US" altLang="zh-CN" sz="800" dirty="0">
                <a:solidFill>
                  <a:srgbClr val="000000"/>
                </a:solidFill>
                <a:latin typeface="Courier New" panose="02070309020205020404" pitchFamily="49" charset="0"/>
                <a:ea typeface="MS Gothic"/>
              </a:rPr>
              <a:t>1 -1 -1 -1 -1 1 -1 -1 -1 1 1 1 -1 1 -1 -1 -1 1 1 1 1 -1 1 1 -1 1 1 1 1 -1 1 -1 -1 0 0 0 0 0 0 0 0 0 0 0 0 0 0 0 0 0 0 0 0 0 0 0 0 0 0 0 0 0 0 0 0 1 -1 -1 -1 -1 1 -1 -1 -1 1 1 1 -1 1 -1</a:t>
            </a:r>
            <a:r>
              <a:rPr lang="zh-CN" altLang="en-US" sz="800" dirty="0">
                <a:solidFill>
                  <a:srgbClr val="000000"/>
                </a:solidFill>
                <a:latin typeface="Courier New" panose="02070309020205020404" pitchFamily="49" charset="0"/>
                <a:ea typeface="MS Gothic"/>
              </a:rPr>
              <a:t> </a:t>
            </a:r>
            <a:r>
              <a:rPr lang="en-US" altLang="zh-CN" sz="800" dirty="0">
                <a:solidFill>
                  <a:srgbClr val="000000"/>
                </a:solidFill>
                <a:latin typeface="Courier New" panose="02070309020205020404" pitchFamily="49" charset="0"/>
                <a:ea typeface="MS Gothic"/>
              </a:rPr>
              <a:t>-1 1 -1 -1 -1 -1 1 -1 -1 1 -1 -1 -1 1 -1 1 1 0 0 0 0 0 0 0 0 0 0 0 0 0 0 0 0 0 0 0 0 0 0 0 0 0 0 0 0 0 0 0 0</a:t>
            </a:r>
          </a:p>
        </p:txBody>
      </p:sp>
      <p:sp>
        <p:nvSpPr>
          <p:cNvPr id="28" name="矩形 27"/>
          <p:cNvSpPr/>
          <p:nvPr/>
        </p:nvSpPr>
        <p:spPr>
          <a:xfrm>
            <a:off x="527606" y="1849406"/>
            <a:ext cx="1421178" cy="276999"/>
          </a:xfrm>
          <a:prstGeom prst="rect">
            <a:avLst/>
          </a:prstGeom>
        </p:spPr>
        <p:txBody>
          <a:bodyPr wrap="square">
            <a:spAutoFit/>
          </a:bodyPr>
          <a:lstStyle/>
          <a:p>
            <a:pPr defTabSz="914400">
              <a:buClrTx/>
              <a:buSzTx/>
              <a:buFontTx/>
              <a:buNone/>
            </a:pPr>
            <a:r>
              <a:rPr lang="en-US" altLang="zh-CN" sz="1200" dirty="0" err="1">
                <a:solidFill>
                  <a:srgbClr val="000000"/>
                </a:solidFill>
                <a:latin typeface="Calibri" panose="020F0502020204030204" pitchFamily="34" charset="0"/>
                <a:ea typeface="宋体" panose="02010600030101010101" pitchFamily="2" charset="-122"/>
                <a:cs typeface="Times New Roman" panose="02020603050405020304" pitchFamily="18" charset="0"/>
              </a:rPr>
              <a:t>Golay</a:t>
            </a:r>
            <a:r>
              <a:rPr lang="en-US" altLang="zh-CN" sz="1200" dirty="0">
                <a:solidFill>
                  <a:srgbClr val="000000"/>
                </a:solidFill>
                <a:latin typeface="Calibri" panose="020F0502020204030204" pitchFamily="34" charset="0"/>
                <a:ea typeface="宋体" panose="02010600030101010101" pitchFamily="2" charset="-122"/>
                <a:cs typeface="Times New Roman" panose="02020603050405020304" pitchFamily="18" charset="0"/>
              </a:rPr>
              <a:t> pair, #1</a:t>
            </a:r>
            <a:endParaRPr lang="zh-CN" altLang="en-US" sz="1200" dirty="0">
              <a:solidFill>
                <a:srgbClr val="000000"/>
              </a:solidFill>
              <a:latin typeface="Times New Roman" pitchFamily="18" charset="0"/>
              <a:ea typeface="MS Gothic"/>
            </a:endParaRPr>
          </a:p>
        </p:txBody>
      </p:sp>
      <p:sp>
        <p:nvSpPr>
          <p:cNvPr id="29" name="矩形 28"/>
          <p:cNvSpPr/>
          <p:nvPr/>
        </p:nvSpPr>
        <p:spPr>
          <a:xfrm>
            <a:off x="527606" y="2213112"/>
            <a:ext cx="1421178" cy="276999"/>
          </a:xfrm>
          <a:prstGeom prst="rect">
            <a:avLst/>
          </a:prstGeom>
        </p:spPr>
        <p:txBody>
          <a:bodyPr wrap="square">
            <a:spAutoFit/>
          </a:bodyPr>
          <a:lstStyle/>
          <a:p>
            <a:pPr defTabSz="914400">
              <a:buClrTx/>
              <a:buSzTx/>
              <a:buFontTx/>
              <a:buNone/>
            </a:pPr>
            <a:r>
              <a:rPr lang="en-US" altLang="zh-CN" sz="1200" dirty="0" err="1">
                <a:solidFill>
                  <a:srgbClr val="000000"/>
                </a:solidFill>
                <a:latin typeface="Calibri" panose="020F0502020204030204" pitchFamily="34" charset="0"/>
                <a:ea typeface="宋体" panose="02010600030101010101" pitchFamily="2" charset="-122"/>
                <a:cs typeface="Times New Roman" panose="02020603050405020304" pitchFamily="18" charset="0"/>
              </a:rPr>
              <a:t>Golay</a:t>
            </a:r>
            <a:r>
              <a:rPr lang="en-US" altLang="zh-CN" sz="1200" dirty="0">
                <a:solidFill>
                  <a:srgbClr val="000000"/>
                </a:solidFill>
                <a:latin typeface="Calibri" panose="020F0502020204030204" pitchFamily="34" charset="0"/>
                <a:ea typeface="宋体" panose="02010600030101010101" pitchFamily="2" charset="-122"/>
                <a:cs typeface="Times New Roman" panose="02020603050405020304" pitchFamily="18" charset="0"/>
              </a:rPr>
              <a:t> pair, #2</a:t>
            </a:r>
            <a:endParaRPr lang="zh-CN" altLang="en-US" sz="1200" dirty="0">
              <a:solidFill>
                <a:srgbClr val="000000"/>
              </a:solidFill>
              <a:latin typeface="Times New Roman" pitchFamily="18" charset="0"/>
              <a:ea typeface="MS Gothic"/>
            </a:endParaRPr>
          </a:p>
        </p:txBody>
      </p:sp>
      <p:sp>
        <p:nvSpPr>
          <p:cNvPr id="30" name="矩形 29"/>
          <p:cNvSpPr/>
          <p:nvPr/>
        </p:nvSpPr>
        <p:spPr>
          <a:xfrm>
            <a:off x="1679734" y="2306355"/>
            <a:ext cx="6930866" cy="461665"/>
          </a:xfrm>
          <a:prstGeom prst="rect">
            <a:avLst/>
          </a:prstGeom>
        </p:spPr>
        <p:txBody>
          <a:bodyPr wrap="square">
            <a:spAutoFit/>
          </a:bodyPr>
          <a:lstStyle/>
          <a:p>
            <a:pPr defTabSz="914400">
              <a:buClrTx/>
              <a:buSzTx/>
              <a:buFontTx/>
              <a:buNone/>
            </a:pPr>
            <a:r>
              <a:rPr lang="en-US" altLang="zh-CN" sz="800" dirty="0">
                <a:solidFill>
                  <a:srgbClr val="000000"/>
                </a:solidFill>
                <a:latin typeface="Courier New" panose="02070309020205020404" pitchFamily="49" charset="0"/>
                <a:ea typeface="MS Gothic"/>
              </a:rPr>
              <a:t>1 -1 -1 -1 -1 1 -1 -1 -1 1 1 1 -1 1 -1 -1 -1 1 1 1 1 -1 1 1 -1 1 1 1 -1 1 -1 -1 0 0 0 0 0 0 0 0 0 0 0 0 0 0 0 0 0 0 0 0 0 0 0 0 0 0 0 0 0 0 0 0 0 1 -1 -1 -1 -1 1 -1 -1 -1 1 1 1 -1 1 -1 -1 1 -1 -1 -1 -1 1 -1 -1 1 -1 -1 -1 1 -1 1 1 0 0 0 0 0 0 0 0 0 0 0 0 0 0 0 0 0 0 0 0 0 0 0 0 0 0 0 0 0 0 0 0 0</a:t>
            </a:r>
          </a:p>
        </p:txBody>
      </p:sp>
      <p:sp>
        <p:nvSpPr>
          <p:cNvPr id="31" name="文本框 30"/>
          <p:cNvSpPr txBox="1"/>
          <p:nvPr/>
        </p:nvSpPr>
        <p:spPr>
          <a:xfrm>
            <a:off x="4154872" y="2996952"/>
            <a:ext cx="579005" cy="461665"/>
          </a:xfrm>
          <a:prstGeom prst="rect">
            <a:avLst/>
          </a:prstGeom>
          <a:noFill/>
        </p:spPr>
        <p:txBody>
          <a:bodyPr wrap="none" rtlCol="0">
            <a:spAutoFit/>
          </a:bodyPr>
          <a:lstStyle/>
          <a:p>
            <a:pPr defTabSz="914400">
              <a:buClrTx/>
              <a:buSzTx/>
              <a:buFontTx/>
              <a:buNone/>
            </a:pPr>
            <a:r>
              <a:rPr lang="en-US" altLang="zh-CN" dirty="0">
                <a:solidFill>
                  <a:srgbClr val="000000"/>
                </a:solidFill>
                <a:latin typeface="Times New Roman" pitchFamily="18" charset="0"/>
                <a:ea typeface="MS Gothic"/>
              </a:rPr>
              <a:t>VS</a:t>
            </a:r>
            <a:endParaRPr lang="zh-CN" altLang="en-US" dirty="0">
              <a:solidFill>
                <a:srgbClr val="000000"/>
              </a:solidFill>
              <a:latin typeface="Times New Roman" pitchFamily="18" charset="0"/>
              <a:ea typeface="MS Gothic"/>
            </a:endParaRPr>
          </a:p>
        </p:txBody>
      </p:sp>
      <p:sp>
        <p:nvSpPr>
          <p:cNvPr id="32" name="矩形 31"/>
          <p:cNvSpPr/>
          <p:nvPr/>
        </p:nvSpPr>
        <p:spPr>
          <a:xfrm>
            <a:off x="527606" y="3841602"/>
            <a:ext cx="1421178" cy="276999"/>
          </a:xfrm>
          <a:prstGeom prst="rect">
            <a:avLst/>
          </a:prstGeom>
        </p:spPr>
        <p:txBody>
          <a:bodyPr wrap="square">
            <a:spAutoFit/>
          </a:bodyPr>
          <a:lstStyle/>
          <a:p>
            <a:pPr defTabSz="914400">
              <a:buClrTx/>
              <a:buSzTx/>
              <a:buFontTx/>
              <a:buNone/>
            </a:pPr>
            <a:r>
              <a:rPr lang="en-US" altLang="zh-CN" sz="1200" dirty="0" err="1">
                <a:solidFill>
                  <a:srgbClr val="000000"/>
                </a:solidFill>
                <a:latin typeface="Times New Roman" pitchFamily="18" charset="0"/>
                <a:ea typeface="MS Gothic"/>
              </a:rPr>
              <a:t>Ipatov</a:t>
            </a:r>
            <a:r>
              <a:rPr lang="en-US" altLang="zh-CN" sz="1200" dirty="0">
                <a:solidFill>
                  <a:srgbClr val="000000"/>
                </a:solidFill>
                <a:latin typeface="Calibri" panose="020F0502020204030204" pitchFamily="34" charset="0"/>
                <a:ea typeface="宋体" panose="02010600030101010101" pitchFamily="2" charset="-122"/>
                <a:cs typeface="Times New Roman" panose="02020603050405020304" pitchFamily="18" charset="0"/>
              </a:rPr>
              <a:t> pair, #1</a:t>
            </a:r>
            <a:endParaRPr lang="zh-CN" altLang="en-US" sz="1200" dirty="0">
              <a:solidFill>
                <a:srgbClr val="000000"/>
              </a:solidFill>
              <a:latin typeface="Times New Roman" pitchFamily="18" charset="0"/>
              <a:ea typeface="MS Gothic"/>
            </a:endParaRPr>
          </a:p>
        </p:txBody>
      </p:sp>
      <p:sp>
        <p:nvSpPr>
          <p:cNvPr id="33" name="矩形 32"/>
          <p:cNvSpPr/>
          <p:nvPr/>
        </p:nvSpPr>
        <p:spPr>
          <a:xfrm>
            <a:off x="1679734" y="3767676"/>
            <a:ext cx="6930866" cy="461665"/>
          </a:xfrm>
          <a:prstGeom prst="rect">
            <a:avLst/>
          </a:prstGeom>
        </p:spPr>
        <p:txBody>
          <a:bodyPr wrap="square">
            <a:spAutoFit/>
          </a:bodyPr>
          <a:lstStyle/>
          <a:p>
            <a:pPr defTabSz="914400">
              <a:buClrTx/>
              <a:buSzTx/>
              <a:buFontTx/>
              <a:buNone/>
            </a:pPr>
            <a:r>
              <a:rPr lang="en-US" altLang="zh-CN" sz="800" dirty="0">
                <a:solidFill>
                  <a:srgbClr val="000000"/>
                </a:solidFill>
                <a:latin typeface="Courier New" panose="02070309020205020404" pitchFamily="49" charset="0"/>
                <a:ea typeface="MS Gothic"/>
              </a:rPr>
              <a:t>1 0 0 1 0 0 0 -1 0 -1 -1 0 0 -1 -1 1 0 1 0 1 0 0 -1 1 -1 1 1 0 1 0 0 0 0 1 1 -1 0 0 0 1 0 0 -1 0 0 -1 -1 0 -1 1 0 1 0 -1 -1 0 -1 1 1 1 0 1  1 0 0 0 1 -1 0 1 0 0 -1 0 1 1 -1 0 1 1 1 0 0 -1 1 0 0 1 0 1 0 -1 0 1 1 -1 1 -1 -1 1 0 0 0 0 0 0 1 0 0 0 0 0 -1 1 0 0 0 0 -1 0 -1 0 0 0 -1 -1 1</a:t>
            </a:r>
          </a:p>
        </p:txBody>
      </p:sp>
      <p:sp>
        <p:nvSpPr>
          <p:cNvPr id="34" name="矩形 33"/>
          <p:cNvSpPr/>
          <p:nvPr/>
        </p:nvSpPr>
        <p:spPr>
          <a:xfrm>
            <a:off x="527606" y="4399900"/>
            <a:ext cx="1421178" cy="276999"/>
          </a:xfrm>
          <a:prstGeom prst="rect">
            <a:avLst/>
          </a:prstGeom>
        </p:spPr>
        <p:txBody>
          <a:bodyPr wrap="square">
            <a:spAutoFit/>
          </a:bodyPr>
          <a:lstStyle/>
          <a:p>
            <a:pPr defTabSz="914400">
              <a:buClrTx/>
              <a:buSzTx/>
              <a:buFontTx/>
              <a:buNone/>
            </a:pPr>
            <a:r>
              <a:rPr lang="en-US" altLang="zh-CN" sz="1200" dirty="0" err="1">
                <a:solidFill>
                  <a:srgbClr val="000000"/>
                </a:solidFill>
                <a:latin typeface="Times New Roman" pitchFamily="18" charset="0"/>
                <a:ea typeface="MS Gothic"/>
              </a:rPr>
              <a:t>Ipatov</a:t>
            </a:r>
            <a:r>
              <a:rPr lang="en-US" altLang="zh-CN" sz="1200" dirty="0">
                <a:solidFill>
                  <a:srgbClr val="000000"/>
                </a:solidFill>
                <a:latin typeface="Calibri" panose="020F0502020204030204" pitchFamily="34" charset="0"/>
                <a:ea typeface="宋体" panose="02010600030101010101" pitchFamily="2" charset="-122"/>
                <a:cs typeface="Times New Roman" panose="02020603050405020304" pitchFamily="18" charset="0"/>
              </a:rPr>
              <a:t> pair, #2</a:t>
            </a:r>
            <a:endParaRPr lang="zh-CN" altLang="en-US" sz="1200" dirty="0">
              <a:solidFill>
                <a:srgbClr val="000000"/>
              </a:solidFill>
              <a:latin typeface="Times New Roman" pitchFamily="18" charset="0"/>
              <a:ea typeface="MS Gothic"/>
            </a:endParaRPr>
          </a:p>
        </p:txBody>
      </p:sp>
      <p:sp>
        <p:nvSpPr>
          <p:cNvPr id="35" name="矩形 34"/>
          <p:cNvSpPr/>
          <p:nvPr/>
        </p:nvSpPr>
        <p:spPr>
          <a:xfrm>
            <a:off x="1679734" y="4372477"/>
            <a:ext cx="6838528" cy="461665"/>
          </a:xfrm>
          <a:prstGeom prst="rect">
            <a:avLst/>
          </a:prstGeom>
        </p:spPr>
        <p:txBody>
          <a:bodyPr wrap="square">
            <a:spAutoFit/>
          </a:bodyPr>
          <a:lstStyle/>
          <a:p>
            <a:pPr defTabSz="914400">
              <a:buClrTx/>
              <a:buSzTx/>
              <a:buFontTx/>
              <a:buNone/>
            </a:pPr>
            <a:r>
              <a:rPr lang="en-US" altLang="zh-CN" sz="800" dirty="0">
                <a:solidFill>
                  <a:srgbClr val="000000"/>
                </a:solidFill>
                <a:latin typeface="Courier New" panose="02070309020205020404" pitchFamily="49" charset="0"/>
                <a:ea typeface="MS Gothic"/>
              </a:rPr>
              <a:t>-1 0 1 0 0 1 1 -1 -1 0 1 1 1 0 0 0 0 1 1 1 -1 -1 -1 -1 0 0 0 1 1 1 0 1 -1 0 0 0 1 0 1 0 0 1 0 1 -1 1 1 -1 0 -1 0 -1 0 -1 0 0 0 0 1 0 -1 1 0 1 -1 1 1 0 0 1 -1 -1 0 0 1 0 -1 0 1 1 0 0 -1 1 0 0 0 0 0 1 -1 0 -1 1 0 -1 0 1 -1 1 0 -1 0 0 0 -1 -1 0 0 -1 0 0 0 -1 0 0 0 0 0 0 1 0 0 1 0 0 1</a:t>
            </a:r>
          </a:p>
        </p:txBody>
      </p:sp>
      <p:pic>
        <p:nvPicPr>
          <p:cNvPr id="3" name="图片 2"/>
          <p:cNvPicPr>
            <a:picLocks noChangeAspect="1"/>
          </p:cNvPicPr>
          <p:nvPr/>
        </p:nvPicPr>
        <p:blipFill>
          <a:blip r:embed="rId2"/>
          <a:stretch>
            <a:fillRect/>
          </a:stretch>
        </p:blipFill>
        <p:spPr>
          <a:xfrm>
            <a:off x="3995936" y="4834142"/>
            <a:ext cx="4276725" cy="1343025"/>
          </a:xfrm>
          <a:prstGeom prst="rect">
            <a:avLst/>
          </a:prstGeom>
        </p:spPr>
      </p:pic>
      <p:cxnSp>
        <p:nvCxnSpPr>
          <p:cNvPr id="37" name="直接箭头连接符 36"/>
          <p:cNvCxnSpPr/>
          <p:nvPr/>
        </p:nvCxnSpPr>
        <p:spPr bwMode="auto">
          <a:xfrm flipH="1" flipV="1">
            <a:off x="3491880" y="4957641"/>
            <a:ext cx="576064" cy="487583"/>
          </a:xfrm>
          <a:prstGeom prst="straightConnector1">
            <a:avLst/>
          </a:prstGeom>
          <a:solidFill>
            <a:srgbClr val="00CC99"/>
          </a:solidFill>
          <a:ln w="12700" cap="flat" cmpd="sng" algn="ctr">
            <a:solidFill>
              <a:srgbClr val="00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8649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Preamble Sequences Evaluation</a:t>
            </a:r>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grpSp>
        <p:nvGrpSpPr>
          <p:cNvPr id="5" name="组合 4"/>
          <p:cNvGrpSpPr/>
          <p:nvPr/>
        </p:nvGrpSpPr>
        <p:grpSpPr>
          <a:xfrm>
            <a:off x="654434" y="4036222"/>
            <a:ext cx="8032237" cy="2561130"/>
            <a:chOff x="567929" y="3791457"/>
            <a:chExt cx="8032237" cy="2561130"/>
          </a:xfrm>
        </p:grpSpPr>
        <p:sp>
          <p:nvSpPr>
            <p:cNvPr id="6" name="矩形 5"/>
            <p:cNvSpPr/>
            <p:nvPr/>
          </p:nvSpPr>
          <p:spPr bwMode="auto">
            <a:xfrm>
              <a:off x="2779511" y="4351324"/>
              <a:ext cx="408809" cy="252723"/>
            </a:xfrm>
            <a:prstGeom prst="rect">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cxnSp>
          <p:nvCxnSpPr>
            <p:cNvPr id="7" name="直接连接符 6"/>
            <p:cNvCxnSpPr/>
            <p:nvPr/>
          </p:nvCxnSpPr>
          <p:spPr bwMode="auto">
            <a:xfrm>
              <a:off x="643036" y="4599813"/>
              <a:ext cx="7957130" cy="0"/>
            </a:xfrm>
            <a:prstGeom prst="line">
              <a:avLst/>
            </a:prstGeom>
            <a:solidFill>
              <a:srgbClr val="00CC99"/>
            </a:solidFill>
            <a:ln w="38100" cap="flat" cmpd="sng" algn="ctr">
              <a:solidFill>
                <a:srgbClr val="000000"/>
              </a:solidFill>
              <a:prstDash val="solid"/>
              <a:round/>
              <a:headEnd type="none" w="sm" len="sm"/>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矩形 7"/>
            <p:cNvSpPr/>
            <p:nvPr/>
          </p:nvSpPr>
          <p:spPr bwMode="auto">
            <a:xfrm>
              <a:off x="1244867" y="4335014"/>
              <a:ext cx="396248" cy="244532"/>
            </a:xfrm>
            <a:prstGeom prst="rect">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cxnSp>
          <p:nvCxnSpPr>
            <p:cNvPr id="9" name="直接连接符 8"/>
            <p:cNvCxnSpPr/>
            <p:nvPr/>
          </p:nvCxnSpPr>
          <p:spPr bwMode="auto">
            <a:xfrm flipV="1">
              <a:off x="1244063" y="3940638"/>
              <a:ext cx="0" cy="634442"/>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flipV="1">
              <a:off x="2779511" y="3924843"/>
              <a:ext cx="0" cy="660738"/>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p:nvPr/>
          </p:nvCxnSpPr>
          <p:spPr bwMode="auto">
            <a:xfrm flipV="1">
              <a:off x="4341360" y="3924843"/>
              <a:ext cx="0" cy="659808"/>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flipV="1">
              <a:off x="5940280" y="3948115"/>
              <a:ext cx="0" cy="627746"/>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12"/>
            <p:cNvSpPr/>
            <p:nvPr/>
          </p:nvSpPr>
          <p:spPr bwMode="auto">
            <a:xfrm>
              <a:off x="4341360" y="4339262"/>
              <a:ext cx="416843" cy="244532"/>
            </a:xfrm>
            <a:prstGeom prst="rect">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sp>
          <p:nvSpPr>
            <p:cNvPr id="14" name="Rectangle 61">
              <a:extLst>
                <a:ext uri="{FF2B5EF4-FFF2-40B4-BE49-F238E27FC236}">
                  <a16:creationId xmlns:a16="http://schemas.microsoft.com/office/drawing/2014/main" id="{4DAF45A7-FBE9-4F7A-BCC5-16139847ED6E}"/>
                </a:ext>
              </a:extLst>
            </p:cNvPr>
            <p:cNvSpPr>
              <a:spLocks noChangeArrowheads="1"/>
            </p:cNvSpPr>
            <p:nvPr/>
          </p:nvSpPr>
          <p:spPr bwMode="auto">
            <a:xfrm>
              <a:off x="8275884" y="4698922"/>
              <a:ext cx="270908" cy="1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buSzTx/>
                <a:buFontTx/>
                <a:buNone/>
                <a:defRPr/>
              </a:pPr>
              <a:r>
                <a:rPr lang="en-US" altLang="en-US" sz="975" b="1" kern="0" dirty="0">
                  <a:solidFill>
                    <a:srgbClr val="000000"/>
                  </a:solidFill>
                  <a:latin typeface="Calibri" panose="020F0502020204030204" pitchFamily="34" charset="0"/>
                  <a:ea typeface="MS Gothic"/>
                </a:rPr>
                <a:t>t(</a:t>
              </a:r>
              <a:r>
                <a:rPr lang="en-US" altLang="en-US" sz="975" b="1" kern="0" dirty="0" err="1">
                  <a:solidFill>
                    <a:srgbClr val="000000"/>
                  </a:solidFill>
                  <a:latin typeface="Calibri" panose="020F0502020204030204" pitchFamily="34" charset="0"/>
                  <a:ea typeface="MS Gothic"/>
                </a:rPr>
                <a:t>ms</a:t>
              </a:r>
              <a:r>
                <a:rPr lang="en-US" altLang="en-US" sz="975" b="1" kern="0" dirty="0">
                  <a:solidFill>
                    <a:srgbClr val="000000"/>
                  </a:solidFill>
                  <a:latin typeface="Calibri" panose="020F0502020204030204" pitchFamily="34" charset="0"/>
                  <a:ea typeface="MS Gothic"/>
                </a:rPr>
                <a:t>)</a:t>
              </a:r>
              <a:endParaRPr lang="en-US" altLang="en-US" sz="1350" kern="0" dirty="0">
                <a:solidFill>
                  <a:srgbClr val="000000"/>
                </a:solidFill>
                <a:ea typeface="MS Gothic"/>
              </a:endParaRPr>
            </a:p>
          </p:txBody>
        </p:sp>
        <p:sp>
          <p:nvSpPr>
            <p:cNvPr id="15" name="矩形 14"/>
            <p:cNvSpPr/>
            <p:nvPr/>
          </p:nvSpPr>
          <p:spPr bwMode="auto">
            <a:xfrm>
              <a:off x="7337562" y="4335014"/>
              <a:ext cx="433693" cy="244532"/>
            </a:xfrm>
            <a:prstGeom prst="rect">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cxnSp>
          <p:nvCxnSpPr>
            <p:cNvPr id="16" name="直接连接符 15"/>
            <p:cNvCxnSpPr/>
            <p:nvPr/>
          </p:nvCxnSpPr>
          <p:spPr bwMode="auto">
            <a:xfrm flipV="1">
              <a:off x="7337562" y="3948115"/>
              <a:ext cx="0" cy="650566"/>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16"/>
            <p:cNvSpPr/>
            <p:nvPr/>
          </p:nvSpPr>
          <p:spPr>
            <a:xfrm>
              <a:off x="6476209" y="4070777"/>
              <a:ext cx="364202" cy="307777"/>
            </a:xfrm>
            <a:prstGeom prst="rect">
              <a:avLst/>
            </a:prstGeom>
          </p:spPr>
          <p:txBody>
            <a:bodyPr wrap="none">
              <a:spAutoFit/>
            </a:bodyPr>
            <a:lstStyle/>
            <a:p>
              <a:pPr defTabSz="914400" eaLnBrk="1" fontAlgn="auto" hangingPunct="1">
                <a:spcBef>
                  <a:spcPts val="0"/>
                </a:spcBef>
                <a:spcAft>
                  <a:spcPts val="0"/>
                </a:spcAft>
                <a:buClrTx/>
                <a:buSzTx/>
                <a:buFontTx/>
                <a:buNone/>
                <a:defRPr/>
              </a:pPr>
              <a:r>
                <a:rPr lang="en-US" altLang="zh-CN" sz="1400" b="1" kern="0" dirty="0">
                  <a:solidFill>
                    <a:srgbClr val="000000"/>
                  </a:solidFill>
                  <a:latin typeface="Times New Roman" pitchFamily="18" charset="0"/>
                  <a:ea typeface="MS Gothic"/>
                  <a:cs typeface="Times New Roman" panose="02020603050405020304" pitchFamily="18" charset="0"/>
                </a:rPr>
                <a:t>…</a:t>
              </a:r>
              <a:endParaRPr lang="zh-CN" altLang="en-US" sz="1400" b="1" kern="0" dirty="0">
                <a:solidFill>
                  <a:srgbClr val="000000"/>
                </a:solidFill>
                <a:latin typeface="Times New Roman" pitchFamily="18" charset="0"/>
                <a:ea typeface="MS Gothic"/>
              </a:endParaRPr>
            </a:p>
          </p:txBody>
        </p:sp>
        <p:cxnSp>
          <p:nvCxnSpPr>
            <p:cNvPr id="18" name="直接箭头连接符 17"/>
            <p:cNvCxnSpPr/>
            <p:nvPr/>
          </p:nvCxnSpPr>
          <p:spPr bwMode="auto">
            <a:xfrm>
              <a:off x="643036" y="4080863"/>
              <a:ext cx="601027" cy="0"/>
            </a:xfrm>
            <a:prstGeom prst="straightConnector1">
              <a:avLst/>
            </a:prstGeom>
            <a:solidFill>
              <a:srgbClr val="00CC99"/>
            </a:solidFill>
            <a:ln w="12700" cap="flat" cmpd="sng" algn="ctr">
              <a:solidFill>
                <a:srgbClr val="0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文本框 18"/>
            <p:cNvSpPr txBox="1"/>
            <p:nvPr/>
          </p:nvSpPr>
          <p:spPr>
            <a:xfrm>
              <a:off x="752183" y="3803864"/>
              <a:ext cx="330540"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defRPr/>
              </a:pPr>
              <a:r>
                <a:rPr lang="en-US" altLang="zh-CN" sz="1200" kern="0" dirty="0">
                  <a:solidFill>
                    <a:srgbClr val="000000"/>
                  </a:solidFill>
                  <a:latin typeface="Times New Roman" pitchFamily="18" charset="0"/>
                  <a:ea typeface="MS Gothic"/>
                </a:rPr>
                <a:t>T</a:t>
              </a:r>
              <a:r>
                <a:rPr lang="en-US" altLang="zh-CN" sz="1200" kern="0" baseline="-25000" dirty="0">
                  <a:solidFill>
                    <a:srgbClr val="000000"/>
                  </a:solidFill>
                  <a:latin typeface="Times New Roman" pitchFamily="18" charset="0"/>
                  <a:ea typeface="MS Gothic"/>
                </a:rPr>
                <a:t>1</a:t>
              </a:r>
              <a:endParaRPr lang="zh-CN" altLang="en-US" sz="1200" kern="0" baseline="-25000" dirty="0">
                <a:solidFill>
                  <a:srgbClr val="000000"/>
                </a:solidFill>
                <a:latin typeface="Times New Roman" pitchFamily="18" charset="0"/>
                <a:ea typeface="MS Gothic"/>
              </a:endParaRPr>
            </a:p>
          </p:txBody>
        </p:sp>
        <p:sp>
          <p:nvSpPr>
            <p:cNvPr id="20" name="文本框 19"/>
            <p:cNvSpPr txBox="1"/>
            <p:nvPr/>
          </p:nvSpPr>
          <p:spPr>
            <a:xfrm>
              <a:off x="567929" y="4654995"/>
              <a:ext cx="541529" cy="237894"/>
            </a:xfrm>
            <a:prstGeom prst="rect">
              <a:avLst/>
            </a:prstGeom>
            <a:noFill/>
          </p:spPr>
          <p:txBody>
            <a:bodyPr wrap="none" rtlCol="0">
              <a:normAutofit fontScale="92500" lnSpcReduction="20000"/>
            </a:bodyPr>
            <a:lstStyle/>
            <a:p>
              <a:pPr defTabSz="914400" eaLnBrk="1" fontAlgn="auto" hangingPunct="1">
                <a:spcBef>
                  <a:spcPts val="0"/>
                </a:spcBef>
                <a:spcAft>
                  <a:spcPts val="0"/>
                </a:spcAft>
                <a:buClrTx/>
                <a:buSzTx/>
                <a:buFontTx/>
                <a:buNone/>
                <a:defRPr/>
              </a:pPr>
              <a:r>
                <a:rPr lang="en-US" altLang="zh-CN" sz="1200" kern="0" dirty="0">
                  <a:solidFill>
                    <a:srgbClr val="000000"/>
                  </a:solidFill>
                  <a:latin typeface="Times New Roman" pitchFamily="18" charset="0"/>
                  <a:ea typeface="MS Gothic"/>
                </a:rPr>
                <a:t>Ranging pair</a:t>
              </a:r>
              <a:r>
                <a:rPr lang="zh-CN" altLang="en-US" sz="1200" kern="0" dirty="0">
                  <a:solidFill>
                    <a:srgbClr val="000000"/>
                  </a:solidFill>
                  <a:latin typeface="Times New Roman" pitchFamily="18" charset="0"/>
                  <a:ea typeface="MS Gothic"/>
                </a:rPr>
                <a:t> </a:t>
              </a:r>
              <a:r>
                <a:rPr lang="en-US" altLang="zh-CN" sz="1200" kern="0" dirty="0">
                  <a:solidFill>
                    <a:srgbClr val="000000"/>
                  </a:solidFill>
                  <a:latin typeface="Times New Roman" pitchFamily="18" charset="0"/>
                  <a:ea typeface="MS Gothic"/>
                </a:rPr>
                <a:t>1</a:t>
              </a:r>
            </a:p>
          </p:txBody>
        </p:sp>
        <p:cxnSp>
          <p:nvCxnSpPr>
            <p:cNvPr id="21" name="直接箭头连接符 20"/>
            <p:cNvCxnSpPr/>
            <p:nvPr/>
          </p:nvCxnSpPr>
          <p:spPr bwMode="auto">
            <a:xfrm>
              <a:off x="1244063" y="4080863"/>
              <a:ext cx="1535448" cy="0"/>
            </a:xfrm>
            <a:prstGeom prst="straightConnector1">
              <a:avLst/>
            </a:prstGeom>
            <a:solidFill>
              <a:srgbClr val="00CC99"/>
            </a:solidFill>
            <a:ln w="12700" cap="flat" cmpd="sng" algn="ctr">
              <a:solidFill>
                <a:srgbClr val="0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文本框 21"/>
            <p:cNvSpPr txBox="1"/>
            <p:nvPr/>
          </p:nvSpPr>
          <p:spPr>
            <a:xfrm>
              <a:off x="1776815" y="3813773"/>
              <a:ext cx="443476" cy="276999"/>
            </a:xfrm>
            <a:prstGeom prst="rect">
              <a:avLst/>
            </a:prstGeom>
            <a:noFill/>
          </p:spPr>
          <p:txBody>
            <a:bodyPr wrap="square" rtlCol="0">
              <a:spAutoFit/>
            </a:bodyPr>
            <a:lstStyle/>
            <a:p>
              <a:pPr defTabSz="914400" eaLnBrk="1" fontAlgn="auto" hangingPunct="1">
                <a:spcBef>
                  <a:spcPts val="0"/>
                </a:spcBef>
                <a:spcAft>
                  <a:spcPts val="0"/>
                </a:spcAft>
                <a:buClrTx/>
                <a:buSzTx/>
                <a:buFontTx/>
                <a:buNone/>
                <a:defRPr/>
              </a:pPr>
              <a:r>
                <a:rPr lang="en-US" altLang="zh-CN" sz="1200" kern="0" dirty="0">
                  <a:solidFill>
                    <a:srgbClr val="000000"/>
                  </a:solidFill>
                  <a:latin typeface="Times New Roman" pitchFamily="18" charset="0"/>
                  <a:ea typeface="MS Gothic"/>
                </a:rPr>
                <a:t>1ms</a:t>
              </a:r>
              <a:endParaRPr lang="zh-CN" altLang="en-US" sz="1200" kern="0" dirty="0">
                <a:solidFill>
                  <a:srgbClr val="000000"/>
                </a:solidFill>
                <a:latin typeface="Times New Roman" pitchFamily="18" charset="0"/>
                <a:ea typeface="MS Gothic"/>
              </a:endParaRPr>
            </a:p>
          </p:txBody>
        </p:sp>
        <p:cxnSp>
          <p:nvCxnSpPr>
            <p:cNvPr id="23" name="直接箭头连接符 22"/>
            <p:cNvCxnSpPr/>
            <p:nvPr/>
          </p:nvCxnSpPr>
          <p:spPr bwMode="auto">
            <a:xfrm>
              <a:off x="2774303" y="4080863"/>
              <a:ext cx="1567057" cy="0"/>
            </a:xfrm>
            <a:prstGeom prst="straightConnector1">
              <a:avLst/>
            </a:prstGeom>
            <a:solidFill>
              <a:srgbClr val="00CC99"/>
            </a:solidFill>
            <a:ln w="12700" cap="flat" cmpd="sng" algn="ctr">
              <a:solidFill>
                <a:srgbClr val="0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文本框 23"/>
            <p:cNvSpPr txBox="1"/>
            <p:nvPr/>
          </p:nvSpPr>
          <p:spPr>
            <a:xfrm>
              <a:off x="3393424" y="3791457"/>
              <a:ext cx="443476" cy="276999"/>
            </a:xfrm>
            <a:prstGeom prst="rect">
              <a:avLst/>
            </a:prstGeom>
            <a:noFill/>
          </p:spPr>
          <p:txBody>
            <a:bodyPr wrap="square" rtlCol="0">
              <a:spAutoFit/>
            </a:bodyPr>
            <a:lstStyle/>
            <a:p>
              <a:pPr defTabSz="914400" eaLnBrk="1" fontAlgn="auto" hangingPunct="1">
                <a:spcBef>
                  <a:spcPts val="0"/>
                </a:spcBef>
                <a:spcAft>
                  <a:spcPts val="0"/>
                </a:spcAft>
                <a:buClrTx/>
                <a:buSzTx/>
                <a:buFontTx/>
                <a:buNone/>
                <a:defRPr/>
              </a:pPr>
              <a:r>
                <a:rPr lang="en-US" altLang="zh-CN" sz="1200" kern="0" dirty="0">
                  <a:solidFill>
                    <a:srgbClr val="000000"/>
                  </a:solidFill>
                  <a:latin typeface="Times New Roman" pitchFamily="18" charset="0"/>
                  <a:ea typeface="MS Gothic"/>
                </a:rPr>
                <a:t>1ms</a:t>
              </a:r>
              <a:endParaRPr lang="zh-CN" altLang="en-US" sz="1200" kern="0" dirty="0">
                <a:solidFill>
                  <a:srgbClr val="000000"/>
                </a:solidFill>
                <a:latin typeface="Times New Roman" pitchFamily="18" charset="0"/>
                <a:ea typeface="MS Gothic"/>
              </a:endParaRPr>
            </a:p>
          </p:txBody>
        </p:sp>
        <p:cxnSp>
          <p:nvCxnSpPr>
            <p:cNvPr id="25" name="直接箭头连接符 24"/>
            <p:cNvCxnSpPr/>
            <p:nvPr/>
          </p:nvCxnSpPr>
          <p:spPr bwMode="auto">
            <a:xfrm>
              <a:off x="4348392" y="4090772"/>
              <a:ext cx="1580980" cy="0"/>
            </a:xfrm>
            <a:prstGeom prst="straightConnector1">
              <a:avLst/>
            </a:prstGeom>
            <a:solidFill>
              <a:srgbClr val="00CC99"/>
            </a:solidFill>
            <a:ln w="12700" cap="flat" cmpd="sng" algn="ctr">
              <a:solidFill>
                <a:srgbClr val="0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文本框 25"/>
            <p:cNvSpPr txBox="1"/>
            <p:nvPr/>
          </p:nvSpPr>
          <p:spPr>
            <a:xfrm>
              <a:off x="4884688" y="3806283"/>
              <a:ext cx="443476" cy="276999"/>
            </a:xfrm>
            <a:prstGeom prst="rect">
              <a:avLst/>
            </a:prstGeom>
            <a:noFill/>
          </p:spPr>
          <p:txBody>
            <a:bodyPr wrap="square" rtlCol="0">
              <a:spAutoFit/>
            </a:bodyPr>
            <a:lstStyle/>
            <a:p>
              <a:pPr defTabSz="914400" eaLnBrk="1" fontAlgn="auto" hangingPunct="1">
                <a:spcBef>
                  <a:spcPts val="0"/>
                </a:spcBef>
                <a:spcAft>
                  <a:spcPts val="0"/>
                </a:spcAft>
                <a:buClrTx/>
                <a:buSzTx/>
                <a:buFontTx/>
                <a:buNone/>
                <a:defRPr/>
              </a:pPr>
              <a:r>
                <a:rPr lang="en-US" altLang="zh-CN" sz="1200" kern="0" dirty="0">
                  <a:solidFill>
                    <a:srgbClr val="000000"/>
                  </a:solidFill>
                  <a:latin typeface="Times New Roman" pitchFamily="18" charset="0"/>
                  <a:ea typeface="MS Gothic"/>
                </a:rPr>
                <a:t>1ms</a:t>
              </a:r>
              <a:endParaRPr lang="zh-CN" altLang="en-US" sz="1200" kern="0" dirty="0">
                <a:solidFill>
                  <a:srgbClr val="000000"/>
                </a:solidFill>
                <a:latin typeface="Times New Roman" pitchFamily="18" charset="0"/>
                <a:ea typeface="MS Gothic"/>
              </a:endParaRPr>
            </a:p>
          </p:txBody>
        </p:sp>
        <p:cxnSp>
          <p:nvCxnSpPr>
            <p:cNvPr id="27" name="直接连接符 26"/>
            <p:cNvCxnSpPr/>
            <p:nvPr/>
          </p:nvCxnSpPr>
          <p:spPr bwMode="auto">
            <a:xfrm>
              <a:off x="643036" y="5748358"/>
              <a:ext cx="7957130" cy="0"/>
            </a:xfrm>
            <a:prstGeom prst="line">
              <a:avLst/>
            </a:prstGeom>
            <a:solidFill>
              <a:srgbClr val="00CC99"/>
            </a:solidFill>
            <a:ln w="38100" cap="flat" cmpd="sng" algn="ctr">
              <a:solidFill>
                <a:srgbClr val="000000"/>
              </a:solidFill>
              <a:prstDash val="solid"/>
              <a:round/>
              <a:headEnd type="none" w="sm" len="sm"/>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矩形 27"/>
            <p:cNvSpPr/>
            <p:nvPr/>
          </p:nvSpPr>
          <p:spPr bwMode="auto">
            <a:xfrm>
              <a:off x="1499922" y="5493053"/>
              <a:ext cx="415803" cy="251072"/>
            </a:xfrm>
            <a:prstGeom prst="rect">
              <a:avLst/>
            </a:prstGeom>
            <a:solidFill>
              <a:srgbClr val="3333CC">
                <a:alpha val="50000"/>
              </a:srgbClr>
            </a:solid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cxnSp>
          <p:nvCxnSpPr>
            <p:cNvPr id="29" name="直接连接符 28"/>
            <p:cNvCxnSpPr/>
            <p:nvPr/>
          </p:nvCxnSpPr>
          <p:spPr bwMode="auto">
            <a:xfrm flipV="1">
              <a:off x="1502944" y="5107965"/>
              <a:ext cx="0" cy="615660"/>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flipV="1">
              <a:off x="3039910" y="5091287"/>
              <a:ext cx="0" cy="634528"/>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p:cNvCxnSpPr/>
            <p:nvPr/>
          </p:nvCxnSpPr>
          <p:spPr bwMode="auto">
            <a:xfrm flipV="1">
              <a:off x="4612410" y="5091287"/>
              <a:ext cx="0" cy="643277"/>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p:cNvCxnSpPr/>
            <p:nvPr/>
          </p:nvCxnSpPr>
          <p:spPr bwMode="auto">
            <a:xfrm flipV="1">
              <a:off x="6184827" y="5083177"/>
              <a:ext cx="0" cy="651969"/>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矩形 32"/>
            <p:cNvSpPr/>
            <p:nvPr/>
          </p:nvSpPr>
          <p:spPr bwMode="auto">
            <a:xfrm>
              <a:off x="3037445" y="5490266"/>
              <a:ext cx="395340" cy="251072"/>
            </a:xfrm>
            <a:prstGeom prst="rect">
              <a:avLst/>
            </a:prstGeom>
            <a:solidFill>
              <a:srgbClr val="3333CC">
                <a:alpha val="50000"/>
              </a:srgbClr>
            </a:solid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sp>
          <p:nvSpPr>
            <p:cNvPr id="34" name="矩形 33"/>
            <p:cNvSpPr/>
            <p:nvPr/>
          </p:nvSpPr>
          <p:spPr bwMode="auto">
            <a:xfrm>
              <a:off x="4609151" y="5492426"/>
              <a:ext cx="418697" cy="251072"/>
            </a:xfrm>
            <a:prstGeom prst="rect">
              <a:avLst/>
            </a:prstGeom>
            <a:solidFill>
              <a:srgbClr val="3333CC">
                <a:alpha val="50000"/>
              </a:srgbClr>
            </a:solid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sp>
          <p:nvSpPr>
            <p:cNvPr id="35" name="Rectangle 61">
              <a:extLst>
                <a:ext uri="{FF2B5EF4-FFF2-40B4-BE49-F238E27FC236}">
                  <a16:creationId xmlns:a16="http://schemas.microsoft.com/office/drawing/2014/main" id="{4DAF45A7-FBE9-4F7A-BCC5-16139847ED6E}"/>
                </a:ext>
              </a:extLst>
            </p:cNvPr>
            <p:cNvSpPr>
              <a:spLocks noChangeArrowheads="1"/>
            </p:cNvSpPr>
            <p:nvPr/>
          </p:nvSpPr>
          <p:spPr bwMode="auto">
            <a:xfrm>
              <a:off x="8317971" y="5857167"/>
              <a:ext cx="270908" cy="1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buSzTx/>
                <a:buFontTx/>
                <a:buNone/>
                <a:defRPr/>
              </a:pPr>
              <a:r>
                <a:rPr lang="en-US" altLang="en-US" sz="975" b="1" kern="0" dirty="0">
                  <a:solidFill>
                    <a:srgbClr val="000000"/>
                  </a:solidFill>
                  <a:latin typeface="Calibri" panose="020F0502020204030204" pitchFamily="34" charset="0"/>
                  <a:ea typeface="MS Gothic"/>
                </a:rPr>
                <a:t>t(</a:t>
              </a:r>
              <a:r>
                <a:rPr lang="en-US" altLang="en-US" sz="975" b="1" kern="0" dirty="0" err="1">
                  <a:solidFill>
                    <a:srgbClr val="000000"/>
                  </a:solidFill>
                  <a:latin typeface="Calibri" panose="020F0502020204030204" pitchFamily="34" charset="0"/>
                  <a:ea typeface="MS Gothic"/>
                </a:rPr>
                <a:t>ms</a:t>
              </a:r>
              <a:r>
                <a:rPr lang="en-US" altLang="en-US" sz="975" b="1" kern="0" dirty="0">
                  <a:solidFill>
                    <a:srgbClr val="000000"/>
                  </a:solidFill>
                  <a:latin typeface="Calibri" panose="020F0502020204030204" pitchFamily="34" charset="0"/>
                  <a:ea typeface="MS Gothic"/>
                </a:rPr>
                <a:t>)</a:t>
              </a:r>
              <a:endParaRPr lang="en-US" altLang="en-US" sz="1350" kern="0" dirty="0">
                <a:solidFill>
                  <a:srgbClr val="000000"/>
                </a:solidFill>
                <a:ea typeface="MS Gothic"/>
              </a:endParaRPr>
            </a:p>
          </p:txBody>
        </p:sp>
        <p:sp>
          <p:nvSpPr>
            <p:cNvPr id="36" name="矩形 35"/>
            <p:cNvSpPr/>
            <p:nvPr/>
          </p:nvSpPr>
          <p:spPr bwMode="auto">
            <a:xfrm>
              <a:off x="7642007" y="5484074"/>
              <a:ext cx="452704" cy="251072"/>
            </a:xfrm>
            <a:prstGeom prst="rect">
              <a:avLst/>
            </a:prstGeom>
            <a:solidFill>
              <a:srgbClr val="3333CC">
                <a:alpha val="50000"/>
              </a:srgbClr>
            </a:solid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cxnSp>
          <p:nvCxnSpPr>
            <p:cNvPr id="37" name="直接连接符 36"/>
            <p:cNvCxnSpPr/>
            <p:nvPr/>
          </p:nvCxnSpPr>
          <p:spPr bwMode="auto">
            <a:xfrm flipV="1">
              <a:off x="7639541" y="5107965"/>
              <a:ext cx="0" cy="643992"/>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矩形 37"/>
            <p:cNvSpPr/>
            <p:nvPr/>
          </p:nvSpPr>
          <p:spPr>
            <a:xfrm>
              <a:off x="6720756" y="5230063"/>
              <a:ext cx="364202" cy="307777"/>
            </a:xfrm>
            <a:prstGeom prst="rect">
              <a:avLst/>
            </a:prstGeom>
          </p:spPr>
          <p:txBody>
            <a:bodyPr wrap="none">
              <a:spAutoFit/>
            </a:bodyPr>
            <a:lstStyle/>
            <a:p>
              <a:pPr defTabSz="914400" eaLnBrk="1" fontAlgn="auto" hangingPunct="1">
                <a:spcBef>
                  <a:spcPts val="0"/>
                </a:spcBef>
                <a:spcAft>
                  <a:spcPts val="0"/>
                </a:spcAft>
                <a:buClrTx/>
                <a:buSzTx/>
                <a:buFontTx/>
                <a:buNone/>
                <a:defRPr/>
              </a:pPr>
              <a:r>
                <a:rPr lang="en-US" altLang="zh-CN" sz="1400" b="1" kern="0" dirty="0">
                  <a:solidFill>
                    <a:srgbClr val="000000"/>
                  </a:solidFill>
                  <a:latin typeface="Times New Roman" pitchFamily="18" charset="0"/>
                  <a:ea typeface="MS Gothic"/>
                  <a:cs typeface="Times New Roman" panose="02020603050405020304" pitchFamily="18" charset="0"/>
                </a:rPr>
                <a:t>…</a:t>
              </a:r>
              <a:endParaRPr lang="zh-CN" altLang="en-US" sz="1400" b="1" kern="0" dirty="0">
                <a:solidFill>
                  <a:srgbClr val="000000"/>
                </a:solidFill>
                <a:latin typeface="Times New Roman" pitchFamily="18" charset="0"/>
                <a:ea typeface="MS Gothic"/>
              </a:endParaRPr>
            </a:p>
          </p:txBody>
        </p:sp>
        <p:cxnSp>
          <p:nvCxnSpPr>
            <p:cNvPr id="39" name="直接箭头连接符 38"/>
            <p:cNvCxnSpPr/>
            <p:nvPr/>
          </p:nvCxnSpPr>
          <p:spPr bwMode="auto">
            <a:xfrm>
              <a:off x="643036" y="5257568"/>
              <a:ext cx="869367" cy="0"/>
            </a:xfrm>
            <a:prstGeom prst="straightConnector1">
              <a:avLst/>
            </a:prstGeom>
            <a:solidFill>
              <a:srgbClr val="00CC99"/>
            </a:solidFill>
            <a:ln w="12700" cap="flat" cmpd="sng" algn="ctr">
              <a:solidFill>
                <a:srgbClr val="0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文本框 39"/>
            <p:cNvSpPr txBox="1"/>
            <p:nvPr/>
          </p:nvSpPr>
          <p:spPr>
            <a:xfrm>
              <a:off x="915627" y="4963820"/>
              <a:ext cx="330540"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defRPr/>
              </a:pPr>
              <a:r>
                <a:rPr lang="en-US" altLang="zh-CN" sz="1200" kern="0" dirty="0">
                  <a:solidFill>
                    <a:srgbClr val="000000"/>
                  </a:solidFill>
                  <a:latin typeface="Times New Roman" pitchFamily="18" charset="0"/>
                  <a:ea typeface="MS Gothic"/>
                </a:rPr>
                <a:t>T</a:t>
              </a:r>
              <a:r>
                <a:rPr lang="en-US" altLang="zh-CN" sz="1200" kern="0" baseline="-25000" dirty="0">
                  <a:solidFill>
                    <a:srgbClr val="000000"/>
                  </a:solidFill>
                  <a:latin typeface="Times New Roman" pitchFamily="18" charset="0"/>
                  <a:ea typeface="MS Gothic"/>
                </a:rPr>
                <a:t>2</a:t>
              </a:r>
              <a:endParaRPr lang="zh-CN" altLang="en-US" sz="1200" kern="0" baseline="-25000" dirty="0">
                <a:solidFill>
                  <a:srgbClr val="000000"/>
                </a:solidFill>
                <a:latin typeface="Times New Roman" pitchFamily="18" charset="0"/>
                <a:ea typeface="MS Gothic"/>
              </a:endParaRPr>
            </a:p>
          </p:txBody>
        </p:sp>
        <p:sp>
          <p:nvSpPr>
            <p:cNvPr id="41" name="文本框 40"/>
            <p:cNvSpPr txBox="1"/>
            <p:nvPr/>
          </p:nvSpPr>
          <p:spPr>
            <a:xfrm>
              <a:off x="590800" y="5813240"/>
              <a:ext cx="528066" cy="237894"/>
            </a:xfrm>
            <a:prstGeom prst="rect">
              <a:avLst/>
            </a:prstGeom>
            <a:noFill/>
          </p:spPr>
          <p:txBody>
            <a:bodyPr wrap="none" rtlCol="0">
              <a:normAutofit fontScale="92500" lnSpcReduction="20000"/>
            </a:bodyPr>
            <a:lstStyle/>
            <a:p>
              <a:pPr defTabSz="914400" eaLnBrk="1" fontAlgn="auto" hangingPunct="1">
                <a:spcBef>
                  <a:spcPts val="0"/>
                </a:spcBef>
                <a:spcAft>
                  <a:spcPts val="0"/>
                </a:spcAft>
                <a:buClrTx/>
                <a:buSzTx/>
                <a:buFontTx/>
                <a:buNone/>
                <a:defRPr/>
              </a:pPr>
              <a:r>
                <a:rPr lang="en-US" altLang="zh-CN" sz="1200" kern="0" dirty="0">
                  <a:solidFill>
                    <a:srgbClr val="000000"/>
                  </a:solidFill>
                  <a:latin typeface="Times New Roman" pitchFamily="18" charset="0"/>
                  <a:ea typeface="MS Gothic"/>
                </a:rPr>
                <a:t>Ranging pair 2</a:t>
              </a:r>
              <a:endParaRPr lang="zh-CN" altLang="en-US" sz="1200" kern="0" dirty="0">
                <a:solidFill>
                  <a:srgbClr val="000000"/>
                </a:solidFill>
                <a:latin typeface="Times New Roman" pitchFamily="18" charset="0"/>
                <a:ea typeface="MS Gothic"/>
              </a:endParaRPr>
            </a:p>
          </p:txBody>
        </p:sp>
        <p:grpSp>
          <p:nvGrpSpPr>
            <p:cNvPr id="42" name="组合 41"/>
            <p:cNvGrpSpPr/>
            <p:nvPr/>
          </p:nvGrpSpPr>
          <p:grpSpPr>
            <a:xfrm>
              <a:off x="1500863" y="4221089"/>
              <a:ext cx="142136" cy="1610871"/>
              <a:chOff x="1749772" y="4202940"/>
              <a:chExt cx="142136" cy="1610871"/>
            </a:xfrm>
          </p:grpSpPr>
          <p:sp>
            <p:nvSpPr>
              <p:cNvPr id="75" name="矩形 74"/>
              <p:cNvSpPr/>
              <p:nvPr/>
            </p:nvSpPr>
            <p:spPr bwMode="auto">
              <a:xfrm>
                <a:off x="1751888" y="4202940"/>
                <a:ext cx="137426" cy="1610871"/>
              </a:xfrm>
              <a:prstGeom prst="rect">
                <a:avLst/>
              </a:prstGeom>
              <a:noFill/>
              <a:ln w="1905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cxnSp>
            <p:nvCxnSpPr>
              <p:cNvPr id="76" name="直接连接符 75"/>
              <p:cNvCxnSpPr/>
              <p:nvPr/>
            </p:nvCxnSpPr>
            <p:spPr bwMode="auto">
              <a:xfrm flipH="1">
                <a:off x="1751065" y="4330938"/>
                <a:ext cx="91222" cy="10212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接连接符 76"/>
              <p:cNvCxnSpPr/>
              <p:nvPr/>
            </p:nvCxnSpPr>
            <p:spPr bwMode="auto">
              <a:xfrm flipH="1">
                <a:off x="1752378" y="4372264"/>
                <a:ext cx="139530" cy="160788"/>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接连接符 77"/>
              <p:cNvCxnSpPr/>
              <p:nvPr/>
            </p:nvCxnSpPr>
            <p:spPr bwMode="auto">
              <a:xfrm flipH="1">
                <a:off x="1807244" y="4491841"/>
                <a:ext cx="76424" cy="7618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接连接符 78"/>
              <p:cNvCxnSpPr/>
              <p:nvPr/>
            </p:nvCxnSpPr>
            <p:spPr bwMode="auto">
              <a:xfrm flipH="1">
                <a:off x="1749772" y="5476443"/>
                <a:ext cx="91222" cy="10212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接连接符 79"/>
              <p:cNvCxnSpPr/>
              <p:nvPr/>
            </p:nvCxnSpPr>
            <p:spPr bwMode="auto">
              <a:xfrm flipH="1">
                <a:off x="1751085" y="5517769"/>
                <a:ext cx="139530" cy="160788"/>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接连接符 80"/>
              <p:cNvCxnSpPr/>
              <p:nvPr/>
            </p:nvCxnSpPr>
            <p:spPr bwMode="auto">
              <a:xfrm flipH="1">
                <a:off x="1805124" y="5627536"/>
                <a:ext cx="76424" cy="7618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3" name="直接箭头连接符 42"/>
            <p:cNvCxnSpPr>
              <a:stCxn id="75" idx="2"/>
              <a:endCxn id="44" idx="1"/>
            </p:cNvCxnSpPr>
            <p:nvPr/>
          </p:nvCxnSpPr>
          <p:spPr bwMode="auto">
            <a:xfrm>
              <a:off x="1571692" y="5831960"/>
              <a:ext cx="136474" cy="366739"/>
            </a:xfrm>
            <a:prstGeom prst="straightConnector1">
              <a:avLst/>
            </a:prstGeom>
            <a:solidFill>
              <a:srgbClr val="00CC99"/>
            </a:solidFill>
            <a:ln w="12700" cap="flat" cmpd="sng" algn="ctr">
              <a:solidFill>
                <a:srgbClr val="C0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文本框 43"/>
            <p:cNvSpPr txBox="1"/>
            <p:nvPr/>
          </p:nvSpPr>
          <p:spPr>
            <a:xfrm>
              <a:off x="1708166" y="6044810"/>
              <a:ext cx="2546292" cy="307777"/>
            </a:xfrm>
            <a:prstGeom prst="rect">
              <a:avLst/>
            </a:prstGeom>
            <a:noFill/>
          </p:spPr>
          <p:txBody>
            <a:bodyPr wrap="square" rtlCol="0">
              <a:spAutoFit/>
            </a:bodyPr>
            <a:lstStyle/>
            <a:p>
              <a:pPr defTabSz="914400" eaLnBrk="1" fontAlgn="auto" hangingPunct="1">
                <a:spcBef>
                  <a:spcPts val="0"/>
                </a:spcBef>
                <a:spcAft>
                  <a:spcPts val="0"/>
                </a:spcAft>
                <a:buClrTx/>
                <a:buSzTx/>
                <a:buFontTx/>
                <a:buNone/>
                <a:defRPr/>
              </a:pPr>
              <a:r>
                <a:rPr lang="en-US" altLang="zh-CN" sz="1400" kern="0" dirty="0">
                  <a:solidFill>
                    <a:srgbClr val="C00000"/>
                  </a:solidFill>
                  <a:latin typeface="Times New Roman" pitchFamily="18" charset="0"/>
                  <a:ea typeface="MS Gothic"/>
                </a:rPr>
                <a:t>Interfere with each other</a:t>
              </a:r>
              <a:endParaRPr lang="zh-CN" altLang="en-US" sz="1400" kern="0" dirty="0">
                <a:solidFill>
                  <a:srgbClr val="C00000"/>
                </a:solidFill>
                <a:latin typeface="Times New Roman" pitchFamily="18" charset="0"/>
                <a:ea typeface="MS Gothic"/>
              </a:endParaRPr>
            </a:p>
          </p:txBody>
        </p:sp>
        <p:cxnSp>
          <p:nvCxnSpPr>
            <p:cNvPr id="45" name="直接箭头连接符 44"/>
            <p:cNvCxnSpPr/>
            <p:nvPr/>
          </p:nvCxnSpPr>
          <p:spPr bwMode="auto">
            <a:xfrm>
              <a:off x="1501997" y="5253531"/>
              <a:ext cx="1535448" cy="0"/>
            </a:xfrm>
            <a:prstGeom prst="straightConnector1">
              <a:avLst/>
            </a:prstGeom>
            <a:solidFill>
              <a:srgbClr val="00CC99"/>
            </a:solidFill>
            <a:ln w="12700" cap="flat" cmpd="sng" algn="ctr">
              <a:solidFill>
                <a:srgbClr val="0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文本框 45"/>
            <p:cNvSpPr txBox="1"/>
            <p:nvPr/>
          </p:nvSpPr>
          <p:spPr>
            <a:xfrm>
              <a:off x="2042422" y="4984022"/>
              <a:ext cx="443476" cy="276999"/>
            </a:xfrm>
            <a:prstGeom prst="rect">
              <a:avLst/>
            </a:prstGeom>
            <a:noFill/>
          </p:spPr>
          <p:txBody>
            <a:bodyPr wrap="square" rtlCol="0">
              <a:spAutoFit/>
            </a:bodyPr>
            <a:lstStyle/>
            <a:p>
              <a:pPr defTabSz="914400" eaLnBrk="1" fontAlgn="auto" hangingPunct="1">
                <a:spcBef>
                  <a:spcPts val="0"/>
                </a:spcBef>
                <a:spcAft>
                  <a:spcPts val="0"/>
                </a:spcAft>
                <a:buClrTx/>
                <a:buSzTx/>
                <a:buFontTx/>
                <a:buNone/>
                <a:defRPr/>
              </a:pPr>
              <a:r>
                <a:rPr lang="en-US" altLang="zh-CN" sz="1200" kern="0" dirty="0">
                  <a:solidFill>
                    <a:srgbClr val="000000"/>
                  </a:solidFill>
                  <a:latin typeface="Times New Roman" pitchFamily="18" charset="0"/>
                  <a:ea typeface="MS Gothic"/>
                </a:rPr>
                <a:t>1ms</a:t>
              </a:r>
              <a:endParaRPr lang="zh-CN" altLang="en-US" sz="1200" kern="0" dirty="0">
                <a:solidFill>
                  <a:srgbClr val="000000"/>
                </a:solidFill>
                <a:latin typeface="Times New Roman" pitchFamily="18" charset="0"/>
                <a:ea typeface="MS Gothic"/>
              </a:endParaRPr>
            </a:p>
          </p:txBody>
        </p:sp>
        <p:cxnSp>
          <p:nvCxnSpPr>
            <p:cNvPr id="47" name="直接箭头连接符 46"/>
            <p:cNvCxnSpPr/>
            <p:nvPr/>
          </p:nvCxnSpPr>
          <p:spPr bwMode="auto">
            <a:xfrm>
              <a:off x="3038321" y="5261021"/>
              <a:ext cx="1574089" cy="0"/>
            </a:xfrm>
            <a:prstGeom prst="straightConnector1">
              <a:avLst/>
            </a:prstGeom>
            <a:solidFill>
              <a:srgbClr val="00CC99"/>
            </a:solidFill>
            <a:ln w="12700" cap="flat" cmpd="sng" algn="ctr">
              <a:solidFill>
                <a:srgbClr val="0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文本框 47"/>
            <p:cNvSpPr txBox="1"/>
            <p:nvPr/>
          </p:nvSpPr>
          <p:spPr>
            <a:xfrm>
              <a:off x="3659031" y="4961706"/>
              <a:ext cx="443476" cy="276999"/>
            </a:xfrm>
            <a:prstGeom prst="rect">
              <a:avLst/>
            </a:prstGeom>
            <a:noFill/>
          </p:spPr>
          <p:txBody>
            <a:bodyPr wrap="square" rtlCol="0">
              <a:spAutoFit/>
            </a:bodyPr>
            <a:lstStyle/>
            <a:p>
              <a:pPr defTabSz="914400" eaLnBrk="1" fontAlgn="auto" hangingPunct="1">
                <a:spcBef>
                  <a:spcPts val="0"/>
                </a:spcBef>
                <a:spcAft>
                  <a:spcPts val="0"/>
                </a:spcAft>
                <a:buClrTx/>
                <a:buSzTx/>
                <a:buFontTx/>
                <a:buNone/>
                <a:defRPr/>
              </a:pPr>
              <a:r>
                <a:rPr lang="en-US" altLang="zh-CN" sz="1200" kern="0" dirty="0">
                  <a:solidFill>
                    <a:srgbClr val="000000"/>
                  </a:solidFill>
                  <a:latin typeface="Times New Roman" pitchFamily="18" charset="0"/>
                  <a:ea typeface="MS Gothic"/>
                </a:rPr>
                <a:t>1ms</a:t>
              </a:r>
              <a:endParaRPr lang="zh-CN" altLang="en-US" sz="1200" kern="0" dirty="0">
                <a:solidFill>
                  <a:srgbClr val="000000"/>
                </a:solidFill>
                <a:latin typeface="Times New Roman" pitchFamily="18" charset="0"/>
                <a:ea typeface="MS Gothic"/>
              </a:endParaRPr>
            </a:p>
          </p:txBody>
        </p:sp>
        <p:cxnSp>
          <p:nvCxnSpPr>
            <p:cNvPr id="49" name="直接箭头连接符 48"/>
            <p:cNvCxnSpPr/>
            <p:nvPr/>
          </p:nvCxnSpPr>
          <p:spPr bwMode="auto">
            <a:xfrm>
              <a:off x="4613999" y="5261021"/>
              <a:ext cx="1580980" cy="0"/>
            </a:xfrm>
            <a:prstGeom prst="straightConnector1">
              <a:avLst/>
            </a:prstGeom>
            <a:solidFill>
              <a:srgbClr val="00CC99"/>
            </a:solidFill>
            <a:ln w="12700" cap="flat" cmpd="sng" algn="ctr">
              <a:solidFill>
                <a:srgbClr val="0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文本框 49"/>
            <p:cNvSpPr txBox="1"/>
            <p:nvPr/>
          </p:nvSpPr>
          <p:spPr>
            <a:xfrm>
              <a:off x="5150295" y="4976532"/>
              <a:ext cx="443476" cy="276999"/>
            </a:xfrm>
            <a:prstGeom prst="rect">
              <a:avLst/>
            </a:prstGeom>
            <a:noFill/>
          </p:spPr>
          <p:txBody>
            <a:bodyPr wrap="square" rtlCol="0">
              <a:spAutoFit/>
            </a:bodyPr>
            <a:lstStyle/>
            <a:p>
              <a:pPr defTabSz="914400" eaLnBrk="1" fontAlgn="auto" hangingPunct="1">
                <a:spcBef>
                  <a:spcPts val="0"/>
                </a:spcBef>
                <a:spcAft>
                  <a:spcPts val="0"/>
                </a:spcAft>
                <a:buClrTx/>
                <a:buSzTx/>
                <a:buFontTx/>
                <a:buNone/>
                <a:defRPr/>
              </a:pPr>
              <a:r>
                <a:rPr lang="en-US" altLang="zh-CN" sz="1200" kern="0" dirty="0">
                  <a:solidFill>
                    <a:srgbClr val="000000"/>
                  </a:solidFill>
                  <a:latin typeface="Times New Roman" pitchFamily="18" charset="0"/>
                  <a:ea typeface="MS Gothic"/>
                </a:rPr>
                <a:t>1ms</a:t>
              </a:r>
              <a:endParaRPr lang="zh-CN" altLang="en-US" sz="1200" kern="0" dirty="0">
                <a:solidFill>
                  <a:srgbClr val="000000"/>
                </a:solidFill>
                <a:latin typeface="Times New Roman" pitchFamily="18" charset="0"/>
                <a:ea typeface="MS Gothic"/>
              </a:endParaRPr>
            </a:p>
          </p:txBody>
        </p:sp>
        <p:grpSp>
          <p:nvGrpSpPr>
            <p:cNvPr id="51" name="组合 50"/>
            <p:cNvGrpSpPr/>
            <p:nvPr/>
          </p:nvGrpSpPr>
          <p:grpSpPr>
            <a:xfrm>
              <a:off x="3036735" y="4221088"/>
              <a:ext cx="142136" cy="1610871"/>
              <a:chOff x="1749772" y="4202940"/>
              <a:chExt cx="142136" cy="1610871"/>
            </a:xfrm>
          </p:grpSpPr>
          <p:sp>
            <p:nvSpPr>
              <p:cNvPr id="68" name="矩形 67"/>
              <p:cNvSpPr/>
              <p:nvPr/>
            </p:nvSpPr>
            <p:spPr bwMode="auto">
              <a:xfrm>
                <a:off x="1751888" y="4202940"/>
                <a:ext cx="137426" cy="1610871"/>
              </a:xfrm>
              <a:prstGeom prst="rect">
                <a:avLst/>
              </a:prstGeom>
              <a:noFill/>
              <a:ln w="1905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cxnSp>
            <p:nvCxnSpPr>
              <p:cNvPr id="69" name="直接连接符 68"/>
              <p:cNvCxnSpPr/>
              <p:nvPr/>
            </p:nvCxnSpPr>
            <p:spPr bwMode="auto">
              <a:xfrm flipH="1">
                <a:off x="1751065" y="4330938"/>
                <a:ext cx="91222" cy="10212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接连接符 69"/>
              <p:cNvCxnSpPr/>
              <p:nvPr/>
            </p:nvCxnSpPr>
            <p:spPr bwMode="auto">
              <a:xfrm flipH="1">
                <a:off x="1752378" y="4372264"/>
                <a:ext cx="139530" cy="160788"/>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接连接符 70"/>
              <p:cNvCxnSpPr/>
              <p:nvPr/>
            </p:nvCxnSpPr>
            <p:spPr bwMode="auto">
              <a:xfrm flipH="1">
                <a:off x="1807244" y="4491841"/>
                <a:ext cx="76424" cy="7618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接连接符 71"/>
              <p:cNvCxnSpPr/>
              <p:nvPr/>
            </p:nvCxnSpPr>
            <p:spPr bwMode="auto">
              <a:xfrm flipH="1">
                <a:off x="1749772" y="5476443"/>
                <a:ext cx="91222" cy="10212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连接符 72"/>
              <p:cNvCxnSpPr/>
              <p:nvPr/>
            </p:nvCxnSpPr>
            <p:spPr bwMode="auto">
              <a:xfrm flipH="1">
                <a:off x="1751085" y="5517769"/>
                <a:ext cx="139530" cy="160788"/>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接连接符 73"/>
              <p:cNvCxnSpPr/>
              <p:nvPr/>
            </p:nvCxnSpPr>
            <p:spPr bwMode="auto">
              <a:xfrm flipH="1">
                <a:off x="1805124" y="5627536"/>
                <a:ext cx="76424" cy="7618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 name="组合 51"/>
            <p:cNvGrpSpPr/>
            <p:nvPr/>
          </p:nvGrpSpPr>
          <p:grpSpPr>
            <a:xfrm>
              <a:off x="4618661" y="4221088"/>
              <a:ext cx="142136" cy="1610871"/>
              <a:chOff x="1749772" y="4202940"/>
              <a:chExt cx="142136" cy="1610871"/>
            </a:xfrm>
          </p:grpSpPr>
          <p:sp>
            <p:nvSpPr>
              <p:cNvPr id="61" name="矩形 60"/>
              <p:cNvSpPr/>
              <p:nvPr/>
            </p:nvSpPr>
            <p:spPr bwMode="auto">
              <a:xfrm>
                <a:off x="1751888" y="4202940"/>
                <a:ext cx="137426" cy="1610871"/>
              </a:xfrm>
              <a:prstGeom prst="rect">
                <a:avLst/>
              </a:prstGeom>
              <a:noFill/>
              <a:ln w="1905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cxnSp>
            <p:nvCxnSpPr>
              <p:cNvPr id="62" name="直接连接符 61"/>
              <p:cNvCxnSpPr/>
              <p:nvPr/>
            </p:nvCxnSpPr>
            <p:spPr bwMode="auto">
              <a:xfrm flipH="1">
                <a:off x="1751065" y="4330938"/>
                <a:ext cx="91222" cy="10212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flipH="1">
                <a:off x="1752378" y="4372264"/>
                <a:ext cx="139530" cy="160788"/>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连接符 63"/>
              <p:cNvCxnSpPr/>
              <p:nvPr/>
            </p:nvCxnSpPr>
            <p:spPr bwMode="auto">
              <a:xfrm flipH="1">
                <a:off x="1807244" y="4491841"/>
                <a:ext cx="76424" cy="7618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接连接符 64"/>
              <p:cNvCxnSpPr/>
              <p:nvPr/>
            </p:nvCxnSpPr>
            <p:spPr bwMode="auto">
              <a:xfrm flipH="1">
                <a:off x="1749772" y="5476443"/>
                <a:ext cx="91222" cy="10212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连接符 65"/>
              <p:cNvCxnSpPr/>
              <p:nvPr/>
            </p:nvCxnSpPr>
            <p:spPr bwMode="auto">
              <a:xfrm flipH="1">
                <a:off x="1751085" y="5517769"/>
                <a:ext cx="139530" cy="160788"/>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接连接符 66"/>
              <p:cNvCxnSpPr/>
              <p:nvPr/>
            </p:nvCxnSpPr>
            <p:spPr bwMode="auto">
              <a:xfrm flipH="1">
                <a:off x="1805124" y="5627536"/>
                <a:ext cx="76424" cy="7618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 name="组合 52"/>
            <p:cNvGrpSpPr/>
            <p:nvPr/>
          </p:nvGrpSpPr>
          <p:grpSpPr>
            <a:xfrm>
              <a:off x="7639479" y="4221087"/>
              <a:ext cx="142136" cy="1610871"/>
              <a:chOff x="1749772" y="4202940"/>
              <a:chExt cx="142136" cy="1610871"/>
            </a:xfrm>
          </p:grpSpPr>
          <p:sp>
            <p:nvSpPr>
              <p:cNvPr id="54" name="矩形 53"/>
              <p:cNvSpPr/>
              <p:nvPr/>
            </p:nvSpPr>
            <p:spPr bwMode="auto">
              <a:xfrm>
                <a:off x="1751888" y="4202940"/>
                <a:ext cx="137426" cy="1610871"/>
              </a:xfrm>
              <a:prstGeom prst="rect">
                <a:avLst/>
              </a:prstGeom>
              <a:noFill/>
              <a:ln w="1905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defTabSz="914400" eaLnBrk="1" fontAlgn="auto" hangingPunct="1">
                  <a:spcBef>
                    <a:spcPts val="0"/>
                  </a:spcBef>
                  <a:spcAft>
                    <a:spcPts val="0"/>
                  </a:spcAft>
                  <a:buClrTx/>
                  <a:buSzTx/>
                  <a:buFontTx/>
                  <a:buNone/>
                  <a:defRPr/>
                </a:pPr>
                <a:endParaRPr lang="zh-CN" altLang="en-US" sz="1200" kern="0">
                  <a:solidFill>
                    <a:srgbClr val="000000"/>
                  </a:solidFill>
                  <a:latin typeface="Times New Roman" pitchFamily="18" charset="0"/>
                  <a:ea typeface="MS Gothic"/>
                </a:endParaRPr>
              </a:p>
            </p:txBody>
          </p:sp>
          <p:cxnSp>
            <p:nvCxnSpPr>
              <p:cNvPr id="55" name="直接连接符 54"/>
              <p:cNvCxnSpPr/>
              <p:nvPr/>
            </p:nvCxnSpPr>
            <p:spPr bwMode="auto">
              <a:xfrm flipH="1">
                <a:off x="1751065" y="4330938"/>
                <a:ext cx="91222" cy="10212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接连接符 55"/>
              <p:cNvCxnSpPr/>
              <p:nvPr/>
            </p:nvCxnSpPr>
            <p:spPr bwMode="auto">
              <a:xfrm flipH="1">
                <a:off x="1752378" y="4372264"/>
                <a:ext cx="139530" cy="160788"/>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连接符 56"/>
              <p:cNvCxnSpPr/>
              <p:nvPr/>
            </p:nvCxnSpPr>
            <p:spPr bwMode="auto">
              <a:xfrm flipH="1">
                <a:off x="1807244" y="4491841"/>
                <a:ext cx="76424" cy="7618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flipH="1">
                <a:off x="1749772" y="5476443"/>
                <a:ext cx="91222" cy="10212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bwMode="auto">
              <a:xfrm flipH="1">
                <a:off x="1751085" y="5517769"/>
                <a:ext cx="139530" cy="160788"/>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bwMode="auto">
              <a:xfrm flipH="1">
                <a:off x="1805124" y="5627536"/>
                <a:ext cx="76424" cy="76187"/>
              </a:xfrm>
              <a:prstGeom prst="line">
                <a:avLst/>
              </a:prstGeom>
              <a:solidFill>
                <a:srgbClr val="00CC99"/>
              </a:solidFill>
              <a:ln w="190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mc:AlternateContent xmlns:mc="http://schemas.openxmlformats.org/markup-compatibility/2006" xmlns:a14="http://schemas.microsoft.com/office/drawing/2010/main">
        <mc:Choice Requires="a14">
          <p:sp>
            <p:nvSpPr>
              <p:cNvPr id="82" name="文本框 81"/>
              <p:cNvSpPr txBox="1"/>
              <p:nvPr/>
            </p:nvSpPr>
            <p:spPr>
              <a:xfrm>
                <a:off x="496016" y="1475509"/>
                <a:ext cx="8407815" cy="2523768"/>
              </a:xfrm>
              <a:prstGeom prst="rect">
                <a:avLst/>
              </a:prstGeom>
              <a:noFill/>
            </p:spPr>
            <p:txBody>
              <a:bodyPr wrap="square" rtlCol="0">
                <a:spAutoFit/>
              </a:bodyPr>
              <a:lstStyle/>
              <a:p>
                <a:pPr marL="285750" indent="-285750" defTabSz="914400">
                  <a:spcAft>
                    <a:spcPts val="600"/>
                  </a:spcAft>
                  <a:buClrTx/>
                  <a:buSzTx/>
                  <a:buFont typeface="Arial" panose="020B0604020202020204" pitchFamily="34" charset="0"/>
                  <a:buChar char="•"/>
                </a:pPr>
                <a:r>
                  <a:rPr lang="en-US" altLang="zh-CN" sz="1600" dirty="0">
                    <a:solidFill>
                      <a:srgbClr val="000000"/>
                    </a:solidFill>
                    <a:latin typeface="Times New Roman" pitchFamily="18" charset="0"/>
                    <a:ea typeface="MS Gothic"/>
                    <a:cs typeface="Times New Roman" panose="02020603050405020304" pitchFamily="18" charset="0"/>
                  </a:rPr>
                  <a:t>Simulation settings</a:t>
                </a:r>
                <a:r>
                  <a:rPr lang="zh-CN" altLang="en-US" sz="1600" dirty="0">
                    <a:solidFill>
                      <a:srgbClr val="000000"/>
                    </a:solidFill>
                    <a:latin typeface="Times New Roman" pitchFamily="18" charset="0"/>
                    <a:ea typeface="MS Gothic"/>
                  </a:rPr>
                  <a:t>：</a:t>
                </a:r>
                <a:endParaRPr lang="en-US" altLang="zh-CN" sz="1600" dirty="0">
                  <a:solidFill>
                    <a:srgbClr val="000000"/>
                  </a:solidFill>
                  <a:latin typeface="Times New Roman" pitchFamily="18" charset="0"/>
                  <a:ea typeface="MS Gothic"/>
                </a:endParaRPr>
              </a:p>
              <a:p>
                <a:pPr lvl="1" defTabSz="914400">
                  <a:spcAft>
                    <a:spcPts val="600"/>
                  </a:spcAft>
                  <a:buClrTx/>
                  <a:buSzTx/>
                  <a:buFont typeface="Times New Roman" panose="02020603050405020304" pitchFamily="18" charset="0"/>
                  <a:buChar char="‒"/>
                </a:pPr>
                <a:r>
                  <a:rPr lang="en-US" altLang="zh-CN" sz="1600" dirty="0">
                    <a:solidFill>
                      <a:srgbClr val="000000"/>
                    </a:solidFill>
                    <a:latin typeface="Times New Roman" pitchFamily="18" charset="0"/>
                    <a:ea typeface="MS Gothic"/>
                  </a:rPr>
                  <a:t>2 ranging pairs, 8 preamble-only fragments for each pair, each fragment 64us</a:t>
                </a:r>
              </a:p>
              <a:p>
                <a:pPr lvl="1" defTabSz="914400">
                  <a:spcAft>
                    <a:spcPts val="600"/>
                  </a:spcAft>
                  <a:buClrTx/>
                  <a:buSzTx/>
                  <a:buFont typeface="Times New Roman" panose="02020603050405020304" pitchFamily="18" charset="0"/>
                  <a:buChar char="‒"/>
                </a:pPr>
                <a:r>
                  <a:rPr lang="en-US" altLang="zh-CN" sz="1600" dirty="0">
                    <a:solidFill>
                      <a:srgbClr val="000000"/>
                    </a:solidFill>
                    <a:latin typeface="Times New Roman" pitchFamily="18" charset="0"/>
                    <a:ea typeface="MS Gothic"/>
                  </a:rPr>
                  <a:t>Channel model 1-8, the power of the interference signal is the same as the useful signal</a:t>
                </a:r>
              </a:p>
              <a:p>
                <a:pPr marL="285750" indent="-285750" defTabSz="914400">
                  <a:spcAft>
                    <a:spcPts val="600"/>
                  </a:spcAft>
                  <a:buClrTx/>
                  <a:buSzTx/>
                  <a:buFont typeface="Arial" panose="020B0604020202020204" pitchFamily="34" charset="0"/>
                  <a:buChar char="•"/>
                </a:pPr>
                <a:r>
                  <a:rPr lang="en-US" altLang="zh-CN" sz="1600" dirty="0">
                    <a:solidFill>
                      <a:srgbClr val="000000"/>
                    </a:solidFill>
                    <a:latin typeface="Times New Roman" pitchFamily="18" charset="0"/>
                    <a:ea typeface="MS Gothic"/>
                  </a:rPr>
                  <a:t>Method to calculate the ranging error:</a:t>
                </a:r>
              </a:p>
              <a:p>
                <a:pPr lvl="1" defTabSz="914400">
                  <a:spcAft>
                    <a:spcPts val="600"/>
                  </a:spcAft>
                  <a:buClrTx/>
                  <a:buSzTx/>
                  <a:buFont typeface="Times New Roman" panose="02020603050405020304" pitchFamily="18" charset="0"/>
                  <a:buChar char="‒"/>
                </a:pPr>
                <a:r>
                  <a:rPr lang="en-US" altLang="zh-CN" sz="1600" dirty="0">
                    <a:solidFill>
                      <a:srgbClr val="000000"/>
                    </a:solidFill>
                    <a:latin typeface="Times New Roman" pitchFamily="18" charset="0"/>
                  </a:rPr>
                  <a:t>Starting time </a:t>
                </a:r>
                <a14:m>
                  <m:oMath xmlns:m="http://schemas.openxmlformats.org/officeDocument/2006/math">
                    <m:sSub>
                      <m:sSubPr>
                        <m:ctrlPr>
                          <a:rPr lang="en-US" altLang="zh-CN" sz="1600" i="1">
                            <a:solidFill>
                              <a:srgbClr val="000000"/>
                            </a:solidFill>
                            <a:latin typeface="Cambria Math" panose="02040503050406030204" pitchFamily="18" charset="0"/>
                          </a:rPr>
                        </m:ctrlPr>
                      </m:sSubPr>
                      <m:e>
                        <m:r>
                          <a:rPr lang="en-US" altLang="zh-CN" sz="1600" i="1">
                            <a:solidFill>
                              <a:srgbClr val="000000"/>
                            </a:solidFill>
                            <a:latin typeface="Cambria Math" panose="02040503050406030204" pitchFamily="18" charset="0"/>
                          </a:rPr>
                          <m:t>𝑇</m:t>
                        </m:r>
                      </m:e>
                      <m:sub>
                        <m:r>
                          <a:rPr lang="en-US" altLang="zh-CN" sz="1600" i="1">
                            <a:solidFill>
                              <a:srgbClr val="000000"/>
                            </a:solidFill>
                            <a:latin typeface="Cambria Math" panose="02040503050406030204" pitchFamily="18" charset="0"/>
                          </a:rPr>
                          <m:t>1</m:t>
                        </m:r>
                      </m:sub>
                    </m:sSub>
                  </m:oMath>
                </a14:m>
                <a:r>
                  <a:rPr lang="zh-CN" altLang="en-US" sz="1600" dirty="0">
                    <a:solidFill>
                      <a:srgbClr val="000000"/>
                    </a:solidFill>
                    <a:latin typeface="Times New Roman" pitchFamily="18" charset="0"/>
                  </a:rPr>
                  <a:t> </a:t>
                </a:r>
                <a:r>
                  <a:rPr lang="en-US" altLang="zh-CN" sz="1600" dirty="0">
                    <a:solidFill>
                      <a:srgbClr val="000000"/>
                    </a:solidFill>
                    <a:latin typeface="Times New Roman" pitchFamily="18" charset="0"/>
                  </a:rPr>
                  <a:t>and </a:t>
                </a:r>
                <a14:m>
                  <m:oMath xmlns:m="http://schemas.openxmlformats.org/officeDocument/2006/math">
                    <m:sSub>
                      <m:sSubPr>
                        <m:ctrlPr>
                          <a:rPr lang="en-US" altLang="zh-CN" sz="1600" i="1">
                            <a:solidFill>
                              <a:srgbClr val="000000"/>
                            </a:solidFill>
                            <a:latin typeface="Cambria Math" panose="02040503050406030204" pitchFamily="18" charset="0"/>
                          </a:rPr>
                        </m:ctrlPr>
                      </m:sSubPr>
                      <m:e>
                        <m:r>
                          <a:rPr lang="en-US" altLang="zh-CN" sz="1600" i="1">
                            <a:solidFill>
                              <a:srgbClr val="000000"/>
                            </a:solidFill>
                            <a:latin typeface="Cambria Math" panose="02040503050406030204" pitchFamily="18" charset="0"/>
                          </a:rPr>
                          <m:t>𝑇</m:t>
                        </m:r>
                      </m:e>
                      <m:sub>
                        <m:r>
                          <a:rPr lang="en-US" altLang="zh-CN" sz="1600" i="1">
                            <a:solidFill>
                              <a:srgbClr val="000000"/>
                            </a:solidFill>
                            <a:latin typeface="Cambria Math" panose="02040503050406030204" pitchFamily="18" charset="0"/>
                          </a:rPr>
                          <m:t>2</m:t>
                        </m:r>
                      </m:sub>
                    </m:sSub>
                  </m:oMath>
                </a14:m>
                <a:r>
                  <a:rPr lang="en-US" altLang="zh-CN" sz="1600" dirty="0">
                    <a:solidFill>
                      <a:srgbClr val="000000"/>
                    </a:solidFill>
                    <a:latin typeface="Times New Roman" pitchFamily="18" charset="0"/>
                  </a:rPr>
                  <a:t> are set to control the number of overlapping chips</a:t>
                </a:r>
              </a:p>
              <a:p>
                <a:pPr lvl="1" defTabSz="914400">
                  <a:spcAft>
                    <a:spcPts val="600"/>
                  </a:spcAft>
                  <a:buClrTx/>
                  <a:buSzTx/>
                  <a:buFont typeface="Times New Roman" panose="02020603050405020304" pitchFamily="18" charset="0"/>
                  <a:buChar char="‒"/>
                </a:pPr>
                <a:r>
                  <a:rPr lang="en-US" altLang="zh-CN" sz="1600" dirty="0">
                    <a:solidFill>
                      <a:srgbClr val="000000"/>
                    </a:solidFill>
                    <a:latin typeface="Times New Roman" pitchFamily="18" charset="0"/>
                  </a:rPr>
                  <a:t>Back-search algorithm (see next slides)</a:t>
                </a:r>
              </a:p>
              <a:p>
                <a:pPr lvl="1" defTabSz="914400">
                  <a:spcAft>
                    <a:spcPts val="600"/>
                  </a:spcAft>
                  <a:buClrTx/>
                  <a:buSzTx/>
                  <a:buFont typeface="Times New Roman" panose="02020603050405020304" pitchFamily="18" charset="0"/>
                  <a:buChar char="‒"/>
                </a:pPr>
                <a:r>
                  <a:rPr lang="en-US" altLang="zh-CN" sz="1600" dirty="0">
                    <a:solidFill>
                      <a:srgbClr val="000000"/>
                    </a:solidFill>
                    <a:latin typeface="Times New Roman" pitchFamily="18" charset="0"/>
                  </a:rPr>
                  <a:t>Obtain the CDF of mean ranging error for random number of overlapping chips using </a:t>
                </a:r>
                <a:r>
                  <a:rPr lang="en-US" altLang="zh-CN" sz="1600" dirty="0" err="1">
                    <a:solidFill>
                      <a:srgbClr val="000000"/>
                    </a:solidFill>
                    <a:latin typeface="Times New Roman" pitchFamily="18" charset="0"/>
                  </a:rPr>
                  <a:t>Golay</a:t>
                </a:r>
                <a:r>
                  <a:rPr lang="en-US" altLang="zh-CN" sz="1600" dirty="0">
                    <a:solidFill>
                      <a:srgbClr val="000000"/>
                    </a:solidFill>
                    <a:latin typeface="Times New Roman" pitchFamily="18" charset="0"/>
                  </a:rPr>
                  <a:t> and Ipatov sequences</a:t>
                </a:r>
              </a:p>
            </p:txBody>
          </p:sp>
        </mc:Choice>
        <mc:Fallback xmlns="">
          <p:sp>
            <p:nvSpPr>
              <p:cNvPr id="82" name="文本框 81"/>
              <p:cNvSpPr txBox="1">
                <a:spLocks noRot="1" noChangeAspect="1" noMove="1" noResize="1" noEditPoints="1" noAdjustHandles="1" noChangeArrowheads="1" noChangeShapeType="1" noTextEdit="1"/>
              </p:cNvSpPr>
              <p:nvPr/>
            </p:nvSpPr>
            <p:spPr>
              <a:xfrm>
                <a:off x="496016" y="1475509"/>
                <a:ext cx="8407815" cy="2523768"/>
              </a:xfrm>
              <a:prstGeom prst="rect">
                <a:avLst/>
              </a:prstGeom>
              <a:blipFill rotWithShape="0">
                <a:blip r:embed="rId2"/>
                <a:stretch>
                  <a:fillRect l="-290" t="-966" b="-21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0846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a:solidFill>
                  <a:srgbClr val="000000"/>
                </a:solidFill>
              </a:rPr>
              <a:t>July 2022</a:t>
            </a:r>
            <a:endParaRPr lang="en-US" altLang="en-US" dirty="0">
              <a:solidFill>
                <a:srgbClr val="000000"/>
              </a:solidFill>
            </a:endParaRPr>
          </a:p>
        </p:txBody>
      </p:sp>
      <p:sp>
        <p:nvSpPr>
          <p:cNvPr id="4" name="灯片编号占位符 3"/>
          <p:cNvSpPr>
            <a:spLocks noGrp="1"/>
          </p:cNvSpPr>
          <p:nvPr>
            <p:ph type="sldNum" sz="quarter" idx="12"/>
          </p:nvPr>
        </p:nvSpPr>
        <p:spPr>
          <a:xfrm>
            <a:off x="4393695" y="6475413"/>
            <a:ext cx="432811" cy="184666"/>
          </a:xfrm>
        </p:spPr>
        <p:txBody>
          <a:bodyPr/>
          <a:lstStyle/>
          <a:p>
            <a:r>
              <a:rPr lang="en-US" altLang="en-US" sz="1200" dirty="0">
                <a:solidFill>
                  <a:srgbClr val="000000"/>
                </a:solidFill>
              </a:rPr>
              <a:t>Slide </a:t>
            </a:r>
            <a:fld id="{77849D27-6DDF-4CEA-A842-3715DABEA1B1}" type="slidenum">
              <a:rPr lang="en-US" altLang="en-US" sz="1200" smtClean="0">
                <a:solidFill>
                  <a:srgbClr val="000000"/>
                </a:solidFill>
              </a:rPr>
              <a:pPr/>
              <a:t>8</a:t>
            </a:fld>
            <a:endParaRPr lang="en-US" altLang="en-US" sz="1200" dirty="0">
              <a:solidFill>
                <a:srgbClr val="000000"/>
              </a:solidFill>
            </a:endParaRPr>
          </a:p>
        </p:txBody>
      </p:sp>
      <p:sp>
        <p:nvSpPr>
          <p:cNvPr id="5" name="Example: Golay 64 vs. Ipatov 127"/>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defTabSz="914400">
              <a:buClrTx/>
              <a:buSzTx/>
              <a:buFontTx/>
              <a:buNone/>
            </a:pPr>
            <a:r>
              <a:rPr lang="en-US" altLang="zh-CN" dirty="0">
                <a:solidFill>
                  <a:srgbClr val="000000"/>
                </a:solidFill>
              </a:rPr>
              <a:t>Preamble Sequences Evaluation</a:t>
            </a:r>
            <a:endParaRPr lang="en-US" altLang="zh-CN" kern="0" dirty="0">
              <a:solidFill>
                <a:srgbClr val="000000"/>
              </a:solidFill>
            </a:endParaRPr>
          </a:p>
        </p:txBody>
      </p:sp>
      <p:pic>
        <p:nvPicPr>
          <p:cNvPr id="6" name="图片 5"/>
          <p:cNvPicPr>
            <a:picLocks noChangeAspect="1"/>
          </p:cNvPicPr>
          <p:nvPr/>
        </p:nvPicPr>
        <p:blipFill>
          <a:blip r:embed="rId2"/>
          <a:stretch>
            <a:fillRect/>
          </a:stretch>
        </p:blipFill>
        <p:spPr>
          <a:xfrm>
            <a:off x="251520" y="2132856"/>
            <a:ext cx="4464474" cy="3600000"/>
          </a:xfrm>
          <a:prstGeom prst="rect">
            <a:avLst/>
          </a:prstGeom>
        </p:spPr>
      </p:pic>
      <p:cxnSp>
        <p:nvCxnSpPr>
          <p:cNvPr id="7" name="直接箭头连接符 6"/>
          <p:cNvCxnSpPr/>
          <p:nvPr/>
        </p:nvCxnSpPr>
        <p:spPr bwMode="auto">
          <a:xfrm>
            <a:off x="1575012" y="2348880"/>
            <a:ext cx="864096" cy="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矩形 7"/>
          <p:cNvSpPr/>
          <p:nvPr/>
        </p:nvSpPr>
        <p:spPr bwMode="auto">
          <a:xfrm>
            <a:off x="1558652" y="2420888"/>
            <a:ext cx="864096" cy="1440160"/>
          </a:xfrm>
          <a:prstGeom prst="rect">
            <a:avLst/>
          </a:prstGeom>
          <a:noFill/>
          <a:ln w="12700" cap="flat" cmpd="sng" algn="ctr">
            <a:solidFill>
              <a:schemeClr val="accent1"/>
            </a:solidFill>
            <a:prstDash val="solid"/>
            <a:round/>
            <a:headEnd type="none" w="sm" len="sm"/>
            <a:tailEnd type="none" w="sm" len="sm"/>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defTabSz="914400">
              <a:buClrTx/>
              <a:buSzTx/>
              <a:buFontTx/>
              <a:buNone/>
            </a:pPr>
            <a:endParaRPr lang="zh-CN" altLang="en-US" sz="1200">
              <a:solidFill>
                <a:srgbClr val="000000"/>
              </a:solidFill>
              <a:latin typeface="Times New Roman" pitchFamily="18" charset="0"/>
            </a:endParaRPr>
          </a:p>
        </p:txBody>
      </p:sp>
      <p:sp>
        <p:nvSpPr>
          <p:cNvPr id="9" name="文本框 8"/>
          <p:cNvSpPr txBox="1"/>
          <p:nvPr/>
        </p:nvSpPr>
        <p:spPr>
          <a:xfrm>
            <a:off x="1575012" y="2052074"/>
            <a:ext cx="873957" cy="276999"/>
          </a:xfrm>
          <a:prstGeom prst="rect">
            <a:avLst/>
          </a:prstGeom>
          <a:noFill/>
        </p:spPr>
        <p:txBody>
          <a:bodyPr wrap="none" rtlCol="0">
            <a:spAutoFit/>
          </a:bodyPr>
          <a:lstStyle/>
          <a:p>
            <a:pPr defTabSz="914400">
              <a:buClrTx/>
              <a:buSzTx/>
              <a:buFontTx/>
              <a:buNone/>
            </a:pPr>
            <a:r>
              <a:rPr lang="en-US" altLang="zh-CN" sz="1200" dirty="0">
                <a:solidFill>
                  <a:srgbClr val="000000"/>
                </a:solidFill>
                <a:latin typeface="Times New Roman" pitchFamily="18" charset="0"/>
              </a:rPr>
              <a:t>20 samples</a:t>
            </a:r>
            <a:endParaRPr lang="zh-CN" altLang="en-US" sz="1200" dirty="0">
              <a:solidFill>
                <a:srgbClr val="000000"/>
              </a:solidFill>
              <a:latin typeface="Times New Roman" pitchFamily="18" charset="0"/>
            </a:endParaRPr>
          </a:p>
        </p:txBody>
      </p:sp>
      <p:cxnSp>
        <p:nvCxnSpPr>
          <p:cNvPr id="10" name="直接箭头连接符 9"/>
          <p:cNvCxnSpPr/>
          <p:nvPr/>
        </p:nvCxnSpPr>
        <p:spPr bwMode="auto">
          <a:xfrm flipV="1">
            <a:off x="1403176" y="2420887"/>
            <a:ext cx="2745" cy="144016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p:nvPr/>
        </p:nvCxnSpPr>
        <p:spPr bwMode="auto">
          <a:xfrm flipV="1">
            <a:off x="1558652" y="2190573"/>
            <a:ext cx="0" cy="23031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flipV="1">
            <a:off x="2422748" y="2190573"/>
            <a:ext cx="0" cy="23031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2"/>
          <p:cNvCxnSpPr/>
          <p:nvPr/>
        </p:nvCxnSpPr>
        <p:spPr bwMode="auto">
          <a:xfrm flipV="1">
            <a:off x="1380727" y="2420887"/>
            <a:ext cx="177924" cy="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flipV="1">
            <a:off x="1403176" y="3863254"/>
            <a:ext cx="177924" cy="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文本框 14"/>
          <p:cNvSpPr txBox="1"/>
          <p:nvPr/>
        </p:nvSpPr>
        <p:spPr>
          <a:xfrm>
            <a:off x="857132" y="3001476"/>
            <a:ext cx="518091" cy="276999"/>
          </a:xfrm>
          <a:prstGeom prst="rect">
            <a:avLst/>
          </a:prstGeom>
          <a:noFill/>
        </p:spPr>
        <p:txBody>
          <a:bodyPr wrap="none" rtlCol="0">
            <a:spAutoFit/>
          </a:bodyPr>
          <a:lstStyle/>
          <a:p>
            <a:pPr defTabSz="914400">
              <a:buClrTx/>
              <a:buSzTx/>
              <a:buFontTx/>
              <a:buNone/>
            </a:pPr>
            <a:r>
              <a:rPr lang="en-US" altLang="zh-CN" sz="1200" dirty="0">
                <a:solidFill>
                  <a:srgbClr val="000000"/>
                </a:solidFill>
                <a:latin typeface="Times New Roman" pitchFamily="18" charset="0"/>
              </a:rPr>
              <a:t>15dB</a:t>
            </a:r>
            <a:endParaRPr lang="zh-CN" altLang="en-US" sz="1200" dirty="0">
              <a:solidFill>
                <a:srgbClr val="000000"/>
              </a:solidFill>
              <a:latin typeface="Times New Roman" pitchFamily="18" charset="0"/>
            </a:endParaRPr>
          </a:p>
        </p:txBody>
      </p:sp>
      <p:sp>
        <p:nvSpPr>
          <p:cNvPr id="16" name="椭圆 15"/>
          <p:cNvSpPr/>
          <p:nvPr/>
        </p:nvSpPr>
        <p:spPr bwMode="auto">
          <a:xfrm>
            <a:off x="1403176" y="3422289"/>
            <a:ext cx="360040" cy="360040"/>
          </a:xfrm>
          <a:prstGeom prst="ellipse">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defTabSz="914400">
              <a:buClrTx/>
              <a:buSzTx/>
              <a:buFontTx/>
              <a:buNone/>
            </a:pPr>
            <a:endParaRPr lang="zh-CN" altLang="en-US" sz="1200">
              <a:solidFill>
                <a:srgbClr val="000000"/>
              </a:solidFill>
              <a:latin typeface="Times New Roman" pitchFamily="18" charset="0"/>
            </a:endParaRPr>
          </a:p>
        </p:txBody>
      </p:sp>
      <p:cxnSp>
        <p:nvCxnSpPr>
          <p:cNvPr id="17" name="直接箭头连接符 16"/>
          <p:cNvCxnSpPr/>
          <p:nvPr/>
        </p:nvCxnSpPr>
        <p:spPr bwMode="auto">
          <a:xfrm flipV="1">
            <a:off x="2433601" y="2236482"/>
            <a:ext cx="356004" cy="45984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文本框 17"/>
          <p:cNvSpPr txBox="1"/>
          <p:nvPr/>
        </p:nvSpPr>
        <p:spPr>
          <a:xfrm>
            <a:off x="2753455" y="2028731"/>
            <a:ext cx="583814" cy="338554"/>
          </a:xfrm>
          <a:prstGeom prst="rect">
            <a:avLst/>
          </a:prstGeom>
          <a:noFill/>
        </p:spPr>
        <p:txBody>
          <a:bodyPr wrap="none" rtlCol="0">
            <a:spAutoFit/>
          </a:bodyPr>
          <a:lstStyle/>
          <a:p>
            <a:pPr defTabSz="914400">
              <a:buClrTx/>
              <a:buSzTx/>
              <a:buFontTx/>
              <a:buNone/>
            </a:pPr>
            <a:r>
              <a:rPr lang="en-US" altLang="zh-CN" sz="1600" dirty="0">
                <a:solidFill>
                  <a:srgbClr val="000000"/>
                </a:solidFill>
                <a:latin typeface="Times New Roman" pitchFamily="18" charset="0"/>
              </a:rPr>
              <a:t>Peak</a:t>
            </a:r>
          </a:p>
        </p:txBody>
      </p:sp>
      <p:cxnSp>
        <p:nvCxnSpPr>
          <p:cNvPr id="19" name="直接箭头连接符 18"/>
          <p:cNvCxnSpPr/>
          <p:nvPr/>
        </p:nvCxnSpPr>
        <p:spPr bwMode="auto">
          <a:xfrm flipV="1">
            <a:off x="1630660" y="3139976"/>
            <a:ext cx="1630241" cy="53409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文本框 19"/>
          <p:cNvSpPr txBox="1"/>
          <p:nvPr/>
        </p:nvSpPr>
        <p:spPr>
          <a:xfrm>
            <a:off x="3281170" y="2819379"/>
            <a:ext cx="1434824" cy="584775"/>
          </a:xfrm>
          <a:prstGeom prst="rect">
            <a:avLst/>
          </a:prstGeom>
          <a:noFill/>
        </p:spPr>
        <p:txBody>
          <a:bodyPr wrap="square" rtlCol="0">
            <a:spAutoFit/>
          </a:bodyPr>
          <a:lstStyle/>
          <a:p>
            <a:pPr defTabSz="914400">
              <a:buClrTx/>
              <a:buSzTx/>
              <a:buFontTx/>
              <a:buNone/>
            </a:pPr>
            <a:r>
              <a:rPr lang="en-US" altLang="zh-CN" sz="1600" b="1" dirty="0">
                <a:solidFill>
                  <a:srgbClr val="FF0000"/>
                </a:solidFill>
                <a:latin typeface="Times New Roman" pitchFamily="18" charset="0"/>
              </a:rPr>
              <a:t>First path</a:t>
            </a:r>
            <a:r>
              <a:rPr lang="en-US" altLang="zh-CN" sz="1600" dirty="0">
                <a:solidFill>
                  <a:srgbClr val="000000"/>
                </a:solidFill>
                <a:latin typeface="Times New Roman" pitchFamily="18" charset="0"/>
              </a:rPr>
              <a:t> </a:t>
            </a:r>
            <a:r>
              <a:rPr lang="en-US" altLang="zh-CN" sz="1600" dirty="0" err="1">
                <a:solidFill>
                  <a:srgbClr val="000000"/>
                </a:solidFill>
                <a:latin typeface="Times New Roman" pitchFamily="18" charset="0"/>
              </a:rPr>
              <a:t>ToA</a:t>
            </a:r>
            <a:r>
              <a:rPr lang="en-US" altLang="zh-CN" sz="1600" dirty="0">
                <a:solidFill>
                  <a:srgbClr val="000000"/>
                </a:solidFill>
                <a:latin typeface="Times New Roman" pitchFamily="18" charset="0"/>
              </a:rPr>
              <a:t> estimation</a:t>
            </a:r>
            <a:endParaRPr lang="zh-CN" altLang="en-US" sz="1600" dirty="0">
              <a:solidFill>
                <a:srgbClr val="000000"/>
              </a:solidFill>
              <a:latin typeface="Times New Roman" pitchFamily="18" charset="0"/>
            </a:endParaRPr>
          </a:p>
        </p:txBody>
      </p:sp>
      <p:sp>
        <p:nvSpPr>
          <p:cNvPr id="21" name="文本框 20"/>
          <p:cNvSpPr txBox="1"/>
          <p:nvPr/>
        </p:nvSpPr>
        <p:spPr>
          <a:xfrm>
            <a:off x="4821286" y="2028731"/>
            <a:ext cx="4089275" cy="2354491"/>
          </a:xfrm>
          <a:prstGeom prst="rect">
            <a:avLst/>
          </a:prstGeom>
          <a:noFill/>
        </p:spPr>
        <p:txBody>
          <a:bodyPr wrap="square" rtlCol="0">
            <a:spAutoFit/>
          </a:bodyPr>
          <a:lstStyle/>
          <a:p>
            <a:pPr marL="228600" indent="-228600" defTabSz="914400">
              <a:lnSpc>
                <a:spcPct val="150000"/>
              </a:lnSpc>
              <a:buClrTx/>
              <a:buSzTx/>
              <a:buFont typeface="+mj-lt"/>
              <a:buAutoNum type="arabicPeriod"/>
            </a:pPr>
            <a:r>
              <a:rPr lang="en-US" altLang="zh-CN" sz="1800" dirty="0">
                <a:solidFill>
                  <a:srgbClr val="000000"/>
                </a:solidFill>
                <a:latin typeface="Times New Roman" pitchFamily="18" charset="0"/>
              </a:rPr>
              <a:t>Correlation with local template</a:t>
            </a:r>
          </a:p>
          <a:p>
            <a:pPr marL="228600" indent="-228600" defTabSz="914400">
              <a:lnSpc>
                <a:spcPct val="150000"/>
              </a:lnSpc>
              <a:buClrTx/>
              <a:buSzTx/>
              <a:buFont typeface="+mj-lt"/>
              <a:buAutoNum type="arabicPeriod"/>
            </a:pPr>
            <a:r>
              <a:rPr lang="en-US" altLang="zh-CN" sz="1800" dirty="0">
                <a:solidFill>
                  <a:srgbClr val="000000"/>
                </a:solidFill>
                <a:latin typeface="Times New Roman" pitchFamily="18" charset="0"/>
              </a:rPr>
              <a:t>Average the periodical correlated results, suggested by [1] </a:t>
            </a:r>
          </a:p>
          <a:p>
            <a:pPr marL="228600" indent="-228600" defTabSz="914400">
              <a:lnSpc>
                <a:spcPct val="150000"/>
              </a:lnSpc>
              <a:buClrTx/>
              <a:buSzTx/>
              <a:buFont typeface="+mj-lt"/>
              <a:buAutoNum type="arabicPeriod"/>
            </a:pPr>
            <a:r>
              <a:rPr lang="en-US" altLang="zh-CN" sz="1800" dirty="0">
                <a:solidFill>
                  <a:srgbClr val="000000"/>
                </a:solidFill>
                <a:latin typeface="Times New Roman" pitchFamily="18" charset="0"/>
              </a:rPr>
              <a:t>Locate the Peak</a:t>
            </a:r>
          </a:p>
          <a:p>
            <a:pPr marL="228600" indent="-228600" defTabSz="914400">
              <a:lnSpc>
                <a:spcPct val="150000"/>
              </a:lnSpc>
              <a:buClrTx/>
              <a:buSzTx/>
              <a:buFont typeface="+mj-lt"/>
              <a:buAutoNum type="arabicPeriod"/>
            </a:pPr>
            <a:r>
              <a:rPr lang="en-US" altLang="zh-CN" sz="1800" dirty="0">
                <a:solidFill>
                  <a:srgbClr val="000000"/>
                </a:solidFill>
                <a:latin typeface="Times New Roman" pitchFamily="18" charset="0"/>
              </a:rPr>
              <a:t>Locate the first path via back search </a:t>
            </a:r>
          </a:p>
          <a:p>
            <a:pPr marL="228600" indent="-228600" defTabSz="914400">
              <a:buClrTx/>
              <a:buSzTx/>
              <a:buFont typeface="+mj-lt"/>
              <a:buAutoNum type="arabicPeriod"/>
            </a:pPr>
            <a:endParaRPr lang="zh-CN" altLang="en-US" sz="1200" dirty="0">
              <a:solidFill>
                <a:srgbClr val="000000"/>
              </a:solidFill>
              <a:latin typeface="Times New Roman" pitchFamily="18" charset="0"/>
            </a:endParaRPr>
          </a:p>
        </p:txBody>
      </p:sp>
      <p:sp>
        <p:nvSpPr>
          <p:cNvPr id="22" name="文本框 21"/>
          <p:cNvSpPr txBox="1"/>
          <p:nvPr/>
        </p:nvSpPr>
        <p:spPr>
          <a:xfrm>
            <a:off x="4715994" y="1592670"/>
            <a:ext cx="4210372" cy="461665"/>
          </a:xfrm>
          <a:prstGeom prst="rect">
            <a:avLst/>
          </a:prstGeom>
          <a:noFill/>
        </p:spPr>
        <p:txBody>
          <a:bodyPr wrap="square" rtlCol="0">
            <a:spAutoFit/>
          </a:bodyPr>
          <a:lstStyle/>
          <a:p>
            <a:r>
              <a:rPr lang="en-US" altLang="zh-CN" kern="0" dirty="0" err="1">
                <a:solidFill>
                  <a:srgbClr val="000000"/>
                </a:solidFill>
              </a:rPr>
              <a:t>ToA</a:t>
            </a:r>
            <a:r>
              <a:rPr lang="en-US" altLang="zh-CN" kern="0" dirty="0">
                <a:solidFill>
                  <a:srgbClr val="000000"/>
                </a:solidFill>
              </a:rPr>
              <a:t> Estimation Method</a:t>
            </a:r>
            <a:endParaRPr lang="zh-CN" altLang="en-US" dirty="0">
              <a:solidFill>
                <a:srgbClr val="FFFFFF"/>
              </a:solidFill>
            </a:endParaRPr>
          </a:p>
        </p:txBody>
      </p:sp>
      <p:graphicFrame>
        <p:nvGraphicFramePr>
          <p:cNvPr id="23" name="表格 22"/>
          <p:cNvGraphicFramePr>
            <a:graphicFrameLocks noGrp="1"/>
          </p:cNvGraphicFramePr>
          <p:nvPr>
            <p:extLst/>
          </p:nvPr>
        </p:nvGraphicFramePr>
        <p:xfrm>
          <a:off x="4744215" y="4509120"/>
          <a:ext cx="3569823" cy="1645920"/>
        </p:xfrm>
        <a:graphic>
          <a:graphicData uri="http://schemas.openxmlformats.org/drawingml/2006/table">
            <a:tbl>
              <a:tblPr firstRow="1" bandRow="1"/>
              <a:tblGrid>
                <a:gridCol w="2201671">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2101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altLang="zh-CN" sz="1200" dirty="0"/>
                        <a:t>Simulation Settings</a:t>
                      </a:r>
                      <a:endParaRPr lang="zh-CN" alt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altLang="zh-CN" sz="1200" dirty="0"/>
                        <a:t>Descriptions</a:t>
                      </a:r>
                      <a:endParaRPr lang="zh-CN" alt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10000"/>
                  </a:ext>
                </a:extLst>
              </a:tr>
              <a:tr h="155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altLang="zh-CN" sz="1200" dirty="0"/>
                        <a:t>Fragment Duration</a:t>
                      </a:r>
                      <a:endParaRPr lang="zh-CN" alt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altLang="zh-CN" sz="1200" dirty="0"/>
                        <a:t>~64us</a:t>
                      </a:r>
                      <a:endParaRPr lang="zh-CN" alt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a16="http://schemas.microsoft.com/office/drawing/2014/main" val="10001"/>
                  </a:ext>
                </a:extLst>
              </a:tr>
              <a:tr h="2579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altLang="zh-CN" sz="1200" dirty="0"/>
                        <a:t>PRF</a:t>
                      </a:r>
                      <a:endParaRPr lang="zh-CN" alt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altLang="zh-CN" sz="1200" b="0" i="0" u="none" strike="noStrike" kern="1200" baseline="0" dirty="0">
                          <a:solidFill>
                            <a:schemeClr val="dk1"/>
                          </a:solidFill>
                          <a:latin typeface="+mn-lt"/>
                          <a:ea typeface="+mn-ea"/>
                          <a:cs typeface="+mn-cs"/>
                        </a:rPr>
                        <a:t>31.25MHz</a:t>
                      </a:r>
                      <a:endParaRPr lang="zh-CN" altLang="en-US" sz="1200" b="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a16="http://schemas.microsoft.com/office/drawing/2014/main" val="10002"/>
                  </a:ext>
                </a:extLst>
              </a:tr>
              <a:tr h="20055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altLang="zh-CN" sz="1200" dirty="0"/>
                        <a:t>Preamble sequence repetition</a:t>
                      </a:r>
                      <a:r>
                        <a:rPr lang="en-US" altLang="zh-CN" sz="1200" baseline="0" dirty="0"/>
                        <a:t> </a:t>
                      </a:r>
                      <a:endParaRPr lang="zh-CN" alt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altLang="zh-CN" sz="1200" dirty="0"/>
                        <a:t>16</a:t>
                      </a:r>
                      <a:endParaRPr lang="zh-CN" alt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a16="http://schemas.microsoft.com/office/drawing/2014/main" val="10003"/>
                  </a:ext>
                </a:extLst>
              </a:tr>
              <a:tr h="210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altLang="zh-CN" sz="1200" b="0" dirty="0"/>
                        <a:t>Channel model</a:t>
                      </a:r>
                      <a:endParaRPr lang="zh-CN" altLang="en-US" sz="1200" b="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CM1-CM8</a:t>
                      </a:r>
                      <a:endParaRPr lang="zh-CN" alt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a16="http://schemas.microsoft.com/office/drawing/2014/main" val="10004"/>
                  </a:ext>
                </a:extLst>
              </a:tr>
              <a:tr h="210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altLang="zh-CN" sz="1200" b="0" dirty="0"/>
                        <a:t>Back search</a:t>
                      </a:r>
                      <a:r>
                        <a:rPr lang="en-US" altLang="zh-CN" sz="1200" b="0" baseline="0" dirty="0"/>
                        <a:t> threshold</a:t>
                      </a:r>
                      <a:endParaRPr lang="zh-CN" altLang="en-US" sz="1200" b="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15dB</a:t>
                      </a:r>
                      <a:endParaRPr lang="zh-CN" alt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a16="http://schemas.microsoft.com/office/drawing/2014/main" val="10005"/>
                  </a:ext>
                </a:extLst>
              </a:tr>
            </a:tbl>
          </a:graphicData>
        </a:graphic>
      </p:graphicFrame>
      <p:sp>
        <p:nvSpPr>
          <p:cNvPr id="24" name="页脚占位符 2"/>
          <p:cNvSpPr>
            <a:spLocks noGrp="1"/>
          </p:cNvSpPr>
          <p:nvPr>
            <p:ph type="ftr" sz="quarter" idx="11"/>
          </p:nvPr>
        </p:nvSpPr>
        <p:spPr>
          <a:xfrm>
            <a:off x="5580112" y="6475413"/>
            <a:ext cx="3124200" cy="184666"/>
          </a:xfrm>
        </p:spPr>
        <p:txBody>
          <a:bodyPr/>
          <a:lstStyle/>
          <a:p>
            <a:r>
              <a:rPr lang="en-US" altLang="en-US" sz="1200" dirty="0" err="1">
                <a:solidFill>
                  <a:srgbClr val="000000"/>
                </a:solidFill>
              </a:rPr>
              <a:t>Chenchen</a:t>
            </a:r>
            <a:r>
              <a:rPr lang="en-US" altLang="en-US" sz="1200" dirty="0">
                <a:solidFill>
                  <a:srgbClr val="000000"/>
                </a:solidFill>
              </a:rPr>
              <a:t> LIU, et al., Huawei</a:t>
            </a:r>
          </a:p>
        </p:txBody>
      </p:sp>
    </p:spTree>
    <p:extLst>
      <p:ext uri="{BB962C8B-B14F-4D97-AF65-F5344CB8AC3E}">
        <p14:creationId xmlns:p14="http://schemas.microsoft.com/office/powerpoint/2010/main" val="21393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470746"/>
            <a:ext cx="3712593" cy="2784445"/>
          </a:xfrm>
          <a:prstGeom prst="rect">
            <a:avLst/>
          </a:prstGeom>
        </p:spPr>
      </p:pic>
      <p:sp>
        <p:nvSpPr>
          <p:cNvPr id="2" name="日期占位符 1"/>
          <p:cNvSpPr>
            <a:spLocks noGrp="1"/>
          </p:cNvSpPr>
          <p:nvPr>
            <p:ph type="dt" sz="half" idx="10"/>
          </p:nvPr>
        </p:nvSpPr>
        <p:spPr/>
        <p:txBody>
          <a:bodyPr/>
          <a:lstStyle/>
          <a:p>
            <a:r>
              <a:rPr lang="en-US" altLang="zh-CN" dirty="0">
                <a:solidFill>
                  <a:srgbClr val="000000"/>
                </a:solidFill>
              </a:rPr>
              <a:t>July 2022</a:t>
            </a:r>
            <a:endParaRPr lang="en-US" altLang="en-US" dirty="0">
              <a:solidFill>
                <a:srgbClr val="000000"/>
              </a:solidFill>
            </a:endParaRPr>
          </a:p>
        </p:txBody>
      </p:sp>
      <p:sp>
        <p:nvSpPr>
          <p:cNvPr id="3" name="页脚占位符 2"/>
          <p:cNvSpPr>
            <a:spLocks noGrp="1"/>
          </p:cNvSpPr>
          <p:nvPr>
            <p:ph type="ftr" sz="quarter" idx="11"/>
          </p:nvPr>
        </p:nvSpPr>
        <p:spPr>
          <a:xfrm>
            <a:off x="5580112" y="6475413"/>
            <a:ext cx="3124200" cy="184666"/>
          </a:xfrm>
        </p:spPr>
        <p:txBody>
          <a:bodyPr/>
          <a:lstStyle/>
          <a:p>
            <a:r>
              <a:rPr lang="en-US" altLang="en-US" sz="1200" dirty="0" err="1">
                <a:solidFill>
                  <a:srgbClr val="000000"/>
                </a:solidFill>
              </a:rPr>
              <a:t>Chenchen</a:t>
            </a:r>
            <a:r>
              <a:rPr lang="en-US" altLang="en-US" sz="1200" dirty="0">
                <a:solidFill>
                  <a:srgbClr val="000000"/>
                </a:solidFill>
              </a:rPr>
              <a:t> LIU, et al., Huawei</a:t>
            </a:r>
          </a:p>
        </p:txBody>
      </p:sp>
      <p:sp>
        <p:nvSpPr>
          <p:cNvPr id="4" name="灯片编号占位符 3"/>
          <p:cNvSpPr>
            <a:spLocks noGrp="1"/>
          </p:cNvSpPr>
          <p:nvPr>
            <p:ph type="sldNum" sz="quarter" idx="12"/>
          </p:nvPr>
        </p:nvSpPr>
        <p:spPr>
          <a:xfrm>
            <a:off x="4547324" y="6475413"/>
            <a:ext cx="432811" cy="184666"/>
          </a:xfrm>
        </p:spPr>
        <p:txBody>
          <a:bodyPr/>
          <a:lstStyle/>
          <a:p>
            <a:r>
              <a:rPr lang="en-US" altLang="en-US" sz="1200" dirty="0">
                <a:solidFill>
                  <a:srgbClr val="000000"/>
                </a:solidFill>
              </a:rPr>
              <a:t>Slide </a:t>
            </a:r>
            <a:fld id="{77849D27-6DDF-4CEA-A842-3715DABEA1B1}" type="slidenum">
              <a:rPr lang="en-US" altLang="en-US" sz="1200" smtClean="0">
                <a:solidFill>
                  <a:srgbClr val="000000"/>
                </a:solidFill>
              </a:rPr>
              <a:pPr/>
              <a:t>9</a:t>
            </a:fld>
            <a:endParaRPr lang="en-US" altLang="en-US" sz="1200" dirty="0">
              <a:solidFill>
                <a:srgbClr val="000000"/>
              </a:solidFill>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08" y="648589"/>
            <a:ext cx="3553068" cy="2664801"/>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6801" y="700940"/>
            <a:ext cx="3519575" cy="2638676"/>
          </a:xfrm>
          <a:prstGeom prst="rect">
            <a:avLst/>
          </a:prstGeom>
        </p:spPr>
      </p:pic>
      <p:sp>
        <p:nvSpPr>
          <p:cNvPr id="11" name="文本框 10"/>
          <p:cNvSpPr txBox="1"/>
          <p:nvPr/>
        </p:nvSpPr>
        <p:spPr>
          <a:xfrm>
            <a:off x="1907704" y="3313390"/>
            <a:ext cx="2088232" cy="276999"/>
          </a:xfrm>
          <a:prstGeom prst="rect">
            <a:avLst/>
          </a:prstGeom>
          <a:noFill/>
        </p:spPr>
        <p:txBody>
          <a:bodyPr wrap="square" rtlCol="0">
            <a:spAutoFit/>
          </a:bodyPr>
          <a:lstStyle/>
          <a:p>
            <a:r>
              <a:rPr lang="en-US" altLang="zh-CN" sz="1200" dirty="0">
                <a:solidFill>
                  <a:schemeClr val="tx1"/>
                </a:solidFill>
              </a:rPr>
              <a:t>Random Interference  </a:t>
            </a:r>
            <a:endParaRPr lang="zh-CN" altLang="en-US" sz="1200" dirty="0">
              <a:solidFill>
                <a:schemeClr val="tx1"/>
              </a:solidFill>
            </a:endParaRPr>
          </a:p>
        </p:txBody>
      </p:sp>
      <p:sp>
        <p:nvSpPr>
          <p:cNvPr id="12" name="文本框 11"/>
          <p:cNvSpPr txBox="1"/>
          <p:nvPr/>
        </p:nvSpPr>
        <p:spPr>
          <a:xfrm>
            <a:off x="5652120" y="3339616"/>
            <a:ext cx="2088232" cy="276999"/>
          </a:xfrm>
          <a:prstGeom prst="rect">
            <a:avLst/>
          </a:prstGeom>
          <a:noFill/>
        </p:spPr>
        <p:txBody>
          <a:bodyPr wrap="square" rtlCol="0">
            <a:spAutoFit/>
          </a:bodyPr>
          <a:lstStyle/>
          <a:p>
            <a:r>
              <a:rPr lang="en-US" altLang="zh-CN" sz="1200" dirty="0">
                <a:solidFill>
                  <a:schemeClr val="tx1"/>
                </a:solidFill>
              </a:rPr>
              <a:t>No interference</a:t>
            </a:r>
            <a:endParaRPr lang="zh-CN" altLang="en-US" sz="1200" dirty="0">
              <a:solidFill>
                <a:schemeClr val="tx1"/>
              </a:solidFill>
            </a:endParaRPr>
          </a:p>
        </p:txBody>
      </p:sp>
      <p:sp>
        <p:nvSpPr>
          <p:cNvPr id="14" name="文本框 13"/>
          <p:cNvSpPr txBox="1"/>
          <p:nvPr/>
        </p:nvSpPr>
        <p:spPr>
          <a:xfrm>
            <a:off x="1835696" y="6190411"/>
            <a:ext cx="2088232" cy="276999"/>
          </a:xfrm>
          <a:prstGeom prst="rect">
            <a:avLst/>
          </a:prstGeom>
          <a:noFill/>
        </p:spPr>
        <p:txBody>
          <a:bodyPr wrap="square" rtlCol="0">
            <a:spAutoFit/>
          </a:bodyPr>
          <a:lstStyle/>
          <a:p>
            <a:r>
              <a:rPr lang="en-US" altLang="zh-CN" sz="1200" dirty="0">
                <a:solidFill>
                  <a:schemeClr val="tx1"/>
                </a:solidFill>
              </a:rPr>
              <a:t>Random Interference  </a:t>
            </a:r>
            <a:endParaRPr lang="zh-CN" altLang="en-US" sz="1200" dirty="0">
              <a:solidFill>
                <a:schemeClr val="tx1"/>
              </a:solidFill>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2590" y="3557014"/>
            <a:ext cx="3543785" cy="2656827"/>
          </a:xfrm>
          <a:prstGeom prst="rect">
            <a:avLst/>
          </a:prstGeom>
        </p:spPr>
      </p:pic>
      <p:sp>
        <p:nvSpPr>
          <p:cNvPr id="16" name="文本框 15"/>
          <p:cNvSpPr txBox="1"/>
          <p:nvPr/>
        </p:nvSpPr>
        <p:spPr>
          <a:xfrm>
            <a:off x="5647357" y="6200161"/>
            <a:ext cx="2088232" cy="276999"/>
          </a:xfrm>
          <a:prstGeom prst="rect">
            <a:avLst/>
          </a:prstGeom>
          <a:noFill/>
        </p:spPr>
        <p:txBody>
          <a:bodyPr wrap="square" rtlCol="0">
            <a:spAutoFit/>
          </a:bodyPr>
          <a:lstStyle/>
          <a:p>
            <a:r>
              <a:rPr lang="en-US" altLang="zh-CN" sz="1200" dirty="0">
                <a:solidFill>
                  <a:schemeClr val="tx1"/>
                </a:solidFill>
              </a:rPr>
              <a:t>No interference</a:t>
            </a:r>
            <a:endParaRPr lang="zh-CN" altLang="en-US" sz="1200" dirty="0">
              <a:solidFill>
                <a:schemeClr val="tx1"/>
              </a:solidFill>
            </a:endParaRPr>
          </a:p>
        </p:txBody>
      </p:sp>
    </p:spTree>
    <p:extLst>
      <p:ext uri="{BB962C8B-B14F-4D97-AF65-F5344CB8AC3E}">
        <p14:creationId xmlns:p14="http://schemas.microsoft.com/office/powerpoint/2010/main" val="4035515862"/>
      </p:ext>
    </p:extLst>
  </p:cSld>
  <p:clrMapOvr>
    <a:masterClrMapping/>
  </p:clrMapOvr>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18211</TotalTime>
  <Words>2418</Words>
  <Application>Microsoft Office PowerPoint</Application>
  <PresentationFormat>全屏显示(4:3)</PresentationFormat>
  <Paragraphs>407</Paragraphs>
  <Slides>19</Slides>
  <Notes>1</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19</vt:i4>
      </vt:variant>
    </vt:vector>
  </HeadingPairs>
  <TitlesOfParts>
    <vt:vector size="31" baseType="lpstr">
      <vt:lpstr>Arial Unicode MS</vt:lpstr>
      <vt:lpstr>MS Gothic</vt:lpstr>
      <vt:lpstr>宋体</vt:lpstr>
      <vt:lpstr>Arial</vt:lpstr>
      <vt:lpstr>Calibri</vt:lpstr>
      <vt:lpstr>Cambria Math</vt:lpstr>
      <vt:lpstr>Courier New</vt:lpstr>
      <vt:lpstr>Times New Roman</vt:lpstr>
      <vt:lpstr>Wingdings</vt:lpstr>
      <vt:lpstr>Office 主题</vt:lpstr>
      <vt:lpstr>IEEE-P802_15</vt:lpstr>
      <vt:lpstr>Equation</vt:lpstr>
      <vt:lpstr>PowerPoint 演示文稿</vt:lpstr>
      <vt:lpstr>Technical Guidance</vt:lpstr>
      <vt:lpstr>Related Submissions</vt:lpstr>
      <vt:lpstr>Background</vt:lpstr>
      <vt:lpstr>Preamble Sequences</vt:lpstr>
      <vt:lpstr>Preamble Sequences Evaluation</vt:lpstr>
      <vt:lpstr>Preamble Sequences Evaluation</vt:lpstr>
      <vt:lpstr>PowerPoint 演示文稿</vt:lpstr>
      <vt:lpstr>PowerPoint 演示文稿</vt:lpstr>
      <vt:lpstr>PowerPoint 演示文稿</vt:lpstr>
      <vt:lpstr>PowerPoint 演示文稿</vt:lpstr>
      <vt:lpstr>PowerPoint 演示文稿</vt:lpstr>
      <vt:lpstr>STS Sequence</vt:lpstr>
      <vt:lpstr>Spreading sequence in the payload</vt:lpstr>
      <vt:lpstr>Spreading sequence in the payload</vt:lpstr>
      <vt:lpstr>Spreading sequence in the payload</vt:lpstr>
      <vt:lpstr>Spreading sequence in the payload</vt:lpstr>
      <vt:lpstr>Summary</vt:lpstr>
      <vt:lpstr>References</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on sensing and feedback procedure</dc:title>
  <dc:creator>liuchenchen</dc:creator>
  <cp:lastModifiedBy>liuchenchen</cp:lastModifiedBy>
  <cp:revision>331</cp:revision>
  <cp:lastPrinted>1601-01-01T00:00:00Z</cp:lastPrinted>
  <dcterms:created xsi:type="dcterms:W3CDTF">2020-06-15T07:09:50Z</dcterms:created>
  <dcterms:modified xsi:type="dcterms:W3CDTF">2022-07-13T00:37:20Z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(3)XCCP80GedWnf6btMB6OKdUdttj7tukI/bQjzfOE6wEB8qt2G6M3PTifILQvvxERkR7DSXw02
WpIOroY4XQRUaxU92bOFGUTZbF1Ay8pP1ZAQBY2iTBbl+RNIzpouD5IPg01yH9kv2mQxdYIa
iwzzbY/S5hLcjju0zO0rT4F8Yt0vcqv692rV4YBlXH0gTS7VxmUN59zFr2dmF9R/lQfWBQZe
EeEyeXmtvAby3C+kK9</vt:lpwstr>
  </property>
  <property fmtid="{D5CDD505-2E9C-101B-9397-08002B2CF9AE}" pid="3" name="_2015_ms_pID_7253431">
    <vt:lpwstr>4uEiytnsYI0H8dgRV0X3ZTyTMMevz+TPfD4G52BiO4mmeVI4DV8q26
56yIBEqajgYFMHnhPeeT5+Xkpr3IsO50yVd3YnuDr1JVEqEesyxZMrJEYhNU6jITGBZhHjAc
s0xMyOpDGFV+z+zbdhODH/my8KcXVBh9U7CjFIoaDefQPEYoyjwzpwyVfYZexneSX5GSeOFG
1zayya5P+kCcJ5LEM9qi7UcdOCNifvTY0RaT</vt:lpwstr>
  </property>
  <property fmtid="{D5CDD505-2E9C-101B-9397-08002B2CF9AE}" pid="4" name="_2015_ms_pID_7253432">
    <vt:lpwstr>UA==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1657267889</vt:lpwstr>
  </property>
</Properties>
</file>