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60" r:id="rId2"/>
    <p:sldId id="258" r:id="rId3"/>
    <p:sldId id="261" r:id="rId4"/>
    <p:sldId id="262" r:id="rId5"/>
    <p:sldId id="263" r:id="rId6"/>
    <p:sldId id="264" r:id="rId7"/>
    <p:sldId id="265" r:id="rId8"/>
    <p:sldId id="266" r:id="rId9"/>
    <p:sldId id="268" r:id="rId10"/>
    <p:sldId id="270" r:id="rId11"/>
    <p:sldId id="271" r:id="rId12"/>
    <p:sldId id="272" r:id="rId13"/>
    <p:sldId id="276" r:id="rId14"/>
    <p:sldId id="273" r:id="rId15"/>
    <p:sldId id="274" r:id="rId16"/>
    <p:sldId id="275" r:id="rId17"/>
    <p:sldId id="269"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p:restoredTop sz="96327"/>
  </p:normalViewPr>
  <p:slideViewPr>
    <p:cSldViewPr>
      <p:cViewPr varScale="1">
        <p:scale>
          <a:sx n="59" d="100"/>
          <a:sy n="59" d="100"/>
        </p:scale>
        <p:origin x="154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aisuke:Documents:2013&#24180;&#24230;:general2013:general20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Model A</c:v>
                </c:pt>
              </c:strCache>
            </c:strRef>
          </c:tx>
          <c:invertIfNegative val="0"/>
          <c:cat>
            <c:strRef>
              <c:f>Sheet1!$A$2:$A$6</c:f>
              <c:strCache>
                <c:ptCount val="5"/>
                <c:pt idx="0">
                  <c:v>Rx0</c:v>
                </c:pt>
                <c:pt idx="1">
                  <c:v>Rx1</c:v>
                </c:pt>
                <c:pt idx="2">
                  <c:v>Rx2</c:v>
                </c:pt>
                <c:pt idx="3">
                  <c:v>Rx3</c:v>
                </c:pt>
                <c:pt idx="4">
                  <c:v>Rx4</c:v>
                </c:pt>
              </c:strCache>
            </c:strRef>
          </c:cat>
          <c:val>
            <c:numRef>
              <c:f>Sheet1!$B$2:$B$6</c:f>
              <c:numCache>
                <c:formatCode>General</c:formatCode>
                <c:ptCount val="5"/>
                <c:pt idx="0">
                  <c:v>68.239999999999995</c:v>
                </c:pt>
                <c:pt idx="1">
                  <c:v>20.83</c:v>
                </c:pt>
                <c:pt idx="2">
                  <c:v>52.04</c:v>
                </c:pt>
                <c:pt idx="3">
                  <c:v>115.1</c:v>
                </c:pt>
                <c:pt idx="4">
                  <c:v>105.12</c:v>
                </c:pt>
              </c:numCache>
            </c:numRef>
          </c:val>
          <c:extLst>
            <c:ext xmlns:c16="http://schemas.microsoft.com/office/drawing/2014/chart" uri="{C3380CC4-5D6E-409C-BE32-E72D297353CC}">
              <c16:uniqueId val="{00000000-52EC-8540-A440-7EB6996B342C}"/>
            </c:ext>
          </c:extLst>
        </c:ser>
        <c:ser>
          <c:idx val="1"/>
          <c:order val="1"/>
          <c:tx>
            <c:strRef>
              <c:f>Sheet1!$C$1</c:f>
              <c:strCache>
                <c:ptCount val="1"/>
                <c:pt idx="0">
                  <c:v>Model B</c:v>
                </c:pt>
              </c:strCache>
            </c:strRef>
          </c:tx>
          <c:invertIfNegative val="0"/>
          <c:cat>
            <c:strRef>
              <c:f>Sheet1!$A$2:$A$6</c:f>
              <c:strCache>
                <c:ptCount val="5"/>
                <c:pt idx="0">
                  <c:v>Rx0</c:v>
                </c:pt>
                <c:pt idx="1">
                  <c:v>Rx1</c:v>
                </c:pt>
                <c:pt idx="2">
                  <c:v>Rx2</c:v>
                </c:pt>
                <c:pt idx="3">
                  <c:v>Rx3</c:v>
                </c:pt>
                <c:pt idx="4">
                  <c:v>Rx4</c:v>
                </c:pt>
              </c:strCache>
            </c:strRef>
          </c:cat>
          <c:val>
            <c:numRef>
              <c:f>Sheet1!$C$2:$C$6</c:f>
              <c:numCache>
                <c:formatCode>General</c:formatCode>
                <c:ptCount val="5"/>
                <c:pt idx="0">
                  <c:v>28.26</c:v>
                </c:pt>
                <c:pt idx="1">
                  <c:v>41.87</c:v>
                </c:pt>
                <c:pt idx="2">
                  <c:v>56.06</c:v>
                </c:pt>
                <c:pt idx="3">
                  <c:v>123.57</c:v>
                </c:pt>
                <c:pt idx="4">
                  <c:v>121.8</c:v>
                </c:pt>
              </c:numCache>
            </c:numRef>
          </c:val>
          <c:extLst>
            <c:ext xmlns:c16="http://schemas.microsoft.com/office/drawing/2014/chart" uri="{C3380CC4-5D6E-409C-BE32-E72D297353CC}">
              <c16:uniqueId val="{00000001-52EC-8540-A440-7EB6996B342C}"/>
            </c:ext>
          </c:extLst>
        </c:ser>
        <c:dLbls>
          <c:showLegendKey val="0"/>
          <c:showVal val="0"/>
          <c:showCatName val="0"/>
          <c:showSerName val="0"/>
          <c:showPercent val="0"/>
          <c:showBubbleSize val="0"/>
        </c:dLbls>
        <c:gapWidth val="150"/>
        <c:axId val="-1372660256"/>
        <c:axId val="-1373024144"/>
      </c:barChart>
      <c:catAx>
        <c:axId val="-1372660256"/>
        <c:scaling>
          <c:orientation val="minMax"/>
        </c:scaling>
        <c:delete val="0"/>
        <c:axPos val="b"/>
        <c:majorGridlines/>
        <c:numFmt formatCode="General" sourceLinked="0"/>
        <c:majorTickMark val="out"/>
        <c:minorTickMark val="none"/>
        <c:tickLblPos val="nextTo"/>
        <c:txPr>
          <a:bodyPr/>
          <a:lstStyle/>
          <a:p>
            <a:pPr>
              <a:defRPr lang="ja-JP" sz="1600"/>
            </a:pPr>
            <a:endParaRPr lang="ja-JP"/>
          </a:p>
        </c:txPr>
        <c:crossAx val="-1373024144"/>
        <c:crosses val="autoZero"/>
        <c:auto val="1"/>
        <c:lblAlgn val="ctr"/>
        <c:lblOffset val="100"/>
        <c:noMultiLvlLbl val="0"/>
      </c:catAx>
      <c:valAx>
        <c:axId val="-1373024144"/>
        <c:scaling>
          <c:orientation val="minMax"/>
        </c:scaling>
        <c:delete val="0"/>
        <c:axPos val="l"/>
        <c:majorGridlines/>
        <c:title>
          <c:tx>
            <c:rich>
              <a:bodyPr rot="-5400000" vert="horz"/>
              <a:lstStyle/>
              <a:p>
                <a:pPr>
                  <a:defRPr lang="ja-JP" sz="1800"/>
                </a:pPr>
                <a:r>
                  <a:rPr lang="en-US" altLang="ja-JP" sz="1800"/>
                  <a:t>Required transmit power [mW]</a:t>
                </a:r>
                <a:endParaRPr lang="ja-JP" altLang="en-US" sz="1800"/>
              </a:p>
            </c:rich>
          </c:tx>
          <c:overlay val="0"/>
        </c:title>
        <c:numFmt formatCode="General" sourceLinked="1"/>
        <c:majorTickMark val="out"/>
        <c:minorTickMark val="none"/>
        <c:tickLblPos val="nextTo"/>
        <c:txPr>
          <a:bodyPr/>
          <a:lstStyle/>
          <a:p>
            <a:pPr>
              <a:defRPr lang="ja-JP" sz="1600"/>
            </a:pPr>
            <a:endParaRPr lang="ja-JP"/>
          </a:p>
        </c:txPr>
        <c:crossAx val="-1372660256"/>
        <c:crosses val="autoZero"/>
        <c:crossBetween val="between"/>
      </c:valAx>
    </c:plotArea>
    <c:legend>
      <c:legendPos val="r"/>
      <c:overlay val="0"/>
      <c:txPr>
        <a:bodyPr/>
        <a:lstStyle/>
        <a:p>
          <a:pPr>
            <a:defRPr lang="ja-JP" sz="1600"/>
          </a:pPr>
          <a:endParaRPr lang="ja-JP"/>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a:t>July 2022</a:t>
            </a:r>
            <a:endParaRPr lang="en-US" altLang="ja-JP" dirty="0"/>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a:t>July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a:t>July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a:t>July 2022</a:t>
            </a:r>
            <a:endParaRPr lang="en-US" altLang="ja-JP" dirty="0"/>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a:t>July 2022</a:t>
            </a:r>
            <a:endParaRPr lang="en-US" altLang="ja-JP" dirty="0"/>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4067944" y="394156"/>
            <a:ext cx="43902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ea typeface="ＭＳ Ｐゴシック" panose="020B0600070205080204" pitchFamily="34" charset="-128"/>
              </a:rPr>
              <a:t>doc.: IEEE 802.15-22-0399-00</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10"/>
          </p:nvPr>
        </p:nvSpPr>
        <p:spPr/>
        <p:txBody>
          <a:bodyPr/>
          <a:lstStyle/>
          <a:p>
            <a:r>
              <a:rPr lang="en-US" altLang="ja-JP"/>
              <a:t>July 2022</a:t>
            </a:r>
            <a:endParaRPr lang="en-US" altLang="ja-JP" dirty="0"/>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Including Medical Implants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July 12th,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introduction of propagation characteristics of UWB communications for medical implant devices including measurement results of implant UWB propagation in FDTD electromagnetic analyses and experiments.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06C81-4415-ED8A-BE22-1B727A1723E6}"/>
              </a:ext>
            </a:extLst>
          </p:cNvPr>
          <p:cNvSpPr>
            <a:spLocks noGrp="1"/>
          </p:cNvSpPr>
          <p:nvPr>
            <p:ph type="title"/>
          </p:nvPr>
        </p:nvSpPr>
        <p:spPr/>
        <p:txBody>
          <a:bodyPr/>
          <a:lstStyle/>
          <a:p>
            <a:r>
              <a:rPr lang="en-US" altLang="ja-JP" dirty="0"/>
              <a:t>UWB impulse response channel model</a:t>
            </a:r>
            <a:endParaRPr kumimoji="1" lang="ja-JP" altLang="en-US"/>
          </a:p>
        </p:txBody>
      </p:sp>
      <p:sp>
        <p:nvSpPr>
          <p:cNvPr id="4" name="日付プレースホルダー 3">
            <a:extLst>
              <a:ext uri="{FF2B5EF4-FFF2-40B4-BE49-F238E27FC236}">
                <a16:creationId xmlns:a16="http://schemas.microsoft.com/office/drawing/2014/main" id="{CFAA302C-7F8F-EC7F-D739-B46C22B58D83}"/>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2A8E4B7-F931-9D5E-4BA3-EF7AD664828C}"/>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F6B31561-FAAA-5928-7205-A303CD4A59F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8" name="図 7" descr="グラフ, 折れ線グラフ&#10;&#10;自動的に生成された説明">
            <a:extLst>
              <a:ext uri="{FF2B5EF4-FFF2-40B4-BE49-F238E27FC236}">
                <a16:creationId xmlns:a16="http://schemas.microsoft.com/office/drawing/2014/main" id="{F6447AF5-C591-7A49-A885-23F862B33C3A}"/>
              </a:ext>
            </a:extLst>
          </p:cNvPr>
          <p:cNvPicPr>
            <a:picLocks noChangeAspect="1"/>
          </p:cNvPicPr>
          <p:nvPr/>
        </p:nvPicPr>
        <p:blipFill>
          <a:blip r:embed="rId2"/>
          <a:stretch>
            <a:fillRect/>
          </a:stretch>
        </p:blipFill>
        <p:spPr>
          <a:xfrm>
            <a:off x="1023007" y="1924262"/>
            <a:ext cx="3336843" cy="2493624"/>
          </a:xfrm>
          <a:prstGeom prst="rect">
            <a:avLst/>
          </a:prstGeom>
        </p:spPr>
      </p:pic>
      <p:pic>
        <p:nvPicPr>
          <p:cNvPr id="10" name="図 9" descr="グラフ, 折れ線グラフ&#10;&#10;自動的に生成された説明">
            <a:extLst>
              <a:ext uri="{FF2B5EF4-FFF2-40B4-BE49-F238E27FC236}">
                <a16:creationId xmlns:a16="http://schemas.microsoft.com/office/drawing/2014/main" id="{12ACC505-1F1B-C23D-3A14-FBDA2B02E792}"/>
              </a:ext>
            </a:extLst>
          </p:cNvPr>
          <p:cNvPicPr>
            <a:picLocks noChangeAspect="1"/>
          </p:cNvPicPr>
          <p:nvPr/>
        </p:nvPicPr>
        <p:blipFill>
          <a:blip r:embed="rId3"/>
          <a:stretch>
            <a:fillRect/>
          </a:stretch>
        </p:blipFill>
        <p:spPr>
          <a:xfrm>
            <a:off x="4572000" y="1889907"/>
            <a:ext cx="3279078" cy="2547205"/>
          </a:xfrm>
          <a:prstGeom prst="rect">
            <a:avLst/>
          </a:prstGeom>
        </p:spPr>
      </p:pic>
      <p:pic>
        <p:nvPicPr>
          <p:cNvPr id="12" name="図 11" descr="テーブル&#10;&#10;自動的に生成された説明">
            <a:extLst>
              <a:ext uri="{FF2B5EF4-FFF2-40B4-BE49-F238E27FC236}">
                <a16:creationId xmlns:a16="http://schemas.microsoft.com/office/drawing/2014/main" id="{6954E8FF-57F7-A139-04B9-D6023BB7E93C}"/>
              </a:ext>
            </a:extLst>
          </p:cNvPr>
          <p:cNvPicPr>
            <a:picLocks noChangeAspect="1"/>
          </p:cNvPicPr>
          <p:nvPr/>
        </p:nvPicPr>
        <p:blipFill>
          <a:blip r:embed="rId4"/>
          <a:stretch>
            <a:fillRect/>
          </a:stretch>
        </p:blipFill>
        <p:spPr>
          <a:xfrm>
            <a:off x="3059832" y="4498401"/>
            <a:ext cx="3228456" cy="1896497"/>
          </a:xfrm>
          <a:prstGeom prst="rect">
            <a:avLst/>
          </a:prstGeom>
        </p:spPr>
      </p:pic>
      <p:sp>
        <p:nvSpPr>
          <p:cNvPr id="13" name="テキスト ボックス 12">
            <a:extLst>
              <a:ext uri="{FF2B5EF4-FFF2-40B4-BE49-F238E27FC236}">
                <a16:creationId xmlns:a16="http://schemas.microsoft.com/office/drawing/2014/main" id="{2475FD08-9680-10B4-61DD-C02B5F159CF6}"/>
              </a:ext>
            </a:extLst>
          </p:cNvPr>
          <p:cNvSpPr txBox="1"/>
          <p:nvPr/>
        </p:nvSpPr>
        <p:spPr>
          <a:xfrm>
            <a:off x="2339752" y="1654358"/>
            <a:ext cx="1091966" cy="27699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a:latin typeface="Times New Roman" panose="02020603050405020304" pitchFamily="18" charset="0"/>
                <a:cs typeface="Times New Roman" panose="02020603050405020304" pitchFamily="18" charset="0"/>
              </a:rPr>
              <a:t>1st path power</a:t>
            </a:r>
            <a:endParaRPr kumimoji="1" lang="ja-JP" altLang="en-US">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F8B69B1-4754-D154-409A-08D8C4C6915B}"/>
              </a:ext>
            </a:extLst>
          </p:cNvPr>
          <p:cNvSpPr txBox="1"/>
          <p:nvPr/>
        </p:nvSpPr>
        <p:spPr>
          <a:xfrm>
            <a:off x="5905238" y="1658758"/>
            <a:ext cx="1143262" cy="276999"/>
          </a:xfrm>
          <a:prstGeom prst="rect">
            <a:avLst/>
          </a:prstGeom>
          <a:solidFill>
            <a:schemeClr val="accent3">
              <a:lumMod val="65000"/>
            </a:schemeClr>
          </a:solidFill>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dirty="0">
                <a:latin typeface="Times New Roman" panose="02020603050405020304" pitchFamily="18" charset="0"/>
                <a:cs typeface="Times New Roman" panose="02020603050405020304" pitchFamily="18" charset="0"/>
              </a:rPr>
              <a:t>2nd path power</a:t>
            </a:r>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2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83883-8FD9-6A4C-758D-78EDEF922936}"/>
              </a:ext>
            </a:extLst>
          </p:cNvPr>
          <p:cNvSpPr>
            <a:spLocks noGrp="1"/>
          </p:cNvSpPr>
          <p:nvPr>
            <p:ph type="title"/>
          </p:nvPr>
        </p:nvSpPr>
        <p:spPr/>
        <p:txBody>
          <a:bodyPr/>
          <a:lstStyle/>
          <a:p>
            <a:r>
              <a:rPr kumimoji="1" lang="en-US" altLang="ja-JP" sz="3200" dirty="0"/>
              <a:t>Correlation coefficients between Rx antennas</a:t>
            </a:r>
            <a:endParaRPr kumimoji="1" lang="ja-JP" altLang="en-US" sz="3200"/>
          </a:p>
        </p:txBody>
      </p:sp>
      <p:sp>
        <p:nvSpPr>
          <p:cNvPr id="4" name="日付プレースホルダー 3">
            <a:extLst>
              <a:ext uri="{FF2B5EF4-FFF2-40B4-BE49-F238E27FC236}">
                <a16:creationId xmlns:a16="http://schemas.microsoft.com/office/drawing/2014/main" id="{337C5E0E-BB89-2F34-5BD5-B5F674986908}"/>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E448ACE-DBA4-3BF3-52DA-CC6EED82AE4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7B0ACF0-A5AF-96D9-2D22-094663AECD9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8" name="図 7" descr="テーブル&#10;&#10;自動的に生成された説明">
            <a:extLst>
              <a:ext uri="{FF2B5EF4-FFF2-40B4-BE49-F238E27FC236}">
                <a16:creationId xmlns:a16="http://schemas.microsoft.com/office/drawing/2014/main" id="{5FD69713-6692-97F5-FDE1-E0EDEFF3ECBF}"/>
              </a:ext>
            </a:extLst>
          </p:cNvPr>
          <p:cNvPicPr>
            <a:picLocks noChangeAspect="1"/>
          </p:cNvPicPr>
          <p:nvPr/>
        </p:nvPicPr>
        <p:blipFill>
          <a:blip r:embed="rId2"/>
          <a:stretch>
            <a:fillRect/>
          </a:stretch>
        </p:blipFill>
        <p:spPr>
          <a:xfrm>
            <a:off x="971600" y="3212976"/>
            <a:ext cx="4586808" cy="2186319"/>
          </a:xfrm>
          <a:prstGeom prst="rect">
            <a:avLst/>
          </a:prstGeom>
        </p:spPr>
      </p:pic>
      <p:grpSp>
        <p:nvGrpSpPr>
          <p:cNvPr id="9" name="グループ化 41">
            <a:extLst>
              <a:ext uri="{FF2B5EF4-FFF2-40B4-BE49-F238E27FC236}">
                <a16:creationId xmlns:a16="http://schemas.microsoft.com/office/drawing/2014/main" id="{4C7F8583-FEF1-176C-3BC2-6EA906C5C728}"/>
              </a:ext>
            </a:extLst>
          </p:cNvPr>
          <p:cNvGrpSpPr>
            <a:grpSpLocks/>
          </p:cNvGrpSpPr>
          <p:nvPr/>
        </p:nvGrpSpPr>
        <p:grpSpPr bwMode="auto">
          <a:xfrm>
            <a:off x="5834444" y="3581074"/>
            <a:ext cx="2299709" cy="1455237"/>
            <a:chOff x="4580351" y="3501893"/>
            <a:chExt cx="2363262" cy="1565180"/>
          </a:xfrm>
        </p:grpSpPr>
        <p:pic>
          <p:nvPicPr>
            <p:cNvPr id="10" name="Picture 4">
              <a:extLst>
                <a:ext uri="{FF2B5EF4-FFF2-40B4-BE49-F238E27FC236}">
                  <a16:creationId xmlns:a16="http://schemas.microsoft.com/office/drawing/2014/main" id="{F8D91CD6-D07B-1AF2-CF34-4D94C8BB34A1}"/>
                </a:ext>
              </a:extLst>
            </p:cNvPr>
            <p:cNvPicPr>
              <a:picLocks noChangeAspect="1" noChangeArrowheads="1"/>
            </p:cNvPicPr>
            <p:nvPr/>
          </p:nvPicPr>
          <p:blipFill>
            <a:blip r:embed="rId3" cstate="print"/>
            <a:srcRect/>
            <a:stretch>
              <a:fillRect/>
            </a:stretch>
          </p:blipFill>
          <p:spPr bwMode="auto">
            <a:xfrm>
              <a:off x="4865222" y="3501893"/>
              <a:ext cx="1720102" cy="1069642"/>
            </a:xfrm>
            <a:prstGeom prst="rect">
              <a:avLst/>
            </a:prstGeom>
            <a:noFill/>
            <a:ln w="9525">
              <a:noFill/>
              <a:miter lim="800000"/>
              <a:headEnd/>
              <a:tailEnd/>
            </a:ln>
          </p:spPr>
        </p:pic>
        <p:sp>
          <p:nvSpPr>
            <p:cNvPr id="11" name="円/楕円 10">
              <a:extLst>
                <a:ext uri="{FF2B5EF4-FFF2-40B4-BE49-F238E27FC236}">
                  <a16:creationId xmlns:a16="http://schemas.microsoft.com/office/drawing/2014/main" id="{7DDED241-C125-EDD5-FE95-B30DD428307D}"/>
                </a:ext>
              </a:extLst>
            </p:cNvPr>
            <p:cNvSpPr/>
            <p:nvPr/>
          </p:nvSpPr>
          <p:spPr>
            <a:xfrm>
              <a:off x="5717731" y="4538609"/>
              <a:ext cx="63491"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2" name="円/楕円 11">
              <a:extLst>
                <a:ext uri="{FF2B5EF4-FFF2-40B4-BE49-F238E27FC236}">
                  <a16:creationId xmlns:a16="http://schemas.microsoft.com/office/drawing/2014/main" id="{486FD440-9A71-CA3F-6193-6689FEA2E238}"/>
                </a:ext>
              </a:extLst>
            </p:cNvPr>
            <p:cNvSpPr/>
            <p:nvPr/>
          </p:nvSpPr>
          <p:spPr>
            <a:xfrm>
              <a:off x="5332022" y="4538609"/>
              <a:ext cx="63491"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3" name="円/楕円 12">
              <a:extLst>
                <a:ext uri="{FF2B5EF4-FFF2-40B4-BE49-F238E27FC236}">
                  <a16:creationId xmlns:a16="http://schemas.microsoft.com/office/drawing/2014/main" id="{4E35A6D7-32C0-4BCF-028B-370BB0CAA87B}"/>
                </a:ext>
              </a:extLst>
            </p:cNvPr>
            <p:cNvSpPr/>
            <p:nvPr/>
          </p:nvSpPr>
          <p:spPr>
            <a:xfrm>
              <a:off x="6103442" y="4538609"/>
              <a:ext cx="65078"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4" name="円/楕円 13">
              <a:extLst>
                <a:ext uri="{FF2B5EF4-FFF2-40B4-BE49-F238E27FC236}">
                  <a16:creationId xmlns:a16="http://schemas.microsoft.com/office/drawing/2014/main" id="{AA869B28-457E-EFE4-046E-F0FB1F44912A}"/>
                </a:ext>
              </a:extLst>
            </p:cNvPr>
            <p:cNvSpPr/>
            <p:nvPr/>
          </p:nvSpPr>
          <p:spPr>
            <a:xfrm>
              <a:off x="6554232" y="4308407"/>
              <a:ext cx="65078"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5" name="円/楕円 14">
              <a:extLst>
                <a:ext uri="{FF2B5EF4-FFF2-40B4-BE49-F238E27FC236}">
                  <a16:creationId xmlns:a16="http://schemas.microsoft.com/office/drawing/2014/main" id="{27012448-6B6B-CA9B-71EB-0108AF8CF4B0}"/>
                </a:ext>
              </a:extLst>
            </p:cNvPr>
            <p:cNvSpPr/>
            <p:nvPr/>
          </p:nvSpPr>
          <p:spPr>
            <a:xfrm>
              <a:off x="4816153" y="4308407"/>
              <a:ext cx="65079"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6" name="テキスト ボックス 16">
              <a:extLst>
                <a:ext uri="{FF2B5EF4-FFF2-40B4-BE49-F238E27FC236}">
                  <a16:creationId xmlns:a16="http://schemas.microsoft.com/office/drawing/2014/main" id="{7544930D-C57A-4190-C477-A0399C199AC2}"/>
                </a:ext>
              </a:extLst>
            </p:cNvPr>
            <p:cNvSpPr txBox="1">
              <a:spLocks noChangeArrowheads="1"/>
            </p:cNvSpPr>
            <p:nvPr/>
          </p:nvSpPr>
          <p:spPr bwMode="auto">
            <a:xfrm>
              <a:off x="5481595"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Rx1</a:t>
              </a:r>
              <a:endParaRPr lang="ja-JP" altLang="en-US" sz="1600">
                <a:latin typeface="Calibri" pitchFamily="34" charset="0"/>
                <a:ea typeface="HG丸ｺﾞｼｯｸM-PRO" pitchFamily="50" charset="-128"/>
                <a:cs typeface="Times New Roman" pitchFamily="18" charset="0"/>
              </a:endParaRPr>
            </a:p>
          </p:txBody>
        </p:sp>
        <p:sp>
          <p:nvSpPr>
            <p:cNvPr id="17" name="テキスト ボックス 17">
              <a:extLst>
                <a:ext uri="{FF2B5EF4-FFF2-40B4-BE49-F238E27FC236}">
                  <a16:creationId xmlns:a16="http://schemas.microsoft.com/office/drawing/2014/main" id="{29261CA9-9589-FBA8-5A61-FF9B03CD2285}"/>
                </a:ext>
              </a:extLst>
            </p:cNvPr>
            <p:cNvSpPr txBox="1">
              <a:spLocks noChangeArrowheads="1"/>
            </p:cNvSpPr>
            <p:nvPr/>
          </p:nvSpPr>
          <p:spPr bwMode="auto">
            <a:xfrm>
              <a:off x="5037651"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Rx2</a:t>
              </a:r>
              <a:endParaRPr lang="ja-JP" altLang="en-US" sz="1600">
                <a:latin typeface="Calibri" pitchFamily="34" charset="0"/>
                <a:ea typeface="HG丸ｺﾞｼｯｸM-PRO" pitchFamily="50" charset="-128"/>
                <a:cs typeface="Times New Roman" pitchFamily="18" charset="0"/>
              </a:endParaRPr>
            </a:p>
          </p:txBody>
        </p:sp>
        <p:sp>
          <p:nvSpPr>
            <p:cNvPr id="18" name="テキスト ボックス 18">
              <a:extLst>
                <a:ext uri="{FF2B5EF4-FFF2-40B4-BE49-F238E27FC236}">
                  <a16:creationId xmlns:a16="http://schemas.microsoft.com/office/drawing/2014/main" id="{B125E915-69C8-CB54-1342-CDC6C8630D51}"/>
                </a:ext>
              </a:extLst>
            </p:cNvPr>
            <p:cNvSpPr txBox="1">
              <a:spLocks noChangeArrowheads="1"/>
            </p:cNvSpPr>
            <p:nvPr/>
          </p:nvSpPr>
          <p:spPr bwMode="auto">
            <a:xfrm>
              <a:off x="5968811"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Rx3</a:t>
              </a:r>
              <a:endParaRPr lang="ja-JP" altLang="en-US" sz="1600">
                <a:latin typeface="Calibri" pitchFamily="34" charset="0"/>
                <a:ea typeface="HG丸ｺﾞｼｯｸM-PRO" pitchFamily="50" charset="-128"/>
                <a:cs typeface="Times New Roman" pitchFamily="18" charset="0"/>
              </a:endParaRPr>
            </a:p>
          </p:txBody>
        </p:sp>
        <p:sp>
          <p:nvSpPr>
            <p:cNvPr id="19" name="テキスト ボックス 19">
              <a:extLst>
                <a:ext uri="{FF2B5EF4-FFF2-40B4-BE49-F238E27FC236}">
                  <a16:creationId xmlns:a16="http://schemas.microsoft.com/office/drawing/2014/main" id="{7ADDC43E-BE3A-286A-24D9-C46F5213664F}"/>
                </a:ext>
              </a:extLst>
            </p:cNvPr>
            <p:cNvSpPr txBox="1">
              <a:spLocks noChangeArrowheads="1"/>
            </p:cNvSpPr>
            <p:nvPr/>
          </p:nvSpPr>
          <p:spPr bwMode="auto">
            <a:xfrm>
              <a:off x="4580351" y="4427853"/>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Rx4</a:t>
              </a:r>
              <a:endParaRPr lang="ja-JP" altLang="en-US" sz="1600">
                <a:latin typeface="Calibri" pitchFamily="34" charset="0"/>
                <a:ea typeface="HG丸ｺﾞｼｯｸM-PRO" pitchFamily="50" charset="-128"/>
                <a:cs typeface="Times New Roman" pitchFamily="18" charset="0"/>
              </a:endParaRPr>
            </a:p>
          </p:txBody>
        </p:sp>
        <p:sp>
          <p:nvSpPr>
            <p:cNvPr id="20" name="テキスト ボックス 20">
              <a:extLst>
                <a:ext uri="{FF2B5EF4-FFF2-40B4-BE49-F238E27FC236}">
                  <a16:creationId xmlns:a16="http://schemas.microsoft.com/office/drawing/2014/main" id="{EA4563E9-C61C-952B-14F7-ABB6E3F76AD3}"/>
                </a:ext>
              </a:extLst>
            </p:cNvPr>
            <p:cNvSpPr txBox="1">
              <a:spLocks noChangeArrowheads="1"/>
            </p:cNvSpPr>
            <p:nvPr/>
          </p:nvSpPr>
          <p:spPr bwMode="auto">
            <a:xfrm>
              <a:off x="6426110" y="4461336"/>
              <a:ext cx="517503" cy="375471"/>
            </a:xfrm>
            <a:prstGeom prst="rect">
              <a:avLst/>
            </a:prstGeom>
            <a:noFill/>
            <a:ln w="9525">
              <a:noFill/>
              <a:miter lim="800000"/>
              <a:headEnd/>
              <a:tailEnd/>
            </a:ln>
          </p:spPr>
          <p:txBody>
            <a:bodyPr wrap="none">
              <a:spAutoFit/>
            </a:bodyPr>
            <a:lstStyle/>
            <a:p>
              <a:r>
                <a:rPr lang="en-US" altLang="ja-JP" sz="1600" dirty="0">
                  <a:latin typeface="Calibri" pitchFamily="34" charset="0"/>
                  <a:ea typeface="HG丸ｺﾞｼｯｸM-PRO" pitchFamily="50" charset="-128"/>
                  <a:cs typeface="Times New Roman" pitchFamily="18" charset="0"/>
                </a:rPr>
                <a:t>Rx5</a:t>
              </a:r>
              <a:endParaRPr lang="ja-JP" altLang="en-US" sz="1600" dirty="0">
                <a:latin typeface="Calibri" pitchFamily="34" charset="0"/>
                <a:ea typeface="HG丸ｺﾞｼｯｸM-PRO" pitchFamily="50" charset="-128"/>
                <a:cs typeface="Times New Roman" pitchFamily="18" charset="0"/>
              </a:endParaRPr>
            </a:p>
          </p:txBody>
        </p:sp>
      </p:grpSp>
      <p:pic>
        <p:nvPicPr>
          <p:cNvPr id="21" name="コンテンツ プレースホルダー 7" descr="テキスト&#10;&#10;自動的に生成された説明">
            <a:extLst>
              <a:ext uri="{FF2B5EF4-FFF2-40B4-BE49-F238E27FC236}">
                <a16:creationId xmlns:a16="http://schemas.microsoft.com/office/drawing/2014/main" id="{A8644409-06C0-84F9-D83D-0932D158318F}"/>
              </a:ext>
            </a:extLst>
          </p:cNvPr>
          <p:cNvPicPr>
            <a:picLocks noGrp="1" noChangeAspect="1"/>
          </p:cNvPicPr>
          <p:nvPr>
            <p:ph idx="1"/>
          </p:nvPr>
        </p:nvPicPr>
        <p:blipFill>
          <a:blip r:embed="rId4"/>
          <a:stretch>
            <a:fillRect/>
          </a:stretch>
        </p:blipFill>
        <p:spPr>
          <a:xfrm>
            <a:off x="2492379" y="2061828"/>
            <a:ext cx="4235441" cy="973007"/>
          </a:xfrm>
        </p:spPr>
      </p:pic>
    </p:spTree>
    <p:extLst>
      <p:ext uri="{BB962C8B-B14F-4D97-AF65-F5344CB8AC3E}">
        <p14:creationId xmlns:p14="http://schemas.microsoft.com/office/powerpoint/2010/main" val="316739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96B82-9D87-6C85-731C-8ABFAF8EAAA9}"/>
              </a:ext>
            </a:extLst>
          </p:cNvPr>
          <p:cNvSpPr>
            <a:spLocks noGrp="1"/>
          </p:cNvSpPr>
          <p:nvPr>
            <p:ph type="title"/>
          </p:nvPr>
        </p:nvSpPr>
        <p:spPr/>
        <p:txBody>
          <a:bodyPr/>
          <a:lstStyle/>
          <a:p>
            <a:r>
              <a:rPr kumimoji="1" lang="en-US" altLang="ja-JP" dirty="0"/>
              <a:t>Experimental setup with living animal</a:t>
            </a:r>
            <a:endParaRPr kumimoji="1" lang="ja-JP" altLang="en-US"/>
          </a:p>
        </p:txBody>
      </p:sp>
      <p:sp>
        <p:nvSpPr>
          <p:cNvPr id="4" name="日付プレースホルダー 3">
            <a:extLst>
              <a:ext uri="{FF2B5EF4-FFF2-40B4-BE49-F238E27FC236}">
                <a16:creationId xmlns:a16="http://schemas.microsoft.com/office/drawing/2014/main" id="{030F2003-DCC0-C2BB-AB06-97E9086BDA14}"/>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8E02649E-BD9C-AE80-53CA-936A3FB27F4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AC99D-FF18-F732-F78D-3C4DD9012F6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1" name="図 10" descr="ダイアグラム&#10;&#10;自動的に生成された説明">
            <a:extLst>
              <a:ext uri="{FF2B5EF4-FFF2-40B4-BE49-F238E27FC236}">
                <a16:creationId xmlns:a16="http://schemas.microsoft.com/office/drawing/2014/main" id="{EB4E5E9E-9B27-D665-5FD1-C9C44B18B7C8}"/>
              </a:ext>
            </a:extLst>
          </p:cNvPr>
          <p:cNvPicPr>
            <a:picLocks noChangeAspect="1"/>
          </p:cNvPicPr>
          <p:nvPr/>
        </p:nvPicPr>
        <p:blipFill>
          <a:blip r:embed="rId2"/>
          <a:stretch>
            <a:fillRect/>
          </a:stretch>
        </p:blipFill>
        <p:spPr>
          <a:xfrm>
            <a:off x="166010" y="1484784"/>
            <a:ext cx="4464496" cy="1555670"/>
          </a:xfrm>
          <a:prstGeom prst="rect">
            <a:avLst/>
          </a:prstGeom>
        </p:spPr>
      </p:pic>
      <p:pic>
        <p:nvPicPr>
          <p:cNvPr id="13" name="図 12" descr="ダイアグラム, ベン図表&#10;&#10;自動的に生成された説明">
            <a:extLst>
              <a:ext uri="{FF2B5EF4-FFF2-40B4-BE49-F238E27FC236}">
                <a16:creationId xmlns:a16="http://schemas.microsoft.com/office/drawing/2014/main" id="{7A454840-0B8D-41DD-FF5B-5C4C4C2F0589}"/>
              </a:ext>
            </a:extLst>
          </p:cNvPr>
          <p:cNvPicPr>
            <a:picLocks noChangeAspect="1"/>
          </p:cNvPicPr>
          <p:nvPr/>
        </p:nvPicPr>
        <p:blipFill>
          <a:blip r:embed="rId3"/>
          <a:stretch>
            <a:fillRect/>
          </a:stretch>
        </p:blipFill>
        <p:spPr>
          <a:xfrm>
            <a:off x="4716016" y="1556792"/>
            <a:ext cx="2952328" cy="2171548"/>
          </a:xfrm>
          <a:prstGeom prst="rect">
            <a:avLst/>
          </a:prstGeom>
        </p:spPr>
      </p:pic>
      <p:pic>
        <p:nvPicPr>
          <p:cNvPr id="15" name="図 14" descr="テキスト, アプリケーション&#10;&#10;中程度の精度で自動的に生成された説明">
            <a:extLst>
              <a:ext uri="{FF2B5EF4-FFF2-40B4-BE49-F238E27FC236}">
                <a16:creationId xmlns:a16="http://schemas.microsoft.com/office/drawing/2014/main" id="{2ADBC58B-A2CC-0CE8-08B4-5C377CA9B0D4}"/>
              </a:ext>
            </a:extLst>
          </p:cNvPr>
          <p:cNvPicPr>
            <a:picLocks noChangeAspect="1"/>
          </p:cNvPicPr>
          <p:nvPr/>
        </p:nvPicPr>
        <p:blipFill>
          <a:blip r:embed="rId4"/>
          <a:stretch>
            <a:fillRect/>
          </a:stretch>
        </p:blipFill>
        <p:spPr>
          <a:xfrm>
            <a:off x="4852385" y="3698965"/>
            <a:ext cx="4208388" cy="2550064"/>
          </a:xfrm>
          <a:prstGeom prst="rect">
            <a:avLst/>
          </a:prstGeom>
        </p:spPr>
      </p:pic>
      <p:pic>
        <p:nvPicPr>
          <p:cNvPr id="18" name="Picture 6">
            <a:extLst>
              <a:ext uri="{FF2B5EF4-FFF2-40B4-BE49-F238E27FC236}">
                <a16:creationId xmlns:a16="http://schemas.microsoft.com/office/drawing/2014/main" id="{CCB3F0CA-676E-0539-E94C-708910145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040454"/>
            <a:ext cx="1983952" cy="339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71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EB767-CEE2-90CD-C0C5-B3434905941B}"/>
              </a:ext>
            </a:extLst>
          </p:cNvPr>
          <p:cNvSpPr>
            <a:spLocks noGrp="1"/>
          </p:cNvSpPr>
          <p:nvPr>
            <p:ph type="title"/>
          </p:nvPr>
        </p:nvSpPr>
        <p:spPr/>
        <p:txBody>
          <a:bodyPr/>
          <a:lstStyle/>
          <a:p>
            <a:r>
              <a:rPr kumimoji="1" lang="en-US" altLang="ja-JP" dirty="0"/>
              <a:t>Characteristics of UWB signals</a:t>
            </a:r>
            <a:endParaRPr kumimoji="1" lang="ja-JP" altLang="en-US"/>
          </a:p>
        </p:txBody>
      </p:sp>
      <p:sp>
        <p:nvSpPr>
          <p:cNvPr id="4" name="日付プレースホルダー 3">
            <a:extLst>
              <a:ext uri="{FF2B5EF4-FFF2-40B4-BE49-F238E27FC236}">
                <a16:creationId xmlns:a16="http://schemas.microsoft.com/office/drawing/2014/main" id="{4725F727-9635-B5A3-5A4C-7C41A0A3F716}"/>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B1DAE4D0-A242-F668-5CD2-7850EB4F26A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495247A-B1C6-658C-72F9-FB77C49CF3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8" name="図 7" descr="コンピューターのスクリーンショット&#10;&#10;中程度の精度で自動的に生成された説明">
            <a:extLst>
              <a:ext uri="{FF2B5EF4-FFF2-40B4-BE49-F238E27FC236}">
                <a16:creationId xmlns:a16="http://schemas.microsoft.com/office/drawing/2014/main" id="{DB60A8B4-5145-64C6-D827-328CC002DACF}"/>
              </a:ext>
            </a:extLst>
          </p:cNvPr>
          <p:cNvPicPr>
            <a:picLocks noChangeAspect="1"/>
          </p:cNvPicPr>
          <p:nvPr/>
        </p:nvPicPr>
        <p:blipFill>
          <a:blip r:embed="rId2"/>
          <a:stretch>
            <a:fillRect/>
          </a:stretch>
        </p:blipFill>
        <p:spPr>
          <a:xfrm>
            <a:off x="349087" y="2221023"/>
            <a:ext cx="3873825" cy="2891333"/>
          </a:xfrm>
          <a:prstGeom prst="rect">
            <a:avLst/>
          </a:prstGeom>
        </p:spPr>
      </p:pic>
      <p:pic>
        <p:nvPicPr>
          <p:cNvPr id="10" name="図 9" descr="グラフ&#10;&#10;自動的に生成された説明">
            <a:extLst>
              <a:ext uri="{FF2B5EF4-FFF2-40B4-BE49-F238E27FC236}">
                <a16:creationId xmlns:a16="http://schemas.microsoft.com/office/drawing/2014/main" id="{B51A8E7C-82FF-A941-B21B-BDDA25938A7D}"/>
              </a:ext>
            </a:extLst>
          </p:cNvPr>
          <p:cNvPicPr>
            <a:picLocks noChangeAspect="1"/>
          </p:cNvPicPr>
          <p:nvPr/>
        </p:nvPicPr>
        <p:blipFill>
          <a:blip r:embed="rId3"/>
          <a:stretch>
            <a:fillRect/>
          </a:stretch>
        </p:blipFill>
        <p:spPr>
          <a:xfrm>
            <a:off x="4572000" y="2343499"/>
            <a:ext cx="4356020" cy="2761902"/>
          </a:xfrm>
          <a:prstGeom prst="rect">
            <a:avLst/>
          </a:prstGeom>
        </p:spPr>
      </p:pic>
      <p:sp>
        <p:nvSpPr>
          <p:cNvPr id="11" name="テキスト ボックス 10">
            <a:extLst>
              <a:ext uri="{FF2B5EF4-FFF2-40B4-BE49-F238E27FC236}">
                <a16:creationId xmlns:a16="http://schemas.microsoft.com/office/drawing/2014/main" id="{D7AA4AF2-2CEB-2465-CB66-DBFDB276EB4C}"/>
              </a:ext>
            </a:extLst>
          </p:cNvPr>
          <p:cNvSpPr txBox="1"/>
          <p:nvPr/>
        </p:nvSpPr>
        <p:spPr>
          <a:xfrm>
            <a:off x="827584" y="5216189"/>
            <a:ext cx="320299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1800" dirty="0">
                <a:latin typeface="Times New Roman" panose="02020603050405020304" pitchFamily="18" charset="0"/>
                <a:cs typeface="Times New Roman" panose="02020603050405020304" pitchFamily="18" charset="0"/>
              </a:rPr>
              <a:t>Time waveform of UWB signals</a:t>
            </a:r>
            <a:endParaRPr kumimoji="1" lang="ja-JP" altLang="en-US" sz="180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B3BC08B8-9E36-9C5F-C023-6828D7A1BF9F}"/>
              </a:ext>
            </a:extLst>
          </p:cNvPr>
          <p:cNvSpPr txBox="1"/>
          <p:nvPr/>
        </p:nvSpPr>
        <p:spPr>
          <a:xfrm>
            <a:off x="5652120" y="5216189"/>
            <a:ext cx="2063385" cy="369332"/>
          </a:xfrm>
          <a:prstGeom prst="rect">
            <a:avLst/>
          </a:prstGeom>
          <a:solidFill>
            <a:schemeClr val="bg1">
              <a:lumMod val="75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1800" dirty="0">
                <a:latin typeface="Times New Roman" panose="02020603050405020304" pitchFamily="18" charset="0"/>
                <a:cs typeface="Times New Roman" panose="02020603050405020304" pitchFamily="18" charset="0"/>
              </a:rPr>
              <a:t>Frequency spectrum</a:t>
            </a:r>
            <a:endParaRPr kumimoji="1" lang="ja-JP" alt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47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EE50E-6A44-5E22-D2A4-243F5834220B}"/>
              </a:ext>
            </a:extLst>
          </p:cNvPr>
          <p:cNvSpPr>
            <a:spLocks noGrp="1"/>
          </p:cNvSpPr>
          <p:nvPr>
            <p:ph type="title"/>
          </p:nvPr>
        </p:nvSpPr>
        <p:spPr/>
        <p:txBody>
          <a:bodyPr/>
          <a:lstStyle/>
          <a:p>
            <a:r>
              <a:rPr lang="en-US" altLang="ja-JP" dirty="0"/>
              <a:t>Path loth measurement results</a:t>
            </a:r>
            <a:endParaRPr kumimoji="1" lang="ja-JP" altLang="en-US"/>
          </a:p>
        </p:txBody>
      </p:sp>
      <p:sp>
        <p:nvSpPr>
          <p:cNvPr id="4" name="日付プレースホルダー 3">
            <a:extLst>
              <a:ext uri="{FF2B5EF4-FFF2-40B4-BE49-F238E27FC236}">
                <a16:creationId xmlns:a16="http://schemas.microsoft.com/office/drawing/2014/main" id="{BE582A87-8D29-9287-EC10-BAE7300F1999}"/>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4A24011B-1E57-765A-47AF-F6BDDC3BE87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93601F1B-479A-AEEC-4472-08F0402763F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8" name="図 7" descr="グラフ, 折れ線グラフ&#10;&#10;自動的に生成された説明">
            <a:extLst>
              <a:ext uri="{FF2B5EF4-FFF2-40B4-BE49-F238E27FC236}">
                <a16:creationId xmlns:a16="http://schemas.microsoft.com/office/drawing/2014/main" id="{A2ED2942-64CC-02F2-5DEC-4A00D83EBA5A}"/>
              </a:ext>
            </a:extLst>
          </p:cNvPr>
          <p:cNvPicPr>
            <a:picLocks noChangeAspect="1"/>
          </p:cNvPicPr>
          <p:nvPr/>
        </p:nvPicPr>
        <p:blipFill>
          <a:blip r:embed="rId2"/>
          <a:stretch>
            <a:fillRect/>
          </a:stretch>
        </p:blipFill>
        <p:spPr>
          <a:xfrm>
            <a:off x="498108" y="2492896"/>
            <a:ext cx="4013730" cy="2972545"/>
          </a:xfrm>
          <a:prstGeom prst="rect">
            <a:avLst/>
          </a:prstGeom>
        </p:spPr>
      </p:pic>
      <p:pic>
        <p:nvPicPr>
          <p:cNvPr id="10" name="図 9" descr="グラフ, 折れ線グラフ&#10;&#10;自動的に生成された説明">
            <a:extLst>
              <a:ext uri="{FF2B5EF4-FFF2-40B4-BE49-F238E27FC236}">
                <a16:creationId xmlns:a16="http://schemas.microsoft.com/office/drawing/2014/main" id="{59570471-4A8A-297B-1BDC-2BE7E7CC7971}"/>
              </a:ext>
            </a:extLst>
          </p:cNvPr>
          <p:cNvPicPr>
            <a:picLocks noChangeAspect="1"/>
          </p:cNvPicPr>
          <p:nvPr/>
        </p:nvPicPr>
        <p:blipFill>
          <a:blip r:embed="rId3"/>
          <a:stretch>
            <a:fillRect/>
          </a:stretch>
        </p:blipFill>
        <p:spPr>
          <a:xfrm>
            <a:off x="5004048" y="3979168"/>
            <a:ext cx="3377708" cy="2448272"/>
          </a:xfrm>
          <a:prstGeom prst="rect">
            <a:avLst/>
          </a:prstGeom>
        </p:spPr>
      </p:pic>
      <p:pic>
        <p:nvPicPr>
          <p:cNvPr id="12" name="図 11" descr="ダイアグラム&#10;&#10;自動的に生成された説明">
            <a:extLst>
              <a:ext uri="{FF2B5EF4-FFF2-40B4-BE49-F238E27FC236}">
                <a16:creationId xmlns:a16="http://schemas.microsoft.com/office/drawing/2014/main" id="{E6A3FA9E-1FBD-702F-14A9-31A2ED88AFA6}"/>
              </a:ext>
            </a:extLst>
          </p:cNvPr>
          <p:cNvPicPr>
            <a:picLocks noChangeAspect="1"/>
          </p:cNvPicPr>
          <p:nvPr/>
        </p:nvPicPr>
        <p:blipFill>
          <a:blip r:embed="rId4"/>
          <a:stretch>
            <a:fillRect/>
          </a:stretch>
        </p:blipFill>
        <p:spPr>
          <a:xfrm>
            <a:off x="4875213" y="1959326"/>
            <a:ext cx="4042764" cy="2107638"/>
          </a:xfrm>
          <a:prstGeom prst="rect">
            <a:avLst/>
          </a:prstGeom>
        </p:spPr>
      </p:pic>
      <p:sp>
        <p:nvSpPr>
          <p:cNvPr id="13" name="角丸四角形 12">
            <a:extLst>
              <a:ext uri="{FF2B5EF4-FFF2-40B4-BE49-F238E27FC236}">
                <a16:creationId xmlns:a16="http://schemas.microsoft.com/office/drawing/2014/main" id="{9ACC4485-E073-7A6A-19D1-7D1AE8866DE4}"/>
              </a:ext>
            </a:extLst>
          </p:cNvPr>
          <p:cNvSpPr/>
          <p:nvPr/>
        </p:nvSpPr>
        <p:spPr bwMode="auto">
          <a:xfrm>
            <a:off x="4771462" y="1959326"/>
            <a:ext cx="4013730" cy="4422002"/>
          </a:xfrm>
          <a:prstGeom prst="roundRect">
            <a:avLst/>
          </a:prstGeom>
          <a:no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7E2D444D-E812-E69A-6F3C-DB1B5B27378D}"/>
              </a:ext>
            </a:extLst>
          </p:cNvPr>
          <p:cNvSpPr txBox="1"/>
          <p:nvPr/>
        </p:nvSpPr>
        <p:spPr>
          <a:xfrm>
            <a:off x="1403648" y="2204864"/>
            <a:ext cx="2457724" cy="338554"/>
          </a:xfrm>
          <a:prstGeom prst="rect">
            <a:avLst/>
          </a:prstGeom>
          <a:solidFill>
            <a:srgbClr val="FF0000"/>
          </a:solidFill>
          <a:ln>
            <a:solidFill>
              <a:srgbClr val="FF0000"/>
            </a:solidFill>
          </a:ln>
        </p:spPr>
        <p:style>
          <a:lnRef idx="3">
            <a:schemeClr val="lt1"/>
          </a:lnRef>
          <a:fillRef idx="1">
            <a:schemeClr val="dk1"/>
          </a:fillRef>
          <a:effectRef idx="1">
            <a:schemeClr val="dk1"/>
          </a:effectRef>
          <a:fontRef idx="minor">
            <a:schemeClr val="lt1"/>
          </a:fontRef>
        </p:style>
        <p:txBody>
          <a:bodyPr wrap="none" rtlCol="0">
            <a:spAutoFit/>
          </a:bodyPr>
          <a:lstStyle/>
          <a:p>
            <a:r>
              <a:rPr kumimoji="1" lang="en-US" altLang="ja-JP" sz="1600" b="1" dirty="0">
                <a:latin typeface="Times New Roman" panose="02020603050405020304" pitchFamily="18" charset="0"/>
                <a:cs typeface="Times New Roman" panose="02020603050405020304" pitchFamily="18" charset="0"/>
              </a:rPr>
              <a:t>Living animal experiment</a:t>
            </a:r>
            <a:endParaRPr kumimoji="1" lang="ja-JP" altLang="en-US" sz="1600" b="1">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CC44834-A43E-159C-4133-116DE0B5FE31}"/>
              </a:ext>
            </a:extLst>
          </p:cNvPr>
          <p:cNvSpPr txBox="1"/>
          <p:nvPr/>
        </p:nvSpPr>
        <p:spPr>
          <a:xfrm>
            <a:off x="5764267" y="1573730"/>
            <a:ext cx="2028119"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en-US" altLang="ja-JP" sz="1600" b="1" dirty="0">
                <a:latin typeface="Times New Roman" panose="02020603050405020304" pitchFamily="18" charset="0"/>
                <a:cs typeface="Times New Roman" panose="02020603050405020304" pitchFamily="18" charset="0"/>
              </a:rPr>
              <a:t>Phantom experiment</a:t>
            </a:r>
            <a:endParaRPr kumimoji="1" lang="ja-JP" alt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17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D8434-53E3-85BB-9D8B-26E4DE9AA32E}"/>
              </a:ext>
            </a:extLst>
          </p:cNvPr>
          <p:cNvSpPr>
            <a:spLocks noGrp="1"/>
          </p:cNvSpPr>
          <p:nvPr>
            <p:ph type="title"/>
          </p:nvPr>
        </p:nvSpPr>
        <p:spPr/>
        <p:txBody>
          <a:bodyPr/>
          <a:lstStyle/>
          <a:p>
            <a:r>
              <a:rPr kumimoji="1" lang="en-US" altLang="ja-JP" dirty="0"/>
              <a:t>Multiple implant transmit antennas</a:t>
            </a:r>
            <a:endParaRPr kumimoji="1" lang="ja-JP" altLang="en-US"/>
          </a:p>
        </p:txBody>
      </p:sp>
      <p:sp>
        <p:nvSpPr>
          <p:cNvPr id="4" name="日付プレースホルダー 3">
            <a:extLst>
              <a:ext uri="{FF2B5EF4-FFF2-40B4-BE49-F238E27FC236}">
                <a16:creationId xmlns:a16="http://schemas.microsoft.com/office/drawing/2014/main" id="{BC2926E4-A83C-FA7C-7A83-46CB01CC4177}"/>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0C0A1469-E261-9401-13E4-C45BD6366046}"/>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79DF95D6-CE3A-234F-C2B6-3AE91BCC795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7" name="Picture 2" descr="F:\研究\アンテナシミュレーション\ループアンテナ(単体).png">
            <a:extLst>
              <a:ext uri="{FF2B5EF4-FFF2-40B4-BE49-F238E27FC236}">
                <a16:creationId xmlns:a16="http://schemas.microsoft.com/office/drawing/2014/main" id="{F2F43E4B-0742-64A5-DB86-C79B4B44D2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60" t="28193" r="18314" b="21861"/>
          <a:stretch/>
        </p:blipFill>
        <p:spPr bwMode="auto">
          <a:xfrm>
            <a:off x="3066707" y="2584696"/>
            <a:ext cx="1298376" cy="922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ropbox\実験写真\写真 2016-05-20 15 06 49_e.jpg">
            <a:extLst>
              <a:ext uri="{FF2B5EF4-FFF2-40B4-BE49-F238E27FC236}">
                <a16:creationId xmlns:a16="http://schemas.microsoft.com/office/drawing/2014/main" id="{8988FA2C-68A7-27F0-38B9-A674E605FE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69" t="19905" r="26444" b="31049"/>
          <a:stretch/>
        </p:blipFill>
        <p:spPr bwMode="auto">
          <a:xfrm>
            <a:off x="3074395" y="3868365"/>
            <a:ext cx="1298376" cy="10081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47424FF-0D47-4CBA-9542-F6FF75A3C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40" y="3064671"/>
            <a:ext cx="1155149" cy="105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直線矢印コネクタ 19">
            <a:extLst>
              <a:ext uri="{FF2B5EF4-FFF2-40B4-BE49-F238E27FC236}">
                <a16:creationId xmlns:a16="http://schemas.microsoft.com/office/drawing/2014/main" id="{64CBEC5F-3273-3F98-E966-B027656A01E5}"/>
              </a:ext>
            </a:extLst>
          </p:cNvPr>
          <p:cNvCxnSpPr/>
          <p:nvPr/>
        </p:nvCxnSpPr>
        <p:spPr>
          <a:xfrm flipV="1">
            <a:off x="752361" y="3876381"/>
            <a:ext cx="212912" cy="650775"/>
          </a:xfrm>
          <a:prstGeom prst="straightConnector1">
            <a:avLst/>
          </a:prstGeom>
          <a:noFill/>
          <a:ln w="50800" cap="flat" cmpd="sng" algn="ctr">
            <a:solidFill>
              <a:srgbClr val="4F81BD"/>
            </a:solidFill>
            <a:prstDash val="solid"/>
            <a:tailEnd type="arrow"/>
          </a:ln>
          <a:effectLst/>
        </p:spPr>
      </p:cxnSp>
      <p:cxnSp>
        <p:nvCxnSpPr>
          <p:cNvPr id="21" name="直線矢印コネクタ 20">
            <a:extLst>
              <a:ext uri="{FF2B5EF4-FFF2-40B4-BE49-F238E27FC236}">
                <a16:creationId xmlns:a16="http://schemas.microsoft.com/office/drawing/2014/main" id="{C518E74D-ECB5-14F8-820F-5648EDA2FEF0}"/>
              </a:ext>
            </a:extLst>
          </p:cNvPr>
          <p:cNvCxnSpPr/>
          <p:nvPr/>
        </p:nvCxnSpPr>
        <p:spPr>
          <a:xfrm flipH="1" flipV="1">
            <a:off x="1371346" y="4039074"/>
            <a:ext cx="328519" cy="325388"/>
          </a:xfrm>
          <a:prstGeom prst="straightConnector1">
            <a:avLst/>
          </a:prstGeom>
          <a:noFill/>
          <a:ln w="50800" cap="flat" cmpd="sng" algn="ctr">
            <a:solidFill>
              <a:srgbClr val="4F81BD"/>
            </a:solidFill>
            <a:prstDash val="solid"/>
            <a:tailEnd type="arrow"/>
          </a:ln>
          <a:effectLst/>
        </p:spPr>
      </p:cxnSp>
      <p:sp>
        <p:nvSpPr>
          <p:cNvPr id="22" name="テキスト ボックス 21">
            <a:extLst>
              <a:ext uri="{FF2B5EF4-FFF2-40B4-BE49-F238E27FC236}">
                <a16:creationId xmlns:a16="http://schemas.microsoft.com/office/drawing/2014/main" id="{3F35A469-6A98-6F9E-1CB2-07E2E9421CF2}"/>
              </a:ext>
            </a:extLst>
          </p:cNvPr>
          <p:cNvSpPr txBox="1"/>
          <p:nvPr/>
        </p:nvSpPr>
        <p:spPr>
          <a:xfrm>
            <a:off x="302864" y="4525580"/>
            <a:ext cx="1217214"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Feeding Point 1</a:t>
            </a:r>
            <a:endParaRPr kumimoji="1" lang="ja-JP" altLang="en-US" dirty="0">
              <a:solidFill>
                <a:prstClr val="black"/>
              </a:solidFill>
              <a:ea typeface="ＭＳ Ｐゴシック"/>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0422BF6-49A6-0EC9-03D8-8DAE091D3088}"/>
              </a:ext>
            </a:extLst>
          </p:cNvPr>
          <p:cNvSpPr txBox="1"/>
          <p:nvPr/>
        </p:nvSpPr>
        <p:spPr>
          <a:xfrm>
            <a:off x="1668809" y="4282428"/>
            <a:ext cx="1217214"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Feeding Point 2</a:t>
            </a:r>
            <a:endParaRPr kumimoji="1" lang="ja-JP" altLang="en-US" dirty="0">
              <a:solidFill>
                <a:prstClr val="black"/>
              </a:solidFill>
              <a:ea typeface="ＭＳ Ｐゴシック"/>
              <a:cs typeface="Times New Roman" panose="02020603050405020304" pitchFamily="18" charset="0"/>
            </a:endParaRPr>
          </a:p>
        </p:txBody>
      </p:sp>
      <p:pic>
        <p:nvPicPr>
          <p:cNvPr id="24" name="Picture 2">
            <a:extLst>
              <a:ext uri="{FF2B5EF4-FFF2-40B4-BE49-F238E27FC236}">
                <a16:creationId xmlns:a16="http://schemas.microsoft.com/office/drawing/2014/main" id="{FE365512-F608-D789-458B-03D7BE104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455" y="1514028"/>
            <a:ext cx="3610745" cy="23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FDDEB883-6344-0F3C-104E-861D2A723E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840" y="3916050"/>
            <a:ext cx="3707600" cy="241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直線コネクタ 27">
            <a:extLst>
              <a:ext uri="{FF2B5EF4-FFF2-40B4-BE49-F238E27FC236}">
                <a16:creationId xmlns:a16="http://schemas.microsoft.com/office/drawing/2014/main" id="{4E7954D2-538C-3395-B4FF-AA425C0759B5}"/>
              </a:ext>
            </a:extLst>
          </p:cNvPr>
          <p:cNvCxnSpPr/>
          <p:nvPr/>
        </p:nvCxnSpPr>
        <p:spPr bwMode="auto">
          <a:xfrm>
            <a:off x="5380858" y="5098137"/>
            <a:ext cx="2791542" cy="0"/>
          </a:xfrm>
          <a:prstGeom prst="line">
            <a:avLst/>
          </a:prstGeom>
          <a:noFill/>
          <a:ln w="38100"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a:extLst>
              <a:ext uri="{FF2B5EF4-FFF2-40B4-BE49-F238E27FC236}">
                <a16:creationId xmlns:a16="http://schemas.microsoft.com/office/drawing/2014/main" id="{3133EA33-3AA0-00DE-36F0-B02FF6BA9D12}"/>
              </a:ext>
            </a:extLst>
          </p:cNvPr>
          <p:cNvSpPr txBox="1"/>
          <p:nvPr/>
        </p:nvSpPr>
        <p:spPr>
          <a:xfrm>
            <a:off x="8264918" y="4944248"/>
            <a:ext cx="691364" cy="307777"/>
          </a:xfrm>
          <a:prstGeom prst="rect">
            <a:avLst/>
          </a:prstGeom>
          <a:gradFill rotWithShape="1">
            <a:gsLst>
              <a:gs pos="0">
                <a:srgbClr val="70B98E">
                  <a:tint val="50000"/>
                  <a:satMod val="300000"/>
                </a:srgbClr>
              </a:gs>
              <a:gs pos="35000">
                <a:srgbClr val="70B98E">
                  <a:tint val="37000"/>
                  <a:satMod val="300000"/>
                </a:srgbClr>
              </a:gs>
              <a:gs pos="100000">
                <a:srgbClr val="70B98E">
                  <a:tint val="15000"/>
                  <a:satMod val="350000"/>
                </a:srgbClr>
              </a:gs>
            </a:gsLst>
            <a:lin ang="16200000" scaled="1"/>
          </a:gradFill>
          <a:ln w="9525" cap="flat" cmpd="sng" algn="ctr">
            <a:solidFill>
              <a:srgbClr val="70B98E">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a:ea typeface="ＭＳ Ｐゴシック"/>
                <a:cs typeface="+mn-cs"/>
              </a:rPr>
              <a:t>-20 dB</a:t>
            </a:r>
            <a:endParaRPr kumimoji="1" lang="ja-JP" altLang="en-US" sz="1400" b="0" i="0" u="none" strike="noStrike" kern="0" cap="none" spc="0" normalizeH="0" baseline="0" noProof="0" dirty="0">
              <a:ln>
                <a:noFill/>
              </a:ln>
              <a:solidFill>
                <a:prstClr val="black"/>
              </a:solidFill>
              <a:effectLst/>
              <a:uLnTx/>
              <a:uFillTx/>
              <a:latin typeface="Times New Roman"/>
              <a:ea typeface="ＭＳ Ｐゴシック"/>
              <a:cs typeface="+mn-cs"/>
            </a:endParaRPr>
          </a:p>
        </p:txBody>
      </p:sp>
      <p:cxnSp>
        <p:nvCxnSpPr>
          <p:cNvPr id="32" name="直線コネクタ 31">
            <a:extLst>
              <a:ext uri="{FF2B5EF4-FFF2-40B4-BE49-F238E27FC236}">
                <a16:creationId xmlns:a16="http://schemas.microsoft.com/office/drawing/2014/main" id="{226EE846-D9A4-C08C-3747-26E528ABFBF8}"/>
              </a:ext>
            </a:extLst>
          </p:cNvPr>
          <p:cNvCxnSpPr/>
          <p:nvPr/>
        </p:nvCxnSpPr>
        <p:spPr bwMode="auto">
          <a:xfrm>
            <a:off x="5314921" y="2656594"/>
            <a:ext cx="2791542" cy="0"/>
          </a:xfrm>
          <a:prstGeom prst="line">
            <a:avLst/>
          </a:prstGeom>
          <a:noFill/>
          <a:ln w="38100"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a:extLst>
              <a:ext uri="{FF2B5EF4-FFF2-40B4-BE49-F238E27FC236}">
                <a16:creationId xmlns:a16="http://schemas.microsoft.com/office/drawing/2014/main" id="{9600BFEA-9C4B-09CC-301B-D2404F34C957}"/>
              </a:ext>
            </a:extLst>
          </p:cNvPr>
          <p:cNvSpPr txBox="1"/>
          <p:nvPr/>
        </p:nvSpPr>
        <p:spPr>
          <a:xfrm>
            <a:off x="8198981" y="2502705"/>
            <a:ext cx="691364" cy="307777"/>
          </a:xfrm>
          <a:prstGeom prst="rect">
            <a:avLst/>
          </a:prstGeom>
          <a:gradFill rotWithShape="1">
            <a:gsLst>
              <a:gs pos="0">
                <a:srgbClr val="70B98E">
                  <a:tint val="50000"/>
                  <a:satMod val="300000"/>
                </a:srgbClr>
              </a:gs>
              <a:gs pos="35000">
                <a:srgbClr val="70B98E">
                  <a:tint val="37000"/>
                  <a:satMod val="300000"/>
                </a:srgbClr>
              </a:gs>
              <a:gs pos="100000">
                <a:srgbClr val="70B98E">
                  <a:tint val="15000"/>
                  <a:satMod val="350000"/>
                </a:srgbClr>
              </a:gs>
            </a:gsLst>
            <a:lin ang="16200000" scaled="1"/>
          </a:gradFill>
          <a:ln w="9525" cap="flat" cmpd="sng" algn="ctr">
            <a:solidFill>
              <a:srgbClr val="70B98E">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a:ea typeface="ＭＳ Ｐゴシック"/>
                <a:cs typeface="+mn-cs"/>
              </a:rPr>
              <a:t>-10 dB</a:t>
            </a:r>
            <a:endParaRPr kumimoji="1" lang="ja-JP" altLang="en-US" sz="1400" b="0" i="0" u="none" strike="noStrike" kern="0" cap="none" spc="0" normalizeH="0" baseline="0" noProof="0" dirty="0">
              <a:ln>
                <a:noFill/>
              </a:ln>
              <a:solidFill>
                <a:prstClr val="black"/>
              </a:solidFill>
              <a:effectLst/>
              <a:uLnTx/>
              <a:uFillTx/>
              <a:latin typeface="Times New Roman"/>
              <a:ea typeface="ＭＳ Ｐゴシック"/>
              <a:cs typeface="+mn-cs"/>
            </a:endParaRPr>
          </a:p>
        </p:txBody>
      </p:sp>
      <p:sp>
        <p:nvSpPr>
          <p:cNvPr id="34" name="テキスト ボックス 33">
            <a:extLst>
              <a:ext uri="{FF2B5EF4-FFF2-40B4-BE49-F238E27FC236}">
                <a16:creationId xmlns:a16="http://schemas.microsoft.com/office/drawing/2014/main" id="{3D335929-0716-5FBD-C7C2-51A0BE32AD03}"/>
              </a:ext>
            </a:extLst>
          </p:cNvPr>
          <p:cNvSpPr txBox="1"/>
          <p:nvPr/>
        </p:nvSpPr>
        <p:spPr>
          <a:xfrm>
            <a:off x="3043765" y="2290502"/>
            <a:ext cx="1421353"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Planar loop antenna</a:t>
            </a:r>
            <a:endParaRPr kumimoji="1" lang="ja-JP" altLang="en-US" dirty="0">
              <a:solidFill>
                <a:prstClr val="black"/>
              </a:solidFill>
              <a:ea typeface="ＭＳ Ｐゴシック"/>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72AC7AC6-F753-D4D1-0E72-28B8E7A3A07D}"/>
              </a:ext>
            </a:extLst>
          </p:cNvPr>
          <p:cNvSpPr txBox="1"/>
          <p:nvPr/>
        </p:nvSpPr>
        <p:spPr>
          <a:xfrm>
            <a:off x="2738463" y="3591366"/>
            <a:ext cx="2063358"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Polarization diversity antenna</a:t>
            </a:r>
            <a:endParaRPr kumimoji="1" lang="ja-JP" altLang="en-US" dirty="0">
              <a:solidFill>
                <a:prstClr val="black"/>
              </a:solidFill>
              <a:ea typeface="ＭＳ Ｐゴシック"/>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1DB1467F-2309-6595-225B-9C9F35F5BD4B}"/>
              </a:ext>
            </a:extLst>
          </p:cNvPr>
          <p:cNvSpPr txBox="1"/>
          <p:nvPr/>
        </p:nvSpPr>
        <p:spPr>
          <a:xfrm>
            <a:off x="317143" y="2557322"/>
            <a:ext cx="2063358" cy="461665"/>
          </a:xfrm>
          <a:prstGeom prst="rect">
            <a:avLst/>
          </a:prstGeom>
          <a:noFill/>
        </p:spPr>
        <p:txBody>
          <a:bodyPr wrap="square" rtlCol="0">
            <a:spAutoFit/>
          </a:bodyPr>
          <a:lstStyle/>
          <a:p>
            <a:pPr algn="ct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Realization example of multiple implant antennas</a:t>
            </a:r>
            <a:endParaRPr kumimoji="1" lang="ja-JP" altLang="en-US" dirty="0">
              <a:solidFill>
                <a:prstClr val="black"/>
              </a:solidFill>
              <a:ea typeface="ＭＳ Ｐゴシック"/>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DB0952AE-0FE1-3955-6EF1-3C67375055FB}"/>
              </a:ext>
            </a:extLst>
          </p:cNvPr>
          <p:cNvSpPr txBox="1"/>
          <p:nvPr/>
        </p:nvSpPr>
        <p:spPr>
          <a:xfrm>
            <a:off x="5277811" y="3286722"/>
            <a:ext cx="1554226"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Phantom experiment</a:t>
            </a:r>
            <a:endParaRPr kumimoji="1" lang="ja-JP" altLang="en-US" dirty="0">
              <a:solidFill>
                <a:prstClr val="black"/>
              </a:solidFill>
              <a:ea typeface="ＭＳ Ｐゴシック"/>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3A6A8717-4F1D-DBCA-E54D-F93057D1410E}"/>
              </a:ext>
            </a:extLst>
          </p:cNvPr>
          <p:cNvSpPr txBox="1"/>
          <p:nvPr/>
        </p:nvSpPr>
        <p:spPr>
          <a:xfrm>
            <a:off x="5314921" y="4087463"/>
            <a:ext cx="1554226" cy="276999"/>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dirty="0">
                <a:solidFill>
                  <a:prstClr val="black"/>
                </a:solidFill>
                <a:ea typeface="ＭＳ Ｐゴシック"/>
                <a:cs typeface="Times New Roman" panose="02020603050405020304" pitchFamily="18" charset="0"/>
              </a:rPr>
              <a:t>Phantom experiment</a:t>
            </a:r>
            <a:endParaRPr kumimoji="1" lang="ja-JP" altLang="en-US" dirty="0">
              <a:solidFill>
                <a:prstClr val="black"/>
              </a:solidFill>
              <a:ea typeface="ＭＳ Ｐゴシック"/>
              <a:cs typeface="Times New Roman" panose="02020603050405020304" pitchFamily="18" charset="0"/>
            </a:endParaRPr>
          </a:p>
        </p:txBody>
      </p:sp>
    </p:spTree>
    <p:extLst>
      <p:ext uri="{BB962C8B-B14F-4D97-AF65-F5344CB8AC3E}">
        <p14:creationId xmlns:p14="http://schemas.microsoft.com/office/powerpoint/2010/main" val="350735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3D36E-8FA8-8146-C2E8-827A1EA821E7}"/>
              </a:ext>
            </a:extLst>
          </p:cNvPr>
          <p:cNvSpPr>
            <a:spLocks noGrp="1"/>
          </p:cNvSpPr>
          <p:nvPr>
            <p:ph type="title"/>
          </p:nvPr>
        </p:nvSpPr>
        <p:spPr/>
        <p:txBody>
          <a:bodyPr/>
          <a:lstStyle/>
          <a:p>
            <a:r>
              <a:rPr kumimoji="1" lang="en-US" altLang="ja-JP" sz="2800" dirty="0"/>
              <a:t>Path loss characteristics of multiple implant antennas in a living animal experiment</a:t>
            </a:r>
            <a:endParaRPr kumimoji="1" lang="ja-JP" altLang="en-US" sz="2800"/>
          </a:p>
        </p:txBody>
      </p:sp>
      <p:sp>
        <p:nvSpPr>
          <p:cNvPr id="4" name="日付プレースホルダー 3">
            <a:extLst>
              <a:ext uri="{FF2B5EF4-FFF2-40B4-BE49-F238E27FC236}">
                <a16:creationId xmlns:a16="http://schemas.microsoft.com/office/drawing/2014/main" id="{92AD8AA4-3F84-2A2A-343F-6887462573D3}"/>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8F3C10BD-0D82-0A55-B8A6-B71F4B63C80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21BA09F-6B9D-096A-A2AD-AE6E16580C1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7" name="Picture 2">
            <a:extLst>
              <a:ext uri="{FF2B5EF4-FFF2-40B4-BE49-F238E27FC236}">
                <a16:creationId xmlns:a16="http://schemas.microsoft.com/office/drawing/2014/main" id="{8A427FBF-A35F-E4F3-6FAE-4497AF16D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56" y="1900489"/>
            <a:ext cx="3672408" cy="26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A969EFA-FC55-DA93-C21F-612EFB349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988" y="1861234"/>
            <a:ext cx="3803859" cy="26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表 9">
            <a:extLst>
              <a:ext uri="{FF2B5EF4-FFF2-40B4-BE49-F238E27FC236}">
                <a16:creationId xmlns:a16="http://schemas.microsoft.com/office/drawing/2014/main" id="{FF708931-AC6D-D4B6-7880-40D5E5BFA73D}"/>
              </a:ext>
            </a:extLst>
          </p:cNvPr>
          <p:cNvGraphicFramePr>
            <a:graphicFrameLocks noGrp="1"/>
          </p:cNvGraphicFramePr>
          <p:nvPr>
            <p:extLst>
              <p:ext uri="{D42A27DB-BD31-4B8C-83A1-F6EECF244321}">
                <p14:modId xmlns:p14="http://schemas.microsoft.com/office/powerpoint/2010/main" val="1882012097"/>
              </p:ext>
            </p:extLst>
          </p:nvPr>
        </p:nvGraphicFramePr>
        <p:xfrm>
          <a:off x="999958" y="5013176"/>
          <a:ext cx="7117012" cy="1295572"/>
        </p:xfrm>
        <a:graphic>
          <a:graphicData uri="http://schemas.openxmlformats.org/drawingml/2006/table">
            <a:tbl>
              <a:tblPr firstRow="1" bandRow="1">
                <a:gradFill rotWithShape="1">
                  <a:gsLst>
                    <a:gs pos="0">
                      <a:srgbClr val="70B98E">
                        <a:tint val="50000"/>
                        <a:satMod val="300000"/>
                      </a:srgbClr>
                    </a:gs>
                    <a:gs pos="35000">
                      <a:srgbClr val="70B98E">
                        <a:tint val="37000"/>
                        <a:satMod val="300000"/>
                      </a:srgbClr>
                    </a:gs>
                    <a:gs pos="100000">
                      <a:srgbClr val="70B98E">
                        <a:tint val="15000"/>
                        <a:satMod val="350000"/>
                      </a:srgbClr>
                    </a:gs>
                  </a:gsLst>
                  <a:lin ang="16200000" scaled="1"/>
                </a:gradFill>
                <a:effectLst>
                  <a:outerShdw blurRad="40000" dist="20000" dir="5400000" rotWithShape="0">
                    <a:srgbClr val="000000">
                      <a:alpha val="38000"/>
                    </a:srgbClr>
                  </a:outerShdw>
                </a:effectLst>
              </a:tblPr>
              <a:tblGrid>
                <a:gridCol w="2347618">
                  <a:extLst>
                    <a:ext uri="{9D8B030D-6E8A-4147-A177-3AD203B41FA5}">
                      <a16:colId xmlns:a16="http://schemas.microsoft.com/office/drawing/2014/main" val="20000"/>
                    </a:ext>
                  </a:extLst>
                </a:gridCol>
                <a:gridCol w="1593272">
                  <a:extLst>
                    <a:ext uri="{9D8B030D-6E8A-4147-A177-3AD203B41FA5}">
                      <a16:colId xmlns:a16="http://schemas.microsoft.com/office/drawing/2014/main" val="20001"/>
                    </a:ext>
                  </a:extLst>
                </a:gridCol>
                <a:gridCol w="1657003">
                  <a:extLst>
                    <a:ext uri="{9D8B030D-6E8A-4147-A177-3AD203B41FA5}">
                      <a16:colId xmlns:a16="http://schemas.microsoft.com/office/drawing/2014/main" val="20002"/>
                    </a:ext>
                  </a:extLst>
                </a:gridCol>
                <a:gridCol w="1519119">
                  <a:extLst>
                    <a:ext uri="{9D8B030D-6E8A-4147-A177-3AD203B41FA5}">
                      <a16:colId xmlns:a16="http://schemas.microsoft.com/office/drawing/2014/main" val="20003"/>
                    </a:ext>
                  </a:extLst>
                </a:gridCol>
              </a:tblGrid>
              <a:tr h="323893">
                <a:tc>
                  <a:txBody>
                    <a:bodyPr/>
                    <a:lstStyle>
                      <a:lvl1pPr marL="0" algn="l" defTabSz="914400" rtl="0" eaLnBrk="1" latinLnBrk="0" hangingPunct="1">
                        <a:defRPr kumimoji="1" sz="1800" b="1" kern="1200">
                          <a:solidFill>
                            <a:schemeClr val="lt1"/>
                          </a:solidFill>
                          <a:latin typeface="Times New Roman"/>
                          <a:ea typeface="ＭＳ Ｐゴシック"/>
                        </a:defRPr>
                      </a:lvl1pPr>
                      <a:lvl2pPr marL="457200" algn="l" defTabSz="914400" rtl="0" eaLnBrk="1" latinLnBrk="0" hangingPunct="1">
                        <a:defRPr kumimoji="1" sz="1800" b="1" kern="1200">
                          <a:solidFill>
                            <a:schemeClr val="lt1"/>
                          </a:solidFill>
                          <a:latin typeface="Times New Roman"/>
                          <a:ea typeface="ＭＳ Ｐゴシック"/>
                        </a:defRPr>
                      </a:lvl2pPr>
                      <a:lvl3pPr marL="914400" algn="l" defTabSz="914400" rtl="0" eaLnBrk="1" latinLnBrk="0" hangingPunct="1">
                        <a:defRPr kumimoji="1" sz="1800" b="1" kern="1200">
                          <a:solidFill>
                            <a:schemeClr val="lt1"/>
                          </a:solidFill>
                          <a:latin typeface="Times New Roman"/>
                          <a:ea typeface="ＭＳ Ｐゴシック"/>
                        </a:defRPr>
                      </a:lvl3pPr>
                      <a:lvl4pPr marL="1371600" algn="l" defTabSz="914400" rtl="0" eaLnBrk="1" latinLnBrk="0" hangingPunct="1">
                        <a:defRPr kumimoji="1" sz="1800" b="1" kern="1200">
                          <a:solidFill>
                            <a:schemeClr val="lt1"/>
                          </a:solidFill>
                          <a:latin typeface="Times New Roman"/>
                          <a:ea typeface="ＭＳ Ｐゴシック"/>
                        </a:defRPr>
                      </a:lvl4pPr>
                      <a:lvl5pPr marL="1828800" algn="l" defTabSz="914400" rtl="0" eaLnBrk="1" latinLnBrk="0" hangingPunct="1">
                        <a:defRPr kumimoji="1" sz="1800" b="1" kern="1200">
                          <a:solidFill>
                            <a:schemeClr val="lt1"/>
                          </a:solidFill>
                          <a:latin typeface="Times New Roman"/>
                          <a:ea typeface="ＭＳ Ｐゴシック"/>
                        </a:defRPr>
                      </a:lvl5pPr>
                      <a:lvl6pPr marL="2286000" algn="l" defTabSz="914400" rtl="0" eaLnBrk="1" latinLnBrk="0" hangingPunct="1">
                        <a:defRPr kumimoji="1" sz="1800" b="1" kern="1200">
                          <a:solidFill>
                            <a:schemeClr val="lt1"/>
                          </a:solidFill>
                          <a:latin typeface="Times New Roman"/>
                          <a:ea typeface="ＭＳ Ｐゴシック"/>
                        </a:defRPr>
                      </a:lvl6pPr>
                      <a:lvl7pPr marL="2743200" algn="l" defTabSz="914400" rtl="0" eaLnBrk="1" latinLnBrk="0" hangingPunct="1">
                        <a:defRPr kumimoji="1" sz="1800" b="1" kern="1200">
                          <a:solidFill>
                            <a:schemeClr val="lt1"/>
                          </a:solidFill>
                          <a:latin typeface="Times New Roman"/>
                          <a:ea typeface="ＭＳ Ｐゴシック"/>
                        </a:defRPr>
                      </a:lvl7pPr>
                      <a:lvl8pPr marL="3200400" algn="l" defTabSz="914400" rtl="0" eaLnBrk="1" latinLnBrk="0" hangingPunct="1">
                        <a:defRPr kumimoji="1" sz="1800" b="1" kern="1200">
                          <a:solidFill>
                            <a:schemeClr val="lt1"/>
                          </a:solidFill>
                          <a:latin typeface="Times New Roman"/>
                          <a:ea typeface="ＭＳ Ｐゴシック"/>
                        </a:defRPr>
                      </a:lvl8pPr>
                      <a:lvl9pPr marL="3657600" algn="l" defTabSz="914400" rtl="0" eaLnBrk="1" latinLnBrk="0" hangingPunct="1">
                        <a:defRPr kumimoji="1" sz="1800" b="1" kern="1200">
                          <a:solidFill>
                            <a:schemeClr val="lt1"/>
                          </a:solidFill>
                          <a:latin typeface="Times New Roman"/>
                          <a:ea typeface="ＭＳ Ｐゴシック"/>
                        </a:defRPr>
                      </a:lvl9pPr>
                    </a:lstStyle>
                    <a:p>
                      <a:pPr algn="ctr"/>
                      <a:endParaRPr kumimoji="1" lang="ja-JP" altLang="en-US" sz="1400" dirty="0"/>
                    </a:p>
                  </a:txBody>
                  <a:tcPr>
                    <a:lnL w="9525" cap="flat" cmpd="sng" algn="ctr">
                      <a:solidFill>
                        <a:srgbClr val="70B98E">
                          <a:shade val="95000"/>
                          <a:satMod val="105000"/>
                        </a:srgbClr>
                      </a:solidFill>
                      <a:prstDash val="solid"/>
                    </a:lnL>
                    <a:lnR>
                      <a:noFill/>
                    </a:lnR>
                    <a:lnT w="9525" cap="flat" cmpd="sng" algn="ctr">
                      <a:solidFill>
                        <a:srgbClr val="70B98E">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70B98E"/>
                    </a:solidFill>
                  </a:tcPr>
                </a:tc>
                <a:tc>
                  <a:txBody>
                    <a:bodyPr/>
                    <a:lstStyle>
                      <a:lvl1pPr marL="0" algn="l" defTabSz="914400" rtl="0" eaLnBrk="1" latinLnBrk="0" hangingPunct="1">
                        <a:defRPr kumimoji="1" sz="1800" b="1" kern="1200">
                          <a:solidFill>
                            <a:schemeClr val="lt1"/>
                          </a:solidFill>
                          <a:latin typeface="Times New Roman"/>
                          <a:ea typeface="ＭＳ Ｐゴシック"/>
                        </a:defRPr>
                      </a:lvl1pPr>
                      <a:lvl2pPr marL="457200" algn="l" defTabSz="914400" rtl="0" eaLnBrk="1" latinLnBrk="0" hangingPunct="1">
                        <a:defRPr kumimoji="1" sz="1800" b="1" kern="1200">
                          <a:solidFill>
                            <a:schemeClr val="lt1"/>
                          </a:solidFill>
                          <a:latin typeface="Times New Roman"/>
                          <a:ea typeface="ＭＳ Ｐゴシック"/>
                        </a:defRPr>
                      </a:lvl2pPr>
                      <a:lvl3pPr marL="914400" algn="l" defTabSz="914400" rtl="0" eaLnBrk="1" latinLnBrk="0" hangingPunct="1">
                        <a:defRPr kumimoji="1" sz="1800" b="1" kern="1200">
                          <a:solidFill>
                            <a:schemeClr val="lt1"/>
                          </a:solidFill>
                          <a:latin typeface="Times New Roman"/>
                          <a:ea typeface="ＭＳ Ｐゴシック"/>
                        </a:defRPr>
                      </a:lvl3pPr>
                      <a:lvl4pPr marL="1371600" algn="l" defTabSz="914400" rtl="0" eaLnBrk="1" latinLnBrk="0" hangingPunct="1">
                        <a:defRPr kumimoji="1" sz="1800" b="1" kern="1200">
                          <a:solidFill>
                            <a:schemeClr val="lt1"/>
                          </a:solidFill>
                          <a:latin typeface="Times New Roman"/>
                          <a:ea typeface="ＭＳ Ｐゴシック"/>
                        </a:defRPr>
                      </a:lvl4pPr>
                      <a:lvl5pPr marL="1828800" algn="l" defTabSz="914400" rtl="0" eaLnBrk="1" latinLnBrk="0" hangingPunct="1">
                        <a:defRPr kumimoji="1" sz="1800" b="1" kern="1200">
                          <a:solidFill>
                            <a:schemeClr val="lt1"/>
                          </a:solidFill>
                          <a:latin typeface="Times New Roman"/>
                          <a:ea typeface="ＭＳ Ｐゴシック"/>
                        </a:defRPr>
                      </a:lvl5pPr>
                      <a:lvl6pPr marL="2286000" algn="l" defTabSz="914400" rtl="0" eaLnBrk="1" latinLnBrk="0" hangingPunct="1">
                        <a:defRPr kumimoji="1" sz="1800" b="1" kern="1200">
                          <a:solidFill>
                            <a:schemeClr val="lt1"/>
                          </a:solidFill>
                          <a:latin typeface="Times New Roman"/>
                          <a:ea typeface="ＭＳ Ｐゴシック"/>
                        </a:defRPr>
                      </a:lvl6pPr>
                      <a:lvl7pPr marL="2743200" algn="l" defTabSz="914400" rtl="0" eaLnBrk="1" latinLnBrk="0" hangingPunct="1">
                        <a:defRPr kumimoji="1" sz="1800" b="1" kern="1200">
                          <a:solidFill>
                            <a:schemeClr val="lt1"/>
                          </a:solidFill>
                          <a:latin typeface="Times New Roman"/>
                          <a:ea typeface="ＭＳ Ｐゴシック"/>
                        </a:defRPr>
                      </a:lvl7pPr>
                      <a:lvl8pPr marL="3200400" algn="l" defTabSz="914400" rtl="0" eaLnBrk="1" latinLnBrk="0" hangingPunct="1">
                        <a:defRPr kumimoji="1" sz="1800" b="1" kern="1200">
                          <a:solidFill>
                            <a:schemeClr val="lt1"/>
                          </a:solidFill>
                          <a:latin typeface="Times New Roman"/>
                          <a:ea typeface="ＭＳ Ｐゴシック"/>
                        </a:defRPr>
                      </a:lvl8pPr>
                      <a:lvl9pPr marL="3657600" algn="l" defTabSz="914400" rtl="0" eaLnBrk="1" latinLnBrk="0" hangingPunct="1">
                        <a:defRPr kumimoji="1" sz="1800" b="1" kern="1200">
                          <a:solidFill>
                            <a:schemeClr val="lt1"/>
                          </a:solidFill>
                          <a:latin typeface="Times New Roman"/>
                          <a:ea typeface="ＭＳ Ｐゴシック"/>
                        </a:defRPr>
                      </a:lvl9pPr>
                    </a:lstStyle>
                    <a:p>
                      <a:pPr algn="ctr"/>
                      <a:r>
                        <a:rPr kumimoji="1" lang="en-US" altLang="ja-JP" sz="1400" dirty="0"/>
                        <a:t>3.4-4.8 GHz</a:t>
                      </a:r>
                      <a:endParaRPr kumimoji="1" lang="ja-JP" altLang="en-US" sz="1400" dirty="0"/>
                    </a:p>
                  </a:txBody>
                  <a:tcPr>
                    <a:lnL>
                      <a:noFill/>
                    </a:lnL>
                    <a:lnR>
                      <a:noFill/>
                    </a:lnR>
                    <a:lnT w="9525" cap="flat" cmpd="sng" algn="ctr">
                      <a:solidFill>
                        <a:srgbClr val="70B98E">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70B98E"/>
                    </a:solidFill>
                  </a:tcPr>
                </a:tc>
                <a:tc>
                  <a:txBody>
                    <a:bodyPr/>
                    <a:lstStyle>
                      <a:lvl1pPr marL="0" algn="l" defTabSz="914400" rtl="0" eaLnBrk="1" latinLnBrk="0" hangingPunct="1">
                        <a:defRPr kumimoji="1" sz="1800" b="1" kern="1200">
                          <a:solidFill>
                            <a:schemeClr val="lt1"/>
                          </a:solidFill>
                          <a:latin typeface="Times New Roman"/>
                          <a:ea typeface="ＭＳ Ｐゴシック"/>
                        </a:defRPr>
                      </a:lvl1pPr>
                      <a:lvl2pPr marL="457200" algn="l" defTabSz="914400" rtl="0" eaLnBrk="1" latinLnBrk="0" hangingPunct="1">
                        <a:defRPr kumimoji="1" sz="1800" b="1" kern="1200">
                          <a:solidFill>
                            <a:schemeClr val="lt1"/>
                          </a:solidFill>
                          <a:latin typeface="Times New Roman"/>
                          <a:ea typeface="ＭＳ Ｐゴシック"/>
                        </a:defRPr>
                      </a:lvl2pPr>
                      <a:lvl3pPr marL="914400" algn="l" defTabSz="914400" rtl="0" eaLnBrk="1" latinLnBrk="0" hangingPunct="1">
                        <a:defRPr kumimoji="1" sz="1800" b="1" kern="1200">
                          <a:solidFill>
                            <a:schemeClr val="lt1"/>
                          </a:solidFill>
                          <a:latin typeface="Times New Roman"/>
                          <a:ea typeface="ＭＳ Ｐゴシック"/>
                        </a:defRPr>
                      </a:lvl3pPr>
                      <a:lvl4pPr marL="1371600" algn="l" defTabSz="914400" rtl="0" eaLnBrk="1" latinLnBrk="0" hangingPunct="1">
                        <a:defRPr kumimoji="1" sz="1800" b="1" kern="1200">
                          <a:solidFill>
                            <a:schemeClr val="lt1"/>
                          </a:solidFill>
                          <a:latin typeface="Times New Roman"/>
                          <a:ea typeface="ＭＳ Ｐゴシック"/>
                        </a:defRPr>
                      </a:lvl4pPr>
                      <a:lvl5pPr marL="1828800" algn="l" defTabSz="914400" rtl="0" eaLnBrk="1" latinLnBrk="0" hangingPunct="1">
                        <a:defRPr kumimoji="1" sz="1800" b="1" kern="1200">
                          <a:solidFill>
                            <a:schemeClr val="lt1"/>
                          </a:solidFill>
                          <a:latin typeface="Times New Roman"/>
                          <a:ea typeface="ＭＳ Ｐゴシック"/>
                        </a:defRPr>
                      </a:lvl5pPr>
                      <a:lvl6pPr marL="2286000" algn="l" defTabSz="914400" rtl="0" eaLnBrk="1" latinLnBrk="0" hangingPunct="1">
                        <a:defRPr kumimoji="1" sz="1800" b="1" kern="1200">
                          <a:solidFill>
                            <a:schemeClr val="lt1"/>
                          </a:solidFill>
                          <a:latin typeface="Times New Roman"/>
                          <a:ea typeface="ＭＳ Ｐゴシック"/>
                        </a:defRPr>
                      </a:lvl6pPr>
                      <a:lvl7pPr marL="2743200" algn="l" defTabSz="914400" rtl="0" eaLnBrk="1" latinLnBrk="0" hangingPunct="1">
                        <a:defRPr kumimoji="1" sz="1800" b="1" kern="1200">
                          <a:solidFill>
                            <a:schemeClr val="lt1"/>
                          </a:solidFill>
                          <a:latin typeface="Times New Roman"/>
                          <a:ea typeface="ＭＳ Ｐゴシック"/>
                        </a:defRPr>
                      </a:lvl7pPr>
                      <a:lvl8pPr marL="3200400" algn="l" defTabSz="914400" rtl="0" eaLnBrk="1" latinLnBrk="0" hangingPunct="1">
                        <a:defRPr kumimoji="1" sz="1800" b="1" kern="1200">
                          <a:solidFill>
                            <a:schemeClr val="lt1"/>
                          </a:solidFill>
                          <a:latin typeface="Times New Roman"/>
                          <a:ea typeface="ＭＳ Ｐゴシック"/>
                        </a:defRPr>
                      </a:lvl8pPr>
                      <a:lvl9pPr marL="3657600" algn="l" defTabSz="914400" rtl="0" eaLnBrk="1" latinLnBrk="0" hangingPunct="1">
                        <a:defRPr kumimoji="1" sz="1800" b="1" kern="1200">
                          <a:solidFill>
                            <a:schemeClr val="lt1"/>
                          </a:solidFill>
                          <a:latin typeface="Times New Roman"/>
                          <a:ea typeface="ＭＳ Ｐゴシック"/>
                        </a:defRPr>
                      </a:lvl9pPr>
                    </a:lstStyle>
                    <a:p>
                      <a:pPr algn="ctr"/>
                      <a:r>
                        <a:rPr kumimoji="1" lang="en-US" altLang="ja-JP" sz="1400" dirty="0"/>
                        <a:t>3.4-3.6 GHz</a:t>
                      </a:r>
                      <a:endParaRPr kumimoji="1" lang="ja-JP" altLang="en-US" sz="1400" dirty="0"/>
                    </a:p>
                  </a:txBody>
                  <a:tcPr>
                    <a:lnL>
                      <a:noFill/>
                    </a:lnL>
                    <a:lnR>
                      <a:noFill/>
                    </a:lnR>
                    <a:lnT w="9525" cap="flat" cmpd="sng" algn="ctr">
                      <a:solidFill>
                        <a:srgbClr val="70B98E">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70B98E"/>
                    </a:solidFill>
                  </a:tcPr>
                </a:tc>
                <a:tc>
                  <a:txBody>
                    <a:bodyPr/>
                    <a:lstStyle>
                      <a:lvl1pPr marL="0" algn="l" defTabSz="914400" rtl="0" eaLnBrk="1" latinLnBrk="0" hangingPunct="1">
                        <a:defRPr kumimoji="1" sz="1800" b="1" kern="1200">
                          <a:solidFill>
                            <a:schemeClr val="lt1"/>
                          </a:solidFill>
                          <a:latin typeface="Times New Roman"/>
                          <a:ea typeface="ＭＳ Ｐゴシック"/>
                        </a:defRPr>
                      </a:lvl1pPr>
                      <a:lvl2pPr marL="457200" algn="l" defTabSz="914400" rtl="0" eaLnBrk="1" latinLnBrk="0" hangingPunct="1">
                        <a:defRPr kumimoji="1" sz="1800" b="1" kern="1200">
                          <a:solidFill>
                            <a:schemeClr val="lt1"/>
                          </a:solidFill>
                          <a:latin typeface="Times New Roman"/>
                          <a:ea typeface="ＭＳ Ｐゴシック"/>
                        </a:defRPr>
                      </a:lvl2pPr>
                      <a:lvl3pPr marL="914400" algn="l" defTabSz="914400" rtl="0" eaLnBrk="1" latinLnBrk="0" hangingPunct="1">
                        <a:defRPr kumimoji="1" sz="1800" b="1" kern="1200">
                          <a:solidFill>
                            <a:schemeClr val="lt1"/>
                          </a:solidFill>
                          <a:latin typeface="Times New Roman"/>
                          <a:ea typeface="ＭＳ Ｐゴシック"/>
                        </a:defRPr>
                      </a:lvl3pPr>
                      <a:lvl4pPr marL="1371600" algn="l" defTabSz="914400" rtl="0" eaLnBrk="1" latinLnBrk="0" hangingPunct="1">
                        <a:defRPr kumimoji="1" sz="1800" b="1" kern="1200">
                          <a:solidFill>
                            <a:schemeClr val="lt1"/>
                          </a:solidFill>
                          <a:latin typeface="Times New Roman"/>
                          <a:ea typeface="ＭＳ Ｐゴシック"/>
                        </a:defRPr>
                      </a:lvl4pPr>
                      <a:lvl5pPr marL="1828800" algn="l" defTabSz="914400" rtl="0" eaLnBrk="1" latinLnBrk="0" hangingPunct="1">
                        <a:defRPr kumimoji="1" sz="1800" b="1" kern="1200">
                          <a:solidFill>
                            <a:schemeClr val="lt1"/>
                          </a:solidFill>
                          <a:latin typeface="Times New Roman"/>
                          <a:ea typeface="ＭＳ Ｐゴシック"/>
                        </a:defRPr>
                      </a:lvl5pPr>
                      <a:lvl6pPr marL="2286000" algn="l" defTabSz="914400" rtl="0" eaLnBrk="1" latinLnBrk="0" hangingPunct="1">
                        <a:defRPr kumimoji="1" sz="1800" b="1" kern="1200">
                          <a:solidFill>
                            <a:schemeClr val="lt1"/>
                          </a:solidFill>
                          <a:latin typeface="Times New Roman"/>
                          <a:ea typeface="ＭＳ Ｐゴシック"/>
                        </a:defRPr>
                      </a:lvl6pPr>
                      <a:lvl7pPr marL="2743200" algn="l" defTabSz="914400" rtl="0" eaLnBrk="1" latinLnBrk="0" hangingPunct="1">
                        <a:defRPr kumimoji="1" sz="1800" b="1" kern="1200">
                          <a:solidFill>
                            <a:schemeClr val="lt1"/>
                          </a:solidFill>
                          <a:latin typeface="Times New Roman"/>
                          <a:ea typeface="ＭＳ Ｐゴシック"/>
                        </a:defRPr>
                      </a:lvl7pPr>
                      <a:lvl8pPr marL="3200400" algn="l" defTabSz="914400" rtl="0" eaLnBrk="1" latinLnBrk="0" hangingPunct="1">
                        <a:defRPr kumimoji="1" sz="1800" b="1" kern="1200">
                          <a:solidFill>
                            <a:schemeClr val="lt1"/>
                          </a:solidFill>
                          <a:latin typeface="Times New Roman"/>
                          <a:ea typeface="ＭＳ Ｐゴシック"/>
                        </a:defRPr>
                      </a:lvl8pPr>
                      <a:lvl9pPr marL="3657600" algn="l" defTabSz="914400" rtl="0" eaLnBrk="1" latinLnBrk="0" hangingPunct="1">
                        <a:defRPr kumimoji="1" sz="1800" b="1" kern="1200">
                          <a:solidFill>
                            <a:schemeClr val="lt1"/>
                          </a:solidFill>
                          <a:latin typeface="Times New Roman"/>
                          <a:ea typeface="ＭＳ Ｐゴシック"/>
                        </a:defRPr>
                      </a:lvl9pPr>
                    </a:lstStyle>
                    <a:p>
                      <a:pPr algn="ctr"/>
                      <a:r>
                        <a:rPr kumimoji="1" lang="en-US" altLang="ja-JP" sz="1400" dirty="0"/>
                        <a:t>3.4-4.1</a:t>
                      </a:r>
                      <a:r>
                        <a:rPr kumimoji="1" lang="en-US" altLang="ja-JP" sz="1400" baseline="0" dirty="0"/>
                        <a:t> GHz</a:t>
                      </a:r>
                      <a:endParaRPr kumimoji="1" lang="ja-JP" altLang="en-US" sz="1400" dirty="0"/>
                    </a:p>
                  </a:txBody>
                  <a:tcPr>
                    <a:lnL>
                      <a:noFill/>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70B98E"/>
                    </a:solidFill>
                  </a:tcPr>
                </a:tc>
                <a:extLst>
                  <a:ext uri="{0D108BD9-81ED-4DB2-BD59-A6C34878D82A}">
                    <a16:rowId xmlns:a16="http://schemas.microsoft.com/office/drawing/2014/main" val="10000"/>
                  </a:ext>
                </a:extLst>
              </a:tr>
              <a:tr h="323893">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Living animal experiment</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25400" cap="flat" cmpd="sng" algn="ctr">
                      <a:solidFill>
                        <a:sysClr val="window" lastClr="FFFFFF"/>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0.84</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25400" cap="flat" cmpd="sng" algn="ctr">
                      <a:solidFill>
                        <a:sysClr val="window" lastClr="FFFFFF"/>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0.51</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25400" cap="flat" cmpd="sng" algn="ctr">
                      <a:solidFill>
                        <a:sysClr val="window" lastClr="FFFFFF"/>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0.76</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25400" cap="flat" cmpd="sng" algn="ctr">
                      <a:solidFill>
                        <a:sysClr val="window" lastClr="FFFFFF"/>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extLst>
                  <a:ext uri="{0D108BD9-81ED-4DB2-BD59-A6C34878D82A}">
                    <a16:rowId xmlns:a16="http://schemas.microsoft.com/office/drawing/2014/main" val="10001"/>
                  </a:ext>
                </a:extLst>
              </a:tr>
              <a:tr h="323893">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FDTD analysis</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0.30</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0.08</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0.18</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3893">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Phantom experiment</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0.47</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0.04</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tc>
                  <a:txBody>
                    <a:bodyPr/>
                    <a:lstStyle>
                      <a:lvl1pPr marL="0" algn="l" defTabSz="914400" rtl="0" eaLnBrk="1" latinLnBrk="0" hangingPunct="1">
                        <a:defRPr kumimoji="1" sz="1800" kern="1200">
                          <a:solidFill>
                            <a:schemeClr val="dk1"/>
                          </a:solidFill>
                          <a:latin typeface="Times New Roman"/>
                          <a:ea typeface="ＭＳ Ｐゴシック"/>
                        </a:defRPr>
                      </a:lvl1pPr>
                      <a:lvl2pPr marL="457200" algn="l" defTabSz="914400" rtl="0" eaLnBrk="1" latinLnBrk="0" hangingPunct="1">
                        <a:defRPr kumimoji="1" sz="1800" kern="1200">
                          <a:solidFill>
                            <a:schemeClr val="dk1"/>
                          </a:solidFill>
                          <a:latin typeface="Times New Roman"/>
                          <a:ea typeface="ＭＳ Ｐゴシック"/>
                        </a:defRPr>
                      </a:lvl2pPr>
                      <a:lvl3pPr marL="914400" algn="l" defTabSz="914400" rtl="0" eaLnBrk="1" latinLnBrk="0" hangingPunct="1">
                        <a:defRPr kumimoji="1" sz="1800" kern="1200">
                          <a:solidFill>
                            <a:schemeClr val="dk1"/>
                          </a:solidFill>
                          <a:latin typeface="Times New Roman"/>
                          <a:ea typeface="ＭＳ Ｐゴシック"/>
                        </a:defRPr>
                      </a:lvl3pPr>
                      <a:lvl4pPr marL="1371600" algn="l" defTabSz="914400" rtl="0" eaLnBrk="1" latinLnBrk="0" hangingPunct="1">
                        <a:defRPr kumimoji="1" sz="1800" kern="1200">
                          <a:solidFill>
                            <a:schemeClr val="dk1"/>
                          </a:solidFill>
                          <a:latin typeface="Times New Roman"/>
                          <a:ea typeface="ＭＳ Ｐゴシック"/>
                        </a:defRPr>
                      </a:lvl4pPr>
                      <a:lvl5pPr marL="1828800" algn="l" defTabSz="914400" rtl="0" eaLnBrk="1" latinLnBrk="0" hangingPunct="1">
                        <a:defRPr kumimoji="1" sz="1800" kern="1200">
                          <a:solidFill>
                            <a:schemeClr val="dk1"/>
                          </a:solidFill>
                          <a:latin typeface="Times New Roman"/>
                          <a:ea typeface="ＭＳ Ｐゴシック"/>
                        </a:defRPr>
                      </a:lvl5pPr>
                      <a:lvl6pPr marL="2286000" algn="l" defTabSz="914400" rtl="0" eaLnBrk="1" latinLnBrk="0" hangingPunct="1">
                        <a:defRPr kumimoji="1" sz="1800" kern="1200">
                          <a:solidFill>
                            <a:schemeClr val="dk1"/>
                          </a:solidFill>
                          <a:latin typeface="Times New Roman"/>
                          <a:ea typeface="ＭＳ Ｐゴシック"/>
                        </a:defRPr>
                      </a:lvl6pPr>
                      <a:lvl7pPr marL="2743200" algn="l" defTabSz="914400" rtl="0" eaLnBrk="1" latinLnBrk="0" hangingPunct="1">
                        <a:defRPr kumimoji="1" sz="1800" kern="1200">
                          <a:solidFill>
                            <a:schemeClr val="dk1"/>
                          </a:solidFill>
                          <a:latin typeface="Times New Roman"/>
                          <a:ea typeface="ＭＳ Ｐゴシック"/>
                        </a:defRPr>
                      </a:lvl7pPr>
                      <a:lvl8pPr marL="3200400" algn="l" defTabSz="914400" rtl="0" eaLnBrk="1" latinLnBrk="0" hangingPunct="1">
                        <a:defRPr kumimoji="1" sz="1800" kern="1200">
                          <a:solidFill>
                            <a:schemeClr val="dk1"/>
                          </a:solidFill>
                          <a:latin typeface="Times New Roman"/>
                          <a:ea typeface="ＭＳ Ｐゴシック"/>
                        </a:defRPr>
                      </a:lvl8pPr>
                      <a:lvl9pPr marL="3657600" algn="l" defTabSz="914400" rtl="0" eaLnBrk="1" latinLnBrk="0" hangingPunct="1">
                        <a:defRPr kumimoji="1" sz="1800" kern="1200">
                          <a:solidFill>
                            <a:schemeClr val="dk1"/>
                          </a:solidFill>
                          <a:latin typeface="Times New Roman"/>
                          <a:ea typeface="ＭＳ Ｐゴシック"/>
                        </a:defRPr>
                      </a:lvl9pPr>
                    </a:lstStyle>
                    <a:p>
                      <a:pPr algn="ctr"/>
                      <a:r>
                        <a:rPr kumimoji="1" lang="en-US" altLang="ja-JP" sz="1400" dirty="0"/>
                        <a:t>0.31</a:t>
                      </a:r>
                      <a:endParaRPr kumimoji="1" lang="ja-JP" altLang="en-US" sz="1400" dirty="0"/>
                    </a:p>
                  </a:txBody>
                  <a:tcPr>
                    <a:lnL w="9525" cap="flat" cmpd="sng" algn="ctr">
                      <a:solidFill>
                        <a:srgbClr val="70B98E">
                          <a:shade val="95000"/>
                          <a:satMod val="105000"/>
                        </a:srgbClr>
                      </a:solidFill>
                      <a:prstDash val="solid"/>
                    </a:lnL>
                    <a:lnR w="9525" cap="flat" cmpd="sng" algn="ctr">
                      <a:solidFill>
                        <a:srgbClr val="70B98E">
                          <a:shade val="95000"/>
                          <a:satMod val="105000"/>
                        </a:srgbClr>
                      </a:solidFill>
                      <a:prstDash val="solid"/>
                    </a:lnR>
                    <a:lnT w="9525" cap="flat" cmpd="sng" algn="ctr">
                      <a:solidFill>
                        <a:srgbClr val="70B98E">
                          <a:shade val="95000"/>
                          <a:satMod val="105000"/>
                        </a:srgbClr>
                      </a:solidFill>
                      <a:prstDash val="solid"/>
                    </a:lnT>
                    <a:lnB w="9525" cap="flat" cmpd="sng" algn="ctr">
                      <a:solidFill>
                        <a:srgbClr val="70B98E">
                          <a:shade val="95000"/>
                          <a:satMod val="105000"/>
                        </a:srgbClr>
                      </a:solidFill>
                      <a:prstDash val="solid"/>
                    </a:lnB>
                    <a:lnTlToBr w="12700" cmpd="sng">
                      <a:noFill/>
                      <a:prstDash val="solid"/>
                    </a:lnTlToBr>
                    <a:lnBlToTr w="12700" cmpd="sng">
                      <a:noFill/>
                      <a:prstDash val="solid"/>
                    </a:lnBlToTr>
                    <a:solidFill>
                      <a:srgbClr val="70B98E">
                        <a:alpha val="40000"/>
                      </a:srgbClr>
                    </a:solidFill>
                  </a:tcPr>
                </a:tc>
                <a:extLst>
                  <a:ext uri="{0D108BD9-81ED-4DB2-BD59-A6C34878D82A}">
                    <a16:rowId xmlns:a16="http://schemas.microsoft.com/office/drawing/2014/main" val="10003"/>
                  </a:ext>
                </a:extLst>
              </a:tr>
            </a:tbl>
          </a:graphicData>
        </a:graphic>
      </p:graphicFrame>
      <p:sp>
        <p:nvSpPr>
          <p:cNvPr id="11" name="テキスト ボックス 10">
            <a:extLst>
              <a:ext uri="{FF2B5EF4-FFF2-40B4-BE49-F238E27FC236}">
                <a16:creationId xmlns:a16="http://schemas.microsoft.com/office/drawing/2014/main" id="{2D70E362-8868-0473-6695-CF4D5EB9D7AA}"/>
              </a:ext>
            </a:extLst>
          </p:cNvPr>
          <p:cNvSpPr txBox="1"/>
          <p:nvPr/>
        </p:nvSpPr>
        <p:spPr>
          <a:xfrm>
            <a:off x="1935442" y="1791855"/>
            <a:ext cx="1800200" cy="307777"/>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400" b="1" dirty="0">
                <a:solidFill>
                  <a:prstClr val="black"/>
                </a:solidFill>
                <a:ea typeface="ＭＳ Ｐゴシック"/>
                <a:cs typeface="Times New Roman" panose="02020603050405020304" pitchFamily="18" charset="0"/>
              </a:rPr>
              <a:t>Phantom experiment</a:t>
            </a:r>
            <a:endParaRPr kumimoji="1" lang="ja-JP" altLang="en-US" sz="1400" b="1" dirty="0">
              <a:solidFill>
                <a:prstClr val="black"/>
              </a:solidFill>
              <a:ea typeface="ＭＳ Ｐゴシック"/>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595E6D0B-3D65-E550-8731-9612E3BA0C7C}"/>
              </a:ext>
            </a:extLst>
          </p:cNvPr>
          <p:cNvSpPr txBox="1"/>
          <p:nvPr/>
        </p:nvSpPr>
        <p:spPr>
          <a:xfrm>
            <a:off x="5274809" y="1752600"/>
            <a:ext cx="2157692" cy="307777"/>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400" b="1" dirty="0">
                <a:solidFill>
                  <a:prstClr val="black"/>
                </a:solidFill>
                <a:ea typeface="ＭＳ Ｐゴシック"/>
                <a:cs typeface="Times New Roman" panose="02020603050405020304" pitchFamily="18" charset="0"/>
              </a:rPr>
              <a:t>Living animal experiment</a:t>
            </a:r>
            <a:endParaRPr kumimoji="1" lang="ja-JP" altLang="en-US" sz="1400" b="1" dirty="0">
              <a:solidFill>
                <a:prstClr val="black"/>
              </a:solidFill>
              <a:ea typeface="ＭＳ Ｐゴシック"/>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28A2722-AFD4-23DD-75CD-C1AF9304B7F0}"/>
              </a:ext>
            </a:extLst>
          </p:cNvPr>
          <p:cNvSpPr txBox="1"/>
          <p:nvPr/>
        </p:nvSpPr>
        <p:spPr>
          <a:xfrm>
            <a:off x="2195736" y="4651579"/>
            <a:ext cx="5184576" cy="338554"/>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600" b="1" dirty="0">
                <a:solidFill>
                  <a:prstClr val="black"/>
                </a:solidFill>
                <a:ea typeface="ＭＳ Ｐゴシック"/>
                <a:cs typeface="Times New Roman" panose="02020603050405020304" pitchFamily="18" charset="0"/>
              </a:rPr>
              <a:t>Correlation coefficients between two implant antennas</a:t>
            </a:r>
            <a:endParaRPr kumimoji="1" lang="ja-JP" altLang="en-US" sz="1600" b="1" dirty="0">
              <a:solidFill>
                <a:prstClr val="black"/>
              </a:solidFill>
              <a:ea typeface="ＭＳ Ｐゴシック"/>
              <a:cs typeface="Times New Roman" panose="02020603050405020304" pitchFamily="18" charset="0"/>
            </a:endParaRPr>
          </a:p>
        </p:txBody>
      </p:sp>
    </p:spTree>
    <p:extLst>
      <p:ext uri="{BB962C8B-B14F-4D97-AF65-F5344CB8AC3E}">
        <p14:creationId xmlns:p14="http://schemas.microsoft.com/office/powerpoint/2010/main" val="310048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a:xfrm>
            <a:off x="685800" y="378281"/>
            <a:ext cx="1600200" cy="215444"/>
          </a:xfrm>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600" dirty="0">
                <a:ea typeface="ＭＳ Ｐゴシック" panose="020B0600070205080204" pitchFamily="34" charset="-128"/>
              </a:rPr>
              <a:t>Propagation Characteristics of UWB Communication Applications Including Medical Implants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3200" dirty="0">
              <a:latin typeface="Times New Roman" panose="02020603050405020304" pitchFamily="18" charset="0"/>
              <a:cs typeface="Times New Roman" panose="02020603050405020304" pitchFamily="18" charset="0"/>
            </a:endParaRPr>
          </a:p>
          <a:p>
            <a:r>
              <a:rPr lang="en-US" altLang="ja-JP" sz="3200" dirty="0">
                <a:latin typeface="Times New Roman" panose="02020603050405020304" pitchFamily="18" charset="0"/>
                <a:cs typeface="Times New Roman" panose="02020603050405020304" pitchFamily="18" charset="0"/>
              </a:rPr>
              <a:t>Daisuke Anzai</a:t>
            </a:r>
          </a:p>
          <a:p>
            <a:r>
              <a:rPr lang="en-US" altLang="ja-JP" sz="32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lang="en-US" altLang="ja-JP"/>
              <a:t>Background of implant communications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67" name="図 66">
            <a:extLst>
              <a:ext uri="{FF2B5EF4-FFF2-40B4-BE49-F238E27FC236}">
                <a16:creationId xmlns:a16="http://schemas.microsoft.com/office/drawing/2014/main" id="{08D3DB91-3B03-406E-CBD1-D94618B9DC31}"/>
              </a:ext>
            </a:extLst>
          </p:cNvPr>
          <p:cNvPicPr>
            <a:picLocks noChangeAspect="1"/>
          </p:cNvPicPr>
          <p:nvPr/>
        </p:nvPicPr>
        <p:blipFill>
          <a:blip r:embed="rId2"/>
          <a:stretch>
            <a:fillRect/>
          </a:stretch>
        </p:blipFill>
        <p:spPr>
          <a:xfrm>
            <a:off x="992518" y="1556792"/>
            <a:ext cx="7445102" cy="4754763"/>
          </a:xfrm>
          <a:prstGeom prst="rect">
            <a:avLst/>
          </a:prstGeom>
        </p:spPr>
      </p:pic>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6BD68-FD93-2852-9493-A465286B2D95}"/>
              </a:ext>
            </a:extLst>
          </p:cNvPr>
          <p:cNvSpPr>
            <a:spLocks noGrp="1"/>
          </p:cNvSpPr>
          <p:nvPr>
            <p:ph type="title"/>
          </p:nvPr>
        </p:nvSpPr>
        <p:spPr/>
        <p:txBody>
          <a:bodyPr/>
          <a:lstStyle/>
          <a:p>
            <a:r>
              <a:rPr lang="en-US" altLang="ja-JP" dirty="0"/>
              <a:t>Problems on 400MHz MICS-band implant communications</a:t>
            </a:r>
            <a:endParaRPr kumimoji="1" lang="ja-JP" altLang="en-US"/>
          </a:p>
        </p:txBody>
      </p:sp>
      <p:sp>
        <p:nvSpPr>
          <p:cNvPr id="4" name="日付プレースホルダー 3">
            <a:extLst>
              <a:ext uri="{FF2B5EF4-FFF2-40B4-BE49-F238E27FC236}">
                <a16:creationId xmlns:a16="http://schemas.microsoft.com/office/drawing/2014/main" id="{9EFC8882-7BE7-E337-565D-A811AD35570C}"/>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00900E0D-F061-2CF1-BF4A-6A4FB93BAB8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91FF259-CCD0-23EF-A6FE-6BA436CBC45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7ADA73C7-7BDB-6EBD-DAD8-02A3EF5C8EAE}"/>
              </a:ext>
            </a:extLst>
          </p:cNvPr>
          <p:cNvPicPr>
            <a:picLocks noChangeAspect="1"/>
          </p:cNvPicPr>
          <p:nvPr/>
        </p:nvPicPr>
        <p:blipFill>
          <a:blip r:embed="rId2"/>
          <a:stretch>
            <a:fillRect/>
          </a:stretch>
        </p:blipFill>
        <p:spPr>
          <a:xfrm>
            <a:off x="1259632" y="1797524"/>
            <a:ext cx="7350968" cy="4677889"/>
          </a:xfrm>
          <a:prstGeom prst="rect">
            <a:avLst/>
          </a:prstGeom>
        </p:spPr>
      </p:pic>
    </p:spTree>
    <p:extLst>
      <p:ext uri="{BB962C8B-B14F-4D97-AF65-F5344CB8AC3E}">
        <p14:creationId xmlns:p14="http://schemas.microsoft.com/office/powerpoint/2010/main" val="183825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C3540-6CAA-2866-EF14-C150807A2922}"/>
              </a:ext>
            </a:extLst>
          </p:cNvPr>
          <p:cNvSpPr>
            <a:spLocks noGrp="1"/>
          </p:cNvSpPr>
          <p:nvPr>
            <p:ph type="title"/>
          </p:nvPr>
        </p:nvSpPr>
        <p:spPr/>
        <p:txBody>
          <a:bodyPr/>
          <a:lstStyle/>
          <a:p>
            <a:r>
              <a:rPr lang="en-US" altLang="ja-JP" dirty="0"/>
              <a:t>Problems on 400MHz MICS-band implant communications</a:t>
            </a:r>
            <a:endParaRPr kumimoji="1" lang="ja-JP" altLang="en-US"/>
          </a:p>
        </p:txBody>
      </p:sp>
      <p:sp>
        <p:nvSpPr>
          <p:cNvPr id="4" name="日付プレースホルダー 3">
            <a:extLst>
              <a:ext uri="{FF2B5EF4-FFF2-40B4-BE49-F238E27FC236}">
                <a16:creationId xmlns:a16="http://schemas.microsoft.com/office/drawing/2014/main" id="{6303EA05-C68E-CE89-8D65-3EA549542AEE}"/>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F9196EF-559C-B4CF-F58A-78057AA63F5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783B4D7-914D-B216-E638-49D76177DD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sp>
        <p:nvSpPr>
          <p:cNvPr id="13" name="タイトル 1">
            <a:extLst>
              <a:ext uri="{FF2B5EF4-FFF2-40B4-BE49-F238E27FC236}">
                <a16:creationId xmlns:a16="http://schemas.microsoft.com/office/drawing/2014/main" id="{78288F3C-3AFE-3153-F4E8-132BDB702184}"/>
              </a:ext>
            </a:extLst>
          </p:cNvPr>
          <p:cNvSpPr txBox="1">
            <a:spLocks/>
          </p:cNvSpPr>
          <p:nvPr/>
        </p:nvSpPr>
        <p:spPr>
          <a:xfrm>
            <a:off x="1485900" y="1843913"/>
            <a:ext cx="3751280" cy="395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j-cs"/>
              </a:rPr>
              <a:t>Required transmit power at BER≦10</a:t>
            </a:r>
            <a:r>
              <a:rPr kumimoji="1" lang="en-US" altLang="ja-JP" sz="1800" b="0" i="0" u="none" strike="noStrike" kern="1200" cap="none" spc="0" normalizeH="0" baseline="30000" noProof="0" dirty="0">
                <a:ln>
                  <a:noFill/>
                </a:ln>
                <a:solidFill>
                  <a:sysClr val="windowText" lastClr="000000"/>
                </a:solidFill>
                <a:effectLst/>
                <a:uLnTx/>
                <a:uFillTx/>
                <a:latin typeface="Calibri"/>
                <a:ea typeface="ＭＳ Ｐゴシック" panose="020B0600070205080204" pitchFamily="34" charset="-128"/>
                <a:cs typeface="+mj-cs"/>
              </a:rPr>
              <a:t>-3</a:t>
            </a:r>
            <a:endParaRPr kumimoji="1" lang="ja-JP" altLang="en-US" sz="1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j-cs"/>
            </a:endParaRPr>
          </a:p>
        </p:txBody>
      </p:sp>
      <p:pic>
        <p:nvPicPr>
          <p:cNvPr id="14" name="Picture 6">
            <a:extLst>
              <a:ext uri="{FF2B5EF4-FFF2-40B4-BE49-F238E27FC236}">
                <a16:creationId xmlns:a16="http://schemas.microsoft.com/office/drawing/2014/main" id="{1D3652BB-061D-07EF-1A09-121BE2CDFF84}"/>
              </a:ext>
            </a:extLst>
          </p:cNvPr>
          <p:cNvPicPr>
            <a:picLocks noChangeAspect="1" noChangeArrowheads="1"/>
          </p:cNvPicPr>
          <p:nvPr/>
        </p:nvPicPr>
        <p:blipFill>
          <a:blip r:embed="rId2"/>
          <a:srcRect/>
          <a:stretch>
            <a:fillRect/>
          </a:stretch>
        </p:blipFill>
        <p:spPr bwMode="auto">
          <a:xfrm>
            <a:off x="5767631" y="2117439"/>
            <a:ext cx="2561738" cy="1311561"/>
          </a:xfrm>
          <a:prstGeom prst="rect">
            <a:avLst/>
          </a:prstGeom>
          <a:noFill/>
          <a:ln w="9525">
            <a:noFill/>
            <a:miter lim="800000"/>
            <a:headEnd/>
            <a:tailEnd/>
          </a:ln>
        </p:spPr>
      </p:pic>
      <p:graphicFrame>
        <p:nvGraphicFramePr>
          <p:cNvPr id="15" name="グラフ 14">
            <a:extLst>
              <a:ext uri="{FF2B5EF4-FFF2-40B4-BE49-F238E27FC236}">
                <a16:creationId xmlns:a16="http://schemas.microsoft.com/office/drawing/2014/main" id="{CD94785A-F80B-4001-1DA2-EF58E29B835A}"/>
              </a:ext>
            </a:extLst>
          </p:cNvPr>
          <p:cNvGraphicFramePr>
            <a:graphicFrameLocks/>
          </p:cNvGraphicFramePr>
          <p:nvPr>
            <p:extLst>
              <p:ext uri="{D42A27DB-BD31-4B8C-83A1-F6EECF244321}">
                <p14:modId xmlns:p14="http://schemas.microsoft.com/office/powerpoint/2010/main" val="3868370581"/>
              </p:ext>
            </p:extLst>
          </p:nvPr>
        </p:nvGraphicFramePr>
        <p:xfrm>
          <a:off x="416322" y="2053180"/>
          <a:ext cx="6135434" cy="4422233"/>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E16B02B6-DDE9-007E-1325-FF7935DE42A2}"/>
              </a:ext>
            </a:extLst>
          </p:cNvPr>
          <p:cNvSpPr txBox="1"/>
          <p:nvPr/>
        </p:nvSpPr>
        <p:spPr>
          <a:xfrm>
            <a:off x="1485900" y="2558068"/>
            <a:ext cx="2323465" cy="33855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Model A:  Average 45mW</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7" name="テキスト ボックス 16">
            <a:extLst>
              <a:ext uri="{FF2B5EF4-FFF2-40B4-BE49-F238E27FC236}">
                <a16:creationId xmlns:a16="http://schemas.microsoft.com/office/drawing/2014/main" id="{192DAEA8-BDA9-3EAE-980E-9624F055552E}"/>
              </a:ext>
            </a:extLst>
          </p:cNvPr>
          <p:cNvSpPr txBox="1"/>
          <p:nvPr/>
        </p:nvSpPr>
        <p:spPr>
          <a:xfrm>
            <a:off x="1491232" y="3064036"/>
            <a:ext cx="2318133" cy="33855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Model B: Average 40mW</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8" name="TextBox 1">
            <a:extLst>
              <a:ext uri="{FF2B5EF4-FFF2-40B4-BE49-F238E27FC236}">
                <a16:creationId xmlns:a16="http://schemas.microsoft.com/office/drawing/2014/main" id="{0221E54F-19BF-D3A9-8715-8B709DA06B66}"/>
              </a:ext>
            </a:extLst>
          </p:cNvPr>
          <p:cNvSpPr txBox="1"/>
          <p:nvPr/>
        </p:nvSpPr>
        <p:spPr>
          <a:xfrm>
            <a:off x="4344988" y="5229200"/>
            <a:ext cx="4564293"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MICS regulation of 25uW cannot establish reliable implant communications</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96012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DD99C-6D55-063D-2A7D-641652377C06}"/>
              </a:ext>
            </a:extLst>
          </p:cNvPr>
          <p:cNvSpPr>
            <a:spLocks noGrp="1"/>
          </p:cNvSpPr>
          <p:nvPr>
            <p:ph type="title"/>
          </p:nvPr>
        </p:nvSpPr>
        <p:spPr/>
        <p:txBody>
          <a:bodyPr/>
          <a:lstStyle/>
          <a:p>
            <a:r>
              <a:rPr lang="en-US" altLang="ja-JP" sz="3200" dirty="0"/>
              <a:t>Frequency band for implant communications</a:t>
            </a:r>
            <a:endParaRPr kumimoji="1" lang="ja-JP" altLang="en-US" sz="3200"/>
          </a:p>
        </p:txBody>
      </p:sp>
      <p:sp>
        <p:nvSpPr>
          <p:cNvPr id="4" name="日付プレースホルダー 3">
            <a:extLst>
              <a:ext uri="{FF2B5EF4-FFF2-40B4-BE49-F238E27FC236}">
                <a16:creationId xmlns:a16="http://schemas.microsoft.com/office/drawing/2014/main" id="{82E8D20D-6F4F-4C06-390E-09EB82D52169}"/>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B08352C-4661-D65A-4347-143552BB2D5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E88ED9DF-A142-7D4C-E4C9-6BCD46099C2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23" name="図 22" descr="7-1.png">
            <a:extLst>
              <a:ext uri="{FF2B5EF4-FFF2-40B4-BE49-F238E27FC236}">
                <a16:creationId xmlns:a16="http://schemas.microsoft.com/office/drawing/2014/main" id="{6A2BECB9-B585-E868-402A-A8A19EA19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69987"/>
            <a:ext cx="5410200" cy="3887630"/>
          </a:xfrm>
          <a:prstGeom prst="rect">
            <a:avLst/>
          </a:prstGeom>
        </p:spPr>
      </p:pic>
      <p:sp>
        <p:nvSpPr>
          <p:cNvPr id="24" name="Rectangle 1">
            <a:extLst>
              <a:ext uri="{FF2B5EF4-FFF2-40B4-BE49-F238E27FC236}">
                <a16:creationId xmlns:a16="http://schemas.microsoft.com/office/drawing/2014/main" id="{8946E91E-92C8-C1DE-33D4-56F84524287E}"/>
              </a:ext>
            </a:extLst>
          </p:cNvPr>
          <p:cNvSpPr>
            <a:spLocks noChangeArrowheads="1"/>
          </p:cNvSpPr>
          <p:nvPr/>
        </p:nvSpPr>
        <p:spPr bwMode="auto">
          <a:xfrm>
            <a:off x="1752395" y="1702994"/>
            <a:ext cx="26276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1" hangingPunct="1"/>
            <a:r>
              <a:rPr kumimoji="1" lang="en-US" altLang="ja-JP" sz="1800" dirty="0">
                <a:solidFill>
                  <a:srgbClr val="292934"/>
                </a:solidFill>
                <a:latin typeface="Arial"/>
                <a:ea typeface="メイリオ" panose="020B0604030504040204" pitchFamily="50" charset="-128"/>
                <a:cs typeface="Arial" panose="020B0604020202020204" pitchFamily="34" charset="0"/>
              </a:rPr>
              <a:t>muscle</a:t>
            </a:r>
            <a:r>
              <a:rPr kumimoji="1" lang="ja-JP" altLang="en-US" sz="1800" dirty="0">
                <a:solidFill>
                  <a:srgbClr val="292934"/>
                </a:solidFill>
                <a:latin typeface="Arial"/>
                <a:ea typeface="メイリオ" panose="020B0604030504040204" pitchFamily="50" charset="-128"/>
                <a:cs typeface="Arial" panose="020B0604020202020204" pitchFamily="34" charset="0"/>
              </a:rPr>
              <a:t>，</a:t>
            </a:r>
            <a:r>
              <a:rPr kumimoji="1" lang="en-US" altLang="ja-JP" sz="1800" dirty="0">
                <a:solidFill>
                  <a:srgbClr val="292934"/>
                </a:solidFill>
                <a:latin typeface="Arial"/>
                <a:ea typeface="メイリオ" panose="020B0604030504040204" pitchFamily="50" charset="-128"/>
                <a:cs typeface="Arial" panose="020B0604020202020204" pitchFamily="34" charset="0"/>
              </a:rPr>
              <a:t>depth</a:t>
            </a:r>
            <a:r>
              <a:rPr kumimoji="1" lang="en-GB" altLang="ja-JP" sz="1800" dirty="0">
                <a:solidFill>
                  <a:srgbClr val="292934"/>
                </a:solidFill>
                <a:latin typeface="Arial"/>
                <a:ea typeface="メイリオ" panose="020B0604030504040204" pitchFamily="50" charset="-128"/>
                <a:cs typeface="Arial" panose="020B0604020202020204" pitchFamily="34" charset="0"/>
              </a:rPr>
              <a:t>  d=0.1m</a:t>
            </a:r>
          </a:p>
        </p:txBody>
      </p:sp>
      <p:sp>
        <p:nvSpPr>
          <p:cNvPr id="25" name="Text Box 21">
            <a:extLst>
              <a:ext uri="{FF2B5EF4-FFF2-40B4-BE49-F238E27FC236}">
                <a16:creationId xmlns:a16="http://schemas.microsoft.com/office/drawing/2014/main" id="{8F6A843A-F390-53E2-FBC7-3AA0A72EB1F5}"/>
              </a:ext>
            </a:extLst>
          </p:cNvPr>
          <p:cNvSpPr txBox="1">
            <a:spLocks noChangeArrowheads="1"/>
          </p:cNvSpPr>
          <p:nvPr/>
        </p:nvSpPr>
        <p:spPr bwMode="auto">
          <a:xfrm>
            <a:off x="2046412" y="4035891"/>
            <a:ext cx="1101086" cy="523220"/>
          </a:xfrm>
          <a:prstGeom prst="rect">
            <a:avLst/>
          </a:prstGeom>
          <a:noFill/>
          <a:ln w="19050">
            <a:noFill/>
            <a:miter lim="800000"/>
            <a:headEnd/>
            <a:tailEnd/>
          </a:ln>
        </p:spPr>
        <p:txBody>
          <a:bodyPr wrap="square">
            <a:spAutoFit/>
          </a:bodyPr>
          <a:lstStyle/>
          <a:p>
            <a:pPr eaLnBrk="1" fontAlgn="auto" hangingPunct="1">
              <a:spcBef>
                <a:spcPts val="0"/>
              </a:spcBef>
              <a:spcAft>
                <a:spcPts val="0"/>
              </a:spcAft>
            </a:pPr>
            <a:r>
              <a:rPr kumimoji="1" lang="en-US" altLang="ja-JP" sz="1400" dirty="0">
                <a:solidFill>
                  <a:srgbClr val="292934"/>
                </a:solidFill>
                <a:latin typeface="Arial"/>
                <a:ea typeface="メイリオ"/>
              </a:rPr>
              <a:t>10-50 MHz</a:t>
            </a:r>
          </a:p>
          <a:p>
            <a:pPr eaLnBrk="1" fontAlgn="auto" hangingPunct="1">
              <a:spcBef>
                <a:spcPts val="0"/>
              </a:spcBef>
              <a:spcAft>
                <a:spcPts val="0"/>
              </a:spcAft>
            </a:pPr>
            <a:r>
              <a:rPr kumimoji="1" lang="ja-JP" altLang="en-US" sz="1400" dirty="0">
                <a:solidFill>
                  <a:srgbClr val="292934"/>
                </a:solidFill>
                <a:latin typeface="Arial"/>
                <a:ea typeface="メイリオ"/>
              </a:rPr>
              <a:t>（</a:t>
            </a:r>
            <a:r>
              <a:rPr kumimoji="1" lang="en-US" altLang="ja-JP" sz="1400" dirty="0">
                <a:solidFill>
                  <a:srgbClr val="292934"/>
                </a:solidFill>
                <a:latin typeface="Arial"/>
                <a:ea typeface="メイリオ"/>
              </a:rPr>
              <a:t>HBC</a:t>
            </a:r>
            <a:r>
              <a:rPr kumimoji="1" lang="ja-JP" altLang="en-US" sz="1400" dirty="0">
                <a:solidFill>
                  <a:srgbClr val="292934"/>
                </a:solidFill>
                <a:latin typeface="Arial"/>
                <a:ea typeface="メイリオ"/>
              </a:rPr>
              <a:t>）</a:t>
            </a:r>
            <a:endParaRPr kumimoji="1" lang="en-US" altLang="ja-JP" sz="1400" dirty="0">
              <a:solidFill>
                <a:srgbClr val="292934"/>
              </a:solidFill>
              <a:latin typeface="Arial"/>
              <a:ea typeface="メイリオ"/>
            </a:endParaRPr>
          </a:p>
        </p:txBody>
      </p:sp>
      <p:sp>
        <p:nvSpPr>
          <p:cNvPr id="26" name="円/楕円 25">
            <a:extLst>
              <a:ext uri="{FF2B5EF4-FFF2-40B4-BE49-F238E27FC236}">
                <a16:creationId xmlns:a16="http://schemas.microsoft.com/office/drawing/2014/main" id="{F4DDD3A9-F12D-8188-B607-87FCA8A7E93B}"/>
              </a:ext>
            </a:extLst>
          </p:cNvPr>
          <p:cNvSpPr/>
          <p:nvPr/>
        </p:nvSpPr>
        <p:spPr bwMode="auto">
          <a:xfrm>
            <a:off x="2255962" y="4559111"/>
            <a:ext cx="590550" cy="324505"/>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kumimoji="1" lang="ja-JP" altLang="en-US" sz="2000">
              <a:solidFill>
                <a:srgbClr val="D2533C"/>
              </a:solidFill>
              <a:latin typeface="Arial"/>
              <a:ea typeface="HG丸ｺﾞｼｯｸM-PRO" pitchFamily="50" charset="-128"/>
            </a:endParaRPr>
          </a:p>
        </p:txBody>
      </p:sp>
      <p:sp>
        <p:nvSpPr>
          <p:cNvPr id="27" name="円/楕円 26">
            <a:extLst>
              <a:ext uri="{FF2B5EF4-FFF2-40B4-BE49-F238E27FC236}">
                <a16:creationId xmlns:a16="http://schemas.microsoft.com/office/drawing/2014/main" id="{B67B1FF6-EA2A-9C57-66F4-9AF8DF66FA39}"/>
              </a:ext>
            </a:extLst>
          </p:cNvPr>
          <p:cNvSpPr/>
          <p:nvPr/>
        </p:nvSpPr>
        <p:spPr bwMode="auto">
          <a:xfrm>
            <a:off x="3684711" y="4454991"/>
            <a:ext cx="147637" cy="428625"/>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kumimoji="1" lang="ja-JP" altLang="en-US" sz="2000">
              <a:solidFill>
                <a:srgbClr val="D2533C"/>
              </a:solidFill>
              <a:latin typeface="Arial"/>
              <a:ea typeface="HG丸ｺﾞｼｯｸM-PRO" pitchFamily="50" charset="-128"/>
            </a:endParaRPr>
          </a:p>
        </p:txBody>
      </p:sp>
      <p:sp>
        <p:nvSpPr>
          <p:cNvPr id="28" name="Text Box 21">
            <a:extLst>
              <a:ext uri="{FF2B5EF4-FFF2-40B4-BE49-F238E27FC236}">
                <a16:creationId xmlns:a16="http://schemas.microsoft.com/office/drawing/2014/main" id="{EF028C08-DDB2-FA8D-6E03-70FC4E88517E}"/>
              </a:ext>
            </a:extLst>
          </p:cNvPr>
          <p:cNvSpPr txBox="1">
            <a:spLocks noChangeArrowheads="1"/>
          </p:cNvSpPr>
          <p:nvPr/>
        </p:nvSpPr>
        <p:spPr bwMode="auto">
          <a:xfrm>
            <a:off x="3278951" y="4016841"/>
            <a:ext cx="1101086" cy="523220"/>
          </a:xfrm>
          <a:prstGeom prst="rect">
            <a:avLst/>
          </a:prstGeom>
          <a:noFill/>
          <a:ln w="19050">
            <a:noFill/>
            <a:miter lim="800000"/>
            <a:headEnd/>
            <a:tailEnd/>
          </a:ln>
        </p:spPr>
        <p:txBody>
          <a:bodyPr wrap="square">
            <a:spAutoFit/>
          </a:bodyPr>
          <a:lstStyle/>
          <a:p>
            <a:pPr eaLnBrk="1" fontAlgn="auto" hangingPunct="1">
              <a:spcBef>
                <a:spcPts val="0"/>
              </a:spcBef>
              <a:spcAft>
                <a:spcPts val="0"/>
              </a:spcAft>
            </a:pPr>
            <a:r>
              <a:rPr kumimoji="1" lang="en-US" altLang="ja-JP" sz="1400" dirty="0">
                <a:solidFill>
                  <a:srgbClr val="292934"/>
                </a:solidFill>
                <a:latin typeface="Arial"/>
                <a:ea typeface="メイリオ"/>
              </a:rPr>
              <a:t>400 MHz</a:t>
            </a:r>
          </a:p>
          <a:p>
            <a:pPr eaLnBrk="1" fontAlgn="auto" hangingPunct="1">
              <a:spcBef>
                <a:spcPts val="0"/>
              </a:spcBef>
              <a:spcAft>
                <a:spcPts val="0"/>
              </a:spcAft>
            </a:pPr>
            <a:r>
              <a:rPr kumimoji="1" lang="ja-JP" altLang="en-US" sz="1400" dirty="0">
                <a:solidFill>
                  <a:srgbClr val="292934"/>
                </a:solidFill>
                <a:latin typeface="Arial"/>
                <a:ea typeface="メイリオ"/>
              </a:rPr>
              <a:t>（</a:t>
            </a:r>
            <a:r>
              <a:rPr kumimoji="1" lang="en-US" altLang="ja-JP" sz="1400" dirty="0">
                <a:solidFill>
                  <a:srgbClr val="292934"/>
                </a:solidFill>
                <a:latin typeface="Arial"/>
                <a:ea typeface="メイリオ"/>
              </a:rPr>
              <a:t>MICS</a:t>
            </a:r>
            <a:r>
              <a:rPr kumimoji="1" lang="ja-JP" altLang="en-US" sz="1400" dirty="0">
                <a:solidFill>
                  <a:srgbClr val="292934"/>
                </a:solidFill>
                <a:latin typeface="Arial"/>
                <a:ea typeface="メイリオ"/>
              </a:rPr>
              <a:t>）</a:t>
            </a:r>
            <a:endParaRPr kumimoji="1" lang="en-US" altLang="ja-JP" sz="1400" dirty="0">
              <a:solidFill>
                <a:srgbClr val="292934"/>
              </a:solidFill>
              <a:latin typeface="Arial"/>
              <a:ea typeface="メイリオ"/>
            </a:endParaRPr>
          </a:p>
        </p:txBody>
      </p:sp>
      <p:sp>
        <p:nvSpPr>
          <p:cNvPr id="29" name="Text Box 21">
            <a:extLst>
              <a:ext uri="{FF2B5EF4-FFF2-40B4-BE49-F238E27FC236}">
                <a16:creationId xmlns:a16="http://schemas.microsoft.com/office/drawing/2014/main" id="{77C4EF49-8BF5-95B4-B861-98A67AF33092}"/>
              </a:ext>
            </a:extLst>
          </p:cNvPr>
          <p:cNvSpPr txBox="1">
            <a:spLocks noChangeArrowheads="1"/>
          </p:cNvSpPr>
          <p:nvPr/>
        </p:nvSpPr>
        <p:spPr bwMode="auto">
          <a:xfrm>
            <a:off x="4437452" y="4193381"/>
            <a:ext cx="1224911" cy="523220"/>
          </a:xfrm>
          <a:prstGeom prst="rect">
            <a:avLst/>
          </a:prstGeom>
          <a:noFill/>
          <a:ln w="19050">
            <a:noFill/>
            <a:miter lim="800000"/>
            <a:headEnd/>
            <a:tailEnd/>
          </a:ln>
        </p:spPr>
        <p:txBody>
          <a:bodyPr wrap="square">
            <a:spAutoFit/>
          </a:bodyPr>
          <a:lstStyle/>
          <a:p>
            <a:pPr eaLnBrk="1" fontAlgn="auto" hangingPunct="1">
              <a:spcBef>
                <a:spcPts val="0"/>
              </a:spcBef>
              <a:spcAft>
                <a:spcPts val="0"/>
              </a:spcAft>
            </a:pPr>
            <a:r>
              <a:rPr kumimoji="1" lang="en-US" altLang="ja-JP" sz="1400" dirty="0">
                <a:solidFill>
                  <a:srgbClr val="292934"/>
                </a:solidFill>
                <a:latin typeface="Arial"/>
                <a:ea typeface="メイリオ"/>
              </a:rPr>
              <a:t>3.4-4.8 GHz</a:t>
            </a:r>
          </a:p>
          <a:p>
            <a:pPr eaLnBrk="1" fontAlgn="auto" hangingPunct="1">
              <a:spcBef>
                <a:spcPts val="0"/>
              </a:spcBef>
              <a:spcAft>
                <a:spcPts val="0"/>
              </a:spcAft>
            </a:pPr>
            <a:r>
              <a:rPr kumimoji="1" lang="ja-JP" altLang="en-US" sz="1400" dirty="0">
                <a:solidFill>
                  <a:srgbClr val="292934"/>
                </a:solidFill>
                <a:latin typeface="Arial"/>
                <a:ea typeface="メイリオ"/>
              </a:rPr>
              <a:t>（</a:t>
            </a:r>
            <a:r>
              <a:rPr kumimoji="1" lang="en-US" altLang="ja-JP" sz="1400" dirty="0">
                <a:solidFill>
                  <a:srgbClr val="292934"/>
                </a:solidFill>
                <a:latin typeface="Arial"/>
                <a:ea typeface="メイリオ"/>
              </a:rPr>
              <a:t>UWB</a:t>
            </a:r>
            <a:r>
              <a:rPr kumimoji="1" lang="ja-JP" altLang="en-US" sz="1400" dirty="0">
                <a:solidFill>
                  <a:srgbClr val="292934"/>
                </a:solidFill>
                <a:latin typeface="Arial"/>
                <a:ea typeface="メイリオ"/>
              </a:rPr>
              <a:t>）</a:t>
            </a:r>
            <a:endParaRPr kumimoji="1" lang="en-US" altLang="ja-JP" sz="1400" dirty="0">
              <a:solidFill>
                <a:srgbClr val="292934"/>
              </a:solidFill>
              <a:latin typeface="Arial"/>
              <a:ea typeface="メイリオ"/>
            </a:endParaRPr>
          </a:p>
        </p:txBody>
      </p:sp>
      <p:sp>
        <p:nvSpPr>
          <p:cNvPr id="30" name="円/楕円 29">
            <a:extLst>
              <a:ext uri="{FF2B5EF4-FFF2-40B4-BE49-F238E27FC236}">
                <a16:creationId xmlns:a16="http://schemas.microsoft.com/office/drawing/2014/main" id="{E756E468-9CA4-6C1A-2DDE-9B76730A35FA}"/>
              </a:ext>
            </a:extLst>
          </p:cNvPr>
          <p:cNvSpPr/>
          <p:nvPr/>
        </p:nvSpPr>
        <p:spPr bwMode="auto">
          <a:xfrm>
            <a:off x="4541962" y="4631203"/>
            <a:ext cx="381000" cy="243543"/>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kumimoji="1" lang="ja-JP" altLang="en-US" sz="2000">
              <a:solidFill>
                <a:srgbClr val="D2533C"/>
              </a:solidFill>
              <a:latin typeface="Arial"/>
              <a:ea typeface="HG丸ｺﾞｼｯｸM-PRO" pitchFamily="50" charset="-128"/>
            </a:endParaRPr>
          </a:p>
        </p:txBody>
      </p:sp>
      <p:sp>
        <p:nvSpPr>
          <p:cNvPr id="31" name="テキスト ボックス 30">
            <a:extLst>
              <a:ext uri="{FF2B5EF4-FFF2-40B4-BE49-F238E27FC236}">
                <a16:creationId xmlns:a16="http://schemas.microsoft.com/office/drawing/2014/main" id="{B4A38F7D-C0DC-C195-5971-9CD0D5A4F647}"/>
              </a:ext>
            </a:extLst>
          </p:cNvPr>
          <p:cNvSpPr txBox="1"/>
          <p:nvPr/>
        </p:nvSpPr>
        <p:spPr>
          <a:xfrm>
            <a:off x="1581767" y="2309956"/>
            <a:ext cx="2918979" cy="923330"/>
          </a:xfrm>
          <a:prstGeom prst="rect">
            <a:avLst/>
          </a:prstGeom>
          <a:gradFill rotWithShape="1">
            <a:gsLst>
              <a:gs pos="0">
                <a:srgbClr val="79463D">
                  <a:tint val="50000"/>
                  <a:shade val="86000"/>
                  <a:satMod val="140000"/>
                </a:srgbClr>
              </a:gs>
              <a:gs pos="45000">
                <a:srgbClr val="79463D">
                  <a:tint val="48000"/>
                  <a:satMod val="150000"/>
                </a:srgbClr>
              </a:gs>
              <a:gs pos="100000">
                <a:srgbClr val="79463D">
                  <a:tint val="28000"/>
                  <a:satMod val="160000"/>
                </a:srgbClr>
              </a:gs>
            </a:gsLst>
            <a:path path="circle">
              <a:fillToRect l="100000" t="100000" r="100000" b="100000"/>
            </a:path>
          </a:gradFill>
          <a:ln w="9525" cap="flat" cmpd="sng" algn="ctr">
            <a:solidFill>
              <a:srgbClr val="79463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rPr>
              <a:t>HBC</a:t>
            </a:r>
            <a:r>
              <a:rPr kumimoji="1" lang="en-US" altLang="ja-JP" sz="1800" b="0" i="0" u="none" strike="noStrike" kern="0" cap="none" spc="0" normalizeH="0" baseline="0" noProof="0">
                <a:ln>
                  <a:noFill/>
                </a:ln>
                <a:solidFill>
                  <a:srgbClr val="292934"/>
                </a:solidFill>
                <a:effectLst/>
                <a:uLnTx/>
                <a:uFillTx/>
                <a:latin typeface="Arial"/>
                <a:ea typeface="ＭＳ Ｐゴシック" panose="020B0600070205080204" pitchFamily="34" charset="-128"/>
                <a:cs typeface="+mn-cs"/>
              </a:rPr>
              <a:t>, MICS and </a:t>
            </a:r>
            <a:r>
              <a:rPr kumimoji="1" lang="en-US" altLang="ja-JP"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rPr>
              <a:t>UWB are</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rPr>
              <a:t>candidates for implant communications</a:t>
            </a:r>
            <a:endParaRPr kumimoji="1" lang="ja-JP" altLang="en-US"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endParaRPr>
          </a:p>
        </p:txBody>
      </p:sp>
      <p:sp>
        <p:nvSpPr>
          <p:cNvPr id="32" name="テキスト ボックス 31">
            <a:extLst>
              <a:ext uri="{FF2B5EF4-FFF2-40B4-BE49-F238E27FC236}">
                <a16:creationId xmlns:a16="http://schemas.microsoft.com/office/drawing/2014/main" id="{290F6D3B-F759-41B1-0A9C-10862D3F48E1}"/>
              </a:ext>
            </a:extLst>
          </p:cNvPr>
          <p:cNvSpPr txBox="1"/>
          <p:nvPr/>
        </p:nvSpPr>
        <p:spPr>
          <a:xfrm>
            <a:off x="5572520" y="2759947"/>
            <a:ext cx="3093822" cy="923330"/>
          </a:xfrm>
          <a:prstGeom prst="rect">
            <a:avLst/>
          </a:prstGeom>
          <a:noFill/>
        </p:spPr>
        <p:txBody>
          <a:bodyPr wrap="square" rtlCol="0">
            <a:spAutoFit/>
          </a:bodyPr>
          <a:lstStyle/>
          <a:p>
            <a:pPr algn="ctr" eaLnBrk="1" fontAlgn="auto" hangingPunct="1">
              <a:spcBef>
                <a:spcPts val="0"/>
              </a:spcBef>
              <a:spcAft>
                <a:spcPts val="0"/>
              </a:spcAft>
            </a:pPr>
            <a:r>
              <a:rPr kumimoji="1" lang="en-US" altLang="ja-JP" sz="1800" b="1" u="sng" dirty="0">
                <a:solidFill>
                  <a:srgbClr val="292934"/>
                </a:solidFill>
                <a:latin typeface="Arial"/>
                <a:ea typeface="ＭＳ Ｐゴシック" panose="020B0600070205080204" pitchFamily="34" charset="-128"/>
              </a:rPr>
              <a:t>400MH</a:t>
            </a:r>
            <a:r>
              <a:rPr kumimoji="1" lang="ja-JP" altLang="en-US" sz="1800" b="1" u="sng" dirty="0">
                <a:solidFill>
                  <a:srgbClr val="292934"/>
                </a:solidFill>
                <a:latin typeface="Arial"/>
                <a:ea typeface="ＭＳ Ｐゴシック" panose="020B0600070205080204" pitchFamily="34" charset="-128"/>
              </a:rPr>
              <a:t>ｚ</a:t>
            </a:r>
            <a:r>
              <a:rPr kumimoji="1" lang="en-US" altLang="ja-JP" sz="1800" b="1" u="sng" dirty="0">
                <a:solidFill>
                  <a:srgbClr val="292934"/>
                </a:solidFill>
                <a:latin typeface="Arial"/>
                <a:ea typeface="ＭＳ Ｐゴシック" panose="020B0600070205080204" pitchFamily="34" charset="-128"/>
              </a:rPr>
              <a:t> MICS band</a:t>
            </a:r>
          </a:p>
          <a:p>
            <a:pPr algn="ctr" eaLnBrk="1" fontAlgn="auto" hangingPunct="1">
              <a:spcBef>
                <a:spcPts val="0"/>
              </a:spcBef>
              <a:spcAft>
                <a:spcPts val="0"/>
              </a:spcAft>
            </a:pPr>
            <a:r>
              <a:rPr kumimoji="1" lang="en-US" altLang="ja-JP" sz="1800" dirty="0">
                <a:solidFill>
                  <a:srgbClr val="292934"/>
                </a:solidFill>
                <a:latin typeface="Arial"/>
                <a:ea typeface="ＭＳ Ｐゴシック" panose="020B0600070205080204" pitchFamily="34" charset="-128"/>
              </a:rPr>
              <a:t>are often used for current capsule endoscope system</a:t>
            </a:r>
            <a:endParaRPr kumimoji="1" lang="ja-JP" altLang="en-US" sz="1800" dirty="0">
              <a:solidFill>
                <a:srgbClr val="292934"/>
              </a:solidFill>
              <a:latin typeface="Arial"/>
              <a:ea typeface="ＭＳ Ｐゴシック" panose="020B0600070205080204" pitchFamily="34" charset="-128"/>
            </a:endParaRPr>
          </a:p>
        </p:txBody>
      </p:sp>
      <p:sp>
        <p:nvSpPr>
          <p:cNvPr id="33" name="下矢印 32">
            <a:extLst>
              <a:ext uri="{FF2B5EF4-FFF2-40B4-BE49-F238E27FC236}">
                <a16:creationId xmlns:a16="http://schemas.microsoft.com/office/drawing/2014/main" id="{BDA6CC96-40A0-C8FC-B60D-1547646995DB}"/>
              </a:ext>
            </a:extLst>
          </p:cNvPr>
          <p:cNvSpPr/>
          <p:nvPr/>
        </p:nvSpPr>
        <p:spPr>
          <a:xfrm>
            <a:off x="6698138" y="3730924"/>
            <a:ext cx="859777" cy="597656"/>
          </a:xfrm>
          <a:prstGeom prst="downArrow">
            <a:avLst/>
          </a:prstGeom>
          <a:gradFill rotWithShape="1">
            <a:gsLst>
              <a:gs pos="0">
                <a:srgbClr val="93A299">
                  <a:shade val="70000"/>
                  <a:satMod val="150000"/>
                </a:srgbClr>
              </a:gs>
              <a:gs pos="34000">
                <a:srgbClr val="93A299">
                  <a:shade val="70000"/>
                  <a:satMod val="140000"/>
                </a:srgbClr>
              </a:gs>
              <a:gs pos="70000">
                <a:srgbClr val="93A299">
                  <a:tint val="100000"/>
                  <a:shade val="90000"/>
                  <a:satMod val="140000"/>
                </a:srgbClr>
              </a:gs>
              <a:gs pos="100000">
                <a:srgbClr val="93A299">
                  <a:tint val="100000"/>
                  <a:shade val="100000"/>
                  <a:satMod val="100000"/>
                </a:srgbClr>
              </a:gs>
            </a:gsLst>
            <a:path path="circle">
              <a:fillToRect l="100000" t="100000" r="100000" b="100000"/>
            </a:path>
          </a:gradFill>
          <a:ln w="9525" cap="flat" cmpd="sng" algn="ctr">
            <a:solidFill>
              <a:srgbClr val="93A299"/>
            </a:solidFill>
            <a:prstDash val="solid"/>
          </a:ln>
          <a:effectLst>
            <a:outerShdw blurRad="38100" dist="25400" dir="2700000" algn="br" rotWithShape="0">
              <a:srgbClr val="000000">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Arial"/>
              <a:ea typeface="ＭＳ Ｐゴシック" panose="020B0600070205080204" pitchFamily="34" charset="-128"/>
              <a:cs typeface="+mn-cs"/>
            </a:endParaRPr>
          </a:p>
        </p:txBody>
      </p:sp>
      <p:sp>
        <p:nvSpPr>
          <p:cNvPr id="34" name="テキスト ボックス 33">
            <a:extLst>
              <a:ext uri="{FF2B5EF4-FFF2-40B4-BE49-F238E27FC236}">
                <a16:creationId xmlns:a16="http://schemas.microsoft.com/office/drawing/2014/main" id="{2A4691CE-2FDA-8D94-E32D-0D383893FF20}"/>
              </a:ext>
            </a:extLst>
          </p:cNvPr>
          <p:cNvSpPr txBox="1"/>
          <p:nvPr/>
        </p:nvSpPr>
        <p:spPr>
          <a:xfrm>
            <a:off x="5430861" y="4591547"/>
            <a:ext cx="3656078" cy="923330"/>
          </a:xfrm>
          <a:prstGeom prst="rect">
            <a:avLst/>
          </a:prstGeom>
          <a:solidFill>
            <a:srgbClr val="FFFFFF"/>
          </a:solidFill>
          <a:ln w="26425" cap="flat" cmpd="sng" algn="ctr">
            <a:solidFill>
              <a:srgbClr val="AD8F67"/>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rPr>
              <a:t>It is difficult to improve the data rate due to the bandwidth regulation of 300 kHz</a:t>
            </a:r>
          </a:p>
        </p:txBody>
      </p:sp>
      <p:sp>
        <p:nvSpPr>
          <p:cNvPr id="35" name="テキスト ボックス 34">
            <a:extLst>
              <a:ext uri="{FF2B5EF4-FFF2-40B4-BE49-F238E27FC236}">
                <a16:creationId xmlns:a16="http://schemas.microsoft.com/office/drawing/2014/main" id="{7B952D2F-D7F6-C393-DA4C-F06343FBBF0E}"/>
              </a:ext>
            </a:extLst>
          </p:cNvPr>
          <p:cNvSpPr txBox="1"/>
          <p:nvPr/>
        </p:nvSpPr>
        <p:spPr>
          <a:xfrm>
            <a:off x="2733288" y="5748871"/>
            <a:ext cx="4575015" cy="646331"/>
          </a:xfrm>
          <a:prstGeom prst="rect">
            <a:avLst/>
          </a:prstGeom>
          <a:gradFill rotWithShape="1">
            <a:gsLst>
              <a:gs pos="0">
                <a:srgbClr val="4C5A6A">
                  <a:tint val="50000"/>
                  <a:shade val="86000"/>
                  <a:satMod val="140000"/>
                </a:srgbClr>
              </a:gs>
              <a:gs pos="45000">
                <a:srgbClr val="4C5A6A">
                  <a:tint val="48000"/>
                  <a:satMod val="150000"/>
                </a:srgbClr>
              </a:gs>
              <a:gs pos="100000">
                <a:srgbClr val="4C5A6A">
                  <a:tint val="28000"/>
                  <a:satMod val="160000"/>
                </a:srgbClr>
              </a:gs>
            </a:gsLst>
            <a:path path="circle">
              <a:fillToRect l="100000" t="100000" r="100000" b="100000"/>
            </a:path>
          </a:gradFill>
          <a:ln w="9525" cap="flat" cmpd="sng" algn="ctr">
            <a:solidFill>
              <a:srgbClr val="4C5A6A"/>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kern="0" dirty="0">
                <a:solidFill>
                  <a:srgbClr val="292934"/>
                </a:solidFill>
                <a:latin typeface="Arial"/>
                <a:ea typeface="ＭＳ Ｐゴシック" panose="020B0600070205080204" pitchFamily="34" charset="-128"/>
              </a:rPr>
              <a:t>Channel model to represent path loss</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292934"/>
                </a:solidFill>
                <a:effectLst/>
                <a:uLnTx/>
                <a:uFillTx/>
                <a:latin typeface="Arial"/>
                <a:ea typeface="ＭＳ Ｐゴシック" panose="020B0600070205080204" pitchFamily="34" charset="-128"/>
                <a:cs typeface="+mn-cs"/>
              </a:rPr>
              <a:t>for reliable UWB implant communications</a:t>
            </a:r>
            <a:endParaRPr kumimoji="1" lang="en-US" altLang="ja-JP" sz="1800" b="0" i="0" u="none" strike="noStrike" kern="0" cap="none" spc="0" normalizeH="0" baseline="0" noProof="0" dirty="0">
              <a:ln>
                <a:noFill/>
              </a:ln>
              <a:solidFill>
                <a:srgbClr val="FF0000"/>
              </a:solidFill>
              <a:effectLst/>
              <a:uLnTx/>
              <a:uFillTx/>
              <a:latin typeface="Arial"/>
              <a:ea typeface="ＭＳ Ｐゴシック" panose="020B0600070205080204" pitchFamily="34" charset="-128"/>
              <a:cs typeface="+mn-cs"/>
            </a:endParaRPr>
          </a:p>
        </p:txBody>
      </p:sp>
      <p:sp>
        <p:nvSpPr>
          <p:cNvPr id="36" name="右矢印 35">
            <a:extLst>
              <a:ext uri="{FF2B5EF4-FFF2-40B4-BE49-F238E27FC236}">
                <a16:creationId xmlns:a16="http://schemas.microsoft.com/office/drawing/2014/main" id="{9DF532B8-031D-B057-1430-1B40BD86AFF7}"/>
              </a:ext>
            </a:extLst>
          </p:cNvPr>
          <p:cNvSpPr/>
          <p:nvPr/>
        </p:nvSpPr>
        <p:spPr>
          <a:xfrm>
            <a:off x="1672871" y="5830912"/>
            <a:ext cx="878366" cy="482250"/>
          </a:xfrm>
          <a:prstGeom prst="rightArrow">
            <a:avLst/>
          </a:prstGeom>
          <a:gradFill rotWithShape="1">
            <a:gsLst>
              <a:gs pos="0">
                <a:srgbClr val="4C5A6A">
                  <a:tint val="50000"/>
                  <a:shade val="86000"/>
                  <a:satMod val="140000"/>
                </a:srgbClr>
              </a:gs>
              <a:gs pos="45000">
                <a:srgbClr val="4C5A6A">
                  <a:tint val="48000"/>
                  <a:satMod val="150000"/>
                </a:srgbClr>
              </a:gs>
              <a:gs pos="100000">
                <a:srgbClr val="4C5A6A">
                  <a:tint val="28000"/>
                  <a:satMod val="160000"/>
                </a:srgbClr>
              </a:gs>
            </a:gsLst>
            <a:path path="circle">
              <a:fillToRect l="100000" t="100000" r="100000" b="100000"/>
            </a:path>
          </a:gradFill>
          <a:ln w="9525" cap="flat" cmpd="sng" algn="ctr">
            <a:solidFill>
              <a:srgbClr val="4C5A6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292934"/>
              </a:solidFill>
              <a:effectLst/>
              <a:uLnTx/>
              <a:uFillTx/>
              <a:latin typeface="Arial"/>
              <a:ea typeface="ＭＳ Ｐゴシック" panose="020B0600070205080204" pitchFamily="34" charset="-128"/>
              <a:cs typeface="+mn-cs"/>
            </a:endParaRPr>
          </a:p>
        </p:txBody>
      </p:sp>
      <p:sp>
        <p:nvSpPr>
          <p:cNvPr id="37" name="テキスト ボックス 8">
            <a:extLst>
              <a:ext uri="{FF2B5EF4-FFF2-40B4-BE49-F238E27FC236}">
                <a16:creationId xmlns:a16="http://schemas.microsoft.com/office/drawing/2014/main" id="{45A1088B-1032-9464-D6DD-D48DA869BA89}"/>
              </a:ext>
            </a:extLst>
          </p:cNvPr>
          <p:cNvSpPr txBox="1"/>
          <p:nvPr/>
        </p:nvSpPr>
        <p:spPr>
          <a:xfrm>
            <a:off x="5326430" y="1956514"/>
            <a:ext cx="3331074" cy="646331"/>
          </a:xfrm>
          <a:prstGeom prst="rect">
            <a:avLst/>
          </a:prstGeom>
          <a:noFill/>
        </p:spPr>
        <p:txBody>
          <a:bodyPr wrap="square" rtlCol="0">
            <a:spAutoFit/>
          </a:bodyPr>
          <a:lstStyle/>
          <a:p>
            <a:pPr algn="just" eaLnBrk="1" fontAlgn="auto" hangingPunct="1">
              <a:spcBef>
                <a:spcPts val="0"/>
              </a:spcBef>
              <a:spcAft>
                <a:spcPts val="0"/>
              </a:spcAft>
            </a:pPr>
            <a:r>
              <a:rPr kumimoji="1" lang="en-US" altLang="ja-JP" dirty="0">
                <a:solidFill>
                  <a:srgbClr val="292934"/>
                </a:solidFill>
                <a:ea typeface="ＭＳ Ｐゴシック" panose="020B0600070205080204" pitchFamily="34" charset="-128"/>
                <a:cs typeface="Times New Roman" panose="02020603050405020304" pitchFamily="18" charset="0"/>
              </a:rPr>
              <a:t>HBC: Human Body Communication</a:t>
            </a:r>
          </a:p>
          <a:p>
            <a:pPr algn="just" eaLnBrk="1" fontAlgn="auto" hangingPunct="1">
              <a:spcBef>
                <a:spcPts val="0"/>
              </a:spcBef>
              <a:spcAft>
                <a:spcPts val="0"/>
              </a:spcAft>
            </a:pPr>
            <a:r>
              <a:rPr kumimoji="1" lang="en-US" altLang="ja-JP" dirty="0">
                <a:solidFill>
                  <a:srgbClr val="292934"/>
                </a:solidFill>
                <a:ea typeface="ＭＳ Ｐゴシック" panose="020B0600070205080204" pitchFamily="34" charset="-128"/>
                <a:cs typeface="Times New Roman" panose="02020603050405020304" pitchFamily="18" charset="0"/>
              </a:rPr>
              <a:t>MICS</a:t>
            </a:r>
            <a:r>
              <a:rPr kumimoji="1" lang="ja-JP" altLang="en-US" dirty="0">
                <a:solidFill>
                  <a:srgbClr val="292934"/>
                </a:solidFill>
                <a:ea typeface="ＭＳ Ｐゴシック" panose="020B0600070205080204" pitchFamily="34" charset="-128"/>
                <a:cs typeface="Times New Roman" panose="02020603050405020304" pitchFamily="18" charset="0"/>
              </a:rPr>
              <a:t>：</a:t>
            </a:r>
            <a:r>
              <a:rPr kumimoji="1" lang="en-US" altLang="ja-JP" dirty="0">
                <a:solidFill>
                  <a:srgbClr val="292934"/>
                </a:solidFill>
                <a:ea typeface="ＭＳ Ｐゴシック" panose="020B0600070205080204" pitchFamily="34" charset="-128"/>
                <a:cs typeface="Times New Roman" panose="02020603050405020304" pitchFamily="18" charset="0"/>
              </a:rPr>
              <a:t>Medical Implant Communication Service</a:t>
            </a:r>
          </a:p>
          <a:p>
            <a:pPr algn="just" eaLnBrk="1" fontAlgn="auto" hangingPunct="1">
              <a:spcBef>
                <a:spcPts val="0"/>
              </a:spcBef>
              <a:spcAft>
                <a:spcPts val="0"/>
              </a:spcAft>
            </a:pPr>
            <a:r>
              <a:rPr kumimoji="1" lang="en-US" altLang="ja-JP" dirty="0">
                <a:solidFill>
                  <a:srgbClr val="292934"/>
                </a:solidFill>
                <a:ea typeface="ＭＳ Ｐゴシック" panose="020B0600070205080204" pitchFamily="34" charset="-128"/>
                <a:cs typeface="Times New Roman" panose="02020603050405020304" pitchFamily="18" charset="0"/>
              </a:rPr>
              <a:t>UWB</a:t>
            </a:r>
            <a:r>
              <a:rPr kumimoji="1" lang="ja-JP" altLang="en-US" dirty="0">
                <a:solidFill>
                  <a:srgbClr val="292934"/>
                </a:solidFill>
                <a:ea typeface="ＭＳ Ｐゴシック" panose="020B0600070205080204" pitchFamily="34" charset="-128"/>
                <a:cs typeface="Times New Roman" panose="02020603050405020304" pitchFamily="18" charset="0"/>
              </a:rPr>
              <a:t>：</a:t>
            </a:r>
            <a:r>
              <a:rPr kumimoji="1" lang="en-US" altLang="ja-JP" dirty="0">
                <a:solidFill>
                  <a:srgbClr val="292934"/>
                </a:solidFill>
                <a:ea typeface="ＭＳ Ｐゴシック" panose="020B0600070205080204" pitchFamily="34" charset="-128"/>
                <a:cs typeface="Times New Roman" panose="02020603050405020304" pitchFamily="18" charset="0"/>
              </a:rPr>
              <a:t>Ultra </a:t>
            </a:r>
            <a:r>
              <a:rPr kumimoji="1" lang="en-US" altLang="ja-JP" dirty="0" err="1">
                <a:solidFill>
                  <a:srgbClr val="292934"/>
                </a:solidFill>
                <a:ea typeface="ＭＳ Ｐゴシック" panose="020B0600070205080204" pitchFamily="34" charset="-128"/>
                <a:cs typeface="Times New Roman" panose="02020603050405020304" pitchFamily="18" charset="0"/>
              </a:rPr>
              <a:t>WideBand</a:t>
            </a:r>
            <a:endParaRPr kumimoji="1" lang="ja-JP" altLang="en-US" dirty="0">
              <a:solidFill>
                <a:srgbClr val="292934"/>
              </a:solidFill>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14648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10025-8C80-8B48-78AF-1A7D61ED5B09}"/>
              </a:ext>
            </a:extLst>
          </p:cNvPr>
          <p:cNvSpPr>
            <a:spLocks noGrp="1"/>
          </p:cNvSpPr>
          <p:nvPr>
            <p:ph type="title"/>
          </p:nvPr>
        </p:nvSpPr>
        <p:spPr/>
        <p:txBody>
          <a:bodyPr/>
          <a:lstStyle/>
          <a:p>
            <a:r>
              <a:rPr lang="en-US" altLang="ja-JP" dirty="0"/>
              <a:t>FDTD simulation model</a:t>
            </a:r>
            <a:endParaRPr kumimoji="1" lang="ja-JP" altLang="en-US"/>
          </a:p>
        </p:txBody>
      </p:sp>
      <p:sp>
        <p:nvSpPr>
          <p:cNvPr id="4" name="日付プレースホルダー 3">
            <a:extLst>
              <a:ext uri="{FF2B5EF4-FFF2-40B4-BE49-F238E27FC236}">
                <a16:creationId xmlns:a16="http://schemas.microsoft.com/office/drawing/2014/main" id="{7EE06C9C-E597-6D37-213A-0D0F2F1D5E3B}"/>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1624CADE-CA81-5C8B-9F92-09985C06411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5C2413F-125B-794C-EA35-40F4CE20251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211" name="図 210">
            <a:extLst>
              <a:ext uri="{FF2B5EF4-FFF2-40B4-BE49-F238E27FC236}">
                <a16:creationId xmlns:a16="http://schemas.microsoft.com/office/drawing/2014/main" id="{A3B74091-5DDA-FC7E-1547-A8E0C863A647}"/>
              </a:ext>
            </a:extLst>
          </p:cNvPr>
          <p:cNvPicPr>
            <a:picLocks noChangeAspect="1"/>
          </p:cNvPicPr>
          <p:nvPr/>
        </p:nvPicPr>
        <p:blipFill>
          <a:blip r:embed="rId2"/>
          <a:stretch>
            <a:fillRect/>
          </a:stretch>
        </p:blipFill>
        <p:spPr>
          <a:xfrm>
            <a:off x="1062846" y="1700875"/>
            <a:ext cx="7560840" cy="4489598"/>
          </a:xfrm>
          <a:prstGeom prst="rect">
            <a:avLst/>
          </a:prstGeom>
        </p:spPr>
      </p:pic>
      <p:sp>
        <p:nvSpPr>
          <p:cNvPr id="212" name="テキスト ボックス 211">
            <a:extLst>
              <a:ext uri="{FF2B5EF4-FFF2-40B4-BE49-F238E27FC236}">
                <a16:creationId xmlns:a16="http://schemas.microsoft.com/office/drawing/2014/main" id="{F9DAF9D8-6FB5-B3DD-DF5E-BE755FE93814}"/>
              </a:ext>
            </a:extLst>
          </p:cNvPr>
          <p:cNvSpPr txBox="1"/>
          <p:nvPr/>
        </p:nvSpPr>
        <p:spPr>
          <a:xfrm>
            <a:off x="3635896" y="6148695"/>
            <a:ext cx="3613490" cy="307777"/>
          </a:xfrm>
          <a:prstGeom prst="rect">
            <a:avLst/>
          </a:prstGeom>
          <a:noFill/>
        </p:spPr>
        <p:txBody>
          <a:bodyPr wrap="none" rtlCol="0">
            <a:spAutoFit/>
          </a:bodyPr>
          <a:lstStyle/>
          <a:p>
            <a:r>
              <a:rPr kumimoji="1" lang="en-US" altLang="ja-JP" sz="1400" b="1" dirty="0"/>
              <a:t>UWB low-band (3.4-4.8 GHz) was employed.</a:t>
            </a:r>
            <a:endParaRPr kumimoji="1" lang="ja-JP" altLang="en-US" sz="1400" b="1"/>
          </a:p>
        </p:txBody>
      </p:sp>
    </p:spTree>
    <p:extLst>
      <p:ext uri="{BB962C8B-B14F-4D97-AF65-F5344CB8AC3E}">
        <p14:creationId xmlns:p14="http://schemas.microsoft.com/office/powerpoint/2010/main" val="73437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42083-FA04-E387-0A3C-9FDAB8EC1DD8}"/>
              </a:ext>
            </a:extLst>
          </p:cNvPr>
          <p:cNvSpPr>
            <a:spLocks noGrp="1"/>
          </p:cNvSpPr>
          <p:nvPr>
            <p:ph type="title"/>
          </p:nvPr>
        </p:nvSpPr>
        <p:spPr/>
        <p:txBody>
          <a:bodyPr/>
          <a:lstStyle/>
          <a:p>
            <a:r>
              <a:rPr kumimoji="1" lang="en-US" altLang="ja-JP" dirty="0"/>
              <a:t>FDTD si</a:t>
            </a:r>
            <a:r>
              <a:rPr lang="en-US" altLang="ja-JP" dirty="0"/>
              <a:t>mulation results</a:t>
            </a:r>
            <a:endParaRPr kumimoji="1" lang="ja-JP" altLang="en-US"/>
          </a:p>
        </p:txBody>
      </p:sp>
      <p:sp>
        <p:nvSpPr>
          <p:cNvPr id="4" name="日付プレースホルダー 3">
            <a:extLst>
              <a:ext uri="{FF2B5EF4-FFF2-40B4-BE49-F238E27FC236}">
                <a16:creationId xmlns:a16="http://schemas.microsoft.com/office/drawing/2014/main" id="{2FB1F643-C8B2-276B-BD82-AE75BEC1B0D7}"/>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6A3968CD-5BB0-0C33-D6C7-BC878C9C6F7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017A742E-FC35-A7CA-0D04-F036FD4FAFE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108" name="図 107">
            <a:extLst>
              <a:ext uri="{FF2B5EF4-FFF2-40B4-BE49-F238E27FC236}">
                <a16:creationId xmlns:a16="http://schemas.microsoft.com/office/drawing/2014/main" id="{52CCF5DE-763E-85C5-9C3D-C869E737816E}"/>
              </a:ext>
            </a:extLst>
          </p:cNvPr>
          <p:cNvPicPr>
            <a:picLocks noChangeAspect="1"/>
          </p:cNvPicPr>
          <p:nvPr/>
        </p:nvPicPr>
        <p:blipFill>
          <a:blip r:embed="rId2"/>
          <a:stretch>
            <a:fillRect/>
          </a:stretch>
        </p:blipFill>
        <p:spPr>
          <a:xfrm>
            <a:off x="362615" y="1941722"/>
            <a:ext cx="3698289" cy="4195074"/>
          </a:xfrm>
          <a:prstGeom prst="rect">
            <a:avLst/>
          </a:prstGeom>
        </p:spPr>
      </p:pic>
      <p:pic>
        <p:nvPicPr>
          <p:cNvPr id="110" name="図 109" descr="テーブル&#10;&#10;自動的に生成された説明">
            <a:extLst>
              <a:ext uri="{FF2B5EF4-FFF2-40B4-BE49-F238E27FC236}">
                <a16:creationId xmlns:a16="http://schemas.microsoft.com/office/drawing/2014/main" id="{D5D68BE6-0781-3486-447F-99BB70693911}"/>
              </a:ext>
            </a:extLst>
          </p:cNvPr>
          <p:cNvPicPr>
            <a:picLocks noChangeAspect="1"/>
          </p:cNvPicPr>
          <p:nvPr/>
        </p:nvPicPr>
        <p:blipFill>
          <a:blip r:embed="rId3"/>
          <a:stretch>
            <a:fillRect/>
          </a:stretch>
        </p:blipFill>
        <p:spPr>
          <a:xfrm>
            <a:off x="4310642" y="2274899"/>
            <a:ext cx="4032448" cy="1965818"/>
          </a:xfrm>
          <a:prstGeom prst="rect">
            <a:avLst/>
          </a:prstGeom>
        </p:spPr>
      </p:pic>
      <p:grpSp>
        <p:nvGrpSpPr>
          <p:cNvPr id="111" name="グループ化 41">
            <a:extLst>
              <a:ext uri="{FF2B5EF4-FFF2-40B4-BE49-F238E27FC236}">
                <a16:creationId xmlns:a16="http://schemas.microsoft.com/office/drawing/2014/main" id="{0E30EAA7-63A3-B0F0-A53C-418068C56CBE}"/>
              </a:ext>
            </a:extLst>
          </p:cNvPr>
          <p:cNvGrpSpPr>
            <a:grpSpLocks/>
          </p:cNvGrpSpPr>
          <p:nvPr/>
        </p:nvGrpSpPr>
        <p:grpSpPr bwMode="auto">
          <a:xfrm>
            <a:off x="5220072" y="4437112"/>
            <a:ext cx="2299709" cy="1455237"/>
            <a:chOff x="4580351" y="3501893"/>
            <a:chExt cx="2363262" cy="1565180"/>
          </a:xfrm>
        </p:grpSpPr>
        <p:pic>
          <p:nvPicPr>
            <p:cNvPr id="112" name="Picture 4">
              <a:extLst>
                <a:ext uri="{FF2B5EF4-FFF2-40B4-BE49-F238E27FC236}">
                  <a16:creationId xmlns:a16="http://schemas.microsoft.com/office/drawing/2014/main" id="{DDB157C1-A464-0FD3-41FE-2963C27DF7A8}"/>
                </a:ext>
              </a:extLst>
            </p:cNvPr>
            <p:cNvPicPr>
              <a:picLocks noChangeAspect="1" noChangeArrowheads="1"/>
            </p:cNvPicPr>
            <p:nvPr/>
          </p:nvPicPr>
          <p:blipFill>
            <a:blip r:embed="rId4" cstate="print"/>
            <a:srcRect/>
            <a:stretch>
              <a:fillRect/>
            </a:stretch>
          </p:blipFill>
          <p:spPr bwMode="auto">
            <a:xfrm>
              <a:off x="4865222" y="3501893"/>
              <a:ext cx="1720102" cy="1069642"/>
            </a:xfrm>
            <a:prstGeom prst="rect">
              <a:avLst/>
            </a:prstGeom>
            <a:noFill/>
            <a:ln w="9525">
              <a:noFill/>
              <a:miter lim="800000"/>
              <a:headEnd/>
              <a:tailEnd/>
            </a:ln>
          </p:spPr>
        </p:pic>
        <p:sp>
          <p:nvSpPr>
            <p:cNvPr id="113" name="円/楕円 112">
              <a:extLst>
                <a:ext uri="{FF2B5EF4-FFF2-40B4-BE49-F238E27FC236}">
                  <a16:creationId xmlns:a16="http://schemas.microsoft.com/office/drawing/2014/main" id="{3F096483-3691-CCBD-71BD-D36C755A176A}"/>
                </a:ext>
              </a:extLst>
            </p:cNvPr>
            <p:cNvSpPr/>
            <p:nvPr/>
          </p:nvSpPr>
          <p:spPr>
            <a:xfrm>
              <a:off x="5717731" y="4538609"/>
              <a:ext cx="63491"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14" name="円/楕円 113">
              <a:extLst>
                <a:ext uri="{FF2B5EF4-FFF2-40B4-BE49-F238E27FC236}">
                  <a16:creationId xmlns:a16="http://schemas.microsoft.com/office/drawing/2014/main" id="{9A593FC6-D88B-E5CB-BAF2-694C9856B31F}"/>
                </a:ext>
              </a:extLst>
            </p:cNvPr>
            <p:cNvSpPr/>
            <p:nvPr/>
          </p:nvSpPr>
          <p:spPr>
            <a:xfrm>
              <a:off x="5332022" y="4538609"/>
              <a:ext cx="63491"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15" name="円/楕円 114">
              <a:extLst>
                <a:ext uri="{FF2B5EF4-FFF2-40B4-BE49-F238E27FC236}">
                  <a16:creationId xmlns:a16="http://schemas.microsoft.com/office/drawing/2014/main" id="{8F9A1A3D-4562-545B-10AE-EA43707BB906}"/>
                </a:ext>
              </a:extLst>
            </p:cNvPr>
            <p:cNvSpPr/>
            <p:nvPr/>
          </p:nvSpPr>
          <p:spPr>
            <a:xfrm>
              <a:off x="6103442" y="4538609"/>
              <a:ext cx="65078"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16" name="円/楕円 115">
              <a:extLst>
                <a:ext uri="{FF2B5EF4-FFF2-40B4-BE49-F238E27FC236}">
                  <a16:creationId xmlns:a16="http://schemas.microsoft.com/office/drawing/2014/main" id="{7E37D789-4BCC-D190-5029-52D32DE27C46}"/>
                </a:ext>
              </a:extLst>
            </p:cNvPr>
            <p:cNvSpPr/>
            <p:nvPr/>
          </p:nvSpPr>
          <p:spPr>
            <a:xfrm>
              <a:off x="6554232" y="4308407"/>
              <a:ext cx="65078"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17" name="円/楕円 116">
              <a:extLst>
                <a:ext uri="{FF2B5EF4-FFF2-40B4-BE49-F238E27FC236}">
                  <a16:creationId xmlns:a16="http://schemas.microsoft.com/office/drawing/2014/main" id="{44B38899-A2B0-6390-F25A-BC7BBC3E8619}"/>
                </a:ext>
              </a:extLst>
            </p:cNvPr>
            <p:cNvSpPr/>
            <p:nvPr/>
          </p:nvSpPr>
          <p:spPr>
            <a:xfrm>
              <a:off x="4816153" y="4308407"/>
              <a:ext cx="65079" cy="1524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latin typeface="Calibri" pitchFamily="34" charset="0"/>
                <a:cs typeface="Times New Roman" pitchFamily="18" charset="0"/>
              </a:endParaRPr>
            </a:p>
          </p:txBody>
        </p:sp>
        <p:sp>
          <p:nvSpPr>
            <p:cNvPr id="118" name="テキスト ボックス 16">
              <a:extLst>
                <a:ext uri="{FF2B5EF4-FFF2-40B4-BE49-F238E27FC236}">
                  <a16:creationId xmlns:a16="http://schemas.microsoft.com/office/drawing/2014/main" id="{38D9F995-8CAA-E781-00A8-21DE1F18CB3A}"/>
                </a:ext>
              </a:extLst>
            </p:cNvPr>
            <p:cNvSpPr txBox="1">
              <a:spLocks noChangeArrowheads="1"/>
            </p:cNvSpPr>
            <p:nvPr/>
          </p:nvSpPr>
          <p:spPr bwMode="auto">
            <a:xfrm>
              <a:off x="5481595"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Rx1</a:t>
              </a:r>
              <a:endParaRPr lang="ja-JP" altLang="en-US" sz="1600">
                <a:latin typeface="Calibri" pitchFamily="34" charset="0"/>
                <a:ea typeface="HG丸ｺﾞｼｯｸM-PRO" pitchFamily="50" charset="-128"/>
                <a:cs typeface="Times New Roman" pitchFamily="18" charset="0"/>
              </a:endParaRPr>
            </a:p>
          </p:txBody>
        </p:sp>
        <p:sp>
          <p:nvSpPr>
            <p:cNvPr id="119" name="テキスト ボックス 17">
              <a:extLst>
                <a:ext uri="{FF2B5EF4-FFF2-40B4-BE49-F238E27FC236}">
                  <a16:creationId xmlns:a16="http://schemas.microsoft.com/office/drawing/2014/main" id="{46BDC04B-7484-3F86-9468-8957EFC86282}"/>
                </a:ext>
              </a:extLst>
            </p:cNvPr>
            <p:cNvSpPr txBox="1">
              <a:spLocks noChangeArrowheads="1"/>
            </p:cNvSpPr>
            <p:nvPr/>
          </p:nvSpPr>
          <p:spPr bwMode="auto">
            <a:xfrm>
              <a:off x="5037651"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Rx2</a:t>
              </a:r>
              <a:endParaRPr lang="ja-JP" altLang="en-US" sz="1600">
                <a:latin typeface="Calibri" pitchFamily="34" charset="0"/>
                <a:ea typeface="HG丸ｺﾞｼｯｸM-PRO" pitchFamily="50" charset="-128"/>
                <a:cs typeface="Times New Roman" pitchFamily="18" charset="0"/>
              </a:endParaRPr>
            </a:p>
          </p:txBody>
        </p:sp>
        <p:sp>
          <p:nvSpPr>
            <p:cNvPr id="120" name="テキスト ボックス 18">
              <a:extLst>
                <a:ext uri="{FF2B5EF4-FFF2-40B4-BE49-F238E27FC236}">
                  <a16:creationId xmlns:a16="http://schemas.microsoft.com/office/drawing/2014/main" id="{0D89662C-AAF2-ADC6-0C09-1A34DA5FAA1C}"/>
                </a:ext>
              </a:extLst>
            </p:cNvPr>
            <p:cNvSpPr txBox="1">
              <a:spLocks noChangeArrowheads="1"/>
            </p:cNvSpPr>
            <p:nvPr/>
          </p:nvSpPr>
          <p:spPr bwMode="auto">
            <a:xfrm>
              <a:off x="5968811" y="4691602"/>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Rx3</a:t>
              </a:r>
              <a:endParaRPr lang="ja-JP" altLang="en-US" sz="1600">
                <a:latin typeface="Calibri" pitchFamily="34" charset="0"/>
                <a:ea typeface="HG丸ｺﾞｼｯｸM-PRO" pitchFamily="50" charset="-128"/>
                <a:cs typeface="Times New Roman" pitchFamily="18" charset="0"/>
              </a:endParaRPr>
            </a:p>
          </p:txBody>
        </p:sp>
        <p:sp>
          <p:nvSpPr>
            <p:cNvPr id="121" name="テキスト ボックス 19">
              <a:extLst>
                <a:ext uri="{FF2B5EF4-FFF2-40B4-BE49-F238E27FC236}">
                  <a16:creationId xmlns:a16="http://schemas.microsoft.com/office/drawing/2014/main" id="{A01CFB03-4F69-718B-C59D-169B207CFE2E}"/>
                </a:ext>
              </a:extLst>
            </p:cNvPr>
            <p:cNvSpPr txBox="1">
              <a:spLocks noChangeArrowheads="1"/>
            </p:cNvSpPr>
            <p:nvPr/>
          </p:nvSpPr>
          <p:spPr bwMode="auto">
            <a:xfrm>
              <a:off x="4580351" y="4427853"/>
              <a:ext cx="517503" cy="375471"/>
            </a:xfrm>
            <a:prstGeom prst="rect">
              <a:avLst/>
            </a:prstGeom>
            <a:noFill/>
            <a:ln w="9525">
              <a:noFill/>
              <a:miter lim="800000"/>
              <a:headEnd/>
              <a:tailEnd/>
            </a:ln>
          </p:spPr>
          <p:txBody>
            <a:bodyPr wrap="none">
              <a:spAutoFit/>
            </a:bodyPr>
            <a:lstStyle/>
            <a:p>
              <a:r>
                <a:rPr lang="en-US" altLang="ja-JP" sz="1600">
                  <a:latin typeface="Calibri" pitchFamily="34" charset="0"/>
                  <a:ea typeface="HG丸ｺﾞｼｯｸM-PRO" pitchFamily="50" charset="-128"/>
                  <a:cs typeface="Times New Roman" pitchFamily="18" charset="0"/>
                </a:rPr>
                <a:t>Rx4</a:t>
              </a:r>
              <a:endParaRPr lang="ja-JP" altLang="en-US" sz="1600">
                <a:latin typeface="Calibri" pitchFamily="34" charset="0"/>
                <a:ea typeface="HG丸ｺﾞｼｯｸM-PRO" pitchFamily="50" charset="-128"/>
                <a:cs typeface="Times New Roman" pitchFamily="18" charset="0"/>
              </a:endParaRPr>
            </a:p>
          </p:txBody>
        </p:sp>
        <p:sp>
          <p:nvSpPr>
            <p:cNvPr id="122" name="テキスト ボックス 20">
              <a:extLst>
                <a:ext uri="{FF2B5EF4-FFF2-40B4-BE49-F238E27FC236}">
                  <a16:creationId xmlns:a16="http://schemas.microsoft.com/office/drawing/2014/main" id="{0814E3B5-B0F8-ED98-9C7C-846CEAB756A7}"/>
                </a:ext>
              </a:extLst>
            </p:cNvPr>
            <p:cNvSpPr txBox="1">
              <a:spLocks noChangeArrowheads="1"/>
            </p:cNvSpPr>
            <p:nvPr/>
          </p:nvSpPr>
          <p:spPr bwMode="auto">
            <a:xfrm>
              <a:off x="6426110" y="4461336"/>
              <a:ext cx="517503" cy="375471"/>
            </a:xfrm>
            <a:prstGeom prst="rect">
              <a:avLst/>
            </a:prstGeom>
            <a:noFill/>
            <a:ln w="9525">
              <a:noFill/>
              <a:miter lim="800000"/>
              <a:headEnd/>
              <a:tailEnd/>
            </a:ln>
          </p:spPr>
          <p:txBody>
            <a:bodyPr wrap="none">
              <a:spAutoFit/>
            </a:bodyPr>
            <a:lstStyle/>
            <a:p>
              <a:r>
                <a:rPr lang="en-US" altLang="ja-JP" sz="1600" dirty="0">
                  <a:latin typeface="Calibri" pitchFamily="34" charset="0"/>
                  <a:ea typeface="HG丸ｺﾞｼｯｸM-PRO" pitchFamily="50" charset="-128"/>
                  <a:cs typeface="Times New Roman" pitchFamily="18" charset="0"/>
                </a:rPr>
                <a:t>Rx5</a:t>
              </a:r>
              <a:endParaRPr lang="ja-JP" altLang="en-US" sz="1600" dirty="0">
                <a:latin typeface="Calibri" pitchFamily="34" charset="0"/>
                <a:ea typeface="HG丸ｺﾞｼｯｸM-PRO" pitchFamily="50" charset="-128"/>
                <a:cs typeface="Times New Roman" pitchFamily="18" charset="0"/>
              </a:endParaRPr>
            </a:p>
          </p:txBody>
        </p:sp>
      </p:grpSp>
    </p:spTree>
    <p:extLst>
      <p:ext uri="{BB962C8B-B14F-4D97-AF65-F5344CB8AC3E}">
        <p14:creationId xmlns:p14="http://schemas.microsoft.com/office/powerpoint/2010/main" val="80270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E00815-9301-2046-0BD5-847F252CF8DB}"/>
              </a:ext>
            </a:extLst>
          </p:cNvPr>
          <p:cNvSpPr>
            <a:spLocks noGrp="1"/>
          </p:cNvSpPr>
          <p:nvPr>
            <p:ph type="title"/>
          </p:nvPr>
        </p:nvSpPr>
        <p:spPr/>
        <p:txBody>
          <a:bodyPr/>
          <a:lstStyle/>
          <a:p>
            <a:r>
              <a:rPr kumimoji="1" lang="en-US" altLang="ja-JP" dirty="0"/>
              <a:t>Power delay profile</a:t>
            </a:r>
            <a:endParaRPr kumimoji="1" lang="ja-JP" altLang="en-US"/>
          </a:p>
        </p:txBody>
      </p:sp>
      <p:sp>
        <p:nvSpPr>
          <p:cNvPr id="4" name="日付プレースホルダー 3">
            <a:extLst>
              <a:ext uri="{FF2B5EF4-FFF2-40B4-BE49-F238E27FC236}">
                <a16:creationId xmlns:a16="http://schemas.microsoft.com/office/drawing/2014/main" id="{0CE84FC8-10A5-0D2D-0193-2D7E9FC6F207}"/>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8773C456-9D19-7FB7-B327-BA2A185E2F9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E70D9368-BF30-56A1-FC32-C79EB5D90D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8" name="図 7" descr="ダイアグラム&#10;&#10;低い精度で自動的に生成された説明">
            <a:extLst>
              <a:ext uri="{FF2B5EF4-FFF2-40B4-BE49-F238E27FC236}">
                <a16:creationId xmlns:a16="http://schemas.microsoft.com/office/drawing/2014/main" id="{6ED2EDD9-C956-9C3E-5281-78371A39E234}"/>
              </a:ext>
            </a:extLst>
          </p:cNvPr>
          <p:cNvPicPr>
            <a:picLocks noChangeAspect="1"/>
          </p:cNvPicPr>
          <p:nvPr/>
        </p:nvPicPr>
        <p:blipFill>
          <a:blip r:embed="rId2"/>
          <a:stretch>
            <a:fillRect/>
          </a:stretch>
        </p:blipFill>
        <p:spPr>
          <a:xfrm>
            <a:off x="236256" y="2221645"/>
            <a:ext cx="4134398" cy="2813562"/>
          </a:xfrm>
          <a:prstGeom prst="rect">
            <a:avLst/>
          </a:prstGeom>
        </p:spPr>
      </p:pic>
      <p:pic>
        <p:nvPicPr>
          <p:cNvPr id="10" name="図 9" descr="グラフ, 箱ひげ図&#10;&#10;自動的に生成された説明">
            <a:extLst>
              <a:ext uri="{FF2B5EF4-FFF2-40B4-BE49-F238E27FC236}">
                <a16:creationId xmlns:a16="http://schemas.microsoft.com/office/drawing/2014/main" id="{45D666A0-2A69-1C24-35C7-CD159AFEE6FA}"/>
              </a:ext>
            </a:extLst>
          </p:cNvPr>
          <p:cNvPicPr>
            <a:picLocks noChangeAspect="1"/>
          </p:cNvPicPr>
          <p:nvPr/>
        </p:nvPicPr>
        <p:blipFill>
          <a:blip r:embed="rId3"/>
          <a:stretch>
            <a:fillRect/>
          </a:stretch>
        </p:blipFill>
        <p:spPr>
          <a:xfrm>
            <a:off x="4602794" y="1844675"/>
            <a:ext cx="3456384" cy="2251340"/>
          </a:xfrm>
          <a:prstGeom prst="rect">
            <a:avLst/>
          </a:prstGeom>
        </p:spPr>
      </p:pic>
      <p:pic>
        <p:nvPicPr>
          <p:cNvPr id="12" name="図 11" descr="グラフ, ヒストグラム&#10;&#10;自動的に生成された説明">
            <a:extLst>
              <a:ext uri="{FF2B5EF4-FFF2-40B4-BE49-F238E27FC236}">
                <a16:creationId xmlns:a16="http://schemas.microsoft.com/office/drawing/2014/main" id="{702C96AB-6311-C211-653E-39D048DD4CBA}"/>
              </a:ext>
            </a:extLst>
          </p:cNvPr>
          <p:cNvPicPr>
            <a:picLocks noChangeAspect="1"/>
          </p:cNvPicPr>
          <p:nvPr/>
        </p:nvPicPr>
        <p:blipFill>
          <a:blip r:embed="rId4"/>
          <a:stretch>
            <a:fillRect/>
          </a:stretch>
        </p:blipFill>
        <p:spPr>
          <a:xfrm>
            <a:off x="4651004" y="4040411"/>
            <a:ext cx="3380945" cy="2368151"/>
          </a:xfrm>
          <a:prstGeom prst="rect">
            <a:avLst/>
          </a:prstGeom>
        </p:spPr>
      </p:pic>
      <p:sp>
        <p:nvSpPr>
          <p:cNvPr id="13" name="テキスト ボックス 12">
            <a:extLst>
              <a:ext uri="{FF2B5EF4-FFF2-40B4-BE49-F238E27FC236}">
                <a16:creationId xmlns:a16="http://schemas.microsoft.com/office/drawing/2014/main" id="{BFD532BB-3AF0-08A3-9475-534A54A3C064}"/>
              </a:ext>
            </a:extLst>
          </p:cNvPr>
          <p:cNvSpPr txBox="1"/>
          <p:nvPr/>
        </p:nvSpPr>
        <p:spPr>
          <a:xfrm>
            <a:off x="2483768" y="2052368"/>
            <a:ext cx="1755609" cy="338554"/>
          </a:xfrm>
          <a:prstGeom prst="rect">
            <a:avLst/>
          </a:prstGeom>
          <a:noFill/>
        </p:spPr>
        <p:txBody>
          <a:bodyPr wrap="none" rtlCol="0">
            <a:spAutoFit/>
          </a:bodyPr>
          <a:lstStyle/>
          <a:p>
            <a:r>
              <a:rPr kumimoji="1" lang="en-US" altLang="ja-JP" sz="1600" dirty="0"/>
              <a:t>Rx1, z polarization</a:t>
            </a:r>
            <a:endParaRPr kumimoji="1" lang="ja-JP" altLang="en-US" sz="1600"/>
          </a:p>
        </p:txBody>
      </p:sp>
      <p:sp>
        <p:nvSpPr>
          <p:cNvPr id="14" name="テキスト ボックス 13">
            <a:extLst>
              <a:ext uri="{FF2B5EF4-FFF2-40B4-BE49-F238E27FC236}">
                <a16:creationId xmlns:a16="http://schemas.microsoft.com/office/drawing/2014/main" id="{F0F303C2-C799-75BE-DD7C-71173EE80261}"/>
              </a:ext>
            </a:extLst>
          </p:cNvPr>
          <p:cNvSpPr txBox="1"/>
          <p:nvPr/>
        </p:nvSpPr>
        <p:spPr>
          <a:xfrm>
            <a:off x="1403648" y="5130486"/>
            <a:ext cx="2583457"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en-US" altLang="ja-JP" sz="1600" dirty="0">
                <a:latin typeface="Times New Roman" panose="02020603050405020304" pitchFamily="18" charset="0"/>
                <a:cs typeface="Times New Roman" panose="02020603050405020304" pitchFamily="18" charset="0"/>
              </a:rPr>
              <a:t>Distance from Rx 1: 10.6 cm</a:t>
            </a:r>
            <a:endParaRPr kumimoji="1" lang="ja-JP" altLang="en-US" sz="160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A0BEFF2D-27D5-93B4-9CB0-7E2780A6FE4A}"/>
              </a:ext>
            </a:extLst>
          </p:cNvPr>
          <p:cNvSpPr txBox="1"/>
          <p:nvPr/>
        </p:nvSpPr>
        <p:spPr>
          <a:xfrm>
            <a:off x="5076056" y="1506121"/>
            <a:ext cx="2885213" cy="338554"/>
          </a:xfrm>
          <a:prstGeom prst="rect">
            <a:avLst/>
          </a:prstGeom>
          <a:noFill/>
        </p:spPr>
        <p:txBody>
          <a:bodyPr wrap="none" rtlCol="0">
            <a:spAutoFit/>
          </a:bodyPr>
          <a:lstStyle/>
          <a:p>
            <a:r>
              <a:rPr kumimoji="1" lang="en-US" altLang="ja-JP" sz="1600" b="1" dirty="0"/>
              <a:t>Approximated two-path model</a:t>
            </a:r>
            <a:endParaRPr kumimoji="1" lang="ja-JP" altLang="en-US" sz="1600" b="1"/>
          </a:p>
        </p:txBody>
      </p:sp>
    </p:spTree>
    <p:extLst>
      <p:ext uri="{BB962C8B-B14F-4D97-AF65-F5344CB8AC3E}">
        <p14:creationId xmlns:p14="http://schemas.microsoft.com/office/powerpoint/2010/main" val="3693654776"/>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テーマ</Template>
  <TotalTime>228</TotalTime>
  <Words>926</Words>
  <Application>Microsoft Office PowerPoint</Application>
  <PresentationFormat>画面に合わせる (4:3)</PresentationFormat>
  <Paragraphs>154</Paragraphs>
  <Slides>17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Arial</vt:lpstr>
      <vt:lpstr>Calibri</vt:lpstr>
      <vt:lpstr>Times New Roman</vt:lpstr>
      <vt:lpstr>Office テーマ</vt:lpstr>
      <vt:lpstr>PowerPoint プレゼンテーション</vt:lpstr>
      <vt:lpstr>Propagation Characteristics of UWB Communication Applications Including Medical Implants</vt:lpstr>
      <vt:lpstr>Background of implant communications</vt:lpstr>
      <vt:lpstr>Problems on 400MHz MICS-band implant communications</vt:lpstr>
      <vt:lpstr>Problems on 400MHz MICS-band implant communications</vt:lpstr>
      <vt:lpstr>Frequency band for implant communications</vt:lpstr>
      <vt:lpstr>FDTD simulation model</vt:lpstr>
      <vt:lpstr>FDTD simulation results</vt:lpstr>
      <vt:lpstr>Power delay profile</vt:lpstr>
      <vt:lpstr>UWB impulse response channel model</vt:lpstr>
      <vt:lpstr>Correlation coefficients between Rx antennas</vt:lpstr>
      <vt:lpstr>Experimental setup with living animal</vt:lpstr>
      <vt:lpstr>Characteristics of UWB signals</vt:lpstr>
      <vt:lpstr>Path loth measurement results</vt:lpstr>
      <vt:lpstr>Multiple implant transmit antennas</vt:lpstr>
      <vt:lpstr>Path loss characteristics of multiple implant antennas in a living animal experiment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Kohno Ryuji</cp:lastModifiedBy>
  <cp:revision>101</cp:revision>
  <cp:lastPrinted>1998-02-10T13:28:06Z</cp:lastPrinted>
  <dcterms:created xsi:type="dcterms:W3CDTF">2022-07-12T12:04:50Z</dcterms:created>
  <dcterms:modified xsi:type="dcterms:W3CDTF">2022-07-12T21:34:44Z</dcterms:modified>
</cp:coreProperties>
</file>