
<file path=[Content_Types].xml><?xml version="1.0" encoding="utf-8"?>
<Types xmlns="http://schemas.openxmlformats.org/package/2006/content-types">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59" r:id="rId2"/>
    <p:sldId id="2366" r:id="rId3"/>
    <p:sldId id="2372" r:id="rId4"/>
    <p:sldId id="290" r:id="rId5"/>
    <p:sldId id="2369" r:id="rId6"/>
    <p:sldId id="317" r:id="rId7"/>
    <p:sldId id="2375" r:id="rId8"/>
    <p:sldId id="2370" r:id="rId9"/>
    <p:sldId id="287" r:id="rId10"/>
    <p:sldId id="2384" r:id="rId11"/>
    <p:sldId id="2373" r:id="rId12"/>
    <p:sldId id="2386" r:id="rId13"/>
    <p:sldId id="2385" r:id="rId14"/>
    <p:sldId id="2371" r:id="rId15"/>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366"/>
            <p14:sldId id="2372"/>
            <p14:sldId id="290"/>
            <p14:sldId id="2369"/>
            <p14:sldId id="317"/>
            <p14:sldId id="2375"/>
            <p14:sldId id="2370"/>
            <p14:sldId id="287"/>
            <p14:sldId id="2384"/>
            <p14:sldId id="2373"/>
            <p14:sldId id="2386"/>
            <p14:sldId id="2385"/>
          </p14:sldIdLst>
        </p14:section>
        <p14:section name="Closing Slide" id="{17524BA6-C3AC-EE4D-BA9D-E46A8CDB0646}">
          <p14:sldIdLst>
            <p14:sldId id="237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9900"/>
    <a:srgbClr val="9900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725" autoAdjust="0"/>
    <p:restoredTop sz="95742" autoAdjust="0"/>
  </p:normalViewPr>
  <p:slideViewPr>
    <p:cSldViewPr>
      <p:cViewPr varScale="1">
        <p:scale>
          <a:sx n="78" d="100"/>
          <a:sy n="78" d="100"/>
        </p:scale>
        <p:origin x="1094" y="72"/>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775A7179-A23C-4197-8659-E03AC1D24405}"/>
    <pc:docChg chg="modSld modMainMaster">
      <pc:chgData name="Phil Beecher" userId="8e59e9d451c39ba5" providerId="LiveId" clId="{775A7179-A23C-4197-8659-E03AC1D24405}" dt="2022-07-14T18:16:06.374" v="46" actId="20577"/>
      <pc:docMkLst>
        <pc:docMk/>
      </pc:docMkLst>
      <pc:sldChg chg="modSp mod">
        <pc:chgData name="Phil Beecher" userId="8e59e9d451c39ba5" providerId="LiveId" clId="{775A7179-A23C-4197-8659-E03AC1D24405}" dt="2022-07-14T18:16:06.374" v="46" actId="20577"/>
        <pc:sldMkLst>
          <pc:docMk/>
          <pc:sldMk cId="1145245371" sldId="2371"/>
        </pc:sldMkLst>
        <pc:spChg chg="mod">
          <ac:chgData name="Phil Beecher" userId="8e59e9d451c39ba5" providerId="LiveId" clId="{775A7179-A23C-4197-8659-E03AC1D24405}" dt="2022-07-14T18:16:06.374" v="46" actId="20577"/>
          <ac:spMkLst>
            <pc:docMk/>
            <pc:sldMk cId="1145245371" sldId="2371"/>
            <ac:spMk id="21510" creationId="{00000000-0000-0000-0000-000000000000}"/>
          </ac:spMkLst>
        </pc:spChg>
      </pc:sldChg>
      <pc:sldMasterChg chg="modSp mod">
        <pc:chgData name="Phil Beecher" userId="8e59e9d451c39ba5" providerId="LiveId" clId="{775A7179-A23C-4197-8659-E03AC1D24405}" dt="2022-07-14T18:11:48.901" v="1" actId="20577"/>
        <pc:sldMasterMkLst>
          <pc:docMk/>
          <pc:sldMasterMk cId="0" sldId="2147483648"/>
        </pc:sldMasterMkLst>
        <pc:spChg chg="mod">
          <ac:chgData name="Phil Beecher" userId="8e59e9d451c39ba5" providerId="LiveId" clId="{775A7179-A23C-4197-8659-E03AC1D24405}" dt="2022-07-14T18:11:48.901"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384175" y="701675"/>
            <a:ext cx="6165850" cy="3468688"/>
          </a:xfrm>
          <a:ln/>
        </p:spPr>
      </p:sp>
      <p:sp>
        <p:nvSpPr>
          <p:cNvPr id="1638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22</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387350" y="701675"/>
            <a:ext cx="6164263"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22</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14</a:t>
            </a:fld>
            <a:endParaRPr lang="en-US"/>
          </a:p>
        </p:txBody>
      </p:sp>
      <p:sp>
        <p:nvSpPr>
          <p:cNvPr id="22534" name="Rectangle 2"/>
          <p:cNvSpPr>
            <a:spLocks noGrp="1" noRot="1" noChangeAspect="1" noChangeArrowheads="1" noTextEdit="1"/>
          </p:cNvSpPr>
          <p:nvPr>
            <p:ph type="sldImg"/>
          </p:nvPr>
        </p:nvSpPr>
        <p:spPr>
          <a:xfrm>
            <a:off x="387350" y="701675"/>
            <a:ext cx="6164263"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432812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
        <p:nvSpPr>
          <p:cNvPr id="7" name="Rectangle 5">
            <a:extLst>
              <a:ext uri="{FF2B5EF4-FFF2-40B4-BE49-F238E27FC236}">
                <a16:creationId xmlns:a16="http://schemas.microsoft.com/office/drawing/2014/main" id="{5B07D9AD-AE5C-4EB4-87E8-7441F9EDAC4D}"/>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defRPr/>
            </a:pPr>
            <a:r>
              <a:rPr lang="en-US"/>
              <a:t>Phil Beecher (Wi-SUN Alliance)</a:t>
            </a:r>
            <a:endParaRPr lang="en-US" dirty="0"/>
          </a:p>
        </p:txBody>
      </p:sp>
    </p:spTree>
    <p:extLst>
      <p:ext uri="{BB962C8B-B14F-4D97-AF65-F5344CB8AC3E}">
        <p14:creationId xmlns:p14="http://schemas.microsoft.com/office/powerpoint/2010/main" val="1908353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defRPr/>
            </a:pPr>
            <a:r>
              <a:rPr lang="en-US"/>
              <a:t>Phil Beecher (Wi-SUN Alliance)</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defRPr/>
            </a:pPr>
            <a:r>
              <a:rPr lang="en-US"/>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defRPr/>
            </a:pPr>
            <a:r>
              <a:rPr lang="en-US"/>
              <a:t>Phil Beecher (Wi-SUN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defRPr/>
            </a:pPr>
            <a:r>
              <a:rPr lang="en-US"/>
              <a:t>Phil Beecher (Wi-SUN Alliance)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defRPr/>
            </a:pPr>
            <a:r>
              <a:rPr lang="en-US"/>
              <a:t>Phil Beecher (Wi-SUN Alliance)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defRPr/>
            </a:pPr>
            <a:r>
              <a:rPr lang="en-US"/>
              <a:t>Phil Beecher (Wi-SUN Alliance)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j-lt"/>
                <a:ea typeface="ＭＳ Ｐゴシック" pitchFamily="-65" charset="-128"/>
                <a:cs typeface="Calibri" panose="020F0502020204030204" pitchFamily="34" charset="0"/>
              </a:defRPr>
            </a:lvl1pPr>
          </a:lstStyle>
          <a:p>
            <a:pPr>
              <a:defRPr/>
            </a:pPr>
            <a:r>
              <a:rPr lang="en-US" dirty="0"/>
              <a:t>Slide </a:t>
            </a:r>
            <a:fld id="{AD8365B0-1DCB-374B-8D2E-32E02956BE58}" type="slidenum">
              <a:rPr lang="en-US" smtClean="0"/>
              <a:pPr>
                <a:defRPr/>
              </a:pPr>
              <a:t>‹#›</a:t>
            </a:fld>
            <a:endParaRPr lang="en-US" dirty="0"/>
          </a:p>
        </p:txBody>
      </p:sp>
      <p:sp>
        <p:nvSpPr>
          <p:cNvPr id="1031" name="Rectangle 7"/>
          <p:cNvSpPr>
            <a:spLocks noChangeArrowheads="1"/>
          </p:cNvSpPr>
          <p:nvPr/>
        </p:nvSpPr>
        <p:spPr bwMode="auto">
          <a:xfrm>
            <a:off x="5994400" y="229056"/>
            <a:ext cx="52832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anchor="b">
            <a:spAutoFit/>
          </a:bodyPr>
          <a:lstStyle/>
          <a:p>
            <a:pPr marL="0" lvl="4" algn="r" eaLnBrk="0" hangingPunct="0"/>
            <a:r>
              <a:rPr lang="en-US" sz="1400" b="0" dirty="0">
                <a:latin typeface="+mj-lt"/>
                <a:cs typeface="Calibri" panose="020F0502020204030204" pitchFamily="34" charset="0"/>
              </a:rPr>
              <a:t>doc #: </a:t>
            </a:r>
            <a:r>
              <a:rPr lang="en-US" sz="1400" b="0">
                <a:latin typeface="+mj-lt"/>
                <a:cs typeface="Calibri" panose="020F0502020204030204" pitchFamily="34" charset="0"/>
              </a:rPr>
              <a:t>IEEE 802.15-22-0396-01-0mag</a:t>
            </a:r>
            <a:endParaRPr lang="en-US" sz="1400" b="0" dirty="0">
              <a:latin typeface="+mj-lt"/>
              <a:cs typeface="Calibri" panose="020F0502020204030204" pitchFamily="34" charset="0"/>
            </a:endParaRPr>
          </a:p>
        </p:txBody>
      </p:sp>
      <p:sp>
        <p:nvSpPr>
          <p:cNvPr id="1033" name="Rectangle 9"/>
          <p:cNvSpPr>
            <a:spLocks noChangeArrowheads="1"/>
          </p:cNvSpPr>
          <p:nvPr/>
        </p:nvSpPr>
        <p:spPr bwMode="auto">
          <a:xfrm>
            <a:off x="914400" y="6475413"/>
            <a:ext cx="948267"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sz="1200" dirty="0">
                <a:latin typeface="+mj-lt"/>
                <a:cs typeface="Calibri" panose="020F0502020204030204" pitchFamily="34"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sz="1200"/>
          </a:p>
        </p:txBody>
      </p:sp>
      <p:sp>
        <p:nvSpPr>
          <p:cNvPr id="11" name="Rectangle 5">
            <a:extLst>
              <a:ext uri="{FF2B5EF4-FFF2-40B4-BE49-F238E27FC236}">
                <a16:creationId xmlns:a16="http://schemas.microsoft.com/office/drawing/2014/main" id="{C6AE45B6-7BA4-4329-AA29-8E094456F97C}"/>
              </a:ext>
            </a:extLst>
          </p:cNvPr>
          <p:cNvSpPr>
            <a:spLocks noGrp="1" noChangeArrowheads="1"/>
          </p:cNvSpPr>
          <p:nvPr>
            <p:ph type="ftr" sz="quarter" idx="3"/>
          </p:nvPr>
        </p:nvSpPr>
        <p:spPr>
          <a:xfrm>
            <a:off x="7315200" y="6473309"/>
            <a:ext cx="3962400" cy="184666"/>
          </a:xfrm>
          <a:prstGeom prst="rect">
            <a:avLst/>
          </a:prstGeom>
          <a:ln/>
        </p:spPr>
        <p:txBody>
          <a:bodyPr tIns="0" bIns="0"/>
          <a:lstStyle>
            <a:lvl1pPr>
              <a:defRPr>
                <a:latin typeface="+mj-lt"/>
                <a:cs typeface="Calibri" panose="020F0502020204030204" pitchFamily="34" charset="0"/>
              </a:defRPr>
            </a:lvl1pPr>
          </a:lstStyle>
          <a:p>
            <a:pPr algn="r">
              <a:defRPr/>
            </a:pPr>
            <a:r>
              <a:rPr lang="en-US" dirty="0"/>
              <a:t>Phil Beecher (Wi-SUN Alliance)</a:t>
            </a:r>
          </a:p>
        </p:txBody>
      </p:sp>
      <p:sp>
        <p:nvSpPr>
          <p:cNvPr id="13" name="Rectangle 7">
            <a:extLst>
              <a:ext uri="{FF2B5EF4-FFF2-40B4-BE49-F238E27FC236}">
                <a16:creationId xmlns:a16="http://schemas.microsoft.com/office/drawing/2014/main" id="{3CB784B2-5860-4B3C-BF6D-C8234231458E}"/>
              </a:ext>
            </a:extLst>
          </p:cNvPr>
          <p:cNvSpPr>
            <a:spLocks noChangeArrowheads="1"/>
          </p:cNvSpPr>
          <p:nvPr userDrawn="1"/>
        </p:nvSpPr>
        <p:spPr bwMode="auto">
          <a:xfrm>
            <a:off x="914400" y="229056"/>
            <a:ext cx="26416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anchor="b">
            <a:spAutoFit/>
          </a:bodyPr>
          <a:lstStyle/>
          <a:p>
            <a:pPr marL="0" lvl="4" algn="l" eaLnBrk="0" hangingPunct="0"/>
            <a:r>
              <a:rPr lang="en-US" sz="1400" b="0" dirty="0">
                <a:latin typeface="+mj-lt"/>
                <a:cs typeface="Calibri" panose="020F0502020204030204" pitchFamily="34" charset="0"/>
              </a:rPr>
              <a:t>July 2022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5/dcn/22/15-22-0259-03-0mag-802-15-4-revision-d"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package" Target="../embeddings/Microsoft_Excel_Worksheet.xlsx"/><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hyperlink" Target="https://www.ieee802.org/1/files/public/docs2022/dw-draft-CSD-0522-v01.pdf" TargetMode="External"/><Relationship Id="rId13" Type="http://schemas.openxmlformats.org/officeDocument/2006/relationships/hyperlink" Target="https://mentor.ieee.org/802-ec/dcn/22/ec-22-0122-00-00EC-802-endorsement-letter-and-icaid-new-ethernet-applications.pdf" TargetMode="External"/><Relationship Id="rId3" Type="http://schemas.openxmlformats.org/officeDocument/2006/relationships/hyperlink" Target="https://www.ieee802.org/1/files/public/docs2022/60802-draft-CSD-modification-0522-v01.pdf" TargetMode="External"/><Relationship Id="rId7" Type="http://schemas.openxmlformats.org/officeDocument/2006/relationships/hyperlink" Target="https://www.ieee802.org/1/files/public/docs2022/dw-draft-PAR-0522-v01.pdf" TargetMode="External"/><Relationship Id="rId12" Type="http://schemas.openxmlformats.org/officeDocument/2006/relationships/hyperlink" Target="https://protect2.fireeye.com/v1/url?k=31323334-501d5122-313273af-454445555731-13d599bac2de622c&amp;q=1&amp;e=93d11142-a7b1-4583-bb95-08b2f4d15ddc&amp;u=https%3A%2F%2Fwww.ieee802.org%2F1%2Ffiles%2Fpublic%2Fdocs2022%2Fdd-draft-PAR-extension-0522-v01.pdf" TargetMode="External"/><Relationship Id="rId2" Type="http://schemas.openxmlformats.org/officeDocument/2006/relationships/hyperlink" Target="https://www.ieee802.org/1/files/public/docs2022/60802-draft-PAR-modification-0522-v01.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2/dv-draft-CSD-0522-v01.pdf" TargetMode="External"/><Relationship Id="rId11" Type="http://schemas.openxmlformats.org/officeDocument/2006/relationships/hyperlink" Target="https://protect2.fireeye.com/v1/url?k=31323334-501d5122-313273af-454445555731-a59cf91119e6be6f&amp;q=1&amp;e=93d11142-a7b1-4583-bb95-08b2f4d15ddc&amp;u=https%3A%2F%2Fwww.ieee802.org%2F1%2Ffiles%2Fpublic%2Fdocs2022%2Fcz-draft-PAR-extension-0522-v01.pdf" TargetMode="External"/><Relationship Id="rId5" Type="http://schemas.openxmlformats.org/officeDocument/2006/relationships/hyperlink" Target="https://www.ieee802.org/1/files/public/docs2022/dv-draft-PAR-0522-v01.pdf" TargetMode="External"/><Relationship Id="rId10" Type="http://schemas.openxmlformats.org/officeDocument/2006/relationships/hyperlink" Target="https://protect2.fireeye.com/v1/url?k=31323334-501d5122-313273af-454445555731-0d5ae3fd0539c193&amp;q=1&amp;e=93d11142-a7b1-4583-bb95-08b2f4d15ddc&amp;u=https%3A%2F%2Fwww.ieee802.org%2F1%2Ffiles%2Fpublic%2Fdocs2022%2Fdc-draft-PAR-extension-0522-v01.pdf" TargetMode="External"/><Relationship Id="rId4" Type="http://schemas.openxmlformats.org/officeDocument/2006/relationships/hyperlink" Target="https://www.ieee802.org/1/files/public/docs2022/60802-draft-PAR-extension-0522-v01.pdf" TargetMode="External"/><Relationship Id="rId9" Type="http://schemas.openxmlformats.org/officeDocument/2006/relationships/hyperlink" Target="https://protect2.fireeye.com/v1/url?k=31323334-501d5122-313273af-454445555731-a84537bce964aae1&amp;q=1&amp;e=93d11142-a7b1-4583-bb95-08b2f4d15ddc&amp;u=https%3A%2F%2Fwww.ieee802.org%2F1%2Ffiles%2Fpublic%2Fdocs2022%2Fcq-draft-PAR-extension-0522-v01.pdf" TargetMode="External"/><Relationship Id="rId14" Type="http://schemas.openxmlformats.org/officeDocument/2006/relationships/hyperlink" Target="https://mentor.ieee.org/802.15/dcn/22/15-22-0259-03-0mag-802-15-4-revision-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xfrm>
            <a:off x="59303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676400" y="609601"/>
            <a:ext cx="8839200" cy="4524315"/>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P802.15 Working Group for Wireless Personal Area Networks (WPANs)</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Submission Title: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SC Maintenance Opening / Closing Report for July 2022 Plenary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Date Submitted: </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12 July 2022</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Source: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Phil Beecher</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Company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Wi-SUN Alliance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Address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Hove Actually, SE England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Voice:[</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+44-1273-422275</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E-Mail:[</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pbeecher@wi-sun.org</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SCM Report for July 2022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Report for the July 2022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[Contribution for SC Maintenance]</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1"/>
          </p:nvPr>
        </p:nvSpPr>
        <p:spPr>
          <a:xfrm>
            <a:off x="7010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Phil Beecher (Wi-SUN Alliance)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6C6FB-B519-C0DA-CFA6-4D15157AFD10}"/>
              </a:ext>
            </a:extLst>
          </p:cNvPr>
          <p:cNvSpPr>
            <a:spLocks noGrp="1"/>
          </p:cNvSpPr>
          <p:nvPr>
            <p:ph type="title"/>
          </p:nvPr>
        </p:nvSpPr>
        <p:spPr/>
        <p:txBody>
          <a:bodyPr/>
          <a:lstStyle/>
          <a:p>
            <a:r>
              <a:rPr lang="en-US" sz="3200" dirty="0"/>
              <a:t>9 - 802.15.4 - Standard for Low-Rate Wireless Networks, Revision </a:t>
            </a:r>
            <a:r>
              <a:rPr lang="en-US" sz="3200" dirty="0">
                <a:hlinkClick r:id="rId2"/>
              </a:rPr>
              <a:t>PAR </a:t>
            </a:r>
            <a:endParaRPr lang="en-US" sz="3200" dirty="0"/>
          </a:p>
        </p:txBody>
      </p:sp>
      <p:sp>
        <p:nvSpPr>
          <p:cNvPr id="3" name="Content Placeholder 2">
            <a:extLst>
              <a:ext uri="{FF2B5EF4-FFF2-40B4-BE49-F238E27FC236}">
                <a16:creationId xmlns:a16="http://schemas.microsoft.com/office/drawing/2014/main" id="{AF26D8BD-776B-2448-1A1F-21C864879710}"/>
              </a:ext>
            </a:extLst>
          </p:cNvPr>
          <p:cNvSpPr>
            <a:spLocks noGrp="1"/>
          </p:cNvSpPr>
          <p:nvPr>
            <p:ph idx="1"/>
          </p:nvPr>
        </p:nvSpPr>
        <p:spPr>
          <a:xfrm>
            <a:off x="152400" y="2057400"/>
            <a:ext cx="11811000" cy="3733800"/>
          </a:xfrm>
        </p:spPr>
        <p:txBody>
          <a:bodyPr/>
          <a:lstStyle/>
          <a:p>
            <a:r>
              <a:rPr lang="en-US" sz="2400" dirty="0"/>
              <a:t>Need to Add to 8.1 the full name of each standard listed in 5.5 Need for project: “IEEE Std 802.15.4w, IEEE Std 802.15.4y, IEEE Std 802.15.4z, IEEE Std 802.15.4aa “ </a:t>
            </a:r>
          </a:p>
          <a:p>
            <a:pPr marL="0" indent="0">
              <a:buNone/>
            </a:pPr>
            <a:endParaRPr lang="en-US" sz="2400" dirty="0"/>
          </a:p>
          <a:p>
            <a:r>
              <a:rPr lang="en-US" sz="2400" dirty="0"/>
              <a:t>Also in 5.5, you could include the shorthand name in the sentence </a:t>
            </a:r>
          </a:p>
          <a:p>
            <a:pPr marL="0" indent="0">
              <a:buNone/>
            </a:pPr>
            <a:r>
              <a:rPr lang="en-US" sz="2400" dirty="0"/>
              <a:t>	“One additional amendment</a:t>
            </a:r>
            <a:r>
              <a:rPr lang="en-US" sz="2400" u="sng" dirty="0">
                <a:solidFill>
                  <a:srgbClr val="FF0000"/>
                </a:solidFill>
              </a:rPr>
              <a:t>, P802.15.4ab, </a:t>
            </a:r>
            <a:r>
              <a:rPr lang="en-US" sz="2400" dirty="0"/>
              <a:t>is currently under development.</a:t>
            </a:r>
          </a:p>
          <a:p>
            <a:pPr marL="0" indent="0">
              <a:buNone/>
            </a:pPr>
            <a:endParaRPr lang="en-US" sz="2400" dirty="0"/>
          </a:p>
          <a:p>
            <a:pPr marL="400050" lvl="1" indent="0">
              <a:buNone/>
            </a:pPr>
            <a:r>
              <a:rPr lang="en-US" sz="2400" dirty="0">
                <a:solidFill>
                  <a:srgbClr val="0070C0"/>
                </a:solidFill>
              </a:rPr>
              <a:t>802.15 Standing Committee Maintenance (SCM) response: </a:t>
            </a:r>
            <a:r>
              <a:rPr lang="en-US" sz="2400" b="1" dirty="0">
                <a:solidFill>
                  <a:srgbClr val="0070C0"/>
                </a:solidFill>
              </a:rPr>
              <a:t>Accept all comments</a:t>
            </a:r>
            <a:r>
              <a:rPr lang="en-US" sz="2400" dirty="0"/>
              <a:t> </a:t>
            </a:r>
          </a:p>
          <a:p>
            <a:pPr marL="0" indent="0">
              <a:buNone/>
            </a:pPr>
            <a:endParaRPr lang="en-US" sz="2400" dirty="0"/>
          </a:p>
          <a:p>
            <a:pPr marL="0" indent="0">
              <a:buNone/>
            </a:pPr>
            <a:endParaRPr lang="en-US" sz="2400" dirty="0"/>
          </a:p>
        </p:txBody>
      </p:sp>
      <p:sp>
        <p:nvSpPr>
          <p:cNvPr id="5" name="Footer Placeholder 4">
            <a:extLst>
              <a:ext uri="{FF2B5EF4-FFF2-40B4-BE49-F238E27FC236}">
                <a16:creationId xmlns:a16="http://schemas.microsoft.com/office/drawing/2014/main" id="{BCA6C208-FEB0-59CC-5EF1-4B5D07927FF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2909DD8-77B5-3A24-0612-B4CDE8B80299}"/>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2954404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DD70DD9B-9242-6C35-622D-19CAE82E9B0C}"/>
              </a:ext>
            </a:extLst>
          </p:cNvPr>
          <p:cNvSpPr>
            <a:spLocks noGrp="1"/>
          </p:cNvSpPr>
          <p:nvPr>
            <p:ph type="ftr" sz="quarter" idx="11"/>
          </p:nvPr>
        </p:nvSpPr>
        <p:spPr/>
        <p:txBody>
          <a:bodyPr/>
          <a:lstStyle/>
          <a:p>
            <a:pPr>
              <a:defRPr/>
            </a:pPr>
            <a:r>
              <a:rPr lang="en-US"/>
              <a:t>Phil Beecher (Wi-SUN Alliance)</a:t>
            </a:r>
          </a:p>
        </p:txBody>
      </p:sp>
      <p:sp>
        <p:nvSpPr>
          <p:cNvPr id="3" name="Slide Number Placeholder 2">
            <a:extLst>
              <a:ext uri="{FF2B5EF4-FFF2-40B4-BE49-F238E27FC236}">
                <a16:creationId xmlns:a16="http://schemas.microsoft.com/office/drawing/2014/main" id="{BBB8B245-8769-FC7A-7519-41063DE324E8}"/>
              </a:ext>
            </a:extLst>
          </p:cNvPr>
          <p:cNvSpPr>
            <a:spLocks noGrp="1"/>
          </p:cNvSpPr>
          <p:nvPr>
            <p:ph type="sldNum" sz="quarter" idx="12"/>
          </p:nvPr>
        </p:nvSpPr>
        <p:spPr/>
        <p:txBody>
          <a:bodyPr/>
          <a:lstStyle/>
          <a:p>
            <a:pPr>
              <a:defRPr/>
            </a:pPr>
            <a:r>
              <a:rPr lang="en-US"/>
              <a:t>Slide </a:t>
            </a:r>
            <a:fld id="{03628903-88D7-C74D-8D58-8597ECE2BB7F}" type="slidenum">
              <a:rPr lang="en-US" smtClean="0"/>
              <a:pPr>
                <a:defRPr/>
              </a:pPr>
              <a:t>11</a:t>
            </a:fld>
            <a:endParaRPr lang="en-US"/>
          </a:p>
        </p:txBody>
      </p:sp>
      <p:sp>
        <p:nvSpPr>
          <p:cNvPr id="7" name="TextBox 6">
            <a:extLst>
              <a:ext uri="{FF2B5EF4-FFF2-40B4-BE49-F238E27FC236}">
                <a16:creationId xmlns:a16="http://schemas.microsoft.com/office/drawing/2014/main" id="{4E36B439-9738-F54D-AEBE-FA9B7704F063}"/>
              </a:ext>
            </a:extLst>
          </p:cNvPr>
          <p:cNvSpPr txBox="1"/>
          <p:nvPr/>
        </p:nvSpPr>
        <p:spPr>
          <a:xfrm>
            <a:off x="609600" y="914400"/>
            <a:ext cx="11125200" cy="3477875"/>
          </a:xfrm>
          <a:prstGeom prst="rect">
            <a:avLst/>
          </a:prstGeom>
          <a:noFill/>
        </p:spPr>
        <p:txBody>
          <a:bodyPr wrap="square">
            <a:spAutoFit/>
          </a:bodyPr>
          <a:lstStyle/>
          <a:p>
            <a:pPr marL="265113"/>
            <a:r>
              <a:rPr lang="en-US" sz="2000" b="1">
                <a:effectLst/>
                <a:latin typeface="Calibri" panose="020F0502020204030204" pitchFamily="34" charset="0"/>
                <a:ea typeface="Times New Roman" panose="02020603050405020304" pitchFamily="18" charset="0"/>
                <a:cs typeface="Calibri" panose="020F0502020204030204" pitchFamily="34" charset="0"/>
              </a:rPr>
              <a:t>Wednesday AM1 </a:t>
            </a:r>
          </a:p>
          <a:p>
            <a:pPr marL="265113"/>
            <a:r>
              <a:rPr lang="en-US" sz="2000" b="1">
                <a:effectLst/>
                <a:latin typeface="Calibri" panose="020F0502020204030204" pitchFamily="34" charset="0"/>
                <a:ea typeface="Times New Roman" panose="02020603050405020304" pitchFamily="18" charset="0"/>
                <a:cs typeface="Calibri" panose="020F0502020204030204" pitchFamily="34" charset="0"/>
              </a:rPr>
              <a:t>SCM </a:t>
            </a:r>
            <a:r>
              <a:rPr lang="en-US" sz="2000" b="1" dirty="0">
                <a:effectLst/>
                <a:latin typeface="Calibri" panose="020F0502020204030204" pitchFamily="34" charset="0"/>
                <a:ea typeface="Times New Roman" panose="02020603050405020304" pitchFamily="18" charset="0"/>
                <a:cs typeface="Calibri" panose="020F0502020204030204" pitchFamily="34" charset="0"/>
              </a:rPr>
              <a:t>Motion to Approve PAR</a:t>
            </a:r>
          </a:p>
          <a:p>
            <a:pPr marL="265113"/>
            <a:endParaRPr lang="en-US" sz="2000" b="1" dirty="0">
              <a:effectLst/>
              <a:latin typeface="Calibri" panose="020F0502020204030204" pitchFamily="34" charset="0"/>
              <a:ea typeface="Times New Roman" panose="02020603050405020304" pitchFamily="18" charset="0"/>
              <a:cs typeface="Calibri" panose="020F0502020204030204" pitchFamily="34" charset="0"/>
            </a:endParaRPr>
          </a:p>
          <a:p>
            <a:pPr marL="265113"/>
            <a:r>
              <a:rPr lang="en-US" sz="2000" i="1" dirty="0">
                <a:effectLst/>
                <a:latin typeface="Calibri" panose="020F0502020204030204" pitchFamily="34" charset="0"/>
                <a:ea typeface="Times New Roman" panose="02020603050405020304" pitchFamily="18" charset="0"/>
                <a:cs typeface="Calibri" panose="020F0502020204030204" pitchFamily="34" charset="0"/>
              </a:rPr>
              <a:t>Request that the PAR contained in document 15-22-0259-05-0mag-802-15-4-revision-draft-par be approved for submission to the WG for its approval and that the EC be requested to forward the PAR to </a:t>
            </a:r>
            <a:r>
              <a:rPr lang="en-US" sz="2000" i="1" dirty="0" err="1">
                <a:effectLst/>
                <a:latin typeface="Calibri" panose="020F0502020204030204" pitchFamily="34" charset="0"/>
                <a:ea typeface="Times New Roman" panose="02020603050405020304" pitchFamily="18" charset="0"/>
                <a:cs typeface="Calibri" panose="020F0502020204030204" pitchFamily="34" charset="0"/>
              </a:rPr>
              <a:t>NesCom</a:t>
            </a:r>
            <a:r>
              <a:rPr lang="en-US" sz="2000" i="1" dirty="0">
                <a:effectLst/>
                <a:latin typeface="Calibri" panose="020F0502020204030204" pitchFamily="34" charset="0"/>
                <a:ea typeface="Times New Roman" panose="02020603050405020304" pitchFamily="18" charset="0"/>
                <a:cs typeface="Calibri" panose="020F0502020204030204" pitchFamily="34" charset="0"/>
              </a:rPr>
              <a:t>.</a:t>
            </a:r>
          </a:p>
          <a:p>
            <a:pPr marL="265113"/>
            <a:endParaRPr lang="en-US" sz="2000" dirty="0">
              <a:latin typeface="Calibri" panose="020F0502020204030204" pitchFamily="34" charset="0"/>
              <a:ea typeface="Times New Roman" panose="02020603050405020304" pitchFamily="18" charset="0"/>
              <a:cs typeface="Calibri" panose="020F0502020204030204" pitchFamily="34" charset="0"/>
            </a:endParaRPr>
          </a:p>
          <a:p>
            <a:pPr marL="265113"/>
            <a:r>
              <a:rPr lang="en-US" sz="2000" dirty="0">
                <a:effectLst/>
                <a:latin typeface="Calibri" panose="020F0502020204030204" pitchFamily="34" charset="0"/>
                <a:ea typeface="Times New Roman" panose="02020603050405020304" pitchFamily="18" charset="0"/>
                <a:cs typeface="Calibri" panose="020F0502020204030204" pitchFamily="34" charset="0"/>
              </a:rPr>
              <a:t>Moved: Gary Stuebing, Cisco</a:t>
            </a:r>
          </a:p>
          <a:p>
            <a:pPr marL="265113"/>
            <a:r>
              <a:rPr lang="en-US" sz="2000" dirty="0">
                <a:latin typeface="Calibri" panose="020F0502020204030204" pitchFamily="34" charset="0"/>
                <a:ea typeface="Times New Roman" panose="02020603050405020304" pitchFamily="18" charset="0"/>
                <a:cs typeface="Calibri" panose="020F0502020204030204" pitchFamily="34" charset="0"/>
              </a:rPr>
              <a:t>Second: Tero Kivinen, Self</a:t>
            </a:r>
          </a:p>
          <a:p>
            <a:pPr marL="265113"/>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p>
            <a:pPr marL="265113"/>
            <a:r>
              <a:rPr lang="en-US" sz="2000" dirty="0">
                <a:latin typeface="Calibri" panose="020F0502020204030204" pitchFamily="34" charset="0"/>
                <a:ea typeface="Times New Roman" panose="02020603050405020304" pitchFamily="18" charset="0"/>
                <a:cs typeface="Calibri" panose="020F0502020204030204" pitchFamily="34" charset="0"/>
              </a:rPr>
              <a:t>Motion: Approved by unanimous consent</a:t>
            </a:r>
            <a:endParaRPr lang="en-GB" sz="2000" dirty="0">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32832897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DD70DD9B-9242-6C35-622D-19CAE82E9B0C}"/>
              </a:ext>
            </a:extLst>
          </p:cNvPr>
          <p:cNvSpPr>
            <a:spLocks noGrp="1"/>
          </p:cNvSpPr>
          <p:nvPr>
            <p:ph type="ftr" sz="quarter" idx="11"/>
          </p:nvPr>
        </p:nvSpPr>
        <p:spPr/>
        <p:txBody>
          <a:bodyPr/>
          <a:lstStyle/>
          <a:p>
            <a:pPr>
              <a:defRPr/>
            </a:pPr>
            <a:r>
              <a:rPr lang="en-US"/>
              <a:t>Phil Beecher (Wi-SUN Alliance)</a:t>
            </a:r>
          </a:p>
        </p:txBody>
      </p:sp>
      <p:sp>
        <p:nvSpPr>
          <p:cNvPr id="3" name="Slide Number Placeholder 2">
            <a:extLst>
              <a:ext uri="{FF2B5EF4-FFF2-40B4-BE49-F238E27FC236}">
                <a16:creationId xmlns:a16="http://schemas.microsoft.com/office/drawing/2014/main" id="{BBB8B245-8769-FC7A-7519-41063DE324E8}"/>
              </a:ext>
            </a:extLst>
          </p:cNvPr>
          <p:cNvSpPr>
            <a:spLocks noGrp="1"/>
          </p:cNvSpPr>
          <p:nvPr>
            <p:ph type="sldNum" sz="quarter" idx="12"/>
          </p:nvPr>
        </p:nvSpPr>
        <p:spPr/>
        <p:txBody>
          <a:bodyPr/>
          <a:lstStyle/>
          <a:p>
            <a:pPr>
              <a:defRPr/>
            </a:pPr>
            <a:r>
              <a:rPr lang="en-US"/>
              <a:t>Slide </a:t>
            </a:r>
            <a:fld id="{03628903-88D7-C74D-8D58-8597ECE2BB7F}" type="slidenum">
              <a:rPr lang="en-US" smtClean="0"/>
              <a:pPr>
                <a:defRPr/>
              </a:pPr>
              <a:t>12</a:t>
            </a:fld>
            <a:endParaRPr lang="en-US"/>
          </a:p>
        </p:txBody>
      </p:sp>
      <p:sp>
        <p:nvSpPr>
          <p:cNvPr id="7" name="TextBox 6">
            <a:extLst>
              <a:ext uri="{FF2B5EF4-FFF2-40B4-BE49-F238E27FC236}">
                <a16:creationId xmlns:a16="http://schemas.microsoft.com/office/drawing/2014/main" id="{4E36B439-9738-F54D-AEBE-FA9B7704F063}"/>
              </a:ext>
            </a:extLst>
          </p:cNvPr>
          <p:cNvSpPr txBox="1"/>
          <p:nvPr/>
        </p:nvSpPr>
        <p:spPr>
          <a:xfrm>
            <a:off x="609600" y="914400"/>
            <a:ext cx="11125200" cy="3170099"/>
          </a:xfrm>
          <a:prstGeom prst="rect">
            <a:avLst/>
          </a:prstGeom>
          <a:noFill/>
        </p:spPr>
        <p:txBody>
          <a:bodyPr wrap="square">
            <a:spAutoFit/>
          </a:bodyPr>
          <a:lstStyle/>
          <a:p>
            <a:pPr marL="265113"/>
            <a:r>
              <a:rPr lang="en-US" sz="2000" b="1" dirty="0">
                <a:effectLst/>
                <a:latin typeface="Calibri" panose="020F0502020204030204" pitchFamily="34" charset="0"/>
                <a:ea typeface="Times New Roman" panose="02020603050405020304" pitchFamily="18" charset="0"/>
                <a:cs typeface="Calibri" panose="020F0502020204030204" pitchFamily="34" charset="0"/>
              </a:rPr>
              <a:t>Working Motion to Approve Comment Resolutions</a:t>
            </a:r>
          </a:p>
          <a:p>
            <a:pPr marL="265113"/>
            <a:endParaRPr lang="en-US" sz="2000" b="1" dirty="0">
              <a:effectLst/>
              <a:latin typeface="Calibri" panose="020F0502020204030204" pitchFamily="34" charset="0"/>
              <a:ea typeface="Times New Roman" panose="02020603050405020304" pitchFamily="18" charset="0"/>
              <a:cs typeface="Calibri" panose="020F0502020204030204" pitchFamily="34" charset="0"/>
            </a:endParaRPr>
          </a:p>
          <a:p>
            <a:pPr lvl="1"/>
            <a:r>
              <a:rPr lang="en-GB" sz="2000" b="0" i="0" dirty="0">
                <a:solidFill>
                  <a:srgbClr val="000000"/>
                </a:solidFill>
                <a:effectLst/>
                <a:latin typeface="Calibri" panose="020F0502020204030204" pitchFamily="34" charset="0"/>
                <a:cs typeface="Calibri" panose="020F0502020204030204" pitchFamily="34" charset="0"/>
              </a:rPr>
              <a:t>Motion: Request that the responses to received PAR review comments contained in document </a:t>
            </a:r>
            <a:r>
              <a:rPr lang="en-GB" sz="2000" b="1" i="0" dirty="0">
                <a:solidFill>
                  <a:srgbClr val="000000"/>
                </a:solidFill>
                <a:effectLst/>
                <a:latin typeface="Calibri" panose="020F0502020204030204" pitchFamily="34" charset="0"/>
                <a:cs typeface="Calibri" panose="020F0502020204030204" pitchFamily="34" charset="0"/>
              </a:rPr>
              <a:t>15-22-0424-00-0mag </a:t>
            </a:r>
            <a:r>
              <a:rPr lang="en-GB" sz="2000" b="0" i="0" dirty="0">
                <a:solidFill>
                  <a:srgbClr val="000000"/>
                </a:solidFill>
                <a:effectLst/>
                <a:latin typeface="Calibri" panose="020F0502020204030204" pitchFamily="34" charset="0"/>
                <a:cs typeface="Calibri" panose="020F0502020204030204" pitchFamily="34" charset="0"/>
              </a:rPr>
              <a:t>be approved for submission to the EC. The 802.15 working group chair and technical editor are authorized to make additional modifications to the responses as needed.</a:t>
            </a:r>
            <a:endParaRPr lang="en-GB" sz="2000" b="0" i="0" dirty="0">
              <a:solidFill>
                <a:srgbClr val="808080"/>
              </a:solidFill>
              <a:effectLst/>
              <a:latin typeface="Calibri" panose="020F0502020204030204" pitchFamily="34" charset="0"/>
              <a:cs typeface="Calibri" panose="020F0502020204030204" pitchFamily="34" charset="0"/>
            </a:endParaRPr>
          </a:p>
          <a:p>
            <a:pPr algn="l"/>
            <a:endParaRPr lang="en-US" sz="2000" dirty="0">
              <a:latin typeface="Calibri" panose="020F0502020204030204" pitchFamily="34" charset="0"/>
              <a:ea typeface="Times New Roman" panose="02020603050405020304" pitchFamily="18" charset="0"/>
              <a:cs typeface="Calibri" panose="020F0502020204030204" pitchFamily="34" charset="0"/>
            </a:endParaRPr>
          </a:p>
          <a:p>
            <a:pPr marL="265113"/>
            <a:r>
              <a:rPr lang="en-US" sz="2000" dirty="0">
                <a:effectLst/>
                <a:latin typeface="Calibri" panose="020F0502020204030204" pitchFamily="34" charset="0"/>
                <a:ea typeface="Times New Roman" panose="02020603050405020304" pitchFamily="18" charset="0"/>
                <a:cs typeface="Calibri" panose="020F0502020204030204" pitchFamily="34" charset="0"/>
              </a:rPr>
              <a:t>Moved: Phil Beecher, Wi-SUN Alliance</a:t>
            </a:r>
          </a:p>
          <a:p>
            <a:pPr marL="265113"/>
            <a:r>
              <a:rPr lang="en-US" sz="2000" dirty="0">
                <a:latin typeface="Calibri" panose="020F0502020204030204" pitchFamily="34" charset="0"/>
                <a:ea typeface="Times New Roman" panose="02020603050405020304" pitchFamily="18" charset="0"/>
                <a:cs typeface="Calibri" panose="020F0502020204030204" pitchFamily="34" charset="0"/>
              </a:rPr>
              <a:t>Second: </a:t>
            </a:r>
            <a:r>
              <a:rPr lang="en-US" sz="2000" dirty="0">
                <a:effectLst/>
                <a:latin typeface="Calibri" panose="020F0502020204030204" pitchFamily="34" charset="0"/>
                <a:ea typeface="Times New Roman" panose="02020603050405020304" pitchFamily="18" charset="0"/>
                <a:cs typeface="Calibri" panose="020F0502020204030204" pitchFamily="34" charset="0"/>
              </a:rPr>
              <a:t>Gary Stuebing, Cisco</a:t>
            </a:r>
            <a:endParaRPr lang="en-US" sz="2000" dirty="0">
              <a:latin typeface="Calibri" panose="020F0502020204030204" pitchFamily="34" charset="0"/>
              <a:ea typeface="Times New Roman" panose="02020603050405020304" pitchFamily="18" charset="0"/>
              <a:cs typeface="Calibri" panose="020F0502020204030204" pitchFamily="34" charset="0"/>
            </a:endParaRPr>
          </a:p>
          <a:p>
            <a:pPr marL="265113"/>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p>
            <a:pPr marL="265113"/>
            <a:r>
              <a:rPr lang="en-US" sz="2000" dirty="0">
                <a:latin typeface="Calibri" panose="020F0502020204030204" pitchFamily="34" charset="0"/>
                <a:ea typeface="Times New Roman" panose="02020603050405020304" pitchFamily="18" charset="0"/>
                <a:cs typeface="Calibri" panose="020F0502020204030204" pitchFamily="34" charset="0"/>
              </a:rPr>
              <a:t>Motion: ??</a:t>
            </a:r>
            <a:endParaRPr lang="en-GB" sz="2000" dirty="0">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19922609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DD70DD9B-9242-6C35-622D-19CAE82E9B0C}"/>
              </a:ext>
            </a:extLst>
          </p:cNvPr>
          <p:cNvSpPr>
            <a:spLocks noGrp="1"/>
          </p:cNvSpPr>
          <p:nvPr>
            <p:ph type="ftr" sz="quarter" idx="11"/>
          </p:nvPr>
        </p:nvSpPr>
        <p:spPr/>
        <p:txBody>
          <a:bodyPr/>
          <a:lstStyle/>
          <a:p>
            <a:pPr>
              <a:defRPr/>
            </a:pPr>
            <a:r>
              <a:rPr lang="en-US"/>
              <a:t>Phil Beecher (Wi-SUN Alliance)</a:t>
            </a:r>
          </a:p>
        </p:txBody>
      </p:sp>
      <p:sp>
        <p:nvSpPr>
          <p:cNvPr id="3" name="Slide Number Placeholder 2">
            <a:extLst>
              <a:ext uri="{FF2B5EF4-FFF2-40B4-BE49-F238E27FC236}">
                <a16:creationId xmlns:a16="http://schemas.microsoft.com/office/drawing/2014/main" id="{BBB8B245-8769-FC7A-7519-41063DE324E8}"/>
              </a:ext>
            </a:extLst>
          </p:cNvPr>
          <p:cNvSpPr>
            <a:spLocks noGrp="1"/>
          </p:cNvSpPr>
          <p:nvPr>
            <p:ph type="sldNum" sz="quarter" idx="12"/>
          </p:nvPr>
        </p:nvSpPr>
        <p:spPr/>
        <p:txBody>
          <a:bodyPr/>
          <a:lstStyle/>
          <a:p>
            <a:pPr>
              <a:defRPr/>
            </a:pPr>
            <a:r>
              <a:rPr lang="en-US"/>
              <a:t>Slide </a:t>
            </a:r>
            <a:fld id="{03628903-88D7-C74D-8D58-8597ECE2BB7F}" type="slidenum">
              <a:rPr lang="en-US" smtClean="0"/>
              <a:pPr>
                <a:defRPr/>
              </a:pPr>
              <a:t>13</a:t>
            </a:fld>
            <a:endParaRPr lang="en-US"/>
          </a:p>
        </p:txBody>
      </p:sp>
      <p:sp>
        <p:nvSpPr>
          <p:cNvPr id="7" name="TextBox 6">
            <a:extLst>
              <a:ext uri="{FF2B5EF4-FFF2-40B4-BE49-F238E27FC236}">
                <a16:creationId xmlns:a16="http://schemas.microsoft.com/office/drawing/2014/main" id="{4E36B439-9738-F54D-AEBE-FA9B7704F063}"/>
              </a:ext>
            </a:extLst>
          </p:cNvPr>
          <p:cNvSpPr txBox="1"/>
          <p:nvPr/>
        </p:nvSpPr>
        <p:spPr>
          <a:xfrm>
            <a:off x="609600" y="914400"/>
            <a:ext cx="11125200" cy="3477875"/>
          </a:xfrm>
          <a:prstGeom prst="rect">
            <a:avLst/>
          </a:prstGeom>
          <a:noFill/>
        </p:spPr>
        <p:txBody>
          <a:bodyPr wrap="square">
            <a:spAutoFit/>
          </a:bodyPr>
          <a:lstStyle/>
          <a:p>
            <a:pPr marL="265113"/>
            <a:r>
              <a:rPr lang="en-US" sz="2000" b="1" dirty="0">
                <a:effectLst/>
                <a:latin typeface="Calibri" panose="020F0502020204030204" pitchFamily="34" charset="0"/>
                <a:ea typeface="Times New Roman" panose="02020603050405020304" pitchFamily="18" charset="0"/>
                <a:cs typeface="Calibri" panose="020F0502020204030204" pitchFamily="34" charset="0"/>
              </a:rPr>
              <a:t>Working Group Motion to Approve PAR</a:t>
            </a:r>
          </a:p>
          <a:p>
            <a:pPr marL="265113"/>
            <a:endParaRPr lang="en-US" sz="2000" b="1" dirty="0">
              <a:effectLst/>
              <a:latin typeface="Calibri" panose="020F0502020204030204" pitchFamily="34" charset="0"/>
              <a:ea typeface="Times New Roman" panose="02020603050405020304" pitchFamily="18" charset="0"/>
              <a:cs typeface="Calibri" panose="020F0502020204030204" pitchFamily="34" charset="0"/>
            </a:endParaRPr>
          </a:p>
          <a:p>
            <a:pPr lvl="1"/>
            <a:r>
              <a:rPr lang="en-GB" sz="2000" b="0" i="0" dirty="0">
                <a:effectLst/>
                <a:latin typeface="Calibri" panose="020F0502020204030204" pitchFamily="34" charset="0"/>
                <a:cs typeface="Calibri" panose="020F0502020204030204" pitchFamily="34" charset="0"/>
              </a:rPr>
              <a:t>Motion: move that the PAR contained in document 15-22-0259-05-0mag-802-15-4-revision-draft-par be approved by the IEEE 802.15 WG and that the EC be requested to forward the PAR to </a:t>
            </a:r>
            <a:r>
              <a:rPr lang="en-GB" sz="2000" b="0" i="0" dirty="0" err="1">
                <a:effectLst/>
                <a:latin typeface="Calibri" panose="020F0502020204030204" pitchFamily="34" charset="0"/>
                <a:cs typeface="Calibri" panose="020F0502020204030204" pitchFamily="34" charset="0"/>
              </a:rPr>
              <a:t>NesCom</a:t>
            </a:r>
            <a:r>
              <a:rPr lang="en-GB" sz="2000" b="0" i="0" dirty="0">
                <a:effectLst/>
                <a:latin typeface="Calibri" panose="020F0502020204030204" pitchFamily="34" charset="0"/>
                <a:cs typeface="Calibri" panose="020F0502020204030204" pitchFamily="34" charset="0"/>
              </a:rPr>
              <a:t>. The 802.15 working group chair and technical editor are authorized to make additional modifications to the PAR and CSD as needed to reflect EC discussion at its closing meeting.</a:t>
            </a:r>
          </a:p>
          <a:p>
            <a:pPr marL="265113"/>
            <a:endParaRPr lang="en-US" sz="2000" dirty="0">
              <a:latin typeface="Calibri" panose="020F0502020204030204" pitchFamily="34" charset="0"/>
              <a:ea typeface="Times New Roman" panose="02020603050405020304" pitchFamily="18" charset="0"/>
              <a:cs typeface="Calibri" panose="020F0502020204030204" pitchFamily="34" charset="0"/>
            </a:endParaRPr>
          </a:p>
          <a:p>
            <a:pPr marL="265113"/>
            <a:r>
              <a:rPr lang="en-US" sz="2000" dirty="0">
                <a:effectLst/>
                <a:latin typeface="Calibri" panose="020F0502020204030204" pitchFamily="34" charset="0"/>
                <a:ea typeface="Times New Roman" panose="02020603050405020304" pitchFamily="18" charset="0"/>
                <a:cs typeface="Calibri" panose="020F0502020204030204" pitchFamily="34" charset="0"/>
              </a:rPr>
              <a:t>Moved: Phil Beecher, Wi-SUN Alliance</a:t>
            </a:r>
          </a:p>
          <a:p>
            <a:pPr marL="265113"/>
            <a:r>
              <a:rPr lang="en-US" sz="2000" dirty="0">
                <a:latin typeface="Calibri" panose="020F0502020204030204" pitchFamily="34" charset="0"/>
                <a:ea typeface="Times New Roman" panose="02020603050405020304" pitchFamily="18" charset="0"/>
                <a:cs typeface="Calibri" panose="020F0502020204030204" pitchFamily="34" charset="0"/>
              </a:rPr>
              <a:t>Second: </a:t>
            </a:r>
            <a:r>
              <a:rPr lang="en-US" sz="2000" dirty="0">
                <a:effectLst/>
                <a:latin typeface="Calibri" panose="020F0502020204030204" pitchFamily="34" charset="0"/>
                <a:ea typeface="Times New Roman" panose="02020603050405020304" pitchFamily="18" charset="0"/>
                <a:cs typeface="Calibri" panose="020F0502020204030204" pitchFamily="34" charset="0"/>
              </a:rPr>
              <a:t>Gary Stuebing, Cisco</a:t>
            </a:r>
            <a:endParaRPr lang="en-US" sz="2000" dirty="0">
              <a:latin typeface="Calibri" panose="020F0502020204030204" pitchFamily="34" charset="0"/>
              <a:ea typeface="Times New Roman" panose="02020603050405020304" pitchFamily="18" charset="0"/>
              <a:cs typeface="Calibri" panose="020F0502020204030204" pitchFamily="34" charset="0"/>
            </a:endParaRPr>
          </a:p>
          <a:p>
            <a:pPr marL="265113"/>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p>
            <a:pPr marL="265113"/>
            <a:r>
              <a:rPr lang="en-US" sz="2000" dirty="0">
                <a:latin typeface="Calibri" panose="020F0502020204030204" pitchFamily="34" charset="0"/>
                <a:ea typeface="Times New Roman" panose="02020603050405020304" pitchFamily="18" charset="0"/>
                <a:cs typeface="Calibri" panose="020F0502020204030204" pitchFamily="34" charset="0"/>
              </a:rPr>
              <a:t>Motion: (Y: N: A: )</a:t>
            </a:r>
            <a:endParaRPr lang="en-GB" sz="2000" dirty="0">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25630299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xfrm>
            <a:off x="59303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14</a:t>
            </a:fld>
            <a:endParaRPr lang="en-US"/>
          </a:p>
        </p:txBody>
      </p:sp>
      <p:sp>
        <p:nvSpPr>
          <p:cNvPr id="21509" name="Rectangle 2"/>
          <p:cNvSpPr>
            <a:spLocks noGrp="1" noChangeArrowheads="1"/>
          </p:cNvSpPr>
          <p:nvPr>
            <p:ph type="title" idx="4294967295"/>
          </p:nvPr>
        </p:nvSpPr>
        <p:spPr>
          <a:xfrm>
            <a:off x="2057400" y="457200"/>
            <a:ext cx="7772400" cy="762000"/>
          </a:xfrm>
        </p:spPr>
        <p:txBody>
          <a:bodyPr/>
          <a:lstStyle/>
          <a:p>
            <a:r>
              <a:rPr lang="en-US" b="1" dirty="0">
                <a:latin typeface="Calibri" panose="020F0502020204030204" pitchFamily="34" charset="0"/>
                <a:ea typeface="ＭＳ Ｐゴシック" charset="0"/>
                <a:cs typeface="Calibri" panose="020F0502020204030204" pitchFamily="34" charset="0"/>
              </a:rPr>
              <a:t>SC Meeting Achievements</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1752601" y="1219200"/>
            <a:ext cx="8665845" cy="2819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lstStyle/>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Reviewed PARs from 802.1</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Reviewed and accepted comments submitted on 802.15.4 Revision PAR</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Approved updated PAR</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Updated motion templates</a:t>
            </a:r>
          </a:p>
          <a:p>
            <a:pPr marL="0" lvl="2">
              <a:spcAft>
                <a:spcPts val="600"/>
              </a:spcAft>
            </a:pPr>
            <a:r>
              <a:rPr lang="en-US" sz="2000"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sym typeface="Wingdings" panose="05000000000000000000" pitchFamily="2" charset="2"/>
              </a:rPr>
              <a:t> </a:t>
            </a:r>
            <a:endParaRPr lang="en-US" sz="2000" dirty="0">
              <a:latin typeface="Calibri" panose="020F0502020204030204" pitchFamily="34" charset="0"/>
              <a:cs typeface="Calibri" panose="020F0502020204030204" pitchFamily="34" charset="0"/>
            </a:endParaRP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7010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Tree>
    <p:extLst>
      <p:ext uri="{BB962C8B-B14F-4D97-AF65-F5344CB8AC3E}">
        <p14:creationId xmlns:p14="http://schemas.microsoft.com/office/powerpoint/2010/main" val="11452453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1424" y="2286002"/>
            <a:ext cx="10441160"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2"/>
              </a:rPr>
              <a:t>https://touchpoint.eventsair.com/2022-may-ieee-802-wireless-interim-session</a:t>
            </a:r>
            <a:endParaRPr lang="en-US" sz="2000" dirty="0"/>
          </a:p>
          <a:p>
            <a:pPr>
              <a:buFont typeface="Arial" panose="020B0604020202020204" pitchFamily="34" charset="0"/>
              <a:buChar char="•"/>
            </a:pPr>
            <a:r>
              <a:rPr lang="en-US" sz="2000" dirty="0"/>
              <a:t> 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r>
              <a:rPr lang="en-US" altLang="en-US"/>
              <a:t>Slide </a:t>
            </a:r>
            <a:fld id="{5DD27314-9434-4B6F-80C2-AAC402118CDA}" type="slidenum">
              <a:rPr lang="en-US" altLang="en-US" smtClean="0"/>
              <a:pPr>
                <a:defRPr/>
              </a:pPr>
              <a:t>2</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2286001" y="685800"/>
            <a:ext cx="7764463" cy="1303040"/>
          </a:xfrm>
        </p:spPr>
        <p:txBody>
          <a:bodyPr anchor="t"/>
          <a:lstStyle/>
          <a:p>
            <a:r>
              <a:rPr lang="en-US" sz="3600" dirty="0"/>
              <a:t>Registration for 802 LMSC Plenaries and 802 Wireless Interims</a:t>
            </a:r>
          </a:p>
        </p:txBody>
      </p:sp>
    </p:spTree>
    <p:extLst>
      <p:ext uri="{BB962C8B-B14F-4D97-AF65-F5344CB8AC3E}">
        <p14:creationId xmlns:p14="http://schemas.microsoft.com/office/powerpoint/2010/main" val="1968720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2286001" y="685801"/>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911424" y="1867296"/>
            <a:ext cx="10513168"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r>
              <a:rPr lang="en-US" altLang="en-US"/>
              <a:t>Slide </a:t>
            </a:r>
            <a:fld id="{5DD27314-9434-4B6F-80C2-AAC402118CDA}" type="slidenum">
              <a:rPr lang="en-US" altLang="en-US" smtClean="0"/>
              <a:pPr>
                <a:defRPr/>
              </a:pPr>
              <a:t>3</a:t>
            </a:fld>
            <a:endParaRPr lang="en-GB" dirty="0"/>
          </a:p>
        </p:txBody>
      </p:sp>
    </p:spTree>
    <p:extLst>
      <p:ext uri="{BB962C8B-B14F-4D97-AF65-F5344CB8AC3E}">
        <p14:creationId xmlns:p14="http://schemas.microsoft.com/office/powerpoint/2010/main" val="3542181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a:xfrm>
            <a:off x="2209800" y="685800"/>
            <a:ext cx="7772400" cy="762000"/>
          </a:xfrm>
        </p:spPr>
        <p:txBody>
          <a:bodyPr/>
          <a:lstStyle/>
          <a:p>
            <a:r>
              <a:rPr lang="en-US" altLang="en-US" dirty="0">
                <a:solidFill>
                  <a:schemeClr val="accent2"/>
                </a:solidFill>
                <a:latin typeface="Calibri" panose="020F0502020204030204" pitchFamily="34" charset="0"/>
                <a:cs typeface="Calibri" panose="020F0502020204030204" pitchFamily="34" charset="0"/>
              </a:rPr>
              <a:t>SC Maintenance Reminders</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1676400" y="1628801"/>
            <a:ext cx="8534400" cy="4611663"/>
          </a:xfrm>
        </p:spPr>
        <p:txBody>
          <a:bodyPr>
            <a:normAutofit/>
          </a:bodyPr>
          <a:lstStyle/>
          <a:p>
            <a:pPr>
              <a:defRPr/>
            </a:pPr>
            <a:r>
              <a:rPr lang="en-US" sz="2400" dirty="0">
                <a:latin typeface="Calibri" panose="020F0502020204030204" pitchFamily="34" charset="0"/>
                <a:cs typeface="Calibri" panose="020F0502020204030204" pitchFamily="34" charset="0"/>
              </a:rPr>
              <a:t>Registration is required to attend this meeting, follow the registration link for the July Plenary:</a:t>
            </a:r>
          </a:p>
          <a:p>
            <a:pPr marL="400050" lvl="1" indent="0">
              <a:buNone/>
              <a:defRPr/>
            </a:pPr>
            <a:r>
              <a:rPr lang="en-US" sz="2000" dirty="0">
                <a:latin typeface="Calibri" panose="020F0502020204030204" pitchFamily="34" charset="0"/>
                <a:cs typeface="Calibri" panose="020F0502020204030204" pitchFamily="34" charset="0"/>
              </a:rPr>
              <a:t>https://grouper.ieee.org/groups/802/15/pub/Meeting_Plan.html</a:t>
            </a:r>
            <a:endParaRPr lang="en-US" sz="2400" dirty="0">
              <a:latin typeface="Calibri" panose="020F0502020204030204" pitchFamily="34" charset="0"/>
              <a:cs typeface="Calibri" panose="020F0502020204030204" pitchFamily="34" charset="0"/>
            </a:endParaRPr>
          </a:p>
          <a:p>
            <a:pPr>
              <a:defRPr/>
            </a:pPr>
            <a:r>
              <a:rPr lang="en-US" sz="2400" dirty="0">
                <a:latin typeface="Calibri" panose="020F0502020204030204" pitchFamily="34" charset="0"/>
                <a:cs typeface="Calibri" panose="020F0502020204030204" pitchFamily="34" charset="0"/>
              </a:rPr>
              <a:t>Please register your attendance for voting credit:</a:t>
            </a:r>
          </a:p>
          <a:p>
            <a:pPr marL="400050" lvl="1" indent="0">
              <a:buNone/>
              <a:defRPr/>
            </a:pPr>
            <a:r>
              <a:rPr lang="en-US" sz="2000" dirty="0">
                <a:latin typeface="Calibri" panose="020F0502020204030204" pitchFamily="34" charset="0"/>
                <a:cs typeface="Calibri" panose="020F0502020204030204" pitchFamily="34" charset="0"/>
                <a:hlinkClick r:id="rId2"/>
              </a:rPr>
              <a:t>https://imat.ieee.org/attendance</a:t>
            </a:r>
            <a:endParaRPr lang="en-US" sz="2000" dirty="0">
              <a:latin typeface="Calibri" panose="020F0502020204030204" pitchFamily="34" charset="0"/>
              <a:cs typeface="Calibri" panose="020F0502020204030204" pitchFamily="34" charset="0"/>
            </a:endParaRPr>
          </a:p>
          <a:p>
            <a:pPr marL="457200" indent="-457200">
              <a:defRPr/>
            </a:pPr>
            <a:r>
              <a:rPr lang="en-US" sz="2400" dirty="0">
                <a:latin typeface="Calibri" panose="020F0502020204030204" pitchFamily="34" charset="0"/>
                <a:cs typeface="Calibri" panose="020F0502020204030204" pitchFamily="34" charset="0"/>
              </a:rPr>
              <a:t>Please identify yourself with your name and affiliation when you first speak</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Participation is by individual</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Motions and Voting: by 802.15 voting members:</a:t>
            </a:r>
            <a:r>
              <a:rPr lang="en-US" sz="2800"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rPr>
              <a:t>https://grouper.ieee.org/groups/802/15/member_status.html</a:t>
            </a:r>
            <a:endParaRPr lang="en-US" sz="2400" dirty="0">
              <a:latin typeface="Calibri" panose="020F0502020204030204" pitchFamily="34" charset="0"/>
              <a:cs typeface="Calibri" panose="020F0502020204030204" pitchFamily="34" charset="0"/>
            </a:endParaRPr>
          </a:p>
        </p:txBody>
      </p:sp>
      <p:sp>
        <p:nvSpPr>
          <p:cNvPr id="5" name="Slide Number Placeholder 3">
            <a:extLst>
              <a:ext uri="{FF2B5EF4-FFF2-40B4-BE49-F238E27FC236}">
                <a16:creationId xmlns:a16="http://schemas.microsoft.com/office/drawing/2014/main" id="{835E5DF7-29D8-48A4-9769-F3FCD87BF904}"/>
              </a:ext>
            </a:extLst>
          </p:cNvPr>
          <p:cNvSpPr>
            <a:spLocks noGrp="1"/>
          </p:cNvSpPr>
          <p:nvPr>
            <p:ph type="sldNum" sz="quarter" idx="12"/>
          </p:nvPr>
        </p:nvSpPr>
        <p:spPr>
          <a:xfrm>
            <a:off x="59176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4</a:t>
            </a:fld>
            <a:endParaRPr lang="en-US" dirty="0"/>
          </a:p>
        </p:txBody>
      </p:sp>
      <p:sp>
        <p:nvSpPr>
          <p:cNvPr id="7" name="Footer Placeholder 2">
            <a:extLst>
              <a:ext uri="{FF2B5EF4-FFF2-40B4-BE49-F238E27FC236}">
                <a16:creationId xmlns:a16="http://schemas.microsoft.com/office/drawing/2014/main" id="{6C8578AF-EC84-4B95-82A6-F2AE41B9CABA}"/>
              </a:ext>
            </a:extLst>
          </p:cNvPr>
          <p:cNvSpPr>
            <a:spLocks noGrp="1"/>
          </p:cNvSpPr>
          <p:nvPr>
            <p:ph type="ftr" sz="quarter" idx="11"/>
          </p:nvPr>
        </p:nvSpPr>
        <p:spPr>
          <a:xfrm>
            <a:off x="7010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Phil Beecher (Wi-SUN Alliance)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2279651" y="692151"/>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bwMode="auto">
          <a:xfrm>
            <a:off x="5735639" y="6554788"/>
            <a:ext cx="655637" cy="239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5</a:t>
            </a:fld>
            <a:endParaRPr lang="en-US" altLang="en-US">
              <a:solidFill>
                <a:schemeClr val="tx1"/>
              </a:solidFill>
            </a:endParaRPr>
          </a:p>
        </p:txBody>
      </p:sp>
      <p:sp>
        <p:nvSpPr>
          <p:cNvPr id="7" name="Content Placeholder 5">
            <a:extLst>
              <a:ext uri="{FF2B5EF4-FFF2-40B4-BE49-F238E27FC236}">
                <a16:creationId xmlns:a16="http://schemas.microsoft.com/office/drawing/2014/main" id="{748D29DA-DF2B-435A-A805-9E299CB436C1}"/>
              </a:ext>
            </a:extLst>
          </p:cNvPr>
          <p:cNvSpPr txBox="1">
            <a:spLocks/>
          </p:cNvSpPr>
          <p:nvPr/>
        </p:nvSpPr>
        <p:spPr bwMode="auto">
          <a:xfrm>
            <a:off x="2213769" y="1641923"/>
            <a:ext cx="7764463" cy="475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normAutofit fontScale="47500" lnSpcReduction="20000"/>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defRPr/>
            </a:pPr>
            <a:r>
              <a:rPr lang="en-US" kern="0" dirty="0"/>
              <a:t>See: </a:t>
            </a:r>
            <a:r>
              <a:rPr lang="en-US" kern="0" dirty="0">
                <a:hlinkClick r:id="rId2"/>
              </a:rPr>
              <a:t>https://grouper.ieee.org/groups/802/sapolicies.shtml</a:t>
            </a:r>
            <a:endParaRPr lang="en-US" kern="0" dirty="0"/>
          </a:p>
          <a:p>
            <a:pPr>
              <a:defRPr/>
            </a:pPr>
            <a:endParaRPr lang="en-US" kern="0" dirty="0"/>
          </a:p>
          <a:p>
            <a:pPr>
              <a:defRPr/>
            </a:pPr>
            <a:r>
              <a:rPr lang="en-US" kern="0" dirty="0"/>
              <a:t>IEEE-SA Patent Slides for Standards Development Meetings (.pdf)</a:t>
            </a:r>
          </a:p>
          <a:p>
            <a:pPr>
              <a:defRPr/>
            </a:pPr>
            <a:r>
              <a:rPr lang="en-US" kern="0" dirty="0">
                <a:hlinkClick r:id="rId3"/>
              </a:rPr>
              <a:t>https://development.standards.ieee.org/myproject/Public/mytools/mob/slideset.pdf</a:t>
            </a:r>
            <a:endParaRPr lang="en-US" kern="0" dirty="0"/>
          </a:p>
          <a:p>
            <a:pPr>
              <a:defRPr/>
            </a:pPr>
            <a:r>
              <a:rPr lang="en-US" kern="0" dirty="0"/>
              <a:t>IEEE-SA Standards Board Patent Committee (</a:t>
            </a:r>
            <a:r>
              <a:rPr lang="en-US" kern="0" dirty="0" err="1"/>
              <a:t>PatCom</a:t>
            </a:r>
            <a:r>
              <a:rPr lang="en-US" kern="0" dirty="0"/>
              <a:t>) home page</a:t>
            </a:r>
          </a:p>
          <a:p>
            <a:pPr>
              <a:defRPr/>
            </a:pPr>
            <a:r>
              <a:rPr lang="en-US" kern="0" dirty="0">
                <a:hlinkClick r:id="rId4"/>
              </a:rPr>
              <a:t>https://standards.ieee.org/content/ieee-standards/en/about/sasb/patcom/index.html</a:t>
            </a:r>
            <a:endParaRPr lang="en-US" kern="0" dirty="0"/>
          </a:p>
          <a:p>
            <a:pPr>
              <a:defRPr/>
            </a:pPr>
            <a:endParaRPr lang="en-US" kern="0" dirty="0"/>
          </a:p>
          <a:p>
            <a:pPr>
              <a:defRPr/>
            </a:pPr>
            <a:r>
              <a:rPr lang="en-US" kern="0" dirty="0"/>
              <a:t>IEEE-SA Participation Policy meeting slide set - individual method (.pdf)</a:t>
            </a:r>
          </a:p>
          <a:p>
            <a:pPr>
              <a:defRPr/>
            </a:pPr>
            <a:r>
              <a:rPr lang="en-US" kern="0" dirty="0">
                <a:hlinkClick r:id="rId5"/>
              </a:rPr>
              <a:t>https://standards.ieee.org/content/dam/ieee-standards/standards/web/documents/other/Participant-Behavior-Individual-Method.pdf</a:t>
            </a:r>
            <a:endParaRPr lang="en-US" kern="0" dirty="0"/>
          </a:p>
          <a:p>
            <a:pPr>
              <a:defRPr/>
            </a:pPr>
            <a:endParaRPr lang="en-US" kern="0" dirty="0"/>
          </a:p>
          <a:p>
            <a:pPr>
              <a:defRPr/>
            </a:pPr>
            <a:r>
              <a:rPr lang="en-US" kern="0" dirty="0"/>
              <a:t>Working Group Copyright Materials</a:t>
            </a:r>
          </a:p>
          <a:p>
            <a:pPr>
              <a:defRPr/>
            </a:pPr>
            <a:r>
              <a:rPr lang="en-US" kern="0" dirty="0">
                <a:hlinkClick r:id="rId6"/>
              </a:rPr>
              <a:t>https://standards.ieee.org/ipr/copyright-materials.html</a:t>
            </a:r>
            <a:endParaRPr lang="en-US" kern="0" dirty="0"/>
          </a:p>
          <a:p>
            <a:pPr>
              <a:defRPr/>
            </a:pPr>
            <a:r>
              <a:rPr lang="en-US" kern="0" dirty="0">
                <a:hlinkClick r:id="rId7"/>
              </a:rPr>
              <a:t>https://standards.ieee.org/content/dam/ieee-standards/standards/web/documents/other/ieee-sa-copyright-policy-2019.pdf</a:t>
            </a:r>
            <a:endParaRPr lang="en-US" kern="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alibri" panose="020F0502020204030204" pitchFamily="34" charset="0"/>
                <a:cs typeface="Calibri" panose="020F0502020204030204" pitchFamily="34" charset="0"/>
              </a:rPr>
              <a:t>IEEE 802 Ground Rules</a:t>
            </a:r>
          </a:p>
        </p:txBody>
      </p:sp>
      <p:sp>
        <p:nvSpPr>
          <p:cNvPr id="3" name="Content Placeholder 2"/>
          <p:cNvSpPr>
            <a:spLocks noGrp="1"/>
          </p:cNvSpPr>
          <p:nvPr>
            <p:ph idx="1"/>
          </p:nvPr>
        </p:nvSpPr>
        <p:spPr>
          <a:xfrm>
            <a:off x="2063552" y="1628801"/>
            <a:ext cx="8208912" cy="4611663"/>
          </a:xfrm>
        </p:spPr>
        <p:txBody>
          <a:bodyPr/>
          <a:lstStyle/>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product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corporate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prices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restrictive notices – </a:t>
            </a:r>
          </a:p>
          <a:p>
            <a:pPr marL="857250" lvl="1" indent="-457200">
              <a:buFont typeface="Arial" panose="020B0604020202020204" pitchFamily="34" charset="0"/>
              <a:buChar char="•"/>
            </a:pPr>
            <a:r>
              <a:rPr lang="en-US" dirty="0">
                <a:latin typeface="Calibri" panose="020F0502020204030204" pitchFamily="34" charset="0"/>
                <a:cs typeface="Calibri" panose="020F0502020204030204" pitchFamily="34" charset="0"/>
              </a:rPr>
              <a:t>(e.g. no “confidential” notices in email)</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Presentations must be openly available</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Please respect all participants</a:t>
            </a:r>
          </a:p>
        </p:txBody>
      </p:sp>
      <p:sp>
        <p:nvSpPr>
          <p:cNvPr id="5" name="Slide Number Placeholder 3">
            <a:extLst>
              <a:ext uri="{FF2B5EF4-FFF2-40B4-BE49-F238E27FC236}">
                <a16:creationId xmlns:a16="http://schemas.microsoft.com/office/drawing/2014/main" id="{78AE3118-A7C8-4D0C-B58F-3D8860DAC0EA}"/>
              </a:ext>
            </a:extLst>
          </p:cNvPr>
          <p:cNvSpPr>
            <a:spLocks noGrp="1"/>
          </p:cNvSpPr>
          <p:nvPr>
            <p:ph type="sldNum" sz="quarter" idx="12"/>
          </p:nvPr>
        </p:nvSpPr>
        <p:spPr>
          <a:xfrm>
            <a:off x="59176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6</a:t>
            </a:fld>
            <a:endParaRPr lang="en-US" dirty="0"/>
          </a:p>
        </p:txBody>
      </p:sp>
      <p:sp>
        <p:nvSpPr>
          <p:cNvPr id="8" name="Footer Placeholder 2">
            <a:extLst>
              <a:ext uri="{FF2B5EF4-FFF2-40B4-BE49-F238E27FC236}">
                <a16:creationId xmlns:a16="http://schemas.microsoft.com/office/drawing/2014/main" id="{233DD69B-EADE-4275-AFE1-0A862B870C50}"/>
              </a:ext>
            </a:extLst>
          </p:cNvPr>
          <p:cNvSpPr>
            <a:spLocks noGrp="1"/>
          </p:cNvSpPr>
          <p:nvPr>
            <p:ph type="ftr" sz="quarter" idx="11"/>
          </p:nvPr>
        </p:nvSpPr>
        <p:spPr>
          <a:xfrm>
            <a:off x="7010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Phil Beecher (Wi-SUN Alliance)</a:t>
            </a:r>
          </a:p>
        </p:txBody>
      </p:sp>
    </p:spTree>
    <p:extLst>
      <p:ext uri="{BB962C8B-B14F-4D97-AF65-F5344CB8AC3E}">
        <p14:creationId xmlns:p14="http://schemas.microsoft.com/office/powerpoint/2010/main" val="973662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F113B2-7CAF-ACD7-8872-54E058613B46}"/>
              </a:ext>
            </a:extLst>
          </p:cNvPr>
          <p:cNvSpPr>
            <a:spLocks noGrp="1"/>
          </p:cNvSpPr>
          <p:nvPr>
            <p:ph type="title"/>
          </p:nvPr>
        </p:nvSpPr>
        <p:spPr>
          <a:xfrm>
            <a:off x="914400" y="685801"/>
            <a:ext cx="10363200" cy="304800"/>
          </a:xfrm>
        </p:spPr>
        <p:txBody>
          <a:bodyPr/>
          <a:lstStyle/>
          <a:p>
            <a:r>
              <a:rPr lang="en-GB" dirty="0"/>
              <a:t>802.15.Agenda</a:t>
            </a:r>
          </a:p>
        </p:txBody>
      </p:sp>
      <p:sp>
        <p:nvSpPr>
          <p:cNvPr id="4" name="Footer Placeholder 3">
            <a:extLst>
              <a:ext uri="{FF2B5EF4-FFF2-40B4-BE49-F238E27FC236}">
                <a16:creationId xmlns:a16="http://schemas.microsoft.com/office/drawing/2014/main" id="{54B5912F-9049-0D96-D8AE-7F50C19C8A53}"/>
              </a:ext>
            </a:extLst>
          </p:cNvPr>
          <p:cNvSpPr>
            <a:spLocks noGrp="1"/>
          </p:cNvSpPr>
          <p:nvPr>
            <p:ph type="ftr" sz="quarter" idx="11"/>
          </p:nvPr>
        </p:nvSpPr>
        <p:spPr/>
        <p:txBody>
          <a:bodyPr/>
          <a:lstStyle/>
          <a:p>
            <a:pPr>
              <a:defRPr/>
            </a:pPr>
            <a:r>
              <a:rPr lang="en-US"/>
              <a:t>Phil Beecher (Wi-SUN Alliance)</a:t>
            </a:r>
            <a:endParaRPr lang="en-US" dirty="0"/>
          </a:p>
        </p:txBody>
      </p:sp>
      <p:sp>
        <p:nvSpPr>
          <p:cNvPr id="5" name="Slide Number Placeholder 4">
            <a:extLst>
              <a:ext uri="{FF2B5EF4-FFF2-40B4-BE49-F238E27FC236}">
                <a16:creationId xmlns:a16="http://schemas.microsoft.com/office/drawing/2014/main" id="{1D38A657-4B4B-1840-51FC-B06EF05047D0}"/>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7</a:t>
            </a:fld>
            <a:endParaRPr lang="en-US"/>
          </a:p>
        </p:txBody>
      </p:sp>
      <p:graphicFrame>
        <p:nvGraphicFramePr>
          <p:cNvPr id="7" name="Object 6">
            <a:extLst>
              <a:ext uri="{FF2B5EF4-FFF2-40B4-BE49-F238E27FC236}">
                <a16:creationId xmlns:a16="http://schemas.microsoft.com/office/drawing/2014/main" id="{6A827411-F846-4051-086B-17255F227482}"/>
              </a:ext>
            </a:extLst>
          </p:cNvPr>
          <p:cNvGraphicFramePr>
            <a:graphicFrameLocks noChangeAspect="1"/>
          </p:cNvGraphicFramePr>
          <p:nvPr>
            <p:extLst>
              <p:ext uri="{D42A27DB-BD31-4B8C-83A1-F6EECF244321}">
                <p14:modId xmlns:p14="http://schemas.microsoft.com/office/powerpoint/2010/main" val="3736539245"/>
              </p:ext>
            </p:extLst>
          </p:nvPr>
        </p:nvGraphicFramePr>
        <p:xfrm>
          <a:off x="1828800" y="1110733"/>
          <a:ext cx="8763000" cy="5325723"/>
        </p:xfrm>
        <a:graphic>
          <a:graphicData uri="http://schemas.openxmlformats.org/presentationml/2006/ole">
            <mc:AlternateContent xmlns:mc="http://schemas.openxmlformats.org/markup-compatibility/2006">
              <mc:Choice xmlns:v="urn:schemas-microsoft-com:vml" Requires="v">
                <p:oleObj name="Worksheet" r:id="rId2" imgW="12969126" imgH="7878969" progId="Excel.Sheet.12">
                  <p:embed/>
                </p:oleObj>
              </mc:Choice>
              <mc:Fallback>
                <p:oleObj name="Worksheet" r:id="rId2" imgW="12969126" imgH="7878969" progId="Excel.Sheet.12">
                  <p:embed/>
                  <p:pic>
                    <p:nvPicPr>
                      <p:cNvPr id="7" name="Object 6">
                        <a:extLst>
                          <a:ext uri="{FF2B5EF4-FFF2-40B4-BE49-F238E27FC236}">
                            <a16:creationId xmlns:a16="http://schemas.microsoft.com/office/drawing/2014/main" id="{6A827411-F846-4051-086B-17255F227482}"/>
                          </a:ext>
                        </a:extLst>
                      </p:cNvPr>
                      <p:cNvPicPr/>
                      <p:nvPr/>
                    </p:nvPicPr>
                    <p:blipFill>
                      <a:blip r:embed="rId3"/>
                      <a:stretch>
                        <a:fillRect/>
                      </a:stretch>
                    </p:blipFill>
                    <p:spPr>
                      <a:xfrm>
                        <a:off x="1828800" y="1110733"/>
                        <a:ext cx="8763000" cy="5325723"/>
                      </a:xfrm>
                      <a:prstGeom prst="rect">
                        <a:avLst/>
                      </a:prstGeom>
                    </p:spPr>
                  </p:pic>
                </p:oleObj>
              </mc:Fallback>
            </mc:AlternateContent>
          </a:graphicData>
        </a:graphic>
      </p:graphicFrame>
      <p:sp>
        <p:nvSpPr>
          <p:cNvPr id="8" name="Oval 7">
            <a:extLst>
              <a:ext uri="{FF2B5EF4-FFF2-40B4-BE49-F238E27FC236}">
                <a16:creationId xmlns:a16="http://schemas.microsoft.com/office/drawing/2014/main" id="{047542FF-260C-5A89-C909-FEE619E59A55}"/>
              </a:ext>
            </a:extLst>
          </p:cNvPr>
          <p:cNvSpPr/>
          <p:nvPr/>
        </p:nvSpPr>
        <p:spPr bwMode="auto">
          <a:xfrm>
            <a:off x="5181600" y="4572000"/>
            <a:ext cx="838200" cy="609600"/>
          </a:xfrm>
          <a:prstGeom prst="ellipse">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tx1"/>
              </a:solidFill>
              <a:effectLst/>
              <a:latin typeface="Times New Roman" pitchFamily="-109" charset="0"/>
            </a:endParaRPr>
          </a:p>
        </p:txBody>
      </p:sp>
      <p:sp>
        <p:nvSpPr>
          <p:cNvPr id="9" name="Oval 8">
            <a:extLst>
              <a:ext uri="{FF2B5EF4-FFF2-40B4-BE49-F238E27FC236}">
                <a16:creationId xmlns:a16="http://schemas.microsoft.com/office/drawing/2014/main" id="{91A8F5D9-C839-E9BC-A94E-FC7D186E4E75}"/>
              </a:ext>
            </a:extLst>
          </p:cNvPr>
          <p:cNvSpPr/>
          <p:nvPr/>
        </p:nvSpPr>
        <p:spPr bwMode="auto">
          <a:xfrm>
            <a:off x="6767794" y="4578689"/>
            <a:ext cx="838200" cy="609600"/>
          </a:xfrm>
          <a:prstGeom prst="ellipse">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tx1"/>
              </a:solidFill>
              <a:effectLst/>
              <a:latin typeface="Times New Roman" pitchFamily="-109" charset="0"/>
            </a:endParaRPr>
          </a:p>
        </p:txBody>
      </p:sp>
      <p:sp>
        <p:nvSpPr>
          <p:cNvPr id="10" name="Oval 9">
            <a:extLst>
              <a:ext uri="{FF2B5EF4-FFF2-40B4-BE49-F238E27FC236}">
                <a16:creationId xmlns:a16="http://schemas.microsoft.com/office/drawing/2014/main" id="{02B1D539-4F46-9315-FC85-568F229C68EC}"/>
              </a:ext>
            </a:extLst>
          </p:cNvPr>
          <p:cNvSpPr/>
          <p:nvPr/>
        </p:nvSpPr>
        <p:spPr bwMode="auto">
          <a:xfrm>
            <a:off x="6376403" y="3955473"/>
            <a:ext cx="838200" cy="609600"/>
          </a:xfrm>
          <a:prstGeom prst="ellipse">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tx1"/>
              </a:solidFill>
              <a:effectLst/>
              <a:latin typeface="Times New Roman" pitchFamily="-109" charset="0"/>
            </a:endParaRPr>
          </a:p>
        </p:txBody>
      </p:sp>
      <p:sp>
        <p:nvSpPr>
          <p:cNvPr id="11" name="Oval 10">
            <a:extLst>
              <a:ext uri="{FF2B5EF4-FFF2-40B4-BE49-F238E27FC236}">
                <a16:creationId xmlns:a16="http://schemas.microsoft.com/office/drawing/2014/main" id="{53180258-1EFD-8D49-76FA-51C685316D65}"/>
              </a:ext>
            </a:extLst>
          </p:cNvPr>
          <p:cNvSpPr/>
          <p:nvPr/>
        </p:nvSpPr>
        <p:spPr bwMode="auto">
          <a:xfrm>
            <a:off x="6421430" y="2590800"/>
            <a:ext cx="838200" cy="609600"/>
          </a:xfrm>
          <a:prstGeom prst="ellipse">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tx1"/>
              </a:solidFill>
              <a:effectLst/>
              <a:latin typeface="Times New Roman" pitchFamily="-109" charset="0"/>
            </a:endParaRPr>
          </a:p>
        </p:txBody>
      </p:sp>
    </p:spTree>
    <p:extLst>
      <p:ext uri="{BB962C8B-B14F-4D97-AF65-F5344CB8AC3E}">
        <p14:creationId xmlns:p14="http://schemas.microsoft.com/office/powerpoint/2010/main" val="1944720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xfrm>
            <a:off x="59303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9" name="Rectangle 2"/>
          <p:cNvSpPr>
            <a:spLocks noGrp="1" noChangeArrowheads="1"/>
          </p:cNvSpPr>
          <p:nvPr>
            <p:ph type="title" idx="4294967295"/>
          </p:nvPr>
        </p:nvSpPr>
        <p:spPr>
          <a:xfrm>
            <a:off x="1980199" y="382587"/>
            <a:ext cx="7772400" cy="762000"/>
          </a:xfrm>
        </p:spPr>
        <p:txBody>
          <a:bodyPr/>
          <a:lstStyle/>
          <a:p>
            <a:r>
              <a:rPr lang="en-US" sz="3200" b="1" dirty="0">
                <a:latin typeface="Calibri" panose="020F0502020204030204" pitchFamily="34" charset="0"/>
                <a:ea typeface="ＭＳ Ｐゴシック" charset="0"/>
                <a:cs typeface="Calibri" panose="020F0502020204030204" pitchFamily="34" charset="0"/>
              </a:rPr>
              <a:t>SC Meeting Objectives – Agenda</a:t>
            </a:r>
            <a:endParaRPr lang="en-US" sz="32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1752601" y="990600"/>
            <a:ext cx="8665845" cy="5029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lstStyle/>
          <a:p>
            <a:pPr marL="0" lvl="2">
              <a:spcAft>
                <a:spcPts val="600"/>
              </a:spcAft>
            </a:pPr>
            <a:r>
              <a:rPr lang="en-US" sz="2000" b="1" dirty="0">
                <a:latin typeface="Calibri" panose="020F0502020204030204" pitchFamily="34" charset="0"/>
                <a:cs typeface="Calibri" panose="020F0502020204030204" pitchFamily="34" charset="0"/>
              </a:rPr>
              <a:t>July 12, 2022</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Policy and Procedure</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Approve Agenda</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Review 802 PAR Requests</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Review any change requests for Operations Manual </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sym typeface="Wingdings" panose="05000000000000000000" pitchFamily="2" charset="2"/>
              </a:rPr>
              <a:t>Recess</a:t>
            </a:r>
          </a:p>
          <a:p>
            <a:pPr marL="0" lvl="2">
              <a:spcAft>
                <a:spcPts val="600"/>
              </a:spcAft>
            </a:pPr>
            <a:r>
              <a:rPr lang="en-US" sz="2000" b="1" dirty="0">
                <a:latin typeface="Calibri" panose="020F0502020204030204" pitchFamily="34" charset="0"/>
                <a:cs typeface="Calibri" panose="020F0502020204030204" pitchFamily="34" charset="0"/>
                <a:sym typeface="Wingdings" panose="05000000000000000000" pitchFamily="2" charset="2"/>
              </a:rPr>
              <a:t>July 13, 2022</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sym typeface="Wingdings" panose="05000000000000000000" pitchFamily="2" charset="2"/>
              </a:rPr>
              <a:t>Comment resolution for 802.15.4 PAR Revision</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Continue review of any change requests for Operations Manual </a:t>
            </a:r>
          </a:p>
          <a:p>
            <a:pPr marL="457200" lvl="2" indent="-457200">
              <a:spcAft>
                <a:spcPts val="600"/>
              </a:spcAft>
              <a:buFont typeface="+mj-lt"/>
              <a:buAutoNum type="arabicPeriod" startAt="8"/>
            </a:pPr>
            <a:r>
              <a:rPr lang="en-US" sz="2000" dirty="0" err="1">
                <a:latin typeface="Calibri" panose="020F0502020204030204" pitchFamily="34" charset="0"/>
                <a:cs typeface="Calibri" panose="020F0502020204030204" pitchFamily="34" charset="0"/>
              </a:rPr>
              <a:t>A.o.B.</a:t>
            </a:r>
            <a:r>
              <a:rPr lang="en-US" sz="2000" dirty="0">
                <a:latin typeface="Calibri" panose="020F0502020204030204" pitchFamily="34" charset="0"/>
                <a:cs typeface="Calibri" panose="020F0502020204030204" pitchFamily="34" charset="0"/>
              </a:rPr>
              <a:t> </a:t>
            </a:r>
          </a:p>
          <a:p>
            <a:pPr marL="457200" lvl="2" indent="-457200">
              <a:spcAft>
                <a:spcPts val="600"/>
              </a:spcAft>
              <a:buFont typeface="+mj-lt"/>
              <a:buAutoNum type="arabicPeriod" startAt="8"/>
            </a:pPr>
            <a:r>
              <a:rPr lang="en-US" sz="2000" dirty="0">
                <a:latin typeface="Calibri" panose="020F0502020204030204" pitchFamily="34" charset="0"/>
                <a:cs typeface="Calibri" panose="020F0502020204030204" pitchFamily="34" charset="0"/>
              </a:rPr>
              <a:t>Adjourn </a:t>
            </a:r>
            <a:r>
              <a:rPr lang="en-US" sz="2000" dirty="0">
                <a:latin typeface="Calibri" panose="020F0502020204030204" pitchFamily="34" charset="0"/>
                <a:cs typeface="Calibri" panose="020F0502020204030204" pitchFamily="34" charset="0"/>
                <a:sym typeface="Wingdings" panose="05000000000000000000" pitchFamily="2" charset="2"/>
              </a:rPr>
              <a:t> </a:t>
            </a:r>
            <a:endParaRPr lang="en-US" sz="2000" dirty="0">
              <a:latin typeface="Calibri" panose="020F0502020204030204" pitchFamily="34" charset="0"/>
              <a:cs typeface="Calibri" panose="020F0502020204030204" pitchFamily="34" charset="0"/>
            </a:endParaRP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7010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641909"/>
            <a:ext cx="10361084" cy="392627"/>
          </a:xfrm>
        </p:spPr>
        <p:txBody>
          <a:bodyPr/>
          <a:lstStyle/>
          <a:p>
            <a:r>
              <a:rPr lang="en-US" altLang="en-US" sz="2800" dirty="0"/>
              <a:t>PAR Review SCM</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219201"/>
            <a:ext cx="10873208" cy="4800600"/>
          </a:xfrm>
        </p:spPr>
        <p:txBody>
          <a:bodyPr/>
          <a:lstStyle/>
          <a:p>
            <a:pPr marL="285750" indent="-285750"/>
            <a:r>
              <a:rPr lang="en-US" sz="1800" dirty="0"/>
              <a:t>PARs to be considered on </a:t>
            </a:r>
            <a:r>
              <a:rPr lang="en-US" altLang="en-US" sz="1800" dirty="0"/>
              <a:t>12 July 2022 Comments due July 12</a:t>
            </a:r>
            <a:r>
              <a:rPr lang="en-US" altLang="en-US" sz="1800" baseline="30000" dirty="0"/>
              <a:t>th  </a:t>
            </a:r>
            <a:r>
              <a:rPr lang="en-US" sz="1800" b="1" i="0" dirty="0">
                <a:solidFill>
                  <a:srgbClr val="000000"/>
                </a:solidFill>
                <a:effectLst/>
              </a:rPr>
              <a:t>18:00</a:t>
            </a:r>
          </a:p>
          <a:p>
            <a:pPr marL="0" indent="0">
              <a:buNone/>
            </a:pPr>
            <a:endParaRPr lang="en-US" sz="1800" b="1" i="0" dirty="0">
              <a:solidFill>
                <a:srgbClr val="000000"/>
              </a:solidFill>
              <a:effectLst/>
            </a:endParaRPr>
          </a:p>
          <a:p>
            <a:pPr marL="457200" indent="-457200">
              <a:buFont typeface="+mj-lt"/>
              <a:buAutoNum type="arabicParenR"/>
            </a:pPr>
            <a:r>
              <a:rPr lang="en-US" sz="1800" dirty="0"/>
              <a:t>60802 - Standard - Time-Sensitive Networking Profile for Industrial Automation, </a:t>
            </a:r>
            <a:r>
              <a:rPr lang="en-US" sz="1800" dirty="0">
                <a:hlinkClick r:id="rId2"/>
              </a:rPr>
              <a:t>PAR</a:t>
            </a:r>
            <a:r>
              <a:rPr lang="en-US" sz="1800" dirty="0"/>
              <a:t>, </a:t>
            </a:r>
            <a:r>
              <a:rPr lang="en-US" sz="1800" dirty="0">
                <a:hlinkClick r:id="rId3"/>
              </a:rPr>
              <a:t>CSD</a:t>
            </a:r>
            <a:r>
              <a:rPr lang="en-US" sz="1800" dirty="0"/>
              <a:t>, and </a:t>
            </a:r>
            <a:r>
              <a:rPr lang="en-US" sz="1800" dirty="0">
                <a:hlinkClick r:id="rId4"/>
              </a:rPr>
              <a:t>PAR Extension</a:t>
            </a:r>
            <a:endParaRPr lang="en-US" sz="1800" dirty="0"/>
          </a:p>
          <a:p>
            <a:pPr marL="457200" indent="-457200">
              <a:buFont typeface="+mj-lt"/>
              <a:buAutoNum type="arabicParenR"/>
            </a:pPr>
            <a:r>
              <a:rPr lang="en-US" sz="1800" dirty="0"/>
              <a:t>802.1Qdv - Amendment: Enhancements to Cyclic Queuing and Forwarding, </a:t>
            </a:r>
            <a:r>
              <a:rPr lang="en-US" sz="1800" dirty="0">
                <a:hlinkClick r:id="rId5"/>
              </a:rPr>
              <a:t>PAR</a:t>
            </a:r>
            <a:r>
              <a:rPr lang="en-US" sz="1800" dirty="0"/>
              <a:t> and </a:t>
            </a:r>
            <a:r>
              <a:rPr lang="en-US" sz="1800" dirty="0">
                <a:hlinkClick r:id="rId6"/>
              </a:rPr>
              <a:t>CSD</a:t>
            </a:r>
            <a:endParaRPr lang="en-US" sz="1800" dirty="0"/>
          </a:p>
          <a:p>
            <a:pPr marL="457200" indent="-457200">
              <a:buFont typeface="+mj-lt"/>
              <a:buAutoNum type="arabicParenR"/>
            </a:pPr>
            <a:r>
              <a:rPr lang="en-US" sz="1800" dirty="0"/>
              <a:t>802.1Qdw - Amendment: Source Flow Control, </a:t>
            </a:r>
            <a:r>
              <a:rPr lang="en-US" sz="1800" dirty="0">
                <a:hlinkClick r:id="rId7"/>
              </a:rPr>
              <a:t>PAR</a:t>
            </a:r>
            <a:r>
              <a:rPr lang="en-US" sz="1800" dirty="0"/>
              <a:t> and </a:t>
            </a:r>
            <a:r>
              <a:rPr lang="en-US" sz="1800" dirty="0">
                <a:hlinkClick r:id="rId8"/>
              </a:rPr>
              <a:t>CSD</a:t>
            </a:r>
            <a:endParaRPr lang="en-US" sz="1800" dirty="0"/>
          </a:p>
          <a:p>
            <a:pPr marL="457200" indent="-457200">
              <a:buFont typeface="+mj-lt"/>
              <a:buAutoNum type="arabicParenR"/>
            </a:pPr>
            <a:r>
              <a:rPr lang="en-US" sz="1800" dirty="0"/>
              <a:t>802.1CQ - Standard - Multicast and Local Address Assignment, </a:t>
            </a:r>
            <a:r>
              <a:rPr lang="en-US" sz="1800" dirty="0">
                <a:hlinkClick r:id="rId9"/>
              </a:rPr>
              <a:t>PAR Extension</a:t>
            </a:r>
            <a:endParaRPr lang="en-US" sz="1800" dirty="0"/>
          </a:p>
          <a:p>
            <a:pPr marL="457200" indent="-457200">
              <a:buFont typeface="+mj-lt"/>
              <a:buAutoNum type="arabicParenR"/>
            </a:pPr>
            <a:r>
              <a:rPr lang="en-US" sz="1800" dirty="0"/>
              <a:t>802.1DC - Standard - Quality of Service Provision by Network Systems, </a:t>
            </a:r>
            <a:r>
              <a:rPr lang="en-US" sz="1800" dirty="0">
                <a:hlinkClick r:id="rId10"/>
              </a:rPr>
              <a:t>PAR Extension</a:t>
            </a:r>
            <a:endParaRPr lang="en-US" sz="1800" dirty="0"/>
          </a:p>
          <a:p>
            <a:pPr marL="457200" indent="-457200">
              <a:buFont typeface="+mj-lt"/>
              <a:buAutoNum type="arabicParenR"/>
            </a:pPr>
            <a:r>
              <a:rPr lang="en-US" sz="1800" dirty="0"/>
              <a:t>802.1Qcz - Amendment: Congestion Isolation, </a:t>
            </a:r>
            <a:r>
              <a:rPr lang="en-US" sz="1800" dirty="0">
                <a:hlinkClick r:id="rId11"/>
              </a:rPr>
              <a:t>PAR Extension</a:t>
            </a:r>
            <a:endParaRPr lang="en-US" sz="1800" dirty="0"/>
          </a:p>
          <a:p>
            <a:pPr marL="457200" indent="-457200">
              <a:buFont typeface="+mj-lt"/>
              <a:buAutoNum type="arabicParenR"/>
            </a:pPr>
            <a:r>
              <a:rPr lang="en-US" sz="1800" dirty="0"/>
              <a:t>802.1Qdd - Amendment: Resource Allocation Protocol, </a:t>
            </a:r>
            <a:r>
              <a:rPr lang="en-US" sz="1800" dirty="0">
                <a:hlinkClick r:id="rId12"/>
              </a:rPr>
              <a:t>PAR Extension</a:t>
            </a:r>
            <a:endParaRPr lang="en-US" sz="1800" dirty="0"/>
          </a:p>
          <a:p>
            <a:pPr marL="457200" indent="-457200">
              <a:buFont typeface="+mj-lt"/>
              <a:buAutoNum type="arabicParenR"/>
            </a:pPr>
            <a:r>
              <a:rPr lang="en-US" sz="1800" dirty="0"/>
              <a:t>802.3 Industry Connections - New Ethernet Applications, </a:t>
            </a:r>
            <a:r>
              <a:rPr lang="en-US" sz="1800" dirty="0">
                <a:hlinkClick r:id="rId13"/>
              </a:rPr>
              <a:t>Endorsement Letter &amp; ICAID</a:t>
            </a:r>
            <a:endParaRPr lang="en-US" sz="1800" dirty="0"/>
          </a:p>
          <a:p>
            <a:pPr marL="457200" indent="-457200">
              <a:buFont typeface="+mj-lt"/>
              <a:buAutoNum type="arabicParenR"/>
            </a:pPr>
            <a:r>
              <a:rPr lang="en-US" sz="1800" dirty="0"/>
              <a:t>802.15.4 - Standard for Low Rate Wireless Networks, Revision </a:t>
            </a:r>
            <a:r>
              <a:rPr lang="en-US" sz="1800" dirty="0">
                <a:hlinkClick r:id="rId14"/>
              </a:rPr>
              <a:t>PAR </a:t>
            </a:r>
            <a:endParaRPr lang="en-US" sz="1800" dirty="0"/>
          </a:p>
          <a:p>
            <a:endParaRPr lang="en-US" altLang="en-US" sz="1800" dirty="0"/>
          </a:p>
          <a:p>
            <a:r>
              <a:rPr lang="en-US" altLang="en-US" sz="1800" dirty="0"/>
              <a:t>Feedback to be reviewed on Wednesday 13</a:t>
            </a:r>
            <a:r>
              <a:rPr lang="en-US" altLang="en-US" sz="1800" baseline="30000" dirty="0"/>
              <a:t>th</a:t>
            </a:r>
            <a:r>
              <a:rPr lang="en-US" altLang="en-US" sz="1800" dirty="0"/>
              <a:t> July</a:t>
            </a:r>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2277520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61633</TotalTime>
  <Words>1352</Words>
  <Application>Microsoft Office PowerPoint</Application>
  <PresentationFormat>Widescreen</PresentationFormat>
  <Paragraphs>155</Paragraphs>
  <Slides>14</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9" baseType="lpstr">
      <vt:lpstr>Arial</vt:lpstr>
      <vt:lpstr>Calibri</vt:lpstr>
      <vt:lpstr>Times New Roman</vt:lpstr>
      <vt:lpstr>Default Design</vt:lpstr>
      <vt:lpstr>Worksheet</vt:lpstr>
      <vt:lpstr>PowerPoint Presentation</vt:lpstr>
      <vt:lpstr>Registration for 802 LMSC Plenaries and 802 Wireless Interims</vt:lpstr>
      <vt:lpstr>Deadbeat Consequences (Deadbeat: in default of paying registration fee for a prior mtg.)</vt:lpstr>
      <vt:lpstr>SC Maintenance Reminders</vt:lpstr>
      <vt:lpstr>IEEE-SA Patent, Copyright, and Participation Policies</vt:lpstr>
      <vt:lpstr>IEEE 802 Ground Rules</vt:lpstr>
      <vt:lpstr>802.15.Agenda</vt:lpstr>
      <vt:lpstr>SC Meeting Objectives – Agenda</vt:lpstr>
      <vt:lpstr>PAR Review SCM</vt:lpstr>
      <vt:lpstr>9 - 802.15.4 - Standard for Low-Rate Wireless Networks, Revision PAR </vt:lpstr>
      <vt:lpstr>PowerPoint Presentation</vt:lpstr>
      <vt:lpstr>PowerPoint Presentation</vt:lpstr>
      <vt:lpstr>PowerPoint Presentation</vt:lpstr>
      <vt:lpstr>SC Meeting Achievements</vt:lpstr>
    </vt:vector>
  </TitlesOfParts>
  <Manager/>
  <Company>Wi-SUN Alliance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Maintenance Opening/Closing Report</dc:title>
  <dc:subject>IEEE 802.15 &lt;SCM Report&gt;</dc:subject>
  <dc:creator>Phil Beecher</dc:creator>
  <cp:keywords/>
  <dc:description>15-21-0456-nn</dc:description>
  <cp:lastModifiedBy>Phil Beecher</cp:lastModifiedBy>
  <cp:revision>1120</cp:revision>
  <cp:lastPrinted>2016-07-25T16:00:41Z</cp:lastPrinted>
  <dcterms:created xsi:type="dcterms:W3CDTF">2009-07-12T16:25:16Z</dcterms:created>
  <dcterms:modified xsi:type="dcterms:W3CDTF">2022-07-14T18:16:16Z</dcterms:modified>
  <cp:category/>
</cp:coreProperties>
</file>