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366" r:id="rId3"/>
    <p:sldId id="2372" r:id="rId4"/>
    <p:sldId id="290" r:id="rId5"/>
    <p:sldId id="2369" r:id="rId6"/>
    <p:sldId id="317" r:id="rId7"/>
    <p:sldId id="2375" r:id="rId8"/>
    <p:sldId id="2370" r:id="rId9"/>
    <p:sldId id="287" r:id="rId10"/>
    <p:sldId id="2371" r:id="rId1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317"/>
            <p14:sldId id="2375"/>
            <p14:sldId id="2370"/>
            <p14:sldId id="287"/>
            <p14:sldId id="2371"/>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p:scale>
          <a:sx n="110" d="100"/>
          <a:sy n="110" d="100"/>
        </p:scale>
        <p:origin x="62" y="-128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593D1AD1-0C77-44E3-B14A-1300F537C8CF}"/>
    <pc:docChg chg="custSel modSld">
      <pc:chgData name="Phil Beecher" userId="8e59e9d451c39ba5" providerId="LiveId" clId="{593D1AD1-0C77-44E3-B14A-1300F537C8CF}" dt="2022-07-12T19:19:37.919" v="35" actId="14100"/>
      <pc:docMkLst>
        <pc:docMk/>
      </pc:docMkLst>
      <pc:sldChg chg="delSp modSp mod">
        <pc:chgData name="Phil Beecher" userId="8e59e9d451c39ba5" providerId="LiveId" clId="{593D1AD1-0C77-44E3-B14A-1300F537C8CF}" dt="2022-07-12T19:19:37.919" v="35" actId="14100"/>
        <pc:sldMkLst>
          <pc:docMk/>
          <pc:sldMk cId="822775208" sldId="287"/>
        </pc:sldMkLst>
        <pc:spChg chg="mod">
          <ac:chgData name="Phil Beecher" userId="8e59e9d451c39ba5" providerId="LiveId" clId="{593D1AD1-0C77-44E3-B14A-1300F537C8CF}" dt="2022-07-12T19:17:04.628" v="10" actId="14100"/>
          <ac:spMkLst>
            <pc:docMk/>
            <pc:sldMk cId="822775208" sldId="287"/>
            <ac:spMk id="2" creationId="{85F0DE7C-91F5-45A8-9A96-57DA2CC38B3B}"/>
          </ac:spMkLst>
        </pc:spChg>
        <pc:spChg chg="mod">
          <ac:chgData name="Phil Beecher" userId="8e59e9d451c39ba5" providerId="LiveId" clId="{593D1AD1-0C77-44E3-B14A-1300F537C8CF}" dt="2022-07-12T19:19:37.919" v="35" actId="14100"/>
          <ac:spMkLst>
            <pc:docMk/>
            <pc:sldMk cId="822775208" sldId="287"/>
            <ac:spMk id="3" creationId="{8A337E3F-2C54-47D6-B9F4-C7408CA692FF}"/>
          </ac:spMkLst>
        </pc:spChg>
        <pc:spChg chg="del">
          <ac:chgData name="Phil Beecher" userId="8e59e9d451c39ba5" providerId="LiveId" clId="{593D1AD1-0C77-44E3-B14A-1300F537C8CF}" dt="2022-07-12T19:16:14.211" v="1" actId="478"/>
          <ac:spMkLst>
            <pc:docMk/>
            <pc:sldMk cId="822775208" sldId="287"/>
            <ac:spMk id="4" creationId="{F50E3A87-C269-48A3-8E92-ECFE8A46A6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802.15-22-0396-00-0mag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July 2022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12 July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July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219200"/>
            <a:ext cx="8665845"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t>
            </a: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13B2-7CAF-ACD7-8872-54E058613B46}"/>
              </a:ext>
            </a:extLst>
          </p:cNvPr>
          <p:cNvSpPr>
            <a:spLocks noGrp="1"/>
          </p:cNvSpPr>
          <p:nvPr>
            <p:ph type="title"/>
          </p:nvPr>
        </p:nvSpPr>
        <p:spPr>
          <a:xfrm>
            <a:off x="914400" y="685801"/>
            <a:ext cx="10363200" cy="304800"/>
          </a:xfrm>
        </p:spPr>
        <p:txBody>
          <a:bodyPr/>
          <a:lstStyle/>
          <a:p>
            <a:r>
              <a:rPr lang="en-GB" dirty="0"/>
              <a:t>802.15.Agenda</a:t>
            </a:r>
          </a:p>
        </p:txBody>
      </p:sp>
      <p:sp>
        <p:nvSpPr>
          <p:cNvPr id="4" name="Footer Placeholder 3">
            <a:extLst>
              <a:ext uri="{FF2B5EF4-FFF2-40B4-BE49-F238E27FC236}">
                <a16:creationId xmlns:a16="http://schemas.microsoft.com/office/drawing/2014/main" id="{54B5912F-9049-0D96-D8AE-7F50C19C8A53}"/>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graphicFrame>
        <p:nvGraphicFramePr>
          <p:cNvPr id="7" name="Object 6">
            <a:extLst>
              <a:ext uri="{FF2B5EF4-FFF2-40B4-BE49-F238E27FC236}">
                <a16:creationId xmlns:a16="http://schemas.microsoft.com/office/drawing/2014/main" id="{6A827411-F846-4051-086B-17255F227482}"/>
              </a:ext>
            </a:extLst>
          </p:cNvPr>
          <p:cNvGraphicFramePr>
            <a:graphicFrameLocks noChangeAspect="1"/>
          </p:cNvGraphicFramePr>
          <p:nvPr>
            <p:extLst>
              <p:ext uri="{D42A27DB-BD31-4B8C-83A1-F6EECF244321}">
                <p14:modId xmlns:p14="http://schemas.microsoft.com/office/powerpoint/2010/main" val="3736539245"/>
              </p:ext>
            </p:extLst>
          </p:nvPr>
        </p:nvGraphicFramePr>
        <p:xfrm>
          <a:off x="1828800" y="1110733"/>
          <a:ext cx="8763000" cy="5325723"/>
        </p:xfrm>
        <a:graphic>
          <a:graphicData uri="http://schemas.openxmlformats.org/presentationml/2006/ole">
            <mc:AlternateContent xmlns:mc="http://schemas.openxmlformats.org/markup-compatibility/2006">
              <mc:Choice xmlns:v="urn:schemas-microsoft-com:vml" Requires="v">
                <p:oleObj name="Worksheet" r:id="rId2" imgW="12969126" imgH="7878969" progId="Excel.Sheet.12">
                  <p:embed/>
                </p:oleObj>
              </mc:Choice>
              <mc:Fallback>
                <p:oleObj name="Worksheet" r:id="rId2" imgW="12969126" imgH="7878969" progId="Excel.Sheet.12">
                  <p:embed/>
                  <p:pic>
                    <p:nvPicPr>
                      <p:cNvPr id="7" name="Object 6">
                        <a:extLst>
                          <a:ext uri="{FF2B5EF4-FFF2-40B4-BE49-F238E27FC236}">
                            <a16:creationId xmlns:a16="http://schemas.microsoft.com/office/drawing/2014/main" id="{6A827411-F846-4051-086B-17255F227482}"/>
                          </a:ext>
                        </a:extLst>
                      </p:cNvPr>
                      <p:cNvPicPr/>
                      <p:nvPr/>
                    </p:nvPicPr>
                    <p:blipFill>
                      <a:blip r:embed="rId3"/>
                      <a:stretch>
                        <a:fillRect/>
                      </a:stretch>
                    </p:blipFill>
                    <p:spPr>
                      <a:xfrm>
                        <a:off x="1828800" y="1110733"/>
                        <a:ext cx="8763000" cy="5325723"/>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047542FF-260C-5A89-C909-FEE619E59A55}"/>
              </a:ext>
            </a:extLst>
          </p:cNvPr>
          <p:cNvSpPr/>
          <p:nvPr/>
        </p:nvSpPr>
        <p:spPr bwMode="auto">
          <a:xfrm>
            <a:off x="5181600" y="4572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Oval 8">
            <a:extLst>
              <a:ext uri="{FF2B5EF4-FFF2-40B4-BE49-F238E27FC236}">
                <a16:creationId xmlns:a16="http://schemas.microsoft.com/office/drawing/2014/main" id="{91A8F5D9-C839-E9BC-A94E-FC7D186E4E75}"/>
              </a:ext>
            </a:extLst>
          </p:cNvPr>
          <p:cNvSpPr/>
          <p:nvPr/>
        </p:nvSpPr>
        <p:spPr bwMode="auto">
          <a:xfrm>
            <a:off x="6767794" y="4578689"/>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0" name="Oval 9">
            <a:extLst>
              <a:ext uri="{FF2B5EF4-FFF2-40B4-BE49-F238E27FC236}">
                <a16:creationId xmlns:a16="http://schemas.microsoft.com/office/drawing/2014/main" id="{02B1D539-4F46-9315-FC85-568F229C68EC}"/>
              </a:ext>
            </a:extLst>
          </p:cNvPr>
          <p:cNvSpPr/>
          <p:nvPr/>
        </p:nvSpPr>
        <p:spPr bwMode="auto">
          <a:xfrm>
            <a:off x="6376403" y="3955473"/>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6421430" y="2590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July 12,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July 13,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Comment resolution for 802.15.4 PAR Revision</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Continue review of any change requests for Operations Manual </a:t>
            </a:r>
          </a:p>
          <a:p>
            <a:pPr marL="457200" lvl="2" indent="-457200">
              <a:spcAft>
                <a:spcPts val="600"/>
              </a:spcAft>
              <a:buFont typeface="+mj-lt"/>
              <a:buAutoNum type="arabicPeriod" startAt="8"/>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219201"/>
            <a:ext cx="10873208" cy="4800600"/>
          </a:xfrm>
        </p:spPr>
        <p:txBody>
          <a:bodyPr/>
          <a:lstStyle/>
          <a:p>
            <a:pPr marL="285750" indent="-285750"/>
            <a:r>
              <a:rPr lang="en-US" sz="1800" dirty="0"/>
              <a:t>PARs to be considered on </a:t>
            </a:r>
            <a:r>
              <a:rPr lang="en-US" altLang="en-US" sz="1800" dirty="0"/>
              <a:t>12 July 2022 Comments due July 12</a:t>
            </a:r>
            <a:r>
              <a:rPr lang="en-US" altLang="en-US" sz="1800" baseline="30000" dirty="0"/>
              <a:t>th  </a:t>
            </a:r>
            <a:r>
              <a:rPr lang="en-US" sz="1800" b="1" i="0" dirty="0">
                <a:solidFill>
                  <a:srgbClr val="000000"/>
                </a:solidFill>
                <a:effectLst/>
              </a:rPr>
              <a:t>18:00</a:t>
            </a:r>
          </a:p>
          <a:p>
            <a:pPr marL="0" indent="0">
              <a:buNone/>
            </a:pPr>
            <a:endParaRPr lang="en-US" sz="1800" b="1" i="0" dirty="0">
              <a:solidFill>
                <a:srgbClr val="000000"/>
              </a:solidFill>
              <a:effectLst/>
            </a:endParaRPr>
          </a:p>
          <a:p>
            <a:pPr marL="457200" indent="-457200">
              <a:buFont typeface="+mj-lt"/>
              <a:buAutoNum type="arabicParenR"/>
            </a:pPr>
            <a:r>
              <a:rPr lang="en-US" sz="1800" dirty="0"/>
              <a:t>60802 - Standard - Time-Sensitive Networking Profile for Industrial Automation, </a:t>
            </a:r>
            <a:r>
              <a:rPr lang="en-US" sz="1800" dirty="0">
                <a:hlinkClick r:id="rId2"/>
              </a:rPr>
              <a:t>PAR</a:t>
            </a:r>
            <a:r>
              <a:rPr lang="en-US" sz="1800" dirty="0"/>
              <a:t>, </a:t>
            </a:r>
            <a:r>
              <a:rPr lang="en-US" sz="1800" dirty="0">
                <a:hlinkClick r:id="rId3"/>
              </a:rPr>
              <a:t>CSD</a:t>
            </a:r>
            <a:r>
              <a:rPr lang="en-US" sz="1800" dirty="0"/>
              <a:t>, and </a:t>
            </a:r>
            <a:r>
              <a:rPr lang="en-US" sz="1800" dirty="0">
                <a:hlinkClick r:id="rId4"/>
              </a:rPr>
              <a:t>PAR Extension</a:t>
            </a:r>
            <a:endParaRPr lang="en-US" sz="1800" dirty="0"/>
          </a:p>
          <a:p>
            <a:pPr marL="457200" indent="-457200">
              <a:buFont typeface="+mj-lt"/>
              <a:buAutoNum type="arabicParenR"/>
            </a:pPr>
            <a:r>
              <a:rPr lang="en-US" sz="1800" dirty="0"/>
              <a:t>802.1Qdv - Amendment: Enhancements to Cyclic Queuing and Forwarding, </a:t>
            </a:r>
            <a:r>
              <a:rPr lang="en-US" sz="1800" dirty="0">
                <a:hlinkClick r:id="rId5"/>
              </a:rPr>
              <a:t>PAR</a:t>
            </a:r>
            <a:r>
              <a:rPr lang="en-US" sz="1800" dirty="0"/>
              <a:t> and </a:t>
            </a:r>
            <a:r>
              <a:rPr lang="en-US" sz="1800" dirty="0">
                <a:hlinkClick r:id="rId6"/>
              </a:rPr>
              <a:t>CSD</a:t>
            </a:r>
            <a:endParaRPr lang="en-US" sz="1800" dirty="0"/>
          </a:p>
          <a:p>
            <a:pPr marL="457200" indent="-457200">
              <a:buFont typeface="+mj-lt"/>
              <a:buAutoNum type="arabicParenR"/>
            </a:pPr>
            <a:r>
              <a:rPr lang="en-US" sz="1800" dirty="0"/>
              <a:t>802.1Qdw - Amendment: Source Flow Control, </a:t>
            </a:r>
            <a:r>
              <a:rPr lang="en-US" sz="1800" dirty="0">
                <a:hlinkClick r:id="rId7"/>
              </a:rPr>
              <a:t>PAR</a:t>
            </a:r>
            <a:r>
              <a:rPr lang="en-US" sz="1800" dirty="0"/>
              <a:t> and </a:t>
            </a:r>
            <a:r>
              <a:rPr lang="en-US" sz="1800" dirty="0">
                <a:hlinkClick r:id="rId8"/>
              </a:rPr>
              <a:t>CSD</a:t>
            </a:r>
            <a:endParaRPr lang="en-US" sz="1800" dirty="0"/>
          </a:p>
          <a:p>
            <a:pPr marL="457200" indent="-457200">
              <a:buFont typeface="+mj-lt"/>
              <a:buAutoNum type="arabicParenR"/>
            </a:pPr>
            <a:r>
              <a:rPr lang="en-US" sz="1800" dirty="0"/>
              <a:t>802.1CQ - Standard - Multicast and Local Address Assignment, </a:t>
            </a:r>
            <a:r>
              <a:rPr lang="en-US" sz="1800" dirty="0">
                <a:hlinkClick r:id="rId9"/>
              </a:rPr>
              <a:t>PAR Extension</a:t>
            </a:r>
            <a:endParaRPr lang="en-US" sz="1800" dirty="0"/>
          </a:p>
          <a:p>
            <a:pPr marL="457200" indent="-457200">
              <a:buFont typeface="+mj-lt"/>
              <a:buAutoNum type="arabicParenR"/>
            </a:pPr>
            <a:r>
              <a:rPr lang="en-US" sz="1800" dirty="0"/>
              <a:t>802.1DC - Standard - Quality of Service Provision by Network Systems, </a:t>
            </a:r>
            <a:r>
              <a:rPr lang="en-US" sz="1800" dirty="0">
                <a:hlinkClick r:id="rId10"/>
              </a:rPr>
              <a:t>PAR Extension</a:t>
            </a:r>
            <a:endParaRPr lang="en-US" sz="1800" dirty="0"/>
          </a:p>
          <a:p>
            <a:pPr marL="457200" indent="-457200">
              <a:buFont typeface="+mj-lt"/>
              <a:buAutoNum type="arabicParenR"/>
            </a:pPr>
            <a:r>
              <a:rPr lang="en-US" sz="1800" dirty="0"/>
              <a:t>802.1Qcz - Amendment: Congestion Isolation, </a:t>
            </a:r>
            <a:r>
              <a:rPr lang="en-US" sz="1800" dirty="0">
                <a:hlinkClick r:id="rId11"/>
              </a:rPr>
              <a:t>PAR Extension</a:t>
            </a:r>
            <a:endParaRPr lang="en-US" sz="1800" dirty="0"/>
          </a:p>
          <a:p>
            <a:pPr marL="457200" indent="-457200">
              <a:buFont typeface="+mj-lt"/>
              <a:buAutoNum type="arabicParenR"/>
            </a:pPr>
            <a:r>
              <a:rPr lang="en-US" sz="1800" dirty="0"/>
              <a:t>802.1Qdd - Amendment: Resource Allocation Protocol, </a:t>
            </a:r>
            <a:r>
              <a:rPr lang="en-US" sz="1800" dirty="0">
                <a:hlinkClick r:id="rId12"/>
              </a:rPr>
              <a:t>PAR Extension</a:t>
            </a:r>
            <a:endParaRPr lang="en-US" sz="1800" dirty="0"/>
          </a:p>
          <a:p>
            <a:pPr marL="457200" indent="-457200">
              <a:buFont typeface="+mj-lt"/>
              <a:buAutoNum type="arabicParenR"/>
            </a:pPr>
            <a:r>
              <a:rPr lang="en-US" sz="1800" dirty="0"/>
              <a:t>802.3 Industry Connections - New Ethernet Applications, </a:t>
            </a:r>
            <a:r>
              <a:rPr lang="en-US" sz="1800" dirty="0">
                <a:hlinkClick r:id="rId13"/>
              </a:rPr>
              <a:t>Endorsement Letter &amp; ICAID</a:t>
            </a:r>
            <a:endParaRPr lang="en-US" sz="1800" dirty="0"/>
          </a:p>
          <a:p>
            <a:pPr marL="457200" indent="-457200">
              <a:buFont typeface="+mj-lt"/>
              <a:buAutoNum type="arabicParenR"/>
            </a:pPr>
            <a:r>
              <a:rPr lang="en-US" sz="1800" dirty="0"/>
              <a:t>802.15.4 - Standard for Low Rate Wireless Networks, Revision </a:t>
            </a:r>
            <a:r>
              <a:rPr lang="en-US" sz="1800" dirty="0">
                <a:hlinkClick r:id="rId14"/>
              </a:rPr>
              <a:t>PAR </a:t>
            </a:r>
            <a:endParaRPr lang="en-US" sz="1800" dirty="0"/>
          </a:p>
          <a:p>
            <a:endParaRPr lang="en-US" altLang="en-US" sz="1800" dirty="0"/>
          </a:p>
          <a:p>
            <a:r>
              <a:rPr lang="en-US" altLang="en-US" sz="1800" dirty="0"/>
              <a:t>Feedback to be reviewed on Wednesday 13</a:t>
            </a:r>
            <a:r>
              <a:rPr lang="en-US" altLang="en-US" sz="1800" baseline="30000" dirty="0"/>
              <a:t>th</a:t>
            </a:r>
            <a:r>
              <a:rPr lang="en-US" altLang="en-US" sz="1800" dirty="0"/>
              <a:t> July</a:t>
            </a:r>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61566</TotalTime>
  <Words>1010</Words>
  <Application>Microsoft Office PowerPoint</Application>
  <PresentationFormat>Widescreen</PresentationFormat>
  <Paragraphs>114</Paragraphs>
  <Slides>10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Default Design</vt:lpstr>
      <vt:lpstr>Microsoft Excel Worksheet</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802.15.Agenda</vt:lpstr>
      <vt:lpstr>SC Meeting Objectives – Agenda</vt:lpstr>
      <vt:lpstr>PAR Review SCM</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1118</cp:revision>
  <cp:lastPrinted>2016-07-25T16:00:41Z</cp:lastPrinted>
  <dcterms:created xsi:type="dcterms:W3CDTF">2009-07-12T16:25:16Z</dcterms:created>
  <dcterms:modified xsi:type="dcterms:W3CDTF">2022-07-12T19:19:48Z</dcterms:modified>
  <cp:category/>
</cp:coreProperties>
</file>