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60" r:id="rId4"/>
    <p:sldId id="261" r:id="rId5"/>
    <p:sldId id="262"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7" autoAdjust="0"/>
    <p:restoredTop sz="94660"/>
  </p:normalViewPr>
  <p:slideViewPr>
    <p:cSldViewPr>
      <p:cViewPr varScale="1">
        <p:scale>
          <a:sx n="82" d="100"/>
          <a:sy n="82" d="100"/>
        </p:scale>
        <p:origin x="1386" y="96"/>
      </p:cViewPr>
      <p:guideLst>
        <p:guide orient="horz" pos="2160"/>
        <p:guide pos="2880"/>
      </p:guideLst>
    </p:cSldViewPr>
  </p:slideViewPr>
  <p:notesTextViewPr>
    <p:cViewPr>
      <p:scale>
        <a:sx n="1" d="1"/>
        <a:sy n="1" d="1"/>
      </p:scale>
      <p:origin x="0" y="0"/>
    </p:cViewPr>
  </p:notesTextViewPr>
  <p:notesViewPr>
    <p:cSldViewPr>
      <p:cViewPr varScale="1">
        <p:scale>
          <a:sx n="62" d="100"/>
          <a:sy n="62" d="100"/>
        </p:scale>
        <p:origin x="313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37C3AEA9-09A6-474D-A838-97E9D4773C5D}"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E9F5D47B-2601-44CC-92B0-889472F44B5F}"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8218CD9-3755-4466-8078-A7F39FD05FD4}" type="slidenum">
              <a:rPr lang="en-US" altLang="en-US"/>
              <a:pPr/>
              <a:t>‹#›</a:t>
            </a:fld>
            <a:endParaRPr lang="en-US" altLang="en-US"/>
          </a:p>
        </p:txBody>
      </p:sp>
    </p:spTree>
    <p:extLst>
      <p:ext uri="{BB962C8B-B14F-4D97-AF65-F5344CB8AC3E}">
        <p14:creationId xmlns:p14="http://schemas.microsoft.com/office/powerpoint/2010/main" val="643695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08C4FDB-5905-4887-9E3F-6CECFD083B79}" type="slidenum">
              <a:rPr lang="en-US" altLang="en-US"/>
              <a:pPr/>
              <a:t>‹#›</a:t>
            </a:fld>
            <a:endParaRPr lang="en-US" altLang="en-US"/>
          </a:p>
        </p:txBody>
      </p:sp>
    </p:spTree>
    <p:extLst>
      <p:ext uri="{BB962C8B-B14F-4D97-AF65-F5344CB8AC3E}">
        <p14:creationId xmlns:p14="http://schemas.microsoft.com/office/powerpoint/2010/main" val="1887966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3BFA92E-D952-4378-995A-B1DDF0D1F7B8}" type="slidenum">
              <a:rPr lang="en-US" altLang="en-US"/>
              <a:pPr/>
              <a:t>‹#›</a:t>
            </a:fld>
            <a:endParaRPr lang="en-US" altLang="en-US"/>
          </a:p>
        </p:txBody>
      </p:sp>
    </p:spTree>
    <p:extLst>
      <p:ext uri="{BB962C8B-B14F-4D97-AF65-F5344CB8AC3E}">
        <p14:creationId xmlns:p14="http://schemas.microsoft.com/office/powerpoint/2010/main" val="2702968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7220AFF-6ABD-4DDE-A361-919BC72455A1}" type="slidenum">
              <a:rPr lang="en-US" altLang="en-US"/>
              <a:pPr/>
              <a:t>‹#›</a:t>
            </a:fld>
            <a:endParaRPr lang="en-US" altLang="en-US"/>
          </a:p>
        </p:txBody>
      </p:sp>
    </p:spTree>
    <p:extLst>
      <p:ext uri="{BB962C8B-B14F-4D97-AF65-F5344CB8AC3E}">
        <p14:creationId xmlns:p14="http://schemas.microsoft.com/office/powerpoint/2010/main" val="1608582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CC9187FE-681D-484E-9C11-8EC7495B1103}" type="slidenum">
              <a:rPr lang="en-US" altLang="en-US"/>
              <a:pPr/>
              <a:t>‹#›</a:t>
            </a:fld>
            <a:endParaRPr lang="en-US" altLang="en-US"/>
          </a:p>
        </p:txBody>
      </p:sp>
    </p:spTree>
    <p:extLst>
      <p:ext uri="{BB962C8B-B14F-4D97-AF65-F5344CB8AC3E}">
        <p14:creationId xmlns:p14="http://schemas.microsoft.com/office/powerpoint/2010/main" val="280722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April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1EDFD3DF-8BA1-4BA9-AA3D-361764DC45D8}" type="slidenum">
              <a:rPr lang="en-US" altLang="en-US"/>
              <a:pPr/>
              <a:t>‹#›</a:t>
            </a:fld>
            <a:endParaRPr lang="en-US" altLang="en-US"/>
          </a:p>
        </p:txBody>
      </p:sp>
    </p:spTree>
    <p:extLst>
      <p:ext uri="{BB962C8B-B14F-4D97-AF65-F5344CB8AC3E}">
        <p14:creationId xmlns:p14="http://schemas.microsoft.com/office/powerpoint/2010/main" val="360493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28C2E8A0-7163-4C16-BC66-DF7661E39B5B}" type="slidenum">
              <a:rPr lang="en-US" altLang="en-US"/>
              <a:pPr/>
              <a:t>‹#›</a:t>
            </a:fld>
            <a:endParaRPr lang="en-US" altLang="en-US"/>
          </a:p>
        </p:txBody>
      </p:sp>
    </p:spTree>
    <p:extLst>
      <p:ext uri="{BB962C8B-B14F-4D97-AF65-F5344CB8AC3E}">
        <p14:creationId xmlns:p14="http://schemas.microsoft.com/office/powerpoint/2010/main" val="620654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E86D6BEF-8957-49AE-8899-F68AE95FAFDB}" type="slidenum">
              <a:rPr lang="en-US" altLang="en-US"/>
              <a:pPr/>
              <a:t>‹#›</a:t>
            </a:fld>
            <a:endParaRPr lang="en-US" altLang="en-US"/>
          </a:p>
        </p:txBody>
      </p:sp>
    </p:spTree>
    <p:extLst>
      <p:ext uri="{BB962C8B-B14F-4D97-AF65-F5344CB8AC3E}">
        <p14:creationId xmlns:p14="http://schemas.microsoft.com/office/powerpoint/2010/main" val="1526814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3C6E1BA3-B1E9-43AE-9D47-D61B8C87CECB}" type="slidenum">
              <a:rPr lang="en-US" altLang="en-US"/>
              <a:pPr/>
              <a:t>‹#›</a:t>
            </a:fld>
            <a:endParaRPr lang="en-US" altLang="en-US"/>
          </a:p>
        </p:txBody>
      </p:sp>
    </p:spTree>
    <p:extLst>
      <p:ext uri="{BB962C8B-B14F-4D97-AF65-F5344CB8AC3E}">
        <p14:creationId xmlns:p14="http://schemas.microsoft.com/office/powerpoint/2010/main" val="382652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4C5AC14F-6550-4759-A2F5-DE163B293EF9}" type="slidenum">
              <a:rPr lang="en-US" altLang="en-US"/>
              <a:pPr/>
              <a:t>‹#›</a:t>
            </a:fld>
            <a:endParaRPr lang="en-US" altLang="en-US"/>
          </a:p>
        </p:txBody>
      </p:sp>
    </p:spTree>
    <p:extLst>
      <p:ext uri="{BB962C8B-B14F-4D97-AF65-F5344CB8AC3E}">
        <p14:creationId xmlns:p14="http://schemas.microsoft.com/office/powerpoint/2010/main" val="401535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605830CC-B639-4AD6-A0EA-B41FD9270E31}" type="slidenum">
              <a:rPr lang="en-US" altLang="en-US"/>
              <a:pPr/>
              <a:t>‹#›</a:t>
            </a:fld>
            <a:endParaRPr lang="en-US" altLang="en-US"/>
          </a:p>
        </p:txBody>
      </p:sp>
    </p:spTree>
    <p:extLst>
      <p:ext uri="{BB962C8B-B14F-4D97-AF65-F5344CB8AC3E}">
        <p14:creationId xmlns:p14="http://schemas.microsoft.com/office/powerpoint/2010/main" val="1282620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Lennert Bober, Fraunhofer HHI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B0C1A55-AFAC-4320-B8E4-6DFEA86FCE84}" type="slidenum">
              <a:rPr lang="en-US" altLang="en-US"/>
              <a:pPr/>
              <a:t>‹#›</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802.15-22-0394-00-0013</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TextBox 1"/>
          <p:cNvSpPr txBox="1"/>
          <p:nvPr userDrawn="1"/>
        </p:nvSpPr>
        <p:spPr>
          <a:xfrm>
            <a:off x="654514" y="332601"/>
            <a:ext cx="888385" cy="307777"/>
          </a:xfrm>
          <a:prstGeom prst="rect">
            <a:avLst/>
          </a:prstGeom>
          <a:noFill/>
        </p:spPr>
        <p:txBody>
          <a:bodyPr wrap="none" rtlCol="0">
            <a:spAutoFit/>
          </a:bodyPr>
          <a:lstStyle/>
          <a:p>
            <a:r>
              <a:rPr lang="de-DE" sz="1400" dirty="0" smtClean="0">
                <a:latin typeface="Times New Roman" panose="02020603050405020304" pitchFamily="18" charset="0"/>
                <a:cs typeface="Times New Roman" panose="02020603050405020304" pitchFamily="18" charset="0"/>
              </a:rPr>
              <a:t>July 2022</a:t>
            </a:r>
            <a:endParaRPr lang="en-US" sz="1400" dirty="0">
              <a:latin typeface="Times New Roman" panose="02020603050405020304" pitchFamily="18" charset="0"/>
              <a:cs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en-US" smtClean="0"/>
              <a:t>Lennert Bober, Fraunhofer HHI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1AE2550F-C1EE-4C87-9F2B-626D2BC0D0CE}"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smtClean="0">
                <a:solidFill>
                  <a:schemeClr val="tx2"/>
                </a:solidFill>
              </a:rPr>
              <a:t>Submission Title: </a:t>
            </a:r>
            <a:r>
              <a:rPr lang="en-US" altLang="en-US" sz="1600" dirty="0" smtClean="0">
                <a:solidFill>
                  <a:schemeClr val="tx2"/>
                </a:solidFill>
              </a:rPr>
              <a:t>July f</a:t>
            </a:r>
            <a:r>
              <a:rPr lang="en-US" altLang="en-US" sz="1600" dirty="0" smtClean="0"/>
              <a:t>ollow up on joint discussion between IEEE P802.15.13 and 802.1</a:t>
            </a:r>
            <a:endParaRPr lang="en-US" altLang="en-US" sz="1600" dirty="0" smtClean="0">
              <a:solidFill>
                <a:schemeClr val="tx2"/>
              </a:solidFill>
            </a:endParaRPr>
          </a:p>
          <a:p>
            <a:r>
              <a:rPr lang="en-US" altLang="en-US" sz="1600" b="1" dirty="0" smtClean="0">
                <a:solidFill>
                  <a:schemeClr val="tx2"/>
                </a:solidFill>
              </a:rPr>
              <a:t>Date Submitted: </a:t>
            </a:r>
            <a:r>
              <a:rPr lang="en-US" altLang="en-US" sz="1600" dirty="0" smtClean="0">
                <a:solidFill>
                  <a:schemeClr val="tx2"/>
                </a:solidFill>
              </a:rPr>
              <a:t> July 12</a:t>
            </a:r>
            <a:r>
              <a:rPr lang="en-US" altLang="en-US" sz="1600" baseline="30000" dirty="0" smtClean="0">
                <a:solidFill>
                  <a:schemeClr val="tx2"/>
                </a:solidFill>
              </a:rPr>
              <a:t>th</a:t>
            </a:r>
            <a:r>
              <a:rPr lang="en-US" altLang="en-US" sz="1600" dirty="0" smtClean="0">
                <a:solidFill>
                  <a:schemeClr val="tx2"/>
                </a:solidFill>
              </a:rPr>
              <a:t> 2022</a:t>
            </a:r>
          </a:p>
          <a:p>
            <a:r>
              <a:rPr lang="en-US" altLang="en-US" sz="1600" b="1" dirty="0" smtClean="0">
                <a:solidFill>
                  <a:schemeClr val="tx2"/>
                </a:solidFill>
              </a:rPr>
              <a:t>Source</a:t>
            </a:r>
            <a:r>
              <a:rPr lang="en-US" altLang="en-US" sz="1600" b="1" dirty="0">
                <a:solidFill>
                  <a:schemeClr val="tx2"/>
                </a:solidFill>
              </a:rPr>
              <a:t>:</a:t>
            </a:r>
            <a:r>
              <a:rPr lang="en-US" altLang="en-US" sz="1600" dirty="0">
                <a:solidFill>
                  <a:schemeClr val="tx2"/>
                </a:solidFill>
              </a:rPr>
              <a:t> </a:t>
            </a:r>
            <a:endParaRPr lang="en-US" altLang="en-US" sz="1600" dirty="0" smtClean="0">
              <a:solidFill>
                <a:schemeClr val="tx2"/>
              </a:solidFill>
            </a:endParaRPr>
          </a:p>
          <a:p>
            <a:r>
              <a:rPr lang="en-US" altLang="en-US" sz="1600" dirty="0" smtClean="0">
                <a:solidFill>
                  <a:schemeClr val="tx2"/>
                </a:solidFill>
              </a:rPr>
              <a:t>Lennert Bober, Fraunhofer HHI</a:t>
            </a:r>
            <a:endParaRPr lang="en-US" altLang="en-US" sz="1600" dirty="0">
              <a:solidFill>
                <a:schemeClr val="tx2"/>
              </a:solidFill>
            </a:endParaRPr>
          </a:p>
          <a:p>
            <a:r>
              <a:rPr lang="en-US" altLang="en-US" sz="1600" b="1" dirty="0" smtClean="0">
                <a:solidFill>
                  <a:schemeClr val="tx2"/>
                </a:solidFill>
              </a:rPr>
              <a:t>E-Mail:</a:t>
            </a:r>
            <a:r>
              <a:rPr lang="en-US" altLang="en-US" sz="1600" dirty="0" smtClean="0">
                <a:solidFill>
                  <a:schemeClr val="tx2"/>
                </a:solidFill>
              </a:rPr>
              <a:t> bober@ieee.org</a:t>
            </a:r>
            <a:endParaRPr lang="en-US" altLang="en-US" sz="1600" dirty="0">
              <a:solidFill>
                <a:schemeClr val="tx2"/>
              </a:solidFill>
            </a:endParaRPr>
          </a:p>
          <a:p>
            <a:pPr>
              <a:spcBef>
                <a:spcPts val="600"/>
              </a:spcBef>
              <a:spcAft>
                <a:spcPts val="600"/>
              </a:spcAft>
            </a:pPr>
            <a:endParaRPr lang="en-US" altLang="en-US" sz="1600" b="1" dirty="0" smtClean="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Discussion of open questions on integrating 802.15.13 networks in LANs and enabling certain TSN features.</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Aid development of the P802.15.13 standard</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1F912DD5-3207-41DD-A3B9-89333C4F09B9}" type="slidenum">
              <a:rPr lang="en-US" altLang="en-US"/>
              <a:pPr/>
              <a:t>2</a:t>
            </a:fld>
            <a:endParaRPr lang="en-US" altLang="en-US" dirty="0"/>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a:t>July follow up on joint discussion between IEEE P802.15.13 and 802.1</a:t>
            </a:r>
          </a:p>
        </p:txBody>
      </p:sp>
      <p:sp>
        <p:nvSpPr>
          <p:cNvPr id="2" name="Subtitle 1"/>
          <p:cNvSpPr>
            <a:spLocks noGrp="1"/>
          </p:cNvSpPr>
          <p:nvPr>
            <p:ph type="subTitle" idx="1"/>
          </p:nvPr>
        </p:nvSpPr>
        <p:spPr>
          <a:xfrm>
            <a:off x="1143000" y="4509120"/>
            <a:ext cx="6858000" cy="748680"/>
          </a:xfrm>
        </p:spPr>
        <p:txBody>
          <a:bodyPr/>
          <a:lstStyle/>
          <a:p>
            <a:r>
              <a:rPr lang="de-DE" dirty="0" smtClean="0"/>
              <a:t>July 12th 2022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t>
            </a:r>
            <a:endParaRPr lang="en-US" dirty="0"/>
          </a:p>
        </p:txBody>
      </p:sp>
      <p:sp>
        <p:nvSpPr>
          <p:cNvPr id="3" name="Content Placeholder 2"/>
          <p:cNvSpPr>
            <a:spLocks noGrp="1"/>
          </p:cNvSpPr>
          <p:nvPr>
            <p:ph idx="1"/>
          </p:nvPr>
        </p:nvSpPr>
        <p:spPr/>
        <p:txBody>
          <a:bodyPr/>
          <a:lstStyle/>
          <a:p>
            <a:r>
              <a:rPr lang="en-US" sz="2800" dirty="0" smtClean="0"/>
              <a:t>This is the third joint meeting between 802.1 and 802.15(.13)</a:t>
            </a:r>
          </a:p>
          <a:p>
            <a:r>
              <a:rPr lang="en-US" sz="2800" dirty="0" smtClean="0"/>
              <a:t>Some open questions were </a:t>
            </a:r>
            <a:r>
              <a:rPr lang="en-US" sz="2800" dirty="0" smtClean="0"/>
              <a:t>clarified already</a:t>
            </a:r>
            <a:endParaRPr lang="en-US" sz="2800" dirty="0" smtClean="0"/>
          </a:p>
          <a:p>
            <a:r>
              <a:rPr lang="en-US" sz="2800" dirty="0" smtClean="0"/>
              <a:t>Changes were made to the draft to make future support of TSN features easier</a:t>
            </a:r>
          </a:p>
          <a:p>
            <a:r>
              <a:rPr lang="en-US" sz="2800" dirty="0" smtClean="0"/>
              <a:t>Two open questions remain</a:t>
            </a:r>
          </a:p>
          <a:p>
            <a:r>
              <a:rPr lang="en-US" sz="2800" dirty="0" smtClean="0"/>
              <a:t>How to proceed in 802.15.13?</a:t>
            </a:r>
            <a:endParaRPr lang="en-US" sz="2800" dirty="0"/>
          </a:p>
        </p:txBody>
      </p:sp>
      <p:sp>
        <p:nvSpPr>
          <p:cNvPr id="4" name="Footer Placeholder 3"/>
          <p:cNvSpPr>
            <a:spLocks noGrp="1"/>
          </p:cNvSpPr>
          <p:nvPr>
            <p:ph type="ftr" sz="quarter" idx="11"/>
          </p:nvPr>
        </p:nvSpPr>
        <p:spPr/>
        <p:txBody>
          <a:bodyPr/>
          <a:lstStyle/>
          <a:p>
            <a:r>
              <a:rPr lang="en-US" altLang="en-US" dirty="0" smtClean="0"/>
              <a:t>Lennert Bober, Fraunhofer HHI</a:t>
            </a:r>
            <a:endParaRPr lang="en-US" altLang="en-US" dirty="0"/>
          </a:p>
        </p:txBody>
      </p:sp>
      <p:sp>
        <p:nvSpPr>
          <p:cNvPr id="5" name="Slide Number Placeholder 4"/>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3</a:t>
            </a:fld>
            <a:endParaRPr lang="en-US" altLang="en-US" dirty="0"/>
          </a:p>
        </p:txBody>
      </p:sp>
    </p:spTree>
    <p:extLst>
      <p:ext uri="{BB962C8B-B14F-4D97-AF65-F5344CB8AC3E}">
        <p14:creationId xmlns:p14="http://schemas.microsoft.com/office/powerpoint/2010/main" val="3095432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Question 1 (Topic # 3 from last meeting)</a:t>
            </a:r>
            <a:endParaRPr lang="en-US" dirty="0"/>
          </a:p>
        </p:txBody>
      </p:sp>
      <p:sp>
        <p:nvSpPr>
          <p:cNvPr id="3" name="Content Placeholder 2"/>
          <p:cNvSpPr>
            <a:spLocks noGrp="1"/>
          </p:cNvSpPr>
          <p:nvPr>
            <p:ph idx="1"/>
          </p:nvPr>
        </p:nvSpPr>
        <p:spPr/>
        <p:txBody>
          <a:bodyPr/>
          <a:lstStyle/>
          <a:p>
            <a:r>
              <a:rPr lang="en-US" sz="2800" u="sng" dirty="0" smtClean="0"/>
              <a:t>What TSN capabilities are beneficial to 802.15.13?</a:t>
            </a:r>
          </a:p>
          <a:p>
            <a:r>
              <a:rPr lang="en-US" sz="2800" dirty="0" smtClean="0">
                <a:sym typeface="Wingdings" panose="05000000000000000000" pitchFamily="2" charset="2"/>
              </a:rPr>
              <a:t>Answer: focus on</a:t>
            </a:r>
            <a:endParaRPr lang="en-US" sz="2800" dirty="0" smtClean="0">
              <a:sym typeface="Wingdings" panose="05000000000000000000" pitchFamily="2" charset="2"/>
            </a:endParaRPr>
          </a:p>
          <a:p>
            <a:pPr lvl="1"/>
            <a:r>
              <a:rPr lang="en-US" sz="2400" dirty="0" smtClean="0"/>
              <a:t>Scheduled Traffic (IEEE 802.1Qbv)</a:t>
            </a:r>
          </a:p>
          <a:p>
            <a:pPr lvl="1"/>
            <a:r>
              <a:rPr lang="en-US" sz="2400" dirty="0" smtClean="0"/>
              <a:t>Time Sync (IEEE 802.1AS</a:t>
            </a:r>
            <a:r>
              <a:rPr lang="en-US" sz="2400" dirty="0" smtClean="0"/>
              <a:t>)</a:t>
            </a:r>
            <a:endParaRPr lang="en-US" sz="2400" dirty="0" smtClean="0"/>
          </a:p>
        </p:txBody>
      </p:sp>
      <p:sp>
        <p:nvSpPr>
          <p:cNvPr id="4" name="Footer Placeholder 3"/>
          <p:cNvSpPr>
            <a:spLocks noGrp="1"/>
          </p:cNvSpPr>
          <p:nvPr>
            <p:ph type="ftr" sz="quarter" idx="11"/>
          </p:nvPr>
        </p:nvSpPr>
        <p:spPr/>
        <p:txBody>
          <a:bodyPr/>
          <a:lstStyle/>
          <a:p>
            <a:r>
              <a:rPr lang="en-US" altLang="en-US" dirty="0" smtClean="0"/>
              <a:t>Lennert Bober, Fraunhofer HHI</a:t>
            </a:r>
            <a:endParaRPr lang="en-US" altLang="en-US" dirty="0"/>
          </a:p>
        </p:txBody>
      </p:sp>
      <p:sp>
        <p:nvSpPr>
          <p:cNvPr id="5" name="Slide Number Placeholder 4"/>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4</a:t>
            </a:fld>
            <a:endParaRPr lang="en-US" altLang="en-US" dirty="0"/>
          </a:p>
        </p:txBody>
      </p:sp>
    </p:spTree>
    <p:extLst>
      <p:ext uri="{BB962C8B-B14F-4D97-AF65-F5344CB8AC3E}">
        <p14:creationId xmlns:p14="http://schemas.microsoft.com/office/powerpoint/2010/main" val="2305808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Question 1 (Topic # 3 from last meeting)</a:t>
            </a:r>
            <a:endParaRPr lang="en-US" dirty="0"/>
          </a:p>
        </p:txBody>
      </p:sp>
      <p:sp>
        <p:nvSpPr>
          <p:cNvPr id="3" name="Content Placeholder 2"/>
          <p:cNvSpPr>
            <a:spLocks noGrp="1"/>
          </p:cNvSpPr>
          <p:nvPr>
            <p:ph idx="1"/>
          </p:nvPr>
        </p:nvSpPr>
        <p:spPr/>
        <p:txBody>
          <a:bodyPr/>
          <a:lstStyle/>
          <a:p>
            <a:r>
              <a:rPr lang="en-US" sz="2800" u="sng" dirty="0" smtClean="0"/>
              <a:t>What can be learned from IEEE 802.3 PON?</a:t>
            </a:r>
          </a:p>
          <a:p>
            <a:r>
              <a:rPr lang="en-US" sz="2800" dirty="0" smtClean="0">
                <a:sym typeface="Wingdings" panose="05000000000000000000" pitchFamily="2" charset="2"/>
              </a:rPr>
              <a:t>Not investigated in detail, focus was first on implementing other changes in the draft</a:t>
            </a:r>
          </a:p>
          <a:p>
            <a:r>
              <a:rPr lang="en-US" sz="2800" dirty="0" smtClean="0">
                <a:sym typeface="Wingdings" panose="05000000000000000000" pitchFamily="2" charset="2"/>
              </a:rPr>
              <a:t>Will probably not be continued before finishing SA-Ballot / baseline standard</a:t>
            </a:r>
          </a:p>
        </p:txBody>
      </p:sp>
      <p:sp>
        <p:nvSpPr>
          <p:cNvPr id="4" name="Footer Placeholder 3"/>
          <p:cNvSpPr>
            <a:spLocks noGrp="1"/>
          </p:cNvSpPr>
          <p:nvPr>
            <p:ph type="ftr" sz="quarter" idx="11"/>
          </p:nvPr>
        </p:nvSpPr>
        <p:spPr/>
        <p:txBody>
          <a:bodyPr/>
          <a:lstStyle/>
          <a:p>
            <a:r>
              <a:rPr lang="en-US" altLang="en-US" dirty="0" smtClean="0"/>
              <a:t>Lennert Bober, Fraunhofer HHI</a:t>
            </a:r>
            <a:endParaRPr lang="en-US" altLang="en-US" dirty="0"/>
          </a:p>
        </p:txBody>
      </p:sp>
      <p:sp>
        <p:nvSpPr>
          <p:cNvPr id="5" name="Slide Number Placeholder 4"/>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5</a:t>
            </a:fld>
            <a:endParaRPr lang="en-US" altLang="en-US" dirty="0"/>
          </a:p>
        </p:txBody>
      </p:sp>
    </p:spTree>
    <p:extLst>
      <p:ext uri="{BB962C8B-B14F-4D97-AF65-F5344CB8AC3E}">
        <p14:creationId xmlns:p14="http://schemas.microsoft.com/office/powerpoint/2010/main" val="2783466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a:t>
            </a:r>
            <a:r>
              <a:rPr lang="en-US" dirty="0" smtClean="0"/>
              <a:t>plans for IEEE P802.15.13</a:t>
            </a:r>
            <a:endParaRPr lang="en-US" dirty="0"/>
          </a:p>
        </p:txBody>
      </p:sp>
      <p:sp>
        <p:nvSpPr>
          <p:cNvPr id="3" name="Content Placeholder 2"/>
          <p:cNvSpPr>
            <a:spLocks noGrp="1"/>
          </p:cNvSpPr>
          <p:nvPr>
            <p:ph idx="1"/>
          </p:nvPr>
        </p:nvSpPr>
        <p:spPr/>
        <p:txBody>
          <a:bodyPr/>
          <a:lstStyle/>
          <a:p>
            <a:r>
              <a:rPr lang="en-US" sz="2800" dirty="0" smtClean="0"/>
              <a:t>Currently in SA-Ballot phase </a:t>
            </a:r>
            <a:r>
              <a:rPr lang="en-US" sz="2800" dirty="0" smtClean="0">
                <a:sym typeface="Wingdings" panose="05000000000000000000" pitchFamily="2" charset="2"/>
              </a:rPr>
              <a:t> </a:t>
            </a:r>
            <a:r>
              <a:rPr lang="en-US" sz="2800" dirty="0" smtClean="0"/>
              <a:t>changes already made in a </a:t>
            </a:r>
            <a:r>
              <a:rPr lang="en-US" sz="2800" u="sng" dirty="0" smtClean="0"/>
              <a:t>very late stage</a:t>
            </a:r>
          </a:p>
          <a:p>
            <a:r>
              <a:rPr lang="en-US" sz="2800" dirty="0" smtClean="0"/>
              <a:t>Now focus on finishing the baseline standard</a:t>
            </a:r>
          </a:p>
          <a:p>
            <a:r>
              <a:rPr lang="en-US" sz="2800" dirty="0" smtClean="0"/>
              <a:t>Prototyping and validation of baseline needed first</a:t>
            </a:r>
            <a:endParaRPr lang="en-US" sz="2800" dirty="0" smtClean="0"/>
          </a:p>
          <a:p>
            <a:r>
              <a:rPr lang="en-US" sz="2800" dirty="0" smtClean="0"/>
              <a:t>Better support possible through amendments in the future</a:t>
            </a:r>
            <a:endParaRPr lang="en-US" sz="2800" dirty="0"/>
          </a:p>
        </p:txBody>
      </p:sp>
      <p:sp>
        <p:nvSpPr>
          <p:cNvPr id="4" name="Footer Placeholder 3"/>
          <p:cNvSpPr>
            <a:spLocks noGrp="1"/>
          </p:cNvSpPr>
          <p:nvPr>
            <p:ph type="ftr" sz="quarter" idx="11"/>
          </p:nvPr>
        </p:nvSpPr>
        <p:spPr/>
        <p:txBody>
          <a:bodyPr/>
          <a:lstStyle/>
          <a:p>
            <a:r>
              <a:rPr lang="en-US" altLang="en-US" dirty="0" smtClean="0"/>
              <a:t>Lennert Bober, Fraunhofer HHI</a:t>
            </a:r>
            <a:endParaRPr lang="en-US" altLang="en-US" dirty="0"/>
          </a:p>
        </p:txBody>
      </p:sp>
      <p:sp>
        <p:nvSpPr>
          <p:cNvPr id="5" name="Slide Number Placeholder 4"/>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6</a:t>
            </a:fld>
            <a:endParaRPr lang="en-US" altLang="en-US" dirty="0"/>
          </a:p>
        </p:txBody>
      </p:sp>
    </p:spTree>
    <p:extLst>
      <p:ext uri="{BB962C8B-B14F-4D97-AF65-F5344CB8AC3E}">
        <p14:creationId xmlns:p14="http://schemas.microsoft.com/office/powerpoint/2010/main" val="144102853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268</Words>
  <Application>Microsoft Office PowerPoint</Application>
  <PresentationFormat>On-screen Show (4:3)</PresentationFormat>
  <Paragraphs>46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Times New Roman</vt:lpstr>
      <vt:lpstr>Wingdings</vt:lpstr>
      <vt:lpstr>Office Theme</vt:lpstr>
      <vt:lpstr>PowerPoint Presentation</vt:lpstr>
      <vt:lpstr>July follow up on joint discussion between IEEE P802.15.13 and 802.1</vt:lpstr>
      <vt:lpstr>General </vt:lpstr>
      <vt:lpstr>Open Question 1 (Topic # 3 from last meeting)</vt:lpstr>
      <vt:lpstr>Open Question 1 (Topic # 3 from last meeting)</vt:lpstr>
      <vt:lpstr>Future plans for IEEE P802.15.13</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Bober, Kai Lennert</dc:creator>
  <cp:keywords/>
  <dc:description>15-22-0394-00-0013</dc:description>
  <cp:lastModifiedBy>Bober, Kai Lennert</cp:lastModifiedBy>
  <cp:revision>63</cp:revision>
  <cp:lastPrinted>1998-02-10T13:28:06Z</cp:lastPrinted>
  <dcterms:created xsi:type="dcterms:W3CDTF">2022-04-04T09:11:16Z</dcterms:created>
  <dcterms:modified xsi:type="dcterms:W3CDTF">2022-07-12T14:46:42Z</dcterms:modified>
</cp:coreProperties>
</file>