
<file path=[Content_Types].xml><?xml version="1.0" encoding="utf-8"?>
<Types xmlns="http://schemas.openxmlformats.org/package/2006/content-types">
  <Default Extension="emf" ContentType="image/x-emf"/>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6"/>
  </p:notesMasterIdLst>
  <p:handoutMasterIdLst>
    <p:handoutMasterId r:id="rId17"/>
  </p:handoutMasterIdLst>
  <p:sldIdLst>
    <p:sldId id="287" r:id="rId2"/>
    <p:sldId id="2366" r:id="rId3"/>
    <p:sldId id="2372" r:id="rId4"/>
    <p:sldId id="393" r:id="rId5"/>
    <p:sldId id="2369" r:id="rId6"/>
    <p:sldId id="395" r:id="rId7"/>
    <p:sldId id="340" r:id="rId8"/>
    <p:sldId id="2375" r:id="rId9"/>
    <p:sldId id="2378" r:id="rId10"/>
    <p:sldId id="2376" r:id="rId11"/>
    <p:sldId id="2373" r:id="rId12"/>
    <p:sldId id="2374" r:id="rId13"/>
    <p:sldId id="332" r:id="rId14"/>
    <p:sldId id="366" r:id="rId15"/>
  </p:sldIdLst>
  <p:sldSz cx="12192000" cy="6858000"/>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78941C0-8465-4341-AFF2-FEF677E10DB9}" v="1" dt="2022-07-14T18:18:22.8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46" autoAdjust="0"/>
  </p:normalViewPr>
  <p:slideViewPr>
    <p:cSldViewPr>
      <p:cViewPr varScale="1">
        <p:scale>
          <a:sx n="82" d="100"/>
          <a:sy n="82" d="100"/>
        </p:scale>
        <p:origin x="643"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3" d="100"/>
          <a:sy n="83" d="100"/>
        </p:scale>
        <p:origin x="385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A78941C0-8465-4341-AFF2-FEF677E10DB9}"/>
    <pc:docChg chg="custSel addSld delSld modSld">
      <pc:chgData name="Phil Beecher" userId="8e59e9d451c39ba5" providerId="LiveId" clId="{A78941C0-8465-4341-AFF2-FEF677E10DB9}" dt="2022-07-14T18:21:11.339" v="104" actId="20577"/>
      <pc:docMkLst>
        <pc:docMk/>
      </pc:docMkLst>
      <pc:sldChg chg="modSp mod">
        <pc:chgData name="Phil Beecher" userId="8e59e9d451c39ba5" providerId="LiveId" clId="{A78941C0-8465-4341-AFF2-FEF677E10DB9}" dt="2022-07-14T18:21:11.339" v="104" actId="20577"/>
        <pc:sldMkLst>
          <pc:docMk/>
          <pc:sldMk cId="1329988064" sldId="2378"/>
        </pc:sldMkLst>
        <pc:spChg chg="mod">
          <ac:chgData name="Phil Beecher" userId="8e59e9d451c39ba5" providerId="LiveId" clId="{A78941C0-8465-4341-AFF2-FEF677E10DB9}" dt="2022-07-14T18:21:11.339" v="104" actId="20577"/>
          <ac:spMkLst>
            <pc:docMk/>
            <pc:sldMk cId="1329988064" sldId="2378"/>
            <ac:spMk id="9219" creationId="{F8A5F01F-52D6-47BD-9336-35C5CE265C10}"/>
          </ac:spMkLst>
        </pc:spChg>
      </pc:sldChg>
      <pc:sldChg chg="del">
        <pc:chgData name="Phil Beecher" userId="8e59e9d451c39ba5" providerId="LiveId" clId="{A78941C0-8465-4341-AFF2-FEF677E10DB9}" dt="2022-07-14T18:18:25.370" v="1" actId="47"/>
        <pc:sldMkLst>
          <pc:docMk/>
          <pc:sldMk cId="3894345132" sldId="2379"/>
        </pc:sldMkLst>
      </pc:sldChg>
      <pc:sldChg chg="add del">
        <pc:chgData name="Phil Beecher" userId="8e59e9d451c39ba5" providerId="LiveId" clId="{A78941C0-8465-4341-AFF2-FEF677E10DB9}" dt="2022-07-14T18:19:30.486" v="32" actId="47"/>
        <pc:sldMkLst>
          <pc:docMk/>
          <pc:sldMk cId="3336402011" sldId="238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30937E2-56AD-6EA8-96F3-7C73F2EB6E51}"/>
              </a:ext>
            </a:extLst>
          </p:cNvPr>
          <p:cNvSpPr>
            <a:spLocks noGrp="1"/>
          </p:cNvSpPr>
          <p:nvPr>
            <p:ph type="hdr" sz="quarter"/>
          </p:nvPr>
        </p:nvSpPr>
        <p:spPr>
          <a:xfrm>
            <a:off x="0" y="0"/>
            <a:ext cx="2971800" cy="463550"/>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19B36F13-18AE-2BF2-CFD4-A5307C3302DB}"/>
              </a:ext>
            </a:extLst>
          </p:cNvPr>
          <p:cNvSpPr>
            <a:spLocks noGrp="1"/>
          </p:cNvSpPr>
          <p:nvPr>
            <p:ph type="dt" sz="quarter" idx="1"/>
          </p:nvPr>
        </p:nvSpPr>
        <p:spPr>
          <a:xfrm>
            <a:off x="3884613" y="0"/>
            <a:ext cx="2971800" cy="463550"/>
          </a:xfrm>
          <a:prstGeom prst="rect">
            <a:avLst/>
          </a:prstGeom>
        </p:spPr>
        <p:txBody>
          <a:bodyPr vert="horz" lIns="91440" tIns="45720" rIns="91440" bIns="45720" rtlCol="0"/>
          <a:lstStyle>
            <a:lvl1pPr algn="r">
              <a:defRPr sz="1200"/>
            </a:lvl1pPr>
          </a:lstStyle>
          <a:p>
            <a:fld id="{71FF90F5-0484-449B-9BE7-207122AEFE15}" type="datetimeFigureOut">
              <a:rPr lang="en-GB" smtClean="0"/>
              <a:t>14/07/2022</a:t>
            </a:fld>
            <a:endParaRPr lang="en-GB"/>
          </a:p>
        </p:txBody>
      </p:sp>
      <p:sp>
        <p:nvSpPr>
          <p:cNvPr id="4" name="Footer Placeholder 3">
            <a:extLst>
              <a:ext uri="{FF2B5EF4-FFF2-40B4-BE49-F238E27FC236}">
                <a16:creationId xmlns:a16="http://schemas.microsoft.com/office/drawing/2014/main" id="{E0F269B5-B674-FE94-92FE-E6D99EDA84C7}"/>
              </a:ext>
            </a:extLst>
          </p:cNvPr>
          <p:cNvSpPr>
            <a:spLocks noGrp="1"/>
          </p:cNvSpPr>
          <p:nvPr>
            <p:ph type="ftr" sz="quarter" idx="2"/>
          </p:nvPr>
        </p:nvSpPr>
        <p:spPr>
          <a:xfrm>
            <a:off x="0" y="8774113"/>
            <a:ext cx="2971800" cy="46355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7FF720C8-596B-F554-1020-F1AAA9B92999}"/>
              </a:ext>
            </a:extLst>
          </p:cNvPr>
          <p:cNvSpPr>
            <a:spLocks noGrp="1"/>
          </p:cNvSpPr>
          <p:nvPr>
            <p:ph type="sldNum" sz="quarter" idx="3"/>
          </p:nvPr>
        </p:nvSpPr>
        <p:spPr>
          <a:xfrm>
            <a:off x="3884613" y="8774113"/>
            <a:ext cx="2971800" cy="463550"/>
          </a:xfrm>
          <a:prstGeom prst="rect">
            <a:avLst/>
          </a:prstGeom>
        </p:spPr>
        <p:txBody>
          <a:bodyPr vert="horz" lIns="91440" tIns="45720" rIns="91440" bIns="45720" rtlCol="0" anchor="b"/>
          <a:lstStyle>
            <a:lvl1pPr algn="r">
              <a:defRPr sz="1200"/>
            </a:lvl1pPr>
          </a:lstStyle>
          <a:p>
            <a:fld id="{EED8D199-863A-4FE3-A3A0-0685E3080A1D}" type="slidenum">
              <a:rPr lang="en-GB" smtClean="0"/>
              <a:t>‹#›</a:t>
            </a:fld>
            <a:endParaRPr lang="en-GB"/>
          </a:p>
        </p:txBody>
      </p:sp>
    </p:spTree>
    <p:extLst>
      <p:ext uri="{BB962C8B-B14F-4D97-AF65-F5344CB8AC3E}">
        <p14:creationId xmlns:p14="http://schemas.microsoft.com/office/powerpoint/2010/main" val="17874154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366713" y="698500"/>
            <a:ext cx="6121400"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365125" y="698500"/>
            <a:ext cx="613251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12800" y="1371601"/>
            <a:ext cx="5073651"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89651" y="1371601"/>
            <a:ext cx="50757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5659967" y="6538914"/>
            <a:ext cx="872067"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6096000" y="412234"/>
            <a:ext cx="52832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sz="1200" b="1" dirty="0">
                <a:solidFill>
                  <a:schemeClr val="tx1"/>
                </a:solidFill>
              </a:rPr>
              <a:t>doc: </a:t>
            </a:r>
            <a:r>
              <a:rPr lang="en-GB" altLang="en-US" sz="1200" b="1" dirty="0">
                <a:solidFill>
                  <a:schemeClr val="tx1"/>
                </a:solidFill>
                <a:latin typeface="Times New Roman" panose="02020603050405020304" pitchFamily="18" charset="0"/>
                <a:cs typeface="Times New Roman" panose="02020603050405020304" pitchFamily="18" charset="0"/>
              </a:rPr>
              <a:t>IEEE 802.</a:t>
            </a:r>
            <a:r>
              <a:rPr lang="en-GB" sz="1200" b="1" i="0" dirty="0">
                <a:solidFill>
                  <a:srgbClr val="000000"/>
                </a:solidFill>
                <a:effectLst/>
                <a:latin typeface="Times New Roman" panose="02020603050405020304" pitchFamily="18" charset="0"/>
                <a:cs typeface="Times New Roman" panose="02020603050405020304" pitchFamily="18" charset="0"/>
              </a:rPr>
              <a:t>15-22-0393-01-0015</a:t>
            </a:r>
            <a:endParaRPr lang="en-GB" altLang="en-US" sz="1200"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914400" y="609600"/>
            <a:ext cx="104648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941917" y="6477000"/>
            <a:ext cx="10437283"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914400" y="304800"/>
            <a:ext cx="2336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sz="1200" dirty="0"/>
              <a:t>July 2022</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6544734" y="6478588"/>
            <a:ext cx="4995333"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sz="1200" dirty="0"/>
              <a:t>Phil Beecher (Wi-SUN Alliance)</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1016001" y="685801"/>
            <a:ext cx="1035261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812801" y="1371601"/>
            <a:ext cx="10352617"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5/documents?is_dcn=274&amp;is_group=0014" TargetMode="External"/><Relationship Id="rId2" Type="http://schemas.openxmlformats.org/officeDocument/2006/relationships/hyperlink" Target="https://mentor.ieee.org/802.15/documents?is_dcn=278&amp;is_group=0014"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5/documents?is_dcn=278&amp;is_group=0014" TargetMode="External"/><Relationship Id="rId2" Type="http://schemas.openxmlformats.org/officeDocument/2006/relationships/hyperlink" Target="https://mentor.ieee.org/802.15/dcn/21/15-21-0301-01-0015-sg15-draft-csd-for-ns-nb.docx" TargetMode="External"/><Relationship Id="rId1" Type="http://schemas.openxmlformats.org/officeDocument/2006/relationships/slideLayout" Target="../slideLayouts/slideLayout2.xml"/><Relationship Id="rId4" Type="http://schemas.openxmlformats.org/officeDocument/2006/relationships/hyperlink" Target="https://development.standards.ieee.org/myproject-web/public/view.html#pardetail/9254"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grouper.ieee.org/groups/802/15/member_status.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package" Target="../embeddings/Microsoft_Excel_Worksheet.xlsx"/><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5/dcn/22/15-22-0152-00-0015-tg15-march-minutes.docx" TargetMode="External"/><Relationship Id="rId2" Type="http://schemas.openxmlformats.org/officeDocument/2006/relationships/hyperlink" Target="https://mentor.ieee.org/802.15/dcn/22/15-22-0200-00-0014-2022-march-plenary-tg14-mtg-mins.docx" TargetMode="External"/><Relationship Id="rId1" Type="http://schemas.openxmlformats.org/officeDocument/2006/relationships/slideLayout" Target="../slideLayouts/slideLayout2.xml"/><Relationship Id="rId4" Type="http://schemas.openxmlformats.org/officeDocument/2006/relationships/hyperlink" Target="https://mentor.ieee.org/802.15/dcn/22/15-22-0395-00-0015-tg15-may-minutes.doc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2057400" y="762001"/>
            <a:ext cx="8001000" cy="5203605"/>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July 2022 Plenary TG14/TG15 Opening/Closing Report, Agenda and Meeting Slides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July 12, 2022</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Phil Beecher (Wi-SUN Alliance)</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+44 1273 422275,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pbeecher</a:t>
            </a:r>
            <a:r>
              <a:rPr lang="en-US" altLang="en-US" sz="1600" dirty="0">
                <a:latin typeface="Times New Roman" panose="02020603050405020304" pitchFamily="18" charset="0"/>
              </a:rPr>
              <a:t> @ wi-sun.org	</a:t>
            </a:r>
          </a:p>
          <a:p>
            <a:pPr eaLnBrk="1" hangingPunct="1">
              <a:spcBef>
                <a:spcPct val="0"/>
              </a:spcBef>
              <a:buClrTx/>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14: NS-UWB 802.15 “Ad-hoc wireless”</a:t>
            </a:r>
          </a:p>
          <a:p>
            <a:pPr eaLnBrk="1" hangingPunct="1">
              <a:spcBef>
                <a:spcPct val="0"/>
              </a:spcBef>
              <a:buClrTx/>
              <a:buFontTx/>
              <a:buNone/>
              <a:defRPr/>
            </a:pPr>
            <a:r>
              <a:rPr lang="en-US" altLang="en-US" sz="1600" b="1" dirty="0">
                <a:latin typeface="Times New Roman" panose="02020603050405020304" pitchFamily="18" charset="0"/>
              </a:rPr>
              <a:t>	Task Group 15: NS-NB 802.15 “Ad-hoc wireless”</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Opening Report, Agenda and 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Achieve the illusion of organization for this study group</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983432" y="2636912"/>
            <a:ext cx="10352617" cy="438942"/>
          </a:xfrm>
        </p:spPr>
        <p:txBody>
          <a:bodyPr/>
          <a:lstStyle/>
          <a:p>
            <a:pPr marL="685800" lvl="1">
              <a:spcBef>
                <a:spcPts val="300"/>
              </a:spcBef>
            </a:pPr>
            <a:r>
              <a:rPr lang="en-US" altLang="en-US" sz="3600" dirty="0">
                <a:latin typeface="Calibri" panose="020F0502020204030204" pitchFamily="34" charset="0"/>
                <a:cs typeface="Calibri" panose="020F0502020204030204" pitchFamily="34" charset="0"/>
              </a:rPr>
              <a:t>Supporting Slides</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10</a:t>
            </a:fld>
            <a:endParaRPr lang="en-US" altLang="en-US" dirty="0">
              <a:solidFill>
                <a:schemeClr val="tx1"/>
              </a:solidFill>
            </a:endParaRPr>
          </a:p>
        </p:txBody>
      </p:sp>
    </p:spTree>
    <p:extLst>
      <p:ext uri="{BB962C8B-B14F-4D97-AF65-F5344CB8AC3E}">
        <p14:creationId xmlns:p14="http://schemas.microsoft.com/office/powerpoint/2010/main" val="770703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TG14 CSD and PAR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2063552" y="1805782"/>
            <a:ext cx="8136904" cy="4366419"/>
          </a:xfrm>
        </p:spPr>
        <p:txBody>
          <a:bodyPr/>
          <a:lstStyle/>
          <a:p>
            <a:pPr marL="0" indent="0"/>
            <a:r>
              <a:rPr lang="en-US" altLang="en-US" sz="2400" dirty="0"/>
              <a:t>CSD </a:t>
            </a:r>
          </a:p>
          <a:p>
            <a:pPr marL="400050" lvl="1" indent="0"/>
            <a:r>
              <a:rPr lang="en-US" altLang="en-US" sz="2400" dirty="0"/>
              <a:t>15-21-0278-xx-0014-draft-csd-for-ns-uwb</a:t>
            </a:r>
          </a:p>
          <a:p>
            <a:pPr marL="800100" lvl="2" indent="0"/>
            <a:r>
              <a:rPr lang="en-US" altLang="en-US" sz="1800" dirty="0">
                <a:hlinkClick r:id="rId2"/>
              </a:rPr>
              <a:t>https://mentor.ieee.org/802.15/documents?is_dcn=278&amp;is_year=2021</a:t>
            </a:r>
          </a:p>
          <a:p>
            <a:pPr marL="0" indent="0">
              <a:spcBef>
                <a:spcPts val="1800"/>
              </a:spcBef>
            </a:pPr>
            <a:r>
              <a:rPr lang="en-US" altLang="en-US" sz="2400" dirty="0"/>
              <a:t>PAR</a:t>
            </a:r>
          </a:p>
          <a:p>
            <a:pPr marL="346075" indent="0"/>
            <a:r>
              <a:rPr lang="en-US" altLang="en-US" sz="2400" dirty="0"/>
              <a:t>15-21-0274-xx-0014-ns-uwb-par-working-draft</a:t>
            </a:r>
          </a:p>
          <a:p>
            <a:pPr marL="746125" lvl="1" indent="0"/>
            <a:r>
              <a:rPr lang="en-US" altLang="en-US" sz="1800" dirty="0">
                <a:hlinkClick r:id="rId3"/>
              </a:rPr>
              <a:t>https://mentor.ieee.org/802.15/documents?is_dcn=274&amp;is_year=2021</a:t>
            </a:r>
          </a:p>
          <a:p>
            <a:pPr marL="346075" indent="0"/>
            <a:endParaRPr lang="en-US" altLang="en-US" sz="1800" dirty="0"/>
          </a:p>
          <a:p>
            <a:pPr marL="346075" indent="0"/>
            <a:endParaRPr lang="en-US" altLang="en-US" dirty="0"/>
          </a:p>
          <a:p>
            <a:pPr marL="0" indent="0"/>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11</a:t>
            </a:fld>
            <a:endParaRPr lang="en-US" altLang="en-US" dirty="0">
              <a:solidFill>
                <a:schemeClr val="tx1"/>
              </a:solidFill>
            </a:endParaRPr>
          </a:p>
        </p:txBody>
      </p:sp>
    </p:spTree>
    <p:extLst>
      <p:ext uri="{BB962C8B-B14F-4D97-AF65-F5344CB8AC3E}">
        <p14:creationId xmlns:p14="http://schemas.microsoft.com/office/powerpoint/2010/main" val="2235832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802.15 TG14 PAR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2063552" y="1805782"/>
            <a:ext cx="8136904" cy="4749007"/>
          </a:xfrm>
        </p:spPr>
        <p:txBody>
          <a:bodyPr/>
          <a:lstStyle/>
          <a:p>
            <a:pPr marL="0" indent="0"/>
            <a:r>
              <a:rPr lang="en-US" sz="1800" dirty="0">
                <a:latin typeface="Verdana" panose="020B0604030504040204" pitchFamily="34" charset="0"/>
              </a:rPr>
              <a:t>SCOPE</a:t>
            </a:r>
            <a:br>
              <a:rPr lang="en-US" sz="1800" dirty="0">
                <a:latin typeface="Verdana" panose="020B0604030504040204" pitchFamily="34" charset="0"/>
              </a:rPr>
            </a:br>
            <a:r>
              <a:rPr lang="en-US" sz="1600" dirty="0">
                <a:latin typeface="Verdana" panose="020B0604030504040204" pitchFamily="34" charset="0"/>
              </a:rPr>
              <a:t>This standard specifies the physical layer (PHY) and media access control sublayer (MAC) for impulse radio ultra wideband (UWB) wireless ad hoc connectivity with fixed, portable, and moving devices with limited energy consumption requirements, and supports real time precision ranging capability that is accurate to within a few centimeters. PHYs are defined for devices operating in a variety of regulatory domains.</a:t>
            </a:r>
          </a:p>
          <a:p>
            <a:pPr marL="0" indent="0">
              <a:spcBef>
                <a:spcPts val="0"/>
              </a:spcBef>
            </a:pPr>
            <a:endParaRPr lang="en-US" altLang="en-US" sz="1800" dirty="0">
              <a:latin typeface="Verdana" panose="020B0604030504040204" pitchFamily="34" charset="0"/>
            </a:endParaRPr>
          </a:p>
          <a:p>
            <a:pPr marL="0" indent="0"/>
            <a:r>
              <a:rPr lang="en-US" altLang="en-US" sz="1800" dirty="0">
                <a:latin typeface="Verdana" panose="020B0604030504040204" pitchFamily="34" charset="0"/>
              </a:rPr>
              <a:t>NEED</a:t>
            </a:r>
            <a:br>
              <a:rPr lang="en-US" altLang="en-US" sz="1800" dirty="0">
                <a:latin typeface="Verdana" panose="020B0604030504040204" pitchFamily="34" charset="0"/>
              </a:rPr>
            </a:br>
            <a:r>
              <a:rPr lang="en-US" altLang="en-US" sz="1600" dirty="0">
                <a:latin typeface="Verdana" panose="020B0604030504040204" pitchFamily="34" charset="0"/>
              </a:rPr>
              <a:t>… Recently it has become clear that the impulse radio ultra wideband functionality and features have become increasingly complex to support inside the framework of IEEE Std 802.15.4. The end-users (industry) will benefit by including (via. referencing) the impulse radio ultra wideband functionality into a simple focused specification, enabling improved multi-vendor interoperability and further technology adoption. Furthermore, the new standard (802.15.14) will improve the accessibility and comprehension of the standard and more easily enable further amendments and enhancements.</a:t>
            </a:r>
            <a:endParaRPr lang="en-US" altLang="en-US" sz="1600" dirty="0"/>
          </a:p>
          <a:p>
            <a:pPr marL="346075" indent="0"/>
            <a:endParaRPr lang="en-US" altLang="en-US" dirty="0"/>
          </a:p>
          <a:p>
            <a:pPr marL="0" indent="0"/>
            <a:endParaRPr lang="en-US" altLang="en-US" dirty="0"/>
          </a:p>
          <a:p>
            <a:pPr marL="0" indent="0"/>
            <a:endParaRPr lang="en-US" altLang="en-US" sz="36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12</a:t>
            </a:fld>
            <a:endParaRPr lang="en-US" altLang="en-US" dirty="0">
              <a:solidFill>
                <a:schemeClr val="tx1"/>
              </a:solidFill>
            </a:endParaRPr>
          </a:p>
        </p:txBody>
      </p:sp>
    </p:spTree>
    <p:extLst>
      <p:ext uri="{BB962C8B-B14F-4D97-AF65-F5344CB8AC3E}">
        <p14:creationId xmlns:p14="http://schemas.microsoft.com/office/powerpoint/2010/main" val="2685268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TG15 CSD and PAR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2063552" y="1805782"/>
            <a:ext cx="8136904" cy="4366419"/>
          </a:xfrm>
        </p:spPr>
        <p:txBody>
          <a:bodyPr/>
          <a:lstStyle/>
          <a:p>
            <a:pPr marL="0" indent="0"/>
            <a:r>
              <a:rPr lang="en-US" altLang="en-US" sz="2400" dirty="0"/>
              <a:t>CSD </a:t>
            </a:r>
          </a:p>
          <a:p>
            <a:pPr marL="400050" lvl="1" indent="0"/>
            <a:r>
              <a:rPr lang="en-US" altLang="en-US" sz="2400" dirty="0">
                <a:hlinkClick r:id="rId2"/>
              </a:rPr>
              <a:t>https://mentor.ieee.org/802.15/dcn/21/15-21-0301-01-0015-sg15-draft-csd-for-ns-nb.docx</a:t>
            </a:r>
            <a:r>
              <a:rPr lang="en-US" altLang="en-US" sz="2400" dirty="0"/>
              <a:t> </a:t>
            </a:r>
            <a:endParaRPr lang="en-US" altLang="en-US" sz="1800" dirty="0">
              <a:hlinkClick r:id="rId3"/>
            </a:endParaRPr>
          </a:p>
          <a:p>
            <a:pPr marL="0" indent="0">
              <a:spcBef>
                <a:spcPts val="1800"/>
              </a:spcBef>
            </a:pPr>
            <a:r>
              <a:rPr lang="en-US" altLang="en-US" sz="2400" dirty="0"/>
              <a:t>Approved PAR</a:t>
            </a:r>
          </a:p>
          <a:p>
            <a:pPr marL="346075" indent="0"/>
            <a:r>
              <a:rPr lang="en-US" altLang="en-US" sz="2400" dirty="0">
                <a:hlinkClick r:id="rId4"/>
              </a:rPr>
              <a:t>https://development.standards.ieee.org/myproject-web/public/view.html#pardetail/9254</a:t>
            </a:r>
            <a:r>
              <a:rPr lang="en-US" altLang="en-US" sz="2400" dirty="0"/>
              <a:t> </a:t>
            </a:r>
            <a:endParaRPr lang="en-US" altLang="en-US" sz="1800" dirty="0"/>
          </a:p>
          <a:p>
            <a:pPr marL="346075" indent="0"/>
            <a:endParaRPr lang="en-US" altLang="en-US" dirty="0"/>
          </a:p>
          <a:p>
            <a:pPr marL="0" indent="0"/>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13</a:t>
            </a:fld>
            <a:endParaRPr lang="en-US" altLang="en-US" dirty="0">
              <a:solidFill>
                <a:schemeClr val="tx1"/>
              </a:solidFill>
            </a:endParaRPr>
          </a:p>
        </p:txBody>
      </p:sp>
    </p:spTree>
    <p:extLst>
      <p:ext uri="{BB962C8B-B14F-4D97-AF65-F5344CB8AC3E}">
        <p14:creationId xmlns:p14="http://schemas.microsoft.com/office/powerpoint/2010/main" val="8852667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802.15 TG15 PAR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1127448" y="1340767"/>
            <a:ext cx="10241170" cy="5214021"/>
          </a:xfrm>
        </p:spPr>
        <p:txBody>
          <a:bodyPr/>
          <a:lstStyle/>
          <a:p>
            <a:pPr marL="346075" indent="0"/>
            <a:endParaRPr lang="en-GB" sz="1400" b="0" i="0" dirty="0">
              <a:solidFill>
                <a:srgbClr val="006993"/>
              </a:solidFill>
              <a:effectLst/>
              <a:latin typeface="Open Sans" panose="020B0606030504020204" pitchFamily="34" charset="0"/>
            </a:endParaRPr>
          </a:p>
          <a:p>
            <a:pPr marL="346075" indent="0"/>
            <a:r>
              <a:rPr lang="en-GB" sz="1400" b="0" i="0" dirty="0">
                <a:solidFill>
                  <a:srgbClr val="006993"/>
                </a:solidFill>
                <a:effectLst/>
                <a:latin typeface="Open Sans" panose="020B0606030504020204" pitchFamily="34" charset="0"/>
              </a:rPr>
              <a:t>5.2 </a:t>
            </a:r>
            <a:r>
              <a:rPr lang="en-GB" sz="1400" b="1" i="0" dirty="0">
                <a:solidFill>
                  <a:srgbClr val="333333"/>
                </a:solidFill>
                <a:effectLst/>
                <a:latin typeface="Open Sans" panose="020B0606030504020204" pitchFamily="34" charset="0"/>
              </a:rPr>
              <a:t>Scope of proposed standard:</a:t>
            </a:r>
            <a:r>
              <a:rPr lang="en-GB" sz="1400" b="0" i="0" dirty="0">
                <a:solidFill>
                  <a:srgbClr val="333333"/>
                </a:solidFill>
                <a:effectLst/>
                <a:latin typeface="Open Sans" panose="020B0606030504020204" pitchFamily="34" charset="0"/>
              </a:rPr>
              <a:t> This standard specifies the physical layer (PHY) and medium access control (MAC) sublayer for wireless ad hoc network connectivity with fixed, portable, and moving devices with very low energy consumption requirements. PHYs are defined for devices operating in a variety of regulatory domains.</a:t>
            </a:r>
          </a:p>
          <a:p>
            <a:pPr marL="346075" indent="0"/>
            <a:r>
              <a:rPr lang="en-GB" sz="1400" b="0" i="0" dirty="0">
                <a:solidFill>
                  <a:srgbClr val="006993"/>
                </a:solidFill>
                <a:effectLst/>
                <a:latin typeface="Open Sans" panose="020B0606030504020204" pitchFamily="34" charset="0"/>
              </a:rPr>
              <a:t>5.4 </a:t>
            </a:r>
            <a:r>
              <a:rPr lang="en-GB" sz="1400" b="1" i="0" dirty="0">
                <a:solidFill>
                  <a:srgbClr val="333333"/>
                </a:solidFill>
                <a:effectLst/>
                <a:latin typeface="Open Sans" panose="020B0606030504020204" pitchFamily="34" charset="0"/>
              </a:rPr>
              <a:t>Purpose: </a:t>
            </a:r>
            <a:r>
              <a:rPr lang="en-GB" sz="1400" b="0" i="0" dirty="0">
                <a:solidFill>
                  <a:srgbClr val="333333"/>
                </a:solidFill>
                <a:effectLst/>
                <a:latin typeface="Open Sans" panose="020B0606030504020204" pitchFamily="34" charset="0"/>
              </a:rPr>
              <a:t>The standard provides for low complexity, low cost, low power consumption, low energy consumption wireless connectivity among inexpensive devices, with PHY and MAC sublayer using frequency shift keying (FSK), direct sequence spread spectrum (DSSS), and orthogonal frequency division multiplexing (OFDM) modulation, especially targeting the communications requirements of what is now commonly referred to as the Internet of Things.</a:t>
            </a:r>
          </a:p>
          <a:p>
            <a:pPr marL="346075" indent="0"/>
            <a:r>
              <a:rPr lang="en-GB" sz="1400" b="0" i="0" dirty="0">
                <a:solidFill>
                  <a:srgbClr val="006993"/>
                </a:solidFill>
                <a:effectLst/>
                <a:latin typeface="Open Sans" panose="020B0606030504020204" pitchFamily="34" charset="0"/>
              </a:rPr>
              <a:t>5.5 </a:t>
            </a:r>
            <a:r>
              <a:rPr lang="en-GB" sz="1400" b="1" i="0" dirty="0">
                <a:solidFill>
                  <a:srgbClr val="333333"/>
                </a:solidFill>
                <a:effectLst/>
                <a:latin typeface="Open Sans" panose="020B0606030504020204" pitchFamily="34" charset="0"/>
              </a:rPr>
              <a:t>Need for the Project:</a:t>
            </a:r>
            <a:r>
              <a:rPr lang="en-GB" sz="1400" b="0" i="0" dirty="0">
                <a:solidFill>
                  <a:srgbClr val="333333"/>
                </a:solidFill>
                <a:effectLst/>
                <a:latin typeface="Open Sans" panose="020B0606030504020204" pitchFamily="34" charset="0"/>
              </a:rPr>
              <a:t> The 802.15.4-2020 standard, including the 802.15.4w-2020, 802.15.4y-2021, and 802.15.4z-2020 amendments, hereafter referred to collectively as 802.15.4-2020, is extensively implemented and has been adopted for an increasingly diverse range of applications commonly referred to as the Internet of Things.</a:t>
            </a:r>
            <a:br>
              <a:rPr lang="en-GB" sz="1400" b="0" i="0" dirty="0">
                <a:solidFill>
                  <a:srgbClr val="333333"/>
                </a:solidFill>
                <a:effectLst/>
                <a:latin typeface="Open Sans" panose="020B0606030504020204" pitchFamily="34" charset="0"/>
              </a:rPr>
            </a:br>
            <a:br>
              <a:rPr lang="en-GB" sz="1400" b="0" i="0" dirty="0">
                <a:solidFill>
                  <a:srgbClr val="333333"/>
                </a:solidFill>
                <a:effectLst/>
                <a:latin typeface="Open Sans" panose="020B0606030504020204" pitchFamily="34" charset="0"/>
              </a:rPr>
            </a:br>
            <a:r>
              <a:rPr lang="en-GB" sz="1400" b="0" i="0" dirty="0">
                <a:solidFill>
                  <a:srgbClr val="333333"/>
                </a:solidFill>
                <a:effectLst/>
                <a:latin typeface="Open Sans" panose="020B0606030504020204" pitchFamily="34" charset="0"/>
              </a:rPr>
              <a:t>However, 802.15.4-2020 has become extremely difficult to understand, amend or enhance. Recently it has become clear that the wireless ad hoc network functionality and features have become increasingly complex to support inside the framework of 802.15.4-2020. The inclusion by reference of wireless ad hoc network functionality and features into a new standard (802.15.15) improves the accessibility and comprehension of the standard and more easily enables further amendments and enhancements.</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14</a:t>
            </a:fld>
            <a:endParaRPr lang="en-US" altLang="en-US" dirty="0">
              <a:solidFill>
                <a:schemeClr val="tx1"/>
              </a:solidFill>
            </a:endParaRPr>
          </a:p>
        </p:txBody>
      </p:sp>
    </p:spTree>
    <p:extLst>
      <p:ext uri="{BB962C8B-B14F-4D97-AF65-F5344CB8AC3E}">
        <p14:creationId xmlns:p14="http://schemas.microsoft.com/office/powerpoint/2010/main" val="3580839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1424" y="2286002"/>
            <a:ext cx="10441160"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5743577" y="6475415"/>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2</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2286001" y="685800"/>
            <a:ext cx="7764463" cy="1303040"/>
          </a:xfrm>
        </p:spPr>
        <p:txBody>
          <a:bodyPr anchor="t"/>
          <a:lstStyle/>
          <a:p>
            <a:r>
              <a:rPr lang="en-US" sz="3600" dirty="0"/>
              <a:t>Registration for 802 LMSC Plenaries and 802 Wireless Interims</a:t>
            </a:r>
          </a:p>
        </p:txBody>
      </p:sp>
    </p:spTree>
    <p:extLst>
      <p:ext uri="{BB962C8B-B14F-4D97-AF65-F5344CB8AC3E}">
        <p14:creationId xmlns:p14="http://schemas.microsoft.com/office/powerpoint/2010/main" val="1968720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2286001" y="685801"/>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911424" y="1867296"/>
            <a:ext cx="10513168"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5743577" y="6475415"/>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42181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5ED-B05B-4226-A674-33A997CC1E4D}"/>
              </a:ext>
            </a:extLst>
          </p:cNvPr>
          <p:cNvSpPr>
            <a:spLocks noGrp="1"/>
          </p:cNvSpPr>
          <p:nvPr>
            <p:ph type="title"/>
          </p:nvPr>
        </p:nvSpPr>
        <p:spPr/>
        <p:txBody>
          <a:bodyPr/>
          <a:lstStyle/>
          <a:p>
            <a:r>
              <a:rPr lang="en-US" dirty="0"/>
              <a:t>Task Group Rules</a:t>
            </a:r>
          </a:p>
        </p:txBody>
      </p:sp>
      <p:sp>
        <p:nvSpPr>
          <p:cNvPr id="3" name="Content Placeholder 2">
            <a:extLst>
              <a:ext uri="{FF2B5EF4-FFF2-40B4-BE49-F238E27FC236}">
                <a16:creationId xmlns:a16="http://schemas.microsoft.com/office/drawing/2014/main" id="{447019E3-1C27-47CF-801A-36627661B211}"/>
              </a:ext>
            </a:extLst>
          </p:cNvPr>
          <p:cNvSpPr>
            <a:spLocks noGrp="1"/>
          </p:cNvSpPr>
          <p:nvPr>
            <p:ph idx="1"/>
          </p:nvPr>
        </p:nvSpPr>
        <p:spPr/>
        <p:txBody>
          <a:bodyPr>
            <a:normAutofit fontScale="85000" lnSpcReduction="10000"/>
          </a:bodyPr>
          <a:lstStyle/>
          <a:p>
            <a:pPr marL="457200" indent="-457200">
              <a:buFont typeface="Arial" panose="020B0604020202020204" pitchFamily="34" charset="0"/>
              <a:buChar char="•"/>
            </a:pPr>
            <a:r>
              <a:rPr lang="en-US" sz="2800" dirty="0"/>
              <a:t>Attendees are required to register to attend the 802 Plenary Session</a:t>
            </a:r>
          </a:p>
          <a:p>
            <a:pPr marL="0" indent="0"/>
            <a:endParaRPr lang="en-US" sz="2800" dirty="0"/>
          </a:p>
          <a:p>
            <a:pPr marL="457200" indent="-457200">
              <a:buFont typeface="Arial" panose="020B0604020202020204" pitchFamily="34" charset="0"/>
              <a:buChar char="•"/>
            </a:pPr>
            <a:r>
              <a:rPr lang="en-US" sz="2800" dirty="0"/>
              <a:t>Discussion: Everyone present is welcome</a:t>
            </a:r>
          </a:p>
          <a:p>
            <a:pPr marL="457200" indent="-457200">
              <a:buFont typeface="Arial" panose="020B0604020202020204" pitchFamily="34" charset="0"/>
              <a:buChar char="•"/>
            </a:pPr>
            <a:r>
              <a:rPr lang="en-US" sz="2800" dirty="0"/>
              <a:t>Straw polls: Everyone present may vote</a:t>
            </a:r>
          </a:p>
          <a:p>
            <a:pPr marL="457200" indent="-457200">
              <a:buFont typeface="Arial" panose="020B0604020202020204" pitchFamily="34" charset="0"/>
              <a:buChar char="•"/>
            </a:pPr>
            <a:r>
              <a:rPr lang="en-US" sz="2800" dirty="0"/>
              <a:t>Formal motions: WG voters only:</a:t>
            </a:r>
          </a:p>
          <a:p>
            <a:pPr marL="857250" lvl="1" indent="-457200">
              <a:buFont typeface="Arial" panose="020B0604020202020204" pitchFamily="34" charset="0"/>
              <a:buChar char="•"/>
            </a:pPr>
            <a:r>
              <a:rPr lang="en-US" sz="2400" dirty="0">
                <a:hlinkClick r:id="rId2"/>
              </a:rPr>
              <a:t>https://grouper.ieee.org/groups/802/15/member_status.html</a:t>
            </a:r>
            <a:r>
              <a:rPr lang="en-US" sz="2400" dirty="0"/>
              <a:t> </a:t>
            </a:r>
          </a:p>
          <a:p>
            <a:pPr marL="457200" indent="-457200">
              <a:buFont typeface="Arial" panose="020B0604020202020204" pitchFamily="34" charset="0"/>
              <a:buChar char="•"/>
            </a:pPr>
            <a:r>
              <a:rPr lang="en-US" sz="2800" dirty="0"/>
              <a:t>Patent policy for PAR activities applies</a:t>
            </a:r>
          </a:p>
          <a:p>
            <a:pPr marL="457200" indent="-457200">
              <a:buFont typeface="Arial" panose="020B0604020202020204" pitchFamily="34" charset="0"/>
              <a:buChar char="•"/>
            </a:pPr>
            <a:r>
              <a:rPr lang="en-US" sz="2800" dirty="0"/>
              <a:t>All the usual rules of conduct</a:t>
            </a:r>
          </a:p>
          <a:p>
            <a:pPr marL="457200" indent="-457200">
              <a:buFont typeface="Arial" panose="020B0604020202020204" pitchFamily="34" charset="0"/>
              <a:buChar char="•"/>
            </a:pPr>
            <a:endParaRPr lang="en-US" dirty="0"/>
          </a:p>
          <a:p>
            <a:pPr marL="0" indent="0" algn="ctr"/>
            <a:r>
              <a:rPr lang="en-US" dirty="0">
                <a:solidFill>
                  <a:schemeClr val="accent1">
                    <a:lumMod val="50000"/>
                  </a:schemeClr>
                </a:solidFill>
              </a:rPr>
              <a:t>Please identify yourself with name and affiliation when you first speak</a:t>
            </a:r>
          </a:p>
        </p:txBody>
      </p:sp>
      <p:sp>
        <p:nvSpPr>
          <p:cNvPr id="4" name="Slide Number Placeholder 3">
            <a:extLst>
              <a:ext uri="{FF2B5EF4-FFF2-40B4-BE49-F238E27FC236}">
                <a16:creationId xmlns:a16="http://schemas.microsoft.com/office/drawing/2014/main" id="{32E6FC1D-F2B1-4217-A5B6-48D16106700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4</a:t>
            </a:fld>
            <a:endParaRPr lang="en-US" altLang="en-US"/>
          </a:p>
        </p:txBody>
      </p:sp>
    </p:spTree>
    <p:extLst>
      <p:ext uri="{BB962C8B-B14F-4D97-AF65-F5344CB8AC3E}">
        <p14:creationId xmlns:p14="http://schemas.microsoft.com/office/powerpoint/2010/main" val="2667314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2279651" y="692151"/>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149C629C-CA82-4E80-978A-D9707CE66729}" type="slidenum">
              <a:rPr lang="en-US" altLang="en-US" smtClean="0">
                <a:solidFill>
                  <a:schemeClr val="tx1"/>
                </a:solidFill>
              </a:rPr>
              <a:pPr/>
              <a:t>5</a:t>
            </a:fld>
            <a:endParaRPr lang="en-US" altLang="en-US">
              <a:solidFill>
                <a:schemeClr val="tx1"/>
              </a:solidFill>
            </a:endParaRPr>
          </a:p>
        </p:txBody>
      </p:sp>
      <p:sp>
        <p:nvSpPr>
          <p:cNvPr id="7" name="Content Placeholder 5">
            <a:extLst>
              <a:ext uri="{FF2B5EF4-FFF2-40B4-BE49-F238E27FC236}">
                <a16:creationId xmlns:a16="http://schemas.microsoft.com/office/drawing/2014/main" id="{748D29DA-DF2B-435A-A805-9E299CB436C1}"/>
              </a:ext>
            </a:extLst>
          </p:cNvPr>
          <p:cNvSpPr txBox="1">
            <a:spLocks/>
          </p:cNvSpPr>
          <p:nvPr/>
        </p:nvSpPr>
        <p:spPr bwMode="auto">
          <a:xfrm>
            <a:off x="1199456" y="1641923"/>
            <a:ext cx="10225135" cy="4755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normAutofit fontScale="55000" lnSpcReduction="20000"/>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defRPr/>
            </a:pPr>
            <a:r>
              <a:rPr lang="en-US" kern="0" dirty="0"/>
              <a:t>See: </a:t>
            </a:r>
            <a:r>
              <a:rPr lang="en-US" kern="0" dirty="0">
                <a:hlinkClick r:id="rId2"/>
              </a:rPr>
              <a:t>https://grouper.ieee.org/groups/802/sapolicies.shtml</a:t>
            </a:r>
            <a:endParaRPr lang="en-US" kern="0" dirty="0"/>
          </a:p>
          <a:p>
            <a:pPr>
              <a:defRPr/>
            </a:pPr>
            <a:endParaRPr lang="en-US" kern="0" dirty="0"/>
          </a:p>
          <a:p>
            <a:pPr>
              <a:defRPr/>
            </a:pPr>
            <a:r>
              <a:rPr lang="en-US" kern="0" dirty="0"/>
              <a:t>IEEE-SA Patent Slides for Standards Development Meetings (.pdf)</a:t>
            </a:r>
          </a:p>
          <a:p>
            <a:pPr>
              <a:defRPr/>
            </a:pPr>
            <a:r>
              <a:rPr lang="en-US" kern="0" dirty="0">
                <a:hlinkClick r:id="rId3"/>
              </a:rPr>
              <a:t>https://development.standards.ieee.org/myproject/Public/mytools/mob/slideset.pdf</a:t>
            </a:r>
            <a:endParaRPr lang="en-US" kern="0" dirty="0"/>
          </a:p>
          <a:p>
            <a:pPr>
              <a:defRPr/>
            </a:pPr>
            <a:r>
              <a:rPr lang="en-US" kern="0" dirty="0"/>
              <a:t>IEEE-SA Standards Board Patent Committee (</a:t>
            </a:r>
            <a:r>
              <a:rPr lang="en-US" kern="0" dirty="0" err="1"/>
              <a:t>PatCom</a:t>
            </a:r>
            <a:r>
              <a:rPr lang="en-US" kern="0" dirty="0"/>
              <a:t>) home page</a:t>
            </a:r>
          </a:p>
          <a:p>
            <a:pPr>
              <a:defRPr/>
            </a:pPr>
            <a:r>
              <a:rPr lang="en-US" kern="0" dirty="0">
                <a:hlinkClick r:id="rId4"/>
              </a:rPr>
              <a:t>https://standards.ieee.org/content/ieee-standards/en/about/sasb/patcom/index.html</a:t>
            </a:r>
            <a:endParaRPr lang="en-US" kern="0" dirty="0"/>
          </a:p>
          <a:p>
            <a:pPr>
              <a:defRPr/>
            </a:pPr>
            <a:endParaRPr lang="en-US" kern="0" dirty="0"/>
          </a:p>
          <a:p>
            <a:pPr>
              <a:defRPr/>
            </a:pPr>
            <a:r>
              <a:rPr lang="en-US" kern="0" dirty="0"/>
              <a:t>IEEE-SA Participation Policy meeting slide set - individual method (.pdf)</a:t>
            </a:r>
          </a:p>
          <a:p>
            <a:pPr>
              <a:defRPr/>
            </a:pPr>
            <a:r>
              <a:rPr lang="en-US" kern="0" dirty="0">
                <a:hlinkClick r:id="rId5"/>
              </a:rPr>
              <a:t>https://standards.ieee.org/content/dam/ieee-standards/standards/web/documents/other/Participant-Behavior-Individual-Method.pdf</a:t>
            </a:r>
            <a:endParaRPr lang="en-US" kern="0" dirty="0"/>
          </a:p>
          <a:p>
            <a:pPr>
              <a:defRPr/>
            </a:pPr>
            <a:endParaRPr lang="en-US" kern="0" dirty="0"/>
          </a:p>
          <a:p>
            <a:pPr>
              <a:defRPr/>
            </a:pPr>
            <a:r>
              <a:rPr lang="en-US" kern="0" dirty="0"/>
              <a:t>Working Group Copyright Materials</a:t>
            </a:r>
          </a:p>
          <a:p>
            <a:pPr>
              <a:defRPr/>
            </a:pPr>
            <a:r>
              <a:rPr lang="en-US" kern="0" dirty="0">
                <a:hlinkClick r:id="rId6"/>
              </a:rPr>
              <a:t>https://standards.ieee.org/ipr/copyright-materials.html</a:t>
            </a:r>
            <a:endParaRPr lang="en-US" kern="0" dirty="0"/>
          </a:p>
          <a:p>
            <a:pPr>
              <a:defRPr/>
            </a:pPr>
            <a:r>
              <a:rPr lang="en-US" kern="0" dirty="0">
                <a:hlinkClick r:id="rId7"/>
              </a:rPr>
              <a:t>https://standards.ieee.org/content/dam/ieee-standards/standards/web/documents/other/ieee-sa-copyright-policy-2019.pdf</a:t>
            </a:r>
            <a:endParaRPr lang="en-US" kern="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a:xfrm>
            <a:off x="2063552" y="1628801"/>
            <a:ext cx="8208912" cy="4611663"/>
          </a:xfrm>
        </p:spPr>
        <p:txBody>
          <a:bodyPr/>
          <a:lstStyle/>
          <a:p>
            <a:pPr marL="457200" indent="-457200">
              <a:buFont typeface="Arial" panose="020B0604020202020204" pitchFamily="34" charset="0"/>
              <a:buChar char="•"/>
            </a:pPr>
            <a:r>
              <a:rPr lang="en-US" dirty="0">
                <a:cs typeface="DejaVu Sans" pitchFamily="34" charset="0"/>
              </a:rPr>
              <a:t>NO product pitches</a:t>
            </a:r>
          </a:p>
          <a:p>
            <a:pPr marL="457200" indent="-457200">
              <a:buFont typeface="Arial" panose="020B0604020202020204" pitchFamily="34" charset="0"/>
              <a:buChar char="•"/>
            </a:pPr>
            <a:r>
              <a:rPr lang="en-US" dirty="0">
                <a:cs typeface="DejaVu Sans" pitchFamily="34" charset="0"/>
              </a:rPr>
              <a:t>NO corporate pitches</a:t>
            </a:r>
          </a:p>
          <a:p>
            <a:pPr marL="457200" indent="-457200">
              <a:buFont typeface="Arial" panose="020B0604020202020204" pitchFamily="34" charset="0"/>
              <a:buChar char="•"/>
            </a:pPr>
            <a:r>
              <a:rPr lang="en-US" dirty="0">
                <a:cs typeface="DejaVu Sans" pitchFamily="34" charset="0"/>
              </a:rPr>
              <a:t>NO prices</a:t>
            </a:r>
          </a:p>
          <a:p>
            <a:pPr marL="457200" indent="-457200">
              <a:buFont typeface="Arial" panose="020B0604020202020204" pitchFamily="34" charset="0"/>
              <a:buChar char="•"/>
            </a:pPr>
            <a:r>
              <a:rPr lang="en-US" dirty="0">
                <a:cs typeface="DejaVu Sans" pitchFamily="34" charset="0"/>
              </a:rPr>
              <a:t>NO restrictive notices:</a:t>
            </a:r>
          </a:p>
          <a:p>
            <a:pPr marL="800100" lvl="2" indent="0"/>
            <a:r>
              <a:rPr lang="en-US" sz="3200" dirty="0">
                <a:cs typeface="DejaVu Sans" pitchFamily="34" charset="0"/>
              </a:rPr>
              <a:t>e.g. confidential notices in email</a:t>
            </a:r>
          </a:p>
          <a:p>
            <a:pPr marL="457200" indent="-457200">
              <a:buFont typeface="Arial" panose="020B0604020202020204" pitchFamily="34" charset="0"/>
              <a:buChar char="•"/>
            </a:pPr>
            <a:r>
              <a:rPr lang="en-US" dirty="0">
                <a:cs typeface="DejaVu Sans" pitchFamily="34" charset="0"/>
              </a:rPr>
              <a:t>Presentations must be openly available</a:t>
            </a:r>
          </a:p>
          <a:p>
            <a:pPr marL="0" indent="0"/>
            <a:r>
              <a:rPr lang="en-US" dirty="0">
                <a:cs typeface="DejaVu Sans" pitchFamily="34" charset="0"/>
              </a:rPr>
              <a:t>Most important:</a:t>
            </a:r>
          </a:p>
          <a:p>
            <a:pPr marL="457200" indent="-457200">
              <a:buFont typeface="Arial" panose="020B0604020202020204" pitchFamily="34" charset="0"/>
              <a:buChar char="•"/>
            </a:pPr>
            <a:r>
              <a:rPr lang="en-US" dirty="0">
                <a:cs typeface="DejaVu Sans" pitchFamily="34" charset="0"/>
              </a:rPr>
              <a:t>Please respect all participants</a:t>
            </a:r>
          </a:p>
        </p:txBody>
      </p:sp>
      <p:sp>
        <p:nvSpPr>
          <p:cNvPr id="7" name="Slide Number Placeholder 3">
            <a:extLst>
              <a:ext uri="{FF2B5EF4-FFF2-40B4-BE49-F238E27FC236}">
                <a16:creationId xmlns:a16="http://schemas.microsoft.com/office/drawing/2014/main" id="{0332ACEF-0EE9-47DF-AE96-D41A457F41BE}"/>
              </a:ext>
            </a:extLst>
          </p:cNvPr>
          <p:cNvSpPr>
            <a:spLocks noGrp="1"/>
          </p:cNvSpPr>
          <p:nvPr>
            <p:ph type="sldNum" sz="quarter" idx="10"/>
          </p:nvPr>
        </p:nvSpPr>
        <p:spPr>
          <a:xfrm>
            <a:off x="5735639"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6</a:t>
            </a:fld>
            <a:endParaRPr lang="en-US" altLang="en-US" dirty="0">
              <a:solidFill>
                <a:schemeClr val="tx1"/>
              </a:solidFill>
            </a:endParaRPr>
          </a:p>
        </p:txBody>
      </p:sp>
    </p:spTree>
    <p:extLst>
      <p:ext uri="{BB962C8B-B14F-4D97-AF65-F5344CB8AC3E}">
        <p14:creationId xmlns:p14="http://schemas.microsoft.com/office/powerpoint/2010/main" val="685901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a:extLst>
              <a:ext uri="{FF2B5EF4-FFF2-40B4-BE49-F238E27FC236}">
                <a16:creationId xmlns:a16="http://schemas.microsoft.com/office/drawing/2014/main" id="{EC45945F-1393-BE67-B6B7-74AD6847F0F7}"/>
              </a:ext>
            </a:extLst>
          </p:cNvPr>
          <p:cNvGraphicFramePr>
            <a:graphicFrameLocks noChangeAspect="1"/>
          </p:cNvGraphicFramePr>
          <p:nvPr>
            <p:extLst>
              <p:ext uri="{D42A27DB-BD31-4B8C-83A1-F6EECF244321}">
                <p14:modId xmlns:p14="http://schemas.microsoft.com/office/powerpoint/2010/main" val="2794721564"/>
              </p:ext>
            </p:extLst>
          </p:nvPr>
        </p:nvGraphicFramePr>
        <p:xfrm>
          <a:off x="2025437" y="1196752"/>
          <a:ext cx="8508668" cy="5171151"/>
        </p:xfrm>
        <a:graphic>
          <a:graphicData uri="http://schemas.openxmlformats.org/presentationml/2006/ole">
            <mc:AlternateContent xmlns:mc="http://schemas.openxmlformats.org/markup-compatibility/2006">
              <mc:Choice xmlns:v="urn:schemas-microsoft-com:vml" Requires="v">
                <p:oleObj name="Worksheet" r:id="rId2" imgW="12969126" imgH="7878969" progId="Excel.Sheet.12">
                  <p:embed/>
                </p:oleObj>
              </mc:Choice>
              <mc:Fallback>
                <p:oleObj name="Worksheet" r:id="rId2" imgW="12969126" imgH="7878969" progId="Excel.Sheet.12">
                  <p:embed/>
                  <p:pic>
                    <p:nvPicPr>
                      <p:cNvPr id="3" name="Object 2">
                        <a:extLst>
                          <a:ext uri="{FF2B5EF4-FFF2-40B4-BE49-F238E27FC236}">
                            <a16:creationId xmlns:a16="http://schemas.microsoft.com/office/drawing/2014/main" id="{EC45945F-1393-BE67-B6B7-74AD6847F0F7}"/>
                          </a:ext>
                        </a:extLst>
                      </p:cNvPr>
                      <p:cNvPicPr/>
                      <p:nvPr/>
                    </p:nvPicPr>
                    <p:blipFill>
                      <a:blip r:embed="rId3"/>
                      <a:stretch>
                        <a:fillRect/>
                      </a:stretch>
                    </p:blipFill>
                    <p:spPr>
                      <a:xfrm>
                        <a:off x="2025437" y="1196752"/>
                        <a:ext cx="8508668" cy="5171151"/>
                      </a:xfrm>
                      <a:prstGeom prst="rect">
                        <a:avLst/>
                      </a:prstGeom>
                    </p:spPr>
                  </p:pic>
                </p:oleObj>
              </mc:Fallback>
            </mc:AlternateContent>
          </a:graphicData>
        </a:graphic>
      </p:graphicFrame>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2170377" y="683708"/>
            <a:ext cx="7764463" cy="646991"/>
          </a:xfrm>
        </p:spPr>
        <p:txBody>
          <a:bodyPr/>
          <a:lstStyle/>
          <a:p>
            <a:pPr marL="0" algn="ctr">
              <a:spcBef>
                <a:spcPts val="600"/>
              </a:spcBef>
              <a:spcAft>
                <a:spcPts val="0"/>
              </a:spcAft>
            </a:pPr>
            <a:r>
              <a:rPr lang="en-US" altLang="en-US" dirty="0"/>
              <a:t>TG14/15 Meeting Slots - July 10-15, 2022</a:t>
            </a:r>
            <a:endParaRPr lang="en-US" altLang="en-US" b="1"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7</a:t>
            </a:fld>
            <a:endParaRPr lang="en-US" altLang="en-US">
              <a:solidFill>
                <a:schemeClr val="tx1"/>
              </a:solidFill>
            </a:endParaRPr>
          </a:p>
        </p:txBody>
      </p:sp>
      <p:pic>
        <p:nvPicPr>
          <p:cNvPr id="18" name="Picture 17" descr="Graphical user interface, application, Word&#10;&#10;Description automatically generated">
            <a:extLst>
              <a:ext uri="{FF2B5EF4-FFF2-40B4-BE49-F238E27FC236}">
                <a16:creationId xmlns:a16="http://schemas.microsoft.com/office/drawing/2014/main" id="{5E47A4A6-FB76-4816-83BD-C470F3822AE4}"/>
              </a:ext>
            </a:extLst>
          </p:cNvPr>
          <p:cNvPicPr>
            <a:picLocks noChangeAspect="1"/>
          </p:cNvPicPr>
          <p:nvPr/>
        </p:nvPicPr>
        <p:blipFill rotWithShape="1">
          <a:blip r:embed="rId4"/>
          <a:srcRect l="7881" t="23118" r="73249" b="71523"/>
          <a:stretch/>
        </p:blipFill>
        <p:spPr>
          <a:xfrm>
            <a:off x="2061203" y="5143767"/>
            <a:ext cx="3331055" cy="1224136"/>
          </a:xfrm>
          <a:prstGeom prst="rect">
            <a:avLst/>
          </a:prstGeom>
        </p:spPr>
      </p:pic>
      <p:sp>
        <p:nvSpPr>
          <p:cNvPr id="13" name="Oval 12">
            <a:extLst>
              <a:ext uri="{FF2B5EF4-FFF2-40B4-BE49-F238E27FC236}">
                <a16:creationId xmlns:a16="http://schemas.microsoft.com/office/drawing/2014/main" id="{D8C0F020-7DC0-4132-AA59-2FC344F92A0E}"/>
              </a:ext>
            </a:extLst>
          </p:cNvPr>
          <p:cNvSpPr/>
          <p:nvPr/>
        </p:nvSpPr>
        <p:spPr bwMode="auto">
          <a:xfrm>
            <a:off x="5044894" y="3170860"/>
            <a:ext cx="1699178" cy="422931"/>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buClr>
                <a:srgbClr val="000000"/>
              </a:buClr>
              <a:buSzPct val="100000"/>
            </a:pPr>
            <a:endParaRPr lang="en-US" dirty="0">
              <a:latin typeface="Times New Roman" charset="0"/>
              <a:ea typeface="ＭＳ Ｐゴシック" charset="0"/>
              <a:cs typeface="ＭＳ Ｐゴシック" charset="0"/>
            </a:endParaRPr>
          </a:p>
        </p:txBody>
      </p:sp>
      <p:sp>
        <p:nvSpPr>
          <p:cNvPr id="11" name="Oval 10">
            <a:extLst>
              <a:ext uri="{FF2B5EF4-FFF2-40B4-BE49-F238E27FC236}">
                <a16:creationId xmlns:a16="http://schemas.microsoft.com/office/drawing/2014/main" id="{E0DCF925-8AC1-4EFE-BA70-33D8199B766D}"/>
              </a:ext>
            </a:extLst>
          </p:cNvPr>
          <p:cNvSpPr/>
          <p:nvPr/>
        </p:nvSpPr>
        <p:spPr bwMode="auto">
          <a:xfrm>
            <a:off x="5080661" y="3880280"/>
            <a:ext cx="623194" cy="422931"/>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buClr>
                <a:srgbClr val="000000"/>
              </a:buClr>
              <a:buSzPct val="100000"/>
            </a:pPr>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582497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1016001" y="685802"/>
            <a:ext cx="10352617" cy="438942"/>
          </a:xfrm>
        </p:spPr>
        <p:txBody>
          <a:bodyPr/>
          <a:lstStyle/>
          <a:p>
            <a:r>
              <a:rPr lang="en-US" altLang="en-US" sz="3600" dirty="0"/>
              <a:t>Goals -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191344" y="1340768"/>
            <a:ext cx="11737304" cy="5214020"/>
          </a:xfrm>
        </p:spPr>
        <p:txBody>
          <a:bodyPr/>
          <a:lstStyle/>
          <a:p>
            <a:pPr marL="0" indent="0">
              <a:spcBef>
                <a:spcPts val="300"/>
              </a:spcBef>
              <a:spcAft>
                <a:spcPts val="600"/>
              </a:spcAft>
            </a:pPr>
            <a:r>
              <a:rPr lang="en-US" altLang="en-US" sz="2400" dirty="0">
                <a:latin typeface="Calibri" panose="020F0502020204030204" pitchFamily="34" charset="0"/>
                <a:cs typeface="Calibri" panose="020F0502020204030204" pitchFamily="34" charset="0"/>
              </a:rPr>
              <a:t>Tuesday </a:t>
            </a:r>
            <a:r>
              <a:rPr lang="en-US" altLang="en-US" sz="2400">
                <a:latin typeface="Calibri" panose="020F0502020204030204" pitchFamily="34" charset="0"/>
                <a:cs typeface="Calibri" panose="020F0502020204030204" pitchFamily="34" charset="0"/>
              </a:rPr>
              <a:t>July 12</a:t>
            </a:r>
            <a:endParaRPr lang="en-US" altLang="en-US" sz="2400" dirty="0">
              <a:latin typeface="Calibri" panose="020F0502020204030204" pitchFamily="34" charset="0"/>
              <a:cs typeface="Calibri" panose="020F0502020204030204" pitchFamily="34" charset="0"/>
            </a:endParaRPr>
          </a:p>
          <a:p>
            <a:pPr marL="685800" lvl="1">
              <a:spcBef>
                <a:spcPts val="300"/>
              </a:spcBef>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Open, P&amp;P, TG14/15 Mtgs. this week</a:t>
            </a:r>
          </a:p>
          <a:p>
            <a:pPr marL="685800" lvl="1">
              <a:spcBef>
                <a:spcPts val="300"/>
              </a:spcBef>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Approve Agenda</a:t>
            </a:r>
          </a:p>
          <a:p>
            <a:pPr marL="685800" lvl="1">
              <a:spcBef>
                <a:spcPts val="300"/>
              </a:spcBef>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Approve March 2022 Minutes:</a:t>
            </a:r>
          </a:p>
          <a:p>
            <a:pPr marL="1085850" lvl="2">
              <a:spcBef>
                <a:spcPts val="300"/>
              </a:spcBef>
              <a:buFont typeface="Arial" panose="020B0604020202020204" pitchFamily="34" charset="0"/>
              <a:buChar char="•"/>
            </a:pPr>
            <a:r>
              <a:rPr lang="en-US" altLang="en-US" sz="1600" dirty="0">
                <a:latin typeface="Calibri" panose="020F0502020204030204" pitchFamily="34" charset="0"/>
                <a:cs typeface="Calibri" panose="020F0502020204030204" pitchFamily="34" charset="0"/>
              </a:rPr>
              <a:t>TG14:  </a:t>
            </a:r>
            <a:r>
              <a:rPr lang="en-US" altLang="en-US" sz="1600" dirty="0">
                <a:latin typeface="Calibri" panose="020F0502020204030204" pitchFamily="34" charset="0"/>
                <a:cs typeface="Calibri" panose="020F0502020204030204" pitchFamily="34" charset="0"/>
                <a:hlinkClick r:id="rId2"/>
              </a:rPr>
              <a:t>https://mentor.ieee.org/802.15/dcn/22/15-22-0200-00-0014-2022-march-plenary-tg14-mtg-mins.docx</a:t>
            </a:r>
            <a:r>
              <a:rPr lang="en-US" altLang="en-US" sz="1600" dirty="0">
                <a:latin typeface="Calibri" panose="020F0502020204030204" pitchFamily="34" charset="0"/>
                <a:cs typeface="Calibri" panose="020F0502020204030204" pitchFamily="34" charset="0"/>
              </a:rPr>
              <a:t> </a:t>
            </a:r>
          </a:p>
          <a:p>
            <a:pPr marL="1085850" lvl="2">
              <a:spcBef>
                <a:spcPts val="300"/>
              </a:spcBef>
              <a:buFont typeface="Arial" panose="020B0604020202020204" pitchFamily="34" charset="0"/>
              <a:buChar char="•"/>
            </a:pPr>
            <a:r>
              <a:rPr lang="en-US" altLang="en-US" sz="1600" dirty="0">
                <a:latin typeface="Calibri" panose="020F0502020204030204" pitchFamily="34" charset="0"/>
                <a:cs typeface="Calibri" panose="020F0502020204030204" pitchFamily="34" charset="0"/>
              </a:rPr>
              <a:t>TG15: </a:t>
            </a:r>
            <a:r>
              <a:rPr lang="en-GB" sz="16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hlinkClick r:id="rId3"/>
              </a:rPr>
              <a:t>https://mentor.ieee.org/802.15/dcn/22/15-22-0152-00-0015-tg15-march-minutes.docx</a:t>
            </a:r>
            <a:r>
              <a:rPr lang="en-GB" sz="16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p>
          <a:p>
            <a:pPr marL="685800" lvl="1">
              <a:spcBef>
                <a:spcPts val="300"/>
              </a:spcBef>
              <a:buFont typeface="Arial" panose="020B0604020202020204" pitchFamily="34" charset="0"/>
              <a:buChar char="•"/>
            </a:pPr>
            <a:r>
              <a:rPr lang="en-GB" altLang="en-US" sz="2000" u="sng" dirty="0">
                <a:latin typeface="Calibri" panose="020F0502020204030204" pitchFamily="34" charset="0"/>
                <a:cs typeface="Calibri" panose="020F0502020204030204" pitchFamily="34" charset="0"/>
              </a:rPr>
              <a:t>Approve May 2022 Minutes:</a:t>
            </a:r>
          </a:p>
          <a:p>
            <a:pPr marL="1085850" lvl="2">
              <a:spcBef>
                <a:spcPts val="300"/>
              </a:spcBef>
              <a:buFont typeface="Arial" panose="020B0604020202020204" pitchFamily="34" charset="0"/>
              <a:buChar char="•"/>
            </a:pPr>
            <a:r>
              <a:rPr lang="en-GB" altLang="en-US" sz="1600" u="sng" dirty="0">
                <a:solidFill>
                  <a:schemeClr val="tx1"/>
                </a:solidFill>
                <a:latin typeface="Calibri" panose="020F0502020204030204" pitchFamily="34" charset="0"/>
                <a:cs typeface="Calibri" panose="020F0502020204030204" pitchFamily="34" charset="0"/>
              </a:rPr>
              <a:t>TG14/TG15: </a:t>
            </a:r>
            <a:r>
              <a:rPr lang="en-GB" altLang="en-US" sz="1600" u="sng" dirty="0">
                <a:solidFill>
                  <a:schemeClr val="tx1"/>
                </a:solidFill>
                <a:latin typeface="Calibri" panose="020F0502020204030204" pitchFamily="34" charset="0"/>
                <a:cs typeface="Calibri" panose="020F0502020204030204" pitchFamily="34" charset="0"/>
                <a:hlinkClick r:id="rId4"/>
              </a:rPr>
              <a:t>https://mentor.ieee.org/802.15/dcn/22/15-22-0395-00-0015-tg15-may-minutes.docx</a:t>
            </a:r>
            <a:r>
              <a:rPr lang="en-GB" altLang="en-US" sz="1600" u="sng" dirty="0">
                <a:solidFill>
                  <a:schemeClr val="tx1"/>
                </a:solidFill>
                <a:latin typeface="Calibri" panose="020F0502020204030204" pitchFamily="34" charset="0"/>
                <a:cs typeface="Calibri" panose="020F0502020204030204" pitchFamily="34" charset="0"/>
              </a:rPr>
              <a:t> </a:t>
            </a:r>
            <a:endParaRPr lang="en-US" altLang="en-US" sz="1600" dirty="0">
              <a:solidFill>
                <a:schemeClr val="tx1"/>
              </a:solidFill>
              <a:latin typeface="Calibri" panose="020F0502020204030204" pitchFamily="34" charset="0"/>
              <a:cs typeface="Calibri" panose="020F0502020204030204" pitchFamily="34" charset="0"/>
            </a:endParaRPr>
          </a:p>
          <a:p>
            <a:pPr marL="685800" lvl="1">
              <a:spcBef>
                <a:spcPts val="300"/>
              </a:spcBef>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Status Update (include call for officers)</a:t>
            </a:r>
          </a:p>
          <a:p>
            <a:pPr marL="685800" lvl="1">
              <a:spcBef>
                <a:spcPts val="300"/>
              </a:spcBef>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Any Presentations? </a:t>
            </a:r>
          </a:p>
          <a:p>
            <a:pPr marL="685800" lvl="1">
              <a:spcBef>
                <a:spcPts val="300"/>
              </a:spcBef>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Next Steps</a:t>
            </a:r>
          </a:p>
          <a:p>
            <a:pPr marL="685800" lvl="1">
              <a:spcBef>
                <a:spcPts val="300"/>
              </a:spcBef>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Any other Business </a:t>
            </a:r>
          </a:p>
          <a:p>
            <a:pPr marL="685800" lvl="1">
              <a:spcBef>
                <a:spcPts val="300"/>
              </a:spcBef>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Adjourn</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8</a:t>
            </a:fld>
            <a:endParaRPr lang="en-US" altLang="en-US" dirty="0">
              <a:solidFill>
                <a:schemeClr val="tx1"/>
              </a:solidFill>
            </a:endParaRPr>
          </a:p>
        </p:txBody>
      </p:sp>
    </p:spTree>
    <p:extLst>
      <p:ext uri="{BB962C8B-B14F-4D97-AF65-F5344CB8AC3E}">
        <p14:creationId xmlns:p14="http://schemas.microsoft.com/office/powerpoint/2010/main" val="2499050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1016001" y="685802"/>
            <a:ext cx="10352617" cy="438942"/>
          </a:xfrm>
        </p:spPr>
        <p:txBody>
          <a:bodyPr/>
          <a:lstStyle/>
          <a:p>
            <a:pPr marL="685800" lvl="1">
              <a:spcBef>
                <a:spcPts val="300"/>
              </a:spcBef>
            </a:pPr>
            <a:r>
              <a:rPr lang="en-US" altLang="en-US" sz="3600" dirty="0">
                <a:latin typeface="Calibri" panose="020F0502020204030204" pitchFamily="34" charset="0"/>
                <a:cs typeface="Calibri" panose="020F0502020204030204" pitchFamily="34" charset="0"/>
              </a:rPr>
              <a:t>Next Steps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191344" y="1340768"/>
            <a:ext cx="11737304" cy="5214020"/>
          </a:xfrm>
        </p:spPr>
        <p:txBody>
          <a:bodyPr/>
          <a:lstStyle/>
          <a:p>
            <a:pPr marL="685800" lvl="1">
              <a:spcBef>
                <a:spcPts val="600"/>
              </a:spcBef>
              <a:buFont typeface="Arial" panose="020B0604020202020204" pitchFamily="34" charset="0"/>
              <a:buChar char="•"/>
            </a:pPr>
            <a:r>
              <a:rPr lang="en-GB" sz="2400" dirty="0">
                <a:solidFill>
                  <a:srgbClr val="222222"/>
                </a:solidFill>
                <a:effectLst/>
                <a:latin typeface="Calibri" panose="020F0502020204030204" pitchFamily="34" charset="0"/>
                <a:ea typeface="Yu Gothic" panose="020B0400000000000000" pitchFamily="34" charset="-128"/>
                <a:cs typeface="Calibri" panose="020F0502020204030204" pitchFamily="34" charset="0"/>
              </a:rPr>
              <a:t>No contributions received for TG14 or TG15</a:t>
            </a:r>
          </a:p>
          <a:p>
            <a:pPr marL="685800" lvl="1">
              <a:spcBef>
                <a:spcPts val="600"/>
              </a:spcBef>
              <a:buFont typeface="Arial" panose="020B0604020202020204" pitchFamily="34" charset="0"/>
              <a:buChar char="•"/>
            </a:pPr>
            <a:r>
              <a:rPr lang="en-GB" sz="2400" dirty="0">
                <a:solidFill>
                  <a:srgbClr val="222222"/>
                </a:solidFill>
                <a:latin typeface="Calibri" panose="020F0502020204030204" pitchFamily="34" charset="0"/>
                <a:ea typeface="Yu Gothic" panose="020B0400000000000000" pitchFamily="34" charset="-128"/>
                <a:cs typeface="Calibri" panose="020F0502020204030204" pitchFamily="34" charset="0"/>
              </a:rPr>
              <a:t>No volunteers for officer roles</a:t>
            </a:r>
            <a:endParaRPr lang="en-GB" sz="2400" dirty="0">
              <a:solidFill>
                <a:srgbClr val="222222"/>
              </a:solidFill>
              <a:effectLst/>
              <a:latin typeface="Calibri" panose="020F0502020204030204" pitchFamily="34" charset="0"/>
              <a:ea typeface="Yu Gothic" panose="020B0400000000000000" pitchFamily="34" charset="-128"/>
              <a:cs typeface="Calibri" panose="020F0502020204030204" pitchFamily="34" charset="0"/>
            </a:endParaRPr>
          </a:p>
          <a:p>
            <a:pPr marL="685800" lvl="1">
              <a:spcBef>
                <a:spcPts val="600"/>
              </a:spcBef>
              <a:buFont typeface="Arial" panose="020B0604020202020204" pitchFamily="34" charset="0"/>
              <a:buChar char="•"/>
            </a:pPr>
            <a:r>
              <a:rPr lang="en-GB" sz="2400" dirty="0">
                <a:solidFill>
                  <a:srgbClr val="222222"/>
                </a:solidFill>
                <a:latin typeface="Calibri" panose="020F0502020204030204" pitchFamily="34" charset="0"/>
                <a:ea typeface="Yu Gothic" panose="020B0400000000000000" pitchFamily="34" charset="-128"/>
                <a:cs typeface="Calibri" panose="020F0502020204030204" pitchFamily="34" charset="0"/>
              </a:rPr>
              <a:t>TG14 stakeholders are mostly engaged in TG4ab</a:t>
            </a:r>
          </a:p>
          <a:p>
            <a:pPr marL="685800" lvl="1">
              <a:spcBef>
                <a:spcPts val="600"/>
              </a:spcBef>
              <a:buFont typeface="Arial" panose="020B0604020202020204" pitchFamily="34" charset="0"/>
              <a:buChar char="•"/>
            </a:pPr>
            <a:r>
              <a:rPr lang="en-GB" sz="2400" dirty="0">
                <a:solidFill>
                  <a:srgbClr val="222222"/>
                </a:solidFill>
                <a:effectLst/>
                <a:latin typeface="Calibri" panose="020F0502020204030204" pitchFamily="34" charset="0"/>
                <a:ea typeface="Yu Gothic" panose="020B0400000000000000" pitchFamily="34" charset="-128"/>
                <a:cs typeface="Calibri" panose="020F0502020204030204" pitchFamily="34" charset="0"/>
              </a:rPr>
              <a:t>TG15 stakeholders are likely to becom</a:t>
            </a:r>
            <a:r>
              <a:rPr lang="en-GB" sz="2400" dirty="0">
                <a:solidFill>
                  <a:srgbClr val="222222"/>
                </a:solidFill>
                <a:latin typeface="Calibri" panose="020F0502020204030204" pitchFamily="34" charset="0"/>
                <a:ea typeface="Yu Gothic" panose="020B0400000000000000" pitchFamily="34" charset="-128"/>
                <a:cs typeface="Calibri" panose="020F0502020204030204" pitchFamily="34" charset="0"/>
              </a:rPr>
              <a:t>e engaged in 802.15.4 Revision</a:t>
            </a:r>
          </a:p>
          <a:p>
            <a:pPr marL="400050" lvl="1" indent="0">
              <a:spcBef>
                <a:spcPts val="600"/>
              </a:spcBef>
            </a:pPr>
            <a:r>
              <a:rPr lang="en-GB" sz="2400" dirty="0">
                <a:solidFill>
                  <a:srgbClr val="222222"/>
                </a:solidFill>
                <a:effectLst/>
                <a:latin typeface="Calibri" panose="020F0502020204030204" pitchFamily="34" charset="0"/>
                <a:ea typeface="Yu Gothic" panose="020B0400000000000000" pitchFamily="34" charset="-128"/>
                <a:cs typeface="Calibri" panose="020F0502020204030204" pitchFamily="34" charset="0"/>
              </a:rPr>
              <a:t>Therefore:</a:t>
            </a:r>
          </a:p>
          <a:p>
            <a:pPr marL="685800" lvl="1">
              <a:spcBef>
                <a:spcPts val="600"/>
              </a:spcBef>
              <a:buFont typeface="Arial" panose="020B0604020202020204" pitchFamily="34" charset="0"/>
              <a:buChar char="•"/>
            </a:pPr>
            <a:r>
              <a:rPr lang="en-GB" sz="2400" dirty="0">
                <a:solidFill>
                  <a:srgbClr val="222222"/>
                </a:solidFill>
                <a:effectLst/>
                <a:latin typeface="Calibri" panose="020F0502020204030204" pitchFamily="34" charset="0"/>
                <a:ea typeface="Yu Gothic" panose="020B0400000000000000" pitchFamily="34" charset="-128"/>
                <a:cs typeface="Calibri" panose="020F0502020204030204" pitchFamily="34" charset="0"/>
              </a:rPr>
              <a:t>Propose deferring TG14 / TG15 activity pending:</a:t>
            </a:r>
          </a:p>
          <a:p>
            <a:pPr marL="1085850" lvl="2">
              <a:buFont typeface="Arial" panose="020B0604020202020204" pitchFamily="34" charset="0"/>
              <a:buChar char="•"/>
            </a:pPr>
            <a:r>
              <a:rPr lang="en-GB" sz="2000" dirty="0">
                <a:solidFill>
                  <a:srgbClr val="222222"/>
                </a:solidFill>
                <a:effectLst/>
                <a:latin typeface="Calibri" panose="020F0502020204030204" pitchFamily="34" charset="0"/>
                <a:ea typeface="Yu Gothic" panose="020B0400000000000000" pitchFamily="34" charset="-128"/>
                <a:cs typeface="Calibri" panose="020F0502020204030204" pitchFamily="34" charset="0"/>
              </a:rPr>
              <a:t>approval of 802.15.4 Revision PAR  (roll up) and i</a:t>
            </a:r>
            <a:r>
              <a:rPr lang="en-GB" sz="2000" dirty="0">
                <a:solidFill>
                  <a:srgbClr val="222222"/>
                </a:solidFill>
                <a:latin typeface="Calibri" panose="020F0502020204030204" pitchFamily="34" charset="0"/>
                <a:ea typeface="Yu Gothic" panose="020B0400000000000000" pitchFamily="34" charset="-128"/>
                <a:cs typeface="Calibri" panose="020F0502020204030204" pitchFamily="34" charset="0"/>
              </a:rPr>
              <a:t>nitial </a:t>
            </a:r>
            <a:r>
              <a:rPr lang="en-GB" sz="2000" dirty="0">
                <a:solidFill>
                  <a:srgbClr val="222222"/>
                </a:solidFill>
                <a:effectLst/>
                <a:latin typeface="Calibri" panose="020F0502020204030204" pitchFamily="34" charset="0"/>
                <a:ea typeface="Yu Gothic" panose="020B0400000000000000" pitchFamily="34" charset="-128"/>
                <a:cs typeface="Calibri" panose="020F0502020204030204" pitchFamily="34" charset="0"/>
              </a:rPr>
              <a:t>work on revision started</a:t>
            </a:r>
          </a:p>
          <a:p>
            <a:pPr marL="685800" lvl="1">
              <a:spcBef>
                <a:spcPts val="600"/>
              </a:spcBef>
              <a:buFont typeface="Arial" panose="020B0604020202020204" pitchFamily="34" charset="0"/>
              <a:buChar char="•"/>
            </a:pPr>
            <a:endParaRPr lang="en-GB" altLang="en-US" sz="2400">
              <a:solidFill>
                <a:srgbClr val="222222"/>
              </a:solidFill>
              <a:latin typeface="Calibri" panose="020F0502020204030204" pitchFamily="34" charset="0"/>
              <a:ea typeface="Yu Gothic" panose="020B0400000000000000" pitchFamily="34" charset="-128"/>
              <a:cs typeface="Calibri" panose="020F0502020204030204" pitchFamily="34" charset="0"/>
            </a:endParaRPr>
          </a:p>
          <a:p>
            <a:pPr marL="685800" lvl="1">
              <a:spcBef>
                <a:spcPts val="600"/>
              </a:spcBef>
              <a:buFont typeface="Arial" panose="020B0604020202020204" pitchFamily="34" charset="0"/>
              <a:buChar char="•"/>
            </a:pPr>
            <a:r>
              <a:rPr lang="en-GB" altLang="en-US" sz="2400">
                <a:solidFill>
                  <a:srgbClr val="222222"/>
                </a:solidFill>
                <a:latin typeface="Calibri" panose="020F0502020204030204" pitchFamily="34" charset="0"/>
                <a:ea typeface="Yu Gothic" panose="020B0400000000000000" pitchFamily="34" charset="-128"/>
                <a:cs typeface="Calibri" panose="020F0502020204030204" pitchFamily="34" charset="0"/>
              </a:rPr>
              <a:t>Group agreed to hibernate </a:t>
            </a:r>
            <a:r>
              <a:rPr lang="en-GB" altLang="en-US" sz="2400" dirty="0">
                <a:solidFill>
                  <a:srgbClr val="222222"/>
                </a:solidFill>
                <a:latin typeface="Calibri" panose="020F0502020204030204" pitchFamily="34" charset="0"/>
                <a:ea typeface="Yu Gothic" panose="020B0400000000000000" pitchFamily="34" charset="-128"/>
                <a:cs typeface="Calibri" panose="020F0502020204030204" pitchFamily="34" charset="0"/>
              </a:rPr>
              <a:t>TG14 and TG15 and review status in November 2022</a:t>
            </a:r>
          </a:p>
          <a:p>
            <a:pPr marL="400050" lvl="1" indent="0" algn="ctr">
              <a:spcBef>
                <a:spcPts val="600"/>
              </a:spcBef>
            </a:pPr>
            <a:endParaRPr lang="en-GB" altLang="en-US" sz="2400" dirty="0">
              <a:solidFill>
                <a:srgbClr val="222222"/>
              </a:solidFill>
              <a:latin typeface="Calibri" panose="020F0502020204030204" pitchFamily="34" charset="0"/>
              <a:ea typeface="Yu Gothic" panose="020B0400000000000000" pitchFamily="34" charset="-128"/>
              <a:cs typeface="Calibri" panose="020F0502020204030204" pitchFamily="34" charset="0"/>
            </a:endParaRPr>
          </a:p>
          <a:p>
            <a:pPr marL="400050" lvl="1" indent="0" algn="ctr">
              <a:spcBef>
                <a:spcPts val="600"/>
              </a:spcBef>
            </a:pPr>
            <a:r>
              <a:rPr lang="en-GB" altLang="en-US" sz="2400" b="1" dirty="0">
                <a:solidFill>
                  <a:srgbClr val="222222"/>
                </a:solidFill>
                <a:latin typeface="Calibri" panose="020F0502020204030204" pitchFamily="34" charset="0"/>
                <a:ea typeface="Yu Gothic" panose="020B0400000000000000" pitchFamily="34" charset="-128"/>
                <a:cs typeface="Calibri" panose="020F0502020204030204" pitchFamily="34" charset="0"/>
              </a:rPr>
              <a:t>TG14 and TG15 will NOT meeting in Waikoloa</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9</a:t>
            </a:fld>
            <a:endParaRPr lang="en-US" altLang="en-US" dirty="0">
              <a:solidFill>
                <a:schemeClr val="tx1"/>
              </a:solidFill>
            </a:endParaRPr>
          </a:p>
        </p:txBody>
      </p:sp>
    </p:spTree>
    <p:extLst>
      <p:ext uri="{BB962C8B-B14F-4D97-AF65-F5344CB8AC3E}">
        <p14:creationId xmlns:p14="http://schemas.microsoft.com/office/powerpoint/2010/main" val="132998806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31947</TotalTime>
  <Words>1407</Words>
  <Application>Microsoft Office PowerPoint</Application>
  <PresentationFormat>Widescreen</PresentationFormat>
  <Paragraphs>126</Paragraphs>
  <Slides>14</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1" baseType="lpstr">
      <vt:lpstr>Arial</vt:lpstr>
      <vt:lpstr>Calibri</vt:lpstr>
      <vt:lpstr>Open Sans</vt:lpstr>
      <vt:lpstr>Times New Roman</vt:lpstr>
      <vt:lpstr>Verdana</vt:lpstr>
      <vt:lpstr>Office Theme</vt:lpstr>
      <vt:lpstr>Worksheet</vt:lpstr>
      <vt:lpstr>PowerPoint Presentation</vt:lpstr>
      <vt:lpstr>Registration for 802 LMSC Plenaries and 802 Wireless Interims</vt:lpstr>
      <vt:lpstr>Deadbeat Consequences (Deadbeat: in default of paying registration fee for a prior mtg.)</vt:lpstr>
      <vt:lpstr>Task Group Rules</vt:lpstr>
      <vt:lpstr>IEEE-SA Patent, Copyright, and Participation Policies</vt:lpstr>
      <vt:lpstr>IEEE 802 Ground Rules</vt:lpstr>
      <vt:lpstr>PowerPoint Presentation</vt:lpstr>
      <vt:lpstr>Goals - Agenda</vt:lpstr>
      <vt:lpstr>Next Steps</vt:lpstr>
      <vt:lpstr>Supporting Slides</vt:lpstr>
      <vt:lpstr>TG14 CSD and PAR</vt:lpstr>
      <vt:lpstr>802.15 TG14 PAR</vt:lpstr>
      <vt:lpstr>TG15 CSD and PAR</vt:lpstr>
      <vt:lpstr>802.15 TG15 PAR</vt:lpstr>
    </vt:vector>
  </TitlesOfParts>
  <Manager/>
  <Company>IEEE802</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TG15 Opening / Closing Report</dc:title>
  <dc:subject>IEEE802.15</dc:subject>
  <dc:creator>phil@beecher.co.uk</dc:creator>
  <cp:keywords/>
  <dc:description/>
  <cp:lastModifiedBy>Phil Beecher</cp:lastModifiedBy>
  <cp:revision>171</cp:revision>
  <cp:lastPrinted>2000-03-07T00:55:37Z</cp:lastPrinted>
  <dcterms:created xsi:type="dcterms:W3CDTF">2016-01-17T22:48:36Z</dcterms:created>
  <dcterms:modified xsi:type="dcterms:W3CDTF">2022-07-14T18:21:13Z</dcterms:modified>
  <cp:category>TG15 Opening / Closing Report -July 2021</cp:category>
</cp:coreProperties>
</file>