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366" r:id="rId3"/>
    <p:sldId id="2372" r:id="rId4"/>
    <p:sldId id="393" r:id="rId5"/>
    <p:sldId id="2369" r:id="rId6"/>
    <p:sldId id="395" r:id="rId7"/>
    <p:sldId id="340" r:id="rId8"/>
    <p:sldId id="2375" r:id="rId9"/>
    <p:sldId id="2378" r:id="rId10"/>
    <p:sldId id="2376" r:id="rId11"/>
    <p:sldId id="2373" r:id="rId12"/>
    <p:sldId id="2374" r:id="rId13"/>
    <p:sldId id="332" r:id="rId14"/>
    <p:sldId id="366"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8941C0-8465-4341-AFF2-FEF677E10DB9}" v="1" dt="2022-07-14T18:18:22.8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643"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8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78941C0-8465-4341-AFF2-FEF677E10DB9}"/>
    <pc:docChg chg="custSel addSld delSld modSld">
      <pc:chgData name="Phil Beecher" userId="8e59e9d451c39ba5" providerId="LiveId" clId="{A78941C0-8465-4341-AFF2-FEF677E10DB9}" dt="2022-07-14T18:21:11.339" v="104" actId="20577"/>
      <pc:docMkLst>
        <pc:docMk/>
      </pc:docMkLst>
      <pc:sldChg chg="modSp mod">
        <pc:chgData name="Phil Beecher" userId="8e59e9d451c39ba5" providerId="LiveId" clId="{A78941C0-8465-4341-AFF2-FEF677E10DB9}" dt="2022-07-14T18:21:11.339" v="104" actId="20577"/>
        <pc:sldMkLst>
          <pc:docMk/>
          <pc:sldMk cId="1329988064" sldId="2378"/>
        </pc:sldMkLst>
        <pc:spChg chg="mod">
          <ac:chgData name="Phil Beecher" userId="8e59e9d451c39ba5" providerId="LiveId" clId="{A78941C0-8465-4341-AFF2-FEF677E10DB9}" dt="2022-07-14T18:21:11.339" v="104" actId="20577"/>
          <ac:spMkLst>
            <pc:docMk/>
            <pc:sldMk cId="1329988064" sldId="2378"/>
            <ac:spMk id="9219" creationId="{F8A5F01F-52D6-47BD-9336-35C5CE265C10}"/>
          </ac:spMkLst>
        </pc:spChg>
      </pc:sldChg>
      <pc:sldChg chg="del">
        <pc:chgData name="Phil Beecher" userId="8e59e9d451c39ba5" providerId="LiveId" clId="{A78941C0-8465-4341-AFF2-FEF677E10DB9}" dt="2022-07-14T18:18:25.370" v="1" actId="47"/>
        <pc:sldMkLst>
          <pc:docMk/>
          <pc:sldMk cId="3894345132" sldId="2379"/>
        </pc:sldMkLst>
      </pc:sldChg>
      <pc:sldChg chg="add del">
        <pc:chgData name="Phil Beecher" userId="8e59e9d451c39ba5" providerId="LiveId" clId="{A78941C0-8465-4341-AFF2-FEF677E10DB9}" dt="2022-07-14T18:19:30.486" v="32" actId="47"/>
        <pc:sldMkLst>
          <pc:docMk/>
          <pc:sldMk cId="3336402011" sldId="238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0937E2-56AD-6EA8-96F3-7C73F2EB6E5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9B36F13-18AE-2BF2-CFD4-A5307C3302DB}"/>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71FF90F5-0484-449B-9BE7-207122AEFE15}" type="datetimeFigureOut">
              <a:rPr lang="en-GB" smtClean="0"/>
              <a:t>14/07/2022</a:t>
            </a:fld>
            <a:endParaRPr lang="en-GB"/>
          </a:p>
        </p:txBody>
      </p:sp>
      <p:sp>
        <p:nvSpPr>
          <p:cNvPr id="4" name="Footer Placeholder 3">
            <a:extLst>
              <a:ext uri="{FF2B5EF4-FFF2-40B4-BE49-F238E27FC236}">
                <a16:creationId xmlns:a16="http://schemas.microsoft.com/office/drawing/2014/main" id="{E0F269B5-B674-FE94-92FE-E6D99EDA84C7}"/>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FF720C8-596B-F554-1020-F1AAA9B92999}"/>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EED8D199-863A-4FE3-A3A0-0685E3080A1D}" type="slidenum">
              <a:rPr lang="en-GB" smtClean="0"/>
              <a:t>‹#›</a:t>
            </a:fld>
            <a:endParaRPr lang="en-GB"/>
          </a:p>
        </p:txBody>
      </p:sp>
    </p:spTree>
    <p:extLst>
      <p:ext uri="{BB962C8B-B14F-4D97-AF65-F5344CB8AC3E}">
        <p14:creationId xmlns:p14="http://schemas.microsoft.com/office/powerpoint/2010/main" val="17874154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15-22-0393-01-0015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2/15-22-0152-00-0015-tg15-march-minutes.docx" TargetMode="External"/><Relationship Id="rId2" Type="http://schemas.openxmlformats.org/officeDocument/2006/relationships/hyperlink" Target="https://mentor.ieee.org/802.15/dcn/22/15-22-0200-00-0014-2022-march-plenary-tg14-mtg-mins.doc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395-00-0015-tg15-may-minute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2022 Plenary TG14/TG15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12,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NS-UWB 802.15 “Ad-hoc wireless”</a:t>
            </a:r>
          </a:p>
          <a:p>
            <a:pPr eaLnBrk="1" hangingPunct="1">
              <a:spcBef>
                <a:spcPct val="0"/>
              </a:spcBef>
              <a:buClrTx/>
              <a:buFontTx/>
              <a:buNone/>
              <a:defRPr/>
            </a:pPr>
            <a:r>
              <a:rPr lang="en-US" altLang="en-US" sz="1600" b="1" dirty="0">
                <a:latin typeface="Times New Roman" panose="02020603050405020304" pitchFamily="18" charset="0"/>
              </a:rPr>
              <a:t>	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83432" y="263691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Supporting Slides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77070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TG14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235832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TG14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749007"/>
          </a:xfrm>
        </p:spPr>
        <p:txBody>
          <a:bodyPr/>
          <a:lstStyle/>
          <a:p>
            <a:pPr marL="0" indent="0"/>
            <a:r>
              <a:rPr lang="en-US" sz="1800" dirty="0">
                <a:latin typeface="Verdana" panose="020B0604030504040204" pitchFamily="34" charset="0"/>
              </a:rPr>
              <a:t>SCOPE</a:t>
            </a:r>
            <a:br>
              <a:rPr lang="en-US" sz="1800" dirty="0">
                <a:latin typeface="Verdana" panose="020B0604030504040204" pitchFamily="34" charset="0"/>
              </a:rPr>
            </a:br>
            <a:r>
              <a:rPr lang="en-US" sz="160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spcBef>
                <a:spcPts val="0"/>
              </a:spcBef>
            </a:pPr>
            <a:endParaRPr lang="en-US" altLang="en-US" sz="1800" dirty="0">
              <a:latin typeface="Verdana" panose="020B0604030504040204" pitchFamily="34" charset="0"/>
            </a:endParaRPr>
          </a:p>
          <a:p>
            <a:pPr marL="0" indent="0"/>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685268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TG15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1199456" y="1641923"/>
            <a:ext cx="10225135"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EC45945F-1393-BE67-B6B7-74AD6847F0F7}"/>
              </a:ext>
            </a:extLst>
          </p:cNvPr>
          <p:cNvGraphicFramePr>
            <a:graphicFrameLocks noChangeAspect="1"/>
          </p:cNvGraphicFramePr>
          <p:nvPr>
            <p:extLst>
              <p:ext uri="{D42A27DB-BD31-4B8C-83A1-F6EECF244321}">
                <p14:modId xmlns:p14="http://schemas.microsoft.com/office/powerpoint/2010/main" val="2794721564"/>
              </p:ext>
            </p:extLst>
          </p:nvPr>
        </p:nvGraphicFramePr>
        <p:xfrm>
          <a:off x="2025437" y="1196752"/>
          <a:ext cx="8508668" cy="5171151"/>
        </p:xfrm>
        <a:graphic>
          <a:graphicData uri="http://schemas.openxmlformats.org/presentationml/2006/ole">
            <mc:AlternateContent xmlns:mc="http://schemas.openxmlformats.org/markup-compatibility/2006">
              <mc:Choice xmlns:v="urn:schemas-microsoft-com:vml" Requires="v">
                <p:oleObj name="Worksheet" r:id="rId2" imgW="12969126" imgH="7878969" progId="Excel.Sheet.12">
                  <p:embed/>
                </p:oleObj>
              </mc:Choice>
              <mc:Fallback>
                <p:oleObj name="Worksheet" r:id="rId2" imgW="12969126" imgH="7878969" progId="Excel.Sheet.12">
                  <p:embed/>
                  <p:pic>
                    <p:nvPicPr>
                      <p:cNvPr id="3" name="Object 2">
                        <a:extLst>
                          <a:ext uri="{FF2B5EF4-FFF2-40B4-BE49-F238E27FC236}">
                            <a16:creationId xmlns:a16="http://schemas.microsoft.com/office/drawing/2014/main" id="{EC45945F-1393-BE67-B6B7-74AD6847F0F7}"/>
                          </a:ext>
                        </a:extLst>
                      </p:cNvPr>
                      <p:cNvPicPr/>
                      <p:nvPr/>
                    </p:nvPicPr>
                    <p:blipFill>
                      <a:blip r:embed="rId3"/>
                      <a:stretch>
                        <a:fillRect/>
                      </a:stretch>
                    </p:blipFill>
                    <p:spPr>
                      <a:xfrm>
                        <a:off x="2025437" y="1196752"/>
                        <a:ext cx="8508668" cy="5171151"/>
                      </a:xfrm>
                      <a:prstGeom prst="rect">
                        <a:avLst/>
                      </a:prstGeom>
                    </p:spPr>
                  </p:pic>
                </p:oleObj>
              </mc:Fallback>
            </mc:AlternateContent>
          </a:graphicData>
        </a:graphic>
      </p:graphicFrame>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646991"/>
          </a:xfrm>
        </p:spPr>
        <p:txBody>
          <a:bodyPr/>
          <a:lstStyle/>
          <a:p>
            <a:pPr marL="0" algn="ctr">
              <a:spcBef>
                <a:spcPts val="600"/>
              </a:spcBef>
              <a:spcAft>
                <a:spcPts val="0"/>
              </a:spcAft>
            </a:pPr>
            <a:r>
              <a:rPr lang="en-US" altLang="en-US" dirty="0"/>
              <a:t>TG14/15 Meeting Slots - July 10-15,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4"/>
          <a:srcRect l="7881" t="23118" r="73249" b="71523"/>
          <a:stretch/>
        </p:blipFill>
        <p:spPr>
          <a:xfrm>
            <a:off x="2061203" y="5143767"/>
            <a:ext cx="3331055" cy="1224136"/>
          </a:xfrm>
          <a:prstGeom prst="rect">
            <a:avLst/>
          </a:prstGeom>
        </p:spPr>
      </p:pic>
      <p:sp>
        <p:nvSpPr>
          <p:cNvPr id="13" name="Oval 12">
            <a:extLst>
              <a:ext uri="{FF2B5EF4-FFF2-40B4-BE49-F238E27FC236}">
                <a16:creationId xmlns:a16="http://schemas.microsoft.com/office/drawing/2014/main" id="{D8C0F020-7DC0-4132-AA59-2FC344F92A0E}"/>
              </a:ext>
            </a:extLst>
          </p:cNvPr>
          <p:cNvSpPr/>
          <p:nvPr/>
        </p:nvSpPr>
        <p:spPr bwMode="auto">
          <a:xfrm>
            <a:off x="5044894" y="3170860"/>
            <a:ext cx="1699178"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E0DCF925-8AC1-4EFE-BA70-33D8199B766D}"/>
              </a:ext>
            </a:extLst>
          </p:cNvPr>
          <p:cNvSpPr/>
          <p:nvPr/>
        </p:nvSpPr>
        <p:spPr bwMode="auto">
          <a:xfrm>
            <a:off x="5080661" y="3880280"/>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0" indent="0">
              <a:spcBef>
                <a:spcPts val="300"/>
              </a:spcBef>
              <a:spcAft>
                <a:spcPts val="600"/>
              </a:spcAft>
            </a:pPr>
            <a:r>
              <a:rPr lang="en-US" altLang="en-US" sz="2400" dirty="0">
                <a:latin typeface="Calibri" panose="020F0502020204030204" pitchFamily="34" charset="0"/>
                <a:cs typeface="Calibri" panose="020F0502020204030204" pitchFamily="34" charset="0"/>
              </a:rPr>
              <a:t>Tuesday </a:t>
            </a:r>
            <a:r>
              <a:rPr lang="en-US" altLang="en-US" sz="2400">
                <a:latin typeface="Calibri" panose="020F0502020204030204" pitchFamily="34" charset="0"/>
                <a:cs typeface="Calibri" panose="020F0502020204030204" pitchFamily="34" charset="0"/>
              </a:rPr>
              <a:t>July 12</a:t>
            </a:r>
            <a:endParaRPr lang="en-US" altLang="en-US" sz="24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Open, P&amp;P, TG14/15 Mtgs. this week</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Agenda</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March 2022 Minutes:</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TG14:  </a:t>
            </a:r>
            <a:r>
              <a:rPr lang="en-US" altLang="en-US" sz="1600" dirty="0">
                <a:latin typeface="Calibri" panose="020F0502020204030204" pitchFamily="34" charset="0"/>
                <a:cs typeface="Calibri" panose="020F0502020204030204" pitchFamily="34" charset="0"/>
                <a:hlinkClick r:id="rId2"/>
              </a:rPr>
              <a:t>https://mentor.ieee.org/802.15/dcn/22/15-22-0200-00-0014-2022-march-plenary-tg14-mtg-mins.docx</a:t>
            </a:r>
            <a:r>
              <a:rPr lang="en-US" altLang="en-US" sz="1600" dirty="0">
                <a:latin typeface="Calibri" panose="020F0502020204030204" pitchFamily="34" charset="0"/>
                <a:cs typeface="Calibri" panose="020F0502020204030204" pitchFamily="34" charset="0"/>
              </a:rPr>
              <a:t> </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TG15: </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https://mentor.ieee.org/802.15/dcn/22/15-22-0152-00-0015-tg15-march-minutes.docx</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685800" lvl="1">
              <a:spcBef>
                <a:spcPts val="300"/>
              </a:spcBef>
              <a:buFont typeface="Arial" panose="020B0604020202020204" pitchFamily="34" charset="0"/>
              <a:buChar char="•"/>
            </a:pPr>
            <a:r>
              <a:rPr lang="en-GB" altLang="en-US" sz="2000" u="sng" dirty="0">
                <a:latin typeface="Calibri" panose="020F0502020204030204" pitchFamily="34" charset="0"/>
                <a:cs typeface="Calibri" panose="020F0502020204030204" pitchFamily="34" charset="0"/>
              </a:rPr>
              <a:t>Approve May 2022 Minutes:</a:t>
            </a:r>
          </a:p>
          <a:p>
            <a:pPr marL="1085850" lvl="2">
              <a:spcBef>
                <a:spcPts val="300"/>
              </a:spcBef>
              <a:buFont typeface="Arial" panose="020B0604020202020204" pitchFamily="34" charset="0"/>
              <a:buChar char="•"/>
            </a:pPr>
            <a:r>
              <a:rPr lang="en-GB" altLang="en-US" sz="1600" u="sng" dirty="0">
                <a:solidFill>
                  <a:schemeClr val="tx1"/>
                </a:solidFill>
                <a:latin typeface="Calibri" panose="020F0502020204030204" pitchFamily="34" charset="0"/>
                <a:cs typeface="Calibri" panose="020F0502020204030204" pitchFamily="34" charset="0"/>
              </a:rPr>
              <a:t>TG14/TG15: </a:t>
            </a:r>
            <a:r>
              <a:rPr lang="en-GB" altLang="en-US" sz="1600" u="sng" dirty="0">
                <a:solidFill>
                  <a:schemeClr val="tx1"/>
                </a:solidFill>
                <a:latin typeface="Calibri" panose="020F0502020204030204" pitchFamily="34" charset="0"/>
                <a:cs typeface="Calibri" panose="020F0502020204030204" pitchFamily="34" charset="0"/>
                <a:hlinkClick r:id="rId4"/>
              </a:rPr>
              <a:t>https://mentor.ieee.org/802.15/dcn/22/15-22-0395-00-0015-tg15-may-minutes.docx</a:t>
            </a:r>
            <a:r>
              <a:rPr lang="en-GB" altLang="en-US" sz="1600" u="sng" dirty="0">
                <a:solidFill>
                  <a:schemeClr val="tx1"/>
                </a:solidFill>
                <a:latin typeface="Calibri" panose="020F0502020204030204" pitchFamily="34"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Status Update (include call for officers)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Presentations?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Next Steps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other Business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249905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No contributions received for TG14 or TG15</a:t>
            </a: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No volunteers for officer roles</a:t>
            </a:r>
            <a:endPar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endParaRP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TG14 stakeholders are mostly engaged in TG4ab</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TG15 stakeholders are likely to becom</a:t>
            </a: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e engaged in 802.15.4 Revision</a:t>
            </a:r>
          </a:p>
          <a:p>
            <a:pPr marL="400050" lvl="1" indent="0">
              <a:spcBef>
                <a:spcPts val="600"/>
              </a:spcBef>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Therefore:</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Propose deferring TG14 / TG15 activity pending:</a:t>
            </a:r>
          </a:p>
          <a:p>
            <a:pPr marL="1085850" lvl="2">
              <a:buFont typeface="Arial" panose="020B0604020202020204" pitchFamily="34" charset="0"/>
              <a:buChar char="•"/>
            </a:pPr>
            <a:r>
              <a:rPr lang="en-GB" sz="20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approval of 802.15.4 Revision PAR  (roll up) and i</a:t>
            </a:r>
            <a:r>
              <a:rPr lang="en-GB" sz="2000" dirty="0">
                <a:solidFill>
                  <a:srgbClr val="222222"/>
                </a:solidFill>
                <a:latin typeface="Calibri" panose="020F0502020204030204" pitchFamily="34" charset="0"/>
                <a:ea typeface="Yu Gothic" panose="020B0400000000000000" pitchFamily="34" charset="-128"/>
                <a:cs typeface="Calibri" panose="020F0502020204030204" pitchFamily="34" charset="0"/>
              </a:rPr>
              <a:t>nitial </a:t>
            </a:r>
            <a:r>
              <a:rPr lang="en-GB" sz="20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work on revision started</a:t>
            </a:r>
          </a:p>
          <a:p>
            <a:pPr marL="685800" lvl="1">
              <a:spcBef>
                <a:spcPts val="600"/>
              </a:spcBef>
              <a:buFont typeface="Arial" panose="020B0604020202020204" pitchFamily="34" charset="0"/>
              <a:buChar char="•"/>
            </a:pPr>
            <a:endParaRPr lang="en-GB" altLang="en-US" sz="2400">
              <a:solidFill>
                <a:srgbClr val="222222"/>
              </a:solidFill>
              <a:latin typeface="Calibri" panose="020F0502020204030204" pitchFamily="34" charset="0"/>
              <a:ea typeface="Yu Gothic" panose="020B0400000000000000" pitchFamily="34" charset="-128"/>
              <a:cs typeface="Calibri" panose="020F0502020204030204" pitchFamily="34" charset="0"/>
            </a:endParaRPr>
          </a:p>
          <a:p>
            <a:pPr marL="685800" lvl="1">
              <a:spcBef>
                <a:spcPts val="600"/>
              </a:spcBef>
              <a:buFont typeface="Arial" panose="020B0604020202020204" pitchFamily="34" charset="0"/>
              <a:buChar char="•"/>
            </a:pPr>
            <a:r>
              <a:rPr lang="en-GB" altLang="en-US" sz="2400">
                <a:solidFill>
                  <a:srgbClr val="222222"/>
                </a:solidFill>
                <a:latin typeface="Calibri" panose="020F0502020204030204" pitchFamily="34" charset="0"/>
                <a:ea typeface="Yu Gothic" panose="020B0400000000000000" pitchFamily="34" charset="-128"/>
                <a:cs typeface="Calibri" panose="020F0502020204030204" pitchFamily="34" charset="0"/>
              </a:rPr>
              <a:t>Group agreed to hibernate </a:t>
            </a:r>
            <a:r>
              <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TG14 and TG15 and review status in November 2022</a:t>
            </a:r>
          </a:p>
          <a:p>
            <a:pPr marL="400050" lvl="1" indent="0" algn="ctr">
              <a:spcBef>
                <a:spcPts val="600"/>
              </a:spcBef>
            </a:pPr>
            <a:endPar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endParaRPr>
          </a:p>
          <a:p>
            <a:pPr marL="400050" lvl="1" indent="0" algn="ctr">
              <a:spcBef>
                <a:spcPts val="600"/>
              </a:spcBef>
            </a:pPr>
            <a:r>
              <a:rPr lang="en-GB" altLang="en-US" sz="2400" b="1" dirty="0">
                <a:solidFill>
                  <a:srgbClr val="222222"/>
                </a:solidFill>
                <a:latin typeface="Calibri" panose="020F0502020204030204" pitchFamily="34" charset="0"/>
                <a:ea typeface="Yu Gothic" panose="020B0400000000000000" pitchFamily="34" charset="-128"/>
                <a:cs typeface="Calibri" panose="020F0502020204030204" pitchFamily="34" charset="0"/>
              </a:rPr>
              <a:t>TG14 and TG15 will NOT meeting in Waikoloa</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13299880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31947</TotalTime>
  <Words>1407</Words>
  <Application>Microsoft Office PowerPoint</Application>
  <PresentationFormat>Widescreen</PresentationFormat>
  <Paragraphs>126</Paragraphs>
  <Slides>14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Open Sans</vt:lpstr>
      <vt:lpstr>Times New Roman</vt:lpstr>
      <vt:lpstr>Verdana</vt:lpstr>
      <vt:lpstr>Office Theme</vt:lpstr>
      <vt:lpstr>Worksheet</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PowerPoint Presentation</vt:lpstr>
      <vt:lpstr>Goals - Agenda</vt:lpstr>
      <vt:lpstr>Next Steps</vt:lpstr>
      <vt:lpstr>Supporting Slides</vt:lpstr>
      <vt:lpstr>TG14 CSD and PAR</vt:lpstr>
      <vt:lpstr>802.15 TG14 PAR</vt:lpstr>
      <vt:lpstr>TG15 CSD and PAR</vt:lpstr>
      <vt:lpstr>802.15 TG15 PAR</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171</cp:revision>
  <cp:lastPrinted>2000-03-07T00:55:37Z</cp:lastPrinted>
  <dcterms:created xsi:type="dcterms:W3CDTF">2016-01-17T22:48:36Z</dcterms:created>
  <dcterms:modified xsi:type="dcterms:W3CDTF">2022-07-14T18:21:13Z</dcterms:modified>
  <cp:category>TG15 Opening / Closing Report -July 2021</cp:category>
</cp:coreProperties>
</file>