
<file path=[Content_Types].xml><?xml version="1.0" encoding="utf-8"?>
<Types xmlns="http://schemas.openxmlformats.org/package/2006/content-types">
  <Default Extension="emf" ContentType="image/x-emf"/>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7"/>
  </p:notesMasterIdLst>
  <p:handoutMasterIdLst>
    <p:handoutMasterId r:id="rId18"/>
  </p:handoutMasterIdLst>
  <p:sldIdLst>
    <p:sldId id="287" r:id="rId2"/>
    <p:sldId id="2366" r:id="rId3"/>
    <p:sldId id="2372" r:id="rId4"/>
    <p:sldId id="393" r:id="rId5"/>
    <p:sldId id="2369" r:id="rId6"/>
    <p:sldId id="395" r:id="rId7"/>
    <p:sldId id="340" r:id="rId8"/>
    <p:sldId id="2375" r:id="rId9"/>
    <p:sldId id="2378" r:id="rId10"/>
    <p:sldId id="2379" r:id="rId11"/>
    <p:sldId id="2376" r:id="rId12"/>
    <p:sldId id="2373" r:id="rId13"/>
    <p:sldId id="2374" r:id="rId14"/>
    <p:sldId id="332" r:id="rId15"/>
    <p:sldId id="366" r:id="rId16"/>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09A30D-70EA-4224-B51C-0F7E2DCA80E9}" v="6" dt="2022-07-12T14:57:57.9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643"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85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EC09A30D-70EA-4224-B51C-0F7E2DCA80E9}"/>
    <pc:docChg chg="custSel delSld modSld modMainMaster">
      <pc:chgData name="Phil Beecher" userId="8e59e9d451c39ba5" providerId="LiveId" clId="{EC09A30D-70EA-4224-B51C-0F7E2DCA80E9}" dt="2022-07-12T14:58:25.294" v="236" actId="6549"/>
      <pc:docMkLst>
        <pc:docMk/>
      </pc:docMkLst>
      <pc:sldChg chg="modSp mod">
        <pc:chgData name="Phil Beecher" userId="8e59e9d451c39ba5" providerId="LiveId" clId="{EC09A30D-70EA-4224-B51C-0F7E2DCA80E9}" dt="2022-07-12T13:30:31.081" v="32" actId="20577"/>
        <pc:sldMkLst>
          <pc:docMk/>
          <pc:sldMk cId="0" sldId="287"/>
        </pc:sldMkLst>
        <pc:spChg chg="mod">
          <ac:chgData name="Phil Beecher" userId="8e59e9d451c39ba5" providerId="LiveId" clId="{EC09A30D-70EA-4224-B51C-0F7E2DCA80E9}" dt="2022-07-12T13:30:31.081" v="32" actId="20577"/>
          <ac:spMkLst>
            <pc:docMk/>
            <pc:sldMk cId="0" sldId="287"/>
            <ac:spMk id="2" creationId="{11B74706-8CE8-446F-ADD5-944A55CFBC25}"/>
          </ac:spMkLst>
        </pc:spChg>
      </pc:sldChg>
      <pc:sldChg chg="delSp modSp mod">
        <pc:chgData name="Phil Beecher" userId="8e59e9d451c39ba5" providerId="LiveId" clId="{EC09A30D-70EA-4224-B51C-0F7E2DCA80E9}" dt="2022-07-12T13:38:47.779" v="182" actId="1076"/>
        <pc:sldMkLst>
          <pc:docMk/>
          <pc:sldMk cId="2582497088" sldId="340"/>
        </pc:sldMkLst>
        <pc:spChg chg="mod">
          <ac:chgData name="Phil Beecher" userId="8e59e9d451c39ba5" providerId="LiveId" clId="{EC09A30D-70EA-4224-B51C-0F7E2DCA80E9}" dt="2022-07-12T13:38:15.854" v="179" actId="1076"/>
          <ac:spMkLst>
            <pc:docMk/>
            <pc:sldMk cId="2582497088" sldId="340"/>
            <ac:spMk id="11" creationId="{E0DCF925-8AC1-4EFE-BA70-33D8199B766D}"/>
          </ac:spMkLst>
        </pc:spChg>
        <pc:spChg chg="mod">
          <ac:chgData name="Phil Beecher" userId="8e59e9d451c39ba5" providerId="LiveId" clId="{EC09A30D-70EA-4224-B51C-0F7E2DCA80E9}" dt="2022-07-12T13:37:57.656" v="177" actId="14100"/>
          <ac:spMkLst>
            <pc:docMk/>
            <pc:sldMk cId="2582497088" sldId="340"/>
            <ac:spMk id="13" creationId="{D8C0F020-7DC0-4132-AA59-2FC344F92A0E}"/>
          </ac:spMkLst>
        </pc:spChg>
        <pc:spChg chg="mod">
          <ac:chgData name="Phil Beecher" userId="8e59e9d451c39ba5" providerId="LiveId" clId="{EC09A30D-70EA-4224-B51C-0F7E2DCA80E9}" dt="2022-07-12T13:37:23.460" v="173" actId="6549"/>
          <ac:spMkLst>
            <pc:docMk/>
            <pc:sldMk cId="2582497088" sldId="340"/>
            <ac:spMk id="8195" creationId="{82E0BD1D-4462-4534-99A7-CE65BE406E1E}"/>
          </ac:spMkLst>
        </pc:spChg>
        <pc:graphicFrameChg chg="del">
          <ac:chgData name="Phil Beecher" userId="8e59e9d451c39ba5" providerId="LiveId" clId="{EC09A30D-70EA-4224-B51C-0F7E2DCA80E9}" dt="2022-07-12T13:36:39.158" v="164" actId="478"/>
          <ac:graphicFrameMkLst>
            <pc:docMk/>
            <pc:sldMk cId="2582497088" sldId="340"/>
            <ac:graphicFrameMk id="2" creationId="{A795E069-B7E0-890F-A21F-1B40DF185391}"/>
          </ac:graphicFrameMkLst>
        </pc:graphicFrameChg>
        <pc:graphicFrameChg chg="mod ord">
          <ac:chgData name="Phil Beecher" userId="8e59e9d451c39ba5" providerId="LiveId" clId="{EC09A30D-70EA-4224-B51C-0F7E2DCA80E9}" dt="2022-07-12T13:38:34.178" v="181" actId="14100"/>
          <ac:graphicFrameMkLst>
            <pc:docMk/>
            <pc:sldMk cId="2582497088" sldId="340"/>
            <ac:graphicFrameMk id="3" creationId="{EC45945F-1393-BE67-B6B7-74AD6847F0F7}"/>
          </ac:graphicFrameMkLst>
        </pc:graphicFrameChg>
        <pc:picChg chg="mod">
          <ac:chgData name="Phil Beecher" userId="8e59e9d451c39ba5" providerId="LiveId" clId="{EC09A30D-70EA-4224-B51C-0F7E2DCA80E9}" dt="2022-07-12T13:38:47.779" v="182" actId="1076"/>
          <ac:picMkLst>
            <pc:docMk/>
            <pc:sldMk cId="2582497088" sldId="340"/>
            <ac:picMk id="18" creationId="{5E47A4A6-FB76-4816-83BD-C470F3822AE4}"/>
          </ac:picMkLst>
        </pc:picChg>
      </pc:sldChg>
      <pc:sldChg chg="modSp mod">
        <pc:chgData name="Phil Beecher" userId="8e59e9d451c39ba5" providerId="LiveId" clId="{EC09A30D-70EA-4224-B51C-0F7E2DCA80E9}" dt="2022-07-12T13:31:05.182" v="33" actId="6549"/>
        <pc:sldMkLst>
          <pc:docMk/>
          <pc:sldMk cId="1968720319" sldId="2366"/>
        </pc:sldMkLst>
        <pc:spChg chg="mod">
          <ac:chgData name="Phil Beecher" userId="8e59e9d451c39ba5" providerId="LiveId" clId="{EC09A30D-70EA-4224-B51C-0F7E2DCA80E9}" dt="2022-07-12T13:31:05.182" v="33" actId="6549"/>
          <ac:spMkLst>
            <pc:docMk/>
            <pc:sldMk cId="1968720319" sldId="2366"/>
            <ac:spMk id="3" creationId="{00000000-0000-0000-0000-000000000000}"/>
          </ac:spMkLst>
        </pc:spChg>
      </pc:sldChg>
      <pc:sldChg chg="del">
        <pc:chgData name="Phil Beecher" userId="8e59e9d451c39ba5" providerId="LiveId" clId="{EC09A30D-70EA-4224-B51C-0F7E2DCA80E9}" dt="2022-07-12T13:35:20.028" v="163" actId="47"/>
        <pc:sldMkLst>
          <pc:docMk/>
          <pc:sldMk cId="1946630976" sldId="2371"/>
        </pc:sldMkLst>
      </pc:sldChg>
      <pc:sldChg chg="modSp mod">
        <pc:chgData name="Phil Beecher" userId="8e59e9d451c39ba5" providerId="LiveId" clId="{EC09A30D-70EA-4224-B51C-0F7E2DCA80E9}" dt="2022-07-12T14:58:25.294" v="236" actId="6549"/>
        <pc:sldMkLst>
          <pc:docMk/>
          <pc:sldMk cId="2499050812" sldId="2375"/>
        </pc:sldMkLst>
        <pc:spChg chg="mod">
          <ac:chgData name="Phil Beecher" userId="8e59e9d451c39ba5" providerId="LiveId" clId="{EC09A30D-70EA-4224-B51C-0F7E2DCA80E9}" dt="2022-07-12T14:58:25.294" v="236" actId="6549"/>
          <ac:spMkLst>
            <pc:docMk/>
            <pc:sldMk cId="2499050812" sldId="2375"/>
            <ac:spMk id="9219" creationId="{F8A5F01F-52D6-47BD-9336-35C5CE265C10}"/>
          </ac:spMkLst>
        </pc:spChg>
      </pc:sldChg>
      <pc:sldChg chg="del">
        <pc:chgData name="Phil Beecher" userId="8e59e9d451c39ba5" providerId="LiveId" clId="{EC09A30D-70EA-4224-B51C-0F7E2DCA80E9}" dt="2022-07-12T13:31:55.101" v="34" actId="47"/>
        <pc:sldMkLst>
          <pc:docMk/>
          <pc:sldMk cId="1974431407" sldId="2377"/>
        </pc:sldMkLst>
      </pc:sldChg>
      <pc:sldChg chg="modSp mod">
        <pc:chgData name="Phil Beecher" userId="8e59e9d451c39ba5" providerId="LiveId" clId="{EC09A30D-70EA-4224-B51C-0F7E2DCA80E9}" dt="2022-07-12T13:35:06.836" v="162" actId="403"/>
        <pc:sldMkLst>
          <pc:docMk/>
          <pc:sldMk cId="1329988064" sldId="2378"/>
        </pc:sldMkLst>
        <pc:spChg chg="mod">
          <ac:chgData name="Phil Beecher" userId="8e59e9d451c39ba5" providerId="LiveId" clId="{EC09A30D-70EA-4224-B51C-0F7E2DCA80E9}" dt="2022-07-12T13:35:06.836" v="162" actId="403"/>
          <ac:spMkLst>
            <pc:docMk/>
            <pc:sldMk cId="1329988064" sldId="2378"/>
            <ac:spMk id="9219" creationId="{F8A5F01F-52D6-47BD-9336-35C5CE265C10}"/>
          </ac:spMkLst>
        </pc:spChg>
      </pc:sldChg>
      <pc:sldMasterChg chg="modSp mod">
        <pc:chgData name="Phil Beecher" userId="8e59e9d451c39ba5" providerId="LiveId" clId="{EC09A30D-70EA-4224-B51C-0F7E2DCA80E9}" dt="2022-07-12T13:29:28.560" v="9" actId="20577"/>
        <pc:sldMasterMkLst>
          <pc:docMk/>
          <pc:sldMasterMk cId="0" sldId="2147483648"/>
        </pc:sldMasterMkLst>
        <pc:spChg chg="mod">
          <ac:chgData name="Phil Beecher" userId="8e59e9d451c39ba5" providerId="LiveId" clId="{EC09A30D-70EA-4224-B51C-0F7E2DCA80E9}" dt="2022-07-12T13:29:17.407" v="3" actId="20577"/>
          <ac:spMkLst>
            <pc:docMk/>
            <pc:sldMasterMk cId="0" sldId="2147483648"/>
            <ac:spMk id="2" creationId="{7274DC08-9B8C-464E-97F8-9AF419E7B8D9}"/>
          </ac:spMkLst>
        </pc:spChg>
        <pc:spChg chg="mod">
          <ac:chgData name="Phil Beecher" userId="8e59e9d451c39ba5" providerId="LiveId" clId="{EC09A30D-70EA-4224-B51C-0F7E2DCA80E9}" dt="2022-07-12T13:29:28.560" v="9" actId="20577"/>
          <ac:spMkLst>
            <pc:docMk/>
            <pc:sldMasterMk cId="0" sldId="2147483648"/>
            <ac:spMk id="1026" creationId="{8AF5D4AB-E353-4EAB-9E5C-B82B00CB74A2}"/>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30937E2-56AD-6EA8-96F3-7C73F2EB6E5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19B36F13-18AE-2BF2-CFD4-A5307C3302DB}"/>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71FF90F5-0484-449B-9BE7-207122AEFE15}" type="datetimeFigureOut">
              <a:rPr lang="en-GB" smtClean="0"/>
              <a:t>12/07/2022</a:t>
            </a:fld>
            <a:endParaRPr lang="en-GB"/>
          </a:p>
        </p:txBody>
      </p:sp>
      <p:sp>
        <p:nvSpPr>
          <p:cNvPr id="4" name="Footer Placeholder 3">
            <a:extLst>
              <a:ext uri="{FF2B5EF4-FFF2-40B4-BE49-F238E27FC236}">
                <a16:creationId xmlns:a16="http://schemas.microsoft.com/office/drawing/2014/main" id="{E0F269B5-B674-FE94-92FE-E6D99EDA84C7}"/>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FF720C8-596B-F554-1020-F1AAA9B92999}"/>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EED8D199-863A-4FE3-A3A0-0685E3080A1D}" type="slidenum">
              <a:rPr lang="en-GB" smtClean="0"/>
              <a:t>‹#›</a:t>
            </a:fld>
            <a:endParaRPr lang="en-GB"/>
          </a:p>
        </p:txBody>
      </p:sp>
    </p:spTree>
    <p:extLst>
      <p:ext uri="{BB962C8B-B14F-4D97-AF65-F5344CB8AC3E}">
        <p14:creationId xmlns:p14="http://schemas.microsoft.com/office/powerpoint/2010/main" val="17874154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a:t>
            </a:r>
            <a:r>
              <a:rPr lang="en-GB" altLang="en-US" sz="1200" b="1" dirty="0">
                <a:solidFill>
                  <a:schemeClr val="tx1"/>
                </a:solidFill>
                <a:latin typeface="Times New Roman" panose="02020603050405020304" pitchFamily="18" charset="0"/>
                <a:cs typeface="Times New Roman" panose="02020603050405020304" pitchFamily="18" charset="0"/>
              </a:rPr>
              <a:t>IEEE 802.</a:t>
            </a:r>
            <a:r>
              <a:rPr lang="en-GB" sz="1200" b="1" i="0" dirty="0">
                <a:solidFill>
                  <a:srgbClr val="000000"/>
                </a:solidFill>
                <a:effectLst/>
                <a:latin typeface="Times New Roman" panose="02020603050405020304" pitchFamily="18" charset="0"/>
                <a:cs typeface="Times New Roman" panose="02020603050405020304" pitchFamily="18" charset="0"/>
              </a:rPr>
              <a:t>15-22-0393-00-0015</a:t>
            </a:r>
            <a:endParaRPr lang="en-GB" altLang="en-US" sz="1200"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Phil Beecher (Wi-SUN Alliance)</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16001"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812801"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ocuments?is_dcn=278&amp;is_group=0014" TargetMode="External"/><Relationship Id="rId2" Type="http://schemas.openxmlformats.org/officeDocument/2006/relationships/hyperlink" Target="https://mentor.ieee.org/802.15/dcn/21/15-21-0301-01-0015-sg15-draft-csd-for-ns-nb.docx" TargetMode="External"/><Relationship Id="rId1" Type="http://schemas.openxmlformats.org/officeDocument/2006/relationships/slideLayout" Target="../slideLayouts/slideLayout2.xml"/><Relationship Id="rId4" Type="http://schemas.openxmlformats.org/officeDocument/2006/relationships/hyperlink" Target="https://development.standards.ieee.org/myproject-web/public/view.html#pardetail/9254"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package" Target="../embeddings/Microsoft_Excel_Worksheet.xlsx"/><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5/dcn/22/15-22-0152-00-0015-tg15-march-minutes.docx" TargetMode="External"/><Relationship Id="rId2" Type="http://schemas.openxmlformats.org/officeDocument/2006/relationships/hyperlink" Target="https://mentor.ieee.org/802.15/dcn/22/15-22-0200-00-0014-2022-march-plenary-tg14-mtg-mins.docx" TargetMode="External"/><Relationship Id="rId1" Type="http://schemas.openxmlformats.org/officeDocument/2006/relationships/slideLayout" Target="../slideLayouts/slideLayout2.xml"/><Relationship Id="rId4" Type="http://schemas.openxmlformats.org/officeDocument/2006/relationships/hyperlink" Target="https://mentor.ieee.org/802.15/dcn/22/15-22-0395-00-0015-tg15-may-minutes.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057400" y="762001"/>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July 2022 Plenary TG14/TG15 Opening/Closing Report,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July 12,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Phil Beecher (Wi-SUN Alliance)</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+44 1273 422275,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pbeecher</a:t>
            </a:r>
            <a:r>
              <a:rPr lang="en-US" altLang="en-US" sz="1600" dirty="0">
                <a:latin typeface="Times New Roman" panose="02020603050405020304" pitchFamily="18" charset="0"/>
              </a:rPr>
              <a:t> @ wi-sun.org	</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14: NS-UWB 802.15 “Ad-hoc wireless”</a:t>
            </a:r>
          </a:p>
          <a:p>
            <a:pPr eaLnBrk="1" hangingPunct="1">
              <a:spcBef>
                <a:spcPct val="0"/>
              </a:spcBef>
              <a:buClrTx/>
              <a:buFontTx/>
              <a:buNone/>
              <a:defRPr/>
            </a:pPr>
            <a:r>
              <a:rPr lang="en-US" altLang="en-US" sz="1600" b="1" dirty="0">
                <a:latin typeface="Times New Roman" panose="02020603050405020304" pitchFamily="18" charset="0"/>
              </a:rPr>
              <a:t>	Task Group 15: NS-NB 802.15 “Ad-hoc wireless”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Opening Report,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this study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911424" y="1124744"/>
            <a:ext cx="10457194"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Any Other Business ?</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911424" y="2348880"/>
            <a:ext cx="10457194" cy="4205908"/>
          </a:xfrm>
        </p:spPr>
        <p:txBody>
          <a:bodyPr/>
          <a:lstStyle/>
          <a:p>
            <a:pPr marL="685800" lvl="1">
              <a:spcBef>
                <a:spcPts val="6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3894345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983432" y="263691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Supporting Slides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770703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TG14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2235832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TG14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749007"/>
          </a:xfrm>
        </p:spPr>
        <p:txBody>
          <a:bodyPr/>
          <a:lstStyle/>
          <a:p>
            <a:pPr marL="0" indent="0"/>
            <a:r>
              <a:rPr lang="en-US" sz="1800" dirty="0">
                <a:latin typeface="Verdana" panose="020B0604030504040204" pitchFamily="34" charset="0"/>
              </a:rPr>
              <a:t>SCOPE</a:t>
            </a:r>
            <a:br>
              <a:rPr lang="en-US" sz="1800" dirty="0">
                <a:latin typeface="Verdana" panose="020B0604030504040204" pitchFamily="34" charset="0"/>
              </a:rPr>
            </a:br>
            <a:r>
              <a:rPr lang="en-US" sz="160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spcBef>
                <a:spcPts val="0"/>
              </a:spcBef>
            </a:pPr>
            <a:endParaRPr lang="en-US" altLang="en-US" sz="1800" dirty="0">
              <a:latin typeface="Verdana" panose="020B0604030504040204" pitchFamily="34" charset="0"/>
            </a:endParaRPr>
          </a:p>
          <a:p>
            <a:pPr marL="0" indent="0"/>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2685268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TG15 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2063552" y="1805782"/>
            <a:ext cx="8136904" cy="4366419"/>
          </a:xfrm>
        </p:spPr>
        <p:txBody>
          <a:bodyPr/>
          <a:lstStyle/>
          <a:p>
            <a:pPr marL="0" indent="0"/>
            <a:r>
              <a:rPr lang="en-US" altLang="en-US" sz="2400" dirty="0"/>
              <a:t>CSD </a:t>
            </a:r>
          </a:p>
          <a:p>
            <a:pPr marL="400050" lvl="1" indent="0"/>
            <a:r>
              <a:rPr lang="en-US" altLang="en-US" sz="2400" dirty="0">
                <a:hlinkClick r:id="rId2"/>
              </a:rPr>
              <a:t>https://mentor.ieee.org/802.15/dcn/21/15-21-0301-01-0015-sg15-draft-csd-for-ns-nb.docx</a:t>
            </a:r>
            <a:r>
              <a:rPr lang="en-US" altLang="en-US" sz="2400" dirty="0"/>
              <a:t> </a:t>
            </a:r>
            <a:endParaRPr lang="en-US" altLang="en-US" sz="1800" dirty="0">
              <a:hlinkClick r:id="rId3"/>
            </a:endParaRPr>
          </a:p>
          <a:p>
            <a:pPr marL="0" indent="0">
              <a:spcBef>
                <a:spcPts val="1800"/>
              </a:spcBef>
            </a:pPr>
            <a:r>
              <a:rPr lang="en-US" altLang="en-US" sz="2400" dirty="0"/>
              <a:t>Approved PAR</a:t>
            </a:r>
          </a:p>
          <a:p>
            <a:pPr marL="346075" indent="0"/>
            <a:r>
              <a:rPr lang="en-US" altLang="en-US" sz="2400" dirty="0">
                <a:hlinkClick r:id="rId4"/>
              </a:rPr>
              <a:t>https://development.standards.ieee.org/myproject-web/public/view.html#pardetail/9254</a:t>
            </a:r>
            <a:r>
              <a:rPr lang="en-US" altLang="en-US" sz="2400" dirty="0"/>
              <a:t> </a:t>
            </a:r>
            <a:endParaRPr lang="en-US" altLang="en-US" sz="1800" dirty="0"/>
          </a:p>
          <a:p>
            <a:pPr marL="346075" indent="0"/>
            <a:endParaRPr lang="en-US" altLang="en-US"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TG15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127448" y="1340767"/>
            <a:ext cx="10241170" cy="5214021"/>
          </a:xfrm>
        </p:spPr>
        <p:txBody>
          <a:bodyPr/>
          <a:lstStyle/>
          <a:p>
            <a:pPr marL="346075" indent="0"/>
            <a:endParaRPr lang="en-GB" sz="1400" b="0" i="0" dirty="0">
              <a:solidFill>
                <a:srgbClr val="006993"/>
              </a:solidFill>
              <a:effectLst/>
              <a:latin typeface="Open Sans" panose="020B0606030504020204" pitchFamily="34" charset="0"/>
            </a:endParaRPr>
          </a:p>
          <a:p>
            <a:pPr marL="346075" indent="0"/>
            <a:r>
              <a:rPr lang="en-GB" sz="1400" b="0" i="0" dirty="0">
                <a:solidFill>
                  <a:srgbClr val="006993"/>
                </a:solidFill>
                <a:effectLst/>
                <a:latin typeface="Open Sans" panose="020B0606030504020204" pitchFamily="34" charset="0"/>
              </a:rPr>
              <a:t>5.2 </a:t>
            </a:r>
            <a:r>
              <a:rPr lang="en-GB" sz="1400" b="1" i="0" dirty="0">
                <a:solidFill>
                  <a:srgbClr val="333333"/>
                </a:solidFill>
                <a:effectLst/>
                <a:latin typeface="Open Sans" panose="020B0606030504020204" pitchFamily="34" charset="0"/>
              </a:rPr>
              <a:t>Scope of proposed standard:</a:t>
            </a:r>
            <a:r>
              <a:rPr lang="en-GB" sz="1400" b="0" i="0" dirty="0">
                <a:solidFill>
                  <a:srgbClr val="333333"/>
                </a:solidFill>
                <a:effectLst/>
                <a:latin typeface="Open Sans" panose="020B0606030504020204" pitchFamily="34" charset="0"/>
              </a:rPr>
              <a:t> This standard specifies the physical layer (PHY) and medium access control (MAC) sublayer for wireless ad hoc network connectivity with fixed, portable, and moving devices with very low energy consumption requirements. PHYs are defined for devices operating in a variety of regulatory domains.</a:t>
            </a:r>
          </a:p>
          <a:p>
            <a:pPr marL="346075" indent="0"/>
            <a:r>
              <a:rPr lang="en-GB" sz="1400" b="0" i="0" dirty="0">
                <a:solidFill>
                  <a:srgbClr val="006993"/>
                </a:solidFill>
                <a:effectLst/>
                <a:latin typeface="Open Sans" panose="020B0606030504020204" pitchFamily="34" charset="0"/>
              </a:rPr>
              <a:t>5.4 </a:t>
            </a:r>
            <a:r>
              <a:rPr lang="en-GB" sz="1400" b="1" i="0" dirty="0">
                <a:solidFill>
                  <a:srgbClr val="333333"/>
                </a:solidFill>
                <a:effectLst/>
                <a:latin typeface="Open Sans" panose="020B0606030504020204" pitchFamily="34" charset="0"/>
              </a:rPr>
              <a:t>Purpose: </a:t>
            </a:r>
            <a:r>
              <a:rPr lang="en-GB" sz="1400" b="0" i="0" dirty="0">
                <a:solidFill>
                  <a:srgbClr val="333333"/>
                </a:solidFill>
                <a:effectLst/>
                <a:latin typeface="Open Sans" panose="020B0606030504020204" pitchFamily="34" charset="0"/>
              </a:rPr>
              <a:t>The standard provides for low complexity, low cost, low power consumption, low energy consumption wireless connectivity among inexpensive devices, with PHY and MAC sublayer using frequency shift keying (FSK), direct sequence spread spectrum (DSSS), and orthogonal frequency division multiplexing (OFDM) modulation, especially targeting the communications requirements of what is now commonly referred to as the Internet of Things.</a:t>
            </a:r>
          </a:p>
          <a:p>
            <a:pPr marL="346075" indent="0"/>
            <a:r>
              <a:rPr lang="en-GB" sz="1400" b="0" i="0" dirty="0">
                <a:solidFill>
                  <a:srgbClr val="006993"/>
                </a:solidFill>
                <a:effectLst/>
                <a:latin typeface="Open Sans" panose="020B0606030504020204" pitchFamily="34" charset="0"/>
              </a:rPr>
              <a:t>5.5 </a:t>
            </a:r>
            <a:r>
              <a:rPr lang="en-GB" sz="1400" b="1" i="0" dirty="0">
                <a:solidFill>
                  <a:srgbClr val="333333"/>
                </a:solidFill>
                <a:effectLst/>
                <a:latin typeface="Open Sans" panose="020B0606030504020204" pitchFamily="34" charset="0"/>
              </a:rPr>
              <a:t>Need for the Project:</a:t>
            </a:r>
            <a:r>
              <a:rPr lang="en-GB" sz="1400" b="0" i="0" dirty="0">
                <a:solidFill>
                  <a:srgbClr val="333333"/>
                </a:solidFill>
                <a:effectLst/>
                <a:latin typeface="Open Sans" panose="020B0606030504020204" pitchFamily="34" charset="0"/>
              </a:rPr>
              <a:t> The 802.15.4-2020 standard, including the 802.15.4w-2020, 802.15.4y-2021, and 802.15.4z-2020 amendments, hereafter referred to collectively as 802.15.4-2020, is extensively implemented and has been adopted for an increasingly diverse range of applications commonly referred to as the Internet of Things.</a:t>
            </a:r>
            <a:br>
              <a:rPr lang="en-GB" sz="1400" b="0" i="0" dirty="0">
                <a:solidFill>
                  <a:srgbClr val="333333"/>
                </a:solidFill>
                <a:effectLst/>
                <a:latin typeface="Open Sans" panose="020B0606030504020204" pitchFamily="34" charset="0"/>
              </a:rPr>
            </a:br>
            <a:br>
              <a:rPr lang="en-GB" sz="1400" b="0" i="0" dirty="0">
                <a:solidFill>
                  <a:srgbClr val="333333"/>
                </a:solidFill>
                <a:effectLst/>
                <a:latin typeface="Open Sans" panose="020B0606030504020204" pitchFamily="34" charset="0"/>
              </a:rPr>
            </a:br>
            <a:r>
              <a:rPr lang="en-GB" sz="1400" b="0" i="0" dirty="0">
                <a:solidFill>
                  <a:srgbClr val="333333"/>
                </a:solidFill>
                <a:effectLst/>
                <a:latin typeface="Open Sans" panose="020B0606030504020204" pitchFamily="34" charset="0"/>
              </a:rPr>
              <a:t>However, 802.15.4-2020 has become extremely difficult to understand, amend or enhance. Recently it has become clear that the wireless ad hoc network functionality and features have become increasingly complex to support inside the framework of 802.15.4-2020. The inclusion by reference of wireless ad hoc network functionality and features into a new standard (802.15.15) improves the accessibility and comprehension of the standard and more easily enables further amendments and enhancements.</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1424" y="2286002"/>
            <a:ext cx="10441160"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2286001" y="685800"/>
            <a:ext cx="7764463" cy="1303040"/>
          </a:xfrm>
        </p:spPr>
        <p:txBody>
          <a:bodyPr anchor="t"/>
          <a:lstStyle/>
          <a:p>
            <a:r>
              <a:rPr lang="en-US" sz="3600" dirty="0"/>
              <a:t>Registration for 802 LMSC Plenaries and 802 Wireless Interims</a:t>
            </a:r>
          </a:p>
        </p:txBody>
      </p:sp>
    </p:spTree>
    <p:extLst>
      <p:ext uri="{BB962C8B-B14F-4D97-AF65-F5344CB8AC3E}">
        <p14:creationId xmlns:p14="http://schemas.microsoft.com/office/powerpoint/2010/main" val="1968720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2286001" y="685801"/>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911424" y="1867296"/>
            <a:ext cx="10513168"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5743577" y="6475415"/>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85000" lnSpcReduction="10000"/>
          </a:bodyPr>
          <a:lstStyle/>
          <a:p>
            <a:pPr marL="457200" indent="-457200">
              <a:buFont typeface="Arial" panose="020B0604020202020204" pitchFamily="34" charset="0"/>
              <a:buChar char="•"/>
            </a:pPr>
            <a:r>
              <a:rPr lang="en-US" sz="2800" dirty="0"/>
              <a:t>Attendees are required to register to attend the 802 Plenary Session</a:t>
            </a:r>
          </a:p>
          <a:p>
            <a:pPr marL="0" indent="0"/>
            <a:endParaRPr lang="en-US" sz="2800" dirty="0"/>
          </a:p>
          <a:p>
            <a:pPr marL="457200" indent="-457200">
              <a:buFont typeface="Arial" panose="020B0604020202020204" pitchFamily="34" charset="0"/>
              <a:buChar char="•"/>
            </a:pPr>
            <a:r>
              <a:rPr lang="en-US" sz="2800" dirty="0"/>
              <a:t>Discussion: Everyone present is welcome</a:t>
            </a:r>
          </a:p>
          <a:p>
            <a:pPr marL="457200" indent="-457200">
              <a:buFont typeface="Arial" panose="020B0604020202020204" pitchFamily="34" charset="0"/>
              <a:buChar char="•"/>
            </a:pPr>
            <a:r>
              <a:rPr lang="en-US" sz="2800" dirty="0"/>
              <a:t>Straw polls: Everyone present may vote</a:t>
            </a:r>
          </a:p>
          <a:p>
            <a:pPr marL="457200" indent="-457200">
              <a:buFont typeface="Arial" panose="020B0604020202020204" pitchFamily="34" charset="0"/>
              <a:buChar char="•"/>
            </a:pPr>
            <a:r>
              <a:rPr lang="en-US" sz="2800" dirty="0"/>
              <a:t>Formal motions: WG voters only:</a:t>
            </a:r>
          </a:p>
          <a:p>
            <a:pPr marL="857250" lvl="1" indent="-457200">
              <a:buFont typeface="Arial" panose="020B0604020202020204" pitchFamily="34" charset="0"/>
              <a:buChar char="•"/>
            </a:pPr>
            <a:r>
              <a:rPr lang="en-US" sz="2400" dirty="0">
                <a:hlinkClick r:id="rId2"/>
              </a:rPr>
              <a:t>https://grouper.ieee.org/groups/802/15/member_status.html</a:t>
            </a:r>
            <a:r>
              <a:rPr lang="en-US" sz="2400" dirty="0"/>
              <a:t> </a:t>
            </a:r>
          </a:p>
          <a:p>
            <a:pPr marL="457200" indent="-457200">
              <a:buFont typeface="Arial" panose="020B0604020202020204" pitchFamily="34" charset="0"/>
              <a:buChar char="•"/>
            </a:pPr>
            <a:r>
              <a:rPr lang="en-US" sz="2800" dirty="0"/>
              <a:t>Patent policy for PAR activities applies</a:t>
            </a:r>
          </a:p>
          <a:p>
            <a:pPr marL="457200" indent="-457200">
              <a:buFont typeface="Arial" panose="020B0604020202020204" pitchFamily="34" charset="0"/>
              <a:buChar char="•"/>
            </a:pPr>
            <a:r>
              <a:rPr lang="en-US" sz="2800"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5</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1199456" y="1641923"/>
            <a:ext cx="10225135"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550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5735639"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6</a:t>
            </a:fld>
            <a:endParaRPr lang="en-US" altLang="en-US" dirty="0">
              <a:solidFill>
                <a:schemeClr val="tx1"/>
              </a:solidFill>
            </a:endParaRPr>
          </a:p>
        </p:txBody>
      </p:sp>
    </p:spTree>
    <p:extLst>
      <p:ext uri="{BB962C8B-B14F-4D97-AF65-F5344CB8AC3E}">
        <p14:creationId xmlns:p14="http://schemas.microsoft.com/office/powerpoint/2010/main" val="685901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a:extLst>
              <a:ext uri="{FF2B5EF4-FFF2-40B4-BE49-F238E27FC236}">
                <a16:creationId xmlns:a16="http://schemas.microsoft.com/office/drawing/2014/main" id="{EC45945F-1393-BE67-B6B7-74AD6847F0F7}"/>
              </a:ext>
            </a:extLst>
          </p:cNvPr>
          <p:cNvGraphicFramePr>
            <a:graphicFrameLocks noChangeAspect="1"/>
          </p:cNvGraphicFramePr>
          <p:nvPr>
            <p:extLst>
              <p:ext uri="{D42A27DB-BD31-4B8C-83A1-F6EECF244321}">
                <p14:modId xmlns:p14="http://schemas.microsoft.com/office/powerpoint/2010/main" val="2794721564"/>
              </p:ext>
            </p:extLst>
          </p:nvPr>
        </p:nvGraphicFramePr>
        <p:xfrm>
          <a:off x="2025437" y="1196752"/>
          <a:ext cx="8508668" cy="5171151"/>
        </p:xfrm>
        <a:graphic>
          <a:graphicData uri="http://schemas.openxmlformats.org/presentationml/2006/ole">
            <mc:AlternateContent xmlns:mc="http://schemas.openxmlformats.org/markup-compatibility/2006">
              <mc:Choice xmlns:v="urn:schemas-microsoft-com:vml" Requires="v">
                <p:oleObj name="Worksheet" r:id="rId2" imgW="12969126" imgH="7878969" progId="Excel.Sheet.12">
                  <p:embed/>
                </p:oleObj>
              </mc:Choice>
              <mc:Fallback>
                <p:oleObj name="Worksheet" r:id="rId2" imgW="12969126" imgH="7878969" progId="Excel.Sheet.12">
                  <p:embed/>
                  <p:pic>
                    <p:nvPicPr>
                      <p:cNvPr id="3" name="Object 2">
                        <a:extLst>
                          <a:ext uri="{FF2B5EF4-FFF2-40B4-BE49-F238E27FC236}">
                            <a16:creationId xmlns:a16="http://schemas.microsoft.com/office/drawing/2014/main" id="{EC45945F-1393-BE67-B6B7-74AD6847F0F7}"/>
                          </a:ext>
                        </a:extLst>
                      </p:cNvPr>
                      <p:cNvPicPr/>
                      <p:nvPr/>
                    </p:nvPicPr>
                    <p:blipFill>
                      <a:blip r:embed="rId3"/>
                      <a:stretch>
                        <a:fillRect/>
                      </a:stretch>
                    </p:blipFill>
                    <p:spPr>
                      <a:xfrm>
                        <a:off x="2025437" y="1196752"/>
                        <a:ext cx="8508668" cy="5171151"/>
                      </a:xfrm>
                      <a:prstGeom prst="rect">
                        <a:avLst/>
                      </a:prstGeom>
                    </p:spPr>
                  </p:pic>
                </p:oleObj>
              </mc:Fallback>
            </mc:AlternateContent>
          </a:graphicData>
        </a:graphic>
      </p:graphicFrame>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2170377" y="683708"/>
            <a:ext cx="7764463" cy="646991"/>
          </a:xfrm>
        </p:spPr>
        <p:txBody>
          <a:bodyPr/>
          <a:lstStyle/>
          <a:p>
            <a:pPr marL="0" algn="ctr">
              <a:spcBef>
                <a:spcPts val="600"/>
              </a:spcBef>
              <a:spcAft>
                <a:spcPts val="0"/>
              </a:spcAft>
            </a:pPr>
            <a:r>
              <a:rPr lang="en-US" altLang="en-US" dirty="0"/>
              <a:t>TG14/15 Meeting Slots - July 10-15,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7</a:t>
            </a:fld>
            <a:endParaRPr lang="en-US" altLang="en-US">
              <a:solidFill>
                <a:schemeClr val="tx1"/>
              </a:solidFill>
            </a:endParaRPr>
          </a:p>
        </p:txBody>
      </p:sp>
      <p:pic>
        <p:nvPicPr>
          <p:cNvPr id="18" name="Picture 17" descr="Graphical user interface, application, Word&#10;&#10;Description automatically generated">
            <a:extLst>
              <a:ext uri="{FF2B5EF4-FFF2-40B4-BE49-F238E27FC236}">
                <a16:creationId xmlns:a16="http://schemas.microsoft.com/office/drawing/2014/main" id="{5E47A4A6-FB76-4816-83BD-C470F3822AE4}"/>
              </a:ext>
            </a:extLst>
          </p:cNvPr>
          <p:cNvPicPr>
            <a:picLocks noChangeAspect="1"/>
          </p:cNvPicPr>
          <p:nvPr/>
        </p:nvPicPr>
        <p:blipFill rotWithShape="1">
          <a:blip r:embed="rId4"/>
          <a:srcRect l="7881" t="23118" r="73249" b="71523"/>
          <a:stretch/>
        </p:blipFill>
        <p:spPr>
          <a:xfrm>
            <a:off x="2061203" y="5143767"/>
            <a:ext cx="3331055" cy="1224136"/>
          </a:xfrm>
          <a:prstGeom prst="rect">
            <a:avLst/>
          </a:prstGeom>
        </p:spPr>
      </p:pic>
      <p:sp>
        <p:nvSpPr>
          <p:cNvPr id="13" name="Oval 12">
            <a:extLst>
              <a:ext uri="{FF2B5EF4-FFF2-40B4-BE49-F238E27FC236}">
                <a16:creationId xmlns:a16="http://schemas.microsoft.com/office/drawing/2014/main" id="{D8C0F020-7DC0-4132-AA59-2FC344F92A0E}"/>
              </a:ext>
            </a:extLst>
          </p:cNvPr>
          <p:cNvSpPr/>
          <p:nvPr/>
        </p:nvSpPr>
        <p:spPr bwMode="auto">
          <a:xfrm>
            <a:off x="5044894" y="3170860"/>
            <a:ext cx="1699178"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E0DCF925-8AC1-4EFE-BA70-33D8199B766D}"/>
              </a:ext>
            </a:extLst>
          </p:cNvPr>
          <p:cNvSpPr/>
          <p:nvPr/>
        </p:nvSpPr>
        <p:spPr bwMode="auto">
          <a:xfrm>
            <a:off x="5080661" y="3880280"/>
            <a:ext cx="623194" cy="422931"/>
          </a:xfrm>
          <a:prstGeom prst="ellipse">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58249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r>
              <a:rPr lang="en-US" altLang="en-US" sz="3600" dirty="0"/>
              <a:t>Goals -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0" indent="0">
              <a:spcBef>
                <a:spcPts val="300"/>
              </a:spcBef>
              <a:spcAft>
                <a:spcPts val="600"/>
              </a:spcAft>
            </a:pPr>
            <a:r>
              <a:rPr lang="en-US" altLang="en-US" sz="2400" dirty="0">
                <a:latin typeface="Calibri" panose="020F0502020204030204" pitchFamily="34" charset="0"/>
                <a:cs typeface="Calibri" panose="020F0502020204030204" pitchFamily="34" charset="0"/>
              </a:rPr>
              <a:t>Tuesday </a:t>
            </a:r>
            <a:r>
              <a:rPr lang="en-US" altLang="en-US" sz="2400">
                <a:latin typeface="Calibri" panose="020F0502020204030204" pitchFamily="34" charset="0"/>
                <a:cs typeface="Calibri" panose="020F0502020204030204" pitchFamily="34" charset="0"/>
              </a:rPr>
              <a:t>July 12</a:t>
            </a:r>
            <a:endParaRPr lang="en-US" altLang="en-US" sz="2400" dirty="0">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Open, P&amp;P, TG14/15 Mtgs. this week</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Agenda</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Approve March 2022 Minutes:</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TG14:  </a:t>
            </a:r>
            <a:r>
              <a:rPr lang="en-US" altLang="en-US" sz="1600" dirty="0">
                <a:latin typeface="Calibri" panose="020F0502020204030204" pitchFamily="34" charset="0"/>
                <a:cs typeface="Calibri" panose="020F0502020204030204" pitchFamily="34" charset="0"/>
                <a:hlinkClick r:id="rId2"/>
              </a:rPr>
              <a:t>https://mentor.ieee.org/802.15/dcn/22/15-22-0200-00-0014-2022-march-plenary-tg14-mtg-mins.docx</a:t>
            </a:r>
            <a:r>
              <a:rPr lang="en-US" altLang="en-US" sz="1600" dirty="0">
                <a:latin typeface="Calibri" panose="020F0502020204030204" pitchFamily="34" charset="0"/>
                <a:cs typeface="Calibri" panose="020F0502020204030204" pitchFamily="34" charset="0"/>
              </a:rPr>
              <a:t> </a:t>
            </a:r>
          </a:p>
          <a:p>
            <a:pPr marL="1085850" lvl="2">
              <a:spcBef>
                <a:spcPts val="300"/>
              </a:spcBef>
              <a:buFont typeface="Arial" panose="020B0604020202020204" pitchFamily="34" charset="0"/>
              <a:buChar char="•"/>
            </a:pPr>
            <a:r>
              <a:rPr lang="en-US" altLang="en-US" sz="1600" dirty="0">
                <a:latin typeface="Calibri" panose="020F0502020204030204" pitchFamily="34" charset="0"/>
                <a:cs typeface="Calibri" panose="020F0502020204030204" pitchFamily="34" charset="0"/>
              </a:rPr>
              <a:t>TG15: </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hlinkClick r:id="rId3"/>
              </a:rPr>
              <a:t>https://mentor.ieee.org/802.15/dcn/22/15-22-0152-00-0015-tg15-march-minutes.docx</a:t>
            </a:r>
            <a:r>
              <a:rPr lang="en-GB" sz="1600" u="sng"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685800" lvl="1">
              <a:spcBef>
                <a:spcPts val="300"/>
              </a:spcBef>
              <a:buFont typeface="Arial" panose="020B0604020202020204" pitchFamily="34" charset="0"/>
              <a:buChar char="•"/>
            </a:pPr>
            <a:r>
              <a:rPr lang="en-GB" altLang="en-US" sz="2000" u="sng" dirty="0">
                <a:latin typeface="Calibri" panose="020F0502020204030204" pitchFamily="34" charset="0"/>
                <a:cs typeface="Calibri" panose="020F0502020204030204" pitchFamily="34" charset="0"/>
              </a:rPr>
              <a:t>Approve May 2022 Minutes:</a:t>
            </a:r>
          </a:p>
          <a:p>
            <a:pPr marL="1085850" lvl="2">
              <a:spcBef>
                <a:spcPts val="300"/>
              </a:spcBef>
              <a:buFont typeface="Arial" panose="020B0604020202020204" pitchFamily="34" charset="0"/>
              <a:buChar char="•"/>
            </a:pPr>
            <a:r>
              <a:rPr lang="en-GB" altLang="en-US" sz="1600" u="sng" dirty="0">
                <a:solidFill>
                  <a:schemeClr val="tx1"/>
                </a:solidFill>
                <a:latin typeface="Calibri" panose="020F0502020204030204" pitchFamily="34" charset="0"/>
                <a:cs typeface="Calibri" panose="020F0502020204030204" pitchFamily="34" charset="0"/>
              </a:rPr>
              <a:t>TG14/TG15: </a:t>
            </a:r>
            <a:r>
              <a:rPr lang="en-GB" altLang="en-US" sz="1600" u="sng" dirty="0">
                <a:solidFill>
                  <a:schemeClr val="tx1"/>
                </a:solidFill>
                <a:latin typeface="Calibri" panose="020F0502020204030204" pitchFamily="34" charset="0"/>
                <a:cs typeface="Calibri" panose="020F0502020204030204" pitchFamily="34" charset="0"/>
                <a:hlinkClick r:id="rId4"/>
              </a:rPr>
              <a:t>https://mentor.ieee.org/802.15/dcn/22/15-22-0395-00-0015-tg15-may-minutes.docx</a:t>
            </a:r>
            <a:r>
              <a:rPr lang="en-GB" altLang="en-US" sz="1600" u="sng" dirty="0">
                <a:solidFill>
                  <a:schemeClr val="tx1"/>
                </a:solidFill>
                <a:latin typeface="Calibri" panose="020F0502020204030204" pitchFamily="34" charset="0"/>
                <a:cs typeface="Calibri" panose="020F0502020204030204" pitchFamily="34" charset="0"/>
              </a:rPr>
              <a:t> </a:t>
            </a:r>
            <a:endParaRPr lang="en-US" altLang="en-US" sz="1600" dirty="0">
              <a:solidFill>
                <a:schemeClr val="tx1"/>
              </a:solidFill>
              <a:latin typeface="Calibri" panose="020F0502020204030204" pitchFamily="34" charset="0"/>
              <a:cs typeface="Calibri" panose="020F0502020204030204" pitchFamily="34" charset="0"/>
            </a:endParaRP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Status Update (include call for officers)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Presentations?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Next Steps</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Any other Business </a:t>
            </a:r>
          </a:p>
          <a:p>
            <a:pPr marL="685800" lvl="1">
              <a:spcBef>
                <a:spcPts val="300"/>
              </a:spcBef>
              <a:buFont typeface="Arial" panose="020B0604020202020204" pitchFamily="34" charset="0"/>
              <a:buChar char="•"/>
            </a:pPr>
            <a:r>
              <a:rPr lang="en-US" altLang="en-US" sz="2000" dirty="0">
                <a:latin typeface="Calibri" panose="020F0502020204030204" pitchFamily="34" charset="0"/>
                <a:cs typeface="Calibri" panose="020F0502020204030204" pitchFamily="34" charset="0"/>
              </a:rPr>
              <a:t>Adjourn</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2499050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a:xfrm>
            <a:off x="1016001" y="685802"/>
            <a:ext cx="10352617" cy="438942"/>
          </a:xfrm>
        </p:spPr>
        <p:txBody>
          <a:bodyPr/>
          <a:lstStyle/>
          <a:p>
            <a:pPr marL="685800" lvl="1">
              <a:spcBef>
                <a:spcPts val="300"/>
              </a:spcBef>
            </a:pPr>
            <a:r>
              <a:rPr lang="en-US" altLang="en-US" sz="3600" dirty="0">
                <a:latin typeface="Calibri" panose="020F0502020204030204" pitchFamily="34" charset="0"/>
                <a:cs typeface="Calibri" panose="020F0502020204030204" pitchFamily="34" charset="0"/>
              </a:rPr>
              <a:t>Next Steps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191344" y="1340768"/>
            <a:ext cx="11737304" cy="5214020"/>
          </a:xfrm>
        </p:spPr>
        <p:txBody>
          <a:bodyPr/>
          <a:lstStyle/>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No contributions received for TG14 or TG15</a:t>
            </a: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No volunteers for officer roles</a:t>
            </a:r>
            <a:endPar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endParaRPr>
          </a:p>
          <a:p>
            <a:pPr marL="685800" lvl="1">
              <a:spcBef>
                <a:spcPts val="600"/>
              </a:spcBef>
              <a:buFont typeface="Arial" panose="020B0604020202020204" pitchFamily="34" charset="0"/>
              <a:buChar char="•"/>
            </a:pP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TG14 stakeholders are mostly engaged in TG4ab</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TG15 stakeholders are likely to becom</a:t>
            </a:r>
            <a:r>
              <a:rPr lang="en-GB"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e engaged in 802.15.4 Revision</a:t>
            </a:r>
          </a:p>
          <a:p>
            <a:pPr marL="400050" lvl="1" indent="0">
              <a:spcBef>
                <a:spcPts val="600"/>
              </a:spcBef>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Therefore:</a:t>
            </a:r>
          </a:p>
          <a:p>
            <a:pPr marL="685800" lvl="1">
              <a:spcBef>
                <a:spcPts val="600"/>
              </a:spcBef>
              <a:buFont typeface="Arial" panose="020B0604020202020204" pitchFamily="34" charset="0"/>
              <a:buChar char="•"/>
            </a:pPr>
            <a:r>
              <a:rPr lang="en-GB" sz="24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Propose deferring TG14 / TG15 activity pending:</a:t>
            </a:r>
          </a:p>
          <a:p>
            <a:pPr marL="1085850" lvl="2">
              <a:buFont typeface="Arial" panose="020B0604020202020204" pitchFamily="34" charset="0"/>
              <a:buChar char="•"/>
            </a:pPr>
            <a:r>
              <a:rPr lang="en-GB" sz="20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approval of 802.15.4 Revision PAR  (roll up) and </a:t>
            </a:r>
          </a:p>
          <a:p>
            <a:pPr marL="1085850" lvl="2">
              <a:buFont typeface="Arial" panose="020B0604020202020204" pitchFamily="34" charset="0"/>
              <a:buChar char="•"/>
            </a:pPr>
            <a:r>
              <a:rPr lang="en-GB" sz="2000" dirty="0">
                <a:solidFill>
                  <a:srgbClr val="222222"/>
                </a:solidFill>
                <a:latin typeface="Calibri" panose="020F0502020204030204" pitchFamily="34" charset="0"/>
                <a:ea typeface="Yu Gothic" panose="020B0400000000000000" pitchFamily="34" charset="-128"/>
                <a:cs typeface="Calibri" panose="020F0502020204030204" pitchFamily="34" charset="0"/>
              </a:rPr>
              <a:t>Initial </a:t>
            </a:r>
            <a:r>
              <a:rPr lang="en-GB" sz="2000" dirty="0">
                <a:solidFill>
                  <a:srgbClr val="222222"/>
                </a:solidFill>
                <a:effectLst/>
                <a:latin typeface="Calibri" panose="020F0502020204030204" pitchFamily="34" charset="0"/>
                <a:ea typeface="Yu Gothic" panose="020B0400000000000000" pitchFamily="34" charset="-128"/>
                <a:cs typeface="Calibri" panose="020F0502020204030204" pitchFamily="34" charset="0"/>
              </a:rPr>
              <a:t>work on revision started</a:t>
            </a:r>
          </a:p>
          <a:p>
            <a:pPr marL="685800" lvl="1">
              <a:spcBef>
                <a:spcPts val="600"/>
              </a:spcBef>
              <a:buFont typeface="Arial" panose="020B0604020202020204" pitchFamily="34" charset="0"/>
              <a:buChar char="•"/>
            </a:pPr>
            <a:r>
              <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rPr>
              <a:t>Recommendation</a:t>
            </a:r>
            <a:r>
              <a:rPr lang="en-GB" altLang="en-US" sz="2000" dirty="0">
                <a:solidFill>
                  <a:srgbClr val="222222"/>
                </a:solidFill>
                <a:latin typeface="Calibri" panose="020F0502020204030204" pitchFamily="34" charset="0"/>
                <a:ea typeface="Yu Gothic" panose="020B0400000000000000" pitchFamily="34" charset="-128"/>
                <a:cs typeface="Calibri" panose="020F0502020204030204" pitchFamily="34" charset="0"/>
              </a:rPr>
              <a:t>:</a:t>
            </a:r>
          </a:p>
          <a:p>
            <a:pPr marL="400050" lvl="1" indent="0">
              <a:spcBef>
                <a:spcPts val="600"/>
              </a:spcBef>
            </a:pPr>
            <a:r>
              <a:rPr lang="en-GB" altLang="en-US" sz="2000" dirty="0">
                <a:solidFill>
                  <a:srgbClr val="222222"/>
                </a:solidFill>
                <a:latin typeface="Calibri" panose="020F0502020204030204" pitchFamily="34" charset="0"/>
                <a:ea typeface="Yu Gothic" panose="020B0400000000000000" pitchFamily="34" charset="-128"/>
                <a:cs typeface="Calibri" panose="020F0502020204030204" pitchFamily="34" charset="0"/>
              </a:rPr>
              <a:t> </a:t>
            </a:r>
            <a:r>
              <a:rPr lang="en-GB" altLang="en-US" dirty="0">
                <a:solidFill>
                  <a:srgbClr val="222222"/>
                </a:solidFill>
                <a:latin typeface="Calibri" panose="020F0502020204030204" pitchFamily="34" charset="0"/>
                <a:ea typeface="Yu Gothic" panose="020B0400000000000000" pitchFamily="34" charset="-128"/>
                <a:cs typeface="Calibri" panose="020F0502020204030204" pitchFamily="34" charset="0"/>
              </a:rPr>
              <a:t>Hibernate TG14 and TG15 and review status in November 2022</a:t>
            </a:r>
            <a:endParaRPr lang="en-GB" altLang="en-US" sz="2400" dirty="0">
              <a:solidFill>
                <a:srgbClr val="222222"/>
              </a:solidFill>
              <a:latin typeface="Calibri" panose="020F0502020204030204" pitchFamily="34" charset="0"/>
              <a:ea typeface="Yu Gothic" panose="020B0400000000000000" pitchFamily="34" charset="-128"/>
              <a:cs typeface="Calibri" panose="020F0502020204030204" pitchFamily="34" charset="0"/>
            </a:endParaRP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9</a:t>
            </a:fld>
            <a:endParaRPr lang="en-US" altLang="en-US" dirty="0">
              <a:solidFill>
                <a:schemeClr val="tx1"/>
              </a:solidFill>
            </a:endParaRPr>
          </a:p>
        </p:txBody>
      </p:sp>
    </p:spTree>
    <p:extLst>
      <p:ext uri="{BB962C8B-B14F-4D97-AF65-F5344CB8AC3E}">
        <p14:creationId xmlns:p14="http://schemas.microsoft.com/office/powerpoint/2010/main" val="13299880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31941</TotalTime>
  <Words>1406</Words>
  <Application>Microsoft Office PowerPoint</Application>
  <PresentationFormat>Widescreen</PresentationFormat>
  <Paragraphs>128</Paragraphs>
  <Slides>15</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Open Sans</vt:lpstr>
      <vt:lpstr>Times New Roman</vt:lpstr>
      <vt:lpstr>Verdana</vt:lpstr>
      <vt:lpstr>Office Theme</vt:lpstr>
      <vt:lpstr>Microsoft Excel Worksheet</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PowerPoint Presentation</vt:lpstr>
      <vt:lpstr>Goals - Agenda</vt:lpstr>
      <vt:lpstr>Next Steps</vt:lpstr>
      <vt:lpstr>Any Other Business ?</vt:lpstr>
      <vt:lpstr>Supporting Slides</vt:lpstr>
      <vt:lpstr>TG14 CSD and PAR</vt:lpstr>
      <vt:lpstr>802.15 TG14 PAR</vt:lpstr>
      <vt:lpstr>TG15 CSD and PAR</vt:lpstr>
      <vt:lpstr>802.15 TG15 PAR</vt:lpstr>
    </vt:vector>
  </TitlesOfParts>
  <Manager/>
  <Company>IEEE802</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TG15 Opening / Closing Report</dc:title>
  <dc:subject>IEEE802.15</dc:subject>
  <dc:creator>phil@beecher.co.uk</dc:creator>
  <cp:keywords/>
  <dc:description/>
  <cp:lastModifiedBy>Phil Beecher</cp:lastModifiedBy>
  <cp:revision>170</cp:revision>
  <cp:lastPrinted>2000-03-07T00:55:37Z</cp:lastPrinted>
  <dcterms:created xsi:type="dcterms:W3CDTF">2016-01-17T22:48:36Z</dcterms:created>
  <dcterms:modified xsi:type="dcterms:W3CDTF">2022-07-12T14:58:25Z</dcterms:modified>
  <cp:category>TG15 Opening / Closing Report -July 2021</cp:category>
</cp:coreProperties>
</file>