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56" r:id="rId4"/>
    <p:sldId id="284" r:id="rId5"/>
    <p:sldId id="285" r:id="rId6"/>
    <p:sldId id="286" r:id="rId7"/>
    <p:sldId id="289" r:id="rId8"/>
    <p:sldId id="290" r:id="rId9"/>
    <p:sldId id="28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36BE2"/>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5"/>
    <p:restoredTop sz="95915"/>
  </p:normalViewPr>
  <p:slideViewPr>
    <p:cSldViewPr>
      <p:cViewPr varScale="1">
        <p:scale>
          <a:sx n="124" d="100"/>
          <a:sy n="124" d="100"/>
        </p:scale>
        <p:origin x="752" y="16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450503" y="5929931"/>
            <a:ext cx="8239126" cy="318490"/>
          </a:xfrm>
          <a:prstGeom prst="rect">
            <a:avLst/>
          </a:prstGeom>
        </p:spPr>
        <p:txBody>
          <a:bodyPr lIns="45719" tIns="45719" rIns="45719" bIns="45719"/>
          <a:lstStyle>
            <a:lvl1pPr marL="0" indent="0" defTabSz="309563">
              <a:lnSpc>
                <a:spcPct val="100000"/>
              </a:lnSpc>
              <a:spcBef>
                <a:spcPts val="0"/>
              </a:spcBef>
              <a:buSzTx/>
              <a:buNone/>
              <a:defRPr sz="1350" b="1"/>
            </a:lvl1pPr>
          </a:lstStyle>
          <a:p>
            <a:r>
              <a:t>Author and Date</a:t>
            </a:r>
          </a:p>
        </p:txBody>
      </p:sp>
      <p:sp>
        <p:nvSpPr>
          <p:cNvPr id="12" name="Presentation Title"/>
          <p:cNvSpPr txBox="1">
            <a:spLocks noGrp="1"/>
          </p:cNvSpPr>
          <p:nvPr>
            <p:ph type="title" hasCustomPrompt="1"/>
          </p:nvPr>
        </p:nvSpPr>
        <p:spPr>
          <a:xfrm>
            <a:off x="452437" y="1287497"/>
            <a:ext cx="8239127" cy="2324101"/>
          </a:xfrm>
          <a:prstGeom prst="rect">
            <a:avLst/>
          </a:prstGeom>
        </p:spPr>
        <p:txBody>
          <a:bodyPr anchor="b"/>
          <a:lstStyle>
            <a:lvl1pPr>
              <a:defRPr sz="4350" spc="-87"/>
            </a:lvl1pPr>
          </a:lstStyle>
          <a:p>
            <a:r>
              <a:t>Presentation Title</a:t>
            </a:r>
          </a:p>
        </p:txBody>
      </p:sp>
      <p:sp>
        <p:nvSpPr>
          <p:cNvPr id="13" name="Body Level One…"/>
          <p:cNvSpPr txBox="1">
            <a:spLocks noGrp="1"/>
          </p:cNvSpPr>
          <p:nvPr>
            <p:ph type="body" sz="quarter" idx="1" hasCustomPrompt="1"/>
          </p:nvPr>
        </p:nvSpPr>
        <p:spPr>
          <a:xfrm>
            <a:off x="450505" y="3611596"/>
            <a:ext cx="8239125" cy="952501"/>
          </a:xfrm>
          <a:prstGeom prst="rect">
            <a:avLst/>
          </a:prstGeom>
        </p:spPr>
        <p:txBody>
          <a:bodyPr/>
          <a:lstStyle>
            <a:lvl1pPr marL="0" indent="0" defTabSz="309563">
              <a:lnSpc>
                <a:spcPct val="100000"/>
              </a:lnSpc>
              <a:spcBef>
                <a:spcPts val="0"/>
              </a:spcBef>
              <a:buSzTx/>
              <a:buNone/>
              <a:defRPr sz="2063" b="1"/>
            </a:lvl1pPr>
            <a:lvl2pPr marL="0" indent="171450" defTabSz="309563">
              <a:lnSpc>
                <a:spcPct val="100000"/>
              </a:lnSpc>
              <a:spcBef>
                <a:spcPts val="0"/>
              </a:spcBef>
              <a:buSzTx/>
              <a:buNone/>
              <a:defRPr sz="2063" b="1"/>
            </a:lvl2pPr>
            <a:lvl3pPr marL="0" indent="342900" defTabSz="309563">
              <a:lnSpc>
                <a:spcPct val="100000"/>
              </a:lnSpc>
              <a:spcBef>
                <a:spcPts val="0"/>
              </a:spcBef>
              <a:buSzTx/>
              <a:buNone/>
              <a:defRPr sz="2063" b="1"/>
            </a:lvl3pPr>
            <a:lvl4pPr marL="0" indent="514350" defTabSz="309563">
              <a:lnSpc>
                <a:spcPct val="100000"/>
              </a:lnSpc>
              <a:spcBef>
                <a:spcPts val="0"/>
              </a:spcBef>
              <a:buSzTx/>
              <a:buNone/>
              <a:defRPr sz="2063" b="1"/>
            </a:lvl4pPr>
            <a:lvl5pPr marL="0" indent="685800" defTabSz="309563">
              <a:lnSpc>
                <a:spcPct val="100000"/>
              </a:lnSpc>
              <a:spcBef>
                <a:spcPts val="0"/>
              </a:spcBef>
              <a:buSzTx/>
              <a:buNone/>
              <a:defRPr sz="2063"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
        <p:nvSpPr>
          <p:cNvPr id="6" name="Date Placeholder 3">
            <a:extLst>
              <a:ext uri="{FF2B5EF4-FFF2-40B4-BE49-F238E27FC236}">
                <a16:creationId xmlns:a16="http://schemas.microsoft.com/office/drawing/2014/main" id="{384F01B1-A85E-044C-5CD2-85C15DE36FB9}"/>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7" name="Footer Placeholder 4">
            <a:extLst>
              <a:ext uri="{FF2B5EF4-FFF2-40B4-BE49-F238E27FC236}">
                <a16:creationId xmlns:a16="http://schemas.microsoft.com/office/drawing/2014/main" id="{81E5E251-6C7A-F125-C788-FB11120DF6EF}"/>
              </a:ext>
            </a:extLst>
          </p:cNvPr>
          <p:cNvSpPr>
            <a:spLocks noGrp="1"/>
          </p:cNvSpPr>
          <p:nvPr>
            <p:ph type="ftr" sz="quarter" idx="11"/>
          </p:nvPr>
        </p:nvSpPr>
        <p:spPr>
          <a:xfrm>
            <a:off x="5486400" y="6475413"/>
            <a:ext cx="3124200" cy="184666"/>
          </a:xfrm>
        </p:spPr>
        <p:txBody>
          <a:bodyPr/>
          <a:lstStyle>
            <a:lvl1pPr>
              <a:defRPr/>
            </a:lvl1pPr>
          </a:lstStyle>
          <a:p>
            <a:r>
              <a:rPr lang="en-US" altLang="en-US"/>
              <a:t>X. Luo, et al</a:t>
            </a:r>
            <a:endParaRPr lang="en-US" altLang="en-US" dirty="0"/>
          </a:p>
        </p:txBody>
      </p:sp>
    </p:spTree>
    <p:extLst>
      <p:ext uri="{BB962C8B-B14F-4D97-AF65-F5344CB8AC3E}">
        <p14:creationId xmlns:p14="http://schemas.microsoft.com/office/powerpoint/2010/main" val="35921412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3201" y="6475413"/>
            <a:ext cx="533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More on Mixed MMS for Ranging Integrity</a:t>
            </a:r>
            <a:endParaRPr lang="en-US" altLang="en-US" sz="1600" dirty="0"/>
          </a:p>
          <a:p>
            <a:r>
              <a:rPr lang="en-US" altLang="en-US" sz="1600" b="1" dirty="0"/>
              <a:t>Date Submitted:</a:t>
            </a:r>
            <a:r>
              <a:rPr lang="en-US" altLang="en-US" sz="1600" dirty="0">
                <a:solidFill>
                  <a:srgbClr val="FF0000"/>
                </a:solidFill>
              </a:rPr>
              <a:t> </a:t>
            </a:r>
            <a:r>
              <a:rPr lang="en-US" altLang="en-US" sz="1600" dirty="0"/>
              <a:t>11 July, 2022	</a:t>
            </a:r>
          </a:p>
          <a:p>
            <a:r>
              <a:rPr lang="en-US" altLang="en-US" sz="1600" b="1" dirty="0"/>
              <a:t>Source:</a:t>
            </a:r>
            <a:r>
              <a:rPr lang="en-US" altLang="en-US" sz="1600" dirty="0"/>
              <a:t> Xiliang Luo, Vinod </a:t>
            </a:r>
            <a:r>
              <a:rPr lang="en-US" altLang="en-US" sz="1600" dirty="0" err="1"/>
              <a:t>Kristem</a:t>
            </a:r>
            <a:r>
              <a:rPr lang="en-US" altLang="en-US" sz="1600" dirty="0"/>
              <a:t>, Moche Cohen (Apple Inc.), Frank Leong, Wolfgang </a:t>
            </a:r>
            <a:r>
              <a:rPr lang="en-US" altLang="en-US" sz="1600" dirty="0" err="1"/>
              <a:t>Kuchler</a:t>
            </a:r>
            <a:r>
              <a:rPr lang="en-US" altLang="en-US" sz="1600" dirty="0"/>
              <a:t>, </a:t>
            </a:r>
            <a:r>
              <a:rPr lang="en-US" altLang="en-US" sz="1600" dirty="0" err="1"/>
              <a:t>Riku</a:t>
            </a:r>
            <a:r>
              <a:rPr lang="en-US" altLang="en-US" sz="1600" dirty="0"/>
              <a:t> </a:t>
            </a:r>
            <a:r>
              <a:rPr lang="en-US" altLang="en-US" sz="1600" dirty="0" err="1"/>
              <a:t>Pirhonen</a:t>
            </a:r>
            <a:r>
              <a:rPr lang="en-US" altLang="en-US" sz="1600" dirty="0"/>
              <a:t> (NXP), David Barras, Boris </a:t>
            </a:r>
            <a:r>
              <a:rPr lang="en-US" altLang="en-US" sz="1600" dirty="0" err="1"/>
              <a:t>Danev</a:t>
            </a:r>
            <a:r>
              <a:rPr lang="en-US" altLang="en-US" sz="1600" dirty="0"/>
              <a:t> (3db)</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luoxiliang@ieee.org</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We provide more details regarding the mixed MMS format for secure ranging.</a:t>
            </a:r>
          </a:p>
          <a:p>
            <a:pPr>
              <a:spcBef>
                <a:spcPts val="600"/>
              </a:spcBef>
              <a:spcAft>
                <a:spcPts val="600"/>
              </a:spcAft>
            </a:pPr>
            <a:r>
              <a:rPr lang="en-US" altLang="en-US" sz="1600" b="1" dirty="0"/>
              <a:t>Purpose:   </a:t>
            </a:r>
            <a:r>
              <a:rPr lang="en-US" altLang="en-US" sz="1600" dirty="0"/>
              <a:t>Recommend</a:t>
            </a:r>
            <a:r>
              <a:rPr lang="en-US" altLang="en-US" sz="1600" b="1" dirty="0"/>
              <a:t> </a:t>
            </a:r>
            <a:r>
              <a:rPr lang="en-US" altLang="en-US" sz="1600" dirty="0"/>
              <a:t>a preamble sequence construction scheme for ranging beyond 4z.</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7055179"/>
              </p:ext>
            </p:extLst>
          </p:nvPr>
        </p:nvGraphicFramePr>
        <p:xfrm>
          <a:off x="685800" y="908721"/>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MMS</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MMS for high-integrity ranging</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NBA-MMS</a:t>
                      </a:r>
                    </a:p>
                  </a:txBody>
                  <a:tcPr marL="62197" marR="62197" marT="0" marB="0"/>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11" name="Rectangle 7">
            <a:extLst>
              <a:ext uri="{FF2B5EF4-FFF2-40B4-BE49-F238E27FC236}">
                <a16:creationId xmlns:a16="http://schemas.microsoft.com/office/drawing/2014/main" id="{39615700-FB0E-D706-067C-F971EA8FD8D2}"/>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lay Sequences"/>
          <p:cNvSpPr txBox="1">
            <a:spLocks noGrp="1"/>
          </p:cNvSpPr>
          <p:nvPr>
            <p:ph type="ctrTitle"/>
          </p:nvPr>
        </p:nvSpPr>
        <p:spPr>
          <a:xfrm>
            <a:off x="381000" y="2133600"/>
            <a:ext cx="8382000" cy="1600200"/>
          </a:xfrm>
          <a:prstGeom prst="rect">
            <a:avLst/>
          </a:prstGeom>
        </p:spPr>
        <p:txBody>
          <a:bodyPr>
            <a:normAutofit/>
          </a:bodyPr>
          <a:lstStyle/>
          <a:p>
            <a:r>
              <a:rPr lang="en-US" sz="3600" dirty="0">
                <a:latin typeface="+mn-lt"/>
              </a:rPr>
              <a:t>More on Mixed Multi-Milli-Second for </a:t>
            </a:r>
            <a:br>
              <a:rPr lang="en-US" sz="3600" dirty="0">
                <a:latin typeface="+mn-lt"/>
              </a:rPr>
            </a:br>
            <a:r>
              <a:rPr lang="en-US" sz="3600" dirty="0">
                <a:latin typeface="+mn-lt"/>
              </a:rPr>
              <a:t>Ranging Integrity</a:t>
            </a:r>
            <a:endParaRPr sz="3600" dirty="0">
              <a:latin typeface="+mn-lt"/>
            </a:endParaRP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2"/>
          </p:nvPr>
        </p:nvSpPr>
        <p:spPr>
          <a:xfrm>
            <a:off x="4571628" y="6475413"/>
            <a:ext cx="76944" cy="184666"/>
          </a:xfrm>
        </p:spPr>
        <p:txBody>
          <a:bodyPr/>
          <a:lstStyle/>
          <a:p>
            <a:fld id="{86CB4B4D-7CA3-9044-876B-883B54F8677D}" type="slidenum">
              <a:rPr lang="en-US" smtClean="0"/>
              <a:t>3</a:t>
            </a:fld>
            <a:endParaRPr lang="en-US"/>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7" name="Rectangle 7">
            <a:extLst>
              <a:ext uri="{FF2B5EF4-FFF2-40B4-BE49-F238E27FC236}">
                <a16:creationId xmlns:a16="http://schemas.microsoft.com/office/drawing/2014/main" id="{5D334924-1702-B7BC-5338-1B174F6F148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From the NBA-UWB TFD</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200"/>
            <a:ext cx="7772400" cy="4419600"/>
          </a:xfrm>
        </p:spPr>
        <p:txBody>
          <a:bodyPr/>
          <a:lstStyle/>
          <a:p>
            <a:pPr>
              <a:lnSpc>
                <a:spcPct val="120000"/>
              </a:lnSpc>
              <a:spcBef>
                <a:spcPts val="600"/>
              </a:spcBef>
            </a:pPr>
            <a:r>
              <a:rPr lang="en-US" sz="1800" dirty="0"/>
              <a:t>A mixed multi-millisecond packet format</a:t>
            </a:r>
          </a:p>
          <a:p>
            <a:pPr lvl="1">
              <a:lnSpc>
                <a:spcPct val="120000"/>
              </a:lnSpc>
              <a:spcBef>
                <a:spcPts val="600"/>
              </a:spcBef>
            </a:pPr>
            <a:r>
              <a:rPr lang="en-US" sz="1800" dirty="0"/>
              <a:t>each millisecond consists of either preamble-only fragments or fragments containing randomly modulated pulses, aimed at providing ranging integrity. </a:t>
            </a:r>
          </a:p>
          <a:p>
            <a:pPr lvl="1">
              <a:lnSpc>
                <a:spcPct val="120000"/>
              </a:lnSpc>
              <a:spcBef>
                <a:spcPts val="600"/>
              </a:spcBef>
            </a:pPr>
            <a:r>
              <a:rPr lang="en-US" sz="1800" dirty="0"/>
              <a:t>The fragments of randomly modulated pulses may follow preamble-only fragments. </a:t>
            </a:r>
          </a:p>
          <a:p>
            <a:pPr lvl="1">
              <a:lnSpc>
                <a:spcPct val="120000"/>
              </a:lnSpc>
              <a:spcBef>
                <a:spcPts val="600"/>
              </a:spcBef>
            </a:pPr>
            <a:r>
              <a:rPr lang="en-US" sz="1800" dirty="0"/>
              <a:t>The number of fragments of each type will be defined. </a:t>
            </a:r>
          </a:p>
          <a:p>
            <a:pPr lvl="1">
              <a:lnSpc>
                <a:spcPct val="120000"/>
              </a:lnSpc>
              <a:spcBef>
                <a:spcPts val="600"/>
              </a:spcBef>
            </a:pPr>
            <a:r>
              <a:rPr lang="en-US" sz="1800" dirty="0"/>
              <a:t>Pulse randomization could be based on AES-128, as in the IEEE 802.15.4z-2020 amendment.</a:t>
            </a:r>
          </a:p>
          <a:p>
            <a:pPr>
              <a:lnSpc>
                <a:spcPct val="120000"/>
              </a:lnSpc>
              <a:spcBef>
                <a:spcPts val="600"/>
              </a:spcBef>
              <a:defRPr sz="2900"/>
            </a:pPr>
            <a:endParaRPr lang="en-US" sz="1800" dirty="0"/>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7" name="Rectangle 7">
            <a:extLst>
              <a:ext uri="{FF2B5EF4-FFF2-40B4-BE49-F238E27FC236}">
                <a16:creationId xmlns:a16="http://schemas.microsoft.com/office/drawing/2014/main" id="{66CEB899-6135-A769-2D38-E144E36AE16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extLst>
      <p:ext uri="{BB962C8B-B14F-4D97-AF65-F5344CB8AC3E}">
        <p14:creationId xmlns:p14="http://schemas.microsoft.com/office/powerpoint/2010/main" val="2347968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Outline</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lnSpc>
                <a:spcPct val="120000"/>
              </a:lnSpc>
              <a:spcBef>
                <a:spcPts val="1680"/>
              </a:spcBef>
              <a:defRPr sz="2900"/>
            </a:pPr>
            <a:r>
              <a:rPr lang="en-US" sz="2000" dirty="0">
                <a:ea typeface="Helvetica Neue Light" panose="02000403000000020004" pitchFamily="2" charset="0"/>
                <a:cs typeface="Helvetica Neue" panose="02000503000000020004" pitchFamily="2" charset="0"/>
              </a:rPr>
              <a:t>Overall design principle</a:t>
            </a:r>
          </a:p>
          <a:p>
            <a:pPr lvl="1">
              <a:lnSpc>
                <a:spcPct val="120000"/>
              </a:lnSpc>
              <a:spcBef>
                <a:spcPts val="0"/>
              </a:spcBef>
              <a:defRPr sz="2900"/>
            </a:pPr>
            <a:r>
              <a:rPr lang="en-US" sz="2000" dirty="0">
                <a:ea typeface="Helvetica Neue Light" panose="02000403000000020004" pitchFamily="2" charset="0"/>
                <a:cs typeface="Helvetica Neue" panose="02000503000000020004" pitchFamily="2" charset="0"/>
              </a:rPr>
              <a:t>Numerology</a:t>
            </a:r>
          </a:p>
          <a:p>
            <a:pPr lvl="1">
              <a:lnSpc>
                <a:spcPct val="120000"/>
              </a:lnSpc>
              <a:spcBef>
                <a:spcPts val="0"/>
              </a:spcBef>
              <a:defRPr sz="2900"/>
            </a:pPr>
            <a:r>
              <a:rPr lang="en-US" sz="2000" dirty="0">
                <a:ea typeface="Helvetica Neue Light" panose="02000403000000020004" pitchFamily="2" charset="0"/>
                <a:cs typeface="Helvetica Neue" panose="02000503000000020004" pitchFamily="2" charset="0"/>
              </a:rPr>
              <a:t>Ranging integrity</a:t>
            </a:r>
          </a:p>
          <a:p>
            <a:pPr>
              <a:lnSpc>
                <a:spcPct val="120000"/>
              </a:lnSpc>
              <a:spcBef>
                <a:spcPts val="1680"/>
              </a:spcBef>
              <a:defRPr sz="2900"/>
            </a:pPr>
            <a:r>
              <a:rPr lang="en-US" sz="2000" dirty="0">
                <a:ea typeface="Helvetica Neue Light" panose="02000403000000020004" pitchFamily="2" charset="0"/>
                <a:cs typeface="Helvetica Neue" panose="02000503000000020004" pitchFamily="2" charset="0"/>
              </a:rPr>
              <a:t>Packet format with NBA for timing/frequency sync</a:t>
            </a:r>
          </a:p>
          <a:p>
            <a:pPr>
              <a:lnSpc>
                <a:spcPct val="120000"/>
              </a:lnSpc>
              <a:spcBef>
                <a:spcPts val="1680"/>
              </a:spcBef>
              <a:defRPr sz="2900"/>
            </a:pPr>
            <a:r>
              <a:rPr lang="en-US" sz="2000" dirty="0">
                <a:ea typeface="Helvetica Neue Light" panose="02000403000000020004" pitchFamily="2" charset="0"/>
                <a:cs typeface="Helvetica Neue" panose="02000503000000020004" pitchFamily="2" charset="0"/>
              </a:rPr>
              <a:t>Packet format without NBA for timing/frequency sync</a:t>
            </a:r>
          </a:p>
          <a:p>
            <a:pPr marL="0" indent="0">
              <a:lnSpc>
                <a:spcPct val="120000"/>
              </a:lnSpc>
              <a:spcBef>
                <a:spcPts val="1680"/>
              </a:spcBef>
              <a:buNone/>
              <a:defRPr sz="2900"/>
            </a:pPr>
            <a:endParaRPr lang="en-US" sz="2000" dirty="0">
              <a:ea typeface="Helvetica Neue Light" panose="02000403000000020004" pitchFamily="2" charset="0"/>
              <a:cs typeface="Helvetica Neue" panose="02000503000000020004" pitchFamily="2" charset="0"/>
            </a:endParaRP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7" name="Rectangle 7">
            <a:extLst>
              <a:ext uri="{FF2B5EF4-FFF2-40B4-BE49-F238E27FC236}">
                <a16:creationId xmlns:a16="http://schemas.microsoft.com/office/drawing/2014/main" id="{6C6F64DC-D8CA-6BC3-64D2-C94451F2179B}"/>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extLst>
      <p:ext uri="{BB962C8B-B14F-4D97-AF65-F5344CB8AC3E}">
        <p14:creationId xmlns:p14="http://schemas.microsoft.com/office/powerpoint/2010/main" val="809745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Ranging Integrity with MMS</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752600"/>
            <a:ext cx="7772400" cy="4114800"/>
          </a:xfrm>
        </p:spPr>
        <p:txBody>
          <a:bodyPr/>
          <a:lstStyle/>
          <a:p>
            <a:r>
              <a:rPr lang="en-US" sz="1800" dirty="0"/>
              <a:t>Overall designs</a:t>
            </a:r>
          </a:p>
          <a:p>
            <a:pPr lvl="1"/>
            <a:r>
              <a:rPr lang="en-US" sz="1400" dirty="0"/>
              <a:t>Start from the segmented STS format in 15.4z</a:t>
            </a:r>
          </a:p>
          <a:p>
            <a:pPr lvl="2"/>
            <a:r>
              <a:rPr lang="en-US" sz="1400" dirty="0"/>
              <a:t>SYNC + SFD as in legacy 15.4z if present</a:t>
            </a:r>
          </a:p>
          <a:p>
            <a:pPr lvl="1"/>
            <a:endParaRPr lang="en-US" sz="1400" dirty="0"/>
          </a:p>
          <a:p>
            <a:pPr lvl="1"/>
            <a:r>
              <a:rPr lang="en-US" sz="1400" dirty="0"/>
              <a:t>Increase the gap length such that the time spacing between the start of each fragment is equal to 1ms </a:t>
            </a:r>
          </a:p>
          <a:p>
            <a:pPr lvl="2"/>
            <a:r>
              <a:rPr lang="en-US" sz="1400" dirty="0"/>
              <a:t>1ms refers to the start-to-start spacing of different fragments, 1ms = 499200 chips</a:t>
            </a:r>
          </a:p>
          <a:p>
            <a:pPr lvl="2"/>
            <a:r>
              <a:rPr lang="en-US" sz="1400" dirty="0"/>
              <a:t>The gap size: default 499200 chips</a:t>
            </a:r>
          </a:p>
          <a:p>
            <a:pPr lvl="3"/>
            <a:r>
              <a:rPr lang="en-US" sz="1400" dirty="0"/>
              <a:t>+/-20ppm chip clock accuracy </a:t>
            </a:r>
            <a:r>
              <a:rPr lang="en-US" sz="1400" dirty="0">
                <a:sym typeface="Wingdings" pitchFamily="2" charset="2"/>
              </a:rPr>
              <a:t></a:t>
            </a:r>
            <a:r>
              <a:rPr lang="en-US" sz="1400" dirty="0"/>
              <a:t> max 4ns overlapping</a:t>
            </a:r>
          </a:p>
          <a:p>
            <a:pPr lvl="3"/>
            <a:r>
              <a:rPr lang="en-US" sz="1400" dirty="0"/>
              <a:t>negligible power margin from max allowed</a:t>
            </a:r>
          </a:p>
          <a:p>
            <a:pPr lvl="1"/>
            <a:endParaRPr lang="en-US" sz="1400" dirty="0"/>
          </a:p>
          <a:p>
            <a:pPr lvl="1"/>
            <a:r>
              <a:rPr lang="en-US" sz="1400" dirty="0"/>
              <a:t>Increase the max number of segments for ranging integrity to 8 </a:t>
            </a:r>
          </a:p>
          <a:p>
            <a:pPr lvl="2"/>
            <a:r>
              <a:rPr lang="en-US" sz="1400" dirty="0"/>
              <a:t>Recommendation:</a:t>
            </a:r>
          </a:p>
          <a:p>
            <a:pPr lvl="3"/>
            <a:r>
              <a:rPr lang="en-US" sz="1400" dirty="0"/>
              <a:t># segments for ranging integrity = {1, 2, 4, 8} </a:t>
            </a:r>
            <a:r>
              <a:rPr lang="en-US" sz="1400" dirty="0">
                <a:sym typeface="Wingdings" pitchFamily="2" charset="2"/>
              </a:rPr>
              <a:t> </a:t>
            </a:r>
            <a:r>
              <a:rPr lang="en-US" sz="1400" dirty="0"/>
              <a:t>provide incremental SNR boosts</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75E9B006-5CD9-B2F9-12B5-3E8EB504BF69}"/>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extLst>
      <p:ext uri="{BB962C8B-B14F-4D97-AF65-F5344CB8AC3E}">
        <p14:creationId xmlns:p14="http://schemas.microsoft.com/office/powerpoint/2010/main" val="4111919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Ranging Integrity with MMS</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799" y="1752598"/>
            <a:ext cx="8062205" cy="2678709"/>
          </a:xfrm>
        </p:spPr>
        <p:txBody>
          <a:bodyPr/>
          <a:lstStyle/>
          <a:p>
            <a:r>
              <a:rPr lang="en-US" sz="1800" dirty="0"/>
              <a:t>Overall designs</a:t>
            </a:r>
          </a:p>
          <a:p>
            <a:pPr lvl="1"/>
            <a:r>
              <a:rPr lang="en-US" sz="1400" dirty="0"/>
              <a:t>Ranging integrity </a:t>
            </a:r>
          </a:p>
          <a:p>
            <a:pPr lvl="2"/>
            <a:r>
              <a:rPr lang="en-US" sz="1400" dirty="0"/>
              <a:t>baseline: build on 4z </a:t>
            </a:r>
            <a:r>
              <a:rPr lang="en-US" sz="1400" dirty="0">
                <a:solidFill>
                  <a:srgbClr val="000000"/>
                </a:solidFill>
              </a:rPr>
              <a:t>schemes</a:t>
            </a:r>
          </a:p>
          <a:p>
            <a:pPr lvl="2"/>
            <a:r>
              <a:rPr lang="en-US" sz="1400" dirty="0">
                <a:solidFill>
                  <a:srgbClr val="000000"/>
                </a:solidFill>
              </a:rPr>
              <a:t>attain performance enhancements by exploiting multiple fragments</a:t>
            </a:r>
          </a:p>
          <a:p>
            <a:pPr lvl="2"/>
            <a:r>
              <a:rPr lang="en-US" sz="1400" dirty="0">
                <a:solidFill>
                  <a:srgbClr val="000000"/>
                </a:solidFill>
              </a:rPr>
              <a:t>specific performance metrics</a:t>
            </a:r>
          </a:p>
          <a:p>
            <a:pPr lvl="1">
              <a:spcBef>
                <a:spcPts val="400"/>
              </a:spcBef>
            </a:pPr>
            <a:r>
              <a:rPr lang="en-US" sz="1400" dirty="0">
                <a:solidFill>
                  <a:srgbClr val="000000"/>
                </a:solidFill>
              </a:rPr>
              <a:t>Allow additional 1ms gap between preamble fragments and ranging integrity fragments</a:t>
            </a:r>
          </a:p>
          <a:p>
            <a:pPr lvl="2"/>
            <a:r>
              <a:rPr lang="en-US" sz="1400" dirty="0">
                <a:solidFill>
                  <a:srgbClr val="000000"/>
                </a:solidFill>
              </a:rPr>
              <a:t>heavy signal processing to combine all the preamble fragments to achieve maximum performance in identifying weak paths</a:t>
            </a:r>
          </a:p>
          <a:p>
            <a:pPr lvl="2"/>
            <a:r>
              <a:rPr lang="en-US" sz="1400" dirty="0">
                <a:solidFill>
                  <a:srgbClr val="000000"/>
                </a:solidFill>
              </a:rPr>
              <a:t>Z=1 </a:t>
            </a:r>
            <a:r>
              <a:rPr lang="en-US" sz="1400" dirty="0">
                <a:solidFill>
                  <a:srgbClr val="000000"/>
                </a:solidFill>
                <a:sym typeface="Wingdings" pitchFamily="2" charset="2"/>
              </a:rPr>
              <a:t> additional time budget to process all the preambles before starting processing the ranging integrity fragments for integrity validation</a:t>
            </a:r>
            <a:endParaRPr lang="en-US" sz="1400" dirty="0">
              <a:solidFill>
                <a:srgbClr val="000000"/>
              </a:solidFill>
            </a:endParaRP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7</a:t>
            </a:fld>
            <a:endParaRPr lang="en-US" altLang="en-US"/>
          </a:p>
        </p:txBody>
      </p:sp>
      <p:sp>
        <p:nvSpPr>
          <p:cNvPr id="10" name="Rectangle 9">
            <a:extLst>
              <a:ext uri="{FF2B5EF4-FFF2-40B4-BE49-F238E27FC236}">
                <a16:creationId xmlns:a16="http://schemas.microsoft.com/office/drawing/2014/main" id="{0C78AA46-70D0-38A5-5F18-5C7D2244E23D}"/>
              </a:ext>
            </a:extLst>
          </p:cNvPr>
          <p:cNvSpPr/>
          <p:nvPr/>
        </p:nvSpPr>
        <p:spPr bwMode="auto">
          <a:xfrm>
            <a:off x="821436" y="4152900"/>
            <a:ext cx="457200" cy="685799"/>
          </a:xfrm>
          <a:prstGeom prst="rect">
            <a:avLst/>
          </a:prstGeom>
          <a:solidFill>
            <a:srgbClr val="7030A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9" name="Freeform 8">
            <a:extLst>
              <a:ext uri="{FF2B5EF4-FFF2-40B4-BE49-F238E27FC236}">
                <a16:creationId xmlns:a16="http://schemas.microsoft.com/office/drawing/2014/main" id="{D5161DDD-49D5-AA1B-088A-8B22C7734EFA}"/>
              </a:ext>
            </a:extLst>
          </p:cNvPr>
          <p:cNvSpPr/>
          <p:nvPr/>
        </p:nvSpPr>
        <p:spPr bwMode="auto">
          <a:xfrm>
            <a:off x="1312164" y="4483248"/>
            <a:ext cx="560921" cy="862584"/>
          </a:xfrm>
          <a:custGeom>
            <a:avLst/>
            <a:gdLst>
              <a:gd name="connsiteX0" fmla="*/ 0 w 320040"/>
              <a:gd name="connsiteY0" fmla="*/ 0 h 905256"/>
              <a:gd name="connsiteX1" fmla="*/ 219456 w 320040"/>
              <a:gd name="connsiteY1" fmla="*/ 228600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62012"/>
              <a:gd name="connsiteY0" fmla="*/ 0 h 783654"/>
              <a:gd name="connsiteX1" fmla="*/ 256182 w 362012"/>
              <a:gd name="connsiteY1" fmla="*/ 289401 h 783654"/>
              <a:gd name="connsiteX2" fmla="*/ 362012 w 362012"/>
              <a:gd name="connsiteY2" fmla="*/ 783654 h 783654"/>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14209 w 341026"/>
              <a:gd name="connsiteY1" fmla="*/ 218467 h 844455"/>
              <a:gd name="connsiteX2" fmla="*/ 341026 w 341026"/>
              <a:gd name="connsiteY2" fmla="*/ 844455 h 844455"/>
              <a:gd name="connsiteX0" fmla="*/ 0 w 299053"/>
              <a:gd name="connsiteY0" fmla="*/ 0 h 966057"/>
              <a:gd name="connsiteX1" fmla="*/ 214209 w 299053"/>
              <a:gd name="connsiteY1" fmla="*/ 218467 h 966057"/>
              <a:gd name="connsiteX2" fmla="*/ 299053 w 299053"/>
              <a:gd name="connsiteY2" fmla="*/ 966057 h 966057"/>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Lst>
            <a:ahLst/>
            <a:cxnLst>
              <a:cxn ang="0">
                <a:pos x="connsiteX0" y="connsiteY0"/>
              </a:cxn>
              <a:cxn ang="0">
                <a:pos x="connsiteX1" y="connsiteY1"/>
              </a:cxn>
              <a:cxn ang="0">
                <a:pos x="connsiteX2" y="connsiteY2"/>
              </a:cxn>
            </a:cxnLst>
            <a:rect l="l" t="t" r="r" b="b"/>
            <a:pathLst>
              <a:path w="330532" h="955924">
                <a:moveTo>
                  <a:pt x="0" y="0"/>
                </a:moveTo>
                <a:cubicBezTo>
                  <a:pt x="83058" y="38862"/>
                  <a:pt x="155622" y="67591"/>
                  <a:pt x="214209" y="218467"/>
                </a:cubicBezTo>
                <a:cubicBezTo>
                  <a:pt x="309522" y="531479"/>
                  <a:pt x="278366" y="576709"/>
                  <a:pt x="330532" y="955924"/>
                </a:cubicBezTo>
              </a:path>
            </a:pathLst>
          </a:custGeom>
          <a:noFill/>
          <a:ln w="12700" cap="flat" cmpd="sng" algn="ctr">
            <a:solidFill>
              <a:srgbClr val="FF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 name="Rectangle 10">
            <a:extLst>
              <a:ext uri="{FF2B5EF4-FFF2-40B4-BE49-F238E27FC236}">
                <a16:creationId xmlns:a16="http://schemas.microsoft.com/office/drawing/2014/main" id="{B2505077-BC18-1AD3-8A3B-D3A6683B5651}"/>
              </a:ext>
            </a:extLst>
          </p:cNvPr>
          <p:cNvSpPr/>
          <p:nvPr/>
        </p:nvSpPr>
        <p:spPr bwMode="auto">
          <a:xfrm>
            <a:off x="804671" y="4114800"/>
            <a:ext cx="507491" cy="771399"/>
          </a:xfrm>
          <a:prstGeom prst="rect">
            <a:avLst/>
          </a:prstGeom>
          <a:noFill/>
          <a:ln w="28575" cap="flat" cmpd="sng" algn="ctr">
            <a:solidFill>
              <a:srgbClr val="FF0000"/>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E78304A4-50CE-57E4-1FBC-CBE61FA4B6A1}"/>
              </a:ext>
            </a:extLst>
          </p:cNvPr>
          <p:cNvSpPr txBox="1"/>
          <p:nvPr/>
        </p:nvSpPr>
        <p:spPr>
          <a:xfrm>
            <a:off x="84850" y="4771643"/>
            <a:ext cx="622286" cy="307777"/>
          </a:xfrm>
          <a:prstGeom prst="rect">
            <a:avLst/>
          </a:prstGeom>
          <a:noFill/>
        </p:spPr>
        <p:txBody>
          <a:bodyPr wrap="none" rtlCol="0">
            <a:spAutoFit/>
          </a:bodyPr>
          <a:lstStyle/>
          <a:p>
            <a:r>
              <a:rPr lang="en-US" sz="1400" dirty="0">
                <a:latin typeface="Helvetica Neue Light" panose="02000403000000020004" pitchFamily="2" charset="0"/>
                <a:ea typeface="Helvetica Neue Light" panose="02000403000000020004" pitchFamily="2" charset="0"/>
              </a:rPr>
              <a:t>Either</a:t>
            </a:r>
          </a:p>
        </p:txBody>
      </p:sp>
      <p:cxnSp>
        <p:nvCxnSpPr>
          <p:cNvPr id="15" name="Straight Arrow Connector 14">
            <a:extLst>
              <a:ext uri="{FF2B5EF4-FFF2-40B4-BE49-F238E27FC236}">
                <a16:creationId xmlns:a16="http://schemas.microsoft.com/office/drawing/2014/main" id="{0830849E-D2FF-5E65-2F30-858C3D62C5DB}"/>
              </a:ext>
            </a:extLst>
          </p:cNvPr>
          <p:cNvCxnSpPr>
            <a:cxnSpLocks/>
            <a:stCxn id="12" idx="0"/>
          </p:cNvCxnSpPr>
          <p:nvPr/>
        </p:nvCxnSpPr>
        <p:spPr bwMode="auto">
          <a:xfrm flipV="1">
            <a:off x="395993" y="4483248"/>
            <a:ext cx="311143" cy="28839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19DAD035-EF92-1AE9-F681-5EC10E365CBB}"/>
              </a:ext>
            </a:extLst>
          </p:cNvPr>
          <p:cNvCxnSpPr/>
          <p:nvPr/>
        </p:nvCxnSpPr>
        <p:spPr bwMode="auto">
          <a:xfrm>
            <a:off x="373061" y="5099206"/>
            <a:ext cx="378117" cy="6881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SYNC">
            <a:extLst>
              <a:ext uri="{FF2B5EF4-FFF2-40B4-BE49-F238E27FC236}">
                <a16:creationId xmlns:a16="http://schemas.microsoft.com/office/drawing/2014/main" id="{2421D1BD-DCAF-C148-10A7-FBBB3E53C268}"/>
              </a:ext>
            </a:extLst>
          </p:cNvPr>
          <p:cNvSpPr/>
          <p:nvPr/>
        </p:nvSpPr>
        <p:spPr>
          <a:xfrm>
            <a:off x="811388" y="5562703"/>
            <a:ext cx="425323" cy="576516"/>
          </a:xfrm>
          <a:prstGeom prst="rect">
            <a:avLst/>
          </a:prstGeom>
          <a:blipFill>
            <a:blip r:embed="rId2"/>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dirty="0">
                <a:latin typeface="Calibri" panose="020F0502020204030204" pitchFamily="34" charset="0"/>
                <a:cs typeface="Calibri" panose="020F0502020204030204" pitchFamily="34" charset="0"/>
              </a:rPr>
              <a:t>SYNC</a:t>
            </a:r>
          </a:p>
        </p:txBody>
      </p:sp>
      <p:sp>
        <p:nvSpPr>
          <p:cNvPr id="49" name="SFD">
            <a:extLst>
              <a:ext uri="{FF2B5EF4-FFF2-40B4-BE49-F238E27FC236}">
                <a16:creationId xmlns:a16="http://schemas.microsoft.com/office/drawing/2014/main" id="{C60A825C-EEE3-2F80-0928-E6A391A6F259}"/>
              </a:ext>
            </a:extLst>
          </p:cNvPr>
          <p:cNvSpPr/>
          <p:nvPr/>
        </p:nvSpPr>
        <p:spPr>
          <a:xfrm>
            <a:off x="1241358" y="5562703"/>
            <a:ext cx="300221" cy="576516"/>
          </a:xfrm>
          <a:prstGeom prst="rect">
            <a:avLst/>
          </a:prstGeom>
          <a:blipFill>
            <a:blip r:embed="rId2"/>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a:latin typeface="Calibri" panose="020F0502020204030204" pitchFamily="34" charset="0"/>
                <a:cs typeface="Calibri" panose="020F0502020204030204" pitchFamily="34" charset="0"/>
              </a:rPr>
              <a:t>SFD</a:t>
            </a:r>
          </a:p>
        </p:txBody>
      </p:sp>
      <p:sp>
        <p:nvSpPr>
          <p:cNvPr id="50" name="Preamble…">
            <a:extLst>
              <a:ext uri="{FF2B5EF4-FFF2-40B4-BE49-F238E27FC236}">
                <a16:creationId xmlns:a16="http://schemas.microsoft.com/office/drawing/2014/main" id="{F92341A3-8250-640A-EDF9-FBC0C52DB5C8}"/>
              </a:ext>
            </a:extLst>
          </p:cNvPr>
          <p:cNvSpPr/>
          <p:nvPr/>
        </p:nvSpPr>
        <p:spPr>
          <a:xfrm>
            <a:off x="188920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51" name="Preamble…">
            <a:extLst>
              <a:ext uri="{FF2B5EF4-FFF2-40B4-BE49-F238E27FC236}">
                <a16:creationId xmlns:a16="http://schemas.microsoft.com/office/drawing/2014/main" id="{1EBFF8A8-64F2-2D3D-2FC4-5CAA80D526D6}"/>
              </a:ext>
            </a:extLst>
          </p:cNvPr>
          <p:cNvSpPr/>
          <p:nvPr/>
        </p:nvSpPr>
        <p:spPr>
          <a:xfrm>
            <a:off x="2982830"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52" name="Preamble…">
            <a:extLst>
              <a:ext uri="{FF2B5EF4-FFF2-40B4-BE49-F238E27FC236}">
                <a16:creationId xmlns:a16="http://schemas.microsoft.com/office/drawing/2014/main" id="{14E85D8B-8CA4-272A-3B9B-426F89B5D257}"/>
              </a:ext>
            </a:extLst>
          </p:cNvPr>
          <p:cNvSpPr/>
          <p:nvPr/>
        </p:nvSpPr>
        <p:spPr>
          <a:xfrm>
            <a:off x="450713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53" name="STS/SEC…">
            <a:extLst>
              <a:ext uri="{FF2B5EF4-FFF2-40B4-BE49-F238E27FC236}">
                <a16:creationId xmlns:a16="http://schemas.microsoft.com/office/drawing/2014/main" id="{9EBED966-8D59-DC8C-7FA9-3CDD04EF9CA6}"/>
              </a:ext>
            </a:extLst>
          </p:cNvPr>
          <p:cNvSpPr/>
          <p:nvPr/>
        </p:nvSpPr>
        <p:spPr>
          <a:xfrm>
            <a:off x="5582535"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54" name="STS/SEC…">
            <a:extLst>
              <a:ext uri="{FF2B5EF4-FFF2-40B4-BE49-F238E27FC236}">
                <a16:creationId xmlns:a16="http://schemas.microsoft.com/office/drawing/2014/main" id="{BEEC525C-6F6B-B376-3D4C-2BF5D0D48381}"/>
              </a:ext>
            </a:extLst>
          </p:cNvPr>
          <p:cNvSpPr/>
          <p:nvPr/>
        </p:nvSpPr>
        <p:spPr>
          <a:xfrm>
            <a:off x="6663699" y="5562703"/>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55" name="STS/SEC…">
            <a:extLst>
              <a:ext uri="{FF2B5EF4-FFF2-40B4-BE49-F238E27FC236}">
                <a16:creationId xmlns:a16="http://schemas.microsoft.com/office/drawing/2014/main" id="{D3C6AD1D-0825-9A01-7287-6F24A30A7948}"/>
              </a:ext>
            </a:extLst>
          </p:cNvPr>
          <p:cNvSpPr/>
          <p:nvPr/>
        </p:nvSpPr>
        <p:spPr>
          <a:xfrm>
            <a:off x="8418356"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56" name="Line">
            <a:extLst>
              <a:ext uri="{FF2B5EF4-FFF2-40B4-BE49-F238E27FC236}">
                <a16:creationId xmlns:a16="http://schemas.microsoft.com/office/drawing/2014/main" id="{868F5A14-16C2-1218-1622-C0975167B0A2}"/>
              </a:ext>
            </a:extLst>
          </p:cNvPr>
          <p:cNvSpPr/>
          <p:nvPr/>
        </p:nvSpPr>
        <p:spPr>
          <a:xfrm>
            <a:off x="805576"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7" name="Line">
            <a:extLst>
              <a:ext uri="{FF2B5EF4-FFF2-40B4-BE49-F238E27FC236}">
                <a16:creationId xmlns:a16="http://schemas.microsoft.com/office/drawing/2014/main" id="{04C97E8F-3EC9-3CB3-82EA-902B72A05821}"/>
              </a:ext>
            </a:extLst>
          </p:cNvPr>
          <p:cNvSpPr/>
          <p:nvPr/>
        </p:nvSpPr>
        <p:spPr>
          <a:xfrm flipV="1">
            <a:off x="808739"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8" name="Line">
            <a:extLst>
              <a:ext uri="{FF2B5EF4-FFF2-40B4-BE49-F238E27FC236}">
                <a16:creationId xmlns:a16="http://schemas.microsoft.com/office/drawing/2014/main" id="{621F4895-1567-90BF-6146-553A1EA5E725}"/>
              </a:ext>
            </a:extLst>
          </p:cNvPr>
          <p:cNvSpPr/>
          <p:nvPr/>
        </p:nvSpPr>
        <p:spPr>
          <a:xfrm flipV="1">
            <a:off x="1888263"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9" name="Line">
            <a:extLst>
              <a:ext uri="{FF2B5EF4-FFF2-40B4-BE49-F238E27FC236}">
                <a16:creationId xmlns:a16="http://schemas.microsoft.com/office/drawing/2014/main" id="{5BEC8C9B-159C-744D-C552-6B52D2FA2D44}"/>
              </a:ext>
            </a:extLst>
          </p:cNvPr>
          <p:cNvSpPr/>
          <p:nvPr/>
        </p:nvSpPr>
        <p:spPr>
          <a:xfrm>
            <a:off x="1902924"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0" name="Line">
            <a:extLst>
              <a:ext uri="{FF2B5EF4-FFF2-40B4-BE49-F238E27FC236}">
                <a16:creationId xmlns:a16="http://schemas.microsoft.com/office/drawing/2014/main" id="{1BF0CC47-55DD-A3E9-2F82-2BA0AEC96255}"/>
              </a:ext>
            </a:extLst>
          </p:cNvPr>
          <p:cNvSpPr/>
          <p:nvPr/>
        </p:nvSpPr>
        <p:spPr>
          <a:xfrm flipV="1">
            <a:off x="4504252"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1" name="Line">
            <a:extLst>
              <a:ext uri="{FF2B5EF4-FFF2-40B4-BE49-F238E27FC236}">
                <a16:creationId xmlns:a16="http://schemas.microsoft.com/office/drawing/2014/main" id="{661C61E3-F3C8-E117-BCB8-8D6228517CA3}"/>
              </a:ext>
            </a:extLst>
          </p:cNvPr>
          <p:cNvSpPr/>
          <p:nvPr/>
        </p:nvSpPr>
        <p:spPr>
          <a:xfrm flipV="1">
            <a:off x="2985611"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2" name="Line">
            <a:extLst>
              <a:ext uri="{FF2B5EF4-FFF2-40B4-BE49-F238E27FC236}">
                <a16:creationId xmlns:a16="http://schemas.microsoft.com/office/drawing/2014/main" id="{E8B3BB50-909A-48DE-BD02-5040660100A8}"/>
              </a:ext>
            </a:extLst>
          </p:cNvPr>
          <p:cNvSpPr/>
          <p:nvPr/>
        </p:nvSpPr>
        <p:spPr>
          <a:xfrm>
            <a:off x="4499929"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3" name="Line">
            <a:extLst>
              <a:ext uri="{FF2B5EF4-FFF2-40B4-BE49-F238E27FC236}">
                <a16:creationId xmlns:a16="http://schemas.microsoft.com/office/drawing/2014/main" id="{2A7D3BE4-B2A7-85C1-6B4B-C54F511B0C2C}"/>
              </a:ext>
            </a:extLst>
          </p:cNvPr>
          <p:cNvSpPr/>
          <p:nvPr/>
        </p:nvSpPr>
        <p:spPr>
          <a:xfrm flipV="1">
            <a:off x="558261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4" name="Line">
            <a:extLst>
              <a:ext uri="{FF2B5EF4-FFF2-40B4-BE49-F238E27FC236}">
                <a16:creationId xmlns:a16="http://schemas.microsoft.com/office/drawing/2014/main" id="{5D8673E0-DAE6-0F70-B996-F9B8D2B24AC1}"/>
              </a:ext>
            </a:extLst>
          </p:cNvPr>
          <p:cNvSpPr/>
          <p:nvPr/>
        </p:nvSpPr>
        <p:spPr>
          <a:xfrm>
            <a:off x="5581173" y="5364279"/>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5" name="Line">
            <a:extLst>
              <a:ext uri="{FF2B5EF4-FFF2-40B4-BE49-F238E27FC236}">
                <a16:creationId xmlns:a16="http://schemas.microsoft.com/office/drawing/2014/main" id="{F6AD5AFB-9728-64DD-9BE3-6A77965FD39F}"/>
              </a:ext>
            </a:extLst>
          </p:cNvPr>
          <p:cNvSpPr/>
          <p:nvPr/>
        </p:nvSpPr>
        <p:spPr>
          <a:xfrm flipV="1">
            <a:off x="6662138"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6" name="1ms">
            <a:extLst>
              <a:ext uri="{FF2B5EF4-FFF2-40B4-BE49-F238E27FC236}">
                <a16:creationId xmlns:a16="http://schemas.microsoft.com/office/drawing/2014/main" id="{B7A6C0D7-AB3A-9B32-45E2-A06738FBA6C6}"/>
              </a:ext>
            </a:extLst>
          </p:cNvPr>
          <p:cNvSpPr txBox="1"/>
          <p:nvPr/>
        </p:nvSpPr>
        <p:spPr>
          <a:xfrm>
            <a:off x="1137259"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67" name="Line">
            <a:extLst>
              <a:ext uri="{FF2B5EF4-FFF2-40B4-BE49-F238E27FC236}">
                <a16:creationId xmlns:a16="http://schemas.microsoft.com/office/drawing/2014/main" id="{B4487141-9232-2DCB-CAC4-E2EF7C7F8CDA}"/>
              </a:ext>
            </a:extLst>
          </p:cNvPr>
          <p:cNvSpPr/>
          <p:nvPr/>
        </p:nvSpPr>
        <p:spPr>
          <a:xfrm>
            <a:off x="3788954"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8" name="Line">
            <a:extLst>
              <a:ext uri="{FF2B5EF4-FFF2-40B4-BE49-F238E27FC236}">
                <a16:creationId xmlns:a16="http://schemas.microsoft.com/office/drawing/2014/main" id="{92A68631-F43C-57DC-3B96-E0EE569F0B8B}"/>
              </a:ext>
            </a:extLst>
          </p:cNvPr>
          <p:cNvSpPr/>
          <p:nvPr/>
        </p:nvSpPr>
        <p:spPr>
          <a:xfrm>
            <a:off x="7585000"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9" name="1ms">
            <a:extLst>
              <a:ext uri="{FF2B5EF4-FFF2-40B4-BE49-F238E27FC236}">
                <a16:creationId xmlns:a16="http://schemas.microsoft.com/office/drawing/2014/main" id="{FCE63A58-5D51-4CB1-B315-D28355A5C9F5}"/>
              </a:ext>
            </a:extLst>
          </p:cNvPr>
          <p:cNvSpPr txBox="1"/>
          <p:nvPr/>
        </p:nvSpPr>
        <p:spPr>
          <a:xfrm>
            <a:off x="2228763"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70" name="(1+Z) ms">
            <a:extLst>
              <a:ext uri="{FF2B5EF4-FFF2-40B4-BE49-F238E27FC236}">
                <a16:creationId xmlns:a16="http://schemas.microsoft.com/office/drawing/2014/main" id="{7D379059-7E4C-4A58-AA5D-5B1799B6234D}"/>
              </a:ext>
            </a:extLst>
          </p:cNvPr>
          <p:cNvSpPr txBox="1"/>
          <p:nvPr/>
        </p:nvSpPr>
        <p:spPr>
          <a:xfrm>
            <a:off x="4781213" y="5119702"/>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72" name="1ms">
            <a:extLst>
              <a:ext uri="{FF2B5EF4-FFF2-40B4-BE49-F238E27FC236}">
                <a16:creationId xmlns:a16="http://schemas.microsoft.com/office/drawing/2014/main" id="{A8246DC3-0616-B6AA-406B-6729CB2D0084}"/>
              </a:ext>
            </a:extLst>
          </p:cNvPr>
          <p:cNvSpPr txBox="1"/>
          <p:nvPr/>
        </p:nvSpPr>
        <p:spPr>
          <a:xfrm>
            <a:off x="5952531"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73" name="Line">
            <a:extLst>
              <a:ext uri="{FF2B5EF4-FFF2-40B4-BE49-F238E27FC236}">
                <a16:creationId xmlns:a16="http://schemas.microsoft.com/office/drawing/2014/main" id="{5A73105E-1086-6A1A-4DBE-CDD8DC8E24B4}"/>
              </a:ext>
            </a:extLst>
          </p:cNvPr>
          <p:cNvSpPr/>
          <p:nvPr/>
        </p:nvSpPr>
        <p:spPr>
          <a:xfrm>
            <a:off x="2981287" y="5367088"/>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74" name="(X-2) ms">
            <a:extLst>
              <a:ext uri="{FF2B5EF4-FFF2-40B4-BE49-F238E27FC236}">
                <a16:creationId xmlns:a16="http://schemas.microsoft.com/office/drawing/2014/main" id="{F91581EA-443E-A5FE-96C5-D54E5B21BFCD}"/>
              </a:ext>
            </a:extLst>
          </p:cNvPr>
          <p:cNvSpPr txBox="1"/>
          <p:nvPr/>
        </p:nvSpPr>
        <p:spPr>
          <a:xfrm>
            <a:off x="3453693" y="5119702"/>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75" name="Line">
            <a:extLst>
              <a:ext uri="{FF2B5EF4-FFF2-40B4-BE49-F238E27FC236}">
                <a16:creationId xmlns:a16="http://schemas.microsoft.com/office/drawing/2014/main" id="{6343B71D-34B6-D64C-CCE0-5B1DC764A3AE}"/>
              </a:ext>
            </a:extLst>
          </p:cNvPr>
          <p:cNvSpPr/>
          <p:nvPr/>
        </p:nvSpPr>
        <p:spPr>
          <a:xfrm flipV="1">
            <a:off x="841628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76" name="Line">
            <a:extLst>
              <a:ext uri="{FF2B5EF4-FFF2-40B4-BE49-F238E27FC236}">
                <a16:creationId xmlns:a16="http://schemas.microsoft.com/office/drawing/2014/main" id="{12ADCE2C-9DDC-F79A-E111-2CC9022629CF}"/>
              </a:ext>
            </a:extLst>
          </p:cNvPr>
          <p:cNvSpPr/>
          <p:nvPr/>
        </p:nvSpPr>
        <p:spPr>
          <a:xfrm>
            <a:off x="6677317" y="5367088"/>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77" name="(Y-2) ms">
            <a:extLst>
              <a:ext uri="{FF2B5EF4-FFF2-40B4-BE49-F238E27FC236}">
                <a16:creationId xmlns:a16="http://schemas.microsoft.com/office/drawing/2014/main" id="{C0D87348-2E64-9BDE-6CC2-5D8468B6E491}"/>
              </a:ext>
            </a:extLst>
          </p:cNvPr>
          <p:cNvSpPr txBox="1"/>
          <p:nvPr/>
        </p:nvSpPr>
        <p:spPr>
          <a:xfrm>
            <a:off x="7213847" y="5119702"/>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78" name="UWB">
            <a:extLst>
              <a:ext uri="{FF2B5EF4-FFF2-40B4-BE49-F238E27FC236}">
                <a16:creationId xmlns:a16="http://schemas.microsoft.com/office/drawing/2014/main" id="{23B50282-B98A-F867-CC25-347924F004E3}"/>
              </a:ext>
            </a:extLst>
          </p:cNvPr>
          <p:cNvSpPr txBox="1"/>
          <p:nvPr/>
        </p:nvSpPr>
        <p:spPr>
          <a:xfrm>
            <a:off x="103090" y="5589872"/>
            <a:ext cx="509755"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Helvetica Neue Light" panose="02000403000000020004" pitchFamily="2" charset="0"/>
                <a:ea typeface="Helvetica Neue Light" panose="02000403000000020004" pitchFamily="2" charset="0"/>
              </a:rPr>
              <a:t>UWB</a:t>
            </a:r>
            <a:endParaRPr dirty="0">
              <a:latin typeface="Helvetica Neue Light" panose="02000403000000020004" pitchFamily="2" charset="0"/>
              <a:ea typeface="Helvetica Neue Light" panose="02000403000000020004" pitchFamily="2" charset="0"/>
            </a:endParaRPr>
          </a:p>
        </p:txBody>
      </p:sp>
      <p:sp>
        <p:nvSpPr>
          <p:cNvPr id="79" name="Z = {0, 1}">
            <a:extLst>
              <a:ext uri="{FF2B5EF4-FFF2-40B4-BE49-F238E27FC236}">
                <a16:creationId xmlns:a16="http://schemas.microsoft.com/office/drawing/2014/main" id="{60CAA54F-9A70-E1D3-4524-1BE0540B7CF0}"/>
              </a:ext>
            </a:extLst>
          </p:cNvPr>
          <p:cNvSpPr txBox="1"/>
          <p:nvPr/>
        </p:nvSpPr>
        <p:spPr>
          <a:xfrm>
            <a:off x="4980520" y="6191158"/>
            <a:ext cx="857312"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sp>
        <p:nvSpPr>
          <p:cNvPr id="13" name="Rectangle 12">
            <a:extLst>
              <a:ext uri="{FF2B5EF4-FFF2-40B4-BE49-F238E27FC236}">
                <a16:creationId xmlns:a16="http://schemas.microsoft.com/office/drawing/2014/main" id="{29D105C9-B9BB-A775-892F-BCE74AE67DFE}"/>
              </a:ext>
            </a:extLst>
          </p:cNvPr>
          <p:cNvSpPr/>
          <p:nvPr/>
        </p:nvSpPr>
        <p:spPr bwMode="auto">
          <a:xfrm>
            <a:off x="762000" y="5514971"/>
            <a:ext cx="827513" cy="657229"/>
          </a:xfrm>
          <a:prstGeom prst="rect">
            <a:avLst/>
          </a:prstGeom>
          <a:noFill/>
          <a:ln w="28575" cap="flat" cmpd="sng" algn="ctr">
            <a:solidFill>
              <a:srgbClr val="FF0000"/>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5" name="Rectangle 7">
            <a:extLst>
              <a:ext uri="{FF2B5EF4-FFF2-40B4-BE49-F238E27FC236}">
                <a16:creationId xmlns:a16="http://schemas.microsoft.com/office/drawing/2014/main" id="{356CEC2B-489C-C522-D026-1B1F8FA2C689}"/>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extLst>
      <p:ext uri="{BB962C8B-B14F-4D97-AF65-F5344CB8AC3E}">
        <p14:creationId xmlns:p14="http://schemas.microsoft.com/office/powerpoint/2010/main" val="1909768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MMS </a:t>
            </a:r>
            <a:r>
              <a:rPr lang="en-US" sz="2800" dirty="0">
                <a:solidFill>
                  <a:srgbClr val="FF0000"/>
                </a:solidFill>
                <a:latin typeface="+mn-lt"/>
              </a:rPr>
              <a:t>without</a:t>
            </a:r>
            <a:r>
              <a:rPr lang="en-US" sz="2800" dirty="0">
                <a:latin typeface="+mn-lt"/>
              </a:rPr>
              <a:t> NB Assistance</a:t>
            </a:r>
            <a:br>
              <a:rPr lang="en-US" sz="2800" dirty="0">
                <a:latin typeface="+mn-lt"/>
              </a:rPr>
            </a:br>
            <a:r>
              <a:rPr lang="en-US" sz="2800" dirty="0">
                <a:latin typeface="+mn-lt"/>
              </a:rPr>
              <a:t>for Ranging Integrity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752600"/>
                <a:ext cx="7772400" cy="3124200"/>
              </a:xfrm>
            </p:spPr>
            <p:txBody>
              <a:bodyPr/>
              <a:lstStyle/>
              <a:p>
                <a:pPr indent="-285750"/>
                <a:r>
                  <a:rPr lang="en-US" sz="1800" dirty="0"/>
                  <a:t>Recommendations:</a:t>
                </a:r>
              </a:p>
              <a:p>
                <a:pPr lvl="1"/>
                <a:r>
                  <a:rPr lang="en-US" sz="1400" dirty="0"/>
                  <a:t>SYNC + SFD as in legacy 15.4z when NB is not exploited for timing/frequency sync</a:t>
                </a:r>
              </a:p>
              <a:p>
                <a:pPr lvl="1"/>
                <a:r>
                  <a:rPr lang="en-US" sz="1400" dirty="0"/>
                  <a:t>RMARKER is better defined as the 1st pulse in the 1st fragment following the SFD: could be Preamble or Ranging Integrity Fragment</a:t>
                </a:r>
              </a:p>
              <a:p>
                <a:pPr lvl="2"/>
                <a:r>
                  <a:rPr lang="en-US" sz="1400" dirty="0"/>
                  <a:t>Consider the fact that time/frequency will drift over 1ms</a:t>
                </a:r>
              </a:p>
              <a:p>
                <a:pPr lvl="1"/>
                <a:r>
                  <a:rPr lang="en-US" sz="1400" dirty="0"/>
                  <a:t>(X=0, Y=1) as one default baseline mode</a:t>
                </a:r>
              </a:p>
              <a:p>
                <a:pPr lvl="2"/>
                <a:r>
                  <a:rPr lang="en-US" sz="1400" dirty="0"/>
                  <a:t>Straightforward extension of 4z packet format</a:t>
                </a:r>
              </a:p>
              <a:p>
                <a:pPr lvl="2"/>
                <a:r>
                  <a:rPr lang="en-US" sz="1400" dirty="0"/>
                  <a:t>Y=1 to simplify the requirement of timing/frequency sync across multiple ranging integrity segments</a:t>
                </a:r>
              </a:p>
              <a:p>
                <a:pPr lvl="1"/>
                <a:r>
                  <a:rPr lang="en-US" sz="1400" dirty="0"/>
                  <a:t>General configuration allows</a:t>
                </a:r>
              </a:p>
              <a:p>
                <a:pPr lvl="2"/>
                <a:r>
                  <a:rPr lang="en-US" sz="1400" dirty="0"/>
                  <a:t>X</a:t>
                </a:r>
                <a14:m>
                  <m:oMath xmlns:m="http://schemas.openxmlformats.org/officeDocument/2006/math">
                    <m:r>
                      <a:rPr lang="en-US" sz="1400" b="0" i="0" smtClean="0">
                        <a:latin typeface="Cambria Math" panose="02040503050406030204" pitchFamily="18" charset="0"/>
                        <a:ea typeface="Cambria Math" panose="02040503050406030204" pitchFamily="18" charset="0"/>
                      </a:rPr>
                      <m:t> </m:t>
                    </m:r>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 </m:t>
                    </m:r>
                  </m:oMath>
                </a14:m>
                <a:r>
                  <a:rPr lang="en-US" sz="1400" dirty="0"/>
                  <a:t>{0, 1, 2, 4, 8} </a:t>
                </a:r>
                <a:r>
                  <a:rPr lang="en-US" sz="1400" dirty="0">
                    <a:sym typeface="Wingdings" pitchFamily="2" charset="2"/>
                  </a:rPr>
                  <a:t></a:t>
                </a:r>
                <a:r>
                  <a:rPr lang="en-US" sz="1400" dirty="0"/>
                  <a:t> incremental gains</a:t>
                </a:r>
              </a:p>
              <a:p>
                <a:pPr lvl="2"/>
                <a:r>
                  <a:rPr lang="en-US" sz="1400" dirty="0"/>
                  <a:t>Y</a:t>
                </a:r>
                <a:r>
                  <a:rPr lang="en-US" sz="1400" dirty="0">
                    <a:ea typeface="Cambria Math" panose="02040503050406030204" pitchFamily="18" charset="0"/>
                  </a:rPr>
                  <a:t>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a:t>
                </a:r>
                <a:r>
                  <a:rPr lang="en-US" sz="1400" dirty="0">
                    <a:sym typeface="Wingdings" pitchFamily="2" charset="2"/>
                  </a:rPr>
                  <a:t></a:t>
                </a:r>
                <a:r>
                  <a:rPr lang="en-US" sz="1400" dirty="0"/>
                  <a:t> incremental gains</a:t>
                </a:r>
              </a:p>
              <a:p>
                <a:pPr>
                  <a:lnSpc>
                    <a:spcPct val="120000"/>
                  </a:lnSpc>
                  <a:spcBef>
                    <a:spcPts val="500"/>
                  </a:spcBef>
                  <a:defRPr sz="2900"/>
                </a:pPr>
                <a:endParaRPr lang="en-US" sz="1600" dirty="0"/>
              </a:p>
            </p:txBody>
          </p:sp>
        </mc:Choice>
        <mc:Fallback xmlns="">
          <p:sp>
            <p:nvSpPr>
              <p:cNvPr id="3" name="Content Placeholder 2">
                <a:extLst>
                  <a:ext uri="{FF2B5EF4-FFF2-40B4-BE49-F238E27FC236}">
                    <a16:creationId xmlns:a16="http://schemas.microsoft.com/office/drawing/2014/main" id="{53013B2A-7199-E93E-2090-A110576C5703}"/>
                  </a:ext>
                </a:extLst>
              </p:cNvPr>
              <p:cNvSpPr>
                <a:spLocks noGrp="1" noRot="1" noChangeAspect="1" noMove="1" noResize="1" noEditPoints="1" noAdjustHandles="1" noChangeArrowheads="1" noChangeShapeType="1" noTextEdit="1"/>
              </p:cNvSpPr>
              <p:nvPr>
                <p:ph idx="1"/>
              </p:nvPr>
            </p:nvSpPr>
            <p:spPr>
              <a:xfrm>
                <a:off x="685800" y="1752600"/>
                <a:ext cx="7772400" cy="3124200"/>
              </a:xfrm>
              <a:blipFill>
                <a:blip r:embed="rId2"/>
                <a:stretch>
                  <a:fillRect t="-1220" b="-12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8</a:t>
            </a:fld>
            <a:endParaRPr lang="en-US" altLang="en-US"/>
          </a:p>
        </p:txBody>
      </p:sp>
      <p:sp>
        <p:nvSpPr>
          <p:cNvPr id="40" name="SYNC">
            <a:extLst>
              <a:ext uri="{FF2B5EF4-FFF2-40B4-BE49-F238E27FC236}">
                <a16:creationId xmlns:a16="http://schemas.microsoft.com/office/drawing/2014/main" id="{69B19B29-E868-690E-88B1-61B60C83B620}"/>
              </a:ext>
            </a:extLst>
          </p:cNvPr>
          <p:cNvSpPr/>
          <p:nvPr/>
        </p:nvSpPr>
        <p:spPr>
          <a:xfrm>
            <a:off x="811388" y="5562703"/>
            <a:ext cx="425323" cy="576516"/>
          </a:xfrm>
          <a:prstGeom prst="rect">
            <a:avLst/>
          </a:prstGeom>
          <a:blipFill>
            <a:blip r:embed="rId3"/>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dirty="0">
                <a:latin typeface="Calibri" panose="020F0502020204030204" pitchFamily="34" charset="0"/>
                <a:cs typeface="Calibri" panose="020F0502020204030204" pitchFamily="34" charset="0"/>
              </a:rPr>
              <a:t>SYNC</a:t>
            </a:r>
          </a:p>
        </p:txBody>
      </p:sp>
      <p:sp>
        <p:nvSpPr>
          <p:cNvPr id="41" name="SFD">
            <a:extLst>
              <a:ext uri="{FF2B5EF4-FFF2-40B4-BE49-F238E27FC236}">
                <a16:creationId xmlns:a16="http://schemas.microsoft.com/office/drawing/2014/main" id="{36988967-BFF5-6C45-8113-B48B5DDFBAB5}"/>
              </a:ext>
            </a:extLst>
          </p:cNvPr>
          <p:cNvSpPr/>
          <p:nvPr/>
        </p:nvSpPr>
        <p:spPr>
          <a:xfrm>
            <a:off x="1241358" y="5562703"/>
            <a:ext cx="300221" cy="576516"/>
          </a:xfrm>
          <a:prstGeom prst="rect">
            <a:avLst/>
          </a:prstGeom>
          <a:blipFill>
            <a:blip r:embed="rId3"/>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a:latin typeface="Calibri" panose="020F0502020204030204" pitchFamily="34" charset="0"/>
                <a:cs typeface="Calibri" panose="020F0502020204030204" pitchFamily="34" charset="0"/>
              </a:rPr>
              <a:t>SFD</a:t>
            </a:r>
          </a:p>
        </p:txBody>
      </p:sp>
      <p:sp>
        <p:nvSpPr>
          <p:cNvPr id="42" name="Preamble…">
            <a:extLst>
              <a:ext uri="{FF2B5EF4-FFF2-40B4-BE49-F238E27FC236}">
                <a16:creationId xmlns:a16="http://schemas.microsoft.com/office/drawing/2014/main" id="{6D928C5E-F667-3E83-9270-E64FDF128E78}"/>
              </a:ext>
            </a:extLst>
          </p:cNvPr>
          <p:cNvSpPr/>
          <p:nvPr/>
        </p:nvSpPr>
        <p:spPr>
          <a:xfrm>
            <a:off x="188920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43" name="Preamble…">
            <a:extLst>
              <a:ext uri="{FF2B5EF4-FFF2-40B4-BE49-F238E27FC236}">
                <a16:creationId xmlns:a16="http://schemas.microsoft.com/office/drawing/2014/main" id="{15D55D16-5093-738C-61FD-73126FF73BF4}"/>
              </a:ext>
            </a:extLst>
          </p:cNvPr>
          <p:cNvSpPr/>
          <p:nvPr/>
        </p:nvSpPr>
        <p:spPr>
          <a:xfrm>
            <a:off x="2982830"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44" name="Preamble…">
            <a:extLst>
              <a:ext uri="{FF2B5EF4-FFF2-40B4-BE49-F238E27FC236}">
                <a16:creationId xmlns:a16="http://schemas.microsoft.com/office/drawing/2014/main" id="{FE2F9C3A-7CD0-BC4B-AF20-4ECBB0C90493}"/>
              </a:ext>
            </a:extLst>
          </p:cNvPr>
          <p:cNvSpPr/>
          <p:nvPr/>
        </p:nvSpPr>
        <p:spPr>
          <a:xfrm>
            <a:off x="450713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45" name="STS/SEC…">
            <a:extLst>
              <a:ext uri="{FF2B5EF4-FFF2-40B4-BE49-F238E27FC236}">
                <a16:creationId xmlns:a16="http://schemas.microsoft.com/office/drawing/2014/main" id="{00B950A7-14DD-F59C-CF03-A1510BCE095A}"/>
              </a:ext>
            </a:extLst>
          </p:cNvPr>
          <p:cNvSpPr/>
          <p:nvPr/>
        </p:nvSpPr>
        <p:spPr>
          <a:xfrm>
            <a:off x="5582535"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46" name="STS/SEC…">
            <a:extLst>
              <a:ext uri="{FF2B5EF4-FFF2-40B4-BE49-F238E27FC236}">
                <a16:creationId xmlns:a16="http://schemas.microsoft.com/office/drawing/2014/main" id="{06B5C835-1076-D269-D37C-EB8D5E1818B4}"/>
              </a:ext>
            </a:extLst>
          </p:cNvPr>
          <p:cNvSpPr/>
          <p:nvPr/>
        </p:nvSpPr>
        <p:spPr>
          <a:xfrm>
            <a:off x="6663699" y="5562703"/>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47" name="STS/SEC…">
            <a:extLst>
              <a:ext uri="{FF2B5EF4-FFF2-40B4-BE49-F238E27FC236}">
                <a16:creationId xmlns:a16="http://schemas.microsoft.com/office/drawing/2014/main" id="{12200DF6-4162-2246-975A-816EEEAB5507}"/>
              </a:ext>
            </a:extLst>
          </p:cNvPr>
          <p:cNvSpPr/>
          <p:nvPr/>
        </p:nvSpPr>
        <p:spPr>
          <a:xfrm>
            <a:off x="8418356"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48" name="Line">
            <a:extLst>
              <a:ext uri="{FF2B5EF4-FFF2-40B4-BE49-F238E27FC236}">
                <a16:creationId xmlns:a16="http://schemas.microsoft.com/office/drawing/2014/main" id="{487E5934-C951-57D8-F370-5ECC0FE941BF}"/>
              </a:ext>
            </a:extLst>
          </p:cNvPr>
          <p:cNvSpPr/>
          <p:nvPr/>
        </p:nvSpPr>
        <p:spPr>
          <a:xfrm>
            <a:off x="805576"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49" name="Line">
            <a:extLst>
              <a:ext uri="{FF2B5EF4-FFF2-40B4-BE49-F238E27FC236}">
                <a16:creationId xmlns:a16="http://schemas.microsoft.com/office/drawing/2014/main" id="{B183088B-C620-71FC-AD2C-8033A88CFBCA}"/>
              </a:ext>
            </a:extLst>
          </p:cNvPr>
          <p:cNvSpPr/>
          <p:nvPr/>
        </p:nvSpPr>
        <p:spPr>
          <a:xfrm flipV="1">
            <a:off x="808739"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0" name="Line">
            <a:extLst>
              <a:ext uri="{FF2B5EF4-FFF2-40B4-BE49-F238E27FC236}">
                <a16:creationId xmlns:a16="http://schemas.microsoft.com/office/drawing/2014/main" id="{FED41071-C510-38C9-B93A-6C94DCEB02C9}"/>
              </a:ext>
            </a:extLst>
          </p:cNvPr>
          <p:cNvSpPr/>
          <p:nvPr/>
        </p:nvSpPr>
        <p:spPr>
          <a:xfrm flipV="1">
            <a:off x="1888263"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1" name="Line">
            <a:extLst>
              <a:ext uri="{FF2B5EF4-FFF2-40B4-BE49-F238E27FC236}">
                <a16:creationId xmlns:a16="http://schemas.microsoft.com/office/drawing/2014/main" id="{A30F3A41-6764-8A50-9089-72BFA957FE1C}"/>
              </a:ext>
            </a:extLst>
          </p:cNvPr>
          <p:cNvSpPr/>
          <p:nvPr/>
        </p:nvSpPr>
        <p:spPr>
          <a:xfrm>
            <a:off x="1902924"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2" name="Line">
            <a:extLst>
              <a:ext uri="{FF2B5EF4-FFF2-40B4-BE49-F238E27FC236}">
                <a16:creationId xmlns:a16="http://schemas.microsoft.com/office/drawing/2014/main" id="{A5CD369B-88F4-E9E0-1FFE-C80C3D8D11AD}"/>
              </a:ext>
            </a:extLst>
          </p:cNvPr>
          <p:cNvSpPr/>
          <p:nvPr/>
        </p:nvSpPr>
        <p:spPr>
          <a:xfrm flipV="1">
            <a:off x="4504252"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3" name="Line">
            <a:extLst>
              <a:ext uri="{FF2B5EF4-FFF2-40B4-BE49-F238E27FC236}">
                <a16:creationId xmlns:a16="http://schemas.microsoft.com/office/drawing/2014/main" id="{0BBE9F3A-9D82-A0E4-DEDE-51CE05ED1AB5}"/>
              </a:ext>
            </a:extLst>
          </p:cNvPr>
          <p:cNvSpPr/>
          <p:nvPr/>
        </p:nvSpPr>
        <p:spPr>
          <a:xfrm flipV="1">
            <a:off x="2985611"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4" name="Line">
            <a:extLst>
              <a:ext uri="{FF2B5EF4-FFF2-40B4-BE49-F238E27FC236}">
                <a16:creationId xmlns:a16="http://schemas.microsoft.com/office/drawing/2014/main" id="{5923E480-43CA-E752-1E08-825BADD18129}"/>
              </a:ext>
            </a:extLst>
          </p:cNvPr>
          <p:cNvSpPr/>
          <p:nvPr/>
        </p:nvSpPr>
        <p:spPr>
          <a:xfrm>
            <a:off x="4499929"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5" name="Line">
            <a:extLst>
              <a:ext uri="{FF2B5EF4-FFF2-40B4-BE49-F238E27FC236}">
                <a16:creationId xmlns:a16="http://schemas.microsoft.com/office/drawing/2014/main" id="{396B69A4-5C8B-759D-B30D-160CCC41D6B9}"/>
              </a:ext>
            </a:extLst>
          </p:cNvPr>
          <p:cNvSpPr/>
          <p:nvPr/>
        </p:nvSpPr>
        <p:spPr>
          <a:xfrm flipV="1">
            <a:off x="558261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6" name="Line">
            <a:extLst>
              <a:ext uri="{FF2B5EF4-FFF2-40B4-BE49-F238E27FC236}">
                <a16:creationId xmlns:a16="http://schemas.microsoft.com/office/drawing/2014/main" id="{61E2F787-A87E-AE9B-1DE0-3860D961AC30}"/>
              </a:ext>
            </a:extLst>
          </p:cNvPr>
          <p:cNvSpPr/>
          <p:nvPr/>
        </p:nvSpPr>
        <p:spPr>
          <a:xfrm>
            <a:off x="5581173" y="5364279"/>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57" name="Line">
            <a:extLst>
              <a:ext uri="{FF2B5EF4-FFF2-40B4-BE49-F238E27FC236}">
                <a16:creationId xmlns:a16="http://schemas.microsoft.com/office/drawing/2014/main" id="{D8013610-C055-C368-4D7D-97C6E41118F3}"/>
              </a:ext>
            </a:extLst>
          </p:cNvPr>
          <p:cNvSpPr/>
          <p:nvPr/>
        </p:nvSpPr>
        <p:spPr>
          <a:xfrm flipV="1">
            <a:off x="6662138"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58" name="1ms">
            <a:extLst>
              <a:ext uri="{FF2B5EF4-FFF2-40B4-BE49-F238E27FC236}">
                <a16:creationId xmlns:a16="http://schemas.microsoft.com/office/drawing/2014/main" id="{B5462EF2-FA33-CE3C-CA27-55A501267A5A}"/>
              </a:ext>
            </a:extLst>
          </p:cNvPr>
          <p:cNvSpPr txBox="1"/>
          <p:nvPr/>
        </p:nvSpPr>
        <p:spPr>
          <a:xfrm>
            <a:off x="1137259"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59" name="Line">
            <a:extLst>
              <a:ext uri="{FF2B5EF4-FFF2-40B4-BE49-F238E27FC236}">
                <a16:creationId xmlns:a16="http://schemas.microsoft.com/office/drawing/2014/main" id="{0427A8BF-0116-A448-CCA5-66728F1BD22E}"/>
              </a:ext>
            </a:extLst>
          </p:cNvPr>
          <p:cNvSpPr/>
          <p:nvPr/>
        </p:nvSpPr>
        <p:spPr>
          <a:xfrm>
            <a:off x="3788954"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0" name="Line">
            <a:extLst>
              <a:ext uri="{FF2B5EF4-FFF2-40B4-BE49-F238E27FC236}">
                <a16:creationId xmlns:a16="http://schemas.microsoft.com/office/drawing/2014/main" id="{ED701690-0B5E-A923-3098-09A608205655}"/>
              </a:ext>
            </a:extLst>
          </p:cNvPr>
          <p:cNvSpPr/>
          <p:nvPr/>
        </p:nvSpPr>
        <p:spPr>
          <a:xfrm>
            <a:off x="7585000"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61" name="1ms">
            <a:extLst>
              <a:ext uri="{FF2B5EF4-FFF2-40B4-BE49-F238E27FC236}">
                <a16:creationId xmlns:a16="http://schemas.microsoft.com/office/drawing/2014/main" id="{E0477561-A0E7-D331-F8C5-80004648C596}"/>
              </a:ext>
            </a:extLst>
          </p:cNvPr>
          <p:cNvSpPr txBox="1"/>
          <p:nvPr/>
        </p:nvSpPr>
        <p:spPr>
          <a:xfrm>
            <a:off x="2228763"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62" name="(1+Z) ms">
            <a:extLst>
              <a:ext uri="{FF2B5EF4-FFF2-40B4-BE49-F238E27FC236}">
                <a16:creationId xmlns:a16="http://schemas.microsoft.com/office/drawing/2014/main" id="{C3D02150-C052-8CCC-5B28-F2539D553094}"/>
              </a:ext>
            </a:extLst>
          </p:cNvPr>
          <p:cNvSpPr txBox="1"/>
          <p:nvPr/>
        </p:nvSpPr>
        <p:spPr>
          <a:xfrm>
            <a:off x="4781213" y="5119702"/>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63" name="1ms">
            <a:extLst>
              <a:ext uri="{FF2B5EF4-FFF2-40B4-BE49-F238E27FC236}">
                <a16:creationId xmlns:a16="http://schemas.microsoft.com/office/drawing/2014/main" id="{0068C5D9-771E-F043-1BFF-206147D2956A}"/>
              </a:ext>
            </a:extLst>
          </p:cNvPr>
          <p:cNvSpPr txBox="1"/>
          <p:nvPr/>
        </p:nvSpPr>
        <p:spPr>
          <a:xfrm>
            <a:off x="5952531"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64" name="Line">
            <a:extLst>
              <a:ext uri="{FF2B5EF4-FFF2-40B4-BE49-F238E27FC236}">
                <a16:creationId xmlns:a16="http://schemas.microsoft.com/office/drawing/2014/main" id="{902D86F2-D000-5DBC-E7C7-A3C05826AA23}"/>
              </a:ext>
            </a:extLst>
          </p:cNvPr>
          <p:cNvSpPr/>
          <p:nvPr/>
        </p:nvSpPr>
        <p:spPr>
          <a:xfrm>
            <a:off x="2981287" y="5367088"/>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5" name="(X-2) ms">
            <a:extLst>
              <a:ext uri="{FF2B5EF4-FFF2-40B4-BE49-F238E27FC236}">
                <a16:creationId xmlns:a16="http://schemas.microsoft.com/office/drawing/2014/main" id="{EE97A690-1D89-DDD1-90C9-461E6BC00902}"/>
              </a:ext>
            </a:extLst>
          </p:cNvPr>
          <p:cNvSpPr txBox="1"/>
          <p:nvPr/>
        </p:nvSpPr>
        <p:spPr>
          <a:xfrm>
            <a:off x="3453693" y="5119702"/>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66" name="Line">
            <a:extLst>
              <a:ext uri="{FF2B5EF4-FFF2-40B4-BE49-F238E27FC236}">
                <a16:creationId xmlns:a16="http://schemas.microsoft.com/office/drawing/2014/main" id="{084F509A-AA93-A6DD-BE38-9238A90270EC}"/>
              </a:ext>
            </a:extLst>
          </p:cNvPr>
          <p:cNvSpPr/>
          <p:nvPr/>
        </p:nvSpPr>
        <p:spPr>
          <a:xfrm flipV="1">
            <a:off x="841628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67" name="Line">
            <a:extLst>
              <a:ext uri="{FF2B5EF4-FFF2-40B4-BE49-F238E27FC236}">
                <a16:creationId xmlns:a16="http://schemas.microsoft.com/office/drawing/2014/main" id="{5E279758-D04C-36F0-D049-B00099D1377F}"/>
              </a:ext>
            </a:extLst>
          </p:cNvPr>
          <p:cNvSpPr/>
          <p:nvPr/>
        </p:nvSpPr>
        <p:spPr>
          <a:xfrm>
            <a:off x="6677317" y="5367088"/>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68" name="(Y-2) ms">
            <a:extLst>
              <a:ext uri="{FF2B5EF4-FFF2-40B4-BE49-F238E27FC236}">
                <a16:creationId xmlns:a16="http://schemas.microsoft.com/office/drawing/2014/main" id="{C7A5AC9E-D895-E022-220A-91ADFD734965}"/>
              </a:ext>
            </a:extLst>
          </p:cNvPr>
          <p:cNvSpPr txBox="1"/>
          <p:nvPr/>
        </p:nvSpPr>
        <p:spPr>
          <a:xfrm>
            <a:off x="7213847" y="5119702"/>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69" name="UWB">
            <a:extLst>
              <a:ext uri="{FF2B5EF4-FFF2-40B4-BE49-F238E27FC236}">
                <a16:creationId xmlns:a16="http://schemas.microsoft.com/office/drawing/2014/main" id="{4361177F-B79C-748B-E1BD-CDF384FA0B1D}"/>
              </a:ext>
            </a:extLst>
          </p:cNvPr>
          <p:cNvSpPr txBox="1"/>
          <p:nvPr/>
        </p:nvSpPr>
        <p:spPr>
          <a:xfrm>
            <a:off x="103090" y="5589872"/>
            <a:ext cx="509755"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Helvetica Neue Light" panose="02000403000000020004" pitchFamily="2" charset="0"/>
                <a:ea typeface="Helvetica Neue Light" panose="02000403000000020004" pitchFamily="2" charset="0"/>
              </a:rPr>
              <a:t>UWB</a:t>
            </a:r>
            <a:endParaRPr dirty="0">
              <a:latin typeface="Helvetica Neue Light" panose="02000403000000020004" pitchFamily="2" charset="0"/>
              <a:ea typeface="Helvetica Neue Light" panose="02000403000000020004" pitchFamily="2" charset="0"/>
            </a:endParaRPr>
          </a:p>
        </p:txBody>
      </p:sp>
      <p:sp>
        <p:nvSpPr>
          <p:cNvPr id="70" name="Z = {0, 1}">
            <a:extLst>
              <a:ext uri="{FF2B5EF4-FFF2-40B4-BE49-F238E27FC236}">
                <a16:creationId xmlns:a16="http://schemas.microsoft.com/office/drawing/2014/main" id="{755146AA-A0F9-C2BF-B7A1-2BFB4D2B4CB8}"/>
              </a:ext>
            </a:extLst>
          </p:cNvPr>
          <p:cNvSpPr txBox="1"/>
          <p:nvPr/>
        </p:nvSpPr>
        <p:spPr>
          <a:xfrm>
            <a:off x="4980520" y="6191158"/>
            <a:ext cx="857312"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sp>
        <p:nvSpPr>
          <p:cNvPr id="77" name="rMarker">
            <a:extLst>
              <a:ext uri="{FF2B5EF4-FFF2-40B4-BE49-F238E27FC236}">
                <a16:creationId xmlns:a16="http://schemas.microsoft.com/office/drawing/2014/main" id="{A6EB1814-EE40-B6D0-BB9D-8949350E5A30}"/>
              </a:ext>
            </a:extLst>
          </p:cNvPr>
          <p:cNvSpPr txBox="1"/>
          <p:nvPr/>
        </p:nvSpPr>
        <p:spPr>
          <a:xfrm>
            <a:off x="1924730" y="6189579"/>
            <a:ext cx="622554"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r>
              <a:rPr sz="1100" dirty="0" err="1">
                <a:latin typeface="Calibri" panose="020F0502020204030204" pitchFamily="34" charset="0"/>
                <a:cs typeface="Calibri" panose="020F0502020204030204" pitchFamily="34" charset="0"/>
              </a:rPr>
              <a:t>rMarker</a:t>
            </a:r>
            <a:endParaRPr sz="1100" dirty="0">
              <a:latin typeface="Calibri" panose="020F0502020204030204" pitchFamily="34" charset="0"/>
              <a:cs typeface="Calibri" panose="020F0502020204030204" pitchFamily="34" charset="0"/>
            </a:endParaRPr>
          </a:p>
        </p:txBody>
      </p:sp>
      <p:sp>
        <p:nvSpPr>
          <p:cNvPr id="75" name="Line">
            <a:extLst>
              <a:ext uri="{FF2B5EF4-FFF2-40B4-BE49-F238E27FC236}">
                <a16:creationId xmlns:a16="http://schemas.microsoft.com/office/drawing/2014/main" id="{2AE443C3-2949-1BA0-0848-1C17BA77A627}"/>
              </a:ext>
            </a:extLst>
          </p:cNvPr>
          <p:cNvSpPr/>
          <p:nvPr/>
        </p:nvSpPr>
        <p:spPr>
          <a:xfrm>
            <a:off x="1902924" y="6139219"/>
            <a:ext cx="0" cy="261581"/>
          </a:xfrm>
          <a:prstGeom prst="line">
            <a:avLst/>
          </a:prstGeom>
          <a:ln w="28575">
            <a:solidFill>
              <a:srgbClr val="FF0000"/>
            </a:solidFill>
            <a:miter lim="400000"/>
            <a:headEnd type="triangle"/>
          </a:ln>
        </p:spPr>
        <p:txBody>
          <a:bodyPr lIns="0" tIns="0" rIns="0" bIns="0"/>
          <a:lstStyle/>
          <a:p>
            <a:pPr algn="ctr" defTabSz="825500">
              <a:defRPr sz="3600">
                <a:latin typeface="+mn-lt"/>
                <a:ea typeface="+mn-ea"/>
                <a:cs typeface="+mn-cs"/>
                <a:sym typeface="Helvetica Neue Light"/>
              </a:defRPr>
            </a:pPr>
            <a:endParaRPr/>
          </a:p>
        </p:txBody>
      </p:sp>
      <p:cxnSp>
        <p:nvCxnSpPr>
          <p:cNvPr id="79" name="Straight Connector 78">
            <a:extLst>
              <a:ext uri="{FF2B5EF4-FFF2-40B4-BE49-F238E27FC236}">
                <a16:creationId xmlns:a16="http://schemas.microsoft.com/office/drawing/2014/main" id="{33226C75-6D5E-583E-C781-3096ECA24C69}"/>
              </a:ext>
            </a:extLst>
          </p:cNvPr>
          <p:cNvCxnSpPr>
            <a:cxnSpLocks/>
          </p:cNvCxnSpPr>
          <p:nvPr/>
        </p:nvCxnSpPr>
        <p:spPr bwMode="auto">
          <a:xfrm flipV="1">
            <a:off x="1905000" y="5486400"/>
            <a:ext cx="0" cy="703880"/>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
            <a:extLst>
              <a:ext uri="{FF2B5EF4-FFF2-40B4-BE49-F238E27FC236}">
                <a16:creationId xmlns:a16="http://schemas.microsoft.com/office/drawing/2014/main" id="{79E5AC69-B431-B7CB-805E-3EE69C22F73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extLst>
      <p:ext uri="{BB962C8B-B14F-4D97-AF65-F5344CB8AC3E}">
        <p14:creationId xmlns:p14="http://schemas.microsoft.com/office/powerpoint/2010/main" val="162628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MMS </a:t>
            </a:r>
            <a:r>
              <a:rPr lang="en-US" sz="2800" dirty="0">
                <a:solidFill>
                  <a:srgbClr val="FF0000"/>
                </a:solidFill>
                <a:latin typeface="+mn-lt"/>
              </a:rPr>
              <a:t>with</a:t>
            </a:r>
            <a:r>
              <a:rPr lang="en-US" sz="2800" dirty="0">
                <a:latin typeface="+mn-lt"/>
              </a:rPr>
              <a:t> NB Assistance</a:t>
            </a:r>
            <a:br>
              <a:rPr lang="en-US" sz="2800" dirty="0">
                <a:latin typeface="+mn-lt"/>
              </a:rPr>
            </a:br>
            <a:r>
              <a:rPr lang="en-US" sz="2800" dirty="0">
                <a:latin typeface="+mn-lt"/>
              </a:rPr>
              <a:t>for Ranging Integrity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752600"/>
                <a:ext cx="7772400" cy="2429069"/>
              </a:xfrm>
            </p:spPr>
            <p:txBody>
              <a:bodyPr/>
              <a:lstStyle/>
              <a:p>
                <a:pPr indent="-285750"/>
                <a:r>
                  <a:rPr lang="en-US" sz="1800" dirty="0"/>
                  <a:t>Recommendations:</a:t>
                </a:r>
                <a:r>
                  <a:rPr lang="en-US" sz="1600" dirty="0"/>
                  <a:t> </a:t>
                </a:r>
              </a:p>
              <a:p>
                <a:pPr lvl="1"/>
                <a:r>
                  <a:rPr lang="en-US" sz="1400" dirty="0"/>
                  <a:t>Legacy SYNC and SFD are skipped since NB is exploited for timing/frequency sync</a:t>
                </a:r>
              </a:p>
              <a:p>
                <a:pPr lvl="1"/>
                <a:r>
                  <a:rPr lang="en-US" sz="1400" dirty="0"/>
                  <a:t>RMARKER is better defined as the 1st pulse in the 1st fragment following the NB</a:t>
                </a:r>
              </a:p>
              <a:p>
                <a:pPr lvl="2"/>
                <a:r>
                  <a:rPr lang="en-US" sz="1400" dirty="0"/>
                  <a:t>Consider the fact that time/frequency will drift over 1ms</a:t>
                </a:r>
              </a:p>
              <a:p>
                <a:pPr lvl="1"/>
                <a:r>
                  <a:rPr lang="en-US" sz="1400" dirty="0"/>
                  <a:t>X &amp; Y can be configured as follows</a:t>
                </a:r>
              </a:p>
              <a:p>
                <a:pPr lvl="2"/>
                <a:r>
                  <a:rPr lang="en-US" sz="1400" dirty="0"/>
                  <a:t>X</a:t>
                </a:r>
                <a:r>
                  <a:rPr lang="en-US" sz="1400" dirty="0">
                    <a:ea typeface="Cambria Math" panose="02040503050406030204" pitchFamily="18" charset="0"/>
                  </a:rPr>
                  <a:t>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Y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a:t>
                </a:r>
                <a:r>
                  <a:rPr lang="en-US" sz="1400" dirty="0">
                    <a:sym typeface="Wingdings" pitchFamily="2" charset="2"/>
                  </a:rPr>
                  <a:t></a:t>
                </a:r>
                <a:r>
                  <a:rPr lang="en-US" sz="1400" dirty="0"/>
                  <a:t> incremental gain</a:t>
                </a:r>
              </a:p>
              <a:p>
                <a:pPr lvl="2"/>
                <a:r>
                  <a:rPr lang="en-US" sz="1400" dirty="0"/>
                  <a:t>Baseline modes: (X=Y=1,2,4,8), (X=1, Y=2,4,8)</a:t>
                </a:r>
              </a:p>
              <a:p>
                <a:pPr lvl="3"/>
                <a:r>
                  <a:rPr lang="en-US" sz="1400" dirty="0"/>
                  <a:t>other combinations are allowed as optional additions</a:t>
                </a:r>
              </a:p>
            </p:txBody>
          </p:sp>
        </mc:Choice>
        <mc:Fallback>
          <p:sp>
            <p:nvSpPr>
              <p:cNvPr id="3" name="Content Placeholder 2">
                <a:extLst>
                  <a:ext uri="{FF2B5EF4-FFF2-40B4-BE49-F238E27FC236}">
                    <a16:creationId xmlns:a16="http://schemas.microsoft.com/office/drawing/2014/main" id="{53013B2A-7199-E93E-2090-A110576C5703}"/>
                  </a:ext>
                </a:extLst>
              </p:cNvPr>
              <p:cNvSpPr>
                <a:spLocks noGrp="1" noRot="1" noChangeAspect="1" noMove="1" noResize="1" noEditPoints="1" noAdjustHandles="1" noChangeArrowheads="1" noChangeShapeType="1" noTextEdit="1"/>
              </p:cNvSpPr>
              <p:nvPr>
                <p:ph idx="1"/>
              </p:nvPr>
            </p:nvSpPr>
            <p:spPr>
              <a:xfrm>
                <a:off x="685800" y="1752600"/>
                <a:ext cx="7772400" cy="2429069"/>
              </a:xfrm>
              <a:blipFill>
                <a:blip r:embed="rId2"/>
                <a:stretch>
                  <a:fillRect t="-1563"/>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9</a:t>
            </a:fld>
            <a:endParaRPr lang="en-US" altLang="en-US"/>
          </a:p>
        </p:txBody>
      </p:sp>
      <p:sp>
        <p:nvSpPr>
          <p:cNvPr id="10" name="Preamble…">
            <a:extLst>
              <a:ext uri="{FF2B5EF4-FFF2-40B4-BE49-F238E27FC236}">
                <a16:creationId xmlns:a16="http://schemas.microsoft.com/office/drawing/2014/main" id="{7E677F49-DD9D-7C20-4284-B3B16E4B97C3}"/>
              </a:ext>
            </a:extLst>
          </p:cNvPr>
          <p:cNvSpPr/>
          <p:nvPr/>
        </p:nvSpPr>
        <p:spPr>
          <a:xfrm>
            <a:off x="188920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11" name="Preamble…">
            <a:extLst>
              <a:ext uri="{FF2B5EF4-FFF2-40B4-BE49-F238E27FC236}">
                <a16:creationId xmlns:a16="http://schemas.microsoft.com/office/drawing/2014/main" id="{5AFA68EE-1F49-05FB-BABC-C4E8703D97BC}"/>
              </a:ext>
            </a:extLst>
          </p:cNvPr>
          <p:cNvSpPr/>
          <p:nvPr/>
        </p:nvSpPr>
        <p:spPr>
          <a:xfrm>
            <a:off x="2982830"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12" name="Preamble…">
            <a:extLst>
              <a:ext uri="{FF2B5EF4-FFF2-40B4-BE49-F238E27FC236}">
                <a16:creationId xmlns:a16="http://schemas.microsoft.com/office/drawing/2014/main" id="{D080200E-6A5A-E57F-83D7-AAC7262B183C}"/>
              </a:ext>
            </a:extLst>
          </p:cNvPr>
          <p:cNvSpPr/>
          <p:nvPr/>
        </p:nvSpPr>
        <p:spPr>
          <a:xfrm>
            <a:off x="4507135" y="55627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13" name="STS/SEC…">
            <a:extLst>
              <a:ext uri="{FF2B5EF4-FFF2-40B4-BE49-F238E27FC236}">
                <a16:creationId xmlns:a16="http://schemas.microsoft.com/office/drawing/2014/main" id="{06C5CFA6-84BC-60BE-06E7-AFBFD91980E7}"/>
              </a:ext>
            </a:extLst>
          </p:cNvPr>
          <p:cNvSpPr/>
          <p:nvPr/>
        </p:nvSpPr>
        <p:spPr>
          <a:xfrm>
            <a:off x="5582535"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14" name="STS/SEC…">
            <a:extLst>
              <a:ext uri="{FF2B5EF4-FFF2-40B4-BE49-F238E27FC236}">
                <a16:creationId xmlns:a16="http://schemas.microsoft.com/office/drawing/2014/main" id="{CAB0C8E2-1BFC-C29D-7C1D-201E241E0348}"/>
              </a:ext>
            </a:extLst>
          </p:cNvPr>
          <p:cNvSpPr/>
          <p:nvPr/>
        </p:nvSpPr>
        <p:spPr>
          <a:xfrm>
            <a:off x="6663699" y="5562703"/>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15" name="STS/SEC…">
            <a:extLst>
              <a:ext uri="{FF2B5EF4-FFF2-40B4-BE49-F238E27FC236}">
                <a16:creationId xmlns:a16="http://schemas.microsoft.com/office/drawing/2014/main" id="{28B4E431-6D62-CD4E-159D-8CB0FC613F09}"/>
              </a:ext>
            </a:extLst>
          </p:cNvPr>
          <p:cNvSpPr/>
          <p:nvPr/>
        </p:nvSpPr>
        <p:spPr>
          <a:xfrm>
            <a:off x="8418356" y="55627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18" name="Line">
            <a:extLst>
              <a:ext uri="{FF2B5EF4-FFF2-40B4-BE49-F238E27FC236}">
                <a16:creationId xmlns:a16="http://schemas.microsoft.com/office/drawing/2014/main" id="{9F79809A-551D-6A5C-B68C-086CE886C683}"/>
              </a:ext>
            </a:extLst>
          </p:cNvPr>
          <p:cNvSpPr/>
          <p:nvPr/>
        </p:nvSpPr>
        <p:spPr>
          <a:xfrm flipV="1">
            <a:off x="1888263"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9" name="Line">
            <a:extLst>
              <a:ext uri="{FF2B5EF4-FFF2-40B4-BE49-F238E27FC236}">
                <a16:creationId xmlns:a16="http://schemas.microsoft.com/office/drawing/2014/main" id="{CDD93943-47BA-5870-4A96-E1289791C630}"/>
              </a:ext>
            </a:extLst>
          </p:cNvPr>
          <p:cNvSpPr/>
          <p:nvPr/>
        </p:nvSpPr>
        <p:spPr>
          <a:xfrm>
            <a:off x="1902924"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0" name="Line">
            <a:extLst>
              <a:ext uri="{FF2B5EF4-FFF2-40B4-BE49-F238E27FC236}">
                <a16:creationId xmlns:a16="http://schemas.microsoft.com/office/drawing/2014/main" id="{B6CDD3F1-6C43-3292-D3DE-5FA5788AC33D}"/>
              </a:ext>
            </a:extLst>
          </p:cNvPr>
          <p:cNvSpPr/>
          <p:nvPr/>
        </p:nvSpPr>
        <p:spPr>
          <a:xfrm flipV="1">
            <a:off x="4504252"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1" name="Line">
            <a:extLst>
              <a:ext uri="{FF2B5EF4-FFF2-40B4-BE49-F238E27FC236}">
                <a16:creationId xmlns:a16="http://schemas.microsoft.com/office/drawing/2014/main" id="{24358603-10CE-7865-D86A-65231BC22701}"/>
              </a:ext>
            </a:extLst>
          </p:cNvPr>
          <p:cNvSpPr/>
          <p:nvPr/>
        </p:nvSpPr>
        <p:spPr>
          <a:xfrm flipV="1">
            <a:off x="2985611"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2" name="Line">
            <a:extLst>
              <a:ext uri="{FF2B5EF4-FFF2-40B4-BE49-F238E27FC236}">
                <a16:creationId xmlns:a16="http://schemas.microsoft.com/office/drawing/2014/main" id="{0EB76B5A-5101-CEAB-245A-22BAED75E579}"/>
              </a:ext>
            </a:extLst>
          </p:cNvPr>
          <p:cNvSpPr/>
          <p:nvPr/>
        </p:nvSpPr>
        <p:spPr>
          <a:xfrm>
            <a:off x="4499929" y="53670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3" name="Line">
            <a:extLst>
              <a:ext uri="{FF2B5EF4-FFF2-40B4-BE49-F238E27FC236}">
                <a16:creationId xmlns:a16="http://schemas.microsoft.com/office/drawing/2014/main" id="{EDBF1D50-5D48-EAE2-CBD2-715A7391D436}"/>
              </a:ext>
            </a:extLst>
          </p:cNvPr>
          <p:cNvSpPr/>
          <p:nvPr/>
        </p:nvSpPr>
        <p:spPr>
          <a:xfrm flipV="1">
            <a:off x="558261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4" name="Line">
            <a:extLst>
              <a:ext uri="{FF2B5EF4-FFF2-40B4-BE49-F238E27FC236}">
                <a16:creationId xmlns:a16="http://schemas.microsoft.com/office/drawing/2014/main" id="{E0F3F568-7404-2766-39B1-3986B553454F}"/>
              </a:ext>
            </a:extLst>
          </p:cNvPr>
          <p:cNvSpPr/>
          <p:nvPr/>
        </p:nvSpPr>
        <p:spPr>
          <a:xfrm>
            <a:off x="5581173" y="5364279"/>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5" name="Line">
            <a:extLst>
              <a:ext uri="{FF2B5EF4-FFF2-40B4-BE49-F238E27FC236}">
                <a16:creationId xmlns:a16="http://schemas.microsoft.com/office/drawing/2014/main" id="{28E482A7-015D-667C-FB29-864CA8747F1F}"/>
              </a:ext>
            </a:extLst>
          </p:cNvPr>
          <p:cNvSpPr/>
          <p:nvPr/>
        </p:nvSpPr>
        <p:spPr>
          <a:xfrm flipV="1">
            <a:off x="6662138"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7" name="Line">
            <a:extLst>
              <a:ext uri="{FF2B5EF4-FFF2-40B4-BE49-F238E27FC236}">
                <a16:creationId xmlns:a16="http://schemas.microsoft.com/office/drawing/2014/main" id="{68F82FB4-C11E-F97B-A352-16F34B5ED1A7}"/>
              </a:ext>
            </a:extLst>
          </p:cNvPr>
          <p:cNvSpPr/>
          <p:nvPr/>
        </p:nvSpPr>
        <p:spPr>
          <a:xfrm>
            <a:off x="3788954"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28" name="Line">
            <a:extLst>
              <a:ext uri="{FF2B5EF4-FFF2-40B4-BE49-F238E27FC236}">
                <a16:creationId xmlns:a16="http://schemas.microsoft.com/office/drawing/2014/main" id="{2A6E320D-4912-CCD9-41B6-3CBCF4B10C1A}"/>
              </a:ext>
            </a:extLst>
          </p:cNvPr>
          <p:cNvSpPr/>
          <p:nvPr/>
        </p:nvSpPr>
        <p:spPr>
          <a:xfrm>
            <a:off x="7585000" y="58509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29" name="1ms">
            <a:extLst>
              <a:ext uri="{FF2B5EF4-FFF2-40B4-BE49-F238E27FC236}">
                <a16:creationId xmlns:a16="http://schemas.microsoft.com/office/drawing/2014/main" id="{B0EDBAB7-0499-3E7C-BAF7-09E45EACA89B}"/>
              </a:ext>
            </a:extLst>
          </p:cNvPr>
          <p:cNvSpPr txBox="1"/>
          <p:nvPr/>
        </p:nvSpPr>
        <p:spPr>
          <a:xfrm>
            <a:off x="2228763"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30" name="(1+Z) ms">
            <a:extLst>
              <a:ext uri="{FF2B5EF4-FFF2-40B4-BE49-F238E27FC236}">
                <a16:creationId xmlns:a16="http://schemas.microsoft.com/office/drawing/2014/main" id="{256B139E-8198-F38D-6050-167F95B61A9E}"/>
              </a:ext>
            </a:extLst>
          </p:cNvPr>
          <p:cNvSpPr txBox="1"/>
          <p:nvPr/>
        </p:nvSpPr>
        <p:spPr>
          <a:xfrm>
            <a:off x="4781213" y="5119702"/>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31" name="1ms">
            <a:extLst>
              <a:ext uri="{FF2B5EF4-FFF2-40B4-BE49-F238E27FC236}">
                <a16:creationId xmlns:a16="http://schemas.microsoft.com/office/drawing/2014/main" id="{B9E20FA9-78BA-937B-B84E-E672C8F5EBDF}"/>
              </a:ext>
            </a:extLst>
          </p:cNvPr>
          <p:cNvSpPr txBox="1"/>
          <p:nvPr/>
        </p:nvSpPr>
        <p:spPr>
          <a:xfrm>
            <a:off x="5952531" y="51197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32" name="Line">
            <a:extLst>
              <a:ext uri="{FF2B5EF4-FFF2-40B4-BE49-F238E27FC236}">
                <a16:creationId xmlns:a16="http://schemas.microsoft.com/office/drawing/2014/main" id="{AC75C07F-E64C-32E3-7B34-5318417EFBA0}"/>
              </a:ext>
            </a:extLst>
          </p:cNvPr>
          <p:cNvSpPr/>
          <p:nvPr/>
        </p:nvSpPr>
        <p:spPr>
          <a:xfrm>
            <a:off x="2981287" y="5367088"/>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33" name="(X-2) ms">
            <a:extLst>
              <a:ext uri="{FF2B5EF4-FFF2-40B4-BE49-F238E27FC236}">
                <a16:creationId xmlns:a16="http://schemas.microsoft.com/office/drawing/2014/main" id="{636C7AC2-A036-0F6E-6F1E-FC3990BAB996}"/>
              </a:ext>
            </a:extLst>
          </p:cNvPr>
          <p:cNvSpPr txBox="1"/>
          <p:nvPr/>
        </p:nvSpPr>
        <p:spPr>
          <a:xfrm>
            <a:off x="3453693" y="5119702"/>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34" name="Line">
            <a:extLst>
              <a:ext uri="{FF2B5EF4-FFF2-40B4-BE49-F238E27FC236}">
                <a16:creationId xmlns:a16="http://schemas.microsoft.com/office/drawing/2014/main" id="{16A17531-87DA-6FC5-E990-7146AFAE11D5}"/>
              </a:ext>
            </a:extLst>
          </p:cNvPr>
          <p:cNvSpPr/>
          <p:nvPr/>
        </p:nvSpPr>
        <p:spPr>
          <a:xfrm flipV="1">
            <a:off x="8416284" y="52192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35" name="Line">
            <a:extLst>
              <a:ext uri="{FF2B5EF4-FFF2-40B4-BE49-F238E27FC236}">
                <a16:creationId xmlns:a16="http://schemas.microsoft.com/office/drawing/2014/main" id="{645BA6AA-572C-952E-BD78-3626FE965544}"/>
              </a:ext>
            </a:extLst>
          </p:cNvPr>
          <p:cNvSpPr/>
          <p:nvPr/>
        </p:nvSpPr>
        <p:spPr>
          <a:xfrm>
            <a:off x="6677317" y="5367088"/>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36" name="(Y-2) ms">
            <a:extLst>
              <a:ext uri="{FF2B5EF4-FFF2-40B4-BE49-F238E27FC236}">
                <a16:creationId xmlns:a16="http://schemas.microsoft.com/office/drawing/2014/main" id="{C4718870-E399-FB57-D6DB-EC25AC5DCCB3}"/>
              </a:ext>
            </a:extLst>
          </p:cNvPr>
          <p:cNvSpPr txBox="1"/>
          <p:nvPr/>
        </p:nvSpPr>
        <p:spPr>
          <a:xfrm>
            <a:off x="7213847" y="5119702"/>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37" name="UWB">
            <a:extLst>
              <a:ext uri="{FF2B5EF4-FFF2-40B4-BE49-F238E27FC236}">
                <a16:creationId xmlns:a16="http://schemas.microsoft.com/office/drawing/2014/main" id="{05602F7F-8890-548D-99A8-BA402C7511BD}"/>
              </a:ext>
            </a:extLst>
          </p:cNvPr>
          <p:cNvSpPr txBox="1"/>
          <p:nvPr/>
        </p:nvSpPr>
        <p:spPr>
          <a:xfrm>
            <a:off x="103090" y="5589872"/>
            <a:ext cx="509755"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Helvetica Neue Light" panose="02000403000000020004" pitchFamily="2" charset="0"/>
                <a:ea typeface="Helvetica Neue Light" panose="02000403000000020004" pitchFamily="2" charset="0"/>
              </a:rPr>
              <a:t>UWB</a:t>
            </a:r>
            <a:endParaRPr dirty="0">
              <a:latin typeface="Helvetica Neue Light" panose="02000403000000020004" pitchFamily="2" charset="0"/>
              <a:ea typeface="Helvetica Neue Light" panose="02000403000000020004" pitchFamily="2" charset="0"/>
            </a:endParaRPr>
          </a:p>
        </p:txBody>
      </p:sp>
      <p:sp>
        <p:nvSpPr>
          <p:cNvPr id="38" name="Z = {0, 1}">
            <a:extLst>
              <a:ext uri="{FF2B5EF4-FFF2-40B4-BE49-F238E27FC236}">
                <a16:creationId xmlns:a16="http://schemas.microsoft.com/office/drawing/2014/main" id="{A47A582D-B7F9-D4FA-3203-8E95704DDEBA}"/>
              </a:ext>
            </a:extLst>
          </p:cNvPr>
          <p:cNvSpPr txBox="1"/>
          <p:nvPr/>
        </p:nvSpPr>
        <p:spPr>
          <a:xfrm>
            <a:off x="4980520" y="6191158"/>
            <a:ext cx="857312"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sp>
        <p:nvSpPr>
          <p:cNvPr id="39" name="rMarker">
            <a:extLst>
              <a:ext uri="{FF2B5EF4-FFF2-40B4-BE49-F238E27FC236}">
                <a16:creationId xmlns:a16="http://schemas.microsoft.com/office/drawing/2014/main" id="{360234B0-2F4F-133F-3632-4F7BE024E2A7}"/>
              </a:ext>
            </a:extLst>
          </p:cNvPr>
          <p:cNvSpPr txBox="1"/>
          <p:nvPr/>
        </p:nvSpPr>
        <p:spPr>
          <a:xfrm>
            <a:off x="1924730" y="6189579"/>
            <a:ext cx="622554"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r>
              <a:rPr sz="1100" dirty="0" err="1">
                <a:latin typeface="Calibri" panose="020F0502020204030204" pitchFamily="34" charset="0"/>
                <a:cs typeface="Calibri" panose="020F0502020204030204" pitchFamily="34" charset="0"/>
              </a:rPr>
              <a:t>rMarker</a:t>
            </a:r>
            <a:endParaRPr sz="1100" dirty="0">
              <a:latin typeface="Calibri" panose="020F0502020204030204" pitchFamily="34" charset="0"/>
              <a:cs typeface="Calibri" panose="020F0502020204030204" pitchFamily="34" charset="0"/>
            </a:endParaRPr>
          </a:p>
        </p:txBody>
      </p:sp>
      <p:sp>
        <p:nvSpPr>
          <p:cNvPr id="40" name="Line">
            <a:extLst>
              <a:ext uri="{FF2B5EF4-FFF2-40B4-BE49-F238E27FC236}">
                <a16:creationId xmlns:a16="http://schemas.microsoft.com/office/drawing/2014/main" id="{C3CAB10C-8D17-530F-A7AC-F99225D296D4}"/>
              </a:ext>
            </a:extLst>
          </p:cNvPr>
          <p:cNvSpPr/>
          <p:nvPr/>
        </p:nvSpPr>
        <p:spPr>
          <a:xfrm>
            <a:off x="1902924" y="6139219"/>
            <a:ext cx="0" cy="261581"/>
          </a:xfrm>
          <a:prstGeom prst="line">
            <a:avLst/>
          </a:prstGeom>
          <a:ln w="28575">
            <a:solidFill>
              <a:srgbClr val="FF0000"/>
            </a:solidFill>
            <a:miter lim="400000"/>
            <a:headEnd type="triangle"/>
          </a:ln>
        </p:spPr>
        <p:txBody>
          <a:bodyPr lIns="0" tIns="0" rIns="0" bIns="0"/>
          <a:lstStyle/>
          <a:p>
            <a:pPr algn="ctr" defTabSz="825500">
              <a:defRPr sz="3600">
                <a:latin typeface="+mn-lt"/>
                <a:ea typeface="+mn-ea"/>
                <a:cs typeface="+mn-cs"/>
                <a:sym typeface="Helvetica Neue Light"/>
              </a:defRPr>
            </a:pPr>
            <a:endParaRPr/>
          </a:p>
        </p:txBody>
      </p:sp>
      <p:cxnSp>
        <p:nvCxnSpPr>
          <p:cNvPr id="41" name="Straight Connector 40">
            <a:extLst>
              <a:ext uri="{FF2B5EF4-FFF2-40B4-BE49-F238E27FC236}">
                <a16:creationId xmlns:a16="http://schemas.microsoft.com/office/drawing/2014/main" id="{5C49DBD8-C16D-58C2-D18D-52728C35C493}"/>
              </a:ext>
            </a:extLst>
          </p:cNvPr>
          <p:cNvCxnSpPr>
            <a:cxnSpLocks/>
          </p:cNvCxnSpPr>
          <p:nvPr/>
        </p:nvCxnSpPr>
        <p:spPr bwMode="auto">
          <a:xfrm flipV="1">
            <a:off x="1905000" y="5486400"/>
            <a:ext cx="0" cy="703880"/>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Rectangle 41">
            <a:extLst>
              <a:ext uri="{FF2B5EF4-FFF2-40B4-BE49-F238E27FC236}">
                <a16:creationId xmlns:a16="http://schemas.microsoft.com/office/drawing/2014/main" id="{626A5AF7-AD3C-0E89-1E6D-AC0A3499C40D}"/>
              </a:ext>
            </a:extLst>
          </p:cNvPr>
          <p:cNvSpPr/>
          <p:nvPr/>
        </p:nvSpPr>
        <p:spPr bwMode="auto">
          <a:xfrm>
            <a:off x="821436" y="4152900"/>
            <a:ext cx="457200" cy="685799"/>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solidFill>
                <a:srgbClr val="FFFF00"/>
              </a:solidFill>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3" name="Freeform 42">
            <a:extLst>
              <a:ext uri="{FF2B5EF4-FFF2-40B4-BE49-F238E27FC236}">
                <a16:creationId xmlns:a16="http://schemas.microsoft.com/office/drawing/2014/main" id="{06D36FC0-434A-3D1C-55D4-BF93F7F3F821}"/>
              </a:ext>
            </a:extLst>
          </p:cNvPr>
          <p:cNvSpPr/>
          <p:nvPr/>
        </p:nvSpPr>
        <p:spPr bwMode="auto">
          <a:xfrm>
            <a:off x="1312164" y="4483248"/>
            <a:ext cx="560921" cy="862584"/>
          </a:xfrm>
          <a:custGeom>
            <a:avLst/>
            <a:gdLst>
              <a:gd name="connsiteX0" fmla="*/ 0 w 320040"/>
              <a:gd name="connsiteY0" fmla="*/ 0 h 905256"/>
              <a:gd name="connsiteX1" fmla="*/ 219456 w 320040"/>
              <a:gd name="connsiteY1" fmla="*/ 228600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62012"/>
              <a:gd name="connsiteY0" fmla="*/ 0 h 783654"/>
              <a:gd name="connsiteX1" fmla="*/ 256182 w 362012"/>
              <a:gd name="connsiteY1" fmla="*/ 289401 h 783654"/>
              <a:gd name="connsiteX2" fmla="*/ 362012 w 362012"/>
              <a:gd name="connsiteY2" fmla="*/ 783654 h 783654"/>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14209 w 341026"/>
              <a:gd name="connsiteY1" fmla="*/ 218467 h 844455"/>
              <a:gd name="connsiteX2" fmla="*/ 341026 w 341026"/>
              <a:gd name="connsiteY2" fmla="*/ 844455 h 844455"/>
              <a:gd name="connsiteX0" fmla="*/ 0 w 299053"/>
              <a:gd name="connsiteY0" fmla="*/ 0 h 966057"/>
              <a:gd name="connsiteX1" fmla="*/ 214209 w 299053"/>
              <a:gd name="connsiteY1" fmla="*/ 218467 h 966057"/>
              <a:gd name="connsiteX2" fmla="*/ 299053 w 299053"/>
              <a:gd name="connsiteY2" fmla="*/ 966057 h 966057"/>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Lst>
            <a:ahLst/>
            <a:cxnLst>
              <a:cxn ang="0">
                <a:pos x="connsiteX0" y="connsiteY0"/>
              </a:cxn>
              <a:cxn ang="0">
                <a:pos x="connsiteX1" y="connsiteY1"/>
              </a:cxn>
              <a:cxn ang="0">
                <a:pos x="connsiteX2" y="connsiteY2"/>
              </a:cxn>
            </a:cxnLst>
            <a:rect l="l" t="t" r="r" b="b"/>
            <a:pathLst>
              <a:path w="330532" h="955924">
                <a:moveTo>
                  <a:pt x="0" y="0"/>
                </a:moveTo>
                <a:cubicBezTo>
                  <a:pt x="83058" y="38862"/>
                  <a:pt x="155622" y="67591"/>
                  <a:pt x="214209" y="218467"/>
                </a:cubicBezTo>
                <a:cubicBezTo>
                  <a:pt x="309522" y="531479"/>
                  <a:pt x="278366" y="576709"/>
                  <a:pt x="330532" y="955924"/>
                </a:cubicBezTo>
              </a:path>
            </a:pathLst>
          </a:custGeom>
          <a:noFill/>
          <a:ln w="12700" cap="flat" cmpd="sng" algn="ctr">
            <a:solidFill>
              <a:srgbClr val="FF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4" name="Rectangle 7">
            <a:extLst>
              <a:ext uri="{FF2B5EF4-FFF2-40B4-BE49-F238E27FC236}">
                <a16:creationId xmlns:a16="http://schemas.microsoft.com/office/drawing/2014/main" id="{59CCEC70-D7A3-8A5A-FFD4-747BD375123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15-22-0392-01-04ab</a:t>
            </a:r>
            <a:endParaRPr lang="en-US" altLang="en-US" sz="1400" b="1" dirty="0"/>
          </a:p>
        </p:txBody>
      </p:sp>
    </p:spTree>
    <p:extLst>
      <p:ext uri="{BB962C8B-B14F-4D97-AF65-F5344CB8AC3E}">
        <p14:creationId xmlns:p14="http://schemas.microsoft.com/office/powerpoint/2010/main" val="41580686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25164</TotalTime>
  <Words>1141</Words>
  <Application>Microsoft Macintosh PowerPoint</Application>
  <PresentationFormat>On-screen Show (4:3)</PresentationFormat>
  <Paragraphs>210</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Cambria Math</vt:lpstr>
      <vt:lpstr>Helvetica Light</vt:lpstr>
      <vt:lpstr>Helvetica Neue</vt:lpstr>
      <vt:lpstr>Helvetica Neue Light</vt:lpstr>
      <vt:lpstr>Times New Roman</vt:lpstr>
      <vt:lpstr>Office Theme</vt:lpstr>
      <vt:lpstr>PowerPoint Presentation</vt:lpstr>
      <vt:lpstr>PowerPoint Presentation</vt:lpstr>
      <vt:lpstr>More on Mixed Multi-Milli-Second for  Ranging Integrity</vt:lpstr>
      <vt:lpstr>From the NBA-UWB TFD</vt:lpstr>
      <vt:lpstr>Outline</vt:lpstr>
      <vt:lpstr>Ranging Integrity with MMS</vt:lpstr>
      <vt:lpstr>Ranging Integrity with MMS</vt:lpstr>
      <vt:lpstr>MMS without NB Assistance for Ranging Integrity</vt:lpstr>
      <vt:lpstr>MMS with NB Assistance for Ranging Integrity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691</cp:revision>
  <cp:lastPrinted>1998-02-10T13:28:06Z</cp:lastPrinted>
  <dcterms:created xsi:type="dcterms:W3CDTF">2021-07-16T20:39:58Z</dcterms:created>
  <dcterms:modified xsi:type="dcterms:W3CDTF">2022-07-14T20:56:08Z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