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287" r:id="rId2"/>
    <p:sldId id="370" r:id="rId3"/>
    <p:sldId id="346" r:id="rId4"/>
    <p:sldId id="379" r:id="rId5"/>
    <p:sldId id="386" r:id="rId6"/>
    <p:sldId id="381" r:id="rId7"/>
    <p:sldId id="382" r:id="rId8"/>
    <p:sldId id="375" r:id="rId9"/>
    <p:sldId id="389" r:id="rId10"/>
    <p:sldId id="388" r:id="rId11"/>
    <p:sldId id="384" r:id="rId12"/>
    <p:sldId id="383" r:id="rId13"/>
    <p:sldId id="387" r:id="rId14"/>
    <p:sldId id="359" r:id="rId15"/>
  </p:sldIdLst>
  <p:sldSz cx="12190413" cy="6859588"/>
  <p:notesSz cx="6934200" cy="9280525"/>
  <p:defaultTextStyle>
    <a:defPPr>
      <a:defRPr lang="en-US"/>
    </a:defPPr>
    <a:lvl1pPr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1pPr>
    <a:lvl2pPr marL="4977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2pPr>
    <a:lvl3pPr marL="9955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3pPr>
    <a:lvl4pPr marL="1493398"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4pPr>
    <a:lvl5pPr marL="1991197"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5pPr>
    <a:lvl6pPr marL="2488997" algn="l" defTabSz="497799" rtl="0" eaLnBrk="1" latinLnBrk="0" hangingPunct="1">
      <a:defRPr sz="1300" kern="1200">
        <a:solidFill>
          <a:schemeClr val="tx1"/>
        </a:solidFill>
        <a:latin typeface="Times New Roman" charset="0"/>
        <a:ea typeface="ＭＳ Ｐゴシック" charset="0"/>
        <a:cs typeface="ＭＳ Ｐゴシック" charset="0"/>
      </a:defRPr>
    </a:lvl6pPr>
    <a:lvl7pPr marL="2986796" algn="l" defTabSz="497799" rtl="0" eaLnBrk="1" latinLnBrk="0" hangingPunct="1">
      <a:defRPr sz="1300" kern="1200">
        <a:solidFill>
          <a:schemeClr val="tx1"/>
        </a:solidFill>
        <a:latin typeface="Times New Roman" charset="0"/>
        <a:ea typeface="ＭＳ Ｐゴシック" charset="0"/>
        <a:cs typeface="ＭＳ Ｐゴシック" charset="0"/>
      </a:defRPr>
    </a:lvl7pPr>
    <a:lvl8pPr marL="3484596" algn="l" defTabSz="497799" rtl="0" eaLnBrk="1" latinLnBrk="0" hangingPunct="1">
      <a:defRPr sz="1300" kern="1200">
        <a:solidFill>
          <a:schemeClr val="tx1"/>
        </a:solidFill>
        <a:latin typeface="Times New Roman" charset="0"/>
        <a:ea typeface="ＭＳ Ｐゴシック" charset="0"/>
        <a:cs typeface="ＭＳ Ｐゴシック" charset="0"/>
      </a:defRPr>
    </a:lvl8pPr>
    <a:lvl9pPr marL="3982395" algn="l" defTabSz="497799" rtl="0" eaLnBrk="1" latinLnBrk="0" hangingPunct="1">
      <a:defRPr sz="13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 id="370"/>
          </p14:sldIdLst>
        </p14:section>
        <p14:section name="Presentation" id="{423C3B5B-A901-8240-AD93-EF2BDAB31CDF}">
          <p14:sldIdLst>
            <p14:sldId id="346"/>
            <p14:sldId id="379"/>
            <p14:sldId id="386"/>
            <p14:sldId id="381"/>
            <p14:sldId id="382"/>
            <p14:sldId id="375"/>
            <p14:sldId id="389"/>
            <p14:sldId id="388"/>
            <p14:sldId id="384"/>
            <p14:sldId id="383"/>
            <p14:sldId id="387"/>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y Verso" initials="B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6078" autoAdjust="0"/>
  </p:normalViewPr>
  <p:slideViewPr>
    <p:cSldViewPr>
      <p:cViewPr varScale="1">
        <p:scale>
          <a:sx n="92" d="100"/>
          <a:sy n="92" d="100"/>
        </p:scale>
        <p:origin x="81" y="123"/>
      </p:cViewPr>
      <p:guideLst>
        <p:guide orient="horz" pos="2160"/>
        <p:guide pos="2880"/>
        <p:guide orient="horz" pos="2161"/>
        <p:guide pos="3840"/>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12"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dirty="0"/>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dirty="0"/>
              <a:t>Page </a:t>
            </a:r>
            <a:fld id="{A02D7F57-CF25-5744-BB38-A746692E5220}" type="slidenum">
              <a:rPr lang="en-US"/>
              <a:pPr>
                <a:defRPr/>
              </a:pPr>
              <a:t>‹#›</a:t>
            </a:fld>
            <a:endParaRPr lang="en-US" dirty="0"/>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dirty="0"/>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14340" name="Rectangle 4"/>
          <p:cNvSpPr>
            <a:spLocks noGrp="1" noRot="1" noChangeAspect="1" noChangeArrowheads="1" noTextEdit="1"/>
          </p:cNvSpPr>
          <p:nvPr>
            <p:ph type="sldImg" idx="2"/>
          </p:nvPr>
        </p:nvSpPr>
        <p:spPr bwMode="auto">
          <a:xfrm>
            <a:off x="385763" y="701675"/>
            <a:ext cx="6162675"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dirty="0"/>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dirty="0"/>
              <a:t>Page </a:t>
            </a:r>
            <a:fld id="{44150747-EEFC-F243-90C1-8A0124CC47EF}" type="slidenum">
              <a:rPr lang="en-US"/>
              <a:pPr>
                <a:defRPr/>
              </a:pPr>
              <a:t>‹#›</a:t>
            </a:fld>
            <a:endParaRPr lang="en-US" dirty="0"/>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65" charset="-128"/>
        <a:cs typeface="ＭＳ Ｐゴシック" pitchFamily="-65" charset="-128"/>
      </a:defRPr>
    </a:lvl1pPr>
    <a:lvl2pPr marL="1244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2pPr>
    <a:lvl3pPr marL="24890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3pPr>
    <a:lvl4pPr marL="3733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4pPr>
    <a:lvl5pPr marL="497799"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5pPr>
    <a:lvl6pPr marL="2488997" algn="l" defTabSz="497799" rtl="0" eaLnBrk="1" latinLnBrk="0" hangingPunct="1">
      <a:defRPr sz="1300" kern="1200">
        <a:solidFill>
          <a:schemeClr val="tx1"/>
        </a:solidFill>
        <a:latin typeface="+mn-lt"/>
        <a:ea typeface="+mn-ea"/>
        <a:cs typeface="+mn-cs"/>
      </a:defRPr>
    </a:lvl6pPr>
    <a:lvl7pPr marL="2986796" algn="l" defTabSz="497799" rtl="0" eaLnBrk="1" latinLnBrk="0" hangingPunct="1">
      <a:defRPr sz="1300" kern="1200">
        <a:solidFill>
          <a:schemeClr val="tx1"/>
        </a:solidFill>
        <a:latin typeface="+mn-lt"/>
        <a:ea typeface="+mn-ea"/>
        <a:cs typeface="+mn-cs"/>
      </a:defRPr>
    </a:lvl7pPr>
    <a:lvl8pPr marL="3484596" algn="l" defTabSz="497799" rtl="0" eaLnBrk="1" latinLnBrk="0" hangingPunct="1">
      <a:defRPr sz="1300" kern="1200">
        <a:solidFill>
          <a:schemeClr val="tx1"/>
        </a:solidFill>
        <a:latin typeface="+mn-lt"/>
        <a:ea typeface="+mn-ea"/>
        <a:cs typeface="+mn-cs"/>
      </a:defRPr>
    </a:lvl8pPr>
    <a:lvl9pPr marL="3982395" algn="l" defTabSz="4977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Page </a:t>
            </a:r>
            <a:fld id="{866C5DAD-7524-994C-A6BA-A3A5EEF4EA53}" type="slidenum">
              <a:rPr lang="en-US"/>
              <a:pPr/>
              <a:t>1</a:t>
            </a:fld>
            <a:endParaRPr lang="en-US" dirty="0"/>
          </a:p>
        </p:txBody>
      </p:sp>
      <p:sp>
        <p:nvSpPr>
          <p:cNvPr id="16388" name="Rectangle 2"/>
          <p:cNvSpPr>
            <a:spLocks noGrp="1" noRot="1" noChangeAspect="1" noChangeArrowheads="1" noTextEdit="1"/>
          </p:cNvSpPr>
          <p:nvPr>
            <p:ph type="sldImg"/>
          </p:nvPr>
        </p:nvSpPr>
        <p:spPr>
          <a:xfrm>
            <a:off x="385763" y="701675"/>
            <a:ext cx="61626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3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282" y="685959"/>
            <a:ext cx="10361851" cy="10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282" y="1981659"/>
            <a:ext cx="10361851" cy="411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399967" y="382085"/>
            <a:ext cx="528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500" b="1" dirty="0"/>
              <a:t>doc.: &lt;</a:t>
            </a:r>
            <a:r>
              <a:rPr lang="en-US" sz="1500" b="1" dirty="0" smtClean="0"/>
              <a:t>15-22-</a:t>
            </a:r>
            <a:r>
              <a:rPr lang="en-IE" sz="1300" b="1" i="0" kern="1200" dirty="0" smtClean="0">
                <a:solidFill>
                  <a:schemeClr val="tx1"/>
                </a:solidFill>
                <a:effectLst/>
                <a:latin typeface="Times New Roman" charset="0"/>
                <a:ea typeface="ＭＳ Ｐゴシック" charset="0"/>
                <a:cs typeface="ＭＳ Ｐゴシック" charset="0"/>
              </a:rPr>
              <a:t> </a:t>
            </a:r>
            <a:r>
              <a:rPr lang="en-IE" sz="1500" b="1" i="0" kern="1200" dirty="0">
                <a:solidFill>
                  <a:schemeClr val="tx1"/>
                </a:solidFill>
                <a:effectLst/>
                <a:latin typeface="Times New Roman" charset="0"/>
                <a:ea typeface="ＭＳ Ｐゴシック" charset="0"/>
                <a:cs typeface="ＭＳ Ｐゴシック" charset="0"/>
              </a:rPr>
              <a:t>XXXX</a:t>
            </a:r>
            <a:r>
              <a:rPr lang="en-IE" sz="1500" b="1" kern="1200" dirty="0">
                <a:solidFill>
                  <a:schemeClr val="tx1"/>
                </a:solidFill>
                <a:latin typeface="Times New Roman" charset="0"/>
                <a:ea typeface="ＭＳ Ｐゴシック" charset="0"/>
                <a:cs typeface="ＭＳ Ｐゴシック" charset="0"/>
              </a:rPr>
              <a:t>-00-04ab</a:t>
            </a:r>
            <a:r>
              <a:rPr lang="en-US" sz="1500" b="1" dirty="0"/>
              <a:t>&gt;</a:t>
            </a:r>
          </a:p>
        </p:txBody>
      </p:sp>
      <p:sp>
        <p:nvSpPr>
          <p:cNvPr id="1033" name="Rectangle 9"/>
          <p:cNvSpPr>
            <a:spLocks noChangeArrowheads="1"/>
          </p:cNvSpPr>
          <p:nvPr/>
        </p:nvSpPr>
        <p:spPr bwMode="auto">
          <a:xfrm>
            <a:off x="507933"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dirty="0"/>
              <a:t>Submission</a:t>
            </a:r>
            <a:endParaRPr lang="en-US" dirty="0"/>
          </a:p>
        </p:txBody>
      </p:sp>
      <p:sp>
        <p:nvSpPr>
          <p:cNvPr id="1034" name="Line 10"/>
          <p:cNvSpPr>
            <a:spLocks noChangeShapeType="1"/>
          </p:cNvSpPr>
          <p:nvPr/>
        </p:nvSpPr>
        <p:spPr bwMode="auto">
          <a:xfrm>
            <a:off x="507934" y="6376877"/>
            <a:ext cx="110729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1" name="Rectangle 9"/>
          <p:cNvSpPr>
            <a:spLocks noChangeArrowheads="1"/>
          </p:cNvSpPr>
          <p:nvPr userDrawn="1"/>
        </p:nvSpPr>
        <p:spPr bwMode="auto">
          <a:xfrm>
            <a:off x="507935" y="279465"/>
            <a:ext cx="20317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altLang="zh-CN" sz="1500" dirty="0" smtClean="0"/>
              <a:t>June</a:t>
            </a:r>
            <a:r>
              <a:rPr lang="en-US" sz="1500" dirty="0" smtClean="0"/>
              <a:t> </a:t>
            </a:r>
            <a:r>
              <a:rPr lang="en-US" sz="1500" baseline="0" dirty="0"/>
              <a:t>2022</a:t>
            </a:r>
            <a:endParaRPr lang="en-US" sz="1500" dirty="0"/>
          </a:p>
        </p:txBody>
      </p:sp>
      <p:sp>
        <p:nvSpPr>
          <p:cNvPr id="15" name="Rectangle 7"/>
          <p:cNvSpPr>
            <a:spLocks noChangeArrowheads="1"/>
          </p:cNvSpPr>
          <p:nvPr userDrawn="1"/>
        </p:nvSpPr>
        <p:spPr bwMode="auto">
          <a:xfrm>
            <a:off x="6298381" y="6472367"/>
            <a:ext cx="5282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en-US" dirty="0"/>
              <a:t>Wei</a:t>
            </a:r>
            <a:r>
              <a:rPr lang="en-US" baseline="0" dirty="0"/>
              <a:t> Lin </a:t>
            </a:r>
            <a:r>
              <a:rPr lang="en-US" dirty="0"/>
              <a:t>(</a:t>
            </a:r>
            <a:r>
              <a:rPr lang="en-US" altLang="zh-CN" dirty="0"/>
              <a:t>Huawei</a:t>
            </a:r>
            <a:r>
              <a:rPr lang="en-US" dirty="0"/>
              <a:t>)</a:t>
            </a:r>
          </a:p>
        </p:txBody>
      </p:sp>
      <p:sp>
        <p:nvSpPr>
          <p:cNvPr id="16" name="Line 10"/>
          <p:cNvSpPr>
            <a:spLocks noChangeShapeType="1"/>
          </p:cNvSpPr>
          <p:nvPr userDrawn="1"/>
        </p:nvSpPr>
        <p:spPr bwMode="auto">
          <a:xfrm>
            <a:off x="507935" y="612917"/>
            <a:ext cx="111745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7" name="Rectangle 9"/>
          <p:cNvSpPr>
            <a:spLocks noChangeArrowheads="1"/>
          </p:cNvSpPr>
          <p:nvPr userDrawn="1"/>
        </p:nvSpPr>
        <p:spPr bwMode="auto">
          <a:xfrm>
            <a:off x="5621135"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95599"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p:titleStyle>
    <p:bodyStyle>
      <a:lvl1pPr marL="373350" indent="-373350" algn="l" rtl="0" eaLnBrk="0" fontAlgn="base" hangingPunct="0">
        <a:spcBef>
          <a:spcPct val="20000"/>
        </a:spcBef>
        <a:spcAft>
          <a:spcPct val="0"/>
        </a:spcAft>
        <a:buChar char="•"/>
        <a:defRPr sz="3500">
          <a:solidFill>
            <a:schemeClr val="tx1"/>
          </a:solidFill>
          <a:latin typeface="+mn-lt"/>
          <a:ea typeface="ＭＳ Ｐゴシック" pitchFamily="-65" charset="-128"/>
          <a:cs typeface="ＭＳ Ｐゴシック" pitchFamily="-65" charset="-128"/>
        </a:defRPr>
      </a:lvl1pPr>
      <a:lvl2pPr marL="808924" indent="-311125" algn="l" rtl="0" eaLnBrk="0" fontAlgn="base" hangingPunct="0">
        <a:spcBef>
          <a:spcPct val="20000"/>
        </a:spcBef>
        <a:spcAft>
          <a:spcPct val="0"/>
        </a:spcAft>
        <a:buChar char="–"/>
        <a:defRPr sz="3000">
          <a:solidFill>
            <a:schemeClr val="tx1"/>
          </a:solidFill>
          <a:latin typeface="+mn-lt"/>
          <a:ea typeface="ＭＳ Ｐゴシック" pitchFamily="-109" charset="-128"/>
        </a:defRPr>
      </a:lvl2pPr>
      <a:lvl3pPr marL="1182273" indent="-248900" algn="l" rtl="0" eaLnBrk="0" fontAlgn="base" hangingPunct="0">
        <a:spcBef>
          <a:spcPct val="20000"/>
        </a:spcBef>
        <a:spcAft>
          <a:spcPct val="0"/>
        </a:spcAft>
        <a:buChar char="•"/>
        <a:defRPr sz="2600">
          <a:solidFill>
            <a:schemeClr val="tx1"/>
          </a:solidFill>
          <a:latin typeface="+mn-lt"/>
          <a:ea typeface="ＭＳ Ｐゴシック" pitchFamily="-109" charset="-128"/>
        </a:defRPr>
      </a:lvl3pPr>
      <a:lvl4pPr marL="155562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4pPr>
      <a:lvl5pPr marL="192897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5pPr>
      <a:lvl6pPr marL="2426772"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6pPr>
      <a:lvl7pPr marL="29245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7pPr>
      <a:lvl8pPr marL="34223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8pPr>
      <a:lvl9pPr marL="3920170"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9pPr>
    </p:bodyStyle>
    <p:otherStyle>
      <a:defPPr>
        <a:defRPr lang="en-US"/>
      </a:defPPr>
      <a:lvl1pPr marL="0" algn="l" defTabSz="497799" rtl="0" eaLnBrk="1" latinLnBrk="0" hangingPunct="1">
        <a:defRPr sz="2000" kern="1200">
          <a:solidFill>
            <a:schemeClr val="tx1"/>
          </a:solidFill>
          <a:latin typeface="+mn-lt"/>
          <a:ea typeface="+mn-ea"/>
          <a:cs typeface="+mn-cs"/>
        </a:defRPr>
      </a:lvl1pPr>
      <a:lvl2pPr marL="497799" algn="l" defTabSz="497799" rtl="0" eaLnBrk="1" latinLnBrk="0" hangingPunct="1">
        <a:defRPr sz="2000" kern="1200">
          <a:solidFill>
            <a:schemeClr val="tx1"/>
          </a:solidFill>
          <a:latin typeface="+mn-lt"/>
          <a:ea typeface="+mn-ea"/>
          <a:cs typeface="+mn-cs"/>
        </a:defRPr>
      </a:lvl2pPr>
      <a:lvl3pPr marL="995599" algn="l" defTabSz="497799" rtl="0" eaLnBrk="1" latinLnBrk="0" hangingPunct="1">
        <a:defRPr sz="2000" kern="1200">
          <a:solidFill>
            <a:schemeClr val="tx1"/>
          </a:solidFill>
          <a:latin typeface="+mn-lt"/>
          <a:ea typeface="+mn-ea"/>
          <a:cs typeface="+mn-cs"/>
        </a:defRPr>
      </a:lvl3pPr>
      <a:lvl4pPr marL="1493398" algn="l" defTabSz="497799" rtl="0" eaLnBrk="1" latinLnBrk="0" hangingPunct="1">
        <a:defRPr sz="2000" kern="1200">
          <a:solidFill>
            <a:schemeClr val="tx1"/>
          </a:solidFill>
          <a:latin typeface="+mn-lt"/>
          <a:ea typeface="+mn-ea"/>
          <a:cs typeface="+mn-cs"/>
        </a:defRPr>
      </a:lvl4pPr>
      <a:lvl5pPr marL="1991197" algn="l" defTabSz="497799" rtl="0" eaLnBrk="1" latinLnBrk="0" hangingPunct="1">
        <a:defRPr sz="2000" kern="1200">
          <a:solidFill>
            <a:schemeClr val="tx1"/>
          </a:solidFill>
          <a:latin typeface="+mn-lt"/>
          <a:ea typeface="+mn-ea"/>
          <a:cs typeface="+mn-cs"/>
        </a:defRPr>
      </a:lvl5pPr>
      <a:lvl6pPr marL="2488997" algn="l" defTabSz="497799" rtl="0" eaLnBrk="1" latinLnBrk="0" hangingPunct="1">
        <a:defRPr sz="2000" kern="1200">
          <a:solidFill>
            <a:schemeClr val="tx1"/>
          </a:solidFill>
          <a:latin typeface="+mn-lt"/>
          <a:ea typeface="+mn-ea"/>
          <a:cs typeface="+mn-cs"/>
        </a:defRPr>
      </a:lvl6pPr>
      <a:lvl7pPr marL="2986796" algn="l" defTabSz="497799" rtl="0" eaLnBrk="1" latinLnBrk="0" hangingPunct="1">
        <a:defRPr sz="2000" kern="1200">
          <a:solidFill>
            <a:schemeClr val="tx1"/>
          </a:solidFill>
          <a:latin typeface="+mn-lt"/>
          <a:ea typeface="+mn-ea"/>
          <a:cs typeface="+mn-cs"/>
        </a:defRPr>
      </a:lvl7pPr>
      <a:lvl8pPr marL="3484596" algn="l" defTabSz="497799" rtl="0" eaLnBrk="1" latinLnBrk="0" hangingPunct="1">
        <a:defRPr sz="2000" kern="1200">
          <a:solidFill>
            <a:schemeClr val="tx1"/>
          </a:solidFill>
          <a:latin typeface="+mn-lt"/>
          <a:ea typeface="+mn-ea"/>
          <a:cs typeface="+mn-cs"/>
        </a:defRPr>
      </a:lvl8pPr>
      <a:lvl9pPr marL="3982395" algn="l" defTabSz="4977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03175" y="838397"/>
            <a:ext cx="11784066" cy="4886458"/>
          </a:xfrm>
          <a:prstGeom prst="rect">
            <a:avLst/>
          </a:prstGeom>
          <a:noFill/>
          <a:ln w="12700">
            <a:noFill/>
            <a:miter lim="800000"/>
            <a:headEnd type="none" w="sm" len="sm"/>
            <a:tailEnd type="none" w="sm" len="sm"/>
          </a:ln>
          <a:effectLst/>
        </p:spPr>
        <p:txBody>
          <a:bodyPr lIns="99560" tIns="49780" rIns="99560" bIns="49780">
            <a:spAutoFit/>
          </a:bodyPr>
          <a:lstStyle/>
          <a:p>
            <a:pPr algn="ctr" eaLnBrk="0" hangingPunct="0">
              <a:defRPr/>
            </a:pPr>
            <a:r>
              <a:rPr lang="en-US" sz="20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700" b="1" dirty="0">
              <a:solidFill>
                <a:schemeClr val="tx2"/>
              </a:solidFill>
              <a:latin typeface="Times New Roman" pitchFamily="18" charset="0"/>
              <a:ea typeface="ＭＳ Ｐゴシック" pitchFamily="-65" charset="-128"/>
              <a:cs typeface="+mn-cs"/>
            </a:endParaRPr>
          </a:p>
          <a:p>
            <a:pPr eaLnBrk="0" hangingPunct="0">
              <a:defRPr/>
            </a:pP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Submission Title: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smtClean="0">
                <a:solidFill>
                  <a:srgbClr val="FF0000"/>
                </a:solidFill>
                <a:latin typeface="Times New Roman" pitchFamily="18" charset="0"/>
                <a:ea typeface="ＭＳ Ｐゴシック" pitchFamily="-65" charset="-128"/>
                <a:cs typeface="+mn-cs"/>
              </a:rPr>
              <a:t>Preliminary Discussion on Possible LDPC Codes for 15.4ab</a:t>
            </a:r>
            <a:r>
              <a:rPr lang="en-US" sz="1700" dirty="0" smtClean="0">
                <a:solidFill>
                  <a:schemeClr val="tx2"/>
                </a:solidFill>
                <a:latin typeface="Times New Roman" pitchFamily="18" charset="0"/>
                <a:ea typeface="ＭＳ Ｐゴシック" pitchFamily="-65" charset="-128"/>
                <a:cs typeface="+mn-cs"/>
              </a:rPr>
              <a:t>]</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Date Submitted: </a:t>
            </a:r>
            <a:r>
              <a:rPr lang="en-US" sz="1700" dirty="0" smtClean="0">
                <a:solidFill>
                  <a:schemeClr val="tx2"/>
                </a:solidFill>
                <a:latin typeface="Times New Roman" pitchFamily="18" charset="0"/>
                <a:ea typeface="ＭＳ Ｐゴシック" pitchFamily="-65" charset="-128"/>
                <a:cs typeface="+mn-cs"/>
              </a:rPr>
              <a:t>[</a:t>
            </a:r>
            <a:r>
              <a:rPr lang="en-US" sz="1700" dirty="0">
                <a:solidFill>
                  <a:srgbClr val="FF0000"/>
                </a:solidFill>
                <a:latin typeface="Times New Roman" pitchFamily="18" charset="0"/>
                <a:ea typeface="ＭＳ Ｐゴシック" pitchFamily="-65" charset="-128"/>
                <a:cs typeface="+mn-cs"/>
              </a:rPr>
              <a:t>8</a:t>
            </a:r>
            <a:r>
              <a:rPr lang="en-US" sz="1700" dirty="0" smtClean="0">
                <a:solidFill>
                  <a:srgbClr val="FF0000"/>
                </a:solidFill>
                <a:latin typeface="Times New Roman" pitchFamily="18" charset="0"/>
                <a:ea typeface="ＭＳ Ｐゴシック" pitchFamily="-65" charset="-128"/>
                <a:cs typeface="+mn-cs"/>
              </a:rPr>
              <a:t>th </a:t>
            </a:r>
            <a:r>
              <a:rPr lang="en-US" altLang="zh-CN" sz="1700" dirty="0" smtClean="0">
                <a:solidFill>
                  <a:srgbClr val="FF0000"/>
                </a:solidFill>
                <a:latin typeface="Times New Roman" pitchFamily="18" charset="0"/>
                <a:ea typeface="ＭＳ Ｐゴシック" pitchFamily="-65" charset="-128"/>
                <a:cs typeface="+mn-cs"/>
              </a:rPr>
              <a:t>July </a:t>
            </a:r>
            <a:r>
              <a:rPr lang="en-US" sz="1700" dirty="0" smtClean="0">
                <a:solidFill>
                  <a:srgbClr val="FF0000"/>
                </a:solidFill>
                <a:latin typeface="Times New Roman" pitchFamily="18" charset="0"/>
                <a:ea typeface="ＭＳ Ｐゴシック" pitchFamily="-65" charset="-128"/>
                <a:cs typeface="+mn-cs"/>
              </a:rPr>
              <a:t>2022</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Source: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solidFill>
                  <a:schemeClr val="tx2"/>
                </a:solidFill>
                <a:latin typeface="Times New Roman" pitchFamily="18" charset="0"/>
                <a:ea typeface="ＭＳ Ｐゴシック" pitchFamily="-65" charset="-128"/>
              </a:rPr>
              <a:t>Wei Lin, </a:t>
            </a:r>
            <a:r>
              <a:rPr lang="en-US" altLang="zh-CN" sz="1700" dirty="0" err="1">
                <a:solidFill>
                  <a:schemeClr val="tx2"/>
                </a:solidFill>
                <a:latin typeface="Times New Roman" pitchFamily="18" charset="0"/>
                <a:ea typeface="ＭＳ Ｐゴシック" pitchFamily="-65" charset="-128"/>
              </a:rPr>
              <a:t>Xun</a:t>
            </a:r>
            <a:r>
              <a:rPr lang="en-US" altLang="zh-CN" sz="1700" dirty="0">
                <a:solidFill>
                  <a:schemeClr val="tx2"/>
                </a:solidFill>
                <a:latin typeface="Times New Roman" pitchFamily="18" charset="0"/>
                <a:ea typeface="ＭＳ Ｐゴシック" pitchFamily="-65" charset="-128"/>
              </a:rPr>
              <a:t> </a:t>
            </a:r>
            <a:r>
              <a:rPr lang="en-US" altLang="zh-CN" sz="1700" dirty="0" smtClean="0">
                <a:solidFill>
                  <a:schemeClr val="tx2"/>
                </a:solidFill>
                <a:latin typeface="Times New Roman" pitchFamily="18" charset="0"/>
                <a:ea typeface="ＭＳ Ｐゴシック" pitchFamily="-65" charset="-128"/>
              </a:rPr>
              <a:t>Yang, Bin Qian, </a:t>
            </a:r>
            <a:r>
              <a:rPr lang="en-US" altLang="zh-CN" sz="1700" dirty="0" err="1" smtClean="0">
                <a:solidFill>
                  <a:schemeClr val="tx2"/>
                </a:solidFill>
                <a:latin typeface="Times New Roman" pitchFamily="18" charset="0"/>
                <a:ea typeface="ＭＳ Ｐゴシック" pitchFamily="-65" charset="-128"/>
              </a:rPr>
              <a:t>Chenchen</a:t>
            </a:r>
            <a:r>
              <a:rPr lang="en-US" altLang="zh-CN" sz="1700" dirty="0" smtClean="0">
                <a:solidFill>
                  <a:schemeClr val="tx2"/>
                </a:solidFill>
                <a:latin typeface="Times New Roman" pitchFamily="18" charset="0"/>
                <a:ea typeface="ＭＳ Ｐゴシック" pitchFamily="-65" charset="-128"/>
              </a:rPr>
              <a:t> Liu, </a:t>
            </a:r>
            <a:r>
              <a:rPr lang="en-US" altLang="zh-CN" sz="1700" dirty="0">
                <a:solidFill>
                  <a:schemeClr val="tx2"/>
                </a:solidFill>
                <a:latin typeface="Times New Roman" pitchFamily="18" charset="0"/>
                <a:ea typeface="ＭＳ Ｐゴシック" pitchFamily="-65" charset="-128"/>
              </a:rPr>
              <a:t>Rani Keren</a:t>
            </a:r>
            <a:r>
              <a:rPr lang="en-US" altLang="zh-CN" sz="1700" dirty="0" smtClean="0">
                <a:solidFill>
                  <a:schemeClr val="tx2"/>
                </a:solidFill>
                <a:latin typeface="Times New Roman" pitchFamily="18" charset="0"/>
                <a:ea typeface="ＭＳ Ｐゴシック" pitchFamily="-65" charset="-128"/>
              </a:rPr>
              <a:t>, Shimi Shilo</a:t>
            </a:r>
            <a:r>
              <a:rPr lang="en-US" sz="1700" dirty="0" smtClean="0">
                <a:solidFill>
                  <a:schemeClr val="tx2"/>
                </a:solidFill>
                <a:latin typeface="Times New Roman" pitchFamily="18" charset="0"/>
                <a:ea typeface="ＭＳ Ｐゴシック" pitchFamily="-65" charset="-128"/>
                <a:cs typeface="+mn-cs"/>
              </a:rPr>
              <a:t>] </a:t>
            </a:r>
            <a:r>
              <a:rPr lang="en-US" sz="1700" dirty="0">
                <a:solidFill>
                  <a:schemeClr val="tx2"/>
                </a:solidFill>
                <a:latin typeface="Times New Roman" pitchFamily="18" charset="0"/>
                <a:ea typeface="ＭＳ Ｐゴシック" pitchFamily="-65" charset="-128"/>
                <a:cs typeface="+mn-cs"/>
              </a:rPr>
              <a:t>Company [</a:t>
            </a:r>
            <a:r>
              <a:rPr lang="en-US" altLang="zh-CN" sz="1700" dirty="0">
                <a:solidFill>
                  <a:srgbClr val="FF0000"/>
                </a:solidFill>
                <a:latin typeface="Times New Roman" pitchFamily="18" charset="0"/>
                <a:ea typeface="ＭＳ Ｐゴシック" pitchFamily="-65" charset="-128"/>
                <a:cs typeface="+mn-cs"/>
              </a:rPr>
              <a:t>Huawei</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Address [</a:t>
            </a:r>
            <a:r>
              <a:rPr lang="en-US" altLang="zh-CN" sz="1700" dirty="0">
                <a:solidFill>
                  <a:srgbClr val="FF0000"/>
                </a:solidFill>
                <a:latin typeface="Times New Roman" pitchFamily="18" charset="0"/>
                <a:ea typeface="ＭＳ Ｐゴシック" pitchFamily="-65" charset="-128"/>
                <a:cs typeface="+mn-cs"/>
              </a:rPr>
              <a:t>Huawei base</a:t>
            </a:r>
            <a:r>
              <a:rPr lang="en-US" sz="1700" dirty="0">
                <a:solidFill>
                  <a:srgbClr val="FF0000"/>
                </a:solidFill>
                <a:latin typeface="Times New Roman" pitchFamily="18" charset="0"/>
                <a:ea typeface="ＭＳ Ｐゴシック" pitchFamily="-65" charset="-128"/>
                <a:cs typeface="+mn-cs"/>
              </a:rPr>
              <a:t>, </a:t>
            </a:r>
            <a:r>
              <a:rPr lang="en-US" altLang="zh-CN" sz="1700" dirty="0">
                <a:solidFill>
                  <a:srgbClr val="FF0000"/>
                </a:solidFill>
                <a:latin typeface="Times New Roman" pitchFamily="18" charset="0"/>
                <a:ea typeface="ＭＳ Ｐゴシック" pitchFamily="-65" charset="-128"/>
                <a:cs typeface="+mn-cs"/>
              </a:rPr>
              <a:t>Shenzhen</a:t>
            </a:r>
            <a:r>
              <a:rPr lang="en-US" sz="1700" dirty="0">
                <a:solidFill>
                  <a:srgbClr val="FF0000"/>
                </a:solidFill>
                <a:latin typeface="Times New Roman" pitchFamily="18" charset="0"/>
                <a:ea typeface="ＭＳ Ｐゴシック" pitchFamily="-65" charset="-128"/>
                <a:cs typeface="+mn-cs"/>
              </a:rPr>
              <a:t>, </a:t>
            </a:r>
            <a:r>
              <a:rPr lang="en-US" altLang="zh-CN" sz="1700" dirty="0" smtClean="0">
                <a:solidFill>
                  <a:srgbClr val="FF0000"/>
                </a:solidFill>
                <a:latin typeface="Times New Roman" pitchFamily="18" charset="0"/>
                <a:ea typeface="ＭＳ Ｐゴシック" pitchFamily="-65" charset="-128"/>
                <a:cs typeface="+mn-cs"/>
              </a:rPr>
              <a:t>CHINA &amp; Huawei Israel</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dirty="0">
                <a:solidFill>
                  <a:schemeClr val="tx2"/>
                </a:solidFill>
                <a:latin typeface="Times New Roman" pitchFamily="18" charset="0"/>
                <a:ea typeface="ＭＳ Ｐゴシック" pitchFamily="-65" charset="-128"/>
                <a:cs typeface="+mn-cs"/>
              </a:rPr>
              <a:t>E-Mail:[</a:t>
            </a:r>
            <a:r>
              <a:rPr lang="en-US" sz="1700" dirty="0">
                <a:solidFill>
                  <a:srgbClr val="FF0000"/>
                </a:solidFill>
                <a:latin typeface="Times New Roman" pitchFamily="18" charset="0"/>
                <a:ea typeface="ＭＳ Ｐゴシック" pitchFamily="-65" charset="-128"/>
                <a:cs typeface="+mn-cs"/>
              </a:rPr>
              <a:t>lin.linwei</a:t>
            </a:r>
            <a:r>
              <a:rPr lang="en-US" altLang="zh-CN" sz="1700" dirty="0">
                <a:solidFill>
                  <a:srgbClr val="FF0000"/>
                </a:solidFill>
                <a:latin typeface="Times New Roman" pitchFamily="18" charset="0"/>
                <a:ea typeface="ＭＳ Ｐゴシック" pitchFamily="-65" charset="-128"/>
                <a:cs typeface="+mn-cs"/>
              </a:rPr>
              <a:t>@huawei.com</a:t>
            </a:r>
            <a:r>
              <a:rPr lang="en-US" sz="1700" dirty="0">
                <a:solidFill>
                  <a:schemeClr val="tx2"/>
                </a:solidFill>
                <a:latin typeface="Times New Roman" pitchFamily="18" charset="0"/>
                <a:ea typeface="ＭＳ Ｐゴシック" pitchFamily="-65" charset="-128"/>
                <a:cs typeface="+mn-cs"/>
              </a:rPr>
              <a:t>]	</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Re:</a:t>
            </a:r>
            <a:r>
              <a:rPr lang="en-US" sz="1700" dirty="0">
                <a:solidFill>
                  <a:schemeClr val="tx2"/>
                </a:solidFill>
                <a:latin typeface="Times New Roman" pitchFamily="18" charset="0"/>
                <a:ea typeface="ＭＳ Ｐゴシック" pitchFamily="-65" charset="-128"/>
                <a:cs typeface="+mn-cs"/>
              </a:rPr>
              <a:t> [</a:t>
            </a:r>
            <a:r>
              <a:rPr lang="en-US" altLang="en-US" sz="1800" b="1" dirty="0">
                <a:latin typeface="Times New Roman" panose="02020603050405020304" pitchFamily="18" charset="0"/>
              </a:rPr>
              <a:t>Study Group 4ab: UWB Next Generation</a:t>
            </a:r>
            <a:r>
              <a:rPr lang="en-US" sz="17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Abstract:</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latin typeface="Times New Roman" pitchFamily="18" charset="0"/>
                <a:ea typeface="ＭＳ Ｐゴシック" pitchFamily="-65" charset="-128"/>
              </a:rPr>
              <a:t>Preliminary Discussion on Possible LDPC Codes for 15.4ab</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Purpose:</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Notice:</a:t>
            </a:r>
            <a:r>
              <a:rPr lang="en-US" sz="17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700" b="1"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Release:</a:t>
            </a:r>
            <a:r>
              <a:rPr lang="en-US" sz="17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sz="3600" dirty="0" smtClean="0"/>
              <a:t>Simulation Results of </a:t>
            </a:r>
            <a:r>
              <a:rPr lang="en-US" altLang="zh-CN" sz="3600" dirty="0" smtClean="0"/>
              <a:t>Transmitting Mode 1</a:t>
            </a:r>
            <a:endParaRPr lang="en-US" sz="3600" dirty="0"/>
          </a:p>
        </p:txBody>
      </p:sp>
      <p:sp>
        <p:nvSpPr>
          <p:cNvPr id="15" name="矩形 14"/>
          <p:cNvSpPr/>
          <p:nvPr/>
        </p:nvSpPr>
        <p:spPr>
          <a:xfrm>
            <a:off x="7162006" y="2058194"/>
            <a:ext cx="4722893" cy="3990836"/>
          </a:xfrm>
          <a:prstGeom prst="rect">
            <a:avLst/>
          </a:prstGeom>
          <a:ln>
            <a:solidFill>
              <a:srgbClr val="002060"/>
            </a:solidFill>
          </a:ln>
        </p:spPr>
        <p:txBody>
          <a:bodyPr wrap="square">
            <a:spAutoFit/>
          </a:bodyPr>
          <a:lstStyle/>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cs typeface="+mn-cs"/>
              </a:rPr>
              <a:t>PHR with 2 Symbols (Current 15.4z)</a:t>
            </a: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PHR (3 </a:t>
            </a:r>
            <a:r>
              <a:rPr lang="en-US" altLang="zh-CN" sz="1200" b="1" dirty="0" err="1" smtClean="0">
                <a:solidFill>
                  <a:srgbClr val="002060"/>
                </a:solidFill>
                <a:latin typeface="Calibri" pitchFamily="34" charset="0"/>
                <a:ea typeface="宋体" pitchFamily="2" charset="-122"/>
                <a:cs typeface="+mn-cs"/>
              </a:rPr>
              <a:t>Syms</a:t>
            </a:r>
            <a:r>
              <a:rPr lang="en-US" altLang="zh-CN" sz="1200" b="1" dirty="0" smtClean="0">
                <a:solidFill>
                  <a:srgbClr val="002060"/>
                </a:solidFill>
                <a:latin typeface="Calibri" pitchFamily="34" charset="0"/>
                <a:ea typeface="宋体" pitchFamily="2" charset="-122"/>
                <a:cs typeface="+mn-cs"/>
              </a:rPr>
              <a:t> / 4 </a:t>
            </a:r>
            <a:r>
              <a:rPr lang="en-US" altLang="zh-CN" sz="1200" b="1" dirty="0" err="1" smtClean="0">
                <a:solidFill>
                  <a:srgbClr val="002060"/>
                </a:solidFill>
                <a:latin typeface="Calibri" pitchFamily="34" charset="0"/>
                <a:ea typeface="宋体" pitchFamily="2" charset="-122"/>
                <a:cs typeface="+mn-cs"/>
              </a:rPr>
              <a:t>Syms</a:t>
            </a:r>
            <a:r>
              <a:rPr lang="en-US" altLang="zh-CN" sz="1200" b="1" dirty="0" smtClean="0">
                <a:solidFill>
                  <a:srgbClr val="002060"/>
                </a:solidFill>
                <a:latin typeface="Calibri" pitchFamily="34" charset="0"/>
                <a:ea typeface="宋体" pitchFamily="2" charset="-122"/>
                <a:cs typeface="+mn-cs"/>
              </a:rPr>
              <a:t>)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1.7dB / 3dB Improvement</a:t>
            </a: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rPr>
              <a:t>Actual Code Rates </a:t>
            </a:r>
            <a:r>
              <a:rPr lang="en-US" altLang="zh-CN" sz="1400" b="1" dirty="0" smtClean="0">
                <a:solidFill>
                  <a:srgbClr val="00206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Under different rates, unfair for BCC</a:t>
            </a:r>
            <a:endParaRPr lang="en-US" altLang="zh-CN" sz="1400" b="1" dirty="0" smtClean="0">
              <a:solidFill>
                <a:srgbClr val="C00000"/>
              </a:solidFill>
              <a:latin typeface="Calibri" pitchFamily="34" charset="0"/>
              <a:ea typeface="宋体" pitchFamily="2" charset="-122"/>
            </a:endParaRPr>
          </a:p>
          <a:p>
            <a:pPr marL="357188" lvl="1" indent="-17462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rPr>
              <a:t>All BCC Data Transmission: R = 1/2</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10 Bytes </a:t>
            </a:r>
            <a:r>
              <a:rPr lang="en-US" altLang="zh-CN" sz="1200" b="1" dirty="0" smtClean="0">
                <a:solidFill>
                  <a:srgbClr val="002060"/>
                </a:solidFill>
                <a:latin typeface="Calibri" pitchFamily="34" charset="0"/>
                <a:ea typeface="宋体" pitchFamily="2" charset="-122"/>
              </a:rPr>
              <a:t>LDPC: </a:t>
            </a:r>
            <a:r>
              <a:rPr lang="en-US" altLang="zh-CN" sz="1200" b="1" dirty="0" smtClean="0">
                <a:solidFill>
                  <a:srgbClr val="C00000"/>
                </a:solidFill>
                <a:latin typeface="Calibri" pitchFamily="34" charset="0"/>
                <a:ea typeface="宋体" pitchFamily="2" charset="-122"/>
              </a:rPr>
              <a:t>R ~ </a:t>
            </a:r>
            <a:r>
              <a:rPr lang="en-US" altLang="zh-CN" sz="1200" b="1" dirty="0">
                <a:solidFill>
                  <a:srgbClr val="C00000"/>
                </a:solidFill>
                <a:latin typeface="Calibri" pitchFamily="34" charset="0"/>
                <a:ea typeface="宋体" pitchFamily="2" charset="-122"/>
              </a:rPr>
              <a:t>0.20 </a:t>
            </a:r>
            <a:r>
              <a:rPr lang="en-US" altLang="zh-CN" sz="1200" b="1" dirty="0" smtClean="0">
                <a:solidFill>
                  <a:srgbClr val="002060"/>
                </a:solidFill>
                <a:latin typeface="Calibri" pitchFamily="34" charset="0"/>
                <a:ea typeface="宋体" pitchFamily="2" charset="-122"/>
              </a:rPr>
              <a:t>(RL: 0.1905 / 11n: 0.1980)</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20 </a:t>
            </a:r>
            <a:r>
              <a:rPr lang="en-US" altLang="zh-CN" sz="1200" b="1" dirty="0">
                <a:solidFill>
                  <a:srgbClr val="C00000"/>
                </a:solidFill>
                <a:latin typeface="Calibri" pitchFamily="34" charset="0"/>
                <a:ea typeface="宋体" pitchFamily="2" charset="-122"/>
              </a:rPr>
              <a:t>Bytes </a:t>
            </a:r>
            <a:r>
              <a:rPr lang="en-US" altLang="zh-CN" sz="1200" b="1" dirty="0" smtClean="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a:t>
            </a:r>
            <a:r>
              <a:rPr lang="en-US" altLang="zh-CN" sz="1200" b="1" dirty="0" smtClean="0">
                <a:solidFill>
                  <a:srgbClr val="C00000"/>
                </a:solidFill>
                <a:latin typeface="Calibri" pitchFamily="34" charset="0"/>
                <a:ea typeface="宋体" pitchFamily="2" charset="-122"/>
              </a:rPr>
              <a:t>0.32 </a:t>
            </a:r>
            <a:r>
              <a:rPr lang="en-US" altLang="zh-CN" sz="1200" b="1" dirty="0">
                <a:solidFill>
                  <a:srgbClr val="002060"/>
                </a:solidFill>
                <a:latin typeface="Calibri" pitchFamily="34" charset="0"/>
                <a:ea typeface="宋体" pitchFamily="2" charset="-122"/>
              </a:rPr>
              <a:t>(RL: </a:t>
            </a:r>
            <a:r>
              <a:rPr lang="en-US" altLang="zh-CN" sz="1200" b="1" dirty="0" smtClean="0">
                <a:solidFill>
                  <a:srgbClr val="002060"/>
                </a:solidFill>
                <a:latin typeface="Calibri" pitchFamily="34" charset="0"/>
                <a:ea typeface="宋体" pitchFamily="2" charset="-122"/>
              </a:rPr>
              <a:t>0.3200 </a:t>
            </a:r>
            <a:r>
              <a:rPr lang="en-US" altLang="zh-CN" sz="1200" b="1" dirty="0">
                <a:solidFill>
                  <a:srgbClr val="002060"/>
                </a:solidFill>
                <a:latin typeface="Calibri" pitchFamily="34" charset="0"/>
                <a:ea typeface="宋体" pitchFamily="2" charset="-122"/>
              </a:rPr>
              <a:t>/ 11n: </a:t>
            </a:r>
            <a:r>
              <a:rPr lang="en-US" altLang="zh-CN" sz="1200" b="1" dirty="0" smtClean="0">
                <a:solidFill>
                  <a:srgbClr val="002060"/>
                </a:solidFill>
                <a:latin typeface="Calibri" pitchFamily="34" charset="0"/>
                <a:ea typeface="宋体" pitchFamily="2" charset="-122"/>
              </a:rPr>
              <a:t>0.3300)</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30 Bytes </a:t>
            </a:r>
            <a:r>
              <a:rPr lang="en-US" altLang="zh-CN" sz="1200" b="1" dirty="0" smtClean="0">
                <a:solidFill>
                  <a:srgbClr val="002060"/>
                </a:solidFill>
                <a:latin typeface="Calibri" pitchFamily="34" charset="0"/>
                <a:ea typeface="宋体" pitchFamily="2" charset="-122"/>
              </a:rPr>
              <a:t>LDPC: </a:t>
            </a:r>
            <a:r>
              <a:rPr lang="en-US" altLang="zh-CN" sz="1200" b="1" dirty="0" smtClean="0">
                <a:solidFill>
                  <a:srgbClr val="C00000"/>
                </a:solidFill>
                <a:latin typeface="Calibri" pitchFamily="34" charset="0"/>
                <a:ea typeface="宋体" pitchFamily="2" charset="-122"/>
              </a:rPr>
              <a:t>R ~ 0.42 </a:t>
            </a:r>
            <a:r>
              <a:rPr lang="en-US" altLang="zh-CN" sz="1200" b="1" dirty="0" smtClean="0">
                <a:solidFill>
                  <a:srgbClr val="002060"/>
                </a:solidFill>
                <a:latin typeface="Calibri" pitchFamily="34" charset="0"/>
                <a:ea typeface="宋体" pitchFamily="2" charset="-122"/>
              </a:rPr>
              <a:t>(RL: 0.4138 / 11n: 0.4255)</a:t>
            </a:r>
            <a:endParaRPr lang="en-US" altLang="zh-CN" sz="1200" b="1" dirty="0">
              <a:solidFill>
                <a:srgbClr val="002060"/>
              </a:solidFill>
              <a:latin typeface="Calibri" pitchFamily="34" charset="0"/>
              <a:ea typeface="宋体" pitchFamily="2" charset="-122"/>
            </a:endParaRP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40 </a:t>
            </a:r>
            <a:r>
              <a:rPr lang="en-US" altLang="zh-CN" sz="1200" b="1" dirty="0">
                <a:solidFill>
                  <a:srgbClr val="C00000"/>
                </a:solidFill>
                <a:latin typeface="Calibri" pitchFamily="34" charset="0"/>
                <a:ea typeface="宋体" pitchFamily="2" charset="-122"/>
              </a:rPr>
              <a:t>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a:t>
            </a:r>
            <a:r>
              <a:rPr lang="en-US" altLang="zh-CN" sz="1200" b="1" dirty="0" smtClean="0">
                <a:solidFill>
                  <a:srgbClr val="C00000"/>
                </a:solidFill>
                <a:latin typeface="Calibri" pitchFamily="34" charset="0"/>
                <a:ea typeface="宋体" pitchFamily="2" charset="-122"/>
              </a:rPr>
              <a:t>0.49 </a:t>
            </a:r>
            <a:r>
              <a:rPr lang="en-US" altLang="zh-CN" sz="1200" b="1" dirty="0">
                <a:solidFill>
                  <a:srgbClr val="002060"/>
                </a:solidFill>
                <a:latin typeface="Calibri" pitchFamily="34" charset="0"/>
                <a:ea typeface="宋体" pitchFamily="2" charset="-122"/>
              </a:rPr>
              <a:t>(RL: 0.4848 / 11n: 0.4969</a:t>
            </a:r>
            <a:r>
              <a:rPr lang="en-US" altLang="zh-CN" sz="1200" b="1" dirty="0" smtClean="0">
                <a:solidFill>
                  <a:srgbClr val="002060"/>
                </a:solidFill>
                <a:latin typeface="Calibri" pitchFamily="34" charset="0"/>
                <a:ea typeface="宋体" pitchFamily="2" charset="-122"/>
              </a:rPr>
              <a:t>)</a:t>
            </a:r>
          </a:p>
          <a:p>
            <a:pPr marL="357188" lvl="1" indent="-17462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endParaRPr>
          </a:p>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rPr>
              <a:t>Reliability</a:t>
            </a:r>
          </a:p>
          <a:p>
            <a:pPr marL="357188" lvl="1" indent="-174625">
              <a:lnSpc>
                <a:spcPts val="1600"/>
              </a:lnSpc>
              <a:buClr>
                <a:srgbClr val="002060"/>
              </a:buClr>
              <a:buFontTx/>
              <a:buChar char="-"/>
              <a:tabLst>
                <a:tab pos="182563" algn="l"/>
              </a:tabLst>
              <a:defRPr/>
            </a:pPr>
            <a:r>
              <a:rPr lang="en-US" altLang="zh-CN" sz="1200" b="1" dirty="0" smtClean="0">
                <a:solidFill>
                  <a:srgbClr val="002060"/>
                </a:solidFill>
                <a:latin typeface="Calibri" pitchFamily="34" charset="0"/>
                <a:ea typeface="宋体" pitchFamily="2" charset="-122"/>
              </a:rPr>
              <a:t>Payload of </a:t>
            </a:r>
            <a:r>
              <a:rPr lang="en-US" altLang="zh-CN" sz="1200" b="1" dirty="0">
                <a:solidFill>
                  <a:srgbClr val="002060"/>
                </a:solidFill>
                <a:latin typeface="Calibri" pitchFamily="34" charset="0"/>
                <a:ea typeface="宋体" pitchFamily="2" charset="-122"/>
              </a:rPr>
              <a:t>10 </a:t>
            </a:r>
            <a:r>
              <a:rPr lang="en-US" altLang="zh-CN" sz="1200" b="1" dirty="0" smtClean="0">
                <a:solidFill>
                  <a:srgbClr val="002060"/>
                </a:solidFill>
                <a:latin typeface="Calibri" pitchFamily="34" charset="0"/>
                <a:ea typeface="宋体" pitchFamily="2" charset="-122"/>
              </a:rPr>
              <a:t>Bytes:  </a:t>
            </a:r>
            <a:r>
              <a:rPr lang="en-US" altLang="zh-CN" sz="1200" b="1" dirty="0">
                <a:solidFill>
                  <a:srgbClr val="002060"/>
                </a:solidFill>
                <a:latin typeface="Calibri" pitchFamily="34" charset="0"/>
                <a:ea typeface="宋体" pitchFamily="2" charset="-122"/>
              </a:rPr>
              <a:t>both </a:t>
            </a:r>
            <a:r>
              <a:rPr lang="en-US" altLang="zh-CN" sz="1200" b="1" dirty="0" smtClean="0">
                <a:solidFill>
                  <a:srgbClr val="002060"/>
                </a:solidFill>
                <a:latin typeface="Calibri" pitchFamily="34" charset="0"/>
                <a:ea typeface="宋体" pitchFamily="2" charset="-122"/>
              </a:rPr>
              <a:t>NR-LDPC (~2dB) </a:t>
            </a:r>
            <a:r>
              <a:rPr lang="en-US" altLang="zh-CN" sz="1200" b="1" dirty="0">
                <a:solidFill>
                  <a:srgbClr val="002060"/>
                </a:solidFill>
                <a:latin typeface="Calibri" pitchFamily="34" charset="0"/>
                <a:ea typeface="宋体" pitchFamily="2" charset="-122"/>
              </a:rPr>
              <a:t>and </a:t>
            </a:r>
            <a:r>
              <a:rPr lang="en-US" altLang="zh-CN" sz="1200" b="1" dirty="0" smtClean="0">
                <a:solidFill>
                  <a:srgbClr val="002060"/>
                </a:solidFill>
                <a:latin typeface="Calibri" pitchFamily="34" charset="0"/>
                <a:ea typeface="宋体" pitchFamily="2" charset="-122"/>
              </a:rPr>
              <a:t>11n-LDPC (~0.5dB) </a:t>
            </a:r>
            <a:r>
              <a:rPr lang="en-US" altLang="zh-CN" sz="1200" b="1" dirty="0">
                <a:solidFill>
                  <a:srgbClr val="002060"/>
                </a:solidFill>
                <a:latin typeface="Calibri" pitchFamily="34" charset="0"/>
                <a:ea typeface="宋体" pitchFamily="2" charset="-122"/>
              </a:rPr>
              <a:t>surpass PHR of 2 </a:t>
            </a:r>
            <a:r>
              <a:rPr lang="en-US" altLang="zh-CN" sz="1200" b="1" dirty="0" err="1" smtClean="0">
                <a:solidFill>
                  <a:srgbClr val="002060"/>
                </a:solidFill>
                <a:latin typeface="Calibri" pitchFamily="34" charset="0"/>
                <a:ea typeface="宋体" pitchFamily="2" charset="-122"/>
              </a:rPr>
              <a:t>Syms</a:t>
            </a:r>
            <a:r>
              <a:rPr lang="en-US" altLang="zh-CN" sz="1200" b="1" dirty="0" smtClean="0">
                <a:solidFill>
                  <a:srgbClr val="002060"/>
                </a:solidFill>
                <a:latin typeface="Calibri" pitchFamily="34" charset="0"/>
                <a:ea typeface="宋体" pitchFamily="2" charset="-122"/>
              </a:rPr>
              <a:t> at FER = 10</a:t>
            </a:r>
            <a:r>
              <a:rPr lang="en-US" altLang="zh-CN" sz="1200" b="1" baseline="30000" dirty="0" smtClean="0">
                <a:solidFill>
                  <a:srgbClr val="002060"/>
                </a:solidFill>
                <a:latin typeface="Calibri" pitchFamily="34" charset="0"/>
                <a:ea typeface="宋体" pitchFamily="2" charset="-122"/>
              </a:rPr>
              <a:t>-2</a:t>
            </a:r>
            <a:endParaRPr lang="en-US" altLang="zh-CN" sz="1200" b="1" baseline="30000" dirty="0">
              <a:solidFill>
                <a:srgbClr val="002060"/>
              </a:solidFill>
              <a:latin typeface="Calibri" pitchFamily="34" charset="0"/>
              <a:ea typeface="宋体" pitchFamily="2" charset="-122"/>
            </a:endParaRPr>
          </a:p>
          <a:p>
            <a:pPr marL="357188" lvl="1" indent="-174625">
              <a:lnSpc>
                <a:spcPts val="1600"/>
              </a:lnSpc>
              <a:buClr>
                <a:srgbClr val="002060"/>
              </a:buClr>
              <a:buFontTx/>
              <a:buChar char="-"/>
              <a:tabLst>
                <a:tab pos="182563" algn="l"/>
              </a:tabLst>
              <a:defRPr/>
            </a:pPr>
            <a:r>
              <a:rPr lang="en-US" altLang="zh-CN" sz="1200" b="1" dirty="0" smtClean="0">
                <a:solidFill>
                  <a:srgbClr val="002060"/>
                </a:solidFill>
                <a:latin typeface="Calibri" pitchFamily="34" charset="0"/>
                <a:ea typeface="宋体" pitchFamily="2" charset="-122"/>
              </a:rPr>
              <a:t>Payload </a:t>
            </a:r>
            <a:r>
              <a:rPr lang="en-US" altLang="zh-CN" sz="1200" b="1" dirty="0">
                <a:solidFill>
                  <a:srgbClr val="002060"/>
                </a:solidFill>
                <a:latin typeface="Calibri" pitchFamily="34" charset="0"/>
                <a:ea typeface="宋体" pitchFamily="2" charset="-122"/>
              </a:rPr>
              <a:t>of </a:t>
            </a:r>
            <a:r>
              <a:rPr lang="en-US" altLang="zh-CN" sz="1200" b="1" dirty="0" smtClean="0">
                <a:solidFill>
                  <a:srgbClr val="002060"/>
                </a:solidFill>
                <a:latin typeface="Calibri" pitchFamily="34" charset="0"/>
                <a:ea typeface="宋体" pitchFamily="2" charset="-122"/>
              </a:rPr>
              <a:t>20 Bytes: NR-LDPC surpasses 11n-LDPC ~0.5dB at </a:t>
            </a:r>
            <a:r>
              <a:rPr lang="en-US" altLang="zh-CN" sz="1200" b="1" dirty="0">
                <a:solidFill>
                  <a:srgbClr val="002060"/>
                </a:solidFill>
                <a:latin typeface="Calibri" pitchFamily="34" charset="0"/>
                <a:ea typeface="宋体" pitchFamily="2" charset="-122"/>
              </a:rPr>
              <a:t>FER = </a:t>
            </a:r>
            <a:r>
              <a:rPr lang="en-US" altLang="zh-CN" sz="1200" b="1" dirty="0" smtClean="0">
                <a:solidFill>
                  <a:srgbClr val="002060"/>
                </a:solidFill>
                <a:latin typeface="Calibri" pitchFamily="34" charset="0"/>
                <a:ea typeface="宋体" pitchFamily="2" charset="-122"/>
              </a:rPr>
              <a:t>10</a:t>
            </a:r>
            <a:r>
              <a:rPr lang="en-US" altLang="zh-CN" sz="1200" b="1" baseline="30000" dirty="0" smtClean="0">
                <a:solidFill>
                  <a:srgbClr val="002060"/>
                </a:solidFill>
                <a:latin typeface="Calibri" pitchFamily="34" charset="0"/>
                <a:ea typeface="宋体" pitchFamily="2" charset="-122"/>
              </a:rPr>
              <a:t>-2</a:t>
            </a:r>
            <a:r>
              <a:rPr lang="en-US" altLang="zh-CN" sz="1200" b="1" dirty="0" smtClean="0">
                <a:solidFill>
                  <a:srgbClr val="002060"/>
                </a:solidFill>
                <a:latin typeface="Calibri" pitchFamily="34" charset="0"/>
                <a:ea typeface="宋体" pitchFamily="2" charset="-122"/>
              </a:rPr>
              <a:t> and ~0.7dB </a:t>
            </a:r>
            <a:r>
              <a:rPr lang="en-US" altLang="zh-CN" sz="1200" b="1" dirty="0">
                <a:solidFill>
                  <a:srgbClr val="002060"/>
                </a:solidFill>
                <a:latin typeface="Calibri" pitchFamily="34" charset="0"/>
                <a:ea typeface="宋体" pitchFamily="2" charset="-122"/>
              </a:rPr>
              <a:t>at FER = </a:t>
            </a:r>
            <a:r>
              <a:rPr lang="en-US" altLang="zh-CN" sz="1200" b="1" dirty="0" smtClean="0">
                <a:solidFill>
                  <a:srgbClr val="002060"/>
                </a:solidFill>
                <a:latin typeface="Calibri" pitchFamily="34" charset="0"/>
                <a:ea typeface="宋体" pitchFamily="2" charset="-122"/>
              </a:rPr>
              <a:t>10</a:t>
            </a:r>
            <a:r>
              <a:rPr lang="en-US" altLang="zh-CN" sz="1200" b="1" baseline="30000" dirty="0" smtClean="0">
                <a:solidFill>
                  <a:srgbClr val="002060"/>
                </a:solidFill>
                <a:latin typeface="Calibri" pitchFamily="34" charset="0"/>
                <a:ea typeface="宋体" pitchFamily="2" charset="-122"/>
              </a:rPr>
              <a:t>-3</a:t>
            </a:r>
            <a:endParaRPr lang="en-US" altLang="zh-CN" sz="1200" b="1" baseline="30000" dirty="0">
              <a:solidFill>
                <a:srgbClr val="002060"/>
              </a:solidFill>
              <a:latin typeface="Calibri" pitchFamily="34" charset="0"/>
              <a:ea typeface="宋体" pitchFamily="2" charset="-122"/>
            </a:endParaRPr>
          </a:p>
        </p:txBody>
      </p:sp>
      <p:pic>
        <p:nvPicPr>
          <p:cNvPr id="5" name="图片 4"/>
          <p:cNvPicPr>
            <a:picLocks noChangeAspect="1"/>
          </p:cNvPicPr>
          <p:nvPr/>
        </p:nvPicPr>
        <p:blipFill>
          <a:blip r:embed="rId2"/>
          <a:stretch>
            <a:fillRect/>
          </a:stretch>
        </p:blipFill>
        <p:spPr>
          <a:xfrm>
            <a:off x="7543006" y="1677194"/>
            <a:ext cx="4178115" cy="269768"/>
          </a:xfrm>
          <a:prstGeom prst="rect">
            <a:avLst/>
          </a:prstGeom>
        </p:spPr>
      </p:pic>
      <p:pic>
        <p:nvPicPr>
          <p:cNvPr id="2" name="图片 1"/>
          <p:cNvPicPr>
            <a:picLocks noChangeAspect="1"/>
          </p:cNvPicPr>
          <p:nvPr/>
        </p:nvPicPr>
        <p:blipFill>
          <a:blip r:embed="rId3"/>
          <a:stretch>
            <a:fillRect/>
          </a:stretch>
        </p:blipFill>
        <p:spPr>
          <a:xfrm>
            <a:off x="532606" y="1761517"/>
            <a:ext cx="6332433" cy="4114800"/>
          </a:xfrm>
          <a:prstGeom prst="rect">
            <a:avLst/>
          </a:prstGeom>
        </p:spPr>
      </p:pic>
      <p:pic>
        <p:nvPicPr>
          <p:cNvPr id="3" name="图片 2"/>
          <p:cNvPicPr>
            <a:picLocks noChangeAspect="1"/>
          </p:cNvPicPr>
          <p:nvPr/>
        </p:nvPicPr>
        <p:blipFill>
          <a:blip r:embed="rId4"/>
          <a:stretch>
            <a:fillRect/>
          </a:stretch>
        </p:blipFill>
        <p:spPr>
          <a:xfrm>
            <a:off x="7879463" y="2362994"/>
            <a:ext cx="3244943" cy="666454"/>
          </a:xfrm>
          <a:prstGeom prst="rect">
            <a:avLst/>
          </a:prstGeom>
        </p:spPr>
      </p:pic>
      <p:cxnSp>
        <p:nvCxnSpPr>
          <p:cNvPr id="6" name="直接箭头连接符 5"/>
          <p:cNvCxnSpPr/>
          <p:nvPr/>
        </p:nvCxnSpPr>
        <p:spPr bwMode="auto">
          <a:xfrm>
            <a:off x="2361406" y="3708000"/>
            <a:ext cx="756698"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0" name="直接箭头连接符 9"/>
          <p:cNvCxnSpPr/>
          <p:nvPr/>
        </p:nvCxnSpPr>
        <p:spPr bwMode="auto">
          <a:xfrm>
            <a:off x="3564000" y="3708000"/>
            <a:ext cx="288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6" name="直接箭头连接符 15"/>
          <p:cNvCxnSpPr/>
          <p:nvPr/>
        </p:nvCxnSpPr>
        <p:spPr bwMode="auto">
          <a:xfrm>
            <a:off x="4054606" y="3708000"/>
            <a:ext cx="25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7" name="直接箭头连接符 16"/>
          <p:cNvCxnSpPr/>
          <p:nvPr/>
        </p:nvCxnSpPr>
        <p:spPr bwMode="auto">
          <a:xfrm>
            <a:off x="4500000" y="3708000"/>
            <a:ext cx="180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grpSp>
        <p:nvGrpSpPr>
          <p:cNvPr id="20" name="组合 19"/>
          <p:cNvGrpSpPr/>
          <p:nvPr/>
        </p:nvGrpSpPr>
        <p:grpSpPr>
          <a:xfrm>
            <a:off x="8990806" y="1588568"/>
            <a:ext cx="304800" cy="414010"/>
            <a:chOff x="4807000" y="4877594"/>
            <a:chExt cx="450006" cy="533400"/>
          </a:xfrm>
        </p:grpSpPr>
        <p:cxnSp>
          <p:nvCxnSpPr>
            <p:cNvPr id="21" name="直接连接符 2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直接连接符 2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4" name="矩形 3"/>
          <p:cNvSpPr/>
          <p:nvPr/>
        </p:nvSpPr>
        <p:spPr>
          <a:xfrm rot="10800000">
            <a:off x="101719" y="3443921"/>
            <a:ext cx="430887" cy="528158"/>
          </a:xfrm>
          <a:prstGeom prst="rect">
            <a:avLst/>
          </a:prstGeom>
        </p:spPr>
        <p:txBody>
          <a:bodyPr vert="eaVert" wrap="square">
            <a:spAutoFit/>
          </a:bodyPr>
          <a:lstStyle/>
          <a:p>
            <a:r>
              <a:rPr lang="en-US" altLang="zh-CN" sz="1600" dirty="0">
                <a:latin typeface="Times New Roman" panose="02020603050405020304" pitchFamily="18" charset="0"/>
                <a:ea typeface="宋体" pitchFamily="2" charset="-122"/>
                <a:cs typeface="Times New Roman" panose="02020603050405020304" pitchFamily="18" charset="0"/>
              </a:rPr>
              <a:t>FER</a:t>
            </a:r>
            <a:endParaRPr lang="zh-CN" altLang="en-US" sz="1400" dirty="0">
              <a:latin typeface="Times New Roman" panose="02020603050405020304" pitchFamily="18" charset="0"/>
              <a:cs typeface="Times New Roman" panose="02020603050405020304" pitchFamily="18" charset="0"/>
            </a:endParaRPr>
          </a:p>
        </p:txBody>
      </p:sp>
      <p:sp>
        <p:nvSpPr>
          <p:cNvPr id="23" name="椭圆 22"/>
          <p:cNvSpPr/>
          <p:nvPr/>
        </p:nvSpPr>
        <p:spPr bwMode="auto">
          <a:xfrm>
            <a:off x="5942806" y="2052000"/>
            <a:ext cx="914400" cy="131816"/>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4" name="矩形 23"/>
          <p:cNvSpPr/>
          <p:nvPr/>
        </p:nvSpPr>
        <p:spPr>
          <a:xfrm rot="10800000">
            <a:off x="60018" y="3429794"/>
            <a:ext cx="430887" cy="528158"/>
          </a:xfrm>
          <a:prstGeom prst="rect">
            <a:avLst/>
          </a:prstGeom>
          <a:solidFill>
            <a:schemeClr val="bg1"/>
          </a:solidFill>
        </p:spPr>
        <p:txBody>
          <a:bodyPr vert="eaVert" wrap="square">
            <a:spAutoFit/>
          </a:bodyPr>
          <a:lstStyle/>
          <a:p>
            <a:r>
              <a:rPr lang="en-US" altLang="zh-CN" sz="1600" dirty="0">
                <a:latin typeface="Times New Roman" panose="02020603050405020304" pitchFamily="18" charset="0"/>
                <a:ea typeface="宋体" pitchFamily="2" charset="-122"/>
                <a:cs typeface="Times New Roman" panose="02020603050405020304" pitchFamily="18" charset="0"/>
              </a:rPr>
              <a:t>P</a:t>
            </a:r>
            <a:r>
              <a:rPr lang="en-US" altLang="zh-CN" sz="1600" dirty="0" smtClean="0">
                <a:latin typeface="Times New Roman" panose="02020603050405020304" pitchFamily="18" charset="0"/>
                <a:ea typeface="宋体" pitchFamily="2" charset="-122"/>
                <a:cs typeface="Times New Roman" panose="02020603050405020304" pitchFamily="18" charset="0"/>
              </a:rPr>
              <a:t>ER</a:t>
            </a:r>
            <a:endParaRPr lang="zh-CN" altLang="en-US" sz="1400" dirty="0">
              <a:latin typeface="Times New Roman" panose="02020603050405020304" pitchFamily="18" charset="0"/>
              <a:cs typeface="Times New Roman" panose="02020603050405020304" pitchFamily="18" charset="0"/>
            </a:endParaRPr>
          </a:p>
        </p:txBody>
      </p:sp>
      <p:sp>
        <p:nvSpPr>
          <p:cNvPr id="25" name="矩形 24"/>
          <p:cNvSpPr/>
          <p:nvPr/>
        </p:nvSpPr>
        <p:spPr>
          <a:xfrm>
            <a:off x="5571277" y="1796584"/>
            <a:ext cx="1285929" cy="261610"/>
          </a:xfrm>
          <a:prstGeom prst="rect">
            <a:avLst/>
          </a:prstGeom>
        </p:spPr>
        <p:txBody>
          <a:bodyPr wrap="none">
            <a:spAutoFit/>
          </a:bodyPr>
          <a:lstStyle/>
          <a:p>
            <a:r>
              <a:rPr lang="en-US" altLang="zh-CN" sz="1100" dirty="0" smtClean="0">
                <a:solidFill>
                  <a:srgbClr val="C00000"/>
                </a:solidFill>
              </a:rPr>
              <a:t>15.4z PHR Scheme</a:t>
            </a:r>
            <a:endParaRPr lang="zh-CN" altLang="en-US" sz="1100" dirty="0"/>
          </a:p>
        </p:txBody>
      </p:sp>
    </p:spTree>
    <p:extLst>
      <p:ext uri="{BB962C8B-B14F-4D97-AF65-F5344CB8AC3E}">
        <p14:creationId xmlns:p14="http://schemas.microsoft.com/office/powerpoint/2010/main" val="1523426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790406" y="1448593"/>
            <a:ext cx="4725821" cy="3357555"/>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a:t>Simulation Results of Transmitting Mode </a:t>
            </a:r>
            <a:r>
              <a:rPr lang="en-US" altLang="zh-CN" sz="3600" dirty="0" smtClean="0"/>
              <a:t>2</a:t>
            </a:r>
            <a:endParaRPr lang="en-US" sz="3600" dirty="0"/>
          </a:p>
        </p:txBody>
      </p:sp>
      <p:sp>
        <p:nvSpPr>
          <p:cNvPr id="14" name="矩形 13"/>
          <p:cNvSpPr/>
          <p:nvPr/>
        </p:nvSpPr>
        <p:spPr>
          <a:xfrm>
            <a:off x="8609806" y="4978317"/>
            <a:ext cx="2737047"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i="1" dirty="0" smtClean="0">
                <a:solidFill>
                  <a:srgbClr val="C00000"/>
                </a:solidFill>
              </a:rPr>
              <a:t>All with a single parity-check matrix</a:t>
            </a:r>
          </a:p>
        </p:txBody>
      </p:sp>
      <p:pic>
        <p:nvPicPr>
          <p:cNvPr id="4" name="图片 3"/>
          <p:cNvPicPr>
            <a:picLocks noChangeAspect="1"/>
          </p:cNvPicPr>
          <p:nvPr/>
        </p:nvPicPr>
        <p:blipFill>
          <a:blip r:embed="rId3"/>
          <a:stretch>
            <a:fillRect/>
          </a:stretch>
        </p:blipFill>
        <p:spPr>
          <a:xfrm>
            <a:off x="961580" y="1372395"/>
            <a:ext cx="4648200" cy="3438324"/>
          </a:xfrm>
          <a:prstGeom prst="rect">
            <a:avLst/>
          </a:prstGeom>
        </p:spPr>
      </p:pic>
      <p:sp>
        <p:nvSpPr>
          <p:cNvPr id="15" name="矩形 14"/>
          <p:cNvSpPr/>
          <p:nvPr/>
        </p:nvSpPr>
        <p:spPr>
          <a:xfrm>
            <a:off x="532606" y="4902339"/>
            <a:ext cx="11049000" cy="1323439"/>
          </a:xfrm>
          <a:prstGeom prst="rect">
            <a:avLst/>
          </a:prstGeom>
          <a:ln>
            <a:solidFill>
              <a:srgbClr val="002060"/>
            </a:solidFill>
          </a:ln>
        </p:spPr>
        <p:txBody>
          <a:bodyPr wrap="square">
            <a:spAutoFit/>
          </a:bodyPr>
          <a:lstStyle/>
          <a:p>
            <a:pPr marL="0" lvl="1">
              <a:lnSpc>
                <a:spcPts val="1600"/>
              </a:lnSpc>
              <a:buClr>
                <a:srgbClr val="002060"/>
              </a:buClr>
              <a:defRPr/>
            </a:pPr>
            <a:r>
              <a:rPr lang="en-US" altLang="zh-CN" sz="1200" b="1" i="1" dirty="0" smtClean="0">
                <a:solidFill>
                  <a:srgbClr val="C00000"/>
                </a:solidFill>
                <a:latin typeface="Calibri" pitchFamily="34" charset="0"/>
                <a:ea typeface="宋体" pitchFamily="2" charset="-122"/>
                <a:cs typeface="+mn-cs"/>
              </a:rPr>
              <a:t>New LDPC (340,680) vs. WLAN LDPC (324,648) at R = 1/2</a:t>
            </a:r>
            <a:r>
              <a:rPr lang="en-US" altLang="zh-CN" sz="1200" b="1" dirty="0">
                <a:solidFill>
                  <a:srgbClr val="002060"/>
                </a:solidFill>
                <a:latin typeface="Calibri" pitchFamily="34" charset="0"/>
                <a:ea typeface="宋体" pitchFamily="2" charset="-122"/>
                <a:sym typeface="Wingdings" panose="05000000000000000000" pitchFamily="2" charset="2"/>
              </a:rPr>
              <a:t>  </a:t>
            </a:r>
            <a:r>
              <a:rPr lang="en-US" altLang="zh-CN" sz="1200" b="1" dirty="0">
                <a:solidFill>
                  <a:srgbClr val="C00000"/>
                </a:solidFill>
                <a:latin typeface="Calibri" pitchFamily="34" charset="0"/>
                <a:ea typeface="宋体" pitchFamily="2" charset="-122"/>
                <a:sym typeface="Wingdings" panose="05000000000000000000" pitchFamily="2" charset="2"/>
              </a:rPr>
              <a:t>Under </a:t>
            </a:r>
            <a:r>
              <a:rPr lang="en-US" altLang="zh-CN" sz="1200" b="1" dirty="0" smtClean="0">
                <a:solidFill>
                  <a:srgbClr val="C00000"/>
                </a:solidFill>
                <a:latin typeface="Calibri" pitchFamily="34" charset="0"/>
                <a:ea typeface="宋体" pitchFamily="2" charset="-122"/>
                <a:sym typeface="Wingdings" panose="05000000000000000000" pitchFamily="2" charset="2"/>
              </a:rPr>
              <a:t>same rates</a:t>
            </a:r>
            <a:r>
              <a:rPr lang="en-US" altLang="zh-CN" sz="1200" b="1">
                <a:solidFill>
                  <a:srgbClr val="C00000"/>
                </a:solidFill>
                <a:latin typeface="Calibri" pitchFamily="34" charset="0"/>
                <a:ea typeface="宋体" pitchFamily="2" charset="-122"/>
                <a:sym typeface="Wingdings" panose="05000000000000000000" pitchFamily="2" charset="2"/>
              </a:rPr>
              <a:t>, </a:t>
            </a:r>
            <a:r>
              <a:rPr lang="en-US" altLang="zh-CN" sz="1200" b="1" smtClean="0">
                <a:solidFill>
                  <a:srgbClr val="C00000"/>
                </a:solidFill>
                <a:latin typeface="Calibri" pitchFamily="34" charset="0"/>
                <a:ea typeface="宋体" pitchFamily="2" charset="-122"/>
                <a:sym typeface="Wingdings" panose="05000000000000000000" pitchFamily="2" charset="2"/>
              </a:rPr>
              <a:t>fair </a:t>
            </a:r>
            <a:r>
              <a:rPr lang="en-US" altLang="zh-CN" sz="1200" b="1" dirty="0">
                <a:solidFill>
                  <a:srgbClr val="C00000"/>
                </a:solidFill>
                <a:latin typeface="Calibri" pitchFamily="34" charset="0"/>
                <a:ea typeface="宋体" pitchFamily="2" charset="-122"/>
                <a:sym typeface="Wingdings" panose="05000000000000000000" pitchFamily="2" charset="2"/>
              </a:rPr>
              <a:t>for BCC</a:t>
            </a:r>
            <a:endParaRPr lang="en-US" altLang="zh-CN" sz="1200" b="1" i="1" dirty="0" smtClean="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Can obtain around 0.25dB gain at BLER = 10</a:t>
            </a:r>
            <a:r>
              <a:rPr lang="en-US" altLang="zh-CN" sz="1200" b="1" baseline="30000" dirty="0" smtClean="0">
                <a:solidFill>
                  <a:srgbClr val="002060"/>
                </a:solidFill>
                <a:latin typeface="Calibri" pitchFamily="34" charset="0"/>
                <a:ea typeface="宋体" pitchFamily="2" charset="-122"/>
                <a:cs typeface="+mn-cs"/>
              </a:rPr>
              <a:t>-4</a:t>
            </a:r>
            <a:r>
              <a:rPr lang="en-US" altLang="zh-CN" sz="1200" b="1" dirty="0" smtClean="0">
                <a:solidFill>
                  <a:srgbClr val="002060"/>
                </a:solidFill>
                <a:latin typeface="Calibri" pitchFamily="34" charset="0"/>
                <a:ea typeface="宋体" pitchFamily="2" charset="-122"/>
                <a:cs typeface="+mn-cs"/>
              </a:rPr>
              <a:t>  and Complexity: </a:t>
            </a:r>
            <a:r>
              <a:rPr lang="en-US" altLang="zh-CN" sz="1200" b="1" dirty="0" smtClean="0">
                <a:solidFill>
                  <a:srgbClr val="00B050"/>
                </a:solidFill>
                <a:latin typeface="Calibri" pitchFamily="34" charset="0"/>
                <a:ea typeface="宋体" pitchFamily="2" charset="-122"/>
                <a:cs typeface="+mn-cs"/>
              </a:rPr>
              <a:t>76 CPMS (New LDPC) </a:t>
            </a:r>
            <a:r>
              <a:rPr lang="en-US" altLang="zh-CN" sz="1200" b="1" dirty="0" smtClean="0">
                <a:solidFill>
                  <a:srgbClr val="002060"/>
                </a:solidFill>
                <a:latin typeface="Calibri" pitchFamily="34" charset="0"/>
                <a:ea typeface="宋体" pitchFamily="2" charset="-122"/>
                <a:cs typeface="+mn-cs"/>
              </a:rPr>
              <a:t>vs </a:t>
            </a:r>
            <a:r>
              <a:rPr lang="en-US" altLang="zh-CN" sz="1200" b="1" dirty="0" smtClean="0">
                <a:solidFill>
                  <a:srgbClr val="00B050"/>
                </a:solidFill>
                <a:latin typeface="Calibri" pitchFamily="34" charset="0"/>
                <a:ea typeface="宋体" pitchFamily="2" charset="-122"/>
                <a:cs typeface="+mn-cs"/>
              </a:rPr>
              <a:t>88 CPMs (WLAN LDPC)</a:t>
            </a:r>
          </a:p>
          <a:p>
            <a:pPr marL="0" lvl="1">
              <a:lnSpc>
                <a:spcPts val="1600"/>
              </a:lnSpc>
              <a:buClr>
                <a:srgbClr val="002060"/>
              </a:buClr>
              <a:defRPr/>
            </a:pPr>
            <a:r>
              <a:rPr lang="en-US" altLang="zh-CN" sz="1200" b="1" i="1" dirty="0" smtClean="0">
                <a:solidFill>
                  <a:srgbClr val="C00000"/>
                </a:solidFill>
                <a:latin typeface="Calibri" pitchFamily="34" charset="0"/>
                <a:ea typeface="宋体" pitchFamily="2" charset="-122"/>
                <a:cs typeface="+mn-cs"/>
              </a:rPr>
              <a:t>New </a:t>
            </a:r>
            <a:r>
              <a:rPr lang="en-US" altLang="zh-CN" sz="1200" b="1" i="1" dirty="0">
                <a:solidFill>
                  <a:srgbClr val="C00000"/>
                </a:solidFill>
                <a:latin typeface="Calibri" pitchFamily="34" charset="0"/>
                <a:ea typeface="宋体" pitchFamily="2" charset="-122"/>
                <a:cs typeface="+mn-cs"/>
              </a:rPr>
              <a:t>LDPC </a:t>
            </a:r>
            <a:r>
              <a:rPr lang="en-US" altLang="zh-CN" sz="1200" b="1" i="1" dirty="0" smtClean="0">
                <a:solidFill>
                  <a:srgbClr val="C00000"/>
                </a:solidFill>
                <a:latin typeface="Calibri" pitchFamily="34" charset="0"/>
                <a:ea typeface="宋体" pitchFamily="2" charset="-122"/>
                <a:cs typeface="+mn-cs"/>
              </a:rPr>
              <a:t>(160,320) </a:t>
            </a:r>
            <a:r>
              <a:rPr lang="en-US" altLang="zh-CN" sz="1200" b="1" i="1" dirty="0">
                <a:solidFill>
                  <a:srgbClr val="C00000"/>
                </a:solidFill>
                <a:latin typeface="Calibri" pitchFamily="34" charset="0"/>
                <a:ea typeface="宋体" pitchFamily="2" charset="-122"/>
                <a:cs typeface="+mn-cs"/>
              </a:rPr>
              <a:t>vs. </a:t>
            </a:r>
            <a:r>
              <a:rPr lang="en-US" altLang="zh-CN" sz="1200" b="1" i="1" dirty="0" smtClean="0">
                <a:solidFill>
                  <a:srgbClr val="C00000"/>
                </a:solidFill>
                <a:latin typeface="Calibri" pitchFamily="34" charset="0"/>
                <a:ea typeface="宋体" pitchFamily="2" charset="-122"/>
                <a:cs typeface="+mn-cs"/>
              </a:rPr>
              <a:t>WLAN </a:t>
            </a:r>
            <a:r>
              <a:rPr lang="en-US" altLang="zh-CN" sz="1200" b="1" i="1" dirty="0">
                <a:solidFill>
                  <a:srgbClr val="C00000"/>
                </a:solidFill>
                <a:latin typeface="Calibri" pitchFamily="34" charset="0"/>
                <a:ea typeface="宋体" pitchFamily="2" charset="-122"/>
                <a:cs typeface="+mn-cs"/>
              </a:rPr>
              <a:t>LDPC </a:t>
            </a:r>
            <a:r>
              <a:rPr lang="en-US" altLang="zh-CN" sz="1200" b="1" i="1" dirty="0" smtClean="0">
                <a:solidFill>
                  <a:srgbClr val="C00000"/>
                </a:solidFill>
                <a:latin typeface="Calibri" pitchFamily="34" charset="0"/>
                <a:ea typeface="宋体" pitchFamily="2" charset="-122"/>
                <a:cs typeface="+mn-cs"/>
              </a:rPr>
              <a:t>(160,320) </a:t>
            </a:r>
            <a:r>
              <a:rPr lang="en-US" altLang="zh-CN" sz="1200" b="1" i="1" dirty="0">
                <a:solidFill>
                  <a:srgbClr val="C00000"/>
                </a:solidFill>
                <a:latin typeface="Calibri" pitchFamily="34" charset="0"/>
                <a:ea typeface="宋体" pitchFamily="2" charset="-122"/>
                <a:cs typeface="+mn-cs"/>
              </a:rPr>
              <a:t>at R = </a:t>
            </a:r>
            <a:r>
              <a:rPr lang="en-US" altLang="zh-CN" sz="1200" b="1" i="1" dirty="0" smtClean="0">
                <a:solidFill>
                  <a:srgbClr val="C00000"/>
                </a:solidFill>
                <a:latin typeface="Calibri" pitchFamily="34" charset="0"/>
                <a:ea typeface="宋体" pitchFamily="2" charset="-122"/>
                <a:cs typeface="+mn-cs"/>
              </a:rPr>
              <a:t>½ </a:t>
            </a:r>
            <a:r>
              <a:rPr lang="en-US" altLang="zh-CN" sz="1200" b="1" dirty="0" smtClean="0">
                <a:solidFill>
                  <a:srgbClr val="C00000"/>
                </a:solidFill>
                <a:latin typeface="Calibri" pitchFamily="34" charset="0"/>
                <a:ea typeface="宋体" pitchFamily="2" charset="-122"/>
                <a:cs typeface="+mn-cs"/>
                <a:sym typeface="Wingdings" panose="05000000000000000000" pitchFamily="2" charset="2"/>
              </a:rPr>
              <a:t> LDPC of same rate of R = 1/2 (Fair)</a:t>
            </a:r>
            <a:endParaRPr lang="en-US" altLang="zh-CN" sz="1200" b="1" dirty="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New LDPC performs very well at short payload (20 bytes)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over 2dB compared with R = ½ </a:t>
            </a:r>
            <a:r>
              <a:rPr lang="en-US" altLang="zh-CN" sz="1200" b="1" dirty="0" smtClean="0">
                <a:solidFill>
                  <a:srgbClr val="002060"/>
                </a:solidFill>
                <a:latin typeface="Calibri" pitchFamily="34" charset="0"/>
                <a:ea typeface="宋体" pitchFamily="2" charset="-122"/>
                <a:cs typeface="+mn-cs"/>
              </a:rPr>
              <a:t>WLAN </a:t>
            </a:r>
            <a:r>
              <a:rPr lang="en-US" altLang="zh-CN" sz="1200" b="1" dirty="0">
                <a:solidFill>
                  <a:srgbClr val="002060"/>
                </a:solidFill>
                <a:latin typeface="Calibri" pitchFamily="34" charset="0"/>
                <a:ea typeface="宋体" pitchFamily="2" charset="-122"/>
                <a:cs typeface="+mn-cs"/>
              </a:rPr>
              <a:t>LDPC </a:t>
            </a:r>
            <a:r>
              <a:rPr lang="en-US" altLang="zh-CN" sz="1200" b="1" dirty="0" smtClean="0">
                <a:solidFill>
                  <a:srgbClr val="002060"/>
                </a:solidFill>
                <a:latin typeface="Calibri" pitchFamily="34" charset="0"/>
                <a:ea typeface="宋体" pitchFamily="2" charset="-122"/>
                <a:cs typeface="+mn-cs"/>
              </a:rPr>
              <a:t>(Shorten &amp; </a:t>
            </a:r>
            <a:r>
              <a:rPr lang="en-US" altLang="zh-CN" sz="1200" b="1" dirty="0" err="1" smtClean="0">
                <a:solidFill>
                  <a:srgbClr val="002060"/>
                </a:solidFill>
                <a:latin typeface="Calibri" pitchFamily="34" charset="0"/>
                <a:ea typeface="宋体" pitchFamily="2" charset="-122"/>
                <a:cs typeface="+mn-cs"/>
              </a:rPr>
              <a:t>Punc</a:t>
            </a:r>
            <a:r>
              <a:rPr lang="en-US" altLang="zh-CN" sz="1200" b="1" dirty="0" smtClean="0">
                <a:solidFill>
                  <a:srgbClr val="002060"/>
                </a:solidFill>
                <a:latin typeface="Calibri" pitchFamily="34" charset="0"/>
                <a:ea typeface="宋体" pitchFamily="2" charset="-122"/>
                <a:cs typeface="+mn-cs"/>
              </a:rPr>
              <a:t>)</a:t>
            </a:r>
          </a:p>
          <a:p>
            <a:pPr marL="0" lvl="1">
              <a:lnSpc>
                <a:spcPts val="1600"/>
              </a:lnSpc>
              <a:buClr>
                <a:srgbClr val="002060"/>
              </a:buClr>
              <a:defRPr/>
            </a:pPr>
            <a:r>
              <a:rPr lang="en-US" altLang="zh-CN" sz="1200" b="1" i="1" dirty="0">
                <a:solidFill>
                  <a:srgbClr val="C00000"/>
                </a:solidFill>
                <a:latin typeface="Calibri" pitchFamily="34" charset="0"/>
                <a:ea typeface="宋体" pitchFamily="2" charset="-122"/>
              </a:rPr>
              <a:t>New LDPC (</a:t>
            </a:r>
            <a:r>
              <a:rPr lang="en-US" altLang="zh-CN" sz="1200" b="1" i="1" dirty="0" smtClean="0">
                <a:solidFill>
                  <a:srgbClr val="C00000"/>
                </a:solidFill>
                <a:latin typeface="Calibri" pitchFamily="34" charset="0"/>
                <a:ea typeface="宋体" pitchFamily="2" charset="-122"/>
              </a:rPr>
              <a:t>160,500) </a:t>
            </a:r>
            <a:r>
              <a:rPr lang="en-US" altLang="zh-CN" sz="1200" b="1" i="1" dirty="0">
                <a:solidFill>
                  <a:srgbClr val="C00000"/>
                </a:solidFill>
                <a:latin typeface="Calibri" pitchFamily="34" charset="0"/>
                <a:ea typeface="宋体" pitchFamily="2" charset="-122"/>
              </a:rPr>
              <a:t>vs. WLAN LDPC (</a:t>
            </a:r>
            <a:r>
              <a:rPr lang="en-US" altLang="zh-CN" sz="1200" b="1" i="1" dirty="0" smtClean="0">
                <a:solidFill>
                  <a:srgbClr val="C00000"/>
                </a:solidFill>
                <a:latin typeface="Calibri" pitchFamily="34" charset="0"/>
                <a:ea typeface="宋体" pitchFamily="2" charset="-122"/>
              </a:rPr>
              <a:t>160,484) </a:t>
            </a:r>
            <a:r>
              <a:rPr lang="en-US" altLang="zh-CN" sz="1200" b="1" i="1" dirty="0">
                <a:solidFill>
                  <a:srgbClr val="C00000"/>
                </a:solidFill>
                <a:latin typeface="Calibri" pitchFamily="34" charset="0"/>
                <a:ea typeface="宋体" pitchFamily="2" charset="-122"/>
              </a:rPr>
              <a:t>at R </a:t>
            </a:r>
            <a:r>
              <a:rPr lang="en-US" altLang="zh-CN" sz="1200" b="1" i="1" dirty="0" smtClean="0">
                <a:solidFill>
                  <a:srgbClr val="C00000"/>
                </a:solidFill>
                <a:latin typeface="Calibri" pitchFamily="34" charset="0"/>
                <a:ea typeface="宋体" pitchFamily="2" charset="-122"/>
              </a:rPr>
              <a:t>~= 0.32</a:t>
            </a:r>
            <a:endParaRPr lang="en-US" altLang="zh-CN" sz="1200" b="1" i="1" dirty="0">
              <a:solidFill>
                <a:srgbClr val="C00000"/>
              </a:solidFill>
              <a:latin typeface="Calibri" pitchFamily="34" charset="0"/>
              <a:ea typeface="宋体" pitchFamily="2" charset="-122"/>
            </a:endParaRPr>
          </a:p>
          <a:p>
            <a:pPr marL="269875" lvl="1" indent="-26987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New LDPC </a:t>
            </a:r>
            <a:r>
              <a:rPr lang="en-US" altLang="zh-CN" sz="1200" b="1" dirty="0" smtClean="0">
                <a:solidFill>
                  <a:srgbClr val="002060"/>
                </a:solidFill>
                <a:latin typeface="Calibri" pitchFamily="34" charset="0"/>
                <a:ea typeface="宋体" pitchFamily="2" charset="-122"/>
              </a:rPr>
              <a:t>performs also </a:t>
            </a:r>
            <a:r>
              <a:rPr lang="en-US" altLang="zh-CN" sz="1200" b="1" dirty="0">
                <a:solidFill>
                  <a:srgbClr val="002060"/>
                </a:solidFill>
                <a:latin typeface="Calibri" pitchFamily="34" charset="0"/>
                <a:ea typeface="宋体" pitchFamily="2" charset="-122"/>
              </a:rPr>
              <a:t>very well at short payload (20 bytes) </a:t>
            </a:r>
            <a:r>
              <a:rPr lang="en-US" altLang="zh-CN" sz="1200" b="1" dirty="0">
                <a:solidFill>
                  <a:srgbClr val="002060"/>
                </a:solidFill>
                <a:latin typeface="Calibri" pitchFamily="34" charset="0"/>
                <a:ea typeface="宋体" pitchFamily="2" charset="-122"/>
                <a:sym typeface="Wingdings" panose="05000000000000000000" pitchFamily="2" charset="2"/>
              </a:rPr>
              <a:t> </a:t>
            </a:r>
            <a:r>
              <a:rPr lang="en-US" altLang="zh-CN" sz="1200" b="1" dirty="0" smtClean="0">
                <a:solidFill>
                  <a:srgbClr val="002060"/>
                </a:solidFill>
                <a:latin typeface="Calibri" pitchFamily="34" charset="0"/>
                <a:ea typeface="宋体" pitchFamily="2" charset="-122"/>
                <a:sym typeface="Wingdings" panose="05000000000000000000" pitchFamily="2" charset="2"/>
              </a:rPr>
              <a:t>around 0.45dB </a:t>
            </a:r>
            <a:r>
              <a:rPr lang="en-US" altLang="zh-CN" sz="1200" b="1" dirty="0">
                <a:solidFill>
                  <a:srgbClr val="002060"/>
                </a:solidFill>
                <a:latin typeface="Calibri" pitchFamily="34" charset="0"/>
                <a:ea typeface="宋体" pitchFamily="2" charset="-122"/>
                <a:sym typeface="Wingdings" panose="05000000000000000000" pitchFamily="2" charset="2"/>
              </a:rPr>
              <a:t>compared with </a:t>
            </a:r>
            <a:r>
              <a:rPr lang="en-US" altLang="zh-CN" sz="1200" b="1" dirty="0" smtClean="0">
                <a:solidFill>
                  <a:srgbClr val="002060"/>
                </a:solidFill>
                <a:latin typeface="Calibri" pitchFamily="34" charset="0"/>
                <a:ea typeface="宋体" pitchFamily="2" charset="-122"/>
                <a:sym typeface="Wingdings" panose="05000000000000000000" pitchFamily="2" charset="2"/>
              </a:rPr>
              <a:t>shortening </a:t>
            </a:r>
            <a:r>
              <a:rPr lang="en-US" altLang="zh-CN" sz="1200" b="1" dirty="0" smtClean="0">
                <a:solidFill>
                  <a:srgbClr val="002060"/>
                </a:solidFill>
                <a:latin typeface="Calibri" pitchFamily="34" charset="0"/>
                <a:ea typeface="宋体" pitchFamily="2" charset="-122"/>
              </a:rPr>
              <a:t>WLAN LDPC</a:t>
            </a:r>
            <a:endParaRPr lang="en-US" altLang="zh-CN" sz="1200" b="1" dirty="0">
              <a:solidFill>
                <a:srgbClr val="002060"/>
              </a:solidFill>
              <a:latin typeface="Calibri" pitchFamily="34" charset="0"/>
              <a:ea typeface="宋体" pitchFamily="2" charset="-122"/>
            </a:endParaRPr>
          </a:p>
        </p:txBody>
      </p:sp>
      <p:pic>
        <p:nvPicPr>
          <p:cNvPr id="16" name="图片 15"/>
          <p:cNvPicPr>
            <a:picLocks noChangeAspect="1"/>
          </p:cNvPicPr>
          <p:nvPr/>
        </p:nvPicPr>
        <p:blipFill>
          <a:blip r:embed="rId4"/>
          <a:stretch>
            <a:fillRect/>
          </a:stretch>
        </p:blipFill>
        <p:spPr>
          <a:xfrm>
            <a:off x="8686006" y="5563394"/>
            <a:ext cx="2825423" cy="185021"/>
          </a:xfrm>
          <a:prstGeom prst="rect">
            <a:avLst/>
          </a:prstGeom>
        </p:spPr>
      </p:pic>
      <p:pic>
        <p:nvPicPr>
          <p:cNvPr id="5" name="图片 4"/>
          <p:cNvPicPr>
            <a:picLocks noChangeAspect="1"/>
          </p:cNvPicPr>
          <p:nvPr/>
        </p:nvPicPr>
        <p:blipFill>
          <a:blip r:embed="rId5"/>
          <a:stretch>
            <a:fillRect/>
          </a:stretch>
        </p:blipFill>
        <p:spPr>
          <a:xfrm>
            <a:off x="8686006" y="5944394"/>
            <a:ext cx="2825423" cy="182429"/>
          </a:xfrm>
          <a:prstGeom prst="rect">
            <a:avLst/>
          </a:prstGeom>
        </p:spPr>
      </p:pic>
      <p:cxnSp>
        <p:nvCxnSpPr>
          <p:cNvPr id="10" name="直接箭头连接符 9"/>
          <p:cNvCxnSpPr/>
          <p:nvPr/>
        </p:nvCxnSpPr>
        <p:spPr bwMode="auto">
          <a:xfrm>
            <a:off x="6605206" y="3024000"/>
            <a:ext cx="25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1" name="直接箭头连接符 10"/>
          <p:cNvCxnSpPr/>
          <p:nvPr/>
        </p:nvCxnSpPr>
        <p:spPr bwMode="auto">
          <a:xfrm>
            <a:off x="7963606" y="3024000"/>
            <a:ext cx="1404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
        <p:nvSpPr>
          <p:cNvPr id="17" name="矩形 16"/>
          <p:cNvSpPr/>
          <p:nvPr/>
        </p:nvSpPr>
        <p:spPr>
          <a:xfrm>
            <a:off x="8346212" y="3351421"/>
            <a:ext cx="546945" cy="261610"/>
          </a:xfrm>
          <a:prstGeom prst="rect">
            <a:avLst/>
          </a:prstGeom>
        </p:spPr>
        <p:txBody>
          <a:bodyPr wrap="none">
            <a:spAutoFit/>
          </a:bodyPr>
          <a:lstStyle/>
          <a:p>
            <a:r>
              <a:rPr lang="en-US" altLang="zh-CN" sz="1050" b="1" dirty="0" smtClean="0">
                <a:solidFill>
                  <a:srgbClr val="C00000"/>
                </a:solidFill>
              </a:rPr>
              <a:t>R=1/2</a:t>
            </a:r>
            <a:endParaRPr lang="zh-CN" altLang="en-US" sz="1050" b="1" dirty="0">
              <a:solidFill>
                <a:srgbClr val="C00000"/>
              </a:solidFill>
            </a:endParaRPr>
          </a:p>
        </p:txBody>
      </p:sp>
      <p:sp>
        <p:nvSpPr>
          <p:cNvPr id="18" name="矩形 17"/>
          <p:cNvSpPr/>
          <p:nvPr/>
        </p:nvSpPr>
        <p:spPr>
          <a:xfrm>
            <a:off x="7087547" y="4115594"/>
            <a:ext cx="607859" cy="261610"/>
          </a:xfrm>
          <a:prstGeom prst="rect">
            <a:avLst/>
          </a:prstGeom>
        </p:spPr>
        <p:txBody>
          <a:bodyPr wrap="none">
            <a:spAutoFit/>
          </a:bodyPr>
          <a:lstStyle/>
          <a:p>
            <a:r>
              <a:rPr lang="en-US" altLang="zh-CN" sz="1050" b="1" dirty="0" smtClean="0">
                <a:solidFill>
                  <a:srgbClr val="C00000"/>
                </a:solidFill>
              </a:rPr>
              <a:t>R~0.32</a:t>
            </a:r>
            <a:endParaRPr lang="zh-CN" altLang="en-US" sz="1050" b="1" dirty="0">
              <a:solidFill>
                <a:srgbClr val="C00000"/>
              </a:solidFill>
            </a:endParaRPr>
          </a:p>
        </p:txBody>
      </p:sp>
      <p:sp>
        <p:nvSpPr>
          <p:cNvPr id="19" name="矩形 18"/>
          <p:cNvSpPr/>
          <p:nvPr/>
        </p:nvSpPr>
        <p:spPr>
          <a:xfrm>
            <a:off x="7158194" y="1872784"/>
            <a:ext cx="689612" cy="261610"/>
          </a:xfrm>
          <a:prstGeom prst="rect">
            <a:avLst/>
          </a:prstGeom>
        </p:spPr>
        <p:txBody>
          <a:bodyPr wrap="none">
            <a:spAutoFit/>
          </a:bodyPr>
          <a:lstStyle/>
          <a:p>
            <a:r>
              <a:rPr lang="en-US" altLang="zh-CN" sz="1050" b="1" dirty="0" smtClean="0">
                <a:solidFill>
                  <a:srgbClr val="C00000"/>
                </a:solidFill>
              </a:rPr>
              <a:t>20 Bytes</a:t>
            </a:r>
            <a:endParaRPr lang="zh-CN" altLang="en-US" sz="1050" b="1" dirty="0">
              <a:solidFill>
                <a:srgbClr val="C00000"/>
              </a:solidFill>
            </a:endParaRPr>
          </a:p>
        </p:txBody>
      </p:sp>
      <p:grpSp>
        <p:nvGrpSpPr>
          <p:cNvPr id="20" name="组合 19"/>
          <p:cNvGrpSpPr/>
          <p:nvPr/>
        </p:nvGrpSpPr>
        <p:grpSpPr>
          <a:xfrm>
            <a:off x="9632871" y="5522773"/>
            <a:ext cx="243652" cy="261610"/>
            <a:chOff x="4807000" y="4877594"/>
            <a:chExt cx="450006" cy="533400"/>
          </a:xfrm>
        </p:grpSpPr>
        <p:cxnSp>
          <p:nvCxnSpPr>
            <p:cNvPr id="21" name="直接连接符 2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直接连接符 2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3" name="组合 22"/>
          <p:cNvGrpSpPr/>
          <p:nvPr/>
        </p:nvGrpSpPr>
        <p:grpSpPr>
          <a:xfrm>
            <a:off x="11048206" y="5522773"/>
            <a:ext cx="243652" cy="261610"/>
            <a:chOff x="4807000" y="4877594"/>
            <a:chExt cx="450006" cy="533400"/>
          </a:xfrm>
        </p:grpSpPr>
        <p:cxnSp>
          <p:nvCxnSpPr>
            <p:cNvPr id="24" name="直接连接符 23"/>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5" name="直接连接符 24"/>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6" name="组合 25"/>
          <p:cNvGrpSpPr/>
          <p:nvPr/>
        </p:nvGrpSpPr>
        <p:grpSpPr>
          <a:xfrm>
            <a:off x="9637626" y="5900517"/>
            <a:ext cx="243652" cy="261610"/>
            <a:chOff x="4807000" y="4877594"/>
            <a:chExt cx="450006" cy="533400"/>
          </a:xfrm>
        </p:grpSpPr>
        <p:cxnSp>
          <p:nvCxnSpPr>
            <p:cNvPr id="27" name="直接连接符 26"/>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8" name="直接连接符 27"/>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9" name="矩形 28"/>
          <p:cNvSpPr/>
          <p:nvPr/>
        </p:nvSpPr>
        <p:spPr>
          <a:xfrm rot="10800000">
            <a:off x="802907" y="2743994"/>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sp>
        <p:nvSpPr>
          <p:cNvPr id="30" name="矩形 29"/>
          <p:cNvSpPr/>
          <p:nvPr/>
        </p:nvSpPr>
        <p:spPr>
          <a:xfrm rot="10800000">
            <a:off x="5603012" y="2749236"/>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cxnSp>
        <p:nvCxnSpPr>
          <p:cNvPr id="31" name="直接箭头连接符 30"/>
          <p:cNvCxnSpPr/>
          <p:nvPr/>
        </p:nvCxnSpPr>
        <p:spPr bwMode="auto">
          <a:xfrm>
            <a:off x="7992000" y="3124994"/>
            <a:ext cx="64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Tree>
    <p:extLst>
      <p:ext uri="{BB962C8B-B14F-4D97-AF65-F5344CB8AC3E}">
        <p14:creationId xmlns:p14="http://schemas.microsoft.com/office/powerpoint/2010/main" val="3435409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a:t>Simulation Results of Transmitting Mode 2</a:t>
            </a:r>
            <a:endParaRPr lang="en-US" sz="3600" dirty="0"/>
          </a:p>
        </p:txBody>
      </p:sp>
      <p:sp>
        <p:nvSpPr>
          <p:cNvPr id="9" name="矩形 8"/>
          <p:cNvSpPr/>
          <p:nvPr/>
        </p:nvSpPr>
        <p:spPr>
          <a:xfrm>
            <a:off x="506875" y="2475449"/>
            <a:ext cx="4716513" cy="2554545"/>
          </a:xfrm>
          <a:prstGeom prst="rect">
            <a:avLst/>
          </a:prstGeom>
          <a:ln>
            <a:solidFill>
              <a:srgbClr val="002060"/>
            </a:solidFill>
          </a:ln>
        </p:spPr>
        <p:txBody>
          <a:bodyPr wrap="square">
            <a:spAutoFit/>
          </a:bodyPr>
          <a:lstStyle/>
          <a:p>
            <a:pPr marL="0" lvl="1">
              <a:lnSpc>
                <a:spcPts val="1600"/>
              </a:lnSpc>
              <a:buClr>
                <a:srgbClr val="002060"/>
              </a:buClr>
              <a:defRPr/>
            </a:pPr>
            <a:r>
              <a:rPr lang="en-US" altLang="zh-CN" sz="1400" b="1" i="1" dirty="0" smtClean="0">
                <a:solidFill>
                  <a:srgbClr val="C00000"/>
                </a:solidFill>
                <a:latin typeface="Calibri" pitchFamily="34" charset="0"/>
                <a:ea typeface="宋体" pitchFamily="2" charset="-122"/>
                <a:cs typeface="+mn-cs"/>
              </a:rPr>
              <a:t>New </a:t>
            </a:r>
            <a:r>
              <a:rPr lang="en-US" altLang="zh-CN" sz="1400" b="1" i="1" dirty="0">
                <a:solidFill>
                  <a:srgbClr val="C00000"/>
                </a:solidFill>
                <a:latin typeface="Calibri" pitchFamily="34" charset="0"/>
                <a:ea typeface="宋体" pitchFamily="2" charset="-122"/>
                <a:cs typeface="+mn-cs"/>
              </a:rPr>
              <a:t>LDPC </a:t>
            </a:r>
            <a:r>
              <a:rPr lang="en-US" altLang="zh-CN" sz="1400" b="1" i="1" dirty="0" smtClean="0">
                <a:solidFill>
                  <a:srgbClr val="C00000"/>
                </a:solidFill>
                <a:latin typeface="Calibri" pitchFamily="34" charset="0"/>
                <a:ea typeface="宋体" pitchFamily="2" charset="-122"/>
                <a:cs typeface="+mn-cs"/>
              </a:rPr>
              <a:t>(340,510) </a:t>
            </a:r>
            <a:r>
              <a:rPr lang="en-US" altLang="zh-CN" sz="1400" b="1" i="1" dirty="0">
                <a:solidFill>
                  <a:srgbClr val="C00000"/>
                </a:solidFill>
                <a:latin typeface="Calibri" pitchFamily="34" charset="0"/>
                <a:ea typeface="宋体" pitchFamily="2" charset="-122"/>
                <a:cs typeface="+mn-cs"/>
              </a:rPr>
              <a:t>vs. </a:t>
            </a:r>
            <a:r>
              <a:rPr lang="en-US" altLang="zh-CN" sz="1400" b="1" i="1" dirty="0" smtClean="0">
                <a:solidFill>
                  <a:srgbClr val="C00000"/>
                </a:solidFill>
                <a:latin typeface="Calibri" pitchFamily="34" charset="0"/>
                <a:ea typeface="宋体" pitchFamily="2" charset="-122"/>
                <a:cs typeface="+mn-cs"/>
              </a:rPr>
              <a:t>two WLAN </a:t>
            </a:r>
            <a:r>
              <a:rPr lang="en-US" altLang="zh-CN" sz="1400" b="1" i="1" dirty="0">
                <a:solidFill>
                  <a:srgbClr val="C00000"/>
                </a:solidFill>
                <a:latin typeface="Calibri" pitchFamily="34" charset="0"/>
                <a:ea typeface="宋体" pitchFamily="2" charset="-122"/>
                <a:cs typeface="+mn-cs"/>
              </a:rPr>
              <a:t>LDPC (</a:t>
            </a:r>
            <a:r>
              <a:rPr lang="en-US" altLang="zh-CN" sz="1400" b="1" i="1" dirty="0" smtClean="0">
                <a:solidFill>
                  <a:srgbClr val="C00000"/>
                </a:solidFill>
                <a:latin typeface="Calibri" pitchFamily="34" charset="0"/>
                <a:ea typeface="宋体" pitchFamily="2" charset="-122"/>
                <a:cs typeface="+mn-cs"/>
              </a:rPr>
              <a:t>324,486) </a:t>
            </a:r>
            <a:r>
              <a:rPr lang="en-US" altLang="zh-CN" sz="1400" b="1" i="1" dirty="0">
                <a:solidFill>
                  <a:srgbClr val="C00000"/>
                </a:solidFill>
                <a:latin typeface="Calibri" pitchFamily="34" charset="0"/>
                <a:ea typeface="宋体" pitchFamily="2" charset="-122"/>
                <a:cs typeface="+mn-cs"/>
              </a:rPr>
              <a:t>at R = </a:t>
            </a:r>
            <a:r>
              <a:rPr lang="en-US" altLang="zh-CN" sz="1400" b="1" i="1" dirty="0" smtClean="0">
                <a:solidFill>
                  <a:srgbClr val="C00000"/>
                </a:solidFill>
                <a:latin typeface="Calibri" pitchFamily="34" charset="0"/>
                <a:ea typeface="宋体" pitchFamily="2" charset="-122"/>
                <a:cs typeface="+mn-cs"/>
              </a:rPr>
              <a:t>2/3</a:t>
            </a:r>
            <a:endParaRPr lang="en-US" altLang="zh-CN" sz="1400" b="1" i="1" dirty="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WLAN LDPC 01:  R = 1/2 WLAN LDPC (324,648)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(324,486)</a:t>
            </a: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WLAN </a:t>
            </a:r>
            <a:r>
              <a:rPr lang="en-US" altLang="zh-CN" sz="1200" b="1" dirty="0">
                <a:solidFill>
                  <a:srgbClr val="002060"/>
                </a:solidFill>
                <a:latin typeface="Calibri" pitchFamily="34" charset="0"/>
                <a:ea typeface="宋体" pitchFamily="2" charset="-122"/>
                <a:cs typeface="+mn-cs"/>
              </a:rPr>
              <a:t>LDPC </a:t>
            </a:r>
            <a:r>
              <a:rPr lang="en-US" altLang="zh-CN" sz="1200" b="1" dirty="0" smtClean="0">
                <a:solidFill>
                  <a:srgbClr val="002060"/>
                </a:solidFill>
                <a:latin typeface="Calibri" pitchFamily="34" charset="0"/>
                <a:ea typeface="宋体" pitchFamily="2" charset="-122"/>
                <a:cs typeface="+mn-cs"/>
              </a:rPr>
              <a:t>02:  </a:t>
            </a:r>
            <a:r>
              <a:rPr lang="en-US" altLang="zh-CN" sz="1200" b="1" dirty="0">
                <a:solidFill>
                  <a:srgbClr val="002060"/>
                </a:solidFill>
                <a:latin typeface="Calibri" pitchFamily="34" charset="0"/>
                <a:ea typeface="宋体" pitchFamily="2" charset="-122"/>
                <a:cs typeface="+mn-cs"/>
              </a:rPr>
              <a:t>R = </a:t>
            </a:r>
            <a:r>
              <a:rPr lang="en-US" altLang="zh-CN" sz="1200" b="1" dirty="0" smtClean="0">
                <a:solidFill>
                  <a:srgbClr val="002060"/>
                </a:solidFill>
                <a:latin typeface="Calibri" pitchFamily="34" charset="0"/>
                <a:ea typeface="宋体" pitchFamily="2" charset="-122"/>
                <a:cs typeface="+mn-cs"/>
              </a:rPr>
              <a:t>2/3 </a:t>
            </a:r>
            <a:r>
              <a:rPr lang="en-US" altLang="zh-CN" sz="1200" b="1" dirty="0">
                <a:solidFill>
                  <a:srgbClr val="002060"/>
                </a:solidFill>
                <a:latin typeface="Calibri" pitchFamily="34" charset="0"/>
                <a:ea typeface="宋体" pitchFamily="2" charset="-122"/>
                <a:cs typeface="+mn-cs"/>
              </a:rPr>
              <a:t>WLAN LDPC </a:t>
            </a:r>
            <a:r>
              <a:rPr lang="en-US" altLang="zh-CN" sz="1200" b="1" dirty="0" smtClean="0">
                <a:solidFill>
                  <a:srgbClr val="002060"/>
                </a:solidFill>
                <a:latin typeface="Calibri" pitchFamily="34" charset="0"/>
                <a:ea typeface="宋体" pitchFamily="2" charset="-122"/>
                <a:cs typeface="+mn-cs"/>
              </a:rPr>
              <a:t>(432,648</a:t>
            </a:r>
            <a:r>
              <a:rPr lang="en-US" altLang="zh-CN" sz="1200" b="1" dirty="0">
                <a:solidFill>
                  <a:srgbClr val="002060"/>
                </a:solidFill>
                <a:latin typeface="Calibri" pitchFamily="34" charset="0"/>
                <a:ea typeface="宋体" pitchFamily="2" charset="-122"/>
                <a:cs typeface="+mn-cs"/>
              </a:rPr>
              <a:t>) </a:t>
            </a:r>
            <a:r>
              <a:rPr lang="en-US" altLang="zh-CN" sz="1200" b="1" dirty="0">
                <a:solidFill>
                  <a:srgbClr val="002060"/>
                </a:solidFill>
                <a:latin typeface="Calibri" pitchFamily="34" charset="0"/>
                <a:ea typeface="宋体" pitchFamily="2" charset="-122"/>
                <a:cs typeface="+mn-cs"/>
                <a:sym typeface="Wingdings" panose="05000000000000000000" pitchFamily="2" charset="2"/>
              </a:rPr>
              <a:t> (324,486)</a:t>
            </a:r>
            <a:endParaRPr lang="en-US" altLang="zh-CN" sz="1200" b="1" dirty="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New LDPC can </a:t>
            </a:r>
            <a:r>
              <a:rPr lang="en-US" altLang="zh-CN" sz="1200" b="1" dirty="0">
                <a:solidFill>
                  <a:srgbClr val="002060"/>
                </a:solidFill>
                <a:latin typeface="Calibri" pitchFamily="34" charset="0"/>
                <a:ea typeface="宋体" pitchFamily="2" charset="-122"/>
                <a:cs typeface="+mn-cs"/>
              </a:rPr>
              <a:t>obtain </a:t>
            </a:r>
            <a:r>
              <a:rPr lang="en-US" altLang="zh-CN" sz="1200" b="1" dirty="0" smtClean="0">
                <a:solidFill>
                  <a:srgbClr val="002060"/>
                </a:solidFill>
                <a:latin typeface="Calibri" pitchFamily="34" charset="0"/>
                <a:ea typeface="宋体" pitchFamily="2" charset="-122"/>
                <a:cs typeface="+mn-cs"/>
              </a:rPr>
              <a:t>0.35dB gain compared with original R = 2/3 WLAN LDPC 02 at similar lengths, and over 2.5 dB </a:t>
            </a:r>
            <a:r>
              <a:rPr lang="en-US" altLang="zh-CN" sz="1200" b="1" dirty="0">
                <a:solidFill>
                  <a:srgbClr val="002060"/>
                </a:solidFill>
                <a:latin typeface="Calibri" pitchFamily="34" charset="0"/>
                <a:ea typeface="宋体" pitchFamily="2" charset="-122"/>
                <a:cs typeface="+mn-cs"/>
              </a:rPr>
              <a:t>compared with R = </a:t>
            </a:r>
            <a:r>
              <a:rPr lang="en-US" altLang="zh-CN" sz="1200" b="1" dirty="0" smtClean="0">
                <a:solidFill>
                  <a:srgbClr val="002060"/>
                </a:solidFill>
                <a:latin typeface="Calibri" pitchFamily="34" charset="0"/>
                <a:ea typeface="宋体" pitchFamily="2" charset="-122"/>
                <a:cs typeface="+mn-cs"/>
              </a:rPr>
              <a:t>1/2 WLAN LDPC 01 punctured to R = 2/3</a:t>
            </a:r>
          </a:p>
          <a:p>
            <a:pPr marL="269875" lvl="1" indent="-269875">
              <a:lnSpc>
                <a:spcPts val="1600"/>
              </a:lnSpc>
              <a:buClr>
                <a:srgbClr val="002060"/>
              </a:buClr>
              <a:buFontTx/>
              <a:buChar char="-"/>
              <a:defRPr/>
            </a:pPr>
            <a:r>
              <a:rPr lang="en-US" altLang="zh-CN" sz="1200" b="1" dirty="0">
                <a:solidFill>
                  <a:srgbClr val="002060"/>
                </a:solidFill>
                <a:latin typeface="Calibri" pitchFamily="34" charset="0"/>
                <a:ea typeface="宋体" pitchFamily="2" charset="-122"/>
                <a:cs typeface="+mn-cs"/>
              </a:rPr>
              <a:t>Complexity: </a:t>
            </a:r>
            <a:r>
              <a:rPr lang="en-US" altLang="zh-CN" sz="1200" b="1" dirty="0" smtClean="0">
                <a:solidFill>
                  <a:srgbClr val="002060"/>
                </a:solidFill>
                <a:latin typeface="Calibri" pitchFamily="34" charset="0"/>
                <a:ea typeface="宋体" pitchFamily="2" charset="-122"/>
                <a:cs typeface="+mn-cs"/>
              </a:rPr>
              <a:t>50 </a:t>
            </a:r>
            <a:r>
              <a:rPr lang="en-US" altLang="zh-CN" sz="1200" b="1" dirty="0">
                <a:solidFill>
                  <a:srgbClr val="002060"/>
                </a:solidFill>
                <a:latin typeface="Calibri" pitchFamily="34" charset="0"/>
                <a:ea typeface="宋体" pitchFamily="2" charset="-122"/>
                <a:cs typeface="+mn-cs"/>
              </a:rPr>
              <a:t>CPMS (New LDPC) vs 88 CPMs (WLAN </a:t>
            </a:r>
            <a:r>
              <a:rPr lang="en-US" altLang="zh-CN" sz="1200" b="1" dirty="0" smtClean="0">
                <a:solidFill>
                  <a:srgbClr val="002060"/>
                </a:solidFill>
                <a:latin typeface="Calibri" pitchFamily="34" charset="0"/>
                <a:ea typeface="宋体" pitchFamily="2" charset="-122"/>
                <a:cs typeface="+mn-cs"/>
              </a:rPr>
              <a:t>LDPC)</a:t>
            </a:r>
          </a:p>
          <a:p>
            <a:pPr marL="269875" lvl="1" indent="-26987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p:txBody>
      </p:sp>
      <p:pic>
        <p:nvPicPr>
          <p:cNvPr id="10" name="图片 9"/>
          <p:cNvPicPr>
            <a:picLocks noChangeAspect="1"/>
          </p:cNvPicPr>
          <p:nvPr/>
        </p:nvPicPr>
        <p:blipFill>
          <a:blip r:embed="rId2"/>
          <a:stretch>
            <a:fillRect/>
          </a:stretch>
        </p:blipFill>
        <p:spPr>
          <a:xfrm>
            <a:off x="1007288" y="3033631"/>
            <a:ext cx="2825423" cy="193393"/>
          </a:xfrm>
          <a:prstGeom prst="rect">
            <a:avLst/>
          </a:prstGeom>
        </p:spPr>
      </p:pic>
      <p:pic>
        <p:nvPicPr>
          <p:cNvPr id="11" name="图片 10"/>
          <p:cNvPicPr>
            <a:picLocks noChangeAspect="1"/>
          </p:cNvPicPr>
          <p:nvPr/>
        </p:nvPicPr>
        <p:blipFill>
          <a:blip r:embed="rId3"/>
          <a:stretch>
            <a:fillRect/>
          </a:stretch>
        </p:blipFill>
        <p:spPr>
          <a:xfrm>
            <a:off x="1007288" y="3658394"/>
            <a:ext cx="2825423" cy="162240"/>
          </a:xfrm>
          <a:prstGeom prst="rect">
            <a:avLst/>
          </a:prstGeom>
        </p:spPr>
      </p:pic>
      <p:sp>
        <p:nvSpPr>
          <p:cNvPr id="14" name="矩形 13"/>
          <p:cNvSpPr/>
          <p:nvPr/>
        </p:nvSpPr>
        <p:spPr>
          <a:xfrm>
            <a:off x="6673488" y="5715794"/>
            <a:ext cx="2737047"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i="1" dirty="0" smtClean="0">
                <a:solidFill>
                  <a:srgbClr val="C00000"/>
                </a:solidFill>
              </a:rPr>
              <a:t>All with a single parity-check matrix</a:t>
            </a:r>
          </a:p>
        </p:txBody>
      </p:sp>
      <p:pic>
        <p:nvPicPr>
          <p:cNvPr id="2" name="图片 1"/>
          <p:cNvPicPr>
            <a:picLocks noChangeAspect="1"/>
          </p:cNvPicPr>
          <p:nvPr/>
        </p:nvPicPr>
        <p:blipFill>
          <a:blip r:embed="rId4"/>
          <a:stretch>
            <a:fillRect/>
          </a:stretch>
        </p:blipFill>
        <p:spPr>
          <a:xfrm>
            <a:off x="5485606" y="1677194"/>
            <a:ext cx="5112812" cy="3810000"/>
          </a:xfrm>
          <a:prstGeom prst="rect">
            <a:avLst/>
          </a:prstGeom>
        </p:spPr>
      </p:pic>
      <p:cxnSp>
        <p:nvCxnSpPr>
          <p:cNvPr id="8" name="直接箭头连接符 7"/>
          <p:cNvCxnSpPr/>
          <p:nvPr/>
        </p:nvCxnSpPr>
        <p:spPr bwMode="auto">
          <a:xfrm>
            <a:off x="7443406" y="3463200"/>
            <a:ext cx="288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2" name="直接箭头连接符 11"/>
          <p:cNvCxnSpPr/>
          <p:nvPr/>
        </p:nvCxnSpPr>
        <p:spPr bwMode="auto">
          <a:xfrm>
            <a:off x="7541806" y="3582194"/>
            <a:ext cx="259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
        <p:nvSpPr>
          <p:cNvPr id="16" name="矩形 15"/>
          <p:cNvSpPr/>
          <p:nvPr/>
        </p:nvSpPr>
        <p:spPr>
          <a:xfrm>
            <a:off x="8278404" y="3708063"/>
            <a:ext cx="736099" cy="307777"/>
          </a:xfrm>
          <a:prstGeom prst="rect">
            <a:avLst/>
          </a:prstGeom>
        </p:spPr>
        <p:txBody>
          <a:bodyPr wrap="none">
            <a:spAutoFit/>
          </a:bodyPr>
          <a:lstStyle/>
          <a:p>
            <a:r>
              <a:rPr lang="en-US" altLang="zh-CN" sz="1400" b="1" dirty="0" smtClean="0">
                <a:solidFill>
                  <a:srgbClr val="C00000"/>
                </a:solidFill>
              </a:rPr>
              <a:t>R = 2/3</a:t>
            </a:r>
            <a:endParaRPr lang="zh-CN" altLang="en-US" sz="1400" b="1" dirty="0">
              <a:solidFill>
                <a:srgbClr val="C00000"/>
              </a:solidFill>
            </a:endParaRPr>
          </a:p>
        </p:txBody>
      </p:sp>
      <p:grpSp>
        <p:nvGrpSpPr>
          <p:cNvPr id="15" name="组合 14"/>
          <p:cNvGrpSpPr/>
          <p:nvPr/>
        </p:nvGrpSpPr>
        <p:grpSpPr>
          <a:xfrm>
            <a:off x="3336954" y="2972594"/>
            <a:ext cx="243652" cy="261610"/>
            <a:chOff x="4807000" y="4877594"/>
            <a:chExt cx="450006" cy="533400"/>
          </a:xfrm>
        </p:grpSpPr>
        <p:cxnSp>
          <p:nvCxnSpPr>
            <p:cNvPr id="17" name="直接连接符 16"/>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直接连接符 17"/>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9" name="组合 18"/>
          <p:cNvGrpSpPr/>
          <p:nvPr/>
        </p:nvGrpSpPr>
        <p:grpSpPr>
          <a:xfrm>
            <a:off x="2513806" y="3593089"/>
            <a:ext cx="243652" cy="261610"/>
            <a:chOff x="4807000" y="4877594"/>
            <a:chExt cx="450006" cy="533400"/>
          </a:xfrm>
        </p:grpSpPr>
        <p:cxnSp>
          <p:nvCxnSpPr>
            <p:cNvPr id="20" name="直接连接符 19"/>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直接连接符 20"/>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2" name="矩形 21"/>
          <p:cNvSpPr/>
          <p:nvPr/>
        </p:nvSpPr>
        <p:spPr>
          <a:xfrm rot="10800000">
            <a:off x="5390296" y="3206435"/>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47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Conclusions</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The </a:t>
            </a:r>
            <a:r>
              <a:rPr lang="en-US" altLang="zh-CN" sz="2000" dirty="0" smtClean="0">
                <a:solidFill>
                  <a:srgbClr val="0070C0"/>
                </a:solidFill>
              </a:rPr>
              <a:t>Raptor-Like LDPC </a:t>
            </a:r>
            <a:r>
              <a:rPr lang="en-US" altLang="zh-CN" sz="2000" dirty="0" smtClean="0"/>
              <a:t>code can achieve </a:t>
            </a:r>
            <a:r>
              <a:rPr lang="en-US" altLang="zh-CN" sz="2000" dirty="0" smtClean="0">
                <a:solidFill>
                  <a:srgbClr val="0070C0"/>
                </a:solidFill>
              </a:rPr>
              <a:t>better performances </a:t>
            </a:r>
            <a:r>
              <a:rPr lang="en-US" altLang="zh-CN" sz="2000" dirty="0" smtClean="0"/>
              <a:t>compared with 11n LDPC for </a:t>
            </a:r>
            <a:r>
              <a:rPr lang="en-US" altLang="zh-CN" sz="2000" dirty="0" smtClean="0">
                <a:solidFill>
                  <a:srgbClr val="0070C0"/>
                </a:solidFill>
              </a:rPr>
              <a:t>short payloads </a:t>
            </a:r>
            <a:r>
              <a:rPr lang="en-US" altLang="zh-CN" sz="2000" dirty="0" smtClean="0"/>
              <a:t>(with or without puncturing operations)</a:t>
            </a:r>
          </a:p>
          <a:p>
            <a:pPr lvl="1" defTabSz="914400"/>
            <a:r>
              <a:rPr lang="en-US" altLang="zh-CN" sz="1800" dirty="0" smtClean="0"/>
              <a:t>The </a:t>
            </a:r>
            <a:r>
              <a:rPr lang="en-US" altLang="zh-CN" sz="1800" dirty="0"/>
              <a:t>New Raptor-Like LDPC code have less ‘1’s in H matrix compared with that of 11n LDPC codes </a:t>
            </a:r>
            <a:r>
              <a:rPr lang="en-US" altLang="zh-CN" sz="1800" dirty="0">
                <a:sym typeface="Wingdings" panose="05000000000000000000" pitchFamily="2" charset="2"/>
              </a:rPr>
              <a:t> </a:t>
            </a:r>
            <a:r>
              <a:rPr lang="en-US" altLang="zh-CN" sz="1800" dirty="0" smtClean="0">
                <a:solidFill>
                  <a:srgbClr val="0070C0"/>
                </a:solidFill>
                <a:sym typeface="Wingdings" panose="05000000000000000000" pitchFamily="2" charset="2"/>
              </a:rPr>
              <a:t>lower </a:t>
            </a:r>
            <a:r>
              <a:rPr lang="en-US" altLang="zh-CN" sz="1800" dirty="0">
                <a:solidFill>
                  <a:srgbClr val="0070C0"/>
                </a:solidFill>
                <a:sym typeface="Wingdings" panose="05000000000000000000" pitchFamily="2" charset="2"/>
              </a:rPr>
              <a:t>decoding </a:t>
            </a:r>
            <a:r>
              <a:rPr lang="en-US" altLang="zh-CN" sz="1800" dirty="0" smtClean="0">
                <a:solidFill>
                  <a:srgbClr val="0070C0"/>
                </a:solidFill>
                <a:sym typeface="Wingdings" panose="05000000000000000000" pitchFamily="2" charset="2"/>
              </a:rPr>
              <a:t>complexity</a:t>
            </a:r>
          </a:p>
          <a:p>
            <a:pPr lvl="1" defTabSz="914400"/>
            <a:r>
              <a:rPr lang="en-US" altLang="zh-CN" sz="1800" dirty="0" smtClean="0"/>
              <a:t>The Raptor-Like </a:t>
            </a:r>
            <a:r>
              <a:rPr lang="en-US" altLang="zh-CN" sz="1800" dirty="0"/>
              <a:t>LDPC </a:t>
            </a:r>
            <a:r>
              <a:rPr lang="en-US" altLang="zh-CN" sz="1800" dirty="0" smtClean="0">
                <a:sym typeface="Wingdings" panose="05000000000000000000" pitchFamily="2" charset="2"/>
              </a:rPr>
              <a:t>can </a:t>
            </a:r>
            <a:r>
              <a:rPr lang="en-US" altLang="zh-CN" sz="1800" dirty="0" smtClean="0">
                <a:solidFill>
                  <a:srgbClr val="0070C0"/>
                </a:solidFill>
                <a:sym typeface="Wingdings" panose="05000000000000000000" pitchFamily="2" charset="2"/>
              </a:rPr>
              <a:t>flexibly adjust the rate </a:t>
            </a:r>
            <a:r>
              <a:rPr lang="en-US" altLang="zh-CN" sz="1800" dirty="0" smtClean="0">
                <a:sym typeface="Wingdings" panose="05000000000000000000" pitchFamily="2" charset="2"/>
              </a:rPr>
              <a:t>through shortening and puncturing to align the perfor</a:t>
            </a:r>
            <a:r>
              <a:rPr lang="en-US" altLang="zh-CN" sz="2000" dirty="0" smtClean="0">
                <a:sym typeface="Wingdings" panose="05000000000000000000" pitchFamily="2" charset="2"/>
              </a:rPr>
              <a:t>mance with that of PHR  keep the performance close but not surpass PHR</a:t>
            </a:r>
          </a:p>
          <a:p>
            <a:pPr algn="just"/>
            <a:endParaRPr lang="en-US" altLang="zh-CN" sz="2000" dirty="0" smtClean="0"/>
          </a:p>
          <a:p>
            <a:pPr algn="just"/>
            <a:r>
              <a:rPr lang="en-US" altLang="zh-CN" sz="2000" dirty="0" smtClean="0"/>
              <a:t>The reliability of </a:t>
            </a:r>
            <a:r>
              <a:rPr lang="en-US" altLang="zh-CN" sz="2000" dirty="0" smtClean="0">
                <a:solidFill>
                  <a:srgbClr val="0070C0"/>
                </a:solidFill>
              </a:rPr>
              <a:t>15.4z PHR </a:t>
            </a:r>
            <a:r>
              <a:rPr lang="en-US" altLang="zh-CN" sz="2000" dirty="0" smtClean="0"/>
              <a:t>shall be </a:t>
            </a:r>
            <a:r>
              <a:rPr lang="en-US" altLang="zh-CN" sz="2000" dirty="0" smtClean="0">
                <a:solidFill>
                  <a:srgbClr val="0070C0"/>
                </a:solidFill>
              </a:rPr>
              <a:t>improved</a:t>
            </a:r>
          </a:p>
          <a:p>
            <a:pPr lvl="1" defTabSz="914400"/>
            <a:r>
              <a:rPr lang="en-US" altLang="zh-CN" sz="1800" dirty="0" smtClean="0">
                <a:sym typeface="Wingdings" panose="05000000000000000000" pitchFamily="2" charset="2"/>
              </a:rPr>
              <a:t>The performance of short payloads is limited by the reliability of 15.4z PHR</a:t>
            </a:r>
          </a:p>
        </p:txBody>
      </p:sp>
    </p:spTree>
    <p:extLst>
      <p:ext uri="{BB962C8B-B14F-4D97-AF65-F5344CB8AC3E}">
        <p14:creationId xmlns:p14="http://schemas.microsoft.com/office/powerpoint/2010/main" val="47212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2489"/>
            <a:ext cx="12190413" cy="654530"/>
          </a:xfrm>
          <a:prstGeom prst="rect">
            <a:avLst/>
          </a:prstGeom>
          <a:noFill/>
        </p:spPr>
        <p:txBody>
          <a:bodyPr wrap="square" lIns="99560" tIns="49780" rIns="99560" bIns="49780" rtlCol="0">
            <a:spAutoFit/>
          </a:bodyPr>
          <a:lstStyle/>
          <a:p>
            <a:pPr algn="ctr"/>
            <a:r>
              <a:rPr lang="en-IE" sz="3600" b="1" dirty="0"/>
              <a:t>Than</a:t>
            </a:r>
            <a:r>
              <a:rPr lang="en-US" sz="3600" b="1" dirty="0"/>
              <a:t>k You</a:t>
            </a:r>
            <a:endParaRPr lang="en-IE" sz="3600" b="1" dirty="0"/>
          </a:p>
        </p:txBody>
      </p:sp>
    </p:spTree>
    <p:extLst>
      <p:ext uri="{BB962C8B-B14F-4D97-AF65-F5344CB8AC3E}">
        <p14:creationId xmlns:p14="http://schemas.microsoft.com/office/powerpoint/2010/main" val="214540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06347" y="534194"/>
            <a:ext cx="11580893" cy="457306"/>
          </a:xfrm>
          <a:prstGeom prst="rect">
            <a:avLst/>
          </a:prstGeom>
        </p:spPr>
        <p:txBody>
          <a:bodyPr/>
          <a:lst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a:lstStyle>
          <a:p>
            <a:r>
              <a:rPr lang="en-US" altLang="zh-CN" sz="3500" b="1" kern="0" dirty="0">
                <a:solidFill>
                  <a:srgbClr val="000000"/>
                </a:solidFill>
              </a:rPr>
              <a:t>Technical Guidance </a:t>
            </a:r>
            <a:endParaRPr lang="en-US" sz="3500" b="1" kern="0" dirty="0">
              <a:solidFill>
                <a:srgbClr val="000000"/>
              </a:solidFill>
            </a:endParaRPr>
          </a:p>
        </p:txBody>
      </p:sp>
      <p:graphicFrame>
        <p:nvGraphicFramePr>
          <p:cNvPr id="6" name="Content Placeholder 4">
            <a:extLst>
              <a:ext uri="{FF2B5EF4-FFF2-40B4-BE49-F238E27FC236}">
                <a16:creationId xmlns="" xmlns:a16="http://schemas.microsoft.com/office/drawing/2014/main" id="{89077ED8-A5EB-4226-82A2-B634F48CEBD4}"/>
              </a:ext>
            </a:extLst>
          </p:cNvPr>
          <p:cNvGraphicFramePr>
            <a:graphicFrameLocks/>
          </p:cNvGraphicFramePr>
          <p:nvPr>
            <p:extLst>
              <p:ext uri="{D42A27DB-BD31-4B8C-83A1-F6EECF244321}">
                <p14:modId xmlns:p14="http://schemas.microsoft.com/office/powerpoint/2010/main" val="3899196092"/>
              </p:ext>
            </p:extLst>
          </p:nvPr>
        </p:nvGraphicFramePr>
        <p:xfrm>
          <a:off x="685006" y="1219994"/>
          <a:ext cx="10489458" cy="5032816"/>
        </p:xfrm>
        <a:graphic>
          <a:graphicData uri="http://schemas.openxmlformats.org/drawingml/2006/table">
            <a:tbl>
              <a:tblPr firstRow="1" firstCol="1" bandRow="1">
                <a:tableStyleId>{5C22544A-7EE6-4342-B048-85BDC9FD1C3A}</a:tableStyleId>
              </a:tblPr>
              <a:tblGrid>
                <a:gridCol w="5244729">
                  <a:extLst>
                    <a:ext uri="{9D8B030D-6E8A-4147-A177-3AD203B41FA5}">
                      <a16:colId xmlns="" xmlns:a16="http://schemas.microsoft.com/office/drawing/2014/main" val="113863163"/>
                    </a:ext>
                  </a:extLst>
                </a:gridCol>
                <a:gridCol w="5244729">
                  <a:extLst>
                    <a:ext uri="{9D8B030D-6E8A-4147-A177-3AD203B41FA5}">
                      <a16:colId xmlns="" xmlns:a16="http://schemas.microsoft.com/office/drawing/2014/main" val="479806086"/>
                    </a:ext>
                  </a:extLst>
                </a:gridCol>
              </a:tblGrid>
              <a:tr h="314551">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30986531"/>
                  </a:ext>
                </a:extLst>
              </a:tr>
              <a:tr h="314551">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1567932"/>
                  </a:ext>
                </a:extLst>
              </a:tr>
              <a:tr h="314551">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20307483"/>
                  </a:ext>
                </a:extLst>
              </a:tr>
              <a:tr h="314551">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6602030"/>
                  </a:ext>
                </a:extLst>
              </a:tr>
              <a:tr h="314551">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8494273"/>
                  </a:ext>
                </a:extLst>
              </a:tr>
              <a:tr h="314551">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Channel</a:t>
                      </a:r>
                      <a:r>
                        <a:rPr lang="en-US" sz="900" b="0" baseline="0" dirty="0">
                          <a:effectLst/>
                        </a:rPr>
                        <a:t> Coding Schemes can </a:t>
                      </a:r>
                      <a:r>
                        <a:rPr lang="en-US" sz="900" b="0" dirty="0">
                          <a:effectLst/>
                        </a:rPr>
                        <a:t>provide improved link budgets</a:t>
                      </a:r>
                      <a:r>
                        <a:rPr lang="en-US" sz="900" b="0" baseline="0" dirty="0">
                          <a:effectLst/>
                        </a:rPr>
                        <a:t> and reduced air 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98167276"/>
                  </a:ext>
                </a:extLst>
              </a:tr>
              <a:tr h="314551">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7470706"/>
                  </a:ext>
                </a:extLst>
              </a:tr>
              <a:tr h="314551">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70662618"/>
                  </a:ext>
                </a:extLst>
              </a:tr>
              <a:tr h="314551">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83036709"/>
                  </a:ext>
                </a:extLst>
              </a:tr>
              <a:tr h="314551">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61296273"/>
                  </a:ext>
                </a:extLst>
              </a:tr>
              <a:tr h="314551">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87268290"/>
                  </a:ext>
                </a:extLst>
              </a:tr>
              <a:tr h="314551">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1501901"/>
                  </a:ext>
                </a:extLst>
              </a:tr>
              <a:tr h="314551">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13390514"/>
                  </a:ext>
                </a:extLst>
              </a:tr>
              <a:tr h="314551">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r>
                        <a:rPr lang="en-US" altLang="zh-CN" sz="900" b="0" dirty="0">
                          <a:effectLst/>
                        </a:rPr>
                        <a:t>New Channel</a:t>
                      </a:r>
                      <a:r>
                        <a:rPr lang="en-US" altLang="zh-CN" sz="900" b="0" baseline="0" dirty="0">
                          <a:effectLst/>
                        </a:rPr>
                        <a:t> Coding Schemes </a:t>
                      </a:r>
                      <a:r>
                        <a:rPr lang="en-US" sz="900" b="0" dirty="0">
                          <a:effectLst/>
                        </a:rPr>
                        <a:t>with</a:t>
                      </a:r>
                      <a:r>
                        <a:rPr lang="en-US" sz="900" b="0" baseline="0" dirty="0">
                          <a:effectLst/>
                        </a:rPr>
                        <a:t> higher rates can support high data rate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3551774"/>
                  </a:ext>
                </a:extLst>
              </a:tr>
              <a:tr h="314551">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4020965"/>
                  </a:ext>
                </a:extLst>
              </a:tr>
              <a:tr h="314551">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51965075"/>
                  </a:ext>
                </a:extLst>
              </a:tr>
            </a:tbl>
          </a:graphicData>
        </a:graphic>
      </p:graphicFrame>
    </p:spTree>
    <p:extLst>
      <p:ext uri="{BB962C8B-B14F-4D97-AF65-F5344CB8AC3E}">
        <p14:creationId xmlns:p14="http://schemas.microsoft.com/office/powerpoint/2010/main" val="301781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Related Submissions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pPr marL="457200" indent="-457200">
              <a:buFont typeface="Arial" panose="020B0604020202020204" pitchFamily="34" charset="0"/>
              <a:buChar char="•"/>
            </a:pPr>
            <a:r>
              <a:rPr lang="en-US" altLang="zh-CN" sz="2000" dirty="0"/>
              <a:t>[1] 15-21-0506-02-04ab-Advanced Coding for Data Communications in 802.15.4ab, Aldana</a:t>
            </a:r>
          </a:p>
          <a:p>
            <a:pPr marL="457200" indent="-457200">
              <a:buFont typeface="Arial" panose="020B0604020202020204" pitchFamily="34" charset="0"/>
              <a:buChar char="•"/>
            </a:pPr>
            <a:r>
              <a:rPr lang="en-US" altLang="zh-CN" sz="2000" dirty="0"/>
              <a:t>[2] 15-21-0592-00-04ab-high-data-rates, </a:t>
            </a:r>
            <a:r>
              <a:rPr lang="pl-PL" altLang="zh-CN" sz="2000" dirty="0"/>
              <a:t>C.</a:t>
            </a:r>
            <a:r>
              <a:rPr lang="en-US" altLang="zh-CN" sz="2000" dirty="0"/>
              <a:t> </a:t>
            </a:r>
            <a:r>
              <a:rPr lang="pl-PL" altLang="zh-CN" sz="2000" dirty="0" smtClean="0"/>
              <a:t>Murray</a:t>
            </a:r>
            <a:r>
              <a:rPr lang="en-US" altLang="zh-CN" sz="2000" dirty="0"/>
              <a:t>, et </a:t>
            </a:r>
            <a:r>
              <a:rPr lang="en-US" altLang="zh-CN" sz="2000" dirty="0" smtClean="0"/>
              <a:t>al</a:t>
            </a:r>
          </a:p>
          <a:p>
            <a:pPr marL="457200" indent="-457200">
              <a:buFont typeface="Arial" panose="020B0604020202020204" pitchFamily="34" charset="0"/>
              <a:buChar char="•"/>
            </a:pPr>
            <a:r>
              <a:rPr lang="en-US" altLang="zh-CN" sz="2000" dirty="0" smtClean="0"/>
              <a:t>[3] </a:t>
            </a:r>
            <a:r>
              <a:rPr lang="en-US" altLang="zh-CN" sz="2000" dirty="0"/>
              <a:t>15-22-0181-01-04ab-new-data-rates, </a:t>
            </a:r>
            <a:r>
              <a:rPr lang="pl-PL" altLang="zh-CN" sz="2000" dirty="0"/>
              <a:t>C.</a:t>
            </a:r>
            <a:r>
              <a:rPr lang="en-US" altLang="zh-CN" sz="2000" dirty="0"/>
              <a:t> </a:t>
            </a:r>
            <a:r>
              <a:rPr lang="pl-PL" altLang="zh-CN" sz="2000" dirty="0"/>
              <a:t>Murray</a:t>
            </a:r>
            <a:r>
              <a:rPr lang="en-US" altLang="zh-CN" sz="2000" dirty="0"/>
              <a:t>, et al</a:t>
            </a:r>
          </a:p>
          <a:p>
            <a:pPr marL="457200" indent="-457200">
              <a:buFont typeface="Arial" panose="020B0604020202020204" pitchFamily="34" charset="0"/>
              <a:buChar char="•"/>
            </a:pPr>
            <a:r>
              <a:rPr lang="en-US" altLang="zh-CN" sz="2000" dirty="0" smtClean="0"/>
              <a:t>[4] </a:t>
            </a:r>
            <a:r>
              <a:rPr lang="en-US" altLang="zh-CN" sz="2000" dirty="0"/>
              <a:t>15-22-0050-00-04ab-</a:t>
            </a:r>
            <a:r>
              <a:rPr lang="en-US" altLang="zh-CN" sz="2000" dirty="0">
                <a:solidFill>
                  <a:srgbClr val="FF0000"/>
                </a:solidFill>
                <a:latin typeface="Times New Roman" pitchFamily="18" charset="0"/>
              </a:rPr>
              <a:t> </a:t>
            </a:r>
            <a:r>
              <a:rPr lang="en-US" altLang="zh-CN" sz="2000" dirty="0"/>
              <a:t>Channel Coding Considerations </a:t>
            </a:r>
            <a:r>
              <a:rPr lang="en-US" altLang="en-US" sz="2000" dirty="0"/>
              <a:t>for 802.15.4ab, Wei Lin</a:t>
            </a:r>
            <a:r>
              <a:rPr lang="en-US" altLang="zh-CN" sz="2000" dirty="0"/>
              <a:t>, et al</a:t>
            </a:r>
          </a:p>
          <a:p>
            <a:pPr marL="457200" indent="-457200">
              <a:buFont typeface="Arial" panose="020B0604020202020204" pitchFamily="34" charset="0"/>
              <a:buChar char="•"/>
            </a:pPr>
            <a:r>
              <a:rPr lang="en-US" altLang="zh-CN" sz="2000" dirty="0" smtClean="0"/>
              <a:t>[5] </a:t>
            </a:r>
            <a:r>
              <a:rPr lang="en-US" altLang="zh-CN" sz="2000" dirty="0"/>
              <a:t>15-22-0154-00-04ab-further-considerations-of-advanced-channel-coding-on-15-4ab</a:t>
            </a:r>
            <a:r>
              <a:rPr lang="en-US" altLang="en-US" sz="2000" dirty="0"/>
              <a:t>, Wei Lin</a:t>
            </a:r>
            <a:r>
              <a:rPr lang="en-US" altLang="zh-CN" sz="2000" dirty="0"/>
              <a:t>, et </a:t>
            </a:r>
            <a:r>
              <a:rPr lang="en-US" altLang="zh-CN" sz="2000" dirty="0" smtClean="0"/>
              <a:t>al</a:t>
            </a:r>
          </a:p>
          <a:p>
            <a:pPr marL="457200" indent="-457200">
              <a:buFont typeface="Arial" panose="020B0604020202020204" pitchFamily="34" charset="0"/>
              <a:buChar char="•"/>
            </a:pPr>
            <a:r>
              <a:rPr lang="en-US" altLang="zh-CN" sz="2000" dirty="0" smtClean="0">
                <a:solidFill>
                  <a:srgbClr val="C00000"/>
                </a:solidFill>
              </a:rPr>
              <a:t>[6] 15-22-0265-01-04ab-discussion-on-advanced-channel-coding-for-15-4ab</a:t>
            </a:r>
          </a:p>
          <a:p>
            <a:pPr marL="457200" indent="-457200">
              <a:buFont typeface="Arial" panose="020B0604020202020204" pitchFamily="34" charset="0"/>
              <a:buChar char="•"/>
            </a:pPr>
            <a:r>
              <a:rPr lang="en-US" altLang="zh-CN" sz="2000" dirty="0" smtClean="0">
                <a:solidFill>
                  <a:srgbClr val="C00000"/>
                </a:solidFill>
              </a:rPr>
              <a:t>[7</a:t>
            </a:r>
            <a:r>
              <a:rPr lang="en-US" altLang="zh-CN" sz="2000" dirty="0">
                <a:solidFill>
                  <a:srgbClr val="C00000"/>
                </a:solidFill>
              </a:rPr>
              <a:t>] </a:t>
            </a:r>
            <a:r>
              <a:rPr lang="en-US" altLang="zh-CN" sz="2000" dirty="0" smtClean="0">
                <a:solidFill>
                  <a:srgbClr val="C00000"/>
                </a:solidFill>
              </a:rPr>
              <a:t>15-22-0274-00-04ab-high-data-rates-and-coding</a:t>
            </a:r>
          </a:p>
          <a:p>
            <a:pPr marL="457200" indent="-457200">
              <a:buFont typeface="Arial" panose="020B0604020202020204" pitchFamily="34" charset="0"/>
              <a:buChar char="•"/>
            </a:pPr>
            <a:r>
              <a:rPr lang="en-US" altLang="zh-CN" sz="2000" dirty="0">
                <a:solidFill>
                  <a:srgbClr val="C00000"/>
                </a:solidFill>
              </a:rPr>
              <a:t>[8] </a:t>
            </a:r>
            <a:r>
              <a:rPr lang="en-US" altLang="zh-CN" sz="2000" dirty="0" smtClean="0">
                <a:solidFill>
                  <a:srgbClr val="C00000"/>
                </a:solidFill>
              </a:rPr>
              <a:t>15-22-0296-01-04ab-a-higher-data-rate-proposal-for-uwb</a:t>
            </a:r>
          </a:p>
          <a:p>
            <a:pPr marL="457200" indent="-457200">
              <a:buFont typeface="Arial" panose="020B0604020202020204" pitchFamily="34" charset="0"/>
              <a:buChar char="•"/>
            </a:pPr>
            <a:r>
              <a:rPr lang="en-US" altLang="zh-CN" sz="2000" dirty="0" smtClean="0">
                <a:solidFill>
                  <a:srgbClr val="C00000"/>
                </a:solidFill>
              </a:rPr>
              <a:t>[9] 15-21-0506-03-04ab-advanced-coding-for-data-comm</a:t>
            </a:r>
            <a:endParaRPr lang="en-US" altLang="zh-CN" sz="2000" dirty="0">
              <a:solidFill>
                <a:srgbClr val="C00000"/>
              </a:solidFill>
            </a:endParaRPr>
          </a:p>
        </p:txBody>
      </p:sp>
    </p:spTree>
    <p:extLst>
      <p:ext uri="{BB962C8B-B14F-4D97-AF65-F5344CB8AC3E}">
        <p14:creationId xmlns:p14="http://schemas.microsoft.com/office/powerpoint/2010/main" val="775381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Discussions on Advanced Channel Coding</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The consideration of </a:t>
            </a:r>
            <a:r>
              <a:rPr lang="en-US" altLang="zh-CN" sz="2000" dirty="0" smtClean="0"/>
              <a:t>introducing possible new </a:t>
            </a:r>
            <a:r>
              <a:rPr lang="en-US" altLang="zh-CN" sz="2000" dirty="0"/>
              <a:t>advanced coding schemes </a:t>
            </a:r>
            <a:r>
              <a:rPr lang="en-US" altLang="zh-CN" sz="2000" dirty="0" smtClean="0"/>
              <a:t>were extensively </a:t>
            </a:r>
            <a:r>
              <a:rPr lang="en-US" altLang="zh-CN" sz="2000" dirty="0"/>
              <a:t>discussed in [1</a:t>
            </a:r>
            <a:r>
              <a:rPr lang="en-US" altLang="zh-CN" sz="2000" dirty="0" smtClean="0"/>
              <a:t>]-[5]</a:t>
            </a:r>
            <a:endParaRPr lang="en-US" altLang="zh-CN" sz="2000" dirty="0"/>
          </a:p>
          <a:p>
            <a:pPr lvl="1" defTabSz="914400"/>
            <a:r>
              <a:rPr lang="en-US" altLang="zh-CN" sz="1600" dirty="0" smtClean="0">
                <a:solidFill>
                  <a:srgbClr val="000000"/>
                </a:solidFill>
              </a:rPr>
              <a:t>Some initial discussions on the new advanced coding can be found in [1]-[5], where </a:t>
            </a:r>
            <a:r>
              <a:rPr lang="en-US" altLang="zh-CN" sz="1600" dirty="0">
                <a:solidFill>
                  <a:srgbClr val="000000"/>
                </a:solidFill>
              </a:rPr>
              <a:t>extensive </a:t>
            </a:r>
            <a:r>
              <a:rPr lang="en-US" altLang="zh-CN" sz="1600" dirty="0" smtClean="0">
                <a:solidFill>
                  <a:srgbClr val="000000"/>
                </a:solidFill>
              </a:rPr>
              <a:t>comparisons </a:t>
            </a:r>
            <a:r>
              <a:rPr lang="en-US" altLang="zh-CN" sz="1600" dirty="0">
                <a:solidFill>
                  <a:srgbClr val="000000"/>
                </a:solidFill>
              </a:rPr>
              <a:t>of </a:t>
            </a:r>
            <a:r>
              <a:rPr lang="en-US" altLang="zh-CN" sz="1600" dirty="0" smtClean="0">
                <a:solidFill>
                  <a:srgbClr val="000000"/>
                </a:solidFill>
              </a:rPr>
              <a:t>BCC, Turbo</a:t>
            </a:r>
            <a:r>
              <a:rPr lang="en-US" altLang="zh-CN" sz="1600" dirty="0">
                <a:solidFill>
                  <a:srgbClr val="000000"/>
                </a:solidFill>
              </a:rPr>
              <a:t>, Polar, </a:t>
            </a:r>
            <a:r>
              <a:rPr lang="en-US" altLang="zh-CN" sz="1600" dirty="0" smtClean="0">
                <a:solidFill>
                  <a:srgbClr val="000000"/>
                </a:solidFill>
              </a:rPr>
              <a:t>LDPC codes can be found in terms of performance, complexity, etc.</a:t>
            </a:r>
          </a:p>
          <a:p>
            <a:pPr lvl="1"/>
            <a:endParaRPr lang="en-US" altLang="zh-CN" sz="1600" dirty="0" smtClean="0"/>
          </a:p>
          <a:p>
            <a:r>
              <a:rPr lang="en-US" altLang="zh-CN" sz="2000" dirty="0" smtClean="0"/>
              <a:t>Most participants agreed to converge to </a:t>
            </a:r>
            <a:r>
              <a:rPr lang="en-US" altLang="zh-CN" sz="2000" dirty="0"/>
              <a:t>LDPC </a:t>
            </a:r>
            <a:r>
              <a:rPr lang="en-US" altLang="zh-CN" sz="2000" dirty="0" smtClean="0"/>
              <a:t>codes during </a:t>
            </a:r>
            <a:r>
              <a:rPr lang="en-US" altLang="zh-CN" sz="2000" dirty="0"/>
              <a:t>the May IEEE </a:t>
            </a:r>
            <a:r>
              <a:rPr lang="en-US" altLang="zh-CN" sz="2000" dirty="0" smtClean="0"/>
              <a:t>Meeting [6]-[8]</a:t>
            </a:r>
          </a:p>
          <a:p>
            <a:pPr lvl="1" defTabSz="914400"/>
            <a:r>
              <a:rPr lang="en-US" altLang="zh-CN" sz="1600" dirty="0" smtClean="0">
                <a:solidFill>
                  <a:srgbClr val="000000"/>
                </a:solidFill>
              </a:rPr>
              <a:t>In [7], some </a:t>
            </a:r>
            <a:r>
              <a:rPr lang="en-US" altLang="zh-CN" sz="1600" dirty="0" smtClean="0"/>
              <a:t>c</a:t>
            </a:r>
            <a:r>
              <a:rPr lang="en-US" altLang="en-US" sz="1600" dirty="0" smtClean="0"/>
              <a:t>onsensus among some co-authors were achieved, including to converge the selection of new advanced codes for 15.4ab to LDPC codes </a:t>
            </a:r>
          </a:p>
          <a:p>
            <a:pPr lvl="1" defTabSz="914400"/>
            <a:r>
              <a:rPr lang="en-US" altLang="en-US" sz="1600" dirty="0" smtClean="0"/>
              <a:t>[7] also suggested that ‘</a:t>
            </a:r>
            <a:r>
              <a:rPr lang="en-US" altLang="zh-CN" sz="1600" dirty="0" smtClean="0"/>
              <a:t>Primary </a:t>
            </a:r>
            <a:r>
              <a:rPr lang="en-US" altLang="zh-CN" sz="1600" dirty="0"/>
              <a:t>candidate is the 802.11n LDPC </a:t>
            </a:r>
            <a:r>
              <a:rPr lang="en-US" altLang="zh-CN" sz="1600" dirty="0" smtClean="0"/>
              <a:t>code’, and some important comparison metrics for possible </a:t>
            </a:r>
            <a:r>
              <a:rPr lang="en-US" altLang="zh-CN" sz="1600" dirty="0">
                <a:latin typeface="Arial" panose="020B0604020202020204" pitchFamily="34" charset="0"/>
              </a:rPr>
              <a:t>a</a:t>
            </a:r>
            <a:r>
              <a:rPr lang="en-US" altLang="zh-CN" sz="1600" dirty="0" smtClean="0">
                <a:latin typeface="Arial" panose="020B0604020202020204" pitchFamily="34" charset="0"/>
                <a:ea typeface="Times New Roman" panose="02020603050405020304" pitchFamily="18" charset="0"/>
              </a:rPr>
              <a:t>lternative schemes, such as packet lengths, considered PER, </a:t>
            </a:r>
            <a:r>
              <a:rPr lang="en-US" altLang="zh-CN" sz="1600" dirty="0">
                <a:latin typeface="Arial" panose="020B0604020202020204" pitchFamily="34" charset="0"/>
                <a:ea typeface="Times New Roman" panose="02020603050405020304" pitchFamily="18" charset="0"/>
              </a:rPr>
              <a:t>implementation </a:t>
            </a:r>
            <a:r>
              <a:rPr lang="en-US" altLang="zh-CN" sz="1600" dirty="0" smtClean="0">
                <a:latin typeface="Arial" panose="020B0604020202020204" pitchFamily="34" charset="0"/>
                <a:ea typeface="Times New Roman" panose="02020603050405020304" pitchFamily="18" charset="0"/>
              </a:rPr>
              <a:t>complexity, etc.</a:t>
            </a:r>
            <a:endParaRPr lang="en-US" altLang="zh-CN" sz="1600" dirty="0"/>
          </a:p>
          <a:p>
            <a:pPr lvl="1" defTabSz="914400"/>
            <a:r>
              <a:rPr lang="en-US" altLang="zh-CN" sz="1600" dirty="0" smtClean="0">
                <a:solidFill>
                  <a:srgbClr val="000000"/>
                </a:solidFill>
              </a:rPr>
              <a:t>In [6], we also suggested to </a:t>
            </a:r>
            <a:r>
              <a:rPr lang="en-US" altLang="zh-CN" sz="1600" dirty="0"/>
              <a:t>further converge </a:t>
            </a:r>
            <a:r>
              <a:rPr lang="en-US" altLang="zh-CN" sz="1600" dirty="0" smtClean="0"/>
              <a:t>the candidates </a:t>
            </a:r>
            <a:r>
              <a:rPr lang="en-US" altLang="zh-CN" sz="1600" dirty="0"/>
              <a:t>to LDPC </a:t>
            </a:r>
            <a:r>
              <a:rPr lang="en-US" altLang="zh-CN" sz="1600" dirty="0" smtClean="0"/>
              <a:t>codes after extensive evaluations, and also </a:t>
            </a:r>
            <a:r>
              <a:rPr lang="en-US" altLang="zh-CN" sz="1600" dirty="0">
                <a:solidFill>
                  <a:srgbClr val="000000"/>
                </a:solidFill>
              </a:rPr>
              <a:t>LDPC codes have been widely employed in current wireless </a:t>
            </a:r>
            <a:r>
              <a:rPr lang="en-US" altLang="zh-CN" sz="1600" dirty="0" smtClean="0">
                <a:solidFill>
                  <a:srgbClr val="000000"/>
                </a:solidFill>
              </a:rPr>
              <a:t>standards.</a:t>
            </a:r>
          </a:p>
          <a:p>
            <a:pPr lvl="1" defTabSz="914400"/>
            <a:r>
              <a:rPr lang="en-US" altLang="zh-CN" sz="1600" dirty="0" smtClean="0">
                <a:solidFill>
                  <a:srgbClr val="000000"/>
                </a:solidFill>
              </a:rPr>
              <a:t>Furthermore, [8] suggested to better balance the performance of </a:t>
            </a:r>
            <a:r>
              <a:rPr lang="en-US" altLang="zh-CN" sz="1600" dirty="0" smtClean="0">
                <a:solidFill>
                  <a:srgbClr val="0070C0"/>
                </a:solidFill>
              </a:rPr>
              <a:t>PHR</a:t>
            </a:r>
            <a:r>
              <a:rPr lang="en-US" altLang="zh-CN" sz="1600" dirty="0" smtClean="0">
                <a:solidFill>
                  <a:srgbClr val="000000"/>
                </a:solidFill>
              </a:rPr>
              <a:t> and </a:t>
            </a:r>
            <a:r>
              <a:rPr lang="en-US" altLang="zh-CN" sz="1600" dirty="0" smtClean="0">
                <a:solidFill>
                  <a:srgbClr val="0070C0"/>
                </a:solidFill>
              </a:rPr>
              <a:t>data</a:t>
            </a:r>
            <a:r>
              <a:rPr lang="en-US" altLang="zh-CN" sz="1600" dirty="0" smtClean="0">
                <a:solidFill>
                  <a:srgbClr val="000000"/>
                </a:solidFill>
              </a:rPr>
              <a:t> part, e.g., </a:t>
            </a:r>
            <a:r>
              <a:rPr lang="en-US" altLang="zh-CN" sz="1600" dirty="0"/>
              <a:t>PHR may need additional protection, e.g., symbol repetition</a:t>
            </a:r>
            <a:r>
              <a:rPr lang="en-US" altLang="zh-CN" sz="1600" dirty="0" smtClean="0"/>
              <a:t>.</a:t>
            </a:r>
          </a:p>
          <a:p>
            <a:pPr lvl="1" defTabSz="914400"/>
            <a:r>
              <a:rPr lang="en-US" altLang="zh-CN" sz="1600" dirty="0" smtClean="0">
                <a:solidFill>
                  <a:srgbClr val="000000"/>
                </a:solidFill>
              </a:rPr>
              <a:t>[9] provided further simulation results of </a:t>
            </a:r>
            <a:r>
              <a:rPr lang="en-US" altLang="zh-CN" sz="1600" dirty="0" smtClean="0">
                <a:solidFill>
                  <a:srgbClr val="0070C0"/>
                </a:solidFill>
              </a:rPr>
              <a:t>short</a:t>
            </a:r>
            <a:r>
              <a:rPr lang="en-US" altLang="zh-CN" sz="1600" dirty="0" smtClean="0">
                <a:solidFill>
                  <a:srgbClr val="000000"/>
                </a:solidFill>
              </a:rPr>
              <a:t> (e.g., 30 bytes) and </a:t>
            </a:r>
            <a:r>
              <a:rPr lang="en-US" altLang="zh-CN" sz="1600" dirty="0" smtClean="0">
                <a:solidFill>
                  <a:srgbClr val="0070C0"/>
                </a:solidFill>
              </a:rPr>
              <a:t>very short </a:t>
            </a:r>
            <a:r>
              <a:rPr lang="en-US" altLang="zh-CN" sz="1600" dirty="0">
                <a:solidFill>
                  <a:srgbClr val="000000"/>
                </a:solidFill>
              </a:rPr>
              <a:t>(e.g., </a:t>
            </a:r>
            <a:r>
              <a:rPr lang="en-US" altLang="zh-CN" sz="1600" dirty="0" smtClean="0">
                <a:solidFill>
                  <a:srgbClr val="000000"/>
                </a:solidFill>
              </a:rPr>
              <a:t>10~5 </a:t>
            </a:r>
            <a:r>
              <a:rPr lang="en-US" altLang="zh-CN" sz="1600" dirty="0">
                <a:solidFill>
                  <a:srgbClr val="000000"/>
                </a:solidFill>
              </a:rPr>
              <a:t>bytes) </a:t>
            </a:r>
            <a:r>
              <a:rPr lang="en-US" altLang="zh-CN" sz="1600" dirty="0" smtClean="0">
                <a:solidFill>
                  <a:srgbClr val="000000"/>
                </a:solidFill>
              </a:rPr>
              <a:t>payloads with </a:t>
            </a:r>
            <a:r>
              <a:rPr lang="en-US" altLang="zh-CN" sz="1600" dirty="0" smtClean="0">
                <a:solidFill>
                  <a:srgbClr val="0070C0"/>
                </a:solidFill>
              </a:rPr>
              <a:t>11n LDPC </a:t>
            </a:r>
            <a:r>
              <a:rPr lang="en-US" altLang="zh-CN" sz="1600" dirty="0" smtClean="0">
                <a:solidFill>
                  <a:srgbClr val="0070C0"/>
                </a:solidFill>
              </a:rPr>
              <a:t>codes</a:t>
            </a:r>
            <a:r>
              <a:rPr lang="en-US" altLang="zh-CN" sz="1600" dirty="0" smtClean="0">
                <a:solidFill>
                  <a:srgbClr val="000000"/>
                </a:solidFill>
              </a:rPr>
              <a:t>, and showed that </a:t>
            </a:r>
            <a:r>
              <a:rPr lang="en-US" altLang="zh-CN" sz="1600" dirty="0" smtClean="0">
                <a:solidFill>
                  <a:srgbClr val="000000"/>
                </a:solidFill>
              </a:rPr>
              <a:t>11n LDPC </a:t>
            </a:r>
            <a:r>
              <a:rPr lang="en-US" altLang="zh-CN" sz="1600" dirty="0" smtClean="0">
                <a:solidFill>
                  <a:srgbClr val="000000"/>
                </a:solidFill>
              </a:rPr>
              <a:t>can perform well at </a:t>
            </a:r>
            <a:r>
              <a:rPr lang="en-US" altLang="zh-CN" sz="1600" dirty="0" smtClean="0">
                <a:solidFill>
                  <a:srgbClr val="0070C0"/>
                </a:solidFill>
              </a:rPr>
              <a:t>lower effective coding rates</a:t>
            </a:r>
          </a:p>
        </p:txBody>
      </p:sp>
    </p:spTree>
    <p:extLst>
      <p:ext uri="{BB962C8B-B14F-4D97-AF65-F5344CB8AC3E}">
        <p14:creationId xmlns:p14="http://schemas.microsoft.com/office/powerpoint/2010/main" val="207338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The Targets of New UWB LDPC Codes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smtClean="0"/>
              <a:t>Compared with existing standards (e.g., 11ax/be), data transmissions in 15.4ab include a large amount of short payloads (e.g., around 20 Bytes)</a:t>
            </a:r>
          </a:p>
          <a:p>
            <a:pPr lvl="1" defTabSz="914400"/>
            <a:r>
              <a:rPr lang="en-US" altLang="zh-CN" sz="1600" dirty="0" smtClean="0">
                <a:solidFill>
                  <a:srgbClr val="000000"/>
                </a:solidFill>
              </a:rPr>
              <a:t>The candidate LDPC codes should perform well at short payload lengths with corresponding amount of padding bits</a:t>
            </a:r>
          </a:p>
          <a:p>
            <a:pPr lvl="1" defTabSz="914400"/>
            <a:r>
              <a:rPr lang="en-US" altLang="zh-CN" sz="1600" dirty="0" smtClean="0">
                <a:solidFill>
                  <a:srgbClr val="000000"/>
                </a:solidFill>
                <a:sym typeface="Wingdings" panose="05000000000000000000" pitchFamily="2" charset="2"/>
              </a:rPr>
              <a:t>The performances of short payloads with </a:t>
            </a:r>
            <a:r>
              <a:rPr lang="en-US" altLang="zh-CN" sz="1600" dirty="0">
                <a:solidFill>
                  <a:srgbClr val="000000"/>
                </a:solidFill>
              </a:rPr>
              <a:t>candidate LDPC codes</a:t>
            </a:r>
            <a:r>
              <a:rPr lang="en-US" altLang="zh-CN" sz="1600" dirty="0" smtClean="0">
                <a:solidFill>
                  <a:srgbClr val="000000"/>
                </a:solidFill>
                <a:sym typeface="Wingdings" panose="05000000000000000000" pitchFamily="2" charset="2"/>
              </a:rPr>
              <a:t> should be as close as possible to PHR, but not surpass the performance of PHR (BCC &amp; SECDED encoded with one repetition)</a:t>
            </a:r>
          </a:p>
          <a:p>
            <a:pPr lvl="1" defTabSz="914400"/>
            <a:endParaRPr lang="en-US" altLang="zh-CN" sz="1600" dirty="0" smtClean="0">
              <a:solidFill>
                <a:srgbClr val="000000"/>
              </a:solidFill>
            </a:endParaRPr>
          </a:p>
          <a:p>
            <a:r>
              <a:rPr lang="en-US" altLang="zh-CN" sz="2000" dirty="0" smtClean="0"/>
              <a:t>Low Power &amp; Low Complexity is very important for UWB applications</a:t>
            </a:r>
          </a:p>
          <a:p>
            <a:pPr lvl="1" defTabSz="914400"/>
            <a:r>
              <a:rPr lang="en-US" altLang="zh-CN" sz="1600" dirty="0" smtClean="0">
                <a:solidFill>
                  <a:srgbClr val="000000"/>
                </a:solidFill>
                <a:sym typeface="Wingdings" panose="05000000000000000000" pitchFamily="2" charset="2"/>
              </a:rPr>
              <a:t>It </a:t>
            </a:r>
            <a:r>
              <a:rPr lang="en-US" altLang="zh-CN" sz="1600" dirty="0">
                <a:solidFill>
                  <a:srgbClr val="000000"/>
                </a:solidFill>
                <a:sym typeface="Wingdings" panose="05000000000000000000" pitchFamily="2" charset="2"/>
              </a:rPr>
              <a:t>is beneficial for the candidate LDPC codes to </a:t>
            </a:r>
            <a:r>
              <a:rPr lang="en-US" altLang="zh-CN" sz="1600" dirty="0" smtClean="0">
                <a:solidFill>
                  <a:srgbClr val="000000"/>
                </a:solidFill>
                <a:sym typeface="Wingdings" panose="05000000000000000000" pitchFamily="2" charset="2"/>
              </a:rPr>
              <a:t>have very </a:t>
            </a:r>
            <a:r>
              <a:rPr lang="en-US" altLang="zh-CN" sz="1600" dirty="0">
                <a:solidFill>
                  <a:srgbClr val="000000"/>
                </a:solidFill>
                <a:sym typeface="Wingdings" panose="05000000000000000000" pitchFamily="2" charset="2"/>
              </a:rPr>
              <a:t>low density parity-check </a:t>
            </a:r>
            <a:r>
              <a:rPr lang="en-US" altLang="zh-CN" sz="1600" dirty="0" smtClean="0">
                <a:solidFill>
                  <a:srgbClr val="000000"/>
                </a:solidFill>
                <a:sym typeface="Wingdings" panose="05000000000000000000" pitchFamily="2" charset="2"/>
              </a:rPr>
              <a:t>matrices, the number of ‘1’s inside the H matrix is relatively small  an additional ‘1’ incurs </a:t>
            </a:r>
            <a:r>
              <a:rPr lang="en-US" altLang="zh-CN" sz="1600" dirty="0">
                <a:solidFill>
                  <a:srgbClr val="000000"/>
                </a:solidFill>
                <a:sym typeface="Wingdings" panose="05000000000000000000" pitchFamily="2" charset="2"/>
              </a:rPr>
              <a:t>additional</a:t>
            </a:r>
            <a:r>
              <a:rPr lang="en-US" altLang="zh-CN" sz="1600" dirty="0" smtClean="0">
                <a:solidFill>
                  <a:srgbClr val="000000"/>
                </a:solidFill>
                <a:sym typeface="Wingdings" panose="05000000000000000000" pitchFamily="2" charset="2"/>
              </a:rPr>
              <a:t> computations inside LDPC decoder </a:t>
            </a:r>
          </a:p>
          <a:p>
            <a:pPr lvl="1" defTabSz="914400"/>
            <a:r>
              <a:rPr lang="en-US" altLang="zh-CN" sz="1600" dirty="0">
                <a:solidFill>
                  <a:srgbClr val="000000"/>
                </a:solidFill>
                <a:sym typeface="Wingdings" panose="05000000000000000000" pitchFamily="2" charset="2"/>
              </a:rPr>
              <a:t>It is beneficial for the candidate LDPC </a:t>
            </a:r>
            <a:r>
              <a:rPr lang="en-US" altLang="zh-CN" sz="1600" dirty="0" smtClean="0">
                <a:solidFill>
                  <a:srgbClr val="000000"/>
                </a:solidFill>
                <a:sym typeface="Wingdings" panose="05000000000000000000" pitchFamily="2" charset="2"/>
              </a:rPr>
              <a:t>codes to share a single base matrix, and possible different lifting coefficients for corresponding code lengths  similar to NR LDPC</a:t>
            </a:r>
          </a:p>
          <a:p>
            <a:pPr lvl="1" defTabSz="914400"/>
            <a:endParaRPr lang="en-US" altLang="zh-CN" sz="1600" dirty="0">
              <a:solidFill>
                <a:srgbClr val="000000"/>
              </a:solidFill>
              <a:sym typeface="Wingdings" panose="05000000000000000000" pitchFamily="2" charset="2"/>
            </a:endParaRPr>
          </a:p>
          <a:p>
            <a:r>
              <a:rPr lang="en-US" altLang="zh-CN" sz="2000" dirty="0"/>
              <a:t>The WLAN LDPC codes were primarily designed for fixed </a:t>
            </a:r>
            <a:r>
              <a:rPr lang="en-US" altLang="zh-CN" sz="2000" dirty="0" smtClean="0"/>
              <a:t>Rate &amp; Length </a:t>
            </a:r>
            <a:r>
              <a:rPr lang="en-US" altLang="zh-CN" sz="2000" dirty="0"/>
              <a:t>Combinations</a:t>
            </a:r>
          </a:p>
          <a:p>
            <a:pPr lvl="1" defTabSz="914400"/>
            <a:r>
              <a:rPr lang="en-US" altLang="zh-CN" sz="1600" dirty="0">
                <a:solidFill>
                  <a:srgbClr val="000000"/>
                </a:solidFill>
                <a:sym typeface="Wingdings" panose="05000000000000000000" pitchFamily="2" charset="2"/>
              </a:rPr>
              <a:t>The 11n </a:t>
            </a:r>
            <a:r>
              <a:rPr lang="en-US" altLang="zh-CN" sz="1600" dirty="0" smtClean="0">
                <a:solidFill>
                  <a:srgbClr val="000000"/>
                </a:solidFill>
                <a:sym typeface="Wingdings" panose="05000000000000000000" pitchFamily="2" charset="2"/>
              </a:rPr>
              <a:t>LDPC </a:t>
            </a:r>
            <a:r>
              <a:rPr lang="en-US" altLang="zh-CN" sz="1600" dirty="0">
                <a:solidFill>
                  <a:srgbClr val="000000"/>
                </a:solidFill>
                <a:sym typeface="Wingdings" panose="05000000000000000000" pitchFamily="2" charset="2"/>
              </a:rPr>
              <a:t>of different lengths (even with the same rate) </a:t>
            </a:r>
            <a:r>
              <a:rPr lang="en-US" altLang="zh-CN" sz="1600" dirty="0" smtClean="0">
                <a:solidFill>
                  <a:srgbClr val="000000"/>
                </a:solidFill>
                <a:sym typeface="Wingdings" panose="05000000000000000000" pitchFamily="2" charset="2"/>
              </a:rPr>
              <a:t>don‘t share the same base (mother) matrices</a:t>
            </a:r>
          </a:p>
          <a:p>
            <a:pPr lvl="1" defTabSz="914400"/>
            <a:r>
              <a:rPr lang="en-US" altLang="zh-CN" sz="1600" dirty="0" smtClean="0">
                <a:solidFill>
                  <a:srgbClr val="000000"/>
                </a:solidFill>
                <a:sym typeface="Wingdings" panose="05000000000000000000" pitchFamily="2" charset="2"/>
              </a:rPr>
              <a:t>The </a:t>
            </a:r>
            <a:r>
              <a:rPr lang="en-US" altLang="zh-CN" sz="1600" dirty="0">
                <a:solidFill>
                  <a:srgbClr val="000000"/>
                </a:solidFill>
                <a:sym typeface="Wingdings" panose="05000000000000000000" pitchFamily="2" charset="2"/>
              </a:rPr>
              <a:t>11n LDPC </a:t>
            </a:r>
            <a:r>
              <a:rPr lang="en-US" altLang="zh-CN" sz="1600" dirty="0" smtClean="0">
                <a:solidFill>
                  <a:srgbClr val="000000"/>
                </a:solidFill>
                <a:sym typeface="Wingdings" panose="05000000000000000000" pitchFamily="2" charset="2"/>
              </a:rPr>
              <a:t>wasn’t optimized for short payload transmissions  a relatively large amount of shortening bits </a:t>
            </a:r>
            <a:endParaRPr lang="en-US" altLang="zh-CN" sz="1600" dirty="0">
              <a:solidFill>
                <a:srgbClr val="000000"/>
              </a:solidFill>
              <a:sym typeface="Wingdings" panose="05000000000000000000" pitchFamily="2" charset="2"/>
            </a:endParaRPr>
          </a:p>
        </p:txBody>
      </p:sp>
    </p:spTree>
    <p:extLst>
      <p:ext uri="{BB962C8B-B14F-4D97-AF65-F5344CB8AC3E}">
        <p14:creationId xmlns:p14="http://schemas.microsoft.com/office/powerpoint/2010/main" val="132060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Possible candidate LDPC codes - </a:t>
            </a:r>
            <a:r>
              <a:rPr lang="en-US" altLang="en-US" sz="3600" dirty="0"/>
              <a:t>Classic QC-LDPC</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smtClean="0"/>
              <a:t>There are currently two major LDPC </a:t>
            </a:r>
            <a:r>
              <a:rPr lang="en-US" altLang="zh-CN" sz="2000" dirty="0"/>
              <a:t>structures </a:t>
            </a:r>
            <a:r>
              <a:rPr lang="en-US" altLang="zh-CN" sz="2000" dirty="0" smtClean="0"/>
              <a:t>widely employed </a:t>
            </a:r>
            <a:r>
              <a:rPr lang="en-US" altLang="zh-CN" sz="2000" dirty="0"/>
              <a:t>in </a:t>
            </a:r>
            <a:r>
              <a:rPr lang="en-US" altLang="zh-CN" sz="2000" dirty="0" smtClean="0"/>
              <a:t>industry</a:t>
            </a:r>
          </a:p>
          <a:p>
            <a:pPr lvl="1"/>
            <a:r>
              <a:rPr lang="en-US" altLang="en-US" sz="1600" dirty="0" smtClean="0"/>
              <a:t>Classic </a:t>
            </a:r>
            <a:r>
              <a:rPr lang="en-US" altLang="en-US" sz="1600" dirty="0" smtClean="0">
                <a:solidFill>
                  <a:srgbClr val="0070C0"/>
                </a:solidFill>
              </a:rPr>
              <a:t>QC-LDPC</a:t>
            </a:r>
            <a:r>
              <a:rPr lang="en-US" altLang="en-US" sz="1600" dirty="0" smtClean="0"/>
              <a:t> (11n/11ad/DVB) and </a:t>
            </a:r>
            <a:r>
              <a:rPr lang="en-US" altLang="en-US" sz="1600" dirty="0" smtClean="0">
                <a:solidFill>
                  <a:srgbClr val="0070C0"/>
                </a:solidFill>
              </a:rPr>
              <a:t>Raptor-Like QC-LDPC </a:t>
            </a:r>
            <a:r>
              <a:rPr lang="en-US" altLang="en-US" sz="1600" dirty="0" smtClean="0"/>
              <a:t>(5G NR)</a:t>
            </a:r>
          </a:p>
          <a:p>
            <a:pPr lvl="1"/>
            <a:endParaRPr lang="en-US" altLang="en-US" sz="1600" dirty="0" smtClean="0"/>
          </a:p>
          <a:p>
            <a:r>
              <a:rPr lang="en-US" altLang="en-US" sz="2000" dirty="0" smtClean="0"/>
              <a:t>Classic </a:t>
            </a:r>
            <a:r>
              <a:rPr lang="en-US" altLang="en-US" sz="2000" dirty="0"/>
              <a:t>QC-LDPC (11n/11ad/DVB</a:t>
            </a:r>
            <a:r>
              <a:rPr lang="en-US" altLang="en-US" sz="2000" dirty="0" smtClean="0"/>
              <a:t>) </a:t>
            </a:r>
            <a:r>
              <a:rPr lang="en-US" altLang="en-US" sz="2000" dirty="0" smtClean="0">
                <a:sym typeface="Wingdings" panose="05000000000000000000" pitchFamily="2" charset="2"/>
              </a:rPr>
              <a:t> </a:t>
            </a:r>
            <a:r>
              <a:rPr lang="en-US" altLang="zh-CN" sz="2000" dirty="0">
                <a:solidFill>
                  <a:srgbClr val="C00000"/>
                </a:solidFill>
                <a:sym typeface="Wingdings" panose="05000000000000000000" pitchFamily="2" charset="2"/>
              </a:rPr>
              <a:t>Repeat Accumulate </a:t>
            </a:r>
            <a:r>
              <a:rPr lang="en-US" altLang="zh-CN" sz="2000" dirty="0">
                <a:sym typeface="Wingdings" panose="05000000000000000000" pitchFamily="2" charset="2"/>
              </a:rPr>
              <a:t>+ </a:t>
            </a:r>
            <a:r>
              <a:rPr lang="en-US" altLang="zh-CN" sz="2000" dirty="0">
                <a:solidFill>
                  <a:srgbClr val="C00000"/>
                </a:solidFill>
                <a:sym typeface="Wingdings" panose="05000000000000000000" pitchFamily="2" charset="2"/>
              </a:rPr>
              <a:t>Quasi Cyclic</a:t>
            </a:r>
            <a:endParaRPr lang="en-US" altLang="zh-CN" sz="2000" dirty="0">
              <a:solidFill>
                <a:srgbClr val="C00000"/>
              </a:solidFill>
            </a:endParaRPr>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r>
              <a:rPr lang="en-US" altLang="en-US" sz="1600" dirty="0"/>
              <a:t>Classic QC-LDPC </a:t>
            </a:r>
            <a:r>
              <a:rPr lang="en-US" altLang="en-US" sz="1600" dirty="0" smtClean="0"/>
              <a:t>codes are </a:t>
            </a:r>
            <a:r>
              <a:rPr lang="en-US" altLang="en-US" sz="1600" dirty="0" smtClean="0">
                <a:solidFill>
                  <a:srgbClr val="0070C0"/>
                </a:solidFill>
              </a:rPr>
              <a:t>widely employed </a:t>
            </a:r>
            <a:r>
              <a:rPr lang="en-US" altLang="en-US" sz="1600" dirty="0" smtClean="0"/>
              <a:t>in various standards, they are implementation friendly and good performance for fixed rates/lengths</a:t>
            </a:r>
          </a:p>
          <a:p>
            <a:pPr lvl="1"/>
            <a:r>
              <a:rPr lang="en-US" altLang="en-US" sz="1600" dirty="0"/>
              <a:t>Classic </a:t>
            </a:r>
            <a:r>
              <a:rPr lang="en-US" altLang="en-US" sz="1600" dirty="0" smtClean="0"/>
              <a:t>QC-LDPC codes are </a:t>
            </a:r>
            <a:r>
              <a:rPr lang="en-US" altLang="en-US" sz="1600" dirty="0" smtClean="0">
                <a:solidFill>
                  <a:srgbClr val="0070C0"/>
                </a:solidFill>
              </a:rPr>
              <a:t>not convenient for rate/length compatible</a:t>
            </a:r>
            <a:r>
              <a:rPr lang="en-US" altLang="en-US" sz="1600" dirty="0" smtClean="0"/>
              <a:t>, e.g., require a individually designed H matrix for each rate and length (12 matrices in 11n), and significant performance loss occurs for shortening or puncturing</a:t>
            </a:r>
          </a:p>
        </p:txBody>
      </p:sp>
      <p:pic>
        <p:nvPicPr>
          <p:cNvPr id="2" name="图片 1"/>
          <p:cNvPicPr>
            <a:picLocks noChangeAspect="1"/>
          </p:cNvPicPr>
          <p:nvPr/>
        </p:nvPicPr>
        <p:blipFill>
          <a:blip r:embed="rId2"/>
          <a:stretch>
            <a:fillRect/>
          </a:stretch>
        </p:blipFill>
        <p:spPr>
          <a:xfrm>
            <a:off x="685006" y="2843918"/>
            <a:ext cx="3200400" cy="1680477"/>
          </a:xfrm>
          <a:prstGeom prst="rect">
            <a:avLst/>
          </a:prstGeom>
        </p:spPr>
      </p:pic>
      <p:pic>
        <p:nvPicPr>
          <p:cNvPr id="5" name="图片 4"/>
          <p:cNvPicPr>
            <a:picLocks noChangeAspect="1"/>
          </p:cNvPicPr>
          <p:nvPr/>
        </p:nvPicPr>
        <p:blipFill>
          <a:blip r:embed="rId3"/>
          <a:stretch>
            <a:fillRect/>
          </a:stretch>
        </p:blipFill>
        <p:spPr>
          <a:xfrm>
            <a:off x="4418806" y="3109307"/>
            <a:ext cx="2819400" cy="1149698"/>
          </a:xfrm>
          <a:prstGeom prst="rect">
            <a:avLst/>
          </a:prstGeom>
        </p:spPr>
      </p:pic>
      <p:sp>
        <p:nvSpPr>
          <p:cNvPr id="6" name="矩形 5"/>
          <p:cNvSpPr/>
          <p:nvPr/>
        </p:nvSpPr>
        <p:spPr>
          <a:xfrm>
            <a:off x="839509" y="4524395"/>
            <a:ext cx="3045897" cy="276999"/>
          </a:xfrm>
          <a:prstGeom prst="rect">
            <a:avLst/>
          </a:prstGeom>
        </p:spPr>
        <p:txBody>
          <a:bodyPr wrap="square">
            <a:spAutoFit/>
          </a:bodyPr>
          <a:lstStyle/>
          <a:p>
            <a:r>
              <a:rPr lang="en-US" altLang="zh-CN" sz="1200" b="1" dirty="0" smtClean="0">
                <a:solidFill>
                  <a:srgbClr val="C00000"/>
                </a:solidFill>
              </a:rPr>
              <a:t>Parity-Check Part of WLAN LDPC Codes </a:t>
            </a:r>
            <a:endParaRPr lang="zh-CN" altLang="en-US" sz="1200" b="1" dirty="0">
              <a:solidFill>
                <a:srgbClr val="C00000"/>
              </a:solidFill>
            </a:endParaRPr>
          </a:p>
        </p:txBody>
      </p:sp>
      <p:sp>
        <p:nvSpPr>
          <p:cNvPr id="7" name="矩形 6"/>
          <p:cNvSpPr/>
          <p:nvPr/>
        </p:nvSpPr>
        <p:spPr>
          <a:xfrm>
            <a:off x="5122335" y="4295795"/>
            <a:ext cx="1430071" cy="276999"/>
          </a:xfrm>
          <a:prstGeom prst="rect">
            <a:avLst/>
          </a:prstGeom>
        </p:spPr>
        <p:txBody>
          <a:bodyPr wrap="none">
            <a:spAutoFit/>
          </a:bodyPr>
          <a:lstStyle/>
          <a:p>
            <a:r>
              <a:rPr lang="en-US" altLang="zh-CN" sz="1200" b="1" dirty="0" smtClean="0">
                <a:solidFill>
                  <a:srgbClr val="C00000"/>
                </a:solidFill>
              </a:rPr>
              <a:t>11ad/ay LDPC Code</a:t>
            </a:r>
            <a:endParaRPr lang="zh-CN" altLang="en-US" sz="1200" b="1" dirty="0">
              <a:solidFill>
                <a:srgbClr val="C00000"/>
              </a:solidFill>
            </a:endParaRPr>
          </a:p>
        </p:txBody>
      </p:sp>
      <p:pic>
        <p:nvPicPr>
          <p:cNvPr id="8" name="图片 7"/>
          <p:cNvPicPr>
            <a:picLocks noChangeAspect="1"/>
          </p:cNvPicPr>
          <p:nvPr/>
        </p:nvPicPr>
        <p:blipFill>
          <a:blip r:embed="rId4"/>
          <a:stretch>
            <a:fillRect/>
          </a:stretch>
        </p:blipFill>
        <p:spPr>
          <a:xfrm>
            <a:off x="8034676" y="2972594"/>
            <a:ext cx="3105739" cy="1542342"/>
          </a:xfrm>
          <a:prstGeom prst="rect">
            <a:avLst/>
          </a:prstGeom>
        </p:spPr>
      </p:pic>
      <p:sp>
        <p:nvSpPr>
          <p:cNvPr id="9" name="矩形 8"/>
          <p:cNvSpPr/>
          <p:nvPr/>
        </p:nvSpPr>
        <p:spPr>
          <a:xfrm>
            <a:off x="8898414" y="4537066"/>
            <a:ext cx="1378262" cy="276999"/>
          </a:xfrm>
          <a:prstGeom prst="rect">
            <a:avLst/>
          </a:prstGeom>
        </p:spPr>
        <p:txBody>
          <a:bodyPr wrap="none">
            <a:spAutoFit/>
          </a:bodyPr>
          <a:lstStyle/>
          <a:p>
            <a:r>
              <a:rPr lang="en-US" altLang="zh-CN" sz="1200" b="1" dirty="0" smtClean="0">
                <a:solidFill>
                  <a:srgbClr val="C00000"/>
                </a:solidFill>
              </a:rPr>
              <a:t>DVB-S2 LDPC Code</a:t>
            </a:r>
            <a:endParaRPr lang="zh-CN" altLang="en-US" sz="1200" b="1" dirty="0">
              <a:solidFill>
                <a:srgbClr val="C00000"/>
              </a:solidFill>
            </a:endParaRPr>
          </a:p>
        </p:txBody>
      </p:sp>
      <p:sp>
        <p:nvSpPr>
          <p:cNvPr id="3" name="椭圆 2"/>
          <p:cNvSpPr/>
          <p:nvPr/>
        </p:nvSpPr>
        <p:spPr bwMode="auto">
          <a:xfrm>
            <a:off x="1142206" y="3810794"/>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1" name="椭圆 10"/>
          <p:cNvSpPr/>
          <p:nvPr/>
        </p:nvSpPr>
        <p:spPr bwMode="auto">
          <a:xfrm>
            <a:off x="6400006" y="3582194"/>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2" name="椭圆 11"/>
          <p:cNvSpPr/>
          <p:nvPr/>
        </p:nvSpPr>
        <p:spPr bwMode="auto">
          <a:xfrm>
            <a:off x="10057606" y="3565603"/>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3" name="矩形 12"/>
          <p:cNvSpPr/>
          <p:nvPr/>
        </p:nvSpPr>
        <p:spPr>
          <a:xfrm>
            <a:off x="1218197" y="3583172"/>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
        <p:nvSpPr>
          <p:cNvPr id="14" name="矩形 13"/>
          <p:cNvSpPr/>
          <p:nvPr/>
        </p:nvSpPr>
        <p:spPr>
          <a:xfrm>
            <a:off x="6552406" y="3381395"/>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
        <p:nvSpPr>
          <p:cNvPr id="15" name="矩形 14"/>
          <p:cNvSpPr/>
          <p:nvPr/>
        </p:nvSpPr>
        <p:spPr>
          <a:xfrm>
            <a:off x="10286206" y="3413203"/>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Tree>
    <p:extLst>
      <p:ext uri="{BB962C8B-B14F-4D97-AF65-F5344CB8AC3E}">
        <p14:creationId xmlns:p14="http://schemas.microsoft.com/office/powerpoint/2010/main" val="2339738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Possible candidate LDPC codes - </a:t>
            </a:r>
            <a:r>
              <a:rPr lang="en-US" altLang="en-US" sz="3600" dirty="0"/>
              <a:t>Raptor-Like QC-LDPC </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5181600"/>
          </a:xfrm>
        </p:spPr>
        <p:txBody>
          <a:bodyPr/>
          <a:lstStyle/>
          <a:p>
            <a:r>
              <a:rPr lang="en-US" altLang="en-US" sz="2000" dirty="0" smtClean="0"/>
              <a:t>Raptor-Like </a:t>
            </a:r>
            <a:r>
              <a:rPr lang="en-US" altLang="en-US" sz="2000" dirty="0"/>
              <a:t>QC-LDPC</a:t>
            </a:r>
            <a:r>
              <a:rPr lang="en-US" altLang="en-US" sz="2000" dirty="0" smtClean="0"/>
              <a:t> </a:t>
            </a:r>
            <a:r>
              <a:rPr lang="en-US" altLang="en-US" sz="2000" dirty="0" smtClean="0">
                <a:sym typeface="Wingdings" panose="05000000000000000000" pitchFamily="2" charset="2"/>
              </a:rPr>
              <a:t> </a:t>
            </a:r>
            <a:r>
              <a:rPr lang="en-US" altLang="zh-CN" sz="2000" dirty="0" err="1">
                <a:solidFill>
                  <a:srgbClr val="C00000"/>
                </a:solidFill>
                <a:sym typeface="Wingdings" panose="05000000000000000000" pitchFamily="2" charset="2"/>
              </a:rPr>
              <a:t>Protograph</a:t>
            </a:r>
            <a:r>
              <a:rPr lang="en-US" altLang="zh-CN" sz="2000" dirty="0">
                <a:solidFill>
                  <a:srgbClr val="C00000"/>
                </a:solidFill>
                <a:sym typeface="Wingdings" panose="05000000000000000000" pitchFamily="2" charset="2"/>
              </a:rPr>
              <a:t> </a:t>
            </a:r>
            <a:r>
              <a:rPr lang="en-US" altLang="zh-CN" sz="2000" dirty="0">
                <a:sym typeface="Wingdings" panose="05000000000000000000" pitchFamily="2" charset="2"/>
              </a:rPr>
              <a:t>+ </a:t>
            </a:r>
            <a:r>
              <a:rPr lang="en-US" altLang="zh-CN" sz="2000" dirty="0" smtClean="0">
                <a:solidFill>
                  <a:srgbClr val="C00000"/>
                </a:solidFill>
                <a:sym typeface="Wingdings" panose="05000000000000000000" pitchFamily="2" charset="2"/>
              </a:rPr>
              <a:t>Multi-Edge Type </a:t>
            </a:r>
            <a:r>
              <a:rPr lang="en-US" altLang="zh-CN" sz="2000" dirty="0">
                <a:sym typeface="Wingdings" panose="05000000000000000000" pitchFamily="2" charset="2"/>
              </a:rPr>
              <a:t>+ </a:t>
            </a:r>
            <a:r>
              <a:rPr lang="en-US" altLang="zh-CN" sz="2000" dirty="0" smtClean="0">
                <a:solidFill>
                  <a:srgbClr val="C00000"/>
                </a:solidFill>
                <a:sym typeface="Wingdings" panose="05000000000000000000" pitchFamily="2" charset="2"/>
              </a:rPr>
              <a:t>Accumulate </a:t>
            </a:r>
            <a:r>
              <a:rPr lang="en-US" altLang="zh-CN" sz="2000" dirty="0">
                <a:solidFill>
                  <a:srgbClr val="C00000"/>
                </a:solidFill>
                <a:sym typeface="Wingdings" panose="05000000000000000000" pitchFamily="2" charset="2"/>
              </a:rPr>
              <a:t>Repeat </a:t>
            </a:r>
            <a:r>
              <a:rPr lang="en-US" altLang="zh-CN" sz="2000" dirty="0" smtClean="0">
                <a:solidFill>
                  <a:srgbClr val="C00000"/>
                </a:solidFill>
                <a:sym typeface="Wingdings" panose="05000000000000000000" pitchFamily="2" charset="2"/>
              </a:rPr>
              <a:t>Accumulate</a:t>
            </a:r>
            <a:endParaRPr lang="en-US" altLang="zh-CN" sz="2000" dirty="0">
              <a:solidFill>
                <a:srgbClr val="C00000"/>
              </a:solidFill>
            </a:endParaRPr>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zh-CN" sz="1600" dirty="0" smtClean="0"/>
          </a:p>
          <a:p>
            <a:pPr lvl="1"/>
            <a:r>
              <a:rPr lang="en-US" altLang="zh-CN" sz="1600" dirty="0" err="1" smtClean="0">
                <a:solidFill>
                  <a:srgbClr val="0070C0"/>
                </a:solidFill>
              </a:rPr>
              <a:t>Protograph</a:t>
            </a:r>
            <a:r>
              <a:rPr lang="en-US" altLang="zh-CN" sz="1600" dirty="0" smtClean="0"/>
              <a:t>: a </a:t>
            </a:r>
            <a:r>
              <a:rPr lang="en-US" altLang="zh-CN" sz="1600" dirty="0"/>
              <a:t>Tanner graph with a relatively small number of </a:t>
            </a:r>
            <a:r>
              <a:rPr lang="en-US" altLang="zh-CN" sz="1600" dirty="0" smtClean="0"/>
              <a:t>nodes </a:t>
            </a:r>
            <a:r>
              <a:rPr lang="en-US" altLang="zh-CN" sz="1600" dirty="0" smtClean="0">
                <a:sym typeface="Wingdings" panose="05000000000000000000" pitchFamily="2" charset="2"/>
              </a:rPr>
              <a:t> </a:t>
            </a:r>
            <a:r>
              <a:rPr lang="en-US" altLang="zh-CN" sz="1600" dirty="0" err="1"/>
              <a:t>Protograph</a:t>
            </a:r>
            <a:r>
              <a:rPr lang="en-US" altLang="zh-CN" sz="1600" dirty="0"/>
              <a:t> </a:t>
            </a:r>
            <a:r>
              <a:rPr lang="en-US" altLang="zh-CN" sz="1600" dirty="0" smtClean="0"/>
              <a:t>design &amp; </a:t>
            </a:r>
            <a:r>
              <a:rPr lang="en-US" altLang="zh-CN" sz="1600" dirty="0"/>
              <a:t>Lifting optimization</a:t>
            </a:r>
            <a:endParaRPr lang="en-US" altLang="en-US" sz="1600" dirty="0"/>
          </a:p>
          <a:p>
            <a:pPr lvl="2"/>
            <a:r>
              <a:rPr lang="en-US" altLang="zh-CN" sz="1400" dirty="0">
                <a:sym typeface="Wingdings" panose="05000000000000000000" pitchFamily="2" charset="2"/>
              </a:rPr>
              <a:t>P-EXIT chart analysis (Liva2007)  different </a:t>
            </a:r>
            <a:r>
              <a:rPr lang="en-US" altLang="zh-CN" sz="1400" dirty="0" err="1">
                <a:sym typeface="Wingdings" panose="05000000000000000000" pitchFamily="2" charset="2"/>
              </a:rPr>
              <a:t>protographs</a:t>
            </a:r>
            <a:r>
              <a:rPr lang="en-US" altLang="zh-CN" sz="1400" dirty="0">
                <a:sym typeface="Wingdings" panose="05000000000000000000" pitchFamily="2" charset="2"/>
              </a:rPr>
              <a:t> having same degree distribution </a:t>
            </a:r>
            <a:r>
              <a:rPr lang="en-US" altLang="zh-CN" sz="1400" dirty="0" smtClean="0">
                <a:sym typeface="Wingdings" panose="05000000000000000000" pitchFamily="2" charset="2"/>
              </a:rPr>
              <a:t>may have </a:t>
            </a:r>
            <a:r>
              <a:rPr lang="en-US" altLang="zh-CN" sz="1400" dirty="0">
                <a:sym typeface="Wingdings" panose="05000000000000000000" pitchFamily="2" charset="2"/>
              </a:rPr>
              <a:t>different </a:t>
            </a:r>
            <a:r>
              <a:rPr lang="en-US" altLang="zh-CN" sz="1400" dirty="0" smtClean="0">
                <a:sym typeface="Wingdings" panose="05000000000000000000" pitchFamily="2" charset="2"/>
              </a:rPr>
              <a:t>thresholds</a:t>
            </a:r>
          </a:p>
          <a:p>
            <a:pPr lvl="2"/>
            <a:r>
              <a:rPr lang="en-US" altLang="zh-CN" sz="1400" dirty="0"/>
              <a:t>The </a:t>
            </a:r>
            <a:r>
              <a:rPr lang="en-US" altLang="zh-CN" sz="1400" dirty="0" err="1" smtClean="0">
                <a:solidFill>
                  <a:srgbClr val="0070C0"/>
                </a:solidFill>
              </a:rPr>
              <a:t>Protograph</a:t>
            </a:r>
            <a:r>
              <a:rPr lang="en-US" altLang="zh-CN" sz="1400" dirty="0" smtClean="0">
                <a:solidFill>
                  <a:srgbClr val="0070C0"/>
                </a:solidFill>
              </a:rPr>
              <a:t>-based </a:t>
            </a:r>
            <a:r>
              <a:rPr lang="en-US" altLang="zh-CN" sz="1400" dirty="0">
                <a:solidFill>
                  <a:srgbClr val="0070C0"/>
                </a:solidFill>
              </a:rPr>
              <a:t>LDPC </a:t>
            </a:r>
            <a:r>
              <a:rPr lang="en-US" altLang="zh-CN" sz="1400" dirty="0" smtClean="0"/>
              <a:t>codes </a:t>
            </a:r>
            <a:r>
              <a:rPr lang="en-US" altLang="zh-CN" sz="1400" dirty="0"/>
              <a:t>can be extended to </a:t>
            </a:r>
            <a:r>
              <a:rPr lang="en-US" altLang="zh-CN" sz="1400" dirty="0" smtClean="0">
                <a:solidFill>
                  <a:srgbClr val="0070C0"/>
                </a:solidFill>
              </a:rPr>
              <a:t>long </a:t>
            </a:r>
            <a:r>
              <a:rPr lang="en-US" altLang="zh-CN" sz="1400" dirty="0">
                <a:solidFill>
                  <a:srgbClr val="0070C0"/>
                </a:solidFill>
              </a:rPr>
              <a:t>lengths </a:t>
            </a:r>
            <a:r>
              <a:rPr lang="en-US" altLang="zh-CN" sz="1400" dirty="0"/>
              <a:t>through </a:t>
            </a:r>
            <a:r>
              <a:rPr lang="en-US" altLang="zh-CN" sz="1400" dirty="0" smtClean="0">
                <a:solidFill>
                  <a:srgbClr val="0070C0"/>
                </a:solidFill>
              </a:rPr>
              <a:t>different lifting </a:t>
            </a:r>
            <a:r>
              <a:rPr lang="en-US" altLang="zh-CN" sz="1400" dirty="0">
                <a:solidFill>
                  <a:srgbClr val="0070C0"/>
                </a:solidFill>
              </a:rPr>
              <a:t>sizes </a:t>
            </a:r>
            <a:r>
              <a:rPr lang="en-US" altLang="zh-CN" sz="1400" dirty="0"/>
              <a:t>with </a:t>
            </a:r>
            <a:r>
              <a:rPr lang="en-US" altLang="zh-CN" sz="1400" dirty="0">
                <a:solidFill>
                  <a:srgbClr val="0070C0"/>
                </a:solidFill>
              </a:rPr>
              <a:t>single base matrix </a:t>
            </a:r>
            <a:r>
              <a:rPr lang="en-US" altLang="zh-CN" sz="1400" dirty="0">
                <a:sym typeface="Wingdings" panose="05000000000000000000" pitchFamily="2" charset="2"/>
              </a:rPr>
              <a:t> </a:t>
            </a:r>
            <a:r>
              <a:rPr lang="en-US" altLang="zh-CN" sz="1400" dirty="0" smtClean="0">
                <a:solidFill>
                  <a:srgbClr val="0070C0"/>
                </a:solidFill>
                <a:sym typeface="Wingdings" panose="05000000000000000000" pitchFamily="2" charset="2"/>
              </a:rPr>
              <a:t>decoding threshold </a:t>
            </a:r>
            <a:r>
              <a:rPr lang="en-US" altLang="zh-CN" sz="1400" dirty="0">
                <a:sym typeface="Wingdings" panose="05000000000000000000" pitchFamily="2" charset="2"/>
              </a:rPr>
              <a:t>can guarantee the performance</a:t>
            </a:r>
            <a:endParaRPr lang="en-US" altLang="en-US" sz="1400" dirty="0"/>
          </a:p>
          <a:p>
            <a:pPr lvl="1"/>
            <a:r>
              <a:rPr lang="en-US" altLang="zh-CN" sz="1600" dirty="0" smtClean="0">
                <a:solidFill>
                  <a:srgbClr val="0070C0"/>
                </a:solidFill>
                <a:sym typeface="Wingdings" panose="05000000000000000000" pitchFamily="2" charset="2"/>
              </a:rPr>
              <a:t>Multi-Edge Type</a:t>
            </a:r>
            <a:r>
              <a:rPr lang="en-US" altLang="en-US" sz="1600" dirty="0"/>
              <a:t>: </a:t>
            </a:r>
            <a:r>
              <a:rPr lang="en-US" altLang="zh-CN" sz="1600" dirty="0" smtClean="0"/>
              <a:t>edges </a:t>
            </a:r>
            <a:r>
              <a:rPr lang="en-US" altLang="zh-CN" sz="1600" dirty="0"/>
              <a:t>are better controlled by </a:t>
            </a:r>
            <a:r>
              <a:rPr lang="en-US" altLang="zh-CN" sz="1600" dirty="0" smtClean="0"/>
              <a:t>categorizing </a:t>
            </a:r>
            <a:r>
              <a:rPr lang="en-US" altLang="zh-CN" sz="1600" dirty="0"/>
              <a:t>into several different </a:t>
            </a:r>
            <a:r>
              <a:rPr lang="en-US" altLang="zh-CN" sz="1600" dirty="0" smtClean="0"/>
              <a:t>types</a:t>
            </a:r>
            <a:r>
              <a:rPr lang="en-US" altLang="zh-CN" sz="1600" dirty="0" smtClean="0">
                <a:sym typeface="Wingdings" panose="05000000000000000000" pitchFamily="2" charset="2"/>
              </a:rPr>
              <a:t> </a:t>
            </a:r>
            <a:endParaRPr lang="en-US" altLang="en-US" sz="1600" dirty="0"/>
          </a:p>
          <a:p>
            <a:pPr lvl="2"/>
            <a:r>
              <a:rPr lang="en-US" altLang="zh-CN" sz="1400" dirty="0" smtClean="0"/>
              <a:t>Can avoid </a:t>
            </a:r>
            <a:r>
              <a:rPr lang="en-US" altLang="zh-CN" sz="1400" dirty="0"/>
              <a:t>weak local combinations of nodes </a:t>
            </a:r>
            <a:r>
              <a:rPr lang="en-US" altLang="zh-CN" sz="1400" dirty="0" smtClean="0">
                <a:sym typeface="Wingdings" panose="05000000000000000000" pitchFamily="2" charset="2"/>
              </a:rPr>
              <a:t> </a:t>
            </a:r>
            <a:r>
              <a:rPr lang="en-US" altLang="zh-CN" sz="1400" dirty="0">
                <a:sym typeface="Wingdings" panose="05000000000000000000" pitchFamily="2" charset="2"/>
              </a:rPr>
              <a:t>e.g., </a:t>
            </a:r>
            <a:r>
              <a:rPr lang="en-US" altLang="zh-CN" sz="1400" dirty="0"/>
              <a:t>all connections to a particular CN being made to VNs of smallest </a:t>
            </a:r>
            <a:r>
              <a:rPr lang="en-US" altLang="zh-CN" sz="1400" dirty="0" smtClean="0"/>
              <a:t>degree </a:t>
            </a:r>
            <a:endParaRPr lang="en-US" altLang="zh-CN" sz="1400" dirty="0"/>
          </a:p>
          <a:p>
            <a:pPr lvl="1"/>
            <a:r>
              <a:rPr lang="en-US" altLang="en-US" sz="1600" dirty="0" smtClean="0">
                <a:solidFill>
                  <a:srgbClr val="0070C0"/>
                </a:solidFill>
              </a:rPr>
              <a:t>ARA &amp; MET</a:t>
            </a:r>
            <a:r>
              <a:rPr lang="en-US" altLang="en-US" sz="1600" dirty="0" smtClean="0"/>
              <a:t>: </a:t>
            </a:r>
            <a:r>
              <a:rPr lang="en-US" altLang="zh-CN" sz="1600" dirty="0" smtClean="0">
                <a:solidFill>
                  <a:srgbClr val="C00000"/>
                </a:solidFill>
              </a:rPr>
              <a:t>state </a:t>
            </a:r>
            <a:r>
              <a:rPr lang="en-US" altLang="zh-CN" sz="1600" dirty="0">
                <a:solidFill>
                  <a:srgbClr val="C00000"/>
                </a:solidFill>
              </a:rPr>
              <a:t>nodes </a:t>
            </a:r>
            <a:r>
              <a:rPr lang="en-US" altLang="zh-CN" sz="1600" dirty="0"/>
              <a:t>in conjunction with </a:t>
            </a:r>
            <a:r>
              <a:rPr lang="en-US" altLang="zh-CN" sz="1600" dirty="0">
                <a:solidFill>
                  <a:srgbClr val="C00000"/>
                </a:solidFill>
              </a:rPr>
              <a:t>degree-1 nodes </a:t>
            </a:r>
            <a:r>
              <a:rPr lang="en-US" altLang="zh-CN" sz="1600" dirty="0">
                <a:sym typeface="Wingdings" panose="05000000000000000000" pitchFamily="2" charset="2"/>
              </a:rPr>
              <a:t> </a:t>
            </a:r>
            <a:r>
              <a:rPr lang="en-US" altLang="zh-CN" sz="1600" dirty="0" smtClean="0">
                <a:sym typeface="Wingdings" panose="05000000000000000000" pitchFamily="2" charset="2"/>
              </a:rPr>
              <a:t>improve performance with controlled complexity</a:t>
            </a:r>
          </a:p>
          <a:p>
            <a:pPr lvl="1"/>
            <a:r>
              <a:rPr lang="en-US" altLang="en-US" sz="1600" i="1" dirty="0" smtClean="0">
                <a:solidFill>
                  <a:srgbClr val="C00000"/>
                </a:solidFill>
              </a:rPr>
              <a:t>Raptor-Like QC-LDPC codes </a:t>
            </a:r>
            <a:r>
              <a:rPr lang="en-US" altLang="en-US" sz="1600" dirty="0" smtClean="0"/>
              <a:t>can accommodate </a:t>
            </a:r>
            <a:r>
              <a:rPr lang="en-US" altLang="en-US" sz="1600" dirty="0" smtClean="0">
                <a:solidFill>
                  <a:srgbClr val="0070C0"/>
                </a:solidFill>
              </a:rPr>
              <a:t>various rates and lengths </a:t>
            </a:r>
            <a:r>
              <a:rPr lang="en-US" altLang="en-US" sz="1600" dirty="0" smtClean="0"/>
              <a:t>with a </a:t>
            </a:r>
            <a:r>
              <a:rPr lang="en-US" altLang="en-US" sz="1600" dirty="0" smtClean="0">
                <a:solidFill>
                  <a:srgbClr val="0070C0"/>
                </a:solidFill>
              </a:rPr>
              <a:t>single base matrix</a:t>
            </a:r>
            <a:r>
              <a:rPr lang="en-US" altLang="en-US" sz="1600" dirty="0" smtClean="0"/>
              <a:t>, and also can obtain very good performance under shortening and puncturing</a:t>
            </a:r>
            <a:endParaRPr lang="en-US" altLang="zh-CN" sz="1600" dirty="0"/>
          </a:p>
        </p:txBody>
      </p:sp>
      <p:pic>
        <p:nvPicPr>
          <p:cNvPr id="16" name="图片 15"/>
          <p:cNvPicPr>
            <a:picLocks noChangeAspect="1"/>
          </p:cNvPicPr>
          <p:nvPr/>
        </p:nvPicPr>
        <p:blipFill>
          <a:blip r:embed="rId2"/>
          <a:stretch>
            <a:fillRect/>
          </a:stretch>
        </p:blipFill>
        <p:spPr>
          <a:xfrm>
            <a:off x="281975" y="2008759"/>
            <a:ext cx="1667666" cy="1333297"/>
          </a:xfrm>
          <a:prstGeom prst="rect">
            <a:avLst/>
          </a:prstGeom>
        </p:spPr>
      </p:pic>
      <p:pic>
        <p:nvPicPr>
          <p:cNvPr id="17" name="图片 16"/>
          <p:cNvPicPr>
            <a:picLocks noChangeAspect="1"/>
          </p:cNvPicPr>
          <p:nvPr/>
        </p:nvPicPr>
        <p:blipFill>
          <a:blip r:embed="rId3"/>
          <a:stretch>
            <a:fillRect/>
          </a:stretch>
        </p:blipFill>
        <p:spPr>
          <a:xfrm>
            <a:off x="2633903" y="2121971"/>
            <a:ext cx="1463455" cy="1193354"/>
          </a:xfrm>
          <a:prstGeom prst="rect">
            <a:avLst/>
          </a:prstGeom>
        </p:spPr>
      </p:pic>
      <p:sp>
        <p:nvSpPr>
          <p:cNvPr id="18" name="矩形 17"/>
          <p:cNvSpPr/>
          <p:nvPr/>
        </p:nvSpPr>
        <p:spPr bwMode="auto">
          <a:xfrm>
            <a:off x="151606" y="1975958"/>
            <a:ext cx="4119636" cy="1391621"/>
          </a:xfrm>
          <a:prstGeom prst="rect">
            <a:avLst/>
          </a:prstGeom>
          <a:noFill/>
          <a:ln w="19050">
            <a:solidFill>
              <a:schemeClr val="tx2">
                <a:lumMod val="40000"/>
                <a:lumOff val="60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9" name="矩形 18"/>
          <p:cNvSpPr/>
          <p:nvPr/>
        </p:nvSpPr>
        <p:spPr>
          <a:xfrm>
            <a:off x="5612343" y="3342056"/>
            <a:ext cx="1787925" cy="276999"/>
          </a:xfrm>
          <a:prstGeom prst="rect">
            <a:avLst/>
          </a:prstGeom>
        </p:spPr>
        <p:txBody>
          <a:bodyPr wrap="none">
            <a:spAutoFit/>
          </a:bodyPr>
          <a:lstStyle/>
          <a:p>
            <a:r>
              <a:rPr lang="en-US" altLang="zh-CN" sz="1200" b="1" dirty="0" smtClean="0">
                <a:solidFill>
                  <a:srgbClr val="C00000"/>
                </a:solidFill>
                <a:sym typeface="Wingdings" panose="05000000000000000000" pitchFamily="2" charset="2"/>
              </a:rPr>
              <a:t>Multi-Edge Type (MET)</a:t>
            </a:r>
            <a:endParaRPr lang="zh-CN" altLang="en-US" sz="1200" b="1" dirty="0">
              <a:solidFill>
                <a:srgbClr val="C00000"/>
              </a:solidFill>
            </a:endParaRPr>
          </a:p>
        </p:txBody>
      </p:sp>
      <p:pic>
        <p:nvPicPr>
          <p:cNvPr id="20"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4621743" y="2082592"/>
            <a:ext cx="3657600" cy="1232733"/>
          </a:xfrm>
          <a:prstGeom prst="rect">
            <a:avLst/>
          </a:prstGeom>
          <a:noFill/>
        </p:spPr>
      </p:pic>
      <p:sp>
        <p:nvSpPr>
          <p:cNvPr id="21" name="椭圆 20"/>
          <p:cNvSpPr/>
          <p:nvPr/>
        </p:nvSpPr>
        <p:spPr bwMode="auto">
          <a:xfrm>
            <a:off x="4697943" y="2179902"/>
            <a:ext cx="304426" cy="286057"/>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2" name="椭圆 21"/>
          <p:cNvSpPr/>
          <p:nvPr/>
        </p:nvSpPr>
        <p:spPr bwMode="auto">
          <a:xfrm>
            <a:off x="7745944" y="2142729"/>
            <a:ext cx="533400" cy="286057"/>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3" name="矩形 22"/>
          <p:cNvSpPr/>
          <p:nvPr/>
        </p:nvSpPr>
        <p:spPr>
          <a:xfrm>
            <a:off x="4571206" y="1945715"/>
            <a:ext cx="700736" cy="215444"/>
          </a:xfrm>
          <a:prstGeom prst="rect">
            <a:avLst/>
          </a:prstGeom>
        </p:spPr>
        <p:txBody>
          <a:bodyPr wrap="square">
            <a:spAutoFit/>
          </a:bodyPr>
          <a:lstStyle/>
          <a:p>
            <a:r>
              <a:rPr lang="en-US" altLang="zh-CN" sz="800" b="1" dirty="0" smtClean="0">
                <a:solidFill>
                  <a:srgbClr val="C00000"/>
                </a:solidFill>
              </a:rPr>
              <a:t>State Nodes</a:t>
            </a:r>
            <a:endParaRPr lang="zh-CN" altLang="en-US" sz="800" b="1" dirty="0">
              <a:solidFill>
                <a:srgbClr val="C00000"/>
              </a:solidFill>
            </a:endParaRPr>
          </a:p>
        </p:txBody>
      </p:sp>
      <p:sp>
        <p:nvSpPr>
          <p:cNvPr id="24" name="矩形 23"/>
          <p:cNvSpPr/>
          <p:nvPr/>
        </p:nvSpPr>
        <p:spPr>
          <a:xfrm>
            <a:off x="7543006" y="1905794"/>
            <a:ext cx="1099459" cy="215444"/>
          </a:xfrm>
          <a:prstGeom prst="rect">
            <a:avLst/>
          </a:prstGeom>
        </p:spPr>
        <p:txBody>
          <a:bodyPr wrap="square">
            <a:spAutoFit/>
          </a:bodyPr>
          <a:lstStyle/>
          <a:p>
            <a:r>
              <a:rPr lang="en-US" altLang="zh-CN" sz="800" b="1" dirty="0" smtClean="0">
                <a:solidFill>
                  <a:srgbClr val="C00000"/>
                </a:solidFill>
              </a:rPr>
              <a:t>Degree-1 Nodes</a:t>
            </a:r>
            <a:endParaRPr lang="zh-CN" altLang="en-US" sz="800" b="1" dirty="0">
              <a:solidFill>
                <a:srgbClr val="C00000"/>
              </a:solidFill>
            </a:endParaRPr>
          </a:p>
        </p:txBody>
      </p:sp>
      <p:sp>
        <p:nvSpPr>
          <p:cNvPr id="25" name="矩形 24"/>
          <p:cNvSpPr/>
          <p:nvPr/>
        </p:nvSpPr>
        <p:spPr>
          <a:xfrm>
            <a:off x="1674698" y="3374857"/>
            <a:ext cx="943335" cy="276999"/>
          </a:xfrm>
          <a:prstGeom prst="rect">
            <a:avLst/>
          </a:prstGeom>
        </p:spPr>
        <p:txBody>
          <a:bodyPr wrap="none">
            <a:spAutoFit/>
          </a:bodyPr>
          <a:lstStyle/>
          <a:p>
            <a:r>
              <a:rPr lang="en-US" altLang="zh-CN" sz="1200" b="1" dirty="0" err="1" smtClean="0">
                <a:solidFill>
                  <a:srgbClr val="C00000"/>
                </a:solidFill>
              </a:rPr>
              <a:t>Protograph</a:t>
            </a:r>
            <a:endParaRPr lang="zh-CN" altLang="en-US" sz="1200" b="1" dirty="0">
              <a:solidFill>
                <a:srgbClr val="C00000"/>
              </a:solidFill>
            </a:endParaRPr>
          </a:p>
        </p:txBody>
      </p:sp>
      <p:pic>
        <p:nvPicPr>
          <p:cNvPr id="4" name="图片 3"/>
          <p:cNvPicPr>
            <a:picLocks noChangeAspect="1"/>
          </p:cNvPicPr>
          <p:nvPr/>
        </p:nvPicPr>
        <p:blipFill>
          <a:blip r:embed="rId5"/>
          <a:stretch>
            <a:fillRect/>
          </a:stretch>
        </p:blipFill>
        <p:spPr>
          <a:xfrm>
            <a:off x="8533606" y="2159319"/>
            <a:ext cx="3308499" cy="1079277"/>
          </a:xfrm>
          <a:prstGeom prst="rect">
            <a:avLst/>
          </a:prstGeom>
        </p:spPr>
      </p:pic>
      <p:sp>
        <p:nvSpPr>
          <p:cNvPr id="27" name="矩形 26"/>
          <p:cNvSpPr/>
          <p:nvPr/>
        </p:nvSpPr>
        <p:spPr>
          <a:xfrm>
            <a:off x="8998070" y="3342055"/>
            <a:ext cx="2761846" cy="276999"/>
          </a:xfrm>
          <a:prstGeom prst="rect">
            <a:avLst/>
          </a:prstGeom>
        </p:spPr>
        <p:txBody>
          <a:bodyPr wrap="none">
            <a:spAutoFit/>
          </a:bodyPr>
          <a:lstStyle/>
          <a:p>
            <a:r>
              <a:rPr lang="en-US" altLang="zh-CN" sz="1200" b="1" dirty="0">
                <a:solidFill>
                  <a:srgbClr val="C00000"/>
                </a:solidFill>
                <a:sym typeface="Wingdings" panose="05000000000000000000" pitchFamily="2" charset="2"/>
              </a:rPr>
              <a:t>Accumulate Repeat Accumulate (</a:t>
            </a:r>
            <a:r>
              <a:rPr lang="en-US" altLang="zh-CN" sz="1200" b="1" dirty="0" smtClean="0">
                <a:solidFill>
                  <a:srgbClr val="C00000"/>
                </a:solidFill>
                <a:sym typeface="Wingdings" panose="05000000000000000000" pitchFamily="2" charset="2"/>
              </a:rPr>
              <a:t>ARA)</a:t>
            </a:r>
            <a:endParaRPr lang="zh-CN" altLang="en-US" sz="1200" b="1" dirty="0">
              <a:solidFill>
                <a:srgbClr val="C00000"/>
              </a:solidFill>
            </a:endParaRPr>
          </a:p>
        </p:txBody>
      </p:sp>
    </p:spTree>
    <p:extLst>
      <p:ext uri="{BB962C8B-B14F-4D97-AF65-F5344CB8AC3E}">
        <p14:creationId xmlns:p14="http://schemas.microsoft.com/office/powerpoint/2010/main" val="1745324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a:t>Further Discussion on </a:t>
            </a:r>
            <a:r>
              <a:rPr lang="en-US" altLang="en-US" sz="3600" dirty="0" smtClean="0"/>
              <a:t>LDPC Coding</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For the candidate LDPC codes</a:t>
            </a:r>
          </a:p>
          <a:p>
            <a:pPr lvl="1" algn="just">
              <a:defRPr/>
            </a:pPr>
            <a:r>
              <a:rPr lang="en-US" altLang="zh-CN" sz="1600" dirty="0">
                <a:solidFill>
                  <a:srgbClr val="000000"/>
                </a:solidFill>
              </a:rPr>
              <a:t>The </a:t>
            </a:r>
            <a:r>
              <a:rPr lang="en-US" altLang="zh-CN" sz="1600" dirty="0" smtClean="0">
                <a:solidFill>
                  <a:srgbClr val="000000"/>
                </a:solidFill>
              </a:rPr>
              <a:t>possible candidate </a:t>
            </a:r>
            <a:r>
              <a:rPr lang="en-US" altLang="zh-CN" sz="1600" dirty="0">
                <a:solidFill>
                  <a:srgbClr val="000000"/>
                </a:solidFill>
              </a:rPr>
              <a:t>new LDPC </a:t>
            </a:r>
            <a:r>
              <a:rPr lang="en-US" altLang="zh-CN" sz="1600" dirty="0" smtClean="0">
                <a:solidFill>
                  <a:srgbClr val="000000"/>
                </a:solidFill>
              </a:rPr>
              <a:t>codes includes </a:t>
            </a:r>
            <a:r>
              <a:rPr lang="en-US" altLang="zh-CN" sz="1600" dirty="0">
                <a:solidFill>
                  <a:srgbClr val="0070C0"/>
                </a:solidFill>
              </a:rPr>
              <a:t>802.11n </a:t>
            </a:r>
            <a:r>
              <a:rPr lang="en-US" altLang="zh-CN" sz="1600" dirty="0" smtClean="0">
                <a:solidFill>
                  <a:srgbClr val="0070C0"/>
                </a:solidFill>
              </a:rPr>
              <a:t>LDPC </a:t>
            </a:r>
            <a:r>
              <a:rPr lang="en-US" altLang="zh-CN" sz="1600" dirty="0" smtClean="0"/>
              <a:t>codes, </a:t>
            </a:r>
            <a:r>
              <a:rPr lang="en-US" altLang="zh-CN" sz="1600" dirty="0">
                <a:latin typeface="Arial" panose="020B0604020202020204" pitchFamily="34" charset="0"/>
                <a:ea typeface="Times New Roman" panose="02020603050405020304" pitchFamily="18" charset="0"/>
              </a:rPr>
              <a:t>alternative </a:t>
            </a:r>
            <a:r>
              <a:rPr lang="en-US" altLang="zh-CN" sz="1600" dirty="0" smtClean="0">
                <a:latin typeface="Arial" panose="020B0604020202020204" pitchFamily="34" charset="0"/>
                <a:ea typeface="Times New Roman" panose="02020603050405020304" pitchFamily="18" charset="0"/>
              </a:rPr>
              <a:t>c</a:t>
            </a:r>
            <a:r>
              <a:rPr lang="en-US" altLang="en-US" sz="1600" dirty="0" smtClean="0"/>
              <a:t>lassic </a:t>
            </a:r>
            <a:r>
              <a:rPr lang="en-US" altLang="en-US" sz="1600" dirty="0" smtClean="0">
                <a:solidFill>
                  <a:srgbClr val="0070C0"/>
                </a:solidFill>
              </a:rPr>
              <a:t>QC-LDPC</a:t>
            </a:r>
            <a:r>
              <a:rPr lang="en-US" altLang="en-US" sz="1600" dirty="0"/>
              <a:t> codes</a:t>
            </a:r>
            <a:r>
              <a:rPr lang="en-US" altLang="en-US" sz="1600" dirty="0" smtClean="0"/>
              <a:t>, and </a:t>
            </a:r>
            <a:r>
              <a:rPr lang="en-US" altLang="en-US" sz="1600" dirty="0">
                <a:solidFill>
                  <a:srgbClr val="0070C0"/>
                </a:solidFill>
              </a:rPr>
              <a:t>Raptor-Like QC-LDPC </a:t>
            </a:r>
            <a:r>
              <a:rPr lang="en-US" altLang="en-US" sz="1600" dirty="0" smtClean="0"/>
              <a:t>codes</a:t>
            </a:r>
            <a:endParaRPr lang="en-US" altLang="zh-CN" sz="1600" dirty="0" smtClean="0">
              <a:solidFill>
                <a:srgbClr val="000000"/>
              </a:solidFill>
            </a:endParaRPr>
          </a:p>
          <a:p>
            <a:pPr lvl="1" algn="just">
              <a:defRPr/>
            </a:pPr>
            <a:r>
              <a:rPr lang="en-US" altLang="zh-CN" sz="1600" dirty="0" smtClean="0">
                <a:solidFill>
                  <a:srgbClr val="000000"/>
                </a:solidFill>
              </a:rPr>
              <a:t>The possible new LDPC codes shall be extensively compared with </a:t>
            </a:r>
            <a:r>
              <a:rPr lang="en-US" altLang="zh-CN" sz="1600" dirty="0"/>
              <a:t>802.11n LDPC </a:t>
            </a:r>
            <a:r>
              <a:rPr lang="en-US" altLang="zh-CN" sz="1600" dirty="0" smtClean="0"/>
              <a:t>in terms of performance, implementation complexity, power consumption, etc.</a:t>
            </a:r>
          </a:p>
          <a:p>
            <a:pPr lvl="1" algn="just">
              <a:defRPr/>
            </a:pPr>
            <a:endParaRPr lang="en-US" altLang="zh-CN" sz="1600" dirty="0">
              <a:solidFill>
                <a:srgbClr val="000000"/>
              </a:solidFill>
              <a:latin typeface="Arial" panose="020B0604020202020204" pitchFamily="34" charset="0"/>
            </a:endParaRPr>
          </a:p>
          <a:p>
            <a:pPr algn="just"/>
            <a:r>
              <a:rPr lang="en-US" altLang="zh-CN" sz="2000" dirty="0" smtClean="0"/>
              <a:t>New Raptor-Like QC-LDPC </a:t>
            </a:r>
            <a:r>
              <a:rPr lang="en-US" altLang="zh-CN" sz="2000" dirty="0"/>
              <a:t>C</a:t>
            </a:r>
            <a:r>
              <a:rPr lang="en-US" altLang="zh-CN" sz="2000" dirty="0" smtClean="0"/>
              <a:t>ode for 15.4ab</a:t>
            </a:r>
          </a:p>
          <a:p>
            <a:pPr lvl="1" algn="just">
              <a:defRPr/>
            </a:pPr>
            <a:r>
              <a:rPr lang="en-US" altLang="zh-CN" sz="1600" dirty="0" smtClean="0">
                <a:solidFill>
                  <a:srgbClr val="000000"/>
                </a:solidFill>
              </a:rPr>
              <a:t>Complexity</a:t>
            </a:r>
            <a:r>
              <a:rPr lang="en-US" altLang="zh-CN" sz="1600" dirty="0">
                <a:solidFill>
                  <a:srgbClr val="000000"/>
                </a:solidFill>
              </a:rPr>
              <a:t>: </a:t>
            </a:r>
            <a:r>
              <a:rPr lang="en-US" altLang="zh-CN" sz="1600" dirty="0">
                <a:solidFill>
                  <a:srgbClr val="0070C0"/>
                </a:solidFill>
              </a:rPr>
              <a:t>76 CPMS </a:t>
            </a:r>
            <a:r>
              <a:rPr lang="en-US" altLang="zh-CN" sz="1600" dirty="0">
                <a:solidFill>
                  <a:srgbClr val="000000"/>
                </a:solidFill>
              </a:rPr>
              <a:t>(New </a:t>
            </a:r>
            <a:r>
              <a:rPr lang="en-US" altLang="zh-CN" sz="1600" dirty="0" smtClean="0">
                <a:solidFill>
                  <a:srgbClr val="000000"/>
                </a:solidFill>
              </a:rPr>
              <a:t>RL-QC-LDPC</a:t>
            </a:r>
            <a:r>
              <a:rPr lang="en-US" altLang="zh-CN" sz="1600" dirty="0">
                <a:solidFill>
                  <a:srgbClr val="000000"/>
                </a:solidFill>
              </a:rPr>
              <a:t>) vs </a:t>
            </a:r>
            <a:r>
              <a:rPr lang="en-US" altLang="zh-CN" sz="1600" dirty="0">
                <a:solidFill>
                  <a:srgbClr val="0070C0"/>
                </a:solidFill>
              </a:rPr>
              <a:t>88 CPMs </a:t>
            </a:r>
            <a:r>
              <a:rPr lang="en-US" altLang="zh-CN" sz="1600" dirty="0">
                <a:solidFill>
                  <a:srgbClr val="000000"/>
                </a:solidFill>
              </a:rPr>
              <a:t>(WLAN LDPC)</a:t>
            </a: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pic>
        <p:nvPicPr>
          <p:cNvPr id="4" name="图片 3"/>
          <p:cNvPicPr>
            <a:picLocks noChangeAspect="1"/>
          </p:cNvPicPr>
          <p:nvPr/>
        </p:nvPicPr>
        <p:blipFill>
          <a:blip r:embed="rId2"/>
          <a:stretch>
            <a:fillRect/>
          </a:stretch>
        </p:blipFill>
        <p:spPr>
          <a:xfrm>
            <a:off x="1142206" y="4161017"/>
            <a:ext cx="5792797" cy="1676400"/>
          </a:xfrm>
          <a:prstGeom prst="rect">
            <a:avLst/>
          </a:prstGeom>
        </p:spPr>
      </p:pic>
      <p:sp>
        <p:nvSpPr>
          <p:cNvPr id="5" name="矩形 4"/>
          <p:cNvSpPr/>
          <p:nvPr/>
        </p:nvSpPr>
        <p:spPr bwMode="auto">
          <a:xfrm>
            <a:off x="1523206" y="4161017"/>
            <a:ext cx="533400" cy="1676400"/>
          </a:xfrm>
          <a:prstGeom prst="rect">
            <a:avLst/>
          </a:prstGeom>
          <a:noFill/>
          <a:ln w="9525" cap="flat" cmpd="sng" algn="ctr">
            <a:solidFill>
              <a:srgbClr val="0000FF"/>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6" name="矩形 5"/>
          <p:cNvSpPr/>
          <p:nvPr/>
        </p:nvSpPr>
        <p:spPr bwMode="auto">
          <a:xfrm>
            <a:off x="1447006" y="4999217"/>
            <a:ext cx="4267200" cy="152400"/>
          </a:xfrm>
          <a:prstGeom prst="rect">
            <a:avLst/>
          </a:prstGeom>
          <a:noFill/>
          <a:ln w="9525" cap="flat" cmpd="sng" algn="ctr">
            <a:solidFill>
              <a:srgbClr val="92D05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7" name="矩形 6"/>
          <p:cNvSpPr/>
          <p:nvPr/>
        </p:nvSpPr>
        <p:spPr>
          <a:xfrm>
            <a:off x="2666206" y="5851211"/>
            <a:ext cx="3276600" cy="276999"/>
          </a:xfrm>
          <a:prstGeom prst="rect">
            <a:avLst/>
          </a:prstGeom>
        </p:spPr>
        <p:txBody>
          <a:bodyPr wrap="square">
            <a:spAutoFit/>
          </a:bodyPr>
          <a:lstStyle/>
          <a:p>
            <a:r>
              <a:rPr lang="en-US" altLang="zh-CN" sz="1200" dirty="0" smtClean="0">
                <a:solidFill>
                  <a:srgbClr val="0000FF"/>
                </a:solidFill>
              </a:rPr>
              <a:t>Size: 12x22, Lifting = 34, n = 20 x 34 = 680 bits</a:t>
            </a:r>
            <a:endParaRPr lang="zh-CN" altLang="en-US" sz="1200" dirty="0">
              <a:solidFill>
                <a:srgbClr val="0000FF"/>
              </a:solidFill>
            </a:endParaRPr>
          </a:p>
        </p:txBody>
      </p:sp>
      <p:sp>
        <p:nvSpPr>
          <p:cNvPr id="8" name="矩形 7"/>
          <p:cNvSpPr/>
          <p:nvPr/>
        </p:nvSpPr>
        <p:spPr>
          <a:xfrm>
            <a:off x="3580606" y="3786063"/>
            <a:ext cx="893193" cy="369332"/>
          </a:xfrm>
          <a:prstGeom prst="rect">
            <a:avLst/>
          </a:prstGeom>
        </p:spPr>
        <p:txBody>
          <a:bodyPr wrap="none">
            <a:spAutoFit/>
          </a:bodyPr>
          <a:lstStyle/>
          <a:p>
            <a:r>
              <a:rPr lang="en-US" altLang="zh-CN" sz="1800" b="1" dirty="0" smtClean="0">
                <a:solidFill>
                  <a:srgbClr val="C00000"/>
                </a:solidFill>
              </a:rPr>
              <a:t>R = 1/2</a:t>
            </a:r>
            <a:endParaRPr lang="zh-CN" altLang="en-US" sz="1800" b="1" dirty="0">
              <a:solidFill>
                <a:srgbClr val="C00000"/>
              </a:solidFill>
            </a:endParaRPr>
          </a:p>
        </p:txBody>
      </p:sp>
      <p:sp>
        <p:nvSpPr>
          <p:cNvPr id="9" name="矩形 8"/>
          <p:cNvSpPr/>
          <p:nvPr/>
        </p:nvSpPr>
        <p:spPr bwMode="auto">
          <a:xfrm>
            <a:off x="1455356" y="4133217"/>
            <a:ext cx="4335050" cy="979023"/>
          </a:xfrm>
          <a:prstGeom prst="rect">
            <a:avLst/>
          </a:prstGeom>
          <a:noFill/>
          <a:ln w="9525"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1" name="矩形 10"/>
          <p:cNvSpPr/>
          <p:nvPr/>
        </p:nvSpPr>
        <p:spPr>
          <a:xfrm>
            <a:off x="570913" y="4620190"/>
            <a:ext cx="609462" cy="261610"/>
          </a:xfrm>
          <a:prstGeom prst="rect">
            <a:avLst/>
          </a:prstGeom>
        </p:spPr>
        <p:txBody>
          <a:bodyPr wrap="none">
            <a:spAutoFit/>
          </a:bodyPr>
          <a:lstStyle/>
          <a:p>
            <a:r>
              <a:rPr lang="en-US" altLang="zh-CN" sz="1100" dirty="0" smtClean="0">
                <a:solidFill>
                  <a:srgbClr val="C00000"/>
                </a:solidFill>
              </a:rPr>
              <a:t>R = 2/3</a:t>
            </a:r>
            <a:endParaRPr lang="zh-CN" altLang="en-US" sz="1100" dirty="0">
              <a:solidFill>
                <a:srgbClr val="C00000"/>
              </a:solidFill>
            </a:endParaRPr>
          </a:p>
        </p:txBody>
      </p:sp>
      <p:sp>
        <p:nvSpPr>
          <p:cNvPr id="12" name="矩形 11"/>
          <p:cNvSpPr/>
          <p:nvPr/>
        </p:nvSpPr>
        <p:spPr>
          <a:xfrm>
            <a:off x="1066006" y="5865217"/>
            <a:ext cx="1516762" cy="276999"/>
          </a:xfrm>
          <a:prstGeom prst="rect">
            <a:avLst/>
          </a:prstGeom>
        </p:spPr>
        <p:txBody>
          <a:bodyPr wrap="none">
            <a:spAutoFit/>
          </a:bodyPr>
          <a:lstStyle/>
          <a:p>
            <a:r>
              <a:rPr lang="en-US" altLang="zh-CN" sz="1200" dirty="0" smtClean="0">
                <a:solidFill>
                  <a:srgbClr val="C00000"/>
                </a:solidFill>
              </a:rPr>
              <a:t>State/Puncture Nodes</a:t>
            </a:r>
            <a:endParaRPr lang="zh-CN" altLang="en-US" sz="1200" dirty="0">
              <a:solidFill>
                <a:srgbClr val="C00000"/>
              </a:solidFill>
            </a:endParaRPr>
          </a:p>
        </p:txBody>
      </p:sp>
      <p:sp>
        <p:nvSpPr>
          <p:cNvPr id="2" name="矩形 1"/>
          <p:cNvSpPr/>
          <p:nvPr/>
        </p:nvSpPr>
        <p:spPr>
          <a:xfrm>
            <a:off x="5485606" y="3853239"/>
            <a:ext cx="1322798" cy="307777"/>
          </a:xfrm>
          <a:prstGeom prst="rect">
            <a:avLst/>
          </a:prstGeom>
        </p:spPr>
        <p:txBody>
          <a:bodyPr wrap="none">
            <a:spAutoFit/>
          </a:bodyPr>
          <a:lstStyle/>
          <a:p>
            <a:r>
              <a:rPr lang="en-US" altLang="zh-CN" sz="1400" dirty="0">
                <a:solidFill>
                  <a:srgbClr val="C00000"/>
                </a:solidFill>
              </a:rPr>
              <a:t>degree-1 </a:t>
            </a:r>
            <a:r>
              <a:rPr lang="en-US" altLang="zh-CN" sz="1400" dirty="0" smtClean="0">
                <a:solidFill>
                  <a:srgbClr val="C00000"/>
                </a:solidFill>
              </a:rPr>
              <a:t>nodes </a:t>
            </a:r>
            <a:endParaRPr lang="zh-CN" altLang="en-US" dirty="0"/>
          </a:p>
        </p:txBody>
      </p:sp>
      <p:sp>
        <p:nvSpPr>
          <p:cNvPr id="14" name="矩形 13"/>
          <p:cNvSpPr/>
          <p:nvPr/>
        </p:nvSpPr>
        <p:spPr>
          <a:xfrm>
            <a:off x="7316003" y="4306719"/>
            <a:ext cx="4568896" cy="1384995"/>
          </a:xfrm>
          <a:prstGeom prst="rect">
            <a:avLst/>
          </a:prstGeom>
          <a:ln w="28575">
            <a:solidFill>
              <a:srgbClr val="C00000"/>
            </a:solidFill>
          </a:ln>
        </p:spPr>
        <p:txBody>
          <a:bodyPr wrap="square">
            <a:spAutoFit/>
          </a:bodyPr>
          <a:lstStyle/>
          <a:p>
            <a:pPr marL="171450" indent="-171450">
              <a:buFontTx/>
              <a:buChar char="-"/>
            </a:pPr>
            <a:r>
              <a:rPr lang="zh-CN" altLang="en-US" sz="1400" dirty="0" smtClean="0"/>
              <a:t>Capacity </a:t>
            </a:r>
            <a:r>
              <a:rPr lang="zh-CN" altLang="en-US" sz="1400" dirty="0"/>
              <a:t>(Eb/N0) = 0.1618 </a:t>
            </a:r>
            <a:r>
              <a:rPr lang="zh-CN" altLang="en-US" sz="1400" dirty="0" smtClean="0"/>
              <a:t>dB</a:t>
            </a:r>
            <a:endParaRPr lang="en-US" altLang="zh-CN" sz="1400" dirty="0" smtClean="0"/>
          </a:p>
          <a:p>
            <a:pPr marL="171450" indent="-171450">
              <a:buFontTx/>
              <a:buChar char="-"/>
            </a:pPr>
            <a:r>
              <a:rPr lang="en-US" altLang="zh-CN" sz="1400" dirty="0" err="1" smtClean="0">
                <a:solidFill>
                  <a:srgbClr val="C00000"/>
                </a:solidFill>
              </a:rPr>
              <a:t>Hb</a:t>
            </a:r>
            <a:r>
              <a:rPr lang="en-US" altLang="zh-CN" sz="1400" dirty="0" err="1">
                <a:solidFill>
                  <a:srgbClr val="C00000"/>
                </a:solidFill>
              </a:rPr>
              <a:t>_</a:t>
            </a:r>
            <a:r>
              <a:rPr lang="en-US" altLang="zh-CN" sz="1400" dirty="0" err="1" smtClean="0">
                <a:solidFill>
                  <a:srgbClr val="C00000"/>
                </a:solidFill>
              </a:rPr>
              <a:t>Thr</a:t>
            </a:r>
            <a:r>
              <a:rPr lang="en-US" altLang="zh-CN" sz="1400" dirty="0" smtClean="0">
                <a:solidFill>
                  <a:srgbClr val="C00000"/>
                </a:solidFill>
              </a:rPr>
              <a:t> </a:t>
            </a:r>
            <a:r>
              <a:rPr lang="en-US" altLang="zh-CN" sz="1400" dirty="0">
                <a:solidFill>
                  <a:srgbClr val="C00000"/>
                </a:solidFill>
              </a:rPr>
              <a:t>= 0.5571 </a:t>
            </a:r>
            <a:r>
              <a:rPr lang="en-US" altLang="zh-CN" sz="1400" dirty="0" smtClean="0">
                <a:solidFill>
                  <a:srgbClr val="C00000"/>
                </a:solidFill>
              </a:rPr>
              <a:t>dB: </a:t>
            </a:r>
            <a:r>
              <a:rPr lang="en-US" altLang="zh-CN" sz="1400" dirty="0" smtClean="0">
                <a:solidFill>
                  <a:srgbClr val="0070C0"/>
                </a:solidFill>
              </a:rPr>
              <a:t>Decoding </a:t>
            </a:r>
            <a:r>
              <a:rPr lang="en-US" altLang="zh-CN" sz="1400" dirty="0">
                <a:solidFill>
                  <a:srgbClr val="0070C0"/>
                </a:solidFill>
              </a:rPr>
              <a:t>Threshold </a:t>
            </a:r>
            <a:r>
              <a:rPr lang="en-US" altLang="zh-CN" sz="1400" dirty="0"/>
              <a:t>of a </a:t>
            </a:r>
            <a:r>
              <a:rPr lang="en-US" altLang="zh-CN" sz="1400" dirty="0" smtClean="0"/>
              <a:t>Base Matrix (</a:t>
            </a:r>
            <a:r>
              <a:rPr lang="en-US" altLang="zh-CN" sz="1400" dirty="0" err="1" smtClean="0"/>
              <a:t>Protograph</a:t>
            </a:r>
            <a:r>
              <a:rPr lang="en-US" altLang="zh-CN" sz="1400" dirty="0" smtClean="0"/>
              <a:t>) </a:t>
            </a:r>
            <a:r>
              <a:rPr lang="en-US" altLang="zh-CN" sz="1400" dirty="0" smtClean="0">
                <a:sym typeface="Wingdings" panose="05000000000000000000" pitchFamily="2" charset="2"/>
              </a:rPr>
              <a:t></a:t>
            </a:r>
            <a:r>
              <a:rPr lang="en-US" altLang="zh-CN" sz="1400" dirty="0" smtClean="0"/>
              <a:t> </a:t>
            </a:r>
            <a:r>
              <a:rPr lang="en-US" altLang="zh-CN" sz="1400" dirty="0">
                <a:solidFill>
                  <a:srgbClr val="0070C0"/>
                </a:solidFill>
              </a:rPr>
              <a:t>Minimum </a:t>
            </a:r>
            <a:r>
              <a:rPr lang="en-US" altLang="zh-CN" sz="1400" dirty="0" err="1" smtClean="0">
                <a:solidFill>
                  <a:srgbClr val="0070C0"/>
                </a:solidFill>
              </a:rPr>
              <a:t>Eb</a:t>
            </a:r>
            <a:r>
              <a:rPr lang="en-US" altLang="zh-CN" sz="1400" dirty="0" smtClean="0">
                <a:solidFill>
                  <a:srgbClr val="0070C0"/>
                </a:solidFill>
              </a:rPr>
              <a:t>/N0 </a:t>
            </a:r>
            <a:r>
              <a:rPr lang="en-US" altLang="zh-CN" sz="1400" dirty="0" smtClean="0"/>
              <a:t>to </a:t>
            </a:r>
            <a:r>
              <a:rPr lang="en-US" altLang="zh-CN" sz="1400" dirty="0"/>
              <a:t>achieve error free transmission, assuming cycle-free with infinite length </a:t>
            </a:r>
            <a:r>
              <a:rPr lang="en-US" altLang="zh-CN" sz="1400" dirty="0" smtClean="0">
                <a:sym typeface="Wingdings" panose="05000000000000000000" pitchFamily="2" charset="2"/>
              </a:rPr>
              <a:t> Guarantee the performance of </a:t>
            </a:r>
            <a:r>
              <a:rPr lang="en-US" altLang="zh-CN" sz="1400" dirty="0" smtClean="0">
                <a:solidFill>
                  <a:srgbClr val="0070C0"/>
                </a:solidFill>
                <a:sym typeface="Wingdings" panose="05000000000000000000" pitchFamily="2" charset="2"/>
              </a:rPr>
              <a:t>medium/long codes </a:t>
            </a:r>
            <a:endParaRPr lang="en-US" altLang="zh-CN" sz="1400" dirty="0" smtClean="0">
              <a:solidFill>
                <a:srgbClr val="0070C0"/>
              </a:solidFill>
            </a:endParaRPr>
          </a:p>
          <a:p>
            <a:pPr marL="171450" indent="-171450">
              <a:buFontTx/>
              <a:buChar char="-"/>
            </a:pPr>
            <a:r>
              <a:rPr lang="en-US" altLang="zh-CN" sz="1400" dirty="0" smtClean="0"/>
              <a:t>Gap </a:t>
            </a:r>
            <a:r>
              <a:rPr lang="en-US" altLang="zh-CN" sz="1400" dirty="0"/>
              <a:t>to Capacity = 0.3953 dB</a:t>
            </a:r>
            <a:endParaRPr lang="zh-CN" altLang="en-US" sz="1400" dirty="0"/>
          </a:p>
        </p:txBody>
      </p:sp>
    </p:spTree>
    <p:extLst>
      <p:ext uri="{BB962C8B-B14F-4D97-AF65-F5344CB8AC3E}">
        <p14:creationId xmlns:p14="http://schemas.microsoft.com/office/powerpoint/2010/main" val="3555788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Simulation Assumptions</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solidFill>
                  <a:srgbClr val="000000"/>
                </a:solidFill>
              </a:rPr>
              <a:t>Channel </a:t>
            </a:r>
            <a:r>
              <a:rPr lang="en-US" altLang="zh-CN" sz="2000" dirty="0">
                <a:solidFill>
                  <a:srgbClr val="000000"/>
                </a:solidFill>
              </a:rPr>
              <a:t>&amp; Modulation: AWGN + </a:t>
            </a:r>
            <a:r>
              <a:rPr lang="en-US" altLang="zh-CN" sz="2000" dirty="0" smtClean="0">
                <a:solidFill>
                  <a:srgbClr val="000000"/>
                </a:solidFill>
              </a:rPr>
              <a:t>BPSK</a:t>
            </a:r>
          </a:p>
          <a:p>
            <a:pPr algn="just"/>
            <a:r>
              <a:rPr lang="en-US" altLang="zh-CN" sz="2000" dirty="0" smtClean="0">
                <a:solidFill>
                  <a:srgbClr val="000000"/>
                </a:solidFill>
              </a:rPr>
              <a:t>Coding Configurations</a:t>
            </a:r>
            <a:endParaRPr lang="en-US" altLang="zh-CN" sz="2000" dirty="0">
              <a:solidFill>
                <a:srgbClr val="000000"/>
              </a:solidFill>
            </a:endParaRPr>
          </a:p>
          <a:p>
            <a:pPr lvl="1" algn="just">
              <a:defRPr/>
            </a:pPr>
            <a:r>
              <a:rPr lang="en-US" altLang="zh-CN" sz="1600" dirty="0">
                <a:solidFill>
                  <a:srgbClr val="0070C0"/>
                </a:solidFill>
              </a:rPr>
              <a:t>PHR </a:t>
            </a:r>
            <a:r>
              <a:rPr lang="en-US" altLang="zh-CN" sz="1600" dirty="0">
                <a:solidFill>
                  <a:srgbClr val="000000"/>
                </a:solidFill>
              </a:rPr>
              <a:t>(19 + 6 (tail zeros) = 25 bits) is encoded with </a:t>
            </a:r>
            <a:r>
              <a:rPr lang="en-US" altLang="zh-CN" sz="1600" dirty="0">
                <a:solidFill>
                  <a:srgbClr val="0070C0"/>
                </a:solidFill>
              </a:rPr>
              <a:t>CL7 BCC + SECDED</a:t>
            </a:r>
            <a:r>
              <a:rPr lang="en-US" altLang="zh-CN" sz="1600" dirty="0">
                <a:solidFill>
                  <a:srgbClr val="000000"/>
                </a:solidFill>
              </a:rPr>
              <a:t>, and </a:t>
            </a:r>
            <a:r>
              <a:rPr lang="en-US" altLang="zh-CN" sz="1600" dirty="0" smtClean="0">
                <a:solidFill>
                  <a:srgbClr val="0070C0"/>
                </a:solidFill>
              </a:rPr>
              <a:t>2 </a:t>
            </a:r>
            <a:r>
              <a:rPr lang="en-US" altLang="zh-CN" sz="1600" dirty="0">
                <a:solidFill>
                  <a:srgbClr val="0070C0"/>
                </a:solidFill>
              </a:rPr>
              <a:t>Symbols </a:t>
            </a:r>
            <a:r>
              <a:rPr lang="en-US" altLang="zh-CN" sz="1600" dirty="0" smtClean="0">
                <a:solidFill>
                  <a:srgbClr val="000000"/>
                </a:solidFill>
              </a:rPr>
              <a:t>(Rep.) </a:t>
            </a:r>
          </a:p>
          <a:p>
            <a:pPr lvl="1" algn="just">
              <a:defRPr/>
            </a:pPr>
            <a:r>
              <a:rPr lang="en-US" altLang="zh-CN" sz="1600" dirty="0" smtClean="0">
                <a:solidFill>
                  <a:srgbClr val="0070C0"/>
                </a:solidFill>
              </a:rPr>
              <a:t>LDPC </a:t>
            </a:r>
            <a:r>
              <a:rPr lang="en-US" altLang="zh-CN" sz="1600" dirty="0" smtClean="0">
                <a:solidFill>
                  <a:srgbClr val="000000"/>
                </a:solidFill>
              </a:rPr>
              <a:t>Decoder: </a:t>
            </a:r>
            <a:r>
              <a:rPr lang="en-US" altLang="zh-CN" sz="1600" dirty="0">
                <a:solidFill>
                  <a:srgbClr val="0070C0"/>
                </a:solidFill>
              </a:rPr>
              <a:t>Layered </a:t>
            </a:r>
            <a:r>
              <a:rPr lang="en-US" altLang="zh-CN" sz="1600" dirty="0" smtClean="0">
                <a:solidFill>
                  <a:srgbClr val="000000"/>
                </a:solidFill>
              </a:rPr>
              <a:t>Normalized </a:t>
            </a:r>
            <a:r>
              <a:rPr lang="en-US" altLang="zh-CN" sz="1600" dirty="0" smtClean="0">
                <a:solidFill>
                  <a:srgbClr val="0070C0"/>
                </a:solidFill>
              </a:rPr>
              <a:t>Min-Sum</a:t>
            </a:r>
            <a:r>
              <a:rPr lang="en-US" altLang="zh-CN" sz="1600" dirty="0" smtClean="0">
                <a:solidFill>
                  <a:srgbClr val="000000"/>
                </a:solidFill>
              </a:rPr>
              <a:t> Decoding with </a:t>
            </a:r>
            <a:r>
              <a:rPr lang="en-US" altLang="zh-CN" sz="1600" dirty="0" smtClean="0">
                <a:solidFill>
                  <a:srgbClr val="0070C0"/>
                </a:solidFill>
              </a:rPr>
              <a:t>8 Iterations</a:t>
            </a:r>
          </a:p>
          <a:p>
            <a:pPr lvl="1" algn="just">
              <a:defRPr/>
            </a:pPr>
            <a:r>
              <a:rPr lang="en-US" altLang="zh-CN" sz="1600" dirty="0" smtClean="0">
                <a:solidFill>
                  <a:srgbClr val="000000"/>
                </a:solidFill>
              </a:rPr>
              <a:t>Default </a:t>
            </a:r>
            <a:r>
              <a:rPr lang="en-US" altLang="zh-CN" sz="1600" dirty="0" smtClean="0">
                <a:solidFill>
                  <a:srgbClr val="0070C0"/>
                </a:solidFill>
              </a:rPr>
              <a:t>Rate</a:t>
            </a:r>
            <a:r>
              <a:rPr lang="en-US" altLang="zh-CN" sz="1600" dirty="0" smtClean="0">
                <a:solidFill>
                  <a:srgbClr val="000000"/>
                </a:solidFill>
              </a:rPr>
              <a:t>: R = 1/2</a:t>
            </a:r>
          </a:p>
          <a:p>
            <a:pPr lvl="1" algn="just">
              <a:defRPr/>
            </a:pPr>
            <a:r>
              <a:rPr lang="en-US" altLang="zh-CN" sz="1600" dirty="0">
                <a:solidFill>
                  <a:srgbClr val="000000"/>
                </a:solidFill>
              </a:rPr>
              <a:t>Default </a:t>
            </a:r>
            <a:r>
              <a:rPr lang="en-US" altLang="zh-CN" sz="1600" dirty="0" smtClean="0">
                <a:solidFill>
                  <a:srgbClr val="0070C0"/>
                </a:solidFill>
              </a:rPr>
              <a:t>Lengths</a:t>
            </a:r>
            <a:r>
              <a:rPr lang="en-US" altLang="zh-CN" sz="1600" dirty="0" smtClean="0">
                <a:solidFill>
                  <a:srgbClr val="000000"/>
                </a:solidFill>
              </a:rPr>
              <a:t>: 11n LDPC (324, 648), RL </a:t>
            </a:r>
            <a:r>
              <a:rPr lang="en-US" altLang="zh-CN" sz="1600" dirty="0">
                <a:solidFill>
                  <a:srgbClr val="000000"/>
                </a:solidFill>
              </a:rPr>
              <a:t>LDPC </a:t>
            </a:r>
            <a:r>
              <a:rPr lang="en-US" altLang="zh-CN" sz="1600" dirty="0" smtClean="0">
                <a:solidFill>
                  <a:srgbClr val="000000"/>
                </a:solidFill>
              </a:rPr>
              <a:t>(340, 680)</a:t>
            </a:r>
          </a:p>
          <a:p>
            <a:pPr lvl="1" algn="just">
              <a:defRPr/>
            </a:pPr>
            <a:endParaRPr lang="en-US" altLang="zh-CN" sz="1600" dirty="0">
              <a:solidFill>
                <a:srgbClr val="000000"/>
              </a:solidFill>
              <a:latin typeface="Arial" panose="020B0604020202020204" pitchFamily="34" charset="0"/>
            </a:endParaRPr>
          </a:p>
          <a:p>
            <a:pPr algn="just"/>
            <a:r>
              <a:rPr lang="en-US" altLang="zh-CN" sz="2000" dirty="0" smtClean="0"/>
              <a:t>LDPC Transmitting Schemes</a:t>
            </a:r>
          </a:p>
          <a:p>
            <a:pPr lvl="1" algn="just">
              <a:defRPr/>
            </a:pPr>
            <a:r>
              <a:rPr lang="en-US" altLang="zh-CN" sz="1600" b="1" dirty="0" smtClean="0">
                <a:solidFill>
                  <a:srgbClr val="0070C0"/>
                </a:solidFill>
              </a:rPr>
              <a:t>Mode 1</a:t>
            </a:r>
            <a:r>
              <a:rPr lang="en-US" altLang="zh-CN" sz="1600" dirty="0" smtClean="0">
                <a:solidFill>
                  <a:srgbClr val="000000"/>
                </a:solidFill>
              </a:rPr>
              <a:t>: Shortening </a:t>
            </a:r>
            <a:r>
              <a:rPr lang="en-US" altLang="zh-CN" sz="1600" dirty="0">
                <a:solidFill>
                  <a:srgbClr val="000000"/>
                </a:solidFill>
              </a:rPr>
              <a:t>without Puncturing </a:t>
            </a:r>
            <a:r>
              <a:rPr lang="en-US" altLang="zh-CN" sz="1600" dirty="0" smtClean="0">
                <a:solidFill>
                  <a:srgbClr val="000000"/>
                </a:solidFill>
                <a:sym typeface="Wingdings" panose="05000000000000000000" pitchFamily="2" charset="2"/>
              </a:rPr>
              <a:t> Actual code rate lower than </a:t>
            </a:r>
            <a:r>
              <a:rPr lang="en-US" altLang="zh-CN" sz="1600" dirty="0">
                <a:solidFill>
                  <a:srgbClr val="000000"/>
                </a:solidFill>
              </a:rPr>
              <a:t>R = 1/2</a:t>
            </a: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a:p>
            <a:pPr lvl="1" algn="just">
              <a:defRPr/>
            </a:pPr>
            <a:r>
              <a:rPr lang="en-US" altLang="zh-CN" sz="1600" b="1" dirty="0">
                <a:solidFill>
                  <a:srgbClr val="0070C0"/>
                </a:solidFill>
              </a:rPr>
              <a:t>Mode </a:t>
            </a:r>
            <a:r>
              <a:rPr lang="en-US" altLang="zh-CN" sz="1600" b="1" dirty="0" smtClean="0">
                <a:solidFill>
                  <a:srgbClr val="0070C0"/>
                </a:solidFill>
              </a:rPr>
              <a:t>2</a:t>
            </a:r>
            <a:r>
              <a:rPr lang="en-US" altLang="zh-CN" sz="1600" dirty="0" smtClean="0">
                <a:solidFill>
                  <a:srgbClr val="000000"/>
                </a:solidFill>
              </a:rPr>
              <a:t>: Shortening with </a:t>
            </a:r>
            <a:r>
              <a:rPr lang="en-US" altLang="zh-CN" sz="1600" dirty="0">
                <a:solidFill>
                  <a:srgbClr val="000000"/>
                </a:solidFill>
              </a:rPr>
              <a:t>Puncturing </a:t>
            </a:r>
            <a:r>
              <a:rPr lang="en-US" altLang="zh-CN" sz="1600" dirty="0" smtClean="0">
                <a:solidFill>
                  <a:srgbClr val="000000"/>
                </a:solidFill>
                <a:sym typeface="Wingdings" panose="05000000000000000000" pitchFamily="2" charset="2"/>
              </a:rPr>
              <a:t> </a:t>
            </a:r>
            <a:r>
              <a:rPr lang="en-US" altLang="zh-CN" sz="1600" dirty="0">
                <a:solidFill>
                  <a:srgbClr val="000000"/>
                </a:solidFill>
                <a:sym typeface="Wingdings" panose="05000000000000000000" pitchFamily="2" charset="2"/>
              </a:rPr>
              <a:t>Actual </a:t>
            </a:r>
            <a:r>
              <a:rPr lang="en-US" altLang="zh-CN" sz="1600" dirty="0" smtClean="0">
                <a:solidFill>
                  <a:srgbClr val="000000"/>
                </a:solidFill>
                <a:sym typeface="Wingdings" panose="05000000000000000000" pitchFamily="2" charset="2"/>
              </a:rPr>
              <a:t>code </a:t>
            </a:r>
            <a:r>
              <a:rPr lang="en-US" altLang="zh-CN" sz="1600" dirty="0">
                <a:solidFill>
                  <a:srgbClr val="000000"/>
                </a:solidFill>
                <a:sym typeface="Wingdings" panose="05000000000000000000" pitchFamily="2" charset="2"/>
              </a:rPr>
              <a:t>rate </a:t>
            </a:r>
            <a:r>
              <a:rPr lang="en-US" altLang="zh-CN" sz="1600" dirty="0" smtClean="0">
                <a:solidFill>
                  <a:srgbClr val="000000"/>
                </a:solidFill>
                <a:sym typeface="Wingdings" panose="05000000000000000000" pitchFamily="2" charset="2"/>
              </a:rPr>
              <a:t>can be adjusted to </a:t>
            </a:r>
            <a:r>
              <a:rPr lang="en-US" altLang="zh-CN" sz="1600" dirty="0" smtClean="0">
                <a:solidFill>
                  <a:srgbClr val="000000"/>
                </a:solidFill>
              </a:rPr>
              <a:t>R </a:t>
            </a:r>
            <a:r>
              <a:rPr lang="en-US" altLang="zh-CN" sz="1600" dirty="0">
                <a:solidFill>
                  <a:srgbClr val="000000"/>
                </a:solidFill>
              </a:rPr>
              <a:t>= 1/2</a:t>
            </a:r>
          </a:p>
          <a:p>
            <a:pPr lvl="1" algn="just">
              <a:defRPr/>
            </a:pPr>
            <a:endParaRPr lang="en-US" altLang="zh-CN" sz="1600" dirty="0">
              <a:solidFill>
                <a:srgbClr val="000000"/>
              </a:solidFill>
            </a:endParaRPr>
          </a:p>
          <a:p>
            <a:pPr lvl="1" algn="just">
              <a:defRPr/>
            </a:pPr>
            <a:endParaRPr lang="en-US" altLang="zh-CN" sz="1600" dirty="0" smtClean="0">
              <a:solidFill>
                <a:srgbClr val="000000"/>
              </a:solidFill>
            </a:endParaRPr>
          </a:p>
          <a:p>
            <a:pPr lvl="1" algn="just">
              <a:defRPr/>
            </a:pPr>
            <a:r>
              <a:rPr lang="en-US" altLang="zh-CN" sz="1600" dirty="0" smtClean="0">
                <a:solidFill>
                  <a:srgbClr val="000000"/>
                </a:solidFill>
              </a:rPr>
              <a:t>For short payloads, comparing with CL7 BCC (R=1/2), the actual rates of LDPC with Mode 1 are much lower than 1/2, while LDPC </a:t>
            </a:r>
            <a:r>
              <a:rPr lang="en-US" altLang="zh-CN" sz="1600" dirty="0">
                <a:solidFill>
                  <a:srgbClr val="000000"/>
                </a:solidFill>
              </a:rPr>
              <a:t>with Mode </a:t>
            </a:r>
            <a:r>
              <a:rPr lang="en-US" altLang="zh-CN" sz="1600" dirty="0" smtClean="0">
                <a:solidFill>
                  <a:srgbClr val="000000"/>
                </a:solidFill>
              </a:rPr>
              <a:t>2 can be adjusted to the same rate as </a:t>
            </a:r>
            <a:r>
              <a:rPr lang="en-US" altLang="zh-CN" sz="1600" dirty="0">
                <a:solidFill>
                  <a:srgbClr val="000000"/>
                </a:solidFill>
              </a:rPr>
              <a:t>BCC (R=1/2)</a:t>
            </a:r>
          </a:p>
        </p:txBody>
      </p:sp>
      <p:pic>
        <p:nvPicPr>
          <p:cNvPr id="15" name="图片 14"/>
          <p:cNvPicPr>
            <a:picLocks noChangeAspect="1"/>
          </p:cNvPicPr>
          <p:nvPr/>
        </p:nvPicPr>
        <p:blipFill>
          <a:blip r:embed="rId2"/>
          <a:stretch>
            <a:fillRect/>
          </a:stretch>
        </p:blipFill>
        <p:spPr>
          <a:xfrm>
            <a:off x="3275806" y="4344194"/>
            <a:ext cx="4724400" cy="305040"/>
          </a:xfrm>
          <a:prstGeom prst="rect">
            <a:avLst/>
          </a:prstGeom>
        </p:spPr>
      </p:pic>
      <p:pic>
        <p:nvPicPr>
          <p:cNvPr id="16" name="图片 15"/>
          <p:cNvPicPr>
            <a:picLocks noChangeAspect="1"/>
          </p:cNvPicPr>
          <p:nvPr/>
        </p:nvPicPr>
        <p:blipFill>
          <a:blip r:embed="rId3"/>
          <a:stretch>
            <a:fillRect/>
          </a:stretch>
        </p:blipFill>
        <p:spPr>
          <a:xfrm>
            <a:off x="3268916" y="5253569"/>
            <a:ext cx="4731290" cy="309825"/>
          </a:xfrm>
          <a:prstGeom prst="rect">
            <a:avLst/>
          </a:prstGeom>
        </p:spPr>
      </p:pic>
      <p:pic>
        <p:nvPicPr>
          <p:cNvPr id="3" name="图片 2"/>
          <p:cNvPicPr>
            <a:picLocks noChangeAspect="1"/>
          </p:cNvPicPr>
          <p:nvPr/>
        </p:nvPicPr>
        <p:blipFill>
          <a:blip r:embed="rId4"/>
          <a:stretch>
            <a:fillRect/>
          </a:stretch>
        </p:blipFill>
        <p:spPr>
          <a:xfrm>
            <a:off x="7162006" y="1448594"/>
            <a:ext cx="3802057" cy="562043"/>
          </a:xfrm>
          <a:prstGeom prst="rect">
            <a:avLst/>
          </a:prstGeom>
        </p:spPr>
      </p:pic>
      <p:grpSp>
        <p:nvGrpSpPr>
          <p:cNvPr id="7" name="组合 6"/>
          <p:cNvGrpSpPr/>
          <p:nvPr/>
        </p:nvGrpSpPr>
        <p:grpSpPr>
          <a:xfrm>
            <a:off x="4876006" y="4213509"/>
            <a:ext cx="381000" cy="511685"/>
            <a:chOff x="4807000" y="4877594"/>
            <a:chExt cx="450006" cy="533400"/>
          </a:xfrm>
        </p:grpSpPr>
        <p:cxnSp>
          <p:nvCxnSpPr>
            <p:cNvPr id="8" name="直接连接符 7"/>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直接连接符 8"/>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0" name="组合 9"/>
          <p:cNvGrpSpPr/>
          <p:nvPr/>
        </p:nvGrpSpPr>
        <p:grpSpPr>
          <a:xfrm>
            <a:off x="4868554" y="5152638"/>
            <a:ext cx="381000" cy="511685"/>
            <a:chOff x="4807000" y="4877594"/>
            <a:chExt cx="450006" cy="533400"/>
          </a:xfrm>
        </p:grpSpPr>
        <p:cxnSp>
          <p:nvCxnSpPr>
            <p:cNvPr id="11" name="直接连接符 1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3" name="组合 12"/>
          <p:cNvGrpSpPr/>
          <p:nvPr/>
        </p:nvGrpSpPr>
        <p:grpSpPr>
          <a:xfrm>
            <a:off x="7164857" y="5152638"/>
            <a:ext cx="381000" cy="511685"/>
            <a:chOff x="4807000" y="4877594"/>
            <a:chExt cx="450006" cy="533400"/>
          </a:xfrm>
        </p:grpSpPr>
        <p:cxnSp>
          <p:nvCxnSpPr>
            <p:cNvPr id="14" name="直接连接符 13"/>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直接连接符 16"/>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Tree>
    <p:extLst>
      <p:ext uri="{BB962C8B-B14F-4D97-AF65-F5344CB8AC3E}">
        <p14:creationId xmlns:p14="http://schemas.microsoft.com/office/powerpoint/2010/main" val="4220806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110298</TotalTime>
  <Words>1851</Words>
  <Application>Microsoft Office PowerPoint</Application>
  <PresentationFormat>自定义</PresentationFormat>
  <Paragraphs>210</Paragraphs>
  <Slides>14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FrutigerNext LT Regular</vt:lpstr>
      <vt:lpstr>ＭＳ Ｐゴシック</vt:lpstr>
      <vt:lpstr>宋体</vt:lpstr>
      <vt:lpstr>Arial</vt:lpstr>
      <vt:lpstr>Calibri</vt:lpstr>
      <vt:lpstr>Times New Roman</vt:lpstr>
      <vt:lpstr>Wingdings</vt:lpstr>
      <vt:lpstr>Default Design</vt:lpstr>
      <vt:lpstr>PowerPoint 演示文稿</vt:lpstr>
      <vt:lpstr>PowerPoint 演示文稿</vt:lpstr>
      <vt:lpstr>Related Submissions</vt:lpstr>
      <vt:lpstr>Discussions on Advanced Channel Coding</vt:lpstr>
      <vt:lpstr>The Targets of New UWB LDPC Codes</vt:lpstr>
      <vt:lpstr>Possible candidate LDPC codes - Classic QC-LDPC</vt:lpstr>
      <vt:lpstr>Possible candidate LDPC codes - Raptor-Like QC-LDPC </vt:lpstr>
      <vt:lpstr>Further Discussion on LDPC Coding</vt:lpstr>
      <vt:lpstr>Simulation Assumptions</vt:lpstr>
      <vt:lpstr>Simulation Results of Transmitting Mode 1</vt:lpstr>
      <vt:lpstr>Simulation Results of Transmitting Mode 2</vt:lpstr>
      <vt:lpstr>Simulation Results of Transmitting Mode 2</vt:lpstr>
      <vt:lpstr>Conclusions</vt:lpstr>
      <vt:lpstr>PowerPoint 演示文稿</vt:lpstr>
    </vt:vector>
  </TitlesOfParts>
  <Company>Decawave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architecture review and proposal for TG12 ULI</dc:title>
  <dc:subject>IEEE 802.15 &lt;TG12 ULI&gt;</dc:subject>
  <dc:creator>Billy Verso</dc:creator>
  <dc:description>&lt;15-16-xxxx-00-0012&gt;</dc:description>
  <cp:lastModifiedBy>Linwei (XD)</cp:lastModifiedBy>
  <cp:revision>1640</cp:revision>
  <cp:lastPrinted>2015-07-14T16:02:16Z</cp:lastPrinted>
  <dcterms:created xsi:type="dcterms:W3CDTF">2009-07-12T16:25:16Z</dcterms:created>
  <dcterms:modified xsi:type="dcterms:W3CDTF">2022-07-12T12:38:37Z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(3)CkUbuycIU5mwsBMA0f1QgyH/znWNFvekKP8Xh9YNSvkVDym+b66l4zXC4P+4jsRtZ8TvEMc2
uDXtheEYbnv6xe/05GYA8XKUuO6d50lC0AnX3tp0OZnTGkdY4oukH9s9E93oheebwBi39jcL
byHpiwgwadW795JYijZ3JCrXVixmsjc0FZYboA91oq1GIgX9cDEMpcJatyHP+BMiix+e3HYD
eqldmNds3HsETKvwS3</vt:lpwstr>
  </property>
  <property fmtid="{D5CDD505-2E9C-101B-9397-08002B2CF9AE}" pid="3" name="_2015_ms_pID_7253431">
    <vt:lpwstr>Z9tkS4mQTSEFNd75LnGqFFVyF1SoVcLLB/tS7/v5jFt8mxGjYFTifs
I3cRhBSIuPlcFm3ew2T8Nnd2qir2tB5TngirO2BgLEC4j5ehSAjhXBN6Eg5smmhgCEcep7iF
MmL9hCkbtajqHuYuMsljVTAudFnlXZlvBJMEqb1v/DdnIPwlveZqO1Wxh+959CJRUdVM3WBC
TAatwZnf+X1AltjUMirQ60lGTubcX6yNomcK</vt:lpwstr>
  </property>
  <property fmtid="{D5CDD505-2E9C-101B-9397-08002B2CF9AE}" pid="4" name="_2015_ms_pID_7253432">
    <vt:lpwstr>t1ePTmXOJMA0LDQDF+uCK8M=</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1651751348</vt:lpwstr>
  </property>
</Properties>
</file>