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4"/>
  </p:sldMasterIdLst>
  <p:notesMasterIdLst>
    <p:notesMasterId r:id="rId22"/>
  </p:notesMasterIdLst>
  <p:handoutMasterIdLst>
    <p:handoutMasterId r:id="rId23"/>
  </p:handoutMasterIdLst>
  <p:sldIdLst>
    <p:sldId id="269" r:id="rId5"/>
    <p:sldId id="268" r:id="rId6"/>
    <p:sldId id="267" r:id="rId7"/>
    <p:sldId id="2147376487" r:id="rId8"/>
    <p:sldId id="2147376483" r:id="rId9"/>
    <p:sldId id="2147376473" r:id="rId10"/>
    <p:sldId id="257" r:id="rId11"/>
    <p:sldId id="270" r:id="rId12"/>
    <p:sldId id="2147376481" r:id="rId13"/>
    <p:sldId id="2147376486" r:id="rId14"/>
    <p:sldId id="2147376488" r:id="rId15"/>
    <p:sldId id="256" r:id="rId16"/>
    <p:sldId id="2147376489" r:id="rId17"/>
    <p:sldId id="2147376491" r:id="rId18"/>
    <p:sldId id="2147376490" r:id="rId19"/>
    <p:sldId id="2147376492" r:id="rId20"/>
    <p:sldId id="214737649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73079A-E4D2-4A90-84FF-6250FDF827CD}" v="1" dt="2022-07-12T12:18:32.4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309" autoAdjust="0"/>
    <p:restoredTop sz="89424" autoAdjust="0"/>
  </p:normalViewPr>
  <p:slideViewPr>
    <p:cSldViewPr>
      <p:cViewPr varScale="1">
        <p:scale>
          <a:sx n="115" d="100"/>
          <a:sy n="115" d="100"/>
        </p:scale>
        <p:origin x="151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5</a:t>
            </a:fld>
            <a:endParaRPr lang="en-US" dirty="0"/>
          </a:p>
        </p:txBody>
      </p:sp>
    </p:spTree>
    <p:extLst>
      <p:ext uri="{BB962C8B-B14F-4D97-AF65-F5344CB8AC3E}">
        <p14:creationId xmlns:p14="http://schemas.microsoft.com/office/powerpoint/2010/main" val="831875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14</a:t>
            </a:fld>
            <a:endParaRPr lang="en-US" dirty="0"/>
          </a:p>
        </p:txBody>
      </p:sp>
    </p:spTree>
    <p:extLst>
      <p:ext uri="{BB962C8B-B14F-4D97-AF65-F5344CB8AC3E}">
        <p14:creationId xmlns:p14="http://schemas.microsoft.com/office/powerpoint/2010/main" val="1257403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15</a:t>
            </a:fld>
            <a:endParaRPr lang="en-US" dirty="0"/>
          </a:p>
        </p:txBody>
      </p:sp>
    </p:spTree>
    <p:extLst>
      <p:ext uri="{BB962C8B-B14F-4D97-AF65-F5344CB8AC3E}">
        <p14:creationId xmlns:p14="http://schemas.microsoft.com/office/powerpoint/2010/main" val="1603146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16</a:t>
            </a:fld>
            <a:endParaRPr lang="en-US" dirty="0"/>
          </a:p>
        </p:txBody>
      </p:sp>
    </p:spTree>
    <p:extLst>
      <p:ext uri="{BB962C8B-B14F-4D97-AF65-F5344CB8AC3E}">
        <p14:creationId xmlns:p14="http://schemas.microsoft.com/office/powerpoint/2010/main" val="1087542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17</a:t>
            </a:fld>
            <a:endParaRPr lang="en-US" dirty="0"/>
          </a:p>
        </p:txBody>
      </p:sp>
    </p:spTree>
    <p:extLst>
      <p:ext uri="{BB962C8B-B14F-4D97-AF65-F5344CB8AC3E}">
        <p14:creationId xmlns:p14="http://schemas.microsoft.com/office/powerpoint/2010/main" val="37757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6</a:t>
            </a:fld>
            <a:endParaRPr lang="en-US" dirty="0"/>
          </a:p>
        </p:txBody>
      </p:sp>
    </p:spTree>
    <p:extLst>
      <p:ext uri="{BB962C8B-B14F-4D97-AF65-F5344CB8AC3E}">
        <p14:creationId xmlns:p14="http://schemas.microsoft.com/office/powerpoint/2010/main" val="77366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2027846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4076359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6863" y="555625"/>
            <a:ext cx="3722687" cy="279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lnSpc>
                <a:spcPct val="93000"/>
              </a:lnSpc>
            </a:pPr>
            <a:fld id="{785BB0B3-964C-4CDE-9D3D-0BF955B8C425}" type="slidenum">
              <a:rPr lang="en-US" smtClean="0"/>
              <a:pPr>
                <a:lnSpc>
                  <a:spcPct val="93000"/>
                </a:lnSpc>
              </a:pPr>
              <a:t>9</a:t>
            </a:fld>
            <a:endParaRPr lang="en-US" dirty="0"/>
          </a:p>
        </p:txBody>
      </p:sp>
    </p:spTree>
    <p:extLst>
      <p:ext uri="{BB962C8B-B14F-4D97-AF65-F5344CB8AC3E}">
        <p14:creationId xmlns:p14="http://schemas.microsoft.com/office/powerpoint/2010/main" val="2677617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4233325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2057366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89301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30934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Slide Number Placeholder 5">
            <a:extLst>
              <a:ext uri="{FF2B5EF4-FFF2-40B4-BE49-F238E27FC236}">
                <a16:creationId xmlns:a16="http://schemas.microsoft.com/office/drawing/2014/main" id="{1F7D9B39-1B0E-446B-B3A2-00B8B39298B0}"/>
              </a:ext>
            </a:extLst>
          </p:cNvPr>
          <p:cNvSpPr>
            <a:spLocks noGrp="1"/>
          </p:cNvSpPr>
          <p:nvPr>
            <p:ph type="sldNum" sz="quarter" idx="12"/>
          </p:nvPr>
        </p:nvSpPr>
        <p:spPr>
          <a:xfrm>
            <a:off x="4344988" y="6475413"/>
            <a:ext cx="530225" cy="182562"/>
          </a:xfrm>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14818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marL="742950" indent="-285750">
              <a:buFont typeface="Courier New" panose="02070309020205020404" pitchFamily="49" charset="0"/>
              <a:buChar char="o"/>
              <a:defRPr sz="16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a:extLst>
              <a:ext uri="{FF2B5EF4-FFF2-40B4-BE49-F238E27FC236}">
                <a16:creationId xmlns:a16="http://schemas.microsoft.com/office/drawing/2014/main" id="{C07AFA96-0AC4-4825-AE40-516E63CDB51F}"/>
              </a:ext>
            </a:extLst>
          </p:cNvPr>
          <p:cNvSpPr>
            <a:spLocks noChangeArrowheads="1"/>
          </p:cNvSpPr>
          <p:nvPr userDrawn="1"/>
        </p:nvSpPr>
        <p:spPr bwMode="auto">
          <a:xfrm>
            <a:off x="685800" y="6525130"/>
            <a:ext cx="827150" cy="215444"/>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400" dirty="0">
                <a:solidFill>
                  <a:srgbClr val="000000"/>
                </a:solidFill>
                <a:latin typeface="Calibri" panose="020F0502020204030204" pitchFamily="34" charset="0"/>
              </a:rPr>
              <a:t>Submission</a:t>
            </a:r>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a:t>
            </a:r>
            <a:r>
              <a:rPr kumimoji="0" lang="en-GB" sz="1600" b="1" i="0" u="none" strike="noStrike" kern="1200" cap="none" spc="0" normalizeH="0" baseline="0" noProof="0">
                <a:ln>
                  <a:noFill/>
                </a:ln>
                <a:solidFill>
                  <a:srgbClr val="000000"/>
                </a:solidFill>
                <a:effectLst/>
                <a:uLnTx/>
                <a:uFillTx/>
                <a:latin typeface="Calibri" panose="020F0502020204030204" pitchFamily="34" charset="0"/>
                <a:ea typeface="MS Gothic" charset="-128"/>
                <a:cs typeface="Calibri" panose="020F0502020204030204" pitchFamily="34" charset="0"/>
              </a:rPr>
              <a:t>IEEE 802.15-22-0390-00-04ab</a:t>
            </a:r>
            <a:endPar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0" y="838200"/>
            <a:ext cx="8996819" cy="3493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latin typeface="+mj-lt"/>
              </a:rPr>
              <a:t>Submission Title:</a:t>
            </a:r>
            <a:r>
              <a:rPr lang="en-US" altLang="en-US" sz="1600" dirty="0">
                <a:solidFill>
                  <a:schemeClr val="tx2"/>
                </a:solidFill>
                <a:latin typeface="+mj-lt"/>
              </a:rPr>
              <a:t> </a:t>
            </a:r>
            <a:r>
              <a:rPr lang="en-US" altLang="en-US" sz="1600" dirty="0">
                <a:solidFill>
                  <a:schemeClr val="tx2"/>
                </a:solidFill>
                <a:cs typeface="Times New Roman" panose="02020603050405020304" pitchFamily="18" charset="0"/>
              </a:rPr>
              <a:t>Discussion on preamble sequence options for detection and channel estimation</a:t>
            </a:r>
            <a:r>
              <a:rPr lang="en-US" altLang="en-US" sz="1800" dirty="0">
                <a:solidFill>
                  <a:schemeClr val="tx2"/>
                </a:solidFill>
                <a:cs typeface="Times New Roman" panose="02020603050405020304" pitchFamily="18" charset="0"/>
              </a:rPr>
              <a:t> </a:t>
            </a:r>
            <a:r>
              <a:rPr lang="en-US" altLang="en-US" sz="1800" dirty="0">
                <a:solidFill>
                  <a:schemeClr val="tx2"/>
                </a:solidFill>
                <a:latin typeface="+mj-lt"/>
              </a:rPr>
              <a:t>	</a:t>
            </a:r>
          </a:p>
          <a:p>
            <a:r>
              <a:rPr lang="en-US" altLang="en-US" sz="1600" b="1" dirty="0">
                <a:solidFill>
                  <a:schemeClr val="tx2"/>
                </a:solidFill>
              </a:rPr>
              <a:t>Date Submitted: </a:t>
            </a:r>
            <a:r>
              <a:rPr lang="en-US" altLang="en-US" sz="1600" dirty="0">
                <a:solidFill>
                  <a:schemeClr val="tx2"/>
                </a:solidFill>
              </a:rPr>
              <a:t>July 12, 2022	</a:t>
            </a:r>
          </a:p>
          <a:p>
            <a:r>
              <a:rPr lang="en-US" altLang="en-US" sz="1600" b="1" dirty="0">
                <a:solidFill>
                  <a:schemeClr val="tx2"/>
                </a:solidFill>
              </a:rPr>
              <a:t>Source: </a:t>
            </a:r>
            <a:r>
              <a:rPr lang="en-US" altLang="en-US" sz="1600" dirty="0">
                <a:solidFill>
                  <a:schemeClr val="tx2"/>
                </a:solidFill>
              </a:rPr>
              <a:t>Pooria Pakrooh, Bin Tian, and Koorosh Akhavan (Qualcomm)</a:t>
            </a:r>
          </a:p>
          <a:p>
            <a:r>
              <a:rPr lang="en-US" altLang="en-US" sz="1600" b="1" dirty="0">
                <a:solidFill>
                  <a:schemeClr val="tx2"/>
                </a:solidFill>
              </a:rPr>
              <a:t>E-Mail</a:t>
            </a:r>
            <a:r>
              <a:rPr lang="en-US" altLang="en-US" sz="1600" dirty="0">
                <a:solidFill>
                  <a:schemeClr val="tx2"/>
                </a:solidFill>
              </a:rPr>
              <a:t>:</a:t>
            </a:r>
            <a:r>
              <a:rPr lang="en-US" altLang="en-US" sz="1500" dirty="0"/>
              <a:t>{ppakrooh, </a:t>
            </a:r>
            <a:r>
              <a:rPr lang="en-US" altLang="en-US" sz="1500" dirty="0" err="1"/>
              <a:t>btian</a:t>
            </a:r>
            <a:r>
              <a:rPr lang="en-US" altLang="en-US" sz="1500" dirty="0"/>
              <a:t>, </a:t>
            </a:r>
            <a:r>
              <a:rPr lang="en-US" altLang="en-US" sz="1500" dirty="0" err="1"/>
              <a:t>kakhavan</a:t>
            </a:r>
            <a:r>
              <a:rPr lang="en-US" altLang="en-US" sz="1500" dirty="0"/>
              <a:t>}@qti.qualcomm.com</a:t>
            </a:r>
            <a:endParaRPr lang="en-US" altLang="en-US" sz="2250" dirty="0"/>
          </a:p>
          <a:p>
            <a:endParaRPr lang="en-US" altLang="en-US" sz="1400" dirty="0">
              <a:solidFill>
                <a:schemeClr val="tx2"/>
              </a:solidFill>
            </a:endParaRPr>
          </a:p>
          <a:p>
            <a:pPr>
              <a:spcBef>
                <a:spcPts val="100"/>
              </a:spcBef>
              <a:spcAft>
                <a:spcPts val="100"/>
              </a:spcAft>
            </a:pPr>
            <a:r>
              <a:rPr lang="en-US" altLang="en-US" sz="2537" dirty="0">
                <a:solidFill>
                  <a:schemeClr val="accent2"/>
                </a:solidFill>
              </a:rPr>
              <a:t>	</a:t>
            </a:r>
            <a:endParaRPr lang="en-US" altLang="en-US" sz="2537" dirty="0">
              <a:solidFill>
                <a:schemeClr val="tx2"/>
              </a:solidFill>
            </a:endParaRPr>
          </a:p>
          <a:p>
            <a:r>
              <a:rPr lang="en-US" altLang="en-US" sz="1600" b="1" dirty="0">
                <a:solidFill>
                  <a:schemeClr val="tx2"/>
                </a:solidFill>
              </a:rPr>
              <a:t>Abstract:</a:t>
            </a:r>
            <a:r>
              <a:rPr lang="en-US" altLang="en-US" sz="1600" dirty="0">
                <a:solidFill>
                  <a:schemeClr val="tx2"/>
                </a:solidFill>
              </a:rPr>
              <a:t>	Discussion on preamble sequence options for 802.15.4ab</a:t>
            </a:r>
            <a:endParaRPr lang="en-US" altLang="en-US" sz="1600" b="1"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extLst>
      <p:ext uri="{BB962C8B-B14F-4D97-AF65-F5344CB8AC3E}">
        <p14:creationId xmlns:p14="http://schemas.microsoft.com/office/powerpoint/2010/main" val="251419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692696"/>
            <a:ext cx="8407679" cy="321771"/>
          </a:xfrm>
        </p:spPr>
        <p:txBody>
          <a:bodyPr/>
          <a:lstStyle/>
          <a:p>
            <a:r>
              <a:rPr lang="en-US" sz="3200" dirty="0">
                <a:solidFill>
                  <a:schemeClr val="tx1"/>
                </a:solidFill>
              </a:rPr>
              <a:t>Preamble Sequence Considerations</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53614" y="1124744"/>
                <a:ext cx="8638865" cy="2980119"/>
              </a:xfrm>
            </p:spPr>
            <p:txBody>
              <a:bodyPr/>
              <a:lstStyle/>
              <a:p>
                <a:r>
                  <a:rPr lang="en-US" sz="1800" dirty="0">
                    <a:cs typeface="Calibri" panose="020F0502020204030204" pitchFamily="34" charset="0"/>
                  </a:rPr>
                  <a:t>In the packet detection phase, cross-correlation is important, as it has direct impact on detection false alarm rate, while auto-correlation is not that critical.</a:t>
                </a:r>
              </a:p>
              <a:p>
                <a:r>
                  <a:rPr lang="en-US" sz="1800" dirty="0">
                    <a:cs typeface="Calibri" panose="020F0502020204030204" pitchFamily="34" charset="0"/>
                  </a:rPr>
                  <a:t>In the channel estimation phase, auto-correlation is important, as the sidelobe of auto-correlation affects sensing and ranging accuracy. Cross-correlation is also important as it affects the channel estimation quality.</a:t>
                </a:r>
              </a:p>
              <a:p>
                <a:pPr lvl="1">
                  <a:buFont typeface="Courier New" panose="02070309020205020404" pitchFamily="49" charset="0"/>
                  <a:buChar char="o"/>
                </a:pPr>
                <a:r>
                  <a:rPr lang="en-US" sz="1600" dirty="0">
                    <a:cs typeface="Calibri" panose="020F0502020204030204" pitchFamily="34" charset="0"/>
                  </a:rPr>
                  <a:t>Interference most likely comes from the STS or data segment, instead of the preamble of other UWB transmission.</a:t>
                </a:r>
              </a:p>
              <a:p>
                <a:r>
                  <a:rPr lang="en-US" sz="1800" dirty="0">
                    <a:cs typeface="Calibri" panose="020F0502020204030204" pitchFamily="34" charset="0"/>
                  </a:rPr>
                  <a:t>Other factors to consider when studying preamble sequence</a:t>
                </a:r>
              </a:p>
              <a:p>
                <a:pPr lvl="1">
                  <a:buFont typeface="Courier New" panose="02070309020205020404" pitchFamily="49" charset="0"/>
                  <a:buChar char="o"/>
                </a:pPr>
                <a:r>
                  <a:rPr lang="en-US" sz="1600" dirty="0">
                    <a:cs typeface="Calibri" panose="020F0502020204030204" pitchFamily="34" charset="0"/>
                  </a:rPr>
                  <a:t>Per-pulse power</a:t>
                </a:r>
              </a:p>
              <a:p>
                <a:pPr lvl="2"/>
                <a:r>
                  <a:rPr lang="en-US" sz="1400" dirty="0" err="1">
                    <a:cs typeface="Calibri" panose="020F0502020204030204" pitchFamily="34" charset="0"/>
                  </a:rPr>
                  <a:t>Ipatov</a:t>
                </a:r>
                <a:r>
                  <a:rPr lang="en-US" sz="1400" dirty="0">
                    <a:cs typeface="Calibri" panose="020F0502020204030204" pitchFamily="34" charset="0"/>
                  </a:rPr>
                  <a:t> sequence and </a:t>
                </a:r>
                <a:r>
                  <a:rPr lang="en-US" sz="1400" dirty="0" err="1">
                    <a:cs typeface="Calibri" panose="020F0502020204030204" pitchFamily="34" charset="0"/>
                  </a:rPr>
                  <a:t>Golay</a:t>
                </a:r>
                <a:r>
                  <a:rPr lang="en-US" sz="1400" dirty="0">
                    <a:cs typeface="Calibri" panose="020F0502020204030204" pitchFamily="34" charset="0"/>
                  </a:rPr>
                  <a:t> sequence (with gap) have 50% zeros. M-sequence is binary </a:t>
                </a:r>
                <a14:m>
                  <m:oMath xmlns:m="http://schemas.openxmlformats.org/officeDocument/2006/math">
                    <m:r>
                      <a:rPr lang="en-US" sz="1400" b="0" i="1" dirty="0" smtClean="0">
                        <a:latin typeface="Cambria Math" panose="02040503050406030204" pitchFamily="18" charset="0"/>
                        <a:cs typeface="Calibri" panose="020F0502020204030204" pitchFamily="34" charset="0"/>
                      </a:rPr>
                      <m:t>+/−1</m:t>
                    </m:r>
                  </m:oMath>
                </a14:m>
                <a:r>
                  <a:rPr lang="en-US" sz="1400" dirty="0">
                    <a:cs typeface="Calibri" panose="020F0502020204030204" pitchFamily="34" charset="0"/>
                  </a:rPr>
                  <a:t>.</a:t>
                </a:r>
              </a:p>
              <a:p>
                <a:pPr lvl="2">
                  <a:buSzPct val="140000"/>
                  <a:buFont typeface="Arial" panose="020B0604020202020204" pitchFamily="34" charset="0"/>
                  <a:buChar char="•"/>
                </a:pPr>
                <a:r>
                  <a:rPr lang="en-US" sz="1400" dirty="0">
                    <a:cs typeface="Calibri" panose="020F0502020204030204" pitchFamily="34" charset="0"/>
                  </a:rPr>
                  <a:t>For the same average power of a symbol, </a:t>
                </a:r>
                <a:r>
                  <a:rPr lang="en-US" sz="1400" dirty="0" err="1">
                    <a:cs typeface="Calibri" panose="020F0502020204030204" pitchFamily="34" charset="0"/>
                  </a:rPr>
                  <a:t>Ipatov</a:t>
                </a:r>
                <a:r>
                  <a:rPr lang="en-US" sz="1400" dirty="0">
                    <a:cs typeface="Calibri" panose="020F0502020204030204" pitchFamily="34" charset="0"/>
                  </a:rPr>
                  <a:t> and </a:t>
                </a:r>
                <a:r>
                  <a:rPr lang="en-US" sz="1400" dirty="0" err="1">
                    <a:cs typeface="Calibri" panose="020F0502020204030204" pitchFamily="34" charset="0"/>
                  </a:rPr>
                  <a:t>Golay</a:t>
                </a:r>
                <a:r>
                  <a:rPr lang="en-US" sz="1400" dirty="0">
                    <a:cs typeface="Calibri" panose="020F0502020204030204" pitchFamily="34" charset="0"/>
                  </a:rPr>
                  <a:t>-with-gap need 3 dB higher per pulse power relative to M-sequence. </a:t>
                </a:r>
              </a:p>
              <a:p>
                <a:pPr lvl="1">
                  <a:buSzPct val="80000"/>
                  <a:buFont typeface="Courier New" panose="02070309020205020404" pitchFamily="49" charset="0"/>
                  <a:buChar char="o"/>
                </a:pPr>
                <a:r>
                  <a:rPr lang="en-US" sz="1600" dirty="0">
                    <a:cs typeface="Calibri" panose="020F0502020204030204" pitchFamily="34" charset="0"/>
                  </a:rPr>
                  <a:t>Receiver processing complexity</a:t>
                </a:r>
              </a:p>
              <a:p>
                <a:pPr lvl="2">
                  <a:buSzPct val="134000"/>
                  <a:buFont typeface="Arial" panose="020B0604020202020204" pitchFamily="34" charset="0"/>
                  <a:buChar char="•"/>
                </a:pPr>
                <a:r>
                  <a:rPr lang="en-US" sz="1400" dirty="0" err="1">
                    <a:latin typeface="+mj-lt"/>
                    <a:cs typeface="Calibri" panose="020F0502020204030204" pitchFamily="34" charset="0"/>
                  </a:rPr>
                  <a:t>Ipatov</a:t>
                </a:r>
                <a:r>
                  <a:rPr lang="en-US" sz="1400" dirty="0">
                    <a:latin typeface="+mj-lt"/>
                    <a:cs typeface="Calibri" panose="020F0502020204030204" pitchFamily="34" charset="0"/>
                  </a:rPr>
                  <a:t> and M-sequences require regular correlation processing.</a:t>
                </a:r>
              </a:p>
              <a:p>
                <a:pPr lvl="2">
                  <a:buSzPct val="134000"/>
                  <a:buFont typeface="Arial" panose="020B0604020202020204" pitchFamily="34" charset="0"/>
                  <a:buChar char="•"/>
                </a:pPr>
                <a:r>
                  <a:rPr lang="en-US" sz="1400" dirty="0">
                    <a:latin typeface="+mj-lt"/>
                    <a:cs typeface="Calibri" panose="020F0502020204030204" pitchFamily="34" charset="0"/>
                  </a:rPr>
                  <a:t>To benefit from Zero Auto-Correlation Zone (ZACZ) property for </a:t>
                </a:r>
                <a:r>
                  <a:rPr lang="en-US" sz="1400" dirty="0" err="1">
                    <a:latin typeface="+mj-lt"/>
                    <a:cs typeface="Calibri" panose="020F0502020204030204" pitchFamily="34" charset="0"/>
                  </a:rPr>
                  <a:t>Golay</a:t>
                </a:r>
                <a:r>
                  <a:rPr lang="en-US" sz="1400" dirty="0">
                    <a:latin typeface="+mj-lt"/>
                    <a:cs typeface="Calibri" panose="020F0502020204030204" pitchFamily="34" charset="0"/>
                  </a:rPr>
                  <a:t> sequence, the receiver needs to remove sidelobe outside ZACZ window around the strongest peak. Besides the additional complexity, it may also put a limit at the delay spread range (sensing range).</a:t>
                </a:r>
              </a:p>
              <a:p>
                <a:pPr lvl="2">
                  <a:buSzPct val="134000"/>
                  <a:buFont typeface="Arial" panose="020B0604020202020204" pitchFamily="34" charset="0"/>
                  <a:buChar char="•"/>
                </a:pPr>
                <a:r>
                  <a:rPr lang="en-US" sz="1400" b="0" i="0" dirty="0">
                    <a:effectLst/>
                    <a:latin typeface="+mj-lt"/>
                  </a:rPr>
                  <a:t>Receiver needs to handle different sequence lengths due to unequal gaps.</a:t>
                </a:r>
              </a:p>
              <a:p>
                <a:pPr lvl="2">
                  <a:buSzPct val="134000"/>
                  <a:buFont typeface="Arial" panose="020B0604020202020204" pitchFamily="34" charset="0"/>
                  <a:buChar char="•"/>
                </a:pPr>
                <a:endParaRPr lang="en-US" sz="1600" dirty="0">
                  <a:cs typeface="Calibri" panose="020F0502020204030204" pitchFamily="34" charset="0"/>
                </a:endParaRPr>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253614" y="1124744"/>
                <a:ext cx="8638865" cy="2980119"/>
              </a:xfrm>
              <a:blipFill>
                <a:blip r:embed="rId3"/>
                <a:stretch>
                  <a:fillRect l="-1694" t="-2664" r="-1341" b="-6577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E67EC7F-5633-4149-AE86-6268A3BDEC1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10</a:t>
            </a:fld>
            <a:endParaRPr lang="en-US" altLang="en-US" dirty="0"/>
          </a:p>
        </p:txBody>
      </p:sp>
    </p:spTree>
    <p:extLst>
      <p:ext uri="{BB962C8B-B14F-4D97-AF65-F5344CB8AC3E}">
        <p14:creationId xmlns:p14="http://schemas.microsoft.com/office/powerpoint/2010/main" val="3594364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692696"/>
            <a:ext cx="8407679" cy="321771"/>
          </a:xfrm>
        </p:spPr>
        <p:txBody>
          <a:bodyPr/>
          <a:lstStyle/>
          <a:p>
            <a:r>
              <a:rPr lang="en-US" sz="3200" dirty="0">
                <a:solidFill>
                  <a:schemeClr val="tx1"/>
                </a:solidFill>
              </a:rPr>
              <a:t>Concluding Remarks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66255" y="1556792"/>
            <a:ext cx="8166185" cy="2980119"/>
          </a:xfrm>
        </p:spPr>
        <p:txBody>
          <a:bodyPr/>
          <a:lstStyle/>
          <a:p>
            <a:r>
              <a:rPr lang="en-US" sz="1800" dirty="0">
                <a:solidFill>
                  <a:schemeClr val="tx1">
                    <a:lumMod val="95000"/>
                    <a:lumOff val="5000"/>
                  </a:schemeClr>
                </a:solidFill>
                <a:latin typeface="+mj-lt"/>
              </a:rPr>
              <a:t>In this contribution, we compared auto-correlation and cross-correlation performance for different sequences in </a:t>
            </a:r>
            <a:r>
              <a:rPr lang="en-US" sz="1800" dirty="0">
                <a:latin typeface="+mj-lt"/>
              </a:rPr>
              <a:t>packet detection and channel estimation phases.</a:t>
            </a:r>
          </a:p>
          <a:p>
            <a:pPr>
              <a:buFont typeface="Arial" panose="020B0604020202020204" pitchFamily="34" charset="0"/>
              <a:buChar char="•"/>
            </a:pPr>
            <a:r>
              <a:rPr lang="en-US" sz="1800" b="0" i="0" dirty="0" err="1">
                <a:effectLst/>
                <a:latin typeface="+mj-lt"/>
              </a:rPr>
              <a:t>Ipatov</a:t>
            </a:r>
            <a:r>
              <a:rPr lang="en-US" sz="1800" b="0" i="0" dirty="0">
                <a:effectLst/>
                <a:latin typeface="+mj-lt"/>
              </a:rPr>
              <a:t> sequence </a:t>
            </a:r>
            <a:r>
              <a:rPr lang="en-US" sz="1800" b="0" i="0">
                <a:effectLst/>
                <a:latin typeface="+mj-lt"/>
              </a:rPr>
              <a:t>and M-sequence </a:t>
            </a:r>
            <a:r>
              <a:rPr lang="en-US" sz="1800" b="0" i="0" dirty="0">
                <a:effectLst/>
                <a:latin typeface="+mj-lt"/>
              </a:rPr>
              <a:t>have reasonable performance in different phases.</a:t>
            </a:r>
          </a:p>
          <a:p>
            <a:pPr>
              <a:buFont typeface="Arial" panose="020B0604020202020204" pitchFamily="34" charset="0"/>
              <a:buChar char="•"/>
            </a:pPr>
            <a:r>
              <a:rPr lang="en-US" sz="1800" b="0" i="0" dirty="0" err="1">
                <a:effectLst/>
                <a:latin typeface="+mj-lt"/>
              </a:rPr>
              <a:t>Golay</a:t>
            </a:r>
            <a:r>
              <a:rPr lang="en-US" sz="1800" b="0" i="0" dirty="0">
                <a:effectLst/>
                <a:latin typeface="+mj-lt"/>
              </a:rPr>
              <a:t> sequence with equal gaps has high </a:t>
            </a:r>
            <a:r>
              <a:rPr lang="en-US" sz="1800" dirty="0">
                <a:latin typeface="+mj-lt"/>
              </a:rPr>
              <a:t>cross-correlation and may not be a good candidate. </a:t>
            </a:r>
          </a:p>
          <a:p>
            <a:pPr>
              <a:buFont typeface="Arial" panose="020B0604020202020204" pitchFamily="34" charset="0"/>
              <a:buChar char="•"/>
            </a:pPr>
            <a:r>
              <a:rPr lang="en-US" sz="1800" b="0" i="0" dirty="0" err="1">
                <a:effectLst/>
                <a:latin typeface="+mj-lt"/>
              </a:rPr>
              <a:t>Golay</a:t>
            </a:r>
            <a:r>
              <a:rPr lang="en-US" sz="1800" b="0" i="0" dirty="0">
                <a:effectLst/>
                <a:latin typeface="+mj-lt"/>
              </a:rPr>
              <a:t> sequence with unequal gaps may have better cross-correlation when accumulating over large number of symbols.</a:t>
            </a:r>
          </a:p>
          <a:p>
            <a:pPr lvl="1">
              <a:buFont typeface="Courier New" panose="02070309020205020404" pitchFamily="49" charset="0"/>
              <a:buChar char="o"/>
            </a:pPr>
            <a:r>
              <a:rPr lang="en-US" sz="1600" dirty="0">
                <a:latin typeface="+mj-lt"/>
              </a:rPr>
              <a:t>Extra processing is required to handle correlation outside of zero autocorrelation zone.</a:t>
            </a:r>
            <a:endParaRPr lang="en-US" sz="1600" b="0" i="0" dirty="0">
              <a:effectLst/>
              <a:latin typeface="+mj-lt"/>
            </a:endParaRPr>
          </a:p>
        </p:txBody>
      </p:sp>
      <p:sp>
        <p:nvSpPr>
          <p:cNvPr id="4" name="Slide Number Placeholder 3">
            <a:extLst>
              <a:ext uri="{FF2B5EF4-FFF2-40B4-BE49-F238E27FC236}">
                <a16:creationId xmlns:a16="http://schemas.microsoft.com/office/drawing/2014/main" id="{6E67EC7F-5633-4149-AE86-6268A3BDEC1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11</a:t>
            </a:fld>
            <a:endParaRPr lang="en-US" altLang="en-US" dirty="0"/>
          </a:p>
        </p:txBody>
      </p:sp>
    </p:spTree>
    <p:extLst>
      <p:ext uri="{BB962C8B-B14F-4D97-AF65-F5344CB8AC3E}">
        <p14:creationId xmlns:p14="http://schemas.microsoft.com/office/powerpoint/2010/main" val="858796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sz="2800" dirty="0"/>
              <a:t>References</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23528" y="1746911"/>
            <a:ext cx="827379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800" dirty="0">
                <a:latin typeface="+mj-lt"/>
              </a:rPr>
              <a:t>[1] 15-21-0377-04ab Preamble codes for Data Communications </a:t>
            </a:r>
          </a:p>
          <a:p>
            <a:pPr marL="0" indent="0">
              <a:buNone/>
            </a:pPr>
            <a:r>
              <a:rPr lang="en-US" sz="1800" dirty="0">
                <a:latin typeface="+mj-lt"/>
              </a:rPr>
              <a:t>[2] 15-22-0243-04ab </a:t>
            </a:r>
            <a:r>
              <a:rPr lang="en-US" sz="1800" dirty="0" err="1">
                <a:latin typeface="+mj-lt"/>
              </a:rPr>
              <a:t>Golay</a:t>
            </a:r>
            <a:r>
              <a:rPr lang="en-US" sz="1800" dirty="0">
                <a:latin typeface="+mj-lt"/>
              </a:rPr>
              <a:t> Complementary Sequences: Preamble Construction for UWB Ranging beyond 4z </a:t>
            </a:r>
            <a:r>
              <a:rPr lang="en-US" sz="1800" dirty="0" err="1">
                <a:latin typeface="+mj-lt"/>
              </a:rPr>
              <a:t>Ipatov</a:t>
            </a:r>
            <a:endParaRPr lang="en-US" sz="1800" dirty="0">
              <a:latin typeface="+mj-lt"/>
            </a:endParaRPr>
          </a:p>
          <a:p>
            <a:pPr marL="0" indent="0">
              <a:buNone/>
            </a:pPr>
            <a:r>
              <a:rPr lang="en-US" sz="1800" dirty="0">
                <a:latin typeface="+mj-lt"/>
              </a:rPr>
              <a:t>[3] 15-22-0280-04ab Deterministic STS for Sensing Applications</a:t>
            </a:r>
          </a:p>
          <a:p>
            <a:pPr marL="0" indent="0">
              <a:buNone/>
            </a:pPr>
            <a:r>
              <a:rPr lang="en-US" sz="1800" dirty="0">
                <a:latin typeface="+mj-lt"/>
              </a:rPr>
              <a:t>[4] 15-22-0178-04ab A novel channel sounding sequence</a:t>
            </a:r>
          </a:p>
          <a:p>
            <a:pPr marL="0" indent="0">
              <a:buNone/>
            </a:pPr>
            <a:endParaRPr lang="en-US" sz="1800" dirty="0">
              <a:latin typeface="+mj-lt"/>
            </a:endParaRPr>
          </a:p>
        </p:txBody>
      </p:sp>
    </p:spTree>
    <p:extLst>
      <p:ext uri="{BB962C8B-B14F-4D97-AF65-F5344CB8AC3E}">
        <p14:creationId xmlns:p14="http://schemas.microsoft.com/office/powerpoint/2010/main" val="2841894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xfrm>
            <a:off x="458788" y="3140968"/>
            <a:ext cx="7772400" cy="779385"/>
          </a:xfrm>
          <a:ln/>
        </p:spPr>
        <p:txBody>
          <a:bodyPr/>
          <a:lstStyle/>
          <a:p>
            <a:r>
              <a:rPr lang="en-US" altLang="en-US" sz="4000" dirty="0"/>
              <a:t>Appendix</a:t>
            </a:r>
          </a:p>
        </p:txBody>
      </p:sp>
    </p:spTree>
    <p:extLst>
      <p:ext uri="{BB962C8B-B14F-4D97-AF65-F5344CB8AC3E}">
        <p14:creationId xmlns:p14="http://schemas.microsoft.com/office/powerpoint/2010/main" val="3020920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50D58-A50F-49EE-9944-9278DDEF5B6A}"/>
              </a:ext>
            </a:extLst>
          </p:cNvPr>
          <p:cNvSpPr>
            <a:spLocks noGrp="1"/>
          </p:cNvSpPr>
          <p:nvPr>
            <p:ph type="title"/>
          </p:nvPr>
        </p:nvSpPr>
        <p:spPr>
          <a:xfrm>
            <a:off x="265202" y="1002003"/>
            <a:ext cx="8407679" cy="321771"/>
          </a:xfrm>
        </p:spPr>
        <p:txBody>
          <a:bodyPr/>
          <a:lstStyle/>
          <a:p>
            <a:r>
              <a:rPr lang="en-US" dirty="0">
                <a:solidFill>
                  <a:schemeClr val="tx1"/>
                </a:solidFill>
              </a:rPr>
              <a:t>Auto-Correlation for Detection</a:t>
            </a:r>
          </a:p>
        </p:txBody>
      </p:sp>
      <p:sp>
        <p:nvSpPr>
          <p:cNvPr id="3" name="Text Placeholder 2">
            <a:extLst>
              <a:ext uri="{FF2B5EF4-FFF2-40B4-BE49-F238E27FC236}">
                <a16:creationId xmlns:a16="http://schemas.microsoft.com/office/drawing/2014/main" id="{1DE0DD93-1FB3-4002-98B1-C56E023E8317}"/>
              </a:ext>
            </a:extLst>
          </p:cNvPr>
          <p:cNvSpPr>
            <a:spLocks noGrp="1"/>
          </p:cNvSpPr>
          <p:nvPr>
            <p:ph type="body" idx="1"/>
          </p:nvPr>
        </p:nvSpPr>
        <p:spPr>
          <a:xfrm>
            <a:off x="233796" y="1610703"/>
            <a:ext cx="8767330" cy="3747479"/>
          </a:xfrm>
        </p:spPr>
        <p:txBody>
          <a:bodyPr/>
          <a:lstStyle/>
          <a:p>
            <a:endParaRPr lang="en-US" sz="1350" dirty="0">
              <a:latin typeface="+mj-lt"/>
            </a:endParaRPr>
          </a:p>
          <a:p>
            <a:endParaRPr lang="en-US" sz="1350" dirty="0">
              <a:latin typeface="+mj-lt"/>
            </a:endParaRPr>
          </a:p>
          <a:p>
            <a:endParaRPr lang="en-US" sz="1350" dirty="0">
              <a:latin typeface="+mj-lt"/>
            </a:endParaRPr>
          </a:p>
          <a:p>
            <a:endParaRPr lang="en-US" sz="1350" dirty="0">
              <a:latin typeface="+mj-lt"/>
            </a:endParaRPr>
          </a:p>
        </p:txBody>
      </p:sp>
      <p:sp>
        <p:nvSpPr>
          <p:cNvPr id="4" name="TextBox 3">
            <a:extLst>
              <a:ext uri="{FF2B5EF4-FFF2-40B4-BE49-F238E27FC236}">
                <a16:creationId xmlns:a16="http://schemas.microsoft.com/office/drawing/2014/main" id="{701D1CC9-B856-4FA5-A533-237AA1AF8A1B}"/>
              </a:ext>
            </a:extLst>
          </p:cNvPr>
          <p:cNvSpPr txBox="1"/>
          <p:nvPr/>
        </p:nvSpPr>
        <p:spPr>
          <a:xfrm>
            <a:off x="1907704" y="2190234"/>
            <a:ext cx="4604606" cy="313932"/>
          </a:xfrm>
          <a:prstGeom prst="rect">
            <a:avLst/>
          </a:prstGeom>
          <a:noFill/>
          <a:ln>
            <a:noFill/>
          </a:ln>
        </p:spPr>
        <p:txBody>
          <a:bodyPr wrap="square" lIns="102870" tIns="68580" rIns="0" bIns="68580" rtlCol="0">
            <a:spAutoFit/>
          </a:bodyPr>
          <a:lstStyle/>
          <a:p>
            <a:pPr>
              <a:lnSpc>
                <a:spcPct val="95000"/>
              </a:lnSpc>
              <a:spcBef>
                <a:spcPts val="900"/>
              </a:spcBef>
            </a:pPr>
            <a:r>
              <a:rPr lang="en-US" dirty="0">
                <a:latin typeface="+mj-lt"/>
              </a:rPr>
              <a:t>CFO=0</a:t>
            </a:r>
          </a:p>
        </p:txBody>
      </p:sp>
      <p:sp>
        <p:nvSpPr>
          <p:cNvPr id="16" name="TextBox 15">
            <a:extLst>
              <a:ext uri="{FF2B5EF4-FFF2-40B4-BE49-F238E27FC236}">
                <a16:creationId xmlns:a16="http://schemas.microsoft.com/office/drawing/2014/main" id="{3AFFE6DA-98A2-4EFA-AB1B-FE388E358327}"/>
              </a:ext>
            </a:extLst>
          </p:cNvPr>
          <p:cNvSpPr txBox="1"/>
          <p:nvPr/>
        </p:nvSpPr>
        <p:spPr>
          <a:xfrm>
            <a:off x="5190524" y="1942562"/>
            <a:ext cx="4604606" cy="604781"/>
          </a:xfrm>
          <a:prstGeom prst="rect">
            <a:avLst/>
          </a:prstGeom>
          <a:noFill/>
          <a:ln>
            <a:noFill/>
          </a:ln>
        </p:spPr>
        <p:txBody>
          <a:bodyPr wrap="square" lIns="102870" tIns="68580" rIns="0" bIns="68580" rtlCol="0">
            <a:spAutoFit/>
          </a:bodyPr>
          <a:lstStyle/>
          <a:p>
            <a:pPr>
              <a:lnSpc>
                <a:spcPct val="95000"/>
              </a:lnSpc>
              <a:spcBef>
                <a:spcPts val="900"/>
              </a:spcBef>
            </a:pPr>
            <a:r>
              <a:rPr lang="en-US" dirty="0">
                <a:latin typeface="+mj-lt"/>
              </a:rPr>
              <a:t>CFO up to 40 ppm, worst CFO case plotted</a:t>
            </a:r>
          </a:p>
          <a:p>
            <a:pPr>
              <a:lnSpc>
                <a:spcPct val="95000"/>
              </a:lnSpc>
              <a:spcBef>
                <a:spcPts val="900"/>
              </a:spcBef>
            </a:pPr>
            <a:r>
              <a:rPr lang="en-US" dirty="0">
                <a:latin typeface="+mj-lt"/>
              </a:rPr>
              <a:t>Carrier frequency = 8GHz</a:t>
            </a:r>
          </a:p>
        </p:txBody>
      </p:sp>
      <p:pic>
        <p:nvPicPr>
          <p:cNvPr id="6" name="Picture 5">
            <a:extLst>
              <a:ext uri="{FF2B5EF4-FFF2-40B4-BE49-F238E27FC236}">
                <a16:creationId xmlns:a16="http://schemas.microsoft.com/office/drawing/2014/main" id="{588D00DB-3E57-DD02-FAB0-FEB592A2300D}"/>
              </a:ext>
            </a:extLst>
          </p:cNvPr>
          <p:cNvPicPr>
            <a:picLocks noChangeAspect="1"/>
          </p:cNvPicPr>
          <p:nvPr/>
        </p:nvPicPr>
        <p:blipFill>
          <a:blip r:embed="rId3"/>
          <a:stretch>
            <a:fillRect/>
          </a:stretch>
        </p:blipFill>
        <p:spPr>
          <a:xfrm>
            <a:off x="-2715" y="2691352"/>
            <a:ext cx="6167452" cy="4625589"/>
          </a:xfrm>
          <a:prstGeom prst="rect">
            <a:avLst/>
          </a:prstGeom>
        </p:spPr>
      </p:pic>
      <p:pic>
        <p:nvPicPr>
          <p:cNvPr id="8" name="Picture 7">
            <a:extLst>
              <a:ext uri="{FF2B5EF4-FFF2-40B4-BE49-F238E27FC236}">
                <a16:creationId xmlns:a16="http://schemas.microsoft.com/office/drawing/2014/main" id="{A14CEB2E-4718-0CDC-5EF3-9E12E4AFB003}"/>
              </a:ext>
            </a:extLst>
          </p:cNvPr>
          <p:cNvPicPr>
            <a:picLocks noChangeAspect="1"/>
          </p:cNvPicPr>
          <p:nvPr/>
        </p:nvPicPr>
        <p:blipFill>
          <a:blip r:embed="rId4"/>
          <a:stretch>
            <a:fillRect/>
          </a:stretch>
        </p:blipFill>
        <p:spPr>
          <a:xfrm>
            <a:off x="4283968" y="2677841"/>
            <a:ext cx="6204364" cy="4653273"/>
          </a:xfrm>
          <a:prstGeom prst="rect">
            <a:avLst/>
          </a:prstGeom>
        </p:spPr>
      </p:pic>
    </p:spTree>
    <p:extLst>
      <p:ext uri="{BB962C8B-B14F-4D97-AF65-F5344CB8AC3E}">
        <p14:creationId xmlns:p14="http://schemas.microsoft.com/office/powerpoint/2010/main" val="54240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50D58-A50F-49EE-9944-9278DDEF5B6A}"/>
              </a:ext>
            </a:extLst>
          </p:cNvPr>
          <p:cNvSpPr>
            <a:spLocks noGrp="1"/>
          </p:cNvSpPr>
          <p:nvPr>
            <p:ph type="title"/>
          </p:nvPr>
        </p:nvSpPr>
        <p:spPr>
          <a:xfrm>
            <a:off x="265202" y="1002003"/>
            <a:ext cx="8407679" cy="321771"/>
          </a:xfrm>
        </p:spPr>
        <p:txBody>
          <a:bodyPr/>
          <a:lstStyle/>
          <a:p>
            <a:r>
              <a:rPr lang="en-US" dirty="0">
                <a:solidFill>
                  <a:schemeClr val="tx1"/>
                </a:solidFill>
              </a:rPr>
              <a:t>Cross-Correlation for Detection</a:t>
            </a:r>
          </a:p>
        </p:txBody>
      </p:sp>
      <p:sp>
        <p:nvSpPr>
          <p:cNvPr id="3" name="Text Placeholder 2">
            <a:extLst>
              <a:ext uri="{FF2B5EF4-FFF2-40B4-BE49-F238E27FC236}">
                <a16:creationId xmlns:a16="http://schemas.microsoft.com/office/drawing/2014/main" id="{1DE0DD93-1FB3-4002-98B1-C56E023E8317}"/>
              </a:ext>
            </a:extLst>
          </p:cNvPr>
          <p:cNvSpPr>
            <a:spLocks noGrp="1"/>
          </p:cNvSpPr>
          <p:nvPr>
            <p:ph type="body" idx="1"/>
          </p:nvPr>
        </p:nvSpPr>
        <p:spPr>
          <a:xfrm>
            <a:off x="233796" y="1610703"/>
            <a:ext cx="8767330" cy="3747479"/>
          </a:xfrm>
        </p:spPr>
        <p:txBody>
          <a:bodyPr/>
          <a:lstStyle/>
          <a:p>
            <a:endParaRPr lang="en-US" sz="1350" dirty="0">
              <a:latin typeface="+mj-lt"/>
            </a:endParaRPr>
          </a:p>
          <a:p>
            <a:endParaRPr lang="en-US" sz="1350" dirty="0">
              <a:latin typeface="+mj-lt"/>
            </a:endParaRPr>
          </a:p>
          <a:p>
            <a:endParaRPr lang="en-US" sz="1350" dirty="0">
              <a:latin typeface="+mj-lt"/>
            </a:endParaRPr>
          </a:p>
          <a:p>
            <a:endParaRPr lang="en-US" sz="1350" dirty="0">
              <a:latin typeface="+mj-lt"/>
            </a:endParaRPr>
          </a:p>
        </p:txBody>
      </p:sp>
      <p:sp>
        <p:nvSpPr>
          <p:cNvPr id="4" name="TextBox 3">
            <a:extLst>
              <a:ext uri="{FF2B5EF4-FFF2-40B4-BE49-F238E27FC236}">
                <a16:creationId xmlns:a16="http://schemas.microsoft.com/office/drawing/2014/main" id="{701D1CC9-B856-4FA5-A533-237AA1AF8A1B}"/>
              </a:ext>
            </a:extLst>
          </p:cNvPr>
          <p:cNvSpPr txBox="1"/>
          <p:nvPr/>
        </p:nvSpPr>
        <p:spPr>
          <a:xfrm>
            <a:off x="1693634" y="2291425"/>
            <a:ext cx="4604606" cy="313932"/>
          </a:xfrm>
          <a:prstGeom prst="rect">
            <a:avLst/>
          </a:prstGeom>
          <a:noFill/>
          <a:ln>
            <a:noFill/>
          </a:ln>
        </p:spPr>
        <p:txBody>
          <a:bodyPr wrap="square" lIns="102870" tIns="68580" rIns="0" bIns="68580" rtlCol="0">
            <a:spAutoFit/>
          </a:bodyPr>
          <a:lstStyle/>
          <a:p>
            <a:pPr>
              <a:lnSpc>
                <a:spcPct val="95000"/>
              </a:lnSpc>
              <a:spcBef>
                <a:spcPts val="900"/>
              </a:spcBef>
            </a:pPr>
            <a:r>
              <a:rPr lang="en-US" dirty="0">
                <a:latin typeface="+mj-lt"/>
              </a:rPr>
              <a:t>CFO=0</a:t>
            </a:r>
          </a:p>
        </p:txBody>
      </p:sp>
      <p:sp>
        <p:nvSpPr>
          <p:cNvPr id="16" name="TextBox 15">
            <a:extLst>
              <a:ext uri="{FF2B5EF4-FFF2-40B4-BE49-F238E27FC236}">
                <a16:creationId xmlns:a16="http://schemas.microsoft.com/office/drawing/2014/main" id="{3AFFE6DA-98A2-4EFA-AB1B-FE388E358327}"/>
              </a:ext>
            </a:extLst>
          </p:cNvPr>
          <p:cNvSpPr txBox="1"/>
          <p:nvPr/>
        </p:nvSpPr>
        <p:spPr>
          <a:xfrm>
            <a:off x="5148064" y="2190234"/>
            <a:ext cx="4604606" cy="604781"/>
          </a:xfrm>
          <a:prstGeom prst="rect">
            <a:avLst/>
          </a:prstGeom>
          <a:noFill/>
          <a:ln>
            <a:noFill/>
          </a:ln>
        </p:spPr>
        <p:txBody>
          <a:bodyPr wrap="square" lIns="102870" tIns="68580" rIns="0" bIns="68580" rtlCol="0">
            <a:spAutoFit/>
          </a:bodyPr>
          <a:lstStyle/>
          <a:p>
            <a:pPr>
              <a:lnSpc>
                <a:spcPct val="95000"/>
              </a:lnSpc>
              <a:spcBef>
                <a:spcPts val="900"/>
              </a:spcBef>
            </a:pPr>
            <a:r>
              <a:rPr lang="en-US" dirty="0">
                <a:latin typeface="+mj-lt"/>
              </a:rPr>
              <a:t>CFO up to 40 ppm, worst CFO case plotted</a:t>
            </a:r>
          </a:p>
          <a:p>
            <a:pPr>
              <a:lnSpc>
                <a:spcPct val="95000"/>
              </a:lnSpc>
              <a:spcBef>
                <a:spcPts val="900"/>
              </a:spcBef>
            </a:pPr>
            <a:r>
              <a:rPr lang="en-US" dirty="0">
                <a:latin typeface="+mj-lt"/>
              </a:rPr>
              <a:t>Carrier frequency = 8GHz</a:t>
            </a:r>
          </a:p>
        </p:txBody>
      </p:sp>
      <p:sp>
        <p:nvSpPr>
          <p:cNvPr id="5" name="TextBox 4">
            <a:extLst>
              <a:ext uri="{FF2B5EF4-FFF2-40B4-BE49-F238E27FC236}">
                <a16:creationId xmlns:a16="http://schemas.microsoft.com/office/drawing/2014/main" id="{4A729241-9D22-EC10-BCB3-67D1D9764BF0}"/>
              </a:ext>
            </a:extLst>
          </p:cNvPr>
          <p:cNvSpPr txBox="1"/>
          <p:nvPr/>
        </p:nvSpPr>
        <p:spPr>
          <a:xfrm>
            <a:off x="611560" y="1610703"/>
            <a:ext cx="2664296" cy="276999"/>
          </a:xfrm>
          <a:prstGeom prst="rect">
            <a:avLst/>
          </a:prstGeom>
          <a:noFill/>
        </p:spPr>
        <p:txBody>
          <a:bodyPr wrap="square" rtlCol="0">
            <a:spAutoFit/>
          </a:bodyPr>
          <a:lstStyle/>
          <a:p>
            <a:r>
              <a:rPr lang="en-US" dirty="0"/>
              <a:t>16 symbols. Non-coherent detection.</a:t>
            </a:r>
          </a:p>
        </p:txBody>
      </p:sp>
      <p:pic>
        <p:nvPicPr>
          <p:cNvPr id="11" name="Picture 10">
            <a:extLst>
              <a:ext uri="{FF2B5EF4-FFF2-40B4-BE49-F238E27FC236}">
                <a16:creationId xmlns:a16="http://schemas.microsoft.com/office/drawing/2014/main" id="{60D49683-D219-BDE5-7E37-D4C95D3FF1CA}"/>
              </a:ext>
            </a:extLst>
          </p:cNvPr>
          <p:cNvPicPr>
            <a:picLocks noChangeAspect="1"/>
          </p:cNvPicPr>
          <p:nvPr/>
        </p:nvPicPr>
        <p:blipFill>
          <a:blip r:embed="rId3"/>
          <a:stretch>
            <a:fillRect/>
          </a:stretch>
        </p:blipFill>
        <p:spPr>
          <a:xfrm>
            <a:off x="4321358" y="2605357"/>
            <a:ext cx="6258017" cy="4693513"/>
          </a:xfrm>
          <a:prstGeom prst="rect">
            <a:avLst/>
          </a:prstGeom>
        </p:spPr>
      </p:pic>
      <p:pic>
        <p:nvPicPr>
          <p:cNvPr id="13" name="Picture 12">
            <a:extLst>
              <a:ext uri="{FF2B5EF4-FFF2-40B4-BE49-F238E27FC236}">
                <a16:creationId xmlns:a16="http://schemas.microsoft.com/office/drawing/2014/main" id="{75321922-9094-7D38-4210-0DCD469EA0EE}"/>
              </a:ext>
            </a:extLst>
          </p:cNvPr>
          <p:cNvPicPr>
            <a:picLocks noChangeAspect="1"/>
          </p:cNvPicPr>
          <p:nvPr/>
        </p:nvPicPr>
        <p:blipFill>
          <a:blip r:embed="rId4"/>
          <a:stretch>
            <a:fillRect/>
          </a:stretch>
        </p:blipFill>
        <p:spPr>
          <a:xfrm>
            <a:off x="-252536" y="2637798"/>
            <a:ext cx="6171505" cy="4628629"/>
          </a:xfrm>
          <a:prstGeom prst="rect">
            <a:avLst/>
          </a:prstGeom>
        </p:spPr>
      </p:pic>
    </p:spTree>
    <p:extLst>
      <p:ext uri="{BB962C8B-B14F-4D97-AF65-F5344CB8AC3E}">
        <p14:creationId xmlns:p14="http://schemas.microsoft.com/office/powerpoint/2010/main" val="158372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50D58-A50F-49EE-9944-9278DDEF5B6A}"/>
              </a:ext>
            </a:extLst>
          </p:cNvPr>
          <p:cNvSpPr>
            <a:spLocks noGrp="1"/>
          </p:cNvSpPr>
          <p:nvPr>
            <p:ph type="title"/>
          </p:nvPr>
        </p:nvSpPr>
        <p:spPr>
          <a:xfrm>
            <a:off x="265202" y="1002003"/>
            <a:ext cx="8407679" cy="321771"/>
          </a:xfrm>
        </p:spPr>
        <p:txBody>
          <a:bodyPr/>
          <a:lstStyle/>
          <a:p>
            <a:r>
              <a:rPr lang="en-US" dirty="0">
                <a:solidFill>
                  <a:schemeClr val="tx1"/>
                </a:solidFill>
              </a:rPr>
              <a:t>Auto-Correlation for Channel Estimation</a:t>
            </a:r>
          </a:p>
        </p:txBody>
      </p:sp>
      <p:sp>
        <p:nvSpPr>
          <p:cNvPr id="3" name="Text Placeholder 2">
            <a:extLst>
              <a:ext uri="{FF2B5EF4-FFF2-40B4-BE49-F238E27FC236}">
                <a16:creationId xmlns:a16="http://schemas.microsoft.com/office/drawing/2014/main" id="{1DE0DD93-1FB3-4002-98B1-C56E023E8317}"/>
              </a:ext>
            </a:extLst>
          </p:cNvPr>
          <p:cNvSpPr>
            <a:spLocks noGrp="1"/>
          </p:cNvSpPr>
          <p:nvPr>
            <p:ph type="body" idx="1"/>
          </p:nvPr>
        </p:nvSpPr>
        <p:spPr>
          <a:xfrm>
            <a:off x="233796" y="1610703"/>
            <a:ext cx="8767330" cy="3747479"/>
          </a:xfrm>
        </p:spPr>
        <p:txBody>
          <a:bodyPr/>
          <a:lstStyle/>
          <a:p>
            <a:endParaRPr lang="en-US" sz="1350" dirty="0">
              <a:latin typeface="+mj-lt"/>
            </a:endParaRPr>
          </a:p>
          <a:p>
            <a:endParaRPr lang="en-US" sz="1350" dirty="0">
              <a:latin typeface="+mj-lt"/>
            </a:endParaRPr>
          </a:p>
          <a:p>
            <a:endParaRPr lang="en-US" sz="1350" dirty="0">
              <a:latin typeface="+mj-lt"/>
            </a:endParaRPr>
          </a:p>
          <a:p>
            <a:endParaRPr lang="en-US" sz="1350" dirty="0">
              <a:latin typeface="+mj-lt"/>
            </a:endParaRPr>
          </a:p>
        </p:txBody>
      </p:sp>
      <p:pic>
        <p:nvPicPr>
          <p:cNvPr id="7" name="Picture 6">
            <a:extLst>
              <a:ext uri="{FF2B5EF4-FFF2-40B4-BE49-F238E27FC236}">
                <a16:creationId xmlns:a16="http://schemas.microsoft.com/office/drawing/2014/main" id="{A62645DC-1B84-E698-325B-FF15A8396BF1}"/>
              </a:ext>
            </a:extLst>
          </p:cNvPr>
          <p:cNvPicPr>
            <a:picLocks noChangeAspect="1"/>
          </p:cNvPicPr>
          <p:nvPr/>
        </p:nvPicPr>
        <p:blipFill>
          <a:blip r:embed="rId3"/>
          <a:stretch>
            <a:fillRect/>
          </a:stretch>
        </p:blipFill>
        <p:spPr>
          <a:xfrm>
            <a:off x="1544806" y="2636912"/>
            <a:ext cx="6145309" cy="4608982"/>
          </a:xfrm>
          <a:prstGeom prst="rect">
            <a:avLst/>
          </a:prstGeom>
        </p:spPr>
      </p:pic>
    </p:spTree>
    <p:extLst>
      <p:ext uri="{BB962C8B-B14F-4D97-AF65-F5344CB8AC3E}">
        <p14:creationId xmlns:p14="http://schemas.microsoft.com/office/powerpoint/2010/main" val="3868152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50D58-A50F-49EE-9944-9278DDEF5B6A}"/>
              </a:ext>
            </a:extLst>
          </p:cNvPr>
          <p:cNvSpPr>
            <a:spLocks noGrp="1"/>
          </p:cNvSpPr>
          <p:nvPr>
            <p:ph type="title"/>
          </p:nvPr>
        </p:nvSpPr>
        <p:spPr>
          <a:xfrm>
            <a:off x="265202" y="1002003"/>
            <a:ext cx="8407679" cy="321771"/>
          </a:xfrm>
        </p:spPr>
        <p:txBody>
          <a:bodyPr/>
          <a:lstStyle/>
          <a:p>
            <a:r>
              <a:rPr lang="en-US" dirty="0">
                <a:solidFill>
                  <a:schemeClr val="tx1"/>
                </a:solidFill>
              </a:rPr>
              <a:t>Cross-Correlation for Channel Estimation</a:t>
            </a:r>
          </a:p>
        </p:txBody>
      </p:sp>
      <p:sp>
        <p:nvSpPr>
          <p:cNvPr id="3" name="Text Placeholder 2">
            <a:extLst>
              <a:ext uri="{FF2B5EF4-FFF2-40B4-BE49-F238E27FC236}">
                <a16:creationId xmlns:a16="http://schemas.microsoft.com/office/drawing/2014/main" id="{1DE0DD93-1FB3-4002-98B1-C56E023E8317}"/>
              </a:ext>
            </a:extLst>
          </p:cNvPr>
          <p:cNvSpPr>
            <a:spLocks noGrp="1"/>
          </p:cNvSpPr>
          <p:nvPr>
            <p:ph type="body" idx="1"/>
          </p:nvPr>
        </p:nvSpPr>
        <p:spPr>
          <a:xfrm>
            <a:off x="233796" y="1610703"/>
            <a:ext cx="8767330" cy="3747479"/>
          </a:xfrm>
        </p:spPr>
        <p:txBody>
          <a:bodyPr/>
          <a:lstStyle/>
          <a:p>
            <a:endParaRPr lang="en-US" sz="1350" dirty="0">
              <a:latin typeface="+mj-lt"/>
            </a:endParaRPr>
          </a:p>
          <a:p>
            <a:endParaRPr lang="en-US" sz="1350" dirty="0">
              <a:latin typeface="+mj-lt"/>
            </a:endParaRPr>
          </a:p>
          <a:p>
            <a:endParaRPr lang="en-US" sz="1350" dirty="0">
              <a:latin typeface="+mj-lt"/>
            </a:endParaRPr>
          </a:p>
          <a:p>
            <a:endParaRPr lang="en-US" sz="1350" dirty="0">
              <a:latin typeface="+mj-lt"/>
            </a:endParaRPr>
          </a:p>
        </p:txBody>
      </p:sp>
      <p:sp>
        <p:nvSpPr>
          <p:cNvPr id="4" name="TextBox 3">
            <a:extLst>
              <a:ext uri="{FF2B5EF4-FFF2-40B4-BE49-F238E27FC236}">
                <a16:creationId xmlns:a16="http://schemas.microsoft.com/office/drawing/2014/main" id="{701D1CC9-B856-4FA5-A533-237AA1AF8A1B}"/>
              </a:ext>
            </a:extLst>
          </p:cNvPr>
          <p:cNvSpPr txBox="1"/>
          <p:nvPr/>
        </p:nvSpPr>
        <p:spPr>
          <a:xfrm>
            <a:off x="1693634" y="2291425"/>
            <a:ext cx="4604606" cy="313932"/>
          </a:xfrm>
          <a:prstGeom prst="rect">
            <a:avLst/>
          </a:prstGeom>
          <a:noFill/>
          <a:ln>
            <a:noFill/>
          </a:ln>
        </p:spPr>
        <p:txBody>
          <a:bodyPr wrap="square" lIns="102870" tIns="68580" rIns="0" bIns="68580" rtlCol="0">
            <a:spAutoFit/>
          </a:bodyPr>
          <a:lstStyle/>
          <a:p>
            <a:pPr>
              <a:lnSpc>
                <a:spcPct val="95000"/>
              </a:lnSpc>
              <a:spcBef>
                <a:spcPts val="900"/>
              </a:spcBef>
            </a:pPr>
            <a:r>
              <a:rPr lang="en-US" dirty="0">
                <a:latin typeface="+mj-lt"/>
              </a:rPr>
              <a:t>CFO=0</a:t>
            </a:r>
          </a:p>
        </p:txBody>
      </p:sp>
      <p:sp>
        <p:nvSpPr>
          <p:cNvPr id="16" name="TextBox 15">
            <a:extLst>
              <a:ext uri="{FF2B5EF4-FFF2-40B4-BE49-F238E27FC236}">
                <a16:creationId xmlns:a16="http://schemas.microsoft.com/office/drawing/2014/main" id="{3AFFE6DA-98A2-4EFA-AB1B-FE388E358327}"/>
              </a:ext>
            </a:extLst>
          </p:cNvPr>
          <p:cNvSpPr txBox="1"/>
          <p:nvPr/>
        </p:nvSpPr>
        <p:spPr>
          <a:xfrm>
            <a:off x="5148064" y="2190234"/>
            <a:ext cx="4604606" cy="604781"/>
          </a:xfrm>
          <a:prstGeom prst="rect">
            <a:avLst/>
          </a:prstGeom>
          <a:noFill/>
          <a:ln>
            <a:noFill/>
          </a:ln>
        </p:spPr>
        <p:txBody>
          <a:bodyPr wrap="square" lIns="102870" tIns="68580" rIns="0" bIns="68580" rtlCol="0">
            <a:spAutoFit/>
          </a:bodyPr>
          <a:lstStyle/>
          <a:p>
            <a:pPr>
              <a:lnSpc>
                <a:spcPct val="95000"/>
              </a:lnSpc>
              <a:spcBef>
                <a:spcPts val="900"/>
              </a:spcBef>
            </a:pPr>
            <a:r>
              <a:rPr lang="en-US" dirty="0">
                <a:latin typeface="+mj-lt"/>
              </a:rPr>
              <a:t>CFO up to 40 ppm, CFO=0 has the highest Cross Correlation</a:t>
            </a:r>
          </a:p>
          <a:p>
            <a:pPr>
              <a:lnSpc>
                <a:spcPct val="95000"/>
              </a:lnSpc>
              <a:spcBef>
                <a:spcPts val="900"/>
              </a:spcBef>
            </a:pPr>
            <a:r>
              <a:rPr lang="en-US" dirty="0">
                <a:latin typeface="+mj-lt"/>
              </a:rPr>
              <a:t>Carrier frequency = 8GHz</a:t>
            </a:r>
          </a:p>
        </p:txBody>
      </p:sp>
      <p:sp>
        <p:nvSpPr>
          <p:cNvPr id="5" name="TextBox 4">
            <a:extLst>
              <a:ext uri="{FF2B5EF4-FFF2-40B4-BE49-F238E27FC236}">
                <a16:creationId xmlns:a16="http://schemas.microsoft.com/office/drawing/2014/main" id="{4A729241-9D22-EC10-BCB3-67D1D9764BF0}"/>
              </a:ext>
            </a:extLst>
          </p:cNvPr>
          <p:cNvSpPr txBox="1"/>
          <p:nvPr/>
        </p:nvSpPr>
        <p:spPr>
          <a:xfrm>
            <a:off x="611560" y="1610703"/>
            <a:ext cx="2664296" cy="276999"/>
          </a:xfrm>
          <a:prstGeom prst="rect">
            <a:avLst/>
          </a:prstGeom>
          <a:noFill/>
        </p:spPr>
        <p:txBody>
          <a:bodyPr wrap="square" rtlCol="0">
            <a:spAutoFit/>
          </a:bodyPr>
          <a:lstStyle/>
          <a:p>
            <a:r>
              <a:rPr lang="en-US" dirty="0"/>
              <a:t>16 symbols. Coherent detection.</a:t>
            </a:r>
          </a:p>
        </p:txBody>
      </p:sp>
      <p:pic>
        <p:nvPicPr>
          <p:cNvPr id="7" name="Picture 6">
            <a:extLst>
              <a:ext uri="{FF2B5EF4-FFF2-40B4-BE49-F238E27FC236}">
                <a16:creationId xmlns:a16="http://schemas.microsoft.com/office/drawing/2014/main" id="{A180B962-44CA-9776-576E-144C6171F338}"/>
              </a:ext>
            </a:extLst>
          </p:cNvPr>
          <p:cNvPicPr>
            <a:picLocks noChangeAspect="1"/>
          </p:cNvPicPr>
          <p:nvPr/>
        </p:nvPicPr>
        <p:blipFill>
          <a:blip r:embed="rId3"/>
          <a:stretch>
            <a:fillRect/>
          </a:stretch>
        </p:blipFill>
        <p:spPr>
          <a:xfrm>
            <a:off x="6779" y="2868672"/>
            <a:ext cx="5705400" cy="4279050"/>
          </a:xfrm>
          <a:prstGeom prst="rect">
            <a:avLst/>
          </a:prstGeom>
        </p:spPr>
      </p:pic>
      <p:pic>
        <p:nvPicPr>
          <p:cNvPr id="9" name="Picture 8">
            <a:extLst>
              <a:ext uri="{FF2B5EF4-FFF2-40B4-BE49-F238E27FC236}">
                <a16:creationId xmlns:a16="http://schemas.microsoft.com/office/drawing/2014/main" id="{B7BC1A38-C166-2609-95EC-28D180445BBD}"/>
              </a:ext>
            </a:extLst>
          </p:cNvPr>
          <p:cNvPicPr>
            <a:picLocks noChangeAspect="1"/>
          </p:cNvPicPr>
          <p:nvPr/>
        </p:nvPicPr>
        <p:blipFill>
          <a:blip r:embed="rId4"/>
          <a:stretch>
            <a:fillRect/>
          </a:stretch>
        </p:blipFill>
        <p:spPr>
          <a:xfrm>
            <a:off x="4139952" y="2878947"/>
            <a:ext cx="5910998" cy="4433248"/>
          </a:xfrm>
          <a:prstGeom prst="rect">
            <a:avLst/>
          </a:prstGeom>
        </p:spPr>
      </p:pic>
    </p:spTree>
    <p:extLst>
      <p:ext uri="{BB962C8B-B14F-4D97-AF65-F5344CB8AC3E}">
        <p14:creationId xmlns:p14="http://schemas.microsoft.com/office/powerpoint/2010/main" val="869332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416441484"/>
              </p:ext>
            </p:extLst>
          </p:nvPr>
        </p:nvGraphicFramePr>
        <p:xfrm>
          <a:off x="859831" y="641121"/>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Comparison of some of the preamble proposals in 15.4ab, aimed to improve coexistence</a:t>
                      </a: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21199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Introduction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1528" y="764704"/>
            <a:ext cx="8460941"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Motivated by future dense deployment of UWB devices, coexistence of multi-user preamble sequences becomes important.</a:t>
            </a:r>
          </a:p>
          <a:p>
            <a:pPr lvl="1">
              <a:buFont typeface="Courier New" panose="02070309020205020404" pitchFamily="49" charset="0"/>
              <a:buChar char="o"/>
            </a:pPr>
            <a:r>
              <a:rPr lang="en-US" sz="1600" dirty="0">
                <a:latin typeface="+mj-lt"/>
              </a:rPr>
              <a:t>Current 4z </a:t>
            </a:r>
            <a:r>
              <a:rPr lang="en-US" sz="1600" dirty="0" err="1">
                <a:latin typeface="+mj-lt"/>
              </a:rPr>
              <a:t>Ipatov</a:t>
            </a:r>
            <a:r>
              <a:rPr lang="en-US" sz="1600" dirty="0">
                <a:latin typeface="+mj-lt"/>
              </a:rPr>
              <a:t> sequences provide perfect periodic auto-correlation properties. </a:t>
            </a:r>
          </a:p>
          <a:p>
            <a:pPr lvl="1">
              <a:buFont typeface="Courier New" panose="02070309020205020404" pitchFamily="49" charset="0"/>
              <a:buChar char="o"/>
            </a:pPr>
            <a:r>
              <a:rPr lang="en-US" sz="1600" dirty="0">
                <a:latin typeface="+mj-lt"/>
              </a:rPr>
              <a:t>The cross-correlation properties of preamble sequences become more important as the number of codes (users) is expected to increase.</a:t>
            </a:r>
          </a:p>
          <a:p>
            <a:r>
              <a:rPr lang="en-US" sz="1800" dirty="0">
                <a:solidFill>
                  <a:schemeClr val="tx1">
                    <a:lumMod val="95000"/>
                    <a:lumOff val="5000"/>
                  </a:schemeClr>
                </a:solidFill>
                <a:latin typeface="+mj-lt"/>
              </a:rPr>
              <a:t>Multiple new preamble sequences have been proposed for 15.4ab in [1]-[4].</a:t>
            </a:r>
          </a:p>
          <a:p>
            <a:pPr lvl="1">
              <a:buFont typeface="Courier New" panose="02070309020205020404" pitchFamily="49" charset="0"/>
              <a:buChar char="o"/>
            </a:pPr>
            <a:r>
              <a:rPr lang="en-US" sz="1600" dirty="0" err="1">
                <a:solidFill>
                  <a:schemeClr val="tx1">
                    <a:lumMod val="95000"/>
                    <a:lumOff val="5000"/>
                  </a:schemeClr>
                </a:solidFill>
                <a:latin typeface="+mj-lt"/>
              </a:rPr>
              <a:t>Golay</a:t>
            </a:r>
            <a:r>
              <a:rPr lang="en-US" sz="1600" dirty="0">
                <a:solidFill>
                  <a:schemeClr val="tx1">
                    <a:lumMod val="95000"/>
                    <a:lumOff val="5000"/>
                  </a:schemeClr>
                </a:solidFill>
                <a:latin typeface="+mj-lt"/>
              </a:rPr>
              <a:t> complementary sequences</a:t>
            </a:r>
          </a:p>
          <a:p>
            <a:pPr lvl="2"/>
            <a:r>
              <a:rPr lang="en-US" sz="1400" dirty="0">
                <a:solidFill>
                  <a:schemeClr val="tx1">
                    <a:lumMod val="95000"/>
                    <a:lumOff val="5000"/>
                  </a:schemeClr>
                </a:solidFill>
                <a:latin typeface="+mj-lt"/>
              </a:rPr>
              <a:t>Pair of complementary sequences</a:t>
            </a:r>
          </a:p>
          <a:p>
            <a:pPr lvl="2"/>
            <a:r>
              <a:rPr lang="en-US" sz="1400" dirty="0">
                <a:solidFill>
                  <a:schemeClr val="tx1">
                    <a:lumMod val="95000"/>
                    <a:lumOff val="5000"/>
                  </a:schemeClr>
                </a:solidFill>
                <a:latin typeface="+mj-lt"/>
              </a:rPr>
              <a:t>Zero auto-correlation zone around the peak</a:t>
            </a:r>
          </a:p>
          <a:p>
            <a:pPr lvl="2"/>
            <a:r>
              <a:rPr lang="en-US" sz="1400" dirty="0">
                <a:solidFill>
                  <a:schemeClr val="tx1">
                    <a:lumMod val="95000"/>
                    <a:lumOff val="5000"/>
                  </a:schemeClr>
                </a:solidFill>
                <a:latin typeface="+mj-lt"/>
              </a:rPr>
              <a:t>Introducing gap of variable size reduces cross-correlation </a:t>
            </a:r>
          </a:p>
          <a:p>
            <a:pPr lvl="1">
              <a:buFont typeface="Courier New" panose="02070309020205020404" pitchFamily="49" charset="0"/>
              <a:buChar char="o"/>
            </a:pPr>
            <a:r>
              <a:rPr lang="en-US" sz="1600" dirty="0">
                <a:solidFill>
                  <a:schemeClr val="tx1">
                    <a:lumMod val="95000"/>
                    <a:lumOff val="5000"/>
                  </a:schemeClr>
                </a:solidFill>
                <a:latin typeface="+mj-lt"/>
              </a:rPr>
              <a:t>M-sequences</a:t>
            </a:r>
          </a:p>
          <a:p>
            <a:pPr lvl="2"/>
            <a:r>
              <a:rPr lang="en-US" sz="1400" dirty="0">
                <a:solidFill>
                  <a:schemeClr val="tx1">
                    <a:lumMod val="95000"/>
                    <a:lumOff val="5000"/>
                  </a:schemeClr>
                </a:solidFill>
                <a:latin typeface="+mj-lt"/>
              </a:rPr>
              <a:t>Bipolar sequences</a:t>
            </a:r>
          </a:p>
          <a:p>
            <a:pPr lvl="2"/>
            <a:r>
              <a:rPr lang="en-US" sz="1400" dirty="0">
                <a:solidFill>
                  <a:schemeClr val="tx1">
                    <a:lumMod val="95000"/>
                    <a:lumOff val="5000"/>
                  </a:schemeClr>
                </a:solidFill>
                <a:latin typeface="+mj-lt"/>
              </a:rPr>
              <a:t>Quasi-optimal periodic autocorrelation</a:t>
            </a:r>
          </a:p>
          <a:p>
            <a:pPr lvl="1">
              <a:buFont typeface="Courier New" panose="02070309020205020404" pitchFamily="49" charset="0"/>
              <a:buChar char="o"/>
            </a:pPr>
            <a:r>
              <a:rPr lang="en-US" sz="1600" dirty="0">
                <a:solidFill>
                  <a:schemeClr val="tx1">
                    <a:lumMod val="95000"/>
                    <a:lumOff val="5000"/>
                  </a:schemeClr>
                </a:solidFill>
                <a:latin typeface="+mj-lt"/>
              </a:rPr>
              <a:t>CZC and SZC sequences</a:t>
            </a:r>
          </a:p>
          <a:p>
            <a:pPr lvl="2"/>
            <a:r>
              <a:rPr lang="en-US" sz="1400" dirty="0">
                <a:solidFill>
                  <a:schemeClr val="tx1">
                    <a:lumMod val="95000"/>
                    <a:lumOff val="5000"/>
                  </a:schemeClr>
                </a:solidFill>
                <a:latin typeface="+mj-lt"/>
              </a:rPr>
              <a:t>Zero-sum autocorrelation zone with CFO (SZC) or without CFO (CZC) </a:t>
            </a:r>
            <a:endParaRPr lang="en-US" sz="1400" dirty="0">
              <a:latin typeface="+mj-lt"/>
            </a:endParaRPr>
          </a:p>
          <a:p>
            <a:r>
              <a:rPr lang="en-US" sz="1800" dirty="0">
                <a:latin typeface="+mj-lt"/>
              </a:rPr>
              <a:t>The goal of this presentation is to compare auto-correlation and cross-correlation of </a:t>
            </a:r>
            <a:r>
              <a:rPr lang="en-US" sz="1800" dirty="0" err="1">
                <a:latin typeface="+mj-lt"/>
              </a:rPr>
              <a:t>Golay</a:t>
            </a:r>
            <a:r>
              <a:rPr lang="en-US" sz="1800" dirty="0">
                <a:latin typeface="+mj-lt"/>
              </a:rPr>
              <a:t>, M and </a:t>
            </a:r>
            <a:r>
              <a:rPr lang="en-US" sz="1800" dirty="0" err="1">
                <a:latin typeface="+mj-lt"/>
              </a:rPr>
              <a:t>Ipatov</a:t>
            </a:r>
            <a:r>
              <a:rPr lang="en-US" sz="1800" dirty="0">
                <a:latin typeface="+mj-lt"/>
              </a:rPr>
              <a:t> sequences for packet detection and channel estimation.</a:t>
            </a: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3</a:t>
            </a:fld>
            <a:endParaRPr lang="en-US" altLang="en-US" dirty="0"/>
          </a:p>
        </p:txBody>
      </p:sp>
    </p:spTree>
    <p:extLst>
      <p:ext uri="{BB962C8B-B14F-4D97-AF65-F5344CB8AC3E}">
        <p14:creationId xmlns:p14="http://schemas.microsoft.com/office/powerpoint/2010/main" val="24524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Evaluation Scenarios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41528" y="980740"/>
            <a:ext cx="8460941"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We are going to compare the auto-correlation and cross-correlation performance in two different phases of receiver processing</a:t>
            </a:r>
            <a:endParaRPr lang="en-US" sz="1800" dirty="0">
              <a:latin typeface="+mj-lt"/>
            </a:endParaRPr>
          </a:p>
          <a:p>
            <a:pPr lvl="1">
              <a:buFont typeface="Courier New" panose="02070309020205020404" pitchFamily="49" charset="0"/>
              <a:buChar char="o"/>
            </a:pPr>
            <a:r>
              <a:rPr lang="en-US" sz="1600" dirty="0">
                <a:latin typeface="+mj-lt"/>
              </a:rPr>
              <a:t>Packet detection phase</a:t>
            </a:r>
          </a:p>
          <a:p>
            <a:pPr lvl="1">
              <a:buFont typeface="Courier New" panose="02070309020205020404" pitchFamily="49" charset="0"/>
              <a:buChar char="o"/>
            </a:pPr>
            <a:r>
              <a:rPr lang="en-US" sz="1600" dirty="0">
                <a:latin typeface="+mj-lt"/>
              </a:rPr>
              <a:t>Channel estimation phase</a:t>
            </a:r>
          </a:p>
          <a:p>
            <a:pPr>
              <a:buFont typeface="Arial" panose="020B0604020202020204" pitchFamily="34" charset="0"/>
              <a:buChar char="•"/>
            </a:pPr>
            <a:r>
              <a:rPr lang="en-US" sz="1800" dirty="0">
                <a:latin typeface="+mj-lt"/>
              </a:rPr>
              <a:t>Significance of auto-correlation and cross-correlation are different for each phase.</a:t>
            </a:r>
          </a:p>
          <a:p>
            <a:pPr>
              <a:buFont typeface="Arial" panose="020B0604020202020204" pitchFamily="34" charset="0"/>
              <a:buChar char="•"/>
            </a:pPr>
            <a:r>
              <a:rPr lang="en-US" sz="1800" dirty="0">
                <a:latin typeface="+mj-lt"/>
              </a:rPr>
              <a:t>The assumption of frequency error is also different in each phase.</a:t>
            </a:r>
          </a:p>
          <a:p>
            <a:pPr>
              <a:buFont typeface="Arial" panose="020B0604020202020204" pitchFamily="34" charset="0"/>
              <a:buChar char="•"/>
            </a:pPr>
            <a:r>
              <a:rPr lang="en-US" sz="1800" dirty="0">
                <a:latin typeface="+mj-lt"/>
              </a:rPr>
              <a:t>Packet detection phase:</a:t>
            </a:r>
          </a:p>
          <a:p>
            <a:pPr lvl="1">
              <a:buFont typeface="Courier New" panose="02070309020205020404" pitchFamily="49" charset="0"/>
              <a:buChar char="o"/>
            </a:pPr>
            <a:r>
              <a:rPr lang="en-US" sz="1600" b="0" i="0" dirty="0">
                <a:effectLst/>
                <a:latin typeface="+mj-lt"/>
              </a:rPr>
              <a:t>CFO can be large, long coherent combining is not possible.</a:t>
            </a:r>
          </a:p>
          <a:p>
            <a:pPr lvl="1">
              <a:buFont typeface="Courier New" panose="02070309020205020404" pitchFamily="49" charset="0"/>
              <a:buChar char="o"/>
            </a:pPr>
            <a:r>
              <a:rPr lang="en-US" sz="1600" b="0" i="0" dirty="0">
                <a:effectLst/>
                <a:latin typeface="+mj-lt"/>
              </a:rPr>
              <a:t>Large cross-correlation over short sequence can cause false alarm. Periodic auto-correlation does not matter as much.</a:t>
            </a:r>
            <a:endParaRPr lang="en-US" sz="1600" dirty="0">
              <a:latin typeface="+mj-lt"/>
            </a:endParaRPr>
          </a:p>
          <a:p>
            <a:pPr>
              <a:buFont typeface="Arial" panose="020B0604020202020204" pitchFamily="34" charset="0"/>
              <a:buChar char="•"/>
            </a:pPr>
            <a:r>
              <a:rPr lang="en-US" sz="1800" dirty="0">
                <a:latin typeface="+mj-lt"/>
              </a:rPr>
              <a:t>Channel estimation phase:</a:t>
            </a:r>
          </a:p>
          <a:p>
            <a:pPr lvl="1">
              <a:buFont typeface="Courier New" panose="02070309020205020404" pitchFamily="49" charset="0"/>
              <a:buChar char="o"/>
            </a:pPr>
            <a:r>
              <a:rPr lang="en-US" sz="1600" dirty="0">
                <a:latin typeface="+mj-lt"/>
              </a:rPr>
              <a:t>In auto-correlation analysis, C</a:t>
            </a:r>
            <a:r>
              <a:rPr lang="en-US" sz="1600" b="0" i="0" dirty="0">
                <a:effectLst/>
                <a:latin typeface="+mj-lt"/>
              </a:rPr>
              <a:t>FO of signal is small at the receiver after frequency correction. However, the CFO for the interference may still be larger, since it is from a different transmitter.</a:t>
            </a:r>
          </a:p>
          <a:p>
            <a:pPr lvl="1">
              <a:buFont typeface="Courier New" panose="02070309020205020404" pitchFamily="49" charset="0"/>
              <a:buChar char="o"/>
            </a:pPr>
            <a:r>
              <a:rPr lang="en-US" sz="1600" dirty="0">
                <a:latin typeface="+mj-lt"/>
              </a:rPr>
              <a:t>High auto-correlation and cross-correlation can affect the channel estimation.</a:t>
            </a:r>
            <a:endParaRPr lang="en-US" sz="1600" b="0" i="0" dirty="0">
              <a:effectLst/>
              <a:latin typeface="+mj-lt"/>
            </a:endParaRPr>
          </a:p>
          <a:p>
            <a:pPr lvl="1">
              <a:buFont typeface="Arial" panose="020B0604020202020204" pitchFamily="34" charset="0"/>
              <a:buChar char="•"/>
            </a:pPr>
            <a:endParaRPr lang="en-US" sz="1400" dirty="0">
              <a:latin typeface="+mj-lt"/>
            </a:endParaRPr>
          </a:p>
          <a:p>
            <a:pPr>
              <a:buFont typeface="Arial" panose="020B0604020202020204" pitchFamily="34" charset="0"/>
              <a:buChar char="•"/>
            </a:pPr>
            <a:endParaRPr lang="en-US" sz="1800" dirty="0">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4</a:t>
            </a:fld>
            <a:endParaRPr lang="en-US" altLang="en-US" dirty="0"/>
          </a:p>
        </p:txBody>
      </p:sp>
    </p:spTree>
    <p:extLst>
      <p:ext uri="{BB962C8B-B14F-4D97-AF65-F5344CB8AC3E}">
        <p14:creationId xmlns:p14="http://schemas.microsoft.com/office/powerpoint/2010/main" val="1269295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2F1BE-BEB8-47E8-9597-78181AF2A732}"/>
              </a:ext>
            </a:extLst>
          </p:cNvPr>
          <p:cNvSpPr>
            <a:spLocks noGrp="1"/>
          </p:cNvSpPr>
          <p:nvPr>
            <p:ph type="title"/>
          </p:nvPr>
        </p:nvSpPr>
        <p:spPr>
          <a:xfrm>
            <a:off x="442814" y="455224"/>
            <a:ext cx="7990656" cy="1066800"/>
          </a:xfrm>
        </p:spPr>
        <p:txBody>
          <a:bodyPr/>
          <a:lstStyle/>
          <a:p>
            <a:r>
              <a:rPr lang="en-US" sz="3200" dirty="0">
                <a:solidFill>
                  <a:schemeClr val="tx1"/>
                </a:solidFill>
              </a:rPr>
              <a:t>Detection: Auto-Correlation Results</a:t>
            </a:r>
          </a:p>
        </p:txBody>
      </p:sp>
      <p:graphicFrame>
        <p:nvGraphicFramePr>
          <p:cNvPr id="5" name="Table 5">
            <a:extLst>
              <a:ext uri="{FF2B5EF4-FFF2-40B4-BE49-F238E27FC236}">
                <a16:creationId xmlns:a16="http://schemas.microsoft.com/office/drawing/2014/main" id="{C7339E8D-69FA-468F-B640-D3A130863892}"/>
              </a:ext>
            </a:extLst>
          </p:cNvPr>
          <p:cNvGraphicFramePr>
            <a:graphicFrameLocks noGrp="1"/>
          </p:cNvGraphicFramePr>
          <p:nvPr>
            <p:extLst>
              <p:ext uri="{D42A27DB-BD31-4B8C-83A1-F6EECF244321}">
                <p14:modId xmlns:p14="http://schemas.microsoft.com/office/powerpoint/2010/main" val="3212226185"/>
              </p:ext>
            </p:extLst>
          </p:nvPr>
        </p:nvGraphicFramePr>
        <p:xfrm>
          <a:off x="3203848" y="4144778"/>
          <a:ext cx="2952327" cy="1752600"/>
        </p:xfrm>
        <a:graphic>
          <a:graphicData uri="http://schemas.openxmlformats.org/drawingml/2006/table">
            <a:tbl>
              <a:tblPr firstRow="1" bandRow="1">
                <a:tableStyleId>{5C22544A-7EE6-4342-B048-85BDC9FD1C3A}</a:tableStyleId>
              </a:tblPr>
              <a:tblGrid>
                <a:gridCol w="864096">
                  <a:extLst>
                    <a:ext uri="{9D8B030D-6E8A-4147-A177-3AD203B41FA5}">
                      <a16:colId xmlns:a16="http://schemas.microsoft.com/office/drawing/2014/main" val="1474891656"/>
                    </a:ext>
                  </a:extLst>
                </a:gridCol>
                <a:gridCol w="1152128">
                  <a:extLst>
                    <a:ext uri="{9D8B030D-6E8A-4147-A177-3AD203B41FA5}">
                      <a16:colId xmlns:a16="http://schemas.microsoft.com/office/drawing/2014/main" val="1084753315"/>
                    </a:ext>
                  </a:extLst>
                </a:gridCol>
                <a:gridCol w="936103">
                  <a:extLst>
                    <a:ext uri="{9D8B030D-6E8A-4147-A177-3AD203B41FA5}">
                      <a16:colId xmlns:a16="http://schemas.microsoft.com/office/drawing/2014/main" val="694838359"/>
                    </a:ext>
                  </a:extLst>
                </a:gridCol>
              </a:tblGrid>
              <a:tr h="388620">
                <a:tc>
                  <a:txBody>
                    <a:bodyPr/>
                    <a:lstStyle/>
                    <a:p>
                      <a:endParaRPr lang="en-US" sz="1400" dirty="0"/>
                    </a:p>
                  </a:txBody>
                  <a:tcPr marL="68580" marR="68580" marT="34290" marB="34290"/>
                </a:tc>
                <a:tc>
                  <a:txBody>
                    <a:bodyPr/>
                    <a:lstStyle/>
                    <a:p>
                      <a:r>
                        <a:rPr lang="en-US" sz="1100" dirty="0"/>
                        <a:t>CFO up to 40 ppm</a:t>
                      </a:r>
                    </a:p>
                  </a:txBody>
                  <a:tcPr marL="68580" marR="68580" marT="34290" marB="34290"/>
                </a:tc>
                <a:tc>
                  <a:txBody>
                    <a:bodyPr/>
                    <a:lstStyle/>
                    <a:p>
                      <a:r>
                        <a:rPr lang="en-US" sz="1100" dirty="0"/>
                        <a:t>CFO=0</a:t>
                      </a:r>
                    </a:p>
                  </a:txBody>
                  <a:tcPr marL="68580" marR="68580" marT="34290" marB="34290"/>
                </a:tc>
                <a:extLst>
                  <a:ext uri="{0D108BD9-81ED-4DB2-BD59-A6C34878D82A}">
                    <a16:rowId xmlns:a16="http://schemas.microsoft.com/office/drawing/2014/main" val="3212352711"/>
                  </a:ext>
                </a:extLst>
              </a:tr>
              <a:tr h="388620">
                <a:tc>
                  <a:txBody>
                    <a:bodyPr/>
                    <a:lstStyle/>
                    <a:p>
                      <a:r>
                        <a:rPr lang="en-US" sz="1100" dirty="0" err="1"/>
                        <a:t>Ipatov</a:t>
                      </a:r>
                      <a:endParaRPr lang="en-US" sz="1100" dirty="0"/>
                    </a:p>
                  </a:txBody>
                  <a:tcPr marL="68580" marR="68580" marT="34290" marB="34290"/>
                </a:tc>
                <a:tc>
                  <a:txBody>
                    <a:bodyPr/>
                    <a:lstStyle/>
                    <a:p>
                      <a:r>
                        <a:rPr lang="en-US" sz="1100" dirty="0"/>
                        <a:t>-16.2</a:t>
                      </a:r>
                    </a:p>
                  </a:txBody>
                  <a:tcPr marL="68580" marR="68580" marT="34290" marB="34290"/>
                </a:tc>
                <a:tc>
                  <a:txBody>
                    <a:bodyPr/>
                    <a:lstStyle/>
                    <a:p>
                      <a:r>
                        <a:rPr lang="en-US" sz="1100" dirty="0"/>
                        <a:t>-inf</a:t>
                      </a:r>
                    </a:p>
                  </a:txBody>
                  <a:tcPr marL="68580" marR="68580" marT="34290" marB="34290"/>
                </a:tc>
                <a:extLst>
                  <a:ext uri="{0D108BD9-81ED-4DB2-BD59-A6C34878D82A}">
                    <a16:rowId xmlns:a16="http://schemas.microsoft.com/office/drawing/2014/main" val="2272263232"/>
                  </a:ext>
                </a:extLst>
              </a:tr>
              <a:tr h="388620">
                <a:tc>
                  <a:txBody>
                    <a:bodyPr/>
                    <a:lstStyle/>
                    <a:p>
                      <a:r>
                        <a:rPr lang="en-US" sz="1100" dirty="0"/>
                        <a:t>M-Sequence</a:t>
                      </a:r>
                    </a:p>
                  </a:txBody>
                  <a:tcPr marL="68580" marR="68580" marT="34290" marB="34290"/>
                </a:tc>
                <a:tc>
                  <a:txBody>
                    <a:bodyPr/>
                    <a:lstStyle/>
                    <a:p>
                      <a:r>
                        <a:rPr lang="en-US" sz="1100" dirty="0"/>
                        <a:t>-15.9</a:t>
                      </a:r>
                    </a:p>
                  </a:txBody>
                  <a:tcPr marL="68580" marR="68580" marT="34290" marB="34290"/>
                </a:tc>
                <a:tc>
                  <a:txBody>
                    <a:bodyPr/>
                    <a:lstStyle/>
                    <a:p>
                      <a:r>
                        <a:rPr lang="en-US" sz="1100" dirty="0"/>
                        <a:t>-42.1</a:t>
                      </a:r>
                    </a:p>
                  </a:txBody>
                  <a:tcPr marL="68580" marR="68580" marT="34290" marB="34290"/>
                </a:tc>
                <a:extLst>
                  <a:ext uri="{0D108BD9-81ED-4DB2-BD59-A6C34878D82A}">
                    <a16:rowId xmlns:a16="http://schemas.microsoft.com/office/drawing/2014/main" val="250067153"/>
                  </a:ext>
                </a:extLst>
              </a:tr>
              <a:tr h="548640">
                <a:tc>
                  <a:txBody>
                    <a:bodyPr/>
                    <a:lstStyle/>
                    <a:p>
                      <a:r>
                        <a:rPr lang="en-US" sz="1100" dirty="0" err="1"/>
                        <a:t>Golay</a:t>
                      </a:r>
                      <a:r>
                        <a:rPr lang="en-US" sz="1100" dirty="0"/>
                        <a:t> Sequence (32,32)</a:t>
                      </a:r>
                    </a:p>
                  </a:txBody>
                  <a:tcPr marL="68580" marR="68580" marT="34290" marB="34290"/>
                </a:tc>
                <a:tc>
                  <a:txBody>
                    <a:bodyPr/>
                    <a:lstStyle/>
                    <a:p>
                      <a:r>
                        <a:rPr lang="en-US" sz="1100" dirty="0"/>
                        <a:t>-12.9 (-19.9</a:t>
                      </a:r>
                      <a:r>
                        <a:rPr lang="en-US" sz="1100" dirty="0">
                          <a:solidFill>
                            <a:srgbClr val="FF0000"/>
                          </a:solidFill>
                        </a:rPr>
                        <a:t>*</a:t>
                      </a:r>
                      <a:r>
                        <a:rPr lang="en-US" sz="1100" dirty="0">
                          <a:solidFill>
                            <a:schemeClr val="tx1"/>
                          </a:solidFill>
                        </a:rPr>
                        <a:t>)</a:t>
                      </a:r>
                      <a:endParaRPr lang="en-US" sz="1100" dirty="0">
                        <a:solidFill>
                          <a:srgbClr val="FF0000"/>
                        </a:solidFill>
                      </a:endParaRPr>
                    </a:p>
                  </a:txBody>
                  <a:tcPr marL="68580" marR="68580" marT="34290" marB="34290"/>
                </a:tc>
                <a:tc>
                  <a:txBody>
                    <a:bodyPr/>
                    <a:lstStyle/>
                    <a:p>
                      <a:r>
                        <a:rPr lang="en-US" sz="1100" dirty="0"/>
                        <a:t>-14.5 (-inf</a:t>
                      </a:r>
                      <a:r>
                        <a:rPr lang="en-US" sz="1100" dirty="0">
                          <a:solidFill>
                            <a:srgbClr val="FF0000"/>
                          </a:solidFill>
                        </a:rPr>
                        <a:t>*</a:t>
                      </a:r>
                      <a:r>
                        <a:rPr lang="en-US" sz="1100" dirty="0"/>
                        <a:t>)</a:t>
                      </a:r>
                      <a:endParaRPr lang="en-US" sz="1100" dirty="0">
                        <a:solidFill>
                          <a:srgbClr val="FF0000"/>
                        </a:solidFill>
                      </a:endParaRPr>
                    </a:p>
                  </a:txBody>
                  <a:tcPr marL="68580" marR="68580" marT="34290" marB="34290"/>
                </a:tc>
                <a:extLst>
                  <a:ext uri="{0D108BD9-81ED-4DB2-BD59-A6C34878D82A}">
                    <a16:rowId xmlns:a16="http://schemas.microsoft.com/office/drawing/2014/main" val="413376224"/>
                  </a:ext>
                </a:extLst>
              </a:tr>
            </a:tbl>
          </a:graphicData>
        </a:graphic>
      </p:graphicFrame>
      <p:sp>
        <p:nvSpPr>
          <p:cNvPr id="7" name="TextBox 6">
            <a:extLst>
              <a:ext uri="{FF2B5EF4-FFF2-40B4-BE49-F238E27FC236}">
                <a16:creationId xmlns:a16="http://schemas.microsoft.com/office/drawing/2014/main" id="{5C75BEAC-B42D-4D68-961F-B77C56B5E056}"/>
              </a:ext>
            </a:extLst>
          </p:cNvPr>
          <p:cNvSpPr txBox="1"/>
          <p:nvPr/>
        </p:nvSpPr>
        <p:spPr>
          <a:xfrm>
            <a:off x="1331640" y="4871732"/>
            <a:ext cx="2758000" cy="313932"/>
          </a:xfrm>
          <a:prstGeom prst="rect">
            <a:avLst/>
          </a:prstGeom>
          <a:noFill/>
          <a:ln>
            <a:noFill/>
          </a:ln>
        </p:spPr>
        <p:txBody>
          <a:bodyPr wrap="square" lIns="102870" tIns="68580" rIns="0" bIns="68580" rtlCol="0">
            <a:spAutoFit/>
          </a:bodyPr>
          <a:lstStyle/>
          <a:p>
            <a:pPr>
              <a:lnSpc>
                <a:spcPct val="95000"/>
              </a:lnSpc>
              <a:spcBef>
                <a:spcPts val="900"/>
              </a:spcBef>
            </a:pPr>
            <a:r>
              <a:rPr lang="en-US" dirty="0">
                <a:solidFill>
                  <a:schemeClr val="accent1"/>
                </a:solidFill>
              </a:rPr>
              <a:t>Auto-correlation (dB)</a:t>
            </a:r>
          </a:p>
        </p:txBody>
      </p:sp>
      <p:sp>
        <p:nvSpPr>
          <p:cNvPr id="9" name="TextBox 8">
            <a:extLst>
              <a:ext uri="{FF2B5EF4-FFF2-40B4-BE49-F238E27FC236}">
                <a16:creationId xmlns:a16="http://schemas.microsoft.com/office/drawing/2014/main" id="{EDE5E911-0C4E-45B1-96CA-FB762A93CED6}"/>
              </a:ext>
            </a:extLst>
          </p:cNvPr>
          <p:cNvSpPr txBox="1"/>
          <p:nvPr/>
        </p:nvSpPr>
        <p:spPr>
          <a:xfrm>
            <a:off x="531750" y="1515128"/>
            <a:ext cx="8080499" cy="2993127"/>
          </a:xfrm>
          <a:prstGeom prst="rect">
            <a:avLst/>
          </a:prstGeom>
          <a:noFill/>
          <a:ln>
            <a:noFill/>
          </a:ln>
        </p:spPr>
        <p:txBody>
          <a:bodyPr wrap="square" lIns="102870" tIns="68580" rIns="0" bIns="68580" rtlCol="0">
            <a:spAutoFit/>
          </a:bodyPr>
          <a:lstStyle/>
          <a:p>
            <a:pPr marL="214313" indent="-214313">
              <a:lnSpc>
                <a:spcPct val="95000"/>
              </a:lnSpc>
              <a:spcBef>
                <a:spcPts val="900"/>
              </a:spcBef>
              <a:buFont typeface="Arial" panose="020B0604020202020204" pitchFamily="34" charset="0"/>
              <a:buChar char="•"/>
            </a:pPr>
            <a:r>
              <a:rPr lang="en-US" sz="1400" dirty="0">
                <a:latin typeface="+mj-lt"/>
              </a:rPr>
              <a:t>A pair of sequences of each type, M-sequence and </a:t>
            </a:r>
            <a:r>
              <a:rPr lang="en-US" sz="1400" dirty="0" err="1">
                <a:latin typeface="+mj-lt"/>
              </a:rPr>
              <a:t>Ipatov</a:t>
            </a:r>
            <a:r>
              <a:rPr lang="en-US" sz="1400" dirty="0">
                <a:latin typeface="+mj-lt"/>
              </a:rPr>
              <a:t> sequences of length=127, </a:t>
            </a:r>
            <a:r>
              <a:rPr lang="en-US" sz="1400" dirty="0" err="1">
                <a:latin typeface="+mj-lt"/>
              </a:rPr>
              <a:t>Golay</a:t>
            </a:r>
            <a:r>
              <a:rPr lang="en-US" sz="1400" dirty="0">
                <a:latin typeface="+mj-lt"/>
              </a:rPr>
              <a:t> sequence of length 128 (Gaps length=(32,32)).</a:t>
            </a:r>
          </a:p>
          <a:p>
            <a:pPr marL="214313" indent="-214313">
              <a:lnSpc>
                <a:spcPct val="95000"/>
              </a:lnSpc>
              <a:spcBef>
                <a:spcPts val="900"/>
              </a:spcBef>
              <a:buFont typeface="Arial" panose="020B0604020202020204" pitchFamily="34" charset="0"/>
              <a:buChar char="•"/>
            </a:pPr>
            <a:r>
              <a:rPr lang="en-US" sz="1400" dirty="0">
                <a:latin typeface="+mj-lt"/>
              </a:rPr>
              <a:t>Spreading factor=4, Symbol duration=1us for all sequences.</a:t>
            </a:r>
          </a:p>
          <a:p>
            <a:pPr marL="214313" indent="-214313">
              <a:lnSpc>
                <a:spcPct val="95000"/>
              </a:lnSpc>
              <a:spcBef>
                <a:spcPts val="900"/>
              </a:spcBef>
              <a:buFont typeface="Arial" panose="020B0604020202020204" pitchFamily="34" charset="0"/>
              <a:buChar char="•"/>
            </a:pPr>
            <a:r>
              <a:rPr lang="en-US" sz="1400" b="1" dirty="0">
                <a:latin typeface="+mj-lt"/>
              </a:rPr>
              <a:t>Packet detection</a:t>
            </a:r>
            <a:r>
              <a:rPr lang="en-US" sz="1400" dirty="0">
                <a:latin typeface="+mj-lt"/>
              </a:rPr>
              <a:t>, with CFO up to 40 ppm. Coherent combining within a symbol,  non-coherent detection across symbols. </a:t>
            </a:r>
          </a:p>
          <a:p>
            <a:pPr marL="214313" indent="-214313">
              <a:lnSpc>
                <a:spcPct val="95000"/>
              </a:lnSpc>
              <a:spcBef>
                <a:spcPts val="900"/>
              </a:spcBef>
              <a:buFont typeface="Arial" panose="020B0604020202020204" pitchFamily="34" charset="0"/>
              <a:buChar char="•"/>
            </a:pPr>
            <a:r>
              <a:rPr lang="en-US" sz="1400" dirty="0">
                <a:latin typeface="+mj-lt"/>
                <a:cs typeface="Calibri" panose="020F0502020204030204" pitchFamily="34" charset="0"/>
              </a:rPr>
              <a:t>All the correlation values are normalized to AC(t=0,CFO), for each specific CFO.</a:t>
            </a:r>
          </a:p>
          <a:p>
            <a:pPr marL="214313" indent="-214313">
              <a:lnSpc>
                <a:spcPct val="95000"/>
              </a:lnSpc>
              <a:spcBef>
                <a:spcPts val="900"/>
              </a:spcBef>
              <a:buFont typeface="Arial" panose="020B0604020202020204" pitchFamily="34" charset="0"/>
              <a:buChar char="•"/>
            </a:pPr>
            <a:r>
              <a:rPr lang="en-US" sz="1400" b="1" dirty="0">
                <a:latin typeface="+mj-lt"/>
              </a:rPr>
              <a:t>Observations:</a:t>
            </a:r>
          </a:p>
          <a:p>
            <a:pPr marL="742950" lvl="1" indent="-285750">
              <a:lnSpc>
                <a:spcPct val="95000"/>
              </a:lnSpc>
              <a:spcBef>
                <a:spcPts val="900"/>
              </a:spcBef>
              <a:buFont typeface="Courier New" panose="02070309020205020404" pitchFamily="49" charset="0"/>
              <a:buChar char="o"/>
            </a:pPr>
            <a:r>
              <a:rPr lang="en-US" sz="1400" dirty="0">
                <a:latin typeface="+mj-lt"/>
              </a:rPr>
              <a:t>Auto-Correlation is independent of number of symbols.</a:t>
            </a:r>
          </a:p>
          <a:p>
            <a:pPr marL="742950" lvl="1" indent="-285750">
              <a:lnSpc>
                <a:spcPct val="95000"/>
              </a:lnSpc>
              <a:spcBef>
                <a:spcPts val="900"/>
              </a:spcBef>
              <a:buFont typeface="Courier New" panose="02070309020205020404" pitchFamily="49" charset="0"/>
              <a:buChar char="o"/>
            </a:pPr>
            <a:r>
              <a:rPr lang="en-US" sz="1400" dirty="0" err="1">
                <a:latin typeface="+mj-lt"/>
              </a:rPr>
              <a:t>Ipatov</a:t>
            </a:r>
            <a:r>
              <a:rPr lang="en-US" sz="1400" dirty="0">
                <a:latin typeface="+mj-lt"/>
              </a:rPr>
              <a:t> has relatively better performance with and without CFO.</a:t>
            </a:r>
          </a:p>
          <a:p>
            <a:pPr marL="671513" lvl="1" indent="-214313">
              <a:lnSpc>
                <a:spcPct val="95000"/>
              </a:lnSpc>
              <a:spcBef>
                <a:spcPts val="900"/>
              </a:spcBef>
              <a:buFont typeface="Arial" panose="020B0604020202020204" pitchFamily="34" charset="0"/>
              <a:buChar char="•"/>
            </a:pPr>
            <a:endParaRPr lang="en-US" sz="1400" dirty="0">
              <a:latin typeface="+mj-lt"/>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55BED14-4C6A-DBF3-EDBD-324E95BF1AF4}"/>
                  </a:ext>
                </a:extLst>
              </p:cNvPr>
              <p:cNvSpPr txBox="1"/>
              <p:nvPr/>
            </p:nvSpPr>
            <p:spPr>
              <a:xfrm>
                <a:off x="502108" y="5907756"/>
                <a:ext cx="8496944" cy="540725"/>
              </a:xfrm>
              <a:prstGeom prst="rect">
                <a:avLst/>
              </a:prstGeom>
              <a:noFill/>
            </p:spPr>
            <p:txBody>
              <a:bodyPr wrap="square" rtlCol="0">
                <a:spAutoFit/>
              </a:bodyPr>
              <a:lstStyle/>
              <a:p>
                <a:r>
                  <a:rPr lang="en-US" sz="1400" dirty="0">
                    <a:solidFill>
                      <a:srgbClr val="FF0000"/>
                    </a:solidFill>
                    <a:latin typeface="+mj-lt"/>
                  </a:rPr>
                  <a:t>*</a:t>
                </a:r>
                <a:r>
                  <a:rPr lang="en-US" sz="1400" dirty="0">
                    <a:latin typeface="+mj-lt"/>
                  </a:rPr>
                  <a:t> Within lag interval [1, </a:t>
                </a:r>
                <a14:m>
                  <m:oMath xmlns:m="http://schemas.openxmlformats.org/officeDocument/2006/math">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𝑁</m:t>
                        </m:r>
                      </m:e>
                      <m:sub>
                        <m:r>
                          <a:rPr lang="en-US" sz="1400" b="0" i="1" smtClean="0">
                            <a:latin typeface="Cambria Math" panose="02040503050406030204" pitchFamily="18" charset="0"/>
                          </a:rPr>
                          <m:t>𝑔𝑎𝑝</m:t>
                        </m:r>
                      </m:sub>
                    </m:sSub>
                    <m:r>
                      <a:rPr lang="en-US" sz="1400" b="0" i="1" smtClean="0">
                        <a:latin typeface="Cambria Math" panose="02040503050406030204" pitchFamily="18" charset="0"/>
                      </a:rPr>
                      <m:t>+</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𝑁</m:t>
                        </m:r>
                      </m:e>
                      <m:sub>
                        <m:r>
                          <a:rPr lang="en-US" sz="1400" b="0" i="1" smtClean="0">
                            <a:latin typeface="Cambria Math" panose="02040503050406030204" pitchFamily="18" charset="0"/>
                          </a:rPr>
                          <m:t>𝑠𝑒𝑞</m:t>
                        </m:r>
                      </m:sub>
                    </m:sSub>
                    <m:r>
                      <a:rPr lang="en-US" sz="1400" b="0" i="1" smtClean="0">
                        <a:latin typeface="Cambria Math" panose="02040503050406030204" pitchFamily="18" charset="0"/>
                      </a:rPr>
                      <m:t>/2</m:t>
                    </m:r>
                  </m:oMath>
                </a14:m>
                <a:r>
                  <a:rPr lang="en-US" sz="1400" dirty="0">
                    <a:latin typeface="+mj-lt"/>
                  </a:rPr>
                  <a:t>], in the synchronized case (CFO=0), </a:t>
                </a:r>
                <a:r>
                  <a:rPr lang="en-US" sz="1400" dirty="0" err="1">
                    <a:latin typeface="+mj-lt"/>
                  </a:rPr>
                  <a:t>Golay</a:t>
                </a:r>
                <a:r>
                  <a:rPr lang="en-US" sz="1400" dirty="0">
                    <a:latin typeface="+mj-lt"/>
                  </a:rPr>
                  <a:t> sequence has zero auto-correlation, and </a:t>
                </a:r>
                <a:r>
                  <a:rPr lang="en-US" sz="1400" dirty="0"/>
                  <a:t>for CFO up to 40 ppm, auto-correlation is around -19.9 </a:t>
                </a:r>
                <a:r>
                  <a:rPr lang="en-US" sz="1400" dirty="0" err="1"/>
                  <a:t>dB.</a:t>
                </a:r>
                <a:endParaRPr lang="en-US" sz="1400" dirty="0">
                  <a:latin typeface="+mj-lt"/>
                </a:endParaRPr>
              </a:p>
            </p:txBody>
          </p:sp>
        </mc:Choice>
        <mc:Fallback xmlns="">
          <p:sp>
            <p:nvSpPr>
              <p:cNvPr id="3" name="TextBox 2">
                <a:extLst>
                  <a:ext uri="{FF2B5EF4-FFF2-40B4-BE49-F238E27FC236}">
                    <a16:creationId xmlns:a16="http://schemas.microsoft.com/office/drawing/2014/main" id="{C55BED14-4C6A-DBF3-EDBD-324E95BF1AF4}"/>
                  </a:ext>
                </a:extLst>
              </p:cNvPr>
              <p:cNvSpPr txBox="1">
                <a:spLocks noRot="1" noChangeAspect="1" noMove="1" noResize="1" noEditPoints="1" noAdjustHandles="1" noChangeArrowheads="1" noChangeShapeType="1" noTextEdit="1"/>
              </p:cNvSpPr>
              <p:nvPr/>
            </p:nvSpPr>
            <p:spPr>
              <a:xfrm>
                <a:off x="502108" y="5907756"/>
                <a:ext cx="8496944" cy="540725"/>
              </a:xfrm>
              <a:prstGeom prst="rect">
                <a:avLst/>
              </a:prstGeom>
              <a:blipFill>
                <a:blip r:embed="rId3"/>
                <a:stretch>
                  <a:fillRect l="-215" t="-1124" b="-1123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8E77EF5-D62A-921C-AF6F-B8FC0A468199}"/>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5</a:t>
            </a:fld>
            <a:endParaRPr lang="en-US" altLang="en-US" dirty="0"/>
          </a:p>
        </p:txBody>
      </p:sp>
    </p:spTree>
    <p:extLst>
      <p:ext uri="{BB962C8B-B14F-4D97-AF65-F5344CB8AC3E}">
        <p14:creationId xmlns:p14="http://schemas.microsoft.com/office/powerpoint/2010/main" val="4124781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2F1BE-BEB8-47E8-9597-78181AF2A732}"/>
              </a:ext>
            </a:extLst>
          </p:cNvPr>
          <p:cNvSpPr>
            <a:spLocks noGrp="1"/>
          </p:cNvSpPr>
          <p:nvPr>
            <p:ph type="title"/>
          </p:nvPr>
        </p:nvSpPr>
        <p:spPr>
          <a:xfrm>
            <a:off x="685800" y="332656"/>
            <a:ext cx="7772400" cy="1066800"/>
          </a:xfrm>
        </p:spPr>
        <p:txBody>
          <a:bodyPr/>
          <a:lstStyle/>
          <a:p>
            <a:r>
              <a:rPr lang="en-US" sz="3200" dirty="0">
                <a:solidFill>
                  <a:schemeClr val="tx1"/>
                </a:solidFill>
              </a:rPr>
              <a:t>Detection: Cross-Correlation Results</a:t>
            </a:r>
          </a:p>
        </p:txBody>
      </p:sp>
      <p:graphicFrame>
        <p:nvGraphicFramePr>
          <p:cNvPr id="6" name="Table 5">
            <a:extLst>
              <a:ext uri="{FF2B5EF4-FFF2-40B4-BE49-F238E27FC236}">
                <a16:creationId xmlns:a16="http://schemas.microsoft.com/office/drawing/2014/main" id="{6E160A05-68CA-4FFA-A435-A81C9169F127}"/>
              </a:ext>
            </a:extLst>
          </p:cNvPr>
          <p:cNvGraphicFramePr>
            <a:graphicFrameLocks noGrp="1"/>
          </p:cNvGraphicFramePr>
          <p:nvPr>
            <p:extLst>
              <p:ext uri="{D42A27DB-BD31-4B8C-83A1-F6EECF244321}">
                <p14:modId xmlns:p14="http://schemas.microsoft.com/office/powerpoint/2010/main" val="969097500"/>
              </p:ext>
            </p:extLst>
          </p:nvPr>
        </p:nvGraphicFramePr>
        <p:xfrm>
          <a:off x="689712" y="4558720"/>
          <a:ext cx="3859319" cy="1892866"/>
        </p:xfrm>
        <a:graphic>
          <a:graphicData uri="http://schemas.openxmlformats.org/drawingml/2006/table">
            <a:tbl>
              <a:tblPr firstRow="1" bandRow="1">
                <a:tableStyleId>{5C22544A-7EE6-4342-B048-85BDC9FD1C3A}</a:tableStyleId>
              </a:tblPr>
              <a:tblGrid>
                <a:gridCol w="1127531">
                  <a:extLst>
                    <a:ext uri="{9D8B030D-6E8A-4147-A177-3AD203B41FA5}">
                      <a16:colId xmlns:a16="http://schemas.microsoft.com/office/drawing/2014/main" val="1474891656"/>
                    </a:ext>
                  </a:extLst>
                </a:gridCol>
                <a:gridCol w="991582">
                  <a:extLst>
                    <a:ext uri="{9D8B030D-6E8A-4147-A177-3AD203B41FA5}">
                      <a16:colId xmlns:a16="http://schemas.microsoft.com/office/drawing/2014/main" val="2249536776"/>
                    </a:ext>
                  </a:extLst>
                </a:gridCol>
                <a:gridCol w="826856">
                  <a:extLst>
                    <a:ext uri="{9D8B030D-6E8A-4147-A177-3AD203B41FA5}">
                      <a16:colId xmlns:a16="http://schemas.microsoft.com/office/drawing/2014/main" val="694838359"/>
                    </a:ext>
                  </a:extLst>
                </a:gridCol>
                <a:gridCol w="913350">
                  <a:extLst>
                    <a:ext uri="{9D8B030D-6E8A-4147-A177-3AD203B41FA5}">
                      <a16:colId xmlns:a16="http://schemas.microsoft.com/office/drawing/2014/main" val="2959268881"/>
                    </a:ext>
                  </a:extLst>
                </a:gridCol>
              </a:tblGrid>
              <a:tr h="226564">
                <a:tc>
                  <a:txBody>
                    <a:bodyPr/>
                    <a:lstStyle/>
                    <a:p>
                      <a:endParaRPr lang="en-US"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Single Symbol</a:t>
                      </a:r>
                    </a:p>
                  </a:txBody>
                  <a:tcPr marL="68580" marR="68580" marT="34290" marB="34290"/>
                </a:tc>
                <a:tc>
                  <a:txBody>
                    <a:bodyPr/>
                    <a:lstStyle/>
                    <a:p>
                      <a:r>
                        <a:rPr lang="en-US" sz="1100" dirty="0"/>
                        <a:t>4 Symbols</a:t>
                      </a:r>
                    </a:p>
                  </a:txBody>
                  <a:tcPr marL="68580" marR="68580" marT="34290" marB="34290"/>
                </a:tc>
                <a:tc>
                  <a:txBody>
                    <a:bodyPr/>
                    <a:lstStyle/>
                    <a:p>
                      <a:r>
                        <a:rPr lang="en-US" sz="1100" dirty="0"/>
                        <a:t>16 symbols</a:t>
                      </a:r>
                    </a:p>
                  </a:txBody>
                  <a:tcPr marL="68580" marR="68580" marT="34290" marB="34290"/>
                </a:tc>
                <a:extLst>
                  <a:ext uri="{0D108BD9-81ED-4DB2-BD59-A6C34878D82A}">
                    <a16:rowId xmlns:a16="http://schemas.microsoft.com/office/drawing/2014/main" val="3212352711"/>
                  </a:ext>
                </a:extLst>
              </a:tr>
              <a:tr h="213432">
                <a:tc>
                  <a:txBody>
                    <a:bodyPr/>
                    <a:lstStyle/>
                    <a:p>
                      <a:r>
                        <a:rPr lang="en-US" sz="1100" dirty="0" err="1"/>
                        <a:t>Ipatov</a:t>
                      </a:r>
                      <a:endParaRPr lang="en-US" sz="1100" dirty="0"/>
                    </a:p>
                  </a:txBody>
                  <a:tcPr marL="68580" marR="68580" marT="34290" marB="34290"/>
                </a:tc>
                <a:tc>
                  <a:txBody>
                    <a:bodyPr/>
                    <a:lstStyle/>
                    <a:p>
                      <a:r>
                        <a:rPr lang="en-US" sz="1100" dirty="0"/>
                        <a:t>-13.3</a:t>
                      </a:r>
                    </a:p>
                  </a:txBody>
                  <a:tcPr marL="68580" marR="68580" marT="34290" marB="34290"/>
                </a:tc>
                <a:tc>
                  <a:txBody>
                    <a:bodyPr/>
                    <a:lstStyle/>
                    <a:p>
                      <a:r>
                        <a:rPr lang="en-US" sz="1100" dirty="0"/>
                        <a:t>-13.3</a:t>
                      </a:r>
                    </a:p>
                  </a:txBody>
                  <a:tcPr marL="68580" marR="68580" marT="34290" marB="34290"/>
                </a:tc>
                <a:tc>
                  <a:txBody>
                    <a:bodyPr/>
                    <a:lstStyle/>
                    <a:p>
                      <a:r>
                        <a:rPr lang="en-US" sz="1100" dirty="0"/>
                        <a:t>-13.3</a:t>
                      </a:r>
                    </a:p>
                  </a:txBody>
                  <a:tcPr marL="68580" marR="68580" marT="34290" marB="34290"/>
                </a:tc>
                <a:extLst>
                  <a:ext uri="{0D108BD9-81ED-4DB2-BD59-A6C34878D82A}">
                    <a16:rowId xmlns:a16="http://schemas.microsoft.com/office/drawing/2014/main" val="2272263232"/>
                  </a:ext>
                </a:extLst>
              </a:tr>
              <a:tr h="226564">
                <a:tc>
                  <a:txBody>
                    <a:bodyPr/>
                    <a:lstStyle/>
                    <a:p>
                      <a:r>
                        <a:rPr lang="en-US" sz="1100" dirty="0"/>
                        <a:t>M-Sequence</a:t>
                      </a:r>
                    </a:p>
                  </a:txBody>
                  <a:tcPr marL="68580" marR="68580" marT="34290" marB="34290"/>
                </a:tc>
                <a:tc>
                  <a:txBody>
                    <a:bodyPr/>
                    <a:lstStyle/>
                    <a:p>
                      <a:r>
                        <a:rPr lang="en-US" sz="1100" dirty="0"/>
                        <a:t>-13.9</a:t>
                      </a:r>
                    </a:p>
                  </a:txBody>
                  <a:tcPr marL="68580" marR="68580" marT="34290" marB="34290"/>
                </a:tc>
                <a:tc>
                  <a:txBody>
                    <a:bodyPr/>
                    <a:lstStyle/>
                    <a:p>
                      <a:r>
                        <a:rPr lang="en-US" sz="1100" dirty="0"/>
                        <a:t>-13.9</a:t>
                      </a:r>
                    </a:p>
                  </a:txBody>
                  <a:tcPr marL="68580" marR="68580" marT="34290" marB="34290"/>
                </a:tc>
                <a:tc>
                  <a:txBody>
                    <a:bodyPr/>
                    <a:lstStyle/>
                    <a:p>
                      <a:r>
                        <a:rPr lang="en-US" sz="1100" dirty="0"/>
                        <a:t>-13.9</a:t>
                      </a:r>
                    </a:p>
                  </a:txBody>
                  <a:tcPr marL="68580" marR="68580" marT="34290" marB="34290"/>
                </a:tc>
                <a:extLst>
                  <a:ext uri="{0D108BD9-81ED-4DB2-BD59-A6C34878D82A}">
                    <a16:rowId xmlns:a16="http://schemas.microsoft.com/office/drawing/2014/main" val="250067153"/>
                  </a:ext>
                </a:extLst>
              </a:tr>
              <a:tr h="516369">
                <a:tc>
                  <a:txBody>
                    <a:bodyPr/>
                    <a:lstStyle/>
                    <a:p>
                      <a:r>
                        <a:rPr lang="en-US" sz="1100" dirty="0" err="1"/>
                        <a:t>Golay</a:t>
                      </a:r>
                      <a:r>
                        <a:rPr lang="en-US" sz="1100" dirty="0"/>
                        <a:t> Sequence (32,32)</a:t>
                      </a:r>
                    </a:p>
                  </a:txBody>
                  <a:tcPr marL="68580" marR="68580" marT="34290" marB="34290"/>
                </a:tc>
                <a:tc>
                  <a:txBody>
                    <a:bodyPr/>
                    <a:lstStyle/>
                    <a:p>
                      <a:r>
                        <a:rPr lang="en-US" sz="1100" dirty="0"/>
                        <a:t>-4.7</a:t>
                      </a:r>
                    </a:p>
                  </a:txBody>
                  <a:tcPr marL="68580" marR="68580" marT="34290" marB="34290"/>
                </a:tc>
                <a:tc>
                  <a:txBody>
                    <a:bodyPr/>
                    <a:lstStyle/>
                    <a:p>
                      <a:r>
                        <a:rPr lang="en-US" sz="1100" dirty="0"/>
                        <a:t>-4.7</a:t>
                      </a:r>
                    </a:p>
                  </a:txBody>
                  <a:tcPr marL="68580" marR="68580" marT="34290" marB="34290"/>
                </a:tc>
                <a:tc>
                  <a:txBody>
                    <a:bodyPr/>
                    <a:lstStyle/>
                    <a:p>
                      <a:r>
                        <a:rPr lang="en-US" sz="1100" dirty="0"/>
                        <a:t>-4.7</a:t>
                      </a:r>
                    </a:p>
                  </a:txBody>
                  <a:tcPr marL="68580" marR="68580" marT="34290" marB="34290"/>
                </a:tc>
                <a:extLst>
                  <a:ext uri="{0D108BD9-81ED-4DB2-BD59-A6C34878D82A}">
                    <a16:rowId xmlns:a16="http://schemas.microsoft.com/office/drawing/2014/main" val="413376224"/>
                  </a:ext>
                </a:extLst>
              </a:tr>
              <a:tr h="667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a:t>Golay</a:t>
                      </a:r>
                      <a:r>
                        <a:rPr lang="en-US" sz="1100" dirty="0"/>
                        <a:t> Sequence (32,</a:t>
                      </a:r>
                      <a:r>
                        <a:rPr lang="en-US" sz="1100" dirty="0">
                          <a:solidFill>
                            <a:srgbClr val="C00000"/>
                          </a:solidFill>
                        </a:rPr>
                        <a:t>33</a:t>
                      </a:r>
                      <a:r>
                        <a:rPr lang="en-US" sz="1100" dirty="0"/>
                        <a:t>)</a:t>
                      </a:r>
                    </a:p>
                    <a:p>
                      <a:endParaRPr lang="en-US" sz="1100" dirty="0"/>
                    </a:p>
                  </a:txBody>
                  <a:tcPr marL="68580" marR="68580" marT="34290" marB="34290"/>
                </a:tc>
                <a:tc>
                  <a:txBody>
                    <a:bodyPr/>
                    <a:lstStyle/>
                    <a:p>
                      <a:r>
                        <a:rPr lang="en-US" sz="1100" dirty="0"/>
                        <a:t>-6.2</a:t>
                      </a:r>
                    </a:p>
                  </a:txBody>
                  <a:tcPr marL="68580" marR="68580" marT="34290" marB="34290"/>
                </a:tc>
                <a:tc>
                  <a:txBody>
                    <a:bodyPr/>
                    <a:lstStyle/>
                    <a:p>
                      <a:r>
                        <a:rPr lang="en-US" sz="1100" dirty="0"/>
                        <a:t>-12.6</a:t>
                      </a:r>
                    </a:p>
                  </a:txBody>
                  <a:tcPr marL="68580" marR="68580" marT="34290" marB="34290"/>
                </a:tc>
                <a:tc>
                  <a:txBody>
                    <a:bodyPr/>
                    <a:lstStyle/>
                    <a:p>
                      <a:r>
                        <a:rPr lang="en-US" sz="1100" dirty="0"/>
                        <a:t>-19.2</a:t>
                      </a:r>
                    </a:p>
                  </a:txBody>
                  <a:tcPr marL="68580" marR="68580" marT="34290" marB="34290"/>
                </a:tc>
                <a:extLst>
                  <a:ext uri="{0D108BD9-81ED-4DB2-BD59-A6C34878D82A}">
                    <a16:rowId xmlns:a16="http://schemas.microsoft.com/office/drawing/2014/main" val="58139319"/>
                  </a:ext>
                </a:extLst>
              </a:tr>
            </a:tbl>
          </a:graphicData>
        </a:graphic>
      </p:graphicFrame>
      <p:sp>
        <p:nvSpPr>
          <p:cNvPr id="8" name="TextBox 7">
            <a:extLst>
              <a:ext uri="{FF2B5EF4-FFF2-40B4-BE49-F238E27FC236}">
                <a16:creationId xmlns:a16="http://schemas.microsoft.com/office/drawing/2014/main" id="{EA431AEB-F07C-4014-9667-B6D26B091B62}"/>
              </a:ext>
            </a:extLst>
          </p:cNvPr>
          <p:cNvSpPr txBox="1"/>
          <p:nvPr/>
        </p:nvSpPr>
        <p:spPr>
          <a:xfrm>
            <a:off x="1241883" y="4282849"/>
            <a:ext cx="2747152" cy="313932"/>
          </a:xfrm>
          <a:prstGeom prst="rect">
            <a:avLst/>
          </a:prstGeom>
          <a:noFill/>
          <a:ln>
            <a:noFill/>
          </a:ln>
        </p:spPr>
        <p:txBody>
          <a:bodyPr wrap="square" lIns="102870" tIns="68580" rIns="0" bIns="68580" rtlCol="0">
            <a:spAutoFit/>
          </a:bodyPr>
          <a:lstStyle/>
          <a:p>
            <a:pPr>
              <a:lnSpc>
                <a:spcPct val="95000"/>
              </a:lnSpc>
              <a:spcBef>
                <a:spcPts val="900"/>
              </a:spcBef>
            </a:pPr>
            <a:r>
              <a:rPr lang="en-US" dirty="0">
                <a:solidFill>
                  <a:schemeClr val="accent1"/>
                </a:solidFill>
              </a:rPr>
              <a:t>Cross-correlation (dB), CFO up to 40ppm</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DE5E911-0C4E-45B1-96CA-FB762A93CED6}"/>
                  </a:ext>
                </a:extLst>
              </p:cNvPr>
              <p:cNvSpPr txBox="1"/>
              <p:nvPr/>
            </p:nvSpPr>
            <p:spPr>
              <a:xfrm>
                <a:off x="131070" y="1073428"/>
                <a:ext cx="8795823" cy="3660489"/>
              </a:xfrm>
              <a:prstGeom prst="rect">
                <a:avLst/>
              </a:prstGeom>
              <a:noFill/>
              <a:ln>
                <a:noFill/>
              </a:ln>
            </p:spPr>
            <p:txBody>
              <a:bodyPr wrap="square" lIns="102870" tIns="68580" rIns="0" bIns="68580" rtlCol="0">
                <a:spAutoFit/>
              </a:bodyPr>
              <a:lstStyle/>
              <a:p>
                <a:pPr marL="214313" indent="-214313">
                  <a:lnSpc>
                    <a:spcPct val="95000"/>
                  </a:lnSpc>
                  <a:spcBef>
                    <a:spcPts val="900"/>
                  </a:spcBef>
                  <a:buFont typeface="Arial" panose="020B0604020202020204" pitchFamily="34" charset="0"/>
                  <a:buChar char="•"/>
                </a:pPr>
                <a:r>
                  <a:rPr lang="en-US" sz="1400" dirty="0">
                    <a:latin typeface="+mj-lt"/>
                  </a:rPr>
                  <a:t>CFO up to 40 ppm. Coherent combining within a symbol,  non-coherent detection across symbols. </a:t>
                </a:r>
              </a:p>
              <a:p>
                <a:pPr marL="214313" indent="-214313">
                  <a:lnSpc>
                    <a:spcPct val="95000"/>
                  </a:lnSpc>
                  <a:spcBef>
                    <a:spcPts val="900"/>
                  </a:spcBef>
                  <a:buFont typeface="Arial" panose="020B0604020202020204" pitchFamily="34" charset="0"/>
                  <a:buChar char="•"/>
                </a:pPr>
                <a:r>
                  <a:rPr lang="en-US" sz="1400" dirty="0">
                    <a:latin typeface="+mj-lt"/>
                  </a:rPr>
                  <a:t>Large cross-correlation affects detection false alarm rate.</a:t>
                </a:r>
              </a:p>
              <a:p>
                <a:pPr marL="214313" indent="-214313">
                  <a:lnSpc>
                    <a:spcPct val="95000"/>
                  </a:lnSpc>
                  <a:spcBef>
                    <a:spcPts val="900"/>
                  </a:spcBef>
                  <a:buFont typeface="Arial" panose="020B0604020202020204" pitchFamily="34" charset="0"/>
                  <a:buChar char="•"/>
                </a:pPr>
                <a:r>
                  <a:rPr lang="en-US" sz="1400" dirty="0">
                    <a:latin typeface="+mj-lt"/>
                  </a:rPr>
                  <a:t>For each CFO, max cross-correlation is normalized to the worst auto-correlation as: </a:t>
                </a:r>
                <a14:m>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𝐶𝐶</m:t>
                        </m:r>
                      </m:e>
                      <m:sub>
                        <m:r>
                          <a:rPr lang="en-US" sz="1400" b="0" i="1" smtClean="0">
                            <a:latin typeface="Cambria Math" panose="02040503050406030204" pitchFamily="18" charset="0"/>
                          </a:rPr>
                          <m:t>𝑁𝑜𝑟𝑚𝑎𝑙𝑖𝑧𝑒𝑑</m:t>
                        </m:r>
                      </m:sub>
                    </m:sSub>
                    <m:r>
                      <a:rPr lang="en-US" sz="1400" b="0" i="1" smtClean="0">
                        <a:latin typeface="Cambria Math" panose="02040503050406030204" pitchFamily="18" charset="0"/>
                      </a:rPr>
                      <m:t>=</m:t>
                    </m:r>
                  </m:oMath>
                </a14:m>
                <a:r>
                  <a:rPr lang="en-US" sz="1400" dirty="0">
                    <a:latin typeface="+mj-lt"/>
                  </a:rPr>
                  <a:t> </a:t>
                </a:r>
                <a14:m>
                  <m:oMath xmlns:m="http://schemas.openxmlformats.org/officeDocument/2006/math">
                    <m:f>
                      <m:fPr>
                        <m:ctrlPr>
                          <a:rPr lang="en-US" sz="1400" i="1" smtClean="0">
                            <a:latin typeface="Cambria Math" panose="02040503050406030204" pitchFamily="18" charset="0"/>
                          </a:rPr>
                        </m:ctrlPr>
                      </m:fPr>
                      <m:num>
                        <m:func>
                          <m:funcPr>
                            <m:ctrlPr>
                              <a:rPr lang="en-US" sz="1400" i="1">
                                <a:latin typeface="Cambria Math" panose="02040503050406030204" pitchFamily="18" charset="0"/>
                              </a:rPr>
                            </m:ctrlPr>
                          </m:funcPr>
                          <m:fName>
                            <m:limLow>
                              <m:limLowPr>
                                <m:ctrlPr>
                                  <a:rPr lang="en-US" sz="1400" i="1">
                                    <a:latin typeface="Cambria Math" panose="02040503050406030204" pitchFamily="18" charset="0"/>
                                  </a:rPr>
                                </m:ctrlPr>
                              </m:limLowPr>
                              <m:e>
                                <m:r>
                                  <m:rPr>
                                    <m:sty m:val="p"/>
                                  </m:rPr>
                                  <a:rPr lang="en-US" sz="1400">
                                    <a:latin typeface="Cambria Math" panose="02040503050406030204" pitchFamily="18" charset="0"/>
                                  </a:rPr>
                                  <m:t>max</m:t>
                                </m:r>
                              </m:e>
                              <m:lim>
                                <m:r>
                                  <a:rPr lang="en-US" sz="1400" b="0" i="1" smtClean="0">
                                    <a:latin typeface="Cambria Math" panose="02040503050406030204" pitchFamily="18" charset="0"/>
                                  </a:rPr>
                                  <m:t>𝑡</m:t>
                                </m:r>
                                <m:r>
                                  <a:rPr lang="en-US" sz="1400" b="0" i="1" smtClean="0">
                                    <a:latin typeface="Cambria Math" panose="02040503050406030204" pitchFamily="18" charset="0"/>
                                  </a:rPr>
                                  <m:t>, </m:t>
                                </m:r>
                                <m:r>
                                  <a:rPr lang="en-US" sz="1400" i="1">
                                    <a:latin typeface="Cambria Math" panose="02040503050406030204" pitchFamily="18" charset="0"/>
                                  </a:rPr>
                                  <m:t>𝑐𝑓</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𝑜</m:t>
                                    </m:r>
                                  </m:e>
                                  <m:sub>
                                    <m:r>
                                      <a:rPr lang="en-US" sz="1400" b="0" i="1" smtClean="0">
                                        <a:latin typeface="Cambria Math" panose="02040503050406030204" pitchFamily="18" charset="0"/>
                                      </a:rPr>
                                      <m:t>1</m:t>
                                    </m:r>
                                  </m:sub>
                                </m:sSub>
                              </m:lim>
                            </m:limLow>
                          </m:fName>
                          <m:e>
                            <m:r>
                              <a:rPr lang="en-US" sz="1400" b="0" i="1" smtClean="0">
                                <a:latin typeface="Cambria Math" panose="02040503050406030204" pitchFamily="18" charset="0"/>
                              </a:rPr>
                              <m:t>𝐶</m:t>
                            </m:r>
                            <m:r>
                              <a:rPr lang="en-US" sz="1400" i="1">
                                <a:latin typeface="Cambria Math" panose="02040503050406030204" pitchFamily="18" charset="0"/>
                              </a:rPr>
                              <m:t>𝐶</m:t>
                            </m:r>
                            <m:d>
                              <m:dPr>
                                <m:ctrlPr>
                                  <a:rPr lang="en-US" sz="1400" i="1">
                                    <a:latin typeface="Cambria Math" panose="02040503050406030204" pitchFamily="18" charset="0"/>
                                  </a:rPr>
                                </m:ctrlPr>
                              </m:dPr>
                              <m:e>
                                <m:r>
                                  <a:rPr lang="en-US" sz="1400" b="0" i="1" smtClean="0">
                                    <a:latin typeface="Cambria Math" panose="02040503050406030204" pitchFamily="18" charset="0"/>
                                  </a:rPr>
                                  <m:t>𝑡</m:t>
                                </m:r>
                                <m:r>
                                  <a:rPr lang="en-US" sz="1400" i="1">
                                    <a:latin typeface="Cambria Math" panose="02040503050406030204" pitchFamily="18" charset="0"/>
                                  </a:rPr>
                                  <m:t>,</m:t>
                                </m:r>
                                <m:r>
                                  <a:rPr lang="en-US" sz="1400" i="1">
                                    <a:latin typeface="Cambria Math" panose="02040503050406030204" pitchFamily="18" charset="0"/>
                                  </a:rPr>
                                  <m:t>𝑐𝑓</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𝑜</m:t>
                                    </m:r>
                                  </m:e>
                                  <m:sub>
                                    <m:r>
                                      <a:rPr lang="en-US" sz="1400" i="1">
                                        <a:latin typeface="Cambria Math" panose="02040503050406030204" pitchFamily="18" charset="0"/>
                                      </a:rPr>
                                      <m:t>1</m:t>
                                    </m:r>
                                  </m:sub>
                                </m:sSub>
                              </m:e>
                            </m:d>
                          </m:e>
                        </m:func>
                      </m:num>
                      <m:den>
                        <m:func>
                          <m:funcPr>
                            <m:ctrlPr>
                              <a:rPr lang="en-US" sz="1400" i="1">
                                <a:latin typeface="Cambria Math" panose="02040503050406030204" pitchFamily="18" charset="0"/>
                              </a:rPr>
                            </m:ctrlPr>
                          </m:funcPr>
                          <m:fName>
                            <m:limLow>
                              <m:limLowPr>
                                <m:ctrlPr>
                                  <a:rPr lang="en-US" sz="1400" i="1">
                                    <a:latin typeface="Cambria Math" panose="02040503050406030204" pitchFamily="18" charset="0"/>
                                  </a:rPr>
                                </m:ctrlPr>
                              </m:limLowPr>
                              <m:e>
                                <m:r>
                                  <m:rPr>
                                    <m:sty m:val="p"/>
                                  </m:rPr>
                                  <a:rPr lang="en-US" sz="1400">
                                    <a:latin typeface="Cambria Math" panose="02040503050406030204" pitchFamily="18" charset="0"/>
                                  </a:rPr>
                                  <m:t>m</m:t>
                                </m:r>
                                <m:r>
                                  <m:rPr>
                                    <m:sty m:val="p"/>
                                  </m:rPr>
                                  <a:rPr lang="en-US" sz="1400" b="0" i="0" smtClean="0">
                                    <a:latin typeface="Cambria Math" panose="02040503050406030204" pitchFamily="18" charset="0"/>
                                  </a:rPr>
                                  <m:t>in</m:t>
                                </m:r>
                              </m:e>
                              <m:lim>
                                <m:r>
                                  <a:rPr lang="en-US" sz="1400" i="1">
                                    <a:latin typeface="Cambria Math" panose="02040503050406030204" pitchFamily="18" charset="0"/>
                                  </a:rPr>
                                  <m:t>𝑐𝑓</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𝑜</m:t>
                                    </m:r>
                                  </m:e>
                                  <m:sub>
                                    <m:r>
                                      <a:rPr lang="en-US" sz="1400" b="0" i="1" smtClean="0">
                                        <a:latin typeface="Cambria Math" panose="02040503050406030204" pitchFamily="18" charset="0"/>
                                      </a:rPr>
                                      <m:t>2</m:t>
                                    </m:r>
                                  </m:sub>
                                </m:sSub>
                              </m:lim>
                            </m:limLow>
                          </m:fName>
                          <m:e>
                            <m:r>
                              <a:rPr lang="en-US" sz="1400" b="0" i="1" smtClean="0">
                                <a:latin typeface="Cambria Math" panose="02040503050406030204" pitchFamily="18" charset="0"/>
                              </a:rPr>
                              <m:t>𝐴𝐶</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0,</m:t>
                                </m:r>
                                <m:r>
                                  <a:rPr lang="en-US" sz="1400" i="1">
                                    <a:latin typeface="Cambria Math" panose="02040503050406030204" pitchFamily="18" charset="0"/>
                                  </a:rPr>
                                  <m:t>𝑐𝑓</m:t>
                                </m:r>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𝑜</m:t>
                                    </m:r>
                                  </m:e>
                                  <m:sub>
                                    <m:r>
                                      <a:rPr lang="en-US" sz="1400" b="0" i="1" smtClean="0">
                                        <a:latin typeface="Cambria Math" panose="02040503050406030204" pitchFamily="18" charset="0"/>
                                      </a:rPr>
                                      <m:t>2</m:t>
                                    </m:r>
                                  </m:sub>
                                </m:sSub>
                              </m:e>
                            </m:d>
                          </m:e>
                        </m:func>
                      </m:den>
                    </m:f>
                  </m:oMath>
                </a14:m>
                <a:r>
                  <a:rPr lang="en-US" sz="1400" dirty="0">
                    <a:latin typeface="+mj-lt"/>
                  </a:rPr>
                  <a:t>  where </a:t>
                </a:r>
                <a14:m>
                  <m:oMath xmlns:m="http://schemas.openxmlformats.org/officeDocument/2006/math">
                    <m:r>
                      <a:rPr lang="en-US" sz="1400" i="1">
                        <a:latin typeface="Cambria Math" panose="02040503050406030204" pitchFamily="18" charset="0"/>
                      </a:rPr>
                      <m:t>𝑐𝑓</m:t>
                    </m:r>
                    <m:sSub>
                      <m:sSubPr>
                        <m:ctrlPr>
                          <a:rPr lang="en-US" sz="1400" i="1">
                            <a:latin typeface="Cambria Math" panose="02040503050406030204" pitchFamily="18" charset="0"/>
                          </a:rPr>
                        </m:ctrlPr>
                      </m:sSubPr>
                      <m:e>
                        <m:r>
                          <a:rPr lang="en-US" sz="1400" i="1">
                            <a:latin typeface="Cambria Math" panose="02040503050406030204" pitchFamily="18" charset="0"/>
                          </a:rPr>
                          <m:t>𝑜</m:t>
                        </m:r>
                      </m:e>
                      <m:sub>
                        <m:r>
                          <a:rPr lang="en-US" sz="1400" i="1">
                            <a:latin typeface="Cambria Math" panose="02040503050406030204" pitchFamily="18" charset="0"/>
                          </a:rPr>
                          <m:t>1</m:t>
                        </m:r>
                      </m:sub>
                    </m:sSub>
                  </m:oMath>
                </a14:m>
                <a:r>
                  <a:rPr lang="en-US" sz="1400" dirty="0">
                    <a:latin typeface="+mj-lt"/>
                  </a:rPr>
                  <a:t>is the frequency offset between interfering device and receiver, and </a:t>
                </a:r>
                <a14:m>
                  <m:oMath xmlns:m="http://schemas.openxmlformats.org/officeDocument/2006/math">
                    <m:r>
                      <a:rPr lang="en-US" sz="1400" i="1">
                        <a:latin typeface="Cambria Math" panose="02040503050406030204" pitchFamily="18" charset="0"/>
                      </a:rPr>
                      <m:t>𝑐𝑓</m:t>
                    </m:r>
                    <m:sSub>
                      <m:sSubPr>
                        <m:ctrlPr>
                          <a:rPr lang="en-US" sz="1400" i="1">
                            <a:latin typeface="Cambria Math" panose="02040503050406030204" pitchFamily="18" charset="0"/>
                          </a:rPr>
                        </m:ctrlPr>
                      </m:sSubPr>
                      <m:e>
                        <m:r>
                          <a:rPr lang="en-US" sz="1400" i="1">
                            <a:latin typeface="Cambria Math" panose="02040503050406030204" pitchFamily="18" charset="0"/>
                          </a:rPr>
                          <m:t>𝑜</m:t>
                        </m:r>
                      </m:e>
                      <m:sub>
                        <m:r>
                          <a:rPr lang="en-US" sz="1400" b="0" i="1" smtClean="0">
                            <a:latin typeface="Cambria Math" panose="02040503050406030204" pitchFamily="18" charset="0"/>
                          </a:rPr>
                          <m:t>2</m:t>
                        </m:r>
                      </m:sub>
                    </m:sSub>
                  </m:oMath>
                </a14:m>
                <a:r>
                  <a:rPr lang="en-US" sz="1400" dirty="0">
                    <a:latin typeface="+mj-lt"/>
                  </a:rPr>
                  <a:t> is the frequency offset between transmitter and receiver.</a:t>
                </a:r>
              </a:p>
              <a:p>
                <a:pPr marL="214313" indent="-214313">
                  <a:lnSpc>
                    <a:spcPct val="95000"/>
                  </a:lnSpc>
                  <a:spcBef>
                    <a:spcPts val="900"/>
                  </a:spcBef>
                  <a:buFont typeface="Arial" panose="020B0604020202020204" pitchFamily="34" charset="0"/>
                  <a:buChar char="•"/>
                </a:pPr>
                <a:r>
                  <a:rPr lang="en-US" sz="1400" b="1" dirty="0">
                    <a:latin typeface="+mj-lt"/>
                  </a:rPr>
                  <a:t>Observations:</a:t>
                </a:r>
              </a:p>
              <a:p>
                <a:pPr marL="742950" lvl="1" indent="-285750">
                  <a:lnSpc>
                    <a:spcPct val="95000"/>
                  </a:lnSpc>
                  <a:spcBef>
                    <a:spcPts val="900"/>
                  </a:spcBef>
                  <a:buFont typeface="Courier New" panose="02070309020205020404" pitchFamily="49" charset="0"/>
                  <a:buChar char="o"/>
                </a:pPr>
                <a:r>
                  <a:rPr lang="en-US" sz="1400" dirty="0" err="1">
                    <a:latin typeface="+mj-lt"/>
                  </a:rPr>
                  <a:t>Golay</a:t>
                </a:r>
                <a:r>
                  <a:rPr lang="en-US" sz="1400" dirty="0">
                    <a:latin typeface="+mj-lt"/>
                  </a:rPr>
                  <a:t> sequence with equal gaps has bad cross-correlation properties and it is not a good candidate.</a:t>
                </a:r>
              </a:p>
              <a:p>
                <a:pPr marL="742950" lvl="1" indent="-285750">
                  <a:lnSpc>
                    <a:spcPct val="95000"/>
                  </a:lnSpc>
                  <a:spcBef>
                    <a:spcPts val="900"/>
                  </a:spcBef>
                  <a:buFont typeface="Courier New" panose="02070309020205020404" pitchFamily="49" charset="0"/>
                  <a:buChar char="o"/>
                </a:pPr>
                <a:r>
                  <a:rPr lang="en-US" sz="1400" dirty="0">
                    <a:latin typeface="+mj-lt"/>
                  </a:rPr>
                  <a:t>When required number of symbols for packet detection is small (mid to high SNR scenario), </a:t>
                </a:r>
                <a:r>
                  <a:rPr lang="en-US" sz="1400" dirty="0" err="1">
                    <a:latin typeface="+mj-lt"/>
                  </a:rPr>
                  <a:t>Ipatov</a:t>
                </a:r>
                <a:r>
                  <a:rPr lang="en-US" sz="1400" dirty="0">
                    <a:latin typeface="+mj-lt"/>
                  </a:rPr>
                  <a:t> and M sequences have lower cross-correlation than </a:t>
                </a:r>
                <a:r>
                  <a:rPr lang="en-US" sz="1400" dirty="0" err="1">
                    <a:latin typeface="+mj-lt"/>
                  </a:rPr>
                  <a:t>Golay</a:t>
                </a:r>
                <a:r>
                  <a:rPr lang="en-US" sz="1400" dirty="0">
                    <a:latin typeface="+mj-lt"/>
                  </a:rPr>
                  <a:t> sequence with unequal gaps.</a:t>
                </a:r>
              </a:p>
              <a:p>
                <a:pPr marL="742950" lvl="1" indent="-285750">
                  <a:lnSpc>
                    <a:spcPct val="95000"/>
                  </a:lnSpc>
                  <a:spcBef>
                    <a:spcPts val="900"/>
                  </a:spcBef>
                  <a:buFont typeface="Courier New" panose="02070309020205020404" pitchFamily="49" charset="0"/>
                  <a:buChar char="o"/>
                </a:pPr>
                <a:r>
                  <a:rPr lang="en-US" sz="1400" dirty="0">
                    <a:latin typeface="+mj-lt"/>
                  </a:rPr>
                  <a:t>When required number of symbols for packet detection is large (low SNR scenario), then </a:t>
                </a:r>
                <a:r>
                  <a:rPr lang="en-US" sz="1400" dirty="0" err="1">
                    <a:latin typeface="+mj-lt"/>
                  </a:rPr>
                  <a:t>Golay</a:t>
                </a:r>
                <a:r>
                  <a:rPr lang="en-US" sz="1400" dirty="0">
                    <a:latin typeface="+mj-lt"/>
                  </a:rPr>
                  <a:t> sequence with unequal gaps has lower cross-correlation.</a:t>
                </a:r>
              </a:p>
              <a:p>
                <a:pPr marL="214313" indent="-214313">
                  <a:lnSpc>
                    <a:spcPct val="95000"/>
                  </a:lnSpc>
                  <a:spcBef>
                    <a:spcPts val="900"/>
                  </a:spcBef>
                  <a:buFont typeface="Arial" panose="020B0604020202020204" pitchFamily="34" charset="0"/>
                  <a:buChar char="•"/>
                </a:pPr>
                <a:endParaRPr lang="en-US" dirty="0">
                  <a:latin typeface="+mj-lt"/>
                </a:endParaRPr>
              </a:p>
            </p:txBody>
          </p:sp>
        </mc:Choice>
        <mc:Fallback xmlns="">
          <p:sp>
            <p:nvSpPr>
              <p:cNvPr id="9" name="TextBox 8">
                <a:extLst>
                  <a:ext uri="{FF2B5EF4-FFF2-40B4-BE49-F238E27FC236}">
                    <a16:creationId xmlns:a16="http://schemas.microsoft.com/office/drawing/2014/main" id="{EDE5E911-0C4E-45B1-96CA-FB762A93CED6}"/>
                  </a:ext>
                </a:extLst>
              </p:cNvPr>
              <p:cNvSpPr txBox="1">
                <a:spLocks noRot="1" noChangeAspect="1" noMove="1" noResize="1" noEditPoints="1" noAdjustHandles="1" noChangeArrowheads="1" noChangeShapeType="1" noTextEdit="1"/>
              </p:cNvSpPr>
              <p:nvPr/>
            </p:nvSpPr>
            <p:spPr>
              <a:xfrm>
                <a:off x="131070" y="1073428"/>
                <a:ext cx="8795823" cy="3660489"/>
              </a:xfrm>
              <a:prstGeom prst="rect">
                <a:avLst/>
              </a:prstGeom>
              <a:blipFill>
                <a:blip r:embed="rId3"/>
                <a:stretch>
                  <a:fillRect r="-1526"/>
                </a:stretch>
              </a:blipFill>
              <a:ln>
                <a:noFill/>
              </a:ln>
            </p:spPr>
            <p:txBody>
              <a:bodyPr/>
              <a:lstStyle/>
              <a:p>
                <a:r>
                  <a:rPr lang="en-US">
                    <a:noFill/>
                  </a:rPr>
                  <a:t> </a:t>
                </a:r>
              </a:p>
            </p:txBody>
          </p:sp>
        </mc:Fallback>
      </mc:AlternateContent>
      <p:sp>
        <p:nvSpPr>
          <p:cNvPr id="10" name="TextBox 9">
            <a:extLst>
              <a:ext uri="{FF2B5EF4-FFF2-40B4-BE49-F238E27FC236}">
                <a16:creationId xmlns:a16="http://schemas.microsoft.com/office/drawing/2014/main" id="{8AD06955-76F6-EE87-6680-024CB5B9E482}"/>
              </a:ext>
            </a:extLst>
          </p:cNvPr>
          <p:cNvSpPr txBox="1"/>
          <p:nvPr/>
        </p:nvSpPr>
        <p:spPr>
          <a:xfrm>
            <a:off x="5677220" y="4301350"/>
            <a:ext cx="2747152" cy="313932"/>
          </a:xfrm>
          <a:prstGeom prst="rect">
            <a:avLst/>
          </a:prstGeom>
          <a:noFill/>
          <a:ln>
            <a:noFill/>
          </a:ln>
        </p:spPr>
        <p:txBody>
          <a:bodyPr wrap="square" lIns="102870" tIns="68580" rIns="0" bIns="68580" rtlCol="0">
            <a:spAutoFit/>
          </a:bodyPr>
          <a:lstStyle/>
          <a:p>
            <a:pPr>
              <a:lnSpc>
                <a:spcPct val="95000"/>
              </a:lnSpc>
              <a:spcBef>
                <a:spcPts val="900"/>
              </a:spcBef>
            </a:pPr>
            <a:r>
              <a:rPr lang="en-US" dirty="0">
                <a:solidFill>
                  <a:schemeClr val="accent1"/>
                </a:solidFill>
              </a:rPr>
              <a:t>Cross-correlation (dB), CFO=0</a:t>
            </a:r>
          </a:p>
        </p:txBody>
      </p:sp>
      <p:graphicFrame>
        <p:nvGraphicFramePr>
          <p:cNvPr id="11" name="Table 10">
            <a:extLst>
              <a:ext uri="{FF2B5EF4-FFF2-40B4-BE49-F238E27FC236}">
                <a16:creationId xmlns:a16="http://schemas.microsoft.com/office/drawing/2014/main" id="{EBF5118A-965E-7C0A-742A-9C3AC65ACF81}"/>
              </a:ext>
            </a:extLst>
          </p:cNvPr>
          <p:cNvGraphicFramePr>
            <a:graphicFrameLocks noGrp="1"/>
          </p:cNvGraphicFramePr>
          <p:nvPr>
            <p:extLst>
              <p:ext uri="{D42A27DB-BD31-4B8C-83A1-F6EECF244321}">
                <p14:modId xmlns:p14="http://schemas.microsoft.com/office/powerpoint/2010/main" val="580603438"/>
              </p:ext>
            </p:extLst>
          </p:nvPr>
        </p:nvGraphicFramePr>
        <p:xfrm>
          <a:off x="4634339" y="4555528"/>
          <a:ext cx="4032448" cy="1892866"/>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1474891656"/>
                    </a:ext>
                  </a:extLst>
                </a:gridCol>
                <a:gridCol w="1008112">
                  <a:extLst>
                    <a:ext uri="{9D8B030D-6E8A-4147-A177-3AD203B41FA5}">
                      <a16:colId xmlns:a16="http://schemas.microsoft.com/office/drawing/2014/main" val="2249536776"/>
                    </a:ext>
                  </a:extLst>
                </a:gridCol>
                <a:gridCol w="864096">
                  <a:extLst>
                    <a:ext uri="{9D8B030D-6E8A-4147-A177-3AD203B41FA5}">
                      <a16:colId xmlns:a16="http://schemas.microsoft.com/office/drawing/2014/main" val="694838359"/>
                    </a:ext>
                  </a:extLst>
                </a:gridCol>
                <a:gridCol w="936105">
                  <a:extLst>
                    <a:ext uri="{9D8B030D-6E8A-4147-A177-3AD203B41FA5}">
                      <a16:colId xmlns:a16="http://schemas.microsoft.com/office/drawing/2014/main" val="3287213039"/>
                    </a:ext>
                  </a:extLst>
                </a:gridCol>
              </a:tblGrid>
              <a:tr h="278549">
                <a:tc>
                  <a:txBody>
                    <a:bodyPr/>
                    <a:lstStyle/>
                    <a:p>
                      <a:endParaRPr lang="en-US" sz="11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Single Symbol</a:t>
                      </a:r>
                    </a:p>
                  </a:txBody>
                  <a:tcPr marL="68580" marR="68580" marT="34290" marB="34290"/>
                </a:tc>
                <a:tc>
                  <a:txBody>
                    <a:bodyPr/>
                    <a:lstStyle/>
                    <a:p>
                      <a:r>
                        <a:rPr lang="en-US" sz="1100" dirty="0"/>
                        <a:t>4 Symbols</a:t>
                      </a:r>
                    </a:p>
                  </a:txBody>
                  <a:tcPr marL="68580" marR="68580" marT="34290" marB="34290"/>
                </a:tc>
                <a:tc>
                  <a:txBody>
                    <a:bodyPr/>
                    <a:lstStyle/>
                    <a:p>
                      <a:r>
                        <a:rPr lang="en-US" sz="1100" dirty="0"/>
                        <a:t>16 symbols</a:t>
                      </a:r>
                    </a:p>
                  </a:txBody>
                  <a:tcPr marL="68580" marR="68580" marT="34290" marB="34290"/>
                </a:tc>
                <a:extLst>
                  <a:ext uri="{0D108BD9-81ED-4DB2-BD59-A6C34878D82A}">
                    <a16:rowId xmlns:a16="http://schemas.microsoft.com/office/drawing/2014/main" val="3212352711"/>
                  </a:ext>
                </a:extLst>
              </a:tr>
              <a:tr h="251836">
                <a:tc>
                  <a:txBody>
                    <a:bodyPr/>
                    <a:lstStyle/>
                    <a:p>
                      <a:r>
                        <a:rPr lang="en-US" sz="1100" dirty="0" err="1"/>
                        <a:t>Ipatov</a:t>
                      </a:r>
                      <a:endParaRPr lang="en-US" sz="1100" dirty="0"/>
                    </a:p>
                  </a:txBody>
                  <a:tcPr marL="68580" marR="68580" marT="34290" marB="34290"/>
                </a:tc>
                <a:tc>
                  <a:txBody>
                    <a:bodyPr/>
                    <a:lstStyle/>
                    <a:p>
                      <a:r>
                        <a:rPr lang="en-US" sz="1100" dirty="0"/>
                        <a:t>-18.1</a:t>
                      </a:r>
                    </a:p>
                  </a:txBody>
                  <a:tcPr marL="68580" marR="68580" marT="34290" marB="34290"/>
                </a:tc>
                <a:tc>
                  <a:txBody>
                    <a:bodyPr/>
                    <a:lstStyle/>
                    <a:p>
                      <a:r>
                        <a:rPr lang="en-US" sz="1100" dirty="0"/>
                        <a:t>-18.1</a:t>
                      </a:r>
                    </a:p>
                  </a:txBody>
                  <a:tcPr marL="68580" marR="68580" marT="34290" marB="34290"/>
                </a:tc>
                <a:tc>
                  <a:txBody>
                    <a:bodyPr/>
                    <a:lstStyle/>
                    <a:p>
                      <a:r>
                        <a:rPr lang="en-US" sz="1100" dirty="0"/>
                        <a:t>-18.1</a:t>
                      </a:r>
                    </a:p>
                  </a:txBody>
                  <a:tcPr marL="68580" marR="68580" marT="34290" marB="34290"/>
                </a:tc>
                <a:extLst>
                  <a:ext uri="{0D108BD9-81ED-4DB2-BD59-A6C34878D82A}">
                    <a16:rowId xmlns:a16="http://schemas.microsoft.com/office/drawing/2014/main" val="2272263232"/>
                  </a:ext>
                </a:extLst>
              </a:tr>
              <a:tr h="359914">
                <a:tc>
                  <a:txBody>
                    <a:bodyPr/>
                    <a:lstStyle/>
                    <a:p>
                      <a:r>
                        <a:rPr lang="en-US" sz="1100" dirty="0"/>
                        <a:t>M-Sequence</a:t>
                      </a:r>
                    </a:p>
                  </a:txBody>
                  <a:tcPr marL="68580" marR="68580" marT="34290" marB="34290"/>
                </a:tc>
                <a:tc>
                  <a:txBody>
                    <a:bodyPr/>
                    <a:lstStyle/>
                    <a:p>
                      <a:r>
                        <a:rPr lang="en-US" sz="1100" dirty="0"/>
                        <a:t>-17.5</a:t>
                      </a:r>
                    </a:p>
                  </a:txBody>
                  <a:tcPr marL="68580" marR="68580" marT="34290" marB="34290"/>
                </a:tc>
                <a:tc>
                  <a:txBody>
                    <a:bodyPr/>
                    <a:lstStyle/>
                    <a:p>
                      <a:r>
                        <a:rPr lang="en-US" sz="1100" dirty="0"/>
                        <a:t>-17.5</a:t>
                      </a:r>
                    </a:p>
                  </a:txBody>
                  <a:tcPr marL="68580" marR="68580" marT="34290" marB="34290"/>
                </a:tc>
                <a:tc>
                  <a:txBody>
                    <a:bodyPr/>
                    <a:lstStyle/>
                    <a:p>
                      <a:r>
                        <a:rPr lang="en-US" sz="1100" dirty="0"/>
                        <a:t>-17.5</a:t>
                      </a:r>
                    </a:p>
                  </a:txBody>
                  <a:tcPr marL="68580" marR="68580" marT="34290" marB="34290"/>
                </a:tc>
                <a:extLst>
                  <a:ext uri="{0D108BD9-81ED-4DB2-BD59-A6C34878D82A}">
                    <a16:rowId xmlns:a16="http://schemas.microsoft.com/office/drawing/2014/main" val="250067153"/>
                  </a:ext>
                </a:extLst>
              </a:tr>
              <a:tr h="419039">
                <a:tc>
                  <a:txBody>
                    <a:bodyPr/>
                    <a:lstStyle/>
                    <a:p>
                      <a:r>
                        <a:rPr lang="en-US" sz="1100" dirty="0" err="1"/>
                        <a:t>Golay</a:t>
                      </a:r>
                      <a:r>
                        <a:rPr lang="en-US" sz="1100" dirty="0"/>
                        <a:t> Sequence (32,32)</a:t>
                      </a:r>
                    </a:p>
                  </a:txBody>
                  <a:tcPr marL="68580" marR="68580" marT="34290" marB="34290"/>
                </a:tc>
                <a:tc>
                  <a:txBody>
                    <a:bodyPr/>
                    <a:lstStyle/>
                    <a:p>
                      <a:r>
                        <a:rPr lang="en-US" sz="1100" dirty="0"/>
                        <a:t>-6</a:t>
                      </a:r>
                    </a:p>
                  </a:txBody>
                  <a:tcPr marL="68580" marR="68580" marT="34290" marB="34290"/>
                </a:tc>
                <a:tc>
                  <a:txBody>
                    <a:bodyPr/>
                    <a:lstStyle/>
                    <a:p>
                      <a:r>
                        <a:rPr lang="en-US" sz="1100" dirty="0"/>
                        <a:t>-6</a:t>
                      </a:r>
                    </a:p>
                  </a:txBody>
                  <a:tcPr marL="68580" marR="68580" marT="34290" marB="34290"/>
                </a:tc>
                <a:tc>
                  <a:txBody>
                    <a:bodyPr/>
                    <a:lstStyle/>
                    <a:p>
                      <a:r>
                        <a:rPr lang="en-US" sz="1100" dirty="0"/>
                        <a:t>-6</a:t>
                      </a:r>
                    </a:p>
                  </a:txBody>
                  <a:tcPr marL="68580" marR="68580" marT="34290" marB="34290"/>
                </a:tc>
                <a:extLst>
                  <a:ext uri="{0D108BD9-81ED-4DB2-BD59-A6C34878D82A}">
                    <a16:rowId xmlns:a16="http://schemas.microsoft.com/office/drawing/2014/main" val="413376224"/>
                  </a:ext>
                </a:extLst>
              </a:tr>
              <a:tr h="583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a:t>Golay</a:t>
                      </a:r>
                      <a:r>
                        <a:rPr lang="en-US" sz="1100" dirty="0"/>
                        <a:t> Sequence (32,</a:t>
                      </a:r>
                      <a:r>
                        <a:rPr lang="en-US" sz="1100" dirty="0">
                          <a:solidFill>
                            <a:srgbClr val="C00000"/>
                          </a:solidFill>
                        </a:rPr>
                        <a:t>33</a:t>
                      </a:r>
                      <a:r>
                        <a:rPr lang="en-US" sz="1100" dirty="0"/>
                        <a:t>)</a:t>
                      </a:r>
                    </a:p>
                    <a:p>
                      <a:endParaRPr lang="en-US" sz="1100" dirty="0"/>
                    </a:p>
                  </a:txBody>
                  <a:tcPr marL="68580" marR="68580" marT="34290" marB="34290"/>
                </a:tc>
                <a:tc>
                  <a:txBody>
                    <a:bodyPr/>
                    <a:lstStyle/>
                    <a:p>
                      <a:r>
                        <a:rPr lang="en-US" sz="1100" dirty="0"/>
                        <a:t>-7.5</a:t>
                      </a:r>
                    </a:p>
                  </a:txBody>
                  <a:tcPr marL="68580" marR="68580" marT="34290" marB="34290"/>
                </a:tc>
                <a:tc>
                  <a:txBody>
                    <a:bodyPr/>
                    <a:lstStyle/>
                    <a:p>
                      <a:r>
                        <a:rPr lang="en-US" sz="1100" dirty="0"/>
                        <a:t>-14.2</a:t>
                      </a:r>
                    </a:p>
                  </a:txBody>
                  <a:tcPr marL="68580" marR="68580" marT="34290" marB="34290"/>
                </a:tc>
                <a:tc>
                  <a:txBody>
                    <a:bodyPr/>
                    <a:lstStyle/>
                    <a:p>
                      <a:r>
                        <a:rPr lang="en-US" sz="1100" dirty="0"/>
                        <a:t>-20.7</a:t>
                      </a:r>
                    </a:p>
                  </a:txBody>
                  <a:tcPr marL="68580" marR="68580" marT="34290" marB="34290"/>
                </a:tc>
                <a:extLst>
                  <a:ext uri="{0D108BD9-81ED-4DB2-BD59-A6C34878D82A}">
                    <a16:rowId xmlns:a16="http://schemas.microsoft.com/office/drawing/2014/main" val="58139319"/>
                  </a:ext>
                </a:extLst>
              </a:tr>
            </a:tbl>
          </a:graphicData>
        </a:graphic>
      </p:graphicFrame>
      <p:sp>
        <p:nvSpPr>
          <p:cNvPr id="3" name="Slide Number Placeholder 2">
            <a:extLst>
              <a:ext uri="{FF2B5EF4-FFF2-40B4-BE49-F238E27FC236}">
                <a16:creationId xmlns:a16="http://schemas.microsoft.com/office/drawing/2014/main" id="{51A37EA9-6DE6-C59F-0267-062752EB158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6</a:t>
            </a:fld>
            <a:endParaRPr lang="en-US" altLang="en-US" dirty="0"/>
          </a:p>
        </p:txBody>
      </p:sp>
    </p:spTree>
    <p:extLst>
      <p:ext uri="{BB962C8B-B14F-4D97-AF65-F5344CB8AC3E}">
        <p14:creationId xmlns:p14="http://schemas.microsoft.com/office/powerpoint/2010/main" val="1004930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07504" y="908720"/>
            <a:ext cx="8668335" cy="321771"/>
          </a:xfrm>
        </p:spPr>
        <p:txBody>
          <a:bodyPr/>
          <a:lstStyle/>
          <a:p>
            <a:r>
              <a:rPr lang="en-US" sz="3200" dirty="0">
                <a:solidFill>
                  <a:schemeClr val="tx1"/>
                </a:solidFill>
              </a:rPr>
              <a:t>Channel Estimation: Auto-Correlation Results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611560" y="1415750"/>
            <a:ext cx="7992888" cy="2980119"/>
          </a:xfrm>
        </p:spPr>
        <p:txBody>
          <a:bodyPr/>
          <a:lstStyle/>
          <a:p>
            <a:endParaRPr lang="en-US" sz="1400" dirty="0">
              <a:cs typeface="Calibri" panose="020F0502020204030204" pitchFamily="34" charset="0"/>
            </a:endParaRPr>
          </a:p>
          <a:p>
            <a:pPr marL="214313" indent="-214313">
              <a:lnSpc>
                <a:spcPct val="95000"/>
              </a:lnSpc>
              <a:spcBef>
                <a:spcPts val="900"/>
              </a:spcBef>
              <a:buFont typeface="Arial" panose="020B0604020202020204" pitchFamily="34" charset="0"/>
              <a:buChar char="•"/>
            </a:pPr>
            <a:r>
              <a:rPr lang="en-US" sz="1400" dirty="0">
                <a:latin typeface="+mj-lt"/>
              </a:rPr>
              <a:t>A pair of sequences of each type, M-sequence and </a:t>
            </a:r>
            <a:r>
              <a:rPr lang="en-US" sz="1400" dirty="0" err="1">
                <a:latin typeface="+mj-lt"/>
              </a:rPr>
              <a:t>Ipatov</a:t>
            </a:r>
            <a:r>
              <a:rPr lang="en-US" sz="1400" dirty="0">
                <a:latin typeface="+mj-lt"/>
              </a:rPr>
              <a:t> sequences of length=127, </a:t>
            </a:r>
            <a:r>
              <a:rPr lang="en-US" sz="1400" dirty="0" err="1">
                <a:latin typeface="+mj-lt"/>
              </a:rPr>
              <a:t>Golay</a:t>
            </a:r>
            <a:r>
              <a:rPr lang="en-US" sz="1400" dirty="0">
                <a:latin typeface="+mj-lt"/>
              </a:rPr>
              <a:t> sequence of length 128 (Gaps length=(32,32)), and (Gaps length=(32,33)). </a:t>
            </a:r>
          </a:p>
          <a:p>
            <a:pPr marL="214313" indent="-214313">
              <a:lnSpc>
                <a:spcPct val="95000"/>
              </a:lnSpc>
              <a:spcBef>
                <a:spcPts val="900"/>
              </a:spcBef>
              <a:buFont typeface="Arial" panose="020B0604020202020204" pitchFamily="34" charset="0"/>
              <a:buChar char="•"/>
            </a:pPr>
            <a:r>
              <a:rPr lang="en-US" sz="1400" dirty="0">
                <a:latin typeface="+mj-lt"/>
              </a:rPr>
              <a:t>Spreading factor=4, Symbol duration=1us for all sequences.</a:t>
            </a:r>
          </a:p>
          <a:p>
            <a:pPr marL="214313" indent="-214313">
              <a:lnSpc>
                <a:spcPct val="95000"/>
              </a:lnSpc>
              <a:spcBef>
                <a:spcPts val="900"/>
              </a:spcBef>
              <a:buFont typeface="Arial" panose="020B0604020202020204" pitchFamily="34" charset="0"/>
              <a:buChar char="•"/>
            </a:pPr>
            <a:r>
              <a:rPr lang="en-US" sz="1400" b="1" dirty="0">
                <a:cs typeface="Calibri" panose="020F0502020204030204" pitchFamily="34" charset="0"/>
              </a:rPr>
              <a:t>Channel estimation</a:t>
            </a:r>
            <a:r>
              <a:rPr lang="en-US" sz="1400" dirty="0">
                <a:cs typeface="Calibri" panose="020F0502020204030204" pitchFamily="34" charset="0"/>
              </a:rPr>
              <a:t>; small residual CFO error after correction. In this analysis, we assume CFO=0. All auto-correlation values are normalized to AC(t=0,cfo=0).</a:t>
            </a:r>
          </a:p>
          <a:p>
            <a:pPr marL="214313" indent="-214313">
              <a:lnSpc>
                <a:spcPct val="95000"/>
              </a:lnSpc>
              <a:spcBef>
                <a:spcPts val="900"/>
              </a:spcBef>
              <a:buFont typeface="Arial" panose="020B0604020202020204" pitchFamily="34" charset="0"/>
              <a:buChar char="•"/>
            </a:pPr>
            <a:r>
              <a:rPr lang="en-US" sz="1400" dirty="0">
                <a:effectLst/>
                <a:latin typeface="Calibri" panose="020F0502020204030204" pitchFamily="34" charset="0"/>
              </a:rPr>
              <a:t>16 symbols. Coherent processing over multiple symbols. No non-coherent combining.</a:t>
            </a:r>
          </a:p>
          <a:p>
            <a:pPr marL="214313" indent="-214313">
              <a:lnSpc>
                <a:spcPct val="95000"/>
              </a:lnSpc>
              <a:spcBef>
                <a:spcPts val="900"/>
              </a:spcBef>
              <a:buFont typeface="Arial" panose="020B0604020202020204" pitchFamily="34" charset="0"/>
              <a:buChar char="•"/>
            </a:pPr>
            <a:r>
              <a:rPr lang="en-US" sz="1400" b="1" dirty="0">
                <a:latin typeface="Calibri" panose="020F0502020204030204" pitchFamily="34" charset="0"/>
                <a:cs typeface="Calibri" panose="020F0502020204030204" pitchFamily="34" charset="0"/>
              </a:rPr>
              <a:t>Observations:</a:t>
            </a:r>
          </a:p>
          <a:p>
            <a:pPr marL="685800" lvl="1">
              <a:lnSpc>
                <a:spcPct val="95000"/>
              </a:lnSpc>
              <a:spcBef>
                <a:spcPts val="900"/>
              </a:spcBef>
              <a:buFont typeface="Courier New" panose="02070309020205020404" pitchFamily="49" charset="0"/>
              <a:buChar char="o"/>
            </a:pPr>
            <a:r>
              <a:rPr lang="en-US" sz="1400" dirty="0">
                <a:cs typeface="Calibri" panose="020F0502020204030204" pitchFamily="34" charset="0"/>
              </a:rPr>
              <a:t>Auto-Correlation is independent of the number of symbols.</a:t>
            </a:r>
          </a:p>
          <a:p>
            <a:pPr marL="614363" lvl="1" indent="-214313">
              <a:lnSpc>
                <a:spcPct val="95000"/>
              </a:lnSpc>
              <a:spcBef>
                <a:spcPts val="900"/>
              </a:spcBef>
              <a:buFont typeface="Arial" panose="020B0604020202020204" pitchFamily="34" charset="0"/>
              <a:buChar char="•"/>
            </a:pPr>
            <a:endParaRPr lang="en-US" sz="1400" dirty="0">
              <a:cs typeface="Calibri" panose="020F0502020204030204" pitchFamily="34" charset="0"/>
            </a:endParaRPr>
          </a:p>
          <a:p>
            <a:pPr marL="614363" lvl="1" indent="-214313">
              <a:lnSpc>
                <a:spcPct val="95000"/>
              </a:lnSpc>
              <a:spcBef>
                <a:spcPts val="900"/>
              </a:spcBef>
              <a:buFont typeface="Arial" panose="020B0604020202020204" pitchFamily="34" charset="0"/>
              <a:buChar char="•"/>
            </a:pPr>
            <a:endParaRPr lang="en-US" sz="1000" b="1" dirty="0">
              <a:cs typeface="Calibri" panose="020F0502020204030204" pitchFamily="34" charset="0"/>
            </a:endParaRPr>
          </a:p>
          <a:p>
            <a:endParaRPr lang="en-US" sz="1400" dirty="0">
              <a:cs typeface="Calibri" panose="020F0502020204030204" pitchFamily="34" charset="0"/>
            </a:endParaRPr>
          </a:p>
          <a:p>
            <a:endParaRPr lang="en-US" sz="1400" dirty="0">
              <a:cs typeface="Calibri" panose="020F0502020204030204" pitchFamily="34" charset="0"/>
            </a:endParaRPr>
          </a:p>
          <a:p>
            <a:endParaRPr lang="en-US" sz="1400" dirty="0">
              <a:cs typeface="Calibri" panose="020F0502020204030204" pitchFamily="34" charset="0"/>
            </a:endParaRPr>
          </a:p>
          <a:p>
            <a:endParaRPr lang="en-US" sz="1400" dirty="0">
              <a:cs typeface="Calibri" panose="020F0502020204030204" pitchFamily="34" charset="0"/>
            </a:endParaRPr>
          </a:p>
          <a:p>
            <a:endParaRPr lang="en-US" sz="1400" dirty="0">
              <a:cs typeface="Calibri" panose="020F0502020204030204" pitchFamily="34" charset="0"/>
            </a:endParaRPr>
          </a:p>
          <a:p>
            <a:endParaRPr lang="en-US" sz="1400" dirty="0">
              <a:cs typeface="Calibri" panose="020F0502020204030204" pitchFamily="34" charset="0"/>
            </a:endParaRPr>
          </a:p>
          <a:p>
            <a:pPr marL="0" indent="0">
              <a:buNone/>
            </a:pPr>
            <a:r>
              <a:rPr lang="en-US" sz="1400" dirty="0">
                <a:solidFill>
                  <a:srgbClr val="FF0000"/>
                </a:solidFill>
                <a:cs typeface="Calibri" panose="020F0502020204030204" pitchFamily="34" charset="0"/>
              </a:rPr>
              <a:t>* </a:t>
            </a:r>
            <a:r>
              <a:rPr lang="en-US" sz="1400" dirty="0">
                <a:cs typeface="Calibri" panose="020F0502020204030204" pitchFamily="34" charset="0"/>
              </a:rPr>
              <a:t>For </a:t>
            </a:r>
            <a:r>
              <a:rPr lang="en-US" sz="1400" dirty="0" err="1">
                <a:cs typeface="Calibri" panose="020F0502020204030204" pitchFamily="34" charset="0"/>
              </a:rPr>
              <a:t>Golay</a:t>
            </a:r>
            <a:r>
              <a:rPr lang="en-US" sz="1400" dirty="0">
                <a:cs typeface="Calibri" panose="020F0502020204030204" pitchFamily="34" charset="0"/>
              </a:rPr>
              <a:t> sequence, zero autocorrelation zone within a window of 48 samples.</a:t>
            </a:r>
          </a:p>
          <a:p>
            <a:pPr marL="0" indent="0">
              <a:buNone/>
            </a:pPr>
            <a:endParaRPr lang="en-US" sz="1400" dirty="0">
              <a:cs typeface="Calibri" panose="020F0502020204030204" pitchFamily="34" charset="0"/>
            </a:endParaRPr>
          </a:p>
        </p:txBody>
      </p:sp>
      <p:sp>
        <p:nvSpPr>
          <p:cNvPr id="4" name="Slide Number Placeholder 3">
            <a:extLst>
              <a:ext uri="{FF2B5EF4-FFF2-40B4-BE49-F238E27FC236}">
                <a16:creationId xmlns:a16="http://schemas.microsoft.com/office/drawing/2014/main" id="{6E67EC7F-5633-4149-AE86-6268A3BDEC1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7</a:t>
            </a:fld>
            <a:endParaRPr lang="en-US" altLang="en-US" dirty="0"/>
          </a:p>
        </p:txBody>
      </p:sp>
      <p:graphicFrame>
        <p:nvGraphicFramePr>
          <p:cNvPr id="7" name="Table 5">
            <a:extLst>
              <a:ext uri="{FF2B5EF4-FFF2-40B4-BE49-F238E27FC236}">
                <a16:creationId xmlns:a16="http://schemas.microsoft.com/office/drawing/2014/main" id="{D8740182-D6B8-7050-9367-DABAB357092E}"/>
              </a:ext>
            </a:extLst>
          </p:cNvPr>
          <p:cNvGraphicFramePr>
            <a:graphicFrameLocks noGrp="1"/>
          </p:cNvGraphicFramePr>
          <p:nvPr>
            <p:extLst>
              <p:ext uri="{D42A27DB-BD31-4B8C-83A1-F6EECF244321}">
                <p14:modId xmlns:p14="http://schemas.microsoft.com/office/powerpoint/2010/main" val="3687801274"/>
              </p:ext>
            </p:extLst>
          </p:nvPr>
        </p:nvGraphicFramePr>
        <p:xfrm>
          <a:off x="2749483" y="4298900"/>
          <a:ext cx="3384376" cy="1625600"/>
        </p:xfrm>
        <a:graphic>
          <a:graphicData uri="http://schemas.openxmlformats.org/drawingml/2006/table">
            <a:tbl>
              <a:tblPr firstRow="1" bandRow="1">
                <a:tableStyleId>{5C22544A-7EE6-4342-B048-85BDC9FD1C3A}</a:tableStyleId>
              </a:tblPr>
              <a:tblGrid>
                <a:gridCol w="1692188">
                  <a:extLst>
                    <a:ext uri="{9D8B030D-6E8A-4147-A177-3AD203B41FA5}">
                      <a16:colId xmlns:a16="http://schemas.microsoft.com/office/drawing/2014/main" val="1474891656"/>
                    </a:ext>
                  </a:extLst>
                </a:gridCol>
                <a:gridCol w="1692188">
                  <a:extLst>
                    <a:ext uri="{9D8B030D-6E8A-4147-A177-3AD203B41FA5}">
                      <a16:colId xmlns:a16="http://schemas.microsoft.com/office/drawing/2014/main" val="1084753315"/>
                    </a:ext>
                  </a:extLst>
                </a:gridCol>
              </a:tblGrid>
              <a:tr h="0">
                <a:tc>
                  <a:txBody>
                    <a:bodyPr/>
                    <a:lstStyle/>
                    <a:p>
                      <a:endParaRPr lang="en-US" dirty="0"/>
                    </a:p>
                  </a:txBody>
                  <a:tcPr/>
                </a:tc>
                <a:tc>
                  <a:txBody>
                    <a:bodyPr/>
                    <a:lstStyle/>
                    <a:p>
                      <a:pPr algn="l">
                        <a:lnSpc>
                          <a:spcPct val="95000"/>
                        </a:lnSpc>
                        <a:spcBef>
                          <a:spcPts val="1200"/>
                        </a:spcBef>
                      </a:pPr>
                      <a:r>
                        <a:rPr lang="en-US" sz="1200" dirty="0">
                          <a:solidFill>
                            <a:schemeClr val="tx1"/>
                          </a:solidFill>
                        </a:rPr>
                        <a:t>Auto-correlation (dB)</a:t>
                      </a:r>
                    </a:p>
                  </a:txBody>
                  <a:tcPr/>
                </a:tc>
                <a:extLst>
                  <a:ext uri="{0D108BD9-81ED-4DB2-BD59-A6C34878D82A}">
                    <a16:rowId xmlns:a16="http://schemas.microsoft.com/office/drawing/2014/main" val="3212352711"/>
                  </a:ext>
                </a:extLst>
              </a:tr>
              <a:tr h="370840">
                <a:tc>
                  <a:txBody>
                    <a:bodyPr/>
                    <a:lstStyle/>
                    <a:p>
                      <a:r>
                        <a:rPr lang="en-US" sz="1400" dirty="0" err="1"/>
                        <a:t>Ipatov</a:t>
                      </a:r>
                      <a:endParaRPr lang="en-US" sz="1400" dirty="0"/>
                    </a:p>
                  </a:txBody>
                  <a:tcPr/>
                </a:tc>
                <a:tc>
                  <a:txBody>
                    <a:bodyPr/>
                    <a:lstStyle/>
                    <a:p>
                      <a:r>
                        <a:rPr lang="en-US" sz="1400" dirty="0"/>
                        <a:t>-inf</a:t>
                      </a:r>
                    </a:p>
                  </a:txBody>
                  <a:tcPr/>
                </a:tc>
                <a:extLst>
                  <a:ext uri="{0D108BD9-81ED-4DB2-BD59-A6C34878D82A}">
                    <a16:rowId xmlns:a16="http://schemas.microsoft.com/office/drawing/2014/main" val="2272263232"/>
                  </a:ext>
                </a:extLst>
              </a:tr>
              <a:tr h="370840">
                <a:tc>
                  <a:txBody>
                    <a:bodyPr/>
                    <a:lstStyle/>
                    <a:p>
                      <a:r>
                        <a:rPr lang="en-US" sz="1400" dirty="0"/>
                        <a:t>M-Sequence</a:t>
                      </a:r>
                    </a:p>
                  </a:txBody>
                  <a:tcPr/>
                </a:tc>
                <a:tc>
                  <a:txBody>
                    <a:bodyPr/>
                    <a:lstStyle/>
                    <a:p>
                      <a:r>
                        <a:rPr lang="en-US" sz="1400" dirty="0"/>
                        <a:t>-42.1</a:t>
                      </a:r>
                    </a:p>
                  </a:txBody>
                  <a:tcPr/>
                </a:tc>
                <a:extLst>
                  <a:ext uri="{0D108BD9-81ED-4DB2-BD59-A6C34878D82A}">
                    <a16:rowId xmlns:a16="http://schemas.microsoft.com/office/drawing/2014/main" val="250067153"/>
                  </a:ext>
                </a:extLst>
              </a:tr>
              <a:tr h="370840">
                <a:tc>
                  <a:txBody>
                    <a:bodyPr/>
                    <a:lstStyle/>
                    <a:p>
                      <a:r>
                        <a:rPr lang="en-US" sz="1400" dirty="0" err="1"/>
                        <a:t>Golay</a:t>
                      </a:r>
                      <a:r>
                        <a:rPr lang="en-US" sz="1400" dirty="0"/>
                        <a:t> Sequence (32,32)</a:t>
                      </a:r>
                    </a:p>
                  </a:txBody>
                  <a:tcPr/>
                </a:tc>
                <a:tc>
                  <a:txBody>
                    <a:bodyPr/>
                    <a:lstStyle/>
                    <a:p>
                      <a:r>
                        <a:rPr lang="en-US" sz="1400" dirty="0"/>
                        <a:t>-14.5 (-inf</a:t>
                      </a:r>
                      <a:r>
                        <a:rPr lang="en-US" sz="1400" dirty="0">
                          <a:solidFill>
                            <a:srgbClr val="FF0000"/>
                          </a:solidFill>
                        </a:rPr>
                        <a:t>*</a:t>
                      </a:r>
                      <a:r>
                        <a:rPr lang="en-US" sz="1400" dirty="0"/>
                        <a:t>)</a:t>
                      </a:r>
                    </a:p>
                  </a:txBody>
                  <a:tcPr/>
                </a:tc>
                <a:extLst>
                  <a:ext uri="{0D108BD9-81ED-4DB2-BD59-A6C34878D82A}">
                    <a16:rowId xmlns:a16="http://schemas.microsoft.com/office/drawing/2014/main" val="413376224"/>
                  </a:ext>
                </a:extLst>
              </a:tr>
            </a:tbl>
          </a:graphicData>
        </a:graphic>
      </p:graphicFrame>
    </p:spTree>
    <p:extLst>
      <p:ext uri="{BB962C8B-B14F-4D97-AF65-F5344CB8AC3E}">
        <p14:creationId xmlns:p14="http://schemas.microsoft.com/office/powerpoint/2010/main" val="4231572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895183"/>
            <a:ext cx="8407679" cy="321771"/>
          </a:xfrm>
        </p:spPr>
        <p:txBody>
          <a:bodyPr/>
          <a:lstStyle/>
          <a:p>
            <a:r>
              <a:rPr lang="en-US" sz="3200" dirty="0">
                <a:solidFill>
                  <a:schemeClr val="tx1"/>
                </a:solidFill>
              </a:rPr>
              <a:t>Channel Estimation: Cross-Correlation Results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614101" y="931037"/>
            <a:ext cx="8522224" cy="2980119"/>
          </a:xfrm>
        </p:spPr>
        <p:txBody>
          <a:bodyPr/>
          <a:lstStyle/>
          <a:p>
            <a:endParaRPr lang="en-US" sz="1800" dirty="0">
              <a:cs typeface="Calibri" panose="020F0502020204030204" pitchFamily="34" charset="0"/>
            </a:endParaRPr>
          </a:p>
          <a:p>
            <a:pPr marL="214313" indent="-214313">
              <a:lnSpc>
                <a:spcPct val="95000"/>
              </a:lnSpc>
              <a:spcBef>
                <a:spcPts val="900"/>
              </a:spcBef>
              <a:buFont typeface="Arial" panose="020B0604020202020204" pitchFamily="34" charset="0"/>
              <a:buChar char="•"/>
            </a:pPr>
            <a:r>
              <a:rPr lang="en-US" sz="1400" dirty="0">
                <a:latin typeface="+mj-lt"/>
              </a:rPr>
              <a:t>A pair of sequences of each type, M-sequence and </a:t>
            </a:r>
            <a:r>
              <a:rPr lang="en-US" sz="1400" dirty="0" err="1">
                <a:latin typeface="+mj-lt"/>
              </a:rPr>
              <a:t>Ipatov</a:t>
            </a:r>
            <a:r>
              <a:rPr lang="en-US" sz="1400" dirty="0">
                <a:latin typeface="+mj-lt"/>
              </a:rPr>
              <a:t> sequences of length=127, </a:t>
            </a:r>
            <a:r>
              <a:rPr lang="en-US" sz="1400" dirty="0" err="1">
                <a:latin typeface="+mj-lt"/>
              </a:rPr>
              <a:t>Golay</a:t>
            </a:r>
            <a:r>
              <a:rPr lang="en-US" sz="1400" dirty="0">
                <a:latin typeface="+mj-lt"/>
              </a:rPr>
              <a:t> sequence of length 128 (Gaps length=(32,32)), and (Gaps length=(32,33)). </a:t>
            </a:r>
          </a:p>
          <a:p>
            <a:pPr marL="214313" indent="-214313">
              <a:lnSpc>
                <a:spcPct val="95000"/>
              </a:lnSpc>
              <a:spcBef>
                <a:spcPts val="900"/>
              </a:spcBef>
              <a:buFont typeface="Arial" panose="020B0604020202020204" pitchFamily="34" charset="0"/>
              <a:buChar char="•"/>
            </a:pPr>
            <a:r>
              <a:rPr lang="en-US" sz="1400" dirty="0">
                <a:latin typeface="+mj-lt"/>
              </a:rPr>
              <a:t>Spreading factor=4, Symbol duration=1us for all sequences.</a:t>
            </a:r>
          </a:p>
          <a:p>
            <a:pPr marL="214313" indent="-214313">
              <a:lnSpc>
                <a:spcPct val="95000"/>
              </a:lnSpc>
              <a:spcBef>
                <a:spcPts val="900"/>
              </a:spcBef>
              <a:buFont typeface="Arial" panose="020B0604020202020204" pitchFamily="34" charset="0"/>
              <a:buChar char="•"/>
            </a:pPr>
            <a:r>
              <a:rPr lang="en-US" sz="1400" dirty="0">
                <a:cs typeface="Calibri" panose="020F0502020204030204" pitchFamily="34" charset="0"/>
              </a:rPr>
              <a:t>For cross-correlation computation, there is potentially large CFO error due to signal coming from a different transmitter. All cross-correlation values are normalized to AC(t=0,cfo=0).</a:t>
            </a:r>
          </a:p>
          <a:p>
            <a:pPr marL="214313" indent="-214313">
              <a:lnSpc>
                <a:spcPct val="95000"/>
              </a:lnSpc>
              <a:spcBef>
                <a:spcPts val="900"/>
              </a:spcBef>
              <a:buFont typeface="Arial" panose="020B0604020202020204" pitchFamily="34" charset="0"/>
              <a:buChar char="•"/>
            </a:pPr>
            <a:r>
              <a:rPr lang="en-US" sz="1400" dirty="0">
                <a:effectLst/>
                <a:latin typeface="Calibri" panose="020F0502020204030204" pitchFamily="34" charset="0"/>
              </a:rPr>
              <a:t>Coherent processing over 16 symbols. No non-coherent combining.</a:t>
            </a:r>
          </a:p>
          <a:p>
            <a:pPr marL="731540" lvl="2" indent="0" algn="ctr">
              <a:buNone/>
            </a:pPr>
            <a:endParaRPr lang="en-US" sz="1800" dirty="0"/>
          </a:p>
        </p:txBody>
      </p:sp>
      <p:sp>
        <p:nvSpPr>
          <p:cNvPr id="4" name="Slide Number Placeholder 3">
            <a:extLst>
              <a:ext uri="{FF2B5EF4-FFF2-40B4-BE49-F238E27FC236}">
                <a16:creationId xmlns:a16="http://schemas.microsoft.com/office/drawing/2014/main" id="{6E67EC7F-5633-4149-AE86-6268A3BDEC1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8</a:t>
            </a:fld>
            <a:endParaRPr lang="en-US" altLang="en-US" dirty="0"/>
          </a:p>
        </p:txBody>
      </p:sp>
      <p:sp>
        <p:nvSpPr>
          <p:cNvPr id="6" name="TextBox 5">
            <a:extLst>
              <a:ext uri="{FF2B5EF4-FFF2-40B4-BE49-F238E27FC236}">
                <a16:creationId xmlns:a16="http://schemas.microsoft.com/office/drawing/2014/main" id="{DEE7AF10-AFE4-4375-05B4-CC2433FF619E}"/>
              </a:ext>
            </a:extLst>
          </p:cNvPr>
          <p:cNvSpPr txBox="1"/>
          <p:nvPr/>
        </p:nvSpPr>
        <p:spPr>
          <a:xfrm>
            <a:off x="3347864" y="3292647"/>
            <a:ext cx="3182816" cy="418576"/>
          </a:xfrm>
          <a:prstGeom prst="rect">
            <a:avLst/>
          </a:prstGeom>
          <a:noFill/>
          <a:ln>
            <a:noFill/>
          </a:ln>
        </p:spPr>
        <p:txBody>
          <a:bodyPr wrap="square" lIns="137160" tIns="91440" rIns="0" bIns="91440" rtlCol="0">
            <a:spAutoFit/>
          </a:bodyPr>
          <a:lstStyle/>
          <a:p>
            <a:pPr algn="l">
              <a:lnSpc>
                <a:spcPct val="95000"/>
              </a:lnSpc>
              <a:spcBef>
                <a:spcPts val="1200"/>
              </a:spcBef>
            </a:pPr>
            <a:r>
              <a:rPr lang="en-US" sz="1600" dirty="0">
                <a:solidFill>
                  <a:schemeClr val="accent1"/>
                </a:solidFill>
              </a:rPr>
              <a:t>Cross-correlation (dB)</a:t>
            </a:r>
          </a:p>
        </p:txBody>
      </p:sp>
      <p:graphicFrame>
        <p:nvGraphicFramePr>
          <p:cNvPr id="8" name="Table 7">
            <a:extLst>
              <a:ext uri="{FF2B5EF4-FFF2-40B4-BE49-F238E27FC236}">
                <a16:creationId xmlns:a16="http://schemas.microsoft.com/office/drawing/2014/main" id="{A7A45152-F8D6-33C2-F4DD-068C8B29281A}"/>
              </a:ext>
            </a:extLst>
          </p:cNvPr>
          <p:cNvGraphicFramePr>
            <a:graphicFrameLocks noGrp="1"/>
          </p:cNvGraphicFramePr>
          <p:nvPr>
            <p:extLst>
              <p:ext uri="{D42A27DB-BD31-4B8C-83A1-F6EECF244321}">
                <p14:modId xmlns:p14="http://schemas.microsoft.com/office/powerpoint/2010/main" val="3812048733"/>
              </p:ext>
            </p:extLst>
          </p:nvPr>
        </p:nvGraphicFramePr>
        <p:xfrm>
          <a:off x="1400321" y="3834748"/>
          <a:ext cx="6343355" cy="2479040"/>
        </p:xfrm>
        <a:graphic>
          <a:graphicData uri="http://schemas.openxmlformats.org/drawingml/2006/table">
            <a:tbl>
              <a:tblPr firstRow="1" bandRow="1">
                <a:tableStyleId>{5C22544A-7EE6-4342-B048-85BDC9FD1C3A}</a:tableStyleId>
              </a:tblPr>
              <a:tblGrid>
                <a:gridCol w="1299471">
                  <a:extLst>
                    <a:ext uri="{9D8B030D-6E8A-4147-A177-3AD203B41FA5}">
                      <a16:colId xmlns:a16="http://schemas.microsoft.com/office/drawing/2014/main" val="1474891656"/>
                    </a:ext>
                  </a:extLst>
                </a:gridCol>
                <a:gridCol w="1080120">
                  <a:extLst>
                    <a:ext uri="{9D8B030D-6E8A-4147-A177-3AD203B41FA5}">
                      <a16:colId xmlns:a16="http://schemas.microsoft.com/office/drawing/2014/main" val="2249536776"/>
                    </a:ext>
                  </a:extLst>
                </a:gridCol>
                <a:gridCol w="1008112">
                  <a:extLst>
                    <a:ext uri="{9D8B030D-6E8A-4147-A177-3AD203B41FA5}">
                      <a16:colId xmlns:a16="http://schemas.microsoft.com/office/drawing/2014/main" val="694838359"/>
                    </a:ext>
                  </a:extLst>
                </a:gridCol>
                <a:gridCol w="1296144">
                  <a:extLst>
                    <a:ext uri="{9D8B030D-6E8A-4147-A177-3AD203B41FA5}">
                      <a16:colId xmlns:a16="http://schemas.microsoft.com/office/drawing/2014/main" val="3942496972"/>
                    </a:ext>
                  </a:extLst>
                </a:gridCol>
                <a:gridCol w="1659508">
                  <a:extLst>
                    <a:ext uri="{9D8B030D-6E8A-4147-A177-3AD203B41FA5}">
                      <a16:colId xmlns:a16="http://schemas.microsoft.com/office/drawing/2014/main" val="358916017"/>
                    </a:ext>
                  </a:extLst>
                </a:gridCol>
              </a:tblGrid>
              <a:tr h="370840">
                <a:tc>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One Symbol (CFO=0ppm)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16 Symbols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(CFO=0ppm)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One Symbol (CFO up to 40ppm)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16 Symbols (CFO up to 40ppm)</a:t>
                      </a:r>
                    </a:p>
                  </a:txBody>
                  <a:tcPr/>
                </a:tc>
                <a:extLst>
                  <a:ext uri="{0D108BD9-81ED-4DB2-BD59-A6C34878D82A}">
                    <a16:rowId xmlns:a16="http://schemas.microsoft.com/office/drawing/2014/main" val="3212352711"/>
                  </a:ext>
                </a:extLst>
              </a:tr>
              <a:tr h="370840">
                <a:tc>
                  <a:txBody>
                    <a:bodyPr/>
                    <a:lstStyle/>
                    <a:p>
                      <a:r>
                        <a:rPr lang="en-US" sz="1200" dirty="0" err="1"/>
                        <a:t>Ipatov</a:t>
                      </a:r>
                      <a:endParaRPr lang="en-US" sz="1200" dirty="0"/>
                    </a:p>
                  </a:txBody>
                  <a:tcPr/>
                </a:tc>
                <a:tc>
                  <a:txBody>
                    <a:bodyPr/>
                    <a:lstStyle/>
                    <a:p>
                      <a:r>
                        <a:rPr lang="en-US" sz="1200" dirty="0"/>
                        <a:t>-18.1</a:t>
                      </a:r>
                    </a:p>
                  </a:txBody>
                  <a:tcPr/>
                </a:tc>
                <a:tc>
                  <a:txBody>
                    <a:bodyPr/>
                    <a:lstStyle/>
                    <a:p>
                      <a:r>
                        <a:rPr lang="en-US" sz="1200" dirty="0"/>
                        <a:t>-18.1</a:t>
                      </a:r>
                    </a:p>
                  </a:txBody>
                  <a:tcPr/>
                </a:tc>
                <a:tc>
                  <a:txBody>
                    <a:bodyPr/>
                    <a:lstStyle/>
                    <a:p>
                      <a:r>
                        <a:rPr lang="en-US" sz="1200" dirty="0"/>
                        <a:t>-14.7</a:t>
                      </a:r>
                    </a:p>
                  </a:txBody>
                  <a:tcPr/>
                </a:tc>
                <a:tc>
                  <a:txBody>
                    <a:bodyPr/>
                    <a:lstStyle/>
                    <a:p>
                      <a:r>
                        <a:rPr lang="en-US" sz="1200" dirty="0"/>
                        <a:t>-18.1</a:t>
                      </a:r>
                    </a:p>
                  </a:txBody>
                  <a:tcPr/>
                </a:tc>
                <a:extLst>
                  <a:ext uri="{0D108BD9-81ED-4DB2-BD59-A6C34878D82A}">
                    <a16:rowId xmlns:a16="http://schemas.microsoft.com/office/drawing/2014/main" val="2272263232"/>
                  </a:ext>
                </a:extLst>
              </a:tr>
              <a:tr h="370840">
                <a:tc>
                  <a:txBody>
                    <a:bodyPr/>
                    <a:lstStyle/>
                    <a:p>
                      <a:r>
                        <a:rPr lang="en-US" sz="1200" dirty="0"/>
                        <a:t>M-Sequence</a:t>
                      </a:r>
                    </a:p>
                  </a:txBody>
                  <a:tcPr/>
                </a:tc>
                <a:tc>
                  <a:txBody>
                    <a:bodyPr/>
                    <a:lstStyle/>
                    <a:p>
                      <a:r>
                        <a:rPr lang="en-US" sz="1200" dirty="0"/>
                        <a:t>-17.5</a:t>
                      </a:r>
                    </a:p>
                  </a:txBody>
                  <a:tcPr/>
                </a:tc>
                <a:tc>
                  <a:txBody>
                    <a:bodyPr/>
                    <a:lstStyle/>
                    <a:p>
                      <a:r>
                        <a:rPr lang="en-US" sz="1200" dirty="0"/>
                        <a:t>-17.5</a:t>
                      </a:r>
                    </a:p>
                  </a:txBody>
                  <a:tcPr/>
                </a:tc>
                <a:tc>
                  <a:txBody>
                    <a:bodyPr/>
                    <a:lstStyle/>
                    <a:p>
                      <a:r>
                        <a:rPr lang="en-US" sz="1200" dirty="0"/>
                        <a:t>-15.5</a:t>
                      </a:r>
                    </a:p>
                  </a:txBody>
                  <a:tcPr/>
                </a:tc>
                <a:tc>
                  <a:txBody>
                    <a:bodyPr/>
                    <a:lstStyle/>
                    <a:p>
                      <a:r>
                        <a:rPr lang="en-US" sz="1200" dirty="0"/>
                        <a:t>-17.5</a:t>
                      </a:r>
                    </a:p>
                  </a:txBody>
                  <a:tcPr/>
                </a:tc>
                <a:extLst>
                  <a:ext uri="{0D108BD9-81ED-4DB2-BD59-A6C34878D82A}">
                    <a16:rowId xmlns:a16="http://schemas.microsoft.com/office/drawing/2014/main" val="250067153"/>
                  </a:ext>
                </a:extLst>
              </a:tr>
              <a:tr h="370840">
                <a:tc>
                  <a:txBody>
                    <a:bodyPr/>
                    <a:lstStyle/>
                    <a:p>
                      <a:r>
                        <a:rPr lang="en-US" sz="1200" dirty="0" err="1"/>
                        <a:t>Golay</a:t>
                      </a:r>
                      <a:r>
                        <a:rPr lang="en-US" sz="1200" dirty="0"/>
                        <a:t> Sequence (32,32)</a:t>
                      </a:r>
                    </a:p>
                  </a:txBody>
                  <a:tcPr/>
                </a:tc>
                <a:tc>
                  <a:txBody>
                    <a:bodyPr/>
                    <a:lstStyle/>
                    <a:p>
                      <a:r>
                        <a:rPr lang="en-US" sz="1200" dirty="0"/>
                        <a:t>-6</a:t>
                      </a:r>
                    </a:p>
                  </a:txBody>
                  <a:tcPr/>
                </a:tc>
                <a:tc>
                  <a:txBody>
                    <a:bodyPr/>
                    <a:lstStyle/>
                    <a:p>
                      <a:r>
                        <a:rPr lang="en-US" sz="1200" dirty="0"/>
                        <a:t>-6</a:t>
                      </a:r>
                    </a:p>
                  </a:txBody>
                  <a:tcPr/>
                </a:tc>
                <a:tc>
                  <a:txBody>
                    <a:bodyPr/>
                    <a:lstStyle/>
                    <a:p>
                      <a:r>
                        <a:rPr lang="en-US" sz="1200" dirty="0"/>
                        <a:t>-6</a:t>
                      </a:r>
                    </a:p>
                  </a:txBody>
                  <a:tcPr/>
                </a:tc>
                <a:tc>
                  <a:txBody>
                    <a:bodyPr/>
                    <a:lstStyle/>
                    <a:p>
                      <a:r>
                        <a:rPr lang="en-US" sz="1200" dirty="0"/>
                        <a:t>-6</a:t>
                      </a:r>
                    </a:p>
                  </a:txBody>
                  <a:tcPr/>
                </a:tc>
                <a:extLst>
                  <a:ext uri="{0D108BD9-81ED-4DB2-BD59-A6C34878D82A}">
                    <a16:rowId xmlns:a16="http://schemas.microsoft.com/office/drawing/2014/main" val="4133762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Golay</a:t>
                      </a:r>
                      <a:r>
                        <a:rPr lang="en-US" sz="1200" dirty="0"/>
                        <a:t> Sequence (32,33)</a:t>
                      </a:r>
                    </a:p>
                    <a:p>
                      <a:endParaRPr lang="en-US" sz="1200" dirty="0"/>
                    </a:p>
                  </a:txBody>
                  <a:tcPr/>
                </a:tc>
                <a:tc>
                  <a:txBody>
                    <a:bodyPr/>
                    <a:lstStyle/>
                    <a:p>
                      <a:r>
                        <a:rPr lang="en-US" sz="1200" dirty="0"/>
                        <a:t>-7.5</a:t>
                      </a:r>
                    </a:p>
                  </a:txBody>
                  <a:tcPr/>
                </a:tc>
                <a:tc>
                  <a:txBody>
                    <a:bodyPr/>
                    <a:lstStyle/>
                    <a:p>
                      <a:r>
                        <a:rPr lang="en-US" sz="1200" dirty="0"/>
                        <a:t>-24.1</a:t>
                      </a:r>
                    </a:p>
                  </a:txBody>
                  <a:tcPr/>
                </a:tc>
                <a:tc>
                  <a:txBody>
                    <a:bodyPr/>
                    <a:lstStyle/>
                    <a:p>
                      <a:r>
                        <a:rPr lang="en-US" sz="1200" dirty="0"/>
                        <a:t>-7.5</a:t>
                      </a:r>
                    </a:p>
                  </a:txBody>
                  <a:tcPr/>
                </a:tc>
                <a:tc>
                  <a:txBody>
                    <a:bodyPr/>
                    <a:lstStyle/>
                    <a:p>
                      <a:r>
                        <a:rPr lang="en-US" sz="1200" dirty="0"/>
                        <a:t>-24.1</a:t>
                      </a:r>
                    </a:p>
                  </a:txBody>
                  <a:tcPr/>
                </a:tc>
                <a:extLst>
                  <a:ext uri="{0D108BD9-81ED-4DB2-BD59-A6C34878D82A}">
                    <a16:rowId xmlns:a16="http://schemas.microsoft.com/office/drawing/2014/main" val="58139319"/>
                  </a:ext>
                </a:extLst>
              </a:tr>
            </a:tbl>
          </a:graphicData>
        </a:graphic>
      </p:graphicFrame>
    </p:spTree>
    <p:extLst>
      <p:ext uri="{BB962C8B-B14F-4D97-AF65-F5344CB8AC3E}">
        <p14:creationId xmlns:p14="http://schemas.microsoft.com/office/powerpoint/2010/main" val="1977888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50D58-A50F-49EE-9944-9278DDEF5B6A}"/>
              </a:ext>
            </a:extLst>
          </p:cNvPr>
          <p:cNvSpPr>
            <a:spLocks noGrp="1"/>
          </p:cNvSpPr>
          <p:nvPr>
            <p:ph type="title"/>
          </p:nvPr>
        </p:nvSpPr>
        <p:spPr>
          <a:xfrm>
            <a:off x="368160" y="1017162"/>
            <a:ext cx="8407679" cy="321771"/>
          </a:xfrm>
        </p:spPr>
        <p:txBody>
          <a:bodyPr/>
          <a:lstStyle/>
          <a:p>
            <a:r>
              <a:rPr lang="en-US" dirty="0">
                <a:solidFill>
                  <a:schemeClr val="tx1"/>
                </a:solidFill>
              </a:rPr>
              <a:t>Correlation with Random Sequence</a:t>
            </a:r>
          </a:p>
        </p:txBody>
      </p:sp>
      <p:sp>
        <p:nvSpPr>
          <p:cNvPr id="3" name="Text Placeholder 2">
            <a:extLst>
              <a:ext uri="{FF2B5EF4-FFF2-40B4-BE49-F238E27FC236}">
                <a16:creationId xmlns:a16="http://schemas.microsoft.com/office/drawing/2014/main" id="{1DE0DD93-1FB3-4002-98B1-C56E023E8317}"/>
              </a:ext>
            </a:extLst>
          </p:cNvPr>
          <p:cNvSpPr>
            <a:spLocks noGrp="1"/>
          </p:cNvSpPr>
          <p:nvPr>
            <p:ph type="body" idx="1"/>
          </p:nvPr>
        </p:nvSpPr>
        <p:spPr>
          <a:xfrm>
            <a:off x="233796" y="1610703"/>
            <a:ext cx="8767330" cy="3747479"/>
          </a:xfrm>
        </p:spPr>
        <p:txBody>
          <a:bodyPr/>
          <a:lstStyle/>
          <a:p>
            <a:endParaRPr lang="en-US" sz="1350" dirty="0">
              <a:latin typeface="+mj-lt"/>
            </a:endParaRPr>
          </a:p>
          <a:p>
            <a:endParaRPr lang="en-US" sz="1350" dirty="0">
              <a:latin typeface="+mj-lt"/>
            </a:endParaRPr>
          </a:p>
          <a:p>
            <a:endParaRPr lang="en-US" sz="1350" dirty="0">
              <a:latin typeface="+mj-lt"/>
            </a:endParaRPr>
          </a:p>
          <a:p>
            <a:endParaRPr lang="en-US" sz="1350" dirty="0">
              <a:latin typeface="+mj-lt"/>
            </a:endParaRPr>
          </a:p>
        </p:txBody>
      </p:sp>
      <p:sp>
        <p:nvSpPr>
          <p:cNvPr id="7" name="TextBox 6">
            <a:extLst>
              <a:ext uri="{FF2B5EF4-FFF2-40B4-BE49-F238E27FC236}">
                <a16:creationId xmlns:a16="http://schemas.microsoft.com/office/drawing/2014/main" id="{26A02FC1-5129-475D-81A6-9D1B37A1810C}"/>
              </a:ext>
            </a:extLst>
          </p:cNvPr>
          <p:cNvSpPr txBox="1"/>
          <p:nvPr/>
        </p:nvSpPr>
        <p:spPr>
          <a:xfrm>
            <a:off x="189444" y="836712"/>
            <a:ext cx="8586395" cy="4070345"/>
          </a:xfrm>
          <a:prstGeom prst="rect">
            <a:avLst/>
          </a:prstGeom>
          <a:noFill/>
          <a:ln>
            <a:noFill/>
          </a:ln>
        </p:spPr>
        <p:txBody>
          <a:bodyPr wrap="square" lIns="102870" tIns="68580" rIns="0" bIns="68580" rtlCol="0">
            <a:spAutoFit/>
          </a:bodyPr>
          <a:lstStyle/>
          <a:p>
            <a:pPr>
              <a:lnSpc>
                <a:spcPct val="95000"/>
              </a:lnSpc>
              <a:spcBef>
                <a:spcPts val="900"/>
              </a:spcBef>
            </a:pPr>
            <a:endParaRPr lang="en-US" dirty="0"/>
          </a:p>
          <a:p>
            <a:pPr marL="214313" indent="-214313">
              <a:lnSpc>
                <a:spcPct val="95000"/>
              </a:lnSpc>
              <a:spcBef>
                <a:spcPts val="900"/>
              </a:spcBef>
              <a:buFont typeface="Arial" panose="020B0604020202020204" pitchFamily="34" charset="0"/>
              <a:buChar char="•"/>
            </a:pPr>
            <a:endParaRPr lang="en-US" sz="1800" dirty="0"/>
          </a:p>
          <a:p>
            <a:pPr marL="557213" lvl="1" indent="-214313">
              <a:lnSpc>
                <a:spcPct val="95000"/>
              </a:lnSpc>
              <a:spcBef>
                <a:spcPts val="900"/>
              </a:spcBef>
              <a:buFont typeface="Arial" panose="020B0604020202020204" pitchFamily="34" charset="0"/>
              <a:buChar char="•"/>
            </a:pPr>
            <a:endParaRPr lang="en-US" dirty="0"/>
          </a:p>
          <a:p>
            <a:pPr marL="214313" indent="-214313">
              <a:lnSpc>
                <a:spcPct val="95000"/>
              </a:lnSpc>
              <a:spcBef>
                <a:spcPts val="900"/>
              </a:spcBef>
              <a:buFont typeface="Arial" panose="020B0604020202020204" pitchFamily="34" charset="0"/>
              <a:buChar char="•"/>
            </a:pPr>
            <a:r>
              <a:rPr lang="en-US" sz="1600" dirty="0">
                <a:latin typeface="+mj-lt"/>
              </a:rPr>
              <a:t>Correlation with </a:t>
            </a:r>
            <a:r>
              <a:rPr lang="en-US" sz="1600">
                <a:latin typeface="+mj-lt"/>
              </a:rPr>
              <a:t>random sequence </a:t>
            </a:r>
            <a:r>
              <a:rPr lang="en-US" sz="1600" dirty="0">
                <a:latin typeface="+mj-lt"/>
              </a:rPr>
              <a:t>for the same configuration of the previous slides.</a:t>
            </a:r>
          </a:p>
          <a:p>
            <a:pPr marL="214313" indent="-214313">
              <a:lnSpc>
                <a:spcPct val="95000"/>
              </a:lnSpc>
              <a:spcBef>
                <a:spcPts val="900"/>
              </a:spcBef>
              <a:buFont typeface="Arial" panose="020B0604020202020204" pitchFamily="34" charset="0"/>
              <a:buChar char="•"/>
            </a:pPr>
            <a:r>
              <a:rPr lang="en-US" sz="1600" dirty="0">
                <a:latin typeface="+mj-lt"/>
              </a:rPr>
              <a:t>All cross-correlation values are normalized to AC(t=0,cfo=0)</a:t>
            </a:r>
          </a:p>
          <a:p>
            <a:pPr marL="214313" indent="-214313">
              <a:lnSpc>
                <a:spcPct val="95000"/>
              </a:lnSpc>
              <a:spcBef>
                <a:spcPts val="900"/>
              </a:spcBef>
              <a:buFont typeface="Arial" panose="020B0604020202020204" pitchFamily="34" charset="0"/>
              <a:buChar char="•"/>
            </a:pPr>
            <a:r>
              <a:rPr lang="en-US" sz="1600" dirty="0">
                <a:latin typeface="+mj-lt"/>
                <a:cs typeface="Calibri" panose="020F0502020204030204" pitchFamily="34" charset="0"/>
              </a:rPr>
              <a:t>Coherent processing across one or 16 symbols.</a:t>
            </a:r>
          </a:p>
          <a:p>
            <a:pPr marL="214313" indent="-214313">
              <a:lnSpc>
                <a:spcPct val="95000"/>
              </a:lnSpc>
              <a:spcBef>
                <a:spcPts val="900"/>
              </a:spcBef>
              <a:buFont typeface="Arial" panose="020B0604020202020204" pitchFamily="34" charset="0"/>
              <a:buChar char="•"/>
            </a:pPr>
            <a:r>
              <a:rPr lang="en-US" sz="1600" dirty="0">
                <a:latin typeface="+mj-lt"/>
                <a:cs typeface="Calibri" panose="020F0502020204030204" pitchFamily="34" charset="0"/>
              </a:rPr>
              <a:t>Interference most likely comes from the STS or data segment instead of the preamble of other UWB transmissions.</a:t>
            </a:r>
          </a:p>
          <a:p>
            <a:pPr marL="214313" indent="-214313">
              <a:lnSpc>
                <a:spcPct val="95000"/>
              </a:lnSpc>
              <a:spcBef>
                <a:spcPts val="900"/>
              </a:spcBef>
              <a:buFont typeface="Arial" panose="020B0604020202020204" pitchFamily="34" charset="0"/>
              <a:buChar char="•"/>
            </a:pPr>
            <a:r>
              <a:rPr lang="en-US" sz="1600" dirty="0">
                <a:latin typeface="+mj-lt"/>
                <a:cs typeface="Calibri" panose="020F0502020204030204" pitchFamily="34" charset="0"/>
              </a:rPr>
              <a:t>The cross-correlation values below give a lower bound on where the focus of preamble cross-correlation analysis should be.</a:t>
            </a:r>
          </a:p>
          <a:p>
            <a:pPr marL="214313" indent="-214313">
              <a:lnSpc>
                <a:spcPct val="95000"/>
              </a:lnSpc>
              <a:spcBef>
                <a:spcPts val="900"/>
              </a:spcBef>
              <a:buFont typeface="Arial" panose="020B0604020202020204" pitchFamily="34" charset="0"/>
              <a:buChar char="•"/>
            </a:pPr>
            <a:endParaRPr lang="en-US" dirty="0"/>
          </a:p>
          <a:p>
            <a:pPr marL="214313" indent="-214313">
              <a:lnSpc>
                <a:spcPct val="95000"/>
              </a:lnSpc>
              <a:spcBef>
                <a:spcPts val="900"/>
              </a:spcBef>
              <a:buFont typeface="Arial" panose="020B0604020202020204" pitchFamily="34" charset="0"/>
              <a:buChar char="•"/>
            </a:pPr>
            <a:endParaRPr lang="en-US" dirty="0"/>
          </a:p>
          <a:p>
            <a:pPr marL="214313" indent="-214313">
              <a:lnSpc>
                <a:spcPct val="95000"/>
              </a:lnSpc>
              <a:spcBef>
                <a:spcPts val="900"/>
              </a:spcBef>
              <a:buFont typeface="Arial" panose="020B0604020202020204" pitchFamily="34" charset="0"/>
              <a:buChar char="•"/>
            </a:pPr>
            <a:endParaRPr lang="en-US" dirty="0"/>
          </a:p>
        </p:txBody>
      </p:sp>
      <p:graphicFrame>
        <p:nvGraphicFramePr>
          <p:cNvPr id="8" name="Table 7">
            <a:extLst>
              <a:ext uri="{FF2B5EF4-FFF2-40B4-BE49-F238E27FC236}">
                <a16:creationId xmlns:a16="http://schemas.microsoft.com/office/drawing/2014/main" id="{9DBEEF9D-E47C-5D2E-100F-00E86566F32E}"/>
              </a:ext>
            </a:extLst>
          </p:cNvPr>
          <p:cNvGraphicFramePr>
            <a:graphicFrameLocks noGrp="1"/>
          </p:cNvGraphicFramePr>
          <p:nvPr>
            <p:extLst>
              <p:ext uri="{D42A27DB-BD31-4B8C-83A1-F6EECF244321}">
                <p14:modId xmlns:p14="http://schemas.microsoft.com/office/powerpoint/2010/main" val="4226258124"/>
              </p:ext>
            </p:extLst>
          </p:nvPr>
        </p:nvGraphicFramePr>
        <p:xfrm>
          <a:off x="2555776" y="4030747"/>
          <a:ext cx="3096344" cy="2296160"/>
        </p:xfrm>
        <a:graphic>
          <a:graphicData uri="http://schemas.openxmlformats.org/drawingml/2006/table">
            <a:tbl>
              <a:tblPr firstRow="1" bandRow="1">
                <a:tableStyleId>{5C22544A-7EE6-4342-B048-85BDC9FD1C3A}</a:tableStyleId>
              </a:tblPr>
              <a:tblGrid>
                <a:gridCol w="1531675">
                  <a:extLst>
                    <a:ext uri="{9D8B030D-6E8A-4147-A177-3AD203B41FA5}">
                      <a16:colId xmlns:a16="http://schemas.microsoft.com/office/drawing/2014/main" val="1474891656"/>
                    </a:ext>
                  </a:extLst>
                </a:gridCol>
                <a:gridCol w="1564669">
                  <a:extLst>
                    <a:ext uri="{9D8B030D-6E8A-4147-A177-3AD203B41FA5}">
                      <a16:colId xmlns:a16="http://schemas.microsoft.com/office/drawing/2014/main" val="358916017"/>
                    </a:ext>
                  </a:extLst>
                </a:gridCol>
              </a:tblGrid>
              <a:tr h="370840">
                <a:tc>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16 Symbols (CFO up to 40ppm)</a:t>
                      </a:r>
                    </a:p>
                  </a:txBody>
                  <a:tcPr/>
                </a:tc>
                <a:extLst>
                  <a:ext uri="{0D108BD9-81ED-4DB2-BD59-A6C34878D82A}">
                    <a16:rowId xmlns:a16="http://schemas.microsoft.com/office/drawing/2014/main" val="3212352711"/>
                  </a:ext>
                </a:extLst>
              </a:tr>
              <a:tr h="370840">
                <a:tc>
                  <a:txBody>
                    <a:bodyPr/>
                    <a:lstStyle/>
                    <a:p>
                      <a:r>
                        <a:rPr lang="en-US" sz="1200" dirty="0" err="1"/>
                        <a:t>Ipatov</a:t>
                      </a:r>
                      <a:endParaRPr lang="en-US" sz="1200" dirty="0"/>
                    </a:p>
                  </a:txBody>
                  <a:tcPr/>
                </a:tc>
                <a:tc>
                  <a:txBody>
                    <a:bodyPr/>
                    <a:lstStyle/>
                    <a:p>
                      <a:r>
                        <a:rPr lang="en-US" sz="1200" dirty="0"/>
                        <a:t>-21.3</a:t>
                      </a:r>
                    </a:p>
                  </a:txBody>
                  <a:tcPr/>
                </a:tc>
                <a:extLst>
                  <a:ext uri="{0D108BD9-81ED-4DB2-BD59-A6C34878D82A}">
                    <a16:rowId xmlns:a16="http://schemas.microsoft.com/office/drawing/2014/main" val="2272263232"/>
                  </a:ext>
                </a:extLst>
              </a:tr>
              <a:tr h="370840">
                <a:tc>
                  <a:txBody>
                    <a:bodyPr/>
                    <a:lstStyle/>
                    <a:p>
                      <a:r>
                        <a:rPr lang="en-US" sz="1200" dirty="0"/>
                        <a:t>M-Sequence</a:t>
                      </a:r>
                    </a:p>
                  </a:txBody>
                  <a:tcPr/>
                </a:tc>
                <a:tc>
                  <a:txBody>
                    <a:bodyPr/>
                    <a:lstStyle/>
                    <a:p>
                      <a:r>
                        <a:rPr lang="en-US" sz="1200" dirty="0"/>
                        <a:t>-22.4</a:t>
                      </a:r>
                    </a:p>
                  </a:txBody>
                  <a:tcPr/>
                </a:tc>
                <a:extLst>
                  <a:ext uri="{0D108BD9-81ED-4DB2-BD59-A6C34878D82A}">
                    <a16:rowId xmlns:a16="http://schemas.microsoft.com/office/drawing/2014/main" val="250067153"/>
                  </a:ext>
                </a:extLst>
              </a:tr>
              <a:tr h="370840">
                <a:tc>
                  <a:txBody>
                    <a:bodyPr/>
                    <a:lstStyle/>
                    <a:p>
                      <a:r>
                        <a:rPr lang="en-US" sz="1200" dirty="0" err="1"/>
                        <a:t>Golay</a:t>
                      </a:r>
                      <a:r>
                        <a:rPr lang="en-US" sz="1200" dirty="0"/>
                        <a:t> Sequence (32,32)</a:t>
                      </a:r>
                    </a:p>
                  </a:txBody>
                  <a:tcPr/>
                </a:tc>
                <a:tc>
                  <a:txBody>
                    <a:bodyPr/>
                    <a:lstStyle/>
                    <a:p>
                      <a:r>
                        <a:rPr lang="en-US" sz="1200" dirty="0"/>
                        <a:t>-22.1</a:t>
                      </a:r>
                    </a:p>
                  </a:txBody>
                  <a:tcPr/>
                </a:tc>
                <a:extLst>
                  <a:ext uri="{0D108BD9-81ED-4DB2-BD59-A6C34878D82A}">
                    <a16:rowId xmlns:a16="http://schemas.microsoft.com/office/drawing/2014/main" val="4133762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Golay</a:t>
                      </a:r>
                      <a:r>
                        <a:rPr lang="en-US" sz="1200" dirty="0"/>
                        <a:t> Sequence (32,33)</a:t>
                      </a:r>
                    </a:p>
                    <a:p>
                      <a:endParaRPr lang="en-US" sz="1200" dirty="0"/>
                    </a:p>
                  </a:txBody>
                  <a:tcPr/>
                </a:tc>
                <a:tc>
                  <a:txBody>
                    <a:bodyPr/>
                    <a:lstStyle/>
                    <a:p>
                      <a:r>
                        <a:rPr lang="en-US" sz="1200" dirty="0"/>
                        <a:t>-21.2</a:t>
                      </a:r>
                    </a:p>
                  </a:txBody>
                  <a:tcPr/>
                </a:tc>
                <a:extLst>
                  <a:ext uri="{0D108BD9-81ED-4DB2-BD59-A6C34878D82A}">
                    <a16:rowId xmlns:a16="http://schemas.microsoft.com/office/drawing/2014/main" val="58139319"/>
                  </a:ext>
                </a:extLst>
              </a:tr>
            </a:tbl>
          </a:graphicData>
        </a:graphic>
      </p:graphicFrame>
      <p:sp>
        <p:nvSpPr>
          <p:cNvPr id="4" name="Slide Number Placeholder 3">
            <a:extLst>
              <a:ext uri="{FF2B5EF4-FFF2-40B4-BE49-F238E27FC236}">
                <a16:creationId xmlns:a16="http://schemas.microsoft.com/office/drawing/2014/main" id="{6C47C9C4-F221-D984-83F7-4AC95CBD2124}"/>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9</a:t>
            </a:fld>
            <a:endParaRPr lang="en-US" altLang="en-US" dirty="0"/>
          </a:p>
        </p:txBody>
      </p:sp>
    </p:spTree>
    <p:extLst>
      <p:ext uri="{BB962C8B-B14F-4D97-AF65-F5344CB8AC3E}">
        <p14:creationId xmlns:p14="http://schemas.microsoft.com/office/powerpoint/2010/main" val="90941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6" ma:contentTypeDescription="Create a new document." ma:contentTypeScope="" ma:versionID="00351f1bf991fc4b6418aa246be35334">
  <xsd:schema xmlns:xsd="http://www.w3.org/2001/XMLSchema" xmlns:xs="http://www.w3.org/2001/XMLSchema" xmlns:p="http://schemas.microsoft.com/office/2006/metadata/properties" xmlns:ns2="791cce78-ca2d-40de-8329-c43c272c8ba1" xmlns:ns3="130ced01-78d5-4331-b17d-56d5798c3cee" targetNamespace="http://schemas.microsoft.com/office/2006/metadata/properties" ma:root="true" ma:fieldsID="c2172a8e051a0441b0eef089553055e5" ns2:_="" ns3:_="">
    <xsd:import namespace="791cce78-ca2d-40de-8329-c43c272c8ba1"/>
    <xsd:import namespace="130ced01-78d5-4331-b17d-56d5798c3c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0ced01-78d5-4331-b17d-56d5798c3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77C756-DBD7-4AF6-A4BF-5DA66768F5EE}">
  <ds:schemaRefs>
    <ds:schemaRef ds:uri="http://schemas.microsoft.com/sharepoint/v3/contenttype/forms"/>
  </ds:schemaRefs>
</ds:datastoreItem>
</file>

<file path=customXml/itemProps2.xml><?xml version="1.0" encoding="utf-8"?>
<ds:datastoreItem xmlns:ds="http://schemas.openxmlformats.org/officeDocument/2006/customXml" ds:itemID="{67CF07E8-474A-4E99-8694-BF4788CF67A9}">
  <ds:schemaRefs>
    <ds:schemaRef ds:uri="http://schemas.openxmlformats.org/package/2006/metadata/core-properties"/>
    <ds:schemaRef ds:uri="791cce78-ca2d-40de-8329-c43c272c8ba1"/>
    <ds:schemaRef ds:uri="130ced01-78d5-4331-b17d-56d5798c3cee"/>
    <ds:schemaRef ds:uri="http://purl.org/dc/elements/1.1/"/>
    <ds:schemaRef ds:uri="http://schemas.microsoft.com/office/2006/metadata/properties"/>
    <ds:schemaRef ds:uri="http://www.w3.org/XML/1998/namespace"/>
    <ds:schemaRef ds:uri="http://purl.org/dc/terms/"/>
    <ds:schemaRef ds:uri="http://purl.org/dc/dcmitype/"/>
    <ds:schemaRef ds:uri="http://schemas.microsoft.com/office/infopath/2007/PartnerControls"/>
    <ds:schemaRef ds:uri="http://schemas.microsoft.com/office/2006/documentManagement/types"/>
  </ds:schemaRefs>
</ds:datastoreItem>
</file>

<file path=customXml/itemProps3.xml><?xml version="1.0" encoding="utf-8"?>
<ds:datastoreItem xmlns:ds="http://schemas.openxmlformats.org/officeDocument/2006/customXml" ds:itemID="{64E4135C-5B57-4126-8BC8-44A23008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130ced01-78d5-4331-b17d-56d5798c3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1994</Words>
  <Application>Microsoft Office PowerPoint</Application>
  <PresentationFormat>On-screen Show (4:3)</PresentationFormat>
  <Paragraphs>303</Paragraphs>
  <Slides>17</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Cambria Math</vt:lpstr>
      <vt:lpstr>Courier New</vt:lpstr>
      <vt:lpstr>Times New Roman</vt:lpstr>
      <vt:lpstr>IEEE-P802_15</vt:lpstr>
      <vt:lpstr>PowerPoint Presentation</vt:lpstr>
      <vt:lpstr>PowerPoint Presentation</vt:lpstr>
      <vt:lpstr>Introduction</vt:lpstr>
      <vt:lpstr>Evaluation Scenarios</vt:lpstr>
      <vt:lpstr>Detection: Auto-Correlation Results</vt:lpstr>
      <vt:lpstr>Detection: Cross-Correlation Results</vt:lpstr>
      <vt:lpstr>Channel Estimation: Auto-Correlation Results</vt:lpstr>
      <vt:lpstr>Channel Estimation: Cross-Correlation Results</vt:lpstr>
      <vt:lpstr>Correlation with Random Sequence</vt:lpstr>
      <vt:lpstr>Preamble Sequence Considerations</vt:lpstr>
      <vt:lpstr>Concluding Remarks</vt:lpstr>
      <vt:lpstr>References</vt:lpstr>
      <vt:lpstr>Appendix</vt:lpstr>
      <vt:lpstr>Auto-Correlation for Detection</vt:lpstr>
      <vt:lpstr>Cross-Correlation for Detection</vt:lpstr>
      <vt:lpstr>Auto-Correlation for Channel Estimation</vt:lpstr>
      <vt:lpstr>Cross-Correlation for Channel Estimation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8</cp:revision>
  <dcterms:created xsi:type="dcterms:W3CDTF">2022-01-20T21:45:49Z</dcterms:created>
  <dcterms:modified xsi:type="dcterms:W3CDTF">2022-07-12T12:26:11Z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0x010100C4B1929905980842A93D9875EEB04DBF</vt:lpwstr>
  </property>
</Properties>
</file>