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sdx" ContentType="application/vnd.ms-visio.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4852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1258" r:id="rId36"/>
    <p:sldId id="5337" r:id="rId37"/>
    <p:sldId id="5338" r:id="rId38"/>
    <p:sldId id="1259" r:id="rId39"/>
    <p:sldId id="5347" r:id="rId40"/>
    <p:sldId id="1260" r:id="rId41"/>
    <p:sldId id="381" r:id="rId42"/>
    <p:sldId id="354" r:id="rId43"/>
    <p:sldId id="382" r:id="rId44"/>
    <p:sldId id="380" r:id="rId45"/>
    <p:sldId id="1257" r:id="rId46"/>
    <p:sldId id="5343" r:id="rId47"/>
    <p:sldId id="5344" r:id="rId48"/>
    <p:sldId id="5345" r:id="rId49"/>
    <p:sldId id="5342" r:id="rId50"/>
    <p:sldId id="5341" r:id="rId51"/>
    <p:sldId id="5346" r:id="rId52"/>
    <p:sldId id="299" r:id="rId53"/>
    <p:sldId id="316" r:id="rId54"/>
    <p:sldId id="318" r:id="rId55"/>
    <p:sldId id="5339" r:id="rId56"/>
    <p:sldId id="289" r:id="rId57"/>
    <p:sldId id="290" r:id="rId58"/>
    <p:sldId id="291" r:id="rId59"/>
    <p:sldId id="292" r:id="rId60"/>
    <p:sldId id="293" r:id="rId61"/>
    <p:sldId id="294" r:id="rId62"/>
    <p:sldId id="296" r:id="rId63"/>
    <p:sldId id="5348" r:id="rId64"/>
    <p:sldId id="5613" r:id="rId65"/>
    <p:sldId id="5616" r:id="rId66"/>
    <p:sldId id="5617" r:id="rId67"/>
    <p:sldId id="5618" r:id="rId68"/>
    <p:sldId id="5619" r:id="rId69"/>
    <p:sldId id="5620" r:id="rId70"/>
    <p:sldId id="5614" r:id="rId71"/>
    <p:sldId id="5615" r:id="rId72"/>
    <p:sldId id="304" r:id="rId73"/>
    <p:sldId id="1254" r:id="rId74"/>
    <p:sldId id="1255" r:id="rId75"/>
  </p:sldIdLst>
  <p:sldSz cx="9144000" cy="6858000" type="screen4x3"/>
  <p:notesSz cx="10234613" cy="7099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2" d="100"/>
          <a:sy n="72" d="100"/>
        </p:scale>
        <p:origin x="107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4E1D0-A775-4679-95F0-6F8A341793A3}" type="doc">
      <dgm:prSet loTypeId="urn:microsoft.com/office/officeart/2005/8/layout/hProcess1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76B52305-50BB-4E49-9DF2-BDE525C0E3A0}">
      <dgm:prSet phldrT="[Text]" custT="1"/>
      <dgm:spPr>
        <a:xfrm>
          <a:off x="2670" y="0"/>
          <a:ext cx="649805" cy="171389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Tech Req Doc(TRD)     </a:t>
          </a:r>
          <a:r>
            <a:rPr lang="en-US" sz="1200" b="1" i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July 2022</a:t>
          </a:r>
          <a:endParaRPr lang="en-US" sz="1400" b="1" i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gm:t>
    </dgm:pt>
    <dgm:pt modelId="{1B19BF8A-356F-4542-A3A0-7A77085A2AED}" type="parTrans" cxnId="{3000B139-2344-4F0F-A991-27D524B11A00}">
      <dgm:prSet/>
      <dgm:spPr/>
      <dgm:t>
        <a:bodyPr/>
        <a:lstStyle/>
        <a:p>
          <a:endParaRPr lang="en-US"/>
        </a:p>
      </dgm:t>
    </dgm:pt>
    <dgm:pt modelId="{26BA1C25-BF63-4F5B-B634-3689C3571887}" type="sibTrans" cxnId="{3000B139-2344-4F0F-A991-27D524B11A00}">
      <dgm:prSet/>
      <dgm:spPr/>
      <dgm:t>
        <a:bodyPr/>
        <a:lstStyle/>
        <a:p>
          <a:endParaRPr lang="en-US"/>
        </a:p>
      </dgm:t>
    </dgm:pt>
    <dgm:pt modelId="{48275573-B8CA-4E52-BE68-B15364EBE180}">
      <dgm:prSet phldrT="[Text]" custT="1"/>
      <dgm:spPr>
        <a:xfrm>
          <a:off x="684965" y="2570839"/>
          <a:ext cx="941197" cy="171389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altLang="ja-JP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TRD,CMD</a:t>
          </a:r>
        </a:p>
        <a:p>
          <a:pPr>
            <a:buNone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Call Proposals </a:t>
          </a: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Sept 2022</a:t>
          </a:r>
          <a:endParaRPr lang="en-US" sz="12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gm:t>
    </dgm:pt>
    <dgm:pt modelId="{C80168DF-C645-4A14-B5C4-14EBB8CE7237}" type="parTrans" cxnId="{34EC21A0-8940-415A-B89A-3CFE8B391513}">
      <dgm:prSet/>
      <dgm:spPr/>
      <dgm:t>
        <a:bodyPr/>
        <a:lstStyle/>
        <a:p>
          <a:endParaRPr lang="en-US"/>
        </a:p>
      </dgm:t>
    </dgm:pt>
    <dgm:pt modelId="{EEC965C9-B1E0-44FF-9FBF-F0C299D146D1}" type="sibTrans" cxnId="{34EC21A0-8940-415A-B89A-3CFE8B391513}">
      <dgm:prSet/>
      <dgm:spPr/>
      <dgm:t>
        <a:bodyPr/>
        <a:lstStyle/>
        <a:p>
          <a:endParaRPr lang="en-US"/>
        </a:p>
      </dgm:t>
    </dgm:pt>
    <dgm:pt modelId="{2A536067-5E44-4867-B051-27855C39E283}">
      <dgm:prSet phldrT="[Text]" custT="1"/>
      <dgm:spPr>
        <a:xfrm>
          <a:off x="1658654" y="0"/>
          <a:ext cx="1078131" cy="171389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100" dirty="0">
              <a:effectLst/>
            </a:rPr>
            <a:t>Presentation of proposa</a:t>
          </a:r>
          <a:r>
            <a:rPr lang="en-US" sz="1050" dirty="0">
              <a:effectLst/>
            </a:rPr>
            <a:t>l</a:t>
          </a:r>
          <a:r>
            <a:rPr lang="en-US" sz="1100" dirty="0">
              <a:effectLst/>
            </a:rPr>
            <a:t>s</a:t>
          </a:r>
          <a:r>
            <a:rPr lang="en-US" altLang="ja-JP" sz="12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Nov2022</a:t>
          </a:r>
          <a:r>
            <a:rPr lang="ja-JP" altLang="en-US" sz="12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　</a:t>
          </a:r>
          <a:r>
            <a:rPr lang="en-US" altLang="ja-JP" sz="12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Jan.</a:t>
          </a:r>
          <a:r>
            <a:rPr lang="en-US" sz="12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2023</a:t>
          </a:r>
          <a:endParaRPr lang="en-US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gm:t>
    </dgm:pt>
    <dgm:pt modelId="{6BD3A45D-81FF-4CA3-8981-695F7F780FEC}" type="parTrans" cxnId="{EA6A6F3F-1945-4961-89D4-4036A780632A}">
      <dgm:prSet/>
      <dgm:spPr/>
      <dgm:t>
        <a:bodyPr/>
        <a:lstStyle/>
        <a:p>
          <a:endParaRPr lang="en-US"/>
        </a:p>
      </dgm:t>
    </dgm:pt>
    <dgm:pt modelId="{3A69E857-85B5-49C7-9E18-DC175814CDF3}" type="sibTrans" cxnId="{EA6A6F3F-1945-4961-89D4-4036A780632A}">
      <dgm:prSet/>
      <dgm:spPr/>
      <dgm:t>
        <a:bodyPr/>
        <a:lstStyle/>
        <a:p>
          <a:endParaRPr lang="en-US"/>
        </a:p>
      </dgm:t>
    </dgm:pt>
    <dgm:pt modelId="{B50C7770-3AAA-45E1-9B85-C7E02FA1CEB1}">
      <dgm:prSet phldrT="[Text]" custT="1"/>
      <dgm:spPr>
        <a:xfrm>
          <a:off x="2769275" y="2570839"/>
          <a:ext cx="1067916" cy="171389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kumimoji="1" lang="en-US" altLang="ja-JP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Harmonization of Proposals</a:t>
          </a:r>
          <a:endParaRPr kumimoji="1" lang="ja-JP" altLang="ja-JP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  <a:p>
          <a:pPr>
            <a:buNone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Mar 2023</a:t>
          </a:r>
        </a:p>
      </dgm:t>
    </dgm:pt>
    <dgm:pt modelId="{AE6FED03-EFDB-4732-8153-6BF25F1EA385}" type="parTrans" cxnId="{DCD589E7-8D36-4453-A684-684AEDE807AB}">
      <dgm:prSet/>
      <dgm:spPr/>
      <dgm:t>
        <a:bodyPr/>
        <a:lstStyle/>
        <a:p>
          <a:endParaRPr lang="en-US"/>
        </a:p>
      </dgm:t>
    </dgm:pt>
    <dgm:pt modelId="{00FB0180-9795-46F0-B7C6-0E38CC8032F7}" type="sibTrans" cxnId="{DCD589E7-8D36-4453-A684-684AEDE807AB}">
      <dgm:prSet/>
      <dgm:spPr/>
      <dgm:t>
        <a:bodyPr/>
        <a:lstStyle/>
        <a:p>
          <a:endParaRPr lang="en-US"/>
        </a:p>
      </dgm:t>
    </dgm:pt>
    <dgm:pt modelId="{9EAAEFE8-426F-431D-B9CE-E9F78EC9978D}">
      <dgm:prSet phldrT="[Text]" custT="1"/>
      <dgm:spPr>
        <a:xfrm>
          <a:off x="3869682" y="0"/>
          <a:ext cx="865904" cy="171389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kumimoji="1" lang="en-US" altLang="ja-JP" sz="1800" baseline="30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Std Draft V0</a:t>
          </a:r>
        </a:p>
        <a:p>
          <a:pPr>
            <a:lnSpc>
              <a:spcPct val="90000"/>
            </a:lnSpc>
            <a:buNone/>
          </a:pPr>
          <a:r>
            <a:rPr lang="en-US" sz="12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May 2023</a:t>
          </a:r>
        </a:p>
      </dgm:t>
    </dgm:pt>
    <dgm:pt modelId="{7CF73F7D-C3F7-478E-BFA3-6497192EC25D}" type="parTrans" cxnId="{62F978A0-2379-425D-A4C2-5CAE99F4F4F8}">
      <dgm:prSet/>
      <dgm:spPr/>
      <dgm:t>
        <a:bodyPr/>
        <a:lstStyle/>
        <a:p>
          <a:endParaRPr lang="en-US"/>
        </a:p>
      </dgm:t>
    </dgm:pt>
    <dgm:pt modelId="{979C0E01-1A56-4C4F-B3BF-0BF8F040D569}" type="sibTrans" cxnId="{62F978A0-2379-425D-A4C2-5CAE99F4F4F8}">
      <dgm:prSet/>
      <dgm:spPr/>
      <dgm:t>
        <a:bodyPr/>
        <a:lstStyle/>
        <a:p>
          <a:endParaRPr lang="en-US"/>
        </a:p>
      </dgm:t>
    </dgm:pt>
    <dgm:pt modelId="{4C7608CC-6A29-43E2-8645-CD78ADEE8E89}">
      <dgm:prSet phldrT="[Text]" custT="1"/>
      <dgm:spPr>
        <a:xfrm>
          <a:off x="4768077" y="2570839"/>
          <a:ext cx="649805" cy="171389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kumimoji="1" lang="en-US" altLang="ja-JP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Finish integration of technical proposals. </a:t>
          </a:r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Draft v1</a:t>
          </a:r>
        </a:p>
        <a:p>
          <a:pPr>
            <a:buNone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July2023</a:t>
          </a:r>
        </a:p>
      </dgm:t>
    </dgm:pt>
    <dgm:pt modelId="{E86CFA9D-8636-484F-832F-63A2D51B9BF6}" type="parTrans" cxnId="{F98DBDA4-0701-400F-A123-28233FFAC94B}">
      <dgm:prSet/>
      <dgm:spPr/>
      <dgm:t>
        <a:bodyPr/>
        <a:lstStyle/>
        <a:p>
          <a:endParaRPr lang="en-US"/>
        </a:p>
      </dgm:t>
    </dgm:pt>
    <dgm:pt modelId="{D8C9C8D0-A2E7-426D-9BE9-5C5DCCE3C330}" type="sibTrans" cxnId="{F98DBDA4-0701-400F-A123-28233FFAC94B}">
      <dgm:prSet/>
      <dgm:spPr/>
      <dgm:t>
        <a:bodyPr/>
        <a:lstStyle/>
        <a:p>
          <a:endParaRPr lang="en-US"/>
        </a:p>
      </dgm:t>
    </dgm:pt>
    <dgm:pt modelId="{9880BA4F-61E7-4E1B-BD6B-39021C0328C0}">
      <dgm:prSet phldrT="[Text]" custT="1"/>
      <dgm:spPr>
        <a:xfrm>
          <a:off x="5450373" y="0"/>
          <a:ext cx="983441" cy="171389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kumimoji="1" lang="en-US" altLang="ja-JP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WG pre-ballot</a:t>
          </a:r>
          <a:endParaRPr kumimoji="1" lang="ja-JP" alt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  <a:p>
          <a:pPr>
            <a:buNone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Sept 2023</a:t>
          </a:r>
        </a:p>
        <a:p>
          <a:pPr>
            <a:buNone/>
          </a:pPr>
          <a:endParaRPr lang="en-US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gm:t>
    </dgm:pt>
    <dgm:pt modelId="{2818EC34-A887-441E-A724-D5692BC2F472}" type="parTrans" cxnId="{CF9EB180-D445-48A1-9DAD-63F5A3C9C4F5}">
      <dgm:prSet/>
      <dgm:spPr/>
      <dgm:t>
        <a:bodyPr/>
        <a:lstStyle/>
        <a:p>
          <a:endParaRPr lang="en-US"/>
        </a:p>
      </dgm:t>
    </dgm:pt>
    <dgm:pt modelId="{212C9AAD-D657-4D26-ACDD-5931933B2517}" type="sibTrans" cxnId="{CF9EB180-D445-48A1-9DAD-63F5A3C9C4F5}">
      <dgm:prSet/>
      <dgm:spPr/>
      <dgm:t>
        <a:bodyPr/>
        <a:lstStyle/>
        <a:p>
          <a:endParaRPr lang="en-US"/>
        </a:p>
      </dgm:t>
    </dgm:pt>
    <dgm:pt modelId="{99843A0B-53F4-492F-A1C4-606C611936AB}">
      <dgm:prSet phldrT="[Text]" custT="1"/>
      <dgm:spPr>
        <a:xfrm>
          <a:off x="6466305" y="2570839"/>
          <a:ext cx="828593" cy="171389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kumimoji="1" lang="en-US" altLang="ja-JP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Comments and resolution for pre-ballot.</a:t>
          </a:r>
          <a:endParaRPr kumimoji="1" lang="ja-JP" alt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  <a:p>
          <a:pPr>
            <a:buNone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Nov 2023</a:t>
          </a:r>
        </a:p>
      </dgm:t>
    </dgm:pt>
    <dgm:pt modelId="{8DA9713C-21C3-4C81-B23C-3116BE803DF7}" type="parTrans" cxnId="{B7697863-4518-49A6-A30C-182E8B77355E}">
      <dgm:prSet/>
      <dgm:spPr/>
      <dgm:t>
        <a:bodyPr/>
        <a:lstStyle/>
        <a:p>
          <a:endParaRPr lang="en-US"/>
        </a:p>
      </dgm:t>
    </dgm:pt>
    <dgm:pt modelId="{B5680C0F-8143-402C-AAC5-8E27D19DD8B4}" type="sibTrans" cxnId="{B7697863-4518-49A6-A30C-182E8B77355E}">
      <dgm:prSet/>
      <dgm:spPr/>
      <dgm:t>
        <a:bodyPr/>
        <a:lstStyle/>
        <a:p>
          <a:endParaRPr lang="en-US"/>
        </a:p>
      </dgm:t>
    </dgm:pt>
    <dgm:pt modelId="{367F234A-7AB3-4369-A5A7-EB665D677DC4}">
      <dgm:prSet phldrT="[Text]" custT="1"/>
      <dgm:spPr>
        <a:xfrm>
          <a:off x="7327388" y="0"/>
          <a:ext cx="1119757" cy="171389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kumimoji="1" lang="en-US" altLang="ja-JP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WG letter ballot (LB)</a:t>
          </a:r>
          <a:endParaRPr kumimoji="1" lang="ja-JP" altLang="ja-JP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  <a:p>
          <a:pPr>
            <a:buNone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Jan. 2024</a:t>
          </a:r>
        </a:p>
      </dgm:t>
    </dgm:pt>
    <dgm:pt modelId="{63B0CB21-DD99-4BE7-AD92-90CBB9333A80}" type="parTrans" cxnId="{D5D31451-BB04-4125-9D72-263A283DF8FD}">
      <dgm:prSet/>
      <dgm:spPr/>
      <dgm:t>
        <a:bodyPr/>
        <a:lstStyle/>
        <a:p>
          <a:endParaRPr lang="en-US"/>
        </a:p>
      </dgm:t>
    </dgm:pt>
    <dgm:pt modelId="{A2BB8D1F-8186-45AD-8AE1-9B7810B9E048}" type="sibTrans" cxnId="{D5D31451-BB04-4125-9D72-263A283DF8FD}">
      <dgm:prSet/>
      <dgm:spPr/>
      <dgm:t>
        <a:bodyPr/>
        <a:lstStyle/>
        <a:p>
          <a:endParaRPr lang="en-US"/>
        </a:p>
      </dgm:t>
    </dgm:pt>
    <dgm:pt modelId="{002A2C86-8C1E-4E4E-AB7C-EB4B095978A4}">
      <dgm:prSet phldrT="[Text]" custT="1"/>
      <dgm:spPr>
        <a:xfrm>
          <a:off x="8479636" y="2570839"/>
          <a:ext cx="823998" cy="171389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4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Revcom</a:t>
          </a:r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 Approve   </a:t>
          </a:r>
        </a:p>
        <a:p>
          <a:pPr>
            <a:buNone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Jul 2024</a:t>
          </a:r>
        </a:p>
      </dgm:t>
    </dgm:pt>
    <dgm:pt modelId="{B0500FE2-5315-4EA7-8D5D-B3E890D78225}" type="parTrans" cxnId="{7638088C-596B-4DAE-9B5D-6FC966CEE10C}">
      <dgm:prSet/>
      <dgm:spPr/>
      <dgm:t>
        <a:bodyPr/>
        <a:lstStyle/>
        <a:p>
          <a:endParaRPr lang="en-US"/>
        </a:p>
      </dgm:t>
    </dgm:pt>
    <dgm:pt modelId="{89DC4A5A-2D32-4A6A-A475-4EA9845BFB62}" type="sibTrans" cxnId="{7638088C-596B-4DAE-9B5D-6FC966CEE10C}">
      <dgm:prSet/>
      <dgm:spPr/>
      <dgm:t>
        <a:bodyPr/>
        <a:lstStyle/>
        <a:p>
          <a:endParaRPr lang="en-US"/>
        </a:p>
      </dgm:t>
    </dgm:pt>
    <dgm:pt modelId="{3580F773-BCAF-4FA7-BF10-B20FEAAF3FE4}" type="pres">
      <dgm:prSet presAssocID="{2114E1D0-A775-4679-95F0-6F8A341793A3}" presName="Name0" presStyleCnt="0">
        <dgm:presLayoutVars>
          <dgm:dir/>
          <dgm:resizeHandles val="exact"/>
        </dgm:presLayoutVars>
      </dgm:prSet>
      <dgm:spPr/>
    </dgm:pt>
    <dgm:pt modelId="{5ED3D1B5-084D-4D4B-9A8B-4C97709F6D4C}" type="pres">
      <dgm:prSet presAssocID="{2114E1D0-A775-4679-95F0-6F8A341793A3}" presName="arrow" presStyleLbl="bgShp" presStyleIdx="0" presStyleCnt="1" custLinFactNeighborY="-1660"/>
      <dgm:spPr>
        <a:xfrm>
          <a:off x="0" y="1285419"/>
          <a:ext cx="10340340" cy="1713893"/>
        </a:xfrm>
        <a:prstGeom prst="notchedRightArrow">
          <a:avLst/>
        </a:prstGeom>
        <a:solidFill>
          <a:srgbClr val="3333CC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AAC62B1C-EA7C-456D-B3F9-5EAAC55B296E}" type="pres">
      <dgm:prSet presAssocID="{2114E1D0-A775-4679-95F0-6F8A341793A3}" presName="points" presStyleCnt="0"/>
      <dgm:spPr/>
    </dgm:pt>
    <dgm:pt modelId="{B039B899-D1E9-4AF6-9470-44FD5691F9CB}" type="pres">
      <dgm:prSet presAssocID="{76B52305-50BB-4E49-9DF2-BDE525C0E3A0}" presName="compositeA" presStyleCnt="0"/>
      <dgm:spPr/>
    </dgm:pt>
    <dgm:pt modelId="{B8ED4E93-E692-4BEF-82CD-1823BEBE92CE}" type="pres">
      <dgm:prSet presAssocID="{76B52305-50BB-4E49-9DF2-BDE525C0E3A0}" presName="textA" presStyleLbl="revTx" presStyleIdx="0" presStyleCnt="10" custScaleX="198718">
        <dgm:presLayoutVars>
          <dgm:bulletEnabled val="1"/>
        </dgm:presLayoutVars>
      </dgm:prSet>
      <dgm:spPr/>
    </dgm:pt>
    <dgm:pt modelId="{3BB2CCC1-E6C9-4883-B630-A1033B3E0DAB}" type="pres">
      <dgm:prSet presAssocID="{76B52305-50BB-4E49-9DF2-BDE525C0E3A0}" presName="circleA" presStyleLbl="node1" presStyleIdx="0" presStyleCnt="10"/>
      <dgm:spPr>
        <a:xfrm>
          <a:off x="113336" y="1928129"/>
          <a:ext cx="428473" cy="428473"/>
        </a:xfrm>
        <a:prstGeom prst="ellipse">
          <a:avLst/>
        </a:prstGeom>
        <a:solidFill>
          <a:srgbClr val="3333CC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2411FD11-4891-4F1B-BCEB-F5915EAEC110}" type="pres">
      <dgm:prSet presAssocID="{76B52305-50BB-4E49-9DF2-BDE525C0E3A0}" presName="spaceA" presStyleCnt="0"/>
      <dgm:spPr/>
    </dgm:pt>
    <dgm:pt modelId="{BA327B5E-B571-4214-95E2-DF30CF20A88F}" type="pres">
      <dgm:prSet presAssocID="{26BA1C25-BF63-4F5B-B634-3689C3571887}" presName="space" presStyleCnt="0"/>
      <dgm:spPr/>
    </dgm:pt>
    <dgm:pt modelId="{C0ABD937-19A4-4E25-ADEB-161D2483865E}" type="pres">
      <dgm:prSet presAssocID="{48275573-B8CA-4E52-BE68-B15364EBE180}" presName="compositeB" presStyleCnt="0"/>
      <dgm:spPr/>
    </dgm:pt>
    <dgm:pt modelId="{3E473293-C58E-4214-B240-CD463B02D9AE}" type="pres">
      <dgm:prSet presAssocID="{48275573-B8CA-4E52-BE68-B15364EBE180}" presName="textB" presStyleLbl="revTx" presStyleIdx="1" presStyleCnt="10" custScaleX="214676" custLinFactNeighborX="-56504">
        <dgm:presLayoutVars>
          <dgm:bulletEnabled val="1"/>
        </dgm:presLayoutVars>
      </dgm:prSet>
      <dgm:spPr/>
    </dgm:pt>
    <dgm:pt modelId="{197C936F-2DF8-4315-9A24-FDA0667A3BDF}" type="pres">
      <dgm:prSet presAssocID="{48275573-B8CA-4E52-BE68-B15364EBE180}" presName="circleB" presStyleLbl="node1" presStyleIdx="1" presStyleCnt="10" custLinFactNeighborX="-81216"/>
      <dgm:spPr>
        <a:xfrm>
          <a:off x="941328" y="1928129"/>
          <a:ext cx="428473" cy="428473"/>
        </a:xfrm>
        <a:prstGeom prst="ellipse">
          <a:avLst/>
        </a:prstGeom>
        <a:solidFill>
          <a:srgbClr val="3333CC">
            <a:hueOff val="-1600000"/>
            <a:satOff val="-6667"/>
            <a:lumOff val="5556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1C053095-1BAC-4A6B-B3C4-B9559AEDB4C6}" type="pres">
      <dgm:prSet presAssocID="{48275573-B8CA-4E52-BE68-B15364EBE180}" presName="spaceB" presStyleCnt="0"/>
      <dgm:spPr/>
    </dgm:pt>
    <dgm:pt modelId="{DB1E10CC-C190-4735-B4F8-D8B24B7832B3}" type="pres">
      <dgm:prSet presAssocID="{EEC965C9-B1E0-44FF-9FBF-F0C299D146D1}" presName="space" presStyleCnt="0"/>
      <dgm:spPr/>
    </dgm:pt>
    <dgm:pt modelId="{90C11E13-E181-4A22-8180-E4F551C26141}" type="pres">
      <dgm:prSet presAssocID="{2A536067-5E44-4867-B051-27855C39E283}" presName="compositeA" presStyleCnt="0"/>
      <dgm:spPr/>
    </dgm:pt>
    <dgm:pt modelId="{25C6237C-6171-47DF-AAD1-4CA6EB314D32}" type="pres">
      <dgm:prSet presAssocID="{2A536067-5E44-4867-B051-27855C39E283}" presName="textA" presStyleLbl="revTx" presStyleIdx="2" presStyleCnt="10" custScaleX="192181" custLinFactX="-37582" custLinFactNeighborX="-100000" custLinFactNeighborY="793">
        <dgm:presLayoutVars>
          <dgm:bulletEnabled val="1"/>
        </dgm:presLayoutVars>
      </dgm:prSet>
      <dgm:spPr/>
    </dgm:pt>
    <dgm:pt modelId="{E422D386-843F-4630-AE02-DC9104B57C87}" type="pres">
      <dgm:prSet presAssocID="{2A536067-5E44-4867-B051-27855C39E283}" presName="circleA" presStyleLbl="node1" presStyleIdx="2" presStyleCnt="10" custScaleX="100233" custScaleY="89847" custLinFactNeighborX="20264" custLinFactNeighborY="-478"/>
      <dgm:spPr>
        <a:xfrm>
          <a:off x="1983483" y="1928129"/>
          <a:ext cx="428473" cy="428473"/>
        </a:xfrm>
        <a:prstGeom prst="ellipse">
          <a:avLst/>
        </a:prstGeom>
        <a:solidFill>
          <a:srgbClr val="3333CC">
            <a:hueOff val="-3200000"/>
            <a:satOff val="-13334"/>
            <a:lumOff val="11111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9F7F6083-80B1-4EB9-879A-9982D0178C04}" type="pres">
      <dgm:prSet presAssocID="{2A536067-5E44-4867-B051-27855C39E283}" presName="spaceA" presStyleCnt="0"/>
      <dgm:spPr/>
    </dgm:pt>
    <dgm:pt modelId="{6891489B-E8E8-4442-8703-46C022AD6037}" type="pres">
      <dgm:prSet presAssocID="{3A69E857-85B5-49C7-9E18-DC175814CDF3}" presName="space" presStyleCnt="0"/>
      <dgm:spPr/>
    </dgm:pt>
    <dgm:pt modelId="{45E8C66A-D9A3-461D-9303-D86037860ADD}" type="pres">
      <dgm:prSet presAssocID="{B50C7770-3AAA-45E1-9B85-C7E02FA1CEB1}" presName="compositeB" presStyleCnt="0"/>
      <dgm:spPr/>
    </dgm:pt>
    <dgm:pt modelId="{C4F307F0-6E82-4F15-87E4-1A3C82537C41}" type="pres">
      <dgm:prSet presAssocID="{B50C7770-3AAA-45E1-9B85-C7E02FA1CEB1}" presName="textB" presStyleLbl="revTx" presStyleIdx="3" presStyleCnt="10" custScaleX="194353" custScaleY="98928" custLinFactX="-99051" custLinFactNeighborX="-100000" custLinFactNeighborY="-1781">
        <dgm:presLayoutVars>
          <dgm:bulletEnabled val="1"/>
        </dgm:presLayoutVars>
      </dgm:prSet>
      <dgm:spPr/>
    </dgm:pt>
    <dgm:pt modelId="{01120116-719B-4992-859E-7E99317DF6F1}" type="pres">
      <dgm:prSet presAssocID="{B50C7770-3AAA-45E1-9B85-C7E02FA1CEB1}" presName="circleB" presStyleLbl="node1" presStyleIdx="3" presStyleCnt="10" custLinFactNeighborX="-28283" custLinFactNeighborY="-9164"/>
      <dgm:spPr>
        <a:xfrm>
          <a:off x="3088997" y="1928129"/>
          <a:ext cx="428473" cy="428473"/>
        </a:xfrm>
        <a:prstGeom prst="ellipse">
          <a:avLst/>
        </a:prstGeom>
        <a:solidFill>
          <a:srgbClr val="3333CC">
            <a:hueOff val="-4800000"/>
            <a:satOff val="-20001"/>
            <a:lumOff val="16667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17610B25-70C5-4ABD-A8D9-CAD0CD38EF19}" type="pres">
      <dgm:prSet presAssocID="{B50C7770-3AAA-45E1-9B85-C7E02FA1CEB1}" presName="spaceB" presStyleCnt="0"/>
      <dgm:spPr/>
    </dgm:pt>
    <dgm:pt modelId="{38589921-3445-4E10-8EE8-46EAAE92DBB6}" type="pres">
      <dgm:prSet presAssocID="{00FB0180-9795-46F0-B7C6-0E38CC8032F7}" presName="space" presStyleCnt="0"/>
      <dgm:spPr/>
    </dgm:pt>
    <dgm:pt modelId="{174335EE-FE9C-46F2-A493-1CD7D7D5E142}" type="pres">
      <dgm:prSet presAssocID="{9EAAEFE8-426F-431D-B9CE-E9F78EC9978D}" presName="compositeA" presStyleCnt="0"/>
      <dgm:spPr/>
    </dgm:pt>
    <dgm:pt modelId="{8D05786B-D0E7-4C07-8767-96EF58749C2B}" type="pres">
      <dgm:prSet presAssocID="{9EAAEFE8-426F-431D-B9CE-E9F78EC9978D}" presName="textA" presStyleLbl="revTx" presStyleIdx="4" presStyleCnt="10" custScaleX="224684" custScaleY="96896" custLinFactX="-100000" custLinFactNeighborX="-145141" custLinFactNeighborY="5623">
        <dgm:presLayoutVars>
          <dgm:bulletEnabled val="1"/>
        </dgm:presLayoutVars>
      </dgm:prSet>
      <dgm:spPr/>
    </dgm:pt>
    <dgm:pt modelId="{1B97E0B9-8A63-4AB3-9DAD-20983A4CD0BC}" type="pres">
      <dgm:prSet presAssocID="{9EAAEFE8-426F-431D-B9CE-E9F78EC9978D}" presName="circleA" presStyleLbl="node1" presStyleIdx="4" presStyleCnt="10" custLinFactNeighborX="-84239" custLinFactNeighborY="475"/>
      <dgm:spPr>
        <a:xfrm>
          <a:off x="4088398" y="1928129"/>
          <a:ext cx="428473" cy="428473"/>
        </a:xfrm>
        <a:prstGeom prst="ellipse">
          <a:avLst/>
        </a:prstGeom>
        <a:solidFill>
          <a:srgbClr val="3333CC">
            <a:hueOff val="-6400000"/>
            <a:satOff val="-26668"/>
            <a:lumOff val="22223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92FA3763-9A40-4E7C-AAF1-F8502B2AAA5A}" type="pres">
      <dgm:prSet presAssocID="{9EAAEFE8-426F-431D-B9CE-E9F78EC9978D}" presName="spaceA" presStyleCnt="0"/>
      <dgm:spPr/>
    </dgm:pt>
    <dgm:pt modelId="{DC98DD16-348A-4729-BA88-B77C4A8B1685}" type="pres">
      <dgm:prSet presAssocID="{979C0E01-1A56-4C4F-B3BF-0BF8F040D569}" presName="space" presStyleCnt="0"/>
      <dgm:spPr/>
    </dgm:pt>
    <dgm:pt modelId="{BA3941DB-DCD0-48F5-B64E-3A6AAF8EE363}" type="pres">
      <dgm:prSet presAssocID="{4C7608CC-6A29-43E2-8645-CD78ADEE8E89}" presName="compositeB" presStyleCnt="0"/>
      <dgm:spPr/>
    </dgm:pt>
    <dgm:pt modelId="{1CC79535-0F81-4CFE-8ACA-E7E6D796884A}" type="pres">
      <dgm:prSet presAssocID="{4C7608CC-6A29-43E2-8645-CD78ADEE8E89}" presName="textB" presStyleLbl="revTx" presStyleIdx="5" presStyleCnt="10" custScaleX="246732" custLinFactX="-107526" custLinFactNeighborX="-200000" custLinFactNeighborY="-977">
        <dgm:presLayoutVars>
          <dgm:bulletEnabled val="1"/>
        </dgm:presLayoutVars>
      </dgm:prSet>
      <dgm:spPr/>
    </dgm:pt>
    <dgm:pt modelId="{9274AD82-2A5D-4DDD-AA45-AB5FA2B78337}" type="pres">
      <dgm:prSet presAssocID="{4C7608CC-6A29-43E2-8645-CD78ADEE8E89}" presName="circleB" presStyleLbl="node1" presStyleIdx="5" presStyleCnt="10" custLinFactX="-67839" custLinFactNeighborX="-100000" custLinFactNeighborY="-2727"/>
      <dgm:spPr>
        <a:xfrm>
          <a:off x="4878743" y="1928129"/>
          <a:ext cx="428473" cy="428473"/>
        </a:xfrm>
        <a:prstGeom prst="ellipse">
          <a:avLst/>
        </a:prstGeom>
        <a:solidFill>
          <a:srgbClr val="3333CC">
            <a:hueOff val="-8000001"/>
            <a:satOff val="-33335"/>
            <a:lumOff val="27778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D786323C-E3FA-4AE7-BC80-78D74AF84FC4}" type="pres">
      <dgm:prSet presAssocID="{4C7608CC-6A29-43E2-8645-CD78ADEE8E89}" presName="spaceB" presStyleCnt="0"/>
      <dgm:spPr/>
    </dgm:pt>
    <dgm:pt modelId="{CC2F1EF9-FCA2-44B7-8E10-13B9AACE238C}" type="pres">
      <dgm:prSet presAssocID="{D8C9C8D0-A2E7-426D-9BE9-5C5DCCE3C330}" presName="space" presStyleCnt="0"/>
      <dgm:spPr/>
    </dgm:pt>
    <dgm:pt modelId="{3D403549-A01A-41A7-A162-0D573C42B11D}" type="pres">
      <dgm:prSet presAssocID="{9880BA4F-61E7-4E1B-BD6B-39021C0328C0}" presName="compositeA" presStyleCnt="0"/>
      <dgm:spPr/>
    </dgm:pt>
    <dgm:pt modelId="{BEB2A09E-EA23-425C-A836-26374AABB1E2}" type="pres">
      <dgm:prSet presAssocID="{9880BA4F-61E7-4E1B-BD6B-39021C0328C0}" presName="textA" presStyleLbl="revTx" presStyleIdx="6" presStyleCnt="10" custScaleX="151344" custScaleY="81494" custLinFactX="-156898" custLinFactNeighborX="-200000" custLinFactNeighborY="35468">
        <dgm:presLayoutVars>
          <dgm:bulletEnabled val="1"/>
        </dgm:presLayoutVars>
      </dgm:prSet>
      <dgm:spPr/>
    </dgm:pt>
    <dgm:pt modelId="{3DFAC0D4-B585-416E-BA8C-03C5D13220CE}" type="pres">
      <dgm:prSet presAssocID="{9880BA4F-61E7-4E1B-BD6B-39021C0328C0}" presName="circleA" presStyleLbl="node1" presStyleIdx="6" presStyleCnt="10" custLinFactX="-100000" custLinFactNeighborX="-111645" custLinFactNeighborY="18209"/>
      <dgm:spPr>
        <a:xfrm>
          <a:off x="5727857" y="1928129"/>
          <a:ext cx="428473" cy="428473"/>
        </a:xfrm>
        <a:prstGeom prst="ellipse">
          <a:avLst/>
        </a:prstGeom>
        <a:solidFill>
          <a:srgbClr val="3333CC">
            <a:hueOff val="-9600000"/>
            <a:satOff val="-40002"/>
            <a:lumOff val="33334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0852A60F-3AC4-43A2-A4E0-3BF0EB2B3B82}" type="pres">
      <dgm:prSet presAssocID="{9880BA4F-61E7-4E1B-BD6B-39021C0328C0}" presName="spaceA" presStyleCnt="0"/>
      <dgm:spPr/>
    </dgm:pt>
    <dgm:pt modelId="{F6CBDBA2-FA62-4317-B67F-A679685D13BE}" type="pres">
      <dgm:prSet presAssocID="{212C9AAD-D657-4D26-ACDD-5931933B2517}" presName="space" presStyleCnt="0"/>
      <dgm:spPr/>
    </dgm:pt>
    <dgm:pt modelId="{190E020B-1A38-4FCB-88DB-E35FECC5C075}" type="pres">
      <dgm:prSet presAssocID="{99843A0B-53F4-492F-A1C4-606C611936AB}" presName="compositeB" presStyleCnt="0"/>
      <dgm:spPr/>
    </dgm:pt>
    <dgm:pt modelId="{533992D1-C78E-4C92-ACF8-22B79D156885}" type="pres">
      <dgm:prSet presAssocID="{99843A0B-53F4-492F-A1C4-606C611936AB}" presName="textB" presStyleLbl="revTx" presStyleIdx="7" presStyleCnt="10" custScaleX="198308" custLinFactX="-165550" custLinFactNeighborX="-200000" custLinFactNeighborY="-1789">
        <dgm:presLayoutVars>
          <dgm:bulletEnabled val="1"/>
        </dgm:presLayoutVars>
      </dgm:prSet>
      <dgm:spPr/>
    </dgm:pt>
    <dgm:pt modelId="{5A703FB3-1B09-4F5D-8E28-0259DD2BFFBB}" type="pres">
      <dgm:prSet presAssocID="{99843A0B-53F4-492F-A1C4-606C611936AB}" presName="circleB" presStyleLbl="node1" presStyleIdx="7" presStyleCnt="10" custLinFactNeighborX="-32969" custLinFactNeighborY="-2522"/>
      <dgm:spPr>
        <a:xfrm>
          <a:off x="6666365" y="1928129"/>
          <a:ext cx="428473" cy="428473"/>
        </a:xfrm>
        <a:prstGeom prst="ellipse">
          <a:avLst/>
        </a:prstGeom>
        <a:solidFill>
          <a:srgbClr val="3333CC">
            <a:hueOff val="-11200000"/>
            <a:satOff val="-46669"/>
            <a:lumOff val="3889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1A7B16B1-B131-44F8-9A33-6260A3BA0835}" type="pres">
      <dgm:prSet presAssocID="{99843A0B-53F4-492F-A1C4-606C611936AB}" presName="spaceB" presStyleCnt="0"/>
      <dgm:spPr/>
    </dgm:pt>
    <dgm:pt modelId="{6CE5E1FC-972E-4939-8814-D211D16E5236}" type="pres">
      <dgm:prSet presAssocID="{B5680C0F-8143-402C-AAC5-8E27D19DD8B4}" presName="space" presStyleCnt="0"/>
      <dgm:spPr/>
    </dgm:pt>
    <dgm:pt modelId="{BD3EB117-5913-4FF8-BD9E-09BFE695C0BD}" type="pres">
      <dgm:prSet presAssocID="{367F234A-7AB3-4369-A5A7-EB665D677DC4}" presName="compositeA" presStyleCnt="0"/>
      <dgm:spPr/>
    </dgm:pt>
    <dgm:pt modelId="{536F4314-26E5-4F07-8D07-2DD6E7E234A7}" type="pres">
      <dgm:prSet presAssocID="{367F234A-7AB3-4369-A5A7-EB665D677DC4}" presName="textA" presStyleLbl="revTx" presStyleIdx="8" presStyleCnt="10" custScaleX="172322" custLinFactX="-187525" custLinFactNeighborX="-200000" custLinFactNeighborY="4002">
        <dgm:presLayoutVars>
          <dgm:bulletEnabled val="1"/>
        </dgm:presLayoutVars>
      </dgm:prSet>
      <dgm:spPr/>
    </dgm:pt>
    <dgm:pt modelId="{49180514-5299-44DE-8924-B99464286F34}" type="pres">
      <dgm:prSet presAssocID="{367F234A-7AB3-4369-A5A7-EB665D677DC4}" presName="circleA" presStyleLbl="node1" presStyleIdx="8" presStyleCnt="10" custLinFactNeighborX="-81750" custLinFactNeighborY="-2727"/>
      <dgm:spPr>
        <a:xfrm>
          <a:off x="7673031" y="1928129"/>
          <a:ext cx="428473" cy="428473"/>
        </a:xfrm>
        <a:prstGeom prst="ellipse">
          <a:avLst/>
        </a:prstGeom>
        <a:solidFill>
          <a:srgbClr val="3333CC">
            <a:hueOff val="-12800000"/>
            <a:satOff val="-53336"/>
            <a:lumOff val="44445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7D14BBC9-B79F-4E3D-B4D4-E9F7345D5781}" type="pres">
      <dgm:prSet presAssocID="{367F234A-7AB3-4369-A5A7-EB665D677DC4}" presName="spaceA" presStyleCnt="0"/>
      <dgm:spPr/>
    </dgm:pt>
    <dgm:pt modelId="{8E75AE9C-DF9E-49C5-9D4B-445C549866D4}" type="pres">
      <dgm:prSet presAssocID="{A2BB8D1F-8186-45AD-8AE1-9B7810B9E048}" presName="space" presStyleCnt="0"/>
      <dgm:spPr/>
    </dgm:pt>
    <dgm:pt modelId="{C4A459AB-D67C-4A2B-BF99-0FA8147ADBCD}" type="pres">
      <dgm:prSet presAssocID="{002A2C86-8C1E-4E4E-AB7C-EB4B095978A4}" presName="compositeB" presStyleCnt="0"/>
      <dgm:spPr/>
    </dgm:pt>
    <dgm:pt modelId="{AC0E22F8-2719-4E28-A56D-F0E730E9EE7B}" type="pres">
      <dgm:prSet presAssocID="{002A2C86-8C1E-4E4E-AB7C-EB4B095978A4}" presName="textB" presStyleLbl="revTx" presStyleIdx="9" presStyleCnt="10" custScaleX="168552" custLinFactNeighborX="58072" custLinFactNeighborY="-61">
        <dgm:presLayoutVars>
          <dgm:bulletEnabled val="1"/>
        </dgm:presLayoutVars>
      </dgm:prSet>
      <dgm:spPr/>
    </dgm:pt>
    <dgm:pt modelId="{29685473-F6F0-4A7C-B6D7-24CF95A5E9D1}" type="pres">
      <dgm:prSet presAssocID="{002A2C86-8C1E-4E4E-AB7C-EB4B095978A4}" presName="circleB" presStyleLbl="node1" presStyleIdx="9" presStyleCnt="10" custLinFactX="-20057" custLinFactNeighborX="-100000" custLinFactNeighborY="-9517"/>
      <dgm:spPr>
        <a:xfrm>
          <a:off x="8677399" y="1928129"/>
          <a:ext cx="428473" cy="428473"/>
        </a:xfrm>
        <a:prstGeom prst="ellipse">
          <a:avLst/>
        </a:prstGeom>
        <a:solidFill>
          <a:srgbClr val="3333CC">
            <a:hueOff val="-14400000"/>
            <a:satOff val="-60003"/>
            <a:lumOff val="50001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B7BEEEF6-FD78-42D8-BFC8-A02D732FF28C}" type="pres">
      <dgm:prSet presAssocID="{002A2C86-8C1E-4E4E-AB7C-EB4B095978A4}" presName="spaceB" presStyleCnt="0"/>
      <dgm:spPr/>
    </dgm:pt>
  </dgm:ptLst>
  <dgm:cxnLst>
    <dgm:cxn modelId="{06BA3A08-9456-424E-ABC9-39F349A6F457}" type="presOf" srcId="{4C7608CC-6A29-43E2-8645-CD78ADEE8E89}" destId="{1CC79535-0F81-4CFE-8ACA-E7E6D796884A}" srcOrd="0" destOrd="0" presId="urn:microsoft.com/office/officeart/2005/8/layout/hProcess11"/>
    <dgm:cxn modelId="{280DA524-98CA-49E1-93FF-1F9602245927}" type="presOf" srcId="{9880BA4F-61E7-4E1B-BD6B-39021C0328C0}" destId="{BEB2A09E-EA23-425C-A836-26374AABB1E2}" srcOrd="0" destOrd="0" presId="urn:microsoft.com/office/officeart/2005/8/layout/hProcess11"/>
    <dgm:cxn modelId="{68702F26-9A50-4319-9D01-CC71268AC7EB}" type="presOf" srcId="{76B52305-50BB-4E49-9DF2-BDE525C0E3A0}" destId="{B8ED4E93-E692-4BEF-82CD-1823BEBE92CE}" srcOrd="0" destOrd="0" presId="urn:microsoft.com/office/officeart/2005/8/layout/hProcess11"/>
    <dgm:cxn modelId="{6775DD2D-419F-40AE-B7CA-70426CE4A0EC}" type="presOf" srcId="{99843A0B-53F4-492F-A1C4-606C611936AB}" destId="{533992D1-C78E-4C92-ACF8-22B79D156885}" srcOrd="0" destOrd="0" presId="urn:microsoft.com/office/officeart/2005/8/layout/hProcess11"/>
    <dgm:cxn modelId="{3000B139-2344-4F0F-A991-27D524B11A00}" srcId="{2114E1D0-A775-4679-95F0-6F8A341793A3}" destId="{76B52305-50BB-4E49-9DF2-BDE525C0E3A0}" srcOrd="0" destOrd="0" parTransId="{1B19BF8A-356F-4542-A3A0-7A77085A2AED}" sibTransId="{26BA1C25-BF63-4F5B-B634-3689C3571887}"/>
    <dgm:cxn modelId="{EA6A6F3F-1945-4961-89D4-4036A780632A}" srcId="{2114E1D0-A775-4679-95F0-6F8A341793A3}" destId="{2A536067-5E44-4867-B051-27855C39E283}" srcOrd="2" destOrd="0" parTransId="{6BD3A45D-81FF-4CA3-8981-695F7F780FEC}" sibTransId="{3A69E857-85B5-49C7-9E18-DC175814CDF3}"/>
    <dgm:cxn modelId="{B7697863-4518-49A6-A30C-182E8B77355E}" srcId="{2114E1D0-A775-4679-95F0-6F8A341793A3}" destId="{99843A0B-53F4-492F-A1C4-606C611936AB}" srcOrd="7" destOrd="0" parTransId="{8DA9713C-21C3-4C81-B23C-3116BE803DF7}" sibTransId="{B5680C0F-8143-402C-AAC5-8E27D19DD8B4}"/>
    <dgm:cxn modelId="{D3E58B46-EEAD-4498-9301-D4BE21B77217}" type="presOf" srcId="{48275573-B8CA-4E52-BE68-B15364EBE180}" destId="{3E473293-C58E-4214-B240-CD463B02D9AE}" srcOrd="0" destOrd="0" presId="urn:microsoft.com/office/officeart/2005/8/layout/hProcess11"/>
    <dgm:cxn modelId="{D5D31451-BB04-4125-9D72-263A283DF8FD}" srcId="{2114E1D0-A775-4679-95F0-6F8A341793A3}" destId="{367F234A-7AB3-4369-A5A7-EB665D677DC4}" srcOrd="8" destOrd="0" parTransId="{63B0CB21-DD99-4BE7-AD92-90CBB9333A80}" sibTransId="{A2BB8D1F-8186-45AD-8AE1-9B7810B9E048}"/>
    <dgm:cxn modelId="{CF9EB180-D445-48A1-9DAD-63F5A3C9C4F5}" srcId="{2114E1D0-A775-4679-95F0-6F8A341793A3}" destId="{9880BA4F-61E7-4E1B-BD6B-39021C0328C0}" srcOrd="6" destOrd="0" parTransId="{2818EC34-A887-441E-A724-D5692BC2F472}" sibTransId="{212C9AAD-D657-4D26-ACDD-5931933B2517}"/>
    <dgm:cxn modelId="{7638088C-596B-4DAE-9B5D-6FC966CEE10C}" srcId="{2114E1D0-A775-4679-95F0-6F8A341793A3}" destId="{002A2C86-8C1E-4E4E-AB7C-EB4B095978A4}" srcOrd="9" destOrd="0" parTransId="{B0500FE2-5315-4EA7-8D5D-B3E890D78225}" sibTransId="{89DC4A5A-2D32-4A6A-A475-4EA9845BFB62}"/>
    <dgm:cxn modelId="{D3000A94-1448-4573-A0A9-0469C2CE498D}" type="presOf" srcId="{2A536067-5E44-4867-B051-27855C39E283}" destId="{25C6237C-6171-47DF-AAD1-4CA6EB314D32}" srcOrd="0" destOrd="0" presId="urn:microsoft.com/office/officeart/2005/8/layout/hProcess11"/>
    <dgm:cxn modelId="{5D757F98-7ACC-4BAE-B2CD-C19BF8C27010}" type="presOf" srcId="{9EAAEFE8-426F-431D-B9CE-E9F78EC9978D}" destId="{8D05786B-D0E7-4C07-8767-96EF58749C2B}" srcOrd="0" destOrd="0" presId="urn:microsoft.com/office/officeart/2005/8/layout/hProcess11"/>
    <dgm:cxn modelId="{49856F9F-8486-4F0F-A442-A4CEBEF9DEA5}" type="presOf" srcId="{367F234A-7AB3-4369-A5A7-EB665D677DC4}" destId="{536F4314-26E5-4F07-8D07-2DD6E7E234A7}" srcOrd="0" destOrd="0" presId="urn:microsoft.com/office/officeart/2005/8/layout/hProcess11"/>
    <dgm:cxn modelId="{34EC21A0-8940-415A-B89A-3CFE8B391513}" srcId="{2114E1D0-A775-4679-95F0-6F8A341793A3}" destId="{48275573-B8CA-4E52-BE68-B15364EBE180}" srcOrd="1" destOrd="0" parTransId="{C80168DF-C645-4A14-B5C4-14EBB8CE7237}" sibTransId="{EEC965C9-B1E0-44FF-9FBF-F0C299D146D1}"/>
    <dgm:cxn modelId="{62F978A0-2379-425D-A4C2-5CAE99F4F4F8}" srcId="{2114E1D0-A775-4679-95F0-6F8A341793A3}" destId="{9EAAEFE8-426F-431D-B9CE-E9F78EC9978D}" srcOrd="4" destOrd="0" parTransId="{7CF73F7D-C3F7-478E-BFA3-6497192EC25D}" sibTransId="{979C0E01-1A56-4C4F-B3BF-0BF8F040D569}"/>
    <dgm:cxn modelId="{F98DBDA4-0701-400F-A123-28233FFAC94B}" srcId="{2114E1D0-A775-4679-95F0-6F8A341793A3}" destId="{4C7608CC-6A29-43E2-8645-CD78ADEE8E89}" srcOrd="5" destOrd="0" parTransId="{E86CFA9D-8636-484F-832F-63A2D51B9BF6}" sibTransId="{D8C9C8D0-A2E7-426D-9BE9-5C5DCCE3C330}"/>
    <dgm:cxn modelId="{A1E61CBD-1A2C-4681-A420-94D12C8E106F}" type="presOf" srcId="{2114E1D0-A775-4679-95F0-6F8A341793A3}" destId="{3580F773-BCAF-4FA7-BF10-B20FEAAF3FE4}" srcOrd="0" destOrd="0" presId="urn:microsoft.com/office/officeart/2005/8/layout/hProcess11"/>
    <dgm:cxn modelId="{BE60A1D7-AD92-4213-9CC0-19B9CDCE51D4}" type="presOf" srcId="{B50C7770-3AAA-45E1-9B85-C7E02FA1CEB1}" destId="{C4F307F0-6E82-4F15-87E4-1A3C82537C41}" srcOrd="0" destOrd="0" presId="urn:microsoft.com/office/officeart/2005/8/layout/hProcess11"/>
    <dgm:cxn modelId="{AD75E0E4-9AD9-4871-A993-77EA968031B9}" type="presOf" srcId="{002A2C86-8C1E-4E4E-AB7C-EB4B095978A4}" destId="{AC0E22F8-2719-4E28-A56D-F0E730E9EE7B}" srcOrd="0" destOrd="0" presId="urn:microsoft.com/office/officeart/2005/8/layout/hProcess11"/>
    <dgm:cxn modelId="{DCD589E7-8D36-4453-A684-684AEDE807AB}" srcId="{2114E1D0-A775-4679-95F0-6F8A341793A3}" destId="{B50C7770-3AAA-45E1-9B85-C7E02FA1CEB1}" srcOrd="3" destOrd="0" parTransId="{AE6FED03-EFDB-4732-8153-6BF25F1EA385}" sibTransId="{00FB0180-9795-46F0-B7C6-0E38CC8032F7}"/>
    <dgm:cxn modelId="{4EBCEBA9-5096-4346-9F01-D29C74465054}" type="presParOf" srcId="{3580F773-BCAF-4FA7-BF10-B20FEAAF3FE4}" destId="{5ED3D1B5-084D-4D4B-9A8B-4C97709F6D4C}" srcOrd="0" destOrd="0" presId="urn:microsoft.com/office/officeart/2005/8/layout/hProcess11"/>
    <dgm:cxn modelId="{3D6497A7-3995-46A2-B317-65ACF7AB9C3A}" type="presParOf" srcId="{3580F773-BCAF-4FA7-BF10-B20FEAAF3FE4}" destId="{AAC62B1C-EA7C-456D-B3F9-5EAAC55B296E}" srcOrd="1" destOrd="0" presId="urn:microsoft.com/office/officeart/2005/8/layout/hProcess11"/>
    <dgm:cxn modelId="{80834229-BE4E-4819-A204-D6AB4AB6FEEF}" type="presParOf" srcId="{AAC62B1C-EA7C-456D-B3F9-5EAAC55B296E}" destId="{B039B899-D1E9-4AF6-9470-44FD5691F9CB}" srcOrd="0" destOrd="0" presId="urn:microsoft.com/office/officeart/2005/8/layout/hProcess11"/>
    <dgm:cxn modelId="{66977EE6-03A6-4EFD-B858-E2B2B44D538E}" type="presParOf" srcId="{B039B899-D1E9-4AF6-9470-44FD5691F9CB}" destId="{B8ED4E93-E692-4BEF-82CD-1823BEBE92CE}" srcOrd="0" destOrd="0" presId="urn:microsoft.com/office/officeart/2005/8/layout/hProcess11"/>
    <dgm:cxn modelId="{035F63C6-EA35-4833-8B09-CC910B1F1B84}" type="presParOf" srcId="{B039B899-D1E9-4AF6-9470-44FD5691F9CB}" destId="{3BB2CCC1-E6C9-4883-B630-A1033B3E0DAB}" srcOrd="1" destOrd="0" presId="urn:microsoft.com/office/officeart/2005/8/layout/hProcess11"/>
    <dgm:cxn modelId="{28A2B1D4-C206-4632-B47A-1BAAE31A5FBA}" type="presParOf" srcId="{B039B899-D1E9-4AF6-9470-44FD5691F9CB}" destId="{2411FD11-4891-4F1B-BCEB-F5915EAEC110}" srcOrd="2" destOrd="0" presId="urn:microsoft.com/office/officeart/2005/8/layout/hProcess11"/>
    <dgm:cxn modelId="{7E1DE424-7B66-4DF6-A2F9-D000B03C94C1}" type="presParOf" srcId="{AAC62B1C-EA7C-456D-B3F9-5EAAC55B296E}" destId="{BA327B5E-B571-4214-95E2-DF30CF20A88F}" srcOrd="1" destOrd="0" presId="urn:microsoft.com/office/officeart/2005/8/layout/hProcess11"/>
    <dgm:cxn modelId="{7D055C46-062F-45D2-A730-5F44957995F1}" type="presParOf" srcId="{AAC62B1C-EA7C-456D-B3F9-5EAAC55B296E}" destId="{C0ABD937-19A4-4E25-ADEB-161D2483865E}" srcOrd="2" destOrd="0" presId="urn:microsoft.com/office/officeart/2005/8/layout/hProcess11"/>
    <dgm:cxn modelId="{2D1FF481-44DA-4F64-9E41-93E5184EC10A}" type="presParOf" srcId="{C0ABD937-19A4-4E25-ADEB-161D2483865E}" destId="{3E473293-C58E-4214-B240-CD463B02D9AE}" srcOrd="0" destOrd="0" presId="urn:microsoft.com/office/officeart/2005/8/layout/hProcess11"/>
    <dgm:cxn modelId="{9E65E4DA-3F6D-457B-B1A5-C3D633CE0854}" type="presParOf" srcId="{C0ABD937-19A4-4E25-ADEB-161D2483865E}" destId="{197C936F-2DF8-4315-9A24-FDA0667A3BDF}" srcOrd="1" destOrd="0" presId="urn:microsoft.com/office/officeart/2005/8/layout/hProcess11"/>
    <dgm:cxn modelId="{A64329C6-DF8D-4ECF-9B6A-1B4CCC72D947}" type="presParOf" srcId="{C0ABD937-19A4-4E25-ADEB-161D2483865E}" destId="{1C053095-1BAC-4A6B-B3C4-B9559AEDB4C6}" srcOrd="2" destOrd="0" presId="urn:microsoft.com/office/officeart/2005/8/layout/hProcess11"/>
    <dgm:cxn modelId="{16AA8DC9-58EF-48C8-9264-FED90E00BD56}" type="presParOf" srcId="{AAC62B1C-EA7C-456D-B3F9-5EAAC55B296E}" destId="{DB1E10CC-C190-4735-B4F8-D8B24B7832B3}" srcOrd="3" destOrd="0" presId="urn:microsoft.com/office/officeart/2005/8/layout/hProcess11"/>
    <dgm:cxn modelId="{6C5A7E23-7128-4899-AE1E-F3C9A92210ED}" type="presParOf" srcId="{AAC62B1C-EA7C-456D-B3F9-5EAAC55B296E}" destId="{90C11E13-E181-4A22-8180-E4F551C26141}" srcOrd="4" destOrd="0" presId="urn:microsoft.com/office/officeart/2005/8/layout/hProcess11"/>
    <dgm:cxn modelId="{49E193B2-FA95-41DC-A355-CABA35324E1B}" type="presParOf" srcId="{90C11E13-E181-4A22-8180-E4F551C26141}" destId="{25C6237C-6171-47DF-AAD1-4CA6EB314D32}" srcOrd="0" destOrd="0" presId="urn:microsoft.com/office/officeart/2005/8/layout/hProcess11"/>
    <dgm:cxn modelId="{67AEE502-27C0-4B2D-96BC-54543CB2F45F}" type="presParOf" srcId="{90C11E13-E181-4A22-8180-E4F551C26141}" destId="{E422D386-843F-4630-AE02-DC9104B57C87}" srcOrd="1" destOrd="0" presId="urn:microsoft.com/office/officeart/2005/8/layout/hProcess11"/>
    <dgm:cxn modelId="{DD2440EB-9F61-4D34-97D9-F1CDD1A1CDEA}" type="presParOf" srcId="{90C11E13-E181-4A22-8180-E4F551C26141}" destId="{9F7F6083-80B1-4EB9-879A-9982D0178C04}" srcOrd="2" destOrd="0" presId="urn:microsoft.com/office/officeart/2005/8/layout/hProcess11"/>
    <dgm:cxn modelId="{0D42C2E9-C899-4F5A-8ED2-B1446EE71C99}" type="presParOf" srcId="{AAC62B1C-EA7C-456D-B3F9-5EAAC55B296E}" destId="{6891489B-E8E8-4442-8703-46C022AD6037}" srcOrd="5" destOrd="0" presId="urn:microsoft.com/office/officeart/2005/8/layout/hProcess11"/>
    <dgm:cxn modelId="{34708B44-EB98-4CF4-BD4B-9AD68855401F}" type="presParOf" srcId="{AAC62B1C-EA7C-456D-B3F9-5EAAC55B296E}" destId="{45E8C66A-D9A3-461D-9303-D86037860ADD}" srcOrd="6" destOrd="0" presId="urn:microsoft.com/office/officeart/2005/8/layout/hProcess11"/>
    <dgm:cxn modelId="{52E6FC02-6621-4EE4-8791-A142851CCB7B}" type="presParOf" srcId="{45E8C66A-D9A3-461D-9303-D86037860ADD}" destId="{C4F307F0-6E82-4F15-87E4-1A3C82537C41}" srcOrd="0" destOrd="0" presId="urn:microsoft.com/office/officeart/2005/8/layout/hProcess11"/>
    <dgm:cxn modelId="{1B99A31F-CFA6-47DB-B7E7-D7A77A9B61CD}" type="presParOf" srcId="{45E8C66A-D9A3-461D-9303-D86037860ADD}" destId="{01120116-719B-4992-859E-7E99317DF6F1}" srcOrd="1" destOrd="0" presId="urn:microsoft.com/office/officeart/2005/8/layout/hProcess11"/>
    <dgm:cxn modelId="{F398D8E7-36B0-4532-8242-F25D8BF05294}" type="presParOf" srcId="{45E8C66A-D9A3-461D-9303-D86037860ADD}" destId="{17610B25-70C5-4ABD-A8D9-CAD0CD38EF19}" srcOrd="2" destOrd="0" presId="urn:microsoft.com/office/officeart/2005/8/layout/hProcess11"/>
    <dgm:cxn modelId="{1D5A8CCC-62FE-4773-B06F-D251F917DEDF}" type="presParOf" srcId="{AAC62B1C-EA7C-456D-B3F9-5EAAC55B296E}" destId="{38589921-3445-4E10-8EE8-46EAAE92DBB6}" srcOrd="7" destOrd="0" presId="urn:microsoft.com/office/officeart/2005/8/layout/hProcess11"/>
    <dgm:cxn modelId="{9E254677-16CA-4E42-9074-9C80E1DCE671}" type="presParOf" srcId="{AAC62B1C-EA7C-456D-B3F9-5EAAC55B296E}" destId="{174335EE-FE9C-46F2-A493-1CD7D7D5E142}" srcOrd="8" destOrd="0" presId="urn:microsoft.com/office/officeart/2005/8/layout/hProcess11"/>
    <dgm:cxn modelId="{734B19BF-0F8C-4166-A380-B7705C67736A}" type="presParOf" srcId="{174335EE-FE9C-46F2-A493-1CD7D7D5E142}" destId="{8D05786B-D0E7-4C07-8767-96EF58749C2B}" srcOrd="0" destOrd="0" presId="urn:microsoft.com/office/officeart/2005/8/layout/hProcess11"/>
    <dgm:cxn modelId="{D5F0897D-9C61-48B3-A234-5602A7C2E354}" type="presParOf" srcId="{174335EE-FE9C-46F2-A493-1CD7D7D5E142}" destId="{1B97E0B9-8A63-4AB3-9DAD-20983A4CD0BC}" srcOrd="1" destOrd="0" presId="urn:microsoft.com/office/officeart/2005/8/layout/hProcess11"/>
    <dgm:cxn modelId="{D307D37F-1A5F-4F7D-84A6-406C622ECF68}" type="presParOf" srcId="{174335EE-FE9C-46F2-A493-1CD7D7D5E142}" destId="{92FA3763-9A40-4E7C-AAF1-F8502B2AAA5A}" srcOrd="2" destOrd="0" presId="urn:microsoft.com/office/officeart/2005/8/layout/hProcess11"/>
    <dgm:cxn modelId="{986E7D97-75C2-40FE-8D30-D6EE8DF1ABA2}" type="presParOf" srcId="{AAC62B1C-EA7C-456D-B3F9-5EAAC55B296E}" destId="{DC98DD16-348A-4729-BA88-B77C4A8B1685}" srcOrd="9" destOrd="0" presId="urn:microsoft.com/office/officeart/2005/8/layout/hProcess11"/>
    <dgm:cxn modelId="{3EFA7FFA-69D9-4C7D-AD43-9CC114D60FC0}" type="presParOf" srcId="{AAC62B1C-EA7C-456D-B3F9-5EAAC55B296E}" destId="{BA3941DB-DCD0-48F5-B64E-3A6AAF8EE363}" srcOrd="10" destOrd="0" presId="urn:microsoft.com/office/officeart/2005/8/layout/hProcess11"/>
    <dgm:cxn modelId="{83E7BE19-9E16-4A01-A4EF-F874672CD2C7}" type="presParOf" srcId="{BA3941DB-DCD0-48F5-B64E-3A6AAF8EE363}" destId="{1CC79535-0F81-4CFE-8ACA-E7E6D796884A}" srcOrd="0" destOrd="0" presId="urn:microsoft.com/office/officeart/2005/8/layout/hProcess11"/>
    <dgm:cxn modelId="{589EE7F1-AAD5-4BF6-9B2E-D3D55C653D01}" type="presParOf" srcId="{BA3941DB-DCD0-48F5-B64E-3A6AAF8EE363}" destId="{9274AD82-2A5D-4DDD-AA45-AB5FA2B78337}" srcOrd="1" destOrd="0" presId="urn:microsoft.com/office/officeart/2005/8/layout/hProcess11"/>
    <dgm:cxn modelId="{4A336810-37A7-475A-8C5B-64734172A734}" type="presParOf" srcId="{BA3941DB-DCD0-48F5-B64E-3A6AAF8EE363}" destId="{D786323C-E3FA-4AE7-BC80-78D74AF84FC4}" srcOrd="2" destOrd="0" presId="urn:microsoft.com/office/officeart/2005/8/layout/hProcess11"/>
    <dgm:cxn modelId="{8D8385FE-CB6B-45FD-B183-A5A8709BABCF}" type="presParOf" srcId="{AAC62B1C-EA7C-456D-B3F9-5EAAC55B296E}" destId="{CC2F1EF9-FCA2-44B7-8E10-13B9AACE238C}" srcOrd="11" destOrd="0" presId="urn:microsoft.com/office/officeart/2005/8/layout/hProcess11"/>
    <dgm:cxn modelId="{B3CE7F07-7621-4253-BE9E-0D85DBE0D581}" type="presParOf" srcId="{AAC62B1C-EA7C-456D-B3F9-5EAAC55B296E}" destId="{3D403549-A01A-41A7-A162-0D573C42B11D}" srcOrd="12" destOrd="0" presId="urn:microsoft.com/office/officeart/2005/8/layout/hProcess11"/>
    <dgm:cxn modelId="{E61446F3-E001-4F28-936E-F32B5D78330E}" type="presParOf" srcId="{3D403549-A01A-41A7-A162-0D573C42B11D}" destId="{BEB2A09E-EA23-425C-A836-26374AABB1E2}" srcOrd="0" destOrd="0" presId="urn:microsoft.com/office/officeart/2005/8/layout/hProcess11"/>
    <dgm:cxn modelId="{B587CF7C-8301-412B-BF2F-EAEA004B1EF1}" type="presParOf" srcId="{3D403549-A01A-41A7-A162-0D573C42B11D}" destId="{3DFAC0D4-B585-416E-BA8C-03C5D13220CE}" srcOrd="1" destOrd="0" presId="urn:microsoft.com/office/officeart/2005/8/layout/hProcess11"/>
    <dgm:cxn modelId="{F85F00CA-0B03-4695-9C82-5B6DB09A9534}" type="presParOf" srcId="{3D403549-A01A-41A7-A162-0D573C42B11D}" destId="{0852A60F-3AC4-43A2-A4E0-3BF0EB2B3B82}" srcOrd="2" destOrd="0" presId="urn:microsoft.com/office/officeart/2005/8/layout/hProcess11"/>
    <dgm:cxn modelId="{17290969-907D-4654-B93D-0E8321BBF97C}" type="presParOf" srcId="{AAC62B1C-EA7C-456D-B3F9-5EAAC55B296E}" destId="{F6CBDBA2-FA62-4317-B67F-A679685D13BE}" srcOrd="13" destOrd="0" presId="urn:microsoft.com/office/officeart/2005/8/layout/hProcess11"/>
    <dgm:cxn modelId="{EE406ED5-1CBE-41F3-880F-C03F67378D01}" type="presParOf" srcId="{AAC62B1C-EA7C-456D-B3F9-5EAAC55B296E}" destId="{190E020B-1A38-4FCB-88DB-E35FECC5C075}" srcOrd="14" destOrd="0" presId="urn:microsoft.com/office/officeart/2005/8/layout/hProcess11"/>
    <dgm:cxn modelId="{680B5D59-80F9-4B4D-B474-5BAA9CE76492}" type="presParOf" srcId="{190E020B-1A38-4FCB-88DB-E35FECC5C075}" destId="{533992D1-C78E-4C92-ACF8-22B79D156885}" srcOrd="0" destOrd="0" presId="urn:microsoft.com/office/officeart/2005/8/layout/hProcess11"/>
    <dgm:cxn modelId="{EA3F55ED-4792-4546-AA59-16D9484FF00D}" type="presParOf" srcId="{190E020B-1A38-4FCB-88DB-E35FECC5C075}" destId="{5A703FB3-1B09-4F5D-8E28-0259DD2BFFBB}" srcOrd="1" destOrd="0" presId="urn:microsoft.com/office/officeart/2005/8/layout/hProcess11"/>
    <dgm:cxn modelId="{7065A20F-55F1-4F2B-954E-3A7440B4E1DA}" type="presParOf" srcId="{190E020B-1A38-4FCB-88DB-E35FECC5C075}" destId="{1A7B16B1-B131-44F8-9A33-6260A3BA0835}" srcOrd="2" destOrd="0" presId="urn:microsoft.com/office/officeart/2005/8/layout/hProcess11"/>
    <dgm:cxn modelId="{7C6BA700-6E29-4A72-8091-B60C389F1378}" type="presParOf" srcId="{AAC62B1C-EA7C-456D-B3F9-5EAAC55B296E}" destId="{6CE5E1FC-972E-4939-8814-D211D16E5236}" srcOrd="15" destOrd="0" presId="urn:microsoft.com/office/officeart/2005/8/layout/hProcess11"/>
    <dgm:cxn modelId="{824A4B50-2317-4F40-B90D-563B49E223FA}" type="presParOf" srcId="{AAC62B1C-EA7C-456D-B3F9-5EAAC55B296E}" destId="{BD3EB117-5913-4FF8-BD9E-09BFE695C0BD}" srcOrd="16" destOrd="0" presId="urn:microsoft.com/office/officeart/2005/8/layout/hProcess11"/>
    <dgm:cxn modelId="{F932D82F-1F6C-4F1E-836E-C3DFE45FC51B}" type="presParOf" srcId="{BD3EB117-5913-4FF8-BD9E-09BFE695C0BD}" destId="{536F4314-26E5-4F07-8D07-2DD6E7E234A7}" srcOrd="0" destOrd="0" presId="urn:microsoft.com/office/officeart/2005/8/layout/hProcess11"/>
    <dgm:cxn modelId="{F3E3F94F-FE46-4EB1-AEF7-75670BE8927D}" type="presParOf" srcId="{BD3EB117-5913-4FF8-BD9E-09BFE695C0BD}" destId="{49180514-5299-44DE-8924-B99464286F34}" srcOrd="1" destOrd="0" presId="urn:microsoft.com/office/officeart/2005/8/layout/hProcess11"/>
    <dgm:cxn modelId="{7DBCADBA-F809-440F-9564-575F4D3EF3B9}" type="presParOf" srcId="{BD3EB117-5913-4FF8-BD9E-09BFE695C0BD}" destId="{7D14BBC9-B79F-4E3D-B4D4-E9F7345D5781}" srcOrd="2" destOrd="0" presId="urn:microsoft.com/office/officeart/2005/8/layout/hProcess11"/>
    <dgm:cxn modelId="{4EC490A5-6482-40CC-9547-1213EB336280}" type="presParOf" srcId="{AAC62B1C-EA7C-456D-B3F9-5EAAC55B296E}" destId="{8E75AE9C-DF9E-49C5-9D4B-445C549866D4}" srcOrd="17" destOrd="0" presId="urn:microsoft.com/office/officeart/2005/8/layout/hProcess11"/>
    <dgm:cxn modelId="{EE9EAEC9-5EBB-4992-A9CC-8DDEE18F2CFA}" type="presParOf" srcId="{AAC62B1C-EA7C-456D-B3F9-5EAAC55B296E}" destId="{C4A459AB-D67C-4A2B-BF99-0FA8147ADBCD}" srcOrd="18" destOrd="0" presId="urn:microsoft.com/office/officeart/2005/8/layout/hProcess11"/>
    <dgm:cxn modelId="{003CE600-F961-410C-87E2-5A2874525B67}" type="presParOf" srcId="{C4A459AB-D67C-4A2B-BF99-0FA8147ADBCD}" destId="{AC0E22F8-2719-4E28-A56D-F0E730E9EE7B}" srcOrd="0" destOrd="0" presId="urn:microsoft.com/office/officeart/2005/8/layout/hProcess11"/>
    <dgm:cxn modelId="{CE0BAF82-C721-471E-94B0-402202B6470A}" type="presParOf" srcId="{C4A459AB-D67C-4A2B-BF99-0FA8147ADBCD}" destId="{29685473-F6F0-4A7C-B6D7-24CF95A5E9D1}" srcOrd="1" destOrd="0" presId="urn:microsoft.com/office/officeart/2005/8/layout/hProcess11"/>
    <dgm:cxn modelId="{7E71872F-30F6-49F3-BE04-E13555B5F724}" type="presParOf" srcId="{C4A459AB-D67C-4A2B-BF99-0FA8147ADBCD}" destId="{B7BEEEF6-FD78-42D8-BFC8-A02D732FF28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3D1B5-084D-4D4B-9A8B-4C97709F6D4C}">
      <dsp:nvSpPr>
        <dsp:cNvPr id="0" name=""/>
        <dsp:cNvSpPr/>
      </dsp:nvSpPr>
      <dsp:spPr>
        <a:xfrm>
          <a:off x="0" y="1025985"/>
          <a:ext cx="8949267" cy="1398944"/>
        </a:xfrm>
        <a:prstGeom prst="notchedRightArrow">
          <a:avLst/>
        </a:prstGeom>
        <a:solidFill>
          <a:srgbClr val="3333CC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D4E93-E692-4BEF-82CD-1823BEBE92CE}">
      <dsp:nvSpPr>
        <dsp:cNvPr id="0" name=""/>
        <dsp:cNvSpPr/>
      </dsp:nvSpPr>
      <dsp:spPr>
        <a:xfrm>
          <a:off x="1951" y="0"/>
          <a:ext cx="797145" cy="139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Tech Req Doc(TRD)     </a:t>
          </a:r>
          <a:r>
            <a:rPr lang="en-US" sz="1200" b="1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July 2022</a:t>
          </a:r>
          <a:endParaRPr lang="en-US" sz="1400" b="1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sp:txBody>
      <dsp:txXfrm>
        <a:off x="1951" y="0"/>
        <a:ext cx="797145" cy="1398944"/>
      </dsp:txXfrm>
    </dsp:sp>
    <dsp:sp modelId="{3BB2CCC1-E6C9-4883-B630-A1033B3E0DAB}">
      <dsp:nvSpPr>
        <dsp:cNvPr id="0" name=""/>
        <dsp:cNvSpPr/>
      </dsp:nvSpPr>
      <dsp:spPr>
        <a:xfrm>
          <a:off x="225656" y="1573812"/>
          <a:ext cx="349736" cy="349736"/>
        </a:xfrm>
        <a:prstGeom prst="ellipse">
          <a:avLst/>
        </a:prstGeom>
        <a:solidFill>
          <a:srgbClr val="3333CC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473293-C58E-4214-B240-CD463B02D9AE}">
      <dsp:nvSpPr>
        <dsp:cNvPr id="0" name=""/>
        <dsp:cNvSpPr/>
      </dsp:nvSpPr>
      <dsp:spPr>
        <a:xfrm>
          <a:off x="592491" y="2098416"/>
          <a:ext cx="861159" cy="139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TRD,CMD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Call Proposals </a:t>
          </a: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Sept 2022</a:t>
          </a:r>
          <a:endParaRPr lang="en-US" sz="12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sp:txBody>
      <dsp:txXfrm>
        <a:off x="592491" y="2098416"/>
        <a:ext cx="861159" cy="1398944"/>
      </dsp:txXfrm>
    </dsp:sp>
    <dsp:sp modelId="{197C936F-2DF8-4315-9A24-FDA0667A3BDF}">
      <dsp:nvSpPr>
        <dsp:cNvPr id="0" name=""/>
        <dsp:cNvSpPr/>
      </dsp:nvSpPr>
      <dsp:spPr>
        <a:xfrm>
          <a:off x="790824" y="1573812"/>
          <a:ext cx="349736" cy="349736"/>
        </a:xfrm>
        <a:prstGeom prst="ellipse">
          <a:avLst/>
        </a:prstGeom>
        <a:solidFill>
          <a:srgbClr val="3333CC">
            <a:hueOff val="-1600000"/>
            <a:satOff val="-6667"/>
            <a:lumOff val="5556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C6237C-6171-47DF-AAD1-4CA6EB314D32}">
      <dsp:nvSpPr>
        <dsp:cNvPr id="0" name=""/>
        <dsp:cNvSpPr/>
      </dsp:nvSpPr>
      <dsp:spPr>
        <a:xfrm>
          <a:off x="1148469" y="11093"/>
          <a:ext cx="770922" cy="139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effectLst/>
            </a:rPr>
            <a:t>Presentation of proposa</a:t>
          </a:r>
          <a:r>
            <a:rPr lang="en-US" sz="1050" kern="1200" dirty="0">
              <a:effectLst/>
            </a:rPr>
            <a:t>l</a:t>
          </a:r>
          <a:r>
            <a:rPr lang="en-US" sz="1100" kern="1200" dirty="0">
              <a:effectLst/>
            </a:rPr>
            <a:t>s</a:t>
          </a:r>
          <a:r>
            <a:rPr lang="en-US" altLang="ja-JP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Nov2022</a:t>
          </a:r>
          <a:r>
            <a:rPr lang="ja-JP" altLang="en-US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　</a:t>
          </a:r>
          <a:r>
            <a:rPr lang="en-US" altLang="ja-JP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Jan.</a:t>
          </a:r>
          <a:r>
            <a:rPr lang="en-US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2023</a:t>
          </a:r>
          <a:endParaRPr lang="en-U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sp:txBody>
      <dsp:txXfrm>
        <a:off x="1148469" y="11093"/>
        <a:ext cx="770922" cy="1398944"/>
      </dsp:txXfrm>
    </dsp:sp>
    <dsp:sp modelId="{E422D386-843F-4630-AE02-DC9104B57C87}">
      <dsp:nvSpPr>
        <dsp:cNvPr id="0" name=""/>
        <dsp:cNvSpPr/>
      </dsp:nvSpPr>
      <dsp:spPr>
        <a:xfrm>
          <a:off x="1981427" y="1589895"/>
          <a:ext cx="350550" cy="314227"/>
        </a:xfrm>
        <a:prstGeom prst="ellipse">
          <a:avLst/>
        </a:prstGeom>
        <a:solidFill>
          <a:srgbClr val="3333CC">
            <a:hueOff val="-3200000"/>
            <a:satOff val="-13334"/>
            <a:lumOff val="11111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F307F0-6E82-4F15-87E4-1A3C82537C41}">
      <dsp:nvSpPr>
        <dsp:cNvPr id="0" name=""/>
        <dsp:cNvSpPr/>
      </dsp:nvSpPr>
      <dsp:spPr>
        <a:xfrm>
          <a:off x="1692869" y="2084748"/>
          <a:ext cx="779635" cy="1383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Harmonization of Proposals</a:t>
          </a:r>
          <a:endParaRPr kumimoji="1" lang="ja-JP" altLang="ja-JP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Mar 2023</a:t>
          </a:r>
        </a:p>
      </dsp:txBody>
      <dsp:txXfrm>
        <a:off x="1692869" y="2084748"/>
        <a:ext cx="779635" cy="1383947"/>
      </dsp:txXfrm>
    </dsp:sp>
    <dsp:sp modelId="{01120116-719B-4992-859E-7E99317DF6F1}">
      <dsp:nvSpPr>
        <dsp:cNvPr id="0" name=""/>
        <dsp:cNvSpPr/>
      </dsp:nvSpPr>
      <dsp:spPr>
        <a:xfrm>
          <a:off x="2607384" y="1545511"/>
          <a:ext cx="349736" cy="349736"/>
        </a:xfrm>
        <a:prstGeom prst="ellipse">
          <a:avLst/>
        </a:prstGeom>
        <a:solidFill>
          <a:srgbClr val="3333CC">
            <a:hueOff val="-4800000"/>
            <a:satOff val="-20001"/>
            <a:lumOff val="16667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05786B-D0E7-4C07-8767-96EF58749C2B}">
      <dsp:nvSpPr>
        <dsp:cNvPr id="0" name=""/>
        <dsp:cNvSpPr/>
      </dsp:nvSpPr>
      <dsp:spPr>
        <a:xfrm>
          <a:off x="2307674" y="89518"/>
          <a:ext cx="901306" cy="1355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baseline="30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Std Draft V0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May 2023</a:t>
          </a:r>
        </a:p>
      </dsp:txBody>
      <dsp:txXfrm>
        <a:off x="2307674" y="89518"/>
        <a:ext cx="901306" cy="1355521"/>
      </dsp:txXfrm>
    </dsp:sp>
    <dsp:sp modelId="{1B97E0B9-8A63-4AB3-9DAD-20983A4CD0BC}">
      <dsp:nvSpPr>
        <dsp:cNvPr id="0" name=""/>
        <dsp:cNvSpPr/>
      </dsp:nvSpPr>
      <dsp:spPr>
        <a:xfrm>
          <a:off x="3272213" y="1564617"/>
          <a:ext cx="349736" cy="349736"/>
        </a:xfrm>
        <a:prstGeom prst="ellipse">
          <a:avLst/>
        </a:prstGeom>
        <a:solidFill>
          <a:srgbClr val="3333CC">
            <a:hueOff val="-6400000"/>
            <a:satOff val="-26668"/>
            <a:lumOff val="22223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C79535-0F81-4CFE-8ACA-E7E6D796884A}">
      <dsp:nvSpPr>
        <dsp:cNvPr id="0" name=""/>
        <dsp:cNvSpPr/>
      </dsp:nvSpPr>
      <dsp:spPr>
        <a:xfrm>
          <a:off x="2978784" y="2084748"/>
          <a:ext cx="989750" cy="139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Finish integration of technical proposals. </a:t>
          </a: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Draft v1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July2023</a:t>
          </a:r>
        </a:p>
      </dsp:txBody>
      <dsp:txXfrm>
        <a:off x="2978784" y="2084748"/>
        <a:ext cx="989750" cy="1398944"/>
      </dsp:txXfrm>
    </dsp:sp>
    <dsp:sp modelId="{9274AD82-2A5D-4DDD-AA45-AB5FA2B78337}">
      <dsp:nvSpPr>
        <dsp:cNvPr id="0" name=""/>
        <dsp:cNvSpPr/>
      </dsp:nvSpPr>
      <dsp:spPr>
        <a:xfrm>
          <a:off x="3945419" y="1564275"/>
          <a:ext cx="349736" cy="349736"/>
        </a:xfrm>
        <a:prstGeom prst="ellipse">
          <a:avLst/>
        </a:prstGeom>
        <a:solidFill>
          <a:srgbClr val="3333CC">
            <a:hueOff val="-8000001"/>
            <a:satOff val="-33335"/>
            <a:lumOff val="27778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B2A09E-EA23-425C-A836-26374AABB1E2}">
      <dsp:nvSpPr>
        <dsp:cNvPr id="0" name=""/>
        <dsp:cNvSpPr/>
      </dsp:nvSpPr>
      <dsp:spPr>
        <a:xfrm>
          <a:off x="3790539" y="560899"/>
          <a:ext cx="607107" cy="114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WG pre-ballot</a:t>
          </a:r>
          <a:endParaRPr kumimoji="1" lang="ja-JP" alt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Sept 2023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</dsp:txBody>
      <dsp:txXfrm>
        <a:off x="3790539" y="560899"/>
        <a:ext cx="607107" cy="1140055"/>
      </dsp:txXfrm>
    </dsp:sp>
    <dsp:sp modelId="{3DFAC0D4-B585-416E-BA8C-03C5D13220CE}">
      <dsp:nvSpPr>
        <dsp:cNvPr id="0" name=""/>
        <dsp:cNvSpPr/>
      </dsp:nvSpPr>
      <dsp:spPr>
        <a:xfrm>
          <a:off x="4610700" y="1572773"/>
          <a:ext cx="349736" cy="349736"/>
        </a:xfrm>
        <a:prstGeom prst="ellipse">
          <a:avLst/>
        </a:prstGeom>
        <a:solidFill>
          <a:srgbClr val="3333CC">
            <a:hueOff val="-9600000"/>
            <a:satOff val="-40002"/>
            <a:lumOff val="33334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3992D1-C78E-4C92-ACF8-22B79D156885}">
      <dsp:nvSpPr>
        <dsp:cNvPr id="0" name=""/>
        <dsp:cNvSpPr/>
      </dsp:nvSpPr>
      <dsp:spPr>
        <a:xfrm>
          <a:off x="4382996" y="2073389"/>
          <a:ext cx="795500" cy="139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Comments and resolution for pre-ballot.</a:t>
          </a:r>
          <a:endParaRPr kumimoji="1" lang="ja-JP" alt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Nov 2023</a:t>
          </a:r>
        </a:p>
      </dsp:txBody>
      <dsp:txXfrm>
        <a:off x="4382996" y="2073389"/>
        <a:ext cx="795500" cy="1398944"/>
      </dsp:txXfrm>
    </dsp:sp>
    <dsp:sp modelId="{5A703FB3-1B09-4F5D-8E28-0259DD2BFFBB}">
      <dsp:nvSpPr>
        <dsp:cNvPr id="0" name=""/>
        <dsp:cNvSpPr/>
      </dsp:nvSpPr>
      <dsp:spPr>
        <a:xfrm>
          <a:off x="5956956" y="1564992"/>
          <a:ext cx="349736" cy="349736"/>
        </a:xfrm>
        <a:prstGeom prst="ellipse">
          <a:avLst/>
        </a:prstGeom>
        <a:solidFill>
          <a:srgbClr val="3333CC">
            <a:hueOff val="-11200000"/>
            <a:satOff val="-46669"/>
            <a:lumOff val="3889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6F4314-26E5-4F07-8D07-2DD6E7E234A7}">
      <dsp:nvSpPr>
        <dsp:cNvPr id="0" name=""/>
        <dsp:cNvSpPr/>
      </dsp:nvSpPr>
      <dsp:spPr>
        <a:xfrm>
          <a:off x="5110403" y="55985"/>
          <a:ext cx="691259" cy="139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WG letter ballot (LB)</a:t>
          </a:r>
          <a:endParaRPr kumimoji="1" lang="ja-JP" altLang="ja-JP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imes New Roman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Jan. 2024</a:t>
          </a:r>
        </a:p>
      </dsp:txBody>
      <dsp:txXfrm>
        <a:off x="5110403" y="55985"/>
        <a:ext cx="691259" cy="1398944"/>
      </dsp:txXfrm>
    </dsp:sp>
    <dsp:sp modelId="{49180514-5299-44DE-8924-B99464286F34}">
      <dsp:nvSpPr>
        <dsp:cNvPr id="0" name=""/>
        <dsp:cNvSpPr/>
      </dsp:nvSpPr>
      <dsp:spPr>
        <a:xfrm>
          <a:off x="6549788" y="1564275"/>
          <a:ext cx="349736" cy="349736"/>
        </a:xfrm>
        <a:prstGeom prst="ellipse">
          <a:avLst/>
        </a:prstGeom>
        <a:solidFill>
          <a:srgbClr val="3333CC">
            <a:hueOff val="-12800000"/>
            <a:satOff val="-53336"/>
            <a:lumOff val="44445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0E22F8-2719-4E28-A56D-F0E730E9EE7B}">
      <dsp:nvSpPr>
        <dsp:cNvPr id="0" name=""/>
        <dsp:cNvSpPr/>
      </dsp:nvSpPr>
      <dsp:spPr>
        <a:xfrm>
          <a:off x="7609204" y="2097563"/>
          <a:ext cx="676136" cy="139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Revcom</a:t>
          </a: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 Approve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Jul 2024</a:t>
          </a:r>
        </a:p>
      </dsp:txBody>
      <dsp:txXfrm>
        <a:off x="7609204" y="2097563"/>
        <a:ext cx="676136" cy="1398944"/>
      </dsp:txXfrm>
    </dsp:sp>
    <dsp:sp modelId="{29685473-F6F0-4A7C-B6D7-24CF95A5E9D1}">
      <dsp:nvSpPr>
        <dsp:cNvPr id="0" name=""/>
        <dsp:cNvSpPr/>
      </dsp:nvSpPr>
      <dsp:spPr>
        <a:xfrm>
          <a:off x="7119569" y="1540528"/>
          <a:ext cx="349736" cy="349736"/>
        </a:xfrm>
        <a:prstGeom prst="ellipse">
          <a:avLst/>
        </a:prstGeom>
        <a:solidFill>
          <a:srgbClr val="3333CC">
            <a:hueOff val="-14400000"/>
            <a:satOff val="-60003"/>
            <a:lumOff val="50001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60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838" y="0"/>
            <a:ext cx="4434999" cy="35660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ABBDFD0-F222-4A06-94E8-17BF5F9584E6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462" y="3416539"/>
            <a:ext cx="8187690" cy="279534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742693"/>
            <a:ext cx="4434999" cy="35660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838" y="6742693"/>
            <a:ext cx="4434999" cy="35660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8B97F20-69AE-4706-9DDF-F6A262BCC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10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ｲﾗｽﾄ</a:t>
            </a:r>
            <a:endParaRPr kumimoji="1" lang="en-US" altLang="ja-JP" dirty="0"/>
          </a:p>
          <a:p>
            <a:r>
              <a:rPr kumimoji="1" lang="en-US" altLang="ja-JP" dirty="0"/>
              <a:t>https://illust8.com/contents/6134</a:t>
            </a:r>
          </a:p>
          <a:p>
            <a:r>
              <a:rPr kumimoji="1" lang="en-US" altLang="ja-JP" dirty="0"/>
              <a:t>http://tech-pic.com/materials/13/24/307</a:t>
            </a:r>
          </a:p>
          <a:p>
            <a:r>
              <a:rPr kumimoji="1" lang="en-US" altLang="ja-JP" dirty="0"/>
              <a:t>http://mangatop.info/sozai/senior/3822/</a:t>
            </a:r>
          </a:p>
          <a:p>
            <a:r>
              <a:rPr kumimoji="1" lang="en-US" altLang="ja-JP" dirty="0"/>
              <a:t>https://illustimage.com/?id=2001</a:t>
            </a:r>
          </a:p>
          <a:p>
            <a:r>
              <a:rPr kumimoji="1" lang="en-US" altLang="ja-JP" dirty="0"/>
              <a:t>https://free-designer.net/archive/entry30752.html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8E0D-920D-40AE-80D0-6E392DD31A6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97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ja-JP"/>
              <a:t>doc.: IEEE 802.15-&lt;doc#&gt;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/>
            <a:r>
              <a:rPr lang="en-US" altLang="ja-JP"/>
              <a:t>Shoichi Kitazawa (ATR)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E3F-5094-4468-9CC9-C689E0F636B7}" type="slidenum">
              <a:rPr kumimoji="1" lang="ja-JP" altLang="en-US" smtClean="0"/>
              <a:pPr/>
              <a:t>73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158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6125"/>
            <a:ext cx="4903788" cy="3678238"/>
          </a:xfrm>
          <a:ln/>
        </p:spPr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9460" name="日付プレースホルダー 3"/>
          <p:cNvSpPr>
            <a:spLocks noGrp="1"/>
          </p:cNvSpPr>
          <p:nvPr>
            <p:ph type="dt" sz="quarter"/>
          </p:nvPr>
        </p:nvSpPr>
        <p:spPr>
          <a:xfrm>
            <a:off x="3815373" y="1"/>
            <a:ext cx="2918831" cy="49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1400" dirty="0">
                <a:ea typeface="Arial Unicode MS" pitchFamily="50" charset="-128"/>
                <a:cs typeface="Arial Unicode MS" pitchFamily="50" charset="-128"/>
              </a:rPr>
              <a:t>07/12/10</a:t>
            </a:r>
          </a:p>
        </p:txBody>
      </p:sp>
      <p:sp>
        <p:nvSpPr>
          <p:cNvPr id="19461" name="スライド番号プレースホルダー 4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400" dirty="0"/>
              <a:t>Page </a:t>
            </a:r>
            <a:fld id="{28B1BE53-0473-474E-A0A8-8E2CBAF09E75}" type="slidenum">
              <a:rPr lang="en-US" altLang="ja-JP" sz="2400" smtClean="0"/>
              <a:pPr eaLnBrk="1" hangingPunct="1">
                <a:spcBef>
                  <a:spcPct val="0"/>
                </a:spcBef>
              </a:pPr>
              <a:t>74</a:t>
            </a:fld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05845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Slide </a:t>
            </a:r>
            <a:fld id="{018E0977-DC1B-42DD-B45E-59C02A783531}" type="slidenum">
              <a:rPr lang="en-US" altLang="ja-JP"/>
              <a:pPr/>
              <a:t>‹#›</a:t>
            </a:fld>
            <a:endParaRPr lang="en-US" altLang="ja-JP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483" y="394156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ea typeface="ＭＳ Ｐゴシック" charset="-128"/>
              </a:defRPr>
            </a:lvl1pPr>
          </a:lstStyle>
          <a:p>
            <a:r>
              <a:rPr lang="en-US" altLang="ja-JP"/>
              <a:t>May 2023</a:t>
            </a:r>
            <a:endParaRPr lang="en-US" altLang="ja-JP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900B3EB-094F-4448-A1B4-477052B47C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6056" y="6475412"/>
            <a:ext cx="381642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ＭＳ Ｐゴシック" charset="-128"/>
              </a:defRPr>
            </a:lvl1pPr>
          </a:lstStyle>
          <a:p>
            <a:r>
              <a:rPr lang="en-US" altLang="ja-JP"/>
              <a:t>Ryuji Kohno’(, Takumi Kobayashi (YNU/YRP-IAI)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60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altLang="ja-JP"/>
              <a:t>May 2023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5" dirty="0"/>
              <a:t>Slide</a:t>
            </a:r>
            <a:r>
              <a:rPr spc="-15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85040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685800" y="377825"/>
            <a:ext cx="160020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altLang="ja-JP"/>
              <a:t>May 2023</a:t>
            </a:r>
            <a:endParaRPr dirty="0"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4878387" y="6475413"/>
            <a:ext cx="4157547" cy="28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Ryuji Kohno’(, Takumi Kobayashi (YNU/YRP-IAI)</a:t>
            </a:r>
            <a:endParaRPr dirty="0"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4341813" y="6475413"/>
            <a:ext cx="536575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Slide </a:t>
            </a: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" name="Google Shape;45;p6">
            <a:extLst>
              <a:ext uri="{FF2B5EF4-FFF2-40B4-BE49-F238E27FC236}">
                <a16:creationId xmlns:a16="http://schemas.microsoft.com/office/drawing/2014/main" id="{CD34F962-FBD7-403A-849E-8022E1552C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85799"/>
            <a:ext cx="7772400" cy="51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0793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567639" y="6497055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May 2023</a:t>
            </a:r>
            <a:endParaRPr lang="fi-FI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2" y="6553150"/>
            <a:ext cx="35289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ja-JP">
                <a:solidFill>
                  <a:srgbClr val="000000"/>
                </a:solidFill>
              </a:rPr>
              <a:t>Ryuji Kohno’(, Takumi Kobayashi (YNU/YRP-IAI)</a:t>
            </a:r>
            <a:endParaRPr lang="fi-FI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9CF21-2769-4752-881D-3034E5A4E6B0}" type="slidenum">
              <a:rPr lang="fi-FI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ja-JP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060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6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567639" y="6497055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May 2023</a:t>
            </a:r>
            <a:endParaRPr lang="fi-FI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2" y="6553150"/>
            <a:ext cx="35289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ja-JP">
                <a:solidFill>
                  <a:srgbClr val="000000"/>
                </a:solidFill>
              </a:rPr>
              <a:t>Ryuji Kohno’(, Takumi Kobayashi (YNU/YRP-IAI)</a:t>
            </a:r>
            <a:endParaRPr lang="fi-FI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9CF21-2769-4752-881D-3034E5A4E6B0}" type="slidenum">
              <a:rPr lang="fi-FI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altLang="ja-JP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060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3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D47F7B-EC8D-4028-92E0-030291F3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731520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B7F70-CD6E-41B9-BC6F-7981E3AE73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DAEF3D-3907-4271-8E8D-81AEAA4761C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Ryuji Kohno’(, Takumi Kobayashi (YNU/YRP-IAI)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37DD0-8ABB-4C04-8AC4-48674B5415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‹#›</a:t>
            </a:fld>
            <a:endParaRPr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CCD3CA8-6078-480D-881A-6D3946ECD2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1509393"/>
            <a:ext cx="7772401" cy="4966021"/>
          </a:xfrm>
        </p:spPr>
        <p:txBody>
          <a:bodyPr lIns="0" tIns="0" rIns="0" bIns="0"/>
          <a:lstStyle>
            <a:lvl1pPr marL="368300" indent="-365760">
              <a:buFont typeface="Arial" panose="020B0604020202020204" pitchFamily="34" charset="0"/>
              <a:buChar char="•"/>
              <a:defRPr sz="2400">
                <a:latin typeface="+mn-lt"/>
              </a:defRPr>
            </a:lvl1pPr>
            <a:lvl2pPr marL="731520" indent="-365760">
              <a:defRPr sz="2000">
                <a:latin typeface="+mn-lt"/>
              </a:defRPr>
            </a:lvl2pPr>
            <a:lvl3pPr marL="1097280" indent="-365760">
              <a:defRPr sz="2000">
                <a:latin typeface="+mn-lt"/>
              </a:defRPr>
            </a:lvl3pPr>
            <a:lvl4pPr marL="1463040" indent="-365760">
              <a:defRPr sz="2000">
                <a:latin typeface="+mn-lt"/>
              </a:defRPr>
            </a:lvl4pPr>
            <a:lvl5pPr marL="1828800" indent="-365760"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Slide </a:t>
            </a:r>
            <a:fld id="{74847ECA-0452-41E3-B15B-04905DA18685}" type="slidenum">
              <a:rPr lang="en-US" altLang="ja-JP"/>
              <a:pPr/>
              <a:t>‹#›</a:t>
            </a:fld>
            <a:endParaRPr lang="en-US" altLang="ja-JP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3C9B97-54FD-4B73-A403-71443ABF73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6056" y="6475412"/>
            <a:ext cx="381642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ＭＳ Ｐゴシック" charset="-128"/>
              </a:defRPr>
            </a:lvl1pPr>
          </a:lstStyle>
          <a:p>
            <a:r>
              <a:rPr lang="en-US" altLang="ja-JP"/>
              <a:t>Ryuji Kohno’(, Takumi Kobayashi (YNU/YRP-IAI)</a:t>
            </a:r>
            <a:endParaRPr lang="en-US" altLang="ja-JP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A8094A5-9854-4997-A198-F86A7BEBC2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483" y="394156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ea typeface="ＭＳ Ｐゴシック" charset="-128"/>
              </a:defRPr>
            </a:lvl1pPr>
          </a:lstStyle>
          <a:p>
            <a:r>
              <a:rPr lang="en-US" altLang="ja-JP"/>
              <a:t>May 2023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244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Slide </a:t>
            </a:r>
            <a:fld id="{BC763230-8612-4F82-9598-E8DB08C9F578}" type="slidenum">
              <a:rPr lang="en-US" altLang="ja-JP"/>
              <a:pPr/>
              <a:t>‹#›</a:t>
            </a:fld>
            <a:endParaRPr lang="en-US" altLang="ja-JP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73CDD3C-4A6E-43B1-A08D-D8A63ACB6D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6056" y="6475412"/>
            <a:ext cx="381642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ＭＳ Ｐゴシック" charset="-128"/>
              </a:defRPr>
            </a:lvl1pPr>
          </a:lstStyle>
          <a:p>
            <a:r>
              <a:rPr lang="en-US" altLang="ja-JP"/>
              <a:t>Ryuji Kohno’(, Takumi Kobayashi (YNU/YRP-IAI)</a:t>
            </a:r>
            <a:endParaRPr lang="en-US" altLang="ja-JP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AF77D5D-6C5D-4DD5-B494-B645091FCAFB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84483" y="394156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ea typeface="ＭＳ Ｐゴシック" charset="-128"/>
              </a:defRPr>
            </a:lvl1pPr>
          </a:lstStyle>
          <a:p>
            <a:r>
              <a:rPr lang="en-US" altLang="ja-JP"/>
              <a:t>May 2023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74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Slide </a:t>
            </a:r>
            <a:fld id="{F80C6039-A5FA-4F5B-9853-58798A63706D}" type="slidenum">
              <a:rPr lang="en-US" altLang="ja-JP"/>
              <a:pPr/>
              <a:t>‹#›</a:t>
            </a:fld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3A8EF3-0E6D-4A1A-950A-5D9E18B76C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6056" y="6475412"/>
            <a:ext cx="381642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ＭＳ Ｐゴシック" charset="-128"/>
              </a:defRPr>
            </a:lvl1pPr>
          </a:lstStyle>
          <a:p>
            <a:r>
              <a:rPr lang="en-US" altLang="ja-JP"/>
              <a:t>Ryuji Kohno’(, Takumi Kobayashi (YNU/YRP-IAI)</a:t>
            </a:r>
            <a:endParaRPr lang="en-US" altLang="ja-JP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EF252AD-9861-4529-8BF1-D424A9D776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483" y="394156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ea typeface="ＭＳ Ｐゴシック" charset="-128"/>
              </a:defRPr>
            </a:lvl1pPr>
          </a:lstStyle>
          <a:p>
            <a:r>
              <a:rPr lang="en-US" altLang="ja-JP"/>
              <a:t>May 2023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527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Slide </a:t>
            </a:r>
            <a:fld id="{266A080E-4E30-4968-B029-7CF782D6220C}" type="slidenum">
              <a:rPr lang="en-US" altLang="ja-JP"/>
              <a:pPr/>
              <a:t>‹#›</a:t>
            </a:fld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33A917-AB10-413C-905B-BCEDBC732A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6056" y="6475412"/>
            <a:ext cx="381642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ＭＳ Ｐゴシック" charset="-128"/>
              </a:defRPr>
            </a:lvl1pPr>
          </a:lstStyle>
          <a:p>
            <a:r>
              <a:rPr lang="en-US" altLang="ja-JP"/>
              <a:t>Ryuji Kohno’(, Takumi Kobayashi (YNU/YRP-IAI)</a:t>
            </a:r>
            <a:endParaRPr lang="en-US" altLang="ja-JP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56CC2A-6C3C-4AD3-B30B-D918765CB0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483" y="394156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ea typeface="ＭＳ Ｐゴシック" charset="-128"/>
              </a:defRPr>
            </a:lvl1pPr>
          </a:lstStyle>
          <a:p>
            <a:r>
              <a:rPr lang="en-US" altLang="ja-JP"/>
              <a:t>May 2023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536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696668-893F-4CF0-A202-913ECC14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C9D5FCA-E16D-4801-B7E6-629F06F5B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ja-JP"/>
              <a:t>Slide </a:t>
            </a:r>
            <a:fld id="{EAFD9030-C83D-42D9-9BFB-ADDEB84EB1F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C4FE3D-0CAB-4BCC-9D25-05B62C8757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754F0C-6C4A-4F55-A62E-6D33194AB7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/>
              <a:t>Ryuji Kohno’(, Takumi Kobayashi (YNU/YRP-IAI)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608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81400" y="6512207"/>
            <a:ext cx="2133600" cy="36756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F4D1D-F4F9-4A4B-B50F-B046AC901C27}" type="slidenum">
              <a:rPr lang="fi-FI" altLang="ja-JP"/>
              <a:pPr>
                <a:defRPr/>
              </a:pPr>
              <a:t>‹#›</a:t>
            </a:fld>
            <a:endParaRPr lang="fi-FI" altLang="ja-JP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F7C6E5-F3E4-C9C6-F84E-6D02729958D8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84483" y="394156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ea typeface="ＭＳ Ｐゴシック" charset="-128"/>
              </a:defRPr>
            </a:lvl1pPr>
          </a:lstStyle>
          <a:p>
            <a:r>
              <a:rPr lang="en-US" altLang="ja-JP"/>
              <a:t>May 2023</a:t>
            </a:r>
            <a:endParaRPr lang="en-US" altLang="ja-JP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BE8EFCA-BD0C-0E77-AA8D-9CA13FCFD1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6481822"/>
            <a:ext cx="3353029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ea typeface="ＭＳ Ｐゴシック" charset="-128"/>
              </a:defRPr>
            </a:lvl1pPr>
          </a:lstStyle>
          <a:p>
            <a:r>
              <a:rPr lang="en-US" altLang="ja-JP" dirty="0"/>
              <a:t>Ryuji Kohno’(, Takumi Kobayashi (YNU/YRP-IAI)</a:t>
            </a:r>
          </a:p>
        </p:txBody>
      </p:sp>
    </p:spTree>
    <p:extLst>
      <p:ext uri="{BB962C8B-B14F-4D97-AF65-F5344CB8AC3E}">
        <p14:creationId xmlns:p14="http://schemas.microsoft.com/office/powerpoint/2010/main" val="10231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ＭＳ Ｐゴシック"/>
                <a:cs typeface="ＭＳ Ｐゴシック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10"/>
              <a:t>Ryuji Kohno’(, Takumi Kobayashi (YNU/YRP-IAI)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E35370-3728-02C2-A318-674C3154A04C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84483" y="381000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ea typeface="ＭＳ Ｐゴシック" charset="-128"/>
              </a:defRPr>
            </a:lvl1pPr>
          </a:lstStyle>
          <a:p>
            <a:r>
              <a:rPr lang="en-US" altLang="ja-JP"/>
              <a:t>May 2023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370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n-US" spc="-10"/>
              <a:t>Ryuji Kohno’(, Takumi Kobayashi (YNU/YRP-IAI)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altLang="ja-JP"/>
              <a:t>May 2023</a:t>
            </a:r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5" dirty="0"/>
              <a:t>Slide</a:t>
            </a:r>
            <a:r>
              <a:rPr spc="-15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8019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マスター タイトルの書式設定</a:t>
            </a:r>
            <a:endParaRPr lang="en-US" altLang="ja-JP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4766" y="6475413"/>
            <a:ext cx="5706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>
                <a:ea typeface="ＭＳ Ｐゴシック" charset="-128"/>
              </a:defRPr>
            </a:lvl1pPr>
          </a:lstStyle>
          <a:p>
            <a:r>
              <a:rPr lang="en-US" altLang="ja-JP"/>
              <a:t>Slide </a:t>
            </a:r>
            <a:fld id="{EAFD9030-C83D-42D9-9BFB-ADDEB84EB1F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495800" y="394156"/>
            <a:ext cx="39624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712788" lvl="4" indent="0" algn="r"/>
            <a:r>
              <a:rPr lang="en-US" altLang="ja-JP" sz="1400" b="1" dirty="0">
                <a:ea typeface="ＭＳ Ｐゴシック" charset="-128"/>
              </a:rPr>
              <a:t>doc.: IEEE 802.15-22-0389-02-06ma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2"/>
            <a:ext cx="90702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1100" dirty="0">
                <a:ea typeface="ＭＳ Ｐゴシック" charset="-128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482" y="332601"/>
            <a:ext cx="22873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>
                <a:ea typeface="ＭＳ Ｐゴシック" charset="-128"/>
              </a:defRPr>
            </a:lvl1pPr>
          </a:lstStyle>
          <a:p>
            <a:r>
              <a:rPr lang="en-US" altLang="ja-JP"/>
              <a:t>May 2023</a:t>
            </a:r>
            <a:endParaRPr lang="en-US" altLang="ja-JP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BC45AD9-9BF0-47C6-AC9A-04B3BB126B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6481822"/>
            <a:ext cx="3353029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ea typeface="ＭＳ Ｐゴシック" charset="-128"/>
              </a:defRPr>
            </a:lvl1pPr>
          </a:lstStyle>
          <a:p>
            <a:r>
              <a:rPr lang="en-US" altLang="ja-JP" dirty="0"/>
              <a:t>Ryuji Kohno’(, Takumi Kobayashi (YNU/YRP-IAI)</a:t>
            </a:r>
          </a:p>
        </p:txBody>
      </p:sp>
    </p:spTree>
    <p:extLst>
      <p:ext uri="{BB962C8B-B14F-4D97-AF65-F5344CB8AC3E}">
        <p14:creationId xmlns:p14="http://schemas.microsoft.com/office/powerpoint/2010/main" val="314410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hno@ynu.ac.j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kohno@yrp-iai.jp" TargetMode="External"/><Relationship Id="rId4" Type="http://schemas.openxmlformats.org/officeDocument/2006/relationships/hyperlink" Target="mailto:kobayashi-takumi-ch@ynu.ac.j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jpg"/><Relationship Id="rId2" Type="http://schemas.openxmlformats.org/officeDocument/2006/relationships/image" Target="../media/image61.png"/><Relationship Id="rId16" Type="http://schemas.openxmlformats.org/officeDocument/2006/relationships/image" Target="../media/image7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jpg"/><Relationship Id="rId11" Type="http://schemas.openxmlformats.org/officeDocument/2006/relationships/image" Target="../media/image69.jp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jpg"/><Relationship Id="rId4" Type="http://schemas.openxmlformats.org/officeDocument/2006/relationships/image" Target="../media/image12.jp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77.png"/><Relationship Id="rId21" Type="http://schemas.openxmlformats.org/officeDocument/2006/relationships/image" Target="../media/image95.jp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10" Type="http://schemas.openxmlformats.org/officeDocument/2006/relationships/image" Target="../media/image84.png"/><Relationship Id="rId19" Type="http://schemas.openxmlformats.org/officeDocument/2006/relationships/image" Target="../media/image93.jp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00.png"/><Relationship Id="rId9" Type="http://schemas.openxmlformats.org/officeDocument/2006/relationships/image" Target="../media/image10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110.png"/><Relationship Id="rId3" Type="http://schemas.openxmlformats.org/officeDocument/2006/relationships/image" Target="../media/image77.png"/><Relationship Id="rId21" Type="http://schemas.openxmlformats.org/officeDocument/2006/relationships/image" Target="../media/image112.jp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6.png"/><Relationship Id="rId16" Type="http://schemas.openxmlformats.org/officeDocument/2006/relationships/image" Target="../media/image91.png"/><Relationship Id="rId20" Type="http://schemas.openxmlformats.org/officeDocument/2006/relationships/image" Target="../media/image11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9.png"/><Relationship Id="rId11" Type="http://schemas.openxmlformats.org/officeDocument/2006/relationships/image" Target="../media/image86.png"/><Relationship Id="rId5" Type="http://schemas.openxmlformats.org/officeDocument/2006/relationships/image" Target="../media/image108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98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11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110.png"/><Relationship Id="rId3" Type="http://schemas.openxmlformats.org/officeDocument/2006/relationships/image" Target="../media/image77.png"/><Relationship Id="rId21" Type="http://schemas.openxmlformats.org/officeDocument/2006/relationships/image" Target="../media/image11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6.png"/><Relationship Id="rId16" Type="http://schemas.openxmlformats.org/officeDocument/2006/relationships/image" Target="../media/image9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86.png"/><Relationship Id="rId5" Type="http://schemas.openxmlformats.org/officeDocument/2006/relationships/image" Target="../media/image114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98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1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4.png"/><Relationship Id="rId4" Type="http://schemas.openxmlformats.org/officeDocument/2006/relationships/image" Target="../media/image13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package" Target="../embeddings/Microsoft_Visio_Drawing2.vsdx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package" Target="../embeddings/Microsoft_Visio_Drawing3.vsdx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package" Target="../embeddings/Microsoft_Visio_Drawing4.vsdx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ilto:ch@ynu.ac.jp" TargetMode="External"/><Relationship Id="rId2" Type="http://schemas.openxmlformats.org/officeDocument/2006/relationships/hyperlink" Target="mailto:kohno@ynu.ac.jp" TargetMode="Externa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jp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jp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jp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18159" y="621791"/>
            <a:ext cx="8418575" cy="463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93065" y="350659"/>
            <a:ext cx="8434070" cy="630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  <a:tabLst>
                <a:tab pos="5146040" algn="l"/>
              </a:tabLst>
            </a:pPr>
            <a:r>
              <a:rPr lang="ja-JP" altLang="en-US" sz="1400" b="1" spc="-15" dirty="0">
                <a:latin typeface="Arial"/>
                <a:cs typeface="Arial"/>
              </a:rPr>
              <a:t>	</a:t>
            </a: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</a:t>
            </a:r>
            <a:r>
              <a:rPr lang="en-US" sz="1400" b="1" spc="-15" dirty="0">
                <a:latin typeface="Arial"/>
                <a:cs typeface="Arial"/>
              </a:rPr>
              <a:t>22-0389-02-06ma</a:t>
            </a:r>
            <a:endParaRPr lang="en-US" sz="1400" dirty="0">
              <a:latin typeface="Arial"/>
              <a:cs typeface="Arial"/>
            </a:endParaRPr>
          </a:p>
          <a:p>
            <a:pPr marL="12700" marR="62230" indent="213360" algn="just">
              <a:lnSpc>
                <a:spcPct val="100000"/>
              </a:lnSpc>
              <a:spcBef>
                <a:spcPts val="640"/>
              </a:spcBef>
            </a:pPr>
            <a:r>
              <a:rPr lang="en-US" sz="1600" b="1" u="sng" spc="-5" dirty="0">
                <a:latin typeface="Arial"/>
                <a:cs typeface="Arial"/>
              </a:rPr>
              <a:t>Project: </a:t>
            </a:r>
            <a:r>
              <a:rPr lang="en-US" sz="1600" b="1" u="sng" spc="5" dirty="0">
                <a:latin typeface="Arial"/>
                <a:cs typeface="Arial"/>
              </a:rPr>
              <a:t>IEEE </a:t>
            </a:r>
            <a:r>
              <a:rPr lang="en-US" sz="1600" b="1" u="sng" spc="-5" dirty="0">
                <a:latin typeface="Arial"/>
                <a:cs typeface="Arial"/>
              </a:rPr>
              <a:t>P802.15 </a:t>
            </a:r>
            <a:r>
              <a:rPr lang="en-US" sz="1600" b="1" u="sng" spc="5" dirty="0">
                <a:latin typeface="Arial"/>
                <a:cs typeface="Arial"/>
              </a:rPr>
              <a:t>Working </a:t>
            </a:r>
            <a:r>
              <a:rPr lang="en-US" sz="1600" b="1" u="sng" dirty="0">
                <a:latin typeface="Arial"/>
                <a:cs typeface="Arial"/>
              </a:rPr>
              <a:t>Group for Wireless Personal </a:t>
            </a:r>
            <a:r>
              <a:rPr lang="en-US" sz="1600" b="1" u="sng" spc="-25" dirty="0">
                <a:latin typeface="Arial"/>
                <a:cs typeface="Arial"/>
              </a:rPr>
              <a:t>Area </a:t>
            </a:r>
            <a:r>
              <a:rPr lang="en-US" sz="1600" b="1" u="sng" dirty="0">
                <a:latin typeface="Arial"/>
                <a:cs typeface="Arial"/>
              </a:rPr>
              <a:t>Networks </a:t>
            </a:r>
            <a:r>
              <a:rPr lang="en-US" sz="1600" b="1" u="sng" spc="-25" dirty="0">
                <a:latin typeface="Arial"/>
                <a:cs typeface="Arial"/>
              </a:rPr>
              <a:t>(WPANs)  </a:t>
            </a:r>
            <a:r>
              <a:rPr lang="en-US" sz="1400" b="1" spc="-15" dirty="0">
                <a:latin typeface="Arial"/>
                <a:cs typeface="Arial"/>
              </a:rPr>
              <a:t>Submission Title: </a:t>
            </a:r>
            <a:r>
              <a:rPr lang="en-US" sz="1400" spc="-15" dirty="0">
                <a:latin typeface="Arial"/>
                <a:cs typeface="Arial"/>
              </a:rPr>
              <a:t>[Overview of IG-DEP, SG6a, TG6a, and TG15.6ma </a:t>
            </a:r>
            <a:r>
              <a:rPr lang="en-US" sz="1400" spc="-10" dirty="0">
                <a:latin typeface="Arial"/>
                <a:cs typeface="Arial"/>
              </a:rPr>
              <a:t>for Revision of IEEE802.</a:t>
            </a:r>
            <a:r>
              <a:rPr lang="en-US" sz="1400" spc="-15" dirty="0">
                <a:latin typeface="Arial"/>
                <a:cs typeface="Arial"/>
              </a:rPr>
              <a:t>15.6-2012 Wireless </a:t>
            </a:r>
            <a:r>
              <a:rPr lang="en-US" sz="1400" spc="-5" dirty="0">
                <a:latin typeface="Arial"/>
                <a:cs typeface="Arial"/>
              </a:rPr>
              <a:t>BAN </a:t>
            </a:r>
            <a:r>
              <a:rPr lang="en-US" sz="1400" spc="-15" dirty="0">
                <a:latin typeface="Arial"/>
                <a:cs typeface="Arial"/>
              </a:rPr>
              <a:t>with Enhanced Dependability]  </a:t>
            </a:r>
          </a:p>
          <a:p>
            <a:pPr marL="12700" marR="62230" indent="-12700" algn="just">
              <a:lnSpc>
                <a:spcPct val="100000"/>
              </a:lnSpc>
              <a:spcBef>
                <a:spcPts val="640"/>
              </a:spcBef>
            </a:pPr>
            <a:r>
              <a:rPr lang="en-US" sz="1400" b="1" spc="-10" dirty="0">
                <a:latin typeface="Arial"/>
                <a:cs typeface="Arial"/>
              </a:rPr>
              <a:t>Date </a:t>
            </a:r>
            <a:r>
              <a:rPr lang="en-US" sz="1400" b="1" spc="-15" dirty="0">
                <a:latin typeface="Arial"/>
                <a:cs typeface="Arial"/>
              </a:rPr>
              <a:t>Submitted: </a:t>
            </a:r>
            <a:r>
              <a:rPr lang="en-US" sz="1400" spc="-10" dirty="0">
                <a:latin typeface="Arial"/>
                <a:cs typeface="Arial"/>
              </a:rPr>
              <a:t>[16 May 2023</a:t>
            </a:r>
            <a:r>
              <a:rPr lang="en-US" sz="1400" spc="-15" dirty="0">
                <a:latin typeface="Arial"/>
                <a:cs typeface="Arial"/>
              </a:rPr>
              <a:t>]</a:t>
            </a:r>
            <a:endParaRPr lang="en-US" sz="1400" dirty="0">
              <a:latin typeface="Arial"/>
              <a:cs typeface="Arial"/>
            </a:endParaRPr>
          </a:p>
          <a:p>
            <a:pPr marL="12700" marR="342265" indent="-635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Source: </a:t>
            </a:r>
            <a:r>
              <a:rPr sz="1400" spc="-15" dirty="0">
                <a:latin typeface="Arial"/>
                <a:cs typeface="Arial"/>
              </a:rPr>
              <a:t>[Ryuji Kohno, </a:t>
            </a:r>
            <a:r>
              <a:rPr sz="1400" spc="-25" dirty="0">
                <a:latin typeface="Arial"/>
                <a:cs typeface="Arial"/>
              </a:rPr>
              <a:t>Takumi </a:t>
            </a:r>
            <a:r>
              <a:rPr sz="1400" spc="-15" dirty="0">
                <a:latin typeface="Arial"/>
                <a:cs typeface="Arial"/>
              </a:rPr>
              <a:t>Kobayashi] </a:t>
            </a:r>
            <a:r>
              <a:rPr sz="1400" spc="-20" dirty="0">
                <a:latin typeface="Arial"/>
                <a:cs typeface="Arial"/>
              </a:rPr>
              <a:t>[1;Yokohama </a:t>
            </a:r>
            <a:r>
              <a:rPr sz="1400" spc="-10" dirty="0">
                <a:latin typeface="Arial"/>
                <a:cs typeface="Arial"/>
              </a:rPr>
              <a:t>National University(YNU), </a:t>
            </a:r>
            <a:r>
              <a:rPr sz="1400" spc="-15" dirty="0">
                <a:latin typeface="Arial"/>
                <a:cs typeface="Arial"/>
              </a:rPr>
              <a:t>2;YRP International  </a:t>
            </a:r>
            <a:r>
              <a:rPr sz="1400" spc="-10" dirty="0">
                <a:latin typeface="Arial"/>
                <a:cs typeface="Arial"/>
              </a:rPr>
              <a:t>Alliance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Instiitute(YRP-IAI)]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Address [1; </a:t>
            </a:r>
            <a:r>
              <a:rPr sz="1400" spc="-15" dirty="0">
                <a:latin typeface="Arial"/>
                <a:cs typeface="Arial"/>
              </a:rPr>
              <a:t>79-5 </a:t>
            </a:r>
            <a:r>
              <a:rPr sz="1400" spc="-25" dirty="0">
                <a:latin typeface="Arial"/>
                <a:cs typeface="Arial"/>
              </a:rPr>
              <a:t>Tokiwadai, </a:t>
            </a:r>
            <a:r>
              <a:rPr sz="1400" spc="-15" dirty="0">
                <a:latin typeface="Arial"/>
                <a:cs typeface="Arial"/>
              </a:rPr>
              <a:t>Hodogaya-ku, </a:t>
            </a:r>
            <a:r>
              <a:rPr sz="1400" spc="-25" dirty="0">
                <a:latin typeface="Arial"/>
                <a:cs typeface="Arial"/>
              </a:rPr>
              <a:t>Yokohama, </a:t>
            </a:r>
            <a:r>
              <a:rPr sz="1400" spc="-15" dirty="0">
                <a:latin typeface="Arial"/>
                <a:cs typeface="Arial"/>
              </a:rPr>
              <a:t>Japan</a:t>
            </a:r>
            <a:r>
              <a:rPr sz="1400" spc="26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240-8501</a:t>
            </a:r>
            <a:endParaRPr sz="1400" dirty="0">
              <a:latin typeface="Arial"/>
              <a:cs typeface="Arial"/>
            </a:endParaRPr>
          </a:p>
          <a:p>
            <a:pPr marL="12700" marR="1657985" indent="7372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2; YRP1 Blg., </a:t>
            </a:r>
            <a:r>
              <a:rPr sz="1400" spc="-15" dirty="0">
                <a:latin typeface="Arial"/>
                <a:cs typeface="Arial"/>
              </a:rPr>
              <a:t>3-4 </a:t>
            </a:r>
            <a:r>
              <a:rPr sz="1400" spc="-10" dirty="0">
                <a:latin typeface="Arial"/>
                <a:cs typeface="Arial"/>
              </a:rPr>
              <a:t>HikarinoOka, </a:t>
            </a:r>
            <a:r>
              <a:rPr sz="1400" spc="-30" dirty="0">
                <a:latin typeface="Arial"/>
                <a:cs typeface="Arial"/>
              </a:rPr>
              <a:t>Yokosuka-City, </a:t>
            </a:r>
            <a:r>
              <a:rPr sz="1400" spc="-15" dirty="0">
                <a:latin typeface="Arial"/>
                <a:cs typeface="Arial"/>
              </a:rPr>
              <a:t>Kanagawa, Japan 239-0847 </a:t>
            </a:r>
            <a:r>
              <a:rPr sz="1400" spc="-5" dirty="0">
                <a:latin typeface="Arial"/>
                <a:cs typeface="Arial"/>
              </a:rPr>
              <a:t>]  </a:t>
            </a:r>
            <a:r>
              <a:rPr sz="1400" spc="-20" dirty="0">
                <a:latin typeface="Arial"/>
                <a:cs typeface="Arial"/>
              </a:rPr>
              <a:t>Voice:[1; +81-90-5408-0611], </a:t>
            </a:r>
            <a:r>
              <a:rPr sz="1400" spc="-40" dirty="0">
                <a:latin typeface="Arial"/>
                <a:cs typeface="Arial"/>
              </a:rPr>
              <a:t>FAX:</a:t>
            </a:r>
            <a:r>
              <a:rPr sz="1400" spc="254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[+81-45-383-5528],</a:t>
            </a:r>
            <a:endParaRPr sz="1400" dirty="0">
              <a:latin typeface="Arial"/>
              <a:cs typeface="Arial"/>
            </a:endParaRPr>
          </a:p>
          <a:p>
            <a:pPr marL="12700" marR="106045" indent="-635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Email:[1: </a:t>
            </a:r>
            <a:r>
              <a:rPr sz="1400" spc="-15" dirty="0">
                <a:latin typeface="Arial"/>
                <a:cs typeface="Arial"/>
                <a:hlinkClick r:id="rId3"/>
              </a:rPr>
              <a:t>kohno@ynu.ac.jp,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  <a:hlinkClick r:id="rId4"/>
              </a:rPr>
              <a:t>kobayashi-takumi-ch@ynu.ac.jp,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  <a:hlinkClick r:id="rId5"/>
              </a:rPr>
              <a:t>2:kohno@yrp-iai.jp,</a:t>
            </a:r>
            <a:r>
              <a:rPr sz="1400" spc="-10" dirty="0">
                <a:latin typeface="Arial"/>
                <a:cs typeface="Arial"/>
              </a:rPr>
              <a:t> kobayashi-takumi@yrp-  iai.jp]</a:t>
            </a:r>
            <a:endParaRPr sz="1400" dirty="0">
              <a:latin typeface="Arial"/>
              <a:cs typeface="Arial"/>
            </a:endParaRPr>
          </a:p>
          <a:p>
            <a:pPr marL="12700" marR="19050">
              <a:lnSpc>
                <a:spcPct val="100000"/>
              </a:lnSpc>
              <a:spcBef>
                <a:spcPts val="595"/>
              </a:spcBef>
              <a:tabLst>
                <a:tab pos="927100" algn="l"/>
                <a:tab pos="8034020" algn="l"/>
              </a:tabLst>
            </a:pPr>
            <a:r>
              <a:rPr sz="1400" b="1" spc="-15" dirty="0">
                <a:latin typeface="Arial"/>
                <a:cs typeface="Arial"/>
              </a:rPr>
              <a:t>Abstract:	</a:t>
            </a:r>
            <a:r>
              <a:rPr sz="1400" spc="-5" dirty="0">
                <a:latin typeface="Arial"/>
                <a:cs typeface="Arial"/>
              </a:rPr>
              <a:t>[This </a:t>
            </a:r>
            <a:r>
              <a:rPr sz="1400" spc="-10" dirty="0">
                <a:latin typeface="Arial"/>
                <a:cs typeface="Arial"/>
              </a:rPr>
              <a:t>document  summarizes </a:t>
            </a:r>
            <a:r>
              <a:rPr sz="1400" spc="-15" dirty="0">
                <a:latin typeface="Arial"/>
                <a:cs typeface="Arial"/>
              </a:rPr>
              <a:t>IG-DEP</a:t>
            </a:r>
            <a:r>
              <a:rPr lang="en-US" sz="1400" spc="-15" dirty="0">
                <a:latin typeface="Arial"/>
                <a:cs typeface="Arial"/>
              </a:rPr>
              <a:t>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SG15.6a </a:t>
            </a:r>
            <a:r>
              <a:rPr lang="en-US" sz="1400" spc="-10" dirty="0">
                <a:latin typeface="Arial"/>
                <a:cs typeface="Arial"/>
              </a:rPr>
              <a:t>, TG6a, and TG6ma a</a:t>
            </a:r>
            <a:r>
              <a:rPr sz="1400" spc="-10" dirty="0">
                <a:latin typeface="Arial"/>
                <a:cs typeface="Arial"/>
              </a:rPr>
              <a:t>ctivity for </a:t>
            </a:r>
            <a:r>
              <a:rPr lang="en-US" sz="1400" spc="-10" dirty="0">
                <a:latin typeface="Arial"/>
                <a:cs typeface="Arial"/>
              </a:rPr>
              <a:t>revision </a:t>
            </a:r>
            <a:r>
              <a:rPr sz="1400" spc="-10" dirty="0">
                <a:latin typeface="Arial"/>
                <a:cs typeface="Arial"/>
              </a:rPr>
              <a:t>amendment of</a:t>
            </a:r>
            <a:r>
              <a:rPr sz="1400" spc="34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IEEE802.15.6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-  </a:t>
            </a:r>
            <a:r>
              <a:rPr sz="1400" spc="-15" dirty="0">
                <a:latin typeface="Arial"/>
                <a:cs typeface="Arial"/>
              </a:rPr>
              <a:t>2012 Medical </a:t>
            </a:r>
            <a:r>
              <a:rPr sz="1400" spc="-10" dirty="0">
                <a:latin typeface="Arial"/>
                <a:cs typeface="Arial"/>
              </a:rPr>
              <a:t>Body Area Network(BAN) </a:t>
            </a:r>
            <a:r>
              <a:rPr sz="1400" spc="-15" dirty="0">
                <a:latin typeface="Arial"/>
                <a:cs typeface="Arial"/>
              </a:rPr>
              <a:t>corresponding </a:t>
            </a:r>
            <a:r>
              <a:rPr sz="1400" spc="-10" dirty="0">
                <a:latin typeface="Arial"/>
                <a:cs typeface="Arial"/>
              </a:rPr>
              <a:t>to increasing for </a:t>
            </a:r>
            <a:r>
              <a:rPr sz="1400" spc="-15" dirty="0">
                <a:latin typeface="Arial"/>
                <a:cs typeface="Arial"/>
              </a:rPr>
              <a:t>enhanced dependability </a:t>
            </a:r>
            <a:r>
              <a:rPr sz="1400" spc="-5" dirty="0">
                <a:latin typeface="Arial"/>
                <a:cs typeface="Arial"/>
              </a:rPr>
              <a:t>in  </a:t>
            </a:r>
            <a:r>
              <a:rPr sz="1400" spc="-35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ss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en</a:t>
            </a:r>
            <a:r>
              <a:rPr sz="1400" spc="-5" dirty="0">
                <a:latin typeface="Arial"/>
                <a:cs typeface="Arial"/>
              </a:rPr>
              <a:t>si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g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an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on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ro</a:t>
            </a:r>
            <a:r>
              <a:rPr sz="1400" spc="-5" dirty="0">
                <a:latin typeface="Arial"/>
                <a:cs typeface="Arial"/>
              </a:rPr>
              <a:t>lli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g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hu</a:t>
            </a:r>
            <a:r>
              <a:rPr sz="1400" spc="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-15" dirty="0">
                <a:latin typeface="Arial"/>
                <a:cs typeface="Arial"/>
              </a:rPr>
              <a:t> an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bod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ed</a:t>
            </a:r>
            <a:r>
              <a:rPr sz="1400" spc="-5" dirty="0">
                <a:latin typeface="Arial"/>
                <a:cs typeface="Arial"/>
              </a:rPr>
              <a:t>ic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l </a:t>
            </a:r>
            <a:r>
              <a:rPr sz="1400" spc="-15" dirty="0">
                <a:latin typeface="Arial"/>
                <a:cs typeface="Arial"/>
              </a:rPr>
              <a:t>hea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h</a:t>
            </a:r>
            <a:r>
              <a:rPr sz="1400" spc="-5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ar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an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au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ive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u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s.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ft</a:t>
            </a:r>
            <a:r>
              <a:rPr sz="1400" spc="-15" dirty="0">
                <a:latin typeface="Arial"/>
                <a:cs typeface="Arial"/>
              </a:rPr>
              <a:t>er  </a:t>
            </a:r>
            <a:r>
              <a:rPr sz="1400" spc="-10" dirty="0">
                <a:latin typeface="Arial"/>
                <a:cs typeface="Arial"/>
              </a:rPr>
              <a:t>quick overview of </a:t>
            </a:r>
            <a:r>
              <a:rPr sz="1400" spc="-15" dirty="0">
                <a:latin typeface="Arial"/>
                <a:cs typeface="Arial"/>
              </a:rPr>
              <a:t>IEEE802.15.6 -2012, </a:t>
            </a:r>
            <a:r>
              <a:rPr sz="1400" spc="-10" dirty="0">
                <a:latin typeface="Arial"/>
                <a:cs typeface="Arial"/>
              </a:rPr>
              <a:t>necessity of the amendment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described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such critical use </a:t>
            </a:r>
            <a:r>
              <a:rPr sz="1400" spc="-15" dirty="0">
                <a:latin typeface="Arial"/>
                <a:cs typeface="Arial"/>
              </a:rPr>
              <a:t>cases  </a:t>
            </a:r>
            <a:r>
              <a:rPr sz="1400" spc="-10" dirty="0">
                <a:latin typeface="Arial"/>
                <a:cs typeface="Arial"/>
              </a:rPr>
              <a:t>that various </a:t>
            </a:r>
            <a:r>
              <a:rPr sz="1400" spc="-20" dirty="0">
                <a:latin typeface="Arial"/>
                <a:cs typeface="Arial"/>
              </a:rPr>
              <a:t>types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15" dirty="0">
                <a:latin typeface="Arial"/>
                <a:cs typeface="Arial"/>
              </a:rPr>
              <a:t>interference </a:t>
            </a:r>
            <a:r>
              <a:rPr sz="1400" spc="-10" dirty="0">
                <a:latin typeface="Arial"/>
                <a:cs typeface="Arial"/>
              </a:rPr>
              <a:t>such as intra </a:t>
            </a:r>
            <a:r>
              <a:rPr sz="1400" spc="-5" dirty="0">
                <a:latin typeface="Arial"/>
                <a:cs typeface="Arial"/>
              </a:rPr>
              <a:t>BAN </a:t>
            </a:r>
            <a:r>
              <a:rPr sz="1400" spc="-15" dirty="0">
                <a:latin typeface="Arial"/>
                <a:cs typeface="Arial"/>
              </a:rPr>
              <a:t>interference </a:t>
            </a:r>
            <a:r>
              <a:rPr sz="1400" spc="-5" dirty="0">
                <a:latin typeface="Arial"/>
                <a:cs typeface="Arial"/>
              </a:rPr>
              <a:t>in multiple </a:t>
            </a:r>
            <a:r>
              <a:rPr sz="1400" spc="-10" dirty="0">
                <a:latin typeface="Arial"/>
                <a:cs typeface="Arial"/>
              </a:rPr>
              <a:t>overlaid </a:t>
            </a:r>
            <a:r>
              <a:rPr sz="1400" spc="-5" dirty="0">
                <a:latin typeface="Arial"/>
                <a:cs typeface="Arial"/>
              </a:rPr>
              <a:t>BANs, </a:t>
            </a:r>
            <a:r>
              <a:rPr sz="1400" spc="-15" dirty="0">
                <a:latin typeface="Arial"/>
                <a:cs typeface="Arial"/>
              </a:rPr>
              <a:t>interference  </a:t>
            </a:r>
            <a:r>
              <a:rPr sz="1400" spc="-10" dirty="0">
                <a:latin typeface="Arial"/>
                <a:cs typeface="Arial"/>
              </a:rPr>
              <a:t>among </a:t>
            </a:r>
            <a:r>
              <a:rPr sz="1400" spc="-5" dirty="0">
                <a:latin typeface="Arial"/>
                <a:cs typeface="Arial"/>
              </a:rPr>
              <a:t>BAN </a:t>
            </a:r>
            <a:r>
              <a:rPr sz="1400" spc="-15" dirty="0">
                <a:latin typeface="Arial"/>
                <a:cs typeface="Arial"/>
              </a:rPr>
              <a:t>and other </a:t>
            </a:r>
            <a:r>
              <a:rPr sz="1400" spc="-30" dirty="0">
                <a:latin typeface="Arial"/>
                <a:cs typeface="Arial"/>
              </a:rPr>
              <a:t>PANs </a:t>
            </a:r>
            <a:r>
              <a:rPr sz="1400" spc="-5" dirty="0">
                <a:latin typeface="Arial"/>
                <a:cs typeface="Arial"/>
              </a:rPr>
              <a:t>in some </a:t>
            </a:r>
            <a:r>
              <a:rPr sz="1400" spc="-10" dirty="0">
                <a:latin typeface="Arial"/>
                <a:cs typeface="Arial"/>
              </a:rPr>
              <a:t>overlaid </a:t>
            </a:r>
            <a:r>
              <a:rPr sz="1400" spc="-15" dirty="0">
                <a:latin typeface="Arial"/>
                <a:cs typeface="Arial"/>
              </a:rPr>
              <a:t>frequency band </a:t>
            </a:r>
            <a:r>
              <a:rPr sz="1400" spc="-10" dirty="0">
                <a:latin typeface="Arial"/>
                <a:cs typeface="Arial"/>
              </a:rPr>
              <a:t>etc. </a:t>
            </a:r>
            <a:r>
              <a:rPr sz="1400" spc="-15" dirty="0">
                <a:latin typeface="Arial"/>
                <a:cs typeface="Arial"/>
              </a:rPr>
              <a:t>Extension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BAN </a:t>
            </a:r>
            <a:r>
              <a:rPr sz="1400" spc="-15" dirty="0">
                <a:latin typeface="Arial"/>
                <a:cs typeface="Arial"/>
              </a:rPr>
              <a:t>from </a:t>
            </a:r>
            <a:r>
              <a:rPr sz="1400" spc="-10" dirty="0">
                <a:latin typeface="Arial"/>
                <a:cs typeface="Arial"/>
              </a:rPr>
              <a:t>human </a:t>
            </a:r>
            <a:r>
              <a:rPr sz="1400" spc="-15" dirty="0">
                <a:latin typeface="Arial"/>
                <a:cs typeface="Arial"/>
              </a:rPr>
              <a:t>body for  </a:t>
            </a:r>
            <a:r>
              <a:rPr sz="1400" spc="-10" dirty="0">
                <a:latin typeface="Arial"/>
                <a:cs typeface="Arial"/>
              </a:rPr>
              <a:t>medical </a:t>
            </a:r>
            <a:r>
              <a:rPr sz="1400" spc="-15" dirty="0">
                <a:latin typeface="Arial"/>
                <a:cs typeface="Arial"/>
              </a:rPr>
              <a:t>healthcare </a:t>
            </a:r>
            <a:r>
              <a:rPr sz="1400" spc="-10" dirty="0">
                <a:latin typeface="Arial"/>
                <a:cs typeface="Arial"/>
              </a:rPr>
              <a:t>to car </a:t>
            </a:r>
            <a:r>
              <a:rPr sz="1400" spc="-15" dirty="0">
                <a:latin typeface="Arial"/>
                <a:cs typeface="Arial"/>
              </a:rPr>
              <a:t>body </a:t>
            </a:r>
            <a:r>
              <a:rPr sz="1400" spc="-10" dirty="0">
                <a:latin typeface="Arial"/>
                <a:cs typeface="Arial"/>
              </a:rPr>
              <a:t>for automotive uses </a:t>
            </a:r>
            <a:r>
              <a:rPr sz="1400" spc="-15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their combination </a:t>
            </a:r>
            <a:r>
              <a:rPr sz="1400" spc="-15" dirty="0">
                <a:latin typeface="Arial"/>
                <a:cs typeface="Arial"/>
              </a:rPr>
              <a:t>are </a:t>
            </a:r>
            <a:r>
              <a:rPr sz="1400" spc="-10" dirty="0">
                <a:latin typeface="Arial"/>
                <a:cs typeface="Arial"/>
              </a:rPr>
              <a:t>discussed as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common  </a:t>
            </a:r>
            <a:r>
              <a:rPr sz="1400" spc="-15" dirty="0">
                <a:latin typeface="Arial"/>
                <a:cs typeface="Arial"/>
              </a:rPr>
              <a:t>standard.</a:t>
            </a:r>
            <a:r>
              <a:rPr lang="en-US" sz="1400" spc="-15" dirty="0">
                <a:latin typeface="Arial"/>
                <a:cs typeface="Arial"/>
              </a:rPr>
              <a:t>]</a:t>
            </a:r>
          </a:p>
          <a:p>
            <a:pPr marL="12700" marR="19050">
              <a:lnSpc>
                <a:spcPct val="100000"/>
              </a:lnSpc>
              <a:spcBef>
                <a:spcPts val="595"/>
              </a:spcBef>
              <a:tabLst>
                <a:tab pos="927100" algn="l"/>
                <a:tab pos="8034020" algn="l"/>
              </a:tabLst>
            </a:pPr>
            <a:r>
              <a:rPr sz="1400" b="1" spc="-15" dirty="0">
                <a:latin typeface="Arial"/>
                <a:cs typeface="Arial"/>
              </a:rPr>
              <a:t>Purpose:	</a:t>
            </a:r>
            <a:r>
              <a:rPr sz="1400" spc="-10" dirty="0">
                <a:latin typeface="Arial"/>
                <a:cs typeface="Arial"/>
              </a:rPr>
              <a:t>[information]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  <a:tabLst>
                <a:tab pos="927100" algn="l"/>
              </a:tabLst>
            </a:pPr>
            <a:r>
              <a:rPr sz="1400" b="1" spc="-15" dirty="0">
                <a:latin typeface="Arial"/>
                <a:cs typeface="Arial"/>
              </a:rPr>
              <a:t>Notice:	</a:t>
            </a:r>
            <a:r>
              <a:rPr sz="1400" spc="-5" dirty="0">
                <a:latin typeface="Arial"/>
                <a:cs typeface="Arial"/>
              </a:rPr>
              <a:t>This </a:t>
            </a:r>
            <a:r>
              <a:rPr sz="1400" spc="-10" dirty="0">
                <a:latin typeface="Arial"/>
                <a:cs typeface="Arial"/>
              </a:rPr>
              <a:t>document </a:t>
            </a:r>
            <a:r>
              <a:rPr sz="1400" spc="-15" dirty="0">
                <a:latin typeface="Arial"/>
                <a:cs typeface="Arial"/>
              </a:rPr>
              <a:t>has been prepared </a:t>
            </a:r>
            <a:r>
              <a:rPr sz="1400" spc="-10" dirty="0">
                <a:latin typeface="Arial"/>
                <a:cs typeface="Arial"/>
              </a:rPr>
              <a:t>to assist the IEEE </a:t>
            </a:r>
            <a:r>
              <a:rPr sz="1400" spc="-15" dirty="0">
                <a:latin typeface="Arial"/>
                <a:cs typeface="Arial"/>
              </a:rPr>
              <a:t>P802.15.  </a:t>
            </a:r>
            <a:r>
              <a:rPr sz="1400" spc="-20" dirty="0">
                <a:latin typeface="Arial"/>
                <a:cs typeface="Arial"/>
              </a:rPr>
              <a:t>It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5" dirty="0">
                <a:latin typeface="Arial"/>
                <a:cs typeface="Arial"/>
              </a:rPr>
              <a:t>offered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basis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for  </a:t>
            </a:r>
            <a:r>
              <a:rPr sz="1400" spc="-10" dirty="0">
                <a:latin typeface="Arial"/>
                <a:cs typeface="Arial"/>
              </a:rPr>
              <a:t>discussion </a:t>
            </a:r>
            <a:r>
              <a:rPr sz="1400" spc="-15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5" dirty="0">
                <a:latin typeface="Arial"/>
                <a:cs typeface="Arial"/>
              </a:rPr>
              <a:t>not </a:t>
            </a:r>
            <a:r>
              <a:rPr sz="1400" spc="-10" dirty="0">
                <a:latin typeface="Arial"/>
                <a:cs typeface="Arial"/>
              </a:rPr>
              <a:t>binding on the contributing individual(s) or </a:t>
            </a:r>
            <a:r>
              <a:rPr sz="1400" spc="-15" dirty="0">
                <a:latin typeface="Arial"/>
                <a:cs typeface="Arial"/>
              </a:rPr>
              <a:t>organization(s).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spc="-10" dirty="0">
                <a:latin typeface="Arial"/>
                <a:cs typeface="Arial"/>
              </a:rPr>
              <a:t>material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this  document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subject to </a:t>
            </a:r>
            <a:r>
              <a:rPr sz="1400" spc="-15" dirty="0">
                <a:latin typeface="Arial"/>
                <a:cs typeface="Arial"/>
              </a:rPr>
              <a:t>change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5" dirty="0">
                <a:latin typeface="Arial"/>
                <a:cs typeface="Arial"/>
              </a:rPr>
              <a:t>form and content </a:t>
            </a:r>
            <a:r>
              <a:rPr sz="1400" spc="-10" dirty="0">
                <a:latin typeface="Arial"/>
                <a:cs typeface="Arial"/>
              </a:rPr>
              <a:t>after </a:t>
            </a:r>
            <a:r>
              <a:rPr sz="1400" spc="-15" dirty="0">
                <a:latin typeface="Arial"/>
                <a:cs typeface="Arial"/>
              </a:rPr>
              <a:t>further </a:t>
            </a:r>
            <a:r>
              <a:rPr sz="1400" spc="-35" dirty="0">
                <a:latin typeface="Arial"/>
                <a:cs typeface="Arial"/>
              </a:rPr>
              <a:t>study.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spc="-15" dirty="0">
                <a:latin typeface="Arial"/>
                <a:cs typeface="Arial"/>
              </a:rPr>
              <a:t>contributor(s) </a:t>
            </a:r>
            <a:r>
              <a:rPr sz="1400" spc="-10" dirty="0">
                <a:latin typeface="Arial"/>
                <a:cs typeface="Arial"/>
              </a:rPr>
              <a:t>reserve(s) the </a:t>
            </a:r>
            <a:r>
              <a:rPr sz="1400" spc="-15" dirty="0">
                <a:latin typeface="Arial"/>
                <a:cs typeface="Arial"/>
              </a:rPr>
              <a:t>right 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15" dirty="0">
                <a:latin typeface="Arial"/>
                <a:cs typeface="Arial"/>
              </a:rPr>
              <a:t>add, </a:t>
            </a:r>
            <a:r>
              <a:rPr sz="1400" spc="-10" dirty="0">
                <a:latin typeface="Arial"/>
                <a:cs typeface="Arial"/>
              </a:rPr>
              <a:t>amend or </a:t>
            </a:r>
            <a:r>
              <a:rPr sz="1400" spc="-15" dirty="0">
                <a:latin typeface="Arial"/>
                <a:cs typeface="Arial"/>
              </a:rPr>
              <a:t>withdraw </a:t>
            </a:r>
            <a:r>
              <a:rPr sz="1400" spc="-10" dirty="0">
                <a:latin typeface="Arial"/>
                <a:cs typeface="Arial"/>
              </a:rPr>
              <a:t>material contained</a:t>
            </a:r>
            <a:r>
              <a:rPr sz="1400" spc="204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herein.</a:t>
            </a:r>
            <a:endParaRPr sz="1400" dirty="0">
              <a:latin typeface="Arial"/>
              <a:cs typeface="Arial"/>
            </a:endParaRPr>
          </a:p>
          <a:p>
            <a:pPr marL="12700" marR="81915">
              <a:lnSpc>
                <a:spcPct val="100000"/>
              </a:lnSpc>
              <a:tabLst>
                <a:tab pos="927100" algn="l"/>
              </a:tabLst>
            </a:pPr>
            <a:r>
              <a:rPr sz="1400" b="1" spc="-15" dirty="0">
                <a:latin typeface="Arial"/>
                <a:cs typeface="Arial"/>
              </a:rPr>
              <a:t>Release:	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spc="-10" dirty="0">
                <a:latin typeface="Arial"/>
                <a:cs typeface="Arial"/>
              </a:rPr>
              <a:t>contributor </a:t>
            </a:r>
            <a:r>
              <a:rPr sz="1400" spc="-15" dirty="0">
                <a:latin typeface="Arial"/>
                <a:cs typeface="Arial"/>
              </a:rPr>
              <a:t>acknowledges and </a:t>
            </a:r>
            <a:r>
              <a:rPr sz="1400" spc="-10" dirty="0">
                <a:latin typeface="Arial"/>
                <a:cs typeface="Arial"/>
              </a:rPr>
              <a:t>accepts that this contribution becomes the </a:t>
            </a:r>
            <a:r>
              <a:rPr sz="1400" spc="-15" dirty="0">
                <a:latin typeface="Arial"/>
                <a:cs typeface="Arial"/>
              </a:rPr>
              <a:t>property 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IEEE 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may </a:t>
            </a:r>
            <a:r>
              <a:rPr sz="1400" spc="-10" dirty="0">
                <a:latin typeface="Arial"/>
                <a:cs typeface="Arial"/>
              </a:rPr>
              <a:t>be made publicly available by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P802.15.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4228" y="6474100"/>
            <a:ext cx="501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5" dirty="0">
                <a:latin typeface="Arial"/>
                <a:cs typeface="Arial"/>
              </a:rPr>
              <a:t>Slide</a:t>
            </a:r>
            <a:r>
              <a:rPr sz="1200" spc="-160" dirty="0">
                <a:latin typeface="Arial"/>
                <a:cs typeface="Arial"/>
              </a:rPr>
              <a:t> </a:t>
            </a:r>
            <a:fld id="{81D60167-4931-47E6-BA6A-407CBD079E47}" type="slidenum">
              <a:rPr sz="1200" spc="-5" dirty="0">
                <a:latin typeface="Arial"/>
                <a:cs typeface="Arial"/>
              </a:rPr>
              <a:t>1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5140" y="6473210"/>
            <a:ext cx="305816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30" dirty="0">
                <a:latin typeface="Times New Roman"/>
                <a:cs typeface="Times New Roman"/>
              </a:rPr>
              <a:t>Ryuji </a:t>
            </a:r>
            <a:r>
              <a:rPr sz="1200" spc="-10" dirty="0">
                <a:latin typeface="Times New Roman"/>
                <a:cs typeface="Times New Roman"/>
              </a:rPr>
              <a:t>Kohno, </a:t>
            </a:r>
            <a:r>
              <a:rPr sz="1200" spc="-25" dirty="0">
                <a:latin typeface="Times New Roman"/>
                <a:cs typeface="Times New Roman"/>
              </a:rPr>
              <a:t>Takumi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Kobayashi(YNU/YRP-IAI)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55AD0657-1475-5EAD-4DDB-6A0E3186159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1</a:t>
            </a:fld>
            <a:endParaRPr lang="en-US" altLang="ja-JP" spc="-10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B92C3CB-7005-B3F9-2A45-B6656AB9E8E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510595" y="6507090"/>
            <a:ext cx="19621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582" rIns="0" bIns="0" rtlCol="0">
            <a:spAutoFit/>
          </a:bodyPr>
          <a:lstStyle/>
          <a:p>
            <a:pPr marL="556260" marR="5080" indent="-60960">
              <a:lnSpc>
                <a:spcPct val="100000"/>
              </a:lnSpc>
            </a:pPr>
            <a:r>
              <a:rPr sz="2000" spc="-10" dirty="0"/>
              <a:t>1.6 </a:t>
            </a:r>
            <a:r>
              <a:rPr sz="2000" spc="-5" dirty="0"/>
              <a:t>Universal </a:t>
            </a:r>
            <a:r>
              <a:rPr sz="2000" spc="-10" dirty="0"/>
              <a:t>Platform Based </a:t>
            </a:r>
            <a:r>
              <a:rPr sz="2000" spc="-5" dirty="0"/>
              <a:t>on </a:t>
            </a:r>
            <a:r>
              <a:rPr sz="2000" spc="-25" dirty="0"/>
              <a:t>BAN, </a:t>
            </a:r>
            <a:r>
              <a:rPr sz="2000" spc="-5" dirty="0"/>
              <a:t>Cloud Network, and </a:t>
            </a:r>
            <a:r>
              <a:rPr sz="2000" spc="-45" dirty="0"/>
              <a:t>AI </a:t>
            </a:r>
            <a:r>
              <a:rPr sz="2000" spc="-5" dirty="0"/>
              <a:t>Data  </a:t>
            </a:r>
            <a:r>
              <a:rPr sz="2000" spc="-10" dirty="0"/>
              <a:t>Server </a:t>
            </a:r>
            <a:r>
              <a:rPr sz="2000" spc="-5" dirty="0"/>
              <a:t>for </a:t>
            </a:r>
            <a:r>
              <a:rPr sz="2000" spc="-10" dirty="0"/>
              <a:t>General Social Infrastructure beyond </a:t>
            </a:r>
            <a:r>
              <a:rPr sz="2000" spc="-5" dirty="0"/>
              <a:t>Medical</a:t>
            </a:r>
            <a:r>
              <a:rPr sz="2000" spc="229" dirty="0"/>
              <a:t> </a:t>
            </a:r>
            <a:r>
              <a:rPr sz="2000" spc="-10" dirty="0"/>
              <a:t>Services</a:t>
            </a:r>
            <a:endParaRPr sz="2000" dirty="0"/>
          </a:p>
        </p:txBody>
      </p:sp>
      <p:sp>
        <p:nvSpPr>
          <p:cNvPr id="7" name="object 7"/>
          <p:cNvSpPr txBox="1"/>
          <p:nvPr/>
        </p:nvSpPr>
        <p:spPr>
          <a:xfrm>
            <a:off x="5724771" y="6472363"/>
            <a:ext cx="31794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Ryuji </a:t>
            </a:r>
            <a:r>
              <a:rPr sz="1200" spc="-5" dirty="0">
                <a:latin typeface="Arial"/>
                <a:cs typeface="Arial"/>
              </a:rPr>
              <a:t>Kohno, </a:t>
            </a:r>
            <a:r>
              <a:rPr sz="1200" spc="-30" dirty="0">
                <a:latin typeface="Arial"/>
                <a:cs typeface="Arial"/>
              </a:rPr>
              <a:t>Takumi</a:t>
            </a:r>
            <a:r>
              <a:rPr sz="1200" spc="-5" dirty="0">
                <a:latin typeface="Arial"/>
                <a:cs typeface="Arial"/>
              </a:rPr>
              <a:t> Kobayashi(YNU/YRP-IAI)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3295" y="1417320"/>
            <a:ext cx="8214359" cy="4995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58FCFFF-14B0-4FC6-8502-05EC1CC0EF99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A0F1C15-15EA-4532-9887-1D98E4DD724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B074622D-2FBD-4B7D-BB9D-6E1ACB88A8A9}"/>
              </a:ext>
            </a:extLst>
          </p:cNvPr>
          <p:cNvSpPr txBox="1"/>
          <p:nvPr/>
        </p:nvSpPr>
        <p:spPr>
          <a:xfrm>
            <a:off x="671782" y="403264"/>
            <a:ext cx="184281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May 2023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A64C6C-556F-F0CF-CA19-63C57A46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10</a:t>
            </a:fld>
            <a:endParaRPr lang="fi-FI" altLang="ja-JP"/>
          </a:p>
        </p:txBody>
      </p: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42E3E16A-420B-62E6-1217-7948B12FA3A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57964" y="596659"/>
            <a:ext cx="7315200" cy="84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2160" marR="5080" indent="-2030095">
              <a:lnSpc>
                <a:spcPts val="3290"/>
              </a:lnSpc>
            </a:pPr>
            <a:r>
              <a:rPr sz="2800" b="1" spc="5" dirty="0">
                <a:latin typeface="Arial"/>
                <a:cs typeface="Arial"/>
              </a:rPr>
              <a:t>1.7 </a:t>
            </a:r>
            <a:r>
              <a:rPr sz="2800" b="1" spc="-5" dirty="0">
                <a:latin typeface="Arial"/>
                <a:cs typeface="Arial"/>
              </a:rPr>
              <a:t>Extension of Use Cases of </a:t>
            </a:r>
            <a:r>
              <a:rPr sz="2800" b="1" spc="-30" dirty="0">
                <a:latin typeface="Arial"/>
                <a:cs typeface="Arial"/>
              </a:rPr>
              <a:t>BAN </a:t>
            </a:r>
            <a:r>
              <a:rPr sz="2800" b="1" spc="-20" dirty="0">
                <a:latin typeface="Arial"/>
                <a:cs typeface="Arial"/>
              </a:rPr>
              <a:t>beyond  </a:t>
            </a:r>
            <a:r>
              <a:rPr sz="2800" b="1" spc="5" dirty="0">
                <a:latin typeface="Arial"/>
                <a:cs typeface="Arial"/>
              </a:rPr>
              <a:t>Medical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Healthcare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60148" y="4078954"/>
            <a:ext cx="1711070" cy="1721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363320" y="4422447"/>
            <a:ext cx="1487170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sz="1050" spc="-5" dirty="0">
                <a:latin typeface="Arial"/>
                <a:cs typeface="Arial"/>
              </a:rPr>
              <a:t>On </a:t>
            </a:r>
            <a:r>
              <a:rPr sz="1050" dirty="0">
                <a:latin typeface="Arial"/>
                <a:cs typeface="Arial"/>
              </a:rPr>
              <a:t>Chip </a:t>
            </a:r>
            <a:r>
              <a:rPr sz="1050" spc="-10" dirty="0">
                <a:latin typeface="Arial"/>
                <a:cs typeface="Arial"/>
              </a:rPr>
              <a:t>Antenna </a:t>
            </a:r>
            <a:r>
              <a:rPr sz="1050" spc="-15" dirty="0">
                <a:latin typeface="Arial"/>
                <a:cs typeface="Arial"/>
              </a:rPr>
              <a:t>and  </a:t>
            </a:r>
            <a:r>
              <a:rPr sz="1050" spc="5" dirty="0">
                <a:latin typeface="Arial"/>
                <a:cs typeface="Arial"/>
              </a:rPr>
              <a:t>Wireless </a:t>
            </a:r>
            <a:r>
              <a:rPr sz="1050" dirty="0">
                <a:latin typeface="Arial"/>
                <a:cs typeface="Arial"/>
              </a:rPr>
              <a:t>Network in</a:t>
            </a:r>
            <a:r>
              <a:rPr sz="1050" spc="-18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chio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24194" y="4354271"/>
            <a:ext cx="643255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1255"/>
              </a:lnSpc>
            </a:pPr>
            <a:r>
              <a:rPr sz="1050" dirty="0">
                <a:latin typeface="Arial"/>
                <a:cs typeface="Arial"/>
              </a:rPr>
              <a:t>MMIC</a:t>
            </a:r>
          </a:p>
          <a:p>
            <a:pPr algn="ctr">
              <a:lnSpc>
                <a:spcPts val="1255"/>
              </a:lnSpc>
            </a:pPr>
            <a:r>
              <a:rPr sz="1050" spc="5" dirty="0">
                <a:latin typeface="Arial"/>
                <a:cs typeface="Arial"/>
              </a:rPr>
              <a:t>(Flip</a:t>
            </a:r>
            <a:r>
              <a:rPr sz="1050" spc="-1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Chip)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26755" y="5132255"/>
            <a:ext cx="956310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latin typeface="Arial"/>
                <a:cs typeface="Arial"/>
              </a:rPr>
              <a:t>Multi-layer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BCB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72609" y="5202127"/>
            <a:ext cx="761365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Silicon</a:t>
            </a:r>
            <a:r>
              <a:rPr sz="1050" spc="-8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Base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5913" y="4044886"/>
            <a:ext cx="4213547" cy="28131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13943" y="3639308"/>
            <a:ext cx="2554605" cy="2508885"/>
          </a:xfrm>
          <a:custGeom>
            <a:avLst/>
            <a:gdLst/>
            <a:ahLst/>
            <a:cxnLst/>
            <a:rect l="l" t="t" r="r" b="b"/>
            <a:pathLst>
              <a:path w="2554605" h="2508885">
                <a:moveTo>
                  <a:pt x="2136127" y="0"/>
                </a:moveTo>
                <a:lnTo>
                  <a:pt x="418096" y="0"/>
                </a:lnTo>
                <a:lnTo>
                  <a:pt x="369337" y="2812"/>
                </a:lnTo>
                <a:lnTo>
                  <a:pt x="322230" y="11042"/>
                </a:lnTo>
                <a:lnTo>
                  <a:pt x="277088" y="24374"/>
                </a:lnTo>
                <a:lnTo>
                  <a:pt x="234227" y="42495"/>
                </a:lnTo>
                <a:lnTo>
                  <a:pt x="193958" y="65091"/>
                </a:lnTo>
                <a:lnTo>
                  <a:pt x="156597" y="91850"/>
                </a:lnTo>
                <a:lnTo>
                  <a:pt x="122456" y="122456"/>
                </a:lnTo>
                <a:lnTo>
                  <a:pt x="91850" y="156597"/>
                </a:lnTo>
                <a:lnTo>
                  <a:pt x="65091" y="193958"/>
                </a:lnTo>
                <a:lnTo>
                  <a:pt x="42495" y="234227"/>
                </a:lnTo>
                <a:lnTo>
                  <a:pt x="24374" y="277088"/>
                </a:lnTo>
                <a:lnTo>
                  <a:pt x="11042" y="322230"/>
                </a:lnTo>
                <a:lnTo>
                  <a:pt x="2812" y="369337"/>
                </a:lnTo>
                <a:lnTo>
                  <a:pt x="0" y="418096"/>
                </a:lnTo>
                <a:lnTo>
                  <a:pt x="0" y="2090420"/>
                </a:lnTo>
                <a:lnTo>
                  <a:pt x="2812" y="2139176"/>
                </a:lnTo>
                <a:lnTo>
                  <a:pt x="11042" y="2186281"/>
                </a:lnTo>
                <a:lnTo>
                  <a:pt x="24374" y="2231421"/>
                </a:lnTo>
                <a:lnTo>
                  <a:pt x="42495" y="2274281"/>
                </a:lnTo>
                <a:lnTo>
                  <a:pt x="65091" y="2314548"/>
                </a:lnTo>
                <a:lnTo>
                  <a:pt x="91850" y="2351909"/>
                </a:lnTo>
                <a:lnTo>
                  <a:pt x="122456" y="2386049"/>
                </a:lnTo>
                <a:lnTo>
                  <a:pt x="156597" y="2416654"/>
                </a:lnTo>
                <a:lnTo>
                  <a:pt x="193958" y="2443412"/>
                </a:lnTo>
                <a:lnTo>
                  <a:pt x="234227" y="2466008"/>
                </a:lnTo>
                <a:lnTo>
                  <a:pt x="277088" y="2484129"/>
                </a:lnTo>
                <a:lnTo>
                  <a:pt x="322230" y="2497461"/>
                </a:lnTo>
                <a:lnTo>
                  <a:pt x="369337" y="2505691"/>
                </a:lnTo>
                <a:lnTo>
                  <a:pt x="418096" y="2508504"/>
                </a:lnTo>
                <a:lnTo>
                  <a:pt x="2136127" y="2508504"/>
                </a:lnTo>
                <a:lnTo>
                  <a:pt x="2184886" y="2505691"/>
                </a:lnTo>
                <a:lnTo>
                  <a:pt x="2231993" y="2497461"/>
                </a:lnTo>
                <a:lnTo>
                  <a:pt x="2277135" y="2484129"/>
                </a:lnTo>
                <a:lnTo>
                  <a:pt x="2319996" y="2466008"/>
                </a:lnTo>
                <a:lnTo>
                  <a:pt x="2360265" y="2443412"/>
                </a:lnTo>
                <a:lnTo>
                  <a:pt x="2397626" y="2416654"/>
                </a:lnTo>
                <a:lnTo>
                  <a:pt x="2431767" y="2386049"/>
                </a:lnTo>
                <a:lnTo>
                  <a:pt x="2462373" y="2351909"/>
                </a:lnTo>
                <a:lnTo>
                  <a:pt x="2489132" y="2314548"/>
                </a:lnTo>
                <a:lnTo>
                  <a:pt x="2511728" y="2274281"/>
                </a:lnTo>
                <a:lnTo>
                  <a:pt x="2529849" y="2231421"/>
                </a:lnTo>
                <a:lnTo>
                  <a:pt x="2543181" y="2186281"/>
                </a:lnTo>
                <a:lnTo>
                  <a:pt x="2551411" y="2139176"/>
                </a:lnTo>
                <a:lnTo>
                  <a:pt x="2554224" y="2090420"/>
                </a:lnTo>
                <a:lnTo>
                  <a:pt x="2554224" y="418096"/>
                </a:lnTo>
                <a:lnTo>
                  <a:pt x="2551411" y="369337"/>
                </a:lnTo>
                <a:lnTo>
                  <a:pt x="2543181" y="322230"/>
                </a:lnTo>
                <a:lnTo>
                  <a:pt x="2529849" y="277088"/>
                </a:lnTo>
                <a:lnTo>
                  <a:pt x="2511728" y="234227"/>
                </a:lnTo>
                <a:lnTo>
                  <a:pt x="2489132" y="193958"/>
                </a:lnTo>
                <a:lnTo>
                  <a:pt x="2462373" y="156597"/>
                </a:lnTo>
                <a:lnTo>
                  <a:pt x="2431767" y="122456"/>
                </a:lnTo>
                <a:lnTo>
                  <a:pt x="2397626" y="91850"/>
                </a:lnTo>
                <a:lnTo>
                  <a:pt x="2360265" y="65091"/>
                </a:lnTo>
                <a:lnTo>
                  <a:pt x="2319996" y="42495"/>
                </a:lnTo>
                <a:lnTo>
                  <a:pt x="2277135" y="24374"/>
                </a:lnTo>
                <a:lnTo>
                  <a:pt x="2231993" y="11042"/>
                </a:lnTo>
                <a:lnTo>
                  <a:pt x="2184886" y="2812"/>
                </a:lnTo>
                <a:lnTo>
                  <a:pt x="2136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740151" y="3639318"/>
            <a:ext cx="2124710" cy="2508885"/>
          </a:xfrm>
          <a:custGeom>
            <a:avLst/>
            <a:gdLst/>
            <a:ahLst/>
            <a:cxnLst/>
            <a:rect l="l" t="t" r="r" b="b"/>
            <a:pathLst>
              <a:path w="2124710" h="2508885">
                <a:moveTo>
                  <a:pt x="1770367" y="0"/>
                </a:moveTo>
                <a:lnTo>
                  <a:pt x="354088" y="0"/>
                </a:lnTo>
                <a:lnTo>
                  <a:pt x="306041" y="3232"/>
                </a:lnTo>
                <a:lnTo>
                  <a:pt x="259959" y="12647"/>
                </a:lnTo>
                <a:lnTo>
                  <a:pt x="216262" y="27824"/>
                </a:lnTo>
                <a:lnTo>
                  <a:pt x="175374" y="48340"/>
                </a:lnTo>
                <a:lnTo>
                  <a:pt x="137717" y="73775"/>
                </a:lnTo>
                <a:lnTo>
                  <a:pt x="103711" y="103705"/>
                </a:lnTo>
                <a:lnTo>
                  <a:pt x="73779" y="137709"/>
                </a:lnTo>
                <a:lnTo>
                  <a:pt x="48344" y="175365"/>
                </a:lnTo>
                <a:lnTo>
                  <a:pt x="27826" y="216252"/>
                </a:lnTo>
                <a:lnTo>
                  <a:pt x="12648" y="259947"/>
                </a:lnTo>
                <a:lnTo>
                  <a:pt x="3232" y="306029"/>
                </a:lnTo>
                <a:lnTo>
                  <a:pt x="0" y="354075"/>
                </a:lnTo>
                <a:lnTo>
                  <a:pt x="0" y="2154415"/>
                </a:lnTo>
                <a:lnTo>
                  <a:pt x="3232" y="2202462"/>
                </a:lnTo>
                <a:lnTo>
                  <a:pt x="12648" y="2248544"/>
                </a:lnTo>
                <a:lnTo>
                  <a:pt x="27826" y="2292241"/>
                </a:lnTo>
                <a:lnTo>
                  <a:pt x="48344" y="2333129"/>
                </a:lnTo>
                <a:lnTo>
                  <a:pt x="73779" y="2370786"/>
                </a:lnTo>
                <a:lnTo>
                  <a:pt x="103711" y="2404792"/>
                </a:lnTo>
                <a:lnTo>
                  <a:pt x="137717" y="2434724"/>
                </a:lnTo>
                <a:lnTo>
                  <a:pt x="175374" y="2460159"/>
                </a:lnTo>
                <a:lnTo>
                  <a:pt x="216262" y="2480677"/>
                </a:lnTo>
                <a:lnTo>
                  <a:pt x="259959" y="2495855"/>
                </a:lnTo>
                <a:lnTo>
                  <a:pt x="306041" y="2505271"/>
                </a:lnTo>
                <a:lnTo>
                  <a:pt x="354088" y="2508504"/>
                </a:lnTo>
                <a:lnTo>
                  <a:pt x="1770367" y="2508504"/>
                </a:lnTo>
                <a:lnTo>
                  <a:pt x="1818414" y="2505271"/>
                </a:lnTo>
                <a:lnTo>
                  <a:pt x="1864496" y="2495855"/>
                </a:lnTo>
                <a:lnTo>
                  <a:pt x="1908193" y="2480677"/>
                </a:lnTo>
                <a:lnTo>
                  <a:pt x="1949081" y="2460159"/>
                </a:lnTo>
                <a:lnTo>
                  <a:pt x="1986738" y="2434724"/>
                </a:lnTo>
                <a:lnTo>
                  <a:pt x="2020744" y="2404792"/>
                </a:lnTo>
                <a:lnTo>
                  <a:pt x="2050676" y="2370786"/>
                </a:lnTo>
                <a:lnTo>
                  <a:pt x="2076111" y="2333129"/>
                </a:lnTo>
                <a:lnTo>
                  <a:pt x="2096629" y="2292241"/>
                </a:lnTo>
                <a:lnTo>
                  <a:pt x="2111807" y="2248544"/>
                </a:lnTo>
                <a:lnTo>
                  <a:pt x="2121223" y="2202462"/>
                </a:lnTo>
                <a:lnTo>
                  <a:pt x="2124456" y="2154415"/>
                </a:lnTo>
                <a:lnTo>
                  <a:pt x="2124456" y="354075"/>
                </a:lnTo>
                <a:lnTo>
                  <a:pt x="2121223" y="306029"/>
                </a:lnTo>
                <a:lnTo>
                  <a:pt x="2111807" y="259947"/>
                </a:lnTo>
                <a:lnTo>
                  <a:pt x="2096629" y="216252"/>
                </a:lnTo>
                <a:lnTo>
                  <a:pt x="2076111" y="175365"/>
                </a:lnTo>
                <a:lnTo>
                  <a:pt x="2050676" y="137709"/>
                </a:lnTo>
                <a:lnTo>
                  <a:pt x="2020744" y="103705"/>
                </a:lnTo>
                <a:lnTo>
                  <a:pt x="1986738" y="73775"/>
                </a:lnTo>
                <a:lnTo>
                  <a:pt x="1949081" y="48340"/>
                </a:lnTo>
                <a:lnTo>
                  <a:pt x="1908193" y="27824"/>
                </a:lnTo>
                <a:lnTo>
                  <a:pt x="1864496" y="12647"/>
                </a:lnTo>
                <a:lnTo>
                  <a:pt x="1818414" y="3232"/>
                </a:lnTo>
                <a:lnTo>
                  <a:pt x="17703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584960" y="3642359"/>
            <a:ext cx="2282951" cy="2502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267457" y="5391911"/>
            <a:ext cx="192405" cy="116205"/>
          </a:xfrm>
          <a:custGeom>
            <a:avLst/>
            <a:gdLst/>
            <a:ahLst/>
            <a:cxnLst/>
            <a:rect l="l" t="t" r="r" b="b"/>
            <a:pathLst>
              <a:path w="192404" h="116204">
                <a:moveTo>
                  <a:pt x="75323" y="0"/>
                </a:moveTo>
                <a:lnTo>
                  <a:pt x="0" y="21247"/>
                </a:lnTo>
                <a:lnTo>
                  <a:pt x="67894" y="44627"/>
                </a:lnTo>
                <a:lnTo>
                  <a:pt x="44551" y="52069"/>
                </a:lnTo>
                <a:lnTo>
                  <a:pt x="109270" y="74383"/>
                </a:lnTo>
                <a:lnTo>
                  <a:pt x="89115" y="79692"/>
                </a:lnTo>
                <a:lnTo>
                  <a:pt x="192023" y="115823"/>
                </a:lnTo>
                <a:lnTo>
                  <a:pt x="131546" y="69075"/>
                </a:lnTo>
                <a:lnTo>
                  <a:pt x="147459" y="64820"/>
                </a:lnTo>
                <a:lnTo>
                  <a:pt x="98666" y="37185"/>
                </a:lnTo>
                <a:lnTo>
                  <a:pt x="114579" y="32943"/>
                </a:lnTo>
                <a:lnTo>
                  <a:pt x="75323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268981" y="5393435"/>
            <a:ext cx="192405" cy="116205"/>
          </a:xfrm>
          <a:custGeom>
            <a:avLst/>
            <a:gdLst/>
            <a:ahLst/>
            <a:cxnLst/>
            <a:rect l="l" t="t" r="r" b="b"/>
            <a:pathLst>
              <a:path w="192404" h="116204">
                <a:moveTo>
                  <a:pt x="75323" y="0"/>
                </a:moveTo>
                <a:lnTo>
                  <a:pt x="0" y="21247"/>
                </a:lnTo>
                <a:lnTo>
                  <a:pt x="67894" y="44627"/>
                </a:lnTo>
                <a:lnTo>
                  <a:pt x="44551" y="52069"/>
                </a:lnTo>
                <a:lnTo>
                  <a:pt x="109270" y="74383"/>
                </a:lnTo>
                <a:lnTo>
                  <a:pt x="89115" y="79692"/>
                </a:lnTo>
                <a:lnTo>
                  <a:pt x="192023" y="115823"/>
                </a:lnTo>
                <a:lnTo>
                  <a:pt x="131546" y="69075"/>
                </a:lnTo>
                <a:lnTo>
                  <a:pt x="147459" y="64820"/>
                </a:lnTo>
                <a:lnTo>
                  <a:pt x="98666" y="37185"/>
                </a:lnTo>
                <a:lnTo>
                  <a:pt x="114579" y="32943"/>
                </a:lnTo>
                <a:lnTo>
                  <a:pt x="75323" y="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080139" y="4010489"/>
            <a:ext cx="1159298" cy="1578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000896" y="5192942"/>
            <a:ext cx="257175" cy="388620"/>
          </a:xfrm>
          <a:custGeom>
            <a:avLst/>
            <a:gdLst/>
            <a:ahLst/>
            <a:cxnLst/>
            <a:rect l="l" t="t" r="r" b="b"/>
            <a:pathLst>
              <a:path w="257175" h="388620">
                <a:moveTo>
                  <a:pt x="256623" y="952"/>
                </a:moveTo>
                <a:lnTo>
                  <a:pt x="206593" y="0"/>
                </a:lnTo>
                <a:lnTo>
                  <a:pt x="159463" y="7256"/>
                </a:lnTo>
                <a:lnTo>
                  <a:pt x="116346" y="22086"/>
                </a:lnTo>
                <a:lnTo>
                  <a:pt x="78355" y="43851"/>
                </a:lnTo>
                <a:lnTo>
                  <a:pt x="46603" y="71916"/>
                </a:lnTo>
                <a:lnTo>
                  <a:pt x="22203" y="105644"/>
                </a:lnTo>
                <a:lnTo>
                  <a:pt x="6267" y="144398"/>
                </a:lnTo>
                <a:lnTo>
                  <a:pt x="0" y="190218"/>
                </a:lnTo>
                <a:lnTo>
                  <a:pt x="5696" y="236022"/>
                </a:lnTo>
                <a:lnTo>
                  <a:pt x="22562" y="280269"/>
                </a:lnTo>
                <a:lnTo>
                  <a:pt x="49798" y="321417"/>
                </a:lnTo>
                <a:lnTo>
                  <a:pt x="86610" y="357925"/>
                </a:lnTo>
                <a:lnTo>
                  <a:pt x="132201" y="388251"/>
                </a:lnTo>
              </a:path>
            </a:pathLst>
          </a:custGeom>
          <a:ln w="28575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094365" y="5237862"/>
            <a:ext cx="224154" cy="330835"/>
          </a:xfrm>
          <a:custGeom>
            <a:avLst/>
            <a:gdLst/>
            <a:ahLst/>
            <a:cxnLst/>
            <a:rect l="l" t="t" r="r" b="b"/>
            <a:pathLst>
              <a:path w="224155" h="330835">
                <a:moveTo>
                  <a:pt x="223915" y="793"/>
                </a:moveTo>
                <a:lnTo>
                  <a:pt x="172870" y="0"/>
                </a:lnTo>
                <a:lnTo>
                  <a:pt x="125571" y="8695"/>
                </a:lnTo>
                <a:lnTo>
                  <a:pt x="83573" y="26025"/>
                </a:lnTo>
                <a:lnTo>
                  <a:pt x="48429" y="51133"/>
                </a:lnTo>
                <a:lnTo>
                  <a:pt x="21692" y="83165"/>
                </a:lnTo>
                <a:lnTo>
                  <a:pt x="4916" y="121265"/>
                </a:lnTo>
                <a:lnTo>
                  <a:pt x="0" y="168320"/>
                </a:lnTo>
                <a:lnTo>
                  <a:pt x="10072" y="215077"/>
                </a:lnTo>
                <a:lnTo>
                  <a:pt x="33889" y="259233"/>
                </a:lnTo>
                <a:lnTo>
                  <a:pt x="70211" y="298482"/>
                </a:lnTo>
                <a:lnTo>
                  <a:pt x="117793" y="330523"/>
                </a:lnTo>
              </a:path>
            </a:pathLst>
          </a:custGeom>
          <a:ln w="28575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210644" y="5294643"/>
            <a:ext cx="202565" cy="275590"/>
          </a:xfrm>
          <a:custGeom>
            <a:avLst/>
            <a:gdLst/>
            <a:ahLst/>
            <a:cxnLst/>
            <a:rect l="l" t="t" r="r" b="b"/>
            <a:pathLst>
              <a:path w="202565" h="275589">
                <a:moveTo>
                  <a:pt x="202301" y="1456"/>
                </a:moveTo>
                <a:lnTo>
                  <a:pt x="146249" y="0"/>
                </a:lnTo>
                <a:lnTo>
                  <a:pt x="95873" y="9992"/>
                </a:lnTo>
                <a:lnTo>
                  <a:pt x="53629" y="30256"/>
                </a:lnTo>
                <a:lnTo>
                  <a:pt x="21972" y="59613"/>
                </a:lnTo>
                <a:lnTo>
                  <a:pt x="3355" y="96884"/>
                </a:lnTo>
                <a:lnTo>
                  <a:pt x="0" y="136302"/>
                </a:lnTo>
                <a:lnTo>
                  <a:pt x="10489" y="175818"/>
                </a:lnTo>
                <a:lnTo>
                  <a:pt x="33609" y="213454"/>
                </a:lnTo>
                <a:lnTo>
                  <a:pt x="68144" y="247234"/>
                </a:lnTo>
                <a:lnTo>
                  <a:pt x="112880" y="275179"/>
                </a:lnTo>
              </a:path>
            </a:pathLst>
          </a:custGeom>
          <a:ln w="28575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297111" y="5340750"/>
            <a:ext cx="206375" cy="250190"/>
          </a:xfrm>
          <a:custGeom>
            <a:avLst/>
            <a:gdLst/>
            <a:ahLst/>
            <a:cxnLst/>
            <a:rect l="l" t="t" r="r" b="b"/>
            <a:pathLst>
              <a:path w="206375" h="250189">
                <a:moveTo>
                  <a:pt x="206015" y="3554"/>
                </a:moveTo>
                <a:lnTo>
                  <a:pt x="147499" y="0"/>
                </a:lnTo>
                <a:lnTo>
                  <a:pt x="95313" y="7180"/>
                </a:lnTo>
                <a:lnTo>
                  <a:pt x="51987" y="24107"/>
                </a:lnTo>
                <a:lnTo>
                  <a:pt x="20048" y="49791"/>
                </a:lnTo>
                <a:lnTo>
                  <a:pt x="0" y="119096"/>
                </a:lnTo>
                <a:lnTo>
                  <a:pt x="12323" y="155556"/>
                </a:lnTo>
                <a:lnTo>
                  <a:pt x="37673" y="190785"/>
                </a:lnTo>
                <a:lnTo>
                  <a:pt x="74722" y="222939"/>
                </a:lnTo>
                <a:lnTo>
                  <a:pt x="122145" y="250175"/>
                </a:lnTo>
              </a:path>
            </a:pathLst>
          </a:custGeom>
          <a:ln w="28574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374335" y="5374804"/>
            <a:ext cx="177800" cy="219710"/>
          </a:xfrm>
          <a:custGeom>
            <a:avLst/>
            <a:gdLst/>
            <a:ahLst/>
            <a:cxnLst/>
            <a:rect l="l" t="t" r="r" b="b"/>
            <a:pathLst>
              <a:path w="177800" h="219710">
                <a:moveTo>
                  <a:pt x="177680" y="2322"/>
                </a:moveTo>
                <a:lnTo>
                  <a:pt x="115013" y="0"/>
                </a:lnTo>
                <a:lnTo>
                  <a:pt x="61670" y="12115"/>
                </a:lnTo>
                <a:lnTo>
                  <a:pt x="21984" y="36950"/>
                </a:lnTo>
                <a:lnTo>
                  <a:pt x="286" y="72782"/>
                </a:lnTo>
                <a:lnTo>
                  <a:pt x="0" y="112551"/>
                </a:lnTo>
                <a:lnTo>
                  <a:pt x="18936" y="152404"/>
                </a:lnTo>
                <a:lnTo>
                  <a:pt x="54790" y="189114"/>
                </a:lnTo>
                <a:lnTo>
                  <a:pt x="105252" y="219454"/>
                </a:lnTo>
              </a:path>
            </a:pathLst>
          </a:custGeom>
          <a:ln w="28575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460742" y="5413295"/>
            <a:ext cx="162560" cy="184150"/>
          </a:xfrm>
          <a:custGeom>
            <a:avLst/>
            <a:gdLst/>
            <a:ahLst/>
            <a:cxnLst/>
            <a:rect l="l" t="t" r="r" b="b"/>
            <a:pathLst>
              <a:path w="162559" h="184150">
                <a:moveTo>
                  <a:pt x="162115" y="3372"/>
                </a:moveTo>
                <a:lnTo>
                  <a:pt x="104095" y="0"/>
                </a:lnTo>
                <a:lnTo>
                  <a:pt x="55121" y="8923"/>
                </a:lnTo>
                <a:lnTo>
                  <a:pt x="19115" y="28812"/>
                </a:lnTo>
                <a:lnTo>
                  <a:pt x="0" y="58337"/>
                </a:lnTo>
                <a:lnTo>
                  <a:pt x="688" y="91574"/>
                </a:lnTo>
                <a:lnTo>
                  <a:pt x="18992" y="125409"/>
                </a:lnTo>
                <a:lnTo>
                  <a:pt x="52756" y="157124"/>
                </a:lnTo>
                <a:lnTo>
                  <a:pt x="99822" y="184004"/>
                </a:lnTo>
              </a:path>
            </a:pathLst>
          </a:custGeom>
          <a:ln w="28575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554044" y="5456090"/>
            <a:ext cx="144780" cy="165735"/>
          </a:xfrm>
          <a:custGeom>
            <a:avLst/>
            <a:gdLst/>
            <a:ahLst/>
            <a:cxnLst/>
            <a:rect l="l" t="t" r="r" b="b"/>
            <a:pathLst>
              <a:path w="144780" h="165735">
                <a:moveTo>
                  <a:pt x="144729" y="2849"/>
                </a:moveTo>
                <a:lnTo>
                  <a:pt x="92918" y="0"/>
                </a:lnTo>
                <a:lnTo>
                  <a:pt x="49209" y="8126"/>
                </a:lnTo>
                <a:lnTo>
                  <a:pt x="17077" y="26034"/>
                </a:lnTo>
                <a:lnTo>
                  <a:pt x="0" y="52531"/>
                </a:lnTo>
                <a:lnTo>
                  <a:pt x="566" y="82370"/>
                </a:lnTo>
                <a:lnTo>
                  <a:pt x="16875" y="112737"/>
                </a:lnTo>
                <a:lnTo>
                  <a:pt x="47009" y="141201"/>
                </a:lnTo>
                <a:lnTo>
                  <a:pt x="89052" y="165332"/>
                </a:lnTo>
              </a:path>
            </a:pathLst>
          </a:custGeom>
          <a:ln w="28575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635056" y="5476999"/>
            <a:ext cx="127635" cy="142875"/>
          </a:xfrm>
          <a:custGeom>
            <a:avLst/>
            <a:gdLst/>
            <a:ahLst/>
            <a:cxnLst/>
            <a:rect l="l" t="t" r="r" b="b"/>
            <a:pathLst>
              <a:path w="127635" h="142875">
                <a:moveTo>
                  <a:pt x="127431" y="2861"/>
                </a:moveTo>
                <a:lnTo>
                  <a:pt x="81778" y="0"/>
                </a:lnTo>
                <a:lnTo>
                  <a:pt x="43256" y="6736"/>
                </a:lnTo>
                <a:lnTo>
                  <a:pt x="14964" y="22047"/>
                </a:lnTo>
                <a:lnTo>
                  <a:pt x="0" y="44910"/>
                </a:lnTo>
                <a:lnTo>
                  <a:pt x="644" y="70701"/>
                </a:lnTo>
                <a:lnTo>
                  <a:pt x="15138" y="97000"/>
                </a:lnTo>
                <a:lnTo>
                  <a:pt x="41776" y="121688"/>
                </a:lnTo>
                <a:lnTo>
                  <a:pt x="78854" y="142650"/>
                </a:lnTo>
              </a:path>
            </a:pathLst>
          </a:custGeom>
          <a:ln w="28575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711238" y="5505200"/>
            <a:ext cx="106045" cy="109855"/>
          </a:xfrm>
          <a:custGeom>
            <a:avLst/>
            <a:gdLst/>
            <a:ahLst/>
            <a:cxnLst/>
            <a:rect l="l" t="t" r="r" b="b"/>
            <a:pathLst>
              <a:path w="106044" h="109854">
                <a:moveTo>
                  <a:pt x="105651" y="3005"/>
                </a:moveTo>
                <a:lnTo>
                  <a:pt x="67383" y="0"/>
                </a:lnTo>
                <a:lnTo>
                  <a:pt x="35328" y="4467"/>
                </a:lnTo>
                <a:lnTo>
                  <a:pt x="12021" y="15691"/>
                </a:lnTo>
                <a:lnTo>
                  <a:pt x="0" y="32952"/>
                </a:lnTo>
                <a:lnTo>
                  <a:pt x="1041" y="52764"/>
                </a:lnTo>
                <a:lnTo>
                  <a:pt x="13654" y="73270"/>
                </a:lnTo>
                <a:lnTo>
                  <a:pt x="36384" y="92825"/>
                </a:lnTo>
                <a:lnTo>
                  <a:pt x="67779" y="109787"/>
                </a:lnTo>
              </a:path>
            </a:pathLst>
          </a:custGeom>
          <a:ln w="28575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775436" y="5540178"/>
            <a:ext cx="66675" cy="82550"/>
          </a:xfrm>
          <a:custGeom>
            <a:avLst/>
            <a:gdLst/>
            <a:ahLst/>
            <a:cxnLst/>
            <a:rect l="l" t="t" r="r" b="b"/>
            <a:pathLst>
              <a:path w="66675" h="82550">
                <a:moveTo>
                  <a:pt x="66146" y="824"/>
                </a:moveTo>
                <a:lnTo>
                  <a:pt x="23109" y="4631"/>
                </a:lnTo>
                <a:lnTo>
                  <a:pt x="0" y="42521"/>
                </a:lnTo>
                <a:lnTo>
                  <a:pt x="6839" y="57413"/>
                </a:lnTo>
                <a:lnTo>
                  <a:pt x="19890" y="71103"/>
                </a:lnTo>
                <a:lnTo>
                  <a:pt x="38320" y="82396"/>
                </a:lnTo>
              </a:path>
            </a:pathLst>
          </a:custGeom>
          <a:ln w="28575">
            <a:solidFill>
              <a:srgbClr val="00CC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493008" y="4431791"/>
            <a:ext cx="216407" cy="2834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3320796" y="4954778"/>
            <a:ext cx="817244" cy="436245"/>
          </a:xfrm>
          <a:custGeom>
            <a:avLst/>
            <a:gdLst/>
            <a:ahLst/>
            <a:cxnLst/>
            <a:rect l="l" t="t" r="r" b="b"/>
            <a:pathLst>
              <a:path w="817245" h="436245">
                <a:moveTo>
                  <a:pt x="816863" y="27020"/>
                </a:moveTo>
                <a:lnTo>
                  <a:pt x="763762" y="14539"/>
                </a:lnTo>
                <a:lnTo>
                  <a:pt x="711983" y="4663"/>
                </a:lnTo>
                <a:lnTo>
                  <a:pt x="662851" y="0"/>
                </a:lnTo>
                <a:lnTo>
                  <a:pt x="617689" y="3154"/>
                </a:lnTo>
                <a:lnTo>
                  <a:pt x="577822" y="16732"/>
                </a:lnTo>
                <a:lnTo>
                  <a:pt x="544576" y="43340"/>
                </a:lnTo>
                <a:lnTo>
                  <a:pt x="522141" y="108332"/>
                </a:lnTo>
                <a:lnTo>
                  <a:pt x="518071" y="154287"/>
                </a:lnTo>
                <a:lnTo>
                  <a:pt x="516478" y="205038"/>
                </a:lnTo>
                <a:lnTo>
                  <a:pt x="515648" y="257454"/>
                </a:lnTo>
                <a:lnTo>
                  <a:pt x="513864" y="308402"/>
                </a:lnTo>
                <a:lnTo>
                  <a:pt x="509412" y="354749"/>
                </a:lnTo>
                <a:lnTo>
                  <a:pt x="500576" y="393364"/>
                </a:lnTo>
                <a:lnTo>
                  <a:pt x="462889" y="434868"/>
                </a:lnTo>
                <a:lnTo>
                  <a:pt x="435844" y="436037"/>
                </a:lnTo>
                <a:lnTo>
                  <a:pt x="404502" y="429668"/>
                </a:lnTo>
                <a:lnTo>
                  <a:pt x="330652" y="397332"/>
                </a:lnTo>
                <a:lnTo>
                  <a:pt x="289001" y="372873"/>
                </a:lnTo>
                <a:lnTo>
                  <a:pt x="244773" y="343891"/>
                </a:lnTo>
                <a:lnTo>
                  <a:pt x="198396" y="311140"/>
                </a:lnTo>
                <a:lnTo>
                  <a:pt x="150301" y="275375"/>
                </a:lnTo>
                <a:lnTo>
                  <a:pt x="100917" y="237348"/>
                </a:lnTo>
                <a:lnTo>
                  <a:pt x="50673" y="197814"/>
                </a:lnTo>
                <a:lnTo>
                  <a:pt x="0" y="157526"/>
                </a:lnTo>
              </a:path>
            </a:pathLst>
          </a:custGeom>
          <a:ln w="28575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3678938" y="4629911"/>
            <a:ext cx="109855" cy="79375"/>
          </a:xfrm>
          <a:custGeom>
            <a:avLst/>
            <a:gdLst/>
            <a:ahLst/>
            <a:cxnLst/>
            <a:rect l="l" t="t" r="r" b="b"/>
            <a:pathLst>
              <a:path w="109854" h="79375">
                <a:moveTo>
                  <a:pt x="43040" y="0"/>
                </a:moveTo>
                <a:lnTo>
                  <a:pt x="0" y="14541"/>
                </a:lnTo>
                <a:lnTo>
                  <a:pt x="38798" y="30530"/>
                </a:lnTo>
                <a:lnTo>
                  <a:pt x="25463" y="35623"/>
                </a:lnTo>
                <a:lnTo>
                  <a:pt x="62445" y="50888"/>
                </a:lnTo>
                <a:lnTo>
                  <a:pt x="50927" y="54533"/>
                </a:lnTo>
                <a:lnTo>
                  <a:pt x="109728" y="79248"/>
                </a:lnTo>
                <a:lnTo>
                  <a:pt x="75171" y="47256"/>
                </a:lnTo>
                <a:lnTo>
                  <a:pt x="84264" y="44348"/>
                </a:lnTo>
                <a:lnTo>
                  <a:pt x="56375" y="25450"/>
                </a:lnTo>
                <a:lnTo>
                  <a:pt x="65468" y="22542"/>
                </a:lnTo>
                <a:lnTo>
                  <a:pt x="4304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680461" y="4631435"/>
            <a:ext cx="109855" cy="79375"/>
          </a:xfrm>
          <a:custGeom>
            <a:avLst/>
            <a:gdLst/>
            <a:ahLst/>
            <a:cxnLst/>
            <a:rect l="l" t="t" r="r" b="b"/>
            <a:pathLst>
              <a:path w="109854" h="79375">
                <a:moveTo>
                  <a:pt x="43040" y="0"/>
                </a:moveTo>
                <a:lnTo>
                  <a:pt x="0" y="14541"/>
                </a:lnTo>
                <a:lnTo>
                  <a:pt x="38798" y="30530"/>
                </a:lnTo>
                <a:lnTo>
                  <a:pt x="25463" y="35623"/>
                </a:lnTo>
                <a:lnTo>
                  <a:pt x="62445" y="50888"/>
                </a:lnTo>
                <a:lnTo>
                  <a:pt x="50927" y="54533"/>
                </a:lnTo>
                <a:lnTo>
                  <a:pt x="109728" y="79248"/>
                </a:lnTo>
                <a:lnTo>
                  <a:pt x="75171" y="47256"/>
                </a:lnTo>
                <a:lnTo>
                  <a:pt x="84264" y="44348"/>
                </a:lnTo>
                <a:lnTo>
                  <a:pt x="56375" y="25450"/>
                </a:lnTo>
                <a:lnTo>
                  <a:pt x="65468" y="22542"/>
                </a:lnTo>
                <a:lnTo>
                  <a:pt x="43040" y="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3357373" y="4808220"/>
            <a:ext cx="228600" cy="55244"/>
          </a:xfrm>
          <a:custGeom>
            <a:avLst/>
            <a:gdLst/>
            <a:ahLst/>
            <a:cxnLst/>
            <a:rect l="l" t="t" r="r" b="b"/>
            <a:pathLst>
              <a:path w="228600" h="55245">
                <a:moveTo>
                  <a:pt x="53162" y="22745"/>
                </a:moveTo>
                <a:lnTo>
                  <a:pt x="0" y="54863"/>
                </a:lnTo>
                <a:lnTo>
                  <a:pt x="94805" y="52692"/>
                </a:lnTo>
                <a:lnTo>
                  <a:pt x="80765" y="42595"/>
                </a:lnTo>
                <a:lnTo>
                  <a:pt x="70878" y="42595"/>
                </a:lnTo>
                <a:lnTo>
                  <a:pt x="62026" y="36461"/>
                </a:lnTo>
                <a:lnTo>
                  <a:pt x="69762" y="34683"/>
                </a:lnTo>
                <a:lnTo>
                  <a:pt x="53162" y="22745"/>
                </a:lnTo>
                <a:close/>
              </a:path>
              <a:path w="228600" h="55245">
                <a:moveTo>
                  <a:pt x="78360" y="40866"/>
                </a:moveTo>
                <a:lnTo>
                  <a:pt x="70878" y="42595"/>
                </a:lnTo>
                <a:lnTo>
                  <a:pt x="80765" y="42595"/>
                </a:lnTo>
                <a:lnTo>
                  <a:pt x="78360" y="40866"/>
                </a:lnTo>
                <a:close/>
              </a:path>
              <a:path w="228600" h="55245">
                <a:moveTo>
                  <a:pt x="220624" y="0"/>
                </a:moveTo>
                <a:lnTo>
                  <a:pt x="69762" y="34683"/>
                </a:lnTo>
                <a:lnTo>
                  <a:pt x="78360" y="40866"/>
                </a:lnTo>
                <a:lnTo>
                  <a:pt x="228600" y="6134"/>
                </a:lnTo>
                <a:lnTo>
                  <a:pt x="220624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3419400" y="4808220"/>
            <a:ext cx="167005" cy="43180"/>
          </a:xfrm>
          <a:custGeom>
            <a:avLst/>
            <a:gdLst/>
            <a:ahLst/>
            <a:cxnLst/>
            <a:rect l="l" t="t" r="r" b="b"/>
            <a:pathLst>
              <a:path w="167004" h="43179">
                <a:moveTo>
                  <a:pt x="158597" y="0"/>
                </a:moveTo>
                <a:lnTo>
                  <a:pt x="0" y="36461"/>
                </a:lnTo>
                <a:lnTo>
                  <a:pt x="8851" y="42595"/>
                </a:lnTo>
                <a:lnTo>
                  <a:pt x="166573" y="6134"/>
                </a:lnTo>
                <a:lnTo>
                  <a:pt x="158597" y="0"/>
                </a:lnTo>
                <a:close/>
              </a:path>
            </a:pathLst>
          </a:custGeom>
          <a:ln w="3175">
            <a:solidFill>
              <a:srgbClr val="CC00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357373" y="4830965"/>
            <a:ext cx="95250" cy="32384"/>
          </a:xfrm>
          <a:custGeom>
            <a:avLst/>
            <a:gdLst/>
            <a:ahLst/>
            <a:cxnLst/>
            <a:rect l="l" t="t" r="r" b="b"/>
            <a:pathLst>
              <a:path w="95250" h="32385">
                <a:moveTo>
                  <a:pt x="53162" y="0"/>
                </a:moveTo>
                <a:lnTo>
                  <a:pt x="0" y="32118"/>
                </a:lnTo>
                <a:lnTo>
                  <a:pt x="94805" y="29946"/>
                </a:lnTo>
                <a:lnTo>
                  <a:pt x="53162" y="0"/>
                </a:lnTo>
                <a:close/>
              </a:path>
            </a:pathLst>
          </a:custGeom>
          <a:ln w="3175">
            <a:solidFill>
              <a:srgbClr val="CC00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874775" y="4437888"/>
            <a:ext cx="3864863" cy="926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3893820" y="5009388"/>
            <a:ext cx="55244" cy="472440"/>
          </a:xfrm>
          <a:custGeom>
            <a:avLst/>
            <a:gdLst/>
            <a:ahLst/>
            <a:cxnLst/>
            <a:rect l="l" t="t" r="r" b="b"/>
            <a:pathLst>
              <a:path w="55245" h="472439">
                <a:moveTo>
                  <a:pt x="54863" y="0"/>
                </a:moveTo>
                <a:lnTo>
                  <a:pt x="0" y="51854"/>
                </a:lnTo>
                <a:lnTo>
                  <a:pt x="0" y="472440"/>
                </a:lnTo>
                <a:lnTo>
                  <a:pt x="54863" y="420585"/>
                </a:lnTo>
                <a:lnTo>
                  <a:pt x="54863" y="0"/>
                </a:lnTo>
                <a:close/>
              </a:path>
            </a:pathLst>
          </a:custGeom>
          <a:solidFill>
            <a:srgbClr val="DAF2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3893820" y="5009388"/>
            <a:ext cx="55244" cy="472440"/>
          </a:xfrm>
          <a:custGeom>
            <a:avLst/>
            <a:gdLst/>
            <a:ahLst/>
            <a:cxnLst/>
            <a:rect l="l" t="t" r="r" b="b"/>
            <a:pathLst>
              <a:path w="55245" h="472439">
                <a:moveTo>
                  <a:pt x="54863" y="0"/>
                </a:moveTo>
                <a:lnTo>
                  <a:pt x="0" y="51854"/>
                </a:lnTo>
                <a:lnTo>
                  <a:pt x="0" y="472440"/>
                </a:lnTo>
                <a:lnTo>
                  <a:pt x="54863" y="420585"/>
                </a:lnTo>
                <a:lnTo>
                  <a:pt x="54863" y="0"/>
                </a:lnTo>
                <a:close/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3552444" y="4867567"/>
            <a:ext cx="386080" cy="151130"/>
          </a:xfrm>
          <a:custGeom>
            <a:avLst/>
            <a:gdLst/>
            <a:ahLst/>
            <a:cxnLst/>
            <a:rect l="l" t="t" r="r" b="b"/>
            <a:pathLst>
              <a:path w="386079" h="151129">
                <a:moveTo>
                  <a:pt x="0" y="0"/>
                </a:moveTo>
                <a:lnTo>
                  <a:pt x="385660" y="0"/>
                </a:lnTo>
                <a:lnTo>
                  <a:pt x="385660" y="150964"/>
                </a:lnTo>
                <a:lnTo>
                  <a:pt x="0" y="150964"/>
                </a:lnTo>
                <a:lnTo>
                  <a:pt x="0" y="0"/>
                </a:lnTo>
                <a:close/>
              </a:path>
            </a:pathLst>
          </a:custGeom>
          <a:solidFill>
            <a:srgbClr val="F1F9C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3943393" y="4856989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543"/>
                </a:lnTo>
              </a:path>
            </a:pathLst>
          </a:custGeom>
          <a:ln w="10579">
            <a:solidFill>
              <a:srgbClr val="C2C8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3552450" y="4862273"/>
            <a:ext cx="39624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0" y="0"/>
                </a:moveTo>
                <a:lnTo>
                  <a:pt x="396239" y="0"/>
                </a:lnTo>
              </a:path>
            </a:pathLst>
          </a:custGeom>
          <a:ln w="10579">
            <a:solidFill>
              <a:srgbClr val="F4FAC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3552444" y="4856984"/>
            <a:ext cx="396240" cy="161925"/>
          </a:xfrm>
          <a:custGeom>
            <a:avLst/>
            <a:gdLst/>
            <a:ahLst/>
            <a:cxnLst/>
            <a:rect l="l" t="t" r="r" b="b"/>
            <a:pathLst>
              <a:path w="396239" h="161925">
                <a:moveTo>
                  <a:pt x="0" y="10579"/>
                </a:moveTo>
                <a:lnTo>
                  <a:pt x="10579" y="0"/>
                </a:lnTo>
                <a:lnTo>
                  <a:pt x="396240" y="0"/>
                </a:lnTo>
                <a:lnTo>
                  <a:pt x="396240" y="150977"/>
                </a:lnTo>
                <a:lnTo>
                  <a:pt x="385660" y="161543"/>
                </a:lnTo>
                <a:lnTo>
                  <a:pt x="0" y="161543"/>
                </a:lnTo>
                <a:lnTo>
                  <a:pt x="0" y="10579"/>
                </a:lnTo>
                <a:close/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3552444" y="4856984"/>
            <a:ext cx="396240" cy="10795"/>
          </a:xfrm>
          <a:custGeom>
            <a:avLst/>
            <a:gdLst/>
            <a:ahLst/>
            <a:cxnLst/>
            <a:rect l="l" t="t" r="r" b="b"/>
            <a:pathLst>
              <a:path w="396239" h="10795">
                <a:moveTo>
                  <a:pt x="0" y="10579"/>
                </a:moveTo>
                <a:lnTo>
                  <a:pt x="385660" y="10579"/>
                </a:lnTo>
                <a:lnTo>
                  <a:pt x="396240" y="0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3938104" y="4867563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0964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3491484" y="5055108"/>
            <a:ext cx="402590" cy="429895"/>
          </a:xfrm>
          <a:custGeom>
            <a:avLst/>
            <a:gdLst/>
            <a:ahLst/>
            <a:cxnLst/>
            <a:rect l="l" t="t" r="r" b="b"/>
            <a:pathLst>
              <a:path w="402589" h="429895">
                <a:moveTo>
                  <a:pt x="0" y="0"/>
                </a:moveTo>
                <a:lnTo>
                  <a:pt x="402336" y="0"/>
                </a:lnTo>
                <a:lnTo>
                  <a:pt x="402336" y="429768"/>
                </a:lnTo>
                <a:lnTo>
                  <a:pt x="0" y="429768"/>
                </a:lnTo>
                <a:lnTo>
                  <a:pt x="0" y="0"/>
                </a:lnTo>
                <a:close/>
              </a:path>
            </a:pathLst>
          </a:custGeom>
          <a:solidFill>
            <a:srgbClr val="F1F9C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3491484" y="5055108"/>
            <a:ext cx="402590" cy="429895"/>
          </a:xfrm>
          <a:custGeom>
            <a:avLst/>
            <a:gdLst/>
            <a:ahLst/>
            <a:cxnLst/>
            <a:rect l="l" t="t" r="r" b="b"/>
            <a:pathLst>
              <a:path w="402589" h="429895">
                <a:moveTo>
                  <a:pt x="0" y="0"/>
                </a:moveTo>
                <a:lnTo>
                  <a:pt x="402336" y="0"/>
                </a:lnTo>
                <a:lnTo>
                  <a:pt x="402336" y="429768"/>
                </a:lnTo>
                <a:lnTo>
                  <a:pt x="0" y="42976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3593591" y="5187696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736" y="0"/>
                </a:lnTo>
              </a:path>
            </a:pathLst>
          </a:custGeom>
          <a:ln w="365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3593591" y="5169408"/>
            <a:ext cx="173990" cy="36830"/>
          </a:xfrm>
          <a:custGeom>
            <a:avLst/>
            <a:gdLst/>
            <a:ahLst/>
            <a:cxnLst/>
            <a:rect l="l" t="t" r="r" b="b"/>
            <a:pathLst>
              <a:path w="173989" h="36829">
                <a:moveTo>
                  <a:pt x="0" y="0"/>
                </a:moveTo>
                <a:lnTo>
                  <a:pt x="173736" y="0"/>
                </a:lnTo>
                <a:lnTo>
                  <a:pt x="173736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3608832" y="519379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3627120" y="519379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3648455" y="519379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3672840" y="519379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3694176" y="519379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3614928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3621023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3636264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3642359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3657600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3663696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678935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3688079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3700271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3706367" y="5196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3715511" y="519379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3578352" y="5169408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39" h="36829">
                <a:moveTo>
                  <a:pt x="15239" y="0"/>
                </a:moveTo>
                <a:lnTo>
                  <a:pt x="3809" y="0"/>
                </a:lnTo>
                <a:lnTo>
                  <a:pt x="0" y="18288"/>
                </a:lnTo>
                <a:lnTo>
                  <a:pt x="3809" y="36576"/>
                </a:lnTo>
                <a:lnTo>
                  <a:pt x="15239" y="36576"/>
                </a:lnTo>
                <a:lnTo>
                  <a:pt x="1523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3578352" y="5169408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39" h="36829">
                <a:moveTo>
                  <a:pt x="15239" y="0"/>
                </a:moveTo>
                <a:lnTo>
                  <a:pt x="3809" y="0"/>
                </a:lnTo>
                <a:lnTo>
                  <a:pt x="0" y="18288"/>
                </a:lnTo>
                <a:lnTo>
                  <a:pt x="3809" y="36576"/>
                </a:lnTo>
                <a:lnTo>
                  <a:pt x="15239" y="36576"/>
                </a:lnTo>
                <a:lnTo>
                  <a:pt x="15239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3590544" y="518769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365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3584194" y="518769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796" y="0"/>
                </a:lnTo>
              </a:path>
            </a:pathLst>
          </a:custGeom>
          <a:ln w="492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3584447" y="5169408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3584447" y="5205984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3834384" y="518464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35" y="0"/>
                </a:lnTo>
              </a:path>
            </a:pathLst>
          </a:custGeom>
          <a:ln w="365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3828034" y="5160009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0" y="49275"/>
                </a:moveTo>
                <a:lnTo>
                  <a:pt x="15748" y="49275"/>
                </a:lnTo>
                <a:lnTo>
                  <a:pt x="15748" y="0"/>
                </a:lnTo>
                <a:lnTo>
                  <a:pt x="0" y="0"/>
                </a:lnTo>
                <a:lnTo>
                  <a:pt x="0" y="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770376" y="5157215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12"/>
                </a:lnTo>
              </a:path>
            </a:pathLst>
          </a:custGeom>
          <a:ln w="609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3770376" y="5150865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11"/>
                </a:lnTo>
              </a:path>
            </a:pathLst>
          </a:custGeom>
          <a:ln w="187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3773423" y="5172455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60" h="3175">
                <a:moveTo>
                  <a:pt x="0" y="0"/>
                </a:moveTo>
                <a:lnTo>
                  <a:pt x="60960" y="304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3773423" y="5187696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3773423" y="5196840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60" h="3175">
                <a:moveTo>
                  <a:pt x="0" y="3048"/>
                </a:moveTo>
                <a:lnTo>
                  <a:pt x="6096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3550920" y="5181600"/>
            <a:ext cx="27940" cy="12700"/>
          </a:xfrm>
          <a:custGeom>
            <a:avLst/>
            <a:gdLst/>
            <a:ahLst/>
            <a:cxnLst/>
            <a:rect l="l" t="t" r="r" b="b"/>
            <a:pathLst>
              <a:path w="27939" h="12700">
                <a:moveTo>
                  <a:pt x="0" y="12192"/>
                </a:moveTo>
                <a:lnTo>
                  <a:pt x="27432" y="12192"/>
                </a:lnTo>
                <a:lnTo>
                  <a:pt x="2743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3544570" y="5175250"/>
            <a:ext cx="40640" cy="25400"/>
          </a:xfrm>
          <a:custGeom>
            <a:avLst/>
            <a:gdLst/>
            <a:ahLst/>
            <a:cxnLst/>
            <a:rect l="l" t="t" r="r" b="b"/>
            <a:pathLst>
              <a:path w="40639" h="25400">
                <a:moveTo>
                  <a:pt x="0" y="24892"/>
                </a:moveTo>
                <a:lnTo>
                  <a:pt x="40132" y="24892"/>
                </a:lnTo>
                <a:lnTo>
                  <a:pt x="40132" y="0"/>
                </a:lnTo>
                <a:lnTo>
                  <a:pt x="0" y="0"/>
                </a:lnTo>
                <a:lnTo>
                  <a:pt x="0" y="24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3593591" y="5263896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736" y="0"/>
                </a:lnTo>
              </a:path>
            </a:pathLst>
          </a:custGeom>
          <a:ln w="36575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3593591" y="5245608"/>
            <a:ext cx="173990" cy="36830"/>
          </a:xfrm>
          <a:custGeom>
            <a:avLst/>
            <a:gdLst/>
            <a:ahLst/>
            <a:cxnLst/>
            <a:rect l="l" t="t" r="r" b="b"/>
            <a:pathLst>
              <a:path w="173989" h="36829">
                <a:moveTo>
                  <a:pt x="0" y="0"/>
                </a:moveTo>
                <a:lnTo>
                  <a:pt x="173736" y="0"/>
                </a:lnTo>
                <a:lnTo>
                  <a:pt x="173736" y="36575"/>
                </a:lnTo>
                <a:lnTo>
                  <a:pt x="0" y="3657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3608832" y="526999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3627120" y="526999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3648455" y="526999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3672840" y="526999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3694176" y="526999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3614928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3621023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3636264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3642359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3657600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3663696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3678935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3688079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3700271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3706367" y="527608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3715511" y="526999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3578352" y="5245608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39" h="36829">
                <a:moveTo>
                  <a:pt x="15239" y="0"/>
                </a:moveTo>
                <a:lnTo>
                  <a:pt x="3809" y="0"/>
                </a:lnTo>
                <a:lnTo>
                  <a:pt x="0" y="18287"/>
                </a:lnTo>
                <a:lnTo>
                  <a:pt x="3809" y="36575"/>
                </a:lnTo>
                <a:lnTo>
                  <a:pt x="15239" y="36575"/>
                </a:lnTo>
                <a:lnTo>
                  <a:pt x="1523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3578352" y="5245608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39" h="36829">
                <a:moveTo>
                  <a:pt x="15239" y="0"/>
                </a:moveTo>
                <a:lnTo>
                  <a:pt x="3809" y="0"/>
                </a:lnTo>
                <a:lnTo>
                  <a:pt x="0" y="18287"/>
                </a:lnTo>
                <a:lnTo>
                  <a:pt x="3809" y="36575"/>
                </a:lnTo>
                <a:lnTo>
                  <a:pt x="15239" y="36575"/>
                </a:lnTo>
                <a:lnTo>
                  <a:pt x="15239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3590544" y="526389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36575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3584194" y="526389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796" y="0"/>
                </a:lnTo>
              </a:path>
            </a:pathLst>
          </a:custGeom>
          <a:ln w="492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3584447" y="5245608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27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3584447" y="5282184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3770376" y="5233428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899"/>
                </a:lnTo>
              </a:path>
            </a:pathLst>
          </a:custGeom>
          <a:ln w="6096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3770376" y="5227065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12"/>
                </a:lnTo>
              </a:path>
            </a:pathLst>
          </a:custGeom>
          <a:ln w="18796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3773423" y="5251703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60" h="3175">
                <a:moveTo>
                  <a:pt x="0" y="0"/>
                </a:moveTo>
                <a:lnTo>
                  <a:pt x="60960" y="304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3773423" y="5276088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60" h="3175">
                <a:moveTo>
                  <a:pt x="0" y="3048"/>
                </a:moveTo>
                <a:lnTo>
                  <a:pt x="6096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3550920" y="5265420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9143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3544570" y="5265420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132" y="0"/>
                </a:lnTo>
              </a:path>
            </a:pathLst>
          </a:custGeom>
          <a:ln w="21843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3593591" y="5343144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736" y="0"/>
                </a:lnTo>
              </a:path>
            </a:pathLst>
          </a:custGeom>
          <a:ln w="36575">
            <a:solidFill>
              <a:srgbClr val="FF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3593591" y="5324855"/>
            <a:ext cx="173990" cy="36830"/>
          </a:xfrm>
          <a:custGeom>
            <a:avLst/>
            <a:gdLst/>
            <a:ahLst/>
            <a:cxnLst/>
            <a:rect l="l" t="t" r="r" b="b"/>
            <a:pathLst>
              <a:path w="173989" h="36829">
                <a:moveTo>
                  <a:pt x="0" y="0"/>
                </a:moveTo>
                <a:lnTo>
                  <a:pt x="173736" y="0"/>
                </a:lnTo>
                <a:lnTo>
                  <a:pt x="173736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3608832" y="53492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3627120" y="53492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3648455" y="53492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3672840" y="53492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3694176" y="53492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3614928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3621023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3636264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3642359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3657600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3663696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3678935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3688079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3700271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3706367" y="535228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1"/>
                </a:moveTo>
                <a:lnTo>
                  <a:pt x="6350" y="457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3715511" y="53492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572"/>
                </a:moveTo>
                <a:lnTo>
                  <a:pt x="6350" y="4572"/>
                </a:lnTo>
              </a:path>
            </a:pathLst>
          </a:custGeom>
          <a:ln w="9143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3578352" y="5324855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39" h="36829">
                <a:moveTo>
                  <a:pt x="15239" y="0"/>
                </a:moveTo>
                <a:lnTo>
                  <a:pt x="3809" y="0"/>
                </a:lnTo>
                <a:lnTo>
                  <a:pt x="0" y="18288"/>
                </a:lnTo>
                <a:lnTo>
                  <a:pt x="3809" y="36576"/>
                </a:lnTo>
                <a:lnTo>
                  <a:pt x="15239" y="36576"/>
                </a:lnTo>
                <a:lnTo>
                  <a:pt x="15239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" name="object 128"/>
          <p:cNvSpPr/>
          <p:nvPr/>
        </p:nvSpPr>
        <p:spPr>
          <a:xfrm>
            <a:off x="3578352" y="5324855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39" h="36829">
                <a:moveTo>
                  <a:pt x="15239" y="0"/>
                </a:moveTo>
                <a:lnTo>
                  <a:pt x="3809" y="0"/>
                </a:lnTo>
                <a:lnTo>
                  <a:pt x="0" y="18288"/>
                </a:lnTo>
                <a:lnTo>
                  <a:pt x="3809" y="36576"/>
                </a:lnTo>
                <a:lnTo>
                  <a:pt x="15239" y="36576"/>
                </a:lnTo>
                <a:lnTo>
                  <a:pt x="15239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3590544" y="5343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36575">
            <a:solidFill>
              <a:srgbClr val="FF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" name="object 130"/>
          <p:cNvSpPr/>
          <p:nvPr/>
        </p:nvSpPr>
        <p:spPr>
          <a:xfrm>
            <a:off x="3584194" y="534314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796" y="0"/>
                </a:lnTo>
              </a:path>
            </a:pathLst>
          </a:custGeom>
          <a:ln w="492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" name="object 131"/>
          <p:cNvSpPr/>
          <p:nvPr/>
        </p:nvSpPr>
        <p:spPr>
          <a:xfrm>
            <a:off x="3584447" y="532485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" name="object 132"/>
          <p:cNvSpPr/>
          <p:nvPr/>
        </p:nvSpPr>
        <p:spPr>
          <a:xfrm>
            <a:off x="3584447" y="5361432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" name="object 133"/>
          <p:cNvSpPr/>
          <p:nvPr/>
        </p:nvSpPr>
        <p:spPr>
          <a:xfrm>
            <a:off x="3834384" y="534009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35" y="0"/>
                </a:lnTo>
              </a:path>
            </a:pathLst>
          </a:custGeom>
          <a:ln w="36575">
            <a:solidFill>
              <a:srgbClr val="FF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" name="object 134"/>
          <p:cNvSpPr/>
          <p:nvPr/>
        </p:nvSpPr>
        <p:spPr>
          <a:xfrm>
            <a:off x="3828034" y="5315458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0" y="49275"/>
                </a:moveTo>
                <a:lnTo>
                  <a:pt x="15748" y="49275"/>
                </a:lnTo>
                <a:lnTo>
                  <a:pt x="15748" y="0"/>
                </a:lnTo>
                <a:lnTo>
                  <a:pt x="0" y="0"/>
                </a:lnTo>
                <a:lnTo>
                  <a:pt x="0" y="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3770376" y="5312664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12"/>
                </a:lnTo>
              </a:path>
            </a:pathLst>
          </a:custGeom>
          <a:ln w="6096">
            <a:solidFill>
              <a:srgbClr val="FF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" name="object 136"/>
          <p:cNvSpPr/>
          <p:nvPr/>
        </p:nvSpPr>
        <p:spPr>
          <a:xfrm>
            <a:off x="3770376" y="530631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12"/>
                </a:lnTo>
              </a:path>
            </a:pathLst>
          </a:custGeom>
          <a:ln w="187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" name="object 137"/>
          <p:cNvSpPr/>
          <p:nvPr/>
        </p:nvSpPr>
        <p:spPr>
          <a:xfrm>
            <a:off x="3773423" y="5327903"/>
            <a:ext cx="60960" cy="6350"/>
          </a:xfrm>
          <a:custGeom>
            <a:avLst/>
            <a:gdLst/>
            <a:ahLst/>
            <a:cxnLst/>
            <a:rect l="l" t="t" r="r" b="b"/>
            <a:pathLst>
              <a:path w="60960" h="6350">
                <a:moveTo>
                  <a:pt x="0" y="0"/>
                </a:moveTo>
                <a:lnTo>
                  <a:pt x="60960" y="60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" name="object 138"/>
          <p:cNvSpPr/>
          <p:nvPr/>
        </p:nvSpPr>
        <p:spPr>
          <a:xfrm>
            <a:off x="3773423" y="5343144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" name="object 139"/>
          <p:cNvSpPr/>
          <p:nvPr/>
        </p:nvSpPr>
        <p:spPr>
          <a:xfrm>
            <a:off x="3773423" y="5352288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60" h="3175">
                <a:moveTo>
                  <a:pt x="0" y="3048"/>
                </a:moveTo>
                <a:lnTo>
                  <a:pt x="6096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" name="object 140"/>
          <p:cNvSpPr/>
          <p:nvPr/>
        </p:nvSpPr>
        <p:spPr>
          <a:xfrm>
            <a:off x="3550920" y="5337047"/>
            <a:ext cx="27940" cy="12700"/>
          </a:xfrm>
          <a:custGeom>
            <a:avLst/>
            <a:gdLst/>
            <a:ahLst/>
            <a:cxnLst/>
            <a:rect l="l" t="t" r="r" b="b"/>
            <a:pathLst>
              <a:path w="27939" h="12700">
                <a:moveTo>
                  <a:pt x="0" y="12191"/>
                </a:moveTo>
                <a:lnTo>
                  <a:pt x="27432" y="12191"/>
                </a:lnTo>
                <a:lnTo>
                  <a:pt x="27432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3544570" y="5330697"/>
            <a:ext cx="40640" cy="25400"/>
          </a:xfrm>
          <a:custGeom>
            <a:avLst/>
            <a:gdLst/>
            <a:ahLst/>
            <a:cxnLst/>
            <a:rect l="l" t="t" r="r" b="b"/>
            <a:pathLst>
              <a:path w="40639" h="25400">
                <a:moveTo>
                  <a:pt x="0" y="24891"/>
                </a:moveTo>
                <a:lnTo>
                  <a:pt x="40132" y="24891"/>
                </a:lnTo>
                <a:lnTo>
                  <a:pt x="40132" y="0"/>
                </a:lnTo>
                <a:lnTo>
                  <a:pt x="0" y="0"/>
                </a:lnTo>
                <a:lnTo>
                  <a:pt x="0" y="24891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3593591" y="5420867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736" y="0"/>
                </a:lnTo>
              </a:path>
            </a:pathLst>
          </a:custGeom>
          <a:ln w="33528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3593591" y="5404103"/>
            <a:ext cx="173990" cy="33655"/>
          </a:xfrm>
          <a:custGeom>
            <a:avLst/>
            <a:gdLst/>
            <a:ahLst/>
            <a:cxnLst/>
            <a:rect l="l" t="t" r="r" b="b"/>
            <a:pathLst>
              <a:path w="173989" h="33654">
                <a:moveTo>
                  <a:pt x="0" y="0"/>
                </a:moveTo>
                <a:lnTo>
                  <a:pt x="173736" y="0"/>
                </a:lnTo>
                <a:lnTo>
                  <a:pt x="173736" y="33528"/>
                </a:lnTo>
                <a:lnTo>
                  <a:pt x="0" y="3352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" name="object 144"/>
          <p:cNvSpPr/>
          <p:nvPr/>
        </p:nvSpPr>
        <p:spPr>
          <a:xfrm>
            <a:off x="3608832" y="542544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" name="object 145"/>
          <p:cNvSpPr/>
          <p:nvPr/>
        </p:nvSpPr>
        <p:spPr>
          <a:xfrm>
            <a:off x="3627120" y="542544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" name="object 146"/>
          <p:cNvSpPr/>
          <p:nvPr/>
        </p:nvSpPr>
        <p:spPr>
          <a:xfrm>
            <a:off x="3648455" y="542544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" name="object 147"/>
          <p:cNvSpPr/>
          <p:nvPr/>
        </p:nvSpPr>
        <p:spPr>
          <a:xfrm>
            <a:off x="3672840" y="542544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" name="object 148"/>
          <p:cNvSpPr/>
          <p:nvPr/>
        </p:nvSpPr>
        <p:spPr>
          <a:xfrm>
            <a:off x="3694176" y="542544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" name="object 149"/>
          <p:cNvSpPr/>
          <p:nvPr/>
        </p:nvSpPr>
        <p:spPr>
          <a:xfrm>
            <a:off x="3614928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" name="object 150"/>
          <p:cNvSpPr/>
          <p:nvPr/>
        </p:nvSpPr>
        <p:spPr>
          <a:xfrm>
            <a:off x="3621023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" name="object 151"/>
          <p:cNvSpPr/>
          <p:nvPr/>
        </p:nvSpPr>
        <p:spPr>
          <a:xfrm>
            <a:off x="3636264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" name="object 152"/>
          <p:cNvSpPr/>
          <p:nvPr/>
        </p:nvSpPr>
        <p:spPr>
          <a:xfrm>
            <a:off x="3642359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" name="object 153"/>
          <p:cNvSpPr/>
          <p:nvPr/>
        </p:nvSpPr>
        <p:spPr>
          <a:xfrm>
            <a:off x="3657600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" name="object 154"/>
          <p:cNvSpPr/>
          <p:nvPr/>
        </p:nvSpPr>
        <p:spPr>
          <a:xfrm>
            <a:off x="3663696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" name="object 155"/>
          <p:cNvSpPr/>
          <p:nvPr/>
        </p:nvSpPr>
        <p:spPr>
          <a:xfrm>
            <a:off x="3678935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" name="object 156"/>
          <p:cNvSpPr/>
          <p:nvPr/>
        </p:nvSpPr>
        <p:spPr>
          <a:xfrm>
            <a:off x="3688079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" name="object 157"/>
          <p:cNvSpPr/>
          <p:nvPr/>
        </p:nvSpPr>
        <p:spPr>
          <a:xfrm>
            <a:off x="3700271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" name="object 158"/>
          <p:cNvSpPr/>
          <p:nvPr/>
        </p:nvSpPr>
        <p:spPr>
          <a:xfrm>
            <a:off x="3706367" y="543153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350" y="3048"/>
                </a:moveTo>
                <a:lnTo>
                  <a:pt x="6350" y="304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" name="object 159"/>
          <p:cNvSpPr/>
          <p:nvPr/>
        </p:nvSpPr>
        <p:spPr>
          <a:xfrm>
            <a:off x="3715511" y="542544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" name="object 160"/>
          <p:cNvSpPr/>
          <p:nvPr/>
        </p:nvSpPr>
        <p:spPr>
          <a:xfrm>
            <a:off x="3578352" y="5404103"/>
            <a:ext cx="15240" cy="33655"/>
          </a:xfrm>
          <a:custGeom>
            <a:avLst/>
            <a:gdLst/>
            <a:ahLst/>
            <a:cxnLst/>
            <a:rect l="l" t="t" r="r" b="b"/>
            <a:pathLst>
              <a:path w="15239" h="33654">
                <a:moveTo>
                  <a:pt x="15239" y="0"/>
                </a:moveTo>
                <a:lnTo>
                  <a:pt x="3809" y="0"/>
                </a:lnTo>
                <a:lnTo>
                  <a:pt x="0" y="16764"/>
                </a:lnTo>
                <a:lnTo>
                  <a:pt x="3809" y="33528"/>
                </a:lnTo>
                <a:lnTo>
                  <a:pt x="15239" y="33528"/>
                </a:lnTo>
                <a:lnTo>
                  <a:pt x="1523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" name="object 161"/>
          <p:cNvSpPr/>
          <p:nvPr/>
        </p:nvSpPr>
        <p:spPr>
          <a:xfrm>
            <a:off x="3578352" y="5404103"/>
            <a:ext cx="15240" cy="33655"/>
          </a:xfrm>
          <a:custGeom>
            <a:avLst/>
            <a:gdLst/>
            <a:ahLst/>
            <a:cxnLst/>
            <a:rect l="l" t="t" r="r" b="b"/>
            <a:pathLst>
              <a:path w="15239" h="33654">
                <a:moveTo>
                  <a:pt x="15239" y="0"/>
                </a:moveTo>
                <a:lnTo>
                  <a:pt x="3809" y="0"/>
                </a:lnTo>
                <a:lnTo>
                  <a:pt x="0" y="16764"/>
                </a:lnTo>
                <a:lnTo>
                  <a:pt x="3809" y="33528"/>
                </a:lnTo>
                <a:lnTo>
                  <a:pt x="15239" y="33528"/>
                </a:lnTo>
                <a:lnTo>
                  <a:pt x="15239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" name="object 162"/>
          <p:cNvSpPr/>
          <p:nvPr/>
        </p:nvSpPr>
        <p:spPr>
          <a:xfrm>
            <a:off x="3590544" y="54208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33528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" name="object 163"/>
          <p:cNvSpPr/>
          <p:nvPr/>
        </p:nvSpPr>
        <p:spPr>
          <a:xfrm>
            <a:off x="3584194" y="5397753"/>
            <a:ext cx="19050" cy="46355"/>
          </a:xfrm>
          <a:custGeom>
            <a:avLst/>
            <a:gdLst/>
            <a:ahLst/>
            <a:cxnLst/>
            <a:rect l="l" t="t" r="r" b="b"/>
            <a:pathLst>
              <a:path w="19050" h="46354">
                <a:moveTo>
                  <a:pt x="0" y="46228"/>
                </a:moveTo>
                <a:lnTo>
                  <a:pt x="18796" y="46228"/>
                </a:lnTo>
                <a:lnTo>
                  <a:pt x="18796" y="0"/>
                </a:lnTo>
                <a:lnTo>
                  <a:pt x="0" y="0"/>
                </a:lnTo>
                <a:lnTo>
                  <a:pt x="0" y="46228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" name="object 164"/>
          <p:cNvSpPr/>
          <p:nvPr/>
        </p:nvSpPr>
        <p:spPr>
          <a:xfrm>
            <a:off x="3584447" y="5397753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0" y="12700"/>
                </a:moveTo>
                <a:lnTo>
                  <a:pt x="15240" y="12700"/>
                </a:lnTo>
                <a:lnTo>
                  <a:pt x="152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" name="object 165"/>
          <p:cNvSpPr/>
          <p:nvPr/>
        </p:nvSpPr>
        <p:spPr>
          <a:xfrm>
            <a:off x="3584447" y="5431282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0" y="12700"/>
                </a:moveTo>
                <a:lnTo>
                  <a:pt x="15240" y="12700"/>
                </a:lnTo>
                <a:lnTo>
                  <a:pt x="152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" name="object 166"/>
          <p:cNvSpPr/>
          <p:nvPr/>
        </p:nvSpPr>
        <p:spPr>
          <a:xfrm>
            <a:off x="3834384" y="541934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35" y="0"/>
                </a:lnTo>
              </a:path>
            </a:pathLst>
          </a:custGeom>
          <a:ln w="36575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" name="object 167"/>
          <p:cNvSpPr/>
          <p:nvPr/>
        </p:nvSpPr>
        <p:spPr>
          <a:xfrm>
            <a:off x="3828034" y="5394705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0" y="49276"/>
                </a:moveTo>
                <a:lnTo>
                  <a:pt x="15748" y="49276"/>
                </a:lnTo>
                <a:lnTo>
                  <a:pt x="15748" y="0"/>
                </a:lnTo>
                <a:lnTo>
                  <a:pt x="0" y="0"/>
                </a:lnTo>
                <a:lnTo>
                  <a:pt x="0" y="4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" name="object 168"/>
          <p:cNvSpPr/>
          <p:nvPr/>
        </p:nvSpPr>
        <p:spPr>
          <a:xfrm>
            <a:off x="3770376" y="5391911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6096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" name="object 169"/>
          <p:cNvSpPr/>
          <p:nvPr/>
        </p:nvSpPr>
        <p:spPr>
          <a:xfrm>
            <a:off x="3770376" y="5385561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63"/>
                </a:lnTo>
              </a:path>
            </a:pathLst>
          </a:custGeom>
          <a:ln w="18796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" name="object 170"/>
          <p:cNvSpPr/>
          <p:nvPr/>
        </p:nvSpPr>
        <p:spPr>
          <a:xfrm>
            <a:off x="3773423" y="5407152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60" h="3175">
                <a:moveTo>
                  <a:pt x="0" y="0"/>
                </a:moveTo>
                <a:lnTo>
                  <a:pt x="60960" y="304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" name="object 171"/>
          <p:cNvSpPr/>
          <p:nvPr/>
        </p:nvSpPr>
        <p:spPr>
          <a:xfrm>
            <a:off x="3773423" y="5422391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" name="object 172"/>
          <p:cNvSpPr/>
          <p:nvPr/>
        </p:nvSpPr>
        <p:spPr>
          <a:xfrm>
            <a:off x="3773423" y="5431535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60" h="3175">
                <a:moveTo>
                  <a:pt x="0" y="3047"/>
                </a:moveTo>
                <a:lnTo>
                  <a:pt x="6096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" name="object 173"/>
          <p:cNvSpPr/>
          <p:nvPr/>
        </p:nvSpPr>
        <p:spPr>
          <a:xfrm>
            <a:off x="3550920" y="5420867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9143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" name="object 174"/>
          <p:cNvSpPr/>
          <p:nvPr/>
        </p:nvSpPr>
        <p:spPr>
          <a:xfrm>
            <a:off x="3544570" y="5420867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132" y="0"/>
                </a:lnTo>
              </a:path>
            </a:pathLst>
          </a:custGeom>
          <a:ln w="218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" name="object 175"/>
          <p:cNvSpPr/>
          <p:nvPr/>
        </p:nvSpPr>
        <p:spPr>
          <a:xfrm>
            <a:off x="3838955" y="5163311"/>
            <a:ext cx="13970" cy="53340"/>
          </a:xfrm>
          <a:custGeom>
            <a:avLst/>
            <a:gdLst/>
            <a:ahLst/>
            <a:cxnLst/>
            <a:rect l="l" t="t" r="r" b="b"/>
            <a:pathLst>
              <a:path w="13970" h="53339">
                <a:moveTo>
                  <a:pt x="0" y="53339"/>
                </a:moveTo>
                <a:lnTo>
                  <a:pt x="13715" y="53339"/>
                </a:lnTo>
                <a:lnTo>
                  <a:pt x="13715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" name="object 176"/>
          <p:cNvSpPr/>
          <p:nvPr/>
        </p:nvSpPr>
        <p:spPr>
          <a:xfrm>
            <a:off x="3854961" y="5158736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11"/>
                </a:lnTo>
              </a:path>
            </a:pathLst>
          </a:custGeom>
          <a:ln w="4572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" name="object 177"/>
          <p:cNvSpPr/>
          <p:nvPr/>
        </p:nvSpPr>
        <p:spPr>
          <a:xfrm>
            <a:off x="3838959" y="5158736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4" h="5079">
                <a:moveTo>
                  <a:pt x="18288" y="0"/>
                </a:moveTo>
                <a:lnTo>
                  <a:pt x="4572" y="0"/>
                </a:lnTo>
                <a:lnTo>
                  <a:pt x="0" y="4572"/>
                </a:lnTo>
                <a:lnTo>
                  <a:pt x="13716" y="4572"/>
                </a:lnTo>
                <a:lnTo>
                  <a:pt x="18288" y="0"/>
                </a:lnTo>
                <a:close/>
              </a:path>
            </a:pathLst>
          </a:custGeom>
          <a:solidFill>
            <a:srgbClr val="32D6A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" name="object 178"/>
          <p:cNvSpPr/>
          <p:nvPr/>
        </p:nvSpPr>
        <p:spPr>
          <a:xfrm>
            <a:off x="3838955" y="5158740"/>
            <a:ext cx="18415" cy="58419"/>
          </a:xfrm>
          <a:custGeom>
            <a:avLst/>
            <a:gdLst/>
            <a:ahLst/>
            <a:cxnLst/>
            <a:rect l="l" t="t" r="r" b="b"/>
            <a:pathLst>
              <a:path w="18414" h="58420">
                <a:moveTo>
                  <a:pt x="0" y="4572"/>
                </a:moveTo>
                <a:lnTo>
                  <a:pt x="4572" y="0"/>
                </a:lnTo>
                <a:lnTo>
                  <a:pt x="18288" y="0"/>
                </a:lnTo>
                <a:lnTo>
                  <a:pt x="18288" y="53340"/>
                </a:lnTo>
                <a:lnTo>
                  <a:pt x="13716" y="57912"/>
                </a:lnTo>
                <a:lnTo>
                  <a:pt x="0" y="57912"/>
                </a:lnTo>
                <a:lnTo>
                  <a:pt x="0" y="4572"/>
                </a:lnTo>
                <a:close/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" name="object 179"/>
          <p:cNvSpPr/>
          <p:nvPr/>
        </p:nvSpPr>
        <p:spPr>
          <a:xfrm>
            <a:off x="3838955" y="5158740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4" h="5079">
                <a:moveTo>
                  <a:pt x="0" y="4572"/>
                </a:moveTo>
                <a:lnTo>
                  <a:pt x="13716" y="4572"/>
                </a:lnTo>
                <a:lnTo>
                  <a:pt x="18288" y="0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" name="object 180"/>
          <p:cNvSpPr/>
          <p:nvPr/>
        </p:nvSpPr>
        <p:spPr>
          <a:xfrm>
            <a:off x="3852671" y="5163311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" name="object 181"/>
          <p:cNvSpPr/>
          <p:nvPr/>
        </p:nvSpPr>
        <p:spPr>
          <a:xfrm>
            <a:off x="3838959" y="5234940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4" h="5079">
                <a:moveTo>
                  <a:pt x="18288" y="0"/>
                </a:moveTo>
                <a:lnTo>
                  <a:pt x="4572" y="0"/>
                </a:lnTo>
                <a:lnTo>
                  <a:pt x="0" y="4572"/>
                </a:lnTo>
                <a:lnTo>
                  <a:pt x="13716" y="4572"/>
                </a:lnTo>
                <a:lnTo>
                  <a:pt x="18288" y="0"/>
                </a:lnTo>
                <a:close/>
              </a:path>
            </a:pathLst>
          </a:custGeom>
          <a:solidFill>
            <a:srgbClr val="32D6A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" name="object 182"/>
          <p:cNvSpPr/>
          <p:nvPr/>
        </p:nvSpPr>
        <p:spPr>
          <a:xfrm>
            <a:off x="3838955" y="5234940"/>
            <a:ext cx="18415" cy="60960"/>
          </a:xfrm>
          <a:custGeom>
            <a:avLst/>
            <a:gdLst/>
            <a:ahLst/>
            <a:cxnLst/>
            <a:rect l="l" t="t" r="r" b="b"/>
            <a:pathLst>
              <a:path w="18414" h="60960">
                <a:moveTo>
                  <a:pt x="0" y="4572"/>
                </a:moveTo>
                <a:lnTo>
                  <a:pt x="4572" y="0"/>
                </a:lnTo>
                <a:lnTo>
                  <a:pt x="18288" y="0"/>
                </a:lnTo>
                <a:lnTo>
                  <a:pt x="18288" y="56388"/>
                </a:lnTo>
                <a:lnTo>
                  <a:pt x="13716" y="60960"/>
                </a:lnTo>
                <a:lnTo>
                  <a:pt x="0" y="60960"/>
                </a:lnTo>
                <a:lnTo>
                  <a:pt x="0" y="457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" name="object 183"/>
          <p:cNvSpPr/>
          <p:nvPr/>
        </p:nvSpPr>
        <p:spPr>
          <a:xfrm>
            <a:off x="3838955" y="5234940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4" h="5079">
                <a:moveTo>
                  <a:pt x="0" y="4572"/>
                </a:moveTo>
                <a:lnTo>
                  <a:pt x="13716" y="4572"/>
                </a:lnTo>
                <a:lnTo>
                  <a:pt x="18288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" name="object 184"/>
          <p:cNvSpPr/>
          <p:nvPr/>
        </p:nvSpPr>
        <p:spPr>
          <a:xfrm>
            <a:off x="3838955" y="5318759"/>
            <a:ext cx="13970" cy="53340"/>
          </a:xfrm>
          <a:custGeom>
            <a:avLst/>
            <a:gdLst/>
            <a:ahLst/>
            <a:cxnLst/>
            <a:rect l="l" t="t" r="r" b="b"/>
            <a:pathLst>
              <a:path w="13970" h="53339">
                <a:moveTo>
                  <a:pt x="0" y="53339"/>
                </a:moveTo>
                <a:lnTo>
                  <a:pt x="13715" y="53339"/>
                </a:lnTo>
                <a:lnTo>
                  <a:pt x="13715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" name="object 185"/>
          <p:cNvSpPr/>
          <p:nvPr/>
        </p:nvSpPr>
        <p:spPr>
          <a:xfrm>
            <a:off x="3854961" y="5314184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11"/>
                </a:lnTo>
              </a:path>
            </a:pathLst>
          </a:custGeom>
          <a:ln w="4572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" name="object 186"/>
          <p:cNvSpPr/>
          <p:nvPr/>
        </p:nvSpPr>
        <p:spPr>
          <a:xfrm>
            <a:off x="3838959" y="5314184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4" h="5079">
                <a:moveTo>
                  <a:pt x="18288" y="0"/>
                </a:moveTo>
                <a:lnTo>
                  <a:pt x="4572" y="0"/>
                </a:lnTo>
                <a:lnTo>
                  <a:pt x="0" y="4571"/>
                </a:lnTo>
                <a:lnTo>
                  <a:pt x="13716" y="4571"/>
                </a:lnTo>
                <a:lnTo>
                  <a:pt x="18288" y="0"/>
                </a:lnTo>
                <a:close/>
              </a:path>
            </a:pathLst>
          </a:custGeom>
          <a:solidFill>
            <a:srgbClr val="32D6A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" name="object 187"/>
          <p:cNvSpPr/>
          <p:nvPr/>
        </p:nvSpPr>
        <p:spPr>
          <a:xfrm>
            <a:off x="3838955" y="5314188"/>
            <a:ext cx="18415" cy="58419"/>
          </a:xfrm>
          <a:custGeom>
            <a:avLst/>
            <a:gdLst/>
            <a:ahLst/>
            <a:cxnLst/>
            <a:rect l="l" t="t" r="r" b="b"/>
            <a:pathLst>
              <a:path w="18414" h="58420">
                <a:moveTo>
                  <a:pt x="0" y="4571"/>
                </a:moveTo>
                <a:lnTo>
                  <a:pt x="4572" y="0"/>
                </a:lnTo>
                <a:lnTo>
                  <a:pt x="18288" y="0"/>
                </a:lnTo>
                <a:lnTo>
                  <a:pt x="18288" y="53339"/>
                </a:lnTo>
                <a:lnTo>
                  <a:pt x="13716" y="57911"/>
                </a:lnTo>
                <a:lnTo>
                  <a:pt x="0" y="57911"/>
                </a:lnTo>
                <a:lnTo>
                  <a:pt x="0" y="4571"/>
                </a:lnTo>
                <a:close/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" name="object 188"/>
          <p:cNvSpPr/>
          <p:nvPr/>
        </p:nvSpPr>
        <p:spPr>
          <a:xfrm>
            <a:off x="3838955" y="5314188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4" h="5079">
                <a:moveTo>
                  <a:pt x="0" y="4571"/>
                </a:moveTo>
                <a:lnTo>
                  <a:pt x="13716" y="4571"/>
                </a:lnTo>
                <a:lnTo>
                  <a:pt x="18288" y="0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" name="object 189"/>
          <p:cNvSpPr/>
          <p:nvPr/>
        </p:nvSpPr>
        <p:spPr>
          <a:xfrm>
            <a:off x="3852671" y="531875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" name="object 190"/>
          <p:cNvSpPr/>
          <p:nvPr/>
        </p:nvSpPr>
        <p:spPr>
          <a:xfrm>
            <a:off x="3838955" y="5398008"/>
            <a:ext cx="13970" cy="53340"/>
          </a:xfrm>
          <a:custGeom>
            <a:avLst/>
            <a:gdLst/>
            <a:ahLst/>
            <a:cxnLst/>
            <a:rect l="l" t="t" r="r" b="b"/>
            <a:pathLst>
              <a:path w="13970" h="53339">
                <a:moveTo>
                  <a:pt x="0" y="53339"/>
                </a:moveTo>
                <a:lnTo>
                  <a:pt x="13715" y="53339"/>
                </a:lnTo>
                <a:lnTo>
                  <a:pt x="13715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" name="object 191"/>
          <p:cNvSpPr/>
          <p:nvPr/>
        </p:nvSpPr>
        <p:spPr>
          <a:xfrm>
            <a:off x="3854961" y="5393439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899"/>
                </a:lnTo>
              </a:path>
            </a:pathLst>
          </a:custGeom>
          <a:ln w="4572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" name="object 192"/>
          <p:cNvSpPr/>
          <p:nvPr/>
        </p:nvSpPr>
        <p:spPr>
          <a:xfrm>
            <a:off x="3838959" y="5393439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4" h="5079">
                <a:moveTo>
                  <a:pt x="18288" y="0"/>
                </a:moveTo>
                <a:lnTo>
                  <a:pt x="4572" y="0"/>
                </a:lnTo>
                <a:lnTo>
                  <a:pt x="0" y="4572"/>
                </a:lnTo>
                <a:lnTo>
                  <a:pt x="13716" y="4572"/>
                </a:lnTo>
                <a:lnTo>
                  <a:pt x="18288" y="0"/>
                </a:lnTo>
                <a:close/>
              </a:path>
            </a:pathLst>
          </a:custGeom>
          <a:solidFill>
            <a:srgbClr val="32D6A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" name="object 193"/>
          <p:cNvSpPr/>
          <p:nvPr/>
        </p:nvSpPr>
        <p:spPr>
          <a:xfrm>
            <a:off x="3838955" y="5393435"/>
            <a:ext cx="18415" cy="58419"/>
          </a:xfrm>
          <a:custGeom>
            <a:avLst/>
            <a:gdLst/>
            <a:ahLst/>
            <a:cxnLst/>
            <a:rect l="l" t="t" r="r" b="b"/>
            <a:pathLst>
              <a:path w="18414" h="58420">
                <a:moveTo>
                  <a:pt x="0" y="4571"/>
                </a:moveTo>
                <a:lnTo>
                  <a:pt x="4572" y="0"/>
                </a:lnTo>
                <a:lnTo>
                  <a:pt x="18288" y="0"/>
                </a:lnTo>
                <a:lnTo>
                  <a:pt x="18288" y="53339"/>
                </a:lnTo>
                <a:lnTo>
                  <a:pt x="13716" y="57911"/>
                </a:lnTo>
                <a:lnTo>
                  <a:pt x="0" y="57911"/>
                </a:lnTo>
                <a:lnTo>
                  <a:pt x="0" y="4571"/>
                </a:lnTo>
                <a:close/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" name="object 194"/>
          <p:cNvSpPr/>
          <p:nvPr/>
        </p:nvSpPr>
        <p:spPr>
          <a:xfrm>
            <a:off x="3838955" y="5393435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4" h="5079">
                <a:moveTo>
                  <a:pt x="0" y="4571"/>
                </a:moveTo>
                <a:lnTo>
                  <a:pt x="13716" y="4571"/>
                </a:lnTo>
                <a:lnTo>
                  <a:pt x="18288" y="0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" name="object 195"/>
          <p:cNvSpPr/>
          <p:nvPr/>
        </p:nvSpPr>
        <p:spPr>
          <a:xfrm>
            <a:off x="3852671" y="539800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" name="object 196"/>
          <p:cNvSpPr/>
          <p:nvPr/>
        </p:nvSpPr>
        <p:spPr>
          <a:xfrm>
            <a:off x="3616452" y="5109590"/>
            <a:ext cx="162560" cy="0"/>
          </a:xfrm>
          <a:custGeom>
            <a:avLst/>
            <a:gdLst/>
            <a:ahLst/>
            <a:cxnLst/>
            <a:rect l="l" t="t" r="r" b="b"/>
            <a:pathLst>
              <a:path w="162560">
                <a:moveTo>
                  <a:pt x="0" y="0"/>
                </a:moveTo>
                <a:lnTo>
                  <a:pt x="162305" y="0"/>
                </a:lnTo>
              </a:path>
            </a:pathLst>
          </a:custGeom>
          <a:ln w="25145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" name="object 197"/>
          <p:cNvSpPr/>
          <p:nvPr/>
        </p:nvSpPr>
        <p:spPr>
          <a:xfrm>
            <a:off x="3778758" y="5088632"/>
            <a:ext cx="8890" cy="33655"/>
          </a:xfrm>
          <a:custGeom>
            <a:avLst/>
            <a:gdLst/>
            <a:ahLst/>
            <a:cxnLst/>
            <a:rect l="l" t="t" r="r" b="b"/>
            <a:pathLst>
              <a:path w="8889" h="33654">
                <a:moveTo>
                  <a:pt x="8382" y="0"/>
                </a:moveTo>
                <a:lnTo>
                  <a:pt x="0" y="8381"/>
                </a:lnTo>
                <a:lnTo>
                  <a:pt x="0" y="33527"/>
                </a:lnTo>
                <a:lnTo>
                  <a:pt x="8382" y="25145"/>
                </a:lnTo>
                <a:lnTo>
                  <a:pt x="8382" y="0"/>
                </a:lnTo>
                <a:close/>
              </a:path>
            </a:pathLst>
          </a:custGeom>
          <a:solidFill>
            <a:srgbClr val="00A4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" name="object 198"/>
          <p:cNvSpPr/>
          <p:nvPr/>
        </p:nvSpPr>
        <p:spPr>
          <a:xfrm>
            <a:off x="3616448" y="5092827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8381">
            <a:solidFill>
              <a:srgbClr val="32D6A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" name="object 199"/>
          <p:cNvSpPr/>
          <p:nvPr/>
        </p:nvSpPr>
        <p:spPr>
          <a:xfrm>
            <a:off x="3616452" y="5088635"/>
            <a:ext cx="170815" cy="33655"/>
          </a:xfrm>
          <a:custGeom>
            <a:avLst/>
            <a:gdLst/>
            <a:ahLst/>
            <a:cxnLst/>
            <a:rect l="l" t="t" r="r" b="b"/>
            <a:pathLst>
              <a:path w="170814" h="33654">
                <a:moveTo>
                  <a:pt x="0" y="8381"/>
                </a:moveTo>
                <a:lnTo>
                  <a:pt x="8382" y="0"/>
                </a:lnTo>
                <a:lnTo>
                  <a:pt x="170688" y="0"/>
                </a:lnTo>
                <a:lnTo>
                  <a:pt x="170688" y="25145"/>
                </a:lnTo>
                <a:lnTo>
                  <a:pt x="162306" y="33527"/>
                </a:lnTo>
                <a:lnTo>
                  <a:pt x="0" y="33527"/>
                </a:lnTo>
                <a:lnTo>
                  <a:pt x="0" y="8381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" name="object 200"/>
          <p:cNvSpPr/>
          <p:nvPr/>
        </p:nvSpPr>
        <p:spPr>
          <a:xfrm>
            <a:off x="3616452" y="5088635"/>
            <a:ext cx="170815" cy="8890"/>
          </a:xfrm>
          <a:custGeom>
            <a:avLst/>
            <a:gdLst/>
            <a:ahLst/>
            <a:cxnLst/>
            <a:rect l="l" t="t" r="r" b="b"/>
            <a:pathLst>
              <a:path w="170814" h="8889">
                <a:moveTo>
                  <a:pt x="0" y="8381"/>
                </a:moveTo>
                <a:lnTo>
                  <a:pt x="162306" y="8381"/>
                </a:lnTo>
                <a:lnTo>
                  <a:pt x="170688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" name="object 201"/>
          <p:cNvSpPr/>
          <p:nvPr/>
        </p:nvSpPr>
        <p:spPr>
          <a:xfrm>
            <a:off x="3778758" y="5097017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45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" name="object 202"/>
          <p:cNvSpPr/>
          <p:nvPr/>
        </p:nvSpPr>
        <p:spPr>
          <a:xfrm>
            <a:off x="3616452" y="5145023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544" y="0"/>
                </a:lnTo>
              </a:path>
            </a:pathLst>
          </a:custGeom>
          <a:ln w="27431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" name="object 203"/>
          <p:cNvSpPr/>
          <p:nvPr/>
        </p:nvSpPr>
        <p:spPr>
          <a:xfrm>
            <a:off x="3777992" y="5122160"/>
            <a:ext cx="9525" cy="36830"/>
          </a:xfrm>
          <a:custGeom>
            <a:avLst/>
            <a:gdLst/>
            <a:ahLst/>
            <a:cxnLst/>
            <a:rect l="l" t="t" r="r" b="b"/>
            <a:pathLst>
              <a:path w="9525" h="36829">
                <a:moveTo>
                  <a:pt x="9144" y="0"/>
                </a:moveTo>
                <a:lnTo>
                  <a:pt x="0" y="9143"/>
                </a:lnTo>
                <a:lnTo>
                  <a:pt x="0" y="36575"/>
                </a:lnTo>
                <a:lnTo>
                  <a:pt x="9144" y="27431"/>
                </a:lnTo>
                <a:lnTo>
                  <a:pt x="9144" y="0"/>
                </a:lnTo>
                <a:close/>
              </a:path>
            </a:pathLst>
          </a:custGeom>
          <a:solidFill>
            <a:srgbClr val="00A4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" name="object 204"/>
          <p:cNvSpPr/>
          <p:nvPr/>
        </p:nvSpPr>
        <p:spPr>
          <a:xfrm>
            <a:off x="3616452" y="5126732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8" y="0"/>
                </a:lnTo>
              </a:path>
            </a:pathLst>
          </a:custGeom>
          <a:ln w="9143">
            <a:solidFill>
              <a:srgbClr val="32D6A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" name="object 205"/>
          <p:cNvSpPr/>
          <p:nvPr/>
        </p:nvSpPr>
        <p:spPr>
          <a:xfrm>
            <a:off x="3616452" y="5122164"/>
            <a:ext cx="170815" cy="36830"/>
          </a:xfrm>
          <a:custGeom>
            <a:avLst/>
            <a:gdLst/>
            <a:ahLst/>
            <a:cxnLst/>
            <a:rect l="l" t="t" r="r" b="b"/>
            <a:pathLst>
              <a:path w="170814" h="36829">
                <a:moveTo>
                  <a:pt x="0" y="9143"/>
                </a:moveTo>
                <a:lnTo>
                  <a:pt x="9144" y="0"/>
                </a:lnTo>
                <a:lnTo>
                  <a:pt x="170688" y="0"/>
                </a:lnTo>
                <a:lnTo>
                  <a:pt x="170688" y="27431"/>
                </a:lnTo>
                <a:lnTo>
                  <a:pt x="161544" y="36575"/>
                </a:lnTo>
                <a:lnTo>
                  <a:pt x="0" y="36575"/>
                </a:lnTo>
                <a:lnTo>
                  <a:pt x="0" y="9143"/>
                </a:lnTo>
                <a:close/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" name="object 206"/>
          <p:cNvSpPr/>
          <p:nvPr/>
        </p:nvSpPr>
        <p:spPr>
          <a:xfrm>
            <a:off x="3616452" y="5122164"/>
            <a:ext cx="170815" cy="9525"/>
          </a:xfrm>
          <a:custGeom>
            <a:avLst/>
            <a:gdLst/>
            <a:ahLst/>
            <a:cxnLst/>
            <a:rect l="l" t="t" r="r" b="b"/>
            <a:pathLst>
              <a:path w="170814" h="9525">
                <a:moveTo>
                  <a:pt x="0" y="9143"/>
                </a:moveTo>
                <a:lnTo>
                  <a:pt x="161544" y="9143"/>
                </a:lnTo>
                <a:lnTo>
                  <a:pt x="170688" y="0"/>
                </a:lnTo>
              </a:path>
            </a:pathLst>
          </a:custGeom>
          <a:ln w="9524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" name="object 207"/>
          <p:cNvSpPr/>
          <p:nvPr/>
        </p:nvSpPr>
        <p:spPr>
          <a:xfrm>
            <a:off x="3777996" y="5131308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32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" name="object 208"/>
          <p:cNvSpPr/>
          <p:nvPr/>
        </p:nvSpPr>
        <p:spPr>
          <a:xfrm>
            <a:off x="3491484" y="5051843"/>
            <a:ext cx="400050" cy="15875"/>
          </a:xfrm>
          <a:custGeom>
            <a:avLst/>
            <a:gdLst/>
            <a:ahLst/>
            <a:cxnLst/>
            <a:rect l="l" t="t" r="r" b="b"/>
            <a:pathLst>
              <a:path w="400050" h="15875">
                <a:moveTo>
                  <a:pt x="0" y="15455"/>
                </a:moveTo>
                <a:lnTo>
                  <a:pt x="399503" y="15455"/>
                </a:lnTo>
                <a:lnTo>
                  <a:pt x="399503" y="0"/>
                </a:lnTo>
                <a:lnTo>
                  <a:pt x="0" y="0"/>
                </a:lnTo>
                <a:lnTo>
                  <a:pt x="0" y="15455"/>
                </a:lnTo>
                <a:close/>
              </a:path>
            </a:pathLst>
          </a:custGeom>
          <a:solidFill>
            <a:srgbClr val="F1F9C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" name="object 209"/>
          <p:cNvSpPr/>
          <p:nvPr/>
        </p:nvSpPr>
        <p:spPr>
          <a:xfrm>
            <a:off x="3890989" y="4994146"/>
            <a:ext cx="57785" cy="73660"/>
          </a:xfrm>
          <a:custGeom>
            <a:avLst/>
            <a:gdLst/>
            <a:ahLst/>
            <a:cxnLst/>
            <a:rect l="l" t="t" r="r" b="b"/>
            <a:pathLst>
              <a:path w="57785" h="73660">
                <a:moveTo>
                  <a:pt x="57696" y="0"/>
                </a:moveTo>
                <a:lnTo>
                  <a:pt x="0" y="57696"/>
                </a:lnTo>
                <a:lnTo>
                  <a:pt x="0" y="73151"/>
                </a:lnTo>
                <a:lnTo>
                  <a:pt x="57696" y="15455"/>
                </a:lnTo>
                <a:lnTo>
                  <a:pt x="57696" y="0"/>
                </a:lnTo>
                <a:close/>
              </a:path>
            </a:pathLst>
          </a:custGeom>
          <a:solidFill>
            <a:srgbClr val="C2C8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" name="object 210"/>
          <p:cNvSpPr/>
          <p:nvPr/>
        </p:nvSpPr>
        <p:spPr>
          <a:xfrm>
            <a:off x="3491484" y="4994146"/>
            <a:ext cx="457200" cy="57785"/>
          </a:xfrm>
          <a:custGeom>
            <a:avLst/>
            <a:gdLst/>
            <a:ahLst/>
            <a:cxnLst/>
            <a:rect l="l" t="t" r="r" b="b"/>
            <a:pathLst>
              <a:path w="457200" h="57785">
                <a:moveTo>
                  <a:pt x="457200" y="0"/>
                </a:moveTo>
                <a:lnTo>
                  <a:pt x="57696" y="0"/>
                </a:lnTo>
                <a:lnTo>
                  <a:pt x="0" y="57696"/>
                </a:lnTo>
                <a:lnTo>
                  <a:pt x="399503" y="57696"/>
                </a:lnTo>
                <a:lnTo>
                  <a:pt x="457200" y="0"/>
                </a:lnTo>
                <a:close/>
              </a:path>
            </a:pathLst>
          </a:custGeom>
          <a:solidFill>
            <a:srgbClr val="F4FA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" name="object 211"/>
          <p:cNvSpPr/>
          <p:nvPr/>
        </p:nvSpPr>
        <p:spPr>
          <a:xfrm>
            <a:off x="3491484" y="4994146"/>
            <a:ext cx="457200" cy="73660"/>
          </a:xfrm>
          <a:custGeom>
            <a:avLst/>
            <a:gdLst/>
            <a:ahLst/>
            <a:cxnLst/>
            <a:rect l="l" t="t" r="r" b="b"/>
            <a:pathLst>
              <a:path w="457200" h="73660">
                <a:moveTo>
                  <a:pt x="0" y="57696"/>
                </a:moveTo>
                <a:lnTo>
                  <a:pt x="57696" y="0"/>
                </a:lnTo>
                <a:lnTo>
                  <a:pt x="457200" y="0"/>
                </a:lnTo>
                <a:lnTo>
                  <a:pt x="457200" y="15455"/>
                </a:lnTo>
                <a:lnTo>
                  <a:pt x="399503" y="73151"/>
                </a:lnTo>
                <a:lnTo>
                  <a:pt x="0" y="73151"/>
                </a:lnTo>
                <a:lnTo>
                  <a:pt x="0" y="57696"/>
                </a:lnTo>
                <a:close/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" name="object 212"/>
          <p:cNvSpPr/>
          <p:nvPr/>
        </p:nvSpPr>
        <p:spPr>
          <a:xfrm>
            <a:off x="3491484" y="4994146"/>
            <a:ext cx="457200" cy="57785"/>
          </a:xfrm>
          <a:custGeom>
            <a:avLst/>
            <a:gdLst/>
            <a:ahLst/>
            <a:cxnLst/>
            <a:rect l="l" t="t" r="r" b="b"/>
            <a:pathLst>
              <a:path w="457200" h="57785">
                <a:moveTo>
                  <a:pt x="0" y="57696"/>
                </a:moveTo>
                <a:lnTo>
                  <a:pt x="399503" y="57696"/>
                </a:lnTo>
                <a:lnTo>
                  <a:pt x="457200" y="0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" name="object 213"/>
          <p:cNvSpPr/>
          <p:nvPr/>
        </p:nvSpPr>
        <p:spPr>
          <a:xfrm>
            <a:off x="3890988" y="5051842"/>
            <a:ext cx="0" cy="15875"/>
          </a:xfrm>
          <a:custGeom>
            <a:avLst/>
            <a:gdLst/>
            <a:ahLst/>
            <a:cxnLst/>
            <a:rect l="l" t="t" r="r" b="b"/>
            <a:pathLst>
              <a:path h="15875">
                <a:moveTo>
                  <a:pt x="-4762" y="7727"/>
                </a:moveTo>
                <a:lnTo>
                  <a:pt x="4762" y="7727"/>
                </a:lnTo>
              </a:path>
            </a:pathLst>
          </a:custGeom>
          <a:ln w="1545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" name="object 214"/>
          <p:cNvSpPr/>
          <p:nvPr/>
        </p:nvSpPr>
        <p:spPr>
          <a:xfrm>
            <a:off x="3585971" y="4917947"/>
            <a:ext cx="76200" cy="82550"/>
          </a:xfrm>
          <a:custGeom>
            <a:avLst/>
            <a:gdLst/>
            <a:ahLst/>
            <a:cxnLst/>
            <a:rect l="l" t="t" r="r" b="b"/>
            <a:pathLst>
              <a:path w="76200" h="82550">
                <a:moveTo>
                  <a:pt x="0" y="0"/>
                </a:moveTo>
                <a:lnTo>
                  <a:pt x="76200" y="0"/>
                </a:lnTo>
                <a:lnTo>
                  <a:pt x="76200" y="82295"/>
                </a:lnTo>
                <a:lnTo>
                  <a:pt x="0" y="82295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" name="object 215"/>
          <p:cNvSpPr/>
          <p:nvPr/>
        </p:nvSpPr>
        <p:spPr>
          <a:xfrm>
            <a:off x="3585971" y="4917947"/>
            <a:ext cx="76200" cy="82550"/>
          </a:xfrm>
          <a:custGeom>
            <a:avLst/>
            <a:gdLst/>
            <a:ahLst/>
            <a:cxnLst/>
            <a:rect l="l" t="t" r="r" b="b"/>
            <a:pathLst>
              <a:path w="76200" h="82550">
                <a:moveTo>
                  <a:pt x="0" y="0"/>
                </a:moveTo>
                <a:lnTo>
                  <a:pt x="76200" y="0"/>
                </a:lnTo>
                <a:lnTo>
                  <a:pt x="76200" y="82295"/>
                </a:lnTo>
                <a:lnTo>
                  <a:pt x="0" y="8229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6" name="object 216"/>
          <p:cNvSpPr/>
          <p:nvPr/>
        </p:nvSpPr>
        <p:spPr>
          <a:xfrm>
            <a:off x="3595115" y="4930140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7" name="object 217"/>
          <p:cNvSpPr/>
          <p:nvPr/>
        </p:nvSpPr>
        <p:spPr>
          <a:xfrm>
            <a:off x="3595115" y="4930137"/>
            <a:ext cx="52069" cy="38735"/>
          </a:xfrm>
          <a:custGeom>
            <a:avLst/>
            <a:gdLst/>
            <a:ahLst/>
            <a:cxnLst/>
            <a:rect l="l" t="t" r="r" b="b"/>
            <a:pathLst>
              <a:path w="52070" h="38735">
                <a:moveTo>
                  <a:pt x="0" y="7670"/>
                </a:moveTo>
                <a:lnTo>
                  <a:pt x="3886" y="8305"/>
                </a:lnTo>
                <a:lnTo>
                  <a:pt x="7772" y="8953"/>
                </a:lnTo>
                <a:lnTo>
                  <a:pt x="10363" y="7670"/>
                </a:lnTo>
                <a:lnTo>
                  <a:pt x="12954" y="6388"/>
                </a:lnTo>
                <a:lnTo>
                  <a:pt x="13817" y="0"/>
                </a:lnTo>
                <a:lnTo>
                  <a:pt x="15544" y="0"/>
                </a:lnTo>
                <a:lnTo>
                  <a:pt x="17272" y="0"/>
                </a:lnTo>
                <a:lnTo>
                  <a:pt x="17272" y="1282"/>
                </a:lnTo>
                <a:lnTo>
                  <a:pt x="20726" y="7670"/>
                </a:lnTo>
                <a:lnTo>
                  <a:pt x="24005" y="14979"/>
                </a:lnTo>
                <a:lnTo>
                  <a:pt x="28174" y="24925"/>
                </a:lnTo>
                <a:lnTo>
                  <a:pt x="32506" y="33911"/>
                </a:lnTo>
                <a:lnTo>
                  <a:pt x="36271" y="38341"/>
                </a:lnTo>
                <a:lnTo>
                  <a:pt x="39347" y="35828"/>
                </a:lnTo>
                <a:lnTo>
                  <a:pt x="42100" y="28760"/>
                </a:lnTo>
                <a:lnTo>
                  <a:pt x="44529" y="20733"/>
                </a:lnTo>
                <a:lnTo>
                  <a:pt x="46634" y="15341"/>
                </a:lnTo>
                <a:lnTo>
                  <a:pt x="49225" y="11506"/>
                </a:lnTo>
                <a:lnTo>
                  <a:pt x="50520" y="13423"/>
                </a:lnTo>
                <a:lnTo>
                  <a:pt x="51816" y="15341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8" name="object 218"/>
          <p:cNvSpPr/>
          <p:nvPr/>
        </p:nvSpPr>
        <p:spPr>
          <a:xfrm>
            <a:off x="3774947" y="4808232"/>
            <a:ext cx="60960" cy="12700"/>
          </a:xfrm>
          <a:custGeom>
            <a:avLst/>
            <a:gdLst/>
            <a:ahLst/>
            <a:cxnLst/>
            <a:rect l="l" t="t" r="r" b="b"/>
            <a:pathLst>
              <a:path w="60960" h="12700">
                <a:moveTo>
                  <a:pt x="0" y="12179"/>
                </a:moveTo>
                <a:lnTo>
                  <a:pt x="60960" y="12179"/>
                </a:lnTo>
                <a:lnTo>
                  <a:pt x="60960" y="0"/>
                </a:lnTo>
                <a:lnTo>
                  <a:pt x="0" y="0"/>
                </a:lnTo>
                <a:lnTo>
                  <a:pt x="0" y="1217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9" name="object 219"/>
          <p:cNvSpPr/>
          <p:nvPr/>
        </p:nvSpPr>
        <p:spPr>
          <a:xfrm>
            <a:off x="3770185" y="4803457"/>
            <a:ext cx="70485" cy="22225"/>
          </a:xfrm>
          <a:custGeom>
            <a:avLst/>
            <a:gdLst/>
            <a:ahLst/>
            <a:cxnLst/>
            <a:rect l="l" t="t" r="r" b="b"/>
            <a:pathLst>
              <a:path w="70485" h="22225">
                <a:moveTo>
                  <a:pt x="0" y="21717"/>
                </a:moveTo>
                <a:lnTo>
                  <a:pt x="70485" y="21717"/>
                </a:lnTo>
                <a:lnTo>
                  <a:pt x="70485" y="0"/>
                </a:lnTo>
                <a:lnTo>
                  <a:pt x="0" y="0"/>
                </a:lnTo>
                <a:lnTo>
                  <a:pt x="0" y="21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0" name="object 220"/>
          <p:cNvSpPr/>
          <p:nvPr/>
        </p:nvSpPr>
        <p:spPr>
          <a:xfrm>
            <a:off x="3770185" y="4919281"/>
            <a:ext cx="70485" cy="19050"/>
          </a:xfrm>
          <a:custGeom>
            <a:avLst/>
            <a:gdLst/>
            <a:ahLst/>
            <a:cxnLst/>
            <a:rect l="l" t="t" r="r" b="b"/>
            <a:pathLst>
              <a:path w="70485" h="19050">
                <a:moveTo>
                  <a:pt x="0" y="18669"/>
                </a:moveTo>
                <a:lnTo>
                  <a:pt x="70485" y="18669"/>
                </a:lnTo>
                <a:lnTo>
                  <a:pt x="70485" y="0"/>
                </a:lnTo>
                <a:lnTo>
                  <a:pt x="0" y="0"/>
                </a:lnTo>
                <a:lnTo>
                  <a:pt x="0" y="18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1" name="object 221"/>
          <p:cNvSpPr/>
          <p:nvPr/>
        </p:nvSpPr>
        <p:spPr>
          <a:xfrm>
            <a:off x="3770185" y="4931473"/>
            <a:ext cx="70485" cy="22225"/>
          </a:xfrm>
          <a:custGeom>
            <a:avLst/>
            <a:gdLst/>
            <a:ahLst/>
            <a:cxnLst/>
            <a:rect l="l" t="t" r="r" b="b"/>
            <a:pathLst>
              <a:path w="70485" h="22225">
                <a:moveTo>
                  <a:pt x="0" y="21717"/>
                </a:moveTo>
                <a:lnTo>
                  <a:pt x="70485" y="21717"/>
                </a:lnTo>
                <a:lnTo>
                  <a:pt x="70485" y="0"/>
                </a:lnTo>
                <a:lnTo>
                  <a:pt x="0" y="0"/>
                </a:lnTo>
                <a:lnTo>
                  <a:pt x="0" y="21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2" name="object 222"/>
          <p:cNvSpPr/>
          <p:nvPr/>
        </p:nvSpPr>
        <p:spPr>
          <a:xfrm>
            <a:off x="3770185" y="4946713"/>
            <a:ext cx="70485" cy="22225"/>
          </a:xfrm>
          <a:custGeom>
            <a:avLst/>
            <a:gdLst/>
            <a:ahLst/>
            <a:cxnLst/>
            <a:rect l="l" t="t" r="r" b="b"/>
            <a:pathLst>
              <a:path w="70485" h="22225">
                <a:moveTo>
                  <a:pt x="0" y="21717"/>
                </a:moveTo>
                <a:lnTo>
                  <a:pt x="70485" y="21717"/>
                </a:lnTo>
                <a:lnTo>
                  <a:pt x="70485" y="0"/>
                </a:lnTo>
                <a:lnTo>
                  <a:pt x="0" y="0"/>
                </a:lnTo>
                <a:lnTo>
                  <a:pt x="0" y="21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3" name="object 223"/>
          <p:cNvSpPr/>
          <p:nvPr/>
        </p:nvSpPr>
        <p:spPr>
          <a:xfrm>
            <a:off x="3567684" y="5009388"/>
            <a:ext cx="121920" cy="30480"/>
          </a:xfrm>
          <a:custGeom>
            <a:avLst/>
            <a:gdLst/>
            <a:ahLst/>
            <a:cxnLst/>
            <a:rect l="l" t="t" r="r" b="b"/>
            <a:pathLst>
              <a:path w="121920" h="30479">
                <a:moveTo>
                  <a:pt x="121920" y="0"/>
                </a:moveTo>
                <a:lnTo>
                  <a:pt x="28956" y="0"/>
                </a:lnTo>
                <a:lnTo>
                  <a:pt x="0" y="30480"/>
                </a:lnTo>
                <a:lnTo>
                  <a:pt x="92964" y="30480"/>
                </a:lnTo>
                <a:lnTo>
                  <a:pt x="12192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4" name="object 224"/>
          <p:cNvSpPr/>
          <p:nvPr/>
        </p:nvSpPr>
        <p:spPr>
          <a:xfrm>
            <a:off x="3567684" y="5009388"/>
            <a:ext cx="121920" cy="30480"/>
          </a:xfrm>
          <a:custGeom>
            <a:avLst/>
            <a:gdLst/>
            <a:ahLst/>
            <a:cxnLst/>
            <a:rect l="l" t="t" r="r" b="b"/>
            <a:pathLst>
              <a:path w="121920" h="30479">
                <a:moveTo>
                  <a:pt x="0" y="30480"/>
                </a:moveTo>
                <a:lnTo>
                  <a:pt x="28956" y="0"/>
                </a:lnTo>
                <a:lnTo>
                  <a:pt x="121920" y="0"/>
                </a:lnTo>
                <a:lnTo>
                  <a:pt x="92964" y="30480"/>
                </a:lnTo>
                <a:lnTo>
                  <a:pt x="0" y="3048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5" name="object 225"/>
          <p:cNvSpPr/>
          <p:nvPr/>
        </p:nvSpPr>
        <p:spPr>
          <a:xfrm>
            <a:off x="3707891" y="5009388"/>
            <a:ext cx="121920" cy="30480"/>
          </a:xfrm>
          <a:custGeom>
            <a:avLst/>
            <a:gdLst/>
            <a:ahLst/>
            <a:cxnLst/>
            <a:rect l="l" t="t" r="r" b="b"/>
            <a:pathLst>
              <a:path w="121920" h="30479">
                <a:moveTo>
                  <a:pt x="121920" y="0"/>
                </a:moveTo>
                <a:lnTo>
                  <a:pt x="29146" y="0"/>
                </a:lnTo>
                <a:lnTo>
                  <a:pt x="0" y="30480"/>
                </a:lnTo>
                <a:lnTo>
                  <a:pt x="92773" y="30480"/>
                </a:lnTo>
                <a:lnTo>
                  <a:pt x="12192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6" name="object 226"/>
          <p:cNvSpPr/>
          <p:nvPr/>
        </p:nvSpPr>
        <p:spPr>
          <a:xfrm>
            <a:off x="3707891" y="5009388"/>
            <a:ext cx="121920" cy="30480"/>
          </a:xfrm>
          <a:custGeom>
            <a:avLst/>
            <a:gdLst/>
            <a:ahLst/>
            <a:cxnLst/>
            <a:rect l="l" t="t" r="r" b="b"/>
            <a:pathLst>
              <a:path w="121920" h="30479">
                <a:moveTo>
                  <a:pt x="0" y="30480"/>
                </a:moveTo>
                <a:lnTo>
                  <a:pt x="29146" y="0"/>
                </a:lnTo>
                <a:lnTo>
                  <a:pt x="121920" y="0"/>
                </a:lnTo>
                <a:lnTo>
                  <a:pt x="92773" y="30480"/>
                </a:lnTo>
                <a:lnTo>
                  <a:pt x="0" y="30480"/>
                </a:lnTo>
                <a:close/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7" name="object 227"/>
          <p:cNvSpPr/>
          <p:nvPr/>
        </p:nvSpPr>
        <p:spPr>
          <a:xfrm>
            <a:off x="3582923" y="500938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79" y="0"/>
                </a:moveTo>
                <a:lnTo>
                  <a:pt x="0" y="3048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8" name="object 228"/>
          <p:cNvSpPr/>
          <p:nvPr/>
        </p:nvSpPr>
        <p:spPr>
          <a:xfrm>
            <a:off x="3598164" y="500938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79" y="0"/>
                </a:moveTo>
                <a:lnTo>
                  <a:pt x="0" y="3048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" name="object 229"/>
          <p:cNvSpPr/>
          <p:nvPr/>
        </p:nvSpPr>
        <p:spPr>
          <a:xfrm>
            <a:off x="3613403" y="500938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79" y="0"/>
                </a:moveTo>
                <a:lnTo>
                  <a:pt x="0" y="3048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" name="object 230"/>
          <p:cNvSpPr/>
          <p:nvPr/>
        </p:nvSpPr>
        <p:spPr>
          <a:xfrm>
            <a:off x="3628644" y="500938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79" y="0"/>
                </a:moveTo>
                <a:lnTo>
                  <a:pt x="0" y="3048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1" name="object 231"/>
          <p:cNvSpPr/>
          <p:nvPr/>
        </p:nvSpPr>
        <p:spPr>
          <a:xfrm>
            <a:off x="3643884" y="500938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79" y="0"/>
                </a:moveTo>
                <a:lnTo>
                  <a:pt x="0" y="3048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2" name="object 232"/>
          <p:cNvSpPr/>
          <p:nvPr/>
        </p:nvSpPr>
        <p:spPr>
          <a:xfrm>
            <a:off x="3582923" y="5027676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95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3" name="object 233"/>
          <p:cNvSpPr/>
          <p:nvPr/>
        </p:nvSpPr>
        <p:spPr>
          <a:xfrm>
            <a:off x="3445764" y="5183316"/>
            <a:ext cx="106680" cy="48895"/>
          </a:xfrm>
          <a:custGeom>
            <a:avLst/>
            <a:gdLst/>
            <a:ahLst/>
            <a:cxnLst/>
            <a:rect l="l" t="t" r="r" b="b"/>
            <a:pathLst>
              <a:path w="106679" h="48895">
                <a:moveTo>
                  <a:pt x="106679" y="4162"/>
                </a:moveTo>
                <a:lnTo>
                  <a:pt x="84951" y="1562"/>
                </a:lnTo>
                <a:lnTo>
                  <a:pt x="64293" y="0"/>
                </a:lnTo>
                <a:lnTo>
                  <a:pt x="45779" y="519"/>
                </a:lnTo>
                <a:lnTo>
                  <a:pt x="30479" y="4162"/>
                </a:lnTo>
                <a:lnTo>
                  <a:pt x="18930" y="13184"/>
                </a:lnTo>
                <a:lnTo>
                  <a:pt x="10477" y="26368"/>
                </a:lnTo>
                <a:lnTo>
                  <a:pt x="4405" y="39552"/>
                </a:lnTo>
                <a:lnTo>
                  <a:pt x="0" y="48574"/>
                </a:lnTo>
              </a:path>
            </a:pathLst>
          </a:custGeom>
          <a:ln w="28575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4" name="object 234"/>
          <p:cNvSpPr/>
          <p:nvPr/>
        </p:nvSpPr>
        <p:spPr>
          <a:xfrm>
            <a:off x="3445764" y="5264850"/>
            <a:ext cx="106680" cy="83185"/>
          </a:xfrm>
          <a:custGeom>
            <a:avLst/>
            <a:gdLst/>
            <a:ahLst/>
            <a:cxnLst/>
            <a:rect l="l" t="t" r="r" b="b"/>
            <a:pathLst>
              <a:path w="106679" h="83185">
                <a:moveTo>
                  <a:pt x="106679" y="7100"/>
                </a:moveTo>
                <a:lnTo>
                  <a:pt x="90547" y="2662"/>
                </a:lnTo>
                <a:lnTo>
                  <a:pt x="74771" y="0"/>
                </a:lnTo>
                <a:lnTo>
                  <a:pt x="59709" y="887"/>
                </a:lnTo>
                <a:lnTo>
                  <a:pt x="45719" y="7100"/>
                </a:lnTo>
                <a:lnTo>
                  <a:pt x="33039" y="19825"/>
                </a:lnTo>
                <a:lnTo>
                  <a:pt x="21431" y="37879"/>
                </a:lnTo>
                <a:lnTo>
                  <a:pt x="10537" y="59486"/>
                </a:lnTo>
                <a:lnTo>
                  <a:pt x="0" y="82869"/>
                </a:lnTo>
              </a:path>
            </a:pathLst>
          </a:custGeom>
          <a:ln w="28574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5" name="object 235"/>
          <p:cNvSpPr/>
          <p:nvPr/>
        </p:nvSpPr>
        <p:spPr>
          <a:xfrm>
            <a:off x="3445764" y="5345239"/>
            <a:ext cx="121920" cy="54610"/>
          </a:xfrm>
          <a:custGeom>
            <a:avLst/>
            <a:gdLst/>
            <a:ahLst/>
            <a:cxnLst/>
            <a:rect l="l" t="t" r="r" b="b"/>
            <a:pathLst>
              <a:path w="121920" h="54610">
                <a:moveTo>
                  <a:pt x="121920" y="4652"/>
                </a:moveTo>
                <a:lnTo>
                  <a:pt x="103480" y="1743"/>
                </a:lnTo>
                <a:lnTo>
                  <a:pt x="85450" y="0"/>
                </a:lnTo>
                <a:lnTo>
                  <a:pt x="68236" y="582"/>
                </a:lnTo>
                <a:lnTo>
                  <a:pt x="52247" y="4652"/>
                </a:lnTo>
                <a:lnTo>
                  <a:pt x="37756" y="12988"/>
                </a:lnTo>
                <a:lnTo>
                  <a:pt x="24490" y="24817"/>
                </a:lnTo>
                <a:lnTo>
                  <a:pt x="12040" y="38975"/>
                </a:lnTo>
                <a:lnTo>
                  <a:pt x="0" y="54297"/>
                </a:lnTo>
              </a:path>
            </a:pathLst>
          </a:custGeom>
          <a:ln w="28575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6" name="object 236"/>
          <p:cNvSpPr/>
          <p:nvPr/>
        </p:nvSpPr>
        <p:spPr>
          <a:xfrm>
            <a:off x="3442715" y="5426964"/>
            <a:ext cx="109855" cy="24765"/>
          </a:xfrm>
          <a:custGeom>
            <a:avLst/>
            <a:gdLst/>
            <a:ahLst/>
            <a:cxnLst/>
            <a:rect l="l" t="t" r="r" b="b"/>
            <a:pathLst>
              <a:path w="109854" h="24764">
                <a:moveTo>
                  <a:pt x="109727" y="0"/>
                </a:moveTo>
                <a:lnTo>
                  <a:pt x="63436" y="6096"/>
                </a:lnTo>
                <a:lnTo>
                  <a:pt x="16073" y="15240"/>
                </a:lnTo>
                <a:lnTo>
                  <a:pt x="3643" y="21336"/>
                </a:lnTo>
                <a:lnTo>
                  <a:pt x="0" y="24384"/>
                </a:lnTo>
              </a:path>
            </a:pathLst>
          </a:custGeom>
          <a:ln w="28574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7" name="object 237"/>
          <p:cNvSpPr/>
          <p:nvPr/>
        </p:nvSpPr>
        <p:spPr>
          <a:xfrm>
            <a:off x="3377178" y="4690871"/>
            <a:ext cx="161925" cy="210820"/>
          </a:xfrm>
          <a:custGeom>
            <a:avLst/>
            <a:gdLst/>
            <a:ahLst/>
            <a:cxnLst/>
            <a:rect l="l" t="t" r="r" b="b"/>
            <a:pathLst>
              <a:path w="161925" h="210820">
                <a:moveTo>
                  <a:pt x="63373" y="0"/>
                </a:moveTo>
                <a:lnTo>
                  <a:pt x="0" y="38595"/>
                </a:lnTo>
                <a:lnTo>
                  <a:pt x="57124" y="81038"/>
                </a:lnTo>
                <a:lnTo>
                  <a:pt x="37490" y="94538"/>
                </a:lnTo>
                <a:lnTo>
                  <a:pt x="91935" y="135064"/>
                </a:lnTo>
                <a:lnTo>
                  <a:pt x="74980" y="144716"/>
                </a:lnTo>
                <a:lnTo>
                  <a:pt x="161544" y="210311"/>
                </a:lnTo>
                <a:lnTo>
                  <a:pt x="110680" y="125412"/>
                </a:lnTo>
                <a:lnTo>
                  <a:pt x="124066" y="117703"/>
                </a:lnTo>
                <a:lnTo>
                  <a:pt x="83007" y="67525"/>
                </a:lnTo>
                <a:lnTo>
                  <a:pt x="96393" y="59817"/>
                </a:lnTo>
                <a:lnTo>
                  <a:pt x="63373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8" name="object 238"/>
          <p:cNvSpPr/>
          <p:nvPr/>
        </p:nvSpPr>
        <p:spPr>
          <a:xfrm>
            <a:off x="3378703" y="4692396"/>
            <a:ext cx="161925" cy="210820"/>
          </a:xfrm>
          <a:custGeom>
            <a:avLst/>
            <a:gdLst/>
            <a:ahLst/>
            <a:cxnLst/>
            <a:rect l="l" t="t" r="r" b="b"/>
            <a:pathLst>
              <a:path w="161925" h="210820">
                <a:moveTo>
                  <a:pt x="63373" y="0"/>
                </a:moveTo>
                <a:lnTo>
                  <a:pt x="0" y="38595"/>
                </a:lnTo>
                <a:lnTo>
                  <a:pt x="57124" y="81038"/>
                </a:lnTo>
                <a:lnTo>
                  <a:pt x="37490" y="94538"/>
                </a:lnTo>
                <a:lnTo>
                  <a:pt x="91935" y="135064"/>
                </a:lnTo>
                <a:lnTo>
                  <a:pt x="74980" y="144716"/>
                </a:lnTo>
                <a:lnTo>
                  <a:pt x="161544" y="210311"/>
                </a:lnTo>
                <a:lnTo>
                  <a:pt x="110680" y="125412"/>
                </a:lnTo>
                <a:lnTo>
                  <a:pt x="124066" y="117703"/>
                </a:lnTo>
                <a:lnTo>
                  <a:pt x="83007" y="67525"/>
                </a:lnTo>
                <a:lnTo>
                  <a:pt x="96393" y="59816"/>
                </a:lnTo>
                <a:lnTo>
                  <a:pt x="63373" y="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9" name="object 239"/>
          <p:cNvSpPr txBox="1"/>
          <p:nvPr/>
        </p:nvSpPr>
        <p:spPr>
          <a:xfrm>
            <a:off x="323719" y="3613086"/>
            <a:ext cx="2061845" cy="1339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54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Wearable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BAN</a:t>
            </a:r>
            <a:endParaRPr sz="1800" dirty="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310"/>
              </a:spcBef>
            </a:pPr>
            <a:r>
              <a:rPr sz="1400" b="1" spc="-20" dirty="0">
                <a:latin typeface="Arial"/>
                <a:cs typeface="Arial"/>
              </a:rPr>
              <a:t>Tele-metering </a:t>
            </a:r>
            <a:r>
              <a:rPr sz="1400" b="1" spc="-15" dirty="0">
                <a:latin typeface="Arial"/>
                <a:cs typeface="Arial"/>
              </a:rPr>
              <a:t>vital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data</a:t>
            </a:r>
            <a:endParaRPr sz="1400" dirty="0">
              <a:latin typeface="Arial"/>
              <a:cs typeface="Arial"/>
            </a:endParaRPr>
          </a:p>
          <a:p>
            <a:pPr marL="12700" marR="1728470">
              <a:lnSpc>
                <a:spcPct val="100000"/>
              </a:lnSpc>
              <a:spcBef>
                <a:spcPts val="280"/>
              </a:spcBef>
            </a:pPr>
            <a:r>
              <a:rPr sz="1000" spc="5" dirty="0">
                <a:latin typeface="Arial"/>
                <a:cs typeface="Arial"/>
              </a:rPr>
              <a:t>EE</a:t>
            </a:r>
            <a:r>
              <a:rPr sz="1000" spc="10" dirty="0">
                <a:latin typeface="Arial"/>
                <a:cs typeface="Arial"/>
              </a:rPr>
              <a:t>G</a:t>
            </a:r>
            <a:r>
              <a:rPr sz="1000" dirty="0">
                <a:latin typeface="Arial"/>
                <a:cs typeface="Arial"/>
              </a:rPr>
              <a:t>.  E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10" dirty="0">
                <a:latin typeface="Arial"/>
                <a:cs typeface="Arial"/>
              </a:rPr>
              <a:t>G</a:t>
            </a:r>
            <a:r>
              <a:rPr sz="1000" dirty="0">
                <a:latin typeface="Arial"/>
                <a:cs typeface="Arial"/>
              </a:rPr>
              <a:t>,</a:t>
            </a:r>
          </a:p>
          <a:p>
            <a:pPr marL="12700" marR="1250315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Blad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Pressure  </a:t>
            </a:r>
            <a:r>
              <a:rPr sz="1000" dirty="0">
                <a:latin typeface="Arial"/>
                <a:cs typeface="Arial"/>
              </a:rPr>
              <a:t>Temperatute  MRI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images</a:t>
            </a:r>
          </a:p>
        </p:txBody>
      </p:sp>
      <p:sp>
        <p:nvSpPr>
          <p:cNvPr id="240" name="object 240"/>
          <p:cNvSpPr txBox="1"/>
          <p:nvPr/>
        </p:nvSpPr>
        <p:spPr>
          <a:xfrm>
            <a:off x="3582415" y="4785272"/>
            <a:ext cx="7747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u="sng" dirty="0">
                <a:latin typeface="Arial"/>
                <a:cs typeface="Arial"/>
              </a:rPr>
              <a:t> </a:t>
            </a:r>
            <a:r>
              <a:rPr sz="1000" u="sng" spc="-150" dirty="0">
                <a:latin typeface="Arial"/>
                <a:cs typeface="Arial"/>
              </a:rPr>
              <a:t> 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323719" y="4937611"/>
            <a:ext cx="24701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Arial"/>
                <a:cs typeface="Arial"/>
              </a:rPr>
              <a:t>Et</a:t>
            </a:r>
            <a:r>
              <a:rPr sz="1000" dirty="0">
                <a:latin typeface="Arial"/>
                <a:cs typeface="Arial"/>
              </a:rPr>
              <a:t>c.</a:t>
            </a:r>
          </a:p>
        </p:txBody>
      </p:sp>
      <p:sp>
        <p:nvSpPr>
          <p:cNvPr id="242" name="object 242"/>
          <p:cNvSpPr/>
          <p:nvPr/>
        </p:nvSpPr>
        <p:spPr>
          <a:xfrm>
            <a:off x="1087615" y="4141355"/>
            <a:ext cx="1697329" cy="14411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3" name="object 243"/>
          <p:cNvSpPr/>
          <p:nvPr/>
        </p:nvSpPr>
        <p:spPr>
          <a:xfrm>
            <a:off x="1490472" y="4681728"/>
            <a:ext cx="323087" cy="3657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4" name="object 244"/>
          <p:cNvSpPr txBox="1"/>
          <p:nvPr/>
        </p:nvSpPr>
        <p:spPr>
          <a:xfrm>
            <a:off x="1213379" y="4974208"/>
            <a:ext cx="699770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marR="5080" indent="-88900">
              <a:lnSpc>
                <a:spcPts val="1250"/>
              </a:lnSpc>
            </a:pPr>
            <a:r>
              <a:rPr sz="1050" spc="-10" dirty="0">
                <a:latin typeface="Arial"/>
                <a:cs typeface="Arial"/>
              </a:rPr>
              <a:t>P</a:t>
            </a:r>
            <a:r>
              <a:rPr sz="1050" spc="-15" dirty="0">
                <a:latin typeface="Arial"/>
                <a:cs typeface="Arial"/>
              </a:rPr>
              <a:t>a</a:t>
            </a:r>
            <a:r>
              <a:rPr sz="1050" dirty="0">
                <a:latin typeface="Arial"/>
                <a:cs typeface="Arial"/>
              </a:rPr>
              <a:t>c</a:t>
            </a:r>
            <a:r>
              <a:rPr sz="1050" spc="-15" dirty="0">
                <a:latin typeface="Arial"/>
                <a:cs typeface="Arial"/>
              </a:rPr>
              <a:t>e</a:t>
            </a:r>
            <a:r>
              <a:rPr sz="1050" spc="30" dirty="0">
                <a:latin typeface="Arial"/>
                <a:cs typeface="Arial"/>
              </a:rPr>
              <a:t>m</a:t>
            </a:r>
            <a:r>
              <a:rPr sz="1050" spc="-15" dirty="0">
                <a:latin typeface="Arial"/>
                <a:cs typeface="Arial"/>
              </a:rPr>
              <a:t>a</a:t>
            </a:r>
            <a:r>
              <a:rPr sz="1050" dirty="0">
                <a:latin typeface="Arial"/>
                <a:cs typeface="Arial"/>
              </a:rPr>
              <a:t>k</a:t>
            </a:r>
            <a:r>
              <a:rPr sz="1050" spc="-15" dirty="0">
                <a:latin typeface="Arial"/>
                <a:cs typeface="Arial"/>
              </a:rPr>
              <a:t>er  </a:t>
            </a:r>
            <a:r>
              <a:rPr sz="1050" spc="5" dirty="0">
                <a:latin typeface="Arial"/>
                <a:cs typeface="Arial"/>
              </a:rPr>
              <a:t>with</a:t>
            </a:r>
            <a:r>
              <a:rPr sz="1050" spc="-12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IAD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319783" y="5757671"/>
            <a:ext cx="2338070" cy="332740"/>
          </a:xfrm>
          <a:custGeom>
            <a:avLst/>
            <a:gdLst/>
            <a:ahLst/>
            <a:cxnLst/>
            <a:rect l="l" t="t" r="r" b="b"/>
            <a:pathLst>
              <a:path w="2338070" h="332739">
                <a:moveTo>
                  <a:pt x="2282444" y="0"/>
                </a:moveTo>
                <a:lnTo>
                  <a:pt x="55372" y="0"/>
                </a:lnTo>
                <a:lnTo>
                  <a:pt x="33818" y="4351"/>
                </a:lnTo>
                <a:lnTo>
                  <a:pt x="16217" y="16217"/>
                </a:lnTo>
                <a:lnTo>
                  <a:pt x="4351" y="33818"/>
                </a:lnTo>
                <a:lnTo>
                  <a:pt x="0" y="55371"/>
                </a:lnTo>
                <a:lnTo>
                  <a:pt x="0" y="276859"/>
                </a:lnTo>
                <a:lnTo>
                  <a:pt x="4351" y="298413"/>
                </a:lnTo>
                <a:lnTo>
                  <a:pt x="16217" y="316014"/>
                </a:lnTo>
                <a:lnTo>
                  <a:pt x="33818" y="327880"/>
                </a:lnTo>
                <a:lnTo>
                  <a:pt x="55372" y="332231"/>
                </a:lnTo>
                <a:lnTo>
                  <a:pt x="2282444" y="332231"/>
                </a:lnTo>
                <a:lnTo>
                  <a:pt x="2303997" y="327880"/>
                </a:lnTo>
                <a:lnTo>
                  <a:pt x="2321598" y="316014"/>
                </a:lnTo>
                <a:lnTo>
                  <a:pt x="2333464" y="298413"/>
                </a:lnTo>
                <a:lnTo>
                  <a:pt x="2337816" y="276859"/>
                </a:lnTo>
                <a:lnTo>
                  <a:pt x="2337816" y="55371"/>
                </a:lnTo>
                <a:lnTo>
                  <a:pt x="2333464" y="33818"/>
                </a:lnTo>
                <a:lnTo>
                  <a:pt x="2321598" y="16217"/>
                </a:lnTo>
                <a:lnTo>
                  <a:pt x="2303997" y="4351"/>
                </a:lnTo>
                <a:lnTo>
                  <a:pt x="2282444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6" name="object 246"/>
          <p:cNvSpPr txBox="1"/>
          <p:nvPr/>
        </p:nvSpPr>
        <p:spPr>
          <a:xfrm>
            <a:off x="1277292" y="5738130"/>
            <a:ext cx="242189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 indent="-259079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Dependable </a:t>
            </a:r>
            <a:r>
              <a:rPr sz="1200" b="1" spc="-5" dirty="0">
                <a:latin typeface="Arial"/>
                <a:cs typeface="Arial"/>
              </a:rPr>
              <a:t>Network among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vital  sensors, actuators,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robots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490727" y="5593079"/>
            <a:ext cx="816863" cy="5090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8" name="object 248"/>
          <p:cNvSpPr/>
          <p:nvPr/>
        </p:nvSpPr>
        <p:spPr>
          <a:xfrm>
            <a:off x="3919728" y="5501640"/>
            <a:ext cx="871727" cy="5212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9" name="object 249"/>
          <p:cNvSpPr txBox="1"/>
          <p:nvPr/>
        </p:nvSpPr>
        <p:spPr>
          <a:xfrm>
            <a:off x="3959440" y="5853683"/>
            <a:ext cx="691515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265">
              <a:lnSpc>
                <a:spcPts val="1250"/>
              </a:lnSpc>
            </a:pPr>
            <a:r>
              <a:rPr sz="1050" dirty="0">
                <a:latin typeface="Arial"/>
                <a:cs typeface="Arial"/>
              </a:rPr>
              <a:t>Capsule  </a:t>
            </a:r>
            <a:r>
              <a:rPr sz="1050" spc="-10" dirty="0">
                <a:latin typeface="Arial"/>
                <a:cs typeface="Arial"/>
              </a:rPr>
              <a:t>E</a:t>
            </a:r>
            <a:r>
              <a:rPr sz="1050" spc="-15" dirty="0">
                <a:latin typeface="Arial"/>
                <a:cs typeface="Arial"/>
              </a:rPr>
              <a:t>ndo</a:t>
            </a:r>
            <a:r>
              <a:rPr sz="1050" dirty="0">
                <a:latin typeface="Arial"/>
                <a:cs typeface="Arial"/>
              </a:rPr>
              <a:t>sc</a:t>
            </a:r>
            <a:r>
              <a:rPr sz="1050" spc="-15" dirty="0">
                <a:latin typeface="Arial"/>
                <a:cs typeface="Arial"/>
              </a:rPr>
              <a:t>o</a:t>
            </a:r>
            <a:r>
              <a:rPr sz="1050" spc="10" dirty="0">
                <a:latin typeface="Arial"/>
                <a:cs typeface="Arial"/>
              </a:rPr>
              <a:t>p</a:t>
            </a:r>
            <a:r>
              <a:rPr sz="1050" dirty="0">
                <a:latin typeface="Arial"/>
                <a:cs typeface="Arial"/>
              </a:rPr>
              <a:t>e</a:t>
            </a:r>
          </a:p>
        </p:txBody>
      </p:sp>
      <p:sp>
        <p:nvSpPr>
          <p:cNvPr id="250" name="object 250"/>
          <p:cNvSpPr/>
          <p:nvPr/>
        </p:nvSpPr>
        <p:spPr>
          <a:xfrm>
            <a:off x="3732276" y="4402839"/>
            <a:ext cx="1487805" cy="1115695"/>
          </a:xfrm>
          <a:custGeom>
            <a:avLst/>
            <a:gdLst/>
            <a:ahLst/>
            <a:cxnLst/>
            <a:rect l="l" t="t" r="r" b="b"/>
            <a:pathLst>
              <a:path w="1487804" h="1115695">
                <a:moveTo>
                  <a:pt x="1301496" y="0"/>
                </a:moveTo>
                <a:lnTo>
                  <a:pt x="185928" y="0"/>
                </a:lnTo>
                <a:lnTo>
                  <a:pt x="136502" y="6641"/>
                </a:lnTo>
                <a:lnTo>
                  <a:pt x="92089" y="25383"/>
                </a:lnTo>
                <a:lnTo>
                  <a:pt x="54459" y="54454"/>
                </a:lnTo>
                <a:lnTo>
                  <a:pt x="25385" y="92083"/>
                </a:lnTo>
                <a:lnTo>
                  <a:pt x="6641" y="136498"/>
                </a:lnTo>
                <a:lnTo>
                  <a:pt x="0" y="185928"/>
                </a:lnTo>
                <a:lnTo>
                  <a:pt x="0" y="929627"/>
                </a:lnTo>
                <a:lnTo>
                  <a:pt x="6641" y="979057"/>
                </a:lnTo>
                <a:lnTo>
                  <a:pt x="25385" y="1023475"/>
                </a:lnTo>
                <a:lnTo>
                  <a:pt x="54459" y="1061107"/>
                </a:lnTo>
                <a:lnTo>
                  <a:pt x="92089" y="1090181"/>
                </a:lnTo>
                <a:lnTo>
                  <a:pt x="136502" y="1108926"/>
                </a:lnTo>
                <a:lnTo>
                  <a:pt x="185928" y="1115568"/>
                </a:lnTo>
                <a:lnTo>
                  <a:pt x="1301496" y="1115568"/>
                </a:lnTo>
                <a:lnTo>
                  <a:pt x="1350921" y="1108926"/>
                </a:lnTo>
                <a:lnTo>
                  <a:pt x="1395334" y="1090181"/>
                </a:lnTo>
                <a:lnTo>
                  <a:pt x="1432964" y="1061107"/>
                </a:lnTo>
                <a:lnTo>
                  <a:pt x="1462038" y="1023475"/>
                </a:lnTo>
                <a:lnTo>
                  <a:pt x="1480782" y="979057"/>
                </a:lnTo>
                <a:lnTo>
                  <a:pt x="1487424" y="929627"/>
                </a:lnTo>
                <a:lnTo>
                  <a:pt x="1487424" y="185928"/>
                </a:lnTo>
                <a:lnTo>
                  <a:pt x="1480782" y="136498"/>
                </a:lnTo>
                <a:lnTo>
                  <a:pt x="1462038" y="92083"/>
                </a:lnTo>
                <a:lnTo>
                  <a:pt x="1432964" y="54454"/>
                </a:lnTo>
                <a:lnTo>
                  <a:pt x="1395334" y="25383"/>
                </a:lnTo>
                <a:lnTo>
                  <a:pt x="1350921" y="6641"/>
                </a:lnTo>
                <a:lnTo>
                  <a:pt x="1301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1" name="object 251"/>
          <p:cNvSpPr/>
          <p:nvPr/>
        </p:nvSpPr>
        <p:spPr>
          <a:xfrm>
            <a:off x="3732276" y="4402839"/>
            <a:ext cx="1487805" cy="1115695"/>
          </a:xfrm>
          <a:custGeom>
            <a:avLst/>
            <a:gdLst/>
            <a:ahLst/>
            <a:cxnLst/>
            <a:rect l="l" t="t" r="r" b="b"/>
            <a:pathLst>
              <a:path w="1487804" h="1115695">
                <a:moveTo>
                  <a:pt x="0" y="185928"/>
                </a:moveTo>
                <a:lnTo>
                  <a:pt x="6641" y="136498"/>
                </a:lnTo>
                <a:lnTo>
                  <a:pt x="25385" y="92083"/>
                </a:lnTo>
                <a:lnTo>
                  <a:pt x="54459" y="54454"/>
                </a:lnTo>
                <a:lnTo>
                  <a:pt x="92089" y="25383"/>
                </a:lnTo>
                <a:lnTo>
                  <a:pt x="136502" y="6641"/>
                </a:lnTo>
                <a:lnTo>
                  <a:pt x="185928" y="0"/>
                </a:lnTo>
                <a:lnTo>
                  <a:pt x="1301496" y="0"/>
                </a:lnTo>
                <a:lnTo>
                  <a:pt x="1350921" y="6641"/>
                </a:lnTo>
                <a:lnTo>
                  <a:pt x="1395334" y="25383"/>
                </a:lnTo>
                <a:lnTo>
                  <a:pt x="1432964" y="54454"/>
                </a:lnTo>
                <a:lnTo>
                  <a:pt x="1462038" y="92083"/>
                </a:lnTo>
                <a:lnTo>
                  <a:pt x="1480782" y="136498"/>
                </a:lnTo>
                <a:lnTo>
                  <a:pt x="1487424" y="185928"/>
                </a:lnTo>
                <a:lnTo>
                  <a:pt x="1487424" y="929627"/>
                </a:lnTo>
                <a:lnTo>
                  <a:pt x="1480782" y="979057"/>
                </a:lnTo>
                <a:lnTo>
                  <a:pt x="1462038" y="1023475"/>
                </a:lnTo>
                <a:lnTo>
                  <a:pt x="1432964" y="1061107"/>
                </a:lnTo>
                <a:lnTo>
                  <a:pt x="1395334" y="1090181"/>
                </a:lnTo>
                <a:lnTo>
                  <a:pt x="1350921" y="1108926"/>
                </a:lnTo>
                <a:lnTo>
                  <a:pt x="1301496" y="1115568"/>
                </a:lnTo>
                <a:lnTo>
                  <a:pt x="185928" y="1115568"/>
                </a:lnTo>
                <a:lnTo>
                  <a:pt x="136502" y="1108926"/>
                </a:lnTo>
                <a:lnTo>
                  <a:pt x="92089" y="1090181"/>
                </a:lnTo>
                <a:lnTo>
                  <a:pt x="54459" y="1061107"/>
                </a:lnTo>
                <a:lnTo>
                  <a:pt x="25385" y="1023475"/>
                </a:lnTo>
                <a:lnTo>
                  <a:pt x="6641" y="979057"/>
                </a:lnTo>
                <a:lnTo>
                  <a:pt x="0" y="929627"/>
                </a:lnTo>
                <a:lnTo>
                  <a:pt x="0" y="18592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2" name="object 252"/>
          <p:cNvSpPr txBox="1"/>
          <p:nvPr/>
        </p:nvSpPr>
        <p:spPr>
          <a:xfrm>
            <a:off x="3054464" y="3632289"/>
            <a:ext cx="1879600" cy="106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Implant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BAN</a:t>
            </a:r>
            <a:endParaRPr sz="1800" dirty="0">
              <a:latin typeface="Arial"/>
              <a:cs typeface="Arial"/>
            </a:endParaRPr>
          </a:p>
          <a:p>
            <a:pPr marL="336550" marR="215900" indent="-92075">
              <a:lnSpc>
                <a:spcPct val="100000"/>
              </a:lnSpc>
              <a:spcBef>
                <a:spcPts val="380"/>
              </a:spcBef>
            </a:pPr>
            <a:r>
              <a:rPr sz="1400" b="1" spc="-20" dirty="0">
                <a:latin typeface="Arial"/>
                <a:cs typeface="Arial"/>
              </a:rPr>
              <a:t>Tele-controlling  </a:t>
            </a:r>
            <a:r>
              <a:rPr sz="1400" b="1" spc="-10" dirty="0">
                <a:latin typeface="Arial"/>
                <a:cs typeface="Arial"/>
              </a:rPr>
              <a:t>implant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devices</a:t>
            </a:r>
            <a:endParaRPr sz="1400" dirty="0">
              <a:latin typeface="Arial"/>
              <a:cs typeface="Arial"/>
            </a:endParaRPr>
          </a:p>
          <a:p>
            <a:pPr marL="821690">
              <a:lnSpc>
                <a:spcPct val="100000"/>
              </a:lnSpc>
              <a:spcBef>
                <a:spcPts val="919"/>
              </a:spcBef>
            </a:pPr>
            <a:r>
              <a:rPr sz="1200" spc="20" dirty="0">
                <a:latin typeface="Arial"/>
                <a:cs typeface="Arial"/>
              </a:rPr>
              <a:t>UWB </a:t>
            </a:r>
            <a:r>
              <a:rPr sz="1200" spc="-5" dirty="0">
                <a:latin typeface="Arial"/>
                <a:cs typeface="Arial"/>
              </a:rPr>
              <a:t>can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solve</a:t>
            </a:r>
          </a:p>
        </p:txBody>
      </p:sp>
      <p:sp>
        <p:nvSpPr>
          <p:cNvPr id="253" name="object 253"/>
          <p:cNvSpPr txBox="1"/>
          <p:nvPr/>
        </p:nvSpPr>
        <p:spPr>
          <a:xfrm>
            <a:off x="3906428" y="4682583"/>
            <a:ext cx="111633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such 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problem</a:t>
            </a:r>
          </a:p>
        </p:txBody>
      </p:sp>
      <p:sp>
        <p:nvSpPr>
          <p:cNvPr id="254" name="object 254"/>
          <p:cNvSpPr txBox="1"/>
          <p:nvPr/>
        </p:nvSpPr>
        <p:spPr>
          <a:xfrm>
            <a:off x="3762247" y="4865464"/>
            <a:ext cx="15328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u="dbl" baseline="47222" dirty="0">
                <a:latin typeface="Arial"/>
                <a:cs typeface="Arial"/>
              </a:rPr>
              <a:t> </a:t>
            </a:r>
            <a:r>
              <a:rPr sz="1500" u="dbl" spc="-120" baseline="47222" dirty="0">
                <a:latin typeface="Arial"/>
                <a:cs typeface="Arial"/>
              </a:rPr>
              <a:t> </a:t>
            </a:r>
            <a:r>
              <a:rPr sz="1500" baseline="47222" dirty="0">
                <a:latin typeface="Arial"/>
                <a:cs typeface="Arial"/>
              </a:rPr>
              <a:t> </a:t>
            </a:r>
            <a:r>
              <a:rPr sz="1500" spc="-15" baseline="47222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  radio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interferes</a:t>
            </a:r>
          </a:p>
        </p:txBody>
      </p:sp>
      <p:sp>
        <p:nvSpPr>
          <p:cNvPr id="255" name="object 255"/>
          <p:cNvSpPr txBox="1"/>
          <p:nvPr/>
        </p:nvSpPr>
        <p:spPr>
          <a:xfrm>
            <a:off x="3863756" y="5048343"/>
            <a:ext cx="133032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human </a:t>
            </a:r>
            <a:r>
              <a:rPr sz="1200" spc="-5" dirty="0">
                <a:latin typeface="Arial"/>
                <a:cs typeface="Arial"/>
              </a:rPr>
              <a:t>body</a:t>
            </a:r>
            <a:r>
              <a:rPr sz="1200" spc="2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3760723" y="5126379"/>
            <a:ext cx="1482090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50" u="sng" dirty="0">
                <a:latin typeface="Arial"/>
                <a:cs typeface="Arial"/>
              </a:rPr>
              <a:t> </a:t>
            </a:r>
            <a:r>
              <a:rPr sz="1050" u="sng" spc="75" dirty="0">
                <a:latin typeface="Arial"/>
                <a:cs typeface="Arial"/>
              </a:rPr>
              <a:t> </a:t>
            </a:r>
            <a:endParaRPr sz="1050" dirty="0">
              <a:latin typeface="Arial"/>
              <a:cs typeface="Arial"/>
            </a:endParaRPr>
          </a:p>
          <a:p>
            <a:pPr marL="115570">
              <a:lnSpc>
                <a:spcPts val="1225"/>
              </a:lnSpc>
            </a:pPr>
            <a:r>
              <a:rPr sz="1200" spc="-5" dirty="0">
                <a:latin typeface="Arial"/>
                <a:cs typeface="Arial"/>
              </a:rPr>
              <a:t>medical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equipments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606551" y="2334766"/>
            <a:ext cx="3328670" cy="241300"/>
          </a:xfrm>
          <a:custGeom>
            <a:avLst/>
            <a:gdLst/>
            <a:ahLst/>
            <a:cxnLst/>
            <a:rect l="l" t="t" r="r" b="b"/>
            <a:pathLst>
              <a:path w="3328670" h="241300">
                <a:moveTo>
                  <a:pt x="3288284" y="0"/>
                </a:moveTo>
                <a:lnTo>
                  <a:pt x="40132" y="0"/>
                </a:lnTo>
                <a:lnTo>
                  <a:pt x="24511" y="3154"/>
                </a:lnTo>
                <a:lnTo>
                  <a:pt x="11755" y="11755"/>
                </a:lnTo>
                <a:lnTo>
                  <a:pt x="3154" y="24511"/>
                </a:lnTo>
                <a:lnTo>
                  <a:pt x="0" y="40132"/>
                </a:lnTo>
                <a:lnTo>
                  <a:pt x="0" y="200660"/>
                </a:lnTo>
                <a:lnTo>
                  <a:pt x="3154" y="216280"/>
                </a:lnTo>
                <a:lnTo>
                  <a:pt x="11755" y="229036"/>
                </a:lnTo>
                <a:lnTo>
                  <a:pt x="24511" y="237637"/>
                </a:lnTo>
                <a:lnTo>
                  <a:pt x="40132" y="240792"/>
                </a:lnTo>
                <a:lnTo>
                  <a:pt x="3288284" y="240792"/>
                </a:lnTo>
                <a:lnTo>
                  <a:pt x="3303904" y="237637"/>
                </a:lnTo>
                <a:lnTo>
                  <a:pt x="3316660" y="229036"/>
                </a:lnTo>
                <a:lnTo>
                  <a:pt x="3325261" y="216280"/>
                </a:lnTo>
                <a:lnTo>
                  <a:pt x="3328416" y="200660"/>
                </a:lnTo>
                <a:lnTo>
                  <a:pt x="3328416" y="40132"/>
                </a:lnTo>
                <a:lnTo>
                  <a:pt x="3325261" y="24511"/>
                </a:lnTo>
                <a:lnTo>
                  <a:pt x="3316660" y="11755"/>
                </a:lnTo>
                <a:lnTo>
                  <a:pt x="3303904" y="3154"/>
                </a:lnTo>
                <a:lnTo>
                  <a:pt x="3288284" y="0"/>
                </a:lnTo>
                <a:close/>
              </a:path>
            </a:pathLst>
          </a:custGeom>
          <a:solidFill>
            <a:srgbClr val="C1C1C1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8" name="object 258"/>
          <p:cNvSpPr/>
          <p:nvPr/>
        </p:nvSpPr>
        <p:spPr>
          <a:xfrm>
            <a:off x="606551" y="2167127"/>
            <a:ext cx="3331845" cy="219710"/>
          </a:xfrm>
          <a:custGeom>
            <a:avLst/>
            <a:gdLst/>
            <a:ahLst/>
            <a:cxnLst/>
            <a:rect l="l" t="t" r="r" b="b"/>
            <a:pathLst>
              <a:path w="3331845" h="219710">
                <a:moveTo>
                  <a:pt x="0" y="0"/>
                </a:moveTo>
                <a:lnTo>
                  <a:pt x="3331464" y="0"/>
                </a:lnTo>
                <a:lnTo>
                  <a:pt x="3331464" y="219455"/>
                </a:lnTo>
                <a:lnTo>
                  <a:pt x="0" y="219455"/>
                </a:lnTo>
                <a:lnTo>
                  <a:pt x="0" y="0"/>
                </a:lnTo>
                <a:close/>
              </a:path>
            </a:pathLst>
          </a:custGeom>
          <a:solidFill>
            <a:srgbClr val="C1C1C1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9" name="object 259"/>
          <p:cNvSpPr/>
          <p:nvPr/>
        </p:nvSpPr>
        <p:spPr>
          <a:xfrm>
            <a:off x="1845564" y="2857502"/>
            <a:ext cx="94615" cy="198120"/>
          </a:xfrm>
          <a:custGeom>
            <a:avLst/>
            <a:gdLst/>
            <a:ahLst/>
            <a:cxnLst/>
            <a:rect l="l" t="t" r="r" b="b"/>
            <a:pathLst>
              <a:path w="94614" h="198119">
                <a:moveTo>
                  <a:pt x="94487" y="183070"/>
                </a:moveTo>
                <a:lnTo>
                  <a:pt x="80225" y="198120"/>
                </a:lnTo>
                <a:lnTo>
                  <a:pt x="75476" y="198120"/>
                </a:lnTo>
                <a:lnTo>
                  <a:pt x="19011" y="198120"/>
                </a:lnTo>
                <a:lnTo>
                  <a:pt x="14262" y="198120"/>
                </a:lnTo>
                <a:lnTo>
                  <a:pt x="9512" y="196608"/>
                </a:lnTo>
                <a:lnTo>
                  <a:pt x="5943" y="194106"/>
                </a:lnTo>
                <a:lnTo>
                  <a:pt x="2971" y="191096"/>
                </a:lnTo>
                <a:lnTo>
                  <a:pt x="1193" y="187083"/>
                </a:lnTo>
                <a:lnTo>
                  <a:pt x="0" y="183070"/>
                </a:lnTo>
                <a:lnTo>
                  <a:pt x="0" y="15049"/>
                </a:lnTo>
                <a:lnTo>
                  <a:pt x="14262" y="0"/>
                </a:lnTo>
                <a:lnTo>
                  <a:pt x="19011" y="0"/>
                </a:lnTo>
                <a:lnTo>
                  <a:pt x="75476" y="0"/>
                </a:lnTo>
                <a:lnTo>
                  <a:pt x="80225" y="0"/>
                </a:lnTo>
                <a:lnTo>
                  <a:pt x="84391" y="2006"/>
                </a:lnTo>
                <a:lnTo>
                  <a:pt x="88544" y="4013"/>
                </a:lnTo>
                <a:lnTo>
                  <a:pt x="92113" y="7518"/>
                </a:lnTo>
                <a:lnTo>
                  <a:pt x="93891" y="11036"/>
                </a:lnTo>
                <a:lnTo>
                  <a:pt x="94487" y="15049"/>
                </a:lnTo>
                <a:lnTo>
                  <a:pt x="94487" y="183070"/>
                </a:lnTo>
                <a:close/>
              </a:path>
            </a:pathLst>
          </a:custGeom>
          <a:ln w="952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0" name="object 260"/>
          <p:cNvSpPr/>
          <p:nvPr/>
        </p:nvSpPr>
        <p:spPr>
          <a:xfrm>
            <a:off x="1863851" y="2918460"/>
            <a:ext cx="3175" cy="48895"/>
          </a:xfrm>
          <a:custGeom>
            <a:avLst/>
            <a:gdLst/>
            <a:ahLst/>
            <a:cxnLst/>
            <a:rect l="l" t="t" r="r" b="b"/>
            <a:pathLst>
              <a:path w="3175" h="48894">
                <a:moveTo>
                  <a:pt x="0" y="0"/>
                </a:moveTo>
                <a:lnTo>
                  <a:pt x="3048" y="48768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1" name="object 261"/>
          <p:cNvSpPr/>
          <p:nvPr/>
        </p:nvSpPr>
        <p:spPr>
          <a:xfrm>
            <a:off x="1924811" y="2918460"/>
            <a:ext cx="3175" cy="48895"/>
          </a:xfrm>
          <a:custGeom>
            <a:avLst/>
            <a:gdLst/>
            <a:ahLst/>
            <a:cxnLst/>
            <a:rect l="l" t="t" r="r" b="b"/>
            <a:pathLst>
              <a:path w="3175" h="48894">
                <a:moveTo>
                  <a:pt x="0" y="0"/>
                </a:moveTo>
                <a:lnTo>
                  <a:pt x="3048" y="48768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2" name="object 262"/>
          <p:cNvSpPr/>
          <p:nvPr/>
        </p:nvSpPr>
        <p:spPr>
          <a:xfrm>
            <a:off x="1924811" y="2912364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0" y="6096"/>
                </a:moveTo>
                <a:lnTo>
                  <a:pt x="9601" y="0"/>
                </a:lnTo>
                <a:lnTo>
                  <a:pt x="15240" y="1016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3" name="object 263"/>
          <p:cNvSpPr/>
          <p:nvPr/>
        </p:nvSpPr>
        <p:spPr>
          <a:xfrm>
            <a:off x="1924811" y="2945892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0"/>
                </a:moveTo>
                <a:lnTo>
                  <a:pt x="9601" y="3048"/>
                </a:lnTo>
                <a:lnTo>
                  <a:pt x="15240" y="3048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4" name="object 264"/>
          <p:cNvSpPr/>
          <p:nvPr/>
        </p:nvSpPr>
        <p:spPr>
          <a:xfrm>
            <a:off x="1845564" y="2912364"/>
            <a:ext cx="18415" cy="6350"/>
          </a:xfrm>
          <a:custGeom>
            <a:avLst/>
            <a:gdLst/>
            <a:ahLst/>
            <a:cxnLst/>
            <a:rect l="l" t="t" r="r" b="b"/>
            <a:pathLst>
              <a:path w="18414" h="6350">
                <a:moveTo>
                  <a:pt x="18287" y="6096"/>
                </a:moveTo>
                <a:lnTo>
                  <a:pt x="6527" y="0"/>
                </a:lnTo>
                <a:lnTo>
                  <a:pt x="0" y="1016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5" name="object 265"/>
          <p:cNvSpPr/>
          <p:nvPr/>
        </p:nvSpPr>
        <p:spPr>
          <a:xfrm>
            <a:off x="1845564" y="2945892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18287" y="0"/>
                </a:moveTo>
                <a:lnTo>
                  <a:pt x="6527" y="3048"/>
                </a:lnTo>
                <a:lnTo>
                  <a:pt x="0" y="3048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6" name="object 266"/>
          <p:cNvSpPr/>
          <p:nvPr/>
        </p:nvSpPr>
        <p:spPr>
          <a:xfrm>
            <a:off x="1845564" y="2967227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39">
                <a:moveTo>
                  <a:pt x="18287" y="0"/>
                </a:moveTo>
                <a:lnTo>
                  <a:pt x="6527" y="24142"/>
                </a:lnTo>
                <a:lnTo>
                  <a:pt x="0" y="27432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7" name="object 267"/>
          <p:cNvSpPr/>
          <p:nvPr/>
        </p:nvSpPr>
        <p:spPr>
          <a:xfrm>
            <a:off x="1924811" y="2967227"/>
            <a:ext cx="15240" cy="27940"/>
          </a:xfrm>
          <a:custGeom>
            <a:avLst/>
            <a:gdLst/>
            <a:ahLst/>
            <a:cxnLst/>
            <a:rect l="l" t="t" r="r" b="b"/>
            <a:pathLst>
              <a:path w="15239" h="27939">
                <a:moveTo>
                  <a:pt x="0" y="0"/>
                </a:moveTo>
                <a:lnTo>
                  <a:pt x="9601" y="24206"/>
                </a:lnTo>
                <a:lnTo>
                  <a:pt x="15240" y="23672"/>
                </a:lnTo>
                <a:lnTo>
                  <a:pt x="15240" y="27432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8" name="object 268"/>
          <p:cNvSpPr/>
          <p:nvPr/>
        </p:nvSpPr>
        <p:spPr>
          <a:xfrm>
            <a:off x="1921764" y="3003804"/>
            <a:ext cx="12700" cy="52069"/>
          </a:xfrm>
          <a:custGeom>
            <a:avLst/>
            <a:gdLst/>
            <a:ahLst/>
            <a:cxnLst/>
            <a:rect l="l" t="t" r="r" b="b"/>
            <a:pathLst>
              <a:path w="12700" h="52069">
                <a:moveTo>
                  <a:pt x="12192" y="0"/>
                </a:moveTo>
                <a:lnTo>
                  <a:pt x="0" y="51816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9" name="object 269"/>
          <p:cNvSpPr/>
          <p:nvPr/>
        </p:nvSpPr>
        <p:spPr>
          <a:xfrm>
            <a:off x="1851660" y="3003804"/>
            <a:ext cx="15240" cy="52069"/>
          </a:xfrm>
          <a:custGeom>
            <a:avLst/>
            <a:gdLst/>
            <a:ahLst/>
            <a:cxnLst/>
            <a:rect l="l" t="t" r="r" b="b"/>
            <a:pathLst>
              <a:path w="15239" h="52069">
                <a:moveTo>
                  <a:pt x="0" y="0"/>
                </a:moveTo>
                <a:lnTo>
                  <a:pt x="15240" y="51816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0" name="object 270"/>
          <p:cNvSpPr/>
          <p:nvPr/>
        </p:nvSpPr>
        <p:spPr>
          <a:xfrm>
            <a:off x="1857755" y="2860548"/>
            <a:ext cx="73660" cy="30480"/>
          </a:xfrm>
          <a:custGeom>
            <a:avLst/>
            <a:gdLst/>
            <a:ahLst/>
            <a:cxnLst/>
            <a:rect l="l" t="t" r="r" b="b"/>
            <a:pathLst>
              <a:path w="73660" h="30480">
                <a:moveTo>
                  <a:pt x="0" y="0"/>
                </a:moveTo>
                <a:lnTo>
                  <a:pt x="0" y="30480"/>
                </a:lnTo>
                <a:lnTo>
                  <a:pt x="72580" y="30480"/>
                </a:lnTo>
                <a:lnTo>
                  <a:pt x="73152" y="0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1" name="object 271"/>
          <p:cNvSpPr/>
          <p:nvPr/>
        </p:nvSpPr>
        <p:spPr>
          <a:xfrm>
            <a:off x="1845564" y="2857502"/>
            <a:ext cx="94615" cy="198120"/>
          </a:xfrm>
          <a:custGeom>
            <a:avLst/>
            <a:gdLst/>
            <a:ahLst/>
            <a:cxnLst/>
            <a:rect l="l" t="t" r="r" b="b"/>
            <a:pathLst>
              <a:path w="94614" h="198119">
                <a:moveTo>
                  <a:pt x="94487" y="183070"/>
                </a:moveTo>
                <a:lnTo>
                  <a:pt x="80225" y="198120"/>
                </a:lnTo>
                <a:lnTo>
                  <a:pt x="75476" y="198120"/>
                </a:lnTo>
                <a:lnTo>
                  <a:pt x="19011" y="198120"/>
                </a:lnTo>
                <a:lnTo>
                  <a:pt x="14262" y="198120"/>
                </a:lnTo>
                <a:lnTo>
                  <a:pt x="9512" y="196608"/>
                </a:lnTo>
                <a:lnTo>
                  <a:pt x="5943" y="194106"/>
                </a:lnTo>
                <a:lnTo>
                  <a:pt x="2971" y="191096"/>
                </a:lnTo>
                <a:lnTo>
                  <a:pt x="1193" y="187083"/>
                </a:lnTo>
                <a:lnTo>
                  <a:pt x="0" y="183070"/>
                </a:lnTo>
                <a:lnTo>
                  <a:pt x="0" y="15049"/>
                </a:lnTo>
                <a:lnTo>
                  <a:pt x="14262" y="0"/>
                </a:lnTo>
                <a:lnTo>
                  <a:pt x="19011" y="0"/>
                </a:lnTo>
                <a:lnTo>
                  <a:pt x="75476" y="0"/>
                </a:lnTo>
                <a:lnTo>
                  <a:pt x="80225" y="0"/>
                </a:lnTo>
                <a:lnTo>
                  <a:pt x="84391" y="2006"/>
                </a:lnTo>
                <a:lnTo>
                  <a:pt x="88544" y="4013"/>
                </a:lnTo>
                <a:lnTo>
                  <a:pt x="92113" y="7518"/>
                </a:lnTo>
                <a:lnTo>
                  <a:pt x="93891" y="11036"/>
                </a:lnTo>
                <a:lnTo>
                  <a:pt x="94487" y="15049"/>
                </a:lnTo>
                <a:lnTo>
                  <a:pt x="94487" y="183070"/>
                </a:lnTo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2" name="object 272"/>
          <p:cNvSpPr/>
          <p:nvPr/>
        </p:nvSpPr>
        <p:spPr>
          <a:xfrm>
            <a:off x="1851660" y="2894070"/>
            <a:ext cx="82550" cy="121920"/>
          </a:xfrm>
          <a:custGeom>
            <a:avLst/>
            <a:gdLst/>
            <a:ahLst/>
            <a:cxnLst/>
            <a:rect l="l" t="t" r="r" b="b"/>
            <a:pathLst>
              <a:path w="82550" h="121919">
                <a:moveTo>
                  <a:pt x="8877" y="83502"/>
                </a:moveTo>
                <a:lnTo>
                  <a:pt x="0" y="102971"/>
                </a:lnTo>
                <a:lnTo>
                  <a:pt x="0" y="110655"/>
                </a:lnTo>
                <a:lnTo>
                  <a:pt x="11836" y="121920"/>
                </a:lnTo>
                <a:lnTo>
                  <a:pt x="70459" y="121920"/>
                </a:lnTo>
                <a:lnTo>
                  <a:pt x="74599" y="121412"/>
                </a:lnTo>
                <a:lnTo>
                  <a:pt x="77558" y="119875"/>
                </a:lnTo>
                <a:lnTo>
                  <a:pt x="80517" y="117309"/>
                </a:lnTo>
                <a:lnTo>
                  <a:pt x="82295" y="113728"/>
                </a:lnTo>
                <a:lnTo>
                  <a:pt x="82295" y="102971"/>
                </a:lnTo>
                <a:lnTo>
                  <a:pt x="79724" y="97332"/>
                </a:lnTo>
                <a:lnTo>
                  <a:pt x="20726" y="97332"/>
                </a:lnTo>
                <a:lnTo>
                  <a:pt x="16573" y="96824"/>
                </a:lnTo>
                <a:lnTo>
                  <a:pt x="13030" y="95288"/>
                </a:lnTo>
                <a:lnTo>
                  <a:pt x="10655" y="92722"/>
                </a:lnTo>
                <a:lnTo>
                  <a:pt x="9474" y="89649"/>
                </a:lnTo>
                <a:lnTo>
                  <a:pt x="8877" y="86067"/>
                </a:lnTo>
                <a:lnTo>
                  <a:pt x="8877" y="83502"/>
                </a:lnTo>
                <a:close/>
              </a:path>
              <a:path w="82550" h="121919">
                <a:moveTo>
                  <a:pt x="73418" y="83502"/>
                </a:moveTo>
                <a:lnTo>
                  <a:pt x="73418" y="86067"/>
                </a:lnTo>
                <a:lnTo>
                  <a:pt x="72821" y="89649"/>
                </a:lnTo>
                <a:lnTo>
                  <a:pt x="71043" y="92722"/>
                </a:lnTo>
                <a:lnTo>
                  <a:pt x="68681" y="95288"/>
                </a:lnTo>
                <a:lnTo>
                  <a:pt x="65125" y="96824"/>
                </a:lnTo>
                <a:lnTo>
                  <a:pt x="61569" y="97332"/>
                </a:lnTo>
                <a:lnTo>
                  <a:pt x="79724" y="97332"/>
                </a:lnTo>
                <a:lnTo>
                  <a:pt x="73418" y="83502"/>
                </a:lnTo>
                <a:close/>
              </a:path>
              <a:path w="82550" h="121919">
                <a:moveTo>
                  <a:pt x="8877" y="54305"/>
                </a:moveTo>
                <a:lnTo>
                  <a:pt x="0" y="57378"/>
                </a:lnTo>
                <a:lnTo>
                  <a:pt x="0" y="94259"/>
                </a:lnTo>
                <a:lnTo>
                  <a:pt x="8877" y="74282"/>
                </a:lnTo>
                <a:lnTo>
                  <a:pt x="8877" y="54305"/>
                </a:lnTo>
                <a:close/>
              </a:path>
              <a:path w="82550" h="121919">
                <a:moveTo>
                  <a:pt x="73418" y="54305"/>
                </a:moveTo>
                <a:lnTo>
                  <a:pt x="73418" y="74282"/>
                </a:lnTo>
                <a:lnTo>
                  <a:pt x="82295" y="94259"/>
                </a:lnTo>
                <a:lnTo>
                  <a:pt x="82295" y="57378"/>
                </a:lnTo>
                <a:lnTo>
                  <a:pt x="73418" y="54305"/>
                </a:lnTo>
                <a:close/>
              </a:path>
              <a:path w="82550" h="121919">
                <a:moveTo>
                  <a:pt x="0" y="20497"/>
                </a:moveTo>
                <a:lnTo>
                  <a:pt x="0" y="54305"/>
                </a:lnTo>
                <a:lnTo>
                  <a:pt x="8877" y="51739"/>
                </a:lnTo>
                <a:lnTo>
                  <a:pt x="8877" y="26136"/>
                </a:lnTo>
                <a:lnTo>
                  <a:pt x="0" y="20497"/>
                </a:lnTo>
                <a:close/>
              </a:path>
              <a:path w="82550" h="121919">
                <a:moveTo>
                  <a:pt x="82295" y="20497"/>
                </a:moveTo>
                <a:lnTo>
                  <a:pt x="73418" y="26136"/>
                </a:lnTo>
                <a:lnTo>
                  <a:pt x="73418" y="51739"/>
                </a:lnTo>
                <a:lnTo>
                  <a:pt x="82295" y="54305"/>
                </a:lnTo>
                <a:lnTo>
                  <a:pt x="82295" y="20497"/>
                </a:lnTo>
                <a:close/>
              </a:path>
              <a:path w="82550" h="121919">
                <a:moveTo>
                  <a:pt x="70459" y="0"/>
                </a:moveTo>
                <a:lnTo>
                  <a:pt x="11836" y="0"/>
                </a:lnTo>
                <a:lnTo>
                  <a:pt x="8293" y="1028"/>
                </a:lnTo>
                <a:lnTo>
                  <a:pt x="4737" y="2565"/>
                </a:lnTo>
                <a:lnTo>
                  <a:pt x="2362" y="5130"/>
                </a:lnTo>
                <a:lnTo>
                  <a:pt x="596" y="8204"/>
                </a:lnTo>
                <a:lnTo>
                  <a:pt x="0" y="11785"/>
                </a:lnTo>
                <a:lnTo>
                  <a:pt x="0" y="14351"/>
                </a:lnTo>
                <a:lnTo>
                  <a:pt x="8877" y="22034"/>
                </a:lnTo>
                <a:lnTo>
                  <a:pt x="9474" y="19469"/>
                </a:lnTo>
                <a:lnTo>
                  <a:pt x="11836" y="16916"/>
                </a:lnTo>
                <a:lnTo>
                  <a:pt x="14211" y="15379"/>
                </a:lnTo>
                <a:lnTo>
                  <a:pt x="17170" y="14351"/>
                </a:lnTo>
                <a:lnTo>
                  <a:pt x="61569" y="14351"/>
                </a:lnTo>
                <a:lnTo>
                  <a:pt x="65125" y="13843"/>
                </a:lnTo>
                <a:lnTo>
                  <a:pt x="82295" y="13843"/>
                </a:lnTo>
                <a:lnTo>
                  <a:pt x="82295" y="11785"/>
                </a:lnTo>
                <a:lnTo>
                  <a:pt x="81699" y="8204"/>
                </a:lnTo>
                <a:lnTo>
                  <a:pt x="79933" y="5130"/>
                </a:lnTo>
                <a:lnTo>
                  <a:pt x="77558" y="2565"/>
                </a:lnTo>
                <a:lnTo>
                  <a:pt x="74002" y="1028"/>
                </a:lnTo>
                <a:lnTo>
                  <a:pt x="70459" y="0"/>
                </a:lnTo>
                <a:close/>
              </a:path>
              <a:path w="82550" h="121919">
                <a:moveTo>
                  <a:pt x="82295" y="13843"/>
                </a:moveTo>
                <a:lnTo>
                  <a:pt x="65125" y="13843"/>
                </a:lnTo>
                <a:lnTo>
                  <a:pt x="68681" y="14859"/>
                </a:lnTo>
                <a:lnTo>
                  <a:pt x="71640" y="16916"/>
                </a:lnTo>
                <a:lnTo>
                  <a:pt x="73418" y="19989"/>
                </a:lnTo>
                <a:lnTo>
                  <a:pt x="82295" y="14351"/>
                </a:lnTo>
                <a:lnTo>
                  <a:pt x="82295" y="13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3" name="object 273"/>
          <p:cNvSpPr/>
          <p:nvPr/>
        </p:nvSpPr>
        <p:spPr>
          <a:xfrm>
            <a:off x="1851660" y="2977573"/>
            <a:ext cx="82550" cy="38735"/>
          </a:xfrm>
          <a:custGeom>
            <a:avLst/>
            <a:gdLst/>
            <a:ahLst/>
            <a:cxnLst/>
            <a:rect l="l" t="t" r="r" b="b"/>
            <a:pathLst>
              <a:path w="82550" h="38735">
                <a:moveTo>
                  <a:pt x="82295" y="19469"/>
                </a:moveTo>
                <a:lnTo>
                  <a:pt x="82295" y="27152"/>
                </a:lnTo>
                <a:lnTo>
                  <a:pt x="82295" y="30226"/>
                </a:lnTo>
                <a:lnTo>
                  <a:pt x="80517" y="33807"/>
                </a:lnTo>
                <a:lnTo>
                  <a:pt x="77558" y="36372"/>
                </a:lnTo>
                <a:lnTo>
                  <a:pt x="74599" y="37909"/>
                </a:lnTo>
                <a:lnTo>
                  <a:pt x="70459" y="38417"/>
                </a:lnTo>
                <a:lnTo>
                  <a:pt x="11836" y="38417"/>
                </a:lnTo>
                <a:lnTo>
                  <a:pt x="0" y="27152"/>
                </a:lnTo>
                <a:lnTo>
                  <a:pt x="0" y="19469"/>
                </a:lnTo>
                <a:lnTo>
                  <a:pt x="8877" y="0"/>
                </a:lnTo>
                <a:lnTo>
                  <a:pt x="8877" y="2565"/>
                </a:lnTo>
                <a:lnTo>
                  <a:pt x="9474" y="6146"/>
                </a:lnTo>
                <a:lnTo>
                  <a:pt x="10655" y="9220"/>
                </a:lnTo>
                <a:lnTo>
                  <a:pt x="13030" y="11785"/>
                </a:lnTo>
                <a:lnTo>
                  <a:pt x="16573" y="13322"/>
                </a:lnTo>
                <a:lnTo>
                  <a:pt x="20726" y="13830"/>
                </a:lnTo>
                <a:lnTo>
                  <a:pt x="61569" y="13830"/>
                </a:lnTo>
                <a:lnTo>
                  <a:pt x="73418" y="2565"/>
                </a:lnTo>
                <a:lnTo>
                  <a:pt x="73418" y="0"/>
                </a:lnTo>
                <a:lnTo>
                  <a:pt x="82295" y="19469"/>
                </a:lnTo>
                <a:close/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4" name="object 274"/>
          <p:cNvSpPr/>
          <p:nvPr/>
        </p:nvSpPr>
        <p:spPr>
          <a:xfrm>
            <a:off x="1851660" y="2948376"/>
            <a:ext cx="8890" cy="40005"/>
          </a:xfrm>
          <a:custGeom>
            <a:avLst/>
            <a:gdLst/>
            <a:ahLst/>
            <a:cxnLst/>
            <a:rect l="l" t="t" r="r" b="b"/>
            <a:pathLst>
              <a:path w="8889" h="40005">
                <a:moveTo>
                  <a:pt x="0" y="39954"/>
                </a:moveTo>
                <a:lnTo>
                  <a:pt x="0" y="3073"/>
                </a:lnTo>
                <a:lnTo>
                  <a:pt x="8877" y="0"/>
                </a:lnTo>
                <a:lnTo>
                  <a:pt x="8877" y="19977"/>
                </a:lnTo>
                <a:lnTo>
                  <a:pt x="0" y="39954"/>
                </a:lnTo>
                <a:close/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5" name="object 275"/>
          <p:cNvSpPr/>
          <p:nvPr/>
        </p:nvSpPr>
        <p:spPr>
          <a:xfrm>
            <a:off x="1851660" y="2914568"/>
            <a:ext cx="8890" cy="34290"/>
          </a:xfrm>
          <a:custGeom>
            <a:avLst/>
            <a:gdLst/>
            <a:ahLst/>
            <a:cxnLst/>
            <a:rect l="l" t="t" r="r" b="b"/>
            <a:pathLst>
              <a:path w="8889" h="34289">
                <a:moveTo>
                  <a:pt x="0" y="33807"/>
                </a:moveTo>
                <a:lnTo>
                  <a:pt x="0" y="0"/>
                </a:lnTo>
                <a:lnTo>
                  <a:pt x="8877" y="5638"/>
                </a:lnTo>
                <a:lnTo>
                  <a:pt x="8877" y="31241"/>
                </a:lnTo>
                <a:lnTo>
                  <a:pt x="0" y="33807"/>
                </a:lnTo>
                <a:close/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6" name="object 276"/>
          <p:cNvSpPr/>
          <p:nvPr/>
        </p:nvSpPr>
        <p:spPr>
          <a:xfrm>
            <a:off x="1851660" y="2894070"/>
            <a:ext cx="82550" cy="22225"/>
          </a:xfrm>
          <a:custGeom>
            <a:avLst/>
            <a:gdLst/>
            <a:ahLst/>
            <a:cxnLst/>
            <a:rect l="l" t="t" r="r" b="b"/>
            <a:pathLst>
              <a:path w="82550" h="22225">
                <a:moveTo>
                  <a:pt x="0" y="14351"/>
                </a:moveTo>
                <a:lnTo>
                  <a:pt x="0" y="11785"/>
                </a:lnTo>
                <a:lnTo>
                  <a:pt x="596" y="8204"/>
                </a:lnTo>
                <a:lnTo>
                  <a:pt x="2362" y="5130"/>
                </a:lnTo>
                <a:lnTo>
                  <a:pt x="4737" y="2565"/>
                </a:lnTo>
                <a:lnTo>
                  <a:pt x="8293" y="1028"/>
                </a:lnTo>
                <a:lnTo>
                  <a:pt x="11836" y="0"/>
                </a:lnTo>
                <a:lnTo>
                  <a:pt x="70459" y="0"/>
                </a:lnTo>
                <a:lnTo>
                  <a:pt x="82295" y="11785"/>
                </a:lnTo>
                <a:lnTo>
                  <a:pt x="82295" y="14351"/>
                </a:lnTo>
                <a:lnTo>
                  <a:pt x="73418" y="19989"/>
                </a:lnTo>
                <a:lnTo>
                  <a:pt x="71640" y="16916"/>
                </a:lnTo>
                <a:lnTo>
                  <a:pt x="68681" y="14859"/>
                </a:lnTo>
                <a:lnTo>
                  <a:pt x="65125" y="13843"/>
                </a:lnTo>
                <a:lnTo>
                  <a:pt x="61569" y="14351"/>
                </a:lnTo>
                <a:lnTo>
                  <a:pt x="20726" y="14351"/>
                </a:lnTo>
                <a:lnTo>
                  <a:pt x="17170" y="14351"/>
                </a:lnTo>
                <a:lnTo>
                  <a:pt x="14211" y="15379"/>
                </a:lnTo>
                <a:lnTo>
                  <a:pt x="11836" y="16916"/>
                </a:lnTo>
                <a:lnTo>
                  <a:pt x="9474" y="19469"/>
                </a:lnTo>
                <a:lnTo>
                  <a:pt x="8877" y="22034"/>
                </a:lnTo>
                <a:lnTo>
                  <a:pt x="0" y="14351"/>
                </a:lnTo>
                <a:close/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7" name="object 277"/>
          <p:cNvSpPr/>
          <p:nvPr/>
        </p:nvSpPr>
        <p:spPr>
          <a:xfrm>
            <a:off x="1925078" y="2914568"/>
            <a:ext cx="8890" cy="34290"/>
          </a:xfrm>
          <a:custGeom>
            <a:avLst/>
            <a:gdLst/>
            <a:ahLst/>
            <a:cxnLst/>
            <a:rect l="l" t="t" r="r" b="b"/>
            <a:pathLst>
              <a:path w="8889" h="34289">
                <a:moveTo>
                  <a:pt x="8877" y="0"/>
                </a:moveTo>
                <a:lnTo>
                  <a:pt x="8877" y="33807"/>
                </a:lnTo>
                <a:lnTo>
                  <a:pt x="0" y="31241"/>
                </a:lnTo>
                <a:lnTo>
                  <a:pt x="0" y="5638"/>
                </a:lnTo>
                <a:lnTo>
                  <a:pt x="8877" y="0"/>
                </a:lnTo>
                <a:close/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8" name="object 278"/>
          <p:cNvSpPr/>
          <p:nvPr/>
        </p:nvSpPr>
        <p:spPr>
          <a:xfrm>
            <a:off x="1925078" y="2948376"/>
            <a:ext cx="8890" cy="40005"/>
          </a:xfrm>
          <a:custGeom>
            <a:avLst/>
            <a:gdLst/>
            <a:ahLst/>
            <a:cxnLst/>
            <a:rect l="l" t="t" r="r" b="b"/>
            <a:pathLst>
              <a:path w="8889" h="40005">
                <a:moveTo>
                  <a:pt x="8877" y="3073"/>
                </a:moveTo>
                <a:lnTo>
                  <a:pt x="8877" y="39954"/>
                </a:lnTo>
                <a:lnTo>
                  <a:pt x="0" y="19977"/>
                </a:lnTo>
                <a:lnTo>
                  <a:pt x="0" y="0"/>
                </a:lnTo>
                <a:lnTo>
                  <a:pt x="8877" y="3073"/>
                </a:lnTo>
                <a:close/>
              </a:path>
            </a:pathLst>
          </a:custGeom>
          <a:ln w="317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9" name="object 279"/>
          <p:cNvSpPr/>
          <p:nvPr/>
        </p:nvSpPr>
        <p:spPr>
          <a:xfrm>
            <a:off x="601980" y="2269235"/>
            <a:ext cx="3335020" cy="216535"/>
          </a:xfrm>
          <a:custGeom>
            <a:avLst/>
            <a:gdLst/>
            <a:ahLst/>
            <a:cxnLst/>
            <a:rect l="l" t="t" r="r" b="b"/>
            <a:pathLst>
              <a:path w="3335020" h="216535">
                <a:moveTo>
                  <a:pt x="0" y="0"/>
                </a:moveTo>
                <a:lnTo>
                  <a:pt x="3334512" y="0"/>
                </a:lnTo>
                <a:lnTo>
                  <a:pt x="3334512" y="216408"/>
                </a:lnTo>
                <a:lnTo>
                  <a:pt x="0" y="21640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0" name="object 280"/>
          <p:cNvSpPr/>
          <p:nvPr/>
        </p:nvSpPr>
        <p:spPr>
          <a:xfrm>
            <a:off x="2008632" y="2362200"/>
            <a:ext cx="1923414" cy="0"/>
          </a:xfrm>
          <a:custGeom>
            <a:avLst/>
            <a:gdLst/>
            <a:ahLst/>
            <a:cxnLst/>
            <a:rect l="l" t="t" r="r" b="b"/>
            <a:pathLst>
              <a:path w="1923414">
                <a:moveTo>
                  <a:pt x="0" y="0"/>
                </a:moveTo>
                <a:lnTo>
                  <a:pt x="1923288" y="0"/>
                </a:lnTo>
              </a:path>
            </a:pathLst>
          </a:custGeom>
          <a:ln w="25400">
            <a:solidFill>
              <a:srgbClr val="979797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1" name="object 281"/>
          <p:cNvSpPr/>
          <p:nvPr/>
        </p:nvSpPr>
        <p:spPr>
          <a:xfrm>
            <a:off x="600456" y="2362200"/>
            <a:ext cx="984885" cy="0"/>
          </a:xfrm>
          <a:custGeom>
            <a:avLst/>
            <a:gdLst/>
            <a:ahLst/>
            <a:cxnLst/>
            <a:rect l="l" t="t" r="r" b="b"/>
            <a:pathLst>
              <a:path w="984885">
                <a:moveTo>
                  <a:pt x="0" y="0"/>
                </a:moveTo>
                <a:lnTo>
                  <a:pt x="984504" y="0"/>
                </a:lnTo>
              </a:path>
            </a:pathLst>
          </a:custGeom>
          <a:ln w="25400">
            <a:solidFill>
              <a:srgbClr val="979797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2" name="object 282"/>
          <p:cNvSpPr/>
          <p:nvPr/>
        </p:nvSpPr>
        <p:spPr>
          <a:xfrm>
            <a:off x="2001011" y="2171700"/>
            <a:ext cx="1932939" cy="0"/>
          </a:xfrm>
          <a:custGeom>
            <a:avLst/>
            <a:gdLst/>
            <a:ahLst/>
            <a:cxnLst/>
            <a:rect l="l" t="t" r="r" b="b"/>
            <a:pathLst>
              <a:path w="1932939">
                <a:moveTo>
                  <a:pt x="0" y="0"/>
                </a:moveTo>
                <a:lnTo>
                  <a:pt x="1932432" y="0"/>
                </a:lnTo>
              </a:path>
            </a:pathLst>
          </a:custGeom>
          <a:ln w="3810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3" name="object 283"/>
          <p:cNvSpPr/>
          <p:nvPr/>
        </p:nvSpPr>
        <p:spPr>
          <a:xfrm>
            <a:off x="2007107" y="2558795"/>
            <a:ext cx="1926589" cy="0"/>
          </a:xfrm>
          <a:custGeom>
            <a:avLst/>
            <a:gdLst/>
            <a:ahLst/>
            <a:cxnLst/>
            <a:rect l="l" t="t" r="r" b="b"/>
            <a:pathLst>
              <a:path w="1926589">
                <a:moveTo>
                  <a:pt x="0" y="0"/>
                </a:moveTo>
                <a:lnTo>
                  <a:pt x="1926336" y="0"/>
                </a:lnTo>
              </a:path>
            </a:pathLst>
          </a:custGeom>
          <a:ln w="3810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4" name="object 284"/>
          <p:cNvSpPr/>
          <p:nvPr/>
        </p:nvSpPr>
        <p:spPr>
          <a:xfrm>
            <a:off x="1792224" y="1453895"/>
            <a:ext cx="0" cy="822960"/>
          </a:xfrm>
          <a:custGeom>
            <a:avLst/>
            <a:gdLst/>
            <a:ahLst/>
            <a:cxnLst/>
            <a:rect l="l" t="t" r="r" b="b"/>
            <a:pathLst>
              <a:path h="822960">
                <a:moveTo>
                  <a:pt x="0" y="0"/>
                </a:moveTo>
                <a:lnTo>
                  <a:pt x="0" y="822959"/>
                </a:lnTo>
              </a:path>
            </a:pathLst>
          </a:custGeom>
          <a:ln w="25400">
            <a:solidFill>
              <a:srgbClr val="979797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5" name="object 285"/>
          <p:cNvSpPr txBox="1"/>
          <p:nvPr/>
        </p:nvSpPr>
        <p:spPr>
          <a:xfrm>
            <a:off x="2151857" y="1502068"/>
            <a:ext cx="200723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b="1" spc="5" dirty="0">
                <a:latin typeface="Arial"/>
                <a:cs typeface="Arial"/>
              </a:rPr>
              <a:t>Collision </a:t>
            </a:r>
            <a:r>
              <a:rPr sz="1000" b="1" spc="-5" dirty="0">
                <a:latin typeface="Arial"/>
                <a:cs typeface="Arial"/>
              </a:rPr>
              <a:t>Avoidance </a:t>
            </a:r>
            <a:r>
              <a:rPr sz="1000" b="1" dirty="0">
                <a:latin typeface="Arial"/>
                <a:cs typeface="Arial"/>
              </a:rPr>
              <a:t>and </a:t>
            </a:r>
            <a:r>
              <a:rPr sz="1000" b="1" spc="-5" dirty="0">
                <a:latin typeface="Arial"/>
                <a:cs typeface="Arial"/>
              </a:rPr>
              <a:t>safe  </a:t>
            </a:r>
            <a:r>
              <a:rPr sz="1000" b="1" dirty="0">
                <a:latin typeface="Arial"/>
                <a:cs typeface="Arial"/>
              </a:rPr>
              <a:t>driving </a:t>
            </a:r>
            <a:r>
              <a:rPr sz="1000" b="1" spc="5" dirty="0">
                <a:latin typeface="Arial"/>
                <a:cs typeface="Arial"/>
              </a:rPr>
              <a:t>by </a:t>
            </a:r>
            <a:r>
              <a:rPr sz="1000" b="1" dirty="0">
                <a:latin typeface="Arial"/>
                <a:cs typeface="Arial"/>
              </a:rPr>
              <a:t>inter-vehicle</a:t>
            </a:r>
            <a:r>
              <a:rPr sz="1000" b="1" spc="-20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networks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310449" y="1432370"/>
            <a:ext cx="3030092" cy="19328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7" name="object 287"/>
          <p:cNvSpPr/>
          <p:nvPr/>
        </p:nvSpPr>
        <p:spPr>
          <a:xfrm>
            <a:off x="-3238" y="1392746"/>
            <a:ext cx="3751273" cy="16003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8" name="object 288"/>
          <p:cNvSpPr/>
          <p:nvPr/>
        </p:nvSpPr>
        <p:spPr>
          <a:xfrm>
            <a:off x="3433375" y="2541523"/>
            <a:ext cx="419100" cy="182245"/>
          </a:xfrm>
          <a:custGeom>
            <a:avLst/>
            <a:gdLst/>
            <a:ahLst/>
            <a:cxnLst/>
            <a:rect l="l" t="t" r="r" b="b"/>
            <a:pathLst>
              <a:path w="419100" h="182244">
                <a:moveTo>
                  <a:pt x="0" y="0"/>
                </a:moveTo>
                <a:lnTo>
                  <a:pt x="271335" y="181749"/>
                </a:lnTo>
                <a:lnTo>
                  <a:pt x="264833" y="78905"/>
                </a:lnTo>
                <a:lnTo>
                  <a:pt x="418490" y="176669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9" name="object 289"/>
          <p:cNvSpPr/>
          <p:nvPr/>
        </p:nvSpPr>
        <p:spPr>
          <a:xfrm>
            <a:off x="3816791" y="2674369"/>
            <a:ext cx="95885" cy="82550"/>
          </a:xfrm>
          <a:custGeom>
            <a:avLst/>
            <a:gdLst/>
            <a:ahLst/>
            <a:cxnLst/>
            <a:rect l="l" t="t" r="r" b="b"/>
            <a:pathLst>
              <a:path w="95885" h="82550">
                <a:moveTo>
                  <a:pt x="46024" y="0"/>
                </a:moveTo>
                <a:lnTo>
                  <a:pt x="0" y="72326"/>
                </a:lnTo>
                <a:lnTo>
                  <a:pt x="95338" y="82181"/>
                </a:lnTo>
                <a:lnTo>
                  <a:pt x="460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0" name="object 290"/>
          <p:cNvSpPr txBox="1"/>
          <p:nvPr/>
        </p:nvSpPr>
        <p:spPr>
          <a:xfrm>
            <a:off x="1239293" y="2214896"/>
            <a:ext cx="245110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A</a:t>
            </a:r>
            <a:r>
              <a:rPr sz="1000" b="1" spc="5" dirty="0">
                <a:latin typeface="游ゴシック"/>
                <a:cs typeface="游ゴシック"/>
              </a:rPr>
              <a:t>車</a:t>
            </a:r>
            <a:endParaRPr sz="1000" dirty="0">
              <a:latin typeface="游ゴシック"/>
              <a:cs typeface="游ゴシック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109908" y="1470756"/>
            <a:ext cx="1298575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latin typeface="Arial"/>
                <a:cs typeface="Arial"/>
              </a:rPr>
              <a:t>Collision</a:t>
            </a:r>
            <a:r>
              <a:rPr sz="1050" b="1" spc="-80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Avoidance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109908" y="1629276"/>
            <a:ext cx="1527810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latin typeface="Arial"/>
                <a:cs typeface="Arial"/>
              </a:rPr>
              <a:t>Using  inter-vehicle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and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110042" y="1790881"/>
            <a:ext cx="1205230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latin typeface="Arial"/>
                <a:cs typeface="Arial"/>
              </a:rPr>
              <a:t>roadside</a:t>
            </a:r>
            <a:r>
              <a:rPr sz="1050" b="1" spc="-60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networks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429511" y="2624328"/>
            <a:ext cx="185915" cy="1645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5" name="object 295"/>
          <p:cNvSpPr/>
          <p:nvPr/>
        </p:nvSpPr>
        <p:spPr>
          <a:xfrm>
            <a:off x="1923288" y="1950720"/>
            <a:ext cx="185915" cy="1645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6" name="object 296"/>
          <p:cNvSpPr/>
          <p:nvPr/>
        </p:nvSpPr>
        <p:spPr>
          <a:xfrm>
            <a:off x="6586740" y="1435608"/>
            <a:ext cx="2456675" cy="19110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7" name="object 297"/>
          <p:cNvSpPr/>
          <p:nvPr/>
        </p:nvSpPr>
        <p:spPr>
          <a:xfrm>
            <a:off x="6970236" y="2094395"/>
            <a:ext cx="331470" cy="557530"/>
          </a:xfrm>
          <a:custGeom>
            <a:avLst/>
            <a:gdLst/>
            <a:ahLst/>
            <a:cxnLst/>
            <a:rect l="l" t="t" r="r" b="b"/>
            <a:pathLst>
              <a:path w="331470" h="557530">
                <a:moveTo>
                  <a:pt x="0" y="0"/>
                </a:moveTo>
                <a:lnTo>
                  <a:pt x="331343" y="557453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8" name="object 298"/>
          <p:cNvSpPr/>
          <p:nvPr/>
        </p:nvSpPr>
        <p:spPr>
          <a:xfrm>
            <a:off x="7185859" y="2519532"/>
            <a:ext cx="116205" cy="132715"/>
          </a:xfrm>
          <a:custGeom>
            <a:avLst/>
            <a:gdLst/>
            <a:ahLst/>
            <a:cxnLst/>
            <a:rect l="l" t="t" r="r" b="b"/>
            <a:pathLst>
              <a:path w="116204" h="132714">
                <a:moveTo>
                  <a:pt x="0" y="68135"/>
                </a:moveTo>
                <a:lnTo>
                  <a:pt x="115722" y="132321"/>
                </a:lnTo>
                <a:lnTo>
                  <a:pt x="114630" y="0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9" name="object 299"/>
          <p:cNvSpPr/>
          <p:nvPr/>
        </p:nvSpPr>
        <p:spPr>
          <a:xfrm>
            <a:off x="6970237" y="2094402"/>
            <a:ext cx="116205" cy="132715"/>
          </a:xfrm>
          <a:custGeom>
            <a:avLst/>
            <a:gdLst/>
            <a:ahLst/>
            <a:cxnLst/>
            <a:rect l="l" t="t" r="r" b="b"/>
            <a:pathLst>
              <a:path w="116204" h="132714">
                <a:moveTo>
                  <a:pt x="115709" y="64185"/>
                </a:moveTo>
                <a:lnTo>
                  <a:pt x="0" y="0"/>
                </a:lnTo>
                <a:lnTo>
                  <a:pt x="1079" y="132321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0" name="object 300"/>
          <p:cNvSpPr/>
          <p:nvPr/>
        </p:nvSpPr>
        <p:spPr>
          <a:xfrm>
            <a:off x="7857564" y="2518297"/>
            <a:ext cx="732155" cy="301625"/>
          </a:xfrm>
          <a:custGeom>
            <a:avLst/>
            <a:gdLst/>
            <a:ahLst/>
            <a:cxnLst/>
            <a:rect l="l" t="t" r="r" b="b"/>
            <a:pathLst>
              <a:path w="732154" h="301625">
                <a:moveTo>
                  <a:pt x="731939" y="0"/>
                </a:moveTo>
                <a:lnTo>
                  <a:pt x="0" y="301472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1" name="object 301"/>
          <p:cNvSpPr/>
          <p:nvPr/>
        </p:nvSpPr>
        <p:spPr>
          <a:xfrm>
            <a:off x="7857567" y="2714581"/>
            <a:ext cx="131445" cy="123825"/>
          </a:xfrm>
          <a:custGeom>
            <a:avLst/>
            <a:gdLst/>
            <a:ahLst/>
            <a:cxnLst/>
            <a:rect l="l" t="t" r="r" b="b"/>
            <a:pathLst>
              <a:path w="131445" h="123825">
                <a:moveTo>
                  <a:pt x="80289" y="0"/>
                </a:moveTo>
                <a:lnTo>
                  <a:pt x="0" y="105181"/>
                </a:lnTo>
                <a:lnTo>
                  <a:pt x="131076" y="123304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2" name="object 302"/>
          <p:cNvSpPr/>
          <p:nvPr/>
        </p:nvSpPr>
        <p:spPr>
          <a:xfrm>
            <a:off x="8458430" y="2500168"/>
            <a:ext cx="131445" cy="123825"/>
          </a:xfrm>
          <a:custGeom>
            <a:avLst/>
            <a:gdLst/>
            <a:ahLst/>
            <a:cxnLst/>
            <a:rect l="l" t="t" r="r" b="b"/>
            <a:pathLst>
              <a:path w="131445" h="123825">
                <a:moveTo>
                  <a:pt x="50774" y="123304"/>
                </a:moveTo>
                <a:lnTo>
                  <a:pt x="131076" y="18122"/>
                </a:lnTo>
                <a:lnTo>
                  <a:pt x="0" y="0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3" name="object 303"/>
          <p:cNvSpPr/>
          <p:nvPr/>
        </p:nvSpPr>
        <p:spPr>
          <a:xfrm>
            <a:off x="1817159" y="2385315"/>
            <a:ext cx="873760" cy="305435"/>
          </a:xfrm>
          <a:custGeom>
            <a:avLst/>
            <a:gdLst/>
            <a:ahLst/>
            <a:cxnLst/>
            <a:rect l="l" t="t" r="r" b="b"/>
            <a:pathLst>
              <a:path w="873760" h="305435">
                <a:moveTo>
                  <a:pt x="873353" y="0"/>
                </a:moveTo>
                <a:lnTo>
                  <a:pt x="0" y="305308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4" name="object 304"/>
          <p:cNvSpPr/>
          <p:nvPr/>
        </p:nvSpPr>
        <p:spPr>
          <a:xfrm>
            <a:off x="1817161" y="2589956"/>
            <a:ext cx="130175" cy="126364"/>
          </a:xfrm>
          <a:custGeom>
            <a:avLst/>
            <a:gdLst/>
            <a:ahLst/>
            <a:cxnLst/>
            <a:rect l="l" t="t" r="r" b="b"/>
            <a:pathLst>
              <a:path w="130175" h="126364">
                <a:moveTo>
                  <a:pt x="85890" y="0"/>
                </a:moveTo>
                <a:lnTo>
                  <a:pt x="0" y="100660"/>
                </a:lnTo>
                <a:lnTo>
                  <a:pt x="129895" y="125882"/>
                </a:lnTo>
              </a:path>
            </a:pathLst>
          </a:custGeom>
          <a:ln w="38099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5" name="object 305"/>
          <p:cNvSpPr/>
          <p:nvPr/>
        </p:nvSpPr>
        <p:spPr>
          <a:xfrm>
            <a:off x="2560607" y="2360085"/>
            <a:ext cx="130175" cy="126364"/>
          </a:xfrm>
          <a:custGeom>
            <a:avLst/>
            <a:gdLst/>
            <a:ahLst/>
            <a:cxnLst/>
            <a:rect l="l" t="t" r="r" b="b"/>
            <a:pathLst>
              <a:path w="130175" h="126364">
                <a:moveTo>
                  <a:pt x="44005" y="125882"/>
                </a:moveTo>
                <a:lnTo>
                  <a:pt x="129908" y="25222"/>
                </a:lnTo>
                <a:lnTo>
                  <a:pt x="0" y="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6" name="object 306"/>
          <p:cNvSpPr txBox="1"/>
          <p:nvPr/>
        </p:nvSpPr>
        <p:spPr>
          <a:xfrm>
            <a:off x="329565" y="2588005"/>
            <a:ext cx="94043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Road to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car  networks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2347200" y="2749940"/>
            <a:ext cx="179387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Inter-vehicle 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networks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7171105" y="2011336"/>
            <a:ext cx="184277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15" dirty="0">
                <a:solidFill>
                  <a:srgbClr val="FFFF00"/>
                </a:solidFill>
                <a:latin typeface="Arial"/>
                <a:cs typeface="Arial"/>
              </a:rPr>
              <a:t>Inter-module </a:t>
            </a:r>
            <a:r>
              <a:rPr sz="1400" b="1" spc="-10" dirty="0">
                <a:solidFill>
                  <a:srgbClr val="FFFF00"/>
                </a:solidFill>
                <a:latin typeface="Arial"/>
                <a:cs typeface="Arial"/>
              </a:rPr>
              <a:t>wireless  </a:t>
            </a:r>
            <a:r>
              <a:rPr sz="1400" b="1" spc="-15" dirty="0">
                <a:solidFill>
                  <a:srgbClr val="FFFF00"/>
                </a:solidFill>
                <a:latin typeface="Arial"/>
                <a:cs typeface="Arial"/>
              </a:rPr>
              <a:t>Networks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6134586" y="3327670"/>
            <a:ext cx="2823210" cy="949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 marR="508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Dependable Wireless Sensing  </a:t>
            </a:r>
            <a:r>
              <a:rPr sz="1400" b="1" spc="-10" dirty="0">
                <a:latin typeface="Arial"/>
                <a:cs typeface="Arial"/>
              </a:rPr>
              <a:t>&amp; </a:t>
            </a:r>
            <a:r>
              <a:rPr sz="1400" b="1" spc="-15" dirty="0">
                <a:latin typeface="Arial"/>
                <a:cs typeface="Arial"/>
              </a:rPr>
              <a:t>Controlling for  Manufacturing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(CIM)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050" dirty="0">
                <a:latin typeface="Arial"/>
                <a:cs typeface="Arial"/>
              </a:rPr>
              <a:t>Silicon</a:t>
            </a:r>
            <a:r>
              <a:rPr sz="1050" spc="-7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Bsee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5082579" y="5778299"/>
            <a:ext cx="3225165" cy="654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065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Micor </a:t>
            </a:r>
            <a:r>
              <a:rPr sz="1050" spc="-5" dirty="0">
                <a:latin typeface="Arial"/>
                <a:cs typeface="Arial"/>
              </a:rPr>
              <a:t>Machine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Fablication</a:t>
            </a:r>
            <a:endParaRPr sz="10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15"/>
              </a:spcBef>
            </a:pPr>
            <a:r>
              <a:rPr sz="1400" b="1" spc="-15" dirty="0">
                <a:latin typeface="Arial"/>
                <a:cs typeface="Arial"/>
              </a:rPr>
              <a:t>Dependable Wireless </a:t>
            </a:r>
            <a:r>
              <a:rPr sz="1400" b="1" spc="-20" dirty="0">
                <a:latin typeface="Arial"/>
                <a:cs typeface="Arial"/>
              </a:rPr>
              <a:t>System </a:t>
            </a:r>
            <a:r>
              <a:rPr sz="1400" b="1" spc="-15" dirty="0">
                <a:latin typeface="Arial"/>
                <a:cs typeface="Arial"/>
              </a:rPr>
              <a:t>Clock </a:t>
            </a:r>
            <a:r>
              <a:rPr sz="1400" b="1" spc="-10" dirty="0">
                <a:latin typeface="Arial"/>
                <a:cs typeface="Arial"/>
              </a:rPr>
              <a:t>in  </a:t>
            </a:r>
            <a:r>
              <a:rPr sz="1400" b="1" spc="-5" dirty="0">
                <a:latin typeface="Arial"/>
                <a:cs typeface="Arial"/>
              </a:rPr>
              <a:t>Micro </a:t>
            </a:r>
            <a:r>
              <a:rPr sz="1400" b="1" spc="-10" dirty="0">
                <a:latin typeface="Arial"/>
                <a:cs typeface="Arial"/>
              </a:rPr>
              <a:t>Circuit  &amp; Network in</a:t>
            </a:r>
            <a:r>
              <a:rPr sz="1400" b="1" spc="7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Devices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259155" y="3347167"/>
            <a:ext cx="484695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Dependable Wireless Networks for</a:t>
            </a:r>
            <a:r>
              <a:rPr sz="1600" b="1" spc="-1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Transportation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4242815" y="1392936"/>
            <a:ext cx="2215895" cy="155751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3" name="object 313"/>
          <p:cNvSpPr/>
          <p:nvPr/>
        </p:nvSpPr>
        <p:spPr>
          <a:xfrm>
            <a:off x="6266688" y="3057144"/>
            <a:ext cx="2700655" cy="307975"/>
          </a:xfrm>
          <a:custGeom>
            <a:avLst/>
            <a:gdLst/>
            <a:ahLst/>
            <a:cxnLst/>
            <a:rect l="l" t="t" r="r" b="b"/>
            <a:pathLst>
              <a:path w="2700654" h="307975">
                <a:moveTo>
                  <a:pt x="0" y="0"/>
                </a:moveTo>
                <a:lnTo>
                  <a:pt x="2700527" y="0"/>
                </a:lnTo>
                <a:lnTo>
                  <a:pt x="2700527" y="307848"/>
                </a:lnTo>
                <a:lnTo>
                  <a:pt x="0" y="3078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4" name="object 314"/>
          <p:cNvSpPr txBox="1"/>
          <p:nvPr/>
        </p:nvSpPr>
        <p:spPr>
          <a:xfrm>
            <a:off x="6578591" y="3098736"/>
            <a:ext cx="208089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Factory Automation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35" dirty="0">
                <a:latin typeface="Arial"/>
                <a:cs typeface="Arial"/>
              </a:rPr>
              <a:t>(FA)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94488" y="3048000"/>
            <a:ext cx="4584700" cy="307975"/>
          </a:xfrm>
          <a:custGeom>
            <a:avLst/>
            <a:gdLst/>
            <a:ahLst/>
            <a:cxnLst/>
            <a:rect l="l" t="t" r="r" b="b"/>
            <a:pathLst>
              <a:path w="4584700" h="307975">
                <a:moveTo>
                  <a:pt x="0" y="0"/>
                </a:moveTo>
                <a:lnTo>
                  <a:pt x="4584192" y="0"/>
                </a:lnTo>
                <a:lnTo>
                  <a:pt x="4584192" y="307848"/>
                </a:lnTo>
                <a:lnTo>
                  <a:pt x="0" y="3078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6" name="object 316"/>
          <p:cNvSpPr txBox="1"/>
          <p:nvPr/>
        </p:nvSpPr>
        <p:spPr>
          <a:xfrm>
            <a:off x="174707" y="3090871"/>
            <a:ext cx="373062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Car </a:t>
            </a:r>
            <a:r>
              <a:rPr sz="1400" b="1" spc="-15" dirty="0">
                <a:latin typeface="Arial"/>
                <a:cs typeface="Arial"/>
              </a:rPr>
              <a:t>Navigation </a:t>
            </a:r>
            <a:r>
              <a:rPr sz="1400" b="1" spc="-10" dirty="0">
                <a:latin typeface="Arial"/>
                <a:cs typeface="Arial"/>
              </a:rPr>
              <a:t>&amp; </a:t>
            </a:r>
            <a:r>
              <a:rPr sz="1400" b="1" spc="-15" dirty="0">
                <a:latin typeface="Arial"/>
                <a:cs typeface="Arial"/>
              </a:rPr>
              <a:t>Collision </a:t>
            </a:r>
            <a:r>
              <a:rPr sz="1400" b="1" spc="-25" dirty="0">
                <a:latin typeface="Arial"/>
                <a:cs typeface="Arial"/>
              </a:rPr>
              <a:t>Avoidance</a:t>
            </a:r>
            <a:r>
              <a:rPr sz="1400" b="1" spc="22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Radar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4193538" y="2947499"/>
            <a:ext cx="243713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Car </a:t>
            </a:r>
            <a:r>
              <a:rPr sz="1400" b="1" spc="-20" dirty="0">
                <a:latin typeface="Arial"/>
                <a:cs typeface="Arial"/>
              </a:rPr>
              <a:t>LAN </a:t>
            </a:r>
            <a:r>
              <a:rPr sz="1400" b="1" spc="-10" dirty="0">
                <a:latin typeface="Arial"/>
                <a:cs typeface="Arial"/>
              </a:rPr>
              <a:t>&amp; </a:t>
            </a:r>
            <a:r>
              <a:rPr sz="1400" b="1" spc="-15" dirty="0">
                <a:latin typeface="Arial"/>
                <a:cs typeface="Arial"/>
              </a:rPr>
              <a:t>Wireless</a:t>
            </a:r>
            <a:r>
              <a:rPr sz="1400" b="1" spc="114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Harness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366572" y="6227429"/>
            <a:ext cx="417957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600" b="1" dirty="0">
                <a:latin typeface="Arial"/>
                <a:cs typeface="Arial"/>
              </a:rPr>
              <a:t>Dependable </a:t>
            </a:r>
            <a:r>
              <a:rPr sz="1600" b="1" spc="-30" dirty="0">
                <a:latin typeface="Arial"/>
                <a:cs typeface="Arial"/>
              </a:rPr>
              <a:t>BAN </a:t>
            </a:r>
            <a:r>
              <a:rPr sz="1600" b="1" dirty="0">
                <a:latin typeface="Arial"/>
                <a:cs typeface="Arial"/>
              </a:rPr>
              <a:t>for Medical</a:t>
            </a:r>
            <a:r>
              <a:rPr sz="1600" b="1" spc="-5" dirty="0">
                <a:latin typeface="Arial"/>
                <a:cs typeface="Arial"/>
              </a:rPr>
              <a:t> Healthcare</a:t>
            </a:r>
            <a:endParaRPr sz="1600" dirty="0">
              <a:latin typeface="Arial"/>
              <a:cs typeface="Arial"/>
            </a:endParaRPr>
          </a:p>
          <a:p>
            <a:pPr marL="318770">
              <a:lnSpc>
                <a:spcPts val="1440"/>
              </a:lnSpc>
              <a:tabLst>
                <a:tab pos="3672204" algn="l"/>
              </a:tabLst>
            </a:pPr>
            <a:r>
              <a:rPr sz="1650" baseline="5050" dirty="0">
                <a:latin typeface="Arial"/>
                <a:cs typeface="Arial"/>
              </a:rPr>
              <a:t>Submission	</a:t>
            </a:r>
            <a:r>
              <a:rPr sz="1200" spc="-20" dirty="0">
                <a:latin typeface="Times New Roman"/>
                <a:cs typeface="Times New Roman"/>
              </a:rPr>
              <a:t>Slide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11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5306304" y="6518503"/>
            <a:ext cx="31794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Ryuji </a:t>
            </a:r>
            <a:r>
              <a:rPr sz="1200" spc="-5" dirty="0">
                <a:latin typeface="Arial"/>
                <a:cs typeface="Arial"/>
              </a:rPr>
              <a:t>Kohno, </a:t>
            </a:r>
            <a:r>
              <a:rPr sz="1200" spc="-30" dirty="0">
                <a:latin typeface="Arial"/>
                <a:cs typeface="Arial"/>
              </a:rPr>
              <a:t>Takumi</a:t>
            </a:r>
            <a:r>
              <a:rPr sz="1200" spc="-5" dirty="0">
                <a:latin typeface="Arial"/>
                <a:cs typeface="Arial"/>
              </a:rPr>
              <a:t> Kobayashi(YNU/YRP-IAI)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8" name="object 3">
            <a:extLst>
              <a:ext uri="{FF2B5EF4-FFF2-40B4-BE49-F238E27FC236}">
                <a16:creationId xmlns:a16="http://schemas.microsoft.com/office/drawing/2014/main" id="{84B3EF06-987B-4743-9DC1-2D8487B4BE5B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9" name="object 2">
            <a:extLst>
              <a:ext uri="{FF2B5EF4-FFF2-40B4-BE49-F238E27FC236}">
                <a16:creationId xmlns:a16="http://schemas.microsoft.com/office/drawing/2014/main" id="{3040522E-C1EC-4CC0-A0A8-34470F715F1A}"/>
              </a:ext>
            </a:extLst>
          </p:cNvPr>
          <p:cNvSpPr txBox="1"/>
          <p:nvPr/>
        </p:nvSpPr>
        <p:spPr>
          <a:xfrm>
            <a:off x="5555996" y="392176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0" name="object 3">
            <a:extLst>
              <a:ext uri="{FF2B5EF4-FFF2-40B4-BE49-F238E27FC236}">
                <a16:creationId xmlns:a16="http://schemas.microsoft.com/office/drawing/2014/main" id="{3E9411D9-7F4A-4A38-B7B1-CA054E4DF355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93C6C1B-E711-8489-7CC4-FDC9E4B705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11</a:t>
            </a:fld>
            <a:endParaRPr lang="en-US" altLang="ja-JP" spc="-10" dirty="0"/>
          </a:p>
        </p:txBody>
      </p:sp>
      <p:sp>
        <p:nvSpPr>
          <p:cNvPr id="321" name="日付プレースホルダー 320">
            <a:extLst>
              <a:ext uri="{FF2B5EF4-FFF2-40B4-BE49-F238E27FC236}">
                <a16:creationId xmlns:a16="http://schemas.microsoft.com/office/drawing/2014/main" id="{11F71C8C-742E-4E7B-03E4-3BEBD641C5C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5" name="object 5"/>
          <p:cNvSpPr/>
          <p:nvPr/>
        </p:nvSpPr>
        <p:spPr>
          <a:xfrm>
            <a:off x="106679" y="1773939"/>
            <a:ext cx="8930640" cy="2185670"/>
          </a:xfrm>
          <a:custGeom>
            <a:avLst/>
            <a:gdLst/>
            <a:ahLst/>
            <a:cxnLst/>
            <a:rect l="l" t="t" r="r" b="b"/>
            <a:pathLst>
              <a:path w="8930640" h="2185670">
                <a:moveTo>
                  <a:pt x="0" y="364236"/>
                </a:moveTo>
                <a:lnTo>
                  <a:pt x="3325" y="314810"/>
                </a:lnTo>
                <a:lnTo>
                  <a:pt x="13011" y="267405"/>
                </a:lnTo>
                <a:lnTo>
                  <a:pt x="28624" y="222456"/>
                </a:lnTo>
                <a:lnTo>
                  <a:pt x="49730" y="180396"/>
                </a:lnTo>
                <a:lnTo>
                  <a:pt x="75895" y="141659"/>
                </a:lnTo>
                <a:lnTo>
                  <a:pt x="106684" y="106680"/>
                </a:lnTo>
                <a:lnTo>
                  <a:pt x="141665" y="75891"/>
                </a:lnTo>
                <a:lnTo>
                  <a:pt x="180402" y="49727"/>
                </a:lnTo>
                <a:lnTo>
                  <a:pt x="222461" y="28622"/>
                </a:lnTo>
                <a:lnTo>
                  <a:pt x="267409" y="13010"/>
                </a:lnTo>
                <a:lnTo>
                  <a:pt x="314812" y="3324"/>
                </a:lnTo>
                <a:lnTo>
                  <a:pt x="364236" y="0"/>
                </a:lnTo>
                <a:lnTo>
                  <a:pt x="8566404" y="0"/>
                </a:lnTo>
                <a:lnTo>
                  <a:pt x="8615827" y="3324"/>
                </a:lnTo>
                <a:lnTo>
                  <a:pt x="8663230" y="13010"/>
                </a:lnTo>
                <a:lnTo>
                  <a:pt x="8708178" y="28622"/>
                </a:lnTo>
                <a:lnTo>
                  <a:pt x="8750237" y="49727"/>
                </a:lnTo>
                <a:lnTo>
                  <a:pt x="8788974" y="75891"/>
                </a:lnTo>
                <a:lnTo>
                  <a:pt x="8823955" y="106680"/>
                </a:lnTo>
                <a:lnTo>
                  <a:pt x="8854744" y="141659"/>
                </a:lnTo>
                <a:lnTo>
                  <a:pt x="8880909" y="180396"/>
                </a:lnTo>
                <a:lnTo>
                  <a:pt x="8902015" y="222456"/>
                </a:lnTo>
                <a:lnTo>
                  <a:pt x="8917628" y="267405"/>
                </a:lnTo>
                <a:lnTo>
                  <a:pt x="8927314" y="314810"/>
                </a:lnTo>
                <a:lnTo>
                  <a:pt x="8930640" y="364236"/>
                </a:lnTo>
                <a:lnTo>
                  <a:pt x="8930640" y="1821167"/>
                </a:lnTo>
                <a:lnTo>
                  <a:pt x="8927314" y="1870593"/>
                </a:lnTo>
                <a:lnTo>
                  <a:pt x="8917628" y="1917998"/>
                </a:lnTo>
                <a:lnTo>
                  <a:pt x="8902015" y="1962948"/>
                </a:lnTo>
                <a:lnTo>
                  <a:pt x="8880909" y="2005010"/>
                </a:lnTo>
                <a:lnTo>
                  <a:pt x="8854744" y="2043748"/>
                </a:lnTo>
                <a:lnTo>
                  <a:pt x="8823955" y="2078729"/>
                </a:lnTo>
                <a:lnTo>
                  <a:pt x="8788974" y="2109519"/>
                </a:lnTo>
                <a:lnTo>
                  <a:pt x="8750237" y="2135685"/>
                </a:lnTo>
                <a:lnTo>
                  <a:pt x="8708178" y="2156791"/>
                </a:lnTo>
                <a:lnTo>
                  <a:pt x="8663230" y="2172404"/>
                </a:lnTo>
                <a:lnTo>
                  <a:pt x="8615827" y="2182090"/>
                </a:lnTo>
                <a:lnTo>
                  <a:pt x="8566404" y="2185416"/>
                </a:lnTo>
                <a:lnTo>
                  <a:pt x="364236" y="2185416"/>
                </a:lnTo>
                <a:lnTo>
                  <a:pt x="314812" y="2182090"/>
                </a:lnTo>
                <a:lnTo>
                  <a:pt x="267409" y="2172404"/>
                </a:lnTo>
                <a:lnTo>
                  <a:pt x="222461" y="2156791"/>
                </a:lnTo>
                <a:lnTo>
                  <a:pt x="180402" y="2135685"/>
                </a:lnTo>
                <a:lnTo>
                  <a:pt x="141665" y="2109519"/>
                </a:lnTo>
                <a:lnTo>
                  <a:pt x="106684" y="2078729"/>
                </a:lnTo>
                <a:lnTo>
                  <a:pt x="75895" y="2043748"/>
                </a:lnTo>
                <a:lnTo>
                  <a:pt x="49730" y="2005010"/>
                </a:lnTo>
                <a:lnTo>
                  <a:pt x="28624" y="1962948"/>
                </a:lnTo>
                <a:lnTo>
                  <a:pt x="13011" y="1917998"/>
                </a:lnTo>
                <a:lnTo>
                  <a:pt x="3325" y="1870593"/>
                </a:lnTo>
                <a:lnTo>
                  <a:pt x="0" y="1821167"/>
                </a:lnTo>
                <a:lnTo>
                  <a:pt x="0" y="364236"/>
                </a:lnTo>
                <a:close/>
              </a:path>
            </a:pathLst>
          </a:custGeom>
          <a:ln w="2539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087623" y="2258567"/>
            <a:ext cx="2206751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134867" y="2452116"/>
            <a:ext cx="1906905" cy="0"/>
          </a:xfrm>
          <a:custGeom>
            <a:avLst/>
            <a:gdLst/>
            <a:ahLst/>
            <a:cxnLst/>
            <a:rect l="l" t="t" r="r" b="b"/>
            <a:pathLst>
              <a:path w="1906904">
                <a:moveTo>
                  <a:pt x="0" y="0"/>
                </a:moveTo>
                <a:lnTo>
                  <a:pt x="190649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927067" y="2385434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0" y="0"/>
                </a:moveTo>
                <a:lnTo>
                  <a:pt x="114300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548383" y="2243329"/>
            <a:ext cx="1728470" cy="363220"/>
          </a:xfrm>
          <a:custGeom>
            <a:avLst/>
            <a:gdLst/>
            <a:ahLst/>
            <a:cxnLst/>
            <a:rect l="l" t="t" r="r" b="b"/>
            <a:pathLst>
              <a:path w="1728470" h="363219">
                <a:moveTo>
                  <a:pt x="1667764" y="0"/>
                </a:moveTo>
                <a:lnTo>
                  <a:pt x="60452" y="0"/>
                </a:lnTo>
                <a:lnTo>
                  <a:pt x="36920" y="4750"/>
                </a:lnTo>
                <a:lnTo>
                  <a:pt x="17705" y="17705"/>
                </a:lnTo>
                <a:lnTo>
                  <a:pt x="4750" y="36920"/>
                </a:lnTo>
                <a:lnTo>
                  <a:pt x="0" y="60451"/>
                </a:lnTo>
                <a:lnTo>
                  <a:pt x="0" y="302259"/>
                </a:lnTo>
                <a:lnTo>
                  <a:pt x="4750" y="325791"/>
                </a:lnTo>
                <a:lnTo>
                  <a:pt x="17705" y="345006"/>
                </a:lnTo>
                <a:lnTo>
                  <a:pt x="36920" y="357961"/>
                </a:lnTo>
                <a:lnTo>
                  <a:pt x="60452" y="362711"/>
                </a:lnTo>
                <a:lnTo>
                  <a:pt x="1667764" y="362711"/>
                </a:lnTo>
                <a:lnTo>
                  <a:pt x="1691295" y="357961"/>
                </a:lnTo>
                <a:lnTo>
                  <a:pt x="1710510" y="345006"/>
                </a:lnTo>
                <a:lnTo>
                  <a:pt x="1723465" y="325791"/>
                </a:lnTo>
                <a:lnTo>
                  <a:pt x="1728216" y="302259"/>
                </a:lnTo>
                <a:lnTo>
                  <a:pt x="1728216" y="60451"/>
                </a:lnTo>
                <a:lnTo>
                  <a:pt x="1723465" y="36920"/>
                </a:lnTo>
                <a:lnTo>
                  <a:pt x="1710510" y="17705"/>
                </a:lnTo>
                <a:lnTo>
                  <a:pt x="1691295" y="4750"/>
                </a:lnTo>
                <a:lnTo>
                  <a:pt x="1667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548383" y="2243329"/>
            <a:ext cx="1728470" cy="363220"/>
          </a:xfrm>
          <a:custGeom>
            <a:avLst/>
            <a:gdLst/>
            <a:ahLst/>
            <a:cxnLst/>
            <a:rect l="l" t="t" r="r" b="b"/>
            <a:pathLst>
              <a:path w="1728470" h="363219">
                <a:moveTo>
                  <a:pt x="0" y="60451"/>
                </a:moveTo>
                <a:lnTo>
                  <a:pt x="4750" y="36920"/>
                </a:lnTo>
                <a:lnTo>
                  <a:pt x="17705" y="17705"/>
                </a:lnTo>
                <a:lnTo>
                  <a:pt x="36920" y="4750"/>
                </a:lnTo>
                <a:lnTo>
                  <a:pt x="60452" y="0"/>
                </a:lnTo>
                <a:lnTo>
                  <a:pt x="1667764" y="0"/>
                </a:lnTo>
                <a:lnTo>
                  <a:pt x="1691295" y="4750"/>
                </a:lnTo>
                <a:lnTo>
                  <a:pt x="1710510" y="17705"/>
                </a:lnTo>
                <a:lnTo>
                  <a:pt x="1723465" y="36920"/>
                </a:lnTo>
                <a:lnTo>
                  <a:pt x="1728216" y="60451"/>
                </a:lnTo>
                <a:lnTo>
                  <a:pt x="1728216" y="302259"/>
                </a:lnTo>
                <a:lnTo>
                  <a:pt x="1723465" y="325791"/>
                </a:lnTo>
                <a:lnTo>
                  <a:pt x="1710510" y="345006"/>
                </a:lnTo>
                <a:lnTo>
                  <a:pt x="1691295" y="357961"/>
                </a:lnTo>
                <a:lnTo>
                  <a:pt x="1667764" y="362711"/>
                </a:lnTo>
                <a:lnTo>
                  <a:pt x="60452" y="362711"/>
                </a:lnTo>
                <a:lnTo>
                  <a:pt x="36920" y="357961"/>
                </a:lnTo>
                <a:lnTo>
                  <a:pt x="17705" y="345006"/>
                </a:lnTo>
                <a:lnTo>
                  <a:pt x="4750" y="325791"/>
                </a:lnTo>
                <a:lnTo>
                  <a:pt x="0" y="302259"/>
                </a:lnTo>
                <a:lnTo>
                  <a:pt x="0" y="6045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570620" y="2489349"/>
            <a:ext cx="1243965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Wireless  </a:t>
            </a:r>
            <a:r>
              <a:rPr sz="2000" spc="-220" dirty="0">
                <a:latin typeface="Arial"/>
                <a:cs typeface="Arial"/>
              </a:rPr>
              <a:t>channe</a:t>
            </a:r>
            <a:r>
              <a:rPr sz="2700" spc="-330" baseline="23148" dirty="0">
                <a:latin typeface="Arial"/>
                <a:cs typeface="Arial"/>
              </a:rPr>
              <a:t>W</a:t>
            </a:r>
            <a:r>
              <a:rPr sz="2000" spc="-220" dirty="0">
                <a:latin typeface="Arial"/>
                <a:cs typeface="Arial"/>
              </a:rPr>
              <a:t>l  </a:t>
            </a:r>
            <a:r>
              <a:rPr sz="2700" spc="-22" baseline="23148" dirty="0">
                <a:latin typeface="Arial"/>
                <a:cs typeface="Arial"/>
              </a:rPr>
              <a:t>ith</a:t>
            </a:r>
            <a:endParaRPr sz="2700" baseline="23148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78123" y="2138172"/>
            <a:ext cx="1582420" cy="1304925"/>
          </a:xfrm>
          <a:custGeom>
            <a:avLst/>
            <a:gdLst/>
            <a:ahLst/>
            <a:cxnLst/>
            <a:rect l="l" t="t" r="r" b="b"/>
            <a:pathLst>
              <a:path w="1582420" h="1304925">
                <a:moveTo>
                  <a:pt x="0" y="0"/>
                </a:moveTo>
                <a:lnTo>
                  <a:pt x="1581912" y="0"/>
                </a:lnTo>
                <a:lnTo>
                  <a:pt x="1581912" y="1304544"/>
                </a:lnTo>
                <a:lnTo>
                  <a:pt x="0" y="130454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702012" y="2756268"/>
            <a:ext cx="834363" cy="824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702012" y="1973198"/>
            <a:ext cx="834362" cy="824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0" y="2243327"/>
            <a:ext cx="1548383" cy="1234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148071" y="2243329"/>
            <a:ext cx="1152525" cy="363220"/>
          </a:xfrm>
          <a:custGeom>
            <a:avLst/>
            <a:gdLst/>
            <a:ahLst/>
            <a:cxnLst/>
            <a:rect l="l" t="t" r="r" b="b"/>
            <a:pathLst>
              <a:path w="1152525" h="363219">
                <a:moveTo>
                  <a:pt x="1091692" y="0"/>
                </a:moveTo>
                <a:lnTo>
                  <a:pt x="60452" y="0"/>
                </a:lnTo>
                <a:lnTo>
                  <a:pt x="36920" y="4750"/>
                </a:lnTo>
                <a:lnTo>
                  <a:pt x="17705" y="17705"/>
                </a:lnTo>
                <a:lnTo>
                  <a:pt x="4750" y="36920"/>
                </a:lnTo>
                <a:lnTo>
                  <a:pt x="0" y="60451"/>
                </a:lnTo>
                <a:lnTo>
                  <a:pt x="0" y="302259"/>
                </a:lnTo>
                <a:lnTo>
                  <a:pt x="4750" y="325791"/>
                </a:lnTo>
                <a:lnTo>
                  <a:pt x="17705" y="345006"/>
                </a:lnTo>
                <a:lnTo>
                  <a:pt x="36920" y="357961"/>
                </a:lnTo>
                <a:lnTo>
                  <a:pt x="60452" y="362711"/>
                </a:lnTo>
                <a:lnTo>
                  <a:pt x="1091692" y="362711"/>
                </a:lnTo>
                <a:lnTo>
                  <a:pt x="1115223" y="357961"/>
                </a:lnTo>
                <a:lnTo>
                  <a:pt x="1134438" y="345006"/>
                </a:lnTo>
                <a:lnTo>
                  <a:pt x="1147393" y="325791"/>
                </a:lnTo>
                <a:lnTo>
                  <a:pt x="1152144" y="302259"/>
                </a:lnTo>
                <a:lnTo>
                  <a:pt x="1152144" y="60451"/>
                </a:lnTo>
                <a:lnTo>
                  <a:pt x="1147393" y="36920"/>
                </a:lnTo>
                <a:lnTo>
                  <a:pt x="1134438" y="17705"/>
                </a:lnTo>
                <a:lnTo>
                  <a:pt x="1115223" y="4750"/>
                </a:lnTo>
                <a:lnTo>
                  <a:pt x="10916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148071" y="2243329"/>
            <a:ext cx="1152525" cy="363220"/>
          </a:xfrm>
          <a:custGeom>
            <a:avLst/>
            <a:gdLst/>
            <a:ahLst/>
            <a:cxnLst/>
            <a:rect l="l" t="t" r="r" b="b"/>
            <a:pathLst>
              <a:path w="1152525" h="363219">
                <a:moveTo>
                  <a:pt x="0" y="60451"/>
                </a:moveTo>
                <a:lnTo>
                  <a:pt x="4750" y="36920"/>
                </a:lnTo>
                <a:lnTo>
                  <a:pt x="17705" y="17705"/>
                </a:lnTo>
                <a:lnTo>
                  <a:pt x="36920" y="4750"/>
                </a:lnTo>
                <a:lnTo>
                  <a:pt x="60452" y="0"/>
                </a:lnTo>
                <a:lnTo>
                  <a:pt x="1091692" y="0"/>
                </a:lnTo>
                <a:lnTo>
                  <a:pt x="1115223" y="4750"/>
                </a:lnTo>
                <a:lnTo>
                  <a:pt x="1134438" y="17705"/>
                </a:lnTo>
                <a:lnTo>
                  <a:pt x="1147393" y="36920"/>
                </a:lnTo>
                <a:lnTo>
                  <a:pt x="1152144" y="60451"/>
                </a:lnTo>
                <a:lnTo>
                  <a:pt x="1152144" y="302259"/>
                </a:lnTo>
                <a:lnTo>
                  <a:pt x="1147393" y="325791"/>
                </a:lnTo>
                <a:lnTo>
                  <a:pt x="1134438" y="345006"/>
                </a:lnTo>
                <a:lnTo>
                  <a:pt x="1115223" y="357961"/>
                </a:lnTo>
                <a:lnTo>
                  <a:pt x="1091692" y="362711"/>
                </a:lnTo>
                <a:lnTo>
                  <a:pt x="60452" y="362711"/>
                </a:lnTo>
                <a:lnTo>
                  <a:pt x="36920" y="357961"/>
                </a:lnTo>
                <a:lnTo>
                  <a:pt x="17705" y="345006"/>
                </a:lnTo>
                <a:lnTo>
                  <a:pt x="4750" y="325791"/>
                </a:lnTo>
                <a:lnTo>
                  <a:pt x="0" y="302259"/>
                </a:lnTo>
                <a:lnTo>
                  <a:pt x="0" y="6045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1769996" y="2232615"/>
            <a:ext cx="436689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5092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ll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	Pu</a:t>
            </a:r>
            <a:r>
              <a:rPr sz="2400" spc="5" dirty="0">
                <a:latin typeface="Arial"/>
                <a:cs typeface="Arial"/>
              </a:rPr>
              <a:t>mp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94815" y="2258567"/>
            <a:ext cx="612647" cy="432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242060" y="2452116"/>
            <a:ext cx="312420" cy="0"/>
          </a:xfrm>
          <a:custGeom>
            <a:avLst/>
            <a:gdLst/>
            <a:ahLst/>
            <a:cxnLst/>
            <a:rect l="l" t="t" r="r" b="b"/>
            <a:pathLst>
              <a:path w="312419">
                <a:moveTo>
                  <a:pt x="0" y="0"/>
                </a:moveTo>
                <a:lnTo>
                  <a:pt x="31239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440148" y="2385434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4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343085" y="1947164"/>
            <a:ext cx="896619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Clinician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963009" y="1976653"/>
            <a:ext cx="74231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Patient</a:t>
            </a:r>
          </a:p>
        </p:txBody>
      </p:sp>
      <p:sp>
        <p:nvSpPr>
          <p:cNvPr id="24" name="object 24"/>
          <p:cNvSpPr/>
          <p:nvPr/>
        </p:nvSpPr>
        <p:spPr>
          <a:xfrm>
            <a:off x="5087111" y="2987041"/>
            <a:ext cx="1295400" cy="363220"/>
          </a:xfrm>
          <a:custGeom>
            <a:avLst/>
            <a:gdLst/>
            <a:ahLst/>
            <a:cxnLst/>
            <a:rect l="l" t="t" r="r" b="b"/>
            <a:pathLst>
              <a:path w="1295400" h="363220">
                <a:moveTo>
                  <a:pt x="0" y="60451"/>
                </a:moveTo>
                <a:lnTo>
                  <a:pt x="4750" y="36920"/>
                </a:lnTo>
                <a:lnTo>
                  <a:pt x="17705" y="17705"/>
                </a:lnTo>
                <a:lnTo>
                  <a:pt x="36920" y="4750"/>
                </a:lnTo>
                <a:lnTo>
                  <a:pt x="60452" y="0"/>
                </a:lnTo>
                <a:lnTo>
                  <a:pt x="1234948" y="0"/>
                </a:lnTo>
                <a:lnTo>
                  <a:pt x="1258479" y="4750"/>
                </a:lnTo>
                <a:lnTo>
                  <a:pt x="1277694" y="17705"/>
                </a:lnTo>
                <a:lnTo>
                  <a:pt x="1290649" y="36920"/>
                </a:lnTo>
                <a:lnTo>
                  <a:pt x="1295400" y="60451"/>
                </a:lnTo>
                <a:lnTo>
                  <a:pt x="1295400" y="302259"/>
                </a:lnTo>
                <a:lnTo>
                  <a:pt x="1290649" y="325791"/>
                </a:lnTo>
                <a:lnTo>
                  <a:pt x="1277694" y="345006"/>
                </a:lnTo>
                <a:lnTo>
                  <a:pt x="1258479" y="357961"/>
                </a:lnTo>
                <a:lnTo>
                  <a:pt x="1234948" y="362711"/>
                </a:lnTo>
                <a:lnTo>
                  <a:pt x="60452" y="362711"/>
                </a:lnTo>
                <a:lnTo>
                  <a:pt x="36920" y="357961"/>
                </a:lnTo>
                <a:lnTo>
                  <a:pt x="17705" y="345006"/>
                </a:lnTo>
                <a:lnTo>
                  <a:pt x="4750" y="325791"/>
                </a:lnTo>
                <a:lnTo>
                  <a:pt x="0" y="302259"/>
                </a:lnTo>
                <a:lnTo>
                  <a:pt x="0" y="6045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5264310" y="2976414"/>
            <a:ext cx="94551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sensor</a:t>
            </a:r>
          </a:p>
        </p:txBody>
      </p:sp>
      <p:sp>
        <p:nvSpPr>
          <p:cNvPr id="26" name="object 26"/>
          <p:cNvSpPr/>
          <p:nvPr/>
        </p:nvSpPr>
        <p:spPr>
          <a:xfrm>
            <a:off x="6160008" y="3020580"/>
            <a:ext cx="1051559" cy="432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412612" y="3214116"/>
            <a:ext cx="754380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754367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6412607" y="3147434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300" y="0"/>
                </a:moveTo>
                <a:lnTo>
                  <a:pt x="0" y="66675"/>
                </a:lnTo>
                <a:lnTo>
                  <a:pt x="114312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327647" y="2258567"/>
            <a:ext cx="1054607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374891" y="2452116"/>
            <a:ext cx="754380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0" y="0"/>
                </a:moveTo>
                <a:lnTo>
                  <a:pt x="754367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014951" y="2385434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6666964" y="1906513"/>
            <a:ext cx="692150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800" dirty="0">
                <a:latin typeface="Arial"/>
                <a:cs typeface="Arial"/>
              </a:rPr>
              <a:t>In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uli</a:t>
            </a:r>
            <a:r>
              <a:rPr sz="1800" spc="-5" dirty="0">
                <a:latin typeface="Arial"/>
                <a:cs typeface="Arial"/>
              </a:rPr>
              <a:t>n  </a:t>
            </a:r>
            <a:r>
              <a:rPr sz="1800" dirty="0">
                <a:latin typeface="Arial"/>
                <a:cs typeface="Arial"/>
              </a:rPr>
              <a:t>Pump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0788" y="3329777"/>
            <a:ext cx="7748905" cy="92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2405" marR="70040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Blood-sugar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level  (Glucose)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HbA1c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Wireless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Feedback Sensing and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Controlling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Loop for Diabetes</a:t>
            </a:r>
            <a:r>
              <a:rPr sz="1800" b="1" spc="-1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Patients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4087" y="4965191"/>
            <a:ext cx="786383" cy="432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51331" y="515874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122441" y="5092058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4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490472" y="4965191"/>
            <a:ext cx="786383" cy="432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537716" y="515874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1908825" y="5092058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5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1274063" y="5074920"/>
            <a:ext cx="262255" cy="165100"/>
          </a:xfrm>
          <a:custGeom>
            <a:avLst/>
            <a:gdLst/>
            <a:ahLst/>
            <a:cxnLst/>
            <a:rect l="l" t="t" r="r" b="b"/>
            <a:pathLst>
              <a:path w="262255" h="165100">
                <a:moveTo>
                  <a:pt x="131064" y="0"/>
                </a:moveTo>
                <a:lnTo>
                  <a:pt x="80045" y="6466"/>
                </a:lnTo>
                <a:lnTo>
                  <a:pt x="38385" y="24103"/>
                </a:lnTo>
                <a:lnTo>
                  <a:pt x="10298" y="50261"/>
                </a:lnTo>
                <a:lnTo>
                  <a:pt x="0" y="82295"/>
                </a:lnTo>
                <a:lnTo>
                  <a:pt x="10298" y="114330"/>
                </a:lnTo>
                <a:lnTo>
                  <a:pt x="38385" y="140488"/>
                </a:lnTo>
                <a:lnTo>
                  <a:pt x="80045" y="158125"/>
                </a:lnTo>
                <a:lnTo>
                  <a:pt x="131064" y="164591"/>
                </a:lnTo>
                <a:lnTo>
                  <a:pt x="182082" y="158125"/>
                </a:lnTo>
                <a:lnTo>
                  <a:pt x="223742" y="140488"/>
                </a:lnTo>
                <a:lnTo>
                  <a:pt x="251829" y="114330"/>
                </a:lnTo>
                <a:lnTo>
                  <a:pt x="262128" y="82295"/>
                </a:lnTo>
                <a:lnTo>
                  <a:pt x="251829" y="50261"/>
                </a:lnTo>
                <a:lnTo>
                  <a:pt x="223742" y="24103"/>
                </a:lnTo>
                <a:lnTo>
                  <a:pt x="182082" y="6466"/>
                </a:lnTo>
                <a:lnTo>
                  <a:pt x="131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1274063" y="5074920"/>
            <a:ext cx="262255" cy="165100"/>
          </a:xfrm>
          <a:custGeom>
            <a:avLst/>
            <a:gdLst/>
            <a:ahLst/>
            <a:cxnLst/>
            <a:rect l="l" t="t" r="r" b="b"/>
            <a:pathLst>
              <a:path w="262255" h="165100">
                <a:moveTo>
                  <a:pt x="0" y="82295"/>
                </a:moveTo>
                <a:lnTo>
                  <a:pt x="10298" y="50261"/>
                </a:lnTo>
                <a:lnTo>
                  <a:pt x="38385" y="24103"/>
                </a:lnTo>
                <a:lnTo>
                  <a:pt x="80045" y="6466"/>
                </a:lnTo>
                <a:lnTo>
                  <a:pt x="131064" y="0"/>
                </a:lnTo>
                <a:lnTo>
                  <a:pt x="182082" y="6466"/>
                </a:lnTo>
                <a:lnTo>
                  <a:pt x="223742" y="24103"/>
                </a:lnTo>
                <a:lnTo>
                  <a:pt x="251829" y="50261"/>
                </a:lnTo>
                <a:lnTo>
                  <a:pt x="262128" y="82295"/>
                </a:lnTo>
                <a:lnTo>
                  <a:pt x="251829" y="114330"/>
                </a:lnTo>
                <a:lnTo>
                  <a:pt x="223742" y="140488"/>
                </a:lnTo>
                <a:lnTo>
                  <a:pt x="182082" y="158125"/>
                </a:lnTo>
                <a:lnTo>
                  <a:pt x="131064" y="164591"/>
                </a:lnTo>
                <a:lnTo>
                  <a:pt x="80045" y="158125"/>
                </a:lnTo>
                <a:lnTo>
                  <a:pt x="38385" y="140488"/>
                </a:lnTo>
                <a:lnTo>
                  <a:pt x="10298" y="114330"/>
                </a:lnTo>
                <a:lnTo>
                  <a:pt x="0" y="8229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2057400" y="4913376"/>
            <a:ext cx="719455" cy="487680"/>
          </a:xfrm>
          <a:custGeom>
            <a:avLst/>
            <a:gdLst/>
            <a:ahLst/>
            <a:cxnLst/>
            <a:rect l="l" t="t" r="r" b="b"/>
            <a:pathLst>
              <a:path w="719455" h="487679">
                <a:moveTo>
                  <a:pt x="0" y="0"/>
                </a:moveTo>
                <a:lnTo>
                  <a:pt x="719327" y="0"/>
                </a:lnTo>
                <a:lnTo>
                  <a:pt x="719327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2320320" y="4998046"/>
            <a:ext cx="19431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K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731007" y="4965191"/>
            <a:ext cx="786383" cy="432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2778251" y="515874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3149361" y="5092058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5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3346475" y="5440710"/>
            <a:ext cx="911225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7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2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s  </a:t>
            </a:r>
            <a:r>
              <a:rPr sz="1800" spc="5" dirty="0">
                <a:latin typeface="Arial"/>
                <a:cs typeface="Arial"/>
              </a:rPr>
              <a:t>channel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03647" y="4873752"/>
            <a:ext cx="719455" cy="487680"/>
          </a:xfrm>
          <a:custGeom>
            <a:avLst/>
            <a:gdLst/>
            <a:ahLst/>
            <a:cxnLst/>
            <a:rect l="l" t="t" r="r" b="b"/>
            <a:pathLst>
              <a:path w="719454" h="487679">
                <a:moveTo>
                  <a:pt x="0" y="0"/>
                </a:moveTo>
                <a:lnTo>
                  <a:pt x="719327" y="0"/>
                </a:lnTo>
                <a:lnTo>
                  <a:pt x="719327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4236720" y="4965191"/>
            <a:ext cx="786383" cy="432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4283964" y="515874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4655073" y="5092058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6065520" y="4965191"/>
            <a:ext cx="588251" cy="432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6112764" y="5158740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24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6287697" y="5092058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5852159" y="5074920"/>
            <a:ext cx="259079" cy="165100"/>
          </a:xfrm>
          <a:custGeom>
            <a:avLst/>
            <a:gdLst/>
            <a:ahLst/>
            <a:cxnLst/>
            <a:rect l="l" t="t" r="r" b="b"/>
            <a:pathLst>
              <a:path w="259079" h="165100">
                <a:moveTo>
                  <a:pt x="129539" y="0"/>
                </a:moveTo>
                <a:lnTo>
                  <a:pt x="79118" y="6466"/>
                </a:lnTo>
                <a:lnTo>
                  <a:pt x="37942" y="24103"/>
                </a:lnTo>
                <a:lnTo>
                  <a:pt x="10180" y="50261"/>
                </a:lnTo>
                <a:lnTo>
                  <a:pt x="0" y="82295"/>
                </a:lnTo>
                <a:lnTo>
                  <a:pt x="10180" y="114330"/>
                </a:lnTo>
                <a:lnTo>
                  <a:pt x="37942" y="140488"/>
                </a:lnTo>
                <a:lnTo>
                  <a:pt x="79118" y="158125"/>
                </a:lnTo>
                <a:lnTo>
                  <a:pt x="129539" y="164591"/>
                </a:lnTo>
                <a:lnTo>
                  <a:pt x="179961" y="158125"/>
                </a:lnTo>
                <a:lnTo>
                  <a:pt x="221137" y="140488"/>
                </a:lnTo>
                <a:lnTo>
                  <a:pt x="248899" y="114330"/>
                </a:lnTo>
                <a:lnTo>
                  <a:pt x="259079" y="82295"/>
                </a:lnTo>
                <a:lnTo>
                  <a:pt x="248899" y="50261"/>
                </a:lnTo>
                <a:lnTo>
                  <a:pt x="221137" y="24103"/>
                </a:lnTo>
                <a:lnTo>
                  <a:pt x="179961" y="6466"/>
                </a:lnTo>
                <a:lnTo>
                  <a:pt x="129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5852159" y="5074920"/>
            <a:ext cx="259079" cy="165100"/>
          </a:xfrm>
          <a:custGeom>
            <a:avLst/>
            <a:gdLst/>
            <a:ahLst/>
            <a:cxnLst/>
            <a:rect l="l" t="t" r="r" b="b"/>
            <a:pathLst>
              <a:path w="259079" h="165100">
                <a:moveTo>
                  <a:pt x="0" y="82295"/>
                </a:moveTo>
                <a:lnTo>
                  <a:pt x="10180" y="50261"/>
                </a:lnTo>
                <a:lnTo>
                  <a:pt x="37942" y="24103"/>
                </a:lnTo>
                <a:lnTo>
                  <a:pt x="79118" y="6466"/>
                </a:lnTo>
                <a:lnTo>
                  <a:pt x="129539" y="0"/>
                </a:lnTo>
                <a:lnTo>
                  <a:pt x="179961" y="6466"/>
                </a:lnTo>
                <a:lnTo>
                  <a:pt x="221137" y="24103"/>
                </a:lnTo>
                <a:lnTo>
                  <a:pt x="248899" y="50261"/>
                </a:lnTo>
                <a:lnTo>
                  <a:pt x="259079" y="82295"/>
                </a:lnTo>
                <a:lnTo>
                  <a:pt x="248899" y="114330"/>
                </a:lnTo>
                <a:lnTo>
                  <a:pt x="221137" y="140488"/>
                </a:lnTo>
                <a:lnTo>
                  <a:pt x="179961" y="158125"/>
                </a:lnTo>
                <a:lnTo>
                  <a:pt x="129539" y="164591"/>
                </a:lnTo>
                <a:lnTo>
                  <a:pt x="79118" y="158125"/>
                </a:lnTo>
                <a:lnTo>
                  <a:pt x="37942" y="140488"/>
                </a:lnTo>
                <a:lnTo>
                  <a:pt x="10180" y="114330"/>
                </a:lnTo>
                <a:lnTo>
                  <a:pt x="0" y="8229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5477255" y="4965191"/>
            <a:ext cx="588263" cy="432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5524500" y="5158740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24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5699433" y="5092058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6440423" y="4870703"/>
            <a:ext cx="719455" cy="485140"/>
          </a:xfrm>
          <a:custGeom>
            <a:avLst/>
            <a:gdLst/>
            <a:ahLst/>
            <a:cxnLst/>
            <a:rect l="l" t="t" r="r" b="b"/>
            <a:pathLst>
              <a:path w="719454" h="485139">
                <a:moveTo>
                  <a:pt x="0" y="0"/>
                </a:moveTo>
                <a:lnTo>
                  <a:pt x="719327" y="0"/>
                </a:lnTo>
                <a:lnTo>
                  <a:pt x="719327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4996726" y="4957459"/>
            <a:ext cx="2005964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13535" algn="l"/>
              </a:tabLst>
            </a:pPr>
            <a:r>
              <a:rPr sz="2000" spc="-2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3000" spc="-15" baseline="1388" dirty="0">
                <a:latin typeface="Arial"/>
                <a:cs typeface="Arial"/>
              </a:rPr>
              <a:t>1/S</a:t>
            </a:r>
            <a:endParaRPr sz="3000" baseline="1388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406896" y="5455920"/>
            <a:ext cx="719455" cy="487680"/>
          </a:xfrm>
          <a:custGeom>
            <a:avLst/>
            <a:gdLst/>
            <a:ahLst/>
            <a:cxnLst/>
            <a:rect l="l" t="t" r="r" b="b"/>
            <a:pathLst>
              <a:path w="719454" h="487679">
                <a:moveTo>
                  <a:pt x="0" y="0"/>
                </a:moveTo>
                <a:lnTo>
                  <a:pt x="719327" y="0"/>
                </a:lnTo>
                <a:lnTo>
                  <a:pt x="719327" y="487679"/>
                </a:lnTo>
                <a:lnTo>
                  <a:pt x="0" y="48767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/>
          <p:nvPr/>
        </p:nvSpPr>
        <p:spPr>
          <a:xfrm>
            <a:off x="6598376" y="5539610"/>
            <a:ext cx="33401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114031" y="4965191"/>
            <a:ext cx="1112519" cy="4328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7161276" y="5158740"/>
            <a:ext cx="812800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38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7859348" y="5092058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766815" y="5047488"/>
            <a:ext cx="432815" cy="7345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963411" y="5278721"/>
            <a:ext cx="19050" cy="435609"/>
          </a:xfrm>
          <a:custGeom>
            <a:avLst/>
            <a:gdLst/>
            <a:ahLst/>
            <a:cxnLst/>
            <a:rect l="l" t="t" r="r" b="b"/>
            <a:pathLst>
              <a:path w="19050" h="435610">
                <a:moveTo>
                  <a:pt x="0" y="435190"/>
                </a:moveTo>
                <a:lnTo>
                  <a:pt x="1873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5910625" y="5278723"/>
            <a:ext cx="133350" cy="117475"/>
          </a:xfrm>
          <a:custGeom>
            <a:avLst/>
            <a:gdLst/>
            <a:ahLst/>
            <a:cxnLst/>
            <a:rect l="l" t="t" r="r" b="b"/>
            <a:pathLst>
              <a:path w="133350" h="117475">
                <a:moveTo>
                  <a:pt x="133223" y="117055"/>
                </a:moveTo>
                <a:lnTo>
                  <a:pt x="71513" y="0"/>
                </a:lnTo>
                <a:lnTo>
                  <a:pt x="0" y="111328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1191767" y="5047488"/>
            <a:ext cx="429767" cy="1072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1406652" y="5278754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4">
                <a:moveTo>
                  <a:pt x="0" y="774039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1339984" y="5278752"/>
            <a:ext cx="133350" cy="114300"/>
          </a:xfrm>
          <a:custGeom>
            <a:avLst/>
            <a:gdLst/>
            <a:ahLst/>
            <a:cxnLst/>
            <a:rect l="l" t="t" r="r" b="b"/>
            <a:pathLst>
              <a:path w="133350" h="114300">
                <a:moveTo>
                  <a:pt x="133350" y="114299"/>
                </a:moveTo>
                <a:lnTo>
                  <a:pt x="66675" y="0"/>
                </a:lnTo>
                <a:lnTo>
                  <a:pt x="0" y="1142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6931152" y="5535180"/>
            <a:ext cx="652271" cy="4328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7183755" y="5728715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354634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7183752" y="5662034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300" y="0"/>
                </a:moveTo>
                <a:lnTo>
                  <a:pt x="0" y="66675"/>
                </a:lnTo>
                <a:lnTo>
                  <a:pt x="11430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7473695" y="5053583"/>
            <a:ext cx="131051" cy="10850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7539228" y="5076444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10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5897879" y="5672327"/>
            <a:ext cx="569975" cy="1280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5963411" y="5713476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45774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4111751" y="5858255"/>
            <a:ext cx="3529583" cy="4328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4364353" y="6051803"/>
            <a:ext cx="3232150" cy="0"/>
          </a:xfrm>
          <a:custGeom>
            <a:avLst/>
            <a:gdLst/>
            <a:ahLst/>
            <a:cxnLst/>
            <a:rect l="l" t="t" r="r" b="b"/>
            <a:pathLst>
              <a:path w="3232150">
                <a:moveTo>
                  <a:pt x="323189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4364351" y="5985122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300" y="0"/>
                </a:moveTo>
                <a:lnTo>
                  <a:pt x="0" y="66675"/>
                </a:lnTo>
                <a:lnTo>
                  <a:pt x="11430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1341119" y="6010655"/>
            <a:ext cx="2072639" cy="1280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1406652" y="6051803"/>
            <a:ext cx="1962150" cy="0"/>
          </a:xfrm>
          <a:custGeom>
            <a:avLst/>
            <a:gdLst/>
            <a:ahLst/>
            <a:cxnLst/>
            <a:rect l="l" t="t" r="r" b="b"/>
            <a:pathLst>
              <a:path w="1962150">
                <a:moveTo>
                  <a:pt x="1961769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 txBox="1"/>
          <p:nvPr/>
        </p:nvSpPr>
        <p:spPr>
          <a:xfrm>
            <a:off x="2921424" y="4476736"/>
            <a:ext cx="39687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u[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654397" y="4825351"/>
            <a:ext cx="34544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7" name="object 87"/>
          <p:cNvSpPr/>
          <p:nvPr/>
        </p:nvSpPr>
        <p:spPr>
          <a:xfrm>
            <a:off x="3086100" y="4835652"/>
            <a:ext cx="1438910" cy="1338580"/>
          </a:xfrm>
          <a:custGeom>
            <a:avLst/>
            <a:gdLst/>
            <a:ahLst/>
            <a:cxnLst/>
            <a:rect l="l" t="t" r="r" b="b"/>
            <a:pathLst>
              <a:path w="1438910" h="1338579">
                <a:moveTo>
                  <a:pt x="0" y="0"/>
                </a:moveTo>
                <a:lnTo>
                  <a:pt x="1438655" y="0"/>
                </a:lnTo>
                <a:lnTo>
                  <a:pt x="1438655" y="1338072"/>
                </a:lnTo>
                <a:lnTo>
                  <a:pt x="0" y="1338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 txBox="1"/>
          <p:nvPr/>
        </p:nvSpPr>
        <p:spPr>
          <a:xfrm>
            <a:off x="2598210" y="5751181"/>
            <a:ext cx="37909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4730134" y="5684201"/>
            <a:ext cx="37909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7760455" y="4872442"/>
            <a:ext cx="3816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2562548" y="5647625"/>
            <a:ext cx="13271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^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229271" y="4476736"/>
            <a:ext cx="39687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05" dirty="0">
                <a:latin typeface="Arial"/>
                <a:cs typeface="Arial"/>
              </a:rPr>
              <a:t>u</a:t>
            </a:r>
            <a:r>
              <a:rPr sz="2700" spc="-757" baseline="-7716" dirty="0">
                <a:latin typeface="Arial"/>
                <a:cs typeface="Arial"/>
              </a:rPr>
              <a:t>^</a:t>
            </a:r>
            <a:r>
              <a:rPr sz="2700" spc="-637" baseline="-7716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[k]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5667851" y="4994286"/>
            <a:ext cx="159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5733230" y="5237745"/>
            <a:ext cx="159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1155744" y="4913133"/>
            <a:ext cx="159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1155744" y="5278436"/>
            <a:ext cx="10160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</a:t>
            </a:r>
          </a:p>
        </p:txBody>
      </p:sp>
      <p:sp>
        <p:nvSpPr>
          <p:cNvPr id="97" name="object 97"/>
          <p:cNvSpPr/>
          <p:nvPr/>
        </p:nvSpPr>
        <p:spPr>
          <a:xfrm>
            <a:off x="4674108" y="4835652"/>
            <a:ext cx="3008630" cy="1338580"/>
          </a:xfrm>
          <a:custGeom>
            <a:avLst/>
            <a:gdLst/>
            <a:ahLst/>
            <a:cxnLst/>
            <a:rect l="l" t="t" r="r" b="b"/>
            <a:pathLst>
              <a:path w="3008629" h="1338579">
                <a:moveTo>
                  <a:pt x="0" y="0"/>
                </a:moveTo>
                <a:lnTo>
                  <a:pt x="3008376" y="0"/>
                </a:lnTo>
                <a:lnTo>
                  <a:pt x="3008376" y="1338072"/>
                </a:lnTo>
                <a:lnTo>
                  <a:pt x="0" y="1338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1144524" y="4835652"/>
            <a:ext cx="1765300" cy="1338580"/>
          </a:xfrm>
          <a:custGeom>
            <a:avLst/>
            <a:gdLst/>
            <a:ahLst/>
            <a:cxnLst/>
            <a:rect l="l" t="t" r="r" b="b"/>
            <a:pathLst>
              <a:path w="1765300" h="1338579">
                <a:moveTo>
                  <a:pt x="0" y="0"/>
                </a:moveTo>
                <a:lnTo>
                  <a:pt x="1764792" y="0"/>
                </a:lnTo>
                <a:lnTo>
                  <a:pt x="1764792" y="1338072"/>
                </a:lnTo>
                <a:lnTo>
                  <a:pt x="0" y="1338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 txBox="1"/>
          <p:nvPr/>
        </p:nvSpPr>
        <p:spPr>
          <a:xfrm>
            <a:off x="1417402" y="4497916"/>
            <a:ext cx="112077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Controller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809652" y="4506544"/>
            <a:ext cx="346646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Human </a:t>
            </a:r>
            <a:r>
              <a:rPr sz="1600" b="1" spc="5" dirty="0">
                <a:latin typeface="Arial"/>
                <a:cs typeface="Arial"/>
              </a:rPr>
              <a:t>Model </a:t>
            </a:r>
            <a:r>
              <a:rPr sz="1600" b="1" dirty="0">
                <a:latin typeface="Arial"/>
                <a:cs typeface="Arial"/>
              </a:rPr>
              <a:t>of Glucose </a:t>
            </a:r>
            <a:r>
              <a:rPr sz="1600" b="1" spc="-5" dirty="0">
                <a:latin typeface="Arial"/>
                <a:cs typeface="Arial"/>
              </a:rPr>
              <a:t>vs</a:t>
            </a:r>
            <a:r>
              <a:rPr sz="1600" b="1" spc="-1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Insulin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514026" y="5691339"/>
            <a:ext cx="712165" cy="6978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3448634" y="4798402"/>
            <a:ext cx="712165" cy="6978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 txBox="1"/>
          <p:nvPr/>
        </p:nvSpPr>
        <p:spPr>
          <a:xfrm>
            <a:off x="249871" y="827543"/>
            <a:ext cx="8644255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900" marR="5080" indent="-1600200">
              <a:lnSpc>
                <a:spcPct val="100000"/>
              </a:lnSpc>
            </a:pPr>
            <a:r>
              <a:rPr sz="2400" b="1" spc="-10" dirty="0">
                <a:solidFill>
                  <a:srgbClr val="808080"/>
                </a:solidFill>
                <a:cs typeface="Times New Roman"/>
              </a:rPr>
              <a:t>Automatic Remote </a:t>
            </a:r>
            <a:r>
              <a:rPr sz="2400" b="1" dirty="0">
                <a:solidFill>
                  <a:srgbClr val="808080"/>
                </a:solidFill>
                <a:cs typeface="Times New Roman"/>
              </a:rPr>
              <a:t>Sensing </a:t>
            </a:r>
            <a:r>
              <a:rPr sz="2400" b="1" spc="-5" dirty="0">
                <a:solidFill>
                  <a:srgbClr val="808080"/>
                </a:solidFill>
                <a:cs typeface="Times New Roman"/>
              </a:rPr>
              <a:t>Glucose </a:t>
            </a:r>
            <a:r>
              <a:rPr sz="2400" b="1" dirty="0">
                <a:solidFill>
                  <a:srgbClr val="808080"/>
                </a:solidFill>
                <a:cs typeface="Times New Roman"/>
              </a:rPr>
              <a:t>and </a:t>
            </a:r>
            <a:r>
              <a:rPr sz="2400" b="1" spc="-5" dirty="0">
                <a:solidFill>
                  <a:srgbClr val="808080"/>
                </a:solidFill>
                <a:cs typeface="Times New Roman"/>
              </a:rPr>
              <a:t>Controlling </a:t>
            </a:r>
            <a:r>
              <a:rPr sz="2400" b="1" dirty="0">
                <a:solidFill>
                  <a:srgbClr val="808080"/>
                </a:solidFill>
                <a:cs typeface="Times New Roman"/>
              </a:rPr>
              <a:t>Insulin </a:t>
            </a:r>
            <a:r>
              <a:rPr sz="2400" b="1" spc="-20" dirty="0">
                <a:solidFill>
                  <a:srgbClr val="808080"/>
                </a:solidFill>
                <a:cs typeface="Times New Roman"/>
              </a:rPr>
              <a:t>Pump  </a:t>
            </a:r>
            <a:r>
              <a:rPr sz="2400" b="1" spc="5" dirty="0">
                <a:solidFill>
                  <a:srgbClr val="808080"/>
                </a:solidFill>
                <a:cs typeface="Times New Roman"/>
              </a:rPr>
              <a:t>for </a:t>
            </a:r>
            <a:r>
              <a:rPr sz="2400" b="1" spc="-5" dirty="0">
                <a:solidFill>
                  <a:srgbClr val="808080"/>
                </a:solidFill>
                <a:cs typeface="Times New Roman"/>
              </a:rPr>
              <a:t>Diabetes </a:t>
            </a:r>
            <a:r>
              <a:rPr sz="2400" b="1" spc="-10" dirty="0">
                <a:solidFill>
                  <a:srgbClr val="808080"/>
                </a:solidFill>
                <a:cs typeface="Times New Roman"/>
              </a:rPr>
              <a:t>Patients </a:t>
            </a:r>
            <a:r>
              <a:rPr sz="2400" b="1" dirty="0">
                <a:solidFill>
                  <a:srgbClr val="808080"/>
                </a:solidFill>
                <a:cs typeface="Times New Roman"/>
              </a:rPr>
              <a:t>Using </a:t>
            </a:r>
            <a:r>
              <a:rPr sz="2400" b="1" spc="-15" dirty="0">
                <a:solidFill>
                  <a:srgbClr val="808080"/>
                </a:solidFill>
                <a:cs typeface="Times New Roman"/>
              </a:rPr>
              <a:t>Wireless</a:t>
            </a:r>
            <a:r>
              <a:rPr sz="2400" b="1" spc="-90" dirty="0">
                <a:solidFill>
                  <a:srgbClr val="808080"/>
                </a:solidFill>
                <a:cs typeface="Times New Roman"/>
              </a:rPr>
              <a:t> </a:t>
            </a:r>
            <a:r>
              <a:rPr sz="2400" b="1" spc="-5" dirty="0">
                <a:solidFill>
                  <a:srgbClr val="808080"/>
                </a:solidFill>
                <a:cs typeface="Times New Roman"/>
              </a:rPr>
              <a:t>BAN</a:t>
            </a:r>
            <a:endParaRPr sz="2400" dirty="0">
              <a:cs typeface="Times New Roman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7110983" y="2709672"/>
            <a:ext cx="594359" cy="6827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1798320" y="2654807"/>
            <a:ext cx="1045463" cy="113385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7738871" y="2234184"/>
            <a:ext cx="1240535" cy="11948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7138416" y="2060448"/>
            <a:ext cx="1392935" cy="6431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2414016" y="2468879"/>
            <a:ext cx="429767" cy="7315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2628900" y="2700143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43213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2562232" y="2700144"/>
            <a:ext cx="133350" cy="114300"/>
          </a:xfrm>
          <a:custGeom>
            <a:avLst/>
            <a:gdLst/>
            <a:ahLst/>
            <a:cxnLst/>
            <a:rect l="l" t="t" r="r" b="b"/>
            <a:pathLst>
              <a:path w="133350" h="114300">
                <a:moveTo>
                  <a:pt x="133350" y="114300"/>
                </a:moveTo>
                <a:lnTo>
                  <a:pt x="66675" y="0"/>
                </a:lnTo>
                <a:lnTo>
                  <a:pt x="0" y="1143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2581655" y="3172967"/>
            <a:ext cx="2633471" cy="1280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2628900" y="3214116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276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 txBox="1"/>
          <p:nvPr/>
        </p:nvSpPr>
        <p:spPr>
          <a:xfrm>
            <a:off x="673100" y="6204927"/>
            <a:ext cx="787400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7834" algn="l"/>
                <a:tab pos="7860665" algn="l"/>
              </a:tabLst>
            </a:pPr>
            <a:r>
              <a:rPr sz="1800" b="1" u="sng" dirty="0">
                <a:solidFill>
                  <a:srgbClr val="0000FF"/>
                </a:solidFill>
                <a:latin typeface="Arial"/>
                <a:cs typeface="Arial"/>
              </a:rPr>
              <a:t> 	Feedback Delay Loop Model </a:t>
            </a:r>
            <a:r>
              <a:rPr sz="1800" b="1" u="sng" spc="5" dirty="0">
                <a:solidFill>
                  <a:srgbClr val="0000FF"/>
                </a:solidFill>
                <a:latin typeface="Arial"/>
                <a:cs typeface="Arial"/>
              </a:rPr>
              <a:t>with </a:t>
            </a:r>
            <a:r>
              <a:rPr sz="1800" b="1" u="sng" dirty="0">
                <a:solidFill>
                  <a:srgbClr val="0000FF"/>
                </a:solidFill>
                <a:latin typeface="Arial"/>
                <a:cs typeface="Arial"/>
              </a:rPr>
              <a:t>Motion</a:t>
            </a:r>
            <a:r>
              <a:rPr sz="1800" b="1" u="sng" spc="-2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0000FF"/>
                </a:solidFill>
                <a:latin typeface="Arial"/>
                <a:cs typeface="Arial"/>
              </a:rPr>
              <a:t>Equation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0" name="object 3">
            <a:extLst>
              <a:ext uri="{FF2B5EF4-FFF2-40B4-BE49-F238E27FC236}">
                <a16:creationId xmlns:a16="http://schemas.microsoft.com/office/drawing/2014/main" id="{FAE3DBCF-2A3B-4C9A-943D-193F12774D15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2">
            <a:extLst>
              <a:ext uri="{FF2B5EF4-FFF2-40B4-BE49-F238E27FC236}">
                <a16:creationId xmlns:a16="http://schemas.microsoft.com/office/drawing/2014/main" id="{39B614A3-4CC6-4182-A9C8-DB3864572F14}"/>
              </a:ext>
            </a:extLst>
          </p:cNvPr>
          <p:cNvSpPr txBox="1"/>
          <p:nvPr/>
        </p:nvSpPr>
        <p:spPr>
          <a:xfrm>
            <a:off x="5555996" y="392176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2" name="object 3">
            <a:extLst>
              <a:ext uri="{FF2B5EF4-FFF2-40B4-BE49-F238E27FC236}">
                <a16:creationId xmlns:a16="http://schemas.microsoft.com/office/drawing/2014/main" id="{ECC85A51-42CA-42FF-B5F3-9ACC7D658DF3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1517A3C-74A8-CE73-0EA7-82FCD1ABB18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12</a:t>
            </a:fld>
            <a:endParaRPr lang="en-US" altLang="ja-JP" spc="-10" dirty="0"/>
          </a:p>
        </p:txBody>
      </p:sp>
      <p:sp>
        <p:nvSpPr>
          <p:cNvPr id="114" name="日付プレースホルダー 113">
            <a:extLst>
              <a:ext uri="{FF2B5EF4-FFF2-40B4-BE49-F238E27FC236}">
                <a16:creationId xmlns:a16="http://schemas.microsoft.com/office/drawing/2014/main" id="{03CA7BA9-C20B-1DFE-6F8C-F8E1612DE3B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9BDC0FC0-A476-4BA3-8481-849985364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82" y="1444285"/>
            <a:ext cx="5301120" cy="3254439"/>
          </a:xfrm>
          <a:prstGeom prst="rect">
            <a:avLst/>
          </a:prstGeom>
        </p:spPr>
      </p:pic>
      <p:pic>
        <p:nvPicPr>
          <p:cNvPr id="95" name="図 9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8958" y1="32292" x2="38958" y2="32292"/>
                      </a14:backgroundRemoval>
                    </a14:imgEffect>
                  </a14:imgLayer>
                </a14:imgProps>
              </a:ext>
            </a:extLst>
          </a:blip>
          <a:srcRect l="31525" t="14281" r="15443" b="34265"/>
          <a:stretch/>
        </p:blipFill>
        <p:spPr>
          <a:xfrm flipH="1">
            <a:off x="1178316" y="2868582"/>
            <a:ext cx="616616" cy="598267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49" y="5084998"/>
            <a:ext cx="1203929" cy="1113399"/>
          </a:xfrm>
          <a:prstGeom prst="rect">
            <a:avLst/>
          </a:prstGeom>
        </p:spPr>
      </p:pic>
      <p:sp>
        <p:nvSpPr>
          <p:cNvPr id="23" name="雲形吹き出し 22"/>
          <p:cNvSpPr/>
          <p:nvPr/>
        </p:nvSpPr>
        <p:spPr>
          <a:xfrm>
            <a:off x="6577684" y="1665637"/>
            <a:ext cx="2553441" cy="2145743"/>
          </a:xfrm>
          <a:prstGeom prst="cloudCallout">
            <a:avLst>
              <a:gd name="adj1" fmla="val -21736"/>
              <a:gd name="adj2" fmla="val 3810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500" b="1" dirty="0">
              <a:solidFill>
                <a:schemeClr val="tx1"/>
              </a:solidFill>
            </a:endParaRPr>
          </a:p>
          <a:p>
            <a:pPr algn="ctr"/>
            <a:endParaRPr lang="en-US" altLang="ja-JP" sz="1500" b="1" dirty="0">
              <a:solidFill>
                <a:schemeClr val="tx1"/>
              </a:solidFill>
            </a:endParaRPr>
          </a:p>
          <a:p>
            <a:pPr algn="ctr"/>
            <a:endParaRPr lang="en-US" altLang="ja-JP" sz="1500" b="1" dirty="0">
              <a:solidFill>
                <a:schemeClr val="tx1"/>
              </a:solidFill>
            </a:endParaRPr>
          </a:p>
          <a:p>
            <a:pPr algn="ctr"/>
            <a:endParaRPr lang="ja-JP" altLang="en-US" sz="1500" b="1" dirty="0">
              <a:solidFill>
                <a:schemeClr val="tx1"/>
              </a:solidFill>
            </a:endParaRPr>
          </a:p>
        </p:txBody>
      </p:sp>
      <p:cxnSp>
        <p:nvCxnSpPr>
          <p:cNvPr id="24" name="直線矢印コネクタ 23"/>
          <p:cNvCxnSpPr>
            <a:cxnSpLocks/>
            <a:stCxn id="9" idx="5"/>
          </p:cNvCxnSpPr>
          <p:nvPr/>
        </p:nvCxnSpPr>
        <p:spPr>
          <a:xfrm flipV="1">
            <a:off x="5098596" y="2612530"/>
            <a:ext cx="1717419" cy="264049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651135" y="2706877"/>
            <a:ext cx="10456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/>
              <a:t>Integrated Data</a:t>
            </a:r>
            <a:endParaRPr lang="ja-JP" altLang="en-US" sz="135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642761" y="3185019"/>
            <a:ext cx="139789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/>
              <a:t>Remote Therapy and mental care keeping  distance</a:t>
            </a:r>
            <a:endParaRPr lang="ja-JP" altLang="en-US" sz="135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905451" y="1225056"/>
            <a:ext cx="2233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Data Collection and Analysis</a:t>
            </a:r>
            <a:endParaRPr lang="ja-JP" altLang="en-US" sz="1600" b="1" dirty="0"/>
          </a:p>
        </p:txBody>
      </p:sp>
      <p:sp>
        <p:nvSpPr>
          <p:cNvPr id="9" name="直方体 8"/>
          <p:cNvSpPr/>
          <p:nvPr/>
        </p:nvSpPr>
        <p:spPr>
          <a:xfrm>
            <a:off x="4782545" y="2717697"/>
            <a:ext cx="316051" cy="39677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863786" y="2297297"/>
            <a:ext cx="1609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BAN</a:t>
            </a:r>
            <a:r>
              <a:rPr lang="ja-JP" altLang="en-US" sz="1400" b="1" dirty="0">
                <a:solidFill>
                  <a:srgbClr val="FF0000"/>
                </a:solidFill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</a:rPr>
              <a:t>Coordinator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539163" y="6093475"/>
            <a:ext cx="24820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/>
              <a:t>Medical Care Center and</a:t>
            </a:r>
          </a:p>
          <a:p>
            <a:r>
              <a:rPr lang="en-US" altLang="ja-JP" sz="1350" dirty="0"/>
              <a:t>Government Control Center</a:t>
            </a:r>
          </a:p>
        </p:txBody>
      </p:sp>
      <p:cxnSp>
        <p:nvCxnSpPr>
          <p:cNvPr id="48" name="直線矢印コネクタ 47"/>
          <p:cNvCxnSpPr>
            <a:cxnSpLocks/>
          </p:cNvCxnSpPr>
          <p:nvPr/>
        </p:nvCxnSpPr>
        <p:spPr>
          <a:xfrm flipV="1">
            <a:off x="1724498" y="3291739"/>
            <a:ext cx="2949404" cy="57713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6503323" y="4073275"/>
            <a:ext cx="15244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/>
              <a:t>Analyzed results </a:t>
            </a:r>
            <a:endParaRPr lang="ja-JP" altLang="en-US" sz="1350" dirty="0"/>
          </a:p>
        </p:txBody>
      </p:sp>
      <p:cxnSp>
        <p:nvCxnSpPr>
          <p:cNvPr id="56" name="直線矢印コネクタ 55"/>
          <p:cNvCxnSpPr>
            <a:cxnSpLocks/>
          </p:cNvCxnSpPr>
          <p:nvPr/>
        </p:nvCxnSpPr>
        <p:spPr>
          <a:xfrm flipH="1">
            <a:off x="8054905" y="3705596"/>
            <a:ext cx="5532" cy="1187901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8060437" y="3883185"/>
            <a:ext cx="9509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/>
              <a:t>Command for care  of patients</a:t>
            </a:r>
            <a:endParaRPr lang="ja-JP" altLang="en-US" sz="135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13570" y="4693634"/>
            <a:ext cx="543269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00FF"/>
                </a:solidFill>
              </a:rPr>
              <a:t>Remote Maintenance of COVID-19 Patients at Home Using Platform of Integrated Vital Sensors/Wireless BAN/5G Cloud/AI Analysis</a:t>
            </a:r>
            <a:endParaRPr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3BD91-307C-40E4-84FF-C233AC27FD8B}" type="slidenum">
              <a:rPr lang="ja-JP" altLang="en-US" smtClean="0"/>
              <a:pPr/>
              <a:t>13</a:t>
            </a:fld>
            <a:endParaRPr kumimoji="1" lang="ja-JP" altLang="en-US"/>
          </a:p>
        </p:txBody>
      </p:sp>
      <p:cxnSp>
        <p:nvCxnSpPr>
          <p:cNvPr id="39" name="直線矢印コネクタ 38"/>
          <p:cNvCxnSpPr>
            <a:cxnSpLocks/>
          </p:cNvCxnSpPr>
          <p:nvPr/>
        </p:nvCxnSpPr>
        <p:spPr>
          <a:xfrm flipV="1">
            <a:off x="7814384" y="3810000"/>
            <a:ext cx="0" cy="1219785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cxnSpLocks/>
          </p:cNvCxnSpPr>
          <p:nvPr/>
        </p:nvCxnSpPr>
        <p:spPr>
          <a:xfrm>
            <a:off x="4216728" y="3705596"/>
            <a:ext cx="2165056" cy="1504038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5651135" y="4445943"/>
            <a:ext cx="16828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/>
              <a:t>Real-time remote monitoring and care</a:t>
            </a:r>
            <a:endParaRPr lang="ja-JP" altLang="en-US" sz="1350" dirty="0"/>
          </a:p>
        </p:txBody>
      </p:sp>
      <p:pic>
        <p:nvPicPr>
          <p:cNvPr id="84" name="図 8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6250" y1="27375" x2="26250" y2="27375"/>
                        <a14:foregroundMark x1="29500" y1="24750" x2="29500" y2="24750"/>
                        <a14:foregroundMark x1="29000" y1="41750" x2="29000" y2="41750"/>
                        <a14:foregroundMark x1="30000" y1="49750" x2="30000" y2="49750"/>
                        <a14:foregroundMark x1="20625" y1="68375" x2="20625" y2="68375"/>
                        <a14:foregroundMark x1="18875" y1="79750" x2="18875" y2="79750"/>
                        <a14:foregroundMark x1="36250" y1="73375" x2="36250" y2="73375"/>
                        <a14:foregroundMark x1="40875" y1="68625" x2="40875" y2="68625"/>
                      </a14:backgroundRemoval>
                    </a14:imgEffect>
                  </a14:imgLayer>
                </a14:imgProps>
              </a:ext>
            </a:extLst>
          </a:blip>
          <a:srcRect l="12661" t="11572" r="13000" b="10692"/>
          <a:stretch/>
        </p:blipFill>
        <p:spPr>
          <a:xfrm>
            <a:off x="-1185471" y="2271616"/>
            <a:ext cx="570669" cy="596740"/>
          </a:xfrm>
          <a:prstGeom prst="rect">
            <a:avLst/>
          </a:prstGeom>
        </p:spPr>
      </p:pic>
      <p:cxnSp>
        <p:nvCxnSpPr>
          <p:cNvPr id="85" name="直線矢印コネクタ 84"/>
          <p:cNvCxnSpPr>
            <a:cxnSpLocks/>
          </p:cNvCxnSpPr>
          <p:nvPr/>
        </p:nvCxnSpPr>
        <p:spPr>
          <a:xfrm>
            <a:off x="751490" y="2661217"/>
            <a:ext cx="3964443" cy="267493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803316" y="2373052"/>
            <a:ext cx="1842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Environmental Data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018672" y="2389258"/>
            <a:ext cx="198110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/>
              <a:t>Without Clinical Staffs, health condition of  COVID-19 patents can be monitoring and rescue them immediately.</a:t>
            </a:r>
          </a:p>
        </p:txBody>
      </p:sp>
      <p:cxnSp>
        <p:nvCxnSpPr>
          <p:cNvPr id="20" name="直線矢印コネクタ 19"/>
          <p:cNvCxnSpPr>
            <a:cxnSpLocks/>
          </p:cNvCxnSpPr>
          <p:nvPr/>
        </p:nvCxnSpPr>
        <p:spPr>
          <a:xfrm flipV="1">
            <a:off x="5141664" y="2441957"/>
            <a:ext cx="1867397" cy="297856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81B8A4D-DBDA-4410-9338-76953387A327}"/>
              </a:ext>
            </a:extLst>
          </p:cNvPr>
          <p:cNvSpPr/>
          <p:nvPr/>
        </p:nvSpPr>
        <p:spPr>
          <a:xfrm>
            <a:off x="6248915" y="4893497"/>
            <a:ext cx="2759514" cy="1865340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A922DE5-D81C-43E7-8D9E-08FFCD13F9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850" b="92833" l="4839" r="94355">
                        <a14:foregroundMark x1="27151" y1="9215" x2="27151" y2="9215"/>
                        <a14:foregroundMark x1="49462" y1="9898" x2="49462" y2="9898"/>
                        <a14:foregroundMark x1="80645" y1="11263" x2="80645" y2="11263"/>
                        <a14:foregroundMark x1="91129" y1="16724" x2="91129" y2="16724"/>
                        <a14:foregroundMark x1="91667" y1="40956" x2="91667" y2="40956"/>
                        <a14:foregroundMark x1="89516" y1="59044" x2="89516" y2="59044"/>
                        <a14:foregroundMark x1="90591" y1="82594" x2="90591" y2="82594"/>
                        <a14:foregroundMark x1="81720" y1="86689" x2="81720" y2="86689"/>
                        <a14:foregroundMark x1="83871" y1="68259" x2="83871" y2="68259"/>
                        <a14:foregroundMark x1="90591" y1="51536" x2="90591" y2="51536"/>
                        <a14:foregroundMark x1="89516" y1="44369" x2="89516" y2="44369"/>
                        <a14:foregroundMark x1="17204" y1="37884" x2="17204" y2="37884"/>
                        <a14:foregroundMark x1="20968" y1="22526" x2="20968" y2="22526"/>
                        <a14:foregroundMark x1="30108" y1="9215" x2="30108" y2="9215"/>
                        <a14:foregroundMark x1="53763" y1="12628" x2="53763" y2="12628"/>
                        <a14:foregroundMark x1="89516" y1="13993" x2="89516" y2="13993"/>
                        <a14:foregroundMark x1="91667" y1="21160" x2="91667" y2="21160"/>
                        <a14:foregroundMark x1="91667" y1="28669" x2="91667" y2="28669"/>
                        <a14:foregroundMark x1="88441" y1="44369" x2="88441" y2="44369"/>
                        <a14:foregroundMark x1="86828" y1="65529" x2="86828" y2="65529"/>
                        <a14:foregroundMark x1="90591" y1="72014" x2="90591" y2="72014"/>
                        <a14:foregroundMark x1="87366" y1="81911" x2="87366" y2="81911"/>
                        <a14:foregroundMark x1="80108" y1="89420" x2="80108" y2="89420"/>
                        <a14:foregroundMark x1="50538" y1="82594" x2="50538" y2="82594"/>
                        <a14:foregroundMark x1="19355" y1="81229" x2="19355" y2="81229"/>
                        <a14:foregroundMark x1="7796" y1="77474" x2="7796" y2="77474"/>
                        <a14:foregroundMark x1="7796" y1="72696" x2="7796" y2="72696"/>
                        <a14:foregroundMark x1="8333" y1="68259" x2="8333" y2="68259"/>
                        <a14:foregroundMark x1="13172" y1="78157" x2="13172" y2="78157"/>
                        <a14:foregroundMark x1="21774" y1="81911" x2="21774" y2="81911"/>
                        <a14:foregroundMark x1="30645" y1="81911" x2="30645" y2="81911"/>
                        <a14:foregroundMark x1="46237" y1="82594" x2="46237" y2="82594"/>
                        <a14:foregroundMark x1="76075" y1="91126" x2="76075" y2="91126"/>
                        <a14:foregroundMark x1="83333" y1="88737" x2="83333" y2="88737"/>
                        <a14:foregroundMark x1="87366" y1="71331" x2="87366" y2="71331"/>
                        <a14:foregroundMark x1="78763" y1="92491" x2="78763" y2="92491"/>
                        <a14:foregroundMark x1="75000" y1="92833" x2="75000" y2="92833"/>
                        <a14:foregroundMark x1="66667" y1="91809" x2="66667" y2="91809"/>
                        <a14:foregroundMark x1="61290" y1="90102" x2="61290" y2="90102"/>
                        <a14:foregroundMark x1="41398" y1="86689" x2="41398" y2="86689"/>
                        <a14:foregroundMark x1="32796" y1="84642" x2="32796" y2="84642"/>
                        <a14:foregroundMark x1="10484" y1="60410" x2="10484" y2="60410"/>
                        <a14:foregroundMark x1="23118" y1="17065" x2="23118" y2="17065"/>
                        <a14:foregroundMark x1="26344" y1="9898" x2="26344" y2="9898"/>
                        <a14:foregroundMark x1="33333" y1="8532" x2="33333" y2="8532"/>
                        <a14:foregroundMark x1="54570" y1="9556" x2="54570" y2="9556"/>
                        <a14:foregroundMark x1="63710" y1="9898" x2="63710" y2="9898"/>
                        <a14:foregroundMark x1="70161" y1="9556" x2="70161" y2="9556"/>
                        <a14:foregroundMark x1="74731" y1="9898" x2="74731" y2="9898"/>
                        <a14:foregroundMark x1="84946" y1="10239" x2="84946" y2="10239"/>
                        <a14:foregroundMark x1="90323" y1="12969" x2="90323" y2="12969"/>
                        <a14:foregroundMark x1="87366" y1="19454" x2="87366" y2="19454"/>
                        <a14:foregroundMark x1="94355" y1="12287" x2="94355" y2="12287"/>
                        <a14:foregroundMark x1="6183" y1="71331" x2="6183" y2="71331"/>
                        <a14:foregroundMark x1="6720" y1="68942" x2="6720" y2="68942"/>
                        <a14:foregroundMark x1="5645" y1="72696" x2="5645" y2="72696"/>
                        <a14:foregroundMark x1="52957" y1="25256" x2="52957" y2="25256"/>
                        <a14:foregroundMark x1="49462" y1="25256" x2="48118" y2="26621"/>
                        <a14:foregroundMark x1="45430" y1="31058" x2="45430" y2="31058"/>
                        <a14:foregroundMark x1="86559" y1="38908" x2="86559" y2="38908"/>
                        <a14:foregroundMark x1="4839" y1="76109" x2="4839" y2="76109"/>
                        <a14:foregroundMark x1="5376" y1="77816" x2="5376" y2="77816"/>
                        <a14:foregroundMark x1="4839" y1="76451" x2="4839" y2="76451"/>
                        <a14:foregroundMark x1="6183" y1="70307" x2="6183" y2="70307"/>
                        <a14:foregroundMark x1="6183" y1="70990" x2="6183" y2="70990"/>
                        <a14:foregroundMark x1="7258" y1="68259" x2="7258" y2="68259"/>
                        <a14:foregroundMark x1="7258" y1="67577" x2="7258" y2="67577"/>
                        <a14:foregroundMark x1="8333" y1="65870" x2="8333" y2="65870"/>
                        <a14:foregroundMark x1="7796" y1="65870" x2="7796" y2="65870"/>
                        <a14:foregroundMark x1="13710" y1="55973" x2="13710" y2="55973"/>
                        <a14:foregroundMark x1="14516" y1="52901" x2="14516" y2="52901"/>
                        <a14:foregroundMark x1="15323" y1="51536" x2="15323" y2="51536"/>
                        <a14:foregroundMark x1="15323" y1="52901" x2="15323" y2="52901"/>
                        <a14:foregroundMark x1="15054" y1="57679" x2="15054" y2="57679"/>
                        <a14:foregroundMark x1="14785" y1="59044" x2="14785" y2="59044"/>
                        <a14:foregroundMark x1="14516" y1="56314" x2="14516" y2="56314"/>
                        <a14:foregroundMark x1="14516" y1="55290" x2="14516" y2="55290"/>
                        <a14:foregroundMark x1="14785" y1="52218" x2="14785" y2="52218"/>
                        <a14:foregroundMark x1="15860" y1="50512" x2="15860" y2="50512"/>
                        <a14:foregroundMark x1="16935" y1="45734" x2="17473" y2="44027"/>
                        <a14:foregroundMark x1="18280" y1="41980" x2="18280" y2="41980"/>
                        <a14:foregroundMark x1="18548" y1="38567" x2="18548" y2="38567"/>
                        <a14:foregroundMark x1="20161" y1="35836" x2="20161" y2="35836"/>
                        <a14:foregroundMark x1="20968" y1="32423" x2="20968" y2="32423"/>
                        <a14:foregroundMark x1="21237" y1="32765" x2="21237" y2="32765"/>
                        <a14:foregroundMark x1="24731" y1="31058" x2="24731" y2="31058"/>
                        <a14:foregroundMark x1="25000" y1="32082" x2="25000" y2="32082"/>
                        <a14:foregroundMark x1="5376" y1="77816" x2="5376" y2="77816"/>
                        <a14:foregroundMark x1="8065" y1="78840" x2="8065" y2="78840"/>
                        <a14:foregroundMark x1="8602" y1="80546" x2="8602" y2="80546"/>
                        <a14:foregroundMark x1="8602" y1="80546" x2="8602" y2="80546"/>
                        <a14:foregroundMark x1="10215" y1="80546" x2="10215" y2="80546"/>
                        <a14:foregroundMark x1="11290" y1="80546" x2="12634" y2="80887"/>
                        <a14:foregroundMark x1="14247" y1="81229" x2="14247" y2="81229"/>
                        <a14:foregroundMark x1="15860" y1="82253" x2="15860" y2="82253"/>
                        <a14:foregroundMark x1="16935" y1="83276" x2="16935" y2="83276"/>
                        <a14:foregroundMark x1="19624" y1="83618" x2="19624" y2="83618"/>
                        <a14:foregroundMark x1="22849" y1="83618" x2="24194" y2="83959"/>
                        <a14:foregroundMark x1="27957" y1="84300" x2="30645" y2="84983"/>
                        <a14:foregroundMark x1="37634" y1="86348" x2="40054" y2="86689"/>
                        <a14:foregroundMark x1="47043" y1="87031" x2="47043" y2="87031"/>
                        <a14:foregroundMark x1="53226" y1="88055" x2="53226" y2="880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810" y="3496898"/>
            <a:ext cx="1107814" cy="87255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8BF863E-76FF-4D70-9252-73711DA9DBAD}"/>
              </a:ext>
            </a:extLst>
          </p:cNvPr>
          <p:cNvSpPr/>
          <p:nvPr/>
        </p:nvSpPr>
        <p:spPr>
          <a:xfrm>
            <a:off x="94388" y="1371600"/>
            <a:ext cx="5556995" cy="47218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D4EBB9E-8D39-496B-AED0-78B83670B6DE}"/>
              </a:ext>
            </a:extLst>
          </p:cNvPr>
          <p:cNvSpPr txBox="1"/>
          <p:nvPr/>
        </p:nvSpPr>
        <p:spPr>
          <a:xfrm>
            <a:off x="1006398" y="3909536"/>
            <a:ext cx="2753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</a:rPr>
              <a:t>Smart Phone, Tablet,</a:t>
            </a:r>
          </a:p>
          <a:p>
            <a:r>
              <a:rPr kumimoji="1" lang="en-US" altLang="ja-JP" sz="1400" dirty="0">
                <a:solidFill>
                  <a:schemeClr val="bg1"/>
                </a:solidFill>
              </a:rPr>
              <a:t>Camera, Display. Microphone, </a:t>
            </a:r>
          </a:p>
          <a:p>
            <a:r>
              <a:rPr kumimoji="1" lang="en-US" altLang="ja-JP" sz="1400" dirty="0">
                <a:solidFill>
                  <a:schemeClr val="bg1"/>
                </a:solidFill>
              </a:rPr>
              <a:t>Speaker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A4FB91E-067E-4BA6-87D1-28CEF9B4EA73}"/>
              </a:ext>
            </a:extLst>
          </p:cNvPr>
          <p:cNvSpPr txBox="1"/>
          <p:nvPr/>
        </p:nvSpPr>
        <p:spPr>
          <a:xfrm>
            <a:off x="1472400" y="3475640"/>
            <a:ext cx="182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FF00"/>
                </a:solidFill>
              </a:rPr>
              <a:t>Vital Sensors for SpO2, ECG, Temperature etc.</a:t>
            </a:r>
          </a:p>
        </p:txBody>
      </p: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F7F425F6-B4B9-4950-94C7-AD35C37860D3}"/>
              </a:ext>
            </a:extLst>
          </p:cNvPr>
          <p:cNvCxnSpPr>
            <a:cxnSpLocks/>
          </p:cNvCxnSpPr>
          <p:nvPr/>
        </p:nvCxnSpPr>
        <p:spPr>
          <a:xfrm>
            <a:off x="4130667" y="3869684"/>
            <a:ext cx="2205212" cy="1604636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90BBF5C-6173-4C8D-B5D8-BC96CEAEF4BD}"/>
              </a:ext>
            </a:extLst>
          </p:cNvPr>
          <p:cNvSpPr txBox="1"/>
          <p:nvPr/>
        </p:nvSpPr>
        <p:spPr>
          <a:xfrm>
            <a:off x="5730032" y="5547731"/>
            <a:ext cx="1682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b="1" dirty="0"/>
              <a:t>Dialog</a:t>
            </a:r>
          </a:p>
        </p:txBody>
      </p: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9D6906A5-3237-405A-9149-33B739D7C6A6}"/>
              </a:ext>
            </a:extLst>
          </p:cNvPr>
          <p:cNvCxnSpPr>
            <a:cxnSpLocks/>
          </p:cNvCxnSpPr>
          <p:nvPr/>
        </p:nvCxnSpPr>
        <p:spPr>
          <a:xfrm flipV="1">
            <a:off x="4329844" y="3209887"/>
            <a:ext cx="432476" cy="457654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F4AED97-6CED-4223-A2A9-CA6D6E3326BC}"/>
              </a:ext>
            </a:extLst>
          </p:cNvPr>
          <p:cNvSpPr txBox="1"/>
          <p:nvPr/>
        </p:nvSpPr>
        <p:spPr>
          <a:xfrm>
            <a:off x="4285926" y="3614138"/>
            <a:ext cx="118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FFFF00"/>
                </a:solidFill>
              </a:rPr>
              <a:t>Display</a:t>
            </a:r>
            <a:endParaRPr kumimoji="1" lang="ja-JP" altLang="en-US" sz="1400" b="1" dirty="0">
              <a:solidFill>
                <a:srgbClr val="FFFF00"/>
              </a:solidFill>
            </a:endParaRP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EE0E3C95-0508-4565-854E-8E0786738F2A}"/>
              </a:ext>
            </a:extLst>
          </p:cNvPr>
          <p:cNvCxnSpPr>
            <a:cxnSpLocks/>
          </p:cNvCxnSpPr>
          <p:nvPr/>
        </p:nvCxnSpPr>
        <p:spPr>
          <a:xfrm>
            <a:off x="6556020" y="1517482"/>
            <a:ext cx="390529" cy="350396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44788685-3E00-4FC9-84E4-FD6755EC1ED4}"/>
              </a:ext>
            </a:extLst>
          </p:cNvPr>
          <p:cNvSpPr txBox="1"/>
          <p:nvPr/>
        </p:nvSpPr>
        <p:spPr>
          <a:xfrm>
            <a:off x="5879321" y="1333879"/>
            <a:ext cx="1073606" cy="311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Family</a:t>
            </a:r>
            <a:endParaRPr kumimoji="1" lang="ja-JP" altLang="en-US" sz="1400" dirty="0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360DAC83-E5B4-4A51-9620-0B373416A307}"/>
              </a:ext>
            </a:extLst>
          </p:cNvPr>
          <p:cNvSpPr txBox="1"/>
          <p:nvPr/>
        </p:nvSpPr>
        <p:spPr>
          <a:xfrm>
            <a:off x="5756867" y="1630725"/>
            <a:ext cx="11580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Analyzed results for health condition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7899079B-80FA-4219-94BC-3E64A0CA07D5}"/>
              </a:ext>
            </a:extLst>
          </p:cNvPr>
          <p:cNvSpPr txBox="1"/>
          <p:nvPr/>
        </p:nvSpPr>
        <p:spPr>
          <a:xfrm>
            <a:off x="6622015" y="1798476"/>
            <a:ext cx="25134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</a:rPr>
              <a:t>Cloud Remote Monitoring Service</a:t>
            </a:r>
          </a:p>
        </p:txBody>
      </p: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A255C169-7231-4352-AB93-990CF617BDD0}"/>
              </a:ext>
            </a:extLst>
          </p:cNvPr>
          <p:cNvCxnSpPr>
            <a:cxnSpLocks/>
          </p:cNvCxnSpPr>
          <p:nvPr/>
        </p:nvCxnSpPr>
        <p:spPr>
          <a:xfrm flipV="1">
            <a:off x="4115809" y="3191917"/>
            <a:ext cx="461378" cy="353046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5E71FA0F-D9CD-4179-AF92-C17365A6D0A5}"/>
              </a:ext>
            </a:extLst>
          </p:cNvPr>
          <p:cNvSpPr txBox="1"/>
          <p:nvPr/>
        </p:nvSpPr>
        <p:spPr>
          <a:xfrm>
            <a:off x="3312885" y="3258737"/>
            <a:ext cx="118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FFFF00"/>
                </a:solidFill>
              </a:rPr>
              <a:t>Data Input</a:t>
            </a:r>
            <a:endParaRPr kumimoji="1" lang="ja-JP" altLang="en-US" sz="1400" b="1" dirty="0">
              <a:solidFill>
                <a:srgbClr val="FFFF00"/>
              </a:solidFill>
            </a:endParaRP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D21EBE06-72EF-4185-9EA4-713E1F2FA9DA}"/>
              </a:ext>
            </a:extLst>
          </p:cNvPr>
          <p:cNvSpPr txBox="1"/>
          <p:nvPr/>
        </p:nvSpPr>
        <p:spPr>
          <a:xfrm>
            <a:off x="6227758" y="6408736"/>
            <a:ext cx="2133596" cy="4762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283CE2-2DFA-4288-8D85-C8387874C739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/>
              <a:ea typeface="ＭＳ Ｐゴシック"/>
              <a:cs typeface="+mn-cs"/>
            </a:endParaRPr>
          </a:p>
        </p:txBody>
      </p:sp>
      <p:sp>
        <p:nvSpPr>
          <p:cNvPr id="49" name="フッター プレースホルダー 3">
            <a:extLst>
              <a:ext uri="{FF2B5EF4-FFF2-40B4-BE49-F238E27FC236}">
                <a16:creationId xmlns:a16="http://schemas.microsoft.com/office/drawing/2014/main" id="{FB79C70B-60CC-465F-B372-739297C03E69}"/>
              </a:ext>
            </a:extLst>
          </p:cNvPr>
          <p:cNvSpPr txBox="1"/>
          <p:nvPr/>
        </p:nvSpPr>
        <p:spPr>
          <a:xfrm>
            <a:off x="2555775" y="6597350"/>
            <a:ext cx="4177061" cy="287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Ryuji Kohno’s  Properties, Confidential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78D2A6-C8BA-CD32-4075-330BB610F535}"/>
              </a:ext>
            </a:extLst>
          </p:cNvPr>
          <p:cNvSpPr txBox="1"/>
          <p:nvPr/>
        </p:nvSpPr>
        <p:spPr>
          <a:xfrm>
            <a:off x="94388" y="558729"/>
            <a:ext cx="8905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BAN Platform Use Cases in Remote Treatment for COVID-19  Patients under Quarantine at Home</a:t>
            </a:r>
            <a:endParaRPr kumimoji="1" lang="ja-JP" altLang="en-US" sz="2400" b="1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B968590-C0CB-8D89-B298-0D1B09D8E4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8030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5" name="object 5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1439" y="2517660"/>
            <a:ext cx="3352799" cy="688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86383" y="2676144"/>
            <a:ext cx="1850135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660170" y="665697"/>
            <a:ext cx="689546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>
                <a:latin typeface="Arial"/>
                <a:cs typeface="Arial"/>
              </a:rPr>
              <a:t>1.8 </a:t>
            </a:r>
            <a:r>
              <a:rPr sz="2800" b="1" spc="-5" dirty="0">
                <a:latin typeface="Arial"/>
                <a:cs typeface="Arial"/>
              </a:rPr>
              <a:t>Demand of </a:t>
            </a:r>
            <a:r>
              <a:rPr sz="2800" b="1" spc="-30" dirty="0">
                <a:latin typeface="Arial"/>
                <a:cs typeface="Arial"/>
              </a:rPr>
              <a:t>BAN </a:t>
            </a:r>
            <a:r>
              <a:rPr sz="2800" b="1" spc="-5" dirty="0">
                <a:latin typeface="Arial"/>
                <a:cs typeface="Arial"/>
              </a:rPr>
              <a:t>for </a:t>
            </a:r>
            <a:r>
              <a:rPr sz="2800" b="1" spc="-15" dirty="0">
                <a:latin typeface="Arial"/>
                <a:cs typeface="Arial"/>
              </a:rPr>
              <a:t>Automotive</a:t>
            </a:r>
            <a:r>
              <a:rPr sz="2800" b="1" spc="9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Uses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1563" y="4792979"/>
            <a:ext cx="8647430" cy="1569720"/>
          </a:xfrm>
          <a:prstGeom prst="rect">
            <a:avLst/>
          </a:prstGeom>
          <a:ln w="28574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90"/>
              </a:spcBef>
            </a:pPr>
            <a:r>
              <a:rPr sz="1600" b="1" spc="-5" dirty="0">
                <a:latin typeface="Arial"/>
                <a:cs typeface="Arial"/>
              </a:rPr>
              <a:t>C.</a:t>
            </a:r>
            <a:r>
              <a:rPr sz="1600" b="1" spc="-1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Approach:</a:t>
            </a:r>
            <a:endParaRPr sz="1600" dirty="0">
              <a:latin typeface="Arial"/>
              <a:cs typeface="Arial"/>
            </a:endParaRPr>
          </a:p>
          <a:p>
            <a:pPr marL="531495" indent="-457200">
              <a:lnSpc>
                <a:spcPct val="100000"/>
              </a:lnSpc>
              <a:buAutoNum type="arabicParenBoth"/>
              <a:tabLst>
                <a:tab pos="531495" algn="l"/>
                <a:tab pos="532130" algn="l"/>
              </a:tabLst>
            </a:pPr>
            <a:r>
              <a:rPr sz="1600" b="1" spc="-5" dirty="0">
                <a:latin typeface="Arial"/>
                <a:cs typeface="Arial"/>
              </a:rPr>
              <a:t>R&amp;D </a:t>
            </a:r>
            <a:r>
              <a:rPr sz="1600" b="1" dirty="0">
                <a:latin typeface="Arial"/>
                <a:cs typeface="Arial"/>
              </a:rPr>
              <a:t>of Enable </a:t>
            </a:r>
            <a:r>
              <a:rPr sz="1600" b="1" spc="-10" dirty="0">
                <a:latin typeface="Arial"/>
                <a:cs typeface="Arial"/>
              </a:rPr>
              <a:t>Technologies </a:t>
            </a:r>
            <a:r>
              <a:rPr sz="1600" b="1" dirty="0">
                <a:latin typeface="Arial"/>
                <a:cs typeface="Arial"/>
              </a:rPr>
              <a:t>for Smart </a:t>
            </a:r>
            <a:r>
              <a:rPr sz="1600" b="1" spc="-15" dirty="0">
                <a:latin typeface="Arial"/>
                <a:cs typeface="Arial"/>
              </a:rPr>
              <a:t>Vehicle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1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City</a:t>
            </a:r>
            <a:endParaRPr sz="1600" dirty="0">
              <a:latin typeface="Arial"/>
              <a:cs typeface="Arial"/>
            </a:endParaRPr>
          </a:p>
          <a:p>
            <a:pPr marL="531495" marR="92075" indent="-457200">
              <a:lnSpc>
                <a:spcPts val="1900"/>
              </a:lnSpc>
              <a:spcBef>
                <a:spcPts val="105"/>
              </a:spcBef>
              <a:buAutoNum type="arabicParenBoth"/>
              <a:tabLst>
                <a:tab pos="531495" algn="l"/>
                <a:tab pos="532130" algn="l"/>
              </a:tabLst>
            </a:pPr>
            <a:r>
              <a:rPr sz="1600" b="1" dirty="0">
                <a:latin typeface="Arial"/>
                <a:cs typeface="Arial"/>
              </a:rPr>
              <a:t>Promote International Standard of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Wireless Body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Network</a:t>
            </a:r>
            <a:r>
              <a:rPr sz="1600" b="1" spc="-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（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BAN)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Integrated 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Platform of </a:t>
            </a:r>
            <a:r>
              <a:rPr sz="1600" b="1" spc="-15" dirty="0">
                <a:solidFill>
                  <a:srgbClr val="0000FF"/>
                </a:solidFill>
                <a:latin typeface="Arial"/>
                <a:cs typeface="Arial"/>
              </a:rPr>
              <a:t>BAN/5G/AI </a:t>
            </a:r>
            <a:r>
              <a:rPr sz="1600" b="1" dirty="0">
                <a:latin typeface="Arial"/>
                <a:cs typeface="Arial"/>
              </a:rPr>
              <a:t>for Global Marketing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for both Medical and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Automotive 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uses</a:t>
            </a:r>
            <a:endParaRPr sz="1600" dirty="0">
              <a:latin typeface="Arial"/>
              <a:cs typeface="Arial"/>
            </a:endParaRPr>
          </a:p>
          <a:p>
            <a:pPr marL="436880" indent="-362585">
              <a:lnSpc>
                <a:spcPts val="1860"/>
              </a:lnSpc>
              <a:buAutoNum type="arabicParenBoth"/>
              <a:tabLst>
                <a:tab pos="437515" algn="l"/>
              </a:tabLst>
            </a:pPr>
            <a:r>
              <a:rPr sz="1600" b="1" dirty="0">
                <a:latin typeface="Arial"/>
                <a:cs typeface="Arial"/>
              </a:rPr>
              <a:t>Regulatory Compliance of </a:t>
            </a:r>
            <a:r>
              <a:rPr sz="1600" b="1" spc="-10" dirty="0">
                <a:latin typeface="Arial"/>
                <a:cs typeface="Arial"/>
              </a:rPr>
              <a:t>Devices </a:t>
            </a:r>
            <a:r>
              <a:rPr sz="1600" b="1" spc="5" dirty="0">
                <a:latin typeface="Arial"/>
                <a:cs typeface="Arial"/>
              </a:rPr>
              <a:t>&amp; </a:t>
            </a:r>
            <a:r>
              <a:rPr sz="1600" b="1" spc="-5" dirty="0">
                <a:latin typeface="Arial"/>
                <a:cs typeface="Arial"/>
              </a:rPr>
              <a:t>Services to Ensure </a:t>
            </a:r>
            <a:r>
              <a:rPr sz="1600" b="1" spc="-30" dirty="0">
                <a:latin typeface="Arial"/>
                <a:cs typeface="Arial"/>
              </a:rPr>
              <a:t>Safety, </a:t>
            </a:r>
            <a:r>
              <a:rPr sz="1600" b="1" spc="-15" dirty="0">
                <a:latin typeface="Arial"/>
                <a:cs typeface="Arial"/>
              </a:rPr>
              <a:t>Reliability,</a:t>
            </a:r>
            <a:r>
              <a:rPr sz="1600" b="1" spc="10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Security,</a:t>
            </a:r>
            <a:endParaRPr sz="1600" dirty="0">
              <a:latin typeface="Arial"/>
              <a:cs typeface="Arial"/>
            </a:endParaRPr>
          </a:p>
          <a:p>
            <a:pPr marL="74295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i.e. Dependability by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Regulatory</a:t>
            </a:r>
            <a:r>
              <a:rPr sz="1600" b="1" spc="-1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Science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1563" y="1135380"/>
            <a:ext cx="8571230" cy="1323340"/>
          </a:xfrm>
          <a:custGeom>
            <a:avLst/>
            <a:gdLst/>
            <a:ahLst/>
            <a:cxnLst/>
            <a:rect l="l" t="t" r="r" b="b"/>
            <a:pathLst>
              <a:path w="8571230" h="1323339">
                <a:moveTo>
                  <a:pt x="0" y="0"/>
                </a:moveTo>
                <a:lnTo>
                  <a:pt x="8570976" y="0"/>
                </a:lnTo>
                <a:lnTo>
                  <a:pt x="8570976" y="1322831"/>
                </a:lnTo>
                <a:lnTo>
                  <a:pt x="0" y="1322831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403091" y="2708148"/>
            <a:ext cx="1679575" cy="372110"/>
          </a:xfrm>
          <a:custGeom>
            <a:avLst/>
            <a:gdLst/>
            <a:ahLst/>
            <a:cxnLst/>
            <a:rect l="l" t="t" r="r" b="b"/>
            <a:pathLst>
              <a:path w="1679575" h="372110">
                <a:moveTo>
                  <a:pt x="0" y="185927"/>
                </a:moveTo>
                <a:lnTo>
                  <a:pt x="419862" y="185927"/>
                </a:lnTo>
                <a:lnTo>
                  <a:pt x="419862" y="0"/>
                </a:lnTo>
                <a:lnTo>
                  <a:pt x="1259586" y="0"/>
                </a:lnTo>
                <a:lnTo>
                  <a:pt x="1259586" y="185927"/>
                </a:lnTo>
                <a:lnTo>
                  <a:pt x="1679448" y="185927"/>
                </a:lnTo>
                <a:lnTo>
                  <a:pt x="839724" y="371855"/>
                </a:lnTo>
                <a:lnTo>
                  <a:pt x="0" y="185927"/>
                </a:lnTo>
                <a:close/>
              </a:path>
            </a:pathLst>
          </a:custGeom>
          <a:ln w="28575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442715" y="4335781"/>
            <a:ext cx="1679575" cy="341630"/>
          </a:xfrm>
          <a:custGeom>
            <a:avLst/>
            <a:gdLst/>
            <a:ahLst/>
            <a:cxnLst/>
            <a:rect l="l" t="t" r="r" b="b"/>
            <a:pathLst>
              <a:path w="1679575" h="341629">
                <a:moveTo>
                  <a:pt x="0" y="170687"/>
                </a:moveTo>
                <a:lnTo>
                  <a:pt x="419862" y="170687"/>
                </a:lnTo>
                <a:lnTo>
                  <a:pt x="419862" y="0"/>
                </a:lnTo>
                <a:lnTo>
                  <a:pt x="1259586" y="0"/>
                </a:lnTo>
                <a:lnTo>
                  <a:pt x="1259586" y="170687"/>
                </a:lnTo>
                <a:lnTo>
                  <a:pt x="1679448" y="170687"/>
                </a:lnTo>
                <a:lnTo>
                  <a:pt x="839724" y="341375"/>
                </a:lnTo>
                <a:lnTo>
                  <a:pt x="0" y="170687"/>
                </a:lnTo>
                <a:close/>
              </a:path>
            </a:pathLst>
          </a:custGeom>
          <a:ln w="28574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288279" y="2523744"/>
            <a:ext cx="3355847" cy="688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196583" y="2676144"/>
            <a:ext cx="1539239" cy="524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410391" y="1177584"/>
            <a:ext cx="8198484" cy="186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1910"/>
              </a:lnSpc>
              <a:buAutoNum type="alphaUcPeriod"/>
              <a:tabLst>
                <a:tab pos="456565" algn="l"/>
                <a:tab pos="457834" algn="l"/>
              </a:tabLst>
            </a:pPr>
            <a:r>
              <a:rPr sz="1600" b="1" dirty="0">
                <a:latin typeface="Arial"/>
                <a:cs typeface="Arial"/>
              </a:rPr>
              <a:t>Increasing Demands </a:t>
            </a:r>
            <a:r>
              <a:rPr sz="1600" b="1" spc="5" dirty="0">
                <a:latin typeface="Arial"/>
                <a:cs typeface="Arial"/>
              </a:rPr>
              <a:t>in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16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world</a:t>
            </a:r>
            <a:r>
              <a:rPr sz="1600" b="1" spc="5" dirty="0">
                <a:latin typeface="ＭＳ Ｐゴシック"/>
                <a:cs typeface="ＭＳ Ｐゴシック"/>
              </a:rPr>
              <a:t>：</a:t>
            </a:r>
            <a:endParaRPr sz="1600" dirty="0">
              <a:latin typeface="ＭＳ Ｐゴシック"/>
              <a:cs typeface="ＭＳ Ｐゴシック"/>
            </a:endParaRPr>
          </a:p>
          <a:p>
            <a:pPr marL="344170" marR="5080" lvl="1" indent="-164465">
              <a:lnSpc>
                <a:spcPts val="1920"/>
              </a:lnSpc>
              <a:spcBef>
                <a:spcPts val="50"/>
              </a:spcBef>
              <a:buClr>
                <a:srgbClr val="000000"/>
              </a:buClr>
              <a:buFont typeface="Wingdings"/>
              <a:buChar char=""/>
              <a:tabLst>
                <a:tab pos="402590" algn="l"/>
              </a:tabLst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New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business promotion by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applying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wireless ICT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vehicle by 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huge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alliance  between automotive and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telecom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industries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such as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smart 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key,  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wireless</a:t>
            </a:r>
            <a:r>
              <a:rPr sz="1600" b="1" spc="-2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harness</a:t>
            </a:r>
            <a:endParaRPr sz="1600" dirty="0">
              <a:latin typeface="Arial"/>
              <a:cs typeface="Arial"/>
            </a:endParaRPr>
          </a:p>
          <a:p>
            <a:pPr marL="344170" marR="11430" lvl="1" indent="-164465">
              <a:lnSpc>
                <a:spcPts val="1920"/>
              </a:lnSpc>
              <a:buClr>
                <a:srgbClr val="000000"/>
              </a:buClr>
              <a:buFont typeface="Wingdings"/>
              <a:buChar char=""/>
              <a:tabLst>
                <a:tab pos="393700" algn="l"/>
              </a:tabLst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Autonomous car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driving and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safety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controlling of elderly drivers by ICT and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data  science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544195">
              <a:lnSpc>
                <a:spcPct val="100000"/>
              </a:lnSpc>
              <a:tabLst>
                <a:tab pos="5956300" algn="l"/>
              </a:tabLst>
            </a:pPr>
            <a:r>
              <a:rPr sz="1600" b="1" spc="5" dirty="0">
                <a:solidFill>
                  <a:srgbClr val="FFFFFF"/>
                </a:solidFill>
                <a:latin typeface="メイリオ"/>
                <a:cs typeface="メイリオ"/>
              </a:rPr>
              <a:t>Smart</a:t>
            </a:r>
            <a:r>
              <a:rPr sz="1600" b="1" spc="-15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メイリオ"/>
                <a:cs typeface="メイリオ"/>
              </a:rPr>
              <a:t>Vehiles	</a:t>
            </a:r>
            <a:r>
              <a:rPr sz="1600" b="1" spc="5" dirty="0">
                <a:solidFill>
                  <a:srgbClr val="FFFFFF"/>
                </a:solidFill>
                <a:latin typeface="メイリオ"/>
                <a:cs typeface="メイリオ"/>
              </a:rPr>
              <a:t>EV and</a:t>
            </a:r>
            <a:r>
              <a:rPr sz="1600" b="1" spc="-110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1600" b="1" dirty="0">
                <a:solidFill>
                  <a:srgbClr val="FFFFFF"/>
                </a:solidFill>
                <a:latin typeface="メイリオ"/>
                <a:cs typeface="メイリオ"/>
              </a:rPr>
              <a:t>HV</a:t>
            </a:r>
            <a:endParaRPr sz="1600" dirty="0">
              <a:latin typeface="メイリオ"/>
              <a:cs typeface="メイリオ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563" y="3201923"/>
            <a:ext cx="8571230" cy="10795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333375" indent="-259079">
              <a:lnSpc>
                <a:spcPct val="100000"/>
              </a:lnSpc>
              <a:spcBef>
                <a:spcPts val="200"/>
              </a:spcBef>
              <a:buAutoNum type="alphaUcPeriod" startAt="2"/>
              <a:tabLst>
                <a:tab pos="334010" algn="l"/>
              </a:tabLst>
            </a:pPr>
            <a:r>
              <a:rPr sz="1600" b="1" dirty="0">
                <a:latin typeface="Arial"/>
                <a:cs typeface="Arial"/>
              </a:rPr>
              <a:t>Challenging but Feasible</a:t>
            </a:r>
            <a:r>
              <a:rPr sz="1600" b="1" spc="-11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Solutions:</a:t>
            </a:r>
            <a:endParaRPr sz="1600" dirty="0">
              <a:latin typeface="Arial"/>
              <a:cs typeface="Arial"/>
            </a:endParaRPr>
          </a:p>
          <a:p>
            <a:pPr marL="531495" lvl="1" indent="-277495">
              <a:lnSpc>
                <a:spcPct val="100000"/>
              </a:lnSpc>
              <a:buFont typeface="Wingdings"/>
              <a:buChar char=""/>
              <a:tabLst>
                <a:tab pos="532130" algn="l"/>
              </a:tabLst>
            </a:pPr>
            <a:r>
              <a:rPr sz="1600" b="1" dirty="0">
                <a:latin typeface="Arial"/>
                <a:cs typeface="Arial"/>
              </a:rPr>
              <a:t>Provide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Remote Sensing and Controlling  Using ICT and</a:t>
            </a:r>
            <a:r>
              <a:rPr sz="1600" b="1" spc="-2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0000FF"/>
                </a:solidFill>
                <a:latin typeface="Arial"/>
                <a:cs typeface="Arial"/>
              </a:rPr>
              <a:t>AI</a:t>
            </a:r>
            <a:endParaRPr sz="1600" dirty="0">
              <a:latin typeface="Arial"/>
              <a:cs typeface="Arial"/>
            </a:endParaRPr>
          </a:p>
          <a:p>
            <a:pPr marL="598170">
              <a:lnSpc>
                <a:spcPct val="100000"/>
              </a:lnSpc>
            </a:pPr>
            <a:r>
              <a:rPr sz="1600" spc="5" dirty="0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sz="1600" spc="5" dirty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Prevent 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Traffic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Accidents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Jam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and Co2</a:t>
            </a:r>
            <a:r>
              <a:rPr sz="1600" b="1" spc="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00FF"/>
                </a:solidFill>
                <a:latin typeface="Arial"/>
                <a:cs typeface="Arial"/>
              </a:rPr>
              <a:t>Emission</a:t>
            </a:r>
            <a:endParaRPr sz="1600" dirty="0">
              <a:latin typeface="Arial"/>
              <a:cs typeface="Arial"/>
            </a:endParaRPr>
          </a:p>
          <a:p>
            <a:pPr marL="254000">
              <a:lnSpc>
                <a:spcPct val="100000"/>
              </a:lnSpc>
            </a:pPr>
            <a:r>
              <a:rPr sz="1600" dirty="0">
                <a:solidFill>
                  <a:srgbClr val="0000FF"/>
                </a:solidFill>
                <a:latin typeface="Wingdings"/>
                <a:cs typeface="Wingdings"/>
              </a:rPr>
              <a:t>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Promote a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New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Global Business of 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Automotive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sz="1600" b="1" spc="-50" dirty="0">
                <a:solidFill>
                  <a:srgbClr val="0000FF"/>
                </a:solidFill>
                <a:latin typeface="Arial"/>
                <a:cs typeface="Arial"/>
              </a:rPr>
              <a:t>ICT,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Electronics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716CC14D-7A2A-4BF9-B802-B5C6BE0D1084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3C51F014-C2F7-45EF-B0F8-FBD6029B9A46}"/>
              </a:ext>
            </a:extLst>
          </p:cNvPr>
          <p:cNvSpPr txBox="1"/>
          <p:nvPr/>
        </p:nvSpPr>
        <p:spPr>
          <a:xfrm>
            <a:off x="5555996" y="392176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3B52EB5D-3518-490D-94F6-FA131876883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A97E336-F390-E441-11C0-BEB650AC06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14</a:t>
            </a:fld>
            <a:endParaRPr lang="en-US" altLang="ja-JP" spc="-10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8F34D77-3CA7-55AE-84F1-0B662F8A4F6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5" name="object 5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343" y="1563627"/>
            <a:ext cx="8930640" cy="2185670"/>
          </a:xfrm>
          <a:custGeom>
            <a:avLst/>
            <a:gdLst/>
            <a:ahLst/>
            <a:cxnLst/>
            <a:rect l="l" t="t" r="r" b="b"/>
            <a:pathLst>
              <a:path w="8930640" h="2185670">
                <a:moveTo>
                  <a:pt x="0" y="364236"/>
                </a:moveTo>
                <a:lnTo>
                  <a:pt x="3325" y="314810"/>
                </a:lnTo>
                <a:lnTo>
                  <a:pt x="13011" y="267405"/>
                </a:lnTo>
                <a:lnTo>
                  <a:pt x="28624" y="222456"/>
                </a:lnTo>
                <a:lnTo>
                  <a:pt x="49730" y="180396"/>
                </a:lnTo>
                <a:lnTo>
                  <a:pt x="75895" y="141659"/>
                </a:lnTo>
                <a:lnTo>
                  <a:pt x="106684" y="106680"/>
                </a:lnTo>
                <a:lnTo>
                  <a:pt x="141665" y="75891"/>
                </a:lnTo>
                <a:lnTo>
                  <a:pt x="180402" y="49727"/>
                </a:lnTo>
                <a:lnTo>
                  <a:pt x="222461" y="28622"/>
                </a:lnTo>
                <a:lnTo>
                  <a:pt x="267409" y="13010"/>
                </a:lnTo>
                <a:lnTo>
                  <a:pt x="314812" y="3324"/>
                </a:lnTo>
                <a:lnTo>
                  <a:pt x="364236" y="0"/>
                </a:lnTo>
                <a:lnTo>
                  <a:pt x="8566404" y="0"/>
                </a:lnTo>
                <a:lnTo>
                  <a:pt x="8615827" y="3324"/>
                </a:lnTo>
                <a:lnTo>
                  <a:pt x="8663230" y="13010"/>
                </a:lnTo>
                <a:lnTo>
                  <a:pt x="8708178" y="28622"/>
                </a:lnTo>
                <a:lnTo>
                  <a:pt x="8750237" y="49727"/>
                </a:lnTo>
                <a:lnTo>
                  <a:pt x="8788974" y="75891"/>
                </a:lnTo>
                <a:lnTo>
                  <a:pt x="8823955" y="106680"/>
                </a:lnTo>
                <a:lnTo>
                  <a:pt x="8854744" y="141659"/>
                </a:lnTo>
                <a:lnTo>
                  <a:pt x="8880909" y="180396"/>
                </a:lnTo>
                <a:lnTo>
                  <a:pt x="8902015" y="222456"/>
                </a:lnTo>
                <a:lnTo>
                  <a:pt x="8917628" y="267405"/>
                </a:lnTo>
                <a:lnTo>
                  <a:pt x="8927314" y="314810"/>
                </a:lnTo>
                <a:lnTo>
                  <a:pt x="8930640" y="364236"/>
                </a:lnTo>
                <a:lnTo>
                  <a:pt x="8930640" y="1821167"/>
                </a:lnTo>
                <a:lnTo>
                  <a:pt x="8927314" y="1870593"/>
                </a:lnTo>
                <a:lnTo>
                  <a:pt x="8917628" y="1917998"/>
                </a:lnTo>
                <a:lnTo>
                  <a:pt x="8902015" y="1962948"/>
                </a:lnTo>
                <a:lnTo>
                  <a:pt x="8880909" y="2005010"/>
                </a:lnTo>
                <a:lnTo>
                  <a:pt x="8854744" y="2043748"/>
                </a:lnTo>
                <a:lnTo>
                  <a:pt x="8823955" y="2078729"/>
                </a:lnTo>
                <a:lnTo>
                  <a:pt x="8788974" y="2109519"/>
                </a:lnTo>
                <a:lnTo>
                  <a:pt x="8750237" y="2135685"/>
                </a:lnTo>
                <a:lnTo>
                  <a:pt x="8708178" y="2156791"/>
                </a:lnTo>
                <a:lnTo>
                  <a:pt x="8663230" y="2172404"/>
                </a:lnTo>
                <a:lnTo>
                  <a:pt x="8615827" y="2182090"/>
                </a:lnTo>
                <a:lnTo>
                  <a:pt x="8566404" y="2185416"/>
                </a:lnTo>
                <a:lnTo>
                  <a:pt x="364236" y="2185416"/>
                </a:lnTo>
                <a:lnTo>
                  <a:pt x="314812" y="2182090"/>
                </a:lnTo>
                <a:lnTo>
                  <a:pt x="267409" y="2172404"/>
                </a:lnTo>
                <a:lnTo>
                  <a:pt x="222461" y="2156791"/>
                </a:lnTo>
                <a:lnTo>
                  <a:pt x="180402" y="2135685"/>
                </a:lnTo>
                <a:lnTo>
                  <a:pt x="141665" y="2109519"/>
                </a:lnTo>
                <a:lnTo>
                  <a:pt x="106684" y="2078729"/>
                </a:lnTo>
                <a:lnTo>
                  <a:pt x="75895" y="2043748"/>
                </a:lnTo>
                <a:lnTo>
                  <a:pt x="49730" y="2005010"/>
                </a:lnTo>
                <a:lnTo>
                  <a:pt x="28624" y="1962948"/>
                </a:lnTo>
                <a:lnTo>
                  <a:pt x="13011" y="1917998"/>
                </a:lnTo>
                <a:lnTo>
                  <a:pt x="3325" y="1870593"/>
                </a:lnTo>
                <a:lnTo>
                  <a:pt x="0" y="1821167"/>
                </a:lnTo>
                <a:lnTo>
                  <a:pt x="0" y="364236"/>
                </a:lnTo>
                <a:close/>
              </a:path>
            </a:pathLst>
          </a:custGeom>
          <a:ln w="2539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087623" y="2048255"/>
            <a:ext cx="2206751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134867" y="2241804"/>
            <a:ext cx="1906905" cy="0"/>
          </a:xfrm>
          <a:custGeom>
            <a:avLst/>
            <a:gdLst/>
            <a:ahLst/>
            <a:cxnLst/>
            <a:rect l="l" t="t" r="r" b="b"/>
            <a:pathLst>
              <a:path w="1906904">
                <a:moveTo>
                  <a:pt x="0" y="0"/>
                </a:moveTo>
                <a:lnTo>
                  <a:pt x="190649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927067" y="2175122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0" y="0"/>
                </a:moveTo>
                <a:lnTo>
                  <a:pt x="114300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548383" y="2033016"/>
            <a:ext cx="1728470" cy="365760"/>
          </a:xfrm>
          <a:custGeom>
            <a:avLst/>
            <a:gdLst/>
            <a:ahLst/>
            <a:cxnLst/>
            <a:rect l="l" t="t" r="r" b="b"/>
            <a:pathLst>
              <a:path w="1728470" h="365760">
                <a:moveTo>
                  <a:pt x="1667256" y="0"/>
                </a:moveTo>
                <a:lnTo>
                  <a:pt x="60960" y="0"/>
                </a:lnTo>
                <a:lnTo>
                  <a:pt x="37231" y="4790"/>
                </a:lnTo>
                <a:lnTo>
                  <a:pt x="17854" y="17854"/>
                </a:lnTo>
                <a:lnTo>
                  <a:pt x="4790" y="37231"/>
                </a:lnTo>
                <a:lnTo>
                  <a:pt x="0" y="60960"/>
                </a:lnTo>
                <a:lnTo>
                  <a:pt x="0" y="304800"/>
                </a:lnTo>
                <a:lnTo>
                  <a:pt x="4790" y="328528"/>
                </a:lnTo>
                <a:lnTo>
                  <a:pt x="17854" y="347905"/>
                </a:lnTo>
                <a:lnTo>
                  <a:pt x="37231" y="360969"/>
                </a:lnTo>
                <a:lnTo>
                  <a:pt x="60960" y="365760"/>
                </a:lnTo>
                <a:lnTo>
                  <a:pt x="1667256" y="365760"/>
                </a:lnTo>
                <a:lnTo>
                  <a:pt x="1690984" y="360969"/>
                </a:lnTo>
                <a:lnTo>
                  <a:pt x="1710361" y="347905"/>
                </a:lnTo>
                <a:lnTo>
                  <a:pt x="1723425" y="328528"/>
                </a:lnTo>
                <a:lnTo>
                  <a:pt x="1728216" y="304800"/>
                </a:lnTo>
                <a:lnTo>
                  <a:pt x="1728216" y="60960"/>
                </a:lnTo>
                <a:lnTo>
                  <a:pt x="1723425" y="37231"/>
                </a:lnTo>
                <a:lnTo>
                  <a:pt x="1710361" y="17854"/>
                </a:lnTo>
                <a:lnTo>
                  <a:pt x="1690984" y="4790"/>
                </a:lnTo>
                <a:lnTo>
                  <a:pt x="1667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548383" y="2033016"/>
            <a:ext cx="1728470" cy="365760"/>
          </a:xfrm>
          <a:custGeom>
            <a:avLst/>
            <a:gdLst/>
            <a:ahLst/>
            <a:cxnLst/>
            <a:rect l="l" t="t" r="r" b="b"/>
            <a:pathLst>
              <a:path w="1728470" h="365760">
                <a:moveTo>
                  <a:pt x="0" y="60960"/>
                </a:moveTo>
                <a:lnTo>
                  <a:pt x="4790" y="37231"/>
                </a:lnTo>
                <a:lnTo>
                  <a:pt x="17854" y="17854"/>
                </a:lnTo>
                <a:lnTo>
                  <a:pt x="37231" y="4790"/>
                </a:lnTo>
                <a:lnTo>
                  <a:pt x="60960" y="0"/>
                </a:lnTo>
                <a:lnTo>
                  <a:pt x="1667256" y="0"/>
                </a:lnTo>
                <a:lnTo>
                  <a:pt x="1690984" y="4790"/>
                </a:lnTo>
                <a:lnTo>
                  <a:pt x="1710361" y="17854"/>
                </a:lnTo>
                <a:lnTo>
                  <a:pt x="1723425" y="37231"/>
                </a:lnTo>
                <a:lnTo>
                  <a:pt x="1728216" y="60960"/>
                </a:lnTo>
                <a:lnTo>
                  <a:pt x="1728216" y="304800"/>
                </a:lnTo>
                <a:lnTo>
                  <a:pt x="1723425" y="328528"/>
                </a:lnTo>
                <a:lnTo>
                  <a:pt x="1710361" y="347905"/>
                </a:lnTo>
                <a:lnTo>
                  <a:pt x="1690984" y="360969"/>
                </a:lnTo>
                <a:lnTo>
                  <a:pt x="1667256" y="365760"/>
                </a:lnTo>
                <a:lnTo>
                  <a:pt x="60960" y="365760"/>
                </a:lnTo>
                <a:lnTo>
                  <a:pt x="37231" y="360969"/>
                </a:lnTo>
                <a:lnTo>
                  <a:pt x="17854" y="347905"/>
                </a:lnTo>
                <a:lnTo>
                  <a:pt x="4790" y="328528"/>
                </a:lnTo>
                <a:lnTo>
                  <a:pt x="0" y="304800"/>
                </a:lnTo>
                <a:lnTo>
                  <a:pt x="0" y="609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769996" y="2023292"/>
            <a:ext cx="128333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ll</a:t>
            </a:r>
            <a:r>
              <a:rPr sz="2400" dirty="0">
                <a:latin typeface="Arial"/>
                <a:cs typeface="Arial"/>
              </a:rPr>
              <a:t>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70620" y="2282059"/>
            <a:ext cx="81343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70" dirty="0">
                <a:latin typeface="Arial"/>
                <a:cs typeface="Arial"/>
              </a:rPr>
              <a:t>W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s  </a:t>
            </a:r>
            <a:r>
              <a:rPr sz="1600" spc="-5" dirty="0">
                <a:latin typeface="Arial"/>
                <a:cs typeface="Arial"/>
              </a:rPr>
              <a:t>channel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68979" y="1976627"/>
            <a:ext cx="1584960" cy="1304925"/>
          </a:xfrm>
          <a:custGeom>
            <a:avLst/>
            <a:gdLst/>
            <a:ahLst/>
            <a:cxnLst/>
            <a:rect l="l" t="t" r="r" b="b"/>
            <a:pathLst>
              <a:path w="1584960" h="1304925">
                <a:moveTo>
                  <a:pt x="0" y="0"/>
                </a:moveTo>
                <a:lnTo>
                  <a:pt x="1584960" y="0"/>
                </a:lnTo>
                <a:lnTo>
                  <a:pt x="1584960" y="1304544"/>
                </a:lnTo>
                <a:lnTo>
                  <a:pt x="0" y="130454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702005" y="2546946"/>
            <a:ext cx="834368" cy="824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702012" y="1763867"/>
            <a:ext cx="834362" cy="824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074920" y="2033018"/>
            <a:ext cx="1511935" cy="365760"/>
          </a:xfrm>
          <a:custGeom>
            <a:avLst/>
            <a:gdLst/>
            <a:ahLst/>
            <a:cxnLst/>
            <a:rect l="l" t="t" r="r" b="b"/>
            <a:pathLst>
              <a:path w="1511934" h="365760">
                <a:moveTo>
                  <a:pt x="1450848" y="0"/>
                </a:moveTo>
                <a:lnTo>
                  <a:pt x="60960" y="0"/>
                </a:lnTo>
                <a:lnTo>
                  <a:pt x="37231" y="4790"/>
                </a:lnTo>
                <a:lnTo>
                  <a:pt x="17854" y="17854"/>
                </a:lnTo>
                <a:lnTo>
                  <a:pt x="4790" y="37231"/>
                </a:lnTo>
                <a:lnTo>
                  <a:pt x="0" y="60960"/>
                </a:lnTo>
                <a:lnTo>
                  <a:pt x="0" y="304800"/>
                </a:lnTo>
                <a:lnTo>
                  <a:pt x="4790" y="328528"/>
                </a:lnTo>
                <a:lnTo>
                  <a:pt x="17854" y="347905"/>
                </a:lnTo>
                <a:lnTo>
                  <a:pt x="37231" y="360969"/>
                </a:lnTo>
                <a:lnTo>
                  <a:pt x="60960" y="365760"/>
                </a:lnTo>
                <a:lnTo>
                  <a:pt x="1450848" y="365760"/>
                </a:lnTo>
                <a:lnTo>
                  <a:pt x="1474576" y="360969"/>
                </a:lnTo>
                <a:lnTo>
                  <a:pt x="1493953" y="347905"/>
                </a:lnTo>
                <a:lnTo>
                  <a:pt x="1507017" y="328528"/>
                </a:lnTo>
                <a:lnTo>
                  <a:pt x="1511808" y="304800"/>
                </a:lnTo>
                <a:lnTo>
                  <a:pt x="1511808" y="60960"/>
                </a:lnTo>
                <a:lnTo>
                  <a:pt x="1507017" y="37231"/>
                </a:lnTo>
                <a:lnTo>
                  <a:pt x="1493953" y="17854"/>
                </a:lnTo>
                <a:lnTo>
                  <a:pt x="1474576" y="4790"/>
                </a:lnTo>
                <a:lnTo>
                  <a:pt x="1450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074920" y="2033017"/>
            <a:ext cx="1511935" cy="365760"/>
          </a:xfrm>
          <a:custGeom>
            <a:avLst/>
            <a:gdLst/>
            <a:ahLst/>
            <a:cxnLst/>
            <a:rect l="l" t="t" r="r" b="b"/>
            <a:pathLst>
              <a:path w="1511934" h="365760">
                <a:moveTo>
                  <a:pt x="0" y="60960"/>
                </a:moveTo>
                <a:lnTo>
                  <a:pt x="4790" y="37231"/>
                </a:lnTo>
                <a:lnTo>
                  <a:pt x="17854" y="17854"/>
                </a:lnTo>
                <a:lnTo>
                  <a:pt x="37231" y="4790"/>
                </a:lnTo>
                <a:lnTo>
                  <a:pt x="60960" y="0"/>
                </a:lnTo>
                <a:lnTo>
                  <a:pt x="1450848" y="0"/>
                </a:lnTo>
                <a:lnTo>
                  <a:pt x="1474576" y="4790"/>
                </a:lnTo>
                <a:lnTo>
                  <a:pt x="1493953" y="17854"/>
                </a:lnTo>
                <a:lnTo>
                  <a:pt x="1507017" y="37231"/>
                </a:lnTo>
                <a:lnTo>
                  <a:pt x="1511808" y="60960"/>
                </a:lnTo>
                <a:lnTo>
                  <a:pt x="1511808" y="304800"/>
                </a:lnTo>
                <a:lnTo>
                  <a:pt x="1507017" y="328528"/>
                </a:lnTo>
                <a:lnTo>
                  <a:pt x="1493953" y="347905"/>
                </a:lnTo>
                <a:lnTo>
                  <a:pt x="1474576" y="360969"/>
                </a:lnTo>
                <a:lnTo>
                  <a:pt x="1450848" y="365760"/>
                </a:lnTo>
                <a:lnTo>
                  <a:pt x="60960" y="365760"/>
                </a:lnTo>
                <a:lnTo>
                  <a:pt x="37231" y="360969"/>
                </a:lnTo>
                <a:lnTo>
                  <a:pt x="17854" y="347905"/>
                </a:lnTo>
                <a:lnTo>
                  <a:pt x="4790" y="328528"/>
                </a:lnTo>
                <a:lnTo>
                  <a:pt x="0" y="304800"/>
                </a:lnTo>
                <a:lnTo>
                  <a:pt x="0" y="6096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5264767" y="2072060"/>
            <a:ext cx="113157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Axel/Brake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94815" y="2048255"/>
            <a:ext cx="612647" cy="432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242060" y="2241804"/>
            <a:ext cx="312420" cy="0"/>
          </a:xfrm>
          <a:custGeom>
            <a:avLst/>
            <a:gdLst/>
            <a:ahLst/>
            <a:cxnLst/>
            <a:rect l="l" t="t" r="r" b="b"/>
            <a:pathLst>
              <a:path w="312419">
                <a:moveTo>
                  <a:pt x="0" y="0"/>
                </a:moveTo>
                <a:lnTo>
                  <a:pt x="31239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440148" y="2175122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4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343085" y="1737841"/>
            <a:ext cx="116840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Driver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602964" y="1665832"/>
            <a:ext cx="92900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Own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</a:t>
            </a:r>
          </a:p>
        </p:txBody>
      </p:sp>
      <p:sp>
        <p:nvSpPr>
          <p:cNvPr id="25" name="object 25"/>
          <p:cNvSpPr/>
          <p:nvPr/>
        </p:nvSpPr>
        <p:spPr>
          <a:xfrm>
            <a:off x="5087111" y="2776729"/>
            <a:ext cx="1295400" cy="365760"/>
          </a:xfrm>
          <a:custGeom>
            <a:avLst/>
            <a:gdLst/>
            <a:ahLst/>
            <a:cxnLst/>
            <a:rect l="l" t="t" r="r" b="b"/>
            <a:pathLst>
              <a:path w="1295400" h="365760">
                <a:moveTo>
                  <a:pt x="0" y="60960"/>
                </a:moveTo>
                <a:lnTo>
                  <a:pt x="4790" y="37231"/>
                </a:lnTo>
                <a:lnTo>
                  <a:pt x="17854" y="17854"/>
                </a:lnTo>
                <a:lnTo>
                  <a:pt x="37231" y="4790"/>
                </a:lnTo>
                <a:lnTo>
                  <a:pt x="60960" y="0"/>
                </a:lnTo>
                <a:lnTo>
                  <a:pt x="1234440" y="0"/>
                </a:lnTo>
                <a:lnTo>
                  <a:pt x="1258168" y="4790"/>
                </a:lnTo>
                <a:lnTo>
                  <a:pt x="1277545" y="17854"/>
                </a:lnTo>
                <a:lnTo>
                  <a:pt x="1290609" y="37231"/>
                </a:lnTo>
                <a:lnTo>
                  <a:pt x="1295400" y="60960"/>
                </a:lnTo>
                <a:lnTo>
                  <a:pt x="1295400" y="304800"/>
                </a:lnTo>
                <a:lnTo>
                  <a:pt x="1290609" y="328528"/>
                </a:lnTo>
                <a:lnTo>
                  <a:pt x="1277545" y="347905"/>
                </a:lnTo>
                <a:lnTo>
                  <a:pt x="1258168" y="360969"/>
                </a:lnTo>
                <a:lnTo>
                  <a:pt x="1234440" y="365760"/>
                </a:lnTo>
                <a:lnTo>
                  <a:pt x="60960" y="365760"/>
                </a:lnTo>
                <a:lnTo>
                  <a:pt x="37231" y="360969"/>
                </a:lnTo>
                <a:lnTo>
                  <a:pt x="17854" y="347905"/>
                </a:lnTo>
                <a:lnTo>
                  <a:pt x="4790" y="328528"/>
                </a:lnTo>
                <a:lnTo>
                  <a:pt x="0" y="304800"/>
                </a:lnTo>
                <a:lnTo>
                  <a:pt x="0" y="6096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5306950" y="2767090"/>
            <a:ext cx="85979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adar</a:t>
            </a:r>
          </a:p>
        </p:txBody>
      </p:sp>
      <p:sp>
        <p:nvSpPr>
          <p:cNvPr id="27" name="object 27"/>
          <p:cNvSpPr/>
          <p:nvPr/>
        </p:nvSpPr>
        <p:spPr>
          <a:xfrm>
            <a:off x="6160008" y="2810268"/>
            <a:ext cx="1895855" cy="432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6412615" y="3003804"/>
            <a:ext cx="1598930" cy="0"/>
          </a:xfrm>
          <a:custGeom>
            <a:avLst/>
            <a:gdLst/>
            <a:ahLst/>
            <a:cxnLst/>
            <a:rect l="l" t="t" r="r" b="b"/>
            <a:pathLst>
              <a:path w="1598929">
                <a:moveTo>
                  <a:pt x="159875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412607" y="2937122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300" y="0"/>
                </a:moveTo>
                <a:lnTo>
                  <a:pt x="0" y="66675"/>
                </a:lnTo>
                <a:lnTo>
                  <a:pt x="11430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541007" y="2051303"/>
            <a:ext cx="768095" cy="429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6588252" y="2217420"/>
            <a:ext cx="466725" cy="24765"/>
          </a:xfrm>
          <a:custGeom>
            <a:avLst/>
            <a:gdLst/>
            <a:ahLst/>
            <a:cxnLst/>
            <a:rect l="l" t="t" r="r" b="b"/>
            <a:pathLst>
              <a:path w="466725" h="24764">
                <a:moveTo>
                  <a:pt x="0" y="0"/>
                </a:moveTo>
                <a:lnTo>
                  <a:pt x="466382" y="24155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937036" y="2169067"/>
            <a:ext cx="118110" cy="133350"/>
          </a:xfrm>
          <a:custGeom>
            <a:avLst/>
            <a:gdLst/>
            <a:ahLst/>
            <a:cxnLst/>
            <a:rect l="l" t="t" r="r" b="b"/>
            <a:pathLst>
              <a:path w="118109" h="133350">
                <a:moveTo>
                  <a:pt x="6908" y="0"/>
                </a:moveTo>
                <a:lnTo>
                  <a:pt x="117601" y="72504"/>
                </a:lnTo>
                <a:lnTo>
                  <a:pt x="0" y="13317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4938772" y="1660900"/>
            <a:ext cx="220472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For Autonomous</a:t>
            </a:r>
            <a:r>
              <a:rPr sz="1600" spc="-2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Driving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6341" y="3190070"/>
            <a:ext cx="8090534" cy="898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5030" marR="35433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For Collision </a:t>
            </a:r>
            <a:r>
              <a:rPr sz="1600" spc="-5" dirty="0">
                <a:latin typeface="Arial"/>
                <a:cs typeface="Arial"/>
              </a:rPr>
              <a:t>Avoidance and</a:t>
            </a:r>
            <a:r>
              <a:rPr sz="1600" spc="-2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Inter-  </a:t>
            </a:r>
            <a:r>
              <a:rPr sz="1600" spc="-15" dirty="0">
                <a:latin typeface="Arial"/>
                <a:cs typeface="Arial"/>
              </a:rPr>
              <a:t>Vehicle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Communication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b="1" spc="-5" dirty="0">
                <a:latin typeface="Arial"/>
                <a:cs typeface="Arial"/>
              </a:rPr>
              <a:t>Wireless </a:t>
            </a:r>
            <a:r>
              <a:rPr sz="1800" b="1" dirty="0">
                <a:latin typeface="Arial"/>
                <a:cs typeface="Arial"/>
              </a:rPr>
              <a:t>Feedback Sensing and </a:t>
            </a:r>
            <a:r>
              <a:rPr sz="1800" b="1" spc="-5" dirty="0">
                <a:latin typeface="Arial"/>
                <a:cs typeface="Arial"/>
              </a:rPr>
              <a:t>Controlling </a:t>
            </a:r>
            <a:r>
              <a:rPr sz="1800" b="1" dirty="0">
                <a:latin typeface="Arial"/>
                <a:cs typeface="Arial"/>
              </a:rPr>
              <a:t>Loop for </a:t>
            </a:r>
            <a:r>
              <a:rPr sz="1800" b="1" spc="-5" dirty="0">
                <a:latin typeface="Arial"/>
                <a:cs typeface="Arial"/>
              </a:rPr>
              <a:t>Autonomous</a:t>
            </a:r>
            <a:r>
              <a:rPr sz="1800" b="1" spc="-20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Driving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04087" y="4754879"/>
            <a:ext cx="786383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1331" y="4948428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122441" y="4881746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4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490472" y="4754879"/>
            <a:ext cx="786383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1537716" y="4948428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1908825" y="4881746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5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1274063" y="4867655"/>
            <a:ext cx="262255" cy="161925"/>
          </a:xfrm>
          <a:custGeom>
            <a:avLst/>
            <a:gdLst/>
            <a:ahLst/>
            <a:cxnLst/>
            <a:rect l="l" t="t" r="r" b="b"/>
            <a:pathLst>
              <a:path w="262255" h="161925">
                <a:moveTo>
                  <a:pt x="131064" y="0"/>
                </a:moveTo>
                <a:lnTo>
                  <a:pt x="80045" y="6346"/>
                </a:lnTo>
                <a:lnTo>
                  <a:pt x="38385" y="23655"/>
                </a:lnTo>
                <a:lnTo>
                  <a:pt x="10298" y="49329"/>
                </a:lnTo>
                <a:lnTo>
                  <a:pt x="0" y="80772"/>
                </a:lnTo>
                <a:lnTo>
                  <a:pt x="10298" y="112214"/>
                </a:lnTo>
                <a:lnTo>
                  <a:pt x="38385" y="137888"/>
                </a:lnTo>
                <a:lnTo>
                  <a:pt x="80045" y="155197"/>
                </a:lnTo>
                <a:lnTo>
                  <a:pt x="131064" y="161544"/>
                </a:lnTo>
                <a:lnTo>
                  <a:pt x="182082" y="155197"/>
                </a:lnTo>
                <a:lnTo>
                  <a:pt x="223742" y="137888"/>
                </a:lnTo>
                <a:lnTo>
                  <a:pt x="251829" y="112214"/>
                </a:lnTo>
                <a:lnTo>
                  <a:pt x="262128" y="80772"/>
                </a:lnTo>
                <a:lnTo>
                  <a:pt x="251829" y="49329"/>
                </a:lnTo>
                <a:lnTo>
                  <a:pt x="223742" y="23655"/>
                </a:lnTo>
                <a:lnTo>
                  <a:pt x="182082" y="6346"/>
                </a:lnTo>
                <a:lnTo>
                  <a:pt x="131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1274063" y="4867655"/>
            <a:ext cx="262255" cy="161925"/>
          </a:xfrm>
          <a:custGeom>
            <a:avLst/>
            <a:gdLst/>
            <a:ahLst/>
            <a:cxnLst/>
            <a:rect l="l" t="t" r="r" b="b"/>
            <a:pathLst>
              <a:path w="262255" h="161925">
                <a:moveTo>
                  <a:pt x="0" y="80772"/>
                </a:moveTo>
                <a:lnTo>
                  <a:pt x="10298" y="49329"/>
                </a:lnTo>
                <a:lnTo>
                  <a:pt x="38385" y="23655"/>
                </a:lnTo>
                <a:lnTo>
                  <a:pt x="80045" y="6346"/>
                </a:lnTo>
                <a:lnTo>
                  <a:pt x="131064" y="0"/>
                </a:lnTo>
                <a:lnTo>
                  <a:pt x="182082" y="6346"/>
                </a:lnTo>
                <a:lnTo>
                  <a:pt x="223742" y="23655"/>
                </a:lnTo>
                <a:lnTo>
                  <a:pt x="251829" y="49329"/>
                </a:lnTo>
                <a:lnTo>
                  <a:pt x="262128" y="80772"/>
                </a:lnTo>
                <a:lnTo>
                  <a:pt x="251829" y="112214"/>
                </a:lnTo>
                <a:lnTo>
                  <a:pt x="223742" y="137888"/>
                </a:lnTo>
                <a:lnTo>
                  <a:pt x="182082" y="155197"/>
                </a:lnTo>
                <a:lnTo>
                  <a:pt x="131064" y="161544"/>
                </a:lnTo>
                <a:lnTo>
                  <a:pt x="80045" y="155197"/>
                </a:lnTo>
                <a:lnTo>
                  <a:pt x="38385" y="137888"/>
                </a:lnTo>
                <a:lnTo>
                  <a:pt x="10298" y="112214"/>
                </a:lnTo>
                <a:lnTo>
                  <a:pt x="0" y="8077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2057400" y="4706111"/>
            <a:ext cx="719455" cy="485140"/>
          </a:xfrm>
          <a:custGeom>
            <a:avLst/>
            <a:gdLst/>
            <a:ahLst/>
            <a:cxnLst/>
            <a:rect l="l" t="t" r="r" b="b"/>
            <a:pathLst>
              <a:path w="719455" h="485139">
                <a:moveTo>
                  <a:pt x="0" y="0"/>
                </a:moveTo>
                <a:lnTo>
                  <a:pt x="719327" y="0"/>
                </a:lnTo>
                <a:lnTo>
                  <a:pt x="719327" y="484631"/>
                </a:lnTo>
                <a:lnTo>
                  <a:pt x="0" y="48463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2320320" y="4788723"/>
            <a:ext cx="19431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K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731007" y="4754879"/>
            <a:ext cx="786383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778251" y="4948428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3149361" y="4881746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5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 txBox="1"/>
          <p:nvPr/>
        </p:nvSpPr>
        <p:spPr>
          <a:xfrm>
            <a:off x="3346475" y="5231386"/>
            <a:ext cx="911225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7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2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s  </a:t>
            </a:r>
            <a:r>
              <a:rPr sz="1800" spc="5" dirty="0">
                <a:latin typeface="Arial"/>
                <a:cs typeface="Arial"/>
              </a:rPr>
              <a:t>channel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803647" y="4663440"/>
            <a:ext cx="719455" cy="487680"/>
          </a:xfrm>
          <a:custGeom>
            <a:avLst/>
            <a:gdLst/>
            <a:ahLst/>
            <a:cxnLst/>
            <a:rect l="l" t="t" r="r" b="b"/>
            <a:pathLst>
              <a:path w="719454" h="487679">
                <a:moveTo>
                  <a:pt x="0" y="0"/>
                </a:moveTo>
                <a:lnTo>
                  <a:pt x="719327" y="0"/>
                </a:lnTo>
                <a:lnTo>
                  <a:pt x="719327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4236720" y="4754879"/>
            <a:ext cx="786383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4283964" y="4948428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4655073" y="4881746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6065520" y="4754879"/>
            <a:ext cx="588251" cy="432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6112764" y="4948428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24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6287697" y="4881746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5852159" y="4867655"/>
            <a:ext cx="259079" cy="161925"/>
          </a:xfrm>
          <a:custGeom>
            <a:avLst/>
            <a:gdLst/>
            <a:ahLst/>
            <a:cxnLst/>
            <a:rect l="l" t="t" r="r" b="b"/>
            <a:pathLst>
              <a:path w="259079" h="161925">
                <a:moveTo>
                  <a:pt x="129539" y="0"/>
                </a:moveTo>
                <a:lnTo>
                  <a:pt x="79118" y="6346"/>
                </a:lnTo>
                <a:lnTo>
                  <a:pt x="37942" y="23655"/>
                </a:lnTo>
                <a:lnTo>
                  <a:pt x="10180" y="49329"/>
                </a:lnTo>
                <a:lnTo>
                  <a:pt x="0" y="80772"/>
                </a:lnTo>
                <a:lnTo>
                  <a:pt x="10180" y="112214"/>
                </a:lnTo>
                <a:lnTo>
                  <a:pt x="37942" y="137888"/>
                </a:lnTo>
                <a:lnTo>
                  <a:pt x="79118" y="155197"/>
                </a:lnTo>
                <a:lnTo>
                  <a:pt x="129539" y="161544"/>
                </a:lnTo>
                <a:lnTo>
                  <a:pt x="179961" y="155197"/>
                </a:lnTo>
                <a:lnTo>
                  <a:pt x="221137" y="137888"/>
                </a:lnTo>
                <a:lnTo>
                  <a:pt x="248899" y="112214"/>
                </a:lnTo>
                <a:lnTo>
                  <a:pt x="259079" y="80772"/>
                </a:lnTo>
                <a:lnTo>
                  <a:pt x="248899" y="49329"/>
                </a:lnTo>
                <a:lnTo>
                  <a:pt x="221137" y="23655"/>
                </a:lnTo>
                <a:lnTo>
                  <a:pt x="179961" y="6346"/>
                </a:lnTo>
                <a:lnTo>
                  <a:pt x="129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5852159" y="4867655"/>
            <a:ext cx="259079" cy="161925"/>
          </a:xfrm>
          <a:custGeom>
            <a:avLst/>
            <a:gdLst/>
            <a:ahLst/>
            <a:cxnLst/>
            <a:rect l="l" t="t" r="r" b="b"/>
            <a:pathLst>
              <a:path w="259079" h="161925">
                <a:moveTo>
                  <a:pt x="0" y="80772"/>
                </a:moveTo>
                <a:lnTo>
                  <a:pt x="10180" y="49329"/>
                </a:lnTo>
                <a:lnTo>
                  <a:pt x="37942" y="23655"/>
                </a:lnTo>
                <a:lnTo>
                  <a:pt x="79118" y="6346"/>
                </a:lnTo>
                <a:lnTo>
                  <a:pt x="129539" y="0"/>
                </a:lnTo>
                <a:lnTo>
                  <a:pt x="179961" y="6346"/>
                </a:lnTo>
                <a:lnTo>
                  <a:pt x="221137" y="23655"/>
                </a:lnTo>
                <a:lnTo>
                  <a:pt x="248899" y="49329"/>
                </a:lnTo>
                <a:lnTo>
                  <a:pt x="259079" y="80772"/>
                </a:lnTo>
                <a:lnTo>
                  <a:pt x="248899" y="112214"/>
                </a:lnTo>
                <a:lnTo>
                  <a:pt x="221137" y="137888"/>
                </a:lnTo>
                <a:lnTo>
                  <a:pt x="179961" y="155197"/>
                </a:lnTo>
                <a:lnTo>
                  <a:pt x="129539" y="161544"/>
                </a:lnTo>
                <a:lnTo>
                  <a:pt x="79118" y="155197"/>
                </a:lnTo>
                <a:lnTo>
                  <a:pt x="37942" y="137888"/>
                </a:lnTo>
                <a:lnTo>
                  <a:pt x="10180" y="112214"/>
                </a:lnTo>
                <a:lnTo>
                  <a:pt x="0" y="80772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5477255" y="4754879"/>
            <a:ext cx="588263" cy="432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5524500" y="4948428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24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5699433" y="4881746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6440423" y="4660391"/>
            <a:ext cx="719455" cy="487680"/>
          </a:xfrm>
          <a:custGeom>
            <a:avLst/>
            <a:gdLst/>
            <a:ahLst/>
            <a:cxnLst/>
            <a:rect l="l" t="t" r="r" b="b"/>
            <a:pathLst>
              <a:path w="719454" h="487679">
                <a:moveTo>
                  <a:pt x="0" y="0"/>
                </a:moveTo>
                <a:lnTo>
                  <a:pt x="719327" y="0"/>
                </a:lnTo>
                <a:lnTo>
                  <a:pt x="719327" y="487679"/>
                </a:lnTo>
                <a:lnTo>
                  <a:pt x="0" y="48767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 txBox="1"/>
          <p:nvPr/>
        </p:nvSpPr>
        <p:spPr>
          <a:xfrm>
            <a:off x="4996726" y="4748136"/>
            <a:ext cx="2005964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13535" algn="l"/>
              </a:tabLst>
            </a:pPr>
            <a:r>
              <a:rPr sz="2000" spc="-2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3000" spc="-15" baseline="1388" dirty="0">
                <a:latin typeface="Arial"/>
                <a:cs typeface="Arial"/>
              </a:rPr>
              <a:t>1/S</a:t>
            </a:r>
            <a:endParaRPr sz="3000" baseline="1388" dirty="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406896" y="5245608"/>
            <a:ext cx="719455" cy="487680"/>
          </a:xfrm>
          <a:custGeom>
            <a:avLst/>
            <a:gdLst/>
            <a:ahLst/>
            <a:cxnLst/>
            <a:rect l="l" t="t" r="r" b="b"/>
            <a:pathLst>
              <a:path w="719454" h="487679">
                <a:moveTo>
                  <a:pt x="0" y="0"/>
                </a:moveTo>
                <a:lnTo>
                  <a:pt x="719327" y="0"/>
                </a:lnTo>
                <a:lnTo>
                  <a:pt x="719327" y="487679"/>
                </a:lnTo>
                <a:lnTo>
                  <a:pt x="0" y="48767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 txBox="1"/>
          <p:nvPr/>
        </p:nvSpPr>
        <p:spPr>
          <a:xfrm>
            <a:off x="6598376" y="5330287"/>
            <a:ext cx="33401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114031" y="4754879"/>
            <a:ext cx="1112519" cy="432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7161276" y="4948428"/>
            <a:ext cx="812800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38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7859348" y="4881746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766815" y="4837176"/>
            <a:ext cx="432815" cy="7345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5963411" y="5068410"/>
            <a:ext cx="19050" cy="435609"/>
          </a:xfrm>
          <a:custGeom>
            <a:avLst/>
            <a:gdLst/>
            <a:ahLst/>
            <a:cxnLst/>
            <a:rect l="l" t="t" r="r" b="b"/>
            <a:pathLst>
              <a:path w="19050" h="435610">
                <a:moveTo>
                  <a:pt x="0" y="435190"/>
                </a:moveTo>
                <a:lnTo>
                  <a:pt x="1873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5910625" y="5068411"/>
            <a:ext cx="133350" cy="117475"/>
          </a:xfrm>
          <a:custGeom>
            <a:avLst/>
            <a:gdLst/>
            <a:ahLst/>
            <a:cxnLst/>
            <a:rect l="l" t="t" r="r" b="b"/>
            <a:pathLst>
              <a:path w="133350" h="117475">
                <a:moveTo>
                  <a:pt x="133223" y="117055"/>
                </a:moveTo>
                <a:lnTo>
                  <a:pt x="71513" y="0"/>
                </a:lnTo>
                <a:lnTo>
                  <a:pt x="0" y="111328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1191767" y="4837176"/>
            <a:ext cx="429767" cy="10728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1406652" y="5068442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4">
                <a:moveTo>
                  <a:pt x="0" y="774039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1339984" y="5068440"/>
            <a:ext cx="133350" cy="114300"/>
          </a:xfrm>
          <a:custGeom>
            <a:avLst/>
            <a:gdLst/>
            <a:ahLst/>
            <a:cxnLst/>
            <a:rect l="l" t="t" r="r" b="b"/>
            <a:pathLst>
              <a:path w="133350" h="114300">
                <a:moveTo>
                  <a:pt x="133350" y="114300"/>
                </a:moveTo>
                <a:lnTo>
                  <a:pt x="66675" y="0"/>
                </a:lnTo>
                <a:lnTo>
                  <a:pt x="0" y="1143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6931152" y="5324868"/>
            <a:ext cx="652271" cy="4328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7183755" y="5518403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354634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7183752" y="5451722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300" y="0"/>
                </a:moveTo>
                <a:lnTo>
                  <a:pt x="0" y="66675"/>
                </a:lnTo>
                <a:lnTo>
                  <a:pt x="11430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7473695" y="4846320"/>
            <a:ext cx="131051" cy="10850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7539228" y="4869179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10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5897879" y="5462015"/>
            <a:ext cx="569975" cy="1280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5963411" y="5503164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45774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4111751" y="5647944"/>
            <a:ext cx="3529583" cy="4328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4364353" y="5841491"/>
            <a:ext cx="3232150" cy="0"/>
          </a:xfrm>
          <a:custGeom>
            <a:avLst/>
            <a:gdLst/>
            <a:ahLst/>
            <a:cxnLst/>
            <a:rect l="l" t="t" r="r" b="b"/>
            <a:pathLst>
              <a:path w="3232150">
                <a:moveTo>
                  <a:pt x="323189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4364351" y="5774810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300" y="0"/>
                </a:moveTo>
                <a:lnTo>
                  <a:pt x="0" y="66675"/>
                </a:lnTo>
                <a:lnTo>
                  <a:pt x="11430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1341119" y="5800344"/>
            <a:ext cx="2072639" cy="1280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1406652" y="5841491"/>
            <a:ext cx="1962150" cy="0"/>
          </a:xfrm>
          <a:custGeom>
            <a:avLst/>
            <a:gdLst/>
            <a:ahLst/>
            <a:cxnLst/>
            <a:rect l="l" t="t" r="r" b="b"/>
            <a:pathLst>
              <a:path w="1962150">
                <a:moveTo>
                  <a:pt x="1961769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 txBox="1"/>
          <p:nvPr/>
        </p:nvSpPr>
        <p:spPr>
          <a:xfrm>
            <a:off x="2921424" y="4267413"/>
            <a:ext cx="39687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u[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654397" y="4616028"/>
            <a:ext cx="34544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8" name="object 88"/>
          <p:cNvSpPr/>
          <p:nvPr/>
        </p:nvSpPr>
        <p:spPr>
          <a:xfrm>
            <a:off x="3086100" y="4625340"/>
            <a:ext cx="1438910" cy="1338580"/>
          </a:xfrm>
          <a:custGeom>
            <a:avLst/>
            <a:gdLst/>
            <a:ahLst/>
            <a:cxnLst/>
            <a:rect l="l" t="t" r="r" b="b"/>
            <a:pathLst>
              <a:path w="1438910" h="1338579">
                <a:moveTo>
                  <a:pt x="0" y="0"/>
                </a:moveTo>
                <a:lnTo>
                  <a:pt x="1438655" y="0"/>
                </a:lnTo>
                <a:lnTo>
                  <a:pt x="1438655" y="1338072"/>
                </a:lnTo>
                <a:lnTo>
                  <a:pt x="0" y="1338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 txBox="1"/>
          <p:nvPr/>
        </p:nvSpPr>
        <p:spPr>
          <a:xfrm>
            <a:off x="2598210" y="5541858"/>
            <a:ext cx="37909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4730134" y="5474878"/>
            <a:ext cx="37909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7760455" y="4663120"/>
            <a:ext cx="3816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2562548" y="5438302"/>
            <a:ext cx="13271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^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229271" y="4267413"/>
            <a:ext cx="39687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05" dirty="0">
                <a:latin typeface="Arial"/>
                <a:cs typeface="Arial"/>
              </a:rPr>
              <a:t>u</a:t>
            </a:r>
            <a:r>
              <a:rPr sz="2700" spc="-757" baseline="-7716" dirty="0">
                <a:latin typeface="Arial"/>
                <a:cs typeface="Arial"/>
              </a:rPr>
              <a:t>^</a:t>
            </a:r>
            <a:r>
              <a:rPr sz="2700" spc="-637" baseline="-7716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[k]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5667851" y="4784963"/>
            <a:ext cx="159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5733230" y="5028422"/>
            <a:ext cx="159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1155744" y="4703810"/>
            <a:ext cx="159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1155744" y="5069113"/>
            <a:ext cx="10160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</a:t>
            </a:r>
          </a:p>
        </p:txBody>
      </p:sp>
      <p:sp>
        <p:nvSpPr>
          <p:cNvPr id="98" name="object 98"/>
          <p:cNvSpPr/>
          <p:nvPr/>
        </p:nvSpPr>
        <p:spPr>
          <a:xfrm>
            <a:off x="4674108" y="4625340"/>
            <a:ext cx="3008630" cy="1338580"/>
          </a:xfrm>
          <a:custGeom>
            <a:avLst/>
            <a:gdLst/>
            <a:ahLst/>
            <a:cxnLst/>
            <a:rect l="l" t="t" r="r" b="b"/>
            <a:pathLst>
              <a:path w="3008629" h="1338579">
                <a:moveTo>
                  <a:pt x="0" y="0"/>
                </a:moveTo>
                <a:lnTo>
                  <a:pt x="3008376" y="0"/>
                </a:lnTo>
                <a:lnTo>
                  <a:pt x="3008376" y="1338072"/>
                </a:lnTo>
                <a:lnTo>
                  <a:pt x="0" y="1338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1144524" y="4625340"/>
            <a:ext cx="1765300" cy="1338580"/>
          </a:xfrm>
          <a:custGeom>
            <a:avLst/>
            <a:gdLst/>
            <a:ahLst/>
            <a:cxnLst/>
            <a:rect l="l" t="t" r="r" b="b"/>
            <a:pathLst>
              <a:path w="1765300" h="1338579">
                <a:moveTo>
                  <a:pt x="0" y="0"/>
                </a:moveTo>
                <a:lnTo>
                  <a:pt x="1764792" y="0"/>
                </a:lnTo>
                <a:lnTo>
                  <a:pt x="1764792" y="1338072"/>
                </a:lnTo>
                <a:lnTo>
                  <a:pt x="0" y="1338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 txBox="1"/>
          <p:nvPr/>
        </p:nvSpPr>
        <p:spPr>
          <a:xfrm>
            <a:off x="1417402" y="4288595"/>
            <a:ext cx="112077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Controller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809652" y="4297221"/>
            <a:ext cx="392811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Car </a:t>
            </a:r>
            <a:r>
              <a:rPr sz="1600" b="1" spc="-10" dirty="0">
                <a:latin typeface="Arial"/>
                <a:cs typeface="Arial"/>
              </a:rPr>
              <a:t>Axel/Brake </a:t>
            </a:r>
            <a:r>
              <a:rPr sz="1600" b="1" spc="5" dirty="0">
                <a:latin typeface="Arial"/>
                <a:cs typeface="Arial"/>
              </a:rPr>
              <a:t>Model </a:t>
            </a:r>
            <a:r>
              <a:rPr sz="1600" b="1" dirty="0">
                <a:latin typeface="Arial"/>
                <a:cs typeface="Arial"/>
              </a:rPr>
              <a:t>and </a:t>
            </a:r>
            <a:r>
              <a:rPr sz="1600" b="1" spc="-5" dirty="0">
                <a:latin typeface="Arial"/>
                <a:cs typeface="Arial"/>
              </a:rPr>
              <a:t>Radar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System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514020" y="5482018"/>
            <a:ext cx="712170" cy="6978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3448634" y="4589081"/>
            <a:ext cx="712165" cy="6978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 txBox="1"/>
          <p:nvPr/>
        </p:nvSpPr>
        <p:spPr>
          <a:xfrm>
            <a:off x="911917" y="849788"/>
            <a:ext cx="6737350" cy="41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95"/>
              </a:lnSpc>
              <a:tabLst>
                <a:tab pos="667385" algn="l"/>
              </a:tabLst>
            </a:pPr>
            <a:r>
              <a:rPr sz="2800" b="1" spc="10" dirty="0">
                <a:latin typeface="ＭＳ Ｐゴシック"/>
                <a:cs typeface="ＭＳ Ｐゴシック"/>
              </a:rPr>
              <a:t>1.9	Use </a:t>
            </a:r>
            <a:r>
              <a:rPr sz="2800" b="1" spc="-5" dirty="0">
                <a:latin typeface="ＭＳ Ｐゴシック"/>
                <a:cs typeface="ＭＳ Ｐゴシック"/>
              </a:rPr>
              <a:t>of </a:t>
            </a:r>
            <a:r>
              <a:rPr sz="2800" b="1" dirty="0">
                <a:latin typeface="ＭＳ Ｐゴシック"/>
                <a:cs typeface="ＭＳ Ｐゴシック"/>
              </a:rPr>
              <a:t>BAN </a:t>
            </a:r>
            <a:r>
              <a:rPr sz="2800" b="1" spc="5" dirty="0">
                <a:latin typeface="ＭＳ Ｐゴシック"/>
                <a:cs typeface="ＭＳ Ｐゴシック"/>
              </a:rPr>
              <a:t>for Autonomous </a:t>
            </a:r>
            <a:r>
              <a:rPr sz="2800" b="1" spc="10" dirty="0">
                <a:latin typeface="ＭＳ Ｐゴシック"/>
                <a:cs typeface="ＭＳ Ｐゴシック"/>
              </a:rPr>
              <a:t>Car</a:t>
            </a:r>
            <a:r>
              <a:rPr sz="2800" b="1" spc="-260" dirty="0">
                <a:latin typeface="ＭＳ Ｐゴシック"/>
                <a:cs typeface="ＭＳ Ｐゴシック"/>
              </a:rPr>
              <a:t> </a:t>
            </a:r>
            <a:r>
              <a:rPr sz="2800" b="1" spc="5" dirty="0">
                <a:latin typeface="ＭＳ Ｐゴシック"/>
                <a:cs typeface="ＭＳ Ｐゴシック"/>
              </a:rPr>
              <a:t>Driving</a:t>
            </a:r>
            <a:endParaRPr sz="2800" dirty="0">
              <a:latin typeface="ＭＳ Ｐゴシック"/>
              <a:cs typeface="ＭＳ Ｐゴシック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414016" y="2258567"/>
            <a:ext cx="429767" cy="8168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2628900" y="2489833"/>
            <a:ext cx="0" cy="516255"/>
          </a:xfrm>
          <a:custGeom>
            <a:avLst/>
            <a:gdLst/>
            <a:ahLst/>
            <a:cxnLst/>
            <a:rect l="l" t="t" r="r" b="b"/>
            <a:pathLst>
              <a:path h="516255">
                <a:moveTo>
                  <a:pt x="0" y="515696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2562232" y="2489831"/>
            <a:ext cx="133350" cy="114300"/>
          </a:xfrm>
          <a:custGeom>
            <a:avLst/>
            <a:gdLst/>
            <a:ahLst/>
            <a:cxnLst/>
            <a:rect l="l" t="t" r="r" b="b"/>
            <a:pathLst>
              <a:path w="133350" h="114300">
                <a:moveTo>
                  <a:pt x="133350" y="114300"/>
                </a:moveTo>
                <a:lnTo>
                  <a:pt x="66675" y="0"/>
                </a:lnTo>
                <a:lnTo>
                  <a:pt x="0" y="1143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2581655" y="2962655"/>
            <a:ext cx="2633471" cy="1280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2628900" y="3003804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276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 txBox="1"/>
          <p:nvPr/>
        </p:nvSpPr>
        <p:spPr>
          <a:xfrm>
            <a:off x="1669430" y="6063198"/>
            <a:ext cx="547814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Feedback Delay Loop Model </a:t>
            </a:r>
            <a:r>
              <a:rPr sz="1800" b="1" spc="5" dirty="0">
                <a:latin typeface="Arial"/>
                <a:cs typeface="Arial"/>
              </a:rPr>
              <a:t>with </a:t>
            </a:r>
            <a:r>
              <a:rPr sz="1800" b="1" dirty="0">
                <a:latin typeface="Arial"/>
                <a:cs typeface="Arial"/>
              </a:rPr>
              <a:t>Motion</a:t>
            </a:r>
            <a:r>
              <a:rPr sz="1800" b="1" spc="-2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Equation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86511" y="2029967"/>
            <a:ext cx="902207" cy="13502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8010144" y="2825495"/>
            <a:ext cx="1033271" cy="5394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7046976" y="1944623"/>
            <a:ext cx="1581911" cy="5760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 txBox="1"/>
          <p:nvPr/>
        </p:nvSpPr>
        <p:spPr>
          <a:xfrm>
            <a:off x="6977096" y="2540237"/>
            <a:ext cx="179895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Car Running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Ahead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1" name="object 3">
            <a:extLst>
              <a:ext uri="{FF2B5EF4-FFF2-40B4-BE49-F238E27FC236}">
                <a16:creationId xmlns:a16="http://schemas.microsoft.com/office/drawing/2014/main" id="{5BBBBA3F-474C-4F36-9918-6DC7CD52B453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2">
            <a:extLst>
              <a:ext uri="{FF2B5EF4-FFF2-40B4-BE49-F238E27FC236}">
                <a16:creationId xmlns:a16="http://schemas.microsoft.com/office/drawing/2014/main" id="{4ED13122-7661-4FE3-B7E2-8BDBAC3053E9}"/>
              </a:ext>
            </a:extLst>
          </p:cNvPr>
          <p:cNvSpPr txBox="1"/>
          <p:nvPr/>
        </p:nvSpPr>
        <p:spPr>
          <a:xfrm>
            <a:off x="5555996" y="392176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3" name="object 3">
            <a:extLst>
              <a:ext uri="{FF2B5EF4-FFF2-40B4-BE49-F238E27FC236}">
                <a16:creationId xmlns:a16="http://schemas.microsoft.com/office/drawing/2014/main" id="{66E9BE70-9D8F-4259-8FF6-57E44D2DFA6B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95E8C8F-015F-4422-2EC6-6979CF4838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15</a:t>
            </a:fld>
            <a:endParaRPr lang="en-US" altLang="ja-JP" spc="-10" dirty="0"/>
          </a:p>
        </p:txBody>
      </p:sp>
      <p:sp>
        <p:nvSpPr>
          <p:cNvPr id="115" name="日付プレースホルダー 114">
            <a:extLst>
              <a:ext uri="{FF2B5EF4-FFF2-40B4-BE49-F238E27FC236}">
                <a16:creationId xmlns:a16="http://schemas.microsoft.com/office/drawing/2014/main" id="{557BF148-2817-36FC-F21C-718F0B3D8E3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3" name="object 3"/>
          <p:cNvSpPr/>
          <p:nvPr/>
        </p:nvSpPr>
        <p:spPr>
          <a:xfrm>
            <a:off x="85343" y="1773939"/>
            <a:ext cx="8930640" cy="2185670"/>
          </a:xfrm>
          <a:custGeom>
            <a:avLst/>
            <a:gdLst/>
            <a:ahLst/>
            <a:cxnLst/>
            <a:rect l="l" t="t" r="r" b="b"/>
            <a:pathLst>
              <a:path w="8930640" h="2185670">
                <a:moveTo>
                  <a:pt x="0" y="364236"/>
                </a:moveTo>
                <a:lnTo>
                  <a:pt x="3325" y="314810"/>
                </a:lnTo>
                <a:lnTo>
                  <a:pt x="13011" y="267405"/>
                </a:lnTo>
                <a:lnTo>
                  <a:pt x="28624" y="222456"/>
                </a:lnTo>
                <a:lnTo>
                  <a:pt x="49730" y="180396"/>
                </a:lnTo>
                <a:lnTo>
                  <a:pt x="75895" y="141659"/>
                </a:lnTo>
                <a:lnTo>
                  <a:pt x="106684" y="106680"/>
                </a:lnTo>
                <a:lnTo>
                  <a:pt x="141665" y="75891"/>
                </a:lnTo>
                <a:lnTo>
                  <a:pt x="180402" y="49727"/>
                </a:lnTo>
                <a:lnTo>
                  <a:pt x="222461" y="28622"/>
                </a:lnTo>
                <a:lnTo>
                  <a:pt x="267409" y="13010"/>
                </a:lnTo>
                <a:lnTo>
                  <a:pt x="314812" y="3324"/>
                </a:lnTo>
                <a:lnTo>
                  <a:pt x="364236" y="0"/>
                </a:lnTo>
                <a:lnTo>
                  <a:pt x="8566404" y="0"/>
                </a:lnTo>
                <a:lnTo>
                  <a:pt x="8615827" y="3324"/>
                </a:lnTo>
                <a:lnTo>
                  <a:pt x="8663230" y="13010"/>
                </a:lnTo>
                <a:lnTo>
                  <a:pt x="8708178" y="28622"/>
                </a:lnTo>
                <a:lnTo>
                  <a:pt x="8750237" y="49727"/>
                </a:lnTo>
                <a:lnTo>
                  <a:pt x="8788974" y="75891"/>
                </a:lnTo>
                <a:lnTo>
                  <a:pt x="8823955" y="106680"/>
                </a:lnTo>
                <a:lnTo>
                  <a:pt x="8854744" y="141659"/>
                </a:lnTo>
                <a:lnTo>
                  <a:pt x="8880909" y="180396"/>
                </a:lnTo>
                <a:lnTo>
                  <a:pt x="8902015" y="222456"/>
                </a:lnTo>
                <a:lnTo>
                  <a:pt x="8917628" y="267405"/>
                </a:lnTo>
                <a:lnTo>
                  <a:pt x="8927314" y="314810"/>
                </a:lnTo>
                <a:lnTo>
                  <a:pt x="8930640" y="364236"/>
                </a:lnTo>
                <a:lnTo>
                  <a:pt x="8930640" y="1821167"/>
                </a:lnTo>
                <a:lnTo>
                  <a:pt x="8927314" y="1870593"/>
                </a:lnTo>
                <a:lnTo>
                  <a:pt x="8917628" y="1917998"/>
                </a:lnTo>
                <a:lnTo>
                  <a:pt x="8902015" y="1962948"/>
                </a:lnTo>
                <a:lnTo>
                  <a:pt x="8880909" y="2005010"/>
                </a:lnTo>
                <a:lnTo>
                  <a:pt x="8854744" y="2043748"/>
                </a:lnTo>
                <a:lnTo>
                  <a:pt x="8823955" y="2078729"/>
                </a:lnTo>
                <a:lnTo>
                  <a:pt x="8788974" y="2109519"/>
                </a:lnTo>
                <a:lnTo>
                  <a:pt x="8750237" y="2135685"/>
                </a:lnTo>
                <a:lnTo>
                  <a:pt x="8708178" y="2156791"/>
                </a:lnTo>
                <a:lnTo>
                  <a:pt x="8663230" y="2172404"/>
                </a:lnTo>
                <a:lnTo>
                  <a:pt x="8615827" y="2182090"/>
                </a:lnTo>
                <a:lnTo>
                  <a:pt x="8566404" y="2185416"/>
                </a:lnTo>
                <a:lnTo>
                  <a:pt x="364236" y="2185416"/>
                </a:lnTo>
                <a:lnTo>
                  <a:pt x="314812" y="2182090"/>
                </a:lnTo>
                <a:lnTo>
                  <a:pt x="267409" y="2172404"/>
                </a:lnTo>
                <a:lnTo>
                  <a:pt x="222461" y="2156791"/>
                </a:lnTo>
                <a:lnTo>
                  <a:pt x="180402" y="2135685"/>
                </a:lnTo>
                <a:lnTo>
                  <a:pt x="141665" y="2109519"/>
                </a:lnTo>
                <a:lnTo>
                  <a:pt x="106684" y="2078729"/>
                </a:lnTo>
                <a:lnTo>
                  <a:pt x="75895" y="2043748"/>
                </a:lnTo>
                <a:lnTo>
                  <a:pt x="49730" y="2005010"/>
                </a:lnTo>
                <a:lnTo>
                  <a:pt x="28624" y="1962948"/>
                </a:lnTo>
                <a:lnTo>
                  <a:pt x="13011" y="1917998"/>
                </a:lnTo>
                <a:lnTo>
                  <a:pt x="3325" y="1870593"/>
                </a:lnTo>
                <a:lnTo>
                  <a:pt x="0" y="1821167"/>
                </a:lnTo>
                <a:lnTo>
                  <a:pt x="0" y="364236"/>
                </a:lnTo>
                <a:close/>
              </a:path>
            </a:pathLst>
          </a:custGeom>
          <a:ln w="2539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087623" y="2258567"/>
            <a:ext cx="2206751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134867" y="2452116"/>
            <a:ext cx="1906905" cy="0"/>
          </a:xfrm>
          <a:custGeom>
            <a:avLst/>
            <a:gdLst/>
            <a:ahLst/>
            <a:cxnLst/>
            <a:rect l="l" t="t" r="r" b="b"/>
            <a:pathLst>
              <a:path w="1906904">
                <a:moveTo>
                  <a:pt x="0" y="0"/>
                </a:moveTo>
                <a:lnTo>
                  <a:pt x="190649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927067" y="2385434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0" y="0"/>
                </a:moveTo>
                <a:lnTo>
                  <a:pt x="114300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548383" y="2243329"/>
            <a:ext cx="1728470" cy="363220"/>
          </a:xfrm>
          <a:custGeom>
            <a:avLst/>
            <a:gdLst/>
            <a:ahLst/>
            <a:cxnLst/>
            <a:rect l="l" t="t" r="r" b="b"/>
            <a:pathLst>
              <a:path w="1728470" h="363219">
                <a:moveTo>
                  <a:pt x="1667764" y="0"/>
                </a:moveTo>
                <a:lnTo>
                  <a:pt x="60452" y="0"/>
                </a:lnTo>
                <a:lnTo>
                  <a:pt x="36920" y="4750"/>
                </a:lnTo>
                <a:lnTo>
                  <a:pt x="17705" y="17705"/>
                </a:lnTo>
                <a:lnTo>
                  <a:pt x="4750" y="36920"/>
                </a:lnTo>
                <a:lnTo>
                  <a:pt x="0" y="60451"/>
                </a:lnTo>
                <a:lnTo>
                  <a:pt x="0" y="302259"/>
                </a:lnTo>
                <a:lnTo>
                  <a:pt x="4750" y="325791"/>
                </a:lnTo>
                <a:lnTo>
                  <a:pt x="17705" y="345006"/>
                </a:lnTo>
                <a:lnTo>
                  <a:pt x="36920" y="357961"/>
                </a:lnTo>
                <a:lnTo>
                  <a:pt x="60452" y="362711"/>
                </a:lnTo>
                <a:lnTo>
                  <a:pt x="1667764" y="362711"/>
                </a:lnTo>
                <a:lnTo>
                  <a:pt x="1691295" y="357961"/>
                </a:lnTo>
                <a:lnTo>
                  <a:pt x="1710510" y="345006"/>
                </a:lnTo>
                <a:lnTo>
                  <a:pt x="1723465" y="325791"/>
                </a:lnTo>
                <a:lnTo>
                  <a:pt x="1728216" y="302259"/>
                </a:lnTo>
                <a:lnTo>
                  <a:pt x="1728216" y="60451"/>
                </a:lnTo>
                <a:lnTo>
                  <a:pt x="1723465" y="36920"/>
                </a:lnTo>
                <a:lnTo>
                  <a:pt x="1710510" y="17705"/>
                </a:lnTo>
                <a:lnTo>
                  <a:pt x="1691295" y="4750"/>
                </a:lnTo>
                <a:lnTo>
                  <a:pt x="1667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548383" y="2243329"/>
            <a:ext cx="1728470" cy="363220"/>
          </a:xfrm>
          <a:custGeom>
            <a:avLst/>
            <a:gdLst/>
            <a:ahLst/>
            <a:cxnLst/>
            <a:rect l="l" t="t" r="r" b="b"/>
            <a:pathLst>
              <a:path w="1728470" h="363219">
                <a:moveTo>
                  <a:pt x="0" y="60451"/>
                </a:moveTo>
                <a:lnTo>
                  <a:pt x="4750" y="36920"/>
                </a:lnTo>
                <a:lnTo>
                  <a:pt x="17705" y="17705"/>
                </a:lnTo>
                <a:lnTo>
                  <a:pt x="36920" y="4750"/>
                </a:lnTo>
                <a:lnTo>
                  <a:pt x="60452" y="0"/>
                </a:lnTo>
                <a:lnTo>
                  <a:pt x="1667764" y="0"/>
                </a:lnTo>
                <a:lnTo>
                  <a:pt x="1691295" y="4750"/>
                </a:lnTo>
                <a:lnTo>
                  <a:pt x="1710510" y="17705"/>
                </a:lnTo>
                <a:lnTo>
                  <a:pt x="1723465" y="36920"/>
                </a:lnTo>
                <a:lnTo>
                  <a:pt x="1728216" y="60451"/>
                </a:lnTo>
                <a:lnTo>
                  <a:pt x="1728216" y="302259"/>
                </a:lnTo>
                <a:lnTo>
                  <a:pt x="1723465" y="325791"/>
                </a:lnTo>
                <a:lnTo>
                  <a:pt x="1710510" y="345006"/>
                </a:lnTo>
                <a:lnTo>
                  <a:pt x="1691295" y="357961"/>
                </a:lnTo>
                <a:lnTo>
                  <a:pt x="1667764" y="362711"/>
                </a:lnTo>
                <a:lnTo>
                  <a:pt x="60452" y="362711"/>
                </a:lnTo>
                <a:lnTo>
                  <a:pt x="36920" y="357961"/>
                </a:lnTo>
                <a:lnTo>
                  <a:pt x="17705" y="345006"/>
                </a:lnTo>
                <a:lnTo>
                  <a:pt x="4750" y="325791"/>
                </a:lnTo>
                <a:lnTo>
                  <a:pt x="0" y="302259"/>
                </a:lnTo>
                <a:lnTo>
                  <a:pt x="0" y="6045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769996" y="2232615"/>
            <a:ext cx="128333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ll</a:t>
            </a:r>
            <a:r>
              <a:rPr sz="2400" dirty="0">
                <a:latin typeface="Arial"/>
                <a:cs typeface="Arial"/>
              </a:rPr>
              <a:t>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70620" y="2491382"/>
            <a:ext cx="81343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70" dirty="0">
                <a:latin typeface="Arial"/>
                <a:cs typeface="Arial"/>
              </a:rPr>
              <a:t>W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s  </a:t>
            </a:r>
            <a:r>
              <a:rPr sz="1600" spc="-5" dirty="0">
                <a:latin typeface="Arial"/>
                <a:cs typeface="Arial"/>
              </a:rPr>
              <a:t>channel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979" y="2186939"/>
            <a:ext cx="1584960" cy="1304925"/>
          </a:xfrm>
          <a:custGeom>
            <a:avLst/>
            <a:gdLst/>
            <a:ahLst/>
            <a:cxnLst/>
            <a:rect l="l" t="t" r="r" b="b"/>
            <a:pathLst>
              <a:path w="1584960" h="1304925">
                <a:moveTo>
                  <a:pt x="0" y="0"/>
                </a:moveTo>
                <a:lnTo>
                  <a:pt x="1584960" y="0"/>
                </a:lnTo>
                <a:lnTo>
                  <a:pt x="1584960" y="1304543"/>
                </a:lnTo>
                <a:lnTo>
                  <a:pt x="0" y="1304543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702012" y="2756268"/>
            <a:ext cx="834363" cy="824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702012" y="1973198"/>
            <a:ext cx="834362" cy="824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074920" y="2243329"/>
            <a:ext cx="1511935" cy="363220"/>
          </a:xfrm>
          <a:custGeom>
            <a:avLst/>
            <a:gdLst/>
            <a:ahLst/>
            <a:cxnLst/>
            <a:rect l="l" t="t" r="r" b="b"/>
            <a:pathLst>
              <a:path w="1511934" h="363219">
                <a:moveTo>
                  <a:pt x="1451356" y="0"/>
                </a:moveTo>
                <a:lnTo>
                  <a:pt x="60452" y="0"/>
                </a:lnTo>
                <a:lnTo>
                  <a:pt x="36920" y="4750"/>
                </a:lnTo>
                <a:lnTo>
                  <a:pt x="17705" y="17705"/>
                </a:lnTo>
                <a:lnTo>
                  <a:pt x="4750" y="36920"/>
                </a:lnTo>
                <a:lnTo>
                  <a:pt x="0" y="60451"/>
                </a:lnTo>
                <a:lnTo>
                  <a:pt x="0" y="302259"/>
                </a:lnTo>
                <a:lnTo>
                  <a:pt x="4750" y="325791"/>
                </a:lnTo>
                <a:lnTo>
                  <a:pt x="17705" y="345006"/>
                </a:lnTo>
                <a:lnTo>
                  <a:pt x="36920" y="357961"/>
                </a:lnTo>
                <a:lnTo>
                  <a:pt x="60452" y="362711"/>
                </a:lnTo>
                <a:lnTo>
                  <a:pt x="1451356" y="362711"/>
                </a:lnTo>
                <a:lnTo>
                  <a:pt x="1474887" y="357961"/>
                </a:lnTo>
                <a:lnTo>
                  <a:pt x="1494102" y="345006"/>
                </a:lnTo>
                <a:lnTo>
                  <a:pt x="1507057" y="325791"/>
                </a:lnTo>
                <a:lnTo>
                  <a:pt x="1511808" y="302259"/>
                </a:lnTo>
                <a:lnTo>
                  <a:pt x="1511808" y="60451"/>
                </a:lnTo>
                <a:lnTo>
                  <a:pt x="1507057" y="36920"/>
                </a:lnTo>
                <a:lnTo>
                  <a:pt x="1494102" y="17705"/>
                </a:lnTo>
                <a:lnTo>
                  <a:pt x="1474887" y="4750"/>
                </a:lnTo>
                <a:lnTo>
                  <a:pt x="1451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074920" y="2243327"/>
            <a:ext cx="1511935" cy="363220"/>
          </a:xfrm>
          <a:custGeom>
            <a:avLst/>
            <a:gdLst/>
            <a:ahLst/>
            <a:cxnLst/>
            <a:rect l="l" t="t" r="r" b="b"/>
            <a:pathLst>
              <a:path w="1511934" h="363219">
                <a:moveTo>
                  <a:pt x="0" y="60451"/>
                </a:moveTo>
                <a:lnTo>
                  <a:pt x="4750" y="36920"/>
                </a:lnTo>
                <a:lnTo>
                  <a:pt x="17705" y="17705"/>
                </a:lnTo>
                <a:lnTo>
                  <a:pt x="36920" y="4750"/>
                </a:lnTo>
                <a:lnTo>
                  <a:pt x="60452" y="0"/>
                </a:lnTo>
                <a:lnTo>
                  <a:pt x="1451356" y="0"/>
                </a:lnTo>
                <a:lnTo>
                  <a:pt x="1474887" y="4750"/>
                </a:lnTo>
                <a:lnTo>
                  <a:pt x="1494102" y="17705"/>
                </a:lnTo>
                <a:lnTo>
                  <a:pt x="1507057" y="36920"/>
                </a:lnTo>
                <a:lnTo>
                  <a:pt x="1511808" y="60451"/>
                </a:lnTo>
                <a:lnTo>
                  <a:pt x="1511808" y="302259"/>
                </a:lnTo>
                <a:lnTo>
                  <a:pt x="1507057" y="325791"/>
                </a:lnTo>
                <a:lnTo>
                  <a:pt x="1494102" y="345006"/>
                </a:lnTo>
                <a:lnTo>
                  <a:pt x="1474887" y="357961"/>
                </a:lnTo>
                <a:lnTo>
                  <a:pt x="1451356" y="362711"/>
                </a:lnTo>
                <a:lnTo>
                  <a:pt x="60452" y="362711"/>
                </a:lnTo>
                <a:lnTo>
                  <a:pt x="36920" y="357961"/>
                </a:lnTo>
                <a:lnTo>
                  <a:pt x="17705" y="345006"/>
                </a:lnTo>
                <a:lnTo>
                  <a:pt x="4750" y="325791"/>
                </a:lnTo>
                <a:lnTo>
                  <a:pt x="0" y="302259"/>
                </a:lnTo>
                <a:lnTo>
                  <a:pt x="0" y="6045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5276959" y="2281383"/>
            <a:ext cx="111061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igation</a:t>
            </a:r>
          </a:p>
        </p:txBody>
      </p:sp>
      <p:sp>
        <p:nvSpPr>
          <p:cNvPr id="17" name="object 17"/>
          <p:cNvSpPr/>
          <p:nvPr/>
        </p:nvSpPr>
        <p:spPr>
          <a:xfrm>
            <a:off x="1194815" y="2258567"/>
            <a:ext cx="612647" cy="432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242060" y="2452116"/>
            <a:ext cx="312420" cy="0"/>
          </a:xfrm>
          <a:custGeom>
            <a:avLst/>
            <a:gdLst/>
            <a:ahLst/>
            <a:cxnLst/>
            <a:rect l="l" t="t" r="r" b="b"/>
            <a:pathLst>
              <a:path w="312419">
                <a:moveTo>
                  <a:pt x="0" y="0"/>
                </a:moveTo>
                <a:lnTo>
                  <a:pt x="31239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0148" y="2385434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4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86244" y="1947164"/>
            <a:ext cx="142113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Rescue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Team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03066" y="1876172"/>
            <a:ext cx="124523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UAVs/Drones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87111" y="2987039"/>
            <a:ext cx="1737360" cy="363220"/>
          </a:xfrm>
          <a:custGeom>
            <a:avLst/>
            <a:gdLst/>
            <a:ahLst/>
            <a:cxnLst/>
            <a:rect l="l" t="t" r="r" b="b"/>
            <a:pathLst>
              <a:path w="1737359" h="363220">
                <a:moveTo>
                  <a:pt x="0" y="60451"/>
                </a:moveTo>
                <a:lnTo>
                  <a:pt x="4750" y="36920"/>
                </a:lnTo>
                <a:lnTo>
                  <a:pt x="17705" y="17705"/>
                </a:lnTo>
                <a:lnTo>
                  <a:pt x="36920" y="4750"/>
                </a:lnTo>
                <a:lnTo>
                  <a:pt x="60452" y="0"/>
                </a:lnTo>
                <a:lnTo>
                  <a:pt x="1676908" y="0"/>
                </a:lnTo>
                <a:lnTo>
                  <a:pt x="1700439" y="4750"/>
                </a:lnTo>
                <a:lnTo>
                  <a:pt x="1719654" y="17705"/>
                </a:lnTo>
                <a:lnTo>
                  <a:pt x="1732609" y="36920"/>
                </a:lnTo>
                <a:lnTo>
                  <a:pt x="1737360" y="60451"/>
                </a:lnTo>
                <a:lnTo>
                  <a:pt x="1737360" y="302259"/>
                </a:lnTo>
                <a:lnTo>
                  <a:pt x="1732609" y="325791"/>
                </a:lnTo>
                <a:lnTo>
                  <a:pt x="1719654" y="345006"/>
                </a:lnTo>
                <a:lnTo>
                  <a:pt x="1700439" y="357961"/>
                </a:lnTo>
                <a:lnTo>
                  <a:pt x="1676908" y="362711"/>
                </a:lnTo>
                <a:lnTo>
                  <a:pt x="60452" y="362711"/>
                </a:lnTo>
                <a:lnTo>
                  <a:pt x="36920" y="357961"/>
                </a:lnTo>
                <a:lnTo>
                  <a:pt x="17705" y="345006"/>
                </a:lnTo>
                <a:lnTo>
                  <a:pt x="4750" y="325791"/>
                </a:lnTo>
                <a:lnTo>
                  <a:pt x="0" y="302259"/>
                </a:lnTo>
                <a:lnTo>
                  <a:pt x="0" y="6045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6577583" y="3020580"/>
            <a:ext cx="1304543" cy="432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830181" y="3214116"/>
            <a:ext cx="1006475" cy="0"/>
          </a:xfrm>
          <a:custGeom>
            <a:avLst/>
            <a:gdLst/>
            <a:ahLst/>
            <a:cxnLst/>
            <a:rect l="l" t="t" r="r" b="b"/>
            <a:pathLst>
              <a:path w="1006475">
                <a:moveTo>
                  <a:pt x="100610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830183" y="3147434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300" y="0"/>
                </a:moveTo>
                <a:lnTo>
                  <a:pt x="0" y="66675"/>
                </a:lnTo>
                <a:lnTo>
                  <a:pt x="11430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6541007" y="2258567"/>
            <a:ext cx="768095" cy="429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588252" y="2424683"/>
            <a:ext cx="466725" cy="24765"/>
          </a:xfrm>
          <a:custGeom>
            <a:avLst/>
            <a:gdLst/>
            <a:ahLst/>
            <a:cxnLst/>
            <a:rect l="l" t="t" r="r" b="b"/>
            <a:pathLst>
              <a:path w="466725" h="24764">
                <a:moveTo>
                  <a:pt x="0" y="0"/>
                </a:moveTo>
                <a:lnTo>
                  <a:pt x="466382" y="24155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6937036" y="2376331"/>
            <a:ext cx="118110" cy="133350"/>
          </a:xfrm>
          <a:custGeom>
            <a:avLst/>
            <a:gdLst/>
            <a:ahLst/>
            <a:cxnLst/>
            <a:rect l="l" t="t" r="r" b="b"/>
            <a:pathLst>
              <a:path w="118109" h="133350">
                <a:moveTo>
                  <a:pt x="6908" y="0"/>
                </a:moveTo>
                <a:lnTo>
                  <a:pt x="117601" y="72504"/>
                </a:lnTo>
                <a:lnTo>
                  <a:pt x="0" y="13317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4938772" y="1746528"/>
            <a:ext cx="2128520" cy="4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600" dirty="0">
                <a:latin typeface="Arial"/>
                <a:cs typeface="Arial"/>
              </a:rPr>
              <a:t>For Remote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Controlling  </a:t>
            </a:r>
            <a:r>
              <a:rPr sz="1600" spc="-25" dirty="0">
                <a:latin typeface="Arial"/>
                <a:cs typeface="Arial"/>
              </a:rPr>
              <a:t>UAVs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38772" y="3008926"/>
            <a:ext cx="2997200" cy="64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060">
              <a:lnSpc>
                <a:spcPct val="100000"/>
              </a:lnSpc>
            </a:pPr>
            <a:r>
              <a:rPr sz="2000" spc="-15" dirty="0">
                <a:latin typeface="Arial"/>
                <a:cs typeface="Arial"/>
              </a:rPr>
              <a:t>Localization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5" dirty="0">
                <a:latin typeface="Arial"/>
                <a:cs typeface="Arial"/>
              </a:rPr>
              <a:t>By </a:t>
            </a:r>
            <a:r>
              <a:rPr sz="1600" dirty="0">
                <a:latin typeface="Arial"/>
                <a:cs typeface="Arial"/>
              </a:rPr>
              <a:t>Using GNSS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Localization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04087" y="4965191"/>
            <a:ext cx="786383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51331" y="515874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122441" y="5092058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4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490472" y="4965191"/>
            <a:ext cx="786383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537716" y="515874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908825" y="5092058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5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274063" y="5074920"/>
            <a:ext cx="262255" cy="165100"/>
          </a:xfrm>
          <a:custGeom>
            <a:avLst/>
            <a:gdLst/>
            <a:ahLst/>
            <a:cxnLst/>
            <a:rect l="l" t="t" r="r" b="b"/>
            <a:pathLst>
              <a:path w="262255" h="165100">
                <a:moveTo>
                  <a:pt x="131064" y="0"/>
                </a:moveTo>
                <a:lnTo>
                  <a:pt x="80045" y="6466"/>
                </a:lnTo>
                <a:lnTo>
                  <a:pt x="38385" y="24103"/>
                </a:lnTo>
                <a:lnTo>
                  <a:pt x="10298" y="50261"/>
                </a:lnTo>
                <a:lnTo>
                  <a:pt x="0" y="82295"/>
                </a:lnTo>
                <a:lnTo>
                  <a:pt x="10298" y="114330"/>
                </a:lnTo>
                <a:lnTo>
                  <a:pt x="38385" y="140488"/>
                </a:lnTo>
                <a:lnTo>
                  <a:pt x="80045" y="158125"/>
                </a:lnTo>
                <a:lnTo>
                  <a:pt x="131064" y="164591"/>
                </a:lnTo>
                <a:lnTo>
                  <a:pt x="182082" y="158125"/>
                </a:lnTo>
                <a:lnTo>
                  <a:pt x="223742" y="140488"/>
                </a:lnTo>
                <a:lnTo>
                  <a:pt x="251829" y="114330"/>
                </a:lnTo>
                <a:lnTo>
                  <a:pt x="262128" y="82295"/>
                </a:lnTo>
                <a:lnTo>
                  <a:pt x="251829" y="50261"/>
                </a:lnTo>
                <a:lnTo>
                  <a:pt x="223742" y="24103"/>
                </a:lnTo>
                <a:lnTo>
                  <a:pt x="182082" y="6466"/>
                </a:lnTo>
                <a:lnTo>
                  <a:pt x="131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274063" y="5074920"/>
            <a:ext cx="262255" cy="165100"/>
          </a:xfrm>
          <a:custGeom>
            <a:avLst/>
            <a:gdLst/>
            <a:ahLst/>
            <a:cxnLst/>
            <a:rect l="l" t="t" r="r" b="b"/>
            <a:pathLst>
              <a:path w="262255" h="165100">
                <a:moveTo>
                  <a:pt x="0" y="82295"/>
                </a:moveTo>
                <a:lnTo>
                  <a:pt x="10298" y="50261"/>
                </a:lnTo>
                <a:lnTo>
                  <a:pt x="38385" y="24103"/>
                </a:lnTo>
                <a:lnTo>
                  <a:pt x="80045" y="6466"/>
                </a:lnTo>
                <a:lnTo>
                  <a:pt x="131064" y="0"/>
                </a:lnTo>
                <a:lnTo>
                  <a:pt x="182082" y="6466"/>
                </a:lnTo>
                <a:lnTo>
                  <a:pt x="223742" y="24103"/>
                </a:lnTo>
                <a:lnTo>
                  <a:pt x="251829" y="50261"/>
                </a:lnTo>
                <a:lnTo>
                  <a:pt x="262128" y="82295"/>
                </a:lnTo>
                <a:lnTo>
                  <a:pt x="251829" y="114330"/>
                </a:lnTo>
                <a:lnTo>
                  <a:pt x="223742" y="140488"/>
                </a:lnTo>
                <a:lnTo>
                  <a:pt x="182082" y="158125"/>
                </a:lnTo>
                <a:lnTo>
                  <a:pt x="131064" y="164591"/>
                </a:lnTo>
                <a:lnTo>
                  <a:pt x="80045" y="158125"/>
                </a:lnTo>
                <a:lnTo>
                  <a:pt x="38385" y="140488"/>
                </a:lnTo>
                <a:lnTo>
                  <a:pt x="10298" y="114330"/>
                </a:lnTo>
                <a:lnTo>
                  <a:pt x="0" y="8229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057400" y="4913376"/>
            <a:ext cx="719455" cy="487680"/>
          </a:xfrm>
          <a:custGeom>
            <a:avLst/>
            <a:gdLst/>
            <a:ahLst/>
            <a:cxnLst/>
            <a:rect l="l" t="t" r="r" b="b"/>
            <a:pathLst>
              <a:path w="719455" h="487679">
                <a:moveTo>
                  <a:pt x="0" y="0"/>
                </a:moveTo>
                <a:lnTo>
                  <a:pt x="719327" y="0"/>
                </a:lnTo>
                <a:lnTo>
                  <a:pt x="719327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2320320" y="4998046"/>
            <a:ext cx="19431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K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731007" y="4965191"/>
            <a:ext cx="786383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2778251" y="515874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3149361" y="5092058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5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3346475" y="5440710"/>
            <a:ext cx="911225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7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2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s  </a:t>
            </a:r>
            <a:r>
              <a:rPr sz="1800" spc="5" dirty="0">
                <a:latin typeface="Arial"/>
                <a:cs typeface="Arial"/>
              </a:rPr>
              <a:t>channel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03647" y="4873752"/>
            <a:ext cx="719455" cy="487680"/>
          </a:xfrm>
          <a:custGeom>
            <a:avLst/>
            <a:gdLst/>
            <a:ahLst/>
            <a:cxnLst/>
            <a:rect l="l" t="t" r="r" b="b"/>
            <a:pathLst>
              <a:path w="719454" h="487679">
                <a:moveTo>
                  <a:pt x="0" y="0"/>
                </a:moveTo>
                <a:lnTo>
                  <a:pt x="719327" y="0"/>
                </a:lnTo>
                <a:lnTo>
                  <a:pt x="719327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4236720" y="4965191"/>
            <a:ext cx="786383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4283964" y="515874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4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4655073" y="5092058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6065520" y="4965191"/>
            <a:ext cx="588251" cy="432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6112764" y="5158740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24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6287697" y="5092058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852159" y="5074920"/>
            <a:ext cx="259079" cy="165100"/>
          </a:xfrm>
          <a:custGeom>
            <a:avLst/>
            <a:gdLst/>
            <a:ahLst/>
            <a:cxnLst/>
            <a:rect l="l" t="t" r="r" b="b"/>
            <a:pathLst>
              <a:path w="259079" h="165100">
                <a:moveTo>
                  <a:pt x="129539" y="0"/>
                </a:moveTo>
                <a:lnTo>
                  <a:pt x="79118" y="6466"/>
                </a:lnTo>
                <a:lnTo>
                  <a:pt x="37942" y="24103"/>
                </a:lnTo>
                <a:lnTo>
                  <a:pt x="10180" y="50261"/>
                </a:lnTo>
                <a:lnTo>
                  <a:pt x="0" y="82295"/>
                </a:lnTo>
                <a:lnTo>
                  <a:pt x="10180" y="114330"/>
                </a:lnTo>
                <a:lnTo>
                  <a:pt x="37942" y="140488"/>
                </a:lnTo>
                <a:lnTo>
                  <a:pt x="79118" y="158125"/>
                </a:lnTo>
                <a:lnTo>
                  <a:pt x="129539" y="164591"/>
                </a:lnTo>
                <a:lnTo>
                  <a:pt x="179961" y="158125"/>
                </a:lnTo>
                <a:lnTo>
                  <a:pt x="221137" y="140488"/>
                </a:lnTo>
                <a:lnTo>
                  <a:pt x="248899" y="114330"/>
                </a:lnTo>
                <a:lnTo>
                  <a:pt x="259079" y="82295"/>
                </a:lnTo>
                <a:lnTo>
                  <a:pt x="248899" y="50261"/>
                </a:lnTo>
                <a:lnTo>
                  <a:pt x="221137" y="24103"/>
                </a:lnTo>
                <a:lnTo>
                  <a:pt x="179961" y="6466"/>
                </a:lnTo>
                <a:lnTo>
                  <a:pt x="129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852159" y="5074920"/>
            <a:ext cx="259079" cy="165100"/>
          </a:xfrm>
          <a:custGeom>
            <a:avLst/>
            <a:gdLst/>
            <a:ahLst/>
            <a:cxnLst/>
            <a:rect l="l" t="t" r="r" b="b"/>
            <a:pathLst>
              <a:path w="259079" h="165100">
                <a:moveTo>
                  <a:pt x="0" y="82295"/>
                </a:moveTo>
                <a:lnTo>
                  <a:pt x="10180" y="50261"/>
                </a:lnTo>
                <a:lnTo>
                  <a:pt x="37942" y="24103"/>
                </a:lnTo>
                <a:lnTo>
                  <a:pt x="79118" y="6466"/>
                </a:lnTo>
                <a:lnTo>
                  <a:pt x="129539" y="0"/>
                </a:lnTo>
                <a:lnTo>
                  <a:pt x="179961" y="6466"/>
                </a:lnTo>
                <a:lnTo>
                  <a:pt x="221137" y="24103"/>
                </a:lnTo>
                <a:lnTo>
                  <a:pt x="248899" y="50261"/>
                </a:lnTo>
                <a:lnTo>
                  <a:pt x="259079" y="82295"/>
                </a:lnTo>
                <a:lnTo>
                  <a:pt x="248899" y="114330"/>
                </a:lnTo>
                <a:lnTo>
                  <a:pt x="221137" y="140488"/>
                </a:lnTo>
                <a:lnTo>
                  <a:pt x="179961" y="158125"/>
                </a:lnTo>
                <a:lnTo>
                  <a:pt x="129539" y="164591"/>
                </a:lnTo>
                <a:lnTo>
                  <a:pt x="79118" y="158125"/>
                </a:lnTo>
                <a:lnTo>
                  <a:pt x="37942" y="140488"/>
                </a:lnTo>
                <a:lnTo>
                  <a:pt x="10180" y="114330"/>
                </a:lnTo>
                <a:lnTo>
                  <a:pt x="0" y="8229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5477255" y="4965191"/>
            <a:ext cx="588263" cy="432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5524500" y="5158740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24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5699433" y="5092058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6440423" y="4870703"/>
            <a:ext cx="719455" cy="485140"/>
          </a:xfrm>
          <a:custGeom>
            <a:avLst/>
            <a:gdLst/>
            <a:ahLst/>
            <a:cxnLst/>
            <a:rect l="l" t="t" r="r" b="b"/>
            <a:pathLst>
              <a:path w="719454" h="485139">
                <a:moveTo>
                  <a:pt x="0" y="0"/>
                </a:moveTo>
                <a:lnTo>
                  <a:pt x="719327" y="0"/>
                </a:lnTo>
                <a:lnTo>
                  <a:pt x="719327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 txBox="1"/>
          <p:nvPr/>
        </p:nvSpPr>
        <p:spPr>
          <a:xfrm>
            <a:off x="4996726" y="4957459"/>
            <a:ext cx="2005964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13535" algn="l"/>
              </a:tabLst>
            </a:pPr>
            <a:r>
              <a:rPr sz="2000" spc="-2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3000" spc="-15" baseline="1388" dirty="0">
                <a:latin typeface="Arial"/>
                <a:cs typeface="Arial"/>
              </a:rPr>
              <a:t>1/S</a:t>
            </a:r>
            <a:endParaRPr sz="3000" baseline="1388" dirty="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406896" y="5455920"/>
            <a:ext cx="719455" cy="487680"/>
          </a:xfrm>
          <a:custGeom>
            <a:avLst/>
            <a:gdLst/>
            <a:ahLst/>
            <a:cxnLst/>
            <a:rect l="l" t="t" r="r" b="b"/>
            <a:pathLst>
              <a:path w="719454" h="487679">
                <a:moveTo>
                  <a:pt x="0" y="0"/>
                </a:moveTo>
                <a:lnTo>
                  <a:pt x="719327" y="0"/>
                </a:lnTo>
                <a:lnTo>
                  <a:pt x="719327" y="487679"/>
                </a:lnTo>
                <a:lnTo>
                  <a:pt x="0" y="48767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 txBox="1"/>
          <p:nvPr/>
        </p:nvSpPr>
        <p:spPr>
          <a:xfrm>
            <a:off x="6598375" y="5539609"/>
            <a:ext cx="33401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114031" y="4965191"/>
            <a:ext cx="1112519" cy="432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7161276" y="5158740"/>
            <a:ext cx="812800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38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7859348" y="5092058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5766815" y="5047488"/>
            <a:ext cx="432815" cy="7345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5963411" y="5278721"/>
            <a:ext cx="19050" cy="435609"/>
          </a:xfrm>
          <a:custGeom>
            <a:avLst/>
            <a:gdLst/>
            <a:ahLst/>
            <a:cxnLst/>
            <a:rect l="l" t="t" r="r" b="b"/>
            <a:pathLst>
              <a:path w="19050" h="435610">
                <a:moveTo>
                  <a:pt x="0" y="435190"/>
                </a:moveTo>
                <a:lnTo>
                  <a:pt x="1873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5910625" y="5278723"/>
            <a:ext cx="133350" cy="117475"/>
          </a:xfrm>
          <a:custGeom>
            <a:avLst/>
            <a:gdLst/>
            <a:ahLst/>
            <a:cxnLst/>
            <a:rect l="l" t="t" r="r" b="b"/>
            <a:pathLst>
              <a:path w="133350" h="117475">
                <a:moveTo>
                  <a:pt x="133223" y="117055"/>
                </a:moveTo>
                <a:lnTo>
                  <a:pt x="71513" y="0"/>
                </a:lnTo>
                <a:lnTo>
                  <a:pt x="0" y="111328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1191767" y="5047488"/>
            <a:ext cx="429767" cy="10728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1406652" y="5278754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4">
                <a:moveTo>
                  <a:pt x="0" y="774039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1339984" y="5278752"/>
            <a:ext cx="133350" cy="114300"/>
          </a:xfrm>
          <a:custGeom>
            <a:avLst/>
            <a:gdLst/>
            <a:ahLst/>
            <a:cxnLst/>
            <a:rect l="l" t="t" r="r" b="b"/>
            <a:pathLst>
              <a:path w="133350" h="114300">
                <a:moveTo>
                  <a:pt x="133350" y="114299"/>
                </a:moveTo>
                <a:lnTo>
                  <a:pt x="66675" y="0"/>
                </a:lnTo>
                <a:lnTo>
                  <a:pt x="0" y="1142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931152" y="5535180"/>
            <a:ext cx="652271" cy="4328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7183755" y="5728715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354634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7183752" y="5662034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300" y="0"/>
                </a:moveTo>
                <a:lnTo>
                  <a:pt x="0" y="66675"/>
                </a:lnTo>
                <a:lnTo>
                  <a:pt x="11430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7473695" y="5053583"/>
            <a:ext cx="131051" cy="10850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7539228" y="5076444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10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5897879" y="5672327"/>
            <a:ext cx="569975" cy="1280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5963411" y="5713476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45774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4111751" y="5858255"/>
            <a:ext cx="3529583" cy="4328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4364353" y="6051803"/>
            <a:ext cx="3232150" cy="0"/>
          </a:xfrm>
          <a:custGeom>
            <a:avLst/>
            <a:gdLst/>
            <a:ahLst/>
            <a:cxnLst/>
            <a:rect l="l" t="t" r="r" b="b"/>
            <a:pathLst>
              <a:path w="3232150">
                <a:moveTo>
                  <a:pt x="323189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4364351" y="5985122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300" y="0"/>
                </a:moveTo>
                <a:lnTo>
                  <a:pt x="0" y="66675"/>
                </a:lnTo>
                <a:lnTo>
                  <a:pt x="11430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1341119" y="6010655"/>
            <a:ext cx="2072639" cy="1280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1406652" y="6051803"/>
            <a:ext cx="1962150" cy="0"/>
          </a:xfrm>
          <a:custGeom>
            <a:avLst/>
            <a:gdLst/>
            <a:ahLst/>
            <a:cxnLst/>
            <a:rect l="l" t="t" r="r" b="b"/>
            <a:pathLst>
              <a:path w="1962150">
                <a:moveTo>
                  <a:pt x="1961769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 txBox="1"/>
          <p:nvPr/>
        </p:nvSpPr>
        <p:spPr>
          <a:xfrm>
            <a:off x="2921424" y="4476736"/>
            <a:ext cx="39687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u[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654397" y="4825351"/>
            <a:ext cx="34544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4" name="object 84"/>
          <p:cNvSpPr/>
          <p:nvPr/>
        </p:nvSpPr>
        <p:spPr>
          <a:xfrm>
            <a:off x="3086100" y="4835652"/>
            <a:ext cx="1438910" cy="1338580"/>
          </a:xfrm>
          <a:custGeom>
            <a:avLst/>
            <a:gdLst/>
            <a:ahLst/>
            <a:cxnLst/>
            <a:rect l="l" t="t" r="r" b="b"/>
            <a:pathLst>
              <a:path w="1438910" h="1338579">
                <a:moveTo>
                  <a:pt x="0" y="0"/>
                </a:moveTo>
                <a:lnTo>
                  <a:pt x="1438655" y="0"/>
                </a:lnTo>
                <a:lnTo>
                  <a:pt x="1438655" y="1338072"/>
                </a:lnTo>
                <a:lnTo>
                  <a:pt x="0" y="1338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 txBox="1"/>
          <p:nvPr/>
        </p:nvSpPr>
        <p:spPr>
          <a:xfrm>
            <a:off x="2598210" y="5751181"/>
            <a:ext cx="37909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4730134" y="5684201"/>
            <a:ext cx="37909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7760455" y="4872442"/>
            <a:ext cx="3816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[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]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2562548" y="5647625"/>
            <a:ext cx="13271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^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29271" y="4476736"/>
            <a:ext cx="39687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05" dirty="0">
                <a:latin typeface="Arial"/>
                <a:cs typeface="Arial"/>
              </a:rPr>
              <a:t>u</a:t>
            </a:r>
            <a:r>
              <a:rPr sz="2700" spc="-757" baseline="-7716" dirty="0">
                <a:latin typeface="Arial"/>
                <a:cs typeface="Arial"/>
              </a:rPr>
              <a:t>^</a:t>
            </a:r>
            <a:r>
              <a:rPr sz="2700" spc="-637" baseline="-7716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[k]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5667851" y="4994286"/>
            <a:ext cx="159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5733230" y="5237745"/>
            <a:ext cx="159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1155744" y="4913133"/>
            <a:ext cx="159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1155744" y="5278436"/>
            <a:ext cx="10160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</a:t>
            </a:r>
          </a:p>
        </p:txBody>
      </p:sp>
      <p:sp>
        <p:nvSpPr>
          <p:cNvPr id="94" name="object 94"/>
          <p:cNvSpPr/>
          <p:nvPr/>
        </p:nvSpPr>
        <p:spPr>
          <a:xfrm>
            <a:off x="4674108" y="4835652"/>
            <a:ext cx="3008630" cy="1338580"/>
          </a:xfrm>
          <a:custGeom>
            <a:avLst/>
            <a:gdLst/>
            <a:ahLst/>
            <a:cxnLst/>
            <a:rect l="l" t="t" r="r" b="b"/>
            <a:pathLst>
              <a:path w="3008629" h="1338579">
                <a:moveTo>
                  <a:pt x="0" y="0"/>
                </a:moveTo>
                <a:lnTo>
                  <a:pt x="3008376" y="0"/>
                </a:lnTo>
                <a:lnTo>
                  <a:pt x="3008376" y="1338072"/>
                </a:lnTo>
                <a:lnTo>
                  <a:pt x="0" y="1338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1144524" y="4835652"/>
            <a:ext cx="1765300" cy="1338580"/>
          </a:xfrm>
          <a:custGeom>
            <a:avLst/>
            <a:gdLst/>
            <a:ahLst/>
            <a:cxnLst/>
            <a:rect l="l" t="t" r="r" b="b"/>
            <a:pathLst>
              <a:path w="1765300" h="1338579">
                <a:moveTo>
                  <a:pt x="0" y="0"/>
                </a:moveTo>
                <a:lnTo>
                  <a:pt x="1764792" y="0"/>
                </a:lnTo>
                <a:lnTo>
                  <a:pt x="1764792" y="1338072"/>
                </a:lnTo>
                <a:lnTo>
                  <a:pt x="0" y="1338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 txBox="1"/>
          <p:nvPr/>
        </p:nvSpPr>
        <p:spPr>
          <a:xfrm>
            <a:off x="1417402" y="4497916"/>
            <a:ext cx="112077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Controller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8779" y="3643183"/>
            <a:ext cx="8198484" cy="93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1236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UAVs/Drones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Wireless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Feedback Sensing and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Controlling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Loop for Rescue of</a:t>
            </a:r>
            <a:r>
              <a:rPr sz="1800" b="1" spc="-1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Victims</a:t>
            </a:r>
            <a:endParaRPr sz="1800" dirty="0">
              <a:latin typeface="Arial"/>
              <a:cs typeface="Arial"/>
            </a:endParaRPr>
          </a:p>
          <a:p>
            <a:pPr marL="4783455">
              <a:lnSpc>
                <a:spcPct val="100000"/>
              </a:lnSpc>
              <a:spcBef>
                <a:spcPts val="635"/>
              </a:spcBef>
            </a:pPr>
            <a:r>
              <a:rPr sz="1600" b="1" spc="-20" dirty="0">
                <a:latin typeface="Arial"/>
                <a:cs typeface="Arial"/>
              </a:rPr>
              <a:t>UAVs/Drones </a:t>
            </a:r>
            <a:r>
              <a:rPr sz="1600" b="1" spc="5" dirty="0">
                <a:latin typeface="Arial"/>
                <a:cs typeface="Arial"/>
              </a:rPr>
              <a:t>Model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Localizing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809651" y="4547014"/>
            <a:ext cx="73977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S</a:t>
            </a:r>
            <a:r>
              <a:rPr sz="1600" b="1" spc="-80" dirty="0">
                <a:latin typeface="Arial"/>
                <a:cs typeface="Arial"/>
              </a:rPr>
              <a:t>y</a:t>
            </a:r>
            <a:r>
              <a:rPr sz="1600" b="1" spc="-10" dirty="0">
                <a:latin typeface="Arial"/>
                <a:cs typeface="Arial"/>
              </a:rPr>
              <a:t>stem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514026" y="5691339"/>
            <a:ext cx="712165" cy="6978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3448634" y="4798402"/>
            <a:ext cx="712165" cy="6978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620" rIns="0" bIns="0" rtlCol="0">
            <a:spAutoFit/>
          </a:bodyPr>
          <a:lstStyle/>
          <a:p>
            <a:pPr marL="1694814" marR="5080" indent="-129857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1.10 </a:t>
            </a:r>
            <a:r>
              <a:rPr sz="2400" spc="-10" dirty="0">
                <a:latin typeface="Times New Roman"/>
                <a:cs typeface="Times New Roman"/>
              </a:rPr>
              <a:t>Remote </a:t>
            </a:r>
            <a:r>
              <a:rPr sz="2400" spc="-5" dirty="0">
                <a:latin typeface="Times New Roman"/>
                <a:cs typeface="Times New Roman"/>
              </a:rPr>
              <a:t>Localization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Rescue </a:t>
            </a:r>
            <a:r>
              <a:rPr sz="2400" dirty="0">
                <a:latin typeface="Times New Roman"/>
                <a:cs typeface="Times New Roman"/>
              </a:rPr>
              <a:t>of Missing </a:t>
            </a:r>
            <a:r>
              <a:rPr sz="2400" spc="-25" dirty="0">
                <a:latin typeface="Times New Roman"/>
                <a:cs typeface="Times New Roman"/>
              </a:rPr>
              <a:t>Victims </a:t>
            </a:r>
            <a:r>
              <a:rPr sz="2400" dirty="0">
                <a:latin typeface="Times New Roman"/>
                <a:cs typeface="Times New Roman"/>
              </a:rPr>
              <a:t>Using  </a:t>
            </a:r>
            <a:r>
              <a:rPr sz="2400" spc="-15" dirty="0">
                <a:latin typeface="Times New Roman"/>
                <a:cs typeface="Times New Roman"/>
              </a:rPr>
              <a:t>Wireless </a:t>
            </a:r>
            <a:r>
              <a:rPr sz="2400" spc="-5" dirty="0">
                <a:latin typeface="Times New Roman"/>
                <a:cs typeface="Times New Roman"/>
              </a:rPr>
              <a:t>Dependable BAN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Things/M2M</a:t>
            </a:r>
          </a:p>
        </p:txBody>
      </p:sp>
      <p:sp>
        <p:nvSpPr>
          <p:cNvPr id="102" name="object 102"/>
          <p:cNvSpPr/>
          <p:nvPr/>
        </p:nvSpPr>
        <p:spPr>
          <a:xfrm>
            <a:off x="2414016" y="2468879"/>
            <a:ext cx="429767" cy="8168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2628900" y="2700145"/>
            <a:ext cx="0" cy="516255"/>
          </a:xfrm>
          <a:custGeom>
            <a:avLst/>
            <a:gdLst/>
            <a:ahLst/>
            <a:cxnLst/>
            <a:rect l="l" t="t" r="r" b="b"/>
            <a:pathLst>
              <a:path h="516255">
                <a:moveTo>
                  <a:pt x="0" y="515696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2562232" y="2700143"/>
            <a:ext cx="133350" cy="114300"/>
          </a:xfrm>
          <a:custGeom>
            <a:avLst/>
            <a:gdLst/>
            <a:ahLst/>
            <a:cxnLst/>
            <a:rect l="l" t="t" r="r" b="b"/>
            <a:pathLst>
              <a:path w="133350" h="114300">
                <a:moveTo>
                  <a:pt x="133350" y="114300"/>
                </a:moveTo>
                <a:lnTo>
                  <a:pt x="66675" y="0"/>
                </a:lnTo>
                <a:lnTo>
                  <a:pt x="0" y="1143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2581655" y="3172967"/>
            <a:ext cx="2633471" cy="1280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2628900" y="3214116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276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 txBox="1"/>
          <p:nvPr/>
        </p:nvSpPr>
        <p:spPr>
          <a:xfrm>
            <a:off x="673100" y="6204927"/>
            <a:ext cx="787400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7834" algn="l"/>
                <a:tab pos="7860665" algn="l"/>
              </a:tabLst>
            </a:pPr>
            <a:r>
              <a:rPr sz="1800" b="1" u="sng" dirty="0">
                <a:solidFill>
                  <a:srgbClr val="0000FF"/>
                </a:solidFill>
                <a:latin typeface="Arial"/>
                <a:cs typeface="Arial"/>
              </a:rPr>
              <a:t> 	Feedback Delay Loop Model </a:t>
            </a:r>
            <a:r>
              <a:rPr sz="1800" b="1" u="sng" spc="5" dirty="0">
                <a:solidFill>
                  <a:srgbClr val="0000FF"/>
                </a:solidFill>
                <a:latin typeface="Arial"/>
                <a:cs typeface="Arial"/>
              </a:rPr>
              <a:t>with </a:t>
            </a:r>
            <a:r>
              <a:rPr sz="1800" b="1" u="sng" dirty="0">
                <a:solidFill>
                  <a:srgbClr val="0000FF"/>
                </a:solidFill>
                <a:latin typeface="Arial"/>
                <a:cs typeface="Arial"/>
              </a:rPr>
              <a:t>Motion</a:t>
            </a:r>
            <a:r>
              <a:rPr sz="1800" b="1" u="sng" spc="-2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0000FF"/>
                </a:solidFill>
                <a:latin typeface="Arial"/>
                <a:cs typeface="Arial"/>
              </a:rPr>
              <a:t>Equation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450997" y="2770741"/>
            <a:ext cx="142938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Missing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Victims</a:t>
            </a:r>
          </a:p>
        </p:txBody>
      </p:sp>
      <p:sp>
        <p:nvSpPr>
          <p:cNvPr id="109" name="object 109"/>
          <p:cNvSpPr/>
          <p:nvPr/>
        </p:nvSpPr>
        <p:spPr>
          <a:xfrm>
            <a:off x="7193279" y="2276855"/>
            <a:ext cx="402335" cy="4023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7699247" y="2133600"/>
            <a:ext cx="402335" cy="4023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8202167" y="2276855"/>
            <a:ext cx="402335" cy="4023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7955279" y="2996183"/>
            <a:ext cx="530351" cy="5303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329184" y="2276855"/>
            <a:ext cx="744758" cy="147358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3">
            <a:extLst>
              <a:ext uri="{FF2B5EF4-FFF2-40B4-BE49-F238E27FC236}">
                <a16:creationId xmlns:a16="http://schemas.microsoft.com/office/drawing/2014/main" id="{68D4B1E2-2EFF-4425-B67D-BB0FF479C93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3">
            <a:extLst>
              <a:ext uri="{FF2B5EF4-FFF2-40B4-BE49-F238E27FC236}">
                <a16:creationId xmlns:a16="http://schemas.microsoft.com/office/drawing/2014/main" id="{EDE0E35F-7C79-4AFC-9D1E-C8A184182D35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スライド番号プレースホルダー 113">
            <a:extLst>
              <a:ext uri="{FF2B5EF4-FFF2-40B4-BE49-F238E27FC236}">
                <a16:creationId xmlns:a16="http://schemas.microsoft.com/office/drawing/2014/main" id="{B9485736-DE40-E6B7-23E1-8AE09CD7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16</a:t>
            </a:fld>
            <a:endParaRPr lang="fi-FI" altLang="ja-JP"/>
          </a:p>
        </p:txBody>
      </p:sp>
      <p:sp>
        <p:nvSpPr>
          <p:cNvPr id="116" name="日付プレースホルダー 115">
            <a:extLst>
              <a:ext uri="{FF2B5EF4-FFF2-40B4-BE49-F238E27FC236}">
                <a16:creationId xmlns:a16="http://schemas.microsoft.com/office/drawing/2014/main" id="{32DD6928-2062-CA85-ED33-017927EB060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5" name="object 5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795530" y="6538955"/>
            <a:ext cx="305816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latin typeface="Times New Roman"/>
                <a:cs typeface="Times New Roman"/>
              </a:rPr>
              <a:t>Ryuji </a:t>
            </a:r>
            <a:r>
              <a:rPr sz="1200" spc="-10" dirty="0">
                <a:latin typeface="Times New Roman"/>
                <a:cs typeface="Times New Roman"/>
              </a:rPr>
              <a:t>Kohno, </a:t>
            </a:r>
            <a:r>
              <a:rPr sz="1200" spc="-25" dirty="0">
                <a:latin typeface="Times New Roman"/>
                <a:cs typeface="Times New Roman"/>
              </a:rPr>
              <a:t>Takumi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Kobayashi(YNU/YRP-IAI)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21136" y="6469316"/>
            <a:ext cx="17780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8933" y="595306"/>
            <a:ext cx="724662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>
                <a:latin typeface="Times New Roman"/>
                <a:cs typeface="Times New Roman"/>
              </a:rPr>
              <a:t>1.11 </a:t>
            </a:r>
            <a:r>
              <a:rPr sz="2800" b="1" dirty="0">
                <a:latin typeface="Times New Roman"/>
                <a:cs typeface="Times New Roman"/>
              </a:rPr>
              <a:t>Body Area </a:t>
            </a:r>
            <a:r>
              <a:rPr sz="2800" b="1" spc="-5" dirty="0">
                <a:latin typeface="Times New Roman"/>
                <a:cs typeface="Times New Roman"/>
              </a:rPr>
              <a:t>Network(BAN) </a:t>
            </a:r>
            <a:r>
              <a:rPr sz="2800" b="1" spc="5" dirty="0">
                <a:latin typeface="Times New Roman"/>
                <a:cs typeface="Times New Roman"/>
              </a:rPr>
              <a:t>of </a:t>
            </a:r>
            <a:r>
              <a:rPr sz="2800" b="1" dirty="0">
                <a:latin typeface="Times New Roman"/>
                <a:cs typeface="Times New Roman"/>
              </a:rPr>
              <a:t>Vehicle</a:t>
            </a:r>
            <a:r>
              <a:rPr sz="2800" b="1" spc="-1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Body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78863" y="3797808"/>
            <a:ext cx="6160008" cy="2465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450079" y="4727447"/>
            <a:ext cx="277495" cy="259079"/>
          </a:xfrm>
          <a:custGeom>
            <a:avLst/>
            <a:gdLst/>
            <a:ahLst/>
            <a:cxnLst/>
            <a:rect l="l" t="t" r="r" b="b"/>
            <a:pathLst>
              <a:path w="277495" h="259079">
                <a:moveTo>
                  <a:pt x="138684" y="0"/>
                </a:moveTo>
                <a:lnTo>
                  <a:pt x="94848" y="6604"/>
                </a:lnTo>
                <a:lnTo>
                  <a:pt x="56778" y="24994"/>
                </a:lnTo>
                <a:lnTo>
                  <a:pt x="26757" y="53037"/>
                </a:lnTo>
                <a:lnTo>
                  <a:pt x="7070" y="88596"/>
                </a:lnTo>
                <a:lnTo>
                  <a:pt x="0" y="129539"/>
                </a:lnTo>
                <a:lnTo>
                  <a:pt x="7070" y="170483"/>
                </a:lnTo>
                <a:lnTo>
                  <a:pt x="26757" y="206042"/>
                </a:lnTo>
                <a:lnTo>
                  <a:pt x="56778" y="234085"/>
                </a:lnTo>
                <a:lnTo>
                  <a:pt x="94848" y="252475"/>
                </a:lnTo>
                <a:lnTo>
                  <a:pt x="138684" y="259079"/>
                </a:lnTo>
                <a:lnTo>
                  <a:pt x="182519" y="252475"/>
                </a:lnTo>
                <a:lnTo>
                  <a:pt x="220589" y="234085"/>
                </a:lnTo>
                <a:lnTo>
                  <a:pt x="250610" y="206042"/>
                </a:lnTo>
                <a:lnTo>
                  <a:pt x="270297" y="170483"/>
                </a:lnTo>
                <a:lnTo>
                  <a:pt x="277368" y="129539"/>
                </a:lnTo>
                <a:lnTo>
                  <a:pt x="270297" y="88596"/>
                </a:lnTo>
                <a:lnTo>
                  <a:pt x="250610" y="53037"/>
                </a:lnTo>
                <a:lnTo>
                  <a:pt x="220589" y="24994"/>
                </a:lnTo>
                <a:lnTo>
                  <a:pt x="182519" y="6604"/>
                </a:lnTo>
                <a:lnTo>
                  <a:pt x="138684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512352" y="4714346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5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27376" y="4986528"/>
            <a:ext cx="277495" cy="262255"/>
          </a:xfrm>
          <a:custGeom>
            <a:avLst/>
            <a:gdLst/>
            <a:ahLst/>
            <a:cxnLst/>
            <a:rect l="l" t="t" r="r" b="b"/>
            <a:pathLst>
              <a:path w="277494" h="262254">
                <a:moveTo>
                  <a:pt x="138684" y="0"/>
                </a:moveTo>
                <a:lnTo>
                  <a:pt x="94848" y="6681"/>
                </a:lnTo>
                <a:lnTo>
                  <a:pt x="56778" y="25286"/>
                </a:lnTo>
                <a:lnTo>
                  <a:pt x="26757" y="53656"/>
                </a:lnTo>
                <a:lnTo>
                  <a:pt x="7070" y="89635"/>
                </a:lnTo>
                <a:lnTo>
                  <a:pt x="0" y="131064"/>
                </a:lnTo>
                <a:lnTo>
                  <a:pt x="7070" y="172492"/>
                </a:lnTo>
                <a:lnTo>
                  <a:pt x="26757" y="208471"/>
                </a:lnTo>
                <a:lnTo>
                  <a:pt x="56778" y="236841"/>
                </a:lnTo>
                <a:lnTo>
                  <a:pt x="94848" y="255446"/>
                </a:lnTo>
                <a:lnTo>
                  <a:pt x="138684" y="262128"/>
                </a:lnTo>
                <a:lnTo>
                  <a:pt x="182519" y="255446"/>
                </a:lnTo>
                <a:lnTo>
                  <a:pt x="220589" y="236841"/>
                </a:lnTo>
                <a:lnTo>
                  <a:pt x="250610" y="208471"/>
                </a:lnTo>
                <a:lnTo>
                  <a:pt x="270297" y="172492"/>
                </a:lnTo>
                <a:lnTo>
                  <a:pt x="277368" y="131064"/>
                </a:lnTo>
                <a:lnTo>
                  <a:pt x="270297" y="89635"/>
                </a:lnTo>
                <a:lnTo>
                  <a:pt x="250610" y="53656"/>
                </a:lnTo>
                <a:lnTo>
                  <a:pt x="220589" y="25286"/>
                </a:lnTo>
                <a:lnTo>
                  <a:pt x="182519" y="6681"/>
                </a:lnTo>
                <a:lnTo>
                  <a:pt x="1386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2689484" y="4974271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4951" y="4654296"/>
            <a:ext cx="280670" cy="259079"/>
          </a:xfrm>
          <a:custGeom>
            <a:avLst/>
            <a:gdLst/>
            <a:ahLst/>
            <a:cxnLst/>
            <a:rect l="l" t="t" r="r" b="b"/>
            <a:pathLst>
              <a:path w="280670" h="259079">
                <a:moveTo>
                  <a:pt x="140208" y="0"/>
                </a:moveTo>
                <a:lnTo>
                  <a:pt x="95892" y="6604"/>
                </a:lnTo>
                <a:lnTo>
                  <a:pt x="57404" y="24994"/>
                </a:lnTo>
                <a:lnTo>
                  <a:pt x="27052" y="53037"/>
                </a:lnTo>
                <a:lnTo>
                  <a:pt x="7148" y="88596"/>
                </a:lnTo>
                <a:lnTo>
                  <a:pt x="0" y="129539"/>
                </a:lnTo>
                <a:lnTo>
                  <a:pt x="7148" y="170483"/>
                </a:lnTo>
                <a:lnTo>
                  <a:pt x="27052" y="206042"/>
                </a:lnTo>
                <a:lnTo>
                  <a:pt x="57404" y="234085"/>
                </a:lnTo>
                <a:lnTo>
                  <a:pt x="95892" y="252475"/>
                </a:lnTo>
                <a:lnTo>
                  <a:pt x="140208" y="259079"/>
                </a:lnTo>
                <a:lnTo>
                  <a:pt x="184523" y="252475"/>
                </a:lnTo>
                <a:lnTo>
                  <a:pt x="223011" y="234085"/>
                </a:lnTo>
                <a:lnTo>
                  <a:pt x="253363" y="206042"/>
                </a:lnTo>
                <a:lnTo>
                  <a:pt x="273267" y="170483"/>
                </a:lnTo>
                <a:lnTo>
                  <a:pt x="280416" y="129539"/>
                </a:lnTo>
                <a:lnTo>
                  <a:pt x="273267" y="88596"/>
                </a:lnTo>
                <a:lnTo>
                  <a:pt x="253363" y="53037"/>
                </a:lnTo>
                <a:lnTo>
                  <a:pt x="223011" y="24994"/>
                </a:lnTo>
                <a:lnTo>
                  <a:pt x="184523" y="6604"/>
                </a:lnTo>
                <a:lnTo>
                  <a:pt x="1402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3108104" y="4639564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98520" y="5145023"/>
            <a:ext cx="277495" cy="259079"/>
          </a:xfrm>
          <a:custGeom>
            <a:avLst/>
            <a:gdLst/>
            <a:ahLst/>
            <a:cxnLst/>
            <a:rect l="l" t="t" r="r" b="b"/>
            <a:pathLst>
              <a:path w="277495" h="259079">
                <a:moveTo>
                  <a:pt x="138684" y="0"/>
                </a:moveTo>
                <a:lnTo>
                  <a:pt x="94848" y="6604"/>
                </a:lnTo>
                <a:lnTo>
                  <a:pt x="56778" y="24994"/>
                </a:lnTo>
                <a:lnTo>
                  <a:pt x="26757" y="53037"/>
                </a:lnTo>
                <a:lnTo>
                  <a:pt x="7070" y="88596"/>
                </a:lnTo>
                <a:lnTo>
                  <a:pt x="0" y="129539"/>
                </a:lnTo>
                <a:lnTo>
                  <a:pt x="7070" y="170483"/>
                </a:lnTo>
                <a:lnTo>
                  <a:pt x="26757" y="206042"/>
                </a:lnTo>
                <a:lnTo>
                  <a:pt x="56778" y="234085"/>
                </a:lnTo>
                <a:lnTo>
                  <a:pt x="94848" y="252475"/>
                </a:lnTo>
                <a:lnTo>
                  <a:pt x="138684" y="259079"/>
                </a:lnTo>
                <a:lnTo>
                  <a:pt x="182519" y="252475"/>
                </a:lnTo>
                <a:lnTo>
                  <a:pt x="220589" y="234085"/>
                </a:lnTo>
                <a:lnTo>
                  <a:pt x="250610" y="206042"/>
                </a:lnTo>
                <a:lnTo>
                  <a:pt x="270297" y="170483"/>
                </a:lnTo>
                <a:lnTo>
                  <a:pt x="277368" y="129539"/>
                </a:lnTo>
                <a:lnTo>
                  <a:pt x="270297" y="88596"/>
                </a:lnTo>
                <a:lnTo>
                  <a:pt x="250610" y="53037"/>
                </a:lnTo>
                <a:lnTo>
                  <a:pt x="220589" y="24994"/>
                </a:lnTo>
                <a:lnTo>
                  <a:pt x="182519" y="6604"/>
                </a:lnTo>
                <a:lnTo>
                  <a:pt x="1386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3461377" y="5130348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3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75888" y="4453128"/>
            <a:ext cx="280670" cy="259079"/>
          </a:xfrm>
          <a:custGeom>
            <a:avLst/>
            <a:gdLst/>
            <a:ahLst/>
            <a:cxnLst/>
            <a:rect l="l" t="t" r="r" b="b"/>
            <a:pathLst>
              <a:path w="280670" h="259079">
                <a:moveTo>
                  <a:pt x="140208" y="0"/>
                </a:moveTo>
                <a:lnTo>
                  <a:pt x="95892" y="6604"/>
                </a:lnTo>
                <a:lnTo>
                  <a:pt x="57404" y="24994"/>
                </a:lnTo>
                <a:lnTo>
                  <a:pt x="27052" y="53037"/>
                </a:lnTo>
                <a:lnTo>
                  <a:pt x="7148" y="88596"/>
                </a:lnTo>
                <a:lnTo>
                  <a:pt x="0" y="129540"/>
                </a:lnTo>
                <a:lnTo>
                  <a:pt x="7148" y="170483"/>
                </a:lnTo>
                <a:lnTo>
                  <a:pt x="27052" y="206042"/>
                </a:lnTo>
                <a:lnTo>
                  <a:pt x="57404" y="234085"/>
                </a:lnTo>
                <a:lnTo>
                  <a:pt x="95892" y="252475"/>
                </a:lnTo>
                <a:lnTo>
                  <a:pt x="140208" y="259080"/>
                </a:lnTo>
                <a:lnTo>
                  <a:pt x="184523" y="252475"/>
                </a:lnTo>
                <a:lnTo>
                  <a:pt x="223011" y="234085"/>
                </a:lnTo>
                <a:lnTo>
                  <a:pt x="253363" y="206042"/>
                </a:lnTo>
                <a:lnTo>
                  <a:pt x="273267" y="170483"/>
                </a:lnTo>
                <a:lnTo>
                  <a:pt x="280416" y="129540"/>
                </a:lnTo>
                <a:lnTo>
                  <a:pt x="273267" y="88596"/>
                </a:lnTo>
                <a:lnTo>
                  <a:pt x="253363" y="53037"/>
                </a:lnTo>
                <a:lnTo>
                  <a:pt x="223011" y="24994"/>
                </a:lnTo>
                <a:lnTo>
                  <a:pt x="184523" y="6604"/>
                </a:lnTo>
                <a:lnTo>
                  <a:pt x="14020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3740457" y="4440263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17135" y="5285232"/>
            <a:ext cx="280670" cy="262255"/>
          </a:xfrm>
          <a:custGeom>
            <a:avLst/>
            <a:gdLst/>
            <a:ahLst/>
            <a:cxnLst/>
            <a:rect l="l" t="t" r="r" b="b"/>
            <a:pathLst>
              <a:path w="280670" h="262254">
                <a:moveTo>
                  <a:pt x="140208" y="0"/>
                </a:moveTo>
                <a:lnTo>
                  <a:pt x="95892" y="6681"/>
                </a:lnTo>
                <a:lnTo>
                  <a:pt x="57404" y="25286"/>
                </a:lnTo>
                <a:lnTo>
                  <a:pt x="27052" y="53656"/>
                </a:lnTo>
                <a:lnTo>
                  <a:pt x="7148" y="89635"/>
                </a:lnTo>
                <a:lnTo>
                  <a:pt x="0" y="131064"/>
                </a:lnTo>
                <a:lnTo>
                  <a:pt x="7148" y="172492"/>
                </a:lnTo>
                <a:lnTo>
                  <a:pt x="27052" y="208471"/>
                </a:lnTo>
                <a:lnTo>
                  <a:pt x="57404" y="236841"/>
                </a:lnTo>
                <a:lnTo>
                  <a:pt x="95892" y="255446"/>
                </a:lnTo>
                <a:lnTo>
                  <a:pt x="140208" y="262128"/>
                </a:lnTo>
                <a:lnTo>
                  <a:pt x="184523" y="255446"/>
                </a:lnTo>
                <a:lnTo>
                  <a:pt x="223011" y="236841"/>
                </a:lnTo>
                <a:lnTo>
                  <a:pt x="253363" y="208471"/>
                </a:lnTo>
                <a:lnTo>
                  <a:pt x="273267" y="172492"/>
                </a:lnTo>
                <a:lnTo>
                  <a:pt x="280416" y="131064"/>
                </a:lnTo>
                <a:lnTo>
                  <a:pt x="273267" y="89635"/>
                </a:lnTo>
                <a:lnTo>
                  <a:pt x="253363" y="53656"/>
                </a:lnTo>
                <a:lnTo>
                  <a:pt x="223011" y="25286"/>
                </a:lnTo>
                <a:lnTo>
                  <a:pt x="184523" y="6681"/>
                </a:lnTo>
                <a:lnTo>
                  <a:pt x="14020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4581766" y="5273295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6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9055" y="1947672"/>
            <a:ext cx="7486015" cy="83820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44195" indent="-3441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44195" algn="l"/>
                <a:tab pos="544830" algn="l"/>
              </a:tabLst>
            </a:pPr>
            <a:r>
              <a:rPr sz="1800" dirty="0">
                <a:latin typeface="Arial"/>
                <a:cs typeface="Arial"/>
              </a:rPr>
              <a:t>Engine diagnostic </a:t>
            </a:r>
            <a:r>
              <a:rPr sz="1800" spc="5" dirty="0">
                <a:latin typeface="Arial"/>
                <a:cs typeface="Arial"/>
              </a:rPr>
              <a:t>sensor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controller</a:t>
            </a:r>
          </a:p>
          <a:p>
            <a:pPr marL="544195" indent="-344170">
              <a:lnSpc>
                <a:spcPct val="100000"/>
              </a:lnSpc>
              <a:buAutoNum type="arabicPeriod"/>
              <a:tabLst>
                <a:tab pos="544195" algn="l"/>
                <a:tab pos="544830" algn="l"/>
              </a:tabLst>
            </a:pPr>
            <a:r>
              <a:rPr sz="1800" spc="-5" dirty="0">
                <a:latin typeface="Arial"/>
                <a:cs typeface="Arial"/>
              </a:rPr>
              <a:t>Air </a:t>
            </a:r>
            <a:r>
              <a:rPr sz="1800" dirty="0">
                <a:latin typeface="Arial"/>
                <a:cs typeface="Arial"/>
              </a:rPr>
              <a:t>pressure </a:t>
            </a:r>
            <a:r>
              <a:rPr sz="1800" spc="-10" dirty="0">
                <a:latin typeface="Arial"/>
                <a:cs typeface="Arial"/>
              </a:rPr>
              <a:t>sensor, </a:t>
            </a:r>
            <a:r>
              <a:rPr sz="1800" spc="-5" dirty="0">
                <a:latin typeface="Arial"/>
                <a:cs typeface="Arial"/>
              </a:rPr>
              <a:t>wheel </a:t>
            </a:r>
            <a:r>
              <a:rPr sz="1800" dirty="0">
                <a:latin typeface="Arial"/>
                <a:cs typeface="Arial"/>
              </a:rPr>
              <a:t>health </a:t>
            </a:r>
            <a:r>
              <a:rPr sz="1800" spc="5" dirty="0">
                <a:latin typeface="Arial"/>
                <a:cs typeface="Arial"/>
              </a:rPr>
              <a:t>sensor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controller</a:t>
            </a:r>
          </a:p>
          <a:p>
            <a:pPr marL="544195" indent="-344170">
              <a:lnSpc>
                <a:spcPts val="1980"/>
              </a:lnSpc>
              <a:buAutoNum type="arabicPeriod"/>
              <a:tabLst>
                <a:tab pos="544195" algn="l"/>
                <a:tab pos="544830" algn="l"/>
              </a:tabLst>
            </a:pPr>
            <a:r>
              <a:rPr sz="1800" spc="-5" dirty="0">
                <a:latin typeface="Arial"/>
                <a:cs typeface="Arial"/>
              </a:rPr>
              <a:t>Transmission </a:t>
            </a:r>
            <a:r>
              <a:rPr sz="1800" dirty="0">
                <a:latin typeface="Arial"/>
                <a:cs typeface="Arial"/>
              </a:rPr>
              <a:t>monitoring </a:t>
            </a:r>
            <a:r>
              <a:rPr sz="1800" spc="5" dirty="0">
                <a:latin typeface="Arial"/>
                <a:cs typeface="Arial"/>
              </a:rPr>
              <a:t>sensor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controller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29055" y="3069335"/>
            <a:ext cx="7486015" cy="835660"/>
          </a:xfrm>
          <a:prstGeom prst="rect">
            <a:avLst/>
          </a:prstGeom>
          <a:ln w="25399">
            <a:solidFill>
              <a:srgbClr val="00B0F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44195" indent="-344170">
              <a:lnSpc>
                <a:spcPts val="2065"/>
              </a:lnSpc>
              <a:buAutoNum type="arabicPeriod" startAt="4"/>
              <a:tabLst>
                <a:tab pos="544195" algn="l"/>
                <a:tab pos="544830" algn="l"/>
              </a:tabLst>
            </a:pPr>
            <a:r>
              <a:rPr sz="1800" dirty="0">
                <a:latin typeface="Arial"/>
                <a:cs typeface="Arial"/>
              </a:rPr>
              <a:t>Cabin environment </a:t>
            </a:r>
            <a:r>
              <a:rPr sz="1800" spc="5" dirty="0">
                <a:latin typeface="Arial"/>
                <a:cs typeface="Arial"/>
              </a:rPr>
              <a:t>sensor </a:t>
            </a:r>
            <a:r>
              <a:rPr sz="1800" dirty="0">
                <a:latin typeface="Arial"/>
                <a:cs typeface="Arial"/>
              </a:rPr>
              <a:t>(temperature, brightness, humidity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etc.)</a:t>
            </a:r>
          </a:p>
          <a:p>
            <a:pPr marL="544195" indent="-344170">
              <a:lnSpc>
                <a:spcPct val="100000"/>
              </a:lnSpc>
              <a:buAutoNum type="arabicPeriod" startAt="4"/>
              <a:tabLst>
                <a:tab pos="544195" algn="l"/>
                <a:tab pos="544830" algn="l"/>
              </a:tabLst>
            </a:pPr>
            <a:r>
              <a:rPr sz="1800" dirty="0">
                <a:latin typeface="Arial"/>
                <a:cs typeface="Arial"/>
              </a:rPr>
              <a:t>Sheet </a:t>
            </a:r>
            <a:r>
              <a:rPr sz="1800" spc="-10" dirty="0">
                <a:latin typeface="Arial"/>
                <a:cs typeface="Arial"/>
              </a:rPr>
              <a:t>sensor, </a:t>
            </a:r>
            <a:r>
              <a:rPr sz="1800" dirty="0">
                <a:latin typeface="Arial"/>
                <a:cs typeface="Arial"/>
              </a:rPr>
              <a:t>health care sensors for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driver</a:t>
            </a:r>
          </a:p>
          <a:p>
            <a:pPr marL="544195" indent="-344170">
              <a:lnSpc>
                <a:spcPts val="2150"/>
              </a:lnSpc>
              <a:buAutoNum type="arabicPeriod" startAt="4"/>
              <a:tabLst>
                <a:tab pos="544195" algn="l"/>
                <a:tab pos="544830" algn="l"/>
              </a:tabLst>
            </a:pPr>
            <a:r>
              <a:rPr sz="1800" dirty="0">
                <a:latin typeface="Arial"/>
                <a:cs typeface="Arial"/>
              </a:rPr>
              <a:t>Sheet </a:t>
            </a:r>
            <a:r>
              <a:rPr sz="1800" spc="-10" dirty="0">
                <a:latin typeface="Arial"/>
                <a:cs typeface="Arial"/>
              </a:rPr>
              <a:t>sensor, </a:t>
            </a:r>
            <a:r>
              <a:rPr sz="1800" dirty="0">
                <a:latin typeface="Arial"/>
                <a:cs typeface="Arial"/>
              </a:rPr>
              <a:t>health care sensors for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passenger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4469" y="2774941"/>
            <a:ext cx="649287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B0F0"/>
                </a:solidFill>
                <a:latin typeface="Arial"/>
                <a:cs typeface="Arial"/>
              </a:rPr>
              <a:t>Use </a:t>
            </a:r>
            <a:r>
              <a:rPr sz="1800" spc="5" dirty="0">
                <a:solidFill>
                  <a:srgbClr val="00B0F0"/>
                </a:solidFill>
                <a:latin typeface="Arial"/>
                <a:cs typeface="Arial"/>
              </a:rPr>
              <a:t>case </a:t>
            </a:r>
            <a:r>
              <a:rPr sz="1800" dirty="0">
                <a:solidFill>
                  <a:srgbClr val="00B0F0"/>
                </a:solidFill>
                <a:latin typeface="Arial"/>
                <a:cs typeface="Arial"/>
              </a:rPr>
              <a:t>of </a:t>
            </a:r>
            <a:r>
              <a:rPr sz="1800" spc="-15" dirty="0">
                <a:solidFill>
                  <a:srgbClr val="00B0F0"/>
                </a:solidFill>
                <a:latin typeface="Arial"/>
                <a:cs typeface="Arial"/>
              </a:rPr>
              <a:t>Vehicle </a:t>
            </a:r>
            <a:r>
              <a:rPr sz="1800" dirty="0">
                <a:solidFill>
                  <a:srgbClr val="00B0F0"/>
                </a:solidFill>
                <a:latin typeface="Arial"/>
                <a:cs typeface="Arial"/>
              </a:rPr>
              <a:t>Body </a:t>
            </a:r>
            <a:r>
              <a:rPr sz="1800" spc="-5" dirty="0">
                <a:solidFill>
                  <a:srgbClr val="00B0F0"/>
                </a:solidFill>
                <a:latin typeface="Arial"/>
                <a:cs typeface="Arial"/>
              </a:rPr>
              <a:t>Area Network(VBAN) </a:t>
            </a:r>
            <a:r>
              <a:rPr sz="1800" dirty="0">
                <a:solidFill>
                  <a:srgbClr val="00B0F0"/>
                </a:solidFill>
                <a:latin typeface="Arial"/>
                <a:cs typeface="Arial"/>
              </a:rPr>
              <a:t>for Cabin</a:t>
            </a:r>
            <a:r>
              <a:rPr sz="1800" spc="-23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B0F0"/>
                </a:solidFill>
                <a:latin typeface="Arial"/>
                <a:cs typeface="Arial"/>
              </a:rPr>
              <a:t>Room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50592" y="5846064"/>
            <a:ext cx="6483350" cy="600710"/>
          </a:xfrm>
          <a:custGeom>
            <a:avLst/>
            <a:gdLst/>
            <a:ahLst/>
            <a:cxnLst/>
            <a:rect l="l" t="t" r="r" b="b"/>
            <a:pathLst>
              <a:path w="6483350" h="600710">
                <a:moveTo>
                  <a:pt x="0" y="0"/>
                </a:moveTo>
                <a:lnTo>
                  <a:pt x="6483096" y="0"/>
                </a:lnTo>
                <a:lnTo>
                  <a:pt x="6483096" y="600456"/>
                </a:lnTo>
                <a:lnTo>
                  <a:pt x="0" y="6004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2527887" y="5888718"/>
            <a:ext cx="615950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https://media.istockphoto.com/photos/transparent-car-design-wire-model3d-illustration-my-own-car-  </a:t>
            </a:r>
            <a:r>
              <a:rPr sz="1100" dirty="0">
                <a:latin typeface="Arial"/>
                <a:cs typeface="Arial"/>
              </a:rPr>
              <a:t>design-picture-id594040008?k=6&amp;m=594040008&amp;s=612x612&amp;w=0&amp;h=XE8LiBjpM51aB4pH2CFt6-  MT6IvALRPnlxPcac0RXhg=</a:t>
            </a:r>
          </a:p>
        </p:txBody>
      </p:sp>
      <p:sp>
        <p:nvSpPr>
          <p:cNvPr id="28" name="object 28"/>
          <p:cNvSpPr/>
          <p:nvPr/>
        </p:nvSpPr>
        <p:spPr>
          <a:xfrm>
            <a:off x="919822" y="1110805"/>
            <a:ext cx="7263765" cy="256540"/>
          </a:xfrm>
          <a:custGeom>
            <a:avLst/>
            <a:gdLst/>
            <a:ahLst/>
            <a:cxnLst/>
            <a:rect l="l" t="t" r="r" b="b"/>
            <a:pathLst>
              <a:path w="7263765" h="256540">
                <a:moveTo>
                  <a:pt x="0" y="0"/>
                </a:moveTo>
                <a:lnTo>
                  <a:pt x="7263383" y="0"/>
                </a:lnTo>
                <a:lnTo>
                  <a:pt x="7263383" y="256032"/>
                </a:lnTo>
                <a:lnTo>
                  <a:pt x="0" y="25603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919822" y="1385125"/>
            <a:ext cx="1203960" cy="256540"/>
          </a:xfrm>
          <a:custGeom>
            <a:avLst/>
            <a:gdLst/>
            <a:ahLst/>
            <a:cxnLst/>
            <a:rect l="l" t="t" r="r" b="b"/>
            <a:pathLst>
              <a:path w="1203960" h="256539">
                <a:moveTo>
                  <a:pt x="0" y="0"/>
                </a:moveTo>
                <a:lnTo>
                  <a:pt x="1203960" y="0"/>
                </a:lnTo>
                <a:lnTo>
                  <a:pt x="1203960" y="256032"/>
                </a:lnTo>
                <a:lnTo>
                  <a:pt x="0" y="25603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151214" y="1385125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032"/>
                </a:lnTo>
              </a:path>
            </a:pathLst>
          </a:custGeom>
          <a:ln w="548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2178646" y="1385125"/>
            <a:ext cx="844550" cy="256540"/>
          </a:xfrm>
          <a:custGeom>
            <a:avLst/>
            <a:gdLst/>
            <a:ahLst/>
            <a:cxnLst/>
            <a:rect l="l" t="t" r="r" b="b"/>
            <a:pathLst>
              <a:path w="844550" h="256539">
                <a:moveTo>
                  <a:pt x="0" y="0"/>
                </a:moveTo>
                <a:lnTo>
                  <a:pt x="844295" y="0"/>
                </a:lnTo>
                <a:lnTo>
                  <a:pt x="844295" y="256032"/>
                </a:lnTo>
                <a:lnTo>
                  <a:pt x="0" y="25603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3050374" y="1385125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032"/>
                </a:lnTo>
              </a:path>
            </a:pathLst>
          </a:custGeom>
          <a:ln w="548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3077806" y="1385125"/>
            <a:ext cx="241300" cy="256540"/>
          </a:xfrm>
          <a:custGeom>
            <a:avLst/>
            <a:gdLst/>
            <a:ahLst/>
            <a:cxnLst/>
            <a:rect l="l" t="t" r="r" b="b"/>
            <a:pathLst>
              <a:path w="241300" h="256539">
                <a:moveTo>
                  <a:pt x="0" y="0"/>
                </a:moveTo>
                <a:lnTo>
                  <a:pt x="240792" y="0"/>
                </a:lnTo>
                <a:lnTo>
                  <a:pt x="240792" y="256032"/>
                </a:lnTo>
                <a:lnTo>
                  <a:pt x="0" y="25603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318598" y="1385125"/>
            <a:ext cx="64135" cy="256540"/>
          </a:xfrm>
          <a:custGeom>
            <a:avLst/>
            <a:gdLst/>
            <a:ahLst/>
            <a:cxnLst/>
            <a:rect l="l" t="t" r="r" b="b"/>
            <a:pathLst>
              <a:path w="64135" h="256539">
                <a:moveTo>
                  <a:pt x="0" y="0"/>
                </a:moveTo>
                <a:lnTo>
                  <a:pt x="64008" y="0"/>
                </a:lnTo>
                <a:lnTo>
                  <a:pt x="64008" y="256032"/>
                </a:lnTo>
                <a:lnTo>
                  <a:pt x="0" y="25603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3382606" y="1385125"/>
            <a:ext cx="3874135" cy="256540"/>
          </a:xfrm>
          <a:custGeom>
            <a:avLst/>
            <a:gdLst/>
            <a:ahLst/>
            <a:cxnLst/>
            <a:rect l="l" t="t" r="r" b="b"/>
            <a:pathLst>
              <a:path w="3874134" h="256539">
                <a:moveTo>
                  <a:pt x="0" y="0"/>
                </a:moveTo>
                <a:lnTo>
                  <a:pt x="3874007" y="0"/>
                </a:lnTo>
                <a:lnTo>
                  <a:pt x="3874007" y="256032"/>
                </a:lnTo>
                <a:lnTo>
                  <a:pt x="0" y="25603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526526" y="1086418"/>
            <a:ext cx="7611109" cy="86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065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Motivation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extend </a:t>
            </a:r>
            <a:r>
              <a:rPr sz="1800" dirty="0">
                <a:latin typeface="Arial"/>
                <a:cs typeface="Arial"/>
              </a:rPr>
              <a:t>human </a:t>
            </a:r>
            <a:r>
              <a:rPr sz="1800" spc="-5" dirty="0">
                <a:latin typeface="Arial"/>
                <a:cs typeface="Arial"/>
              </a:rPr>
              <a:t>BAN(HBAN)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VBAN </a:t>
            </a:r>
            <a:r>
              <a:rPr sz="1800" dirty="0">
                <a:latin typeface="Arial"/>
                <a:cs typeface="Arial"/>
              </a:rPr>
              <a:t>is to promote </a:t>
            </a:r>
            <a:r>
              <a:rPr sz="1800" spc="5" dirty="0">
                <a:latin typeface="Arial"/>
                <a:cs typeface="Arial"/>
              </a:rPr>
              <a:t>much  </a:t>
            </a:r>
            <a:r>
              <a:rPr sz="1800" dirty="0">
                <a:latin typeface="Arial"/>
                <a:cs typeface="Arial"/>
              </a:rPr>
              <a:t>dependable services by interaction </a:t>
            </a:r>
            <a:r>
              <a:rPr sz="1800" spc="-5" dirty="0">
                <a:latin typeface="Arial"/>
                <a:cs typeface="Arial"/>
              </a:rPr>
              <a:t>between HBAN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VBAN.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  <a:tabLst>
                <a:tab pos="4940935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Use 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case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Vehicle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Body</a:t>
            </a:r>
            <a:r>
              <a:rPr sz="1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Area Network(VBAN)	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for Engine</a:t>
            </a:r>
            <a:r>
              <a:rPr sz="1800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Room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B2AF6FC5-FE73-4348-B54F-F27F66AF92B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7CC7DF14-3C30-40CA-9339-CCB69DE4F4FC}"/>
              </a:ext>
            </a:extLst>
          </p:cNvPr>
          <p:cNvSpPr txBox="1"/>
          <p:nvPr/>
        </p:nvSpPr>
        <p:spPr>
          <a:xfrm>
            <a:off x="5105400" y="392176"/>
            <a:ext cx="336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802.15-21-002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3" name="object 3">
            <a:extLst>
              <a:ext uri="{FF2B5EF4-FFF2-40B4-BE49-F238E27FC236}">
                <a16:creationId xmlns:a16="http://schemas.microsoft.com/office/drawing/2014/main" id="{A2BE4EEE-935C-4EAD-B175-AB9453897506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4A677A5-7E89-3C63-A087-DFD0263DC5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17</a:t>
            </a:fld>
            <a:endParaRPr lang="en-US" altLang="ja-JP" spc="-10" dirty="0"/>
          </a:p>
        </p:txBody>
      </p:sp>
      <p:sp>
        <p:nvSpPr>
          <p:cNvPr id="37" name="日付プレースホルダー 36">
            <a:extLst>
              <a:ext uri="{FF2B5EF4-FFF2-40B4-BE49-F238E27FC236}">
                <a16:creationId xmlns:a16="http://schemas.microsoft.com/office/drawing/2014/main" id="{072328C4-8488-78A8-5DE5-344C43CFA5A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86296" y="567944"/>
            <a:ext cx="7167880" cy="8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6530">
              <a:lnSpc>
                <a:spcPct val="100000"/>
              </a:lnSpc>
              <a:tabLst>
                <a:tab pos="1082040" algn="l"/>
              </a:tabLst>
            </a:pPr>
            <a:r>
              <a:rPr sz="2800" b="1" dirty="0">
                <a:latin typeface="Arial"/>
                <a:cs typeface="Arial"/>
              </a:rPr>
              <a:t>1.12	</a:t>
            </a:r>
            <a:r>
              <a:rPr sz="2800" b="1" spc="-5" dirty="0">
                <a:latin typeface="Arial"/>
                <a:cs typeface="Arial"/>
              </a:rPr>
              <a:t>Use </a:t>
            </a:r>
            <a:r>
              <a:rPr sz="2800" b="1" dirty="0">
                <a:latin typeface="Arial"/>
                <a:cs typeface="Arial"/>
              </a:rPr>
              <a:t>case </a:t>
            </a:r>
            <a:r>
              <a:rPr sz="2800" b="1" spc="5" dirty="0">
                <a:latin typeface="Arial"/>
                <a:cs typeface="Arial"/>
              </a:rPr>
              <a:t>in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Factory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Manufacturing  </a:t>
            </a:r>
            <a:r>
              <a:rPr sz="2800" b="1" spc="-5" dirty="0">
                <a:latin typeface="Arial"/>
                <a:cs typeface="Arial"/>
              </a:rPr>
              <a:t>Line; </a:t>
            </a:r>
            <a:r>
              <a:rPr sz="2800" b="1" dirty="0">
                <a:latin typeface="Arial"/>
                <a:cs typeface="Arial"/>
              </a:rPr>
              <a:t>Detection </a:t>
            </a:r>
            <a:r>
              <a:rPr sz="2800" b="1" spc="-5" dirty="0">
                <a:latin typeface="Arial"/>
                <a:cs typeface="Arial"/>
              </a:rPr>
              <a:t>of </a:t>
            </a:r>
            <a:r>
              <a:rPr sz="2800" b="1" spc="15" dirty="0">
                <a:latin typeface="Arial"/>
                <a:cs typeface="Arial"/>
              </a:rPr>
              <a:t>Twist </a:t>
            </a:r>
            <a:r>
              <a:rPr sz="2800" b="1" spc="-5" dirty="0">
                <a:latin typeface="Arial"/>
                <a:cs typeface="Arial"/>
              </a:rPr>
              <a:t>and </a:t>
            </a:r>
            <a:r>
              <a:rPr sz="2800" b="1" spc="-10" dirty="0">
                <a:latin typeface="Arial"/>
                <a:cs typeface="Arial"/>
              </a:rPr>
              <a:t>Cut </a:t>
            </a:r>
            <a:r>
              <a:rPr sz="2800" b="1" spc="-5" dirty="0">
                <a:latin typeface="Arial"/>
                <a:cs typeface="Arial"/>
              </a:rPr>
              <a:t>of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Cables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4752" y="2145792"/>
            <a:ext cx="3450335" cy="2947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71856" y="1764792"/>
            <a:ext cx="1572767" cy="1225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318260" y="2680716"/>
            <a:ext cx="375285" cy="480059"/>
          </a:xfrm>
          <a:custGeom>
            <a:avLst/>
            <a:gdLst/>
            <a:ahLst/>
            <a:cxnLst/>
            <a:rect l="l" t="t" r="r" b="b"/>
            <a:pathLst>
              <a:path w="375285" h="480060">
                <a:moveTo>
                  <a:pt x="0" y="0"/>
                </a:moveTo>
                <a:lnTo>
                  <a:pt x="374700" y="479894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570071" y="3029479"/>
            <a:ext cx="123189" cy="131445"/>
          </a:xfrm>
          <a:custGeom>
            <a:avLst/>
            <a:gdLst/>
            <a:ahLst/>
            <a:cxnLst/>
            <a:rect l="l" t="t" r="r" b="b"/>
            <a:pathLst>
              <a:path w="123189" h="131444">
                <a:moveTo>
                  <a:pt x="105105" y="0"/>
                </a:moveTo>
                <a:lnTo>
                  <a:pt x="122885" y="131127"/>
                </a:lnTo>
                <a:lnTo>
                  <a:pt x="0" y="82067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519427" y="2680716"/>
            <a:ext cx="807720" cy="732790"/>
          </a:xfrm>
          <a:custGeom>
            <a:avLst/>
            <a:gdLst/>
            <a:ahLst/>
            <a:cxnLst/>
            <a:rect l="l" t="t" r="r" b="b"/>
            <a:pathLst>
              <a:path w="807719" h="732789">
                <a:moveTo>
                  <a:pt x="0" y="0"/>
                </a:moveTo>
                <a:lnTo>
                  <a:pt x="807275" y="732624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197252" y="3287153"/>
            <a:ext cx="129539" cy="126364"/>
          </a:xfrm>
          <a:custGeom>
            <a:avLst/>
            <a:gdLst/>
            <a:ahLst/>
            <a:cxnLst/>
            <a:rect l="l" t="t" r="r" b="b"/>
            <a:pathLst>
              <a:path w="129539" h="126364">
                <a:moveTo>
                  <a:pt x="89623" y="0"/>
                </a:moveTo>
                <a:lnTo>
                  <a:pt x="129451" y="126187"/>
                </a:lnTo>
                <a:lnTo>
                  <a:pt x="0" y="98742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242060" y="4585715"/>
            <a:ext cx="179070" cy="215265"/>
          </a:xfrm>
          <a:custGeom>
            <a:avLst/>
            <a:gdLst/>
            <a:ahLst/>
            <a:cxnLst/>
            <a:rect l="l" t="t" r="r" b="b"/>
            <a:pathLst>
              <a:path w="179069" h="215264">
                <a:moveTo>
                  <a:pt x="0" y="0"/>
                </a:moveTo>
                <a:lnTo>
                  <a:pt x="178968" y="215061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296676" y="4670272"/>
            <a:ext cx="124460" cy="130810"/>
          </a:xfrm>
          <a:custGeom>
            <a:avLst/>
            <a:gdLst/>
            <a:ahLst/>
            <a:cxnLst/>
            <a:rect l="l" t="t" r="r" b="b"/>
            <a:pathLst>
              <a:path w="124459" h="130810">
                <a:moveTo>
                  <a:pt x="102501" y="0"/>
                </a:moveTo>
                <a:lnTo>
                  <a:pt x="124358" y="130505"/>
                </a:lnTo>
                <a:lnTo>
                  <a:pt x="0" y="85293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242060" y="2566940"/>
            <a:ext cx="1727835" cy="1697355"/>
          </a:xfrm>
          <a:custGeom>
            <a:avLst/>
            <a:gdLst/>
            <a:ahLst/>
            <a:cxnLst/>
            <a:rect l="l" t="t" r="r" b="b"/>
            <a:pathLst>
              <a:path w="1727835" h="1697354">
                <a:moveTo>
                  <a:pt x="0" y="1697024"/>
                </a:moveTo>
                <a:lnTo>
                  <a:pt x="172744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841235" y="2566948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69" h="128269">
                <a:moveTo>
                  <a:pt x="93459" y="127660"/>
                </a:moveTo>
                <a:lnTo>
                  <a:pt x="128270" y="0"/>
                </a:lnTo>
                <a:lnTo>
                  <a:pt x="0" y="32537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547615" y="3438144"/>
            <a:ext cx="4520183" cy="3035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138803" y="1920582"/>
            <a:ext cx="8630285" cy="302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9520" marR="508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In order to </a:t>
            </a:r>
            <a:r>
              <a:rPr sz="1800" spc="-5" dirty="0">
                <a:latin typeface="Times New Roman"/>
                <a:cs typeface="Times New Roman"/>
              </a:rPr>
              <a:t>improve </a:t>
            </a:r>
            <a:r>
              <a:rPr sz="1800" dirty="0">
                <a:latin typeface="Times New Roman"/>
                <a:cs typeface="Times New Roman"/>
              </a:rPr>
              <a:t>QoS </a:t>
            </a:r>
            <a:r>
              <a:rPr sz="1800" spc="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controlling  </a:t>
            </a:r>
            <a:r>
              <a:rPr sz="1800" spc="5" dirty="0">
                <a:latin typeface="Times New Roman"/>
                <a:cs typeface="Times New Roman"/>
              </a:rPr>
              <a:t>robots </a:t>
            </a: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-5" dirty="0">
                <a:latin typeface="Times New Roman"/>
                <a:cs typeface="Times New Roman"/>
              </a:rPr>
              <a:t>factory lines, </a:t>
            </a:r>
            <a:r>
              <a:rPr sz="1800" spc="-10" dirty="0">
                <a:latin typeface="Times New Roman"/>
                <a:cs typeface="Times New Roman"/>
              </a:rPr>
              <a:t>real-time  </a:t>
            </a:r>
            <a:r>
              <a:rPr sz="1800" dirty="0">
                <a:latin typeface="Times New Roman"/>
                <a:cs typeface="Times New Roman"/>
              </a:rPr>
              <a:t>sensing and controlling </a:t>
            </a:r>
            <a:r>
              <a:rPr sz="1800" spc="-10" dirty="0">
                <a:latin typeface="Times New Roman"/>
                <a:cs typeface="Times New Roman"/>
              </a:rPr>
              <a:t>with  </a:t>
            </a:r>
            <a:r>
              <a:rPr sz="1800" spc="-5" dirty="0">
                <a:latin typeface="Times New Roman"/>
                <a:cs typeface="Times New Roman"/>
              </a:rPr>
              <a:t>permissible </a:t>
            </a:r>
            <a:r>
              <a:rPr sz="1800" spc="-10" dirty="0">
                <a:latin typeface="Times New Roman"/>
                <a:cs typeface="Times New Roman"/>
              </a:rPr>
              <a:t>feedback </a:t>
            </a:r>
            <a:r>
              <a:rPr sz="1800" dirty="0">
                <a:latin typeface="Times New Roman"/>
                <a:cs typeface="Times New Roman"/>
              </a:rPr>
              <a:t>control </a:t>
            </a:r>
            <a:r>
              <a:rPr sz="1800" spc="5" dirty="0">
                <a:latin typeface="Times New Roman"/>
                <a:cs typeface="Times New Roman"/>
              </a:rPr>
              <a:t>loop  </a:t>
            </a:r>
            <a:r>
              <a:rPr sz="1800" spc="-10" dirty="0">
                <a:latin typeface="Times New Roman"/>
                <a:cs typeface="Times New Roman"/>
              </a:rPr>
              <a:t>must </a:t>
            </a:r>
            <a:r>
              <a:rPr sz="1800" spc="5" dirty="0">
                <a:latin typeface="Times New Roman"/>
                <a:cs typeface="Times New Roman"/>
              </a:rPr>
              <a:t>be </a:t>
            </a:r>
            <a:r>
              <a:rPr sz="1800" spc="-5" dirty="0">
                <a:latin typeface="Times New Roman"/>
                <a:cs typeface="Times New Roman"/>
              </a:rPr>
              <a:t>important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requirement</a:t>
            </a:r>
            <a:endParaRPr sz="1800" dirty="0">
              <a:latin typeface="Times New Roman"/>
              <a:cs typeface="Times New Roman"/>
            </a:endParaRPr>
          </a:p>
          <a:p>
            <a:pPr marL="12700" marR="7421880">
              <a:lnSpc>
                <a:spcPct val="100000"/>
              </a:lnSpc>
              <a:spcBef>
                <a:spcPts val="1330"/>
              </a:spcBef>
            </a:pPr>
            <a:r>
              <a:rPr sz="1600" dirty="0">
                <a:latin typeface="Times New Roman"/>
                <a:cs typeface="Times New Roman"/>
              </a:rPr>
              <a:t>Prediction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and  </a:t>
            </a:r>
            <a:r>
              <a:rPr sz="1600" dirty="0">
                <a:latin typeface="Times New Roman"/>
                <a:cs typeface="Times New Roman"/>
              </a:rPr>
              <a:t>Real-time  </a:t>
            </a:r>
            <a:r>
              <a:rPr sz="1600" spc="-5" dirty="0">
                <a:latin typeface="Times New Roman"/>
                <a:cs typeface="Times New Roman"/>
              </a:rPr>
              <a:t>Detection of  twist </a:t>
            </a:r>
            <a:r>
              <a:rPr sz="1600" spc="5" dirty="0">
                <a:latin typeface="Times New Roman"/>
                <a:cs typeface="Times New Roman"/>
              </a:rPr>
              <a:t>and cut  in </a:t>
            </a:r>
            <a:r>
              <a:rPr sz="1600" dirty="0">
                <a:latin typeface="Times New Roman"/>
                <a:cs typeface="Times New Roman"/>
              </a:rPr>
              <a:t>signal </a:t>
            </a:r>
            <a:r>
              <a:rPr sz="1600" spc="5" dirty="0">
                <a:latin typeface="Times New Roman"/>
                <a:cs typeface="Times New Roman"/>
              </a:rPr>
              <a:t>and  </a:t>
            </a:r>
            <a:r>
              <a:rPr sz="1600" spc="-10" dirty="0">
                <a:latin typeface="Times New Roman"/>
                <a:cs typeface="Times New Roman"/>
              </a:rPr>
              <a:t>power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cables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AD1C89C2-58D9-492B-BCC8-113D8923D56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CCA0C6FC-E319-4A36-9056-A8B72F6124D5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B38B2CD1-C59F-4C7B-B1C8-7A90786DCF15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01ED47-F027-5FB7-559F-4C817DFBA90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18</a:t>
            </a:fld>
            <a:endParaRPr lang="en-US" altLang="ja-JP" spc="-10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6BAD16-D726-C52E-298B-BF6434BBFEB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89677" y="2452019"/>
            <a:ext cx="6056630" cy="8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509270" algn="l"/>
              </a:tabLst>
            </a:pPr>
            <a:r>
              <a:rPr sz="2800" b="1" dirty="0">
                <a:latin typeface="Arial"/>
                <a:cs typeface="Arial"/>
              </a:rPr>
              <a:t>2.	</a:t>
            </a:r>
            <a:r>
              <a:rPr sz="2800" b="1" spc="-5" dirty="0">
                <a:latin typeface="Arial"/>
                <a:cs typeface="Arial"/>
              </a:rPr>
              <a:t>Short Review of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WBAN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Standard  IEEE802.15.6-2012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5BCE2C4B-4F9E-434A-9FB2-94EBD6C7E7F4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8663B1AE-75A3-4B3C-A6F0-F3854BB894A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4AC558F-D4C7-4CA1-0AFD-F95B6CF1D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19</a:t>
            </a:fld>
            <a:endParaRPr lang="en-US" altLang="ja-JP" spc="-10"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CC2B9198-1F1F-1CCC-C4B4-2C8457FF66EC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B563515-1C74-E174-751C-8C38B467146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5996" y="392176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81628" y="1515202"/>
            <a:ext cx="7401559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3175" algn="ctr">
              <a:lnSpc>
                <a:spcPct val="100000"/>
              </a:lnSpc>
            </a:pPr>
            <a:r>
              <a:rPr lang="en-US" sz="3600" b="1" spc="-5" dirty="0">
                <a:latin typeface="Arial"/>
                <a:cs typeface="Arial"/>
              </a:rPr>
              <a:t>Overview of IG-DEP, SG6a, TG6a and TG15.6ma for Revision </a:t>
            </a:r>
            <a:r>
              <a:rPr sz="3600" b="1" dirty="0">
                <a:latin typeface="Arial"/>
                <a:cs typeface="Arial"/>
              </a:rPr>
              <a:t>of </a:t>
            </a:r>
            <a:r>
              <a:rPr sz="3600" b="1" spc="-5" dirty="0">
                <a:latin typeface="Arial"/>
                <a:cs typeface="Arial"/>
              </a:rPr>
              <a:t>IEEE </a:t>
            </a:r>
            <a:r>
              <a:rPr sz="3600" b="1" spc="-10" dirty="0">
                <a:latin typeface="Arial"/>
                <a:cs typeface="Arial"/>
              </a:rPr>
              <a:t>802.15.6</a:t>
            </a:r>
            <a:r>
              <a:rPr lang="en-US" sz="3600" b="1" spc="-10" dirty="0">
                <a:latin typeface="Arial"/>
                <a:cs typeface="Arial"/>
              </a:rPr>
              <a:t>-2012 Wireless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40" dirty="0">
                <a:latin typeface="Arial"/>
                <a:cs typeface="Arial"/>
              </a:rPr>
              <a:t>BAN  </a:t>
            </a:r>
            <a:r>
              <a:rPr sz="3600" b="1" spc="10" dirty="0">
                <a:latin typeface="Arial"/>
                <a:cs typeface="Arial"/>
              </a:rPr>
              <a:t>with </a:t>
            </a:r>
            <a:r>
              <a:rPr sz="3600" b="1" spc="-5" dirty="0">
                <a:latin typeface="Arial"/>
                <a:cs typeface="Arial"/>
              </a:rPr>
              <a:t>Enhanced</a:t>
            </a:r>
            <a:r>
              <a:rPr sz="3600" b="1" spc="-8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Dependability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64228" y="6474100"/>
            <a:ext cx="501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5" dirty="0">
                <a:latin typeface="Arial"/>
                <a:cs typeface="Arial"/>
              </a:rPr>
              <a:t>Slide</a:t>
            </a:r>
            <a:r>
              <a:rPr sz="1200" spc="-160" dirty="0">
                <a:latin typeface="Arial"/>
                <a:cs typeface="Arial"/>
              </a:rPr>
              <a:t> </a:t>
            </a:r>
            <a:fld id="{81D60167-4931-47E6-BA6A-407CBD079E47}" type="slidenum">
              <a:rPr sz="1200" spc="-5" dirty="0">
                <a:latin typeface="Arial"/>
                <a:cs typeface="Arial"/>
              </a:rPr>
              <a:t>2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5140" y="6473210"/>
            <a:ext cx="305816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30" dirty="0">
                <a:latin typeface="Times New Roman"/>
                <a:cs typeface="Times New Roman"/>
              </a:rPr>
              <a:t>Ryuji </a:t>
            </a:r>
            <a:r>
              <a:rPr sz="1200" spc="-10" dirty="0">
                <a:latin typeface="Times New Roman"/>
                <a:cs typeface="Times New Roman"/>
              </a:rPr>
              <a:t>Kohno, </a:t>
            </a:r>
            <a:r>
              <a:rPr sz="1200" spc="-25" dirty="0">
                <a:latin typeface="Times New Roman"/>
                <a:cs typeface="Times New Roman"/>
              </a:rPr>
              <a:t>Takumi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Kobayashi(YNU/YRP-IAI)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221" y="4259417"/>
            <a:ext cx="7700009" cy="129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9125" marR="615315" indent="85598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Ryuji </a:t>
            </a:r>
            <a:r>
              <a:rPr sz="2800" spc="5" dirty="0">
                <a:latin typeface="Times New Roman"/>
                <a:cs typeface="Times New Roman"/>
              </a:rPr>
              <a:t>Kohno</a:t>
            </a:r>
            <a:r>
              <a:rPr lang="en-US" sz="2800" spc="5" dirty="0">
                <a:latin typeface="Times New Roman"/>
                <a:cs typeface="Times New Roman"/>
              </a:rPr>
              <a:t>, </a:t>
            </a:r>
            <a:r>
              <a:rPr lang="en-US" sz="2800" spc="-5" dirty="0">
                <a:latin typeface="Times New Roman"/>
                <a:cs typeface="Times New Roman"/>
              </a:rPr>
              <a:t>Takumi </a:t>
            </a:r>
            <a:r>
              <a:rPr lang="en-US" sz="2800" dirty="0">
                <a:latin typeface="Times New Roman"/>
                <a:cs typeface="Times New Roman"/>
              </a:rPr>
              <a:t>Kobayashi  Yokohama National University,</a:t>
            </a:r>
            <a:r>
              <a:rPr lang="en-US" sz="2800" spc="-18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Japan(YNU)</a:t>
            </a: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YRP </a:t>
            </a:r>
            <a:r>
              <a:rPr sz="2800" dirty="0">
                <a:latin typeface="Times New Roman"/>
                <a:cs typeface="Times New Roman"/>
              </a:rPr>
              <a:t>International Alliance Institute,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Japan(YRP-IAI)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1782" y="403264"/>
            <a:ext cx="184281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May 2023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CDA25EB2-44D1-AB23-53C3-E1175433CA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2</a:t>
            </a:fld>
            <a:endParaRPr lang="en-US" altLang="ja-JP" spc="-10" dirty="0"/>
          </a:p>
        </p:txBody>
      </p: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D0C84055-CBA0-79AC-09C5-FCAE857937E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381000" y="665202"/>
            <a:ext cx="88392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200" marR="5080" indent="-1332230">
              <a:lnSpc>
                <a:spcPct val="100000"/>
              </a:lnSpc>
            </a:pPr>
            <a:r>
              <a:rPr spc="5" dirty="0"/>
              <a:t>2.1 </a:t>
            </a:r>
            <a:r>
              <a:rPr dirty="0"/>
              <a:t>Standard </a:t>
            </a:r>
            <a:r>
              <a:rPr spc="-5" dirty="0"/>
              <a:t>of </a:t>
            </a:r>
            <a:r>
              <a:rPr spc="5" dirty="0"/>
              <a:t>Medical </a:t>
            </a:r>
            <a:r>
              <a:rPr dirty="0"/>
              <a:t>Wireless Body</a:t>
            </a:r>
            <a:r>
              <a:rPr spc="-285" dirty="0"/>
              <a:t> </a:t>
            </a:r>
            <a:r>
              <a:rPr spc="-20" dirty="0"/>
              <a:t>Area  </a:t>
            </a:r>
            <a:r>
              <a:rPr spc="-5" dirty="0"/>
              <a:t>Network(BAN);IEEE802.15.6</a:t>
            </a:r>
          </a:p>
        </p:txBody>
      </p:sp>
      <p:sp>
        <p:nvSpPr>
          <p:cNvPr id="5" name="object 5"/>
          <p:cNvSpPr/>
          <p:nvPr/>
        </p:nvSpPr>
        <p:spPr>
          <a:xfrm>
            <a:off x="5436108" y="4866132"/>
            <a:ext cx="1225550" cy="932815"/>
          </a:xfrm>
          <a:custGeom>
            <a:avLst/>
            <a:gdLst/>
            <a:ahLst/>
            <a:cxnLst/>
            <a:rect l="l" t="t" r="r" b="b"/>
            <a:pathLst>
              <a:path w="1225550" h="932814">
                <a:moveTo>
                  <a:pt x="0" y="0"/>
                </a:moveTo>
                <a:lnTo>
                  <a:pt x="1225295" y="0"/>
                </a:lnTo>
                <a:lnTo>
                  <a:pt x="1225295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544736" y="4868927"/>
            <a:ext cx="1007110" cy="899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802.15.4b</a:t>
            </a:r>
            <a:endParaRPr sz="1600" dirty="0">
              <a:latin typeface="Arial"/>
              <a:cs typeface="Arial"/>
            </a:endParaRPr>
          </a:p>
          <a:p>
            <a:pPr marL="12700" marR="5080" indent="63500" algn="just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Revision &amp;  </a:t>
            </a:r>
            <a:r>
              <a:rPr sz="1400" spc="-15" dirty="0">
                <a:latin typeface="Arial"/>
                <a:cs typeface="Arial"/>
              </a:rPr>
              <a:t>Modification 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15" dirty="0">
                <a:latin typeface="Arial"/>
                <a:cs typeface="Arial"/>
              </a:rPr>
              <a:t>15.4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MAC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0483" y="3424428"/>
            <a:ext cx="1442085" cy="719455"/>
          </a:xfrm>
          <a:custGeom>
            <a:avLst/>
            <a:gdLst/>
            <a:ahLst/>
            <a:cxnLst/>
            <a:rect l="l" t="t" r="r" b="b"/>
            <a:pathLst>
              <a:path w="1442085" h="719454">
                <a:moveTo>
                  <a:pt x="0" y="0"/>
                </a:moveTo>
                <a:lnTo>
                  <a:pt x="1441704" y="0"/>
                </a:lnTo>
                <a:lnTo>
                  <a:pt x="1441704" y="719327"/>
                </a:lnTo>
                <a:lnTo>
                  <a:pt x="0" y="719327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301333" y="3427477"/>
            <a:ext cx="1056005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802.15.3</a:t>
            </a:r>
            <a:endParaRPr sz="16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PHY </a:t>
            </a:r>
            <a:r>
              <a:rPr sz="1400" spc="-10" dirty="0">
                <a:latin typeface="Arial"/>
                <a:cs typeface="Arial"/>
              </a:rPr>
              <a:t>for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High  Rate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WPAN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18588" y="2488692"/>
            <a:ext cx="1304925" cy="509270"/>
          </a:xfrm>
          <a:custGeom>
            <a:avLst/>
            <a:gdLst/>
            <a:ahLst/>
            <a:cxnLst/>
            <a:rect l="l" t="t" r="r" b="b"/>
            <a:pathLst>
              <a:path w="1304925" h="509269">
                <a:moveTo>
                  <a:pt x="0" y="0"/>
                </a:moveTo>
                <a:lnTo>
                  <a:pt x="1304543" y="0"/>
                </a:lnTo>
                <a:lnTo>
                  <a:pt x="1304543" y="509015"/>
                </a:lnTo>
                <a:lnTo>
                  <a:pt x="0" y="50901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519203" y="2492439"/>
            <a:ext cx="1102360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I</a:t>
            </a:r>
            <a:r>
              <a:rPr sz="1600" spc="10" dirty="0">
                <a:latin typeface="Arial"/>
                <a:cs typeface="Arial"/>
              </a:rPr>
              <a:t>EEE</a:t>
            </a:r>
            <a:r>
              <a:rPr sz="1600" spc="-10" dirty="0">
                <a:latin typeface="Arial"/>
                <a:cs typeface="Arial"/>
              </a:rPr>
              <a:t>802</a:t>
            </a:r>
            <a:r>
              <a:rPr sz="1600" spc="5" dirty="0">
                <a:latin typeface="Arial"/>
                <a:cs typeface="Arial"/>
              </a:rPr>
              <a:t>.</a:t>
            </a:r>
            <a:r>
              <a:rPr sz="1600" spc="-130" dirty="0">
                <a:latin typeface="Arial"/>
                <a:cs typeface="Arial"/>
              </a:rPr>
              <a:t>1</a:t>
            </a:r>
            <a:r>
              <a:rPr sz="1600" dirty="0">
                <a:latin typeface="Arial"/>
                <a:cs typeface="Arial"/>
              </a:rPr>
              <a:t>1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Wireless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13332" y="3433571"/>
            <a:ext cx="1438910" cy="932815"/>
          </a:xfrm>
          <a:custGeom>
            <a:avLst/>
            <a:gdLst/>
            <a:ahLst/>
            <a:cxnLst/>
            <a:rect l="l" t="t" r="r" b="b"/>
            <a:pathLst>
              <a:path w="1438910" h="932814">
                <a:moveTo>
                  <a:pt x="0" y="0"/>
                </a:moveTo>
                <a:lnTo>
                  <a:pt x="1438656" y="0"/>
                </a:lnTo>
                <a:lnTo>
                  <a:pt x="1438656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593011" y="3437002"/>
            <a:ext cx="1275080" cy="899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802.15.2</a:t>
            </a:r>
            <a:endParaRPr sz="1600" dirty="0">
              <a:latin typeface="Arial"/>
              <a:cs typeface="Arial"/>
            </a:endParaRPr>
          </a:p>
          <a:p>
            <a:pPr marL="12065" marR="5080" indent="-2540" algn="ctr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Arial"/>
                <a:cs typeface="Arial"/>
              </a:rPr>
              <a:t>Coexistence  between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WPAN  </a:t>
            </a:r>
            <a:r>
              <a:rPr sz="1400" spc="-15" dirty="0">
                <a:latin typeface="Arial"/>
                <a:cs typeface="Arial"/>
              </a:rPr>
              <a:t>and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WLAN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9347" y="3265932"/>
            <a:ext cx="7546975" cy="15240"/>
          </a:xfrm>
          <a:custGeom>
            <a:avLst/>
            <a:gdLst/>
            <a:ahLst/>
            <a:cxnLst/>
            <a:rect l="l" t="t" r="r" b="b"/>
            <a:pathLst>
              <a:path w="7546975" h="15239">
                <a:moveTo>
                  <a:pt x="0" y="15239"/>
                </a:moveTo>
                <a:lnTo>
                  <a:pt x="75468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208276" y="328117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796795" y="2351532"/>
            <a:ext cx="5852160" cy="3175"/>
          </a:xfrm>
          <a:custGeom>
            <a:avLst/>
            <a:gdLst/>
            <a:ahLst/>
            <a:cxnLst/>
            <a:rect l="l" t="t" r="r" b="b"/>
            <a:pathLst>
              <a:path w="5852159" h="3175">
                <a:moveTo>
                  <a:pt x="5852160" y="0"/>
                </a:moveTo>
                <a:lnTo>
                  <a:pt x="0" y="304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216140" y="328117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720084" y="3287267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951988" y="2351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808988" y="2351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484876" y="328117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6350508" y="3424428"/>
            <a:ext cx="1353820" cy="722630"/>
          </a:xfrm>
          <a:custGeom>
            <a:avLst/>
            <a:gdLst/>
            <a:ahLst/>
            <a:cxnLst/>
            <a:rect l="l" t="t" r="r" b="b"/>
            <a:pathLst>
              <a:path w="1353820" h="722629">
                <a:moveTo>
                  <a:pt x="0" y="0"/>
                </a:moveTo>
                <a:lnTo>
                  <a:pt x="1353312" y="0"/>
                </a:lnTo>
                <a:lnTo>
                  <a:pt x="1353312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6449951" y="3429064"/>
            <a:ext cx="1150620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802.15.5</a:t>
            </a:r>
            <a:endParaRPr sz="16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WPAN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20" dirty="0">
                <a:latin typeface="Arial"/>
                <a:cs typeface="Arial"/>
              </a:rPr>
              <a:t>Mesh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Network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32020" y="2991611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132332" y="2488692"/>
            <a:ext cx="1009015" cy="502920"/>
          </a:xfrm>
          <a:custGeom>
            <a:avLst/>
            <a:gdLst/>
            <a:ahLst/>
            <a:cxnLst/>
            <a:rect l="l" t="t" r="r" b="b"/>
            <a:pathLst>
              <a:path w="1009014" h="502919">
                <a:moveTo>
                  <a:pt x="0" y="0"/>
                </a:moveTo>
                <a:lnTo>
                  <a:pt x="1008888" y="0"/>
                </a:lnTo>
                <a:lnTo>
                  <a:pt x="1008888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4732020" y="234238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699516" y="2354579"/>
            <a:ext cx="1137285" cy="0"/>
          </a:xfrm>
          <a:custGeom>
            <a:avLst/>
            <a:gdLst/>
            <a:ahLst/>
            <a:cxnLst/>
            <a:rect l="l" t="t" r="r" b="b"/>
            <a:pathLst>
              <a:path w="1137285">
                <a:moveTo>
                  <a:pt x="1136904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985259" y="2488692"/>
            <a:ext cx="1414780" cy="509270"/>
          </a:xfrm>
          <a:custGeom>
            <a:avLst/>
            <a:gdLst/>
            <a:ahLst/>
            <a:cxnLst/>
            <a:rect l="l" t="t" r="r" b="b"/>
            <a:pathLst>
              <a:path w="1414779" h="509269">
                <a:moveTo>
                  <a:pt x="0" y="0"/>
                </a:moveTo>
                <a:lnTo>
                  <a:pt x="1414272" y="0"/>
                </a:lnTo>
                <a:lnTo>
                  <a:pt x="1414272" y="509015"/>
                </a:lnTo>
                <a:lnTo>
                  <a:pt x="0" y="509015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985259" y="2488692"/>
            <a:ext cx="1414780" cy="509270"/>
          </a:xfrm>
          <a:custGeom>
            <a:avLst/>
            <a:gdLst/>
            <a:ahLst/>
            <a:cxnLst/>
            <a:rect l="l" t="t" r="r" b="b"/>
            <a:pathLst>
              <a:path w="1414779" h="509269">
                <a:moveTo>
                  <a:pt x="0" y="0"/>
                </a:moveTo>
                <a:lnTo>
                  <a:pt x="1414272" y="0"/>
                </a:lnTo>
                <a:lnTo>
                  <a:pt x="1414272" y="509015"/>
                </a:lnTo>
                <a:lnTo>
                  <a:pt x="0" y="50901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4133405" y="2492439"/>
            <a:ext cx="1116330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IEEE802.15</a:t>
            </a:r>
          </a:p>
          <a:p>
            <a:pPr marL="1524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Wireless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PAN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66700" y="3418332"/>
            <a:ext cx="1115695" cy="1030605"/>
          </a:xfrm>
          <a:custGeom>
            <a:avLst/>
            <a:gdLst/>
            <a:ahLst/>
            <a:cxnLst/>
            <a:rect l="l" t="t" r="r" b="b"/>
            <a:pathLst>
              <a:path w="1115695" h="1030604">
                <a:moveTo>
                  <a:pt x="0" y="0"/>
                </a:moveTo>
                <a:lnTo>
                  <a:pt x="1115568" y="0"/>
                </a:lnTo>
                <a:lnTo>
                  <a:pt x="1115568" y="1030224"/>
                </a:lnTo>
                <a:lnTo>
                  <a:pt x="0" y="103022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377306" y="3438584"/>
            <a:ext cx="889000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802.15.1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ue</a:t>
            </a:r>
            <a:r>
              <a:rPr sz="1600" spc="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oo</a:t>
            </a:r>
            <a:r>
              <a:rPr sz="1600" spc="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h</a:t>
            </a:r>
          </a:p>
        </p:txBody>
      </p:sp>
      <p:sp>
        <p:nvSpPr>
          <p:cNvPr id="32" name="object 32"/>
          <p:cNvSpPr/>
          <p:nvPr/>
        </p:nvSpPr>
        <p:spPr>
          <a:xfrm>
            <a:off x="4768596" y="3424428"/>
            <a:ext cx="1438910" cy="719455"/>
          </a:xfrm>
          <a:custGeom>
            <a:avLst/>
            <a:gdLst/>
            <a:ahLst/>
            <a:cxnLst/>
            <a:rect l="l" t="t" r="r" b="b"/>
            <a:pathLst>
              <a:path w="1438910" h="719454">
                <a:moveTo>
                  <a:pt x="0" y="0"/>
                </a:moveTo>
                <a:lnTo>
                  <a:pt x="1438655" y="0"/>
                </a:lnTo>
                <a:lnTo>
                  <a:pt x="1438655" y="719327"/>
                </a:lnTo>
                <a:lnTo>
                  <a:pt x="0" y="719327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4806975" y="3427477"/>
            <a:ext cx="1087120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67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802.15.4</a:t>
            </a:r>
            <a:endParaRPr sz="1600" dirty="0">
              <a:latin typeface="Arial"/>
              <a:cs typeface="Arial"/>
            </a:endParaRPr>
          </a:p>
          <a:p>
            <a:pPr marL="12700" marR="762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PHY </a:t>
            </a:r>
            <a:r>
              <a:rPr sz="1400" spc="-10" dirty="0">
                <a:latin typeface="Arial"/>
                <a:cs typeface="Arial"/>
              </a:rPr>
              <a:t>for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Low  </a:t>
            </a:r>
            <a:r>
              <a:rPr sz="1400" spc="-10" dirty="0">
                <a:latin typeface="Arial"/>
                <a:cs typeface="Arial"/>
              </a:rPr>
              <a:t>Rate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WPAN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5051" y="4866132"/>
            <a:ext cx="1262380" cy="932815"/>
          </a:xfrm>
          <a:custGeom>
            <a:avLst/>
            <a:gdLst/>
            <a:ahLst/>
            <a:cxnLst/>
            <a:rect l="l" t="t" r="r" b="b"/>
            <a:pathLst>
              <a:path w="1262380" h="932814">
                <a:moveTo>
                  <a:pt x="0" y="0"/>
                </a:moveTo>
                <a:lnTo>
                  <a:pt x="1261872" y="0"/>
                </a:lnTo>
                <a:lnTo>
                  <a:pt x="1261872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177536" y="4868927"/>
            <a:ext cx="977265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802.15.3a</a:t>
            </a:r>
            <a:endParaRPr sz="1600" dirty="0">
              <a:latin typeface="Arial"/>
              <a:cs typeface="Arial"/>
            </a:endParaRPr>
          </a:p>
          <a:p>
            <a:pPr marL="12700" marR="5080" indent="5778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Alternative  </a:t>
            </a:r>
            <a:r>
              <a:rPr sz="1400" spc="-5" dirty="0">
                <a:latin typeface="Arial"/>
                <a:cs typeface="Arial"/>
              </a:rPr>
              <a:t>PHY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15.3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674364" y="4722876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467868" y="472897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2305811" y="4722876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699004" y="4866132"/>
            <a:ext cx="1228725" cy="932815"/>
          </a:xfrm>
          <a:custGeom>
            <a:avLst/>
            <a:gdLst/>
            <a:ahLst/>
            <a:cxnLst/>
            <a:rect l="l" t="t" r="r" b="b"/>
            <a:pathLst>
              <a:path w="1228725" h="932814">
                <a:moveTo>
                  <a:pt x="0" y="0"/>
                </a:moveTo>
                <a:lnTo>
                  <a:pt x="1228344" y="0"/>
                </a:lnTo>
                <a:lnTo>
                  <a:pt x="1228344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2850578" y="4868927"/>
            <a:ext cx="919480" cy="899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802</a:t>
            </a:r>
            <a:r>
              <a:rPr sz="1600" spc="5" dirty="0">
                <a:latin typeface="Arial"/>
                <a:cs typeface="Arial"/>
              </a:rPr>
              <a:t>.</a:t>
            </a:r>
            <a:r>
              <a:rPr sz="1600" spc="-10" dirty="0">
                <a:latin typeface="Arial"/>
                <a:cs typeface="Arial"/>
              </a:rPr>
              <a:t>15</a:t>
            </a:r>
            <a:r>
              <a:rPr sz="1600" spc="5" dirty="0">
                <a:latin typeface="Arial"/>
                <a:cs typeface="Arial"/>
              </a:rPr>
              <a:t>.</a:t>
            </a:r>
            <a:r>
              <a:rPr sz="1600" spc="-10" dirty="0">
                <a:latin typeface="Arial"/>
                <a:cs typeface="Arial"/>
              </a:rPr>
              <a:t>3c</a:t>
            </a:r>
            <a:endParaRPr sz="1600" dirty="0">
              <a:latin typeface="Arial"/>
              <a:cs typeface="Arial"/>
            </a:endParaRPr>
          </a:p>
          <a:p>
            <a:pPr marL="33655" marR="22860" indent="635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PHY in  </a:t>
            </a:r>
            <a:r>
              <a:rPr sz="1400" spc="-10" dirty="0">
                <a:latin typeface="Arial"/>
                <a:cs typeface="Arial"/>
              </a:rPr>
              <a:t>Millimeter  </a:t>
            </a:r>
            <a:r>
              <a:rPr sz="1400" spc="-15" dirty="0">
                <a:latin typeface="Arial"/>
                <a:cs typeface="Arial"/>
              </a:rPr>
              <a:t>wave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band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601211" y="4116323"/>
            <a:ext cx="0" cy="576580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07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1388363" y="4866132"/>
            <a:ext cx="1240790" cy="963294"/>
          </a:xfrm>
          <a:custGeom>
            <a:avLst/>
            <a:gdLst/>
            <a:ahLst/>
            <a:cxnLst/>
            <a:rect l="l" t="t" r="r" b="b"/>
            <a:pathLst>
              <a:path w="1240789" h="963295">
                <a:moveTo>
                  <a:pt x="0" y="0"/>
                </a:moveTo>
                <a:lnTo>
                  <a:pt x="1240536" y="0"/>
                </a:lnTo>
                <a:lnTo>
                  <a:pt x="1240536" y="963168"/>
                </a:lnTo>
                <a:lnTo>
                  <a:pt x="0" y="96316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1493583" y="4868927"/>
            <a:ext cx="1029335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802.15.3b</a:t>
            </a:r>
            <a:endParaRPr sz="1600" dirty="0">
              <a:latin typeface="Arial"/>
              <a:cs typeface="Arial"/>
            </a:endParaRPr>
          </a:p>
          <a:p>
            <a:pPr marL="243840" marR="5080" indent="-231775">
              <a:lnSpc>
                <a:spcPct val="100000"/>
              </a:lnSpc>
              <a:spcBef>
                <a:spcPts val="5"/>
              </a:spcBef>
            </a:pPr>
            <a:r>
              <a:rPr sz="1400" spc="-45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enan</a:t>
            </a:r>
            <a:r>
              <a:rPr sz="1400" spc="-5" dirty="0">
                <a:latin typeface="Arial"/>
                <a:cs typeface="Arial"/>
              </a:rPr>
              <a:t>ce 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15.3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34340" y="4719828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4002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6819900" y="4722876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4838700" y="471982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545835" y="4116323"/>
            <a:ext cx="0" cy="576580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07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3997452" y="4866132"/>
            <a:ext cx="1369060" cy="914400"/>
          </a:xfrm>
          <a:custGeom>
            <a:avLst/>
            <a:gdLst/>
            <a:ahLst/>
            <a:cxnLst/>
            <a:rect l="l" t="t" r="r" b="b"/>
            <a:pathLst>
              <a:path w="1369060" h="914400">
                <a:moveTo>
                  <a:pt x="0" y="0"/>
                </a:moveTo>
                <a:lnTo>
                  <a:pt x="1368552" y="0"/>
                </a:lnTo>
                <a:lnTo>
                  <a:pt x="1368552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3997452" y="4866132"/>
            <a:ext cx="1369060" cy="914400"/>
          </a:xfrm>
          <a:custGeom>
            <a:avLst/>
            <a:gdLst/>
            <a:ahLst/>
            <a:cxnLst/>
            <a:rect l="l" t="t" r="r" b="b"/>
            <a:pathLst>
              <a:path w="1369060" h="914400">
                <a:moveTo>
                  <a:pt x="0" y="0"/>
                </a:moveTo>
                <a:lnTo>
                  <a:pt x="1368552" y="0"/>
                </a:lnTo>
                <a:lnTo>
                  <a:pt x="1368552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4037038" y="4868927"/>
            <a:ext cx="1251585" cy="899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802.15.4a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Arial"/>
                <a:cs typeface="Arial"/>
              </a:rPr>
              <a:t>Low </a:t>
            </a:r>
            <a:r>
              <a:rPr sz="1400" spc="-10" dirty="0">
                <a:latin typeface="Arial"/>
                <a:cs typeface="Arial"/>
              </a:rPr>
              <a:t>rate </a:t>
            </a:r>
            <a:r>
              <a:rPr sz="1400" spc="15" dirty="0">
                <a:latin typeface="Arial"/>
                <a:cs typeface="Arial"/>
              </a:rPr>
              <a:t>UWB  </a:t>
            </a:r>
            <a:r>
              <a:rPr sz="1400" spc="-35" dirty="0">
                <a:latin typeface="Arial"/>
                <a:cs typeface="Arial"/>
              </a:rPr>
              <a:t>PAN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Alternative  </a:t>
            </a:r>
            <a:r>
              <a:rPr sz="1400" spc="-5" dirty="0">
                <a:latin typeface="Arial"/>
                <a:cs typeface="Arial"/>
              </a:rPr>
              <a:t>PHY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15.4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841747" y="4719828"/>
            <a:ext cx="3453765" cy="0"/>
          </a:xfrm>
          <a:custGeom>
            <a:avLst/>
            <a:gdLst/>
            <a:ahLst/>
            <a:cxnLst/>
            <a:rect l="l" t="t" r="r" b="b"/>
            <a:pathLst>
              <a:path w="3453765">
                <a:moveTo>
                  <a:pt x="0" y="0"/>
                </a:moveTo>
                <a:lnTo>
                  <a:pt x="345338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3570732" y="20985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4">
                <a:moveTo>
                  <a:pt x="0" y="0"/>
                </a:moveTo>
                <a:lnTo>
                  <a:pt x="0" y="24688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3061716" y="1732788"/>
            <a:ext cx="1012190" cy="365760"/>
          </a:xfrm>
          <a:custGeom>
            <a:avLst/>
            <a:gdLst/>
            <a:ahLst/>
            <a:cxnLst/>
            <a:rect l="l" t="t" r="r" b="b"/>
            <a:pathLst>
              <a:path w="1012189" h="365760">
                <a:moveTo>
                  <a:pt x="0" y="0"/>
                </a:moveTo>
                <a:lnTo>
                  <a:pt x="1011935" y="0"/>
                </a:lnTo>
                <a:lnTo>
                  <a:pt x="1011935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3061716" y="1732788"/>
            <a:ext cx="1012190" cy="365760"/>
          </a:xfrm>
          <a:custGeom>
            <a:avLst/>
            <a:gdLst/>
            <a:ahLst/>
            <a:cxnLst/>
            <a:rect l="l" t="t" r="r" b="b"/>
            <a:pathLst>
              <a:path w="1012189" h="365760">
                <a:moveTo>
                  <a:pt x="0" y="0"/>
                </a:moveTo>
                <a:lnTo>
                  <a:pt x="1011935" y="0"/>
                </a:lnTo>
                <a:lnTo>
                  <a:pt x="1011935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 txBox="1"/>
          <p:nvPr/>
        </p:nvSpPr>
        <p:spPr>
          <a:xfrm>
            <a:off x="3147631" y="1773293"/>
            <a:ext cx="83439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IEEE802</a:t>
            </a:r>
          </a:p>
        </p:txBody>
      </p:sp>
      <p:sp>
        <p:nvSpPr>
          <p:cNvPr id="56" name="object 56"/>
          <p:cNvSpPr/>
          <p:nvPr/>
        </p:nvSpPr>
        <p:spPr>
          <a:xfrm>
            <a:off x="5594603" y="2488692"/>
            <a:ext cx="1536700" cy="509270"/>
          </a:xfrm>
          <a:custGeom>
            <a:avLst/>
            <a:gdLst/>
            <a:ahLst/>
            <a:cxnLst/>
            <a:rect l="l" t="t" r="r" b="b"/>
            <a:pathLst>
              <a:path w="1536700" h="509269">
                <a:moveTo>
                  <a:pt x="0" y="0"/>
                </a:moveTo>
                <a:lnTo>
                  <a:pt x="1536192" y="0"/>
                </a:lnTo>
                <a:lnTo>
                  <a:pt x="1536192" y="509015"/>
                </a:lnTo>
                <a:lnTo>
                  <a:pt x="0" y="50901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 txBox="1"/>
          <p:nvPr/>
        </p:nvSpPr>
        <p:spPr>
          <a:xfrm>
            <a:off x="5785770" y="2492439"/>
            <a:ext cx="1147445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IEEE802.16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Wireless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MAN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170676" y="234238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6734556" y="4866132"/>
            <a:ext cx="1152525" cy="932815"/>
          </a:xfrm>
          <a:custGeom>
            <a:avLst/>
            <a:gdLst/>
            <a:ahLst/>
            <a:cxnLst/>
            <a:rect l="l" t="t" r="r" b="b"/>
            <a:pathLst>
              <a:path w="1152525" h="932814">
                <a:moveTo>
                  <a:pt x="0" y="0"/>
                </a:moveTo>
                <a:lnTo>
                  <a:pt x="1152144" y="0"/>
                </a:lnTo>
                <a:lnTo>
                  <a:pt x="1152144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 txBox="1"/>
          <p:nvPr/>
        </p:nvSpPr>
        <p:spPr>
          <a:xfrm>
            <a:off x="6847840" y="4868927"/>
            <a:ext cx="919480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802</a:t>
            </a:r>
            <a:r>
              <a:rPr sz="1600" spc="5" dirty="0">
                <a:latin typeface="Arial"/>
                <a:cs typeface="Arial"/>
              </a:rPr>
              <a:t>.</a:t>
            </a:r>
            <a:r>
              <a:rPr sz="1600" spc="-10" dirty="0">
                <a:latin typeface="Arial"/>
                <a:cs typeface="Arial"/>
              </a:rPr>
              <a:t>15</a:t>
            </a:r>
            <a:r>
              <a:rPr sz="1600" spc="5" dirty="0">
                <a:latin typeface="Arial"/>
                <a:cs typeface="Arial"/>
              </a:rPr>
              <a:t>.</a:t>
            </a:r>
            <a:r>
              <a:rPr sz="1600" spc="-10" dirty="0">
                <a:latin typeface="Arial"/>
                <a:cs typeface="Arial"/>
              </a:rPr>
              <a:t>4c</a:t>
            </a:r>
            <a:endParaRPr sz="1600" dirty="0">
              <a:latin typeface="Arial"/>
              <a:cs typeface="Arial"/>
            </a:endParaRPr>
          </a:p>
          <a:p>
            <a:pPr marL="137160" marR="126364"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h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ne</a:t>
            </a:r>
            <a:r>
              <a:rPr sz="1400" spc="-5" dirty="0">
                <a:latin typeface="Arial"/>
                <a:cs typeface="Arial"/>
              </a:rPr>
              <a:t>se  </a:t>
            </a:r>
            <a:r>
              <a:rPr sz="1400" spc="-10" dirty="0">
                <a:latin typeface="Arial"/>
                <a:cs typeface="Arial"/>
              </a:rPr>
              <a:t>WPAN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935468" y="4866132"/>
            <a:ext cx="1152525" cy="932815"/>
          </a:xfrm>
          <a:custGeom>
            <a:avLst/>
            <a:gdLst/>
            <a:ahLst/>
            <a:cxnLst/>
            <a:rect l="l" t="t" r="r" b="b"/>
            <a:pathLst>
              <a:path w="1152525" h="932814">
                <a:moveTo>
                  <a:pt x="0" y="0"/>
                </a:moveTo>
                <a:lnTo>
                  <a:pt x="1152144" y="0"/>
                </a:lnTo>
                <a:lnTo>
                  <a:pt x="1152144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 txBox="1"/>
          <p:nvPr/>
        </p:nvSpPr>
        <p:spPr>
          <a:xfrm>
            <a:off x="8043450" y="4868927"/>
            <a:ext cx="930910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802</a:t>
            </a:r>
            <a:r>
              <a:rPr sz="1600" spc="5" dirty="0">
                <a:latin typeface="Arial"/>
                <a:cs typeface="Arial"/>
              </a:rPr>
              <a:t>.</a:t>
            </a:r>
            <a:r>
              <a:rPr sz="1600" spc="-10" dirty="0">
                <a:latin typeface="Arial"/>
                <a:cs typeface="Arial"/>
              </a:rPr>
              <a:t>15</a:t>
            </a:r>
            <a:r>
              <a:rPr sz="1600" spc="5" dirty="0">
                <a:latin typeface="Arial"/>
                <a:cs typeface="Arial"/>
              </a:rPr>
              <a:t>.</a:t>
            </a:r>
            <a:r>
              <a:rPr sz="1600" spc="-10" dirty="0">
                <a:latin typeface="Arial"/>
                <a:cs typeface="Arial"/>
              </a:rPr>
              <a:t>4d</a:t>
            </a:r>
            <a:endParaRPr sz="1600" dirty="0">
              <a:latin typeface="Arial"/>
              <a:cs typeface="Arial"/>
            </a:endParaRPr>
          </a:p>
          <a:p>
            <a:pPr marL="85725" marR="7366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J</a:t>
            </a:r>
            <a:r>
              <a:rPr sz="1400" spc="-15" dirty="0">
                <a:latin typeface="Arial"/>
                <a:cs typeface="Arial"/>
              </a:rPr>
              <a:t>apane</a:t>
            </a:r>
            <a:r>
              <a:rPr sz="1400" spc="-5" dirty="0">
                <a:latin typeface="Arial"/>
                <a:cs typeface="Arial"/>
              </a:rPr>
              <a:t>se  </a:t>
            </a:r>
            <a:r>
              <a:rPr sz="1400" spc="-10" dirty="0">
                <a:latin typeface="Arial"/>
                <a:cs typeface="Arial"/>
              </a:rPr>
              <a:t>WPAN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79347" y="328117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5847588" y="471982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8295131" y="471982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 txBox="1"/>
          <p:nvPr/>
        </p:nvSpPr>
        <p:spPr>
          <a:xfrm>
            <a:off x="3776586" y="5796344"/>
            <a:ext cx="189357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5"/>
              </a:lnSpc>
            </a:pPr>
            <a:r>
              <a:rPr sz="1600" spc="-5" dirty="0">
                <a:latin typeface="Arial"/>
                <a:cs typeface="Arial"/>
              </a:rPr>
              <a:t>2007.3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ts val="1655"/>
              </a:lnSpc>
            </a:pPr>
            <a:r>
              <a:rPr sz="1600" spc="-5" dirty="0">
                <a:latin typeface="Arial"/>
                <a:cs typeface="Arial"/>
              </a:rPr>
              <a:t>Standard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Completed</a:t>
            </a:r>
          </a:p>
        </p:txBody>
      </p:sp>
      <p:sp>
        <p:nvSpPr>
          <p:cNvPr id="67" name="object 67"/>
          <p:cNvSpPr/>
          <p:nvPr/>
        </p:nvSpPr>
        <p:spPr>
          <a:xfrm>
            <a:off x="7804404" y="3461003"/>
            <a:ext cx="1228725" cy="722630"/>
          </a:xfrm>
          <a:custGeom>
            <a:avLst/>
            <a:gdLst/>
            <a:ahLst/>
            <a:cxnLst/>
            <a:rect l="l" t="t" r="r" b="b"/>
            <a:pathLst>
              <a:path w="1228725" h="722629">
                <a:moveTo>
                  <a:pt x="0" y="0"/>
                </a:moveTo>
                <a:lnTo>
                  <a:pt x="1228344" y="0"/>
                </a:lnTo>
                <a:lnTo>
                  <a:pt x="1228344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7804404" y="3461003"/>
            <a:ext cx="1228725" cy="722630"/>
          </a:xfrm>
          <a:custGeom>
            <a:avLst/>
            <a:gdLst/>
            <a:ahLst/>
            <a:cxnLst/>
            <a:rect l="l" t="t" r="r" b="b"/>
            <a:pathLst>
              <a:path w="1228725" h="722629">
                <a:moveTo>
                  <a:pt x="0" y="0"/>
                </a:moveTo>
                <a:lnTo>
                  <a:pt x="1228344" y="0"/>
                </a:lnTo>
                <a:lnTo>
                  <a:pt x="1228344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CC00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 txBox="1"/>
          <p:nvPr/>
        </p:nvSpPr>
        <p:spPr>
          <a:xfrm>
            <a:off x="7864505" y="3465577"/>
            <a:ext cx="1104265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ct val="100000"/>
              </a:lnSpc>
            </a:pPr>
            <a:r>
              <a:rPr sz="1600" b="1" spc="-5" dirty="0">
                <a:solidFill>
                  <a:srgbClr val="CC0099"/>
                </a:solidFill>
                <a:latin typeface="Arial"/>
                <a:cs typeface="Arial"/>
              </a:rPr>
              <a:t>802.15.6</a:t>
            </a:r>
            <a:endParaRPr sz="1600" dirty="0">
              <a:latin typeface="Arial"/>
              <a:cs typeface="Arial"/>
            </a:endParaRPr>
          </a:p>
          <a:p>
            <a:pPr marL="12700" marR="5080" indent="176530">
              <a:lnSpc>
                <a:spcPct val="100000"/>
              </a:lnSpc>
              <a:spcBef>
                <a:spcPts val="5"/>
              </a:spcBef>
            </a:pP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Wireless  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Medical</a:t>
            </a:r>
            <a:r>
              <a:rPr sz="14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BAN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426195" y="3265932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8"/>
                </a:lnTo>
              </a:path>
            </a:pathLst>
          </a:custGeom>
          <a:ln w="28575">
            <a:solidFill>
              <a:srgbClr val="FF66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 txBox="1"/>
          <p:nvPr/>
        </p:nvSpPr>
        <p:spPr>
          <a:xfrm>
            <a:off x="7487042" y="4214106"/>
            <a:ext cx="158559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5080" indent="-3175">
              <a:lnSpc>
                <a:spcPct val="78700"/>
              </a:lnSpc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2012.2</a:t>
            </a:r>
            <a:r>
              <a:rPr sz="16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Standard  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was</a:t>
            </a:r>
            <a:r>
              <a:rPr sz="1600" b="1" spc="3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Completed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357338" y="6523418"/>
            <a:ext cx="245859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19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9" name="object 3">
            <a:extLst>
              <a:ext uri="{FF2B5EF4-FFF2-40B4-BE49-F238E27FC236}">
                <a16:creationId xmlns:a16="http://schemas.microsoft.com/office/drawing/2014/main" id="{222C7602-1654-4E66-B674-2227616296A5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3">
            <a:extLst>
              <a:ext uri="{FF2B5EF4-FFF2-40B4-BE49-F238E27FC236}">
                <a16:creationId xmlns:a16="http://schemas.microsoft.com/office/drawing/2014/main" id="{9C84B02D-6616-4972-8072-E06DBAE03A70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スライド番号プレースホルダー 73">
            <a:extLst>
              <a:ext uri="{FF2B5EF4-FFF2-40B4-BE49-F238E27FC236}">
                <a16:creationId xmlns:a16="http://schemas.microsoft.com/office/drawing/2014/main" id="{AC1548A7-2AF5-E9FF-8FEB-CC1CF1F2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20</a:t>
            </a:fld>
            <a:endParaRPr lang="fi-FI" altLang="ja-JP"/>
          </a:p>
        </p:txBody>
      </p:sp>
      <p:sp>
        <p:nvSpPr>
          <p:cNvPr id="75" name="日付プレースホルダー 74">
            <a:extLst>
              <a:ext uri="{FF2B5EF4-FFF2-40B4-BE49-F238E27FC236}">
                <a16:creationId xmlns:a16="http://schemas.microsoft.com/office/drawing/2014/main" id="{8A6B8BD3-1931-DCE7-DB07-207E7A70436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2527" y="621031"/>
            <a:ext cx="724344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2.2 </a:t>
            </a:r>
            <a:r>
              <a:rPr sz="3600" spc="-85" dirty="0"/>
              <a:t>Top </a:t>
            </a:r>
            <a:r>
              <a:rPr sz="3600" spc="-25" dirty="0"/>
              <a:t>View </a:t>
            </a:r>
            <a:r>
              <a:rPr sz="3600" dirty="0"/>
              <a:t>of </a:t>
            </a:r>
            <a:r>
              <a:rPr sz="3600" spc="-5" dirty="0"/>
              <a:t>IEEE Std</a:t>
            </a:r>
            <a:r>
              <a:rPr sz="3600" spc="35" dirty="0"/>
              <a:t> </a:t>
            </a:r>
            <a:r>
              <a:rPr sz="3600" spc="-10" dirty="0"/>
              <a:t>802.15.6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5271447" y="5934886"/>
            <a:ext cx="338772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UWB:</a:t>
            </a:r>
            <a:r>
              <a:rPr sz="1600" b="1" spc="-11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Ultra-wideband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HBC: </a:t>
            </a:r>
            <a:r>
              <a:rPr sz="1600" b="1" dirty="0">
                <a:latin typeface="Arial"/>
                <a:cs typeface="Arial"/>
              </a:rPr>
              <a:t>Human </a:t>
            </a:r>
            <a:r>
              <a:rPr sz="1600" b="1" spc="5" dirty="0">
                <a:latin typeface="Arial"/>
                <a:cs typeface="Arial"/>
              </a:rPr>
              <a:t>body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communication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79064" y="1923288"/>
            <a:ext cx="2283460" cy="500380"/>
          </a:xfrm>
          <a:custGeom>
            <a:avLst/>
            <a:gdLst/>
            <a:ahLst/>
            <a:cxnLst/>
            <a:rect l="l" t="t" r="r" b="b"/>
            <a:pathLst>
              <a:path w="2283460" h="500380">
                <a:moveTo>
                  <a:pt x="0" y="0"/>
                </a:moveTo>
                <a:lnTo>
                  <a:pt x="2282952" y="0"/>
                </a:lnTo>
                <a:lnTo>
                  <a:pt x="2282952" y="499872"/>
                </a:lnTo>
                <a:lnTo>
                  <a:pt x="0" y="49987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323724" y="2032613"/>
            <a:ext cx="1996439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IEEE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802.15.6</a:t>
            </a:r>
          </a:p>
        </p:txBody>
      </p:sp>
      <p:sp>
        <p:nvSpPr>
          <p:cNvPr id="7" name="object 7"/>
          <p:cNvSpPr/>
          <p:nvPr/>
        </p:nvSpPr>
        <p:spPr>
          <a:xfrm>
            <a:off x="240791" y="3121151"/>
            <a:ext cx="2490470" cy="786765"/>
          </a:xfrm>
          <a:custGeom>
            <a:avLst/>
            <a:gdLst/>
            <a:ahLst/>
            <a:cxnLst/>
            <a:rect l="l" t="t" r="r" b="b"/>
            <a:pathLst>
              <a:path w="2490470" h="786764">
                <a:moveTo>
                  <a:pt x="0" y="0"/>
                </a:moveTo>
                <a:lnTo>
                  <a:pt x="2490216" y="0"/>
                </a:lnTo>
                <a:lnTo>
                  <a:pt x="2490216" y="786384"/>
                </a:lnTo>
                <a:lnTo>
                  <a:pt x="0" y="78638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40791" y="3121151"/>
            <a:ext cx="2490470" cy="786765"/>
          </a:xfrm>
          <a:custGeom>
            <a:avLst/>
            <a:gdLst/>
            <a:ahLst/>
            <a:cxnLst/>
            <a:rect l="l" t="t" r="r" b="b"/>
            <a:pathLst>
              <a:path w="2490470" h="786764">
                <a:moveTo>
                  <a:pt x="0" y="0"/>
                </a:moveTo>
                <a:lnTo>
                  <a:pt x="2490216" y="0"/>
                </a:lnTo>
                <a:lnTo>
                  <a:pt x="2490216" y="786384"/>
                </a:lnTo>
                <a:lnTo>
                  <a:pt x="0" y="78638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40791" y="3232639"/>
            <a:ext cx="2490470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955" marR="345440" indent="889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Narrow band </a:t>
            </a:r>
            <a:r>
              <a:rPr sz="1800" spc="-5" dirty="0">
                <a:latin typeface="Arial"/>
                <a:cs typeface="Arial"/>
              </a:rPr>
              <a:t>PHY  </a:t>
            </a:r>
            <a:r>
              <a:rPr sz="1800" dirty="0">
                <a:latin typeface="Arial"/>
                <a:cs typeface="Arial"/>
              </a:rPr>
              <a:t>on-body &amp;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in-body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66872" y="3121151"/>
            <a:ext cx="2024380" cy="786765"/>
          </a:xfrm>
          <a:prstGeom prst="rect">
            <a:avLst/>
          </a:prstGeom>
          <a:solidFill>
            <a:srgbClr val="F2F2F2"/>
          </a:solidFill>
          <a:ln w="25400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600"/>
              </a:spcBef>
            </a:pPr>
            <a:r>
              <a:rPr sz="1800" spc="20" dirty="0">
                <a:latin typeface="Arial"/>
                <a:cs typeface="Arial"/>
              </a:rPr>
              <a:t>UWB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PHY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on-body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94576" y="3121151"/>
            <a:ext cx="1990725" cy="786765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7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Common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MAC</a:t>
            </a:r>
            <a:endParaRPr sz="1800" dirty="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（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 all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r>
              <a:rPr sz="1800" spc="-1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）</a:t>
            </a:r>
            <a:endParaRPr sz="1800" dirty="0">
              <a:latin typeface="ＭＳ Ｐゴシック"/>
              <a:cs typeface="ＭＳ Ｐゴシック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23450" y="2764535"/>
            <a:ext cx="1270" cy="294005"/>
          </a:xfrm>
          <a:custGeom>
            <a:avLst/>
            <a:gdLst/>
            <a:ahLst/>
            <a:cxnLst/>
            <a:rect l="l" t="t" r="r" b="b"/>
            <a:pathLst>
              <a:path w="1270" h="294005">
                <a:moveTo>
                  <a:pt x="0" y="293687"/>
                </a:moveTo>
                <a:lnTo>
                  <a:pt x="125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085400" y="3045355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0" y="0"/>
                </a:moveTo>
                <a:lnTo>
                  <a:pt x="37769" y="76365"/>
                </a:lnTo>
                <a:lnTo>
                  <a:pt x="76200" y="3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658111" y="2764535"/>
            <a:ext cx="5465445" cy="0"/>
          </a:xfrm>
          <a:custGeom>
            <a:avLst/>
            <a:gdLst/>
            <a:ahLst/>
            <a:cxnLst/>
            <a:rect l="l" t="t" r="r" b="b"/>
            <a:pathLst>
              <a:path w="5465445">
                <a:moveTo>
                  <a:pt x="0" y="0"/>
                </a:moveTo>
                <a:lnTo>
                  <a:pt x="546520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4285760" y="2380489"/>
            <a:ext cx="1270" cy="294005"/>
          </a:xfrm>
          <a:custGeom>
            <a:avLst/>
            <a:gdLst/>
            <a:ahLst/>
            <a:cxnLst/>
            <a:rect l="l" t="t" r="r" b="b"/>
            <a:pathLst>
              <a:path w="1270" h="294005">
                <a:moveTo>
                  <a:pt x="0" y="293687"/>
                </a:moveTo>
                <a:lnTo>
                  <a:pt x="127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247712" y="2661307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0" y="0"/>
                </a:moveTo>
                <a:lnTo>
                  <a:pt x="37769" y="76365"/>
                </a:lnTo>
                <a:lnTo>
                  <a:pt x="76200" y="3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285760" y="2764535"/>
            <a:ext cx="1270" cy="294005"/>
          </a:xfrm>
          <a:custGeom>
            <a:avLst/>
            <a:gdLst/>
            <a:ahLst/>
            <a:cxnLst/>
            <a:rect l="l" t="t" r="r" b="b"/>
            <a:pathLst>
              <a:path w="1270" h="294005">
                <a:moveTo>
                  <a:pt x="0" y="293687"/>
                </a:moveTo>
                <a:lnTo>
                  <a:pt x="127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247712" y="3045355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0" y="0"/>
                </a:moveTo>
                <a:lnTo>
                  <a:pt x="37769" y="76365"/>
                </a:lnTo>
                <a:lnTo>
                  <a:pt x="76200" y="3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679722" y="2764534"/>
            <a:ext cx="1270" cy="294005"/>
          </a:xfrm>
          <a:custGeom>
            <a:avLst/>
            <a:gdLst/>
            <a:ahLst/>
            <a:cxnLst/>
            <a:rect l="l" t="t" r="r" b="b"/>
            <a:pathLst>
              <a:path w="1269" h="294005">
                <a:moveTo>
                  <a:pt x="0" y="293687"/>
                </a:moveTo>
                <a:lnTo>
                  <a:pt x="127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641673" y="3045354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0" y="0"/>
                </a:moveTo>
                <a:lnTo>
                  <a:pt x="37769" y="76365"/>
                </a:lnTo>
                <a:lnTo>
                  <a:pt x="76200" y="3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806271" y="1242421"/>
            <a:ext cx="1950731" cy="987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914919" y="1120704"/>
            <a:ext cx="2076754" cy="592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6311184" y="1955203"/>
            <a:ext cx="1228076" cy="271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973886" y="2382899"/>
            <a:ext cx="926465" cy="240665"/>
          </a:xfrm>
          <a:custGeom>
            <a:avLst/>
            <a:gdLst/>
            <a:ahLst/>
            <a:cxnLst/>
            <a:rect l="l" t="t" r="r" b="b"/>
            <a:pathLst>
              <a:path w="926464" h="240664">
                <a:moveTo>
                  <a:pt x="20675" y="186903"/>
                </a:moveTo>
                <a:lnTo>
                  <a:pt x="482" y="190459"/>
                </a:lnTo>
                <a:lnTo>
                  <a:pt x="1903" y="198356"/>
                </a:lnTo>
                <a:lnTo>
                  <a:pt x="4298" y="205739"/>
                </a:lnTo>
                <a:lnTo>
                  <a:pt x="37160" y="236332"/>
                </a:lnTo>
                <a:lnTo>
                  <a:pt x="64154" y="240061"/>
                </a:lnTo>
                <a:lnTo>
                  <a:pt x="74802" y="239532"/>
                </a:lnTo>
                <a:lnTo>
                  <a:pt x="111926" y="226295"/>
                </a:lnTo>
                <a:lnTo>
                  <a:pt x="118252" y="220559"/>
                </a:lnTo>
                <a:lnTo>
                  <a:pt x="65306" y="220559"/>
                </a:lnTo>
                <a:lnTo>
                  <a:pt x="58800" y="220217"/>
                </a:lnTo>
                <a:lnTo>
                  <a:pt x="25184" y="201470"/>
                </a:lnTo>
                <a:lnTo>
                  <a:pt x="22351" y="194968"/>
                </a:lnTo>
                <a:lnTo>
                  <a:pt x="20675" y="186903"/>
                </a:lnTo>
                <a:close/>
              </a:path>
              <a:path w="926464" h="240664">
                <a:moveTo>
                  <a:pt x="62990" y="71070"/>
                </a:moveTo>
                <a:lnTo>
                  <a:pt x="24739" y="79652"/>
                </a:lnTo>
                <a:lnTo>
                  <a:pt x="0" y="113192"/>
                </a:lnTo>
                <a:lnTo>
                  <a:pt x="1371" y="128902"/>
                </a:lnTo>
                <a:lnTo>
                  <a:pt x="32507" y="156826"/>
                </a:lnTo>
                <a:lnTo>
                  <a:pt x="69767" y="163915"/>
                </a:lnTo>
                <a:lnTo>
                  <a:pt x="78206" y="165358"/>
                </a:lnTo>
                <a:lnTo>
                  <a:pt x="110604" y="194079"/>
                </a:lnTo>
                <a:lnTo>
                  <a:pt x="109473" y="198867"/>
                </a:lnTo>
                <a:lnTo>
                  <a:pt x="72110" y="220266"/>
                </a:lnTo>
                <a:lnTo>
                  <a:pt x="65306" y="220559"/>
                </a:lnTo>
                <a:lnTo>
                  <a:pt x="118252" y="220559"/>
                </a:lnTo>
                <a:lnTo>
                  <a:pt x="130894" y="191896"/>
                </a:lnTo>
                <a:lnTo>
                  <a:pt x="130797" y="185443"/>
                </a:lnTo>
                <a:lnTo>
                  <a:pt x="106478" y="150984"/>
                </a:lnTo>
                <a:lnTo>
                  <a:pt x="62522" y="140828"/>
                </a:lnTo>
                <a:lnTo>
                  <a:pt x="50373" y="138913"/>
                </a:lnTo>
                <a:lnTo>
                  <a:pt x="20789" y="111402"/>
                </a:lnTo>
                <a:lnTo>
                  <a:pt x="23279" y="105382"/>
                </a:lnTo>
                <a:lnTo>
                  <a:pt x="65581" y="90132"/>
                </a:lnTo>
                <a:lnTo>
                  <a:pt x="109638" y="90132"/>
                </a:lnTo>
                <a:lnTo>
                  <a:pt x="109435" y="89837"/>
                </a:lnTo>
                <a:lnTo>
                  <a:pt x="71345" y="71444"/>
                </a:lnTo>
                <a:lnTo>
                  <a:pt x="62990" y="71070"/>
                </a:lnTo>
                <a:close/>
              </a:path>
              <a:path w="926464" h="240664">
                <a:moveTo>
                  <a:pt x="109638" y="90132"/>
                </a:moveTo>
                <a:lnTo>
                  <a:pt x="65581" y="90132"/>
                </a:lnTo>
                <a:lnTo>
                  <a:pt x="73385" y="90942"/>
                </a:lnTo>
                <a:lnTo>
                  <a:pt x="80130" y="92837"/>
                </a:lnTo>
                <a:lnTo>
                  <a:pt x="99148" y="118184"/>
                </a:lnTo>
                <a:lnTo>
                  <a:pt x="119697" y="114818"/>
                </a:lnTo>
                <a:lnTo>
                  <a:pt x="118378" y="107898"/>
                </a:lnTo>
                <a:lnTo>
                  <a:pt x="116228" y="101427"/>
                </a:lnTo>
                <a:lnTo>
                  <a:pt x="113248" y="95407"/>
                </a:lnTo>
                <a:lnTo>
                  <a:pt x="109638" y="90132"/>
                </a:lnTo>
                <a:close/>
              </a:path>
              <a:path w="926464" h="240664">
                <a:moveTo>
                  <a:pt x="199580" y="104137"/>
                </a:moveTo>
                <a:lnTo>
                  <a:pt x="161213" y="124076"/>
                </a:lnTo>
                <a:lnTo>
                  <a:pt x="149657" y="157427"/>
                </a:lnTo>
                <a:lnTo>
                  <a:pt x="149910" y="171676"/>
                </a:lnTo>
                <a:lnTo>
                  <a:pt x="169011" y="215097"/>
                </a:lnTo>
                <a:lnTo>
                  <a:pt x="199122" y="227543"/>
                </a:lnTo>
                <a:lnTo>
                  <a:pt x="211493" y="227467"/>
                </a:lnTo>
                <a:lnTo>
                  <a:pt x="247677" y="210995"/>
                </a:lnTo>
                <a:lnTo>
                  <a:pt x="210159" y="210995"/>
                </a:lnTo>
                <a:lnTo>
                  <a:pt x="203016" y="210969"/>
                </a:lnTo>
                <a:lnTo>
                  <a:pt x="172862" y="183035"/>
                </a:lnTo>
                <a:lnTo>
                  <a:pt x="170954" y="173975"/>
                </a:lnTo>
                <a:lnTo>
                  <a:pt x="259029" y="166266"/>
                </a:lnTo>
                <a:lnTo>
                  <a:pt x="258889" y="163891"/>
                </a:lnTo>
                <a:lnTo>
                  <a:pt x="258673" y="160919"/>
                </a:lnTo>
                <a:lnTo>
                  <a:pt x="258126" y="157427"/>
                </a:lnTo>
                <a:lnTo>
                  <a:pt x="170624" y="157427"/>
                </a:lnTo>
                <a:lnTo>
                  <a:pt x="171010" y="149997"/>
                </a:lnTo>
                <a:lnTo>
                  <a:pt x="201244" y="120571"/>
                </a:lnTo>
                <a:lnTo>
                  <a:pt x="242955" y="120571"/>
                </a:lnTo>
                <a:lnTo>
                  <a:pt x="239687" y="116875"/>
                </a:lnTo>
                <a:lnTo>
                  <a:pt x="231021" y="110522"/>
                </a:lnTo>
                <a:lnTo>
                  <a:pt x="221448" y="106282"/>
                </a:lnTo>
                <a:lnTo>
                  <a:pt x="210967" y="104154"/>
                </a:lnTo>
                <a:lnTo>
                  <a:pt x="199580" y="104137"/>
                </a:lnTo>
                <a:close/>
              </a:path>
              <a:path w="926464" h="240664">
                <a:moveTo>
                  <a:pt x="239179" y="184033"/>
                </a:moveTo>
                <a:lnTo>
                  <a:pt x="210159" y="210995"/>
                </a:lnTo>
                <a:lnTo>
                  <a:pt x="247677" y="210995"/>
                </a:lnTo>
                <a:lnTo>
                  <a:pt x="250033" y="208457"/>
                </a:lnTo>
                <a:lnTo>
                  <a:pt x="254515" y="201489"/>
                </a:lnTo>
                <a:lnTo>
                  <a:pt x="257866" y="193598"/>
                </a:lnTo>
                <a:lnTo>
                  <a:pt x="260083" y="184782"/>
                </a:lnTo>
                <a:lnTo>
                  <a:pt x="239179" y="184033"/>
                </a:lnTo>
                <a:close/>
              </a:path>
              <a:path w="926464" h="240664">
                <a:moveTo>
                  <a:pt x="242955" y="120571"/>
                </a:moveTo>
                <a:lnTo>
                  <a:pt x="201244" y="120571"/>
                </a:lnTo>
                <a:lnTo>
                  <a:pt x="208571" y="120657"/>
                </a:lnTo>
                <a:lnTo>
                  <a:pt x="215314" y="122251"/>
                </a:lnTo>
                <a:lnTo>
                  <a:pt x="236575" y="151648"/>
                </a:lnTo>
                <a:lnTo>
                  <a:pt x="170624" y="157427"/>
                </a:lnTo>
                <a:lnTo>
                  <a:pt x="258126" y="157427"/>
                </a:lnTo>
                <a:lnTo>
                  <a:pt x="256523" y="147201"/>
                </a:lnTo>
                <a:lnTo>
                  <a:pt x="252642" y="135287"/>
                </a:lnTo>
                <a:lnTo>
                  <a:pt x="247031" y="125179"/>
                </a:lnTo>
                <a:lnTo>
                  <a:pt x="242955" y="120571"/>
                </a:lnTo>
                <a:close/>
              </a:path>
              <a:path w="926464" h="240664">
                <a:moveTo>
                  <a:pt x="335568" y="92845"/>
                </a:moveTo>
                <a:lnTo>
                  <a:pt x="293057" y="107242"/>
                </a:lnTo>
                <a:lnTo>
                  <a:pt x="277537" y="150604"/>
                </a:lnTo>
                <a:lnTo>
                  <a:pt x="277952" y="159903"/>
                </a:lnTo>
                <a:lnTo>
                  <a:pt x="296659" y="204048"/>
                </a:lnTo>
                <a:lnTo>
                  <a:pt x="325409" y="216498"/>
                </a:lnTo>
                <a:lnTo>
                  <a:pt x="337019" y="216482"/>
                </a:lnTo>
                <a:lnTo>
                  <a:pt x="370309" y="200048"/>
                </a:lnTo>
                <a:lnTo>
                  <a:pt x="335356" y="200048"/>
                </a:lnTo>
                <a:lnTo>
                  <a:pt x="328308" y="199981"/>
                </a:lnTo>
                <a:lnTo>
                  <a:pt x="300013" y="168588"/>
                </a:lnTo>
                <a:lnTo>
                  <a:pt x="298108" y="146557"/>
                </a:lnTo>
                <a:lnTo>
                  <a:pt x="299062" y="137037"/>
                </a:lnTo>
                <a:lnTo>
                  <a:pt x="328548" y="109433"/>
                </a:lnTo>
                <a:lnTo>
                  <a:pt x="335229" y="108849"/>
                </a:lnTo>
                <a:lnTo>
                  <a:pt x="367989" y="108849"/>
                </a:lnTo>
                <a:lnTo>
                  <a:pt x="364686" y="104906"/>
                </a:lnTo>
                <a:lnTo>
                  <a:pt x="358648" y="100023"/>
                </a:lnTo>
                <a:lnTo>
                  <a:pt x="351726" y="96336"/>
                </a:lnTo>
                <a:lnTo>
                  <a:pt x="344031" y="93944"/>
                </a:lnTo>
                <a:lnTo>
                  <a:pt x="335568" y="92845"/>
                </a:lnTo>
                <a:close/>
              </a:path>
              <a:path w="926464" h="240664">
                <a:moveTo>
                  <a:pt x="362470" y="167980"/>
                </a:moveTo>
                <a:lnTo>
                  <a:pt x="335356" y="200048"/>
                </a:lnTo>
                <a:lnTo>
                  <a:pt x="370309" y="200048"/>
                </a:lnTo>
                <a:lnTo>
                  <a:pt x="374113" y="195286"/>
                </a:lnTo>
                <a:lnTo>
                  <a:pt x="378218" y="187459"/>
                </a:lnTo>
                <a:lnTo>
                  <a:pt x="380971" y="178636"/>
                </a:lnTo>
                <a:lnTo>
                  <a:pt x="382371" y="168818"/>
                </a:lnTo>
                <a:lnTo>
                  <a:pt x="362470" y="167980"/>
                </a:lnTo>
                <a:close/>
              </a:path>
              <a:path w="926464" h="240664">
                <a:moveTo>
                  <a:pt x="367989" y="108849"/>
                </a:moveTo>
                <a:lnTo>
                  <a:pt x="335229" y="108849"/>
                </a:lnTo>
                <a:lnTo>
                  <a:pt x="341083" y="110348"/>
                </a:lnTo>
                <a:lnTo>
                  <a:pt x="351205" y="117536"/>
                </a:lnTo>
                <a:lnTo>
                  <a:pt x="355003" y="123213"/>
                </a:lnTo>
                <a:lnTo>
                  <a:pt x="357555" y="130985"/>
                </a:lnTo>
                <a:lnTo>
                  <a:pt x="376745" y="126273"/>
                </a:lnTo>
                <a:lnTo>
                  <a:pt x="373735" y="118032"/>
                </a:lnTo>
                <a:lnTo>
                  <a:pt x="369716" y="110910"/>
                </a:lnTo>
                <a:lnTo>
                  <a:pt x="367989" y="108849"/>
                </a:lnTo>
                <a:close/>
              </a:path>
              <a:path w="926464" h="240664">
                <a:moveTo>
                  <a:pt x="413816" y="88072"/>
                </a:moveTo>
                <a:lnTo>
                  <a:pt x="393801" y="89824"/>
                </a:lnTo>
                <a:lnTo>
                  <a:pt x="400951" y="171524"/>
                </a:lnTo>
                <a:lnTo>
                  <a:pt x="401904" y="177708"/>
                </a:lnTo>
                <a:lnTo>
                  <a:pt x="431139" y="206906"/>
                </a:lnTo>
                <a:lnTo>
                  <a:pt x="437769" y="207668"/>
                </a:lnTo>
                <a:lnTo>
                  <a:pt x="444728" y="207058"/>
                </a:lnTo>
                <a:lnTo>
                  <a:pt x="455841" y="204824"/>
                </a:lnTo>
                <a:lnTo>
                  <a:pt x="465501" y="200199"/>
                </a:lnTo>
                <a:lnTo>
                  <a:pt x="473705" y="193180"/>
                </a:lnTo>
                <a:lnTo>
                  <a:pt x="475983" y="190002"/>
                </a:lnTo>
                <a:lnTo>
                  <a:pt x="441223" y="190002"/>
                </a:lnTo>
                <a:lnTo>
                  <a:pt x="436054" y="188935"/>
                </a:lnTo>
                <a:lnTo>
                  <a:pt x="420458" y="164018"/>
                </a:lnTo>
                <a:lnTo>
                  <a:pt x="413816" y="88072"/>
                </a:lnTo>
                <a:close/>
              </a:path>
              <a:path w="926464" h="240664">
                <a:moveTo>
                  <a:pt x="498492" y="183766"/>
                </a:moveTo>
                <a:lnTo>
                  <a:pt x="480453" y="183766"/>
                </a:lnTo>
                <a:lnTo>
                  <a:pt x="481964" y="201115"/>
                </a:lnTo>
                <a:lnTo>
                  <a:pt x="499872" y="199540"/>
                </a:lnTo>
                <a:lnTo>
                  <a:pt x="498492" y="183766"/>
                </a:lnTo>
                <a:close/>
              </a:path>
              <a:path w="926464" h="240664">
                <a:moveTo>
                  <a:pt x="489546" y="81455"/>
                </a:moveTo>
                <a:lnTo>
                  <a:pt x="469531" y="83208"/>
                </a:lnTo>
                <a:lnTo>
                  <a:pt x="475945" y="156550"/>
                </a:lnTo>
                <a:lnTo>
                  <a:pt x="475526" y="164348"/>
                </a:lnTo>
                <a:lnTo>
                  <a:pt x="441223" y="190002"/>
                </a:lnTo>
                <a:lnTo>
                  <a:pt x="475983" y="190002"/>
                </a:lnTo>
                <a:lnTo>
                  <a:pt x="480453" y="183766"/>
                </a:lnTo>
                <a:lnTo>
                  <a:pt x="498492" y="183766"/>
                </a:lnTo>
                <a:lnTo>
                  <a:pt x="489546" y="81455"/>
                </a:lnTo>
                <a:close/>
              </a:path>
              <a:path w="926464" h="240664">
                <a:moveTo>
                  <a:pt x="539572" y="77074"/>
                </a:moveTo>
                <a:lnTo>
                  <a:pt x="521550" y="78648"/>
                </a:lnTo>
                <a:lnTo>
                  <a:pt x="531888" y="196746"/>
                </a:lnTo>
                <a:lnTo>
                  <a:pt x="551903" y="194993"/>
                </a:lnTo>
                <a:lnTo>
                  <a:pt x="545757" y="124711"/>
                </a:lnTo>
                <a:lnTo>
                  <a:pt x="546188" y="116837"/>
                </a:lnTo>
                <a:lnTo>
                  <a:pt x="548855" y="104722"/>
                </a:lnTo>
                <a:lnTo>
                  <a:pt x="551027" y="100848"/>
                </a:lnTo>
                <a:lnTo>
                  <a:pt x="557530" y="94981"/>
                </a:lnTo>
                <a:lnTo>
                  <a:pt x="541134" y="94981"/>
                </a:lnTo>
                <a:lnTo>
                  <a:pt x="539572" y="77074"/>
                </a:lnTo>
                <a:close/>
              </a:path>
              <a:path w="926464" h="240664">
                <a:moveTo>
                  <a:pt x="581727" y="92517"/>
                </a:moveTo>
                <a:lnTo>
                  <a:pt x="570611" y="92517"/>
                </a:lnTo>
                <a:lnTo>
                  <a:pt x="575627" y="93533"/>
                </a:lnTo>
                <a:lnTo>
                  <a:pt x="580771" y="95997"/>
                </a:lnTo>
                <a:lnTo>
                  <a:pt x="581727" y="92517"/>
                </a:lnTo>
                <a:close/>
              </a:path>
              <a:path w="926464" h="240664">
                <a:moveTo>
                  <a:pt x="571652" y="71575"/>
                </a:moveTo>
                <a:lnTo>
                  <a:pt x="541134" y="94981"/>
                </a:lnTo>
                <a:lnTo>
                  <a:pt x="557530" y="94981"/>
                </a:lnTo>
                <a:lnTo>
                  <a:pt x="561340" y="93317"/>
                </a:lnTo>
                <a:lnTo>
                  <a:pt x="570611" y="92517"/>
                </a:lnTo>
                <a:lnTo>
                  <a:pt x="581727" y="92517"/>
                </a:lnTo>
                <a:lnTo>
                  <a:pt x="586041" y="76820"/>
                </a:lnTo>
                <a:lnTo>
                  <a:pt x="578700" y="73124"/>
                </a:lnTo>
                <a:lnTo>
                  <a:pt x="571652" y="71575"/>
                </a:lnTo>
                <a:close/>
              </a:path>
              <a:path w="926464" h="240664">
                <a:moveTo>
                  <a:pt x="613879" y="25308"/>
                </a:moveTo>
                <a:lnTo>
                  <a:pt x="593864" y="27061"/>
                </a:lnTo>
                <a:lnTo>
                  <a:pt x="595883" y="50073"/>
                </a:lnTo>
                <a:lnTo>
                  <a:pt x="615899" y="48321"/>
                </a:lnTo>
                <a:lnTo>
                  <a:pt x="613879" y="25308"/>
                </a:lnTo>
                <a:close/>
              </a:path>
              <a:path w="926464" h="240664">
                <a:moveTo>
                  <a:pt x="617816" y="70228"/>
                </a:moveTo>
                <a:lnTo>
                  <a:pt x="597801" y="71981"/>
                </a:lnTo>
                <a:lnTo>
                  <a:pt x="608126" y="190066"/>
                </a:lnTo>
                <a:lnTo>
                  <a:pt x="628141" y="188326"/>
                </a:lnTo>
                <a:lnTo>
                  <a:pt x="617816" y="70228"/>
                </a:lnTo>
                <a:close/>
              </a:path>
              <a:path w="926464" h="240664">
                <a:moveTo>
                  <a:pt x="722617" y="206944"/>
                </a:moveTo>
                <a:lnTo>
                  <a:pt x="726490" y="225549"/>
                </a:lnTo>
                <a:lnTo>
                  <a:pt x="731380" y="226756"/>
                </a:lnTo>
                <a:lnTo>
                  <a:pt x="735749" y="227200"/>
                </a:lnTo>
                <a:lnTo>
                  <a:pt x="745972" y="226299"/>
                </a:lnTo>
                <a:lnTo>
                  <a:pt x="751332" y="224279"/>
                </a:lnTo>
                <a:lnTo>
                  <a:pt x="759980" y="217332"/>
                </a:lnTo>
                <a:lnTo>
                  <a:pt x="763638" y="212138"/>
                </a:lnTo>
                <a:lnTo>
                  <a:pt x="765421" y="208011"/>
                </a:lnTo>
                <a:lnTo>
                  <a:pt x="730973" y="208011"/>
                </a:lnTo>
                <a:lnTo>
                  <a:pt x="727100" y="207744"/>
                </a:lnTo>
                <a:lnTo>
                  <a:pt x="722617" y="206944"/>
                </a:lnTo>
                <a:close/>
              </a:path>
              <a:path w="926464" h="240664">
                <a:moveTo>
                  <a:pt x="723303" y="60995"/>
                </a:moveTo>
                <a:lnTo>
                  <a:pt x="701725" y="62888"/>
                </a:lnTo>
                <a:lnTo>
                  <a:pt x="756894" y="177277"/>
                </a:lnTo>
                <a:lnTo>
                  <a:pt x="756259" y="179499"/>
                </a:lnTo>
                <a:lnTo>
                  <a:pt x="730973" y="208011"/>
                </a:lnTo>
                <a:lnTo>
                  <a:pt x="765421" y="208011"/>
                </a:lnTo>
                <a:lnTo>
                  <a:pt x="782048" y="153845"/>
                </a:lnTo>
                <a:lnTo>
                  <a:pt x="764806" y="153845"/>
                </a:lnTo>
                <a:lnTo>
                  <a:pt x="762200" y="146832"/>
                </a:lnTo>
                <a:lnTo>
                  <a:pt x="759431" y="139889"/>
                </a:lnTo>
                <a:lnTo>
                  <a:pt x="756764" y="133623"/>
                </a:lnTo>
                <a:lnTo>
                  <a:pt x="753859" y="127239"/>
                </a:lnTo>
                <a:lnTo>
                  <a:pt x="723303" y="60995"/>
                </a:lnTo>
                <a:close/>
              </a:path>
              <a:path w="926464" h="240664">
                <a:moveTo>
                  <a:pt x="674395" y="82725"/>
                </a:moveTo>
                <a:lnTo>
                  <a:pt x="654329" y="82725"/>
                </a:lnTo>
                <a:lnTo>
                  <a:pt x="661327" y="162672"/>
                </a:lnTo>
                <a:lnTo>
                  <a:pt x="683971" y="184998"/>
                </a:lnTo>
                <a:lnTo>
                  <a:pt x="695693" y="183982"/>
                </a:lnTo>
                <a:lnTo>
                  <a:pt x="700671" y="182941"/>
                </a:lnTo>
                <a:lnTo>
                  <a:pt x="706208" y="181264"/>
                </a:lnTo>
                <a:lnTo>
                  <a:pt x="702223" y="165643"/>
                </a:lnTo>
                <a:lnTo>
                  <a:pt x="690092" y="165643"/>
                </a:lnTo>
                <a:lnTo>
                  <a:pt x="687768" y="165364"/>
                </a:lnTo>
                <a:lnTo>
                  <a:pt x="684415" y="163713"/>
                </a:lnTo>
                <a:lnTo>
                  <a:pt x="683145" y="162519"/>
                </a:lnTo>
                <a:lnTo>
                  <a:pt x="681456" y="159382"/>
                </a:lnTo>
                <a:lnTo>
                  <a:pt x="680783" y="155737"/>
                </a:lnTo>
                <a:lnTo>
                  <a:pt x="674395" y="82725"/>
                </a:lnTo>
                <a:close/>
              </a:path>
              <a:path w="926464" h="240664">
                <a:moveTo>
                  <a:pt x="701763" y="163840"/>
                </a:moveTo>
                <a:lnTo>
                  <a:pt x="698182" y="164678"/>
                </a:lnTo>
                <a:lnTo>
                  <a:pt x="695274" y="165186"/>
                </a:lnTo>
                <a:lnTo>
                  <a:pt x="690092" y="165643"/>
                </a:lnTo>
                <a:lnTo>
                  <a:pt x="702223" y="165643"/>
                </a:lnTo>
                <a:lnTo>
                  <a:pt x="701763" y="163840"/>
                </a:lnTo>
                <a:close/>
              </a:path>
              <a:path w="926464" h="240664">
                <a:moveTo>
                  <a:pt x="809917" y="53426"/>
                </a:moveTo>
                <a:lnTo>
                  <a:pt x="770686" y="126210"/>
                </a:lnTo>
                <a:lnTo>
                  <a:pt x="764806" y="153845"/>
                </a:lnTo>
                <a:lnTo>
                  <a:pt x="782048" y="153845"/>
                </a:lnTo>
                <a:lnTo>
                  <a:pt x="809917" y="53426"/>
                </a:lnTo>
                <a:close/>
              </a:path>
              <a:path w="926464" h="240664">
                <a:moveTo>
                  <a:pt x="669264" y="24153"/>
                </a:moveTo>
                <a:lnTo>
                  <a:pt x="650417" y="37907"/>
                </a:lnTo>
                <a:lnTo>
                  <a:pt x="652970" y="67155"/>
                </a:lnTo>
                <a:lnTo>
                  <a:pt x="638302" y="68438"/>
                </a:lnTo>
                <a:lnTo>
                  <a:pt x="639660" y="84008"/>
                </a:lnTo>
                <a:lnTo>
                  <a:pt x="654329" y="82725"/>
                </a:lnTo>
                <a:lnTo>
                  <a:pt x="674395" y="82725"/>
                </a:lnTo>
                <a:lnTo>
                  <a:pt x="674243" y="80985"/>
                </a:lnTo>
                <a:lnTo>
                  <a:pt x="694372" y="79220"/>
                </a:lnTo>
                <a:lnTo>
                  <a:pt x="693156" y="65415"/>
                </a:lnTo>
                <a:lnTo>
                  <a:pt x="672884" y="65415"/>
                </a:lnTo>
                <a:lnTo>
                  <a:pt x="669264" y="24153"/>
                </a:lnTo>
                <a:close/>
              </a:path>
              <a:path w="926464" h="240664">
                <a:moveTo>
                  <a:pt x="693000" y="63650"/>
                </a:moveTo>
                <a:lnTo>
                  <a:pt x="672884" y="65415"/>
                </a:lnTo>
                <a:lnTo>
                  <a:pt x="693156" y="65415"/>
                </a:lnTo>
                <a:lnTo>
                  <a:pt x="693000" y="63650"/>
                </a:lnTo>
                <a:close/>
              </a:path>
              <a:path w="926464" h="240664">
                <a:moveTo>
                  <a:pt x="914808" y="15834"/>
                </a:moveTo>
                <a:lnTo>
                  <a:pt x="879652" y="15834"/>
                </a:lnTo>
                <a:lnTo>
                  <a:pt x="887361" y="18133"/>
                </a:lnTo>
                <a:lnTo>
                  <a:pt x="900544" y="28852"/>
                </a:lnTo>
                <a:lnTo>
                  <a:pt x="904189" y="35430"/>
                </a:lnTo>
                <a:lnTo>
                  <a:pt x="905243" y="47508"/>
                </a:lnTo>
                <a:lnTo>
                  <a:pt x="904557" y="51572"/>
                </a:lnTo>
                <a:lnTo>
                  <a:pt x="901039" y="59192"/>
                </a:lnTo>
                <a:lnTo>
                  <a:pt x="896962" y="64463"/>
                </a:lnTo>
                <a:lnTo>
                  <a:pt x="884161" y="77912"/>
                </a:lnTo>
                <a:lnTo>
                  <a:pt x="879779" y="82979"/>
                </a:lnTo>
                <a:lnTo>
                  <a:pt x="877379" y="86395"/>
                </a:lnTo>
                <a:lnTo>
                  <a:pt x="874128" y="91094"/>
                </a:lnTo>
                <a:lnTo>
                  <a:pt x="871880" y="95654"/>
                </a:lnTo>
                <a:lnTo>
                  <a:pt x="870623" y="100099"/>
                </a:lnTo>
                <a:lnTo>
                  <a:pt x="868908" y="106004"/>
                </a:lnTo>
                <a:lnTo>
                  <a:pt x="868387" y="112888"/>
                </a:lnTo>
                <a:lnTo>
                  <a:pt x="869188" y="122082"/>
                </a:lnTo>
                <a:lnTo>
                  <a:pt x="869708" y="126743"/>
                </a:lnTo>
                <a:lnTo>
                  <a:pt x="888949" y="125054"/>
                </a:lnTo>
                <a:lnTo>
                  <a:pt x="888390" y="117041"/>
                </a:lnTo>
                <a:lnTo>
                  <a:pt x="888441" y="111199"/>
                </a:lnTo>
                <a:lnTo>
                  <a:pt x="904379" y="83817"/>
                </a:lnTo>
                <a:lnTo>
                  <a:pt x="910526" y="77026"/>
                </a:lnTo>
                <a:lnTo>
                  <a:pt x="925944" y="47191"/>
                </a:lnTo>
                <a:lnTo>
                  <a:pt x="925322" y="40079"/>
                </a:lnTo>
                <a:lnTo>
                  <a:pt x="923636" y="31230"/>
                </a:lnTo>
                <a:lnTo>
                  <a:pt x="920264" y="23294"/>
                </a:lnTo>
                <a:lnTo>
                  <a:pt x="915156" y="16156"/>
                </a:lnTo>
                <a:lnTo>
                  <a:pt x="914808" y="15834"/>
                </a:lnTo>
                <a:close/>
              </a:path>
              <a:path w="926464" h="240664">
                <a:moveTo>
                  <a:pt x="880481" y="0"/>
                </a:moveTo>
                <a:lnTo>
                  <a:pt x="840766" y="9528"/>
                </a:lnTo>
                <a:lnTo>
                  <a:pt x="820356" y="51839"/>
                </a:lnTo>
                <a:lnTo>
                  <a:pt x="841133" y="52486"/>
                </a:lnTo>
                <a:lnTo>
                  <a:pt x="842142" y="44390"/>
                </a:lnTo>
                <a:lnTo>
                  <a:pt x="843988" y="37358"/>
                </a:lnTo>
                <a:lnTo>
                  <a:pt x="879652" y="15834"/>
                </a:lnTo>
                <a:lnTo>
                  <a:pt x="914808" y="15834"/>
                </a:lnTo>
                <a:lnTo>
                  <a:pt x="908329" y="9853"/>
                </a:lnTo>
                <a:lnTo>
                  <a:pt x="900116" y="4835"/>
                </a:lnTo>
                <a:lnTo>
                  <a:pt x="890833" y="1551"/>
                </a:lnTo>
                <a:lnTo>
                  <a:pt x="880481" y="0"/>
                </a:lnTo>
                <a:close/>
              </a:path>
              <a:path w="926464" h="240664">
                <a:moveTo>
                  <a:pt x="892797" y="142199"/>
                </a:moveTo>
                <a:lnTo>
                  <a:pt x="870000" y="144193"/>
                </a:lnTo>
                <a:lnTo>
                  <a:pt x="871994" y="166990"/>
                </a:lnTo>
                <a:lnTo>
                  <a:pt x="894791" y="164996"/>
                </a:lnTo>
                <a:lnTo>
                  <a:pt x="892797" y="142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144265" y="2463744"/>
            <a:ext cx="1088390" cy="347980"/>
          </a:xfrm>
          <a:custGeom>
            <a:avLst/>
            <a:gdLst/>
            <a:ahLst/>
            <a:cxnLst/>
            <a:rect l="l" t="t" r="r" b="b"/>
            <a:pathLst>
              <a:path w="1088390" h="347980">
                <a:moveTo>
                  <a:pt x="129729" y="93230"/>
                </a:moveTo>
                <a:lnTo>
                  <a:pt x="32753" y="93230"/>
                </a:lnTo>
                <a:lnTo>
                  <a:pt x="63068" y="98043"/>
                </a:lnTo>
                <a:lnTo>
                  <a:pt x="67005" y="98920"/>
                </a:lnTo>
                <a:lnTo>
                  <a:pt x="93046" y="128881"/>
                </a:lnTo>
                <a:lnTo>
                  <a:pt x="115544" y="179920"/>
                </a:lnTo>
                <a:lnTo>
                  <a:pt x="142443" y="184175"/>
                </a:lnTo>
                <a:lnTo>
                  <a:pt x="121297" y="135737"/>
                </a:lnTo>
                <a:lnTo>
                  <a:pt x="95326" y="101333"/>
                </a:lnTo>
                <a:lnTo>
                  <a:pt x="106534" y="100921"/>
                </a:lnTo>
                <a:lnTo>
                  <a:pt x="116400" y="99193"/>
                </a:lnTo>
                <a:lnTo>
                  <a:pt x="124920" y="96150"/>
                </a:lnTo>
                <a:lnTo>
                  <a:pt x="129729" y="93230"/>
                </a:lnTo>
                <a:close/>
              </a:path>
              <a:path w="1088390" h="347980">
                <a:moveTo>
                  <a:pt x="25603" y="0"/>
                </a:moveTo>
                <a:lnTo>
                  <a:pt x="0" y="161620"/>
                </a:lnTo>
                <a:lnTo>
                  <a:pt x="21386" y="165011"/>
                </a:lnTo>
                <a:lnTo>
                  <a:pt x="32753" y="93230"/>
                </a:lnTo>
                <a:lnTo>
                  <a:pt x="129729" y="93230"/>
                </a:lnTo>
                <a:lnTo>
                  <a:pt x="132092" y="91795"/>
                </a:lnTo>
                <a:lnTo>
                  <a:pt x="137955" y="86328"/>
                </a:lnTo>
                <a:lnTo>
                  <a:pt x="139814" y="83743"/>
                </a:lnTo>
                <a:lnTo>
                  <a:pt x="99237" y="83743"/>
                </a:lnTo>
                <a:lnTo>
                  <a:pt x="91440" y="83540"/>
                </a:lnTo>
                <a:lnTo>
                  <a:pt x="35687" y="74714"/>
                </a:lnTo>
                <a:lnTo>
                  <a:pt x="44157" y="21247"/>
                </a:lnTo>
                <a:lnTo>
                  <a:pt x="130015" y="21247"/>
                </a:lnTo>
                <a:lnTo>
                  <a:pt x="129425" y="20904"/>
                </a:lnTo>
                <a:lnTo>
                  <a:pt x="123456" y="18006"/>
                </a:lnTo>
                <a:lnTo>
                  <a:pt x="116103" y="15447"/>
                </a:lnTo>
                <a:lnTo>
                  <a:pt x="107369" y="13230"/>
                </a:lnTo>
                <a:lnTo>
                  <a:pt x="97256" y="11353"/>
                </a:lnTo>
                <a:lnTo>
                  <a:pt x="25603" y="0"/>
                </a:lnTo>
                <a:close/>
              </a:path>
              <a:path w="1088390" h="347980">
                <a:moveTo>
                  <a:pt x="130015" y="21247"/>
                </a:moveTo>
                <a:lnTo>
                  <a:pt x="44157" y="21247"/>
                </a:lnTo>
                <a:lnTo>
                  <a:pt x="95313" y="29349"/>
                </a:lnTo>
                <a:lnTo>
                  <a:pt x="103621" y="31135"/>
                </a:lnTo>
                <a:lnTo>
                  <a:pt x="126987" y="53428"/>
                </a:lnTo>
                <a:lnTo>
                  <a:pt x="124942" y="66281"/>
                </a:lnTo>
                <a:lnTo>
                  <a:pt x="122745" y="70891"/>
                </a:lnTo>
                <a:lnTo>
                  <a:pt x="115608" y="78879"/>
                </a:lnTo>
                <a:lnTo>
                  <a:pt x="110909" y="81445"/>
                </a:lnTo>
                <a:lnTo>
                  <a:pt x="99237" y="83743"/>
                </a:lnTo>
                <a:lnTo>
                  <a:pt x="139814" y="83743"/>
                </a:lnTo>
                <a:lnTo>
                  <a:pt x="142532" y="79967"/>
                </a:lnTo>
                <a:lnTo>
                  <a:pt x="145822" y="72712"/>
                </a:lnTo>
                <a:lnTo>
                  <a:pt x="147828" y="64566"/>
                </a:lnTo>
                <a:lnTo>
                  <a:pt x="148435" y="57970"/>
                </a:lnTo>
                <a:lnTo>
                  <a:pt x="148159" y="51533"/>
                </a:lnTo>
                <a:lnTo>
                  <a:pt x="147001" y="45253"/>
                </a:lnTo>
                <a:lnTo>
                  <a:pt x="144957" y="39128"/>
                </a:lnTo>
                <a:lnTo>
                  <a:pt x="141643" y="31076"/>
                </a:lnTo>
                <a:lnTo>
                  <a:pt x="136461" y="24993"/>
                </a:lnTo>
                <a:lnTo>
                  <a:pt x="130015" y="21247"/>
                </a:lnTo>
                <a:close/>
              </a:path>
              <a:path w="1088390" h="347980">
                <a:moveTo>
                  <a:pt x="215010" y="73988"/>
                </a:moveTo>
                <a:lnTo>
                  <a:pt x="176599" y="92793"/>
                </a:lnTo>
                <a:lnTo>
                  <a:pt x="162204" y="128320"/>
                </a:lnTo>
                <a:lnTo>
                  <a:pt x="161006" y="141951"/>
                </a:lnTo>
                <a:lnTo>
                  <a:pt x="161944" y="154285"/>
                </a:lnTo>
                <a:lnTo>
                  <a:pt x="186050" y="189745"/>
                </a:lnTo>
                <a:lnTo>
                  <a:pt x="218289" y="198271"/>
                </a:lnTo>
                <a:lnTo>
                  <a:pt x="227418" y="197812"/>
                </a:lnTo>
                <a:lnTo>
                  <a:pt x="256737" y="182206"/>
                </a:lnTo>
                <a:lnTo>
                  <a:pt x="218414" y="182206"/>
                </a:lnTo>
                <a:lnTo>
                  <a:pt x="211150" y="181051"/>
                </a:lnTo>
                <a:lnTo>
                  <a:pt x="182638" y="153196"/>
                </a:lnTo>
                <a:lnTo>
                  <a:pt x="181767" y="145376"/>
                </a:lnTo>
                <a:lnTo>
                  <a:pt x="181822" y="141951"/>
                </a:lnTo>
                <a:lnTo>
                  <a:pt x="182054" y="135648"/>
                </a:lnTo>
                <a:lnTo>
                  <a:pt x="271084" y="135648"/>
                </a:lnTo>
                <a:lnTo>
                  <a:pt x="271557" y="130365"/>
                </a:lnTo>
                <a:lnTo>
                  <a:pt x="271521" y="129857"/>
                </a:lnTo>
                <a:lnTo>
                  <a:pt x="251117" y="129857"/>
                </a:lnTo>
                <a:lnTo>
                  <a:pt x="185750" y="119507"/>
                </a:lnTo>
                <a:lnTo>
                  <a:pt x="217714" y="90683"/>
                </a:lnTo>
                <a:lnTo>
                  <a:pt x="257419" y="90683"/>
                </a:lnTo>
                <a:lnTo>
                  <a:pt x="255690" y="88604"/>
                </a:lnTo>
                <a:lnTo>
                  <a:pt x="247427" y="82175"/>
                </a:lnTo>
                <a:lnTo>
                  <a:pt x="237774" y="77574"/>
                </a:lnTo>
                <a:lnTo>
                  <a:pt x="226733" y="74802"/>
                </a:lnTo>
                <a:lnTo>
                  <a:pt x="215010" y="73988"/>
                </a:lnTo>
                <a:close/>
              </a:path>
              <a:path w="1088390" h="347980">
                <a:moveTo>
                  <a:pt x="245821" y="161899"/>
                </a:moveTo>
                <a:lnTo>
                  <a:pt x="241477" y="169811"/>
                </a:lnTo>
                <a:lnTo>
                  <a:pt x="236435" y="175260"/>
                </a:lnTo>
                <a:lnTo>
                  <a:pt x="224929" y="181279"/>
                </a:lnTo>
                <a:lnTo>
                  <a:pt x="218414" y="182206"/>
                </a:lnTo>
                <a:lnTo>
                  <a:pt x="256737" y="182206"/>
                </a:lnTo>
                <a:lnTo>
                  <a:pt x="261639" y="175706"/>
                </a:lnTo>
                <a:lnTo>
                  <a:pt x="265925" y="167690"/>
                </a:lnTo>
                <a:lnTo>
                  <a:pt x="245821" y="161899"/>
                </a:lnTo>
                <a:close/>
              </a:path>
              <a:path w="1088390" h="347980">
                <a:moveTo>
                  <a:pt x="271084" y="135648"/>
                </a:moveTo>
                <a:lnTo>
                  <a:pt x="182054" y="135648"/>
                </a:lnTo>
                <a:lnTo>
                  <a:pt x="269379" y="149479"/>
                </a:lnTo>
                <a:lnTo>
                  <a:pt x="270141" y="145376"/>
                </a:lnTo>
                <a:lnTo>
                  <a:pt x="270319" y="144195"/>
                </a:lnTo>
                <a:lnTo>
                  <a:pt x="271084" y="135648"/>
                </a:lnTo>
                <a:close/>
              </a:path>
              <a:path w="1088390" h="347980">
                <a:moveTo>
                  <a:pt x="257419" y="90683"/>
                </a:moveTo>
                <a:lnTo>
                  <a:pt x="217714" y="90683"/>
                </a:lnTo>
                <a:lnTo>
                  <a:pt x="224370" y="91147"/>
                </a:lnTo>
                <a:lnTo>
                  <a:pt x="231452" y="93007"/>
                </a:lnTo>
                <a:lnTo>
                  <a:pt x="251802" y="119862"/>
                </a:lnTo>
                <a:lnTo>
                  <a:pt x="251117" y="129857"/>
                </a:lnTo>
                <a:lnTo>
                  <a:pt x="271521" y="129857"/>
                </a:lnTo>
                <a:lnTo>
                  <a:pt x="270678" y="117867"/>
                </a:lnTo>
                <a:lnTo>
                  <a:pt x="267679" y="106700"/>
                </a:lnTo>
                <a:lnTo>
                  <a:pt x="262559" y="96862"/>
                </a:lnTo>
                <a:lnTo>
                  <a:pt x="257419" y="90683"/>
                </a:lnTo>
                <a:close/>
              </a:path>
              <a:path w="1088390" h="347980">
                <a:moveTo>
                  <a:pt x="311302" y="45250"/>
                </a:moveTo>
                <a:lnTo>
                  <a:pt x="285699" y="206870"/>
                </a:lnTo>
                <a:lnTo>
                  <a:pt x="305536" y="210007"/>
                </a:lnTo>
                <a:lnTo>
                  <a:pt x="331139" y="48386"/>
                </a:lnTo>
                <a:lnTo>
                  <a:pt x="311302" y="45250"/>
                </a:lnTo>
                <a:close/>
              </a:path>
              <a:path w="1088390" h="347980">
                <a:moveTo>
                  <a:pt x="363029" y="53441"/>
                </a:moveTo>
                <a:lnTo>
                  <a:pt x="359410" y="76263"/>
                </a:lnTo>
                <a:lnTo>
                  <a:pt x="379260" y="79400"/>
                </a:lnTo>
                <a:lnTo>
                  <a:pt x="382866" y="56578"/>
                </a:lnTo>
                <a:lnTo>
                  <a:pt x="363029" y="53441"/>
                </a:lnTo>
                <a:close/>
              </a:path>
              <a:path w="1088390" h="347980">
                <a:moveTo>
                  <a:pt x="355968" y="97980"/>
                </a:moveTo>
                <a:lnTo>
                  <a:pt x="337426" y="215061"/>
                </a:lnTo>
                <a:lnTo>
                  <a:pt x="357276" y="218211"/>
                </a:lnTo>
                <a:lnTo>
                  <a:pt x="375818" y="101130"/>
                </a:lnTo>
                <a:lnTo>
                  <a:pt x="355968" y="97980"/>
                </a:lnTo>
                <a:close/>
              </a:path>
              <a:path w="1088390" h="347980">
                <a:moveTo>
                  <a:pt x="486959" y="220814"/>
                </a:moveTo>
                <a:lnTo>
                  <a:pt x="467182" y="220814"/>
                </a:lnTo>
                <a:lnTo>
                  <a:pt x="466902" y="226415"/>
                </a:lnTo>
                <a:lnTo>
                  <a:pt x="467461" y="231444"/>
                </a:lnTo>
                <a:lnTo>
                  <a:pt x="468871" y="235877"/>
                </a:lnTo>
                <a:lnTo>
                  <a:pt x="489584" y="239166"/>
                </a:lnTo>
                <a:lnTo>
                  <a:pt x="487806" y="234289"/>
                </a:lnTo>
                <a:lnTo>
                  <a:pt x="486867" y="229336"/>
                </a:lnTo>
                <a:lnTo>
                  <a:pt x="486959" y="220814"/>
                </a:lnTo>
                <a:close/>
              </a:path>
              <a:path w="1088390" h="347980">
                <a:moveTo>
                  <a:pt x="430517" y="161620"/>
                </a:moveTo>
                <a:lnTo>
                  <a:pt x="389699" y="180454"/>
                </a:lnTo>
                <a:lnTo>
                  <a:pt x="386202" y="198321"/>
                </a:lnTo>
                <a:lnTo>
                  <a:pt x="387138" y="204982"/>
                </a:lnTo>
                <a:lnTo>
                  <a:pt x="421373" y="231076"/>
                </a:lnTo>
                <a:lnTo>
                  <a:pt x="429158" y="232308"/>
                </a:lnTo>
                <a:lnTo>
                  <a:pt x="436664" y="232168"/>
                </a:lnTo>
                <a:lnTo>
                  <a:pt x="451065" y="229184"/>
                </a:lnTo>
                <a:lnTo>
                  <a:pt x="458838" y="225894"/>
                </a:lnTo>
                <a:lnTo>
                  <a:pt x="467182" y="220814"/>
                </a:lnTo>
                <a:lnTo>
                  <a:pt x="486959" y="220814"/>
                </a:lnTo>
                <a:lnTo>
                  <a:pt x="487027" y="219285"/>
                </a:lnTo>
                <a:lnTo>
                  <a:pt x="487215" y="217487"/>
                </a:lnTo>
                <a:lnTo>
                  <a:pt x="436219" y="217487"/>
                </a:lnTo>
                <a:lnTo>
                  <a:pt x="420852" y="215049"/>
                </a:lnTo>
                <a:lnTo>
                  <a:pt x="415277" y="212356"/>
                </a:lnTo>
                <a:lnTo>
                  <a:pt x="408381" y="204038"/>
                </a:lnTo>
                <a:lnTo>
                  <a:pt x="407073" y="199313"/>
                </a:lnTo>
                <a:lnTo>
                  <a:pt x="408457" y="190563"/>
                </a:lnTo>
                <a:lnTo>
                  <a:pt x="430606" y="178473"/>
                </a:lnTo>
                <a:lnTo>
                  <a:pt x="451494" y="178473"/>
                </a:lnTo>
                <a:lnTo>
                  <a:pt x="458400" y="178168"/>
                </a:lnTo>
                <a:lnTo>
                  <a:pt x="466139" y="177387"/>
                </a:lnTo>
                <a:lnTo>
                  <a:pt x="472554" y="176225"/>
                </a:lnTo>
                <a:lnTo>
                  <a:pt x="493119" y="176225"/>
                </a:lnTo>
                <a:lnTo>
                  <a:pt x="495337" y="162191"/>
                </a:lnTo>
                <a:lnTo>
                  <a:pt x="450002" y="162191"/>
                </a:lnTo>
                <a:lnTo>
                  <a:pt x="438543" y="161912"/>
                </a:lnTo>
                <a:lnTo>
                  <a:pt x="430517" y="161620"/>
                </a:lnTo>
                <a:close/>
              </a:path>
              <a:path w="1088390" h="347980">
                <a:moveTo>
                  <a:pt x="493119" y="176225"/>
                </a:moveTo>
                <a:lnTo>
                  <a:pt x="472554" y="176225"/>
                </a:lnTo>
                <a:lnTo>
                  <a:pt x="470014" y="192252"/>
                </a:lnTo>
                <a:lnTo>
                  <a:pt x="467893" y="198691"/>
                </a:lnTo>
                <a:lnTo>
                  <a:pt x="436219" y="217487"/>
                </a:lnTo>
                <a:lnTo>
                  <a:pt x="487215" y="217487"/>
                </a:lnTo>
                <a:lnTo>
                  <a:pt x="487814" y="211743"/>
                </a:lnTo>
                <a:lnTo>
                  <a:pt x="489166" y="201683"/>
                </a:lnTo>
                <a:lnTo>
                  <a:pt x="491083" y="189102"/>
                </a:lnTo>
                <a:lnTo>
                  <a:pt x="493119" y="176225"/>
                </a:lnTo>
                <a:close/>
              </a:path>
              <a:path w="1088390" h="347980">
                <a:moveTo>
                  <a:pt x="451494" y="178473"/>
                </a:moveTo>
                <a:lnTo>
                  <a:pt x="430606" y="178473"/>
                </a:lnTo>
                <a:lnTo>
                  <a:pt x="449337" y="178568"/>
                </a:lnTo>
                <a:lnTo>
                  <a:pt x="451494" y="178473"/>
                </a:lnTo>
                <a:close/>
              </a:path>
              <a:path w="1088390" h="347980">
                <a:moveTo>
                  <a:pt x="490810" y="125755"/>
                </a:moveTo>
                <a:lnTo>
                  <a:pt x="442150" y="125755"/>
                </a:lnTo>
                <a:lnTo>
                  <a:pt x="461492" y="128816"/>
                </a:lnTo>
                <a:lnTo>
                  <a:pt x="468668" y="132257"/>
                </a:lnTo>
                <a:lnTo>
                  <a:pt x="476250" y="141439"/>
                </a:lnTo>
                <a:lnTo>
                  <a:pt x="477227" y="147434"/>
                </a:lnTo>
                <a:lnTo>
                  <a:pt x="475830" y="156260"/>
                </a:lnTo>
                <a:lnTo>
                  <a:pt x="475005" y="160680"/>
                </a:lnTo>
                <a:lnTo>
                  <a:pt x="468233" y="161572"/>
                </a:lnTo>
                <a:lnTo>
                  <a:pt x="459898" y="162077"/>
                </a:lnTo>
                <a:lnTo>
                  <a:pt x="450002" y="162191"/>
                </a:lnTo>
                <a:lnTo>
                  <a:pt x="495337" y="162191"/>
                </a:lnTo>
                <a:lnTo>
                  <a:pt x="496658" y="153835"/>
                </a:lnTo>
                <a:lnTo>
                  <a:pt x="497306" y="147675"/>
                </a:lnTo>
                <a:lnTo>
                  <a:pt x="497179" y="144195"/>
                </a:lnTo>
                <a:lnTo>
                  <a:pt x="496862" y="138569"/>
                </a:lnTo>
                <a:lnTo>
                  <a:pt x="495515" y="133743"/>
                </a:lnTo>
                <a:lnTo>
                  <a:pt x="490810" y="125755"/>
                </a:lnTo>
                <a:close/>
              </a:path>
              <a:path w="1088390" h="347980">
                <a:moveTo>
                  <a:pt x="442601" y="110045"/>
                </a:moveTo>
                <a:lnTo>
                  <a:pt x="405485" y="124675"/>
                </a:lnTo>
                <a:lnTo>
                  <a:pt x="398437" y="138950"/>
                </a:lnTo>
                <a:lnTo>
                  <a:pt x="417423" y="144665"/>
                </a:lnTo>
                <a:lnTo>
                  <a:pt x="420878" y="136702"/>
                </a:lnTo>
                <a:lnTo>
                  <a:pt x="425081" y="131432"/>
                </a:lnTo>
                <a:lnTo>
                  <a:pt x="435013" y="126301"/>
                </a:lnTo>
                <a:lnTo>
                  <a:pt x="442150" y="125755"/>
                </a:lnTo>
                <a:lnTo>
                  <a:pt x="490810" y="125755"/>
                </a:lnTo>
                <a:lnTo>
                  <a:pt x="449593" y="110359"/>
                </a:lnTo>
                <a:lnTo>
                  <a:pt x="442601" y="110045"/>
                </a:lnTo>
                <a:close/>
              </a:path>
              <a:path w="1088390" h="347980">
                <a:moveTo>
                  <a:pt x="552901" y="231419"/>
                </a:moveTo>
                <a:lnTo>
                  <a:pt x="535559" y="231419"/>
                </a:lnTo>
                <a:lnTo>
                  <a:pt x="540814" y="240010"/>
                </a:lnTo>
                <a:lnTo>
                  <a:pt x="547530" y="246618"/>
                </a:lnTo>
                <a:lnTo>
                  <a:pt x="555706" y="251239"/>
                </a:lnTo>
                <a:lnTo>
                  <a:pt x="565340" y="253872"/>
                </a:lnTo>
                <a:lnTo>
                  <a:pt x="575551" y="254436"/>
                </a:lnTo>
                <a:lnTo>
                  <a:pt x="585341" y="252831"/>
                </a:lnTo>
                <a:lnTo>
                  <a:pt x="594710" y="249054"/>
                </a:lnTo>
                <a:lnTo>
                  <a:pt x="603656" y="243103"/>
                </a:lnTo>
                <a:lnTo>
                  <a:pt x="609110" y="237587"/>
                </a:lnTo>
                <a:lnTo>
                  <a:pt x="572663" y="237587"/>
                </a:lnTo>
                <a:lnTo>
                  <a:pt x="566267" y="237299"/>
                </a:lnTo>
                <a:lnTo>
                  <a:pt x="558840" y="235139"/>
                </a:lnTo>
                <a:lnTo>
                  <a:pt x="552901" y="231419"/>
                </a:lnTo>
                <a:close/>
              </a:path>
              <a:path w="1088390" h="347980">
                <a:moveTo>
                  <a:pt x="540423" y="81533"/>
                </a:moveTo>
                <a:lnTo>
                  <a:pt x="514819" y="243154"/>
                </a:lnTo>
                <a:lnTo>
                  <a:pt x="533234" y="246075"/>
                </a:lnTo>
                <a:lnTo>
                  <a:pt x="535559" y="231419"/>
                </a:lnTo>
                <a:lnTo>
                  <a:pt x="552901" y="231419"/>
                </a:lnTo>
                <a:lnTo>
                  <a:pt x="540991" y="204981"/>
                </a:lnTo>
                <a:lnTo>
                  <a:pt x="541236" y="196472"/>
                </a:lnTo>
                <a:lnTo>
                  <a:pt x="557085" y="155435"/>
                </a:lnTo>
                <a:lnTo>
                  <a:pt x="574971" y="147400"/>
                </a:lnTo>
                <a:lnTo>
                  <a:pt x="615434" y="147400"/>
                </a:lnTo>
                <a:lnTo>
                  <a:pt x="611441" y="143167"/>
                </a:lnTo>
                <a:lnTo>
                  <a:pt x="610183" y="142341"/>
                </a:lnTo>
                <a:lnTo>
                  <a:pt x="551129" y="142341"/>
                </a:lnTo>
                <a:lnTo>
                  <a:pt x="560273" y="84683"/>
                </a:lnTo>
                <a:lnTo>
                  <a:pt x="540423" y="81533"/>
                </a:lnTo>
                <a:close/>
              </a:path>
              <a:path w="1088390" h="347980">
                <a:moveTo>
                  <a:pt x="615434" y="147400"/>
                </a:moveTo>
                <a:lnTo>
                  <a:pt x="574971" y="147400"/>
                </a:lnTo>
                <a:lnTo>
                  <a:pt x="581367" y="147688"/>
                </a:lnTo>
                <a:lnTo>
                  <a:pt x="589965" y="149059"/>
                </a:lnTo>
                <a:lnTo>
                  <a:pt x="606491" y="186613"/>
                </a:lnTo>
                <a:lnTo>
                  <a:pt x="605370" y="197383"/>
                </a:lnTo>
                <a:lnTo>
                  <a:pt x="584803" y="233715"/>
                </a:lnTo>
                <a:lnTo>
                  <a:pt x="572663" y="237587"/>
                </a:lnTo>
                <a:lnTo>
                  <a:pt x="609110" y="237587"/>
                </a:lnTo>
                <a:lnTo>
                  <a:pt x="625906" y="198932"/>
                </a:lnTo>
                <a:lnTo>
                  <a:pt x="627329" y="182359"/>
                </a:lnTo>
                <a:lnTo>
                  <a:pt x="624979" y="166763"/>
                </a:lnTo>
                <a:lnTo>
                  <a:pt x="622731" y="159918"/>
                </a:lnTo>
                <a:lnTo>
                  <a:pt x="616089" y="148094"/>
                </a:lnTo>
                <a:lnTo>
                  <a:pt x="615434" y="147400"/>
                </a:lnTo>
                <a:close/>
              </a:path>
              <a:path w="1088390" h="347980">
                <a:moveTo>
                  <a:pt x="576234" y="131165"/>
                </a:moveTo>
                <a:lnTo>
                  <a:pt x="567289" y="132791"/>
                </a:lnTo>
                <a:lnTo>
                  <a:pt x="558941" y="136507"/>
                </a:lnTo>
                <a:lnTo>
                  <a:pt x="551129" y="142341"/>
                </a:lnTo>
                <a:lnTo>
                  <a:pt x="610183" y="142341"/>
                </a:lnTo>
                <a:lnTo>
                  <a:pt x="599503" y="135331"/>
                </a:lnTo>
                <a:lnTo>
                  <a:pt x="592912" y="132791"/>
                </a:lnTo>
                <a:lnTo>
                  <a:pt x="585711" y="131660"/>
                </a:lnTo>
                <a:lnTo>
                  <a:pt x="576234" y="131165"/>
                </a:lnTo>
                <a:close/>
              </a:path>
              <a:path w="1088390" h="347980">
                <a:moveTo>
                  <a:pt x="667080" y="101599"/>
                </a:moveTo>
                <a:lnTo>
                  <a:pt x="663473" y="124421"/>
                </a:lnTo>
                <a:lnTo>
                  <a:pt x="683310" y="127558"/>
                </a:lnTo>
                <a:lnTo>
                  <a:pt x="686930" y="104736"/>
                </a:lnTo>
                <a:lnTo>
                  <a:pt x="667080" y="101599"/>
                </a:lnTo>
                <a:close/>
              </a:path>
              <a:path w="1088390" h="347980">
                <a:moveTo>
                  <a:pt x="660031" y="146138"/>
                </a:moveTo>
                <a:lnTo>
                  <a:pt x="641489" y="263220"/>
                </a:lnTo>
                <a:lnTo>
                  <a:pt x="661327" y="266369"/>
                </a:lnTo>
                <a:lnTo>
                  <a:pt x="679869" y="149288"/>
                </a:lnTo>
                <a:lnTo>
                  <a:pt x="660031" y="146138"/>
                </a:lnTo>
                <a:close/>
              </a:path>
              <a:path w="1088390" h="347980">
                <a:moveTo>
                  <a:pt x="717715" y="109613"/>
                </a:moveTo>
                <a:lnTo>
                  <a:pt x="692111" y="271233"/>
                </a:lnTo>
                <a:lnTo>
                  <a:pt x="711962" y="274383"/>
                </a:lnTo>
                <a:lnTo>
                  <a:pt x="737552" y="112763"/>
                </a:lnTo>
                <a:lnTo>
                  <a:pt x="717715" y="109613"/>
                </a:lnTo>
                <a:close/>
              </a:path>
              <a:path w="1088390" h="347980">
                <a:moveTo>
                  <a:pt x="769442" y="117805"/>
                </a:moveTo>
                <a:lnTo>
                  <a:pt x="765822" y="140627"/>
                </a:lnTo>
                <a:lnTo>
                  <a:pt x="785672" y="143776"/>
                </a:lnTo>
                <a:lnTo>
                  <a:pt x="789279" y="120954"/>
                </a:lnTo>
                <a:lnTo>
                  <a:pt x="769442" y="117805"/>
                </a:lnTo>
                <a:close/>
              </a:path>
              <a:path w="1088390" h="347980">
                <a:moveTo>
                  <a:pt x="762381" y="162356"/>
                </a:moveTo>
                <a:lnTo>
                  <a:pt x="743839" y="279438"/>
                </a:lnTo>
                <a:lnTo>
                  <a:pt x="763689" y="282575"/>
                </a:lnTo>
                <a:lnTo>
                  <a:pt x="782231" y="165493"/>
                </a:lnTo>
                <a:lnTo>
                  <a:pt x="762381" y="162356"/>
                </a:lnTo>
                <a:close/>
              </a:path>
              <a:path w="1088390" h="347980">
                <a:moveTo>
                  <a:pt x="850849" y="323507"/>
                </a:moveTo>
                <a:lnTo>
                  <a:pt x="850099" y="342480"/>
                </a:lnTo>
                <a:lnTo>
                  <a:pt x="854557" y="344843"/>
                </a:lnTo>
                <a:lnTo>
                  <a:pt x="858685" y="346329"/>
                </a:lnTo>
                <a:lnTo>
                  <a:pt x="868832" y="347941"/>
                </a:lnTo>
                <a:lnTo>
                  <a:pt x="874509" y="347268"/>
                </a:lnTo>
                <a:lnTo>
                  <a:pt x="897263" y="327761"/>
                </a:lnTo>
                <a:lnTo>
                  <a:pt x="866343" y="327761"/>
                </a:lnTo>
                <a:lnTo>
                  <a:pt x="858697" y="326555"/>
                </a:lnTo>
                <a:lnTo>
                  <a:pt x="855002" y="325361"/>
                </a:lnTo>
                <a:lnTo>
                  <a:pt x="850849" y="323507"/>
                </a:lnTo>
                <a:close/>
              </a:path>
              <a:path w="1088390" h="347980">
                <a:moveTo>
                  <a:pt x="865428" y="178676"/>
                </a:moveTo>
                <a:lnTo>
                  <a:pt x="891273" y="303009"/>
                </a:lnTo>
                <a:lnTo>
                  <a:pt x="890130" y="305015"/>
                </a:lnTo>
                <a:lnTo>
                  <a:pt x="889292" y="306539"/>
                </a:lnTo>
                <a:lnTo>
                  <a:pt x="866343" y="327761"/>
                </a:lnTo>
                <a:lnTo>
                  <a:pt x="897263" y="327761"/>
                </a:lnTo>
                <a:lnTo>
                  <a:pt x="900352" y="322948"/>
                </a:lnTo>
                <a:lnTo>
                  <a:pt x="904506" y="316028"/>
                </a:lnTo>
                <a:lnTo>
                  <a:pt x="909344" y="307581"/>
                </a:lnTo>
                <a:lnTo>
                  <a:pt x="923720" y="282181"/>
                </a:lnTo>
                <a:lnTo>
                  <a:pt x="904633" y="282181"/>
                </a:lnTo>
                <a:lnTo>
                  <a:pt x="903796" y="274726"/>
                </a:lnTo>
                <a:lnTo>
                  <a:pt x="902794" y="267385"/>
                </a:lnTo>
                <a:lnTo>
                  <a:pt x="901713" y="260616"/>
                </a:lnTo>
                <a:lnTo>
                  <a:pt x="900442" y="253720"/>
                </a:lnTo>
                <a:lnTo>
                  <a:pt x="886815" y="182054"/>
                </a:lnTo>
                <a:lnTo>
                  <a:pt x="865428" y="178676"/>
                </a:lnTo>
                <a:close/>
              </a:path>
              <a:path w="1088390" h="347980">
                <a:moveTo>
                  <a:pt x="802538" y="168706"/>
                </a:moveTo>
                <a:lnTo>
                  <a:pt x="800100" y="184150"/>
                </a:lnTo>
                <a:lnTo>
                  <a:pt x="814641" y="186448"/>
                </a:lnTo>
                <a:lnTo>
                  <a:pt x="802093" y="265722"/>
                </a:lnTo>
                <a:lnTo>
                  <a:pt x="830275" y="294703"/>
                </a:lnTo>
                <a:lnTo>
                  <a:pt x="835367" y="294906"/>
                </a:lnTo>
                <a:lnTo>
                  <a:pt x="841133" y="294614"/>
                </a:lnTo>
                <a:lnTo>
                  <a:pt x="841044" y="276631"/>
                </a:lnTo>
                <a:lnTo>
                  <a:pt x="837361" y="276580"/>
                </a:lnTo>
                <a:lnTo>
                  <a:pt x="834415" y="276377"/>
                </a:lnTo>
                <a:lnTo>
                  <a:pt x="822484" y="267660"/>
                </a:lnTo>
                <a:lnTo>
                  <a:pt x="822517" y="265722"/>
                </a:lnTo>
                <a:lnTo>
                  <a:pt x="822642" y="263702"/>
                </a:lnTo>
                <a:lnTo>
                  <a:pt x="834377" y="189572"/>
                </a:lnTo>
                <a:lnTo>
                  <a:pt x="854841" y="189572"/>
                </a:lnTo>
                <a:lnTo>
                  <a:pt x="856780" y="177304"/>
                </a:lnTo>
                <a:lnTo>
                  <a:pt x="836828" y="174142"/>
                </a:lnTo>
                <a:lnTo>
                  <a:pt x="837323" y="171018"/>
                </a:lnTo>
                <a:lnTo>
                  <a:pt x="817092" y="171018"/>
                </a:lnTo>
                <a:lnTo>
                  <a:pt x="802538" y="168706"/>
                </a:lnTo>
                <a:close/>
              </a:path>
              <a:path w="1088390" h="347980">
                <a:moveTo>
                  <a:pt x="952855" y="192519"/>
                </a:moveTo>
                <a:lnTo>
                  <a:pt x="917016" y="256794"/>
                </a:lnTo>
                <a:lnTo>
                  <a:pt x="904633" y="282181"/>
                </a:lnTo>
                <a:lnTo>
                  <a:pt x="923720" y="282181"/>
                </a:lnTo>
                <a:lnTo>
                  <a:pt x="972693" y="195656"/>
                </a:lnTo>
                <a:lnTo>
                  <a:pt x="952855" y="192519"/>
                </a:lnTo>
                <a:close/>
              </a:path>
              <a:path w="1088390" h="347980">
                <a:moveTo>
                  <a:pt x="854841" y="189572"/>
                </a:moveTo>
                <a:lnTo>
                  <a:pt x="834377" y="189572"/>
                </a:lnTo>
                <a:lnTo>
                  <a:pt x="854341" y="192735"/>
                </a:lnTo>
                <a:lnTo>
                  <a:pt x="854841" y="189572"/>
                </a:lnTo>
                <a:close/>
              </a:path>
              <a:path w="1088390" h="347980">
                <a:moveTo>
                  <a:pt x="843305" y="133235"/>
                </a:moveTo>
                <a:lnTo>
                  <a:pt x="821677" y="142024"/>
                </a:lnTo>
                <a:lnTo>
                  <a:pt x="817092" y="171018"/>
                </a:lnTo>
                <a:lnTo>
                  <a:pt x="837323" y="171018"/>
                </a:lnTo>
                <a:lnTo>
                  <a:pt x="843305" y="133235"/>
                </a:lnTo>
                <a:close/>
              </a:path>
              <a:path w="1088390" h="347980">
                <a:moveTo>
                  <a:pt x="1074930" y="173342"/>
                </a:moveTo>
                <a:lnTo>
                  <a:pt x="1032256" y="173342"/>
                </a:lnTo>
                <a:lnTo>
                  <a:pt x="1049451" y="176060"/>
                </a:lnTo>
                <a:lnTo>
                  <a:pt x="1056373" y="180149"/>
                </a:lnTo>
                <a:lnTo>
                  <a:pt x="1066571" y="193751"/>
                </a:lnTo>
                <a:lnTo>
                  <a:pt x="1068514" y="201002"/>
                </a:lnTo>
                <a:lnTo>
                  <a:pt x="1066622" y="212979"/>
                </a:lnTo>
                <a:lnTo>
                  <a:pt x="1064971" y="216750"/>
                </a:lnTo>
                <a:lnTo>
                  <a:pt x="1059713" y="223304"/>
                </a:lnTo>
                <a:lnTo>
                  <a:pt x="1054481" y="227431"/>
                </a:lnTo>
                <a:lnTo>
                  <a:pt x="1038809" y="237375"/>
                </a:lnTo>
                <a:lnTo>
                  <a:pt x="1033322" y="241236"/>
                </a:lnTo>
                <a:lnTo>
                  <a:pt x="1030173" y="243979"/>
                </a:lnTo>
                <a:lnTo>
                  <a:pt x="1025893" y="247751"/>
                </a:lnTo>
                <a:lnTo>
                  <a:pt x="1022604" y="251637"/>
                </a:lnTo>
                <a:lnTo>
                  <a:pt x="1020305" y="255638"/>
                </a:lnTo>
                <a:lnTo>
                  <a:pt x="1017206" y="260946"/>
                </a:lnTo>
                <a:lnTo>
                  <a:pt x="1015034" y="267500"/>
                </a:lnTo>
                <a:lnTo>
                  <a:pt x="1013802" y="275285"/>
                </a:lnTo>
                <a:lnTo>
                  <a:pt x="1013320" y="278599"/>
                </a:lnTo>
                <a:lnTo>
                  <a:pt x="1012977" y="281266"/>
                </a:lnTo>
                <a:lnTo>
                  <a:pt x="1032040" y="284276"/>
                </a:lnTo>
                <a:lnTo>
                  <a:pt x="1033449" y="276364"/>
                </a:lnTo>
                <a:lnTo>
                  <a:pt x="1034910" y="270725"/>
                </a:lnTo>
                <a:lnTo>
                  <a:pt x="1057008" y="248005"/>
                </a:lnTo>
                <a:lnTo>
                  <a:pt x="1064608" y="242902"/>
                </a:lnTo>
                <a:lnTo>
                  <a:pt x="1087894" y="210629"/>
                </a:lnTo>
                <a:lnTo>
                  <a:pt x="1088377" y="202298"/>
                </a:lnTo>
                <a:lnTo>
                  <a:pt x="1088307" y="201002"/>
                </a:lnTo>
                <a:lnTo>
                  <a:pt x="1087058" y="193119"/>
                </a:lnTo>
                <a:lnTo>
                  <a:pt x="1083828" y="184958"/>
                </a:lnTo>
                <a:lnTo>
                  <a:pt x="1078725" y="177190"/>
                </a:lnTo>
                <a:lnTo>
                  <a:pt x="1074930" y="173342"/>
                </a:lnTo>
                <a:close/>
              </a:path>
              <a:path w="1088390" h="347980">
                <a:moveTo>
                  <a:pt x="1032198" y="157371"/>
                </a:moveTo>
                <a:lnTo>
                  <a:pt x="991835" y="177560"/>
                </a:lnTo>
                <a:lnTo>
                  <a:pt x="983208" y="196646"/>
                </a:lnTo>
                <a:lnTo>
                  <a:pt x="1003211" y="202298"/>
                </a:lnTo>
                <a:lnTo>
                  <a:pt x="1006146" y="194692"/>
                </a:lnTo>
                <a:lnTo>
                  <a:pt x="1009637" y="188317"/>
                </a:lnTo>
                <a:lnTo>
                  <a:pt x="1013680" y="183172"/>
                </a:lnTo>
                <a:lnTo>
                  <a:pt x="1018273" y="179260"/>
                </a:lnTo>
                <a:lnTo>
                  <a:pt x="1024775" y="174866"/>
                </a:lnTo>
                <a:lnTo>
                  <a:pt x="1032256" y="173342"/>
                </a:lnTo>
                <a:lnTo>
                  <a:pt x="1074930" y="173342"/>
                </a:lnTo>
                <a:lnTo>
                  <a:pt x="1071941" y="170320"/>
                </a:lnTo>
                <a:lnTo>
                  <a:pt x="1063753" y="164904"/>
                </a:lnTo>
                <a:lnTo>
                  <a:pt x="1054084" y="160893"/>
                </a:lnTo>
                <a:lnTo>
                  <a:pt x="1042962" y="158305"/>
                </a:lnTo>
                <a:lnTo>
                  <a:pt x="1032198" y="157371"/>
                </a:lnTo>
                <a:close/>
              </a:path>
              <a:path w="1088390" h="347980">
                <a:moveTo>
                  <a:pt x="1009040" y="298272"/>
                </a:moveTo>
                <a:lnTo>
                  <a:pt x="1005459" y="320865"/>
                </a:lnTo>
                <a:lnTo>
                  <a:pt x="1028052" y="324446"/>
                </a:lnTo>
                <a:lnTo>
                  <a:pt x="1031633" y="301853"/>
                </a:lnTo>
                <a:lnTo>
                  <a:pt x="1009040" y="298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78131" y="4509420"/>
            <a:ext cx="2080260" cy="83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spc="-5" dirty="0">
                <a:latin typeface="Arial"/>
                <a:cs typeface="Arial"/>
              </a:rPr>
              <a:t>Modulation: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GMSK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•&amp;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DPSK</a:t>
            </a:r>
            <a:endParaRPr sz="1800" dirty="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sz="1800" spc="-10" dirty="0">
                <a:latin typeface="Arial"/>
                <a:cs typeface="Arial"/>
              </a:rPr>
              <a:t>TX </a:t>
            </a:r>
            <a:r>
              <a:rPr sz="1800" dirty="0">
                <a:latin typeface="Arial"/>
                <a:cs typeface="Arial"/>
              </a:rPr>
              <a:t>range: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~3m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78131" y="5606700"/>
            <a:ext cx="261302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spc="-5" dirty="0">
                <a:latin typeface="Arial"/>
                <a:cs typeface="Arial"/>
              </a:rPr>
              <a:t>Data </a:t>
            </a:r>
            <a:r>
              <a:rPr sz="1800" dirty="0">
                <a:latin typeface="Arial"/>
                <a:cs typeface="Arial"/>
              </a:rPr>
              <a:t>rate: ~ </a:t>
            </a:r>
            <a:r>
              <a:rPr sz="1800" spc="5" dirty="0">
                <a:latin typeface="Arial"/>
                <a:cs typeface="Arial"/>
              </a:rPr>
              <a:t>some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Mbps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9163" y="4390649"/>
            <a:ext cx="2792095" cy="1521460"/>
          </a:xfrm>
          <a:custGeom>
            <a:avLst/>
            <a:gdLst/>
            <a:ahLst/>
            <a:cxnLst/>
            <a:rect l="l" t="t" r="r" b="b"/>
            <a:pathLst>
              <a:path w="2792095" h="1521460">
                <a:moveTo>
                  <a:pt x="0" y="253492"/>
                </a:moveTo>
                <a:lnTo>
                  <a:pt x="4084" y="207925"/>
                </a:lnTo>
                <a:lnTo>
                  <a:pt x="15859" y="165038"/>
                </a:lnTo>
                <a:lnTo>
                  <a:pt x="34610" y="125547"/>
                </a:lnTo>
                <a:lnTo>
                  <a:pt x="59620" y="90168"/>
                </a:lnTo>
                <a:lnTo>
                  <a:pt x="90173" y="59616"/>
                </a:lnTo>
                <a:lnTo>
                  <a:pt x="125553" y="34607"/>
                </a:lnTo>
                <a:lnTo>
                  <a:pt x="165043" y="15858"/>
                </a:lnTo>
                <a:lnTo>
                  <a:pt x="207928" y="4083"/>
                </a:lnTo>
                <a:lnTo>
                  <a:pt x="253492" y="0"/>
                </a:lnTo>
                <a:lnTo>
                  <a:pt x="2538476" y="0"/>
                </a:lnTo>
                <a:lnTo>
                  <a:pt x="2584039" y="4083"/>
                </a:lnTo>
                <a:lnTo>
                  <a:pt x="2626924" y="15858"/>
                </a:lnTo>
                <a:lnTo>
                  <a:pt x="2666414" y="34607"/>
                </a:lnTo>
                <a:lnTo>
                  <a:pt x="2701794" y="59616"/>
                </a:lnTo>
                <a:lnTo>
                  <a:pt x="2732347" y="90168"/>
                </a:lnTo>
                <a:lnTo>
                  <a:pt x="2757357" y="125547"/>
                </a:lnTo>
                <a:lnTo>
                  <a:pt x="2776108" y="165038"/>
                </a:lnTo>
                <a:lnTo>
                  <a:pt x="2787883" y="207925"/>
                </a:lnTo>
                <a:lnTo>
                  <a:pt x="2791968" y="253492"/>
                </a:lnTo>
                <a:lnTo>
                  <a:pt x="2791968" y="1267447"/>
                </a:lnTo>
                <a:lnTo>
                  <a:pt x="2787883" y="1313014"/>
                </a:lnTo>
                <a:lnTo>
                  <a:pt x="2776108" y="1355902"/>
                </a:lnTo>
                <a:lnTo>
                  <a:pt x="2757357" y="1395395"/>
                </a:lnTo>
                <a:lnTo>
                  <a:pt x="2732347" y="1430776"/>
                </a:lnTo>
                <a:lnTo>
                  <a:pt x="2701794" y="1461330"/>
                </a:lnTo>
                <a:lnTo>
                  <a:pt x="2666414" y="1486340"/>
                </a:lnTo>
                <a:lnTo>
                  <a:pt x="2626924" y="1505091"/>
                </a:lnTo>
                <a:lnTo>
                  <a:pt x="2584039" y="1516867"/>
                </a:lnTo>
                <a:lnTo>
                  <a:pt x="2538476" y="1520952"/>
                </a:lnTo>
                <a:lnTo>
                  <a:pt x="253492" y="1520952"/>
                </a:lnTo>
                <a:lnTo>
                  <a:pt x="207928" y="1516867"/>
                </a:lnTo>
                <a:lnTo>
                  <a:pt x="165043" y="1505091"/>
                </a:lnTo>
                <a:lnTo>
                  <a:pt x="125553" y="1486340"/>
                </a:lnTo>
                <a:lnTo>
                  <a:pt x="90173" y="1461330"/>
                </a:lnTo>
                <a:lnTo>
                  <a:pt x="59620" y="1430776"/>
                </a:lnTo>
                <a:lnTo>
                  <a:pt x="34610" y="1395395"/>
                </a:lnTo>
                <a:lnTo>
                  <a:pt x="15859" y="1355902"/>
                </a:lnTo>
                <a:lnTo>
                  <a:pt x="4084" y="1313014"/>
                </a:lnTo>
                <a:lnTo>
                  <a:pt x="0" y="1267447"/>
                </a:lnTo>
                <a:lnTo>
                  <a:pt x="0" y="253492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037565" y="4534480"/>
            <a:ext cx="2195830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1770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spc="-40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odul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tion:I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30" dirty="0">
                <a:latin typeface="Arial"/>
                <a:cs typeface="Arial"/>
              </a:rPr>
              <a:t>U</a:t>
            </a:r>
            <a:r>
              <a:rPr sz="1800" spc="5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B  &amp;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FM-UWB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37565" y="5083121"/>
            <a:ext cx="168338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860" indent="-137160">
              <a:lnSpc>
                <a:spcPct val="100000"/>
              </a:lnSpc>
              <a:buChar char="•"/>
              <a:tabLst>
                <a:tab pos="149860" algn="l"/>
              </a:tabLst>
            </a:pPr>
            <a:r>
              <a:rPr sz="1800" spc="-10" dirty="0">
                <a:latin typeface="Arial"/>
                <a:cs typeface="Arial"/>
              </a:rPr>
              <a:t>TX </a:t>
            </a:r>
            <a:r>
              <a:rPr sz="1800" dirty="0">
                <a:latin typeface="Arial"/>
                <a:cs typeface="Arial"/>
              </a:rPr>
              <a:t>range: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~3m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78131" y="5332380"/>
            <a:ext cx="479615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buChar char="•"/>
              <a:tabLst>
                <a:tab pos="156210" algn="l"/>
                <a:tab pos="2871470" algn="l"/>
              </a:tabLst>
            </a:pPr>
            <a:r>
              <a:rPr sz="1800" dirty="0">
                <a:latin typeface="Arial"/>
                <a:cs typeface="Arial"/>
              </a:rPr>
              <a:t>Bands: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MICS,WMTS,ISM	</a:t>
            </a:r>
            <a:r>
              <a:rPr sz="2700" spc="-7" baseline="-6172" dirty="0">
                <a:latin typeface="Arial"/>
                <a:cs typeface="Arial"/>
              </a:rPr>
              <a:t>• </a:t>
            </a:r>
            <a:r>
              <a:rPr sz="2700" baseline="-6172" dirty="0">
                <a:latin typeface="Arial"/>
                <a:cs typeface="Arial"/>
              </a:rPr>
              <a:t>Band: </a:t>
            </a:r>
            <a:r>
              <a:rPr sz="2700" spc="30" baseline="-6172" dirty="0">
                <a:latin typeface="Arial"/>
                <a:cs typeface="Arial"/>
              </a:rPr>
              <a:t>UWB</a:t>
            </a:r>
            <a:r>
              <a:rPr sz="2700" spc="-262" baseline="-6172" dirty="0">
                <a:latin typeface="Arial"/>
                <a:cs typeface="Arial"/>
              </a:rPr>
              <a:t> </a:t>
            </a:r>
            <a:r>
              <a:rPr sz="2700" baseline="-6172" dirty="0">
                <a:latin typeface="Arial"/>
                <a:cs typeface="Arial"/>
              </a:rPr>
              <a:t>band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037565" y="5631760"/>
            <a:ext cx="218313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spc="-5" dirty="0">
                <a:latin typeface="Arial"/>
                <a:cs typeface="Arial"/>
              </a:rPr>
              <a:t>Data </a:t>
            </a:r>
            <a:r>
              <a:rPr sz="1800" dirty="0">
                <a:latin typeface="Arial"/>
                <a:cs typeface="Arial"/>
              </a:rPr>
              <a:t>rate: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~10Mbps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03804" y="4375410"/>
            <a:ext cx="2329180" cy="1584960"/>
          </a:xfrm>
          <a:custGeom>
            <a:avLst/>
            <a:gdLst/>
            <a:ahLst/>
            <a:cxnLst/>
            <a:rect l="l" t="t" r="r" b="b"/>
            <a:pathLst>
              <a:path w="2329179" h="1584960">
                <a:moveTo>
                  <a:pt x="0" y="264160"/>
                </a:moveTo>
                <a:lnTo>
                  <a:pt x="4256" y="216675"/>
                </a:lnTo>
                <a:lnTo>
                  <a:pt x="16527" y="171983"/>
                </a:lnTo>
                <a:lnTo>
                  <a:pt x="36067" y="130830"/>
                </a:lnTo>
                <a:lnTo>
                  <a:pt x="62129" y="93962"/>
                </a:lnTo>
                <a:lnTo>
                  <a:pt x="93967" y="62125"/>
                </a:lnTo>
                <a:lnTo>
                  <a:pt x="130836" y="36064"/>
                </a:lnTo>
                <a:lnTo>
                  <a:pt x="171988" y="16525"/>
                </a:lnTo>
                <a:lnTo>
                  <a:pt x="216678" y="4255"/>
                </a:lnTo>
                <a:lnTo>
                  <a:pt x="264160" y="0"/>
                </a:lnTo>
                <a:lnTo>
                  <a:pt x="2064512" y="0"/>
                </a:lnTo>
                <a:lnTo>
                  <a:pt x="2111993" y="4255"/>
                </a:lnTo>
                <a:lnTo>
                  <a:pt x="2156683" y="16525"/>
                </a:lnTo>
                <a:lnTo>
                  <a:pt x="2197835" y="36064"/>
                </a:lnTo>
                <a:lnTo>
                  <a:pt x="2234704" y="62125"/>
                </a:lnTo>
                <a:lnTo>
                  <a:pt x="2266542" y="93962"/>
                </a:lnTo>
                <a:lnTo>
                  <a:pt x="2292604" y="130830"/>
                </a:lnTo>
                <a:lnTo>
                  <a:pt x="2312144" y="171983"/>
                </a:lnTo>
                <a:lnTo>
                  <a:pt x="2324415" y="216675"/>
                </a:lnTo>
                <a:lnTo>
                  <a:pt x="2328672" y="264160"/>
                </a:lnTo>
                <a:lnTo>
                  <a:pt x="2328672" y="1320787"/>
                </a:lnTo>
                <a:lnTo>
                  <a:pt x="2324415" y="1368272"/>
                </a:lnTo>
                <a:lnTo>
                  <a:pt x="2312144" y="1412965"/>
                </a:lnTo>
                <a:lnTo>
                  <a:pt x="2292604" y="1454119"/>
                </a:lnTo>
                <a:lnTo>
                  <a:pt x="2266542" y="1490990"/>
                </a:lnTo>
                <a:lnTo>
                  <a:pt x="2234704" y="1522829"/>
                </a:lnTo>
                <a:lnTo>
                  <a:pt x="2197835" y="1548892"/>
                </a:lnTo>
                <a:lnTo>
                  <a:pt x="2156683" y="1568432"/>
                </a:lnTo>
                <a:lnTo>
                  <a:pt x="2111993" y="1580703"/>
                </a:lnTo>
                <a:lnTo>
                  <a:pt x="2064512" y="1584960"/>
                </a:lnTo>
                <a:lnTo>
                  <a:pt x="264160" y="1584960"/>
                </a:lnTo>
                <a:lnTo>
                  <a:pt x="216678" y="1580703"/>
                </a:lnTo>
                <a:lnTo>
                  <a:pt x="171988" y="1568432"/>
                </a:lnTo>
                <a:lnTo>
                  <a:pt x="130836" y="1548892"/>
                </a:lnTo>
                <a:lnTo>
                  <a:pt x="93967" y="1522829"/>
                </a:lnTo>
                <a:lnTo>
                  <a:pt x="62129" y="1490990"/>
                </a:lnTo>
                <a:lnTo>
                  <a:pt x="36067" y="1454119"/>
                </a:lnTo>
                <a:lnTo>
                  <a:pt x="16527" y="1412965"/>
                </a:lnTo>
                <a:lnTo>
                  <a:pt x="4256" y="1368272"/>
                </a:lnTo>
                <a:lnTo>
                  <a:pt x="0" y="1320787"/>
                </a:lnTo>
                <a:lnTo>
                  <a:pt x="0" y="26416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6882134" y="4501079"/>
            <a:ext cx="2066925" cy="138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70534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ea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on-ba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e-  </a:t>
            </a:r>
            <a:r>
              <a:rPr sz="1800" spc="-30" dirty="0">
                <a:latin typeface="Arial"/>
                <a:cs typeface="Arial"/>
              </a:rPr>
              <a:t>TDMA</a:t>
            </a:r>
            <a:endParaRPr sz="1800" dirty="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spc="-5" dirty="0">
                <a:latin typeface="Arial"/>
                <a:cs typeface="Arial"/>
              </a:rPr>
              <a:t>Group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Superframe</a:t>
            </a:r>
          </a:p>
          <a:p>
            <a:pPr marL="155575" indent="-142875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dirty="0">
                <a:latin typeface="Arial"/>
                <a:cs typeface="Arial"/>
              </a:rPr>
              <a:t>Priority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support</a:t>
            </a:r>
          </a:p>
          <a:p>
            <a:pPr marL="155575" indent="-142875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dirty="0">
                <a:latin typeface="Arial"/>
                <a:cs typeface="Arial"/>
              </a:rPr>
              <a:t>Non-beacon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mode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813804" y="4390647"/>
            <a:ext cx="2161540" cy="1521460"/>
          </a:xfrm>
          <a:custGeom>
            <a:avLst/>
            <a:gdLst/>
            <a:ahLst/>
            <a:cxnLst/>
            <a:rect l="l" t="t" r="r" b="b"/>
            <a:pathLst>
              <a:path w="2161540" h="1521460">
                <a:moveTo>
                  <a:pt x="0" y="253492"/>
                </a:moveTo>
                <a:lnTo>
                  <a:pt x="4084" y="207925"/>
                </a:lnTo>
                <a:lnTo>
                  <a:pt x="15859" y="165038"/>
                </a:lnTo>
                <a:lnTo>
                  <a:pt x="34610" y="125547"/>
                </a:lnTo>
                <a:lnTo>
                  <a:pt x="59620" y="90168"/>
                </a:lnTo>
                <a:lnTo>
                  <a:pt x="90173" y="59616"/>
                </a:lnTo>
                <a:lnTo>
                  <a:pt x="125553" y="34607"/>
                </a:lnTo>
                <a:lnTo>
                  <a:pt x="165043" y="15858"/>
                </a:lnTo>
                <a:lnTo>
                  <a:pt x="207928" y="4083"/>
                </a:lnTo>
                <a:lnTo>
                  <a:pt x="253492" y="0"/>
                </a:lnTo>
                <a:lnTo>
                  <a:pt x="1907539" y="0"/>
                </a:lnTo>
                <a:lnTo>
                  <a:pt x="1953103" y="4083"/>
                </a:lnTo>
                <a:lnTo>
                  <a:pt x="1995988" y="15858"/>
                </a:lnTo>
                <a:lnTo>
                  <a:pt x="2035478" y="34607"/>
                </a:lnTo>
                <a:lnTo>
                  <a:pt x="2070858" y="59616"/>
                </a:lnTo>
                <a:lnTo>
                  <a:pt x="2101411" y="90168"/>
                </a:lnTo>
                <a:lnTo>
                  <a:pt x="2126421" y="125547"/>
                </a:lnTo>
                <a:lnTo>
                  <a:pt x="2145172" y="165038"/>
                </a:lnTo>
                <a:lnTo>
                  <a:pt x="2156947" y="207925"/>
                </a:lnTo>
                <a:lnTo>
                  <a:pt x="2161032" y="253492"/>
                </a:lnTo>
                <a:lnTo>
                  <a:pt x="2161032" y="1267447"/>
                </a:lnTo>
                <a:lnTo>
                  <a:pt x="2156947" y="1313014"/>
                </a:lnTo>
                <a:lnTo>
                  <a:pt x="2145172" y="1355902"/>
                </a:lnTo>
                <a:lnTo>
                  <a:pt x="2126421" y="1395395"/>
                </a:lnTo>
                <a:lnTo>
                  <a:pt x="2101411" y="1430776"/>
                </a:lnTo>
                <a:lnTo>
                  <a:pt x="2070858" y="1461330"/>
                </a:lnTo>
                <a:lnTo>
                  <a:pt x="2035478" y="1486340"/>
                </a:lnTo>
                <a:lnTo>
                  <a:pt x="1995988" y="1505091"/>
                </a:lnTo>
                <a:lnTo>
                  <a:pt x="1953103" y="1516867"/>
                </a:lnTo>
                <a:lnTo>
                  <a:pt x="1907539" y="1520952"/>
                </a:lnTo>
                <a:lnTo>
                  <a:pt x="253492" y="1520952"/>
                </a:lnTo>
                <a:lnTo>
                  <a:pt x="207928" y="1516867"/>
                </a:lnTo>
                <a:lnTo>
                  <a:pt x="165043" y="1505091"/>
                </a:lnTo>
                <a:lnTo>
                  <a:pt x="125553" y="1486340"/>
                </a:lnTo>
                <a:lnTo>
                  <a:pt x="90173" y="1461330"/>
                </a:lnTo>
                <a:lnTo>
                  <a:pt x="59620" y="1430776"/>
                </a:lnTo>
                <a:lnTo>
                  <a:pt x="34610" y="1395395"/>
                </a:lnTo>
                <a:lnTo>
                  <a:pt x="15859" y="1355902"/>
                </a:lnTo>
                <a:lnTo>
                  <a:pt x="4084" y="1313014"/>
                </a:lnTo>
                <a:lnTo>
                  <a:pt x="0" y="1267447"/>
                </a:lnTo>
                <a:lnTo>
                  <a:pt x="0" y="253492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217675" y="3887723"/>
            <a:ext cx="622300" cy="426720"/>
          </a:xfrm>
          <a:custGeom>
            <a:avLst/>
            <a:gdLst/>
            <a:ahLst/>
            <a:cxnLst/>
            <a:rect l="l" t="t" r="r" b="b"/>
            <a:pathLst>
              <a:path w="622300" h="426720">
                <a:moveTo>
                  <a:pt x="466344" y="0"/>
                </a:moveTo>
                <a:lnTo>
                  <a:pt x="155447" y="0"/>
                </a:lnTo>
                <a:lnTo>
                  <a:pt x="155447" y="13334"/>
                </a:lnTo>
                <a:lnTo>
                  <a:pt x="466344" y="13334"/>
                </a:lnTo>
                <a:lnTo>
                  <a:pt x="466344" y="0"/>
                </a:lnTo>
                <a:close/>
              </a:path>
              <a:path w="622300" h="426720">
                <a:moveTo>
                  <a:pt x="466344" y="26669"/>
                </a:moveTo>
                <a:lnTo>
                  <a:pt x="155447" y="26669"/>
                </a:lnTo>
                <a:lnTo>
                  <a:pt x="155447" y="53339"/>
                </a:lnTo>
                <a:lnTo>
                  <a:pt x="466344" y="53339"/>
                </a:lnTo>
                <a:lnTo>
                  <a:pt x="466344" y="26669"/>
                </a:lnTo>
                <a:close/>
              </a:path>
              <a:path w="622300" h="426720">
                <a:moveTo>
                  <a:pt x="621792" y="213359"/>
                </a:moveTo>
                <a:lnTo>
                  <a:pt x="0" y="213359"/>
                </a:lnTo>
                <a:lnTo>
                  <a:pt x="310896" y="426719"/>
                </a:lnTo>
                <a:lnTo>
                  <a:pt x="621792" y="213359"/>
                </a:lnTo>
                <a:close/>
              </a:path>
              <a:path w="622300" h="426720">
                <a:moveTo>
                  <a:pt x="466344" y="66675"/>
                </a:moveTo>
                <a:lnTo>
                  <a:pt x="155448" y="66675"/>
                </a:lnTo>
                <a:lnTo>
                  <a:pt x="155448" y="213359"/>
                </a:lnTo>
                <a:lnTo>
                  <a:pt x="466344" y="213359"/>
                </a:lnTo>
                <a:lnTo>
                  <a:pt x="466344" y="6667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368361" y="3894391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421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373124" y="3914394"/>
            <a:ext cx="311150" cy="26670"/>
          </a:xfrm>
          <a:custGeom>
            <a:avLst/>
            <a:gdLst/>
            <a:ahLst/>
            <a:cxnLst/>
            <a:rect l="l" t="t" r="r" b="b"/>
            <a:pathLst>
              <a:path w="311150" h="26670">
                <a:moveTo>
                  <a:pt x="310896" y="26669"/>
                </a:moveTo>
                <a:lnTo>
                  <a:pt x="0" y="26669"/>
                </a:lnTo>
                <a:lnTo>
                  <a:pt x="0" y="0"/>
                </a:lnTo>
                <a:lnTo>
                  <a:pt x="310896" y="0"/>
                </a:lnTo>
                <a:lnTo>
                  <a:pt x="310896" y="266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1217675" y="3954398"/>
            <a:ext cx="622300" cy="360045"/>
          </a:xfrm>
          <a:custGeom>
            <a:avLst/>
            <a:gdLst/>
            <a:ahLst/>
            <a:cxnLst/>
            <a:rect l="l" t="t" r="r" b="b"/>
            <a:pathLst>
              <a:path w="622300" h="360045">
                <a:moveTo>
                  <a:pt x="466344" y="0"/>
                </a:moveTo>
                <a:lnTo>
                  <a:pt x="466344" y="146684"/>
                </a:lnTo>
                <a:lnTo>
                  <a:pt x="621792" y="146684"/>
                </a:lnTo>
                <a:lnTo>
                  <a:pt x="310896" y="360044"/>
                </a:lnTo>
                <a:lnTo>
                  <a:pt x="0" y="146684"/>
                </a:lnTo>
                <a:lnTo>
                  <a:pt x="155448" y="146684"/>
                </a:lnTo>
                <a:lnTo>
                  <a:pt x="155448" y="0"/>
                </a:lnTo>
                <a:lnTo>
                  <a:pt x="46634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560564" y="3899915"/>
            <a:ext cx="624840" cy="426720"/>
          </a:xfrm>
          <a:custGeom>
            <a:avLst/>
            <a:gdLst/>
            <a:ahLst/>
            <a:cxnLst/>
            <a:rect l="l" t="t" r="r" b="b"/>
            <a:pathLst>
              <a:path w="624840" h="426720">
                <a:moveTo>
                  <a:pt x="468629" y="0"/>
                </a:moveTo>
                <a:lnTo>
                  <a:pt x="156209" y="0"/>
                </a:lnTo>
                <a:lnTo>
                  <a:pt x="156209" y="13335"/>
                </a:lnTo>
                <a:lnTo>
                  <a:pt x="468629" y="13335"/>
                </a:lnTo>
                <a:lnTo>
                  <a:pt x="468629" y="0"/>
                </a:lnTo>
                <a:close/>
              </a:path>
              <a:path w="624840" h="426720">
                <a:moveTo>
                  <a:pt x="468629" y="26670"/>
                </a:moveTo>
                <a:lnTo>
                  <a:pt x="156209" y="26670"/>
                </a:lnTo>
                <a:lnTo>
                  <a:pt x="156209" y="53340"/>
                </a:lnTo>
                <a:lnTo>
                  <a:pt x="468629" y="53340"/>
                </a:lnTo>
                <a:lnTo>
                  <a:pt x="468629" y="26670"/>
                </a:lnTo>
                <a:close/>
              </a:path>
              <a:path w="624840" h="426720">
                <a:moveTo>
                  <a:pt x="624839" y="213360"/>
                </a:moveTo>
                <a:lnTo>
                  <a:pt x="0" y="213360"/>
                </a:lnTo>
                <a:lnTo>
                  <a:pt x="312419" y="426720"/>
                </a:lnTo>
                <a:lnTo>
                  <a:pt x="624839" y="213360"/>
                </a:lnTo>
                <a:close/>
              </a:path>
              <a:path w="624840" h="426720">
                <a:moveTo>
                  <a:pt x="468629" y="66675"/>
                </a:moveTo>
                <a:lnTo>
                  <a:pt x="156209" y="66675"/>
                </a:lnTo>
                <a:lnTo>
                  <a:pt x="156209" y="213360"/>
                </a:lnTo>
                <a:lnTo>
                  <a:pt x="468629" y="213360"/>
                </a:lnTo>
                <a:lnTo>
                  <a:pt x="468629" y="6667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560564" y="3966590"/>
            <a:ext cx="624840" cy="360045"/>
          </a:xfrm>
          <a:custGeom>
            <a:avLst/>
            <a:gdLst/>
            <a:ahLst/>
            <a:cxnLst/>
            <a:rect l="l" t="t" r="r" b="b"/>
            <a:pathLst>
              <a:path w="624840" h="360045">
                <a:moveTo>
                  <a:pt x="468629" y="0"/>
                </a:moveTo>
                <a:lnTo>
                  <a:pt x="468629" y="146684"/>
                </a:lnTo>
                <a:lnTo>
                  <a:pt x="624839" y="146684"/>
                </a:lnTo>
                <a:lnTo>
                  <a:pt x="312419" y="360044"/>
                </a:lnTo>
                <a:lnTo>
                  <a:pt x="0" y="146684"/>
                </a:lnTo>
                <a:lnTo>
                  <a:pt x="156209" y="146684"/>
                </a:lnTo>
                <a:lnTo>
                  <a:pt x="156209" y="0"/>
                </a:lnTo>
                <a:lnTo>
                  <a:pt x="46862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3942588" y="3930396"/>
            <a:ext cx="622300" cy="426720"/>
          </a:xfrm>
          <a:custGeom>
            <a:avLst/>
            <a:gdLst/>
            <a:ahLst/>
            <a:cxnLst/>
            <a:rect l="l" t="t" r="r" b="b"/>
            <a:pathLst>
              <a:path w="622300" h="426720">
                <a:moveTo>
                  <a:pt x="466344" y="0"/>
                </a:moveTo>
                <a:lnTo>
                  <a:pt x="155448" y="0"/>
                </a:lnTo>
                <a:lnTo>
                  <a:pt x="155448" y="13334"/>
                </a:lnTo>
                <a:lnTo>
                  <a:pt x="466344" y="13334"/>
                </a:lnTo>
                <a:lnTo>
                  <a:pt x="466344" y="0"/>
                </a:lnTo>
                <a:close/>
              </a:path>
              <a:path w="622300" h="426720">
                <a:moveTo>
                  <a:pt x="466344" y="26669"/>
                </a:moveTo>
                <a:lnTo>
                  <a:pt x="155448" y="26669"/>
                </a:lnTo>
                <a:lnTo>
                  <a:pt x="155448" y="53339"/>
                </a:lnTo>
                <a:lnTo>
                  <a:pt x="466344" y="53339"/>
                </a:lnTo>
                <a:lnTo>
                  <a:pt x="466344" y="26669"/>
                </a:lnTo>
                <a:close/>
              </a:path>
              <a:path w="622300" h="426720">
                <a:moveTo>
                  <a:pt x="621791" y="213359"/>
                </a:moveTo>
                <a:lnTo>
                  <a:pt x="0" y="213359"/>
                </a:lnTo>
                <a:lnTo>
                  <a:pt x="310896" y="426719"/>
                </a:lnTo>
                <a:lnTo>
                  <a:pt x="621791" y="213359"/>
                </a:lnTo>
                <a:close/>
              </a:path>
              <a:path w="622300" h="426720">
                <a:moveTo>
                  <a:pt x="466344" y="66674"/>
                </a:moveTo>
                <a:lnTo>
                  <a:pt x="155448" y="66674"/>
                </a:lnTo>
                <a:lnTo>
                  <a:pt x="155448" y="213359"/>
                </a:lnTo>
                <a:lnTo>
                  <a:pt x="466344" y="213359"/>
                </a:lnTo>
                <a:lnTo>
                  <a:pt x="466344" y="6667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4093273" y="3937063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421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4098035" y="3957065"/>
            <a:ext cx="311150" cy="26670"/>
          </a:xfrm>
          <a:custGeom>
            <a:avLst/>
            <a:gdLst/>
            <a:ahLst/>
            <a:cxnLst/>
            <a:rect l="l" t="t" r="r" b="b"/>
            <a:pathLst>
              <a:path w="311150" h="26670">
                <a:moveTo>
                  <a:pt x="310896" y="26669"/>
                </a:moveTo>
                <a:lnTo>
                  <a:pt x="0" y="26669"/>
                </a:lnTo>
                <a:lnTo>
                  <a:pt x="0" y="0"/>
                </a:lnTo>
                <a:lnTo>
                  <a:pt x="310896" y="0"/>
                </a:lnTo>
                <a:lnTo>
                  <a:pt x="310896" y="266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3942588" y="3997071"/>
            <a:ext cx="622300" cy="360045"/>
          </a:xfrm>
          <a:custGeom>
            <a:avLst/>
            <a:gdLst/>
            <a:ahLst/>
            <a:cxnLst/>
            <a:rect l="l" t="t" r="r" b="b"/>
            <a:pathLst>
              <a:path w="622300" h="360045">
                <a:moveTo>
                  <a:pt x="466344" y="0"/>
                </a:moveTo>
                <a:lnTo>
                  <a:pt x="466344" y="146684"/>
                </a:lnTo>
                <a:lnTo>
                  <a:pt x="621791" y="146684"/>
                </a:lnTo>
                <a:lnTo>
                  <a:pt x="310896" y="360044"/>
                </a:lnTo>
                <a:lnTo>
                  <a:pt x="0" y="146684"/>
                </a:lnTo>
                <a:lnTo>
                  <a:pt x="155448" y="146684"/>
                </a:lnTo>
                <a:lnTo>
                  <a:pt x="155448" y="0"/>
                </a:lnTo>
                <a:lnTo>
                  <a:pt x="46634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 txBox="1"/>
          <p:nvPr/>
        </p:nvSpPr>
        <p:spPr>
          <a:xfrm>
            <a:off x="5398008" y="3102864"/>
            <a:ext cx="1256030" cy="786765"/>
          </a:xfrm>
          <a:prstGeom prst="rect">
            <a:avLst/>
          </a:prstGeom>
          <a:solidFill>
            <a:srgbClr val="F2F2F2"/>
          </a:solidFill>
          <a:ln w="25400">
            <a:solidFill>
              <a:srgbClr val="000000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770"/>
              </a:spcBef>
            </a:pPr>
            <a:r>
              <a:rPr sz="1800" spc="-5" dirty="0">
                <a:latin typeface="Arial"/>
                <a:cs typeface="Arial"/>
              </a:rPr>
              <a:t>HBC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PHY</a:t>
            </a:r>
            <a:endParaRPr sz="1800" dirty="0">
              <a:latin typeface="Arial"/>
              <a:cs typeface="Arial"/>
            </a:endParaRPr>
          </a:p>
          <a:p>
            <a:pPr marR="6096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on-body</a:t>
            </a:r>
          </a:p>
        </p:txBody>
      </p:sp>
      <p:sp>
        <p:nvSpPr>
          <p:cNvPr id="47" name="object 47"/>
          <p:cNvSpPr/>
          <p:nvPr/>
        </p:nvSpPr>
        <p:spPr>
          <a:xfrm>
            <a:off x="6026168" y="2743200"/>
            <a:ext cx="1270" cy="294005"/>
          </a:xfrm>
          <a:custGeom>
            <a:avLst/>
            <a:gdLst/>
            <a:ahLst/>
            <a:cxnLst/>
            <a:rect l="l" t="t" r="r" b="b"/>
            <a:pathLst>
              <a:path w="1270" h="294005">
                <a:moveTo>
                  <a:pt x="0" y="293687"/>
                </a:moveTo>
                <a:lnTo>
                  <a:pt x="127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5988121" y="3024019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0" y="0"/>
                </a:moveTo>
                <a:lnTo>
                  <a:pt x="37769" y="76365"/>
                </a:lnTo>
                <a:lnTo>
                  <a:pt x="76200" y="3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 txBox="1"/>
          <p:nvPr/>
        </p:nvSpPr>
        <p:spPr>
          <a:xfrm>
            <a:off x="5457745" y="4505529"/>
            <a:ext cx="1255395" cy="138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dirty="0">
                <a:latin typeface="Arial"/>
                <a:cs typeface="Arial"/>
              </a:rPr>
              <a:t>Frequen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y  Selective</a:t>
            </a: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•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10-50MHz</a:t>
            </a:r>
            <a:endParaRPr sz="1800" dirty="0">
              <a:latin typeface="Arial"/>
              <a:cs typeface="Arial"/>
            </a:endParaRPr>
          </a:p>
          <a:p>
            <a:pPr marL="12700" marR="143510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dirty="0">
                <a:latin typeface="Arial"/>
                <a:cs typeface="Arial"/>
              </a:rPr>
              <a:t>125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bp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-  </a:t>
            </a:r>
            <a:r>
              <a:rPr sz="1800" spc="-5" dirty="0">
                <a:latin typeface="Arial"/>
                <a:cs typeface="Arial"/>
              </a:rPr>
              <a:t>2Mbps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390388" y="4399793"/>
            <a:ext cx="1365885" cy="1521460"/>
          </a:xfrm>
          <a:custGeom>
            <a:avLst/>
            <a:gdLst/>
            <a:ahLst/>
            <a:cxnLst/>
            <a:rect l="l" t="t" r="r" b="b"/>
            <a:pathLst>
              <a:path w="1365884" h="1521460">
                <a:moveTo>
                  <a:pt x="0" y="227583"/>
                </a:moveTo>
                <a:lnTo>
                  <a:pt x="4623" y="181717"/>
                </a:lnTo>
                <a:lnTo>
                  <a:pt x="17884" y="138997"/>
                </a:lnTo>
                <a:lnTo>
                  <a:pt x="38867" y="100339"/>
                </a:lnTo>
                <a:lnTo>
                  <a:pt x="66657" y="66657"/>
                </a:lnTo>
                <a:lnTo>
                  <a:pt x="100339" y="38867"/>
                </a:lnTo>
                <a:lnTo>
                  <a:pt x="138997" y="17884"/>
                </a:lnTo>
                <a:lnTo>
                  <a:pt x="181717" y="4623"/>
                </a:lnTo>
                <a:lnTo>
                  <a:pt x="227584" y="0"/>
                </a:lnTo>
                <a:lnTo>
                  <a:pt x="1137920" y="0"/>
                </a:lnTo>
                <a:lnTo>
                  <a:pt x="1183786" y="4623"/>
                </a:lnTo>
                <a:lnTo>
                  <a:pt x="1226506" y="17884"/>
                </a:lnTo>
                <a:lnTo>
                  <a:pt x="1265164" y="38867"/>
                </a:lnTo>
                <a:lnTo>
                  <a:pt x="1298846" y="66657"/>
                </a:lnTo>
                <a:lnTo>
                  <a:pt x="1326636" y="100339"/>
                </a:lnTo>
                <a:lnTo>
                  <a:pt x="1347619" y="138997"/>
                </a:lnTo>
                <a:lnTo>
                  <a:pt x="1360880" y="181717"/>
                </a:lnTo>
                <a:lnTo>
                  <a:pt x="1365504" y="227583"/>
                </a:lnTo>
                <a:lnTo>
                  <a:pt x="1365504" y="1293355"/>
                </a:lnTo>
                <a:lnTo>
                  <a:pt x="1360880" y="1339222"/>
                </a:lnTo>
                <a:lnTo>
                  <a:pt x="1347619" y="1381943"/>
                </a:lnTo>
                <a:lnTo>
                  <a:pt x="1326636" y="1420604"/>
                </a:lnTo>
                <a:lnTo>
                  <a:pt x="1298846" y="1454288"/>
                </a:lnTo>
                <a:lnTo>
                  <a:pt x="1265164" y="1482080"/>
                </a:lnTo>
                <a:lnTo>
                  <a:pt x="1226506" y="1503065"/>
                </a:lnTo>
                <a:lnTo>
                  <a:pt x="1183786" y="1516327"/>
                </a:lnTo>
                <a:lnTo>
                  <a:pt x="1137920" y="1520952"/>
                </a:lnTo>
                <a:lnTo>
                  <a:pt x="227584" y="1520952"/>
                </a:lnTo>
                <a:lnTo>
                  <a:pt x="181717" y="1516327"/>
                </a:lnTo>
                <a:lnTo>
                  <a:pt x="138997" y="1503065"/>
                </a:lnTo>
                <a:lnTo>
                  <a:pt x="100339" y="1482080"/>
                </a:lnTo>
                <a:lnTo>
                  <a:pt x="66657" y="1454288"/>
                </a:lnTo>
                <a:lnTo>
                  <a:pt x="38867" y="1420604"/>
                </a:lnTo>
                <a:lnTo>
                  <a:pt x="17884" y="1381943"/>
                </a:lnTo>
                <a:lnTo>
                  <a:pt x="4623" y="1339222"/>
                </a:lnTo>
                <a:lnTo>
                  <a:pt x="0" y="1293355"/>
                </a:lnTo>
                <a:lnTo>
                  <a:pt x="0" y="227583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5750052" y="3896867"/>
            <a:ext cx="622300" cy="426720"/>
          </a:xfrm>
          <a:custGeom>
            <a:avLst/>
            <a:gdLst/>
            <a:ahLst/>
            <a:cxnLst/>
            <a:rect l="l" t="t" r="r" b="b"/>
            <a:pathLst>
              <a:path w="622300" h="426720">
                <a:moveTo>
                  <a:pt x="466344" y="0"/>
                </a:moveTo>
                <a:lnTo>
                  <a:pt x="155448" y="0"/>
                </a:lnTo>
                <a:lnTo>
                  <a:pt x="155448" y="13335"/>
                </a:lnTo>
                <a:lnTo>
                  <a:pt x="466344" y="13335"/>
                </a:lnTo>
                <a:lnTo>
                  <a:pt x="466344" y="0"/>
                </a:lnTo>
                <a:close/>
              </a:path>
              <a:path w="622300" h="426720">
                <a:moveTo>
                  <a:pt x="466344" y="26670"/>
                </a:moveTo>
                <a:lnTo>
                  <a:pt x="155448" y="26670"/>
                </a:lnTo>
                <a:lnTo>
                  <a:pt x="155448" y="53340"/>
                </a:lnTo>
                <a:lnTo>
                  <a:pt x="466344" y="53340"/>
                </a:lnTo>
                <a:lnTo>
                  <a:pt x="466344" y="26670"/>
                </a:lnTo>
                <a:close/>
              </a:path>
              <a:path w="622300" h="426720">
                <a:moveTo>
                  <a:pt x="621792" y="213360"/>
                </a:moveTo>
                <a:lnTo>
                  <a:pt x="0" y="213360"/>
                </a:lnTo>
                <a:lnTo>
                  <a:pt x="310896" y="426720"/>
                </a:lnTo>
                <a:lnTo>
                  <a:pt x="621792" y="213360"/>
                </a:lnTo>
                <a:close/>
              </a:path>
              <a:path w="622300" h="426720">
                <a:moveTo>
                  <a:pt x="466344" y="66675"/>
                </a:moveTo>
                <a:lnTo>
                  <a:pt x="155448" y="66675"/>
                </a:lnTo>
                <a:lnTo>
                  <a:pt x="155448" y="213360"/>
                </a:lnTo>
                <a:lnTo>
                  <a:pt x="466344" y="213360"/>
                </a:lnTo>
                <a:lnTo>
                  <a:pt x="466344" y="6667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900737" y="3903535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421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905500" y="3923538"/>
            <a:ext cx="311150" cy="26670"/>
          </a:xfrm>
          <a:custGeom>
            <a:avLst/>
            <a:gdLst/>
            <a:ahLst/>
            <a:cxnLst/>
            <a:rect l="l" t="t" r="r" b="b"/>
            <a:pathLst>
              <a:path w="311150" h="26670">
                <a:moveTo>
                  <a:pt x="310896" y="26669"/>
                </a:moveTo>
                <a:lnTo>
                  <a:pt x="0" y="26669"/>
                </a:lnTo>
                <a:lnTo>
                  <a:pt x="0" y="0"/>
                </a:lnTo>
                <a:lnTo>
                  <a:pt x="310896" y="0"/>
                </a:lnTo>
                <a:lnTo>
                  <a:pt x="310896" y="266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5750052" y="3963542"/>
            <a:ext cx="622300" cy="360045"/>
          </a:xfrm>
          <a:custGeom>
            <a:avLst/>
            <a:gdLst/>
            <a:ahLst/>
            <a:cxnLst/>
            <a:rect l="l" t="t" r="r" b="b"/>
            <a:pathLst>
              <a:path w="622300" h="360045">
                <a:moveTo>
                  <a:pt x="466344" y="0"/>
                </a:moveTo>
                <a:lnTo>
                  <a:pt x="466344" y="146684"/>
                </a:lnTo>
                <a:lnTo>
                  <a:pt x="621792" y="146684"/>
                </a:lnTo>
                <a:lnTo>
                  <a:pt x="310896" y="360044"/>
                </a:lnTo>
                <a:lnTo>
                  <a:pt x="0" y="146684"/>
                </a:lnTo>
                <a:lnTo>
                  <a:pt x="155448" y="146684"/>
                </a:lnTo>
                <a:lnTo>
                  <a:pt x="155448" y="0"/>
                </a:lnTo>
                <a:lnTo>
                  <a:pt x="46634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3">
            <a:extLst>
              <a:ext uri="{FF2B5EF4-FFF2-40B4-BE49-F238E27FC236}">
                <a16:creationId xmlns:a16="http://schemas.microsoft.com/office/drawing/2014/main" id="{0764C376-3E90-4760-AB38-FD4B45ADA44B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3">
            <a:extLst>
              <a:ext uri="{FF2B5EF4-FFF2-40B4-BE49-F238E27FC236}">
                <a16:creationId xmlns:a16="http://schemas.microsoft.com/office/drawing/2014/main" id="{4920CF14-648D-440C-81F7-53B3CA558F0C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スライド番号プレースホルダー 54">
            <a:extLst>
              <a:ext uri="{FF2B5EF4-FFF2-40B4-BE49-F238E27FC236}">
                <a16:creationId xmlns:a16="http://schemas.microsoft.com/office/drawing/2014/main" id="{B244E858-971A-BC81-E62B-AEC9F454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21</a:t>
            </a:fld>
            <a:endParaRPr lang="fi-FI" altLang="ja-JP"/>
          </a:p>
        </p:txBody>
      </p:sp>
      <p:sp>
        <p:nvSpPr>
          <p:cNvPr id="57" name="日付プレースホルダー 56">
            <a:extLst>
              <a:ext uri="{FF2B5EF4-FFF2-40B4-BE49-F238E27FC236}">
                <a16:creationId xmlns:a16="http://schemas.microsoft.com/office/drawing/2014/main" id="{63715117-A31A-168A-864B-C1D0ECD8DE5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790128" y="623388"/>
            <a:ext cx="554101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2.3 </a:t>
            </a:r>
            <a:r>
              <a:rPr sz="3600" b="1" spc="-15" dirty="0">
                <a:latin typeface="Arial"/>
                <a:cs typeface="Arial"/>
              </a:rPr>
              <a:t>User </a:t>
            </a:r>
            <a:r>
              <a:rPr sz="3600" b="1" spc="-5" dirty="0">
                <a:latin typeface="Arial"/>
                <a:cs typeface="Arial"/>
              </a:rPr>
              <a:t>Priority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Mapping</a:t>
            </a:r>
            <a:endParaRPr sz="36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04787" y="1318727"/>
          <a:ext cx="8683624" cy="4986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7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7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378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900" b="1" spc="-5" dirty="0">
                          <a:latin typeface="Arial"/>
                          <a:cs typeface="Arial"/>
                        </a:rPr>
                        <a:t>Priority</a:t>
                      </a:r>
                      <a:r>
                        <a:rPr sz="19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level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918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900" b="1" spc="-20" dirty="0">
                          <a:latin typeface="Arial"/>
                          <a:cs typeface="Arial"/>
                        </a:rPr>
                        <a:t>Traffic</a:t>
                      </a:r>
                      <a:r>
                        <a:rPr sz="1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designation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1219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25" dirty="0">
                          <a:latin typeface="Arial"/>
                          <a:cs typeface="Arial"/>
                        </a:rPr>
                        <a:t>type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68"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7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Emergency 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medical 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sz="1900" b="1" spc="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report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Data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480">
                <a:tc>
                  <a:txBody>
                    <a:bodyPr/>
                    <a:lstStyle/>
                    <a:p>
                      <a:pPr marL="129539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6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2286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63500">
                        <a:lnSpc>
                          <a:spcPct val="100000"/>
                        </a:lnSpc>
                        <a:spcBef>
                          <a:spcPts val="660"/>
                        </a:spcBef>
                        <a:tabLst>
                          <a:tab pos="867410" algn="l"/>
                          <a:tab pos="1964689" algn="l"/>
                          <a:tab pos="3131820" algn="l"/>
                          <a:tab pos="3894454" algn="l"/>
                        </a:tabLst>
                      </a:pPr>
                      <a:r>
                        <a:rPr sz="1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	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9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9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b="1" spc="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y	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900" b="1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cal	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900" b="1" spc="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	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or 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network</a:t>
                      </a:r>
                      <a:r>
                        <a:rPr sz="19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control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Data or</a:t>
                      </a:r>
                      <a:r>
                        <a:rPr sz="1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management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228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68">
                <a:tc>
                  <a:txBody>
                    <a:bodyPr/>
                    <a:lstStyle/>
                    <a:p>
                      <a:pPr marL="129539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5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Medical 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data 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network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 control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Data or</a:t>
                      </a:r>
                      <a:r>
                        <a:rPr sz="1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management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68"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4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b="1" spc="-35" dirty="0">
                          <a:latin typeface="Arial"/>
                          <a:cs typeface="Arial"/>
                        </a:rPr>
                        <a:t>Voice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Data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68"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3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Video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Data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68"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2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spc="-5" dirty="0">
                          <a:latin typeface="Arial"/>
                          <a:cs typeface="Arial"/>
                        </a:rPr>
                        <a:t>Excellent</a:t>
                      </a:r>
                      <a:r>
                        <a:rPr sz="1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effort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Data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68"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1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spc="-5" dirty="0">
                          <a:latin typeface="Arial"/>
                          <a:cs typeface="Arial"/>
                        </a:rPr>
                        <a:t>Best</a:t>
                      </a:r>
                      <a:r>
                        <a:rPr sz="19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effort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Data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68"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0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Background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Data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object 3">
            <a:extLst>
              <a:ext uri="{FF2B5EF4-FFF2-40B4-BE49-F238E27FC236}">
                <a16:creationId xmlns:a16="http://schemas.microsoft.com/office/drawing/2014/main" id="{50B34546-AAA1-4E56-ABB3-4BC625589076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D6CCF76F-502D-4C6E-9E7F-EFD5CBB1B151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68F350-B342-5122-3F8F-6002007950F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22</a:t>
            </a:fld>
            <a:endParaRPr lang="en-US" altLang="ja-JP" spc="-10" dirty="0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A3912497-EF91-AE35-B2E8-B6F9FD83FE10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E77ED0F-135D-4B58-0FD8-4F6EA9C0344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1036" y="723135"/>
            <a:ext cx="726313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2.4 Three Channel </a:t>
            </a:r>
            <a:r>
              <a:rPr sz="3600" spc="-25" dirty="0"/>
              <a:t>Access</a:t>
            </a:r>
            <a:r>
              <a:rPr sz="3600" spc="45" dirty="0"/>
              <a:t> </a:t>
            </a:r>
            <a:r>
              <a:rPr sz="3600" spc="-5" dirty="0"/>
              <a:t>Modes</a:t>
            </a:r>
            <a:endParaRPr sz="36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2248" y="1692309"/>
          <a:ext cx="8675686" cy="4243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7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2263">
                <a:tc>
                  <a:txBody>
                    <a:bodyPr/>
                    <a:lstStyle/>
                    <a:p>
                      <a:pPr marL="356870" marR="210185" indent="-1270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nn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l 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access 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mode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8035" marR="139065" indent="-64325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2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reference-based  (superframe  structure)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Beacon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Notes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250" dirty="0">
                        <a:latin typeface="Times New Roman"/>
                        <a:cs typeface="Times New Roman"/>
                      </a:endParaRPr>
                    </a:p>
                    <a:p>
                      <a:pPr marL="8108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250" dirty="0">
                        <a:latin typeface="Times New Roman"/>
                        <a:cs typeface="Times New Roman"/>
                      </a:endParaRPr>
                    </a:p>
                    <a:p>
                      <a:pPr marL="133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45" dirty="0">
                          <a:latin typeface="Arial"/>
                          <a:cs typeface="Arial"/>
                        </a:rPr>
                        <a:t>Yes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250" dirty="0">
                        <a:latin typeface="Times New Roman"/>
                        <a:cs typeface="Times New Roman"/>
                      </a:endParaRPr>
                    </a:p>
                    <a:p>
                      <a:pPr marL="4381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45" dirty="0">
                          <a:latin typeface="Arial"/>
                          <a:cs typeface="Arial"/>
                        </a:rPr>
                        <a:t>Yes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 marR="17081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Coordinator sends 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beacon in each  superframe except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for  inactive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superframes.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000" dirty="0">
                        <a:latin typeface="Times New Roman"/>
                        <a:cs typeface="Times New Roman"/>
                      </a:endParaRPr>
                    </a:p>
                    <a:p>
                      <a:pPr marL="77406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II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000" dirty="0">
                        <a:latin typeface="Times New Roman"/>
                        <a:cs typeface="Times New Roman"/>
                      </a:endParaRPr>
                    </a:p>
                    <a:p>
                      <a:pPr marL="133985" algn="ctr">
                        <a:lnSpc>
                          <a:spcPct val="100000"/>
                        </a:lnSpc>
                      </a:pPr>
                      <a:r>
                        <a:rPr sz="2000" b="1" spc="-45" dirty="0">
                          <a:latin typeface="Arial"/>
                          <a:cs typeface="Arial"/>
                        </a:rPr>
                        <a:t>Yes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000" dirty="0">
                        <a:latin typeface="Times New Roman"/>
                        <a:cs typeface="Times New Roman"/>
                      </a:endParaRPr>
                    </a:p>
                    <a:p>
                      <a:pPr marL="48704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No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2295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Coordinator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120650" marR="25844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establishes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time 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reference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but doesn’t 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send</a:t>
                      </a:r>
                      <a:r>
                        <a:rPr sz="2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beacon.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324">
                <a:tc>
                  <a:txBody>
                    <a:bodyPr/>
                    <a:lstStyle/>
                    <a:p>
                      <a:pPr marL="74041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III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58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No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6409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No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230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There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2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time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reference.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3">
            <a:extLst>
              <a:ext uri="{FF2B5EF4-FFF2-40B4-BE49-F238E27FC236}">
                <a16:creationId xmlns:a16="http://schemas.microsoft.com/office/drawing/2014/main" id="{693C4743-159B-4BA5-8EBE-BC83876DF0D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7E99E3D8-F923-4662-B9E1-47A8F67B312F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2A6911-1020-7BF9-F0D5-4B9BC6D70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23</a:t>
            </a:fld>
            <a:endParaRPr lang="fi-FI" altLang="ja-JP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11040B2-9CBB-26E9-E9B6-7B5DBB8FC9D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446" y="656340"/>
            <a:ext cx="834707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/>
              <a:t>2.5 </a:t>
            </a:r>
            <a:r>
              <a:rPr sz="3200" spc="-10" dirty="0"/>
              <a:t>Time-referenced Superframe </a:t>
            </a:r>
            <a:r>
              <a:rPr sz="3200" spc="35" dirty="0"/>
              <a:t>w/</a:t>
            </a:r>
            <a:r>
              <a:rPr sz="3200" spc="15" dirty="0"/>
              <a:t> </a:t>
            </a:r>
            <a:r>
              <a:rPr sz="3200" spc="-10" dirty="0"/>
              <a:t>Beacon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708659" y="1379219"/>
            <a:ext cx="4685030" cy="36893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260"/>
              </a:spcBef>
            </a:pPr>
            <a:r>
              <a:rPr sz="1800" b="1" dirty="0">
                <a:solidFill>
                  <a:srgbClr val="3A30BA"/>
                </a:solidFill>
                <a:latin typeface="Arial"/>
                <a:cs typeface="Arial"/>
              </a:rPr>
              <a:t>Clock and position of each access</a:t>
            </a:r>
            <a:r>
              <a:rPr sz="1800" b="1" spc="-175" dirty="0">
                <a:solidFill>
                  <a:srgbClr val="3A30B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A30BA"/>
                </a:solidFill>
                <a:latin typeface="Arial"/>
                <a:cs typeface="Arial"/>
              </a:rPr>
              <a:t>phase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8860" y="2028444"/>
            <a:ext cx="5943600" cy="36893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50"/>
              </a:spcBef>
            </a:pPr>
            <a:r>
              <a:rPr sz="1800" b="1" dirty="0">
                <a:solidFill>
                  <a:srgbClr val="3A30BA"/>
                </a:solidFill>
                <a:latin typeface="Arial"/>
                <a:cs typeface="Arial"/>
              </a:rPr>
              <a:t>May obtain contended allocation for highest</a:t>
            </a:r>
            <a:r>
              <a:rPr sz="1800" b="1" spc="-175" dirty="0">
                <a:solidFill>
                  <a:srgbClr val="3A30BA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A30BA"/>
                </a:solidFill>
                <a:latin typeface="Arial"/>
                <a:cs typeface="Arial"/>
              </a:rPr>
              <a:t>priority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0183" y="3316223"/>
            <a:ext cx="7715250" cy="0"/>
          </a:xfrm>
          <a:custGeom>
            <a:avLst/>
            <a:gdLst/>
            <a:ahLst/>
            <a:cxnLst/>
            <a:rect l="l" t="t" r="r" b="b"/>
            <a:pathLst>
              <a:path w="7715250">
                <a:moveTo>
                  <a:pt x="0" y="0"/>
                </a:moveTo>
                <a:lnTo>
                  <a:pt x="77152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25067" y="2817874"/>
            <a:ext cx="0" cy="1571625"/>
          </a:xfrm>
          <a:custGeom>
            <a:avLst/>
            <a:gdLst/>
            <a:ahLst/>
            <a:cxnLst/>
            <a:rect l="l" t="t" r="r" b="b"/>
            <a:pathLst>
              <a:path h="1571625">
                <a:moveTo>
                  <a:pt x="0" y="0"/>
                </a:moveTo>
                <a:lnTo>
                  <a:pt x="0" y="157162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212837" y="2817874"/>
            <a:ext cx="0" cy="1571625"/>
          </a:xfrm>
          <a:custGeom>
            <a:avLst/>
            <a:gdLst/>
            <a:ahLst/>
            <a:cxnLst/>
            <a:rect l="l" t="t" r="r" b="b"/>
            <a:pathLst>
              <a:path h="1571625">
                <a:moveTo>
                  <a:pt x="0" y="0"/>
                </a:moveTo>
                <a:lnTo>
                  <a:pt x="0" y="157162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39952" y="2959607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709927" y="2959607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426207" y="2959607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352544" y="2889504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4925567" y="2889504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568696" y="2889504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281671" y="2889504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923544" y="2959607"/>
            <a:ext cx="216535" cy="356870"/>
          </a:xfrm>
          <a:custGeom>
            <a:avLst/>
            <a:gdLst/>
            <a:ahLst/>
            <a:cxnLst/>
            <a:rect l="l" t="t" r="r" b="b"/>
            <a:pathLst>
              <a:path w="216534" h="356870">
                <a:moveTo>
                  <a:pt x="0" y="0"/>
                </a:moveTo>
                <a:lnTo>
                  <a:pt x="216407" y="0"/>
                </a:lnTo>
                <a:lnTo>
                  <a:pt x="216407" y="356615"/>
                </a:lnTo>
                <a:lnTo>
                  <a:pt x="0" y="356615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23544" y="2959607"/>
            <a:ext cx="216535" cy="356870"/>
          </a:xfrm>
          <a:custGeom>
            <a:avLst/>
            <a:gdLst/>
            <a:ahLst/>
            <a:cxnLst/>
            <a:rect l="l" t="t" r="r" b="b"/>
            <a:pathLst>
              <a:path w="216534" h="356870">
                <a:moveTo>
                  <a:pt x="0" y="0"/>
                </a:moveTo>
                <a:lnTo>
                  <a:pt x="216407" y="0"/>
                </a:lnTo>
                <a:lnTo>
                  <a:pt x="216407" y="356615"/>
                </a:lnTo>
                <a:lnTo>
                  <a:pt x="0" y="35661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1003630" y="3028329"/>
            <a:ext cx="14351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B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81671" y="2959607"/>
            <a:ext cx="216535" cy="356870"/>
          </a:xfrm>
          <a:custGeom>
            <a:avLst/>
            <a:gdLst/>
            <a:ahLst/>
            <a:cxnLst/>
            <a:rect l="l" t="t" r="r" b="b"/>
            <a:pathLst>
              <a:path w="216534" h="356870">
                <a:moveTo>
                  <a:pt x="0" y="0"/>
                </a:moveTo>
                <a:lnTo>
                  <a:pt x="216407" y="0"/>
                </a:lnTo>
                <a:lnTo>
                  <a:pt x="216407" y="356615"/>
                </a:lnTo>
                <a:lnTo>
                  <a:pt x="0" y="356615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281671" y="2959607"/>
            <a:ext cx="216535" cy="356870"/>
          </a:xfrm>
          <a:custGeom>
            <a:avLst/>
            <a:gdLst/>
            <a:ahLst/>
            <a:cxnLst/>
            <a:rect l="l" t="t" r="r" b="b"/>
            <a:pathLst>
              <a:path w="216534" h="356870">
                <a:moveTo>
                  <a:pt x="0" y="0"/>
                </a:moveTo>
                <a:lnTo>
                  <a:pt x="216407" y="0"/>
                </a:lnTo>
                <a:lnTo>
                  <a:pt x="216407" y="356615"/>
                </a:lnTo>
                <a:lnTo>
                  <a:pt x="0" y="35661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7290131" y="3002386"/>
            <a:ext cx="25209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B2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17954" y="3430911"/>
            <a:ext cx="48768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3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P1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60918" y="3430911"/>
            <a:ext cx="495934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spc="-35" dirty="0">
                <a:latin typeface="Arial"/>
                <a:cs typeface="Arial"/>
              </a:rPr>
              <a:t>A</a:t>
            </a:r>
            <a:r>
              <a:rPr sz="1400" b="1" spc="-5" dirty="0">
                <a:latin typeface="Arial"/>
                <a:cs typeface="Arial"/>
              </a:rPr>
              <a:t>P1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90744" y="3435507"/>
            <a:ext cx="41529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0" dirty="0">
                <a:latin typeface="Arial"/>
                <a:cs typeface="Arial"/>
              </a:rPr>
              <a:t>M</a:t>
            </a:r>
            <a:r>
              <a:rPr sz="1400" b="1" spc="-35" dirty="0">
                <a:latin typeface="Arial"/>
                <a:cs typeface="Arial"/>
              </a:rPr>
              <a:t>AP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32594" y="3430911"/>
            <a:ext cx="106743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EAP2 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RAP2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31195" y="3435507"/>
            <a:ext cx="41529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0" dirty="0">
                <a:latin typeface="Arial"/>
                <a:cs typeface="Arial"/>
              </a:rPr>
              <a:t>M</a:t>
            </a:r>
            <a:r>
              <a:rPr sz="1400" b="1" spc="-35" dirty="0">
                <a:latin typeface="Arial"/>
                <a:cs typeface="Arial"/>
              </a:rPr>
              <a:t>AP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498080" y="3316223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6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7647317" y="3430935"/>
            <a:ext cx="39370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spc="-35" dirty="0">
                <a:latin typeface="Arial"/>
                <a:cs typeface="Arial"/>
              </a:rPr>
              <a:t>AP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12913" y="3317946"/>
            <a:ext cx="428625" cy="1270"/>
          </a:xfrm>
          <a:custGeom>
            <a:avLst/>
            <a:gdLst/>
            <a:ahLst/>
            <a:cxnLst/>
            <a:rect l="l" t="t" r="r" b="b"/>
            <a:pathLst>
              <a:path w="428625" h="1270">
                <a:moveTo>
                  <a:pt x="0" y="0"/>
                </a:moveTo>
                <a:lnTo>
                  <a:pt x="428625" y="119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1627046" y="3247655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406" y="0"/>
                </a:moveTo>
                <a:lnTo>
                  <a:pt x="0" y="142875"/>
                </a:lnTo>
                <a:lnTo>
                  <a:pt x="85928" y="71678"/>
                </a:lnTo>
                <a:lnTo>
                  <a:pt x="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141470" y="3246544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59" h="142875">
                <a:moveTo>
                  <a:pt x="85928" y="0"/>
                </a:moveTo>
                <a:lnTo>
                  <a:pt x="0" y="71208"/>
                </a:lnTo>
                <a:lnTo>
                  <a:pt x="85534" y="142875"/>
                </a:lnTo>
                <a:lnTo>
                  <a:pt x="859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1782889" y="3317906"/>
            <a:ext cx="571500" cy="1270"/>
          </a:xfrm>
          <a:custGeom>
            <a:avLst/>
            <a:gdLst/>
            <a:ahLst/>
            <a:cxnLst/>
            <a:rect l="l" t="t" r="r" b="b"/>
            <a:pathLst>
              <a:path w="571500" h="1270">
                <a:moveTo>
                  <a:pt x="0" y="0"/>
                </a:moveTo>
                <a:lnTo>
                  <a:pt x="571500" y="127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2339934" y="3247703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330" y="0"/>
                </a:moveTo>
                <a:lnTo>
                  <a:pt x="0" y="142875"/>
                </a:lnTo>
                <a:lnTo>
                  <a:pt x="85890" y="71628"/>
                </a:lnTo>
                <a:lnTo>
                  <a:pt x="3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711448" y="3246497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85877" y="0"/>
                </a:moveTo>
                <a:lnTo>
                  <a:pt x="0" y="71247"/>
                </a:lnTo>
                <a:lnTo>
                  <a:pt x="85572" y="142875"/>
                </a:lnTo>
                <a:lnTo>
                  <a:pt x="85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2499169" y="3317806"/>
            <a:ext cx="1786255" cy="1905"/>
          </a:xfrm>
          <a:custGeom>
            <a:avLst/>
            <a:gdLst/>
            <a:ahLst/>
            <a:cxnLst/>
            <a:rect l="l" t="t" r="r" b="b"/>
            <a:pathLst>
              <a:path w="1786254" h="1904">
                <a:moveTo>
                  <a:pt x="0" y="0"/>
                </a:moveTo>
                <a:lnTo>
                  <a:pt x="1785937" y="147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4270754" y="3247823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126" y="0"/>
                </a:moveTo>
                <a:lnTo>
                  <a:pt x="0" y="142875"/>
                </a:lnTo>
                <a:lnTo>
                  <a:pt x="85788" y="71513"/>
                </a:lnTo>
                <a:lnTo>
                  <a:pt x="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2427727" y="3246376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85788" y="0"/>
                </a:moveTo>
                <a:lnTo>
                  <a:pt x="0" y="71374"/>
                </a:lnTo>
                <a:lnTo>
                  <a:pt x="85674" y="142875"/>
                </a:lnTo>
                <a:lnTo>
                  <a:pt x="857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4425505" y="3317946"/>
            <a:ext cx="428625" cy="1270"/>
          </a:xfrm>
          <a:custGeom>
            <a:avLst/>
            <a:gdLst/>
            <a:ahLst/>
            <a:cxnLst/>
            <a:rect l="l" t="t" r="r" b="b"/>
            <a:pathLst>
              <a:path w="428625" h="1270">
                <a:moveTo>
                  <a:pt x="0" y="0"/>
                </a:moveTo>
                <a:lnTo>
                  <a:pt x="428625" y="119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4839638" y="3247655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406" y="0"/>
                </a:moveTo>
                <a:lnTo>
                  <a:pt x="0" y="142875"/>
                </a:lnTo>
                <a:lnTo>
                  <a:pt x="85928" y="71678"/>
                </a:lnTo>
                <a:lnTo>
                  <a:pt x="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4354062" y="3246544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85928" y="0"/>
                </a:moveTo>
                <a:lnTo>
                  <a:pt x="0" y="71208"/>
                </a:lnTo>
                <a:lnTo>
                  <a:pt x="85534" y="142875"/>
                </a:lnTo>
                <a:lnTo>
                  <a:pt x="859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998529" y="3317924"/>
            <a:ext cx="500380" cy="1270"/>
          </a:xfrm>
          <a:custGeom>
            <a:avLst/>
            <a:gdLst/>
            <a:ahLst/>
            <a:cxnLst/>
            <a:rect l="l" t="t" r="r" b="b"/>
            <a:pathLst>
              <a:path w="500379" h="1270">
                <a:moveTo>
                  <a:pt x="0" y="0"/>
                </a:moveTo>
                <a:lnTo>
                  <a:pt x="500062" y="123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5484129" y="3247682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355" y="0"/>
                </a:moveTo>
                <a:lnTo>
                  <a:pt x="0" y="142875"/>
                </a:lnTo>
                <a:lnTo>
                  <a:pt x="85902" y="71653"/>
                </a:lnTo>
                <a:lnTo>
                  <a:pt x="3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4927096" y="3246517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85890" y="0"/>
                </a:moveTo>
                <a:lnTo>
                  <a:pt x="0" y="71234"/>
                </a:lnTo>
                <a:lnTo>
                  <a:pt x="85547" y="142875"/>
                </a:lnTo>
                <a:lnTo>
                  <a:pt x="85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5641657" y="3317814"/>
            <a:ext cx="1571625" cy="1905"/>
          </a:xfrm>
          <a:custGeom>
            <a:avLst/>
            <a:gdLst/>
            <a:ahLst/>
            <a:cxnLst/>
            <a:rect l="l" t="t" r="r" b="b"/>
            <a:pathLst>
              <a:path w="1571625" h="1904">
                <a:moveTo>
                  <a:pt x="0" y="0"/>
                </a:moveTo>
                <a:lnTo>
                  <a:pt x="1571625" y="146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7198924" y="3247814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59" h="142875">
                <a:moveTo>
                  <a:pt x="139" y="0"/>
                </a:moveTo>
                <a:lnTo>
                  <a:pt x="0" y="142875"/>
                </a:lnTo>
                <a:lnTo>
                  <a:pt x="85801" y="71526"/>
                </a:lnTo>
                <a:lnTo>
                  <a:pt x="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5570220" y="3246385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60" h="142875">
                <a:moveTo>
                  <a:pt x="85788" y="0"/>
                </a:moveTo>
                <a:lnTo>
                  <a:pt x="0" y="71361"/>
                </a:lnTo>
                <a:lnTo>
                  <a:pt x="85661" y="142875"/>
                </a:lnTo>
                <a:lnTo>
                  <a:pt x="857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7571041" y="3317906"/>
            <a:ext cx="571500" cy="1270"/>
          </a:xfrm>
          <a:custGeom>
            <a:avLst/>
            <a:gdLst/>
            <a:ahLst/>
            <a:cxnLst/>
            <a:rect l="l" t="t" r="r" b="b"/>
            <a:pathLst>
              <a:path w="571500" h="1270">
                <a:moveTo>
                  <a:pt x="0" y="0"/>
                </a:moveTo>
                <a:lnTo>
                  <a:pt x="571500" y="127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8128085" y="3247703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59" h="142875">
                <a:moveTo>
                  <a:pt x="330" y="0"/>
                </a:moveTo>
                <a:lnTo>
                  <a:pt x="0" y="142875"/>
                </a:lnTo>
                <a:lnTo>
                  <a:pt x="85890" y="71628"/>
                </a:lnTo>
                <a:lnTo>
                  <a:pt x="3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7499600" y="3246497"/>
            <a:ext cx="86360" cy="142875"/>
          </a:xfrm>
          <a:custGeom>
            <a:avLst/>
            <a:gdLst/>
            <a:ahLst/>
            <a:cxnLst/>
            <a:rect l="l" t="t" r="r" b="b"/>
            <a:pathLst>
              <a:path w="86359" h="142875">
                <a:moveTo>
                  <a:pt x="85877" y="0"/>
                </a:moveTo>
                <a:lnTo>
                  <a:pt x="0" y="71247"/>
                </a:lnTo>
                <a:lnTo>
                  <a:pt x="85572" y="142875"/>
                </a:lnTo>
                <a:lnTo>
                  <a:pt x="85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5486400" y="4033299"/>
            <a:ext cx="2670175" cy="0"/>
          </a:xfrm>
          <a:custGeom>
            <a:avLst/>
            <a:gdLst/>
            <a:ahLst/>
            <a:cxnLst/>
            <a:rect l="l" t="t" r="r" b="b"/>
            <a:pathLst>
              <a:path w="2670175">
                <a:moveTo>
                  <a:pt x="0" y="0"/>
                </a:moveTo>
                <a:lnTo>
                  <a:pt x="266979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977519" y="4033299"/>
            <a:ext cx="2491105" cy="0"/>
          </a:xfrm>
          <a:custGeom>
            <a:avLst/>
            <a:gdLst/>
            <a:ahLst/>
            <a:cxnLst/>
            <a:rect l="l" t="t" r="r" b="b"/>
            <a:pathLst>
              <a:path w="2491104">
                <a:moveTo>
                  <a:pt x="0" y="0"/>
                </a:moveTo>
                <a:lnTo>
                  <a:pt x="249110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8133947" y="3970571"/>
            <a:ext cx="76835" cy="127000"/>
          </a:xfrm>
          <a:custGeom>
            <a:avLst/>
            <a:gdLst/>
            <a:ahLst/>
            <a:cxnLst/>
            <a:rect l="l" t="t" r="r" b="b"/>
            <a:pathLst>
              <a:path w="76834" h="127000">
                <a:moveTo>
                  <a:pt x="38" y="0"/>
                </a:moveTo>
                <a:lnTo>
                  <a:pt x="0" y="126999"/>
                </a:lnTo>
                <a:lnTo>
                  <a:pt x="76225" y="63525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923545" y="3969016"/>
            <a:ext cx="76200" cy="127000"/>
          </a:xfrm>
          <a:custGeom>
            <a:avLst/>
            <a:gdLst/>
            <a:ahLst/>
            <a:cxnLst/>
            <a:rect l="l" t="t" r="r" b="b"/>
            <a:pathLst>
              <a:path w="76200" h="127000">
                <a:moveTo>
                  <a:pt x="76212" y="0"/>
                </a:moveTo>
                <a:lnTo>
                  <a:pt x="0" y="63487"/>
                </a:lnTo>
                <a:lnTo>
                  <a:pt x="76187" y="127000"/>
                </a:lnTo>
                <a:lnTo>
                  <a:pt x="762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 txBox="1"/>
          <p:nvPr/>
        </p:nvSpPr>
        <p:spPr>
          <a:xfrm>
            <a:off x="1987880" y="3937434"/>
            <a:ext cx="3408679" cy="232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639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One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superframe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12700" marR="43815">
              <a:lnSpc>
                <a:spcPct val="15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CC0066"/>
                </a:solidFill>
                <a:latin typeface="Arial"/>
                <a:cs typeface="Arial"/>
              </a:rPr>
              <a:t>EAP: </a:t>
            </a:r>
            <a:r>
              <a:rPr sz="1800" b="1" dirty="0">
                <a:solidFill>
                  <a:srgbClr val="CC0066"/>
                </a:solidFill>
                <a:latin typeface="Arial"/>
                <a:cs typeface="Arial"/>
              </a:rPr>
              <a:t>exclusive access phase  </a:t>
            </a:r>
            <a:r>
              <a:rPr sz="1800" b="1" spc="-15" dirty="0">
                <a:solidFill>
                  <a:srgbClr val="CC0066"/>
                </a:solidFill>
                <a:latin typeface="Arial"/>
                <a:cs typeface="Arial"/>
              </a:rPr>
              <a:t>RAP: </a:t>
            </a:r>
            <a:r>
              <a:rPr sz="1800" b="1" dirty="0">
                <a:solidFill>
                  <a:srgbClr val="CC0066"/>
                </a:solidFill>
                <a:latin typeface="Arial"/>
                <a:cs typeface="Arial"/>
              </a:rPr>
              <a:t>random access phase  </a:t>
            </a:r>
            <a:r>
              <a:rPr sz="1800" b="1" spc="-10" dirty="0">
                <a:solidFill>
                  <a:srgbClr val="CC0066"/>
                </a:solidFill>
                <a:latin typeface="Arial"/>
                <a:cs typeface="Arial"/>
              </a:rPr>
              <a:t>MAP: </a:t>
            </a:r>
            <a:r>
              <a:rPr sz="1800" b="1" dirty="0">
                <a:solidFill>
                  <a:srgbClr val="CC0066"/>
                </a:solidFill>
                <a:latin typeface="Arial"/>
                <a:cs typeface="Arial"/>
              </a:rPr>
              <a:t>managed access phase  </a:t>
            </a:r>
            <a:r>
              <a:rPr sz="1800" b="1" spc="-15" dirty="0">
                <a:solidFill>
                  <a:srgbClr val="CC0066"/>
                </a:solidFill>
                <a:latin typeface="Arial"/>
                <a:cs typeface="Arial"/>
              </a:rPr>
              <a:t>CAP: </a:t>
            </a:r>
            <a:r>
              <a:rPr sz="1800" b="1" dirty="0">
                <a:solidFill>
                  <a:srgbClr val="CC0066"/>
                </a:solidFill>
                <a:latin typeface="Arial"/>
                <a:cs typeface="Arial"/>
              </a:rPr>
              <a:t>contention access</a:t>
            </a:r>
            <a:r>
              <a:rPr sz="1800" b="1" spc="-75" dirty="0"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66"/>
                </a:solidFill>
                <a:latin typeface="Arial"/>
                <a:cs typeface="Arial"/>
              </a:rPr>
              <a:t>phase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587512" y="2395727"/>
            <a:ext cx="1882775" cy="740410"/>
          </a:xfrm>
          <a:custGeom>
            <a:avLst/>
            <a:gdLst/>
            <a:ahLst/>
            <a:cxnLst/>
            <a:rect l="l" t="t" r="r" b="b"/>
            <a:pathLst>
              <a:path w="1882775" h="740410">
                <a:moveTo>
                  <a:pt x="1882190" y="0"/>
                </a:moveTo>
                <a:lnTo>
                  <a:pt x="0" y="73994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1587520" y="3066414"/>
            <a:ext cx="87630" cy="83185"/>
          </a:xfrm>
          <a:custGeom>
            <a:avLst/>
            <a:gdLst/>
            <a:ahLst/>
            <a:cxnLst/>
            <a:rect l="l" t="t" r="r" b="b"/>
            <a:pathLst>
              <a:path w="87630" h="83185">
                <a:moveTo>
                  <a:pt x="54648" y="0"/>
                </a:moveTo>
                <a:lnTo>
                  <a:pt x="0" y="69253"/>
                </a:lnTo>
                <a:lnTo>
                  <a:pt x="87172" y="8274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3880103" y="2395727"/>
            <a:ext cx="793750" cy="864235"/>
          </a:xfrm>
          <a:custGeom>
            <a:avLst/>
            <a:gdLst/>
            <a:ahLst/>
            <a:cxnLst/>
            <a:rect l="l" t="t" r="r" b="b"/>
            <a:pathLst>
              <a:path w="793750" h="864235">
                <a:moveTo>
                  <a:pt x="0" y="0"/>
                </a:moveTo>
                <a:lnTo>
                  <a:pt x="793178" y="863866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4589015" y="3173398"/>
            <a:ext cx="84455" cy="86360"/>
          </a:xfrm>
          <a:custGeom>
            <a:avLst/>
            <a:gdLst/>
            <a:ahLst/>
            <a:cxnLst/>
            <a:rect l="l" t="t" r="r" b="b"/>
            <a:pathLst>
              <a:path w="84454" h="86360">
                <a:moveTo>
                  <a:pt x="65481" y="0"/>
                </a:moveTo>
                <a:lnTo>
                  <a:pt x="84277" y="86194"/>
                </a:lnTo>
                <a:lnTo>
                  <a:pt x="0" y="60121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1037983" y="1761744"/>
            <a:ext cx="833755" cy="1061720"/>
          </a:xfrm>
          <a:custGeom>
            <a:avLst/>
            <a:gdLst/>
            <a:ahLst/>
            <a:cxnLst/>
            <a:rect l="l" t="t" r="r" b="b"/>
            <a:pathLst>
              <a:path w="833755" h="1061720">
                <a:moveTo>
                  <a:pt x="833615" y="0"/>
                </a:moveTo>
                <a:lnTo>
                  <a:pt x="0" y="1061669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1037991" y="2736033"/>
            <a:ext cx="82550" cy="87630"/>
          </a:xfrm>
          <a:custGeom>
            <a:avLst/>
            <a:gdLst/>
            <a:ahLst/>
            <a:cxnLst/>
            <a:rect l="l" t="t" r="r" b="b"/>
            <a:pathLst>
              <a:path w="82550" h="87630">
                <a:moveTo>
                  <a:pt x="12090" y="0"/>
                </a:moveTo>
                <a:lnTo>
                  <a:pt x="0" y="87388"/>
                </a:lnTo>
                <a:lnTo>
                  <a:pt x="82016" y="54902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3">
            <a:extLst>
              <a:ext uri="{FF2B5EF4-FFF2-40B4-BE49-F238E27FC236}">
                <a16:creationId xmlns:a16="http://schemas.microsoft.com/office/drawing/2014/main" id="{662F8CB2-5DD4-4D8A-8CA1-A7F28AA311D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">
            <a:extLst>
              <a:ext uri="{FF2B5EF4-FFF2-40B4-BE49-F238E27FC236}">
                <a16:creationId xmlns:a16="http://schemas.microsoft.com/office/drawing/2014/main" id="{8B4956C0-5B95-4764-97BB-D2200E6C09FF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スライド番号プレースホルダー 60">
            <a:extLst>
              <a:ext uri="{FF2B5EF4-FFF2-40B4-BE49-F238E27FC236}">
                <a16:creationId xmlns:a16="http://schemas.microsoft.com/office/drawing/2014/main" id="{D624ED2E-5B53-DD1B-90B0-4966C8D8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24</a:t>
            </a:fld>
            <a:endParaRPr lang="fi-FI" altLang="ja-JP"/>
          </a:p>
        </p:txBody>
      </p:sp>
      <p:sp>
        <p:nvSpPr>
          <p:cNvPr id="63" name="日付プレースホルダー 62">
            <a:extLst>
              <a:ext uri="{FF2B5EF4-FFF2-40B4-BE49-F238E27FC236}">
                <a16:creationId xmlns:a16="http://schemas.microsoft.com/office/drawing/2014/main" id="{98714C9B-3E03-77AA-4BCE-0DE8C1ED78B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432" y="854295"/>
            <a:ext cx="787273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1370" algn="l"/>
              </a:tabLst>
            </a:pPr>
            <a:r>
              <a:rPr sz="3200" spc="-5" dirty="0"/>
              <a:t>2.6	</a:t>
            </a:r>
            <a:r>
              <a:rPr sz="3200" dirty="0"/>
              <a:t>Worldwide </a:t>
            </a:r>
            <a:r>
              <a:rPr sz="3200" spc="-5" dirty="0"/>
              <a:t>UWB </a:t>
            </a:r>
            <a:r>
              <a:rPr sz="3200" spc="-10" dirty="0"/>
              <a:t>Regulations </a:t>
            </a:r>
            <a:r>
              <a:rPr sz="3200" spc="-5" dirty="0"/>
              <a:t>in</a:t>
            </a:r>
            <a:r>
              <a:rPr sz="3200" spc="-55" dirty="0"/>
              <a:t> </a:t>
            </a:r>
            <a:r>
              <a:rPr sz="3200" spc="-5" dirty="0"/>
              <a:t>2012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204215" y="1734311"/>
            <a:ext cx="8735555" cy="4600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4592BA8C-EBE2-4595-BCFE-E267C4A40C16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31B58911-20B4-48F2-82F9-555B5F0B5FE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728831-5DE7-E0FB-9CD2-652B9F90EB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5"/>
              <a:t>Slide</a:t>
            </a:r>
            <a:r>
              <a:rPr lang="en-US" spc="-155"/>
              <a:t> </a:t>
            </a:r>
            <a:fld id="{81D60167-4931-47E6-BA6A-407CBD079E47}" type="slidenum">
              <a:rPr spc="-5" smtClean="0"/>
              <a:t>25</a:t>
            </a:fld>
            <a:endParaRPr spc="-5"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BEEE76DA-9987-6E51-6673-DF468CD99C78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084685FE-D5E5-95B2-C350-8DE8134FC16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altLang="ja-JP"/>
              <a:t>May 2023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589772"/>
            <a:ext cx="787512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marR="5080" indent="-534035">
              <a:lnSpc>
                <a:spcPct val="100000"/>
              </a:lnSpc>
              <a:tabLst>
                <a:tab pos="3950335" algn="l"/>
              </a:tabLst>
            </a:pPr>
            <a:r>
              <a:rPr sz="3200" spc="5" dirty="0"/>
              <a:t>2.7 </a:t>
            </a:r>
            <a:r>
              <a:rPr sz="3200" spc="-5" dirty="0"/>
              <a:t>Radio Outdoor Uses </a:t>
            </a:r>
            <a:r>
              <a:rPr sz="3200" spc="5" dirty="0"/>
              <a:t>in </a:t>
            </a:r>
            <a:r>
              <a:rPr sz="3200" spc="-5" dirty="0"/>
              <a:t>the Frequency  Band</a:t>
            </a:r>
            <a:r>
              <a:rPr sz="3200" spc="5" dirty="0"/>
              <a:t> </a:t>
            </a:r>
            <a:r>
              <a:rPr sz="3200" dirty="0">
                <a:solidFill>
                  <a:srgbClr val="FF0000"/>
                </a:solidFill>
              </a:rPr>
              <a:t>7.25-9.00GHz	</a:t>
            </a:r>
            <a:r>
              <a:rPr sz="3200" spc="-5" dirty="0"/>
              <a:t>(January</a:t>
            </a:r>
            <a:r>
              <a:rPr sz="3200" spc="-55" dirty="0"/>
              <a:t> </a:t>
            </a:r>
            <a:r>
              <a:rPr sz="3200" spc="-5" dirty="0"/>
              <a:t>2021)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3352800"/>
            <a:ext cx="9144000" cy="3215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85928" y="4584191"/>
            <a:ext cx="426720" cy="2317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900" b="1" spc="-10" dirty="0">
                <a:latin typeface="Arial"/>
                <a:cs typeface="Arial"/>
              </a:rPr>
              <a:t>RAS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3231" y="4483608"/>
            <a:ext cx="1146175" cy="347980"/>
          </a:xfrm>
          <a:custGeom>
            <a:avLst/>
            <a:gdLst/>
            <a:ahLst/>
            <a:cxnLst/>
            <a:rect l="l" t="t" r="r" b="b"/>
            <a:pathLst>
              <a:path w="1146175" h="347979">
                <a:moveTo>
                  <a:pt x="0" y="0"/>
                </a:moveTo>
                <a:lnTo>
                  <a:pt x="1146047" y="0"/>
                </a:lnTo>
                <a:lnTo>
                  <a:pt x="1146047" y="347472"/>
                </a:lnTo>
                <a:lnTo>
                  <a:pt x="0" y="3474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91912" y="4524088"/>
            <a:ext cx="879475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Public uses  </a:t>
            </a:r>
            <a:r>
              <a:rPr sz="900" b="1" spc="5" dirty="0">
                <a:latin typeface="Arial"/>
                <a:cs typeface="Arial"/>
              </a:rPr>
              <a:t>(Fixed &amp;</a:t>
            </a:r>
            <a:r>
              <a:rPr sz="900" b="1" spc="-15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Mobile  </a:t>
            </a:r>
            <a:r>
              <a:rPr sz="900" b="1" spc="5" dirty="0">
                <a:latin typeface="Arial"/>
                <a:cs typeface="Arial"/>
              </a:rPr>
              <a:t>Satellites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14943" y="5169408"/>
            <a:ext cx="320040" cy="378460"/>
          </a:xfrm>
          <a:custGeom>
            <a:avLst/>
            <a:gdLst/>
            <a:ahLst/>
            <a:cxnLst/>
            <a:rect l="l" t="t" r="r" b="b"/>
            <a:pathLst>
              <a:path w="320040" h="378460">
                <a:moveTo>
                  <a:pt x="0" y="0"/>
                </a:moveTo>
                <a:lnTo>
                  <a:pt x="320040" y="0"/>
                </a:lnTo>
                <a:lnTo>
                  <a:pt x="320040" y="377952"/>
                </a:lnTo>
                <a:lnTo>
                  <a:pt x="0" y="377952"/>
                </a:lnTo>
                <a:lnTo>
                  <a:pt x="0" y="0"/>
                </a:lnTo>
                <a:close/>
              </a:path>
            </a:pathLst>
          </a:custGeom>
          <a:solidFill>
            <a:srgbClr val="47FF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8410668" y="5270699"/>
            <a:ext cx="205740" cy="19812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70"/>
              </a:spcBef>
            </a:pPr>
            <a:r>
              <a:rPr sz="400" b="1" spc="-10" dirty="0">
                <a:latin typeface="Arial"/>
                <a:cs typeface="Arial"/>
              </a:rPr>
              <a:t>R</a:t>
            </a:r>
            <a:r>
              <a:rPr sz="400" b="1" spc="-15" dirty="0">
                <a:latin typeface="Arial"/>
                <a:cs typeface="Arial"/>
              </a:rPr>
              <a:t>a</a:t>
            </a:r>
            <a:r>
              <a:rPr sz="400" b="1" spc="-10" dirty="0">
                <a:latin typeface="Arial"/>
                <a:cs typeface="Arial"/>
              </a:rPr>
              <a:t>d</a:t>
            </a:r>
            <a:r>
              <a:rPr sz="400" b="1" spc="-20" dirty="0">
                <a:latin typeface="Arial"/>
                <a:cs typeface="Arial"/>
              </a:rPr>
              <a:t>i</a:t>
            </a:r>
            <a:r>
              <a:rPr sz="400" b="1" dirty="0">
                <a:latin typeface="Arial"/>
                <a:cs typeface="Arial"/>
              </a:rPr>
              <a:t>o </a:t>
            </a:r>
            <a:r>
              <a:rPr sz="400" b="1" spc="-35" dirty="0">
                <a:latin typeface="Arial"/>
                <a:cs typeface="Arial"/>
              </a:rPr>
              <a:t>A</a:t>
            </a:r>
            <a:r>
              <a:rPr sz="400" b="1" spc="-30" dirty="0">
                <a:latin typeface="Arial"/>
                <a:cs typeface="Arial"/>
              </a:rPr>
              <a:t>m</a:t>
            </a:r>
            <a:r>
              <a:rPr sz="400" b="1" spc="-15" dirty="0">
                <a:latin typeface="Arial"/>
                <a:cs typeface="Arial"/>
              </a:rPr>
              <a:t>a</a:t>
            </a:r>
            <a:r>
              <a:rPr sz="400" b="1" spc="5" dirty="0">
                <a:latin typeface="Arial"/>
                <a:cs typeface="Arial"/>
              </a:rPr>
              <a:t>t</a:t>
            </a:r>
            <a:r>
              <a:rPr sz="400" b="1" spc="-10" dirty="0">
                <a:latin typeface="Arial"/>
                <a:cs typeface="Arial"/>
              </a:rPr>
              <a:t>u</a:t>
            </a:r>
            <a:r>
              <a:rPr sz="400" b="1" dirty="0">
                <a:latin typeface="Arial"/>
                <a:cs typeface="Arial"/>
              </a:rPr>
              <a:t>r e</a:t>
            </a:r>
            <a:endParaRPr sz="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2990" y="5229630"/>
            <a:ext cx="71755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4400"/>
              </a:lnSpc>
            </a:pPr>
            <a:r>
              <a:rPr sz="900" b="1" dirty="0">
                <a:latin typeface="Arial"/>
                <a:cs typeface="Arial"/>
              </a:rPr>
              <a:t>Planed</a:t>
            </a:r>
            <a:r>
              <a:rPr sz="900" b="1" spc="-10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Band  </a:t>
            </a:r>
            <a:r>
              <a:rPr sz="900" b="1" dirty="0">
                <a:latin typeface="Arial"/>
                <a:cs typeface="Arial"/>
              </a:rPr>
              <a:t>for Fixed  </a:t>
            </a:r>
            <a:r>
              <a:rPr sz="900" b="1" spc="5" dirty="0">
                <a:latin typeface="Arial"/>
                <a:cs typeface="Arial"/>
              </a:rPr>
              <a:t>Satellites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0088" y="5184647"/>
            <a:ext cx="1203960" cy="2990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92075" marR="85090">
              <a:lnSpc>
                <a:spcPct val="73300"/>
              </a:lnSpc>
              <a:spcBef>
                <a:spcPts val="340"/>
              </a:spcBef>
            </a:pPr>
            <a:r>
              <a:rPr sz="900" b="1" dirty="0">
                <a:latin typeface="Arial"/>
                <a:cs typeface="Arial"/>
              </a:rPr>
              <a:t>Public uses (Fixed  </a:t>
            </a:r>
            <a:r>
              <a:rPr sz="900" b="1" spc="5" dirty="0">
                <a:latin typeface="Arial"/>
                <a:cs typeface="Arial"/>
              </a:rPr>
              <a:t>&amp; Mobile</a:t>
            </a:r>
            <a:r>
              <a:rPr sz="900" b="1" spc="-114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Satellites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2479" y="4843271"/>
            <a:ext cx="2380615" cy="2165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0"/>
              </a:spcBef>
            </a:pPr>
            <a:r>
              <a:rPr sz="900" b="1" spc="-5" dirty="0">
                <a:latin typeface="Arial"/>
                <a:cs typeface="Arial"/>
              </a:rPr>
              <a:t>UWB </a:t>
            </a:r>
            <a:r>
              <a:rPr sz="900" b="1" dirty="0">
                <a:latin typeface="Arial"/>
                <a:cs typeface="Arial"/>
              </a:rPr>
              <a:t>High Band</a:t>
            </a:r>
            <a:r>
              <a:rPr sz="900" b="1" spc="-9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Systems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76928" y="5212079"/>
            <a:ext cx="1161415" cy="182880"/>
          </a:xfrm>
          <a:custGeom>
            <a:avLst/>
            <a:gdLst/>
            <a:ahLst/>
            <a:cxnLst/>
            <a:rect l="l" t="t" r="r" b="b"/>
            <a:pathLst>
              <a:path w="1161414" h="182879">
                <a:moveTo>
                  <a:pt x="0" y="0"/>
                </a:moveTo>
                <a:lnTo>
                  <a:pt x="1161288" y="0"/>
                </a:lnTo>
                <a:lnTo>
                  <a:pt x="1161288" y="182880"/>
                </a:lnTo>
                <a:lnTo>
                  <a:pt x="0" y="1828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4457042" y="5218440"/>
            <a:ext cx="91313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Space</a:t>
            </a:r>
            <a:r>
              <a:rPr sz="900" b="1" spc="-10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Research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2504" y="5586984"/>
            <a:ext cx="774700" cy="378460"/>
          </a:xfrm>
          <a:custGeom>
            <a:avLst/>
            <a:gdLst/>
            <a:ahLst/>
            <a:cxnLst/>
            <a:rect l="l" t="t" r="r" b="b"/>
            <a:pathLst>
              <a:path w="774700" h="378460">
                <a:moveTo>
                  <a:pt x="0" y="0"/>
                </a:moveTo>
                <a:lnTo>
                  <a:pt x="774192" y="0"/>
                </a:lnTo>
                <a:lnTo>
                  <a:pt x="774192" y="377951"/>
                </a:lnTo>
                <a:lnTo>
                  <a:pt x="0" y="377951"/>
                </a:lnTo>
                <a:lnTo>
                  <a:pt x="0" y="0"/>
                </a:lnTo>
                <a:close/>
              </a:path>
            </a:pathLst>
          </a:custGeom>
          <a:solidFill>
            <a:srgbClr val="9900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300932" y="5629609"/>
            <a:ext cx="618490" cy="4210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73300"/>
              </a:lnSpc>
              <a:spcBef>
                <a:spcPts val="5"/>
              </a:spcBef>
            </a:pPr>
            <a:r>
              <a:rPr sz="900" b="1" spc="-5" dirty="0">
                <a:latin typeface="Arial"/>
                <a:cs typeface="Arial"/>
              </a:rPr>
              <a:t>Pub</a:t>
            </a:r>
            <a:r>
              <a:rPr sz="900" b="1" spc="10" dirty="0">
                <a:latin typeface="Arial"/>
                <a:cs typeface="Arial"/>
              </a:rPr>
              <a:t>li</a:t>
            </a:r>
            <a:r>
              <a:rPr sz="900" b="1" dirty="0">
                <a:latin typeface="Arial"/>
                <a:cs typeface="Arial"/>
              </a:rPr>
              <a:t>c</a:t>
            </a:r>
            <a:r>
              <a:rPr sz="900" b="1" spc="10" dirty="0">
                <a:latin typeface="Arial"/>
                <a:cs typeface="Arial"/>
              </a:rPr>
              <a:t>/</a:t>
            </a:r>
            <a:r>
              <a:rPr sz="900" b="1" spc="-10" dirty="0">
                <a:latin typeface="Arial"/>
                <a:cs typeface="Arial"/>
              </a:rPr>
              <a:t>C</a:t>
            </a:r>
            <a:r>
              <a:rPr sz="900" b="1" spc="10" dirty="0">
                <a:latin typeface="Arial"/>
                <a:cs typeface="Arial"/>
              </a:rPr>
              <a:t>i</a:t>
            </a:r>
            <a:r>
              <a:rPr sz="900" b="1" dirty="0">
                <a:latin typeface="Arial"/>
                <a:cs typeface="Arial"/>
              </a:rPr>
              <a:t>vi  l</a:t>
            </a:r>
            <a:r>
              <a:rPr sz="900" b="1" spc="-8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Uses</a:t>
            </a:r>
            <a:endParaRPr sz="900" dirty="0">
              <a:latin typeface="Arial"/>
              <a:cs typeface="Arial"/>
            </a:endParaRPr>
          </a:p>
          <a:p>
            <a:pPr marL="12700" marR="34925">
              <a:lnSpc>
                <a:spcPct val="73300"/>
              </a:lnSpc>
              <a:spcBef>
                <a:spcPts val="20"/>
              </a:spcBef>
            </a:pPr>
            <a:r>
              <a:rPr sz="900" b="1" dirty="0">
                <a:latin typeface="Arial"/>
                <a:cs typeface="Arial"/>
              </a:rPr>
              <a:t>Fixed  </a:t>
            </a:r>
            <a:r>
              <a:rPr sz="900" b="1" spc="-10" dirty="0">
                <a:latin typeface="Arial"/>
                <a:cs typeface="Arial"/>
              </a:rPr>
              <a:t>B</a:t>
            </a:r>
            <a:r>
              <a:rPr sz="900" b="1" spc="5" dirty="0">
                <a:latin typeface="Arial"/>
                <a:cs typeface="Arial"/>
              </a:rPr>
              <a:t>r</a:t>
            </a:r>
            <a:r>
              <a:rPr sz="900" b="1" spc="-5" dirty="0">
                <a:latin typeface="Arial"/>
                <a:cs typeface="Arial"/>
              </a:rPr>
              <a:t>o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-5" dirty="0">
                <a:latin typeface="Arial"/>
                <a:cs typeface="Arial"/>
              </a:rPr>
              <a:t>d</a:t>
            </a:r>
            <a:r>
              <a:rPr sz="900" b="1" dirty="0">
                <a:latin typeface="Arial"/>
                <a:cs typeface="Arial"/>
              </a:rPr>
              <a:t>cast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12391" y="5599176"/>
            <a:ext cx="1828800" cy="378460"/>
          </a:xfrm>
          <a:custGeom>
            <a:avLst/>
            <a:gdLst/>
            <a:ahLst/>
            <a:cxnLst/>
            <a:rect l="l" t="t" r="r" b="b"/>
            <a:pathLst>
              <a:path w="1828800" h="378460">
                <a:moveTo>
                  <a:pt x="0" y="0"/>
                </a:moveTo>
                <a:lnTo>
                  <a:pt x="1828800" y="0"/>
                </a:lnTo>
                <a:lnTo>
                  <a:pt x="1828800" y="377952"/>
                </a:lnTo>
                <a:lnTo>
                  <a:pt x="0" y="377952"/>
                </a:lnTo>
                <a:lnTo>
                  <a:pt x="0" y="0"/>
                </a:lnTo>
                <a:close/>
              </a:path>
            </a:pathLst>
          </a:custGeom>
          <a:solidFill>
            <a:srgbClr val="9900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886195" y="5741861"/>
            <a:ext cx="1282065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805">
              <a:lnSpc>
                <a:spcPct val="75600"/>
              </a:lnSpc>
            </a:pPr>
            <a:r>
              <a:rPr sz="900" b="1" spc="5" dirty="0">
                <a:latin typeface="Arial"/>
                <a:cs typeface="Arial"/>
              </a:rPr>
              <a:t>Public/Civil </a:t>
            </a:r>
            <a:r>
              <a:rPr sz="900" b="1" dirty="0">
                <a:latin typeface="Arial"/>
                <a:cs typeface="Arial"/>
              </a:rPr>
              <a:t>Uses</a:t>
            </a:r>
            <a:r>
              <a:rPr sz="900" b="1" spc="-16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Fixed  Broadcast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96696" y="5620511"/>
            <a:ext cx="579120" cy="378460"/>
          </a:xfrm>
          <a:custGeom>
            <a:avLst/>
            <a:gdLst/>
            <a:ahLst/>
            <a:cxnLst/>
            <a:rect l="l" t="t" r="r" b="b"/>
            <a:pathLst>
              <a:path w="579119" h="378460">
                <a:moveTo>
                  <a:pt x="0" y="0"/>
                </a:moveTo>
                <a:lnTo>
                  <a:pt x="579120" y="0"/>
                </a:lnTo>
                <a:lnTo>
                  <a:pt x="579120" y="377952"/>
                </a:lnTo>
                <a:lnTo>
                  <a:pt x="0" y="377952"/>
                </a:lnTo>
                <a:lnTo>
                  <a:pt x="0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1075844" y="5665709"/>
            <a:ext cx="376555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5200"/>
              </a:lnSpc>
            </a:pPr>
            <a:r>
              <a:rPr sz="700" b="1" spc="-5" dirty="0">
                <a:latin typeface="Arial"/>
                <a:cs typeface="Arial"/>
              </a:rPr>
              <a:t>Fixed &amp;  </a:t>
            </a:r>
            <a:r>
              <a:rPr sz="700" b="1" dirty="0">
                <a:latin typeface="Arial"/>
                <a:cs typeface="Arial"/>
              </a:rPr>
              <a:t>Mobile  </a:t>
            </a:r>
            <a:r>
              <a:rPr sz="700" b="1" spc="-30" dirty="0">
                <a:latin typeface="Arial"/>
                <a:cs typeface="Arial"/>
              </a:rPr>
              <a:t>B</a:t>
            </a:r>
            <a:r>
              <a:rPr sz="700" b="1" spc="-15" dirty="0">
                <a:latin typeface="Arial"/>
                <a:cs typeface="Arial"/>
              </a:rPr>
              <a:t>r</a:t>
            </a:r>
            <a:r>
              <a:rPr sz="700" b="1" dirty="0">
                <a:latin typeface="Arial"/>
                <a:cs typeface="Arial"/>
              </a:rPr>
              <a:t>o</a:t>
            </a:r>
            <a:r>
              <a:rPr sz="700" b="1" spc="-10" dirty="0">
                <a:latin typeface="Arial"/>
                <a:cs typeface="Arial"/>
              </a:rPr>
              <a:t>a</a:t>
            </a:r>
            <a:r>
              <a:rPr sz="700" b="1" dirty="0">
                <a:latin typeface="Arial"/>
                <a:cs typeface="Arial"/>
              </a:rPr>
              <a:t>d</a:t>
            </a:r>
            <a:r>
              <a:rPr sz="700" b="1" spc="-10" dirty="0">
                <a:latin typeface="Arial"/>
                <a:cs typeface="Arial"/>
              </a:rPr>
              <a:t>ca  st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2671" y="5657088"/>
            <a:ext cx="749935" cy="28067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219710">
              <a:lnSpc>
                <a:spcPct val="100000"/>
              </a:lnSpc>
              <a:spcBef>
                <a:spcPts val="840"/>
              </a:spcBef>
            </a:pPr>
            <a:r>
              <a:rPr sz="900" b="1" spc="-5" dirty="0">
                <a:latin typeface="Arial"/>
                <a:cs typeface="Arial"/>
              </a:rPr>
              <a:t>EESS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69152" y="5632703"/>
            <a:ext cx="457200" cy="365760"/>
          </a:xfrm>
          <a:custGeom>
            <a:avLst/>
            <a:gdLst/>
            <a:ahLst/>
            <a:cxnLst/>
            <a:rect l="l" t="t" r="r" b="b"/>
            <a:pathLst>
              <a:path w="457200" h="365760">
                <a:moveTo>
                  <a:pt x="0" y="0"/>
                </a:moveTo>
                <a:lnTo>
                  <a:pt x="457200" y="0"/>
                </a:lnTo>
                <a:lnTo>
                  <a:pt x="457200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6257692" y="5763607"/>
            <a:ext cx="277495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20" marR="5080" indent="-109855">
              <a:lnSpc>
                <a:spcPct val="136000"/>
              </a:lnSpc>
            </a:pPr>
            <a:r>
              <a:rPr sz="500" b="1" spc="-5" dirty="0">
                <a:latin typeface="Arial"/>
                <a:cs typeface="Arial"/>
              </a:rPr>
              <a:t>A</a:t>
            </a:r>
            <a:r>
              <a:rPr sz="500" b="1" spc="-25" dirty="0">
                <a:latin typeface="Arial"/>
                <a:cs typeface="Arial"/>
              </a:rPr>
              <a:t>i</a:t>
            </a:r>
            <a:r>
              <a:rPr sz="500" b="1" spc="-5" dirty="0">
                <a:latin typeface="Arial"/>
                <a:cs typeface="Arial"/>
              </a:rPr>
              <a:t>r</a:t>
            </a:r>
            <a:r>
              <a:rPr sz="500" b="1" dirty="0">
                <a:latin typeface="Arial"/>
                <a:cs typeface="Arial"/>
              </a:rPr>
              <a:t>p</a:t>
            </a:r>
            <a:r>
              <a:rPr sz="500" b="1" spc="-25" dirty="0">
                <a:latin typeface="Arial"/>
                <a:cs typeface="Arial"/>
              </a:rPr>
              <a:t>l</a:t>
            </a:r>
            <a:r>
              <a:rPr sz="500" b="1" spc="5" dirty="0">
                <a:latin typeface="Arial"/>
                <a:cs typeface="Arial"/>
              </a:rPr>
              <a:t>a</a:t>
            </a:r>
            <a:r>
              <a:rPr sz="500" b="1" dirty="0">
                <a:latin typeface="Arial"/>
                <a:cs typeface="Arial"/>
              </a:rPr>
              <a:t>ne  s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97313" y="5995225"/>
            <a:ext cx="20193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dirty="0">
                <a:latin typeface="Arial"/>
                <a:cs typeface="Arial"/>
              </a:rPr>
              <a:t>(</a:t>
            </a:r>
            <a:r>
              <a:rPr sz="500" b="1" spc="-5" dirty="0">
                <a:latin typeface="Arial"/>
                <a:cs typeface="Arial"/>
              </a:rPr>
              <a:t>PAR)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32247" y="5632703"/>
            <a:ext cx="1097280" cy="378460"/>
          </a:xfrm>
          <a:prstGeom prst="rect">
            <a:avLst/>
          </a:prstGeom>
          <a:solidFill>
            <a:srgbClr val="A50021"/>
          </a:solidFill>
        </p:spPr>
        <p:txBody>
          <a:bodyPr vert="horz" wrap="square" lIns="0" tIns="107314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844"/>
              </a:spcBef>
            </a:pPr>
            <a:r>
              <a:rPr sz="900" b="1" dirty="0">
                <a:latin typeface="Arial"/>
                <a:cs typeface="Arial"/>
              </a:rPr>
              <a:t>Various</a:t>
            </a:r>
            <a:r>
              <a:rPr sz="900" b="1" spc="-1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Radars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102352" y="5382767"/>
            <a:ext cx="1100455" cy="195580"/>
          </a:xfrm>
          <a:custGeom>
            <a:avLst/>
            <a:gdLst/>
            <a:ahLst/>
            <a:cxnLst/>
            <a:rect l="l" t="t" r="r" b="b"/>
            <a:pathLst>
              <a:path w="1100454" h="195579">
                <a:moveTo>
                  <a:pt x="0" y="0"/>
                </a:moveTo>
                <a:lnTo>
                  <a:pt x="1100327" y="0"/>
                </a:lnTo>
                <a:lnTo>
                  <a:pt x="1100327" y="195071"/>
                </a:lnTo>
                <a:lnTo>
                  <a:pt x="0" y="195071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5216610" y="5405087"/>
            <a:ext cx="870585" cy="13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latin typeface="Arial"/>
                <a:cs typeface="Arial"/>
              </a:rPr>
              <a:t>Geolocation</a:t>
            </a:r>
            <a:r>
              <a:rPr sz="800" b="1" spc="30" dirty="0">
                <a:latin typeface="Arial"/>
                <a:cs typeface="Arial"/>
              </a:rPr>
              <a:t> </a:t>
            </a:r>
            <a:r>
              <a:rPr sz="800" b="1" spc="-15" dirty="0">
                <a:latin typeface="Arial"/>
                <a:cs typeface="Arial"/>
              </a:rPr>
              <a:t>VLBI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65976" y="5623559"/>
            <a:ext cx="1877695" cy="378460"/>
          </a:xfrm>
          <a:prstGeom prst="rect">
            <a:avLst/>
          </a:prstGeom>
          <a:solidFill>
            <a:srgbClr val="A50021"/>
          </a:solidFill>
        </p:spPr>
        <p:txBody>
          <a:bodyPr vert="horz" wrap="square" lIns="0" tIns="107314" rIns="0" bIns="0" rtlCol="0">
            <a:spAutoFit/>
          </a:bodyPr>
          <a:lstStyle/>
          <a:p>
            <a:pPr marL="517525">
              <a:lnSpc>
                <a:spcPct val="100000"/>
              </a:lnSpc>
              <a:spcBef>
                <a:spcPts val="844"/>
              </a:spcBef>
            </a:pPr>
            <a:r>
              <a:rPr sz="900" b="1" dirty="0">
                <a:latin typeface="Arial"/>
                <a:cs typeface="Arial"/>
              </a:rPr>
              <a:t>Various</a:t>
            </a:r>
            <a:r>
              <a:rPr sz="900" b="1" spc="-1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Radars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674607" y="5114556"/>
            <a:ext cx="469900" cy="231775"/>
          </a:xfrm>
          <a:custGeom>
            <a:avLst/>
            <a:gdLst/>
            <a:ahLst/>
            <a:cxnLst/>
            <a:rect l="l" t="t" r="r" b="b"/>
            <a:pathLst>
              <a:path w="469900" h="231775">
                <a:moveTo>
                  <a:pt x="0" y="231635"/>
                </a:moveTo>
                <a:lnTo>
                  <a:pt x="469392" y="231635"/>
                </a:lnTo>
                <a:lnTo>
                  <a:pt x="469392" y="0"/>
                </a:lnTo>
                <a:lnTo>
                  <a:pt x="0" y="0"/>
                </a:lnTo>
                <a:lnTo>
                  <a:pt x="0" y="231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8753472" y="5156559"/>
            <a:ext cx="26733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latin typeface="Arial"/>
                <a:cs typeface="Arial"/>
              </a:rPr>
              <a:t>RA</a:t>
            </a:r>
            <a:r>
              <a:rPr sz="900" b="1" spc="5" dirty="0">
                <a:latin typeface="Arial"/>
                <a:cs typeface="Arial"/>
              </a:rPr>
              <a:t>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59368" y="5565647"/>
            <a:ext cx="146685" cy="448309"/>
          </a:xfrm>
          <a:custGeom>
            <a:avLst/>
            <a:gdLst/>
            <a:ahLst/>
            <a:cxnLst/>
            <a:rect l="l" t="t" r="r" b="b"/>
            <a:pathLst>
              <a:path w="146684" h="448310">
                <a:moveTo>
                  <a:pt x="0" y="0"/>
                </a:moveTo>
                <a:lnTo>
                  <a:pt x="146303" y="0"/>
                </a:lnTo>
                <a:lnTo>
                  <a:pt x="146303" y="448055"/>
                </a:lnTo>
                <a:lnTo>
                  <a:pt x="0" y="448055"/>
                </a:lnTo>
                <a:lnTo>
                  <a:pt x="0" y="0"/>
                </a:lnTo>
                <a:close/>
              </a:path>
            </a:pathLst>
          </a:custGeom>
          <a:solidFill>
            <a:srgbClr val="47FFD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8694480" y="5666587"/>
            <a:ext cx="83820" cy="26987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00" b="1" spc="-10" dirty="0">
                <a:latin typeface="Arial"/>
                <a:cs typeface="Arial"/>
              </a:rPr>
              <a:t>Bo</a:t>
            </a:r>
            <a:r>
              <a:rPr sz="400" b="1" spc="-15" dirty="0">
                <a:latin typeface="Arial"/>
                <a:cs typeface="Arial"/>
              </a:rPr>
              <a:t>a</a:t>
            </a:r>
            <a:r>
              <a:rPr sz="400" b="1" spc="5" dirty="0">
                <a:latin typeface="Arial"/>
                <a:cs typeface="Arial"/>
              </a:rPr>
              <a:t>r</a:t>
            </a:r>
            <a:r>
              <a:rPr sz="400" b="1" spc="-10" dirty="0">
                <a:latin typeface="Arial"/>
                <a:cs typeface="Arial"/>
              </a:rPr>
              <a:t>d</a:t>
            </a:r>
            <a:r>
              <a:rPr sz="400" b="1" spc="-15" dirty="0">
                <a:latin typeface="Arial"/>
                <a:cs typeface="Arial"/>
              </a:rPr>
              <a:t>cast</a:t>
            </a:r>
            <a:endParaRPr sz="4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87680" y="3755135"/>
            <a:ext cx="1417320" cy="807720"/>
          </a:xfrm>
          <a:custGeom>
            <a:avLst/>
            <a:gdLst/>
            <a:ahLst/>
            <a:cxnLst/>
            <a:rect l="l" t="t" r="r" b="b"/>
            <a:pathLst>
              <a:path w="1417320" h="807720">
                <a:moveTo>
                  <a:pt x="1021080" y="557784"/>
                </a:moveTo>
                <a:lnTo>
                  <a:pt x="714756" y="557784"/>
                </a:lnTo>
                <a:lnTo>
                  <a:pt x="1417243" y="807148"/>
                </a:lnTo>
                <a:lnTo>
                  <a:pt x="1021080" y="557784"/>
                </a:lnTo>
                <a:close/>
              </a:path>
              <a:path w="1417320" h="807720">
                <a:moveTo>
                  <a:pt x="1225296" y="0"/>
                </a:moveTo>
                <a:lnTo>
                  <a:pt x="0" y="0"/>
                </a:lnTo>
                <a:lnTo>
                  <a:pt x="0" y="557784"/>
                </a:lnTo>
                <a:lnTo>
                  <a:pt x="1225296" y="557784"/>
                </a:lnTo>
                <a:lnTo>
                  <a:pt x="1225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487680" y="3755135"/>
            <a:ext cx="1417320" cy="807720"/>
          </a:xfrm>
          <a:custGeom>
            <a:avLst/>
            <a:gdLst/>
            <a:ahLst/>
            <a:cxnLst/>
            <a:rect l="l" t="t" r="r" b="b"/>
            <a:pathLst>
              <a:path w="1417320" h="807720">
                <a:moveTo>
                  <a:pt x="0" y="0"/>
                </a:moveTo>
                <a:lnTo>
                  <a:pt x="714756" y="0"/>
                </a:lnTo>
                <a:lnTo>
                  <a:pt x="1021080" y="0"/>
                </a:lnTo>
                <a:lnTo>
                  <a:pt x="1225296" y="0"/>
                </a:lnTo>
                <a:lnTo>
                  <a:pt x="1225296" y="325374"/>
                </a:lnTo>
                <a:lnTo>
                  <a:pt x="1225296" y="464820"/>
                </a:lnTo>
                <a:lnTo>
                  <a:pt x="1225296" y="557784"/>
                </a:lnTo>
                <a:lnTo>
                  <a:pt x="1021080" y="557784"/>
                </a:lnTo>
                <a:lnTo>
                  <a:pt x="1417243" y="807148"/>
                </a:lnTo>
                <a:lnTo>
                  <a:pt x="714756" y="557784"/>
                </a:lnTo>
                <a:lnTo>
                  <a:pt x="0" y="557784"/>
                </a:lnTo>
                <a:lnTo>
                  <a:pt x="0" y="464820"/>
                </a:lnTo>
                <a:lnTo>
                  <a:pt x="0" y="32537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566614" y="3799655"/>
            <a:ext cx="106108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dirty="0">
                <a:solidFill>
                  <a:srgbClr val="00CC00"/>
                </a:solidFill>
                <a:latin typeface="Arial"/>
                <a:cs typeface="Arial"/>
              </a:rPr>
              <a:t>Expected  </a:t>
            </a:r>
            <a:r>
              <a:rPr sz="1000" spc="5" dirty="0">
                <a:solidFill>
                  <a:srgbClr val="00CC00"/>
                </a:solidFill>
                <a:latin typeface="Arial"/>
                <a:cs typeface="Arial"/>
              </a:rPr>
              <a:t>Permitted</a:t>
            </a:r>
            <a:r>
              <a:rPr sz="1000" spc="-15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CC00"/>
                </a:solidFill>
                <a:latin typeface="Arial"/>
                <a:cs typeface="Arial"/>
              </a:rPr>
              <a:t>Outdoor  Band </a:t>
            </a:r>
            <a:r>
              <a:rPr sz="1000" spc="10" dirty="0">
                <a:solidFill>
                  <a:srgbClr val="00CC00"/>
                </a:solidFill>
                <a:latin typeface="Arial"/>
                <a:cs typeface="Arial"/>
              </a:rPr>
              <a:t>in </a:t>
            </a:r>
            <a:r>
              <a:rPr sz="1000" spc="-5" dirty="0">
                <a:solidFill>
                  <a:srgbClr val="00CC00"/>
                </a:solidFill>
                <a:latin typeface="Arial"/>
                <a:cs typeface="Arial"/>
              </a:rPr>
              <a:t>Jan.</a:t>
            </a:r>
            <a:r>
              <a:rPr sz="1000" spc="-14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CC00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258567" y="3236976"/>
            <a:ext cx="1579245" cy="995680"/>
          </a:xfrm>
          <a:custGeom>
            <a:avLst/>
            <a:gdLst/>
            <a:ahLst/>
            <a:cxnLst/>
            <a:rect l="l" t="t" r="r" b="b"/>
            <a:pathLst>
              <a:path w="1579245" h="995679">
                <a:moveTo>
                  <a:pt x="1315720" y="377952"/>
                </a:moveTo>
                <a:lnTo>
                  <a:pt x="921004" y="377952"/>
                </a:lnTo>
                <a:lnTo>
                  <a:pt x="909523" y="995667"/>
                </a:lnTo>
                <a:lnTo>
                  <a:pt x="1315720" y="377952"/>
                </a:lnTo>
                <a:close/>
              </a:path>
              <a:path w="1579245" h="995679">
                <a:moveTo>
                  <a:pt x="1578864" y="0"/>
                </a:moveTo>
                <a:lnTo>
                  <a:pt x="0" y="0"/>
                </a:lnTo>
                <a:lnTo>
                  <a:pt x="0" y="377952"/>
                </a:lnTo>
                <a:lnTo>
                  <a:pt x="1578864" y="377952"/>
                </a:lnTo>
                <a:lnTo>
                  <a:pt x="157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2258567" y="3236976"/>
            <a:ext cx="1579245" cy="995680"/>
          </a:xfrm>
          <a:custGeom>
            <a:avLst/>
            <a:gdLst/>
            <a:ahLst/>
            <a:cxnLst/>
            <a:rect l="l" t="t" r="r" b="b"/>
            <a:pathLst>
              <a:path w="1579245" h="995679">
                <a:moveTo>
                  <a:pt x="0" y="0"/>
                </a:moveTo>
                <a:lnTo>
                  <a:pt x="921004" y="0"/>
                </a:lnTo>
                <a:lnTo>
                  <a:pt x="1315720" y="0"/>
                </a:lnTo>
                <a:lnTo>
                  <a:pt x="1578864" y="0"/>
                </a:lnTo>
                <a:lnTo>
                  <a:pt x="1578864" y="220472"/>
                </a:lnTo>
                <a:lnTo>
                  <a:pt x="1578864" y="314960"/>
                </a:lnTo>
                <a:lnTo>
                  <a:pt x="1578864" y="377952"/>
                </a:lnTo>
                <a:lnTo>
                  <a:pt x="1315720" y="377952"/>
                </a:lnTo>
                <a:lnTo>
                  <a:pt x="909523" y="995667"/>
                </a:lnTo>
                <a:lnTo>
                  <a:pt x="921004" y="377952"/>
                </a:lnTo>
                <a:lnTo>
                  <a:pt x="0" y="377952"/>
                </a:lnTo>
                <a:lnTo>
                  <a:pt x="0" y="314960"/>
                </a:lnTo>
                <a:lnTo>
                  <a:pt x="0" y="22047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265625" y="1550365"/>
            <a:ext cx="8660130" cy="204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Red 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lines </a:t>
            </a:r>
            <a:r>
              <a:rPr sz="2000" spc="-10" dirty="0">
                <a:latin typeface="Arial"/>
                <a:cs typeface="Arial"/>
              </a:rPr>
              <a:t>indicate channels defined by</a:t>
            </a:r>
            <a:r>
              <a:rPr sz="2000" spc="29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IEEE802.15.4a.</a:t>
            </a:r>
            <a:endParaRPr sz="2000" dirty="0">
              <a:latin typeface="Arial"/>
              <a:cs typeface="Arial"/>
            </a:endParaRPr>
          </a:p>
          <a:p>
            <a:pPr marL="356870" marR="5080" indent="-344170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  <a:tab pos="357505" algn="l"/>
                <a:tab pos="1678939" algn="l"/>
                <a:tab pos="5151120" algn="l"/>
                <a:tab pos="8451215" algn="l"/>
              </a:tabLst>
            </a:pPr>
            <a:r>
              <a:rPr sz="2000" spc="-20" dirty="0">
                <a:latin typeface="Arial"/>
                <a:cs typeface="Arial"/>
              </a:rPr>
              <a:t>Al</a:t>
            </a:r>
            <a:r>
              <a:rPr sz="2000" spc="-10" dirty="0">
                <a:latin typeface="Arial"/>
                <a:cs typeface="Arial"/>
              </a:rPr>
              <a:t>thoug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9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7.587</a:t>
            </a:r>
            <a:r>
              <a:rPr sz="2000" spc="0" dirty="0">
                <a:latin typeface="Arial"/>
                <a:cs typeface="Arial"/>
              </a:rPr>
              <a:t>-</a:t>
            </a:r>
            <a:r>
              <a:rPr sz="2000" spc="-10" dirty="0">
                <a:latin typeface="Arial"/>
                <a:cs typeface="Arial"/>
              </a:rPr>
              <a:t>8.4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-1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z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33CC"/>
                </a:solidFill>
                <a:latin typeface="Arial"/>
                <a:cs typeface="Arial"/>
              </a:rPr>
              <a:t>Bl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u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2000" b="1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33CC"/>
                </a:solidFill>
                <a:latin typeface="Arial"/>
                <a:cs typeface="Arial"/>
              </a:rPr>
              <a:t>li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	</a:t>
            </a:r>
            <a:r>
              <a:rPr sz="2000" spc="-35" dirty="0">
                <a:latin typeface="Arial"/>
                <a:cs typeface="Arial"/>
              </a:rPr>
              <a:t>w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ll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spc="-35" dirty="0">
                <a:latin typeface="Arial"/>
                <a:cs typeface="Arial"/>
              </a:rPr>
              <a:t>w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f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outdoo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2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n  </a:t>
            </a:r>
            <a:r>
              <a:rPr sz="2000" spc="-10" dirty="0">
                <a:latin typeface="Arial"/>
                <a:cs typeface="Arial"/>
              </a:rPr>
              <a:t>May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2019,	MIC has </a:t>
            </a:r>
            <a:r>
              <a:rPr sz="2000" spc="-5" dirty="0">
                <a:latin typeface="Arial"/>
                <a:cs typeface="Arial"/>
              </a:rPr>
              <a:t>started </a:t>
            </a:r>
            <a:r>
              <a:rPr sz="2000" spc="-15" dirty="0">
                <a:latin typeface="Arial"/>
                <a:cs typeface="Arial"/>
              </a:rPr>
              <a:t>investigation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spc="-15" dirty="0">
                <a:latin typeface="Arial"/>
                <a:cs typeface="Arial"/>
              </a:rPr>
              <a:t>allow wider</a:t>
            </a:r>
            <a:r>
              <a:rPr sz="2000" spc="3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band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7.25-9.00 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GHz </a:t>
            </a:r>
            <a:r>
              <a:rPr sz="2000" b="1" spc="-10" dirty="0">
                <a:solidFill>
                  <a:srgbClr val="00B050"/>
                </a:solidFill>
                <a:latin typeface="Arial"/>
                <a:cs typeface="Arial"/>
              </a:rPr>
              <a:t>Green </a:t>
            </a:r>
            <a:r>
              <a:rPr sz="2000" b="1" spc="-5" dirty="0">
                <a:solidFill>
                  <a:srgbClr val="00B050"/>
                </a:solidFill>
                <a:latin typeface="Arial"/>
                <a:cs typeface="Arial"/>
              </a:rPr>
              <a:t>line </a:t>
            </a:r>
            <a:r>
              <a:rPr sz="2000" spc="-15" dirty="0">
                <a:latin typeface="Arial"/>
                <a:cs typeface="Arial"/>
              </a:rPr>
              <a:t>wand </a:t>
            </a:r>
            <a:r>
              <a:rPr sz="2000" spc="-10" dirty="0">
                <a:latin typeface="Arial"/>
                <a:cs typeface="Arial"/>
              </a:rPr>
              <a:t>it </a:t>
            </a:r>
            <a:r>
              <a:rPr sz="2000" spc="-15" dirty="0">
                <a:latin typeface="Arial"/>
                <a:cs typeface="Arial"/>
              </a:rPr>
              <a:t>is </a:t>
            </a:r>
            <a:r>
              <a:rPr sz="2000" spc="-5" dirty="0">
                <a:latin typeface="Arial"/>
                <a:cs typeface="Arial"/>
              </a:rPr>
              <a:t>expected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spc="-15" dirty="0">
                <a:latin typeface="Arial"/>
                <a:cs typeface="Arial"/>
              </a:rPr>
              <a:t>allow </a:t>
            </a:r>
            <a:r>
              <a:rPr sz="2000" spc="-10" dirty="0">
                <a:latin typeface="Arial"/>
                <a:cs typeface="Arial"/>
              </a:rPr>
              <a:t>it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10" dirty="0">
                <a:latin typeface="Arial"/>
                <a:cs typeface="Arial"/>
              </a:rPr>
              <a:t>outdoor </a:t>
            </a:r>
            <a:r>
              <a:rPr sz="2000" spc="-5" dirty="0">
                <a:latin typeface="Arial"/>
                <a:cs typeface="Arial"/>
              </a:rPr>
              <a:t>use </a:t>
            </a:r>
            <a:r>
              <a:rPr sz="2000" spc="-15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January  </a:t>
            </a:r>
            <a:r>
              <a:rPr sz="2000" spc="-10" dirty="0">
                <a:latin typeface="Arial"/>
                <a:cs typeface="Arial"/>
              </a:rPr>
              <a:t>2021</a:t>
            </a:r>
            <a:endParaRPr sz="2000" dirty="0">
              <a:latin typeface="Arial"/>
              <a:cs typeface="Arial"/>
            </a:endParaRPr>
          </a:p>
          <a:p>
            <a:pPr marL="2085339" marR="5262245">
              <a:lnSpc>
                <a:spcPct val="101000"/>
              </a:lnSpc>
              <a:spcBef>
                <a:spcPts val="1090"/>
              </a:spcBef>
            </a:pPr>
            <a:r>
              <a:rPr sz="1050" spc="-15" dirty="0">
                <a:solidFill>
                  <a:srgbClr val="0000FF"/>
                </a:solidFill>
                <a:latin typeface="Times New Roman"/>
                <a:cs typeface="Times New Roman"/>
              </a:rPr>
              <a:t>Permitted Outdoor </a:t>
            </a:r>
            <a:r>
              <a:rPr sz="1050" spc="-10" dirty="0">
                <a:solidFill>
                  <a:srgbClr val="0000FF"/>
                </a:solidFill>
                <a:latin typeface="Times New Roman"/>
                <a:cs typeface="Times New Roman"/>
              </a:rPr>
              <a:t>Band  </a:t>
            </a:r>
            <a:r>
              <a:rPr sz="1050" spc="-5" dirty="0">
                <a:solidFill>
                  <a:srgbClr val="0000FF"/>
                </a:solidFill>
                <a:latin typeface="Times New Roman"/>
                <a:cs typeface="Times New Roman"/>
              </a:rPr>
              <a:t>in </a:t>
            </a:r>
            <a:r>
              <a:rPr sz="1050" spc="5" dirty="0">
                <a:solidFill>
                  <a:srgbClr val="0000FF"/>
                </a:solidFill>
                <a:latin typeface="Times New Roman"/>
                <a:cs typeface="Times New Roman"/>
              </a:rPr>
              <a:t>May</a:t>
            </a:r>
            <a:r>
              <a:rPr sz="1050" spc="-1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FF"/>
                </a:solidFill>
                <a:latin typeface="Times New Roman"/>
                <a:cs typeface="Times New Roman"/>
              </a:rPr>
              <a:t>2019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94E6D745-F365-428D-9547-DD04B533B2DD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id="{00A1A334-B54D-4A25-8CF7-E9B4EEE59CAE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F1B1CCC-5A1E-1D70-FA31-1D51FAE5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26</a:t>
            </a:fld>
            <a:endParaRPr lang="fi-FI" altLang="ja-JP"/>
          </a:p>
        </p:txBody>
      </p:sp>
      <p:sp>
        <p:nvSpPr>
          <p:cNvPr id="41" name="日付プレースホルダー 40">
            <a:extLst>
              <a:ext uri="{FF2B5EF4-FFF2-40B4-BE49-F238E27FC236}">
                <a16:creationId xmlns:a16="http://schemas.microsoft.com/office/drawing/2014/main" id="{11C6A8D1-10C3-5155-BC1D-B7772A055B9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80007" y="1392590"/>
            <a:ext cx="115823" cy="12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7031" y="1060358"/>
            <a:ext cx="7772400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2470">
              <a:lnSpc>
                <a:spcPct val="100000"/>
              </a:lnSpc>
            </a:pPr>
            <a:r>
              <a:rPr sz="3600" spc="-5" dirty="0"/>
              <a:t>2.8 </a:t>
            </a:r>
            <a:r>
              <a:rPr sz="3600" spc="-10" dirty="0"/>
              <a:t>Summary </a:t>
            </a:r>
            <a:r>
              <a:rPr sz="3600" dirty="0"/>
              <a:t>of</a:t>
            </a:r>
            <a:r>
              <a:rPr sz="3600" spc="-40" dirty="0"/>
              <a:t> </a:t>
            </a:r>
            <a:r>
              <a:rPr sz="3600" spc="-10" dirty="0"/>
              <a:t>IEEE802.15.6-2012</a:t>
            </a:r>
            <a:endParaRPr sz="3600" dirty="0"/>
          </a:p>
          <a:p>
            <a:pPr marL="829944" marR="5080" indent="-635">
              <a:lnSpc>
                <a:spcPct val="100000"/>
              </a:lnSpc>
              <a:spcBef>
                <a:spcPts val="570"/>
              </a:spcBef>
            </a:pPr>
            <a:r>
              <a:rPr sz="2000" spc="-10" dirty="0"/>
              <a:t>A </a:t>
            </a:r>
            <a:r>
              <a:rPr sz="2000" spc="-5" dirty="0"/>
              <a:t>standard, </a:t>
            </a:r>
            <a:r>
              <a:rPr sz="2000" spc="-15" dirty="0"/>
              <a:t>IEEE </a:t>
            </a:r>
            <a:r>
              <a:rPr sz="2000" spc="-10" dirty="0"/>
              <a:t>Std 802.15.6</a:t>
            </a:r>
            <a:r>
              <a:rPr sz="2025" spc="-15" baseline="24691" dirty="0"/>
              <a:t>TM </a:t>
            </a:r>
            <a:r>
              <a:rPr sz="2000" dirty="0"/>
              <a:t>was </a:t>
            </a:r>
            <a:r>
              <a:rPr sz="2000" spc="-5" dirty="0"/>
              <a:t>completed and published </a:t>
            </a:r>
            <a:r>
              <a:rPr sz="2000" spc="-10" dirty="0"/>
              <a:t>in  </a:t>
            </a:r>
            <a:r>
              <a:rPr sz="2000" spc="-5" dirty="0"/>
              <a:t>Feb. </a:t>
            </a:r>
            <a:r>
              <a:rPr sz="2000" spc="-10" dirty="0"/>
              <a:t>2012. In </a:t>
            </a:r>
            <a:r>
              <a:rPr sz="2000" dirty="0"/>
              <a:t>which, </a:t>
            </a:r>
            <a:r>
              <a:rPr sz="2000" spc="-5" dirty="0"/>
              <a:t>specifications of three </a:t>
            </a:r>
            <a:r>
              <a:rPr sz="2000" spc="-10" dirty="0"/>
              <a:t>PHY </a:t>
            </a:r>
            <a:r>
              <a:rPr sz="2000" spc="-5" dirty="0"/>
              <a:t>and common </a:t>
            </a:r>
            <a:r>
              <a:rPr sz="2000" spc="-20" dirty="0"/>
              <a:t>MAC  </a:t>
            </a:r>
            <a:r>
              <a:rPr sz="2000" spc="-10" dirty="0"/>
              <a:t>are </a:t>
            </a:r>
            <a:r>
              <a:rPr sz="2000" spc="-5" dirty="0"/>
              <a:t>defined to support various </a:t>
            </a:r>
            <a:r>
              <a:rPr sz="2000" spc="-10" dirty="0"/>
              <a:t>medical </a:t>
            </a:r>
            <a:r>
              <a:rPr sz="2000" spc="-5" dirty="0"/>
              <a:t>and non-medical consumer  applications.</a:t>
            </a:r>
            <a:endParaRPr sz="2000" dirty="0"/>
          </a:p>
        </p:txBody>
      </p:sp>
      <p:sp>
        <p:nvSpPr>
          <p:cNvPr id="5" name="object 5"/>
          <p:cNvSpPr/>
          <p:nvPr/>
        </p:nvSpPr>
        <p:spPr>
          <a:xfrm>
            <a:off x="680007" y="2916590"/>
            <a:ext cx="115823" cy="12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80007" y="4135790"/>
            <a:ext cx="115823" cy="124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80007" y="5050190"/>
            <a:ext cx="115823" cy="124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950518" y="2784510"/>
            <a:ext cx="8061959" cy="336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62660" algn="just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Commercial </a:t>
            </a:r>
            <a:r>
              <a:rPr sz="2000" b="1" spc="-5" dirty="0">
                <a:latin typeface="Arial"/>
                <a:cs typeface="Arial"/>
              </a:rPr>
              <a:t>products of </a:t>
            </a:r>
            <a:r>
              <a:rPr sz="2000" b="1" spc="-35" dirty="0">
                <a:latin typeface="Arial"/>
                <a:cs typeface="Arial"/>
              </a:rPr>
              <a:t>BAN </a:t>
            </a:r>
            <a:r>
              <a:rPr sz="2000" b="1" dirty="0">
                <a:latin typeface="Arial"/>
                <a:cs typeface="Arial"/>
              </a:rPr>
              <a:t>have </a:t>
            </a:r>
            <a:r>
              <a:rPr sz="2000" b="1" spc="-10" dirty="0">
                <a:latin typeface="Arial"/>
                <a:cs typeface="Arial"/>
              </a:rPr>
              <a:t>been sold as an </a:t>
            </a:r>
            <a:r>
              <a:rPr sz="2000" b="1" spc="-5" dirty="0">
                <a:latin typeface="Arial"/>
                <a:cs typeface="Arial"/>
              </a:rPr>
              <a:t>enable  technology supporting </a:t>
            </a:r>
            <a:r>
              <a:rPr sz="2000" b="1" spc="-10" dirty="0">
                <a:latin typeface="Arial"/>
                <a:cs typeface="Arial"/>
              </a:rPr>
              <a:t>personal healthcare as </a:t>
            </a:r>
            <a:r>
              <a:rPr sz="2000" b="1" spc="-5" dirty="0">
                <a:latin typeface="Arial"/>
                <a:cs typeface="Arial"/>
              </a:rPr>
              <a:t>a consumer  </a:t>
            </a:r>
            <a:r>
              <a:rPr sz="2000" b="1" spc="-10" dirty="0">
                <a:latin typeface="Arial"/>
                <a:cs typeface="Arial"/>
              </a:rPr>
              <a:t>electronics </a:t>
            </a:r>
            <a:r>
              <a:rPr sz="2000" b="1" spc="-5" dirty="0">
                <a:latin typeface="Arial"/>
                <a:cs typeface="Arial"/>
              </a:rPr>
              <a:t>but not much approved for </a:t>
            </a:r>
            <a:r>
              <a:rPr sz="2000" b="1" spc="-10" dirty="0">
                <a:latin typeface="Arial"/>
                <a:cs typeface="Arial"/>
              </a:rPr>
              <a:t>medical</a:t>
            </a:r>
            <a:r>
              <a:rPr sz="2000" b="1" spc="114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equipment.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In </a:t>
            </a:r>
            <a:r>
              <a:rPr sz="2000" b="1" spc="-60" dirty="0">
                <a:latin typeface="Arial"/>
                <a:cs typeface="Arial"/>
              </a:rPr>
              <a:t>PHY, </a:t>
            </a:r>
            <a:r>
              <a:rPr sz="2000" b="1" spc="-5" dirty="0">
                <a:latin typeface="Arial"/>
                <a:cs typeface="Arial"/>
              </a:rPr>
              <a:t>ultra-wide band(UWB) </a:t>
            </a:r>
            <a:r>
              <a:rPr sz="2000" b="1" spc="-10" dirty="0">
                <a:latin typeface="Arial"/>
                <a:cs typeface="Arial"/>
              </a:rPr>
              <a:t>is applied </a:t>
            </a:r>
            <a:r>
              <a:rPr sz="2000" b="1" spc="-5" dirty="0">
                <a:latin typeface="Arial"/>
                <a:cs typeface="Arial"/>
              </a:rPr>
              <a:t>for high QoS use </a:t>
            </a:r>
            <a:r>
              <a:rPr sz="2000" b="1" spc="-10" dirty="0">
                <a:latin typeface="Arial"/>
                <a:cs typeface="Arial"/>
              </a:rPr>
              <a:t>case </a:t>
            </a:r>
            <a:r>
              <a:rPr sz="2000" b="1" spc="-5" dirty="0">
                <a:latin typeface="Arial"/>
                <a:cs typeface="Arial"/>
              </a:rPr>
              <a:t>but  </a:t>
            </a:r>
            <a:r>
              <a:rPr sz="2000" b="1" spc="-10" dirty="0">
                <a:latin typeface="Arial"/>
                <a:cs typeface="Arial"/>
              </a:rPr>
              <a:t>radio </a:t>
            </a:r>
            <a:r>
              <a:rPr sz="2000" b="1" spc="-5" dirty="0">
                <a:latin typeface="Arial"/>
                <a:cs typeface="Arial"/>
              </a:rPr>
              <a:t>regulation for UWB </a:t>
            </a:r>
            <a:r>
              <a:rPr sz="2000" b="1" spc="-10" dirty="0">
                <a:latin typeface="Arial"/>
                <a:cs typeface="Arial"/>
              </a:rPr>
              <a:t>results in restricting </a:t>
            </a:r>
            <a:r>
              <a:rPr sz="2000" b="1" spc="-5" dirty="0">
                <a:latin typeface="Arial"/>
                <a:cs typeface="Arial"/>
              </a:rPr>
              <a:t>use</a:t>
            </a:r>
            <a:r>
              <a:rPr sz="2000" b="1" spc="1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cases.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374015">
              <a:lnSpc>
                <a:spcPct val="100000"/>
              </a:lnSpc>
              <a:tabLst>
                <a:tab pos="548640" algn="l"/>
              </a:tabLst>
            </a:pPr>
            <a:r>
              <a:rPr sz="2000" b="1" spc="-10" dirty="0">
                <a:latin typeface="Arial"/>
                <a:cs typeface="Arial"/>
              </a:rPr>
              <a:t>In </a:t>
            </a:r>
            <a:r>
              <a:rPr sz="2000" b="1" spc="-15" dirty="0">
                <a:latin typeface="Arial"/>
                <a:cs typeface="Arial"/>
              </a:rPr>
              <a:t>MAC, </a:t>
            </a:r>
            <a:r>
              <a:rPr sz="2000" b="1" spc="-10" dirty="0">
                <a:latin typeface="Arial"/>
                <a:cs typeface="Arial"/>
              </a:rPr>
              <a:t>hybrid </a:t>
            </a:r>
            <a:r>
              <a:rPr sz="2000" b="1" spc="-5" dirty="0">
                <a:latin typeface="Arial"/>
                <a:cs typeface="Arial"/>
              </a:rPr>
              <a:t>contention </a:t>
            </a:r>
            <a:r>
              <a:rPr sz="2000" b="1" spc="-10" dirty="0">
                <a:latin typeface="Arial"/>
                <a:cs typeface="Arial"/>
              </a:rPr>
              <a:t>base </a:t>
            </a:r>
            <a:r>
              <a:rPr sz="2000" b="1" spc="-5" dirty="0">
                <a:latin typeface="Arial"/>
                <a:cs typeface="Arial"/>
              </a:rPr>
              <a:t>and </a:t>
            </a:r>
            <a:r>
              <a:rPr sz="2000" b="1" spc="-10" dirty="0">
                <a:latin typeface="Arial"/>
                <a:cs typeface="Arial"/>
              </a:rPr>
              <a:t>free </a:t>
            </a:r>
            <a:r>
              <a:rPr sz="2000" b="1" spc="-5" dirty="0">
                <a:latin typeface="Arial"/>
                <a:cs typeface="Arial"/>
              </a:rPr>
              <a:t>protocol </a:t>
            </a:r>
            <a:r>
              <a:rPr sz="2000" b="1" spc="-10" dirty="0">
                <a:latin typeface="Arial"/>
                <a:cs typeface="Arial"/>
              </a:rPr>
              <a:t>can perform  flexible delay </a:t>
            </a:r>
            <a:r>
              <a:rPr sz="2000" b="1" spc="-5" dirty="0">
                <a:latin typeface="Arial"/>
                <a:cs typeface="Arial"/>
              </a:rPr>
              <a:t>and throughput for variable QoS levels of </a:t>
            </a:r>
            <a:r>
              <a:rPr sz="2000" b="1" spc="-10" dirty="0">
                <a:latin typeface="Arial"/>
                <a:cs typeface="Arial"/>
              </a:rPr>
              <a:t>packets  </a:t>
            </a:r>
            <a:r>
              <a:rPr sz="2000" b="1" spc="-5" dirty="0">
                <a:latin typeface="Arial"/>
                <a:cs typeface="Arial"/>
              </a:rPr>
              <a:t>but	its implementation complexity </a:t>
            </a:r>
            <a:r>
              <a:rPr sz="2000" b="1" spc="-10" dirty="0">
                <a:latin typeface="Arial"/>
                <a:cs typeface="Arial"/>
              </a:rPr>
              <a:t>is </a:t>
            </a:r>
            <a:r>
              <a:rPr sz="2000" b="1" spc="-5" dirty="0">
                <a:latin typeface="Arial"/>
                <a:cs typeface="Arial"/>
              </a:rPr>
              <a:t>too high for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its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complete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protocol.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B2EEB499-29C3-4EDF-BE7B-569757864B28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A23ABF64-75D4-4FCD-BECF-ED4263C97687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F53DB22-FC7E-0F08-C1E6-03D465F9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27</a:t>
            </a:fld>
            <a:endParaRPr lang="fi-FI" altLang="ja-JP"/>
          </a:p>
        </p:txBody>
      </p: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10C9F8E0-943B-B831-AB0E-BB0EF16252E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04390" y="2953479"/>
            <a:ext cx="766762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3. Necessity and </a:t>
            </a:r>
            <a:r>
              <a:rPr sz="2400" b="1" spc="-5" dirty="0">
                <a:latin typeface="Arial"/>
                <a:cs typeface="Arial"/>
              </a:rPr>
              <a:t>Uniqueness for </a:t>
            </a:r>
            <a:r>
              <a:rPr sz="2400" b="1" spc="-10" dirty="0">
                <a:latin typeface="Arial"/>
                <a:cs typeface="Arial"/>
              </a:rPr>
              <a:t>Amendment </a:t>
            </a:r>
            <a:r>
              <a:rPr sz="2400" b="1" spc="-5" dirty="0">
                <a:latin typeface="Arial"/>
                <a:cs typeface="Arial"/>
              </a:rPr>
              <a:t>of </a:t>
            </a:r>
            <a:r>
              <a:rPr sz="2400" b="1" spc="-30" dirty="0">
                <a:latin typeface="Arial"/>
                <a:cs typeface="Arial"/>
              </a:rPr>
              <a:t>BAN  </a:t>
            </a:r>
            <a:r>
              <a:rPr sz="2400" b="1" spc="10" dirty="0">
                <a:latin typeface="Arial"/>
                <a:cs typeface="Arial"/>
              </a:rPr>
              <a:t>with </a:t>
            </a:r>
            <a:r>
              <a:rPr sz="2400" b="1" dirty="0">
                <a:latin typeface="Arial"/>
                <a:cs typeface="Arial"/>
              </a:rPr>
              <a:t>Enhanced</a:t>
            </a:r>
            <a:r>
              <a:rPr sz="2400" b="1" spc="-1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Dependability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D3C9F3AA-59DF-466B-8F86-AF1DFD419233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177A723C-00DA-4BD7-BDA7-7932F6E0E3E9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AE08B48-0945-1ABB-4F6C-BDE6543D499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28</a:t>
            </a:fld>
            <a:endParaRPr lang="en-US" altLang="ja-JP" spc="-10"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083FC258-EEE5-0E14-F7F9-E7EB223CB707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F71F89F0-B438-C7A5-1B42-CA14B0CF543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28600" y="787362"/>
            <a:ext cx="9372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1285" marR="5080" indent="-2648585">
              <a:lnSpc>
                <a:spcPct val="100000"/>
              </a:lnSpc>
            </a:pPr>
            <a:r>
              <a:rPr sz="2800" b="1" spc="5" dirty="0"/>
              <a:t>3.1 </a:t>
            </a:r>
            <a:r>
              <a:rPr sz="2800" b="1" dirty="0"/>
              <a:t>Necessity </a:t>
            </a:r>
            <a:r>
              <a:rPr sz="2800" b="1" spc="-5" dirty="0"/>
              <a:t>for Enhanced Dependability </a:t>
            </a:r>
            <a:r>
              <a:rPr sz="2800" b="1" spc="5" dirty="0"/>
              <a:t>in </a:t>
            </a:r>
            <a:r>
              <a:rPr sz="2800" b="1" dirty="0"/>
              <a:t>15.6</a:t>
            </a:r>
            <a:r>
              <a:rPr sz="2800" b="1" spc="-90" dirty="0"/>
              <a:t> </a:t>
            </a:r>
            <a:r>
              <a:rPr sz="2800" b="1" spc="-30" dirty="0"/>
              <a:t>BAN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0259" y="1442701"/>
            <a:ext cx="8709025" cy="5008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ts val="2565"/>
              </a:lnSpc>
              <a:buAutoNum type="arabicPeriod"/>
              <a:tabLst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In case </a:t>
            </a:r>
            <a:r>
              <a:rPr sz="2400" b="1" spc="-5" dirty="0">
                <a:latin typeface="Arial"/>
                <a:cs typeface="Arial"/>
              </a:rPr>
              <a:t>of </a:t>
            </a:r>
            <a:r>
              <a:rPr sz="2400" b="1" dirty="0">
                <a:latin typeface="Arial"/>
                <a:cs typeface="Arial"/>
              </a:rPr>
              <a:t>coexistence </a:t>
            </a:r>
            <a:r>
              <a:rPr sz="2400" b="1" spc="-5" dirty="0">
                <a:latin typeface="Arial"/>
                <a:cs typeface="Arial"/>
              </a:rPr>
              <a:t>of multiple</a:t>
            </a:r>
            <a:r>
              <a:rPr sz="2400" b="1" spc="-17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BANs</a:t>
            </a:r>
            <a:endParaRPr sz="2400" dirty="0">
              <a:latin typeface="Arial"/>
              <a:cs typeface="Arial"/>
            </a:endParaRPr>
          </a:p>
          <a:p>
            <a:pPr marL="460375" marR="86995" lvl="1" indent="-267970">
              <a:lnSpc>
                <a:spcPct val="100000"/>
              </a:lnSpc>
              <a:spcBef>
                <a:spcPts val="20"/>
              </a:spcBef>
              <a:buFont typeface="Wingdings"/>
              <a:buChar char=""/>
              <a:tabLst>
                <a:tab pos="461009" algn="l"/>
              </a:tabLst>
            </a:pPr>
            <a:r>
              <a:rPr sz="1800" dirty="0">
                <a:latin typeface="Arial"/>
                <a:cs typeface="Arial"/>
              </a:rPr>
              <a:t>Current </a:t>
            </a:r>
            <a:r>
              <a:rPr sz="1800" spc="-5" dirty="0">
                <a:latin typeface="Arial"/>
                <a:cs typeface="Arial"/>
              </a:rPr>
              <a:t>existing </a:t>
            </a:r>
            <a:r>
              <a:rPr sz="1800" dirty="0">
                <a:latin typeface="Arial"/>
                <a:cs typeface="Arial"/>
              </a:rPr>
              <a:t>standard IEEE802.15.6 has not been designed to </a:t>
            </a:r>
            <a:r>
              <a:rPr sz="1800" spc="5" dirty="0">
                <a:latin typeface="Arial"/>
                <a:cs typeface="Arial"/>
              </a:rPr>
              <a:t>manage  </a:t>
            </a:r>
            <a:r>
              <a:rPr sz="1800" dirty="0">
                <a:latin typeface="Arial"/>
                <a:cs typeface="Arial"/>
              </a:rPr>
              <a:t>contention and interference among overlaid </a:t>
            </a:r>
            <a:r>
              <a:rPr sz="1800" spc="-5" dirty="0">
                <a:latin typeface="Arial"/>
                <a:cs typeface="Arial"/>
              </a:rPr>
              <a:t>BANs. The </a:t>
            </a:r>
            <a:r>
              <a:rPr sz="1800" dirty="0">
                <a:latin typeface="Arial"/>
                <a:cs typeface="Arial"/>
              </a:rPr>
              <a:t>more </a:t>
            </a:r>
            <a:r>
              <a:rPr sz="1800" spc="-5" dirty="0">
                <a:latin typeface="Arial"/>
                <a:cs typeface="Arial"/>
              </a:rPr>
              <a:t>BAN </a:t>
            </a:r>
            <a:r>
              <a:rPr sz="1800" dirty="0">
                <a:latin typeface="Arial"/>
                <a:cs typeface="Arial"/>
              </a:rPr>
              <a:t>uses in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dense  area, the more contention and inference </a:t>
            </a:r>
            <a:r>
              <a:rPr sz="1800" spc="5" dirty="0">
                <a:latin typeface="Arial"/>
                <a:cs typeface="Arial"/>
              </a:rPr>
              <a:t>cause  </a:t>
            </a:r>
            <a:r>
              <a:rPr sz="1800" dirty="0">
                <a:latin typeface="Arial"/>
                <a:cs typeface="Arial"/>
              </a:rPr>
              <a:t>performance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degradation.</a:t>
            </a:r>
          </a:p>
          <a:p>
            <a:pPr marL="460375" marR="506095" lvl="1" indent="-267970">
              <a:lnSpc>
                <a:spcPct val="100000"/>
              </a:lnSpc>
              <a:buFont typeface="Wingdings"/>
              <a:buChar char=""/>
              <a:tabLst>
                <a:tab pos="461009" algn="l"/>
              </a:tabLst>
            </a:pPr>
            <a:r>
              <a:rPr sz="1800" dirty="0">
                <a:latin typeface="Arial"/>
                <a:cs typeface="Arial"/>
              </a:rPr>
              <a:t>Amendment of </a:t>
            </a:r>
            <a:r>
              <a:rPr sz="1800" spc="-5" dirty="0">
                <a:latin typeface="Arial"/>
                <a:cs typeface="Arial"/>
              </a:rPr>
              <a:t>PHY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20" dirty="0">
                <a:latin typeface="Arial"/>
                <a:cs typeface="Arial"/>
              </a:rPr>
              <a:t>MAC </a:t>
            </a:r>
            <a:r>
              <a:rPr sz="1800" dirty="0">
                <a:latin typeface="Arial"/>
                <a:cs typeface="Arial"/>
              </a:rPr>
              <a:t>for resolving these problems in coexistence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of  </a:t>
            </a:r>
            <a:r>
              <a:rPr sz="1800" spc="-5" dirty="0">
                <a:latin typeface="Arial"/>
                <a:cs typeface="Arial"/>
              </a:rPr>
              <a:t>BANs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necessary.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ts val="285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latin typeface="Arial"/>
                <a:cs typeface="Arial"/>
              </a:rPr>
              <a:t>In case </a:t>
            </a:r>
            <a:r>
              <a:rPr sz="2400" b="1" spc="-5" dirty="0">
                <a:latin typeface="Arial"/>
                <a:cs typeface="Arial"/>
              </a:rPr>
              <a:t>of </a:t>
            </a:r>
            <a:r>
              <a:rPr sz="2400" b="1" dirty="0">
                <a:latin typeface="Arial"/>
                <a:cs typeface="Arial"/>
              </a:rPr>
              <a:t>coexistence </a:t>
            </a:r>
            <a:r>
              <a:rPr sz="2400" b="1" spc="10" dirty="0">
                <a:latin typeface="Arial"/>
                <a:cs typeface="Arial"/>
              </a:rPr>
              <a:t>with </a:t>
            </a:r>
            <a:r>
              <a:rPr sz="2400" b="1" spc="-5" dirty="0">
                <a:latin typeface="Arial"/>
                <a:cs typeface="Arial"/>
              </a:rPr>
              <a:t>other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radios</a:t>
            </a:r>
            <a:endParaRPr sz="2400" dirty="0">
              <a:latin typeface="Arial"/>
              <a:cs typeface="Arial"/>
            </a:endParaRPr>
          </a:p>
          <a:p>
            <a:pPr marL="469265" marR="238760" lvl="1" indent="-276860">
              <a:lnSpc>
                <a:spcPct val="100000"/>
              </a:lnSpc>
              <a:spcBef>
                <a:spcPts val="20"/>
              </a:spcBef>
              <a:buFont typeface="Wingdings"/>
              <a:buChar char=""/>
              <a:tabLst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For enhanced </a:t>
            </a:r>
            <a:r>
              <a:rPr sz="1800" spc="-10" dirty="0">
                <a:latin typeface="Arial"/>
                <a:cs typeface="Arial"/>
              </a:rPr>
              <a:t>dependability, </a:t>
            </a:r>
            <a:r>
              <a:rPr sz="1800" spc="20" dirty="0">
                <a:latin typeface="Arial"/>
                <a:cs typeface="Arial"/>
              </a:rPr>
              <a:t>UWB </a:t>
            </a:r>
            <a:r>
              <a:rPr sz="1800" spc="-5" dirty="0">
                <a:latin typeface="Arial"/>
                <a:cs typeface="Arial"/>
              </a:rPr>
              <a:t>PHY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BAN </a:t>
            </a:r>
            <a:r>
              <a:rPr sz="1800" dirty="0">
                <a:latin typeface="Arial"/>
                <a:cs typeface="Arial"/>
              </a:rPr>
              <a:t>should be updated to </a:t>
            </a:r>
            <a:r>
              <a:rPr sz="1800" spc="-5" dirty="0">
                <a:latin typeface="Arial"/>
                <a:cs typeface="Arial"/>
              </a:rPr>
              <a:t>avoid  </a:t>
            </a:r>
            <a:r>
              <a:rPr sz="1800" dirty="0">
                <a:latin typeface="Arial"/>
                <a:cs typeface="Arial"/>
              </a:rPr>
              <a:t>performance degradation due to interference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coexisting other narrow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band  and </a:t>
            </a:r>
            <a:r>
              <a:rPr sz="1800" spc="20" dirty="0">
                <a:latin typeface="Arial"/>
                <a:cs typeface="Arial"/>
              </a:rPr>
              <a:t>UWB </a:t>
            </a:r>
            <a:r>
              <a:rPr sz="1800" spc="-5" dirty="0">
                <a:latin typeface="Arial"/>
                <a:cs typeface="Arial"/>
              </a:rPr>
              <a:t>networks </a:t>
            </a:r>
            <a:r>
              <a:rPr sz="1800" dirty="0">
                <a:latin typeface="Arial"/>
                <a:cs typeface="Arial"/>
              </a:rPr>
              <a:t>in overlapped frequency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band.</a:t>
            </a:r>
          </a:p>
          <a:p>
            <a:pPr marL="469900" indent="-457200">
              <a:lnSpc>
                <a:spcPts val="285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latin typeface="Arial"/>
                <a:cs typeface="Arial"/>
              </a:rPr>
              <a:t>In case </a:t>
            </a:r>
            <a:r>
              <a:rPr sz="2400" b="1" spc="-5" dirty="0">
                <a:latin typeface="Arial"/>
                <a:cs typeface="Arial"/>
              </a:rPr>
              <a:t>of feedback </a:t>
            </a:r>
            <a:r>
              <a:rPr sz="2400" b="1" dirty="0">
                <a:latin typeface="Arial"/>
                <a:cs typeface="Arial"/>
              </a:rPr>
              <a:t>sensing and </a:t>
            </a:r>
            <a:r>
              <a:rPr sz="2400" b="1" spc="-5" dirty="0">
                <a:latin typeface="Arial"/>
                <a:cs typeface="Arial"/>
              </a:rPr>
              <a:t>controlling</a:t>
            </a:r>
            <a:r>
              <a:rPr sz="2400" b="1" spc="-1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loop</a:t>
            </a:r>
            <a:endParaRPr sz="2400" dirty="0">
              <a:latin typeface="Arial"/>
              <a:cs typeface="Arial"/>
            </a:endParaRPr>
          </a:p>
          <a:p>
            <a:pPr marL="469265" marR="287020" lvl="1" indent="-276860">
              <a:lnSpc>
                <a:spcPct val="100000"/>
              </a:lnSpc>
              <a:spcBef>
                <a:spcPts val="25"/>
              </a:spcBef>
              <a:buFont typeface="Wingdings"/>
              <a:buChar char=""/>
              <a:tabLst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Remote </a:t>
            </a:r>
            <a:r>
              <a:rPr sz="1800" spc="5" dirty="0">
                <a:latin typeface="Arial"/>
                <a:cs typeface="Arial"/>
              </a:rPr>
              <a:t>medical </a:t>
            </a:r>
            <a:r>
              <a:rPr sz="1800" dirty="0">
                <a:latin typeface="Arial"/>
                <a:cs typeface="Arial"/>
              </a:rPr>
              <a:t>diagnosis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vital </a:t>
            </a:r>
            <a:r>
              <a:rPr sz="1800" spc="5" dirty="0">
                <a:latin typeface="Arial"/>
                <a:cs typeface="Arial"/>
              </a:rPr>
              <a:t>sensing </a:t>
            </a:r>
            <a:r>
              <a:rPr sz="1800" dirty="0">
                <a:latin typeface="Arial"/>
                <a:cs typeface="Arial"/>
              </a:rPr>
              <a:t>and therapy and control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actuators  and robotics need more dependable and efficient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protocol.</a:t>
            </a:r>
          </a:p>
          <a:p>
            <a:pPr marL="469900" indent="-457200">
              <a:lnSpc>
                <a:spcPts val="285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Usability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Implementation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Complexity</a:t>
            </a:r>
            <a:endParaRPr sz="2400" dirty="0">
              <a:latin typeface="Arial"/>
              <a:cs typeface="Arial"/>
            </a:endParaRPr>
          </a:p>
          <a:p>
            <a:pPr marL="469265" lvl="1" indent="-276860">
              <a:lnSpc>
                <a:spcPct val="100000"/>
              </a:lnSpc>
              <a:spcBef>
                <a:spcPts val="20"/>
              </a:spcBef>
              <a:buFont typeface="Wingdings"/>
              <a:buChar char=""/>
              <a:tabLst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Interoperability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other radio networks, more </a:t>
            </a:r>
            <a:r>
              <a:rPr sz="1800" spc="-5" dirty="0">
                <a:latin typeface="Arial"/>
                <a:cs typeface="Arial"/>
              </a:rPr>
              <a:t>flexible network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topology,</a:t>
            </a:r>
            <a:endParaRPr sz="1800" dirty="0">
              <a:latin typeface="Arial"/>
              <a:cs typeface="Arial"/>
            </a:endParaRPr>
          </a:p>
          <a:p>
            <a:pPr marL="469265" lvl="1" indent="-276860">
              <a:lnSpc>
                <a:spcPct val="100000"/>
              </a:lnSpc>
              <a:buFont typeface="Wingdings"/>
              <a:buChar char=""/>
              <a:tabLst>
                <a:tab pos="469900" algn="l"/>
              </a:tabLst>
            </a:pPr>
            <a:r>
              <a:rPr sz="1800" spc="-5" dirty="0">
                <a:latin typeface="Arial"/>
                <a:cs typeface="Arial"/>
              </a:rPr>
              <a:t>Transparency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other standards </a:t>
            </a:r>
            <a:r>
              <a:rPr sz="1800" spc="5" dirty="0">
                <a:latin typeface="Arial"/>
                <a:cs typeface="Arial"/>
              </a:rPr>
              <a:t>such </a:t>
            </a:r>
            <a:r>
              <a:rPr sz="1800" dirty="0">
                <a:latin typeface="Arial"/>
                <a:cs typeface="Arial"/>
              </a:rPr>
              <a:t>as </a:t>
            </a:r>
            <a:r>
              <a:rPr sz="1800" spc="-10" dirty="0">
                <a:latin typeface="Arial"/>
                <a:cs typeface="Arial"/>
              </a:rPr>
              <a:t>ETSI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SmartBAN</a:t>
            </a:r>
          </a:p>
          <a:p>
            <a:pPr marL="533400" lvl="1" indent="-341630">
              <a:lnSpc>
                <a:spcPct val="100000"/>
              </a:lnSpc>
              <a:buFont typeface="Wingdings"/>
              <a:buChar char=""/>
              <a:tabLst>
                <a:tab pos="533400" algn="l"/>
                <a:tab pos="534035" algn="l"/>
              </a:tabLst>
            </a:pPr>
            <a:r>
              <a:rPr sz="1800" dirty="0">
                <a:latin typeface="Arial"/>
                <a:cs typeface="Arial"/>
              </a:rPr>
              <a:t>Capability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ranging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positioning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5" dirty="0">
                <a:latin typeface="Arial"/>
                <a:cs typeface="Arial"/>
              </a:rPr>
              <a:t>UWB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spc="-5" dirty="0">
                <a:latin typeface="Arial"/>
                <a:cs typeface="Arial"/>
              </a:rPr>
              <a:t>required </a:t>
            </a:r>
            <a:r>
              <a:rPr sz="1800" dirty="0">
                <a:latin typeface="Arial"/>
                <a:cs typeface="Arial"/>
              </a:rPr>
              <a:t>for mobility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security.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971C382-E211-4D1A-9CA9-179B37EBA498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BE0134BC-C232-434C-B2BD-2E51D1F8E03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331B4F-D454-612A-D5D0-848FA5DD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29</a:t>
            </a:fld>
            <a:endParaRPr lang="fi-FI" altLang="ja-JP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1389096-4B4E-57A6-7865-75867888C76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23" y="152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9041" y="637177"/>
            <a:ext cx="115887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0" spc="-15" dirty="0">
                <a:latin typeface="Arial"/>
                <a:cs typeface="Arial"/>
              </a:rPr>
              <a:t>A</a:t>
            </a:r>
            <a:r>
              <a:rPr sz="2600" b="0" spc="-10" dirty="0">
                <a:latin typeface="Arial"/>
                <a:cs typeface="Arial"/>
              </a:rPr>
              <a:t>genda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6766" y="1085448"/>
            <a:ext cx="7684134" cy="4861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95885" indent="-457200">
              <a:lnSpc>
                <a:spcPts val="18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游ゴシック"/>
                <a:cs typeface="游ゴシック"/>
              </a:rPr>
              <a:t>Demand for WBAN </a:t>
            </a:r>
            <a:r>
              <a:rPr sz="2000" b="1" spc="-5" dirty="0">
                <a:latin typeface="游ゴシック"/>
                <a:cs typeface="游ゴシック"/>
              </a:rPr>
              <a:t>for Emergent </a:t>
            </a:r>
            <a:r>
              <a:rPr sz="2000" b="1" spc="-10" dirty="0">
                <a:latin typeface="游ゴシック"/>
                <a:cs typeface="游ゴシック"/>
              </a:rPr>
              <a:t>Medical Healthcare Use  </a:t>
            </a:r>
            <a:r>
              <a:rPr sz="2000" b="1" spc="-15" dirty="0">
                <a:latin typeface="游ゴシック"/>
                <a:cs typeface="游ゴシック"/>
              </a:rPr>
              <a:t>and Huge </a:t>
            </a:r>
            <a:r>
              <a:rPr sz="2000" b="1" spc="-5" dirty="0">
                <a:latin typeface="游ゴシック"/>
                <a:cs typeface="游ゴシック"/>
              </a:rPr>
              <a:t>Market </a:t>
            </a:r>
            <a:r>
              <a:rPr sz="2000" b="1" spc="-10" dirty="0">
                <a:latin typeface="游ゴシック"/>
                <a:cs typeface="游ゴシック"/>
              </a:rPr>
              <a:t>of </a:t>
            </a:r>
            <a:r>
              <a:rPr sz="2000" b="1" spc="-5" dirty="0">
                <a:latin typeface="游ゴシック"/>
                <a:cs typeface="游ゴシック"/>
              </a:rPr>
              <a:t>Automotive</a:t>
            </a:r>
            <a:r>
              <a:rPr sz="2000" b="1" spc="110" dirty="0">
                <a:latin typeface="游ゴシック"/>
                <a:cs typeface="游ゴシック"/>
              </a:rPr>
              <a:t> </a:t>
            </a:r>
            <a:r>
              <a:rPr sz="2000" b="1" spc="-10" dirty="0">
                <a:latin typeface="游ゴシック"/>
                <a:cs typeface="游ゴシック"/>
              </a:rPr>
              <a:t>Use</a:t>
            </a:r>
            <a:endParaRPr sz="2000" dirty="0">
              <a:latin typeface="游ゴシック"/>
              <a:cs typeface="游ゴシック"/>
            </a:endParaRPr>
          </a:p>
          <a:p>
            <a:pPr>
              <a:lnSpc>
                <a:spcPts val="1800"/>
              </a:lnSpc>
              <a:spcBef>
                <a:spcPts val="25"/>
              </a:spcBef>
              <a:buFont typeface=""/>
              <a:buAutoNum type="arabicPeriod"/>
            </a:pPr>
            <a:endParaRPr sz="2900" dirty="0">
              <a:latin typeface="Times New Roman"/>
              <a:cs typeface="Times New Roman"/>
            </a:endParaRPr>
          </a:p>
          <a:p>
            <a:pPr marL="469900" indent="-457200">
              <a:lnSpc>
                <a:spcPts val="18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游ゴシック"/>
                <a:cs typeface="游ゴシック"/>
              </a:rPr>
              <a:t>Short </a:t>
            </a:r>
            <a:r>
              <a:rPr sz="2000" b="1" spc="-10" dirty="0">
                <a:latin typeface="游ゴシック"/>
                <a:cs typeface="游ゴシック"/>
              </a:rPr>
              <a:t>Review of WBAN </a:t>
            </a:r>
            <a:r>
              <a:rPr sz="2000" b="1" spc="-5" dirty="0">
                <a:latin typeface="游ゴシック"/>
                <a:cs typeface="游ゴシック"/>
              </a:rPr>
              <a:t>Standard</a:t>
            </a:r>
            <a:r>
              <a:rPr sz="2000" b="1" spc="90" dirty="0">
                <a:latin typeface="游ゴシック"/>
                <a:cs typeface="游ゴシック"/>
              </a:rPr>
              <a:t> </a:t>
            </a:r>
            <a:r>
              <a:rPr sz="2000" b="1" dirty="0">
                <a:latin typeface="游ゴシック"/>
                <a:cs typeface="游ゴシック"/>
              </a:rPr>
              <a:t>IEEE802.15.6-2012</a:t>
            </a:r>
            <a:endParaRPr sz="2000" dirty="0">
              <a:latin typeface="游ゴシック"/>
              <a:cs typeface="游ゴシック"/>
            </a:endParaRPr>
          </a:p>
          <a:p>
            <a:pPr>
              <a:lnSpc>
                <a:spcPts val="1800"/>
              </a:lnSpc>
              <a:spcBef>
                <a:spcPts val="25"/>
              </a:spcBef>
              <a:buFont typeface=""/>
              <a:buAutoNum type="arabicPeriod"/>
            </a:pPr>
            <a:endParaRPr sz="2900" dirty="0">
              <a:latin typeface="Times New Roman"/>
              <a:cs typeface="Times New Roman"/>
            </a:endParaRPr>
          </a:p>
          <a:p>
            <a:pPr marL="469900" marR="303530" indent="-457200">
              <a:lnSpc>
                <a:spcPts val="18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游ゴシック"/>
                <a:cs typeface="游ゴシック"/>
              </a:rPr>
              <a:t>Necessity </a:t>
            </a:r>
            <a:r>
              <a:rPr sz="2000" b="1" spc="-15" dirty="0">
                <a:latin typeface="游ゴシック"/>
                <a:cs typeface="游ゴシック"/>
              </a:rPr>
              <a:t>and </a:t>
            </a:r>
            <a:r>
              <a:rPr sz="2000" b="1" spc="-10" dirty="0">
                <a:latin typeface="游ゴシック"/>
                <a:cs typeface="游ゴシック"/>
              </a:rPr>
              <a:t>Uniqueness </a:t>
            </a:r>
            <a:r>
              <a:rPr sz="2000" b="1" spc="-5" dirty="0">
                <a:latin typeface="游ゴシック"/>
                <a:cs typeface="游ゴシック"/>
              </a:rPr>
              <a:t>for </a:t>
            </a:r>
            <a:r>
              <a:rPr sz="2000" b="1" spc="-10" dirty="0">
                <a:latin typeface="游ゴシック"/>
                <a:cs typeface="游ゴシック"/>
              </a:rPr>
              <a:t>Amendment </a:t>
            </a:r>
            <a:r>
              <a:rPr sz="2000" b="1" spc="-15" dirty="0">
                <a:latin typeface="游ゴシック"/>
                <a:cs typeface="游ゴシック"/>
              </a:rPr>
              <a:t>of </a:t>
            </a:r>
            <a:r>
              <a:rPr sz="2000" b="1" spc="-10" dirty="0">
                <a:latin typeface="游ゴシック"/>
                <a:cs typeface="游ゴシック"/>
              </a:rPr>
              <a:t>BAN with  Enhanced</a:t>
            </a:r>
            <a:r>
              <a:rPr sz="2000" b="1" spc="-25" dirty="0">
                <a:latin typeface="游ゴシック"/>
                <a:cs typeface="游ゴシック"/>
              </a:rPr>
              <a:t> </a:t>
            </a:r>
            <a:r>
              <a:rPr sz="2000" b="1" spc="-5" dirty="0">
                <a:latin typeface="游ゴシック"/>
                <a:cs typeface="游ゴシック"/>
              </a:rPr>
              <a:t>Dependability</a:t>
            </a:r>
            <a:endParaRPr sz="2000" dirty="0">
              <a:latin typeface="游ゴシック"/>
              <a:cs typeface="游ゴシック"/>
            </a:endParaRPr>
          </a:p>
          <a:p>
            <a:pPr>
              <a:lnSpc>
                <a:spcPts val="1800"/>
              </a:lnSpc>
              <a:spcBef>
                <a:spcPts val="20"/>
              </a:spcBef>
              <a:buFont typeface=""/>
              <a:buAutoNum type="arabicPeriod"/>
            </a:pPr>
            <a:endParaRPr sz="2900" dirty="0">
              <a:latin typeface="Times New Roman"/>
              <a:cs typeface="Times New Roman"/>
            </a:endParaRPr>
          </a:p>
          <a:p>
            <a:pPr marL="469900" marR="361315" indent="-457200">
              <a:lnSpc>
                <a:spcPts val="18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US" sz="2000" b="1" spc="-10" dirty="0">
                <a:latin typeface="游ゴシック"/>
                <a:cs typeface="游ゴシック"/>
              </a:rPr>
              <a:t>Channel and Environment Models for Focused Use Cases for Revision of std 15.6-2012 for Human and Vehicle BANs with Enhanced Dependability TG16.6ma</a:t>
            </a:r>
          </a:p>
          <a:p>
            <a:pPr>
              <a:lnSpc>
                <a:spcPts val="1800"/>
              </a:lnSpc>
              <a:spcBef>
                <a:spcPts val="25"/>
              </a:spcBef>
              <a:buFont typeface=""/>
              <a:buAutoNum type="arabicPeriod"/>
            </a:pPr>
            <a:endParaRPr sz="290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18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lang="en-US" sz="2000" b="1" spc="-10" dirty="0">
                <a:latin typeface="游ゴシック"/>
                <a:cs typeface="游ゴシック"/>
              </a:rPr>
              <a:t>Requirement for Revision of 15.6 MAC for Human and Vehicle BANs with Enhanced Dependability TG16.6ma</a:t>
            </a:r>
          </a:p>
          <a:p>
            <a:pPr marL="469900" marR="5080" indent="-457200">
              <a:lnSpc>
                <a:spcPts val="1800"/>
              </a:lnSpc>
              <a:buAutoNum type="arabicPeriod"/>
              <a:tabLst>
                <a:tab pos="469265" algn="l"/>
                <a:tab pos="469900" algn="l"/>
              </a:tabLst>
            </a:pPr>
            <a:endParaRPr lang="en-US" sz="2000" b="1" spc="-5" dirty="0">
              <a:latin typeface="游ゴシック"/>
              <a:cs typeface="游ゴシック"/>
            </a:endParaRPr>
          </a:p>
          <a:p>
            <a:pPr marL="469900" marR="5080" indent="-457200">
              <a:lnSpc>
                <a:spcPts val="18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lang="en-US" sz="2000" b="1" spc="-5" dirty="0">
                <a:latin typeface="游ゴシック"/>
                <a:cs typeface="游ゴシック"/>
              </a:rPr>
              <a:t>Available Technologies in PHY and MAC Layers for  the Focused Use Cases for Revision of std 15.6-2012 for Human and Vehicle BANs with Enhanced Dependability TG16.6ma</a:t>
            </a:r>
          </a:p>
          <a:p>
            <a:pPr marL="469900" marR="5080" indent="-457200">
              <a:lnSpc>
                <a:spcPts val="1800"/>
              </a:lnSpc>
              <a:buAutoNum type="arabicPeriod"/>
              <a:tabLst>
                <a:tab pos="469265" algn="l"/>
                <a:tab pos="469900" algn="l"/>
              </a:tabLst>
            </a:pPr>
            <a:endParaRPr lang="en-US" sz="2000" b="1" spc="-5" dirty="0">
              <a:latin typeface="游ゴシック"/>
              <a:cs typeface="游ゴシック"/>
            </a:endParaRPr>
          </a:p>
          <a:p>
            <a:pPr marL="469900" marR="5080" indent="-457200">
              <a:lnSpc>
                <a:spcPts val="18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lang="en-US" sz="2000" b="1" spc="-5" dirty="0">
                <a:latin typeface="游ゴシック"/>
                <a:cs typeface="游ゴシック"/>
              </a:rPr>
              <a:t>Timeline of TG6ma </a:t>
            </a:r>
            <a:endParaRPr sz="2000" dirty="0">
              <a:latin typeface="游ゴシック"/>
              <a:cs typeface="游ゴシック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53235" y="6472364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4771" y="6472363"/>
            <a:ext cx="31794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Ryuji </a:t>
            </a:r>
            <a:r>
              <a:rPr sz="1200" spc="-5" dirty="0">
                <a:latin typeface="Arial"/>
                <a:cs typeface="Arial"/>
              </a:rPr>
              <a:t>Kohno, </a:t>
            </a:r>
            <a:r>
              <a:rPr sz="1200" spc="-30" dirty="0">
                <a:latin typeface="Arial"/>
                <a:cs typeface="Arial"/>
              </a:rPr>
              <a:t>Takumi</a:t>
            </a:r>
            <a:r>
              <a:rPr sz="1200" spc="-5" dirty="0">
                <a:latin typeface="Arial"/>
                <a:cs typeface="Arial"/>
              </a:rPr>
              <a:t> Kobayashi(YNU/YRP-IAI)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D58939EA-4D65-48E9-AE84-D01D21E703BF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DE28FBF0-5FCB-48E2-B216-F15051DEE0E2}"/>
              </a:ext>
            </a:extLst>
          </p:cNvPr>
          <p:cNvSpPr txBox="1"/>
          <p:nvPr/>
        </p:nvSpPr>
        <p:spPr>
          <a:xfrm>
            <a:off x="671782" y="403264"/>
            <a:ext cx="176661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ja-JP" sz="1400" b="1" spc="-5" dirty="0">
                <a:latin typeface="Arial"/>
                <a:cs typeface="Arial"/>
              </a:rPr>
              <a:t>May 2023</a:t>
            </a:r>
            <a:endParaRPr lang="en-US" altLang="ja-JP" sz="1400" dirty="0">
              <a:latin typeface="Arial"/>
              <a:cs typeface="Arial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F8987FD1-1D67-530B-F111-FB0A8F75D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3</a:t>
            </a:fld>
            <a:endParaRPr lang="fi-FI" altLang="ja-JP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A127383D-2574-C6C7-7613-D6D96D39E79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52775" marR="5080" indent="-2442210">
              <a:lnSpc>
                <a:spcPts val="3840"/>
              </a:lnSpc>
            </a:pPr>
            <a:r>
              <a:rPr sz="3200" spc="-5" dirty="0"/>
              <a:t>3.2 </a:t>
            </a:r>
            <a:r>
              <a:rPr sz="3200" spc="-10" dirty="0"/>
              <a:t>Technical Challenges </a:t>
            </a:r>
            <a:r>
              <a:rPr sz="3200" spc="-15" dirty="0"/>
              <a:t>for </a:t>
            </a:r>
            <a:r>
              <a:rPr sz="3200" spc="-10" dirty="0"/>
              <a:t>Enhanced  Dependability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402590" y="1695508"/>
            <a:ext cx="8329295" cy="457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marR="43815" indent="-4565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First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15" dirty="0">
                <a:latin typeface="Arial"/>
                <a:cs typeface="Arial"/>
              </a:rPr>
              <a:t>all, </a:t>
            </a:r>
            <a:r>
              <a:rPr sz="2000" spc="-20" dirty="0">
                <a:latin typeface="Arial"/>
                <a:cs typeface="Arial"/>
              </a:rPr>
              <a:t>we </a:t>
            </a:r>
            <a:r>
              <a:rPr sz="2000" spc="-10" dirty="0">
                <a:latin typeface="Arial"/>
                <a:cs typeface="Arial"/>
              </a:rPr>
              <a:t>should </a:t>
            </a:r>
            <a:r>
              <a:rPr sz="2000" spc="-15" dirty="0">
                <a:latin typeface="Arial"/>
                <a:cs typeface="Arial"/>
              </a:rPr>
              <a:t>recognize </a:t>
            </a:r>
            <a:r>
              <a:rPr sz="2000" spc="-10" dirty="0">
                <a:latin typeface="Arial"/>
                <a:cs typeface="Arial"/>
              </a:rPr>
              <a:t>that any technology </a:t>
            </a:r>
            <a:r>
              <a:rPr sz="2000" spc="-15" dirty="0">
                <a:latin typeface="Arial"/>
                <a:cs typeface="Arial"/>
              </a:rPr>
              <a:t>in </a:t>
            </a:r>
            <a:r>
              <a:rPr sz="2000" spc="-10" dirty="0">
                <a:latin typeface="Arial"/>
                <a:cs typeface="Arial"/>
              </a:rPr>
              <a:t>PHY and </a:t>
            </a:r>
            <a:r>
              <a:rPr sz="2000" spc="-15" dirty="0">
                <a:latin typeface="Arial"/>
                <a:cs typeface="Arial"/>
              </a:rPr>
              <a:t>MAC  </a:t>
            </a:r>
            <a:r>
              <a:rPr sz="2000" spc="-10" dirty="0">
                <a:latin typeface="Arial"/>
                <a:cs typeface="Arial"/>
              </a:rPr>
              <a:t>cannot guarantee </a:t>
            </a:r>
            <a:r>
              <a:rPr sz="2000" spc="-5" dirty="0">
                <a:latin typeface="Arial"/>
                <a:cs typeface="Arial"/>
              </a:rPr>
              <a:t>full </a:t>
            </a:r>
            <a:r>
              <a:rPr sz="2000" spc="-10" dirty="0">
                <a:latin typeface="Arial"/>
                <a:cs typeface="Arial"/>
              </a:rPr>
              <a:t>dependability </a:t>
            </a:r>
            <a:r>
              <a:rPr sz="2000" spc="-15" dirty="0">
                <a:latin typeface="Arial"/>
                <a:cs typeface="Arial"/>
              </a:rPr>
              <a:t>in </a:t>
            </a:r>
            <a:r>
              <a:rPr sz="2000" spc="-10" dirty="0">
                <a:latin typeface="Arial"/>
                <a:cs typeface="Arial"/>
              </a:rPr>
              <a:t>every </a:t>
            </a:r>
            <a:r>
              <a:rPr sz="2000" spc="-5" dirty="0">
                <a:latin typeface="Arial"/>
                <a:cs typeface="Arial"/>
              </a:rPr>
              <a:t>use</a:t>
            </a:r>
            <a:r>
              <a:rPr sz="2000" spc="2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case.</a:t>
            </a:r>
            <a:endParaRPr sz="2000" dirty="0">
              <a:latin typeface="Arial"/>
              <a:cs typeface="Arial"/>
            </a:endParaRPr>
          </a:p>
          <a:p>
            <a:pPr marL="469265" marR="5080" indent="-4565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000" spc="-30" dirty="0">
                <a:latin typeface="Arial"/>
                <a:cs typeface="Arial"/>
              </a:rPr>
              <a:t>However, </a:t>
            </a:r>
            <a:r>
              <a:rPr sz="2000" spc="-20" dirty="0">
                <a:latin typeface="Arial"/>
                <a:cs typeface="Arial"/>
              </a:rPr>
              <a:t>we </a:t>
            </a:r>
            <a:r>
              <a:rPr sz="2000" spc="-5" dirty="0">
                <a:latin typeface="Arial"/>
                <a:cs typeface="Arial"/>
              </a:rPr>
              <a:t>can </a:t>
            </a:r>
            <a:r>
              <a:rPr sz="2000" spc="-10" dirty="0">
                <a:latin typeface="Arial"/>
                <a:cs typeface="Arial"/>
              </a:rPr>
              <a:t>design </a:t>
            </a:r>
            <a:r>
              <a:rPr sz="2000" spc="-5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new standard </a:t>
            </a:r>
            <a:r>
              <a:rPr sz="2000" spc="-15" dirty="0">
                <a:latin typeface="Arial"/>
                <a:cs typeface="Arial"/>
              </a:rPr>
              <a:t>which </a:t>
            </a:r>
            <a:r>
              <a:rPr sz="2000" spc="-5" dirty="0">
                <a:latin typeface="Arial"/>
                <a:cs typeface="Arial"/>
              </a:rPr>
              <a:t>can </a:t>
            </a:r>
            <a:r>
              <a:rPr sz="2000" spc="-10" dirty="0">
                <a:latin typeface="Arial"/>
                <a:cs typeface="Arial"/>
              </a:rPr>
              <a:t>guarantee </a:t>
            </a:r>
            <a:r>
              <a:rPr sz="2000" spc="-5" dirty="0">
                <a:latin typeface="Arial"/>
                <a:cs typeface="Arial"/>
              </a:rPr>
              <a:t>a  </a:t>
            </a:r>
            <a:r>
              <a:rPr sz="2000" spc="-10" dirty="0">
                <a:latin typeface="Arial"/>
                <a:cs typeface="Arial"/>
              </a:rPr>
              <a:t>certain </a:t>
            </a:r>
            <a:r>
              <a:rPr sz="2000" spc="-15" dirty="0">
                <a:latin typeface="Arial"/>
                <a:cs typeface="Arial"/>
              </a:rPr>
              <a:t>level </a:t>
            </a:r>
            <a:r>
              <a:rPr sz="2000" spc="-10" dirty="0">
                <a:latin typeface="Arial"/>
                <a:cs typeface="Arial"/>
              </a:rPr>
              <a:t>of enhanced dependability </a:t>
            </a:r>
            <a:r>
              <a:rPr sz="2000" spc="-15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a specific </a:t>
            </a:r>
            <a:r>
              <a:rPr sz="2000" spc="-10" dirty="0">
                <a:latin typeface="Arial"/>
                <a:cs typeface="Arial"/>
              </a:rPr>
              <a:t>defined </a:t>
            </a:r>
            <a:r>
              <a:rPr sz="2000" spc="-5" dirty="0">
                <a:latin typeface="Arial"/>
                <a:cs typeface="Arial"/>
              </a:rPr>
              <a:t>use</a:t>
            </a:r>
            <a:r>
              <a:rPr sz="2000" spc="3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case.</a:t>
            </a:r>
            <a:endParaRPr sz="2000" dirty="0">
              <a:latin typeface="Arial"/>
              <a:cs typeface="Arial"/>
            </a:endParaRPr>
          </a:p>
          <a:p>
            <a:pPr marL="469265" marR="193040" indent="-456565">
              <a:lnSpc>
                <a:spcPts val="2400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  <a:tab pos="3237230" algn="l"/>
              </a:tabLst>
            </a:pPr>
            <a:r>
              <a:rPr sz="2000" spc="-10" dirty="0">
                <a:latin typeface="Arial"/>
                <a:cs typeface="Arial"/>
              </a:rPr>
              <a:t>As an analogy of </a:t>
            </a:r>
            <a:r>
              <a:rPr sz="2000" dirty="0">
                <a:latin typeface="Arial"/>
                <a:cs typeface="Arial"/>
              </a:rPr>
              <a:t>informed </a:t>
            </a:r>
            <a:r>
              <a:rPr sz="2000" spc="-5" dirty="0">
                <a:latin typeface="Arial"/>
                <a:cs typeface="Arial"/>
              </a:rPr>
              <a:t>consent </a:t>
            </a:r>
            <a:r>
              <a:rPr sz="2000" spc="-15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medical </a:t>
            </a:r>
            <a:r>
              <a:rPr sz="2000" spc="-10" dirty="0">
                <a:latin typeface="Arial"/>
                <a:cs typeface="Arial"/>
              </a:rPr>
              <a:t>doctor to </a:t>
            </a:r>
            <a:r>
              <a:rPr sz="2000" spc="-5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patient, </a:t>
            </a:r>
            <a:r>
              <a:rPr sz="2000" spc="-5" dirty="0">
                <a:latin typeface="Arial"/>
                <a:cs typeface="Arial"/>
              </a:rPr>
              <a:t>a  manufacturer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dependable wireless network </a:t>
            </a:r>
            <a:r>
              <a:rPr sz="2000" spc="-5" dirty="0">
                <a:latin typeface="Arial"/>
                <a:cs typeface="Arial"/>
              </a:rPr>
              <a:t>can describe such a  specific </a:t>
            </a:r>
            <a:r>
              <a:rPr sz="2000" spc="-10" dirty="0">
                <a:latin typeface="Arial"/>
                <a:cs typeface="Arial"/>
              </a:rPr>
              <a:t>defined </a:t>
            </a:r>
            <a:r>
              <a:rPr sz="2000" spc="-5" dirty="0">
                <a:latin typeface="Arial"/>
                <a:cs typeface="Arial"/>
              </a:rPr>
              <a:t>use case </a:t>
            </a:r>
            <a:r>
              <a:rPr sz="2000" spc="-10" dirty="0">
                <a:latin typeface="Arial"/>
                <a:cs typeface="Arial"/>
              </a:rPr>
              <a:t>that </a:t>
            </a:r>
            <a:r>
              <a:rPr sz="2000" b="1" i="1" u="heavy" spc="-5" dirty="0">
                <a:latin typeface="Arial"/>
                <a:cs typeface="Arial"/>
              </a:rPr>
              <a:t>the manufacture </a:t>
            </a:r>
            <a:r>
              <a:rPr sz="2000" b="1" i="1" u="heavy" spc="-10" dirty="0">
                <a:latin typeface="Arial"/>
                <a:cs typeface="Arial"/>
              </a:rPr>
              <a:t>can </a:t>
            </a:r>
            <a:r>
              <a:rPr sz="2000" b="1" i="1" u="heavy" spc="-5" dirty="0">
                <a:latin typeface="Arial"/>
                <a:cs typeface="Arial"/>
              </a:rPr>
              <a:t>guarantee a  defined </a:t>
            </a:r>
            <a:r>
              <a:rPr sz="2000" b="1" i="1" u="heavy" spc="-10" dirty="0">
                <a:latin typeface="Arial"/>
                <a:cs typeface="Arial"/>
              </a:rPr>
              <a:t>level </a:t>
            </a:r>
            <a:r>
              <a:rPr sz="2000" b="1" i="1" u="heavy" spc="-5" dirty="0">
                <a:latin typeface="Arial"/>
                <a:cs typeface="Arial"/>
              </a:rPr>
              <a:t>of dependability showing </a:t>
            </a:r>
            <a:r>
              <a:rPr sz="2000" b="1" i="1" u="heavy" spc="-10" dirty="0">
                <a:latin typeface="Arial"/>
                <a:cs typeface="Arial"/>
              </a:rPr>
              <a:t>necessary cost </a:t>
            </a:r>
            <a:r>
              <a:rPr sz="2000" b="1" i="1" u="heavy" spc="-5" dirty="0">
                <a:latin typeface="Arial"/>
                <a:cs typeface="Arial"/>
              </a:rPr>
              <a:t>and  </a:t>
            </a:r>
            <a:r>
              <a:rPr sz="2000" b="1" i="1" u="heavy" spc="-10" dirty="0">
                <a:latin typeface="Arial"/>
                <a:cs typeface="Arial"/>
              </a:rPr>
              <a:t>remained</a:t>
            </a:r>
            <a:r>
              <a:rPr sz="2000" b="1" i="1" u="heavy" spc="60" dirty="0">
                <a:latin typeface="Arial"/>
                <a:cs typeface="Arial"/>
              </a:rPr>
              <a:t> </a:t>
            </a:r>
            <a:r>
              <a:rPr sz="2000" b="1" i="1" u="heavy" spc="-15" dirty="0">
                <a:latin typeface="Arial"/>
                <a:cs typeface="Arial"/>
              </a:rPr>
              <a:t>uncertainty.	</a:t>
            </a:r>
            <a:r>
              <a:rPr sz="2000" spc="-5" dirty="0">
                <a:latin typeface="Arial"/>
                <a:cs typeface="Arial"/>
              </a:rPr>
              <a:t>This </a:t>
            </a:r>
            <a:r>
              <a:rPr sz="2000" spc="-15" dirty="0">
                <a:latin typeface="Arial"/>
                <a:cs typeface="Arial"/>
              </a:rPr>
              <a:t>is </a:t>
            </a:r>
            <a:r>
              <a:rPr sz="2000" spc="-10" dirty="0">
                <a:latin typeface="Arial"/>
                <a:cs typeface="Arial"/>
              </a:rPr>
              <a:t>an honest </a:t>
            </a:r>
            <a:r>
              <a:rPr sz="2000" spc="-5" dirty="0">
                <a:latin typeface="Arial"/>
                <a:cs typeface="Arial"/>
              </a:rPr>
              <a:t>manner </a:t>
            </a:r>
            <a:r>
              <a:rPr sz="2000" spc="-10" dirty="0">
                <a:latin typeface="Arial"/>
                <a:cs typeface="Arial"/>
              </a:rPr>
              <a:t>and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much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better  than no guarantee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10" dirty="0">
                <a:latin typeface="Arial"/>
                <a:cs typeface="Arial"/>
              </a:rPr>
              <a:t>any </a:t>
            </a:r>
            <a:r>
              <a:rPr sz="2000" spc="-5" dirty="0">
                <a:latin typeface="Arial"/>
                <a:cs typeface="Arial"/>
              </a:rPr>
              <a:t>use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case.</a:t>
            </a:r>
            <a:endParaRPr sz="2000" dirty="0">
              <a:latin typeface="Arial"/>
              <a:cs typeface="Arial"/>
            </a:endParaRPr>
          </a:p>
          <a:p>
            <a:pPr marL="469265" marR="231140" indent="-456565">
              <a:lnSpc>
                <a:spcPts val="2400"/>
              </a:lnSpc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Therefore, </a:t>
            </a:r>
            <a:r>
              <a:rPr sz="2000" spc="-10" dirty="0">
                <a:latin typeface="Arial"/>
                <a:cs typeface="Arial"/>
              </a:rPr>
              <a:t>an expecting standard </a:t>
            </a:r>
            <a:r>
              <a:rPr sz="2000" spc="-5" dirty="0">
                <a:latin typeface="Arial"/>
                <a:cs typeface="Arial"/>
              </a:rPr>
              <a:t>describes a specific use case </a:t>
            </a:r>
            <a:r>
              <a:rPr sz="2000" spc="-15" dirty="0">
                <a:latin typeface="Arial"/>
                <a:cs typeface="Arial"/>
              </a:rPr>
              <a:t>in  which </a:t>
            </a:r>
            <a:r>
              <a:rPr sz="2000" b="1" i="1" u="heavy" spc="-5" dirty="0">
                <a:latin typeface="Arial"/>
                <a:cs typeface="Arial"/>
              </a:rPr>
              <a:t>worst </a:t>
            </a:r>
            <a:r>
              <a:rPr sz="2000" b="1" i="1" u="heavy" spc="-10" dirty="0">
                <a:latin typeface="Arial"/>
                <a:cs typeface="Arial"/>
              </a:rPr>
              <a:t>performance can </a:t>
            </a:r>
            <a:r>
              <a:rPr sz="2000" b="1" i="1" u="heavy" spc="-5" dirty="0">
                <a:latin typeface="Arial"/>
                <a:cs typeface="Arial"/>
              </a:rPr>
              <a:t>be </a:t>
            </a:r>
            <a:r>
              <a:rPr sz="2000" b="1" i="1" u="heavy" spc="-10" dirty="0">
                <a:latin typeface="Arial"/>
                <a:cs typeface="Arial"/>
              </a:rPr>
              <a:t>guaranteed </a:t>
            </a:r>
            <a:r>
              <a:rPr sz="2000" b="1" i="1" u="heavy" spc="-5" dirty="0">
                <a:latin typeface="Arial"/>
                <a:cs typeface="Arial"/>
              </a:rPr>
              <a:t>enough high while  most of exiting standards </a:t>
            </a:r>
            <a:r>
              <a:rPr sz="2000" b="1" i="1" u="heavy" spc="-10" dirty="0">
                <a:latin typeface="Arial"/>
                <a:cs typeface="Arial"/>
              </a:rPr>
              <a:t>have been </a:t>
            </a:r>
            <a:r>
              <a:rPr sz="2000" b="1" i="1" u="heavy" spc="-5" dirty="0">
                <a:latin typeface="Arial"/>
                <a:cs typeface="Arial"/>
              </a:rPr>
              <a:t>designed with </a:t>
            </a:r>
            <a:r>
              <a:rPr sz="2000" b="1" i="1" u="heavy" spc="-10" dirty="0">
                <a:latin typeface="Arial"/>
                <a:cs typeface="Arial"/>
              </a:rPr>
              <a:t>average  performance</a:t>
            </a:r>
            <a:r>
              <a:rPr sz="2000" b="1" i="1" u="heavy" dirty="0">
                <a:latin typeface="Arial"/>
                <a:cs typeface="Arial"/>
              </a:rPr>
              <a:t> </a:t>
            </a:r>
            <a:r>
              <a:rPr sz="2000" b="1" i="1" u="heavy" spc="-10" dirty="0">
                <a:latin typeface="Arial"/>
                <a:cs typeface="Arial"/>
              </a:rPr>
              <a:t>base.</a:t>
            </a:r>
            <a:endParaRPr sz="2000" dirty="0">
              <a:latin typeface="Arial"/>
              <a:cs typeface="Arial"/>
            </a:endParaRPr>
          </a:p>
          <a:p>
            <a:pPr marL="469265" indent="-456565">
              <a:lnSpc>
                <a:spcPts val="2320"/>
              </a:lnSpc>
              <a:buChar char="•"/>
              <a:tabLst>
                <a:tab pos="469265" algn="l"/>
                <a:tab pos="469900" algn="l"/>
              </a:tabLst>
            </a:pPr>
            <a:r>
              <a:rPr sz="2000" spc="-30" dirty="0">
                <a:latin typeface="Arial"/>
                <a:cs typeface="Arial"/>
              </a:rPr>
              <a:t>Technical </a:t>
            </a:r>
            <a:r>
              <a:rPr sz="2000" spc="-5" dirty="0">
                <a:latin typeface="Arial"/>
                <a:cs typeface="Arial"/>
              </a:rPr>
              <a:t>requirement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1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specific use case can </a:t>
            </a:r>
            <a:r>
              <a:rPr sz="2000" spc="-10" dirty="0">
                <a:latin typeface="Arial"/>
                <a:cs typeface="Arial"/>
              </a:rPr>
              <a:t>be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guaranteed.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39CDFDF4-B91C-4DB9-8198-8CAE6201EF58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88FFB420-D38B-4518-A727-68C9168860D1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7BDFB2A-8F20-D07A-F0F8-4B5C62FB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30</a:t>
            </a:fld>
            <a:endParaRPr lang="fi-FI" altLang="ja-JP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AED3851-1976-6161-E4B2-E08B86316F8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862" rIns="0" bIns="0" rtlCol="0">
            <a:spAutoFit/>
          </a:bodyPr>
          <a:lstStyle/>
          <a:p>
            <a:pPr marL="4069715" marR="5080" indent="-3767454">
              <a:lnSpc>
                <a:spcPct val="100000"/>
              </a:lnSpc>
            </a:pPr>
            <a:r>
              <a:rPr spc="5" dirty="0"/>
              <a:t>3.3 </a:t>
            </a:r>
            <a:r>
              <a:rPr spc="-5" dirty="0"/>
              <a:t>Uniqueness </a:t>
            </a:r>
            <a:r>
              <a:rPr dirty="0"/>
              <a:t>different from existing </a:t>
            </a:r>
            <a:r>
              <a:rPr spc="-5" dirty="0"/>
              <a:t>standards  </a:t>
            </a:r>
            <a:r>
              <a:rPr dirty="0"/>
              <a:t>(1/2)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1659" y="2025396"/>
            <a:ext cx="7938134" cy="389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7620" indent="-457200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MAC </a:t>
            </a:r>
            <a:r>
              <a:rPr sz="2400" dirty="0">
                <a:latin typeface="Arial"/>
                <a:cs typeface="Arial"/>
              </a:rPr>
              <a:t>protocol for </a:t>
            </a:r>
            <a:r>
              <a:rPr sz="2400" spc="-5" dirty="0">
                <a:latin typeface="Arial"/>
                <a:cs typeface="Arial"/>
              </a:rPr>
              <a:t>around packets and </a:t>
            </a:r>
            <a:r>
              <a:rPr sz="2400" spc="-10" dirty="0">
                <a:latin typeface="Arial"/>
                <a:cs typeface="Arial"/>
              </a:rPr>
              <a:t>recursive </a:t>
            </a:r>
            <a:r>
              <a:rPr sz="2400" dirty="0">
                <a:latin typeface="Arial"/>
                <a:cs typeface="Arial"/>
              </a:rPr>
              <a:t>access  </a:t>
            </a:r>
            <a:r>
              <a:rPr sz="2400" spc="10" dirty="0">
                <a:latin typeface="Arial"/>
                <a:cs typeface="Arial"/>
              </a:rPr>
              <a:t>for </a:t>
            </a:r>
            <a:r>
              <a:rPr sz="2400" spc="5" dirty="0">
                <a:latin typeface="Arial"/>
                <a:cs typeface="Arial"/>
              </a:rPr>
              <a:t>feedback </a:t>
            </a:r>
            <a:r>
              <a:rPr sz="2400" dirty="0">
                <a:latin typeface="Arial"/>
                <a:cs typeface="Arial"/>
              </a:rPr>
              <a:t>loop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remote sensing and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controlling;</a:t>
            </a:r>
            <a:endParaRPr sz="2400" dirty="0">
              <a:latin typeface="Arial"/>
              <a:cs typeface="Arial"/>
            </a:endParaRPr>
          </a:p>
          <a:p>
            <a:pPr marL="469900" marR="6985" indent="-457200" algn="just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Level </a:t>
            </a:r>
            <a:r>
              <a:rPr sz="2400" dirty="0">
                <a:latin typeface="Arial"/>
                <a:cs typeface="Arial"/>
              </a:rPr>
              <a:t>of dependability can be </a:t>
            </a:r>
            <a:r>
              <a:rPr sz="2400" spc="-5" dirty="0">
                <a:latin typeface="Arial"/>
                <a:cs typeface="Arial"/>
              </a:rPr>
              <a:t>defined </a:t>
            </a:r>
            <a:r>
              <a:rPr sz="2400" spc="-10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showing  necessary cost </a:t>
            </a:r>
            <a:r>
              <a:rPr sz="2400" spc="-5" dirty="0">
                <a:latin typeface="Arial"/>
                <a:cs typeface="Arial"/>
              </a:rPr>
              <a:t>and remained uncertainty. </a:t>
            </a:r>
            <a:r>
              <a:rPr sz="2400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spc="-20" dirty="0">
                <a:latin typeface="Arial"/>
                <a:cs typeface="Arial"/>
              </a:rPr>
              <a:t>an  </a:t>
            </a:r>
            <a:r>
              <a:rPr sz="2400" dirty="0">
                <a:latin typeface="Arial"/>
                <a:cs typeface="Arial"/>
              </a:rPr>
              <a:t>honest manner </a:t>
            </a:r>
            <a:r>
              <a:rPr sz="2400" spc="-5" dirty="0">
                <a:latin typeface="Arial"/>
                <a:cs typeface="Arial"/>
              </a:rPr>
              <a:t>and much better than </a:t>
            </a:r>
            <a:r>
              <a:rPr sz="2400" spc="-10" dirty="0">
                <a:latin typeface="Arial"/>
                <a:cs typeface="Arial"/>
              </a:rPr>
              <a:t>no </a:t>
            </a:r>
            <a:r>
              <a:rPr sz="2400" spc="-5" dirty="0">
                <a:latin typeface="Arial"/>
                <a:cs typeface="Arial"/>
              </a:rPr>
              <a:t>guarantee </a:t>
            </a:r>
            <a:r>
              <a:rPr sz="2400" dirty="0">
                <a:latin typeface="Arial"/>
                <a:cs typeface="Arial"/>
              </a:rPr>
              <a:t>for  any use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case.</a:t>
            </a:r>
          </a:p>
          <a:p>
            <a:pPr marL="469900" marR="5080" indent="-457200" algn="just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Worst </a:t>
            </a:r>
            <a:r>
              <a:rPr sz="2400" spc="-5" dirty="0">
                <a:latin typeface="Arial"/>
                <a:cs typeface="Arial"/>
              </a:rPr>
              <a:t>performance </a:t>
            </a:r>
            <a:r>
              <a:rPr sz="2400" spc="-10" dirty="0">
                <a:latin typeface="Arial"/>
                <a:cs typeface="Arial"/>
              </a:rPr>
              <a:t>can </a:t>
            </a:r>
            <a:r>
              <a:rPr sz="2400" dirty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guaranteed enough </a:t>
            </a:r>
            <a:r>
              <a:rPr sz="2400" spc="-10" dirty="0">
                <a:latin typeface="Arial"/>
                <a:cs typeface="Arial"/>
              </a:rPr>
              <a:t>high  </a:t>
            </a:r>
            <a:r>
              <a:rPr sz="2400" spc="-5" dirty="0">
                <a:latin typeface="Arial"/>
                <a:cs typeface="Arial"/>
              </a:rPr>
              <a:t>while </a:t>
            </a:r>
            <a:r>
              <a:rPr sz="2400" spc="5" dirty="0">
                <a:latin typeface="Arial"/>
                <a:cs typeface="Arial"/>
              </a:rPr>
              <a:t>most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exiting </a:t>
            </a:r>
            <a:r>
              <a:rPr sz="2400" dirty="0">
                <a:latin typeface="Arial"/>
                <a:cs typeface="Arial"/>
              </a:rPr>
              <a:t>standards </a:t>
            </a:r>
            <a:r>
              <a:rPr sz="2400" spc="-5" dirty="0">
                <a:latin typeface="Arial"/>
                <a:cs typeface="Arial"/>
              </a:rPr>
              <a:t>have been </a:t>
            </a:r>
            <a:r>
              <a:rPr sz="2400" dirty="0">
                <a:latin typeface="Arial"/>
                <a:cs typeface="Arial"/>
              </a:rPr>
              <a:t>designed  </a:t>
            </a:r>
            <a:r>
              <a:rPr sz="2400" spc="-10" dirty="0">
                <a:latin typeface="Arial"/>
                <a:cs typeface="Arial"/>
              </a:rPr>
              <a:t>with average </a:t>
            </a:r>
            <a:r>
              <a:rPr sz="2400" dirty="0">
                <a:latin typeface="Arial"/>
                <a:cs typeface="Arial"/>
              </a:rPr>
              <a:t>performance base.</a:t>
            </a: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Others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C17C203B-9562-4250-9006-584983AB04DD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B84858D7-7B4D-4B0F-99F3-E901DC231E1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9100DC3-84A9-961F-657D-F15CDE96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31</a:t>
            </a:fld>
            <a:endParaRPr lang="fi-FI" altLang="ja-JP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F2F060E-D916-0FAC-DE1A-6C665E5ABBE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862" rIns="0" bIns="0" rtlCol="0">
            <a:spAutoFit/>
          </a:bodyPr>
          <a:lstStyle/>
          <a:p>
            <a:pPr marL="4069715" marR="5080" indent="-3767454">
              <a:lnSpc>
                <a:spcPct val="100000"/>
              </a:lnSpc>
            </a:pPr>
            <a:r>
              <a:rPr spc="5" dirty="0"/>
              <a:t>3.3 </a:t>
            </a:r>
            <a:r>
              <a:rPr spc="-5" dirty="0"/>
              <a:t>Uniqueness </a:t>
            </a:r>
            <a:r>
              <a:rPr dirty="0"/>
              <a:t>different from existing </a:t>
            </a:r>
            <a:r>
              <a:rPr spc="-5" dirty="0"/>
              <a:t>standards  </a:t>
            </a:r>
            <a:r>
              <a:rPr dirty="0"/>
              <a:t>(2/2)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1659" y="1739416"/>
            <a:ext cx="7973059" cy="416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4930">
              <a:lnSpc>
                <a:spcPct val="100000"/>
              </a:lnSpc>
              <a:buAutoNum type="arabicPeriod" startAt="2"/>
              <a:tabLst>
                <a:tab pos="454025" algn="l"/>
                <a:tab pos="454659" algn="l"/>
                <a:tab pos="1210310" algn="l"/>
                <a:tab pos="3008630" algn="l"/>
                <a:tab pos="3484245" algn="l"/>
                <a:tab pos="4517390" algn="l"/>
                <a:tab pos="5852160" algn="l"/>
                <a:tab pos="7550150" algn="l"/>
              </a:tabLst>
            </a:pPr>
            <a:r>
              <a:rPr sz="2000" b="1" spc="0" dirty="0">
                <a:latin typeface="Arial"/>
                <a:cs typeface="Arial"/>
              </a:rPr>
              <a:t>P</a:t>
            </a:r>
            <a:r>
              <a:rPr sz="2000" b="1" spc="-10" dirty="0">
                <a:latin typeface="Arial"/>
                <a:cs typeface="Arial"/>
              </a:rPr>
              <a:t>HY</a:t>
            </a:r>
            <a:r>
              <a:rPr sz="2000" b="1" dirty="0">
                <a:latin typeface="Arial"/>
                <a:cs typeface="Arial"/>
              </a:rPr>
              <a:t>	t</a:t>
            </a:r>
            <a:r>
              <a:rPr sz="2000" b="1" spc="-10" dirty="0">
                <a:latin typeface="Arial"/>
                <a:cs typeface="Arial"/>
              </a:rPr>
              <a:t>ec</a:t>
            </a:r>
            <a:r>
              <a:rPr sz="2000" b="1" dirty="0">
                <a:latin typeface="Arial"/>
                <a:cs typeface="Arial"/>
              </a:rPr>
              <a:t>hno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og</a:t>
            </a:r>
            <a:r>
              <a:rPr sz="2000" b="1" spc="10" dirty="0">
                <a:latin typeface="Arial"/>
                <a:cs typeface="Arial"/>
              </a:rPr>
              <a:t>i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25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10" dirty="0">
                <a:latin typeface="Arial"/>
                <a:cs typeface="Arial"/>
              </a:rPr>
              <a:t>sa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0" dirty="0">
                <a:latin typeface="Arial"/>
                <a:cs typeface="Arial"/>
              </a:rPr>
              <a:t>is</a:t>
            </a:r>
            <a:r>
              <a:rPr sz="2000" b="1" spc="25" dirty="0">
                <a:latin typeface="Arial"/>
                <a:cs typeface="Arial"/>
              </a:rPr>
              <a:t>f</a:t>
            </a:r>
            <a:r>
              <a:rPr sz="2000" b="1" spc="-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	t</a:t>
            </a:r>
            <a:r>
              <a:rPr sz="2000" b="1" spc="10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hn</a:t>
            </a:r>
            <a:r>
              <a:rPr sz="2000" b="1" spc="-10" dirty="0">
                <a:latin typeface="Arial"/>
                <a:cs typeface="Arial"/>
              </a:rPr>
              <a:t>ica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15" dirty="0">
                <a:latin typeface="Arial"/>
                <a:cs typeface="Arial"/>
              </a:rPr>
              <a:t>r</a:t>
            </a:r>
            <a:r>
              <a:rPr sz="2000" b="1" spc="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qu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15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	fo</a:t>
            </a:r>
            <a:r>
              <a:rPr sz="2000" b="1" spc="-5" dirty="0">
                <a:latin typeface="Arial"/>
                <a:cs typeface="Arial"/>
              </a:rPr>
              <a:t>r  </a:t>
            </a:r>
            <a:r>
              <a:rPr sz="2000" b="1" spc="-10" dirty="0">
                <a:latin typeface="Arial"/>
                <a:cs typeface="Arial"/>
              </a:rPr>
              <a:t>enhanced </a:t>
            </a:r>
            <a:r>
              <a:rPr sz="2000" b="1" spc="-5" dirty="0">
                <a:latin typeface="Arial"/>
                <a:cs typeface="Arial"/>
              </a:rPr>
              <a:t>dependability </a:t>
            </a:r>
            <a:r>
              <a:rPr sz="2000" b="1" spc="-10" dirty="0">
                <a:latin typeface="Arial"/>
                <a:cs typeface="Arial"/>
              </a:rPr>
              <a:t>in </a:t>
            </a:r>
            <a:r>
              <a:rPr sz="2000" b="1" spc="-5" dirty="0">
                <a:latin typeface="Arial"/>
                <a:cs typeface="Arial"/>
              </a:rPr>
              <a:t>the focused use</a:t>
            </a:r>
            <a:r>
              <a:rPr sz="2000" b="1" spc="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cases</a:t>
            </a:r>
            <a:endParaRPr sz="2000" dirty="0">
              <a:latin typeface="Arial"/>
              <a:cs typeface="Arial"/>
            </a:endParaRPr>
          </a:p>
          <a:p>
            <a:pPr marL="869315" marR="67945" lvl="1" indent="-457200" algn="just">
              <a:lnSpc>
                <a:spcPct val="100000"/>
              </a:lnSpc>
              <a:spcBef>
                <a:spcPts val="480"/>
              </a:spcBef>
              <a:buAutoNum type="alphaUcParenR"/>
              <a:tabLst>
                <a:tab pos="869315" algn="l"/>
              </a:tabLst>
            </a:pPr>
            <a:r>
              <a:rPr sz="2000" spc="-10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feedback </a:t>
            </a:r>
            <a:r>
              <a:rPr sz="2000" spc="-15" dirty="0">
                <a:latin typeface="Arial"/>
                <a:cs typeface="Arial"/>
              </a:rPr>
              <a:t>loop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5" dirty="0">
                <a:latin typeface="Arial"/>
                <a:cs typeface="Arial"/>
              </a:rPr>
              <a:t>remote monitoring sensors </a:t>
            </a:r>
            <a:r>
              <a:rPr sz="2000" spc="-10" dirty="0">
                <a:latin typeface="Arial"/>
                <a:cs typeface="Arial"/>
              </a:rPr>
              <a:t>or </a:t>
            </a:r>
            <a:r>
              <a:rPr sz="2000" spc="-5" dirty="0">
                <a:latin typeface="Arial"/>
                <a:cs typeface="Arial"/>
              </a:rPr>
              <a:t>radars </a:t>
            </a:r>
            <a:r>
              <a:rPr sz="2000" spc="-10" dirty="0">
                <a:latin typeface="Arial"/>
                <a:cs typeface="Arial"/>
              </a:rPr>
              <a:t>and  </a:t>
            </a:r>
            <a:r>
              <a:rPr sz="2000" spc="-5" dirty="0">
                <a:latin typeface="Arial"/>
                <a:cs typeface="Arial"/>
              </a:rPr>
              <a:t>feedback </a:t>
            </a:r>
            <a:r>
              <a:rPr sz="2000" spc="-10" dirty="0">
                <a:latin typeface="Arial"/>
                <a:cs typeface="Arial"/>
              </a:rPr>
              <a:t>controlling </a:t>
            </a:r>
            <a:r>
              <a:rPr sz="2000" spc="-5" dirty="0">
                <a:latin typeface="Arial"/>
                <a:cs typeface="Arial"/>
              </a:rPr>
              <a:t>actuators, real-time cognition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varying  condition </a:t>
            </a:r>
            <a:r>
              <a:rPr sz="2000" spc="-10" dirty="0">
                <a:latin typeface="Arial"/>
                <a:cs typeface="Arial"/>
              </a:rPr>
              <a:t>on </a:t>
            </a:r>
            <a:r>
              <a:rPr sz="2000" dirty="0">
                <a:latin typeface="Arial"/>
                <a:cs typeface="Arial"/>
              </a:rPr>
              <a:t>site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adaptive reconfiguration </a:t>
            </a:r>
            <a:r>
              <a:rPr sz="2000" spc="-10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relatively  </a:t>
            </a:r>
            <a:r>
              <a:rPr sz="2000" spc="-5" dirty="0">
                <a:latin typeface="Arial"/>
                <a:cs typeface="Arial"/>
              </a:rPr>
              <a:t>messy, </a:t>
            </a:r>
            <a:r>
              <a:rPr sz="2000" dirty="0">
                <a:latin typeface="Arial"/>
                <a:cs typeface="Arial"/>
              </a:rPr>
              <a:t>small, and </a:t>
            </a:r>
            <a:r>
              <a:rPr sz="2000" spc="-5" dirty="0">
                <a:latin typeface="Arial"/>
                <a:cs typeface="Arial"/>
              </a:rPr>
              <a:t>dense </a:t>
            </a:r>
            <a:r>
              <a:rPr sz="2000" spc="-10" dirty="0">
                <a:latin typeface="Arial"/>
                <a:cs typeface="Arial"/>
              </a:rPr>
              <a:t>areas </a:t>
            </a:r>
            <a:r>
              <a:rPr sz="2000" spc="-5" dirty="0">
                <a:latin typeface="Arial"/>
                <a:cs typeface="Arial"/>
              </a:rPr>
              <a:t>are requested </a:t>
            </a:r>
            <a:r>
              <a:rPr sz="2000" spc="5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guarantee  </a:t>
            </a:r>
            <a:r>
              <a:rPr sz="2000" spc="-10" dirty="0">
                <a:latin typeface="Arial"/>
                <a:cs typeface="Arial"/>
              </a:rPr>
              <a:t>worst </a:t>
            </a:r>
            <a:r>
              <a:rPr sz="2000" dirty="0">
                <a:latin typeface="Arial"/>
                <a:cs typeface="Arial"/>
              </a:rPr>
              <a:t>performance </a:t>
            </a:r>
            <a:r>
              <a:rPr sz="2000" spc="-15" dirty="0">
                <a:latin typeface="Arial"/>
                <a:cs typeface="Arial"/>
              </a:rPr>
              <a:t>with </a:t>
            </a:r>
            <a:r>
              <a:rPr sz="2000" spc="-5" dirty="0">
                <a:latin typeface="Arial"/>
                <a:cs typeface="Arial"/>
              </a:rPr>
              <a:t>permissible </a:t>
            </a:r>
            <a:r>
              <a:rPr sz="2000" spc="-10" dirty="0">
                <a:latin typeface="Arial"/>
                <a:cs typeface="Arial"/>
              </a:rPr>
              <a:t>delay and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errors.</a:t>
            </a:r>
            <a:endParaRPr sz="2000" dirty="0">
              <a:latin typeface="Arial"/>
              <a:cs typeface="Arial"/>
            </a:endParaRPr>
          </a:p>
          <a:p>
            <a:pPr marL="869950" marR="5080" lvl="1" indent="-457200" algn="just">
              <a:lnSpc>
                <a:spcPct val="100000"/>
              </a:lnSpc>
              <a:spcBef>
                <a:spcPts val="480"/>
              </a:spcBef>
              <a:buAutoNum type="alphaUcParenR"/>
              <a:tabLst>
                <a:tab pos="870585" algn="l"/>
              </a:tabLst>
            </a:pPr>
            <a:r>
              <a:rPr sz="2000" spc="-5" dirty="0">
                <a:latin typeface="Arial"/>
                <a:cs typeface="Arial"/>
              </a:rPr>
              <a:t>Within a permissible limited feedback </a:t>
            </a:r>
            <a:r>
              <a:rPr sz="2000" spc="-10" dirty="0">
                <a:latin typeface="Arial"/>
                <a:cs typeface="Arial"/>
              </a:rPr>
              <a:t>delay, </a:t>
            </a:r>
            <a:r>
              <a:rPr sz="2000" spc="-5" dirty="0">
                <a:latin typeface="Arial"/>
                <a:cs typeface="Arial"/>
              </a:rPr>
              <a:t>propagation  </a:t>
            </a:r>
            <a:r>
              <a:rPr sz="2000" spc="-10" dirty="0">
                <a:latin typeface="Arial"/>
                <a:cs typeface="Arial"/>
              </a:rPr>
              <a:t>paths </a:t>
            </a:r>
            <a:r>
              <a:rPr sz="2000" spc="-5" dirty="0">
                <a:latin typeface="Arial"/>
                <a:cs typeface="Arial"/>
              </a:rPr>
              <a:t>connecting between nodes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coordinator </a:t>
            </a:r>
            <a:r>
              <a:rPr sz="2000" dirty="0">
                <a:latin typeface="Arial"/>
                <a:cs typeface="Arial"/>
              </a:rPr>
              <a:t>should </a:t>
            </a:r>
            <a:r>
              <a:rPr sz="2000" spc="15" dirty="0">
                <a:latin typeface="Arial"/>
                <a:cs typeface="Arial"/>
              </a:rPr>
              <a:t>be  </a:t>
            </a:r>
            <a:r>
              <a:rPr sz="2000" spc="-5" dirty="0">
                <a:latin typeface="Arial"/>
                <a:cs typeface="Arial"/>
              </a:rPr>
              <a:t>found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keep </a:t>
            </a:r>
            <a:r>
              <a:rPr sz="2000" spc="-5" dirty="0">
                <a:latin typeface="Arial"/>
                <a:cs typeface="Arial"/>
              </a:rPr>
              <a:t>connectivity </a:t>
            </a:r>
            <a:r>
              <a:rPr sz="2000" spc="5" dirty="0">
                <a:latin typeface="Arial"/>
                <a:cs typeface="Arial"/>
              </a:rPr>
              <a:t>by </a:t>
            </a:r>
            <a:r>
              <a:rPr sz="2000" spc="-5" dirty="0">
                <a:latin typeface="Arial"/>
                <a:cs typeface="Arial"/>
              </a:rPr>
              <a:t>diversity, </a:t>
            </a:r>
            <a:r>
              <a:rPr sz="2000" dirty="0">
                <a:latin typeface="Arial"/>
                <a:cs typeface="Arial"/>
              </a:rPr>
              <a:t>channel </a:t>
            </a:r>
            <a:r>
              <a:rPr sz="2000" spc="-5" dirty="0">
                <a:latin typeface="Arial"/>
                <a:cs typeface="Arial"/>
              </a:rPr>
              <a:t>switching etc.</a:t>
            </a:r>
            <a:r>
              <a:rPr sz="2000" spc="3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869950" marR="71755" lvl="1" indent="-457200" algn="just">
              <a:lnSpc>
                <a:spcPct val="100000"/>
              </a:lnSpc>
              <a:spcBef>
                <a:spcPts val="480"/>
              </a:spcBef>
              <a:buAutoNum type="alphaUcParenR"/>
              <a:tabLst>
                <a:tab pos="870585" algn="l"/>
              </a:tabLst>
            </a:pPr>
            <a:r>
              <a:rPr sz="2000" spc="-5" dirty="0">
                <a:latin typeface="Arial"/>
                <a:cs typeface="Arial"/>
              </a:rPr>
              <a:t>For such a dynamic environment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QoS requirement  changing situation, sophisticated </a:t>
            </a:r>
            <a:r>
              <a:rPr sz="2000" spc="5" dirty="0">
                <a:latin typeface="Arial"/>
                <a:cs typeface="Arial"/>
              </a:rPr>
              <a:t>PHY </a:t>
            </a:r>
            <a:r>
              <a:rPr sz="2000" spc="-5" dirty="0">
                <a:latin typeface="Arial"/>
                <a:cs typeface="Arial"/>
              </a:rPr>
              <a:t>technologies are  </a:t>
            </a:r>
            <a:r>
              <a:rPr sz="2000" spc="-10" dirty="0">
                <a:latin typeface="Arial"/>
                <a:cs typeface="Arial"/>
              </a:rPr>
              <a:t>requested to guarantee </a:t>
            </a:r>
            <a:r>
              <a:rPr sz="2000" dirty="0">
                <a:latin typeface="Arial"/>
                <a:cs typeface="Arial"/>
              </a:rPr>
              <a:t>minimum </a:t>
            </a:r>
            <a:r>
              <a:rPr sz="2000" spc="-5" dirty="0">
                <a:latin typeface="Arial"/>
                <a:cs typeface="Arial"/>
              </a:rPr>
              <a:t>requirement </a:t>
            </a:r>
            <a:r>
              <a:rPr sz="2000" spc="-10" dirty="0">
                <a:latin typeface="Arial"/>
                <a:cs typeface="Arial"/>
              </a:rPr>
              <a:t>of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performance.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30DF998E-D281-40FD-A16C-3C617107D90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E42DD49E-B84C-4A1B-9678-7598B10708F5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E8D9A59-6352-9637-BC04-B35076D5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32</a:t>
            </a:fld>
            <a:endParaRPr lang="fi-FI" altLang="ja-JP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16099BC-B17D-2C73-2FCC-176C4C69B5C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5266" y="605232"/>
            <a:ext cx="7417434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5535295" algn="l"/>
              </a:tabLst>
            </a:pPr>
            <a:r>
              <a:rPr sz="2400" dirty="0"/>
              <a:t>3.4 Focused Issues in</a:t>
            </a:r>
            <a:r>
              <a:rPr sz="2400" spc="-175" dirty="0"/>
              <a:t> </a:t>
            </a:r>
            <a:r>
              <a:rPr sz="2400" spc="-10" dirty="0"/>
              <a:t>Amendment</a:t>
            </a:r>
            <a:r>
              <a:rPr sz="2400" spc="45" dirty="0"/>
              <a:t> </a:t>
            </a:r>
            <a:r>
              <a:rPr sz="2400" spc="-5" dirty="0"/>
              <a:t>of	std</a:t>
            </a:r>
            <a:r>
              <a:rPr sz="2400" spc="-40" dirty="0"/>
              <a:t> </a:t>
            </a:r>
            <a:r>
              <a:rPr sz="2400" dirty="0"/>
              <a:t>15.6</a:t>
            </a:r>
            <a:r>
              <a:rPr sz="2400" spc="-75" dirty="0"/>
              <a:t> </a:t>
            </a:r>
            <a:r>
              <a:rPr sz="2400" spc="-30" dirty="0"/>
              <a:t>BAN </a:t>
            </a:r>
            <a:r>
              <a:rPr sz="2400" spc="-5" dirty="0"/>
              <a:t> </a:t>
            </a:r>
            <a:r>
              <a:rPr sz="2400" spc="10" dirty="0"/>
              <a:t>with </a:t>
            </a:r>
            <a:r>
              <a:rPr sz="2400" dirty="0"/>
              <a:t>Enhanced</a:t>
            </a:r>
            <a:r>
              <a:rPr sz="2400" spc="-175" dirty="0"/>
              <a:t> </a:t>
            </a:r>
            <a:r>
              <a:rPr sz="2400" spc="-5" dirty="0"/>
              <a:t>Dependability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265926" y="1427277"/>
            <a:ext cx="8746490" cy="4864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2400" b="1" spc="-35" dirty="0">
                <a:latin typeface="Arial"/>
                <a:cs typeface="Arial"/>
              </a:rPr>
              <a:t>MAC </a:t>
            </a:r>
            <a:r>
              <a:rPr sz="2400" b="1" spc="-5" dirty="0">
                <a:latin typeface="Arial"/>
                <a:cs typeface="Arial"/>
              </a:rPr>
              <a:t>Protocol </a:t>
            </a:r>
            <a:r>
              <a:rPr sz="2400" b="1" dirty="0">
                <a:latin typeface="Arial"/>
                <a:cs typeface="Arial"/>
              </a:rPr>
              <a:t>in case </a:t>
            </a:r>
            <a:r>
              <a:rPr sz="2400" b="1" spc="-5" dirty="0">
                <a:latin typeface="Arial"/>
                <a:cs typeface="Arial"/>
              </a:rPr>
              <a:t>of </a:t>
            </a:r>
            <a:r>
              <a:rPr sz="2400" b="1" dirty="0">
                <a:latin typeface="Arial"/>
                <a:cs typeface="Arial"/>
              </a:rPr>
              <a:t>coexistence </a:t>
            </a:r>
            <a:r>
              <a:rPr sz="2400" b="1" spc="-5" dirty="0">
                <a:latin typeface="Arial"/>
                <a:cs typeface="Arial"/>
              </a:rPr>
              <a:t>of multiple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BANs</a:t>
            </a:r>
            <a:endParaRPr sz="2400" dirty="0">
              <a:latin typeface="Arial"/>
              <a:cs typeface="Arial"/>
            </a:endParaRPr>
          </a:p>
          <a:p>
            <a:pPr marL="460375" marR="579755" lvl="1" indent="-267970">
              <a:lnSpc>
                <a:spcPct val="100000"/>
              </a:lnSpc>
              <a:spcBef>
                <a:spcPts val="20"/>
              </a:spcBef>
              <a:buFont typeface="Wingdings"/>
              <a:buChar char=""/>
              <a:tabLst>
                <a:tab pos="461009" algn="l"/>
              </a:tabLst>
            </a:pPr>
            <a:r>
              <a:rPr sz="1800" dirty="0">
                <a:latin typeface="Arial"/>
                <a:cs typeface="Arial"/>
              </a:rPr>
              <a:t>Amendment of </a:t>
            </a:r>
            <a:r>
              <a:rPr sz="1800" spc="-20" dirty="0">
                <a:latin typeface="Arial"/>
                <a:cs typeface="Arial"/>
              </a:rPr>
              <a:t>MAC </a:t>
            </a:r>
            <a:r>
              <a:rPr sz="1800" dirty="0">
                <a:latin typeface="Arial"/>
                <a:cs typeface="Arial"/>
              </a:rPr>
              <a:t>for resolving these problems in coexistence of </a:t>
            </a:r>
            <a:r>
              <a:rPr sz="1800" spc="-5" dirty="0">
                <a:latin typeface="Arial"/>
                <a:cs typeface="Arial"/>
              </a:rPr>
              <a:t>BANs </a:t>
            </a:r>
            <a:r>
              <a:rPr sz="1800" dirty="0">
                <a:latin typeface="Arial"/>
                <a:cs typeface="Arial"/>
              </a:rPr>
              <a:t>is  </a:t>
            </a:r>
            <a:r>
              <a:rPr sz="1800" spc="-15" dirty="0">
                <a:latin typeface="Arial"/>
                <a:cs typeface="Arial"/>
              </a:rPr>
              <a:t>necessary.</a:t>
            </a:r>
            <a:endParaRPr sz="1800" dirty="0">
              <a:latin typeface="Arial"/>
              <a:cs typeface="Arial"/>
            </a:endParaRPr>
          </a:p>
          <a:p>
            <a:pPr marL="460375" marR="1035685" lvl="1" indent="-267970">
              <a:lnSpc>
                <a:spcPct val="100000"/>
              </a:lnSpc>
              <a:buFont typeface="Wingdings"/>
              <a:buChar char=""/>
              <a:tabLst>
                <a:tab pos="461009" algn="l"/>
              </a:tabLst>
            </a:pPr>
            <a:r>
              <a:rPr sz="1800" dirty="0">
                <a:latin typeface="Arial"/>
                <a:cs typeface="Arial"/>
              </a:rPr>
              <a:t>Specified </a:t>
            </a:r>
            <a:r>
              <a:rPr sz="1800" spc="-20" dirty="0">
                <a:latin typeface="Arial"/>
                <a:cs typeface="Arial"/>
              </a:rPr>
              <a:t>MAC </a:t>
            </a:r>
            <a:r>
              <a:rPr sz="1800" dirty="0">
                <a:latin typeface="Arial"/>
                <a:cs typeface="Arial"/>
              </a:rPr>
              <a:t>protocol for feedback </a:t>
            </a:r>
            <a:r>
              <a:rPr sz="1800" spc="5" dirty="0">
                <a:latin typeface="Arial"/>
                <a:cs typeface="Arial"/>
              </a:rPr>
              <a:t>sensing </a:t>
            </a:r>
            <a:r>
              <a:rPr sz="1800" dirty="0">
                <a:latin typeface="Arial"/>
                <a:cs typeface="Arial"/>
              </a:rPr>
              <a:t>and control loop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between  </a:t>
            </a:r>
            <a:r>
              <a:rPr sz="1800" dirty="0">
                <a:latin typeface="Arial"/>
                <a:cs typeface="Arial"/>
              </a:rPr>
              <a:t>coordinator and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nodes.</a:t>
            </a:r>
          </a:p>
          <a:p>
            <a:pPr marL="469900" marR="276225" indent="-457200">
              <a:lnSpc>
                <a:spcPts val="2880"/>
              </a:lnSpc>
              <a:spcBef>
                <a:spcPts val="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PHY Interference Mitigation </a:t>
            </a:r>
            <a:r>
              <a:rPr sz="2400" b="1" dirty="0">
                <a:latin typeface="Arial"/>
                <a:cs typeface="Arial"/>
              </a:rPr>
              <a:t>In case </a:t>
            </a:r>
            <a:r>
              <a:rPr sz="2400" b="1" spc="-5" dirty="0">
                <a:latin typeface="Arial"/>
                <a:cs typeface="Arial"/>
              </a:rPr>
              <a:t>of </a:t>
            </a:r>
            <a:r>
              <a:rPr sz="2400" b="1" dirty="0">
                <a:latin typeface="Arial"/>
                <a:cs typeface="Arial"/>
              </a:rPr>
              <a:t>coexistence </a:t>
            </a:r>
            <a:r>
              <a:rPr sz="2400" b="1" spc="10" dirty="0">
                <a:latin typeface="Arial"/>
                <a:cs typeface="Arial"/>
              </a:rPr>
              <a:t>with  </a:t>
            </a:r>
            <a:r>
              <a:rPr sz="2400" b="1" spc="-5" dirty="0">
                <a:latin typeface="Arial"/>
                <a:cs typeface="Arial"/>
              </a:rPr>
              <a:t>other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radios</a:t>
            </a:r>
            <a:endParaRPr sz="2400" dirty="0">
              <a:latin typeface="Arial"/>
              <a:cs typeface="Arial"/>
            </a:endParaRPr>
          </a:p>
          <a:p>
            <a:pPr marL="469265" marR="276860" lvl="1" indent="-276860">
              <a:lnSpc>
                <a:spcPts val="2160"/>
              </a:lnSpc>
              <a:buFont typeface="Wingdings"/>
              <a:buChar char=""/>
              <a:tabLst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For enhanced </a:t>
            </a:r>
            <a:r>
              <a:rPr sz="1800" spc="-10" dirty="0">
                <a:latin typeface="Arial"/>
                <a:cs typeface="Arial"/>
              </a:rPr>
              <a:t>dependability, </a:t>
            </a:r>
            <a:r>
              <a:rPr sz="1800" spc="20" dirty="0">
                <a:latin typeface="Arial"/>
                <a:cs typeface="Arial"/>
              </a:rPr>
              <a:t>UWB </a:t>
            </a:r>
            <a:r>
              <a:rPr sz="1800" spc="-5" dirty="0">
                <a:latin typeface="Arial"/>
                <a:cs typeface="Arial"/>
              </a:rPr>
              <a:t>PHY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BAN </a:t>
            </a:r>
            <a:r>
              <a:rPr sz="1800" dirty="0">
                <a:latin typeface="Arial"/>
                <a:cs typeface="Arial"/>
              </a:rPr>
              <a:t>should be updated to </a:t>
            </a:r>
            <a:r>
              <a:rPr sz="1800" spc="-5" dirty="0">
                <a:latin typeface="Arial"/>
                <a:cs typeface="Arial"/>
              </a:rPr>
              <a:t>avoid  </a:t>
            </a:r>
            <a:r>
              <a:rPr sz="1800" dirty="0">
                <a:latin typeface="Arial"/>
                <a:cs typeface="Arial"/>
              </a:rPr>
              <a:t>performance degradation due to interference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coexisting other narrow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band  and </a:t>
            </a:r>
            <a:r>
              <a:rPr sz="1800" spc="20" dirty="0">
                <a:latin typeface="Arial"/>
                <a:cs typeface="Arial"/>
              </a:rPr>
              <a:t>UWB </a:t>
            </a:r>
            <a:r>
              <a:rPr sz="1800" spc="-5" dirty="0">
                <a:latin typeface="Arial"/>
                <a:cs typeface="Arial"/>
              </a:rPr>
              <a:t>networks </a:t>
            </a:r>
            <a:r>
              <a:rPr sz="1800" dirty="0">
                <a:latin typeface="Arial"/>
                <a:cs typeface="Arial"/>
              </a:rPr>
              <a:t>in overlapped frequency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band.</a:t>
            </a:r>
          </a:p>
          <a:p>
            <a:pPr marL="436245" indent="-423545">
              <a:lnSpc>
                <a:spcPts val="2785"/>
              </a:lnSpc>
              <a:buAutoNum type="arabicPeriod"/>
              <a:tabLst>
                <a:tab pos="436245" algn="l"/>
                <a:tab pos="436880" algn="l"/>
              </a:tabLst>
            </a:pPr>
            <a:r>
              <a:rPr sz="2400" b="1" spc="-5" dirty="0">
                <a:latin typeface="Arial"/>
                <a:cs typeface="Arial"/>
              </a:rPr>
              <a:t>Usability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Implementation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Complexity</a:t>
            </a:r>
            <a:endParaRPr sz="2400" dirty="0">
              <a:latin typeface="Arial"/>
              <a:cs typeface="Arial"/>
            </a:endParaRPr>
          </a:p>
          <a:p>
            <a:pPr marL="469265" lvl="1" indent="-276860">
              <a:lnSpc>
                <a:spcPct val="100000"/>
              </a:lnSpc>
              <a:spcBef>
                <a:spcPts val="25"/>
              </a:spcBef>
              <a:buFont typeface="Wingdings"/>
              <a:buChar char=""/>
              <a:tabLst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Interoperability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narrow band and </a:t>
            </a:r>
            <a:r>
              <a:rPr sz="1800" spc="20" dirty="0">
                <a:latin typeface="Arial"/>
                <a:cs typeface="Arial"/>
              </a:rPr>
              <a:t>UWB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PHY</a:t>
            </a:r>
            <a:endParaRPr sz="1800" dirty="0">
              <a:latin typeface="Arial"/>
              <a:cs typeface="Arial"/>
            </a:endParaRPr>
          </a:p>
          <a:p>
            <a:pPr marL="469265" lvl="1" indent="-276860">
              <a:lnSpc>
                <a:spcPct val="100000"/>
              </a:lnSpc>
              <a:buFont typeface="Wingdings"/>
              <a:buChar char=""/>
              <a:tabLst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more </a:t>
            </a:r>
            <a:r>
              <a:rPr sz="1800" spc="-5" dirty="0">
                <a:latin typeface="Arial"/>
                <a:cs typeface="Arial"/>
              </a:rPr>
              <a:t>flexible network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topology,</a:t>
            </a:r>
            <a:endParaRPr sz="1800" dirty="0">
              <a:latin typeface="Arial"/>
              <a:cs typeface="Arial"/>
            </a:endParaRPr>
          </a:p>
          <a:p>
            <a:pPr marL="469265" lvl="1" indent="-276860">
              <a:lnSpc>
                <a:spcPts val="2150"/>
              </a:lnSpc>
              <a:buFont typeface="Wingdings"/>
              <a:buChar char=""/>
              <a:tabLst>
                <a:tab pos="469900" algn="l"/>
              </a:tabLst>
            </a:pPr>
            <a:r>
              <a:rPr sz="1800" spc="-5" dirty="0">
                <a:latin typeface="Arial"/>
                <a:cs typeface="Arial"/>
              </a:rPr>
              <a:t>Transparency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other standards </a:t>
            </a:r>
            <a:r>
              <a:rPr sz="1800" spc="5" dirty="0">
                <a:latin typeface="Arial"/>
                <a:cs typeface="Arial"/>
              </a:rPr>
              <a:t>such </a:t>
            </a:r>
            <a:r>
              <a:rPr sz="1800" dirty="0">
                <a:latin typeface="Arial"/>
                <a:cs typeface="Arial"/>
              </a:rPr>
              <a:t>as </a:t>
            </a:r>
            <a:r>
              <a:rPr sz="1800" spc="-10" dirty="0">
                <a:latin typeface="Arial"/>
                <a:cs typeface="Arial"/>
              </a:rPr>
              <a:t>ETSI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SmartBAN</a:t>
            </a:r>
          </a:p>
          <a:p>
            <a:pPr marL="436245" indent="-423545">
              <a:lnSpc>
                <a:spcPts val="2870"/>
              </a:lnSpc>
              <a:buAutoNum type="arabicPeriod"/>
              <a:tabLst>
                <a:tab pos="436245" algn="l"/>
                <a:tab pos="436880" algn="l"/>
              </a:tabLst>
            </a:pPr>
            <a:r>
              <a:rPr sz="2400" b="1" spc="-5" dirty="0">
                <a:latin typeface="Arial"/>
                <a:cs typeface="Arial"/>
              </a:rPr>
              <a:t>Ranging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Positioning Capability of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UWB-BAN</a:t>
            </a:r>
            <a:endParaRPr sz="2400" dirty="0">
              <a:latin typeface="Arial"/>
              <a:cs typeface="Arial"/>
            </a:endParaRPr>
          </a:p>
          <a:p>
            <a:pPr marL="533400" lvl="1" indent="-340995">
              <a:lnSpc>
                <a:spcPct val="100000"/>
              </a:lnSpc>
              <a:spcBef>
                <a:spcPts val="20"/>
              </a:spcBef>
              <a:buFont typeface="Wingdings"/>
              <a:buChar char=""/>
              <a:tabLst>
                <a:tab pos="533400" algn="l"/>
                <a:tab pos="534035" algn="l"/>
              </a:tabLst>
            </a:pPr>
            <a:r>
              <a:rPr sz="1800" spc="-5" dirty="0">
                <a:latin typeface="Arial"/>
                <a:cs typeface="Arial"/>
              </a:rPr>
              <a:t>Mobile </a:t>
            </a:r>
            <a:r>
              <a:rPr sz="1800" dirty="0">
                <a:latin typeface="Arial"/>
                <a:cs typeface="Arial"/>
              </a:rPr>
              <a:t>nodes and coordinator of </a:t>
            </a:r>
            <a:r>
              <a:rPr sz="1800" spc="-5" dirty="0">
                <a:latin typeface="Arial"/>
                <a:cs typeface="Arial"/>
              </a:rPr>
              <a:t>BAN </a:t>
            </a:r>
            <a:r>
              <a:rPr sz="1800" dirty="0">
                <a:latin typeface="Arial"/>
                <a:cs typeface="Arial"/>
              </a:rPr>
              <a:t>need ranging and positioning of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UWB-BAN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A8DC334-0977-45DA-AC55-B6174AF80189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0F96D82F-7D05-43BD-99A1-BA433931F46D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22F49D6-B05C-4237-6F18-E5D7C816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33</a:t>
            </a:fld>
            <a:endParaRPr lang="fi-FI" altLang="ja-JP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3381DF5-707E-F659-31E8-DCF538221DE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04390" y="2276537"/>
            <a:ext cx="815861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191000" algn="l"/>
              </a:tabLst>
            </a:pPr>
            <a:r>
              <a:rPr sz="2400" b="1" dirty="0">
                <a:latin typeface="Arial"/>
                <a:cs typeface="Arial"/>
              </a:rPr>
              <a:t>4. </a:t>
            </a:r>
            <a:r>
              <a:rPr lang="en-US" sz="2400" b="1" dirty="0">
                <a:latin typeface="Arial"/>
                <a:cs typeface="Arial"/>
              </a:rPr>
              <a:t>Channel and Environment Models for </a:t>
            </a:r>
            <a:r>
              <a:rPr sz="2400" b="1" dirty="0">
                <a:latin typeface="Arial"/>
                <a:cs typeface="Arial"/>
              </a:rPr>
              <a:t>Focused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lang="en-US" sz="2400" b="1" spc="-35" dirty="0">
                <a:latin typeface="Arial"/>
                <a:cs typeface="Arial"/>
              </a:rPr>
              <a:t>Use Cases for Revision of </a:t>
            </a:r>
            <a:r>
              <a:rPr sz="2400" b="1" spc="-5" dirty="0">
                <a:latin typeface="Arial"/>
                <a:cs typeface="Arial"/>
              </a:rPr>
              <a:t>std </a:t>
            </a:r>
            <a:r>
              <a:rPr sz="2400" b="1" dirty="0">
                <a:latin typeface="Arial"/>
                <a:cs typeface="Arial"/>
              </a:rPr>
              <a:t>15.6</a:t>
            </a:r>
            <a:r>
              <a:rPr lang="en-US" sz="2400" b="1" dirty="0">
                <a:latin typeface="Arial"/>
                <a:cs typeface="Arial"/>
              </a:rPr>
              <a:t>-2012 for Human and Vehicle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BAN</a:t>
            </a:r>
            <a:r>
              <a:rPr lang="en-US" sz="2400" b="1" spc="-30" dirty="0">
                <a:latin typeface="Arial"/>
                <a:cs typeface="Arial"/>
              </a:rPr>
              <a:t>s</a:t>
            </a:r>
            <a:r>
              <a:rPr sz="2400" b="1" spc="6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with </a:t>
            </a:r>
            <a:r>
              <a:rPr sz="2400" b="1" dirty="0">
                <a:latin typeface="Arial"/>
                <a:cs typeface="Arial"/>
              </a:rPr>
              <a:t>Enhanced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Dependability</a:t>
            </a:r>
            <a:r>
              <a:rPr lang="en-US" sz="2400" b="1" spc="-5" dirty="0">
                <a:latin typeface="Arial"/>
                <a:cs typeface="Arial"/>
              </a:rPr>
              <a:t> TG16.6ma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1B74188-35E1-4784-8462-4C9B382A46B1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E183A09B-2369-44AE-96D9-AA41442A5C0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E6FADE-7649-4588-E387-4349C44817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34</a:t>
            </a:fld>
            <a:endParaRPr lang="en-US" altLang="ja-JP" spc="-10"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50E08DBC-23B5-D4CC-2A59-5E4D0B175CA1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2-0389-01-06ma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044B6E99-1CB8-5772-FB7D-077284D3237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500D710A-E2F6-4481-AFAA-BD807CB56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46" y="1626139"/>
            <a:ext cx="2737860" cy="2246580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74140A-B982-46F4-946F-12E79A6B7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35</a:t>
            </a:fld>
            <a:endParaRPr dirty="0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4D0D770D-EE4E-4169-979E-055313B6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79912"/>
            <a:ext cx="8206740" cy="904206"/>
          </a:xfrm>
        </p:spPr>
        <p:txBody>
          <a:bodyPr/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4.1 Channel models and scenarios in IEEE802.15.6ma</a:t>
            </a:r>
            <a:endParaRPr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75ED47D-E78C-4818-9759-1D5CC9854F4A}"/>
              </a:ext>
            </a:extLst>
          </p:cNvPr>
          <p:cNvSpPr txBox="1"/>
          <p:nvPr/>
        </p:nvSpPr>
        <p:spPr>
          <a:xfrm>
            <a:off x="86560" y="3807946"/>
            <a:ext cx="4552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200" b="0" dirty="0">
                <a:latin typeface="+mn-lt"/>
              </a:rPr>
              <a:t>Path loss (Mandatory)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200" b="0" dirty="0">
                <a:latin typeface="+mn-lt"/>
              </a:rPr>
              <a:t>Optional;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1200" b="0" dirty="0">
                <a:latin typeface="+mn-lt"/>
              </a:rPr>
              <a:t>Fading ( Small scale/ large scale)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1200" b="0" dirty="0">
                <a:latin typeface="+mn-lt"/>
              </a:rPr>
              <a:t>Shadowing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200" b="0" dirty="0">
                <a:latin typeface="+mn-lt"/>
              </a:rPr>
              <a:t>Power delay profile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34BB9510-2E73-4E38-B1FB-C5CE6DB9A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73580"/>
              </p:ext>
            </p:extLst>
          </p:nvPr>
        </p:nvGraphicFramePr>
        <p:xfrm>
          <a:off x="4026182" y="1363287"/>
          <a:ext cx="5055671" cy="4846320"/>
        </p:xfrm>
        <a:graphic>
          <a:graphicData uri="http://schemas.openxmlformats.org/drawingml/2006/table">
            <a:tbl>
              <a:tblPr/>
              <a:tblGrid>
                <a:gridCol w="500297">
                  <a:extLst>
                    <a:ext uri="{9D8B030D-6E8A-4147-A177-3AD203B41FA5}">
                      <a16:colId xmlns:a16="http://schemas.microsoft.com/office/drawing/2014/main" val="3234609428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29617678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1066244525"/>
                    </a:ext>
                  </a:extLst>
                </a:gridCol>
                <a:gridCol w="737754">
                  <a:extLst>
                    <a:ext uri="{9D8B030D-6E8A-4147-A177-3AD203B41FA5}">
                      <a16:colId xmlns:a16="http://schemas.microsoft.com/office/drawing/2014/main" val="1162157464"/>
                    </a:ext>
                  </a:extLst>
                </a:gridCol>
              </a:tblGrid>
              <a:tr h="383307">
                <a:tc>
                  <a:txBody>
                    <a:bodyPr/>
                    <a:lstStyle/>
                    <a:p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Scenario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Description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Frequency Band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Channel Model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617428"/>
                  </a:ext>
                </a:extLst>
              </a:tr>
              <a:tr h="22998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S2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Implant to Body Surface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altLang="ja-JP" sz="1200" b="0" i="0" dirty="0"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402-405 MHz,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CM2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948819"/>
                  </a:ext>
                </a:extLst>
              </a:tr>
              <a:tr h="383307">
                <a:tc>
                  <a:txBody>
                    <a:bodyPr/>
                    <a:lstStyle/>
                    <a:p>
                      <a:r>
                        <a:rPr lang="en-US" altLang="ja-JP" sz="1200" dirty="0">
                          <a:solidFill>
                            <a:srgbClr val="FF0000"/>
                          </a:solidFill>
                          <a:effectLst/>
                        </a:rPr>
                        <a:t>S2.1</a:t>
                      </a:r>
                      <a:endParaRPr lang="en-US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Implant (upper body) to Body Surface</a:t>
                      </a:r>
                      <a:endParaRPr lang="en-US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altLang="ja-JP" sz="1400" b="0" i="0" dirty="0">
                          <a:solidFill>
                            <a:srgbClr val="FF0000"/>
                          </a:solidFill>
                          <a:effectLst/>
                          <a:latin typeface="TimesNewRomanPSMT"/>
                        </a:rPr>
                        <a:t>3.1-10.6 GHz UWB</a:t>
                      </a:r>
                      <a:endParaRPr lang="en-US" altLang="ja-JP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CM2.1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271462"/>
                  </a:ext>
                </a:extLst>
              </a:tr>
              <a:tr h="38330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S2.2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Implant (head) to Body Surface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altLang="ja-JP" sz="1400" b="0" i="0" dirty="0">
                          <a:solidFill>
                            <a:srgbClr val="FF0000"/>
                          </a:solidFill>
                          <a:effectLst/>
                          <a:latin typeface="TimesNewRomanPSMT"/>
                        </a:rPr>
                        <a:t>3.1-10.6 GHz UWB</a:t>
                      </a:r>
                      <a:endParaRPr lang="en-US" altLang="ja-JP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rgbClr val="FF0000"/>
                          </a:solidFill>
                          <a:effectLst/>
                        </a:rPr>
                        <a:t>CM2.2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539074"/>
                  </a:ext>
                </a:extLst>
              </a:tr>
              <a:tr h="383307">
                <a:tc>
                  <a:txBody>
                    <a:bodyPr/>
                    <a:lstStyle/>
                    <a:p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S3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Implant to External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altLang="ja-JP" sz="1200" b="0" i="0" dirty="0"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402-405 MHz,</a:t>
                      </a:r>
                    </a:p>
                    <a:p>
                      <a:r>
                        <a:rPr lang="de-DE" altLang="ja-JP" sz="1200" b="0" i="0" dirty="0">
                          <a:solidFill>
                            <a:srgbClr val="FF0000"/>
                          </a:solidFill>
                          <a:effectLst/>
                          <a:latin typeface="TimesNewRomanPSMT"/>
                        </a:rPr>
                        <a:t>3.1-10.6 GHz UWB</a:t>
                      </a:r>
                      <a:endParaRPr lang="en-US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CM2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876649"/>
                  </a:ext>
                </a:extLst>
              </a:tr>
              <a:tr h="383307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S4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Body Surface to Body</a:t>
                      </a:r>
                      <a:b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Surface (LOS)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strike="noStrike" dirty="0"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400, 600, 900 MHz</a:t>
                      </a:r>
                      <a:br>
                        <a:rPr lang="de-DE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de-DE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2.4, 3.1-10.6 GHz</a:t>
                      </a:r>
                      <a:endParaRPr lang="de-DE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CM3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790187"/>
                  </a:ext>
                </a:extLst>
              </a:tr>
              <a:tr h="38330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S4.1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Body Surface to Body</a:t>
                      </a:r>
                    </a:p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Surface (LOS)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3.1-10.6 GHz CM4.1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CM4.1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044834"/>
                  </a:ext>
                </a:extLst>
              </a:tr>
              <a:tr h="383307">
                <a:tc>
                  <a:txBody>
                    <a:bodyPr/>
                    <a:lstStyle/>
                    <a:p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S5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Body Surface to Body</a:t>
                      </a:r>
                      <a:b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Surface (NLOS)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400</a:t>
                      </a:r>
                      <a:r>
                        <a:rPr lang="de-DE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, 600, 900 MHz</a:t>
                      </a:r>
                      <a:br>
                        <a:rPr lang="de-DE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de-DE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2.4, 3.1-10.6 GHz</a:t>
                      </a:r>
                      <a:endParaRPr lang="de-DE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CM3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961351"/>
                  </a:ext>
                </a:extLst>
              </a:tr>
              <a:tr h="383307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S6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Body Surface to External</a:t>
                      </a:r>
                      <a:b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(LOS)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900 MHz</a:t>
                      </a:r>
                      <a:br>
                        <a:rPr lang="de-DE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de-DE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2.4, 3.1-10.6 GHz</a:t>
                      </a:r>
                      <a:endParaRPr lang="de-DE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CM4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000902"/>
                  </a:ext>
                </a:extLst>
              </a:tr>
              <a:tr h="38330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S6.1</a:t>
                      </a:r>
                      <a:endParaRPr lang="en-US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Body Surface (head) to External (LOS)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altLang="ja-JP" sz="1400" b="0" i="0" dirty="0">
                          <a:solidFill>
                            <a:srgbClr val="FF0000"/>
                          </a:solidFill>
                          <a:effectLst/>
                          <a:latin typeface="TimesNewRomanPSMT"/>
                        </a:rPr>
                        <a:t>3.1-10.6 GHz</a:t>
                      </a:r>
                      <a:endParaRPr lang="de-D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CM6.1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040730"/>
                  </a:ext>
                </a:extLst>
              </a:tr>
              <a:tr h="383307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S7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Body Surface to External</a:t>
                      </a:r>
                      <a:b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(NLOS)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900 MHz</a:t>
                      </a:r>
                      <a:br>
                        <a:rPr lang="de-DE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de-DE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2.4, 3.1-10.6 GHz</a:t>
                      </a:r>
                      <a:endParaRPr lang="de-DE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CM4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936598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B29EE288-36D7-492E-A804-5BE416CA8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392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7FDECB8-2654-AD9D-11CF-06A0D574E4A0}"/>
              </a:ext>
            </a:extLst>
          </p:cNvPr>
          <p:cNvCxnSpPr>
            <a:cxnSpLocks/>
          </p:cNvCxnSpPr>
          <p:nvPr/>
        </p:nvCxnSpPr>
        <p:spPr>
          <a:xfrm flipH="1">
            <a:off x="3771505" y="2392363"/>
            <a:ext cx="254677" cy="0"/>
          </a:xfrm>
          <a:prstGeom prst="line">
            <a:avLst/>
          </a:prstGeom>
          <a:ln w="28575">
            <a:solidFill>
              <a:srgbClr val="0000FF"/>
            </a:solidFill>
            <a:headEnd type="triangle" w="lg" len="lg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A1FDF70-ED07-4F87-39A1-0B8D987F9038}"/>
              </a:ext>
            </a:extLst>
          </p:cNvPr>
          <p:cNvCxnSpPr>
            <a:cxnSpLocks/>
          </p:cNvCxnSpPr>
          <p:nvPr/>
        </p:nvCxnSpPr>
        <p:spPr>
          <a:xfrm flipV="1">
            <a:off x="3771505" y="2392363"/>
            <a:ext cx="0" cy="3838743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2315E82-279C-3D96-28C3-82FA41D4A5E9}"/>
              </a:ext>
            </a:extLst>
          </p:cNvPr>
          <p:cNvCxnSpPr>
            <a:cxnSpLocks/>
          </p:cNvCxnSpPr>
          <p:nvPr/>
        </p:nvCxnSpPr>
        <p:spPr>
          <a:xfrm flipH="1">
            <a:off x="3047950" y="5989030"/>
            <a:ext cx="577900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654F48E-911A-57EA-8BB3-3BEEFDF42F3B}"/>
              </a:ext>
            </a:extLst>
          </p:cNvPr>
          <p:cNvCxnSpPr>
            <a:cxnSpLocks/>
          </p:cNvCxnSpPr>
          <p:nvPr/>
        </p:nvCxnSpPr>
        <p:spPr>
          <a:xfrm flipH="1">
            <a:off x="3054257" y="5432552"/>
            <a:ext cx="267587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9387AF1-FC8B-9B51-116A-ABD0A3DA7CA5}"/>
              </a:ext>
            </a:extLst>
          </p:cNvPr>
          <p:cNvCxnSpPr>
            <a:cxnSpLocks/>
          </p:cNvCxnSpPr>
          <p:nvPr/>
        </p:nvCxnSpPr>
        <p:spPr>
          <a:xfrm flipH="1">
            <a:off x="3054257" y="5725474"/>
            <a:ext cx="393793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450AF81-CC04-A979-A8EE-97902165E3A2}"/>
              </a:ext>
            </a:extLst>
          </p:cNvPr>
          <p:cNvCxnSpPr>
            <a:cxnSpLocks/>
          </p:cNvCxnSpPr>
          <p:nvPr/>
        </p:nvCxnSpPr>
        <p:spPr>
          <a:xfrm flipV="1">
            <a:off x="3151122" y="2830548"/>
            <a:ext cx="0" cy="2391453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0DDC93D7-087D-D903-2A08-00097820AD26}"/>
              </a:ext>
            </a:extLst>
          </p:cNvPr>
          <p:cNvCxnSpPr>
            <a:cxnSpLocks/>
          </p:cNvCxnSpPr>
          <p:nvPr/>
        </p:nvCxnSpPr>
        <p:spPr>
          <a:xfrm flipH="1">
            <a:off x="3151122" y="2830548"/>
            <a:ext cx="875060" cy="0"/>
          </a:xfrm>
          <a:prstGeom prst="line">
            <a:avLst/>
          </a:prstGeom>
          <a:ln w="28575">
            <a:solidFill>
              <a:srgbClr val="0000FF"/>
            </a:solidFill>
            <a:headEnd type="triangle" w="lg" len="lg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AA517BC-2E83-7EFE-3B57-F43683C9F334}"/>
              </a:ext>
            </a:extLst>
          </p:cNvPr>
          <p:cNvCxnSpPr>
            <a:cxnSpLocks/>
          </p:cNvCxnSpPr>
          <p:nvPr/>
        </p:nvCxnSpPr>
        <p:spPr>
          <a:xfrm flipH="1">
            <a:off x="3448050" y="4161363"/>
            <a:ext cx="578132" cy="0"/>
          </a:xfrm>
          <a:prstGeom prst="line">
            <a:avLst/>
          </a:prstGeom>
          <a:ln w="28575">
            <a:solidFill>
              <a:srgbClr val="0000FF"/>
            </a:solidFill>
            <a:headEnd type="triangle" w="lg" len="lg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7DDD2298-0D9A-74F3-E14D-74D627434D86}"/>
              </a:ext>
            </a:extLst>
          </p:cNvPr>
          <p:cNvCxnSpPr>
            <a:cxnSpLocks/>
          </p:cNvCxnSpPr>
          <p:nvPr/>
        </p:nvCxnSpPr>
        <p:spPr>
          <a:xfrm flipH="1">
            <a:off x="3054257" y="5222001"/>
            <a:ext cx="96865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AB2DD399-F9F4-08B6-7DC5-26A02D5FCCA3}"/>
              </a:ext>
            </a:extLst>
          </p:cNvPr>
          <p:cNvCxnSpPr>
            <a:cxnSpLocks/>
          </p:cNvCxnSpPr>
          <p:nvPr/>
        </p:nvCxnSpPr>
        <p:spPr>
          <a:xfrm flipV="1">
            <a:off x="3448050" y="4161363"/>
            <a:ext cx="0" cy="1564111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4FCF3F0-FA8B-F03D-1DFD-86E031D6372E}"/>
              </a:ext>
            </a:extLst>
          </p:cNvPr>
          <p:cNvGraphicFramePr>
            <a:graphicFrameLocks noGrp="1"/>
          </p:cNvGraphicFramePr>
          <p:nvPr/>
        </p:nvGraphicFramePr>
        <p:xfrm>
          <a:off x="251461" y="4823609"/>
          <a:ext cx="2802796" cy="1722120"/>
        </p:xfrm>
        <a:graphic>
          <a:graphicData uri="http://schemas.openxmlformats.org/drawingml/2006/table">
            <a:tbl>
              <a:tblPr/>
              <a:tblGrid>
                <a:gridCol w="2802796">
                  <a:extLst>
                    <a:ext uri="{9D8B030D-6E8A-4147-A177-3AD203B41FA5}">
                      <a16:colId xmlns:a16="http://schemas.microsoft.com/office/drawing/2014/main" val="3234609428"/>
                    </a:ext>
                  </a:extLst>
                </a:gridCol>
              </a:tblGrid>
              <a:tr h="2172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Specific use cases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179658"/>
                  </a:ext>
                </a:extLst>
              </a:tr>
              <a:tr h="23472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strike="noStrike" dirty="0">
                          <a:solidFill>
                            <a:srgbClr val="FF0000"/>
                          </a:solidFill>
                        </a:rPr>
                        <a:t>Implant to Body Surface for BCI</a:t>
                      </a:r>
                      <a:endParaRPr kumimoji="1" lang="ja-JP" altLang="en-US" sz="1100" b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755334"/>
                  </a:ext>
                </a:extLst>
              </a:tr>
              <a:tr h="21720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strike="noStrike" dirty="0">
                          <a:solidFill>
                            <a:srgbClr val="FF0000"/>
                          </a:solidFill>
                        </a:rPr>
                        <a:t>Implant to External for BCI</a:t>
                      </a:r>
                      <a:endParaRPr kumimoji="1" lang="ja-JP" altLang="en-US" sz="1100" b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538576"/>
                  </a:ext>
                </a:extLst>
              </a:tr>
              <a:tr h="21720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strike="noStrike" dirty="0">
                          <a:solidFill>
                            <a:srgbClr val="FF0000"/>
                          </a:solidFill>
                        </a:rPr>
                        <a:t>Body surface to body surface for BCI</a:t>
                      </a:r>
                      <a:endParaRPr kumimoji="1" lang="ja-JP" altLang="en-US" sz="1100" b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381298"/>
                  </a:ext>
                </a:extLst>
              </a:tr>
              <a:tr h="21720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strike="noStrike" dirty="0">
                          <a:solidFill>
                            <a:srgbClr val="FF0000"/>
                          </a:solidFill>
                        </a:rPr>
                        <a:t>Body Surface to External for BCI</a:t>
                      </a:r>
                      <a:endParaRPr kumimoji="1" lang="ja-JP" altLang="en-US" sz="1100" b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887840"/>
                  </a:ext>
                </a:extLst>
              </a:tr>
              <a:tr h="2172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1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Implant to body surface for capsule endoscopy</a:t>
                      </a:r>
                      <a:endParaRPr kumimoji="1" lang="ja-JP" altLang="en-US" sz="1100" b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558473"/>
                  </a:ext>
                </a:extLst>
              </a:tr>
            </a:tbl>
          </a:graphicData>
        </a:graphic>
      </p:graphicFrame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6FDADCB3-0D56-467F-2A3C-19806FA96C6C}"/>
              </a:ext>
            </a:extLst>
          </p:cNvPr>
          <p:cNvCxnSpPr>
            <a:cxnSpLocks/>
          </p:cNvCxnSpPr>
          <p:nvPr/>
        </p:nvCxnSpPr>
        <p:spPr>
          <a:xfrm flipV="1">
            <a:off x="3304952" y="3283177"/>
            <a:ext cx="0" cy="214937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27E4B063-484C-D832-9398-A0F2EBB86E4A}"/>
              </a:ext>
            </a:extLst>
          </p:cNvPr>
          <p:cNvCxnSpPr>
            <a:cxnSpLocks/>
          </p:cNvCxnSpPr>
          <p:nvPr/>
        </p:nvCxnSpPr>
        <p:spPr>
          <a:xfrm flipH="1">
            <a:off x="3304952" y="3283177"/>
            <a:ext cx="721230" cy="0"/>
          </a:xfrm>
          <a:prstGeom prst="line">
            <a:avLst/>
          </a:prstGeom>
          <a:ln w="28575">
            <a:solidFill>
              <a:srgbClr val="0000FF"/>
            </a:solidFill>
            <a:headEnd type="triangle" w="lg" len="lg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FE1D8C85-2184-C157-E770-5E72F90B86E6}"/>
              </a:ext>
            </a:extLst>
          </p:cNvPr>
          <p:cNvCxnSpPr>
            <a:cxnSpLocks/>
          </p:cNvCxnSpPr>
          <p:nvPr/>
        </p:nvCxnSpPr>
        <p:spPr>
          <a:xfrm flipH="1">
            <a:off x="3054257" y="6231106"/>
            <a:ext cx="717248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831D0B63-1EE7-EF0C-FA79-DD621764EA71}"/>
              </a:ext>
            </a:extLst>
          </p:cNvPr>
          <p:cNvCxnSpPr>
            <a:cxnSpLocks/>
          </p:cNvCxnSpPr>
          <p:nvPr/>
        </p:nvCxnSpPr>
        <p:spPr>
          <a:xfrm flipV="1">
            <a:off x="3619500" y="5069413"/>
            <a:ext cx="0" cy="919617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F9924563-1E24-48C8-0E67-CB61DAFA9A72}"/>
              </a:ext>
            </a:extLst>
          </p:cNvPr>
          <p:cNvCxnSpPr>
            <a:cxnSpLocks/>
          </p:cNvCxnSpPr>
          <p:nvPr/>
        </p:nvCxnSpPr>
        <p:spPr>
          <a:xfrm flipH="1">
            <a:off x="3625850" y="5069413"/>
            <a:ext cx="400332" cy="0"/>
          </a:xfrm>
          <a:prstGeom prst="line">
            <a:avLst/>
          </a:prstGeom>
          <a:ln w="28575">
            <a:solidFill>
              <a:srgbClr val="0000FF"/>
            </a:solidFill>
            <a:headEnd type="triangle" w="lg" len="lg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AD057FC-F030-6FDC-6609-930222818D6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94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602C03C-AC6B-8E4C-EFB1-77679A47E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05" y="1662781"/>
            <a:ext cx="4278313" cy="3232150"/>
          </a:xfrm>
          <a:prstGeom prst="rect">
            <a:avLst/>
          </a:prstGeom>
        </p:spPr>
      </p:pic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5C811C4C-FA34-84F8-BAC3-D80582576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62781"/>
            <a:ext cx="3876675" cy="3232150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488CB74-77AD-E798-1919-263F1979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1872" y="6468861"/>
            <a:ext cx="1624566" cy="3427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C55815E-340C-4975-9C36-23D3EE47B73F}" type="slidenum">
              <a:rPr lang="ja-JP" altLang="en-US" smtClean="0">
                <a:solidFill>
                  <a:prstClr val="black"/>
                </a:solidFill>
              </a:rPr>
              <a:pPr>
                <a:spcAft>
                  <a:spcPts val="600"/>
                </a:spcAft>
              </a:pPr>
              <a:t>36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C49E7FE-420C-3F20-A922-C6110FA2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80" y="519781"/>
            <a:ext cx="8328838" cy="1143000"/>
          </a:xfrm>
        </p:spPr>
        <p:txBody>
          <a:bodyPr anchor="ctr"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>
                <a:latin typeface="+mn-lt"/>
              </a:rPr>
              <a:t>4.2 Brain-Machine-Interface(BMI): Wireless Body Area Network (BAN) with AI Machine-Learning and User-Interface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A6039D-654C-62B0-DB89-62951BAF18EF}"/>
              </a:ext>
            </a:extLst>
          </p:cNvPr>
          <p:cNvSpPr txBox="1"/>
          <p:nvPr/>
        </p:nvSpPr>
        <p:spPr>
          <a:xfrm>
            <a:off x="594911" y="5354198"/>
            <a:ext cx="3738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Brain-Computer-Interface(BCI) for Understanding Human Contention and Machine Control.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D487CA-DDC7-1E8D-F125-33FE4832DB6A}"/>
              </a:ext>
            </a:extLst>
          </p:cNvPr>
          <p:cNvSpPr txBox="1"/>
          <p:nvPr/>
        </p:nvSpPr>
        <p:spPr>
          <a:xfrm>
            <a:off x="4829837" y="4938700"/>
            <a:ext cx="3738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Brain-Computer-Interface(BCI)  and Brain-Machine-Interface(BMI) for Clinical Support to Disability and  More General Use Cases Including for Entertainment, e-Game, and  Heavy Industries.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6816E93-B66A-724D-09B4-46BA240D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May 2023</a:t>
            </a:r>
            <a:endParaRPr lang="fi-FI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488CB74-77AD-E798-1919-263F1979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1872" y="6468861"/>
            <a:ext cx="1624566" cy="3427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C55815E-340C-4975-9C36-23D3EE47B73F}" type="slidenum">
              <a:rPr lang="ja-JP" altLang="en-US" smtClean="0">
                <a:solidFill>
                  <a:prstClr val="black"/>
                </a:solidFill>
              </a:rPr>
              <a:pPr>
                <a:spcAft>
                  <a:spcPts val="600"/>
                </a:spcAft>
              </a:pPr>
              <a:t>37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C49E7FE-420C-3F20-A922-C6110FA2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94" y="541058"/>
            <a:ext cx="8229600" cy="1143000"/>
          </a:xfrm>
        </p:spPr>
        <p:txBody>
          <a:bodyPr anchor="ctr"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>
                <a:latin typeface="+mn-lt"/>
              </a:rPr>
              <a:t>4.2 BMI with Wireless BAN with AI Machine-Learning and User-Interface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A6039D-654C-62B0-DB89-62951BAF18EF}"/>
              </a:ext>
            </a:extLst>
          </p:cNvPr>
          <p:cNvSpPr txBox="1"/>
          <p:nvPr/>
        </p:nvSpPr>
        <p:spPr>
          <a:xfrm>
            <a:off x="319491" y="5499263"/>
            <a:ext cx="4358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/>
              <a:t>ECoG</a:t>
            </a:r>
            <a:r>
              <a:rPr kumimoji="1" lang="ja-JP" altLang="en-US" sz="1400" b="1" dirty="0"/>
              <a:t>（</a:t>
            </a:r>
            <a:r>
              <a:rPr kumimoji="1" lang="en-US" altLang="ja-JP" sz="1400" b="1" dirty="0"/>
              <a:t>Electrocorticogram) detected with implanted thousands of electrodes is transmitted in wireless by BAN with high capacity and dependability.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D487CA-DDC7-1E8D-F125-33FE4832DB6A}"/>
              </a:ext>
            </a:extLst>
          </p:cNvPr>
          <p:cNvSpPr txBox="1"/>
          <p:nvPr/>
        </p:nvSpPr>
        <p:spPr>
          <a:xfrm>
            <a:off x="5013229" y="5302674"/>
            <a:ext cx="4117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Brain-Machine-Interface(BMI)  systems for Clinical Support to Disability such as  autonomous robot hand control and communication assistance. </a:t>
            </a:r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8BB88EFA-6AB5-49C2-91B4-9C4DE1B03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722" y="1501927"/>
            <a:ext cx="4419983" cy="2316681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981D1FA8-4B76-FD91-584C-4F9E7D23DD8F}"/>
              </a:ext>
            </a:extLst>
          </p:cNvPr>
          <p:cNvSpPr/>
          <p:nvPr/>
        </p:nvSpPr>
        <p:spPr>
          <a:xfrm>
            <a:off x="5530467" y="1409827"/>
            <a:ext cx="3038334" cy="2019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21F6B515-F743-78DE-478C-48E747DC7D39}"/>
              </a:ext>
            </a:extLst>
          </p:cNvPr>
          <p:cNvSpPr/>
          <p:nvPr/>
        </p:nvSpPr>
        <p:spPr>
          <a:xfrm>
            <a:off x="5401872" y="3614478"/>
            <a:ext cx="3340388" cy="1559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D2B35D65-FD6F-1FB5-B96E-63EE5E67E1DA}"/>
              </a:ext>
            </a:extLst>
          </p:cNvPr>
          <p:cNvSpPr/>
          <p:nvPr/>
        </p:nvSpPr>
        <p:spPr>
          <a:xfrm>
            <a:off x="7026438" y="4737600"/>
            <a:ext cx="1599556" cy="359571"/>
          </a:xfrm>
          <a:custGeom>
            <a:avLst/>
            <a:gdLst/>
            <a:ahLst/>
            <a:cxnLst/>
            <a:rect l="l" t="t" r="r" b="b"/>
            <a:pathLst>
              <a:path w="2196465" h="454660">
                <a:moveTo>
                  <a:pt x="0" y="0"/>
                </a:moveTo>
                <a:lnTo>
                  <a:pt x="2196083" y="0"/>
                </a:lnTo>
                <a:lnTo>
                  <a:pt x="2196083" y="454152"/>
                </a:lnTo>
                <a:lnTo>
                  <a:pt x="0" y="4541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6">
            <a:extLst>
              <a:ext uri="{FF2B5EF4-FFF2-40B4-BE49-F238E27FC236}">
                <a16:creationId xmlns:a16="http://schemas.microsoft.com/office/drawing/2014/main" id="{8335A323-4066-5DEE-A421-F8D43A6D32F0}"/>
              </a:ext>
            </a:extLst>
          </p:cNvPr>
          <p:cNvSpPr/>
          <p:nvPr/>
        </p:nvSpPr>
        <p:spPr>
          <a:xfrm>
            <a:off x="213142" y="3589932"/>
            <a:ext cx="4358858" cy="17543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AA02D64-66D5-56F0-97B4-907CCB771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May 2023</a:t>
            </a:r>
            <a:endParaRPr lang="fi-FI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5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74140A-B982-46F4-946F-12E79A6B7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38</a:t>
            </a:fld>
            <a:endParaRPr dirty="0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4D0D770D-EE4E-4169-979E-055313B6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81" y="649854"/>
            <a:ext cx="8198150" cy="938815"/>
          </a:xfrm>
        </p:spPr>
        <p:txBody>
          <a:bodyPr/>
          <a:lstStyle/>
          <a:p>
            <a:r>
              <a:rPr lang="en-US" altLang="ja-JP" sz="2800" b="1" dirty="0">
                <a:latin typeface="+mn-lt"/>
              </a:rPr>
              <a:t>4.2 Channel models and scenarios in use case of BMI and BCI</a:t>
            </a:r>
            <a:endParaRPr lang="ja-JP" altLang="en-US" sz="2800" b="1" dirty="0">
              <a:latin typeface="+mn-lt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29EE288-36D7-492E-A804-5BE416CA8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6" y="62526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7E3BE0A-357A-4609-9FF6-53BD62B794A0}"/>
              </a:ext>
            </a:extLst>
          </p:cNvPr>
          <p:cNvGrpSpPr/>
          <p:nvPr/>
        </p:nvGrpSpPr>
        <p:grpSpPr>
          <a:xfrm>
            <a:off x="685800" y="3193639"/>
            <a:ext cx="1497175" cy="2463110"/>
            <a:chOff x="762000" y="3733689"/>
            <a:chExt cx="1006668" cy="1656142"/>
          </a:xfrm>
        </p:grpSpPr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8FB012FC-BF39-4568-AC7B-7C18611A22B4}"/>
                </a:ext>
              </a:extLst>
            </p:cNvPr>
            <p:cNvSpPr/>
            <p:nvPr/>
          </p:nvSpPr>
          <p:spPr>
            <a:xfrm>
              <a:off x="762000" y="3733689"/>
              <a:ext cx="1006668" cy="1656142"/>
            </a:xfrm>
            <a:custGeom>
              <a:avLst/>
              <a:gdLst>
                <a:gd name="connsiteX0" fmla="*/ 0 w 770709"/>
                <a:gd name="connsiteY0" fmla="*/ 1267097 h 1267097"/>
                <a:gd name="connsiteX1" fmla="*/ 65315 w 770709"/>
                <a:gd name="connsiteY1" fmla="*/ 940526 h 1267097"/>
                <a:gd name="connsiteX2" fmla="*/ 91440 w 770709"/>
                <a:gd name="connsiteY2" fmla="*/ 901337 h 1267097"/>
                <a:gd name="connsiteX3" fmla="*/ 104503 w 770709"/>
                <a:gd name="connsiteY3" fmla="*/ 862149 h 1267097"/>
                <a:gd name="connsiteX4" fmla="*/ 65315 w 770709"/>
                <a:gd name="connsiteY4" fmla="*/ 313509 h 1267097"/>
                <a:gd name="connsiteX5" fmla="*/ 52252 w 770709"/>
                <a:gd name="connsiteY5" fmla="*/ 248194 h 1267097"/>
                <a:gd name="connsiteX6" fmla="*/ 91440 w 770709"/>
                <a:gd name="connsiteY6" fmla="*/ 65314 h 1267097"/>
                <a:gd name="connsiteX7" fmla="*/ 169817 w 770709"/>
                <a:gd name="connsiteY7" fmla="*/ 26126 h 1267097"/>
                <a:gd name="connsiteX8" fmla="*/ 274320 w 770709"/>
                <a:gd name="connsiteY8" fmla="*/ 0 h 1267097"/>
                <a:gd name="connsiteX9" fmla="*/ 496389 w 770709"/>
                <a:gd name="connsiteY9" fmla="*/ 13063 h 1267097"/>
                <a:gd name="connsiteX10" fmla="*/ 640080 w 770709"/>
                <a:gd name="connsiteY10" fmla="*/ 130629 h 1267097"/>
                <a:gd name="connsiteX11" fmla="*/ 770709 w 770709"/>
                <a:gd name="connsiteY11" fmla="*/ 326572 h 1267097"/>
                <a:gd name="connsiteX12" fmla="*/ 731520 w 770709"/>
                <a:gd name="connsiteY12" fmla="*/ 444137 h 1267097"/>
                <a:gd name="connsiteX13" fmla="*/ 679269 w 770709"/>
                <a:gd name="connsiteY13" fmla="*/ 470263 h 1267097"/>
                <a:gd name="connsiteX14" fmla="*/ 627017 w 770709"/>
                <a:gd name="connsiteY14" fmla="*/ 548640 h 1267097"/>
                <a:gd name="connsiteX15" fmla="*/ 561703 w 770709"/>
                <a:gd name="connsiteY15" fmla="*/ 600892 h 1267097"/>
                <a:gd name="connsiteX16" fmla="*/ 535577 w 770709"/>
                <a:gd name="connsiteY16" fmla="*/ 640080 h 1267097"/>
                <a:gd name="connsiteX17" fmla="*/ 483326 w 770709"/>
                <a:gd name="connsiteY17" fmla="*/ 679269 h 1267097"/>
                <a:gd name="connsiteX18" fmla="*/ 404949 w 770709"/>
                <a:gd name="connsiteY18" fmla="*/ 731520 h 1267097"/>
                <a:gd name="connsiteX19" fmla="*/ 391886 w 770709"/>
                <a:gd name="connsiteY19" fmla="*/ 809897 h 1267097"/>
                <a:gd name="connsiteX20" fmla="*/ 378823 w 770709"/>
                <a:gd name="connsiteY20" fmla="*/ 849086 h 1267097"/>
                <a:gd name="connsiteX21" fmla="*/ 365760 w 770709"/>
                <a:gd name="connsiteY21" fmla="*/ 901337 h 1267097"/>
                <a:gd name="connsiteX22" fmla="*/ 352697 w 770709"/>
                <a:gd name="connsiteY22" fmla="*/ 1175657 h 1267097"/>
                <a:gd name="connsiteX0" fmla="*/ 1081 w 771790"/>
                <a:gd name="connsiteY0" fmla="*/ 1267097 h 1267097"/>
                <a:gd name="connsiteX1" fmla="*/ 30677 w 771790"/>
                <a:gd name="connsiteY1" fmla="*/ 1040538 h 1267097"/>
                <a:gd name="connsiteX2" fmla="*/ 92521 w 771790"/>
                <a:gd name="connsiteY2" fmla="*/ 901337 h 1267097"/>
                <a:gd name="connsiteX3" fmla="*/ 105584 w 771790"/>
                <a:gd name="connsiteY3" fmla="*/ 862149 h 1267097"/>
                <a:gd name="connsiteX4" fmla="*/ 66396 w 771790"/>
                <a:gd name="connsiteY4" fmla="*/ 313509 h 1267097"/>
                <a:gd name="connsiteX5" fmla="*/ 53333 w 771790"/>
                <a:gd name="connsiteY5" fmla="*/ 248194 h 1267097"/>
                <a:gd name="connsiteX6" fmla="*/ 92521 w 771790"/>
                <a:gd name="connsiteY6" fmla="*/ 65314 h 1267097"/>
                <a:gd name="connsiteX7" fmla="*/ 170898 w 771790"/>
                <a:gd name="connsiteY7" fmla="*/ 26126 h 1267097"/>
                <a:gd name="connsiteX8" fmla="*/ 275401 w 771790"/>
                <a:gd name="connsiteY8" fmla="*/ 0 h 1267097"/>
                <a:gd name="connsiteX9" fmla="*/ 497470 w 771790"/>
                <a:gd name="connsiteY9" fmla="*/ 13063 h 1267097"/>
                <a:gd name="connsiteX10" fmla="*/ 641161 w 771790"/>
                <a:gd name="connsiteY10" fmla="*/ 130629 h 1267097"/>
                <a:gd name="connsiteX11" fmla="*/ 771790 w 771790"/>
                <a:gd name="connsiteY11" fmla="*/ 326572 h 1267097"/>
                <a:gd name="connsiteX12" fmla="*/ 732601 w 771790"/>
                <a:gd name="connsiteY12" fmla="*/ 444137 h 1267097"/>
                <a:gd name="connsiteX13" fmla="*/ 680350 w 771790"/>
                <a:gd name="connsiteY13" fmla="*/ 470263 h 1267097"/>
                <a:gd name="connsiteX14" fmla="*/ 628098 w 771790"/>
                <a:gd name="connsiteY14" fmla="*/ 548640 h 1267097"/>
                <a:gd name="connsiteX15" fmla="*/ 562784 w 771790"/>
                <a:gd name="connsiteY15" fmla="*/ 600892 h 1267097"/>
                <a:gd name="connsiteX16" fmla="*/ 536658 w 771790"/>
                <a:gd name="connsiteY16" fmla="*/ 640080 h 1267097"/>
                <a:gd name="connsiteX17" fmla="*/ 484407 w 771790"/>
                <a:gd name="connsiteY17" fmla="*/ 679269 h 1267097"/>
                <a:gd name="connsiteX18" fmla="*/ 406030 w 771790"/>
                <a:gd name="connsiteY18" fmla="*/ 731520 h 1267097"/>
                <a:gd name="connsiteX19" fmla="*/ 392967 w 771790"/>
                <a:gd name="connsiteY19" fmla="*/ 809897 h 1267097"/>
                <a:gd name="connsiteX20" fmla="*/ 379904 w 771790"/>
                <a:gd name="connsiteY20" fmla="*/ 849086 h 1267097"/>
                <a:gd name="connsiteX21" fmla="*/ 366841 w 771790"/>
                <a:gd name="connsiteY21" fmla="*/ 901337 h 1267097"/>
                <a:gd name="connsiteX22" fmla="*/ 353778 w 771790"/>
                <a:gd name="connsiteY22" fmla="*/ 1175657 h 1267097"/>
                <a:gd name="connsiteX0" fmla="*/ 0 w 770709"/>
                <a:gd name="connsiteY0" fmla="*/ 1267097 h 1267097"/>
                <a:gd name="connsiteX1" fmla="*/ 29596 w 770709"/>
                <a:gd name="connsiteY1" fmla="*/ 1040538 h 1267097"/>
                <a:gd name="connsiteX2" fmla="*/ 91440 w 770709"/>
                <a:gd name="connsiteY2" fmla="*/ 901337 h 1267097"/>
                <a:gd name="connsiteX3" fmla="*/ 104503 w 770709"/>
                <a:gd name="connsiteY3" fmla="*/ 862149 h 1267097"/>
                <a:gd name="connsiteX4" fmla="*/ 65315 w 770709"/>
                <a:gd name="connsiteY4" fmla="*/ 313509 h 1267097"/>
                <a:gd name="connsiteX5" fmla="*/ 52252 w 770709"/>
                <a:gd name="connsiteY5" fmla="*/ 248194 h 1267097"/>
                <a:gd name="connsiteX6" fmla="*/ 91440 w 770709"/>
                <a:gd name="connsiteY6" fmla="*/ 65314 h 1267097"/>
                <a:gd name="connsiteX7" fmla="*/ 169817 w 770709"/>
                <a:gd name="connsiteY7" fmla="*/ 26126 h 1267097"/>
                <a:gd name="connsiteX8" fmla="*/ 274320 w 770709"/>
                <a:gd name="connsiteY8" fmla="*/ 0 h 1267097"/>
                <a:gd name="connsiteX9" fmla="*/ 496389 w 770709"/>
                <a:gd name="connsiteY9" fmla="*/ 13063 h 1267097"/>
                <a:gd name="connsiteX10" fmla="*/ 640080 w 770709"/>
                <a:gd name="connsiteY10" fmla="*/ 130629 h 1267097"/>
                <a:gd name="connsiteX11" fmla="*/ 770709 w 770709"/>
                <a:gd name="connsiteY11" fmla="*/ 326572 h 1267097"/>
                <a:gd name="connsiteX12" fmla="*/ 731520 w 770709"/>
                <a:gd name="connsiteY12" fmla="*/ 444137 h 1267097"/>
                <a:gd name="connsiteX13" fmla="*/ 679269 w 770709"/>
                <a:gd name="connsiteY13" fmla="*/ 470263 h 1267097"/>
                <a:gd name="connsiteX14" fmla="*/ 627017 w 770709"/>
                <a:gd name="connsiteY14" fmla="*/ 548640 h 1267097"/>
                <a:gd name="connsiteX15" fmla="*/ 561703 w 770709"/>
                <a:gd name="connsiteY15" fmla="*/ 600892 h 1267097"/>
                <a:gd name="connsiteX16" fmla="*/ 535577 w 770709"/>
                <a:gd name="connsiteY16" fmla="*/ 640080 h 1267097"/>
                <a:gd name="connsiteX17" fmla="*/ 483326 w 770709"/>
                <a:gd name="connsiteY17" fmla="*/ 679269 h 1267097"/>
                <a:gd name="connsiteX18" fmla="*/ 404949 w 770709"/>
                <a:gd name="connsiteY18" fmla="*/ 731520 h 1267097"/>
                <a:gd name="connsiteX19" fmla="*/ 391886 w 770709"/>
                <a:gd name="connsiteY19" fmla="*/ 809897 h 1267097"/>
                <a:gd name="connsiteX20" fmla="*/ 378823 w 770709"/>
                <a:gd name="connsiteY20" fmla="*/ 849086 h 1267097"/>
                <a:gd name="connsiteX21" fmla="*/ 365760 w 770709"/>
                <a:gd name="connsiteY21" fmla="*/ 901337 h 1267097"/>
                <a:gd name="connsiteX22" fmla="*/ 352697 w 770709"/>
                <a:gd name="connsiteY22" fmla="*/ 1175657 h 1267097"/>
                <a:gd name="connsiteX0" fmla="*/ 0 w 770709"/>
                <a:gd name="connsiteY0" fmla="*/ 1267097 h 1267097"/>
                <a:gd name="connsiteX1" fmla="*/ 29596 w 770709"/>
                <a:gd name="connsiteY1" fmla="*/ 1040538 h 1267097"/>
                <a:gd name="connsiteX2" fmla="*/ 91440 w 770709"/>
                <a:gd name="connsiteY2" fmla="*/ 901337 h 1267097"/>
                <a:gd name="connsiteX3" fmla="*/ 104503 w 770709"/>
                <a:gd name="connsiteY3" fmla="*/ 862149 h 1267097"/>
                <a:gd name="connsiteX4" fmla="*/ 65315 w 770709"/>
                <a:gd name="connsiteY4" fmla="*/ 313509 h 1267097"/>
                <a:gd name="connsiteX5" fmla="*/ 52252 w 770709"/>
                <a:gd name="connsiteY5" fmla="*/ 248194 h 1267097"/>
                <a:gd name="connsiteX6" fmla="*/ 91440 w 770709"/>
                <a:gd name="connsiteY6" fmla="*/ 65314 h 1267097"/>
                <a:gd name="connsiteX7" fmla="*/ 169817 w 770709"/>
                <a:gd name="connsiteY7" fmla="*/ 26126 h 1267097"/>
                <a:gd name="connsiteX8" fmla="*/ 274320 w 770709"/>
                <a:gd name="connsiteY8" fmla="*/ 0 h 1267097"/>
                <a:gd name="connsiteX9" fmla="*/ 496389 w 770709"/>
                <a:gd name="connsiteY9" fmla="*/ 13063 h 1267097"/>
                <a:gd name="connsiteX10" fmla="*/ 640080 w 770709"/>
                <a:gd name="connsiteY10" fmla="*/ 130629 h 1267097"/>
                <a:gd name="connsiteX11" fmla="*/ 770709 w 770709"/>
                <a:gd name="connsiteY11" fmla="*/ 326572 h 1267097"/>
                <a:gd name="connsiteX12" fmla="*/ 731520 w 770709"/>
                <a:gd name="connsiteY12" fmla="*/ 444137 h 1267097"/>
                <a:gd name="connsiteX13" fmla="*/ 679269 w 770709"/>
                <a:gd name="connsiteY13" fmla="*/ 470263 h 1267097"/>
                <a:gd name="connsiteX14" fmla="*/ 627017 w 770709"/>
                <a:gd name="connsiteY14" fmla="*/ 548640 h 1267097"/>
                <a:gd name="connsiteX15" fmla="*/ 561703 w 770709"/>
                <a:gd name="connsiteY15" fmla="*/ 600892 h 1267097"/>
                <a:gd name="connsiteX16" fmla="*/ 535577 w 770709"/>
                <a:gd name="connsiteY16" fmla="*/ 640080 h 1267097"/>
                <a:gd name="connsiteX17" fmla="*/ 483326 w 770709"/>
                <a:gd name="connsiteY17" fmla="*/ 679269 h 1267097"/>
                <a:gd name="connsiteX18" fmla="*/ 404949 w 770709"/>
                <a:gd name="connsiteY18" fmla="*/ 731520 h 1267097"/>
                <a:gd name="connsiteX19" fmla="*/ 391886 w 770709"/>
                <a:gd name="connsiteY19" fmla="*/ 809897 h 1267097"/>
                <a:gd name="connsiteX20" fmla="*/ 378823 w 770709"/>
                <a:gd name="connsiteY20" fmla="*/ 849086 h 1267097"/>
                <a:gd name="connsiteX21" fmla="*/ 365760 w 770709"/>
                <a:gd name="connsiteY21" fmla="*/ 901337 h 1267097"/>
                <a:gd name="connsiteX22" fmla="*/ 352697 w 770709"/>
                <a:gd name="connsiteY22" fmla="*/ 1175657 h 1267097"/>
                <a:gd name="connsiteX0" fmla="*/ 0 w 770709"/>
                <a:gd name="connsiteY0" fmla="*/ 1267097 h 1267097"/>
                <a:gd name="connsiteX1" fmla="*/ 29596 w 770709"/>
                <a:gd name="connsiteY1" fmla="*/ 1040538 h 1267097"/>
                <a:gd name="connsiteX2" fmla="*/ 29527 w 770709"/>
                <a:gd name="connsiteY2" fmla="*/ 891812 h 1267097"/>
                <a:gd name="connsiteX3" fmla="*/ 104503 w 770709"/>
                <a:gd name="connsiteY3" fmla="*/ 862149 h 1267097"/>
                <a:gd name="connsiteX4" fmla="*/ 65315 w 770709"/>
                <a:gd name="connsiteY4" fmla="*/ 313509 h 1267097"/>
                <a:gd name="connsiteX5" fmla="*/ 52252 w 770709"/>
                <a:gd name="connsiteY5" fmla="*/ 248194 h 1267097"/>
                <a:gd name="connsiteX6" fmla="*/ 91440 w 770709"/>
                <a:gd name="connsiteY6" fmla="*/ 65314 h 1267097"/>
                <a:gd name="connsiteX7" fmla="*/ 169817 w 770709"/>
                <a:gd name="connsiteY7" fmla="*/ 26126 h 1267097"/>
                <a:gd name="connsiteX8" fmla="*/ 274320 w 770709"/>
                <a:gd name="connsiteY8" fmla="*/ 0 h 1267097"/>
                <a:gd name="connsiteX9" fmla="*/ 496389 w 770709"/>
                <a:gd name="connsiteY9" fmla="*/ 13063 h 1267097"/>
                <a:gd name="connsiteX10" fmla="*/ 640080 w 770709"/>
                <a:gd name="connsiteY10" fmla="*/ 130629 h 1267097"/>
                <a:gd name="connsiteX11" fmla="*/ 770709 w 770709"/>
                <a:gd name="connsiteY11" fmla="*/ 326572 h 1267097"/>
                <a:gd name="connsiteX12" fmla="*/ 731520 w 770709"/>
                <a:gd name="connsiteY12" fmla="*/ 444137 h 1267097"/>
                <a:gd name="connsiteX13" fmla="*/ 679269 w 770709"/>
                <a:gd name="connsiteY13" fmla="*/ 470263 h 1267097"/>
                <a:gd name="connsiteX14" fmla="*/ 627017 w 770709"/>
                <a:gd name="connsiteY14" fmla="*/ 548640 h 1267097"/>
                <a:gd name="connsiteX15" fmla="*/ 561703 w 770709"/>
                <a:gd name="connsiteY15" fmla="*/ 600892 h 1267097"/>
                <a:gd name="connsiteX16" fmla="*/ 535577 w 770709"/>
                <a:gd name="connsiteY16" fmla="*/ 640080 h 1267097"/>
                <a:gd name="connsiteX17" fmla="*/ 483326 w 770709"/>
                <a:gd name="connsiteY17" fmla="*/ 679269 h 1267097"/>
                <a:gd name="connsiteX18" fmla="*/ 404949 w 770709"/>
                <a:gd name="connsiteY18" fmla="*/ 731520 h 1267097"/>
                <a:gd name="connsiteX19" fmla="*/ 391886 w 770709"/>
                <a:gd name="connsiteY19" fmla="*/ 809897 h 1267097"/>
                <a:gd name="connsiteX20" fmla="*/ 378823 w 770709"/>
                <a:gd name="connsiteY20" fmla="*/ 849086 h 1267097"/>
                <a:gd name="connsiteX21" fmla="*/ 365760 w 770709"/>
                <a:gd name="connsiteY21" fmla="*/ 901337 h 1267097"/>
                <a:gd name="connsiteX22" fmla="*/ 352697 w 770709"/>
                <a:gd name="connsiteY22" fmla="*/ 1175657 h 1267097"/>
                <a:gd name="connsiteX0" fmla="*/ 39527 w 810236"/>
                <a:gd name="connsiteY0" fmla="*/ 1267097 h 1267097"/>
                <a:gd name="connsiteX1" fmla="*/ 69123 w 810236"/>
                <a:gd name="connsiteY1" fmla="*/ 1040538 h 1267097"/>
                <a:gd name="connsiteX2" fmla="*/ 69054 w 810236"/>
                <a:gd name="connsiteY2" fmla="*/ 891812 h 1267097"/>
                <a:gd name="connsiteX3" fmla="*/ 1155 w 810236"/>
                <a:gd name="connsiteY3" fmla="*/ 669268 h 1267097"/>
                <a:gd name="connsiteX4" fmla="*/ 104842 w 810236"/>
                <a:gd name="connsiteY4" fmla="*/ 313509 h 1267097"/>
                <a:gd name="connsiteX5" fmla="*/ 91779 w 810236"/>
                <a:gd name="connsiteY5" fmla="*/ 248194 h 1267097"/>
                <a:gd name="connsiteX6" fmla="*/ 130967 w 810236"/>
                <a:gd name="connsiteY6" fmla="*/ 65314 h 1267097"/>
                <a:gd name="connsiteX7" fmla="*/ 209344 w 810236"/>
                <a:gd name="connsiteY7" fmla="*/ 26126 h 1267097"/>
                <a:gd name="connsiteX8" fmla="*/ 313847 w 810236"/>
                <a:gd name="connsiteY8" fmla="*/ 0 h 1267097"/>
                <a:gd name="connsiteX9" fmla="*/ 535916 w 810236"/>
                <a:gd name="connsiteY9" fmla="*/ 13063 h 1267097"/>
                <a:gd name="connsiteX10" fmla="*/ 679607 w 810236"/>
                <a:gd name="connsiteY10" fmla="*/ 130629 h 1267097"/>
                <a:gd name="connsiteX11" fmla="*/ 810236 w 810236"/>
                <a:gd name="connsiteY11" fmla="*/ 326572 h 1267097"/>
                <a:gd name="connsiteX12" fmla="*/ 771047 w 810236"/>
                <a:gd name="connsiteY12" fmla="*/ 444137 h 1267097"/>
                <a:gd name="connsiteX13" fmla="*/ 718796 w 810236"/>
                <a:gd name="connsiteY13" fmla="*/ 470263 h 1267097"/>
                <a:gd name="connsiteX14" fmla="*/ 666544 w 810236"/>
                <a:gd name="connsiteY14" fmla="*/ 548640 h 1267097"/>
                <a:gd name="connsiteX15" fmla="*/ 601230 w 810236"/>
                <a:gd name="connsiteY15" fmla="*/ 600892 h 1267097"/>
                <a:gd name="connsiteX16" fmla="*/ 575104 w 810236"/>
                <a:gd name="connsiteY16" fmla="*/ 640080 h 1267097"/>
                <a:gd name="connsiteX17" fmla="*/ 522853 w 810236"/>
                <a:gd name="connsiteY17" fmla="*/ 679269 h 1267097"/>
                <a:gd name="connsiteX18" fmla="*/ 444476 w 810236"/>
                <a:gd name="connsiteY18" fmla="*/ 731520 h 1267097"/>
                <a:gd name="connsiteX19" fmla="*/ 431413 w 810236"/>
                <a:gd name="connsiteY19" fmla="*/ 809897 h 1267097"/>
                <a:gd name="connsiteX20" fmla="*/ 418350 w 810236"/>
                <a:gd name="connsiteY20" fmla="*/ 849086 h 1267097"/>
                <a:gd name="connsiteX21" fmla="*/ 405287 w 810236"/>
                <a:gd name="connsiteY21" fmla="*/ 901337 h 1267097"/>
                <a:gd name="connsiteX22" fmla="*/ 392224 w 810236"/>
                <a:gd name="connsiteY22" fmla="*/ 1175657 h 1267097"/>
                <a:gd name="connsiteX0" fmla="*/ 76399 w 847108"/>
                <a:gd name="connsiteY0" fmla="*/ 1267097 h 1267097"/>
                <a:gd name="connsiteX1" fmla="*/ 105995 w 847108"/>
                <a:gd name="connsiteY1" fmla="*/ 1040538 h 1267097"/>
                <a:gd name="connsiteX2" fmla="*/ 105926 w 847108"/>
                <a:gd name="connsiteY2" fmla="*/ 891812 h 1267097"/>
                <a:gd name="connsiteX3" fmla="*/ 38027 w 847108"/>
                <a:gd name="connsiteY3" fmla="*/ 669268 h 1267097"/>
                <a:gd name="connsiteX4" fmla="*/ 3601 w 847108"/>
                <a:gd name="connsiteY4" fmla="*/ 261121 h 1267097"/>
                <a:gd name="connsiteX5" fmla="*/ 128651 w 847108"/>
                <a:gd name="connsiteY5" fmla="*/ 248194 h 1267097"/>
                <a:gd name="connsiteX6" fmla="*/ 167839 w 847108"/>
                <a:gd name="connsiteY6" fmla="*/ 65314 h 1267097"/>
                <a:gd name="connsiteX7" fmla="*/ 246216 w 847108"/>
                <a:gd name="connsiteY7" fmla="*/ 26126 h 1267097"/>
                <a:gd name="connsiteX8" fmla="*/ 350719 w 847108"/>
                <a:gd name="connsiteY8" fmla="*/ 0 h 1267097"/>
                <a:gd name="connsiteX9" fmla="*/ 572788 w 847108"/>
                <a:gd name="connsiteY9" fmla="*/ 13063 h 1267097"/>
                <a:gd name="connsiteX10" fmla="*/ 716479 w 847108"/>
                <a:gd name="connsiteY10" fmla="*/ 130629 h 1267097"/>
                <a:gd name="connsiteX11" fmla="*/ 847108 w 847108"/>
                <a:gd name="connsiteY11" fmla="*/ 326572 h 1267097"/>
                <a:gd name="connsiteX12" fmla="*/ 807919 w 847108"/>
                <a:gd name="connsiteY12" fmla="*/ 444137 h 1267097"/>
                <a:gd name="connsiteX13" fmla="*/ 755668 w 847108"/>
                <a:gd name="connsiteY13" fmla="*/ 470263 h 1267097"/>
                <a:gd name="connsiteX14" fmla="*/ 703416 w 847108"/>
                <a:gd name="connsiteY14" fmla="*/ 548640 h 1267097"/>
                <a:gd name="connsiteX15" fmla="*/ 638102 w 847108"/>
                <a:gd name="connsiteY15" fmla="*/ 600892 h 1267097"/>
                <a:gd name="connsiteX16" fmla="*/ 611976 w 847108"/>
                <a:gd name="connsiteY16" fmla="*/ 640080 h 1267097"/>
                <a:gd name="connsiteX17" fmla="*/ 559725 w 847108"/>
                <a:gd name="connsiteY17" fmla="*/ 679269 h 1267097"/>
                <a:gd name="connsiteX18" fmla="*/ 481348 w 847108"/>
                <a:gd name="connsiteY18" fmla="*/ 731520 h 1267097"/>
                <a:gd name="connsiteX19" fmla="*/ 468285 w 847108"/>
                <a:gd name="connsiteY19" fmla="*/ 809897 h 1267097"/>
                <a:gd name="connsiteX20" fmla="*/ 455222 w 847108"/>
                <a:gd name="connsiteY20" fmla="*/ 849086 h 1267097"/>
                <a:gd name="connsiteX21" fmla="*/ 442159 w 847108"/>
                <a:gd name="connsiteY21" fmla="*/ 901337 h 1267097"/>
                <a:gd name="connsiteX22" fmla="*/ 429096 w 847108"/>
                <a:gd name="connsiteY22" fmla="*/ 1175657 h 1267097"/>
                <a:gd name="connsiteX0" fmla="*/ 74040 w 844749"/>
                <a:gd name="connsiteY0" fmla="*/ 1267097 h 1267097"/>
                <a:gd name="connsiteX1" fmla="*/ 103636 w 844749"/>
                <a:gd name="connsiteY1" fmla="*/ 1040538 h 1267097"/>
                <a:gd name="connsiteX2" fmla="*/ 103567 w 844749"/>
                <a:gd name="connsiteY2" fmla="*/ 891812 h 1267097"/>
                <a:gd name="connsiteX3" fmla="*/ 35668 w 844749"/>
                <a:gd name="connsiteY3" fmla="*/ 669268 h 1267097"/>
                <a:gd name="connsiteX4" fmla="*/ 1242 w 844749"/>
                <a:gd name="connsiteY4" fmla="*/ 261121 h 1267097"/>
                <a:gd name="connsiteX5" fmla="*/ 81048 w 844749"/>
                <a:gd name="connsiteY5" fmla="*/ 62456 h 1267097"/>
                <a:gd name="connsiteX6" fmla="*/ 165480 w 844749"/>
                <a:gd name="connsiteY6" fmla="*/ 65314 h 1267097"/>
                <a:gd name="connsiteX7" fmla="*/ 243857 w 844749"/>
                <a:gd name="connsiteY7" fmla="*/ 26126 h 1267097"/>
                <a:gd name="connsiteX8" fmla="*/ 348360 w 844749"/>
                <a:gd name="connsiteY8" fmla="*/ 0 h 1267097"/>
                <a:gd name="connsiteX9" fmla="*/ 570429 w 844749"/>
                <a:gd name="connsiteY9" fmla="*/ 13063 h 1267097"/>
                <a:gd name="connsiteX10" fmla="*/ 714120 w 844749"/>
                <a:gd name="connsiteY10" fmla="*/ 130629 h 1267097"/>
                <a:gd name="connsiteX11" fmla="*/ 844749 w 844749"/>
                <a:gd name="connsiteY11" fmla="*/ 326572 h 1267097"/>
                <a:gd name="connsiteX12" fmla="*/ 805560 w 844749"/>
                <a:gd name="connsiteY12" fmla="*/ 444137 h 1267097"/>
                <a:gd name="connsiteX13" fmla="*/ 753309 w 844749"/>
                <a:gd name="connsiteY13" fmla="*/ 470263 h 1267097"/>
                <a:gd name="connsiteX14" fmla="*/ 701057 w 844749"/>
                <a:gd name="connsiteY14" fmla="*/ 548640 h 1267097"/>
                <a:gd name="connsiteX15" fmla="*/ 635743 w 844749"/>
                <a:gd name="connsiteY15" fmla="*/ 600892 h 1267097"/>
                <a:gd name="connsiteX16" fmla="*/ 609617 w 844749"/>
                <a:gd name="connsiteY16" fmla="*/ 640080 h 1267097"/>
                <a:gd name="connsiteX17" fmla="*/ 557366 w 844749"/>
                <a:gd name="connsiteY17" fmla="*/ 679269 h 1267097"/>
                <a:gd name="connsiteX18" fmla="*/ 478989 w 844749"/>
                <a:gd name="connsiteY18" fmla="*/ 731520 h 1267097"/>
                <a:gd name="connsiteX19" fmla="*/ 465926 w 844749"/>
                <a:gd name="connsiteY19" fmla="*/ 809897 h 1267097"/>
                <a:gd name="connsiteX20" fmla="*/ 452863 w 844749"/>
                <a:gd name="connsiteY20" fmla="*/ 849086 h 1267097"/>
                <a:gd name="connsiteX21" fmla="*/ 439800 w 844749"/>
                <a:gd name="connsiteY21" fmla="*/ 901337 h 1267097"/>
                <a:gd name="connsiteX22" fmla="*/ 426737 w 844749"/>
                <a:gd name="connsiteY22" fmla="*/ 1175657 h 1267097"/>
                <a:gd name="connsiteX0" fmla="*/ 74040 w 844749"/>
                <a:gd name="connsiteY0" fmla="*/ 1291603 h 1291603"/>
                <a:gd name="connsiteX1" fmla="*/ 103636 w 844749"/>
                <a:gd name="connsiteY1" fmla="*/ 1065044 h 1291603"/>
                <a:gd name="connsiteX2" fmla="*/ 103567 w 844749"/>
                <a:gd name="connsiteY2" fmla="*/ 916318 h 1291603"/>
                <a:gd name="connsiteX3" fmla="*/ 35668 w 844749"/>
                <a:gd name="connsiteY3" fmla="*/ 693774 h 1291603"/>
                <a:gd name="connsiteX4" fmla="*/ 1242 w 844749"/>
                <a:gd name="connsiteY4" fmla="*/ 285627 h 1291603"/>
                <a:gd name="connsiteX5" fmla="*/ 81048 w 844749"/>
                <a:gd name="connsiteY5" fmla="*/ 86962 h 1291603"/>
                <a:gd name="connsiteX6" fmla="*/ 165480 w 844749"/>
                <a:gd name="connsiteY6" fmla="*/ 89820 h 1291603"/>
                <a:gd name="connsiteX7" fmla="*/ 301007 w 844749"/>
                <a:gd name="connsiteY7" fmla="*/ 3007 h 1291603"/>
                <a:gd name="connsiteX8" fmla="*/ 348360 w 844749"/>
                <a:gd name="connsiteY8" fmla="*/ 24506 h 1291603"/>
                <a:gd name="connsiteX9" fmla="*/ 570429 w 844749"/>
                <a:gd name="connsiteY9" fmla="*/ 37569 h 1291603"/>
                <a:gd name="connsiteX10" fmla="*/ 714120 w 844749"/>
                <a:gd name="connsiteY10" fmla="*/ 155135 h 1291603"/>
                <a:gd name="connsiteX11" fmla="*/ 844749 w 844749"/>
                <a:gd name="connsiteY11" fmla="*/ 351078 h 1291603"/>
                <a:gd name="connsiteX12" fmla="*/ 805560 w 844749"/>
                <a:gd name="connsiteY12" fmla="*/ 468643 h 1291603"/>
                <a:gd name="connsiteX13" fmla="*/ 753309 w 844749"/>
                <a:gd name="connsiteY13" fmla="*/ 494769 h 1291603"/>
                <a:gd name="connsiteX14" fmla="*/ 701057 w 844749"/>
                <a:gd name="connsiteY14" fmla="*/ 573146 h 1291603"/>
                <a:gd name="connsiteX15" fmla="*/ 635743 w 844749"/>
                <a:gd name="connsiteY15" fmla="*/ 625398 h 1291603"/>
                <a:gd name="connsiteX16" fmla="*/ 609617 w 844749"/>
                <a:gd name="connsiteY16" fmla="*/ 664586 h 1291603"/>
                <a:gd name="connsiteX17" fmla="*/ 557366 w 844749"/>
                <a:gd name="connsiteY17" fmla="*/ 703775 h 1291603"/>
                <a:gd name="connsiteX18" fmla="*/ 478989 w 844749"/>
                <a:gd name="connsiteY18" fmla="*/ 756026 h 1291603"/>
                <a:gd name="connsiteX19" fmla="*/ 465926 w 844749"/>
                <a:gd name="connsiteY19" fmla="*/ 834403 h 1291603"/>
                <a:gd name="connsiteX20" fmla="*/ 452863 w 844749"/>
                <a:gd name="connsiteY20" fmla="*/ 873592 h 1291603"/>
                <a:gd name="connsiteX21" fmla="*/ 439800 w 844749"/>
                <a:gd name="connsiteY21" fmla="*/ 925843 h 1291603"/>
                <a:gd name="connsiteX22" fmla="*/ 426737 w 844749"/>
                <a:gd name="connsiteY22" fmla="*/ 1200163 h 1291603"/>
                <a:gd name="connsiteX0" fmla="*/ 74040 w 844749"/>
                <a:gd name="connsiteY0" fmla="*/ 1288654 h 1288654"/>
                <a:gd name="connsiteX1" fmla="*/ 103636 w 844749"/>
                <a:gd name="connsiteY1" fmla="*/ 1062095 h 1288654"/>
                <a:gd name="connsiteX2" fmla="*/ 103567 w 844749"/>
                <a:gd name="connsiteY2" fmla="*/ 913369 h 1288654"/>
                <a:gd name="connsiteX3" fmla="*/ 35668 w 844749"/>
                <a:gd name="connsiteY3" fmla="*/ 690825 h 1288654"/>
                <a:gd name="connsiteX4" fmla="*/ 1242 w 844749"/>
                <a:gd name="connsiteY4" fmla="*/ 282678 h 1288654"/>
                <a:gd name="connsiteX5" fmla="*/ 81048 w 844749"/>
                <a:gd name="connsiteY5" fmla="*/ 84013 h 1288654"/>
                <a:gd name="connsiteX6" fmla="*/ 194055 w 844749"/>
                <a:gd name="connsiteY6" fmla="*/ 17815 h 1288654"/>
                <a:gd name="connsiteX7" fmla="*/ 301007 w 844749"/>
                <a:gd name="connsiteY7" fmla="*/ 58 h 1288654"/>
                <a:gd name="connsiteX8" fmla="*/ 348360 w 844749"/>
                <a:gd name="connsiteY8" fmla="*/ 21557 h 1288654"/>
                <a:gd name="connsiteX9" fmla="*/ 570429 w 844749"/>
                <a:gd name="connsiteY9" fmla="*/ 34620 h 1288654"/>
                <a:gd name="connsiteX10" fmla="*/ 714120 w 844749"/>
                <a:gd name="connsiteY10" fmla="*/ 152186 h 1288654"/>
                <a:gd name="connsiteX11" fmla="*/ 844749 w 844749"/>
                <a:gd name="connsiteY11" fmla="*/ 348129 h 1288654"/>
                <a:gd name="connsiteX12" fmla="*/ 805560 w 844749"/>
                <a:gd name="connsiteY12" fmla="*/ 465694 h 1288654"/>
                <a:gd name="connsiteX13" fmla="*/ 753309 w 844749"/>
                <a:gd name="connsiteY13" fmla="*/ 491820 h 1288654"/>
                <a:gd name="connsiteX14" fmla="*/ 701057 w 844749"/>
                <a:gd name="connsiteY14" fmla="*/ 570197 h 1288654"/>
                <a:gd name="connsiteX15" fmla="*/ 635743 w 844749"/>
                <a:gd name="connsiteY15" fmla="*/ 622449 h 1288654"/>
                <a:gd name="connsiteX16" fmla="*/ 609617 w 844749"/>
                <a:gd name="connsiteY16" fmla="*/ 661637 h 1288654"/>
                <a:gd name="connsiteX17" fmla="*/ 557366 w 844749"/>
                <a:gd name="connsiteY17" fmla="*/ 700826 h 1288654"/>
                <a:gd name="connsiteX18" fmla="*/ 478989 w 844749"/>
                <a:gd name="connsiteY18" fmla="*/ 753077 h 1288654"/>
                <a:gd name="connsiteX19" fmla="*/ 465926 w 844749"/>
                <a:gd name="connsiteY19" fmla="*/ 831454 h 1288654"/>
                <a:gd name="connsiteX20" fmla="*/ 452863 w 844749"/>
                <a:gd name="connsiteY20" fmla="*/ 870643 h 1288654"/>
                <a:gd name="connsiteX21" fmla="*/ 439800 w 844749"/>
                <a:gd name="connsiteY21" fmla="*/ 922894 h 1288654"/>
                <a:gd name="connsiteX22" fmla="*/ 426737 w 844749"/>
                <a:gd name="connsiteY22" fmla="*/ 1197214 h 1288654"/>
                <a:gd name="connsiteX0" fmla="*/ 74040 w 844749"/>
                <a:gd name="connsiteY0" fmla="*/ 1289044 h 1289044"/>
                <a:gd name="connsiteX1" fmla="*/ 103636 w 844749"/>
                <a:gd name="connsiteY1" fmla="*/ 1062485 h 1289044"/>
                <a:gd name="connsiteX2" fmla="*/ 103567 w 844749"/>
                <a:gd name="connsiteY2" fmla="*/ 913759 h 1289044"/>
                <a:gd name="connsiteX3" fmla="*/ 35668 w 844749"/>
                <a:gd name="connsiteY3" fmla="*/ 691215 h 1289044"/>
                <a:gd name="connsiteX4" fmla="*/ 1242 w 844749"/>
                <a:gd name="connsiteY4" fmla="*/ 283068 h 1289044"/>
                <a:gd name="connsiteX5" fmla="*/ 81048 w 844749"/>
                <a:gd name="connsiteY5" fmla="*/ 84403 h 1289044"/>
                <a:gd name="connsiteX6" fmla="*/ 194055 w 844749"/>
                <a:gd name="connsiteY6" fmla="*/ 18205 h 1289044"/>
                <a:gd name="connsiteX7" fmla="*/ 301007 w 844749"/>
                <a:gd name="connsiteY7" fmla="*/ 448 h 1289044"/>
                <a:gd name="connsiteX8" fmla="*/ 434085 w 844749"/>
                <a:gd name="connsiteY8" fmla="*/ 31472 h 1289044"/>
                <a:gd name="connsiteX9" fmla="*/ 570429 w 844749"/>
                <a:gd name="connsiteY9" fmla="*/ 35010 h 1289044"/>
                <a:gd name="connsiteX10" fmla="*/ 714120 w 844749"/>
                <a:gd name="connsiteY10" fmla="*/ 152576 h 1289044"/>
                <a:gd name="connsiteX11" fmla="*/ 844749 w 844749"/>
                <a:gd name="connsiteY11" fmla="*/ 348519 h 1289044"/>
                <a:gd name="connsiteX12" fmla="*/ 805560 w 844749"/>
                <a:gd name="connsiteY12" fmla="*/ 466084 h 1289044"/>
                <a:gd name="connsiteX13" fmla="*/ 753309 w 844749"/>
                <a:gd name="connsiteY13" fmla="*/ 492210 h 1289044"/>
                <a:gd name="connsiteX14" fmla="*/ 701057 w 844749"/>
                <a:gd name="connsiteY14" fmla="*/ 570587 h 1289044"/>
                <a:gd name="connsiteX15" fmla="*/ 635743 w 844749"/>
                <a:gd name="connsiteY15" fmla="*/ 622839 h 1289044"/>
                <a:gd name="connsiteX16" fmla="*/ 609617 w 844749"/>
                <a:gd name="connsiteY16" fmla="*/ 662027 h 1289044"/>
                <a:gd name="connsiteX17" fmla="*/ 557366 w 844749"/>
                <a:gd name="connsiteY17" fmla="*/ 701216 h 1289044"/>
                <a:gd name="connsiteX18" fmla="*/ 478989 w 844749"/>
                <a:gd name="connsiteY18" fmla="*/ 753467 h 1289044"/>
                <a:gd name="connsiteX19" fmla="*/ 465926 w 844749"/>
                <a:gd name="connsiteY19" fmla="*/ 831844 h 1289044"/>
                <a:gd name="connsiteX20" fmla="*/ 452863 w 844749"/>
                <a:gd name="connsiteY20" fmla="*/ 871033 h 1289044"/>
                <a:gd name="connsiteX21" fmla="*/ 439800 w 844749"/>
                <a:gd name="connsiteY21" fmla="*/ 923284 h 1289044"/>
                <a:gd name="connsiteX22" fmla="*/ 426737 w 844749"/>
                <a:gd name="connsiteY22" fmla="*/ 1197604 h 1289044"/>
                <a:gd name="connsiteX0" fmla="*/ 74040 w 844749"/>
                <a:gd name="connsiteY0" fmla="*/ 1289044 h 1289044"/>
                <a:gd name="connsiteX1" fmla="*/ 103636 w 844749"/>
                <a:gd name="connsiteY1" fmla="*/ 1062485 h 1289044"/>
                <a:gd name="connsiteX2" fmla="*/ 103567 w 844749"/>
                <a:gd name="connsiteY2" fmla="*/ 913759 h 1289044"/>
                <a:gd name="connsiteX3" fmla="*/ 35668 w 844749"/>
                <a:gd name="connsiteY3" fmla="*/ 691215 h 1289044"/>
                <a:gd name="connsiteX4" fmla="*/ 1242 w 844749"/>
                <a:gd name="connsiteY4" fmla="*/ 283068 h 1289044"/>
                <a:gd name="connsiteX5" fmla="*/ 81048 w 844749"/>
                <a:gd name="connsiteY5" fmla="*/ 84403 h 1289044"/>
                <a:gd name="connsiteX6" fmla="*/ 194055 w 844749"/>
                <a:gd name="connsiteY6" fmla="*/ 18205 h 1289044"/>
                <a:gd name="connsiteX7" fmla="*/ 301007 w 844749"/>
                <a:gd name="connsiteY7" fmla="*/ 448 h 1289044"/>
                <a:gd name="connsiteX8" fmla="*/ 434085 w 844749"/>
                <a:gd name="connsiteY8" fmla="*/ 31472 h 1289044"/>
                <a:gd name="connsiteX9" fmla="*/ 570429 w 844749"/>
                <a:gd name="connsiteY9" fmla="*/ 35010 h 1289044"/>
                <a:gd name="connsiteX10" fmla="*/ 714120 w 844749"/>
                <a:gd name="connsiteY10" fmla="*/ 152576 h 1289044"/>
                <a:gd name="connsiteX11" fmla="*/ 844749 w 844749"/>
                <a:gd name="connsiteY11" fmla="*/ 348519 h 1289044"/>
                <a:gd name="connsiteX12" fmla="*/ 805560 w 844749"/>
                <a:gd name="connsiteY12" fmla="*/ 466084 h 1289044"/>
                <a:gd name="connsiteX13" fmla="*/ 753309 w 844749"/>
                <a:gd name="connsiteY13" fmla="*/ 492210 h 1289044"/>
                <a:gd name="connsiteX14" fmla="*/ 701057 w 844749"/>
                <a:gd name="connsiteY14" fmla="*/ 570587 h 1289044"/>
                <a:gd name="connsiteX15" fmla="*/ 635743 w 844749"/>
                <a:gd name="connsiteY15" fmla="*/ 622839 h 1289044"/>
                <a:gd name="connsiteX16" fmla="*/ 609617 w 844749"/>
                <a:gd name="connsiteY16" fmla="*/ 662027 h 1289044"/>
                <a:gd name="connsiteX17" fmla="*/ 557366 w 844749"/>
                <a:gd name="connsiteY17" fmla="*/ 701216 h 1289044"/>
                <a:gd name="connsiteX18" fmla="*/ 478989 w 844749"/>
                <a:gd name="connsiteY18" fmla="*/ 753467 h 1289044"/>
                <a:gd name="connsiteX19" fmla="*/ 465926 w 844749"/>
                <a:gd name="connsiteY19" fmla="*/ 831844 h 1289044"/>
                <a:gd name="connsiteX20" fmla="*/ 452863 w 844749"/>
                <a:gd name="connsiteY20" fmla="*/ 871033 h 1289044"/>
                <a:gd name="connsiteX21" fmla="*/ 439800 w 844749"/>
                <a:gd name="connsiteY21" fmla="*/ 923284 h 1289044"/>
                <a:gd name="connsiteX22" fmla="*/ 426737 w 844749"/>
                <a:gd name="connsiteY22" fmla="*/ 1197604 h 1289044"/>
                <a:gd name="connsiteX0" fmla="*/ 74040 w 844749"/>
                <a:gd name="connsiteY0" fmla="*/ 1288606 h 1288606"/>
                <a:gd name="connsiteX1" fmla="*/ 103636 w 844749"/>
                <a:gd name="connsiteY1" fmla="*/ 1062047 h 1288606"/>
                <a:gd name="connsiteX2" fmla="*/ 103567 w 844749"/>
                <a:gd name="connsiteY2" fmla="*/ 913321 h 1288606"/>
                <a:gd name="connsiteX3" fmla="*/ 35668 w 844749"/>
                <a:gd name="connsiteY3" fmla="*/ 690777 h 1288606"/>
                <a:gd name="connsiteX4" fmla="*/ 1242 w 844749"/>
                <a:gd name="connsiteY4" fmla="*/ 282630 h 1288606"/>
                <a:gd name="connsiteX5" fmla="*/ 81048 w 844749"/>
                <a:gd name="connsiteY5" fmla="*/ 83965 h 1288606"/>
                <a:gd name="connsiteX6" fmla="*/ 194055 w 844749"/>
                <a:gd name="connsiteY6" fmla="*/ 17767 h 1288606"/>
                <a:gd name="connsiteX7" fmla="*/ 301007 w 844749"/>
                <a:gd name="connsiteY7" fmla="*/ 10 h 1288606"/>
                <a:gd name="connsiteX8" fmla="*/ 453135 w 844749"/>
                <a:gd name="connsiteY8" fmla="*/ 19128 h 1288606"/>
                <a:gd name="connsiteX9" fmla="*/ 570429 w 844749"/>
                <a:gd name="connsiteY9" fmla="*/ 34572 h 1288606"/>
                <a:gd name="connsiteX10" fmla="*/ 714120 w 844749"/>
                <a:gd name="connsiteY10" fmla="*/ 152138 h 1288606"/>
                <a:gd name="connsiteX11" fmla="*/ 844749 w 844749"/>
                <a:gd name="connsiteY11" fmla="*/ 348081 h 1288606"/>
                <a:gd name="connsiteX12" fmla="*/ 805560 w 844749"/>
                <a:gd name="connsiteY12" fmla="*/ 465646 h 1288606"/>
                <a:gd name="connsiteX13" fmla="*/ 753309 w 844749"/>
                <a:gd name="connsiteY13" fmla="*/ 491772 h 1288606"/>
                <a:gd name="connsiteX14" fmla="*/ 701057 w 844749"/>
                <a:gd name="connsiteY14" fmla="*/ 570149 h 1288606"/>
                <a:gd name="connsiteX15" fmla="*/ 635743 w 844749"/>
                <a:gd name="connsiteY15" fmla="*/ 622401 h 1288606"/>
                <a:gd name="connsiteX16" fmla="*/ 609617 w 844749"/>
                <a:gd name="connsiteY16" fmla="*/ 661589 h 1288606"/>
                <a:gd name="connsiteX17" fmla="*/ 557366 w 844749"/>
                <a:gd name="connsiteY17" fmla="*/ 700778 h 1288606"/>
                <a:gd name="connsiteX18" fmla="*/ 478989 w 844749"/>
                <a:gd name="connsiteY18" fmla="*/ 753029 h 1288606"/>
                <a:gd name="connsiteX19" fmla="*/ 465926 w 844749"/>
                <a:gd name="connsiteY19" fmla="*/ 831406 h 1288606"/>
                <a:gd name="connsiteX20" fmla="*/ 452863 w 844749"/>
                <a:gd name="connsiteY20" fmla="*/ 870595 h 1288606"/>
                <a:gd name="connsiteX21" fmla="*/ 439800 w 844749"/>
                <a:gd name="connsiteY21" fmla="*/ 922846 h 1288606"/>
                <a:gd name="connsiteX22" fmla="*/ 426737 w 844749"/>
                <a:gd name="connsiteY22" fmla="*/ 1197166 h 1288606"/>
                <a:gd name="connsiteX0" fmla="*/ 74040 w 844749"/>
                <a:gd name="connsiteY0" fmla="*/ 1288606 h 1288606"/>
                <a:gd name="connsiteX1" fmla="*/ 103636 w 844749"/>
                <a:gd name="connsiteY1" fmla="*/ 1062047 h 1288606"/>
                <a:gd name="connsiteX2" fmla="*/ 103567 w 844749"/>
                <a:gd name="connsiteY2" fmla="*/ 913321 h 1288606"/>
                <a:gd name="connsiteX3" fmla="*/ 35668 w 844749"/>
                <a:gd name="connsiteY3" fmla="*/ 690777 h 1288606"/>
                <a:gd name="connsiteX4" fmla="*/ 1242 w 844749"/>
                <a:gd name="connsiteY4" fmla="*/ 282630 h 1288606"/>
                <a:gd name="connsiteX5" fmla="*/ 81048 w 844749"/>
                <a:gd name="connsiteY5" fmla="*/ 83965 h 1288606"/>
                <a:gd name="connsiteX6" fmla="*/ 194055 w 844749"/>
                <a:gd name="connsiteY6" fmla="*/ 17767 h 1288606"/>
                <a:gd name="connsiteX7" fmla="*/ 301007 w 844749"/>
                <a:gd name="connsiteY7" fmla="*/ 10 h 1288606"/>
                <a:gd name="connsiteX8" fmla="*/ 453135 w 844749"/>
                <a:gd name="connsiteY8" fmla="*/ 19128 h 1288606"/>
                <a:gd name="connsiteX9" fmla="*/ 570429 w 844749"/>
                <a:gd name="connsiteY9" fmla="*/ 34572 h 1288606"/>
                <a:gd name="connsiteX10" fmla="*/ 714120 w 844749"/>
                <a:gd name="connsiteY10" fmla="*/ 152138 h 1288606"/>
                <a:gd name="connsiteX11" fmla="*/ 844749 w 844749"/>
                <a:gd name="connsiteY11" fmla="*/ 348081 h 1288606"/>
                <a:gd name="connsiteX12" fmla="*/ 805560 w 844749"/>
                <a:gd name="connsiteY12" fmla="*/ 465646 h 1288606"/>
                <a:gd name="connsiteX13" fmla="*/ 753309 w 844749"/>
                <a:gd name="connsiteY13" fmla="*/ 491772 h 1288606"/>
                <a:gd name="connsiteX14" fmla="*/ 701057 w 844749"/>
                <a:gd name="connsiteY14" fmla="*/ 570149 h 1288606"/>
                <a:gd name="connsiteX15" fmla="*/ 635743 w 844749"/>
                <a:gd name="connsiteY15" fmla="*/ 622401 h 1288606"/>
                <a:gd name="connsiteX16" fmla="*/ 609617 w 844749"/>
                <a:gd name="connsiteY16" fmla="*/ 661589 h 1288606"/>
                <a:gd name="connsiteX17" fmla="*/ 557366 w 844749"/>
                <a:gd name="connsiteY17" fmla="*/ 700778 h 1288606"/>
                <a:gd name="connsiteX18" fmla="*/ 478989 w 844749"/>
                <a:gd name="connsiteY18" fmla="*/ 753029 h 1288606"/>
                <a:gd name="connsiteX19" fmla="*/ 465926 w 844749"/>
                <a:gd name="connsiteY19" fmla="*/ 831406 h 1288606"/>
                <a:gd name="connsiteX20" fmla="*/ 452863 w 844749"/>
                <a:gd name="connsiteY20" fmla="*/ 870595 h 1288606"/>
                <a:gd name="connsiteX21" fmla="*/ 439800 w 844749"/>
                <a:gd name="connsiteY21" fmla="*/ 922846 h 1288606"/>
                <a:gd name="connsiteX22" fmla="*/ 426737 w 844749"/>
                <a:gd name="connsiteY22" fmla="*/ 1197166 h 1288606"/>
                <a:gd name="connsiteX0" fmla="*/ 74040 w 844749"/>
                <a:gd name="connsiteY0" fmla="*/ 1288606 h 1288606"/>
                <a:gd name="connsiteX1" fmla="*/ 103636 w 844749"/>
                <a:gd name="connsiteY1" fmla="*/ 1062047 h 1288606"/>
                <a:gd name="connsiteX2" fmla="*/ 103567 w 844749"/>
                <a:gd name="connsiteY2" fmla="*/ 913321 h 1288606"/>
                <a:gd name="connsiteX3" fmla="*/ 35668 w 844749"/>
                <a:gd name="connsiteY3" fmla="*/ 690777 h 1288606"/>
                <a:gd name="connsiteX4" fmla="*/ 1242 w 844749"/>
                <a:gd name="connsiteY4" fmla="*/ 282630 h 1288606"/>
                <a:gd name="connsiteX5" fmla="*/ 81048 w 844749"/>
                <a:gd name="connsiteY5" fmla="*/ 83965 h 1288606"/>
                <a:gd name="connsiteX6" fmla="*/ 194055 w 844749"/>
                <a:gd name="connsiteY6" fmla="*/ 17767 h 1288606"/>
                <a:gd name="connsiteX7" fmla="*/ 301007 w 844749"/>
                <a:gd name="connsiteY7" fmla="*/ 10 h 1288606"/>
                <a:gd name="connsiteX8" fmla="*/ 453135 w 844749"/>
                <a:gd name="connsiteY8" fmla="*/ 19128 h 1288606"/>
                <a:gd name="connsiteX9" fmla="*/ 570429 w 844749"/>
                <a:gd name="connsiteY9" fmla="*/ 34572 h 1288606"/>
                <a:gd name="connsiteX10" fmla="*/ 714120 w 844749"/>
                <a:gd name="connsiteY10" fmla="*/ 152138 h 1288606"/>
                <a:gd name="connsiteX11" fmla="*/ 844749 w 844749"/>
                <a:gd name="connsiteY11" fmla="*/ 348081 h 1288606"/>
                <a:gd name="connsiteX12" fmla="*/ 805560 w 844749"/>
                <a:gd name="connsiteY12" fmla="*/ 465646 h 1288606"/>
                <a:gd name="connsiteX13" fmla="*/ 753309 w 844749"/>
                <a:gd name="connsiteY13" fmla="*/ 491772 h 1288606"/>
                <a:gd name="connsiteX14" fmla="*/ 701057 w 844749"/>
                <a:gd name="connsiteY14" fmla="*/ 570149 h 1288606"/>
                <a:gd name="connsiteX15" fmla="*/ 635743 w 844749"/>
                <a:gd name="connsiteY15" fmla="*/ 622401 h 1288606"/>
                <a:gd name="connsiteX16" fmla="*/ 609617 w 844749"/>
                <a:gd name="connsiteY16" fmla="*/ 661589 h 1288606"/>
                <a:gd name="connsiteX17" fmla="*/ 557366 w 844749"/>
                <a:gd name="connsiteY17" fmla="*/ 700778 h 1288606"/>
                <a:gd name="connsiteX18" fmla="*/ 478989 w 844749"/>
                <a:gd name="connsiteY18" fmla="*/ 753029 h 1288606"/>
                <a:gd name="connsiteX19" fmla="*/ 465926 w 844749"/>
                <a:gd name="connsiteY19" fmla="*/ 831406 h 1288606"/>
                <a:gd name="connsiteX20" fmla="*/ 452863 w 844749"/>
                <a:gd name="connsiteY20" fmla="*/ 870595 h 1288606"/>
                <a:gd name="connsiteX21" fmla="*/ 439800 w 844749"/>
                <a:gd name="connsiteY21" fmla="*/ 922846 h 1288606"/>
                <a:gd name="connsiteX22" fmla="*/ 426737 w 844749"/>
                <a:gd name="connsiteY22" fmla="*/ 1197166 h 1288606"/>
                <a:gd name="connsiteX0" fmla="*/ 74040 w 844749"/>
                <a:gd name="connsiteY0" fmla="*/ 1288606 h 1288606"/>
                <a:gd name="connsiteX1" fmla="*/ 103636 w 844749"/>
                <a:gd name="connsiteY1" fmla="*/ 1062047 h 1288606"/>
                <a:gd name="connsiteX2" fmla="*/ 103567 w 844749"/>
                <a:gd name="connsiteY2" fmla="*/ 913321 h 1288606"/>
                <a:gd name="connsiteX3" fmla="*/ 35668 w 844749"/>
                <a:gd name="connsiteY3" fmla="*/ 690777 h 1288606"/>
                <a:gd name="connsiteX4" fmla="*/ 1242 w 844749"/>
                <a:gd name="connsiteY4" fmla="*/ 282630 h 1288606"/>
                <a:gd name="connsiteX5" fmla="*/ 81048 w 844749"/>
                <a:gd name="connsiteY5" fmla="*/ 83965 h 1288606"/>
                <a:gd name="connsiteX6" fmla="*/ 194055 w 844749"/>
                <a:gd name="connsiteY6" fmla="*/ 17767 h 1288606"/>
                <a:gd name="connsiteX7" fmla="*/ 301007 w 844749"/>
                <a:gd name="connsiteY7" fmla="*/ 10 h 1288606"/>
                <a:gd name="connsiteX8" fmla="*/ 453135 w 844749"/>
                <a:gd name="connsiteY8" fmla="*/ 19128 h 1288606"/>
                <a:gd name="connsiteX9" fmla="*/ 587098 w 844749"/>
                <a:gd name="connsiteY9" fmla="*/ 82197 h 1288606"/>
                <a:gd name="connsiteX10" fmla="*/ 714120 w 844749"/>
                <a:gd name="connsiteY10" fmla="*/ 152138 h 1288606"/>
                <a:gd name="connsiteX11" fmla="*/ 844749 w 844749"/>
                <a:gd name="connsiteY11" fmla="*/ 348081 h 1288606"/>
                <a:gd name="connsiteX12" fmla="*/ 805560 w 844749"/>
                <a:gd name="connsiteY12" fmla="*/ 465646 h 1288606"/>
                <a:gd name="connsiteX13" fmla="*/ 753309 w 844749"/>
                <a:gd name="connsiteY13" fmla="*/ 491772 h 1288606"/>
                <a:gd name="connsiteX14" fmla="*/ 701057 w 844749"/>
                <a:gd name="connsiteY14" fmla="*/ 570149 h 1288606"/>
                <a:gd name="connsiteX15" fmla="*/ 635743 w 844749"/>
                <a:gd name="connsiteY15" fmla="*/ 622401 h 1288606"/>
                <a:gd name="connsiteX16" fmla="*/ 609617 w 844749"/>
                <a:gd name="connsiteY16" fmla="*/ 661589 h 1288606"/>
                <a:gd name="connsiteX17" fmla="*/ 557366 w 844749"/>
                <a:gd name="connsiteY17" fmla="*/ 700778 h 1288606"/>
                <a:gd name="connsiteX18" fmla="*/ 478989 w 844749"/>
                <a:gd name="connsiteY18" fmla="*/ 753029 h 1288606"/>
                <a:gd name="connsiteX19" fmla="*/ 465926 w 844749"/>
                <a:gd name="connsiteY19" fmla="*/ 831406 h 1288606"/>
                <a:gd name="connsiteX20" fmla="*/ 452863 w 844749"/>
                <a:gd name="connsiteY20" fmla="*/ 870595 h 1288606"/>
                <a:gd name="connsiteX21" fmla="*/ 439800 w 844749"/>
                <a:gd name="connsiteY21" fmla="*/ 922846 h 1288606"/>
                <a:gd name="connsiteX22" fmla="*/ 426737 w 844749"/>
                <a:gd name="connsiteY22" fmla="*/ 1197166 h 1288606"/>
                <a:gd name="connsiteX0" fmla="*/ 74040 w 844749"/>
                <a:gd name="connsiteY0" fmla="*/ 1288606 h 1288606"/>
                <a:gd name="connsiteX1" fmla="*/ 103636 w 844749"/>
                <a:gd name="connsiteY1" fmla="*/ 1062047 h 1288606"/>
                <a:gd name="connsiteX2" fmla="*/ 103567 w 844749"/>
                <a:gd name="connsiteY2" fmla="*/ 913321 h 1288606"/>
                <a:gd name="connsiteX3" fmla="*/ 35668 w 844749"/>
                <a:gd name="connsiteY3" fmla="*/ 690777 h 1288606"/>
                <a:gd name="connsiteX4" fmla="*/ 1242 w 844749"/>
                <a:gd name="connsiteY4" fmla="*/ 282630 h 1288606"/>
                <a:gd name="connsiteX5" fmla="*/ 81048 w 844749"/>
                <a:gd name="connsiteY5" fmla="*/ 83965 h 1288606"/>
                <a:gd name="connsiteX6" fmla="*/ 194055 w 844749"/>
                <a:gd name="connsiteY6" fmla="*/ 17767 h 1288606"/>
                <a:gd name="connsiteX7" fmla="*/ 301007 w 844749"/>
                <a:gd name="connsiteY7" fmla="*/ 10 h 1288606"/>
                <a:gd name="connsiteX8" fmla="*/ 453135 w 844749"/>
                <a:gd name="connsiteY8" fmla="*/ 19128 h 1288606"/>
                <a:gd name="connsiteX9" fmla="*/ 587098 w 844749"/>
                <a:gd name="connsiteY9" fmla="*/ 82197 h 1288606"/>
                <a:gd name="connsiteX10" fmla="*/ 645064 w 844749"/>
                <a:gd name="connsiteY10" fmla="*/ 273582 h 1288606"/>
                <a:gd name="connsiteX11" fmla="*/ 844749 w 844749"/>
                <a:gd name="connsiteY11" fmla="*/ 348081 h 1288606"/>
                <a:gd name="connsiteX12" fmla="*/ 805560 w 844749"/>
                <a:gd name="connsiteY12" fmla="*/ 465646 h 1288606"/>
                <a:gd name="connsiteX13" fmla="*/ 753309 w 844749"/>
                <a:gd name="connsiteY13" fmla="*/ 491772 h 1288606"/>
                <a:gd name="connsiteX14" fmla="*/ 701057 w 844749"/>
                <a:gd name="connsiteY14" fmla="*/ 570149 h 1288606"/>
                <a:gd name="connsiteX15" fmla="*/ 635743 w 844749"/>
                <a:gd name="connsiteY15" fmla="*/ 622401 h 1288606"/>
                <a:gd name="connsiteX16" fmla="*/ 609617 w 844749"/>
                <a:gd name="connsiteY16" fmla="*/ 661589 h 1288606"/>
                <a:gd name="connsiteX17" fmla="*/ 557366 w 844749"/>
                <a:gd name="connsiteY17" fmla="*/ 700778 h 1288606"/>
                <a:gd name="connsiteX18" fmla="*/ 478989 w 844749"/>
                <a:gd name="connsiteY18" fmla="*/ 753029 h 1288606"/>
                <a:gd name="connsiteX19" fmla="*/ 465926 w 844749"/>
                <a:gd name="connsiteY19" fmla="*/ 831406 h 1288606"/>
                <a:gd name="connsiteX20" fmla="*/ 452863 w 844749"/>
                <a:gd name="connsiteY20" fmla="*/ 870595 h 1288606"/>
                <a:gd name="connsiteX21" fmla="*/ 439800 w 844749"/>
                <a:gd name="connsiteY21" fmla="*/ 922846 h 1288606"/>
                <a:gd name="connsiteX22" fmla="*/ 426737 w 844749"/>
                <a:gd name="connsiteY22" fmla="*/ 1197166 h 1288606"/>
                <a:gd name="connsiteX0" fmla="*/ 74040 w 844749"/>
                <a:gd name="connsiteY0" fmla="*/ 1288606 h 1288606"/>
                <a:gd name="connsiteX1" fmla="*/ 103636 w 844749"/>
                <a:gd name="connsiteY1" fmla="*/ 1062047 h 1288606"/>
                <a:gd name="connsiteX2" fmla="*/ 103567 w 844749"/>
                <a:gd name="connsiteY2" fmla="*/ 913321 h 1288606"/>
                <a:gd name="connsiteX3" fmla="*/ 35668 w 844749"/>
                <a:gd name="connsiteY3" fmla="*/ 690777 h 1288606"/>
                <a:gd name="connsiteX4" fmla="*/ 1242 w 844749"/>
                <a:gd name="connsiteY4" fmla="*/ 282630 h 1288606"/>
                <a:gd name="connsiteX5" fmla="*/ 81048 w 844749"/>
                <a:gd name="connsiteY5" fmla="*/ 83965 h 1288606"/>
                <a:gd name="connsiteX6" fmla="*/ 194055 w 844749"/>
                <a:gd name="connsiteY6" fmla="*/ 17767 h 1288606"/>
                <a:gd name="connsiteX7" fmla="*/ 301007 w 844749"/>
                <a:gd name="connsiteY7" fmla="*/ 10 h 1288606"/>
                <a:gd name="connsiteX8" fmla="*/ 453135 w 844749"/>
                <a:gd name="connsiteY8" fmla="*/ 19128 h 1288606"/>
                <a:gd name="connsiteX9" fmla="*/ 599004 w 844749"/>
                <a:gd name="connsiteY9" fmla="*/ 120297 h 1288606"/>
                <a:gd name="connsiteX10" fmla="*/ 645064 w 844749"/>
                <a:gd name="connsiteY10" fmla="*/ 273582 h 1288606"/>
                <a:gd name="connsiteX11" fmla="*/ 844749 w 844749"/>
                <a:gd name="connsiteY11" fmla="*/ 348081 h 1288606"/>
                <a:gd name="connsiteX12" fmla="*/ 805560 w 844749"/>
                <a:gd name="connsiteY12" fmla="*/ 465646 h 1288606"/>
                <a:gd name="connsiteX13" fmla="*/ 753309 w 844749"/>
                <a:gd name="connsiteY13" fmla="*/ 491772 h 1288606"/>
                <a:gd name="connsiteX14" fmla="*/ 701057 w 844749"/>
                <a:gd name="connsiteY14" fmla="*/ 570149 h 1288606"/>
                <a:gd name="connsiteX15" fmla="*/ 635743 w 844749"/>
                <a:gd name="connsiteY15" fmla="*/ 622401 h 1288606"/>
                <a:gd name="connsiteX16" fmla="*/ 609617 w 844749"/>
                <a:gd name="connsiteY16" fmla="*/ 661589 h 1288606"/>
                <a:gd name="connsiteX17" fmla="*/ 557366 w 844749"/>
                <a:gd name="connsiteY17" fmla="*/ 700778 h 1288606"/>
                <a:gd name="connsiteX18" fmla="*/ 478989 w 844749"/>
                <a:gd name="connsiteY18" fmla="*/ 753029 h 1288606"/>
                <a:gd name="connsiteX19" fmla="*/ 465926 w 844749"/>
                <a:gd name="connsiteY19" fmla="*/ 831406 h 1288606"/>
                <a:gd name="connsiteX20" fmla="*/ 452863 w 844749"/>
                <a:gd name="connsiteY20" fmla="*/ 870595 h 1288606"/>
                <a:gd name="connsiteX21" fmla="*/ 439800 w 844749"/>
                <a:gd name="connsiteY21" fmla="*/ 922846 h 1288606"/>
                <a:gd name="connsiteX22" fmla="*/ 426737 w 844749"/>
                <a:gd name="connsiteY22" fmla="*/ 1197166 h 1288606"/>
                <a:gd name="connsiteX0" fmla="*/ 74040 w 808278"/>
                <a:gd name="connsiteY0" fmla="*/ 1288606 h 1288606"/>
                <a:gd name="connsiteX1" fmla="*/ 103636 w 808278"/>
                <a:gd name="connsiteY1" fmla="*/ 1062047 h 1288606"/>
                <a:gd name="connsiteX2" fmla="*/ 103567 w 808278"/>
                <a:gd name="connsiteY2" fmla="*/ 913321 h 1288606"/>
                <a:gd name="connsiteX3" fmla="*/ 35668 w 808278"/>
                <a:gd name="connsiteY3" fmla="*/ 690777 h 1288606"/>
                <a:gd name="connsiteX4" fmla="*/ 1242 w 808278"/>
                <a:gd name="connsiteY4" fmla="*/ 282630 h 1288606"/>
                <a:gd name="connsiteX5" fmla="*/ 81048 w 808278"/>
                <a:gd name="connsiteY5" fmla="*/ 83965 h 1288606"/>
                <a:gd name="connsiteX6" fmla="*/ 194055 w 808278"/>
                <a:gd name="connsiteY6" fmla="*/ 17767 h 1288606"/>
                <a:gd name="connsiteX7" fmla="*/ 301007 w 808278"/>
                <a:gd name="connsiteY7" fmla="*/ 10 h 1288606"/>
                <a:gd name="connsiteX8" fmla="*/ 453135 w 808278"/>
                <a:gd name="connsiteY8" fmla="*/ 19128 h 1288606"/>
                <a:gd name="connsiteX9" fmla="*/ 599004 w 808278"/>
                <a:gd name="connsiteY9" fmla="*/ 120297 h 1288606"/>
                <a:gd name="connsiteX10" fmla="*/ 645064 w 808278"/>
                <a:gd name="connsiteY10" fmla="*/ 273582 h 1288606"/>
                <a:gd name="connsiteX11" fmla="*/ 661393 w 808278"/>
                <a:gd name="connsiteY11" fmla="*/ 460000 h 1288606"/>
                <a:gd name="connsiteX12" fmla="*/ 805560 w 808278"/>
                <a:gd name="connsiteY12" fmla="*/ 465646 h 1288606"/>
                <a:gd name="connsiteX13" fmla="*/ 753309 w 808278"/>
                <a:gd name="connsiteY13" fmla="*/ 491772 h 1288606"/>
                <a:gd name="connsiteX14" fmla="*/ 701057 w 808278"/>
                <a:gd name="connsiteY14" fmla="*/ 570149 h 1288606"/>
                <a:gd name="connsiteX15" fmla="*/ 635743 w 808278"/>
                <a:gd name="connsiteY15" fmla="*/ 622401 h 1288606"/>
                <a:gd name="connsiteX16" fmla="*/ 609617 w 808278"/>
                <a:gd name="connsiteY16" fmla="*/ 661589 h 1288606"/>
                <a:gd name="connsiteX17" fmla="*/ 557366 w 808278"/>
                <a:gd name="connsiteY17" fmla="*/ 700778 h 1288606"/>
                <a:gd name="connsiteX18" fmla="*/ 478989 w 808278"/>
                <a:gd name="connsiteY18" fmla="*/ 753029 h 1288606"/>
                <a:gd name="connsiteX19" fmla="*/ 465926 w 808278"/>
                <a:gd name="connsiteY19" fmla="*/ 831406 h 1288606"/>
                <a:gd name="connsiteX20" fmla="*/ 452863 w 808278"/>
                <a:gd name="connsiteY20" fmla="*/ 870595 h 1288606"/>
                <a:gd name="connsiteX21" fmla="*/ 439800 w 808278"/>
                <a:gd name="connsiteY21" fmla="*/ 922846 h 1288606"/>
                <a:gd name="connsiteX22" fmla="*/ 426737 w 808278"/>
                <a:gd name="connsiteY22" fmla="*/ 1197166 h 1288606"/>
                <a:gd name="connsiteX0" fmla="*/ 74040 w 808278"/>
                <a:gd name="connsiteY0" fmla="*/ 1288606 h 1288606"/>
                <a:gd name="connsiteX1" fmla="*/ 103636 w 808278"/>
                <a:gd name="connsiteY1" fmla="*/ 1062047 h 1288606"/>
                <a:gd name="connsiteX2" fmla="*/ 103567 w 808278"/>
                <a:gd name="connsiteY2" fmla="*/ 913321 h 1288606"/>
                <a:gd name="connsiteX3" fmla="*/ 35668 w 808278"/>
                <a:gd name="connsiteY3" fmla="*/ 690777 h 1288606"/>
                <a:gd name="connsiteX4" fmla="*/ 1242 w 808278"/>
                <a:gd name="connsiteY4" fmla="*/ 282630 h 1288606"/>
                <a:gd name="connsiteX5" fmla="*/ 81048 w 808278"/>
                <a:gd name="connsiteY5" fmla="*/ 83965 h 1288606"/>
                <a:gd name="connsiteX6" fmla="*/ 194055 w 808278"/>
                <a:gd name="connsiteY6" fmla="*/ 17767 h 1288606"/>
                <a:gd name="connsiteX7" fmla="*/ 301007 w 808278"/>
                <a:gd name="connsiteY7" fmla="*/ 10 h 1288606"/>
                <a:gd name="connsiteX8" fmla="*/ 453135 w 808278"/>
                <a:gd name="connsiteY8" fmla="*/ 19128 h 1288606"/>
                <a:gd name="connsiteX9" fmla="*/ 599004 w 808278"/>
                <a:gd name="connsiteY9" fmla="*/ 120297 h 1288606"/>
                <a:gd name="connsiteX10" fmla="*/ 668876 w 808278"/>
                <a:gd name="connsiteY10" fmla="*/ 268819 h 1288606"/>
                <a:gd name="connsiteX11" fmla="*/ 661393 w 808278"/>
                <a:gd name="connsiteY11" fmla="*/ 460000 h 1288606"/>
                <a:gd name="connsiteX12" fmla="*/ 805560 w 808278"/>
                <a:gd name="connsiteY12" fmla="*/ 465646 h 1288606"/>
                <a:gd name="connsiteX13" fmla="*/ 753309 w 808278"/>
                <a:gd name="connsiteY13" fmla="*/ 491772 h 1288606"/>
                <a:gd name="connsiteX14" fmla="*/ 701057 w 808278"/>
                <a:gd name="connsiteY14" fmla="*/ 570149 h 1288606"/>
                <a:gd name="connsiteX15" fmla="*/ 635743 w 808278"/>
                <a:gd name="connsiteY15" fmla="*/ 622401 h 1288606"/>
                <a:gd name="connsiteX16" fmla="*/ 609617 w 808278"/>
                <a:gd name="connsiteY16" fmla="*/ 661589 h 1288606"/>
                <a:gd name="connsiteX17" fmla="*/ 557366 w 808278"/>
                <a:gd name="connsiteY17" fmla="*/ 700778 h 1288606"/>
                <a:gd name="connsiteX18" fmla="*/ 478989 w 808278"/>
                <a:gd name="connsiteY18" fmla="*/ 753029 h 1288606"/>
                <a:gd name="connsiteX19" fmla="*/ 465926 w 808278"/>
                <a:gd name="connsiteY19" fmla="*/ 831406 h 1288606"/>
                <a:gd name="connsiteX20" fmla="*/ 452863 w 808278"/>
                <a:gd name="connsiteY20" fmla="*/ 870595 h 1288606"/>
                <a:gd name="connsiteX21" fmla="*/ 439800 w 808278"/>
                <a:gd name="connsiteY21" fmla="*/ 922846 h 1288606"/>
                <a:gd name="connsiteX22" fmla="*/ 426737 w 808278"/>
                <a:gd name="connsiteY22" fmla="*/ 1197166 h 1288606"/>
                <a:gd name="connsiteX0" fmla="*/ 74040 w 808278"/>
                <a:gd name="connsiteY0" fmla="*/ 1288606 h 1288606"/>
                <a:gd name="connsiteX1" fmla="*/ 103636 w 808278"/>
                <a:gd name="connsiteY1" fmla="*/ 1062047 h 1288606"/>
                <a:gd name="connsiteX2" fmla="*/ 103567 w 808278"/>
                <a:gd name="connsiteY2" fmla="*/ 913321 h 1288606"/>
                <a:gd name="connsiteX3" fmla="*/ 35668 w 808278"/>
                <a:gd name="connsiteY3" fmla="*/ 690777 h 1288606"/>
                <a:gd name="connsiteX4" fmla="*/ 1242 w 808278"/>
                <a:gd name="connsiteY4" fmla="*/ 282630 h 1288606"/>
                <a:gd name="connsiteX5" fmla="*/ 81048 w 808278"/>
                <a:gd name="connsiteY5" fmla="*/ 83965 h 1288606"/>
                <a:gd name="connsiteX6" fmla="*/ 194055 w 808278"/>
                <a:gd name="connsiteY6" fmla="*/ 17767 h 1288606"/>
                <a:gd name="connsiteX7" fmla="*/ 301007 w 808278"/>
                <a:gd name="connsiteY7" fmla="*/ 10 h 1288606"/>
                <a:gd name="connsiteX8" fmla="*/ 453135 w 808278"/>
                <a:gd name="connsiteY8" fmla="*/ 19128 h 1288606"/>
                <a:gd name="connsiteX9" fmla="*/ 620436 w 808278"/>
                <a:gd name="connsiteY9" fmla="*/ 110772 h 1288606"/>
                <a:gd name="connsiteX10" fmla="*/ 668876 w 808278"/>
                <a:gd name="connsiteY10" fmla="*/ 268819 h 1288606"/>
                <a:gd name="connsiteX11" fmla="*/ 661393 w 808278"/>
                <a:gd name="connsiteY11" fmla="*/ 460000 h 1288606"/>
                <a:gd name="connsiteX12" fmla="*/ 805560 w 808278"/>
                <a:gd name="connsiteY12" fmla="*/ 465646 h 1288606"/>
                <a:gd name="connsiteX13" fmla="*/ 753309 w 808278"/>
                <a:gd name="connsiteY13" fmla="*/ 491772 h 1288606"/>
                <a:gd name="connsiteX14" fmla="*/ 701057 w 808278"/>
                <a:gd name="connsiteY14" fmla="*/ 570149 h 1288606"/>
                <a:gd name="connsiteX15" fmla="*/ 635743 w 808278"/>
                <a:gd name="connsiteY15" fmla="*/ 622401 h 1288606"/>
                <a:gd name="connsiteX16" fmla="*/ 609617 w 808278"/>
                <a:gd name="connsiteY16" fmla="*/ 661589 h 1288606"/>
                <a:gd name="connsiteX17" fmla="*/ 557366 w 808278"/>
                <a:gd name="connsiteY17" fmla="*/ 700778 h 1288606"/>
                <a:gd name="connsiteX18" fmla="*/ 478989 w 808278"/>
                <a:gd name="connsiteY18" fmla="*/ 753029 h 1288606"/>
                <a:gd name="connsiteX19" fmla="*/ 465926 w 808278"/>
                <a:gd name="connsiteY19" fmla="*/ 831406 h 1288606"/>
                <a:gd name="connsiteX20" fmla="*/ 452863 w 808278"/>
                <a:gd name="connsiteY20" fmla="*/ 870595 h 1288606"/>
                <a:gd name="connsiteX21" fmla="*/ 439800 w 808278"/>
                <a:gd name="connsiteY21" fmla="*/ 922846 h 1288606"/>
                <a:gd name="connsiteX22" fmla="*/ 426737 w 808278"/>
                <a:gd name="connsiteY22" fmla="*/ 1197166 h 1288606"/>
                <a:gd name="connsiteX0" fmla="*/ 74040 w 808278"/>
                <a:gd name="connsiteY0" fmla="*/ 1288606 h 1288606"/>
                <a:gd name="connsiteX1" fmla="*/ 103636 w 808278"/>
                <a:gd name="connsiteY1" fmla="*/ 1062047 h 1288606"/>
                <a:gd name="connsiteX2" fmla="*/ 103567 w 808278"/>
                <a:gd name="connsiteY2" fmla="*/ 913321 h 1288606"/>
                <a:gd name="connsiteX3" fmla="*/ 35668 w 808278"/>
                <a:gd name="connsiteY3" fmla="*/ 690777 h 1288606"/>
                <a:gd name="connsiteX4" fmla="*/ 1242 w 808278"/>
                <a:gd name="connsiteY4" fmla="*/ 282630 h 1288606"/>
                <a:gd name="connsiteX5" fmla="*/ 81048 w 808278"/>
                <a:gd name="connsiteY5" fmla="*/ 83965 h 1288606"/>
                <a:gd name="connsiteX6" fmla="*/ 194055 w 808278"/>
                <a:gd name="connsiteY6" fmla="*/ 17767 h 1288606"/>
                <a:gd name="connsiteX7" fmla="*/ 301007 w 808278"/>
                <a:gd name="connsiteY7" fmla="*/ 10 h 1288606"/>
                <a:gd name="connsiteX8" fmla="*/ 453135 w 808278"/>
                <a:gd name="connsiteY8" fmla="*/ 19128 h 1288606"/>
                <a:gd name="connsiteX9" fmla="*/ 596623 w 808278"/>
                <a:gd name="connsiteY9" fmla="*/ 115535 h 1288606"/>
                <a:gd name="connsiteX10" fmla="*/ 668876 w 808278"/>
                <a:gd name="connsiteY10" fmla="*/ 268819 h 1288606"/>
                <a:gd name="connsiteX11" fmla="*/ 661393 w 808278"/>
                <a:gd name="connsiteY11" fmla="*/ 460000 h 1288606"/>
                <a:gd name="connsiteX12" fmla="*/ 805560 w 808278"/>
                <a:gd name="connsiteY12" fmla="*/ 465646 h 1288606"/>
                <a:gd name="connsiteX13" fmla="*/ 753309 w 808278"/>
                <a:gd name="connsiteY13" fmla="*/ 491772 h 1288606"/>
                <a:gd name="connsiteX14" fmla="*/ 701057 w 808278"/>
                <a:gd name="connsiteY14" fmla="*/ 570149 h 1288606"/>
                <a:gd name="connsiteX15" fmla="*/ 635743 w 808278"/>
                <a:gd name="connsiteY15" fmla="*/ 622401 h 1288606"/>
                <a:gd name="connsiteX16" fmla="*/ 609617 w 808278"/>
                <a:gd name="connsiteY16" fmla="*/ 661589 h 1288606"/>
                <a:gd name="connsiteX17" fmla="*/ 557366 w 808278"/>
                <a:gd name="connsiteY17" fmla="*/ 700778 h 1288606"/>
                <a:gd name="connsiteX18" fmla="*/ 478989 w 808278"/>
                <a:gd name="connsiteY18" fmla="*/ 753029 h 1288606"/>
                <a:gd name="connsiteX19" fmla="*/ 465926 w 808278"/>
                <a:gd name="connsiteY19" fmla="*/ 831406 h 1288606"/>
                <a:gd name="connsiteX20" fmla="*/ 452863 w 808278"/>
                <a:gd name="connsiteY20" fmla="*/ 870595 h 1288606"/>
                <a:gd name="connsiteX21" fmla="*/ 439800 w 808278"/>
                <a:gd name="connsiteY21" fmla="*/ 922846 h 1288606"/>
                <a:gd name="connsiteX22" fmla="*/ 426737 w 808278"/>
                <a:gd name="connsiteY22" fmla="*/ 1197166 h 1288606"/>
                <a:gd name="connsiteX0" fmla="*/ 74040 w 807193"/>
                <a:gd name="connsiteY0" fmla="*/ 1288606 h 1288606"/>
                <a:gd name="connsiteX1" fmla="*/ 103636 w 807193"/>
                <a:gd name="connsiteY1" fmla="*/ 1062047 h 1288606"/>
                <a:gd name="connsiteX2" fmla="*/ 103567 w 807193"/>
                <a:gd name="connsiteY2" fmla="*/ 913321 h 1288606"/>
                <a:gd name="connsiteX3" fmla="*/ 35668 w 807193"/>
                <a:gd name="connsiteY3" fmla="*/ 690777 h 1288606"/>
                <a:gd name="connsiteX4" fmla="*/ 1242 w 807193"/>
                <a:gd name="connsiteY4" fmla="*/ 282630 h 1288606"/>
                <a:gd name="connsiteX5" fmla="*/ 81048 w 807193"/>
                <a:gd name="connsiteY5" fmla="*/ 83965 h 1288606"/>
                <a:gd name="connsiteX6" fmla="*/ 194055 w 807193"/>
                <a:gd name="connsiteY6" fmla="*/ 17767 h 1288606"/>
                <a:gd name="connsiteX7" fmla="*/ 301007 w 807193"/>
                <a:gd name="connsiteY7" fmla="*/ 10 h 1288606"/>
                <a:gd name="connsiteX8" fmla="*/ 453135 w 807193"/>
                <a:gd name="connsiteY8" fmla="*/ 19128 h 1288606"/>
                <a:gd name="connsiteX9" fmla="*/ 596623 w 807193"/>
                <a:gd name="connsiteY9" fmla="*/ 115535 h 1288606"/>
                <a:gd name="connsiteX10" fmla="*/ 668876 w 807193"/>
                <a:gd name="connsiteY10" fmla="*/ 268819 h 1288606"/>
                <a:gd name="connsiteX11" fmla="*/ 661393 w 807193"/>
                <a:gd name="connsiteY11" fmla="*/ 460000 h 1288606"/>
                <a:gd name="connsiteX12" fmla="*/ 805560 w 807193"/>
                <a:gd name="connsiteY12" fmla="*/ 465646 h 1288606"/>
                <a:gd name="connsiteX13" fmla="*/ 538997 w 807193"/>
                <a:gd name="connsiteY13" fmla="*/ 594166 h 1288606"/>
                <a:gd name="connsiteX14" fmla="*/ 701057 w 807193"/>
                <a:gd name="connsiteY14" fmla="*/ 570149 h 1288606"/>
                <a:gd name="connsiteX15" fmla="*/ 635743 w 807193"/>
                <a:gd name="connsiteY15" fmla="*/ 622401 h 1288606"/>
                <a:gd name="connsiteX16" fmla="*/ 609617 w 807193"/>
                <a:gd name="connsiteY16" fmla="*/ 661589 h 1288606"/>
                <a:gd name="connsiteX17" fmla="*/ 557366 w 807193"/>
                <a:gd name="connsiteY17" fmla="*/ 700778 h 1288606"/>
                <a:gd name="connsiteX18" fmla="*/ 478989 w 807193"/>
                <a:gd name="connsiteY18" fmla="*/ 753029 h 1288606"/>
                <a:gd name="connsiteX19" fmla="*/ 465926 w 807193"/>
                <a:gd name="connsiteY19" fmla="*/ 831406 h 1288606"/>
                <a:gd name="connsiteX20" fmla="*/ 452863 w 807193"/>
                <a:gd name="connsiteY20" fmla="*/ 870595 h 1288606"/>
                <a:gd name="connsiteX21" fmla="*/ 439800 w 807193"/>
                <a:gd name="connsiteY21" fmla="*/ 922846 h 1288606"/>
                <a:gd name="connsiteX22" fmla="*/ 426737 w 807193"/>
                <a:gd name="connsiteY22" fmla="*/ 1197166 h 1288606"/>
                <a:gd name="connsiteX0" fmla="*/ 74040 w 703713"/>
                <a:gd name="connsiteY0" fmla="*/ 1288606 h 1288606"/>
                <a:gd name="connsiteX1" fmla="*/ 103636 w 703713"/>
                <a:gd name="connsiteY1" fmla="*/ 1062047 h 1288606"/>
                <a:gd name="connsiteX2" fmla="*/ 103567 w 703713"/>
                <a:gd name="connsiteY2" fmla="*/ 913321 h 1288606"/>
                <a:gd name="connsiteX3" fmla="*/ 35668 w 703713"/>
                <a:gd name="connsiteY3" fmla="*/ 690777 h 1288606"/>
                <a:gd name="connsiteX4" fmla="*/ 1242 w 703713"/>
                <a:gd name="connsiteY4" fmla="*/ 282630 h 1288606"/>
                <a:gd name="connsiteX5" fmla="*/ 81048 w 703713"/>
                <a:gd name="connsiteY5" fmla="*/ 83965 h 1288606"/>
                <a:gd name="connsiteX6" fmla="*/ 194055 w 703713"/>
                <a:gd name="connsiteY6" fmla="*/ 17767 h 1288606"/>
                <a:gd name="connsiteX7" fmla="*/ 301007 w 703713"/>
                <a:gd name="connsiteY7" fmla="*/ 10 h 1288606"/>
                <a:gd name="connsiteX8" fmla="*/ 453135 w 703713"/>
                <a:gd name="connsiteY8" fmla="*/ 19128 h 1288606"/>
                <a:gd name="connsiteX9" fmla="*/ 596623 w 703713"/>
                <a:gd name="connsiteY9" fmla="*/ 115535 h 1288606"/>
                <a:gd name="connsiteX10" fmla="*/ 668876 w 703713"/>
                <a:gd name="connsiteY10" fmla="*/ 268819 h 1288606"/>
                <a:gd name="connsiteX11" fmla="*/ 661393 w 703713"/>
                <a:gd name="connsiteY11" fmla="*/ 460000 h 1288606"/>
                <a:gd name="connsiteX12" fmla="*/ 565054 w 703713"/>
                <a:gd name="connsiteY12" fmla="*/ 534702 h 1288606"/>
                <a:gd name="connsiteX13" fmla="*/ 538997 w 703713"/>
                <a:gd name="connsiteY13" fmla="*/ 594166 h 1288606"/>
                <a:gd name="connsiteX14" fmla="*/ 701057 w 703713"/>
                <a:gd name="connsiteY14" fmla="*/ 570149 h 1288606"/>
                <a:gd name="connsiteX15" fmla="*/ 635743 w 703713"/>
                <a:gd name="connsiteY15" fmla="*/ 622401 h 1288606"/>
                <a:gd name="connsiteX16" fmla="*/ 609617 w 703713"/>
                <a:gd name="connsiteY16" fmla="*/ 661589 h 1288606"/>
                <a:gd name="connsiteX17" fmla="*/ 557366 w 703713"/>
                <a:gd name="connsiteY17" fmla="*/ 700778 h 1288606"/>
                <a:gd name="connsiteX18" fmla="*/ 478989 w 703713"/>
                <a:gd name="connsiteY18" fmla="*/ 753029 h 1288606"/>
                <a:gd name="connsiteX19" fmla="*/ 465926 w 703713"/>
                <a:gd name="connsiteY19" fmla="*/ 831406 h 1288606"/>
                <a:gd name="connsiteX20" fmla="*/ 452863 w 703713"/>
                <a:gd name="connsiteY20" fmla="*/ 870595 h 1288606"/>
                <a:gd name="connsiteX21" fmla="*/ 439800 w 703713"/>
                <a:gd name="connsiteY21" fmla="*/ 922846 h 1288606"/>
                <a:gd name="connsiteX22" fmla="*/ 426737 w 703713"/>
                <a:gd name="connsiteY22" fmla="*/ 1197166 h 1288606"/>
                <a:gd name="connsiteX0" fmla="*/ 74040 w 670183"/>
                <a:gd name="connsiteY0" fmla="*/ 1288606 h 1288606"/>
                <a:gd name="connsiteX1" fmla="*/ 103636 w 670183"/>
                <a:gd name="connsiteY1" fmla="*/ 1062047 h 1288606"/>
                <a:gd name="connsiteX2" fmla="*/ 103567 w 670183"/>
                <a:gd name="connsiteY2" fmla="*/ 913321 h 1288606"/>
                <a:gd name="connsiteX3" fmla="*/ 35668 w 670183"/>
                <a:gd name="connsiteY3" fmla="*/ 690777 h 1288606"/>
                <a:gd name="connsiteX4" fmla="*/ 1242 w 670183"/>
                <a:gd name="connsiteY4" fmla="*/ 282630 h 1288606"/>
                <a:gd name="connsiteX5" fmla="*/ 81048 w 670183"/>
                <a:gd name="connsiteY5" fmla="*/ 83965 h 1288606"/>
                <a:gd name="connsiteX6" fmla="*/ 194055 w 670183"/>
                <a:gd name="connsiteY6" fmla="*/ 17767 h 1288606"/>
                <a:gd name="connsiteX7" fmla="*/ 301007 w 670183"/>
                <a:gd name="connsiteY7" fmla="*/ 10 h 1288606"/>
                <a:gd name="connsiteX8" fmla="*/ 453135 w 670183"/>
                <a:gd name="connsiteY8" fmla="*/ 19128 h 1288606"/>
                <a:gd name="connsiteX9" fmla="*/ 596623 w 670183"/>
                <a:gd name="connsiteY9" fmla="*/ 115535 h 1288606"/>
                <a:gd name="connsiteX10" fmla="*/ 668876 w 670183"/>
                <a:gd name="connsiteY10" fmla="*/ 268819 h 1288606"/>
                <a:gd name="connsiteX11" fmla="*/ 661393 w 670183"/>
                <a:gd name="connsiteY11" fmla="*/ 460000 h 1288606"/>
                <a:gd name="connsiteX12" fmla="*/ 565054 w 670183"/>
                <a:gd name="connsiteY12" fmla="*/ 534702 h 1288606"/>
                <a:gd name="connsiteX13" fmla="*/ 538997 w 670183"/>
                <a:gd name="connsiteY13" fmla="*/ 594166 h 1288606"/>
                <a:gd name="connsiteX14" fmla="*/ 574851 w 670183"/>
                <a:gd name="connsiteY14" fmla="*/ 617774 h 1288606"/>
                <a:gd name="connsiteX15" fmla="*/ 635743 w 670183"/>
                <a:gd name="connsiteY15" fmla="*/ 622401 h 1288606"/>
                <a:gd name="connsiteX16" fmla="*/ 609617 w 670183"/>
                <a:gd name="connsiteY16" fmla="*/ 661589 h 1288606"/>
                <a:gd name="connsiteX17" fmla="*/ 557366 w 670183"/>
                <a:gd name="connsiteY17" fmla="*/ 700778 h 1288606"/>
                <a:gd name="connsiteX18" fmla="*/ 478989 w 670183"/>
                <a:gd name="connsiteY18" fmla="*/ 753029 h 1288606"/>
                <a:gd name="connsiteX19" fmla="*/ 465926 w 670183"/>
                <a:gd name="connsiteY19" fmla="*/ 831406 h 1288606"/>
                <a:gd name="connsiteX20" fmla="*/ 452863 w 670183"/>
                <a:gd name="connsiteY20" fmla="*/ 870595 h 1288606"/>
                <a:gd name="connsiteX21" fmla="*/ 439800 w 670183"/>
                <a:gd name="connsiteY21" fmla="*/ 922846 h 1288606"/>
                <a:gd name="connsiteX22" fmla="*/ 426737 w 670183"/>
                <a:gd name="connsiteY22" fmla="*/ 1197166 h 1288606"/>
                <a:gd name="connsiteX0" fmla="*/ 74040 w 670183"/>
                <a:gd name="connsiteY0" fmla="*/ 1288606 h 1288606"/>
                <a:gd name="connsiteX1" fmla="*/ 103636 w 670183"/>
                <a:gd name="connsiteY1" fmla="*/ 1062047 h 1288606"/>
                <a:gd name="connsiteX2" fmla="*/ 103567 w 670183"/>
                <a:gd name="connsiteY2" fmla="*/ 913321 h 1288606"/>
                <a:gd name="connsiteX3" fmla="*/ 35668 w 670183"/>
                <a:gd name="connsiteY3" fmla="*/ 690777 h 1288606"/>
                <a:gd name="connsiteX4" fmla="*/ 1242 w 670183"/>
                <a:gd name="connsiteY4" fmla="*/ 282630 h 1288606"/>
                <a:gd name="connsiteX5" fmla="*/ 81048 w 670183"/>
                <a:gd name="connsiteY5" fmla="*/ 83965 h 1288606"/>
                <a:gd name="connsiteX6" fmla="*/ 194055 w 670183"/>
                <a:gd name="connsiteY6" fmla="*/ 17767 h 1288606"/>
                <a:gd name="connsiteX7" fmla="*/ 301007 w 670183"/>
                <a:gd name="connsiteY7" fmla="*/ 10 h 1288606"/>
                <a:gd name="connsiteX8" fmla="*/ 453135 w 670183"/>
                <a:gd name="connsiteY8" fmla="*/ 19128 h 1288606"/>
                <a:gd name="connsiteX9" fmla="*/ 596623 w 670183"/>
                <a:gd name="connsiteY9" fmla="*/ 115535 h 1288606"/>
                <a:gd name="connsiteX10" fmla="*/ 668876 w 670183"/>
                <a:gd name="connsiteY10" fmla="*/ 268819 h 1288606"/>
                <a:gd name="connsiteX11" fmla="*/ 661393 w 670183"/>
                <a:gd name="connsiteY11" fmla="*/ 460000 h 1288606"/>
                <a:gd name="connsiteX12" fmla="*/ 565054 w 670183"/>
                <a:gd name="connsiteY12" fmla="*/ 534702 h 1288606"/>
                <a:gd name="connsiteX13" fmla="*/ 538997 w 670183"/>
                <a:gd name="connsiteY13" fmla="*/ 594166 h 1288606"/>
                <a:gd name="connsiteX14" fmla="*/ 574851 w 670183"/>
                <a:gd name="connsiteY14" fmla="*/ 617774 h 1288606"/>
                <a:gd name="connsiteX15" fmla="*/ 635743 w 670183"/>
                <a:gd name="connsiteY15" fmla="*/ 622401 h 1288606"/>
                <a:gd name="connsiteX16" fmla="*/ 604854 w 670183"/>
                <a:gd name="connsiteY16" fmla="*/ 678257 h 1288606"/>
                <a:gd name="connsiteX17" fmla="*/ 557366 w 670183"/>
                <a:gd name="connsiteY17" fmla="*/ 700778 h 1288606"/>
                <a:gd name="connsiteX18" fmla="*/ 478989 w 670183"/>
                <a:gd name="connsiteY18" fmla="*/ 753029 h 1288606"/>
                <a:gd name="connsiteX19" fmla="*/ 465926 w 670183"/>
                <a:gd name="connsiteY19" fmla="*/ 831406 h 1288606"/>
                <a:gd name="connsiteX20" fmla="*/ 452863 w 670183"/>
                <a:gd name="connsiteY20" fmla="*/ 870595 h 1288606"/>
                <a:gd name="connsiteX21" fmla="*/ 439800 w 670183"/>
                <a:gd name="connsiteY21" fmla="*/ 922846 h 1288606"/>
                <a:gd name="connsiteX22" fmla="*/ 426737 w 670183"/>
                <a:gd name="connsiteY22" fmla="*/ 1197166 h 1288606"/>
                <a:gd name="connsiteX0" fmla="*/ 74040 w 670183"/>
                <a:gd name="connsiteY0" fmla="*/ 1288606 h 1288606"/>
                <a:gd name="connsiteX1" fmla="*/ 103636 w 670183"/>
                <a:gd name="connsiteY1" fmla="*/ 1062047 h 1288606"/>
                <a:gd name="connsiteX2" fmla="*/ 103567 w 670183"/>
                <a:gd name="connsiteY2" fmla="*/ 913321 h 1288606"/>
                <a:gd name="connsiteX3" fmla="*/ 35668 w 670183"/>
                <a:gd name="connsiteY3" fmla="*/ 690777 h 1288606"/>
                <a:gd name="connsiteX4" fmla="*/ 1242 w 670183"/>
                <a:gd name="connsiteY4" fmla="*/ 282630 h 1288606"/>
                <a:gd name="connsiteX5" fmla="*/ 81048 w 670183"/>
                <a:gd name="connsiteY5" fmla="*/ 83965 h 1288606"/>
                <a:gd name="connsiteX6" fmla="*/ 194055 w 670183"/>
                <a:gd name="connsiteY6" fmla="*/ 17767 h 1288606"/>
                <a:gd name="connsiteX7" fmla="*/ 301007 w 670183"/>
                <a:gd name="connsiteY7" fmla="*/ 10 h 1288606"/>
                <a:gd name="connsiteX8" fmla="*/ 453135 w 670183"/>
                <a:gd name="connsiteY8" fmla="*/ 19128 h 1288606"/>
                <a:gd name="connsiteX9" fmla="*/ 596623 w 670183"/>
                <a:gd name="connsiteY9" fmla="*/ 115535 h 1288606"/>
                <a:gd name="connsiteX10" fmla="*/ 668876 w 670183"/>
                <a:gd name="connsiteY10" fmla="*/ 268819 h 1288606"/>
                <a:gd name="connsiteX11" fmla="*/ 661393 w 670183"/>
                <a:gd name="connsiteY11" fmla="*/ 460000 h 1288606"/>
                <a:gd name="connsiteX12" fmla="*/ 565054 w 670183"/>
                <a:gd name="connsiteY12" fmla="*/ 534702 h 1288606"/>
                <a:gd name="connsiteX13" fmla="*/ 538997 w 670183"/>
                <a:gd name="connsiteY13" fmla="*/ 594166 h 1288606"/>
                <a:gd name="connsiteX14" fmla="*/ 574851 w 670183"/>
                <a:gd name="connsiteY14" fmla="*/ 617774 h 1288606"/>
                <a:gd name="connsiteX15" fmla="*/ 635743 w 670183"/>
                <a:gd name="connsiteY15" fmla="*/ 622401 h 1288606"/>
                <a:gd name="connsiteX16" fmla="*/ 604854 w 670183"/>
                <a:gd name="connsiteY16" fmla="*/ 678257 h 1288606"/>
                <a:gd name="connsiteX17" fmla="*/ 535935 w 670183"/>
                <a:gd name="connsiteY17" fmla="*/ 722210 h 1288606"/>
                <a:gd name="connsiteX18" fmla="*/ 478989 w 670183"/>
                <a:gd name="connsiteY18" fmla="*/ 753029 h 1288606"/>
                <a:gd name="connsiteX19" fmla="*/ 465926 w 670183"/>
                <a:gd name="connsiteY19" fmla="*/ 831406 h 1288606"/>
                <a:gd name="connsiteX20" fmla="*/ 452863 w 670183"/>
                <a:gd name="connsiteY20" fmla="*/ 870595 h 1288606"/>
                <a:gd name="connsiteX21" fmla="*/ 439800 w 670183"/>
                <a:gd name="connsiteY21" fmla="*/ 922846 h 1288606"/>
                <a:gd name="connsiteX22" fmla="*/ 426737 w 670183"/>
                <a:gd name="connsiteY22" fmla="*/ 1197166 h 1288606"/>
                <a:gd name="connsiteX0" fmla="*/ 74040 w 670183"/>
                <a:gd name="connsiteY0" fmla="*/ 1288606 h 1288606"/>
                <a:gd name="connsiteX1" fmla="*/ 103636 w 670183"/>
                <a:gd name="connsiteY1" fmla="*/ 1062047 h 1288606"/>
                <a:gd name="connsiteX2" fmla="*/ 103567 w 670183"/>
                <a:gd name="connsiteY2" fmla="*/ 913321 h 1288606"/>
                <a:gd name="connsiteX3" fmla="*/ 35668 w 670183"/>
                <a:gd name="connsiteY3" fmla="*/ 690777 h 1288606"/>
                <a:gd name="connsiteX4" fmla="*/ 1242 w 670183"/>
                <a:gd name="connsiteY4" fmla="*/ 282630 h 1288606"/>
                <a:gd name="connsiteX5" fmla="*/ 81048 w 670183"/>
                <a:gd name="connsiteY5" fmla="*/ 83965 h 1288606"/>
                <a:gd name="connsiteX6" fmla="*/ 194055 w 670183"/>
                <a:gd name="connsiteY6" fmla="*/ 17767 h 1288606"/>
                <a:gd name="connsiteX7" fmla="*/ 301007 w 670183"/>
                <a:gd name="connsiteY7" fmla="*/ 10 h 1288606"/>
                <a:gd name="connsiteX8" fmla="*/ 453135 w 670183"/>
                <a:gd name="connsiteY8" fmla="*/ 19128 h 1288606"/>
                <a:gd name="connsiteX9" fmla="*/ 596623 w 670183"/>
                <a:gd name="connsiteY9" fmla="*/ 115535 h 1288606"/>
                <a:gd name="connsiteX10" fmla="*/ 668876 w 670183"/>
                <a:gd name="connsiteY10" fmla="*/ 268819 h 1288606"/>
                <a:gd name="connsiteX11" fmla="*/ 661393 w 670183"/>
                <a:gd name="connsiteY11" fmla="*/ 460000 h 1288606"/>
                <a:gd name="connsiteX12" fmla="*/ 565054 w 670183"/>
                <a:gd name="connsiteY12" fmla="*/ 534702 h 1288606"/>
                <a:gd name="connsiteX13" fmla="*/ 538997 w 670183"/>
                <a:gd name="connsiteY13" fmla="*/ 594166 h 1288606"/>
                <a:gd name="connsiteX14" fmla="*/ 574851 w 670183"/>
                <a:gd name="connsiteY14" fmla="*/ 617774 h 1288606"/>
                <a:gd name="connsiteX15" fmla="*/ 635743 w 670183"/>
                <a:gd name="connsiteY15" fmla="*/ 622401 h 1288606"/>
                <a:gd name="connsiteX16" fmla="*/ 604854 w 670183"/>
                <a:gd name="connsiteY16" fmla="*/ 678257 h 1288606"/>
                <a:gd name="connsiteX17" fmla="*/ 535935 w 670183"/>
                <a:gd name="connsiteY17" fmla="*/ 722210 h 1288606"/>
                <a:gd name="connsiteX18" fmla="*/ 417076 w 670183"/>
                <a:gd name="connsiteY18" fmla="*/ 776841 h 1288606"/>
                <a:gd name="connsiteX19" fmla="*/ 465926 w 670183"/>
                <a:gd name="connsiteY19" fmla="*/ 831406 h 1288606"/>
                <a:gd name="connsiteX20" fmla="*/ 452863 w 670183"/>
                <a:gd name="connsiteY20" fmla="*/ 870595 h 1288606"/>
                <a:gd name="connsiteX21" fmla="*/ 439800 w 670183"/>
                <a:gd name="connsiteY21" fmla="*/ 922846 h 1288606"/>
                <a:gd name="connsiteX22" fmla="*/ 426737 w 670183"/>
                <a:gd name="connsiteY22" fmla="*/ 1197166 h 1288606"/>
                <a:gd name="connsiteX0" fmla="*/ 74040 w 670183"/>
                <a:gd name="connsiteY0" fmla="*/ 1288606 h 1288606"/>
                <a:gd name="connsiteX1" fmla="*/ 103636 w 670183"/>
                <a:gd name="connsiteY1" fmla="*/ 1062047 h 1288606"/>
                <a:gd name="connsiteX2" fmla="*/ 103567 w 670183"/>
                <a:gd name="connsiteY2" fmla="*/ 913321 h 1288606"/>
                <a:gd name="connsiteX3" fmla="*/ 35668 w 670183"/>
                <a:gd name="connsiteY3" fmla="*/ 690777 h 1288606"/>
                <a:gd name="connsiteX4" fmla="*/ 1242 w 670183"/>
                <a:gd name="connsiteY4" fmla="*/ 282630 h 1288606"/>
                <a:gd name="connsiteX5" fmla="*/ 81048 w 670183"/>
                <a:gd name="connsiteY5" fmla="*/ 83965 h 1288606"/>
                <a:gd name="connsiteX6" fmla="*/ 194055 w 670183"/>
                <a:gd name="connsiteY6" fmla="*/ 17767 h 1288606"/>
                <a:gd name="connsiteX7" fmla="*/ 301007 w 670183"/>
                <a:gd name="connsiteY7" fmla="*/ 10 h 1288606"/>
                <a:gd name="connsiteX8" fmla="*/ 453135 w 670183"/>
                <a:gd name="connsiteY8" fmla="*/ 19128 h 1288606"/>
                <a:gd name="connsiteX9" fmla="*/ 596623 w 670183"/>
                <a:gd name="connsiteY9" fmla="*/ 115535 h 1288606"/>
                <a:gd name="connsiteX10" fmla="*/ 668876 w 670183"/>
                <a:gd name="connsiteY10" fmla="*/ 268819 h 1288606"/>
                <a:gd name="connsiteX11" fmla="*/ 661393 w 670183"/>
                <a:gd name="connsiteY11" fmla="*/ 460000 h 1288606"/>
                <a:gd name="connsiteX12" fmla="*/ 565054 w 670183"/>
                <a:gd name="connsiteY12" fmla="*/ 534702 h 1288606"/>
                <a:gd name="connsiteX13" fmla="*/ 538997 w 670183"/>
                <a:gd name="connsiteY13" fmla="*/ 594166 h 1288606"/>
                <a:gd name="connsiteX14" fmla="*/ 574851 w 670183"/>
                <a:gd name="connsiteY14" fmla="*/ 617774 h 1288606"/>
                <a:gd name="connsiteX15" fmla="*/ 635743 w 670183"/>
                <a:gd name="connsiteY15" fmla="*/ 622401 h 1288606"/>
                <a:gd name="connsiteX16" fmla="*/ 604854 w 670183"/>
                <a:gd name="connsiteY16" fmla="*/ 678257 h 1288606"/>
                <a:gd name="connsiteX17" fmla="*/ 535935 w 670183"/>
                <a:gd name="connsiteY17" fmla="*/ 722210 h 1288606"/>
                <a:gd name="connsiteX18" fmla="*/ 417076 w 670183"/>
                <a:gd name="connsiteY18" fmla="*/ 776841 h 1288606"/>
                <a:gd name="connsiteX19" fmla="*/ 399251 w 670183"/>
                <a:gd name="connsiteY19" fmla="*/ 848075 h 1288606"/>
                <a:gd name="connsiteX20" fmla="*/ 452863 w 670183"/>
                <a:gd name="connsiteY20" fmla="*/ 870595 h 1288606"/>
                <a:gd name="connsiteX21" fmla="*/ 439800 w 670183"/>
                <a:gd name="connsiteY21" fmla="*/ 922846 h 1288606"/>
                <a:gd name="connsiteX22" fmla="*/ 426737 w 670183"/>
                <a:gd name="connsiteY22" fmla="*/ 1197166 h 1288606"/>
                <a:gd name="connsiteX0" fmla="*/ 74040 w 670183"/>
                <a:gd name="connsiteY0" fmla="*/ 1288606 h 1288606"/>
                <a:gd name="connsiteX1" fmla="*/ 103636 w 670183"/>
                <a:gd name="connsiteY1" fmla="*/ 1062047 h 1288606"/>
                <a:gd name="connsiteX2" fmla="*/ 103567 w 670183"/>
                <a:gd name="connsiteY2" fmla="*/ 913321 h 1288606"/>
                <a:gd name="connsiteX3" fmla="*/ 35668 w 670183"/>
                <a:gd name="connsiteY3" fmla="*/ 690777 h 1288606"/>
                <a:gd name="connsiteX4" fmla="*/ 1242 w 670183"/>
                <a:gd name="connsiteY4" fmla="*/ 282630 h 1288606"/>
                <a:gd name="connsiteX5" fmla="*/ 81048 w 670183"/>
                <a:gd name="connsiteY5" fmla="*/ 83965 h 1288606"/>
                <a:gd name="connsiteX6" fmla="*/ 194055 w 670183"/>
                <a:gd name="connsiteY6" fmla="*/ 17767 h 1288606"/>
                <a:gd name="connsiteX7" fmla="*/ 301007 w 670183"/>
                <a:gd name="connsiteY7" fmla="*/ 10 h 1288606"/>
                <a:gd name="connsiteX8" fmla="*/ 453135 w 670183"/>
                <a:gd name="connsiteY8" fmla="*/ 19128 h 1288606"/>
                <a:gd name="connsiteX9" fmla="*/ 596623 w 670183"/>
                <a:gd name="connsiteY9" fmla="*/ 115535 h 1288606"/>
                <a:gd name="connsiteX10" fmla="*/ 668876 w 670183"/>
                <a:gd name="connsiteY10" fmla="*/ 268819 h 1288606"/>
                <a:gd name="connsiteX11" fmla="*/ 661393 w 670183"/>
                <a:gd name="connsiteY11" fmla="*/ 460000 h 1288606"/>
                <a:gd name="connsiteX12" fmla="*/ 565054 w 670183"/>
                <a:gd name="connsiteY12" fmla="*/ 534702 h 1288606"/>
                <a:gd name="connsiteX13" fmla="*/ 538997 w 670183"/>
                <a:gd name="connsiteY13" fmla="*/ 594166 h 1288606"/>
                <a:gd name="connsiteX14" fmla="*/ 574851 w 670183"/>
                <a:gd name="connsiteY14" fmla="*/ 617774 h 1288606"/>
                <a:gd name="connsiteX15" fmla="*/ 635743 w 670183"/>
                <a:gd name="connsiteY15" fmla="*/ 622401 h 1288606"/>
                <a:gd name="connsiteX16" fmla="*/ 604854 w 670183"/>
                <a:gd name="connsiteY16" fmla="*/ 678257 h 1288606"/>
                <a:gd name="connsiteX17" fmla="*/ 535935 w 670183"/>
                <a:gd name="connsiteY17" fmla="*/ 722210 h 1288606"/>
                <a:gd name="connsiteX18" fmla="*/ 417076 w 670183"/>
                <a:gd name="connsiteY18" fmla="*/ 776841 h 1288606"/>
                <a:gd name="connsiteX19" fmla="*/ 399251 w 670183"/>
                <a:gd name="connsiteY19" fmla="*/ 848075 h 1288606"/>
                <a:gd name="connsiteX20" fmla="*/ 412382 w 670183"/>
                <a:gd name="connsiteY20" fmla="*/ 903933 h 1288606"/>
                <a:gd name="connsiteX21" fmla="*/ 439800 w 670183"/>
                <a:gd name="connsiteY21" fmla="*/ 922846 h 1288606"/>
                <a:gd name="connsiteX22" fmla="*/ 426737 w 670183"/>
                <a:gd name="connsiteY22" fmla="*/ 1197166 h 1288606"/>
                <a:gd name="connsiteX0" fmla="*/ 74040 w 670183"/>
                <a:gd name="connsiteY0" fmla="*/ 1288606 h 1288606"/>
                <a:gd name="connsiteX1" fmla="*/ 103636 w 670183"/>
                <a:gd name="connsiteY1" fmla="*/ 1062047 h 1288606"/>
                <a:gd name="connsiteX2" fmla="*/ 103567 w 670183"/>
                <a:gd name="connsiteY2" fmla="*/ 913321 h 1288606"/>
                <a:gd name="connsiteX3" fmla="*/ 35668 w 670183"/>
                <a:gd name="connsiteY3" fmla="*/ 690777 h 1288606"/>
                <a:gd name="connsiteX4" fmla="*/ 1242 w 670183"/>
                <a:gd name="connsiteY4" fmla="*/ 282630 h 1288606"/>
                <a:gd name="connsiteX5" fmla="*/ 81048 w 670183"/>
                <a:gd name="connsiteY5" fmla="*/ 83965 h 1288606"/>
                <a:gd name="connsiteX6" fmla="*/ 194055 w 670183"/>
                <a:gd name="connsiteY6" fmla="*/ 17767 h 1288606"/>
                <a:gd name="connsiteX7" fmla="*/ 301007 w 670183"/>
                <a:gd name="connsiteY7" fmla="*/ 10 h 1288606"/>
                <a:gd name="connsiteX8" fmla="*/ 453135 w 670183"/>
                <a:gd name="connsiteY8" fmla="*/ 19128 h 1288606"/>
                <a:gd name="connsiteX9" fmla="*/ 596623 w 670183"/>
                <a:gd name="connsiteY9" fmla="*/ 115535 h 1288606"/>
                <a:gd name="connsiteX10" fmla="*/ 668876 w 670183"/>
                <a:gd name="connsiteY10" fmla="*/ 268819 h 1288606"/>
                <a:gd name="connsiteX11" fmla="*/ 661393 w 670183"/>
                <a:gd name="connsiteY11" fmla="*/ 460000 h 1288606"/>
                <a:gd name="connsiteX12" fmla="*/ 565054 w 670183"/>
                <a:gd name="connsiteY12" fmla="*/ 534702 h 1288606"/>
                <a:gd name="connsiteX13" fmla="*/ 538997 w 670183"/>
                <a:gd name="connsiteY13" fmla="*/ 594166 h 1288606"/>
                <a:gd name="connsiteX14" fmla="*/ 574851 w 670183"/>
                <a:gd name="connsiteY14" fmla="*/ 617774 h 1288606"/>
                <a:gd name="connsiteX15" fmla="*/ 635743 w 670183"/>
                <a:gd name="connsiteY15" fmla="*/ 622401 h 1288606"/>
                <a:gd name="connsiteX16" fmla="*/ 604854 w 670183"/>
                <a:gd name="connsiteY16" fmla="*/ 678257 h 1288606"/>
                <a:gd name="connsiteX17" fmla="*/ 535935 w 670183"/>
                <a:gd name="connsiteY17" fmla="*/ 722210 h 1288606"/>
                <a:gd name="connsiteX18" fmla="*/ 417076 w 670183"/>
                <a:gd name="connsiteY18" fmla="*/ 776841 h 1288606"/>
                <a:gd name="connsiteX19" fmla="*/ 399251 w 670183"/>
                <a:gd name="connsiteY19" fmla="*/ 848075 h 1288606"/>
                <a:gd name="connsiteX20" fmla="*/ 412382 w 670183"/>
                <a:gd name="connsiteY20" fmla="*/ 903933 h 1288606"/>
                <a:gd name="connsiteX21" fmla="*/ 446944 w 670183"/>
                <a:gd name="connsiteY21" fmla="*/ 989521 h 1288606"/>
                <a:gd name="connsiteX22" fmla="*/ 426737 w 670183"/>
                <a:gd name="connsiteY22" fmla="*/ 1197166 h 1288606"/>
                <a:gd name="connsiteX0" fmla="*/ 74040 w 670183"/>
                <a:gd name="connsiteY0" fmla="*/ 1288606 h 1288606"/>
                <a:gd name="connsiteX1" fmla="*/ 103636 w 670183"/>
                <a:gd name="connsiteY1" fmla="*/ 1062047 h 1288606"/>
                <a:gd name="connsiteX2" fmla="*/ 103567 w 670183"/>
                <a:gd name="connsiteY2" fmla="*/ 913321 h 1288606"/>
                <a:gd name="connsiteX3" fmla="*/ 35668 w 670183"/>
                <a:gd name="connsiteY3" fmla="*/ 690777 h 1288606"/>
                <a:gd name="connsiteX4" fmla="*/ 1242 w 670183"/>
                <a:gd name="connsiteY4" fmla="*/ 282630 h 1288606"/>
                <a:gd name="connsiteX5" fmla="*/ 81048 w 670183"/>
                <a:gd name="connsiteY5" fmla="*/ 83965 h 1288606"/>
                <a:gd name="connsiteX6" fmla="*/ 194055 w 670183"/>
                <a:gd name="connsiteY6" fmla="*/ 17767 h 1288606"/>
                <a:gd name="connsiteX7" fmla="*/ 301007 w 670183"/>
                <a:gd name="connsiteY7" fmla="*/ 10 h 1288606"/>
                <a:gd name="connsiteX8" fmla="*/ 453135 w 670183"/>
                <a:gd name="connsiteY8" fmla="*/ 19128 h 1288606"/>
                <a:gd name="connsiteX9" fmla="*/ 596623 w 670183"/>
                <a:gd name="connsiteY9" fmla="*/ 115535 h 1288606"/>
                <a:gd name="connsiteX10" fmla="*/ 668876 w 670183"/>
                <a:gd name="connsiteY10" fmla="*/ 268819 h 1288606"/>
                <a:gd name="connsiteX11" fmla="*/ 661393 w 670183"/>
                <a:gd name="connsiteY11" fmla="*/ 460000 h 1288606"/>
                <a:gd name="connsiteX12" fmla="*/ 565054 w 670183"/>
                <a:gd name="connsiteY12" fmla="*/ 534702 h 1288606"/>
                <a:gd name="connsiteX13" fmla="*/ 538997 w 670183"/>
                <a:gd name="connsiteY13" fmla="*/ 594166 h 1288606"/>
                <a:gd name="connsiteX14" fmla="*/ 574851 w 670183"/>
                <a:gd name="connsiteY14" fmla="*/ 617774 h 1288606"/>
                <a:gd name="connsiteX15" fmla="*/ 635743 w 670183"/>
                <a:gd name="connsiteY15" fmla="*/ 622401 h 1288606"/>
                <a:gd name="connsiteX16" fmla="*/ 604854 w 670183"/>
                <a:gd name="connsiteY16" fmla="*/ 678257 h 1288606"/>
                <a:gd name="connsiteX17" fmla="*/ 535935 w 670183"/>
                <a:gd name="connsiteY17" fmla="*/ 722210 h 1288606"/>
                <a:gd name="connsiteX18" fmla="*/ 417076 w 670183"/>
                <a:gd name="connsiteY18" fmla="*/ 776841 h 1288606"/>
                <a:gd name="connsiteX19" fmla="*/ 399251 w 670183"/>
                <a:gd name="connsiteY19" fmla="*/ 848075 h 1288606"/>
                <a:gd name="connsiteX20" fmla="*/ 412382 w 670183"/>
                <a:gd name="connsiteY20" fmla="*/ 903933 h 1288606"/>
                <a:gd name="connsiteX21" fmla="*/ 446944 w 670183"/>
                <a:gd name="connsiteY21" fmla="*/ 989521 h 1288606"/>
                <a:gd name="connsiteX22" fmla="*/ 426737 w 670183"/>
                <a:gd name="connsiteY22" fmla="*/ 1197166 h 1288606"/>
                <a:gd name="connsiteX0" fmla="*/ 74040 w 670183"/>
                <a:gd name="connsiteY0" fmla="*/ 1288606 h 1288606"/>
                <a:gd name="connsiteX1" fmla="*/ 103636 w 670183"/>
                <a:gd name="connsiteY1" fmla="*/ 1062047 h 1288606"/>
                <a:gd name="connsiteX2" fmla="*/ 103567 w 670183"/>
                <a:gd name="connsiteY2" fmla="*/ 913321 h 1288606"/>
                <a:gd name="connsiteX3" fmla="*/ 35668 w 670183"/>
                <a:gd name="connsiteY3" fmla="*/ 690777 h 1288606"/>
                <a:gd name="connsiteX4" fmla="*/ 1242 w 670183"/>
                <a:gd name="connsiteY4" fmla="*/ 282630 h 1288606"/>
                <a:gd name="connsiteX5" fmla="*/ 81048 w 670183"/>
                <a:gd name="connsiteY5" fmla="*/ 83965 h 1288606"/>
                <a:gd name="connsiteX6" fmla="*/ 194055 w 670183"/>
                <a:gd name="connsiteY6" fmla="*/ 17767 h 1288606"/>
                <a:gd name="connsiteX7" fmla="*/ 301007 w 670183"/>
                <a:gd name="connsiteY7" fmla="*/ 10 h 1288606"/>
                <a:gd name="connsiteX8" fmla="*/ 453135 w 670183"/>
                <a:gd name="connsiteY8" fmla="*/ 19128 h 1288606"/>
                <a:gd name="connsiteX9" fmla="*/ 596623 w 670183"/>
                <a:gd name="connsiteY9" fmla="*/ 115535 h 1288606"/>
                <a:gd name="connsiteX10" fmla="*/ 668876 w 670183"/>
                <a:gd name="connsiteY10" fmla="*/ 268819 h 1288606"/>
                <a:gd name="connsiteX11" fmla="*/ 661393 w 670183"/>
                <a:gd name="connsiteY11" fmla="*/ 460000 h 1288606"/>
                <a:gd name="connsiteX12" fmla="*/ 565054 w 670183"/>
                <a:gd name="connsiteY12" fmla="*/ 534702 h 1288606"/>
                <a:gd name="connsiteX13" fmla="*/ 538997 w 670183"/>
                <a:gd name="connsiteY13" fmla="*/ 594166 h 1288606"/>
                <a:gd name="connsiteX14" fmla="*/ 574851 w 670183"/>
                <a:gd name="connsiteY14" fmla="*/ 617774 h 1288606"/>
                <a:gd name="connsiteX15" fmla="*/ 635743 w 670183"/>
                <a:gd name="connsiteY15" fmla="*/ 622401 h 1288606"/>
                <a:gd name="connsiteX16" fmla="*/ 604854 w 670183"/>
                <a:gd name="connsiteY16" fmla="*/ 678257 h 1288606"/>
                <a:gd name="connsiteX17" fmla="*/ 535935 w 670183"/>
                <a:gd name="connsiteY17" fmla="*/ 722210 h 1288606"/>
                <a:gd name="connsiteX18" fmla="*/ 417076 w 670183"/>
                <a:gd name="connsiteY18" fmla="*/ 776841 h 1288606"/>
                <a:gd name="connsiteX19" fmla="*/ 399251 w 670183"/>
                <a:gd name="connsiteY19" fmla="*/ 848075 h 1288606"/>
                <a:gd name="connsiteX20" fmla="*/ 412382 w 670183"/>
                <a:gd name="connsiteY20" fmla="*/ 903933 h 1288606"/>
                <a:gd name="connsiteX21" fmla="*/ 446944 w 670183"/>
                <a:gd name="connsiteY21" fmla="*/ 989521 h 1288606"/>
                <a:gd name="connsiteX22" fmla="*/ 443406 w 670183"/>
                <a:gd name="connsiteY22" fmla="*/ 1225741 h 1288606"/>
                <a:gd name="connsiteX0" fmla="*/ 86486 w 682629"/>
                <a:gd name="connsiteY0" fmla="*/ 1288606 h 1288606"/>
                <a:gd name="connsiteX1" fmla="*/ 116082 w 682629"/>
                <a:gd name="connsiteY1" fmla="*/ 1062047 h 1288606"/>
                <a:gd name="connsiteX2" fmla="*/ 116013 w 682629"/>
                <a:gd name="connsiteY2" fmla="*/ 913321 h 1288606"/>
                <a:gd name="connsiteX3" fmla="*/ 7633 w 682629"/>
                <a:gd name="connsiteY3" fmla="*/ 474083 h 1288606"/>
                <a:gd name="connsiteX4" fmla="*/ 13688 w 682629"/>
                <a:gd name="connsiteY4" fmla="*/ 282630 h 1288606"/>
                <a:gd name="connsiteX5" fmla="*/ 93494 w 682629"/>
                <a:gd name="connsiteY5" fmla="*/ 83965 h 1288606"/>
                <a:gd name="connsiteX6" fmla="*/ 206501 w 682629"/>
                <a:gd name="connsiteY6" fmla="*/ 17767 h 1288606"/>
                <a:gd name="connsiteX7" fmla="*/ 313453 w 682629"/>
                <a:gd name="connsiteY7" fmla="*/ 10 h 1288606"/>
                <a:gd name="connsiteX8" fmla="*/ 465581 w 682629"/>
                <a:gd name="connsiteY8" fmla="*/ 19128 h 1288606"/>
                <a:gd name="connsiteX9" fmla="*/ 609069 w 682629"/>
                <a:gd name="connsiteY9" fmla="*/ 115535 h 1288606"/>
                <a:gd name="connsiteX10" fmla="*/ 681322 w 682629"/>
                <a:gd name="connsiteY10" fmla="*/ 268819 h 1288606"/>
                <a:gd name="connsiteX11" fmla="*/ 673839 w 682629"/>
                <a:gd name="connsiteY11" fmla="*/ 460000 h 1288606"/>
                <a:gd name="connsiteX12" fmla="*/ 577500 w 682629"/>
                <a:gd name="connsiteY12" fmla="*/ 534702 h 1288606"/>
                <a:gd name="connsiteX13" fmla="*/ 551443 w 682629"/>
                <a:gd name="connsiteY13" fmla="*/ 594166 h 1288606"/>
                <a:gd name="connsiteX14" fmla="*/ 587297 w 682629"/>
                <a:gd name="connsiteY14" fmla="*/ 617774 h 1288606"/>
                <a:gd name="connsiteX15" fmla="*/ 648189 w 682629"/>
                <a:gd name="connsiteY15" fmla="*/ 622401 h 1288606"/>
                <a:gd name="connsiteX16" fmla="*/ 617300 w 682629"/>
                <a:gd name="connsiteY16" fmla="*/ 678257 h 1288606"/>
                <a:gd name="connsiteX17" fmla="*/ 548381 w 682629"/>
                <a:gd name="connsiteY17" fmla="*/ 722210 h 1288606"/>
                <a:gd name="connsiteX18" fmla="*/ 429522 w 682629"/>
                <a:gd name="connsiteY18" fmla="*/ 776841 h 1288606"/>
                <a:gd name="connsiteX19" fmla="*/ 411697 w 682629"/>
                <a:gd name="connsiteY19" fmla="*/ 848075 h 1288606"/>
                <a:gd name="connsiteX20" fmla="*/ 424828 w 682629"/>
                <a:gd name="connsiteY20" fmla="*/ 903933 h 1288606"/>
                <a:gd name="connsiteX21" fmla="*/ 459390 w 682629"/>
                <a:gd name="connsiteY21" fmla="*/ 989521 h 1288606"/>
                <a:gd name="connsiteX22" fmla="*/ 455852 w 682629"/>
                <a:gd name="connsiteY22" fmla="*/ 1225741 h 1288606"/>
                <a:gd name="connsiteX0" fmla="*/ 85467 w 681610"/>
                <a:gd name="connsiteY0" fmla="*/ 1288606 h 1288606"/>
                <a:gd name="connsiteX1" fmla="*/ 115063 w 681610"/>
                <a:gd name="connsiteY1" fmla="*/ 1062047 h 1288606"/>
                <a:gd name="connsiteX2" fmla="*/ 114994 w 681610"/>
                <a:gd name="connsiteY2" fmla="*/ 913321 h 1288606"/>
                <a:gd name="connsiteX3" fmla="*/ 6614 w 681610"/>
                <a:gd name="connsiteY3" fmla="*/ 474083 h 1288606"/>
                <a:gd name="connsiteX4" fmla="*/ 12669 w 681610"/>
                <a:gd name="connsiteY4" fmla="*/ 282630 h 1288606"/>
                <a:gd name="connsiteX5" fmla="*/ 92475 w 681610"/>
                <a:gd name="connsiteY5" fmla="*/ 83965 h 1288606"/>
                <a:gd name="connsiteX6" fmla="*/ 205482 w 681610"/>
                <a:gd name="connsiteY6" fmla="*/ 17767 h 1288606"/>
                <a:gd name="connsiteX7" fmla="*/ 312434 w 681610"/>
                <a:gd name="connsiteY7" fmla="*/ 10 h 1288606"/>
                <a:gd name="connsiteX8" fmla="*/ 464562 w 681610"/>
                <a:gd name="connsiteY8" fmla="*/ 19128 h 1288606"/>
                <a:gd name="connsiteX9" fmla="*/ 608050 w 681610"/>
                <a:gd name="connsiteY9" fmla="*/ 115535 h 1288606"/>
                <a:gd name="connsiteX10" fmla="*/ 680303 w 681610"/>
                <a:gd name="connsiteY10" fmla="*/ 268819 h 1288606"/>
                <a:gd name="connsiteX11" fmla="*/ 672820 w 681610"/>
                <a:gd name="connsiteY11" fmla="*/ 460000 h 1288606"/>
                <a:gd name="connsiteX12" fmla="*/ 576481 w 681610"/>
                <a:gd name="connsiteY12" fmla="*/ 534702 h 1288606"/>
                <a:gd name="connsiteX13" fmla="*/ 550424 w 681610"/>
                <a:gd name="connsiteY13" fmla="*/ 594166 h 1288606"/>
                <a:gd name="connsiteX14" fmla="*/ 586278 w 681610"/>
                <a:gd name="connsiteY14" fmla="*/ 617774 h 1288606"/>
                <a:gd name="connsiteX15" fmla="*/ 647170 w 681610"/>
                <a:gd name="connsiteY15" fmla="*/ 622401 h 1288606"/>
                <a:gd name="connsiteX16" fmla="*/ 616281 w 681610"/>
                <a:gd name="connsiteY16" fmla="*/ 678257 h 1288606"/>
                <a:gd name="connsiteX17" fmla="*/ 547362 w 681610"/>
                <a:gd name="connsiteY17" fmla="*/ 722210 h 1288606"/>
                <a:gd name="connsiteX18" fmla="*/ 428503 w 681610"/>
                <a:gd name="connsiteY18" fmla="*/ 776841 h 1288606"/>
                <a:gd name="connsiteX19" fmla="*/ 410678 w 681610"/>
                <a:gd name="connsiteY19" fmla="*/ 848075 h 1288606"/>
                <a:gd name="connsiteX20" fmla="*/ 423809 w 681610"/>
                <a:gd name="connsiteY20" fmla="*/ 903933 h 1288606"/>
                <a:gd name="connsiteX21" fmla="*/ 458371 w 681610"/>
                <a:gd name="connsiteY21" fmla="*/ 989521 h 1288606"/>
                <a:gd name="connsiteX22" fmla="*/ 454833 w 681610"/>
                <a:gd name="connsiteY22" fmla="*/ 1225741 h 1288606"/>
                <a:gd name="connsiteX0" fmla="*/ 95504 w 691647"/>
                <a:gd name="connsiteY0" fmla="*/ 1288606 h 1288606"/>
                <a:gd name="connsiteX1" fmla="*/ 125100 w 691647"/>
                <a:gd name="connsiteY1" fmla="*/ 1062047 h 1288606"/>
                <a:gd name="connsiteX2" fmla="*/ 125031 w 691647"/>
                <a:gd name="connsiteY2" fmla="*/ 913321 h 1288606"/>
                <a:gd name="connsiteX3" fmla="*/ 16651 w 691647"/>
                <a:gd name="connsiteY3" fmla="*/ 474083 h 1288606"/>
                <a:gd name="connsiteX4" fmla="*/ 6037 w 691647"/>
                <a:gd name="connsiteY4" fmla="*/ 249293 h 1288606"/>
                <a:gd name="connsiteX5" fmla="*/ 102512 w 691647"/>
                <a:gd name="connsiteY5" fmla="*/ 83965 h 1288606"/>
                <a:gd name="connsiteX6" fmla="*/ 215519 w 691647"/>
                <a:gd name="connsiteY6" fmla="*/ 17767 h 1288606"/>
                <a:gd name="connsiteX7" fmla="*/ 322471 w 691647"/>
                <a:gd name="connsiteY7" fmla="*/ 10 h 1288606"/>
                <a:gd name="connsiteX8" fmla="*/ 474599 w 691647"/>
                <a:gd name="connsiteY8" fmla="*/ 19128 h 1288606"/>
                <a:gd name="connsiteX9" fmla="*/ 618087 w 691647"/>
                <a:gd name="connsiteY9" fmla="*/ 115535 h 1288606"/>
                <a:gd name="connsiteX10" fmla="*/ 690340 w 691647"/>
                <a:gd name="connsiteY10" fmla="*/ 268819 h 1288606"/>
                <a:gd name="connsiteX11" fmla="*/ 682857 w 691647"/>
                <a:gd name="connsiteY11" fmla="*/ 460000 h 1288606"/>
                <a:gd name="connsiteX12" fmla="*/ 586518 w 691647"/>
                <a:gd name="connsiteY12" fmla="*/ 534702 h 1288606"/>
                <a:gd name="connsiteX13" fmla="*/ 560461 w 691647"/>
                <a:gd name="connsiteY13" fmla="*/ 594166 h 1288606"/>
                <a:gd name="connsiteX14" fmla="*/ 596315 w 691647"/>
                <a:gd name="connsiteY14" fmla="*/ 617774 h 1288606"/>
                <a:gd name="connsiteX15" fmla="*/ 657207 w 691647"/>
                <a:gd name="connsiteY15" fmla="*/ 622401 h 1288606"/>
                <a:gd name="connsiteX16" fmla="*/ 626318 w 691647"/>
                <a:gd name="connsiteY16" fmla="*/ 678257 h 1288606"/>
                <a:gd name="connsiteX17" fmla="*/ 557399 w 691647"/>
                <a:gd name="connsiteY17" fmla="*/ 722210 h 1288606"/>
                <a:gd name="connsiteX18" fmla="*/ 438540 w 691647"/>
                <a:gd name="connsiteY18" fmla="*/ 776841 h 1288606"/>
                <a:gd name="connsiteX19" fmla="*/ 420715 w 691647"/>
                <a:gd name="connsiteY19" fmla="*/ 848075 h 1288606"/>
                <a:gd name="connsiteX20" fmla="*/ 433846 w 691647"/>
                <a:gd name="connsiteY20" fmla="*/ 903933 h 1288606"/>
                <a:gd name="connsiteX21" fmla="*/ 468408 w 691647"/>
                <a:gd name="connsiteY21" fmla="*/ 989521 h 1288606"/>
                <a:gd name="connsiteX22" fmla="*/ 464870 w 691647"/>
                <a:gd name="connsiteY22" fmla="*/ 1225741 h 1288606"/>
                <a:gd name="connsiteX0" fmla="*/ 112033 w 708176"/>
                <a:gd name="connsiteY0" fmla="*/ 1288606 h 1288606"/>
                <a:gd name="connsiteX1" fmla="*/ 141629 w 708176"/>
                <a:gd name="connsiteY1" fmla="*/ 1062047 h 1288606"/>
                <a:gd name="connsiteX2" fmla="*/ 141560 w 708176"/>
                <a:gd name="connsiteY2" fmla="*/ 913321 h 1288606"/>
                <a:gd name="connsiteX3" fmla="*/ 33180 w 708176"/>
                <a:gd name="connsiteY3" fmla="*/ 474083 h 1288606"/>
                <a:gd name="connsiteX4" fmla="*/ 3516 w 708176"/>
                <a:gd name="connsiteY4" fmla="*/ 249293 h 1288606"/>
                <a:gd name="connsiteX5" fmla="*/ 119041 w 708176"/>
                <a:gd name="connsiteY5" fmla="*/ 83965 h 1288606"/>
                <a:gd name="connsiteX6" fmla="*/ 232048 w 708176"/>
                <a:gd name="connsiteY6" fmla="*/ 17767 h 1288606"/>
                <a:gd name="connsiteX7" fmla="*/ 339000 w 708176"/>
                <a:gd name="connsiteY7" fmla="*/ 10 h 1288606"/>
                <a:gd name="connsiteX8" fmla="*/ 491128 w 708176"/>
                <a:gd name="connsiteY8" fmla="*/ 19128 h 1288606"/>
                <a:gd name="connsiteX9" fmla="*/ 634616 w 708176"/>
                <a:gd name="connsiteY9" fmla="*/ 115535 h 1288606"/>
                <a:gd name="connsiteX10" fmla="*/ 706869 w 708176"/>
                <a:gd name="connsiteY10" fmla="*/ 268819 h 1288606"/>
                <a:gd name="connsiteX11" fmla="*/ 699386 w 708176"/>
                <a:gd name="connsiteY11" fmla="*/ 460000 h 1288606"/>
                <a:gd name="connsiteX12" fmla="*/ 603047 w 708176"/>
                <a:gd name="connsiteY12" fmla="*/ 534702 h 1288606"/>
                <a:gd name="connsiteX13" fmla="*/ 576990 w 708176"/>
                <a:gd name="connsiteY13" fmla="*/ 594166 h 1288606"/>
                <a:gd name="connsiteX14" fmla="*/ 612844 w 708176"/>
                <a:gd name="connsiteY14" fmla="*/ 617774 h 1288606"/>
                <a:gd name="connsiteX15" fmla="*/ 673736 w 708176"/>
                <a:gd name="connsiteY15" fmla="*/ 622401 h 1288606"/>
                <a:gd name="connsiteX16" fmla="*/ 642847 w 708176"/>
                <a:gd name="connsiteY16" fmla="*/ 678257 h 1288606"/>
                <a:gd name="connsiteX17" fmla="*/ 573928 w 708176"/>
                <a:gd name="connsiteY17" fmla="*/ 722210 h 1288606"/>
                <a:gd name="connsiteX18" fmla="*/ 455069 w 708176"/>
                <a:gd name="connsiteY18" fmla="*/ 776841 h 1288606"/>
                <a:gd name="connsiteX19" fmla="*/ 437244 w 708176"/>
                <a:gd name="connsiteY19" fmla="*/ 848075 h 1288606"/>
                <a:gd name="connsiteX20" fmla="*/ 450375 w 708176"/>
                <a:gd name="connsiteY20" fmla="*/ 903933 h 1288606"/>
                <a:gd name="connsiteX21" fmla="*/ 484937 w 708176"/>
                <a:gd name="connsiteY21" fmla="*/ 989521 h 1288606"/>
                <a:gd name="connsiteX22" fmla="*/ 481399 w 708176"/>
                <a:gd name="connsiteY22" fmla="*/ 1225741 h 1288606"/>
                <a:gd name="connsiteX0" fmla="*/ 109635 w 705778"/>
                <a:gd name="connsiteY0" fmla="*/ 1288612 h 1288612"/>
                <a:gd name="connsiteX1" fmla="*/ 139231 w 705778"/>
                <a:gd name="connsiteY1" fmla="*/ 1062053 h 1288612"/>
                <a:gd name="connsiteX2" fmla="*/ 139162 w 705778"/>
                <a:gd name="connsiteY2" fmla="*/ 913327 h 1288612"/>
                <a:gd name="connsiteX3" fmla="*/ 30782 w 705778"/>
                <a:gd name="connsiteY3" fmla="*/ 474089 h 1288612"/>
                <a:gd name="connsiteX4" fmla="*/ 1118 w 705778"/>
                <a:gd name="connsiteY4" fmla="*/ 249299 h 1288612"/>
                <a:gd name="connsiteX5" fmla="*/ 71400 w 705778"/>
                <a:gd name="connsiteY5" fmla="*/ 95877 h 1288612"/>
                <a:gd name="connsiteX6" fmla="*/ 229650 w 705778"/>
                <a:gd name="connsiteY6" fmla="*/ 17773 h 1288612"/>
                <a:gd name="connsiteX7" fmla="*/ 336602 w 705778"/>
                <a:gd name="connsiteY7" fmla="*/ 16 h 1288612"/>
                <a:gd name="connsiteX8" fmla="*/ 488730 w 705778"/>
                <a:gd name="connsiteY8" fmla="*/ 19134 h 1288612"/>
                <a:gd name="connsiteX9" fmla="*/ 632218 w 705778"/>
                <a:gd name="connsiteY9" fmla="*/ 115541 h 1288612"/>
                <a:gd name="connsiteX10" fmla="*/ 704471 w 705778"/>
                <a:gd name="connsiteY10" fmla="*/ 268825 h 1288612"/>
                <a:gd name="connsiteX11" fmla="*/ 696988 w 705778"/>
                <a:gd name="connsiteY11" fmla="*/ 460006 h 1288612"/>
                <a:gd name="connsiteX12" fmla="*/ 600649 w 705778"/>
                <a:gd name="connsiteY12" fmla="*/ 534708 h 1288612"/>
                <a:gd name="connsiteX13" fmla="*/ 574592 w 705778"/>
                <a:gd name="connsiteY13" fmla="*/ 594172 h 1288612"/>
                <a:gd name="connsiteX14" fmla="*/ 610446 w 705778"/>
                <a:gd name="connsiteY14" fmla="*/ 617780 h 1288612"/>
                <a:gd name="connsiteX15" fmla="*/ 671338 w 705778"/>
                <a:gd name="connsiteY15" fmla="*/ 622407 h 1288612"/>
                <a:gd name="connsiteX16" fmla="*/ 640449 w 705778"/>
                <a:gd name="connsiteY16" fmla="*/ 678263 h 1288612"/>
                <a:gd name="connsiteX17" fmla="*/ 571530 w 705778"/>
                <a:gd name="connsiteY17" fmla="*/ 722216 h 1288612"/>
                <a:gd name="connsiteX18" fmla="*/ 452671 w 705778"/>
                <a:gd name="connsiteY18" fmla="*/ 776847 h 1288612"/>
                <a:gd name="connsiteX19" fmla="*/ 434846 w 705778"/>
                <a:gd name="connsiteY19" fmla="*/ 848081 h 1288612"/>
                <a:gd name="connsiteX20" fmla="*/ 447977 w 705778"/>
                <a:gd name="connsiteY20" fmla="*/ 903939 h 1288612"/>
                <a:gd name="connsiteX21" fmla="*/ 482539 w 705778"/>
                <a:gd name="connsiteY21" fmla="*/ 989527 h 1288612"/>
                <a:gd name="connsiteX22" fmla="*/ 479001 w 705778"/>
                <a:gd name="connsiteY22" fmla="*/ 1225747 h 1288612"/>
                <a:gd name="connsiteX0" fmla="*/ 109635 w 705778"/>
                <a:gd name="connsiteY0" fmla="*/ 1288612 h 1288612"/>
                <a:gd name="connsiteX1" fmla="*/ 172568 w 705778"/>
                <a:gd name="connsiteY1" fmla="*/ 1026335 h 1288612"/>
                <a:gd name="connsiteX2" fmla="*/ 139162 w 705778"/>
                <a:gd name="connsiteY2" fmla="*/ 913327 h 1288612"/>
                <a:gd name="connsiteX3" fmla="*/ 30782 w 705778"/>
                <a:gd name="connsiteY3" fmla="*/ 474089 h 1288612"/>
                <a:gd name="connsiteX4" fmla="*/ 1118 w 705778"/>
                <a:gd name="connsiteY4" fmla="*/ 249299 h 1288612"/>
                <a:gd name="connsiteX5" fmla="*/ 71400 w 705778"/>
                <a:gd name="connsiteY5" fmla="*/ 95877 h 1288612"/>
                <a:gd name="connsiteX6" fmla="*/ 229650 w 705778"/>
                <a:gd name="connsiteY6" fmla="*/ 17773 h 1288612"/>
                <a:gd name="connsiteX7" fmla="*/ 336602 w 705778"/>
                <a:gd name="connsiteY7" fmla="*/ 16 h 1288612"/>
                <a:gd name="connsiteX8" fmla="*/ 488730 w 705778"/>
                <a:gd name="connsiteY8" fmla="*/ 19134 h 1288612"/>
                <a:gd name="connsiteX9" fmla="*/ 632218 w 705778"/>
                <a:gd name="connsiteY9" fmla="*/ 115541 h 1288612"/>
                <a:gd name="connsiteX10" fmla="*/ 704471 w 705778"/>
                <a:gd name="connsiteY10" fmla="*/ 268825 h 1288612"/>
                <a:gd name="connsiteX11" fmla="*/ 696988 w 705778"/>
                <a:gd name="connsiteY11" fmla="*/ 460006 h 1288612"/>
                <a:gd name="connsiteX12" fmla="*/ 600649 w 705778"/>
                <a:gd name="connsiteY12" fmla="*/ 534708 h 1288612"/>
                <a:gd name="connsiteX13" fmla="*/ 574592 w 705778"/>
                <a:gd name="connsiteY13" fmla="*/ 594172 h 1288612"/>
                <a:gd name="connsiteX14" fmla="*/ 610446 w 705778"/>
                <a:gd name="connsiteY14" fmla="*/ 617780 h 1288612"/>
                <a:gd name="connsiteX15" fmla="*/ 671338 w 705778"/>
                <a:gd name="connsiteY15" fmla="*/ 622407 h 1288612"/>
                <a:gd name="connsiteX16" fmla="*/ 640449 w 705778"/>
                <a:gd name="connsiteY16" fmla="*/ 678263 h 1288612"/>
                <a:gd name="connsiteX17" fmla="*/ 571530 w 705778"/>
                <a:gd name="connsiteY17" fmla="*/ 722216 h 1288612"/>
                <a:gd name="connsiteX18" fmla="*/ 452671 w 705778"/>
                <a:gd name="connsiteY18" fmla="*/ 776847 h 1288612"/>
                <a:gd name="connsiteX19" fmla="*/ 434846 w 705778"/>
                <a:gd name="connsiteY19" fmla="*/ 848081 h 1288612"/>
                <a:gd name="connsiteX20" fmla="*/ 447977 w 705778"/>
                <a:gd name="connsiteY20" fmla="*/ 903939 h 1288612"/>
                <a:gd name="connsiteX21" fmla="*/ 482539 w 705778"/>
                <a:gd name="connsiteY21" fmla="*/ 989527 h 1288612"/>
                <a:gd name="connsiteX22" fmla="*/ 479001 w 705778"/>
                <a:gd name="connsiteY22" fmla="*/ 1225747 h 1288612"/>
                <a:gd name="connsiteX0" fmla="*/ 154879 w 705778"/>
                <a:gd name="connsiteY0" fmla="*/ 1164787 h 1225747"/>
                <a:gd name="connsiteX1" fmla="*/ 172568 w 705778"/>
                <a:gd name="connsiteY1" fmla="*/ 1026335 h 1225747"/>
                <a:gd name="connsiteX2" fmla="*/ 139162 w 705778"/>
                <a:gd name="connsiteY2" fmla="*/ 913327 h 1225747"/>
                <a:gd name="connsiteX3" fmla="*/ 30782 w 705778"/>
                <a:gd name="connsiteY3" fmla="*/ 474089 h 1225747"/>
                <a:gd name="connsiteX4" fmla="*/ 1118 w 705778"/>
                <a:gd name="connsiteY4" fmla="*/ 249299 h 1225747"/>
                <a:gd name="connsiteX5" fmla="*/ 71400 w 705778"/>
                <a:gd name="connsiteY5" fmla="*/ 95877 h 1225747"/>
                <a:gd name="connsiteX6" fmla="*/ 229650 w 705778"/>
                <a:gd name="connsiteY6" fmla="*/ 17773 h 1225747"/>
                <a:gd name="connsiteX7" fmla="*/ 336602 w 705778"/>
                <a:gd name="connsiteY7" fmla="*/ 16 h 1225747"/>
                <a:gd name="connsiteX8" fmla="*/ 488730 w 705778"/>
                <a:gd name="connsiteY8" fmla="*/ 19134 h 1225747"/>
                <a:gd name="connsiteX9" fmla="*/ 632218 w 705778"/>
                <a:gd name="connsiteY9" fmla="*/ 115541 h 1225747"/>
                <a:gd name="connsiteX10" fmla="*/ 704471 w 705778"/>
                <a:gd name="connsiteY10" fmla="*/ 268825 h 1225747"/>
                <a:gd name="connsiteX11" fmla="*/ 696988 w 705778"/>
                <a:gd name="connsiteY11" fmla="*/ 460006 h 1225747"/>
                <a:gd name="connsiteX12" fmla="*/ 600649 w 705778"/>
                <a:gd name="connsiteY12" fmla="*/ 534708 h 1225747"/>
                <a:gd name="connsiteX13" fmla="*/ 574592 w 705778"/>
                <a:gd name="connsiteY13" fmla="*/ 594172 h 1225747"/>
                <a:gd name="connsiteX14" fmla="*/ 610446 w 705778"/>
                <a:gd name="connsiteY14" fmla="*/ 617780 h 1225747"/>
                <a:gd name="connsiteX15" fmla="*/ 671338 w 705778"/>
                <a:gd name="connsiteY15" fmla="*/ 622407 h 1225747"/>
                <a:gd name="connsiteX16" fmla="*/ 640449 w 705778"/>
                <a:gd name="connsiteY16" fmla="*/ 678263 h 1225747"/>
                <a:gd name="connsiteX17" fmla="*/ 571530 w 705778"/>
                <a:gd name="connsiteY17" fmla="*/ 722216 h 1225747"/>
                <a:gd name="connsiteX18" fmla="*/ 452671 w 705778"/>
                <a:gd name="connsiteY18" fmla="*/ 776847 h 1225747"/>
                <a:gd name="connsiteX19" fmla="*/ 434846 w 705778"/>
                <a:gd name="connsiteY19" fmla="*/ 848081 h 1225747"/>
                <a:gd name="connsiteX20" fmla="*/ 447977 w 705778"/>
                <a:gd name="connsiteY20" fmla="*/ 903939 h 1225747"/>
                <a:gd name="connsiteX21" fmla="*/ 482539 w 705778"/>
                <a:gd name="connsiteY21" fmla="*/ 989527 h 1225747"/>
                <a:gd name="connsiteX22" fmla="*/ 479001 w 705778"/>
                <a:gd name="connsiteY22" fmla="*/ 1225747 h 1225747"/>
                <a:gd name="connsiteX0" fmla="*/ 154879 w 705778"/>
                <a:gd name="connsiteY0" fmla="*/ 1164787 h 1225747"/>
                <a:gd name="connsiteX1" fmla="*/ 172568 w 705778"/>
                <a:gd name="connsiteY1" fmla="*/ 1026335 h 1225747"/>
                <a:gd name="connsiteX2" fmla="*/ 139162 w 705778"/>
                <a:gd name="connsiteY2" fmla="*/ 913327 h 1225747"/>
                <a:gd name="connsiteX3" fmla="*/ 30782 w 705778"/>
                <a:gd name="connsiteY3" fmla="*/ 474089 h 1225747"/>
                <a:gd name="connsiteX4" fmla="*/ 1118 w 705778"/>
                <a:gd name="connsiteY4" fmla="*/ 249299 h 1225747"/>
                <a:gd name="connsiteX5" fmla="*/ 71400 w 705778"/>
                <a:gd name="connsiteY5" fmla="*/ 95877 h 1225747"/>
                <a:gd name="connsiteX6" fmla="*/ 229650 w 705778"/>
                <a:gd name="connsiteY6" fmla="*/ 17773 h 1225747"/>
                <a:gd name="connsiteX7" fmla="*/ 336602 w 705778"/>
                <a:gd name="connsiteY7" fmla="*/ 16 h 1225747"/>
                <a:gd name="connsiteX8" fmla="*/ 488730 w 705778"/>
                <a:gd name="connsiteY8" fmla="*/ 19134 h 1225747"/>
                <a:gd name="connsiteX9" fmla="*/ 632218 w 705778"/>
                <a:gd name="connsiteY9" fmla="*/ 115541 h 1225747"/>
                <a:gd name="connsiteX10" fmla="*/ 704471 w 705778"/>
                <a:gd name="connsiteY10" fmla="*/ 268825 h 1225747"/>
                <a:gd name="connsiteX11" fmla="*/ 696988 w 705778"/>
                <a:gd name="connsiteY11" fmla="*/ 460006 h 1225747"/>
                <a:gd name="connsiteX12" fmla="*/ 600649 w 705778"/>
                <a:gd name="connsiteY12" fmla="*/ 534708 h 1225747"/>
                <a:gd name="connsiteX13" fmla="*/ 574592 w 705778"/>
                <a:gd name="connsiteY13" fmla="*/ 594172 h 1225747"/>
                <a:gd name="connsiteX14" fmla="*/ 610446 w 705778"/>
                <a:gd name="connsiteY14" fmla="*/ 617780 h 1225747"/>
                <a:gd name="connsiteX15" fmla="*/ 671338 w 705778"/>
                <a:gd name="connsiteY15" fmla="*/ 622407 h 1225747"/>
                <a:gd name="connsiteX16" fmla="*/ 640449 w 705778"/>
                <a:gd name="connsiteY16" fmla="*/ 678263 h 1225747"/>
                <a:gd name="connsiteX17" fmla="*/ 571530 w 705778"/>
                <a:gd name="connsiteY17" fmla="*/ 722216 h 1225747"/>
                <a:gd name="connsiteX18" fmla="*/ 452671 w 705778"/>
                <a:gd name="connsiteY18" fmla="*/ 776847 h 1225747"/>
                <a:gd name="connsiteX19" fmla="*/ 434846 w 705778"/>
                <a:gd name="connsiteY19" fmla="*/ 848081 h 1225747"/>
                <a:gd name="connsiteX20" fmla="*/ 447977 w 705778"/>
                <a:gd name="connsiteY20" fmla="*/ 903939 h 1225747"/>
                <a:gd name="connsiteX21" fmla="*/ 482539 w 705778"/>
                <a:gd name="connsiteY21" fmla="*/ 989527 h 1225747"/>
                <a:gd name="connsiteX22" fmla="*/ 479001 w 705778"/>
                <a:gd name="connsiteY22" fmla="*/ 1225747 h 1225747"/>
                <a:gd name="connsiteX0" fmla="*/ 154879 w 705778"/>
                <a:gd name="connsiteY0" fmla="*/ 1164787 h 1225747"/>
                <a:gd name="connsiteX1" fmla="*/ 184474 w 705778"/>
                <a:gd name="connsiteY1" fmla="*/ 1021572 h 1225747"/>
                <a:gd name="connsiteX2" fmla="*/ 139162 w 705778"/>
                <a:gd name="connsiteY2" fmla="*/ 913327 h 1225747"/>
                <a:gd name="connsiteX3" fmla="*/ 30782 w 705778"/>
                <a:gd name="connsiteY3" fmla="*/ 474089 h 1225747"/>
                <a:gd name="connsiteX4" fmla="*/ 1118 w 705778"/>
                <a:gd name="connsiteY4" fmla="*/ 249299 h 1225747"/>
                <a:gd name="connsiteX5" fmla="*/ 71400 w 705778"/>
                <a:gd name="connsiteY5" fmla="*/ 95877 h 1225747"/>
                <a:gd name="connsiteX6" fmla="*/ 229650 w 705778"/>
                <a:gd name="connsiteY6" fmla="*/ 17773 h 1225747"/>
                <a:gd name="connsiteX7" fmla="*/ 336602 w 705778"/>
                <a:gd name="connsiteY7" fmla="*/ 16 h 1225747"/>
                <a:gd name="connsiteX8" fmla="*/ 488730 w 705778"/>
                <a:gd name="connsiteY8" fmla="*/ 19134 h 1225747"/>
                <a:gd name="connsiteX9" fmla="*/ 632218 w 705778"/>
                <a:gd name="connsiteY9" fmla="*/ 115541 h 1225747"/>
                <a:gd name="connsiteX10" fmla="*/ 704471 w 705778"/>
                <a:gd name="connsiteY10" fmla="*/ 268825 h 1225747"/>
                <a:gd name="connsiteX11" fmla="*/ 696988 w 705778"/>
                <a:gd name="connsiteY11" fmla="*/ 460006 h 1225747"/>
                <a:gd name="connsiteX12" fmla="*/ 600649 w 705778"/>
                <a:gd name="connsiteY12" fmla="*/ 534708 h 1225747"/>
                <a:gd name="connsiteX13" fmla="*/ 574592 w 705778"/>
                <a:gd name="connsiteY13" fmla="*/ 594172 h 1225747"/>
                <a:gd name="connsiteX14" fmla="*/ 610446 w 705778"/>
                <a:gd name="connsiteY14" fmla="*/ 617780 h 1225747"/>
                <a:gd name="connsiteX15" fmla="*/ 671338 w 705778"/>
                <a:gd name="connsiteY15" fmla="*/ 622407 h 1225747"/>
                <a:gd name="connsiteX16" fmla="*/ 640449 w 705778"/>
                <a:gd name="connsiteY16" fmla="*/ 678263 h 1225747"/>
                <a:gd name="connsiteX17" fmla="*/ 571530 w 705778"/>
                <a:gd name="connsiteY17" fmla="*/ 722216 h 1225747"/>
                <a:gd name="connsiteX18" fmla="*/ 452671 w 705778"/>
                <a:gd name="connsiteY18" fmla="*/ 776847 h 1225747"/>
                <a:gd name="connsiteX19" fmla="*/ 434846 w 705778"/>
                <a:gd name="connsiteY19" fmla="*/ 848081 h 1225747"/>
                <a:gd name="connsiteX20" fmla="*/ 447977 w 705778"/>
                <a:gd name="connsiteY20" fmla="*/ 903939 h 1225747"/>
                <a:gd name="connsiteX21" fmla="*/ 482539 w 705778"/>
                <a:gd name="connsiteY21" fmla="*/ 989527 h 1225747"/>
                <a:gd name="connsiteX22" fmla="*/ 479001 w 705778"/>
                <a:gd name="connsiteY22" fmla="*/ 1225747 h 1225747"/>
                <a:gd name="connsiteX0" fmla="*/ 154879 w 705778"/>
                <a:gd name="connsiteY0" fmla="*/ 1164787 h 1225747"/>
                <a:gd name="connsiteX1" fmla="*/ 184474 w 705778"/>
                <a:gd name="connsiteY1" fmla="*/ 1021572 h 1225747"/>
                <a:gd name="connsiteX2" fmla="*/ 146306 w 705778"/>
                <a:gd name="connsiteY2" fmla="*/ 853796 h 1225747"/>
                <a:gd name="connsiteX3" fmla="*/ 30782 w 705778"/>
                <a:gd name="connsiteY3" fmla="*/ 474089 h 1225747"/>
                <a:gd name="connsiteX4" fmla="*/ 1118 w 705778"/>
                <a:gd name="connsiteY4" fmla="*/ 249299 h 1225747"/>
                <a:gd name="connsiteX5" fmla="*/ 71400 w 705778"/>
                <a:gd name="connsiteY5" fmla="*/ 95877 h 1225747"/>
                <a:gd name="connsiteX6" fmla="*/ 229650 w 705778"/>
                <a:gd name="connsiteY6" fmla="*/ 17773 h 1225747"/>
                <a:gd name="connsiteX7" fmla="*/ 336602 w 705778"/>
                <a:gd name="connsiteY7" fmla="*/ 16 h 1225747"/>
                <a:gd name="connsiteX8" fmla="*/ 488730 w 705778"/>
                <a:gd name="connsiteY8" fmla="*/ 19134 h 1225747"/>
                <a:gd name="connsiteX9" fmla="*/ 632218 w 705778"/>
                <a:gd name="connsiteY9" fmla="*/ 115541 h 1225747"/>
                <a:gd name="connsiteX10" fmla="*/ 704471 w 705778"/>
                <a:gd name="connsiteY10" fmla="*/ 268825 h 1225747"/>
                <a:gd name="connsiteX11" fmla="*/ 696988 w 705778"/>
                <a:gd name="connsiteY11" fmla="*/ 460006 h 1225747"/>
                <a:gd name="connsiteX12" fmla="*/ 600649 w 705778"/>
                <a:gd name="connsiteY12" fmla="*/ 534708 h 1225747"/>
                <a:gd name="connsiteX13" fmla="*/ 574592 w 705778"/>
                <a:gd name="connsiteY13" fmla="*/ 594172 h 1225747"/>
                <a:gd name="connsiteX14" fmla="*/ 610446 w 705778"/>
                <a:gd name="connsiteY14" fmla="*/ 617780 h 1225747"/>
                <a:gd name="connsiteX15" fmla="*/ 671338 w 705778"/>
                <a:gd name="connsiteY15" fmla="*/ 622407 h 1225747"/>
                <a:gd name="connsiteX16" fmla="*/ 640449 w 705778"/>
                <a:gd name="connsiteY16" fmla="*/ 678263 h 1225747"/>
                <a:gd name="connsiteX17" fmla="*/ 571530 w 705778"/>
                <a:gd name="connsiteY17" fmla="*/ 722216 h 1225747"/>
                <a:gd name="connsiteX18" fmla="*/ 452671 w 705778"/>
                <a:gd name="connsiteY18" fmla="*/ 776847 h 1225747"/>
                <a:gd name="connsiteX19" fmla="*/ 434846 w 705778"/>
                <a:gd name="connsiteY19" fmla="*/ 848081 h 1225747"/>
                <a:gd name="connsiteX20" fmla="*/ 447977 w 705778"/>
                <a:gd name="connsiteY20" fmla="*/ 903939 h 1225747"/>
                <a:gd name="connsiteX21" fmla="*/ 482539 w 705778"/>
                <a:gd name="connsiteY21" fmla="*/ 989527 h 1225747"/>
                <a:gd name="connsiteX22" fmla="*/ 479001 w 705778"/>
                <a:gd name="connsiteY22" fmla="*/ 1225747 h 1225747"/>
                <a:gd name="connsiteX0" fmla="*/ 154879 w 705778"/>
                <a:gd name="connsiteY0" fmla="*/ 1164787 h 1225747"/>
                <a:gd name="connsiteX1" fmla="*/ 184474 w 705778"/>
                <a:gd name="connsiteY1" fmla="*/ 1021572 h 1225747"/>
                <a:gd name="connsiteX2" fmla="*/ 146306 w 705778"/>
                <a:gd name="connsiteY2" fmla="*/ 853796 h 1225747"/>
                <a:gd name="connsiteX3" fmla="*/ 30782 w 705778"/>
                <a:gd name="connsiteY3" fmla="*/ 474089 h 1225747"/>
                <a:gd name="connsiteX4" fmla="*/ 1118 w 705778"/>
                <a:gd name="connsiteY4" fmla="*/ 249299 h 1225747"/>
                <a:gd name="connsiteX5" fmla="*/ 71400 w 705778"/>
                <a:gd name="connsiteY5" fmla="*/ 95877 h 1225747"/>
                <a:gd name="connsiteX6" fmla="*/ 229650 w 705778"/>
                <a:gd name="connsiteY6" fmla="*/ 17773 h 1225747"/>
                <a:gd name="connsiteX7" fmla="*/ 336602 w 705778"/>
                <a:gd name="connsiteY7" fmla="*/ 16 h 1225747"/>
                <a:gd name="connsiteX8" fmla="*/ 488730 w 705778"/>
                <a:gd name="connsiteY8" fmla="*/ 19134 h 1225747"/>
                <a:gd name="connsiteX9" fmla="*/ 632218 w 705778"/>
                <a:gd name="connsiteY9" fmla="*/ 115541 h 1225747"/>
                <a:gd name="connsiteX10" fmla="*/ 704471 w 705778"/>
                <a:gd name="connsiteY10" fmla="*/ 268825 h 1225747"/>
                <a:gd name="connsiteX11" fmla="*/ 696988 w 705778"/>
                <a:gd name="connsiteY11" fmla="*/ 460006 h 1225747"/>
                <a:gd name="connsiteX12" fmla="*/ 600649 w 705778"/>
                <a:gd name="connsiteY12" fmla="*/ 534708 h 1225747"/>
                <a:gd name="connsiteX13" fmla="*/ 574592 w 705778"/>
                <a:gd name="connsiteY13" fmla="*/ 594172 h 1225747"/>
                <a:gd name="connsiteX14" fmla="*/ 610446 w 705778"/>
                <a:gd name="connsiteY14" fmla="*/ 617780 h 1225747"/>
                <a:gd name="connsiteX15" fmla="*/ 671338 w 705778"/>
                <a:gd name="connsiteY15" fmla="*/ 622407 h 1225747"/>
                <a:gd name="connsiteX16" fmla="*/ 640449 w 705778"/>
                <a:gd name="connsiteY16" fmla="*/ 678263 h 1225747"/>
                <a:gd name="connsiteX17" fmla="*/ 571530 w 705778"/>
                <a:gd name="connsiteY17" fmla="*/ 722216 h 1225747"/>
                <a:gd name="connsiteX18" fmla="*/ 452671 w 705778"/>
                <a:gd name="connsiteY18" fmla="*/ 776847 h 1225747"/>
                <a:gd name="connsiteX19" fmla="*/ 434846 w 705778"/>
                <a:gd name="connsiteY19" fmla="*/ 848081 h 1225747"/>
                <a:gd name="connsiteX20" fmla="*/ 447977 w 705778"/>
                <a:gd name="connsiteY20" fmla="*/ 903939 h 1225747"/>
                <a:gd name="connsiteX21" fmla="*/ 482539 w 705778"/>
                <a:gd name="connsiteY21" fmla="*/ 989527 h 1225747"/>
                <a:gd name="connsiteX22" fmla="*/ 479001 w 705778"/>
                <a:gd name="connsiteY22" fmla="*/ 1225747 h 1225747"/>
                <a:gd name="connsiteX0" fmla="*/ 154879 w 705778"/>
                <a:gd name="connsiteY0" fmla="*/ 1164787 h 1225747"/>
                <a:gd name="connsiteX1" fmla="*/ 184474 w 705778"/>
                <a:gd name="connsiteY1" fmla="*/ 1021572 h 1225747"/>
                <a:gd name="connsiteX2" fmla="*/ 146306 w 705778"/>
                <a:gd name="connsiteY2" fmla="*/ 853796 h 1225747"/>
                <a:gd name="connsiteX3" fmla="*/ 30782 w 705778"/>
                <a:gd name="connsiteY3" fmla="*/ 474089 h 1225747"/>
                <a:gd name="connsiteX4" fmla="*/ 1118 w 705778"/>
                <a:gd name="connsiteY4" fmla="*/ 249299 h 1225747"/>
                <a:gd name="connsiteX5" fmla="*/ 71400 w 705778"/>
                <a:gd name="connsiteY5" fmla="*/ 95877 h 1225747"/>
                <a:gd name="connsiteX6" fmla="*/ 229650 w 705778"/>
                <a:gd name="connsiteY6" fmla="*/ 17773 h 1225747"/>
                <a:gd name="connsiteX7" fmla="*/ 336602 w 705778"/>
                <a:gd name="connsiteY7" fmla="*/ 16 h 1225747"/>
                <a:gd name="connsiteX8" fmla="*/ 488730 w 705778"/>
                <a:gd name="connsiteY8" fmla="*/ 19134 h 1225747"/>
                <a:gd name="connsiteX9" fmla="*/ 632218 w 705778"/>
                <a:gd name="connsiteY9" fmla="*/ 115541 h 1225747"/>
                <a:gd name="connsiteX10" fmla="*/ 704471 w 705778"/>
                <a:gd name="connsiteY10" fmla="*/ 268825 h 1225747"/>
                <a:gd name="connsiteX11" fmla="*/ 696988 w 705778"/>
                <a:gd name="connsiteY11" fmla="*/ 460006 h 1225747"/>
                <a:gd name="connsiteX12" fmla="*/ 600649 w 705778"/>
                <a:gd name="connsiteY12" fmla="*/ 534708 h 1225747"/>
                <a:gd name="connsiteX13" fmla="*/ 574592 w 705778"/>
                <a:gd name="connsiteY13" fmla="*/ 594172 h 1225747"/>
                <a:gd name="connsiteX14" fmla="*/ 610446 w 705778"/>
                <a:gd name="connsiteY14" fmla="*/ 617780 h 1225747"/>
                <a:gd name="connsiteX15" fmla="*/ 671338 w 705778"/>
                <a:gd name="connsiteY15" fmla="*/ 622407 h 1225747"/>
                <a:gd name="connsiteX16" fmla="*/ 640449 w 705778"/>
                <a:gd name="connsiteY16" fmla="*/ 678263 h 1225747"/>
                <a:gd name="connsiteX17" fmla="*/ 571530 w 705778"/>
                <a:gd name="connsiteY17" fmla="*/ 722216 h 1225747"/>
                <a:gd name="connsiteX18" fmla="*/ 452671 w 705778"/>
                <a:gd name="connsiteY18" fmla="*/ 776847 h 1225747"/>
                <a:gd name="connsiteX19" fmla="*/ 434846 w 705778"/>
                <a:gd name="connsiteY19" fmla="*/ 848081 h 1225747"/>
                <a:gd name="connsiteX20" fmla="*/ 447977 w 705778"/>
                <a:gd name="connsiteY20" fmla="*/ 903939 h 1225747"/>
                <a:gd name="connsiteX21" fmla="*/ 482539 w 705778"/>
                <a:gd name="connsiteY21" fmla="*/ 989527 h 1225747"/>
                <a:gd name="connsiteX22" fmla="*/ 479001 w 705778"/>
                <a:gd name="connsiteY22" fmla="*/ 1225747 h 1225747"/>
                <a:gd name="connsiteX0" fmla="*/ 154879 w 705778"/>
                <a:gd name="connsiteY0" fmla="*/ 1164787 h 1225747"/>
                <a:gd name="connsiteX1" fmla="*/ 184474 w 705778"/>
                <a:gd name="connsiteY1" fmla="*/ 1021572 h 1225747"/>
                <a:gd name="connsiteX2" fmla="*/ 146306 w 705778"/>
                <a:gd name="connsiteY2" fmla="*/ 853796 h 1225747"/>
                <a:gd name="connsiteX3" fmla="*/ 76707 w 705778"/>
                <a:gd name="connsiteY3" fmla="*/ 637511 h 1225747"/>
                <a:gd name="connsiteX4" fmla="*/ 30782 w 705778"/>
                <a:gd name="connsiteY4" fmla="*/ 474089 h 1225747"/>
                <a:gd name="connsiteX5" fmla="*/ 1118 w 705778"/>
                <a:gd name="connsiteY5" fmla="*/ 249299 h 1225747"/>
                <a:gd name="connsiteX6" fmla="*/ 71400 w 705778"/>
                <a:gd name="connsiteY6" fmla="*/ 95877 h 1225747"/>
                <a:gd name="connsiteX7" fmla="*/ 229650 w 705778"/>
                <a:gd name="connsiteY7" fmla="*/ 17773 h 1225747"/>
                <a:gd name="connsiteX8" fmla="*/ 336602 w 705778"/>
                <a:gd name="connsiteY8" fmla="*/ 16 h 1225747"/>
                <a:gd name="connsiteX9" fmla="*/ 488730 w 705778"/>
                <a:gd name="connsiteY9" fmla="*/ 19134 h 1225747"/>
                <a:gd name="connsiteX10" fmla="*/ 632218 w 705778"/>
                <a:gd name="connsiteY10" fmla="*/ 115541 h 1225747"/>
                <a:gd name="connsiteX11" fmla="*/ 704471 w 705778"/>
                <a:gd name="connsiteY11" fmla="*/ 268825 h 1225747"/>
                <a:gd name="connsiteX12" fmla="*/ 696988 w 705778"/>
                <a:gd name="connsiteY12" fmla="*/ 460006 h 1225747"/>
                <a:gd name="connsiteX13" fmla="*/ 600649 w 705778"/>
                <a:gd name="connsiteY13" fmla="*/ 534708 h 1225747"/>
                <a:gd name="connsiteX14" fmla="*/ 574592 w 705778"/>
                <a:gd name="connsiteY14" fmla="*/ 594172 h 1225747"/>
                <a:gd name="connsiteX15" fmla="*/ 610446 w 705778"/>
                <a:gd name="connsiteY15" fmla="*/ 617780 h 1225747"/>
                <a:gd name="connsiteX16" fmla="*/ 671338 w 705778"/>
                <a:gd name="connsiteY16" fmla="*/ 622407 h 1225747"/>
                <a:gd name="connsiteX17" fmla="*/ 640449 w 705778"/>
                <a:gd name="connsiteY17" fmla="*/ 678263 h 1225747"/>
                <a:gd name="connsiteX18" fmla="*/ 571530 w 705778"/>
                <a:gd name="connsiteY18" fmla="*/ 722216 h 1225747"/>
                <a:gd name="connsiteX19" fmla="*/ 452671 w 705778"/>
                <a:gd name="connsiteY19" fmla="*/ 776847 h 1225747"/>
                <a:gd name="connsiteX20" fmla="*/ 434846 w 705778"/>
                <a:gd name="connsiteY20" fmla="*/ 848081 h 1225747"/>
                <a:gd name="connsiteX21" fmla="*/ 447977 w 705778"/>
                <a:gd name="connsiteY21" fmla="*/ 903939 h 1225747"/>
                <a:gd name="connsiteX22" fmla="*/ 482539 w 705778"/>
                <a:gd name="connsiteY22" fmla="*/ 989527 h 1225747"/>
                <a:gd name="connsiteX23" fmla="*/ 479001 w 705778"/>
                <a:gd name="connsiteY23" fmla="*/ 1225747 h 1225747"/>
                <a:gd name="connsiteX0" fmla="*/ 154879 w 705778"/>
                <a:gd name="connsiteY0" fmla="*/ 1164787 h 1225747"/>
                <a:gd name="connsiteX1" fmla="*/ 184474 w 705778"/>
                <a:gd name="connsiteY1" fmla="*/ 1021572 h 1225747"/>
                <a:gd name="connsiteX2" fmla="*/ 146306 w 705778"/>
                <a:gd name="connsiteY2" fmla="*/ 853796 h 1225747"/>
                <a:gd name="connsiteX3" fmla="*/ 102900 w 705778"/>
                <a:gd name="connsiteY3" fmla="*/ 635130 h 1225747"/>
                <a:gd name="connsiteX4" fmla="*/ 30782 w 705778"/>
                <a:gd name="connsiteY4" fmla="*/ 474089 h 1225747"/>
                <a:gd name="connsiteX5" fmla="*/ 1118 w 705778"/>
                <a:gd name="connsiteY5" fmla="*/ 249299 h 1225747"/>
                <a:gd name="connsiteX6" fmla="*/ 71400 w 705778"/>
                <a:gd name="connsiteY6" fmla="*/ 95877 h 1225747"/>
                <a:gd name="connsiteX7" fmla="*/ 229650 w 705778"/>
                <a:gd name="connsiteY7" fmla="*/ 17773 h 1225747"/>
                <a:gd name="connsiteX8" fmla="*/ 336602 w 705778"/>
                <a:gd name="connsiteY8" fmla="*/ 16 h 1225747"/>
                <a:gd name="connsiteX9" fmla="*/ 488730 w 705778"/>
                <a:gd name="connsiteY9" fmla="*/ 19134 h 1225747"/>
                <a:gd name="connsiteX10" fmla="*/ 632218 w 705778"/>
                <a:gd name="connsiteY10" fmla="*/ 115541 h 1225747"/>
                <a:gd name="connsiteX11" fmla="*/ 704471 w 705778"/>
                <a:gd name="connsiteY11" fmla="*/ 268825 h 1225747"/>
                <a:gd name="connsiteX12" fmla="*/ 696988 w 705778"/>
                <a:gd name="connsiteY12" fmla="*/ 460006 h 1225747"/>
                <a:gd name="connsiteX13" fmla="*/ 600649 w 705778"/>
                <a:gd name="connsiteY13" fmla="*/ 534708 h 1225747"/>
                <a:gd name="connsiteX14" fmla="*/ 574592 w 705778"/>
                <a:gd name="connsiteY14" fmla="*/ 594172 h 1225747"/>
                <a:gd name="connsiteX15" fmla="*/ 610446 w 705778"/>
                <a:gd name="connsiteY15" fmla="*/ 617780 h 1225747"/>
                <a:gd name="connsiteX16" fmla="*/ 671338 w 705778"/>
                <a:gd name="connsiteY16" fmla="*/ 622407 h 1225747"/>
                <a:gd name="connsiteX17" fmla="*/ 640449 w 705778"/>
                <a:gd name="connsiteY17" fmla="*/ 678263 h 1225747"/>
                <a:gd name="connsiteX18" fmla="*/ 571530 w 705778"/>
                <a:gd name="connsiteY18" fmla="*/ 722216 h 1225747"/>
                <a:gd name="connsiteX19" fmla="*/ 452671 w 705778"/>
                <a:gd name="connsiteY19" fmla="*/ 776847 h 1225747"/>
                <a:gd name="connsiteX20" fmla="*/ 434846 w 705778"/>
                <a:gd name="connsiteY20" fmla="*/ 848081 h 1225747"/>
                <a:gd name="connsiteX21" fmla="*/ 447977 w 705778"/>
                <a:gd name="connsiteY21" fmla="*/ 903939 h 1225747"/>
                <a:gd name="connsiteX22" fmla="*/ 482539 w 705778"/>
                <a:gd name="connsiteY22" fmla="*/ 989527 h 1225747"/>
                <a:gd name="connsiteX23" fmla="*/ 479001 w 705778"/>
                <a:gd name="connsiteY23" fmla="*/ 1225747 h 1225747"/>
                <a:gd name="connsiteX0" fmla="*/ 156743 w 707642"/>
                <a:gd name="connsiteY0" fmla="*/ 1164787 h 1225747"/>
                <a:gd name="connsiteX1" fmla="*/ 186338 w 707642"/>
                <a:gd name="connsiteY1" fmla="*/ 1021572 h 1225747"/>
                <a:gd name="connsiteX2" fmla="*/ 148170 w 707642"/>
                <a:gd name="connsiteY2" fmla="*/ 853796 h 1225747"/>
                <a:gd name="connsiteX3" fmla="*/ 104764 w 707642"/>
                <a:gd name="connsiteY3" fmla="*/ 635130 h 1225747"/>
                <a:gd name="connsiteX4" fmla="*/ 18359 w 707642"/>
                <a:gd name="connsiteY4" fmla="*/ 447895 h 1225747"/>
                <a:gd name="connsiteX5" fmla="*/ 2982 w 707642"/>
                <a:gd name="connsiteY5" fmla="*/ 249299 h 1225747"/>
                <a:gd name="connsiteX6" fmla="*/ 73264 w 707642"/>
                <a:gd name="connsiteY6" fmla="*/ 95877 h 1225747"/>
                <a:gd name="connsiteX7" fmla="*/ 231514 w 707642"/>
                <a:gd name="connsiteY7" fmla="*/ 17773 h 1225747"/>
                <a:gd name="connsiteX8" fmla="*/ 338466 w 707642"/>
                <a:gd name="connsiteY8" fmla="*/ 16 h 1225747"/>
                <a:gd name="connsiteX9" fmla="*/ 490594 w 707642"/>
                <a:gd name="connsiteY9" fmla="*/ 19134 h 1225747"/>
                <a:gd name="connsiteX10" fmla="*/ 634082 w 707642"/>
                <a:gd name="connsiteY10" fmla="*/ 115541 h 1225747"/>
                <a:gd name="connsiteX11" fmla="*/ 706335 w 707642"/>
                <a:gd name="connsiteY11" fmla="*/ 268825 h 1225747"/>
                <a:gd name="connsiteX12" fmla="*/ 698852 w 707642"/>
                <a:gd name="connsiteY12" fmla="*/ 460006 h 1225747"/>
                <a:gd name="connsiteX13" fmla="*/ 602513 w 707642"/>
                <a:gd name="connsiteY13" fmla="*/ 534708 h 1225747"/>
                <a:gd name="connsiteX14" fmla="*/ 576456 w 707642"/>
                <a:gd name="connsiteY14" fmla="*/ 594172 h 1225747"/>
                <a:gd name="connsiteX15" fmla="*/ 612310 w 707642"/>
                <a:gd name="connsiteY15" fmla="*/ 617780 h 1225747"/>
                <a:gd name="connsiteX16" fmla="*/ 673202 w 707642"/>
                <a:gd name="connsiteY16" fmla="*/ 622407 h 1225747"/>
                <a:gd name="connsiteX17" fmla="*/ 642313 w 707642"/>
                <a:gd name="connsiteY17" fmla="*/ 678263 h 1225747"/>
                <a:gd name="connsiteX18" fmla="*/ 573394 w 707642"/>
                <a:gd name="connsiteY18" fmla="*/ 722216 h 1225747"/>
                <a:gd name="connsiteX19" fmla="*/ 454535 w 707642"/>
                <a:gd name="connsiteY19" fmla="*/ 776847 h 1225747"/>
                <a:gd name="connsiteX20" fmla="*/ 436710 w 707642"/>
                <a:gd name="connsiteY20" fmla="*/ 848081 h 1225747"/>
                <a:gd name="connsiteX21" fmla="*/ 449841 w 707642"/>
                <a:gd name="connsiteY21" fmla="*/ 903939 h 1225747"/>
                <a:gd name="connsiteX22" fmla="*/ 484403 w 707642"/>
                <a:gd name="connsiteY22" fmla="*/ 989527 h 1225747"/>
                <a:gd name="connsiteX23" fmla="*/ 480865 w 707642"/>
                <a:gd name="connsiteY23" fmla="*/ 1225747 h 1225747"/>
                <a:gd name="connsiteX0" fmla="*/ 161688 w 712587"/>
                <a:gd name="connsiteY0" fmla="*/ 1164787 h 1225747"/>
                <a:gd name="connsiteX1" fmla="*/ 191283 w 712587"/>
                <a:gd name="connsiteY1" fmla="*/ 1021572 h 1225747"/>
                <a:gd name="connsiteX2" fmla="*/ 153115 w 712587"/>
                <a:gd name="connsiteY2" fmla="*/ 853796 h 1225747"/>
                <a:gd name="connsiteX3" fmla="*/ 109709 w 712587"/>
                <a:gd name="connsiteY3" fmla="*/ 635130 h 1225747"/>
                <a:gd name="connsiteX4" fmla="*/ 23304 w 712587"/>
                <a:gd name="connsiteY4" fmla="*/ 447895 h 1225747"/>
                <a:gd name="connsiteX5" fmla="*/ 7927 w 712587"/>
                <a:gd name="connsiteY5" fmla="*/ 249299 h 1225747"/>
                <a:gd name="connsiteX6" fmla="*/ 78209 w 712587"/>
                <a:gd name="connsiteY6" fmla="*/ 95877 h 1225747"/>
                <a:gd name="connsiteX7" fmla="*/ 236459 w 712587"/>
                <a:gd name="connsiteY7" fmla="*/ 17773 h 1225747"/>
                <a:gd name="connsiteX8" fmla="*/ 343411 w 712587"/>
                <a:gd name="connsiteY8" fmla="*/ 16 h 1225747"/>
                <a:gd name="connsiteX9" fmla="*/ 495539 w 712587"/>
                <a:gd name="connsiteY9" fmla="*/ 19134 h 1225747"/>
                <a:gd name="connsiteX10" fmla="*/ 639027 w 712587"/>
                <a:gd name="connsiteY10" fmla="*/ 115541 h 1225747"/>
                <a:gd name="connsiteX11" fmla="*/ 711280 w 712587"/>
                <a:gd name="connsiteY11" fmla="*/ 268825 h 1225747"/>
                <a:gd name="connsiteX12" fmla="*/ 703797 w 712587"/>
                <a:gd name="connsiteY12" fmla="*/ 460006 h 1225747"/>
                <a:gd name="connsiteX13" fmla="*/ 607458 w 712587"/>
                <a:gd name="connsiteY13" fmla="*/ 534708 h 1225747"/>
                <a:gd name="connsiteX14" fmla="*/ 581401 w 712587"/>
                <a:gd name="connsiteY14" fmla="*/ 594172 h 1225747"/>
                <a:gd name="connsiteX15" fmla="*/ 617255 w 712587"/>
                <a:gd name="connsiteY15" fmla="*/ 617780 h 1225747"/>
                <a:gd name="connsiteX16" fmla="*/ 678147 w 712587"/>
                <a:gd name="connsiteY16" fmla="*/ 622407 h 1225747"/>
                <a:gd name="connsiteX17" fmla="*/ 647258 w 712587"/>
                <a:gd name="connsiteY17" fmla="*/ 678263 h 1225747"/>
                <a:gd name="connsiteX18" fmla="*/ 578339 w 712587"/>
                <a:gd name="connsiteY18" fmla="*/ 722216 h 1225747"/>
                <a:gd name="connsiteX19" fmla="*/ 459480 w 712587"/>
                <a:gd name="connsiteY19" fmla="*/ 776847 h 1225747"/>
                <a:gd name="connsiteX20" fmla="*/ 441655 w 712587"/>
                <a:gd name="connsiteY20" fmla="*/ 848081 h 1225747"/>
                <a:gd name="connsiteX21" fmla="*/ 454786 w 712587"/>
                <a:gd name="connsiteY21" fmla="*/ 903939 h 1225747"/>
                <a:gd name="connsiteX22" fmla="*/ 489348 w 712587"/>
                <a:gd name="connsiteY22" fmla="*/ 989527 h 1225747"/>
                <a:gd name="connsiteX23" fmla="*/ 485810 w 712587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5125 w 708003"/>
                <a:gd name="connsiteY3" fmla="*/ 635130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60006 h 1225747"/>
                <a:gd name="connsiteX13" fmla="*/ 602874 w 708003"/>
                <a:gd name="connsiteY13" fmla="*/ 534708 h 1225747"/>
                <a:gd name="connsiteX14" fmla="*/ 576817 w 708003"/>
                <a:gd name="connsiteY14" fmla="*/ 594172 h 1225747"/>
                <a:gd name="connsiteX15" fmla="*/ 612671 w 708003"/>
                <a:gd name="connsiteY15" fmla="*/ 617780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54896 w 708003"/>
                <a:gd name="connsiteY19" fmla="*/ 776847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60006 h 1225747"/>
                <a:gd name="connsiteX13" fmla="*/ 602874 w 708003"/>
                <a:gd name="connsiteY13" fmla="*/ 534708 h 1225747"/>
                <a:gd name="connsiteX14" fmla="*/ 576817 w 708003"/>
                <a:gd name="connsiteY14" fmla="*/ 594172 h 1225747"/>
                <a:gd name="connsiteX15" fmla="*/ 612671 w 708003"/>
                <a:gd name="connsiteY15" fmla="*/ 617780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54896 w 708003"/>
                <a:gd name="connsiteY19" fmla="*/ 776847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60006 h 1225747"/>
                <a:gd name="connsiteX13" fmla="*/ 602874 w 708003"/>
                <a:gd name="connsiteY13" fmla="*/ 534708 h 1225747"/>
                <a:gd name="connsiteX14" fmla="*/ 576817 w 708003"/>
                <a:gd name="connsiteY14" fmla="*/ 594172 h 1225747"/>
                <a:gd name="connsiteX15" fmla="*/ 629339 w 708003"/>
                <a:gd name="connsiteY15" fmla="*/ 601111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54896 w 708003"/>
                <a:gd name="connsiteY19" fmla="*/ 776847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60006 h 1225747"/>
                <a:gd name="connsiteX13" fmla="*/ 602874 w 708003"/>
                <a:gd name="connsiteY13" fmla="*/ 534708 h 1225747"/>
                <a:gd name="connsiteX14" fmla="*/ 569673 w 708003"/>
                <a:gd name="connsiteY14" fmla="*/ 570360 h 1225747"/>
                <a:gd name="connsiteX15" fmla="*/ 629339 w 708003"/>
                <a:gd name="connsiteY15" fmla="*/ 601111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54896 w 708003"/>
                <a:gd name="connsiteY19" fmla="*/ 776847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67150 h 1225747"/>
                <a:gd name="connsiteX13" fmla="*/ 602874 w 708003"/>
                <a:gd name="connsiteY13" fmla="*/ 534708 h 1225747"/>
                <a:gd name="connsiteX14" fmla="*/ 569673 w 708003"/>
                <a:gd name="connsiteY14" fmla="*/ 570360 h 1225747"/>
                <a:gd name="connsiteX15" fmla="*/ 629339 w 708003"/>
                <a:gd name="connsiteY15" fmla="*/ 601111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54896 w 708003"/>
                <a:gd name="connsiteY19" fmla="*/ 776847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67150 h 1225747"/>
                <a:gd name="connsiteX13" fmla="*/ 624305 w 708003"/>
                <a:gd name="connsiteY13" fmla="*/ 529946 h 1225747"/>
                <a:gd name="connsiteX14" fmla="*/ 569673 w 708003"/>
                <a:gd name="connsiteY14" fmla="*/ 570360 h 1225747"/>
                <a:gd name="connsiteX15" fmla="*/ 629339 w 708003"/>
                <a:gd name="connsiteY15" fmla="*/ 601111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54896 w 708003"/>
                <a:gd name="connsiteY19" fmla="*/ 776847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98107 h 1225747"/>
                <a:gd name="connsiteX13" fmla="*/ 624305 w 708003"/>
                <a:gd name="connsiteY13" fmla="*/ 529946 h 1225747"/>
                <a:gd name="connsiteX14" fmla="*/ 569673 w 708003"/>
                <a:gd name="connsiteY14" fmla="*/ 570360 h 1225747"/>
                <a:gd name="connsiteX15" fmla="*/ 629339 w 708003"/>
                <a:gd name="connsiteY15" fmla="*/ 601111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54896 w 708003"/>
                <a:gd name="connsiteY19" fmla="*/ 776847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98107 h 1225747"/>
                <a:gd name="connsiteX13" fmla="*/ 617161 w 708003"/>
                <a:gd name="connsiteY13" fmla="*/ 541852 h 1225747"/>
                <a:gd name="connsiteX14" fmla="*/ 569673 w 708003"/>
                <a:gd name="connsiteY14" fmla="*/ 570360 h 1225747"/>
                <a:gd name="connsiteX15" fmla="*/ 629339 w 708003"/>
                <a:gd name="connsiteY15" fmla="*/ 601111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54896 w 708003"/>
                <a:gd name="connsiteY19" fmla="*/ 776847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98107 h 1225747"/>
                <a:gd name="connsiteX13" fmla="*/ 617161 w 708003"/>
                <a:gd name="connsiteY13" fmla="*/ 541852 h 1225747"/>
                <a:gd name="connsiteX14" fmla="*/ 569673 w 708003"/>
                <a:gd name="connsiteY14" fmla="*/ 570360 h 1225747"/>
                <a:gd name="connsiteX15" fmla="*/ 634101 w 708003"/>
                <a:gd name="connsiteY15" fmla="*/ 589205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54896 w 708003"/>
                <a:gd name="connsiteY19" fmla="*/ 776847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98107 h 1225747"/>
                <a:gd name="connsiteX13" fmla="*/ 617161 w 708003"/>
                <a:gd name="connsiteY13" fmla="*/ 541852 h 1225747"/>
                <a:gd name="connsiteX14" fmla="*/ 569673 w 708003"/>
                <a:gd name="connsiteY14" fmla="*/ 570360 h 1225747"/>
                <a:gd name="connsiteX15" fmla="*/ 634101 w 708003"/>
                <a:gd name="connsiteY15" fmla="*/ 589205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92996 w 708003"/>
                <a:gd name="connsiteY19" fmla="*/ 774466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98107 h 1225747"/>
                <a:gd name="connsiteX13" fmla="*/ 617161 w 708003"/>
                <a:gd name="connsiteY13" fmla="*/ 541852 h 1225747"/>
                <a:gd name="connsiteX14" fmla="*/ 569673 w 708003"/>
                <a:gd name="connsiteY14" fmla="*/ 570360 h 1225747"/>
                <a:gd name="connsiteX15" fmla="*/ 634101 w 708003"/>
                <a:gd name="connsiteY15" fmla="*/ 589205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92996 w 708003"/>
                <a:gd name="connsiteY19" fmla="*/ 774466 h 1225747"/>
                <a:gd name="connsiteX20" fmla="*/ 482315 w 708003"/>
                <a:gd name="connsiteY20" fmla="*/ 850462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98107 h 1225747"/>
                <a:gd name="connsiteX13" fmla="*/ 617161 w 708003"/>
                <a:gd name="connsiteY13" fmla="*/ 541852 h 1225747"/>
                <a:gd name="connsiteX14" fmla="*/ 569673 w 708003"/>
                <a:gd name="connsiteY14" fmla="*/ 570360 h 1225747"/>
                <a:gd name="connsiteX15" fmla="*/ 634101 w 708003"/>
                <a:gd name="connsiteY15" fmla="*/ 589205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92996 w 708003"/>
                <a:gd name="connsiteY19" fmla="*/ 774466 h 1225747"/>
                <a:gd name="connsiteX20" fmla="*/ 482315 w 708003"/>
                <a:gd name="connsiteY20" fmla="*/ 850462 h 1225747"/>
                <a:gd name="connsiteX21" fmla="*/ 474015 w 708003"/>
                <a:gd name="connsiteY21" fmla="*/ 913464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164787"/>
                <a:gd name="connsiteX1" fmla="*/ 186699 w 708003"/>
                <a:gd name="connsiteY1" fmla="*/ 1021572 h 1164787"/>
                <a:gd name="connsiteX2" fmla="*/ 148531 w 708003"/>
                <a:gd name="connsiteY2" fmla="*/ 853796 h 1164787"/>
                <a:gd name="connsiteX3" fmla="*/ 109888 w 708003"/>
                <a:gd name="connsiteY3" fmla="*/ 723236 h 1164787"/>
                <a:gd name="connsiteX4" fmla="*/ 30627 w 708003"/>
                <a:gd name="connsiteY4" fmla="*/ 485995 h 1164787"/>
                <a:gd name="connsiteX5" fmla="*/ 3343 w 708003"/>
                <a:gd name="connsiteY5" fmla="*/ 249299 h 1164787"/>
                <a:gd name="connsiteX6" fmla="*/ 73625 w 708003"/>
                <a:gd name="connsiteY6" fmla="*/ 95877 h 1164787"/>
                <a:gd name="connsiteX7" fmla="*/ 231875 w 708003"/>
                <a:gd name="connsiteY7" fmla="*/ 17773 h 1164787"/>
                <a:gd name="connsiteX8" fmla="*/ 338827 w 708003"/>
                <a:gd name="connsiteY8" fmla="*/ 16 h 1164787"/>
                <a:gd name="connsiteX9" fmla="*/ 490955 w 708003"/>
                <a:gd name="connsiteY9" fmla="*/ 19134 h 1164787"/>
                <a:gd name="connsiteX10" fmla="*/ 634443 w 708003"/>
                <a:gd name="connsiteY10" fmla="*/ 115541 h 1164787"/>
                <a:gd name="connsiteX11" fmla="*/ 706696 w 708003"/>
                <a:gd name="connsiteY11" fmla="*/ 268825 h 1164787"/>
                <a:gd name="connsiteX12" fmla="*/ 699213 w 708003"/>
                <a:gd name="connsiteY12" fmla="*/ 498107 h 1164787"/>
                <a:gd name="connsiteX13" fmla="*/ 617161 w 708003"/>
                <a:gd name="connsiteY13" fmla="*/ 541852 h 1164787"/>
                <a:gd name="connsiteX14" fmla="*/ 569673 w 708003"/>
                <a:gd name="connsiteY14" fmla="*/ 570360 h 1164787"/>
                <a:gd name="connsiteX15" fmla="*/ 634101 w 708003"/>
                <a:gd name="connsiteY15" fmla="*/ 589205 h 1164787"/>
                <a:gd name="connsiteX16" fmla="*/ 673563 w 708003"/>
                <a:gd name="connsiteY16" fmla="*/ 622407 h 1164787"/>
                <a:gd name="connsiteX17" fmla="*/ 642674 w 708003"/>
                <a:gd name="connsiteY17" fmla="*/ 678263 h 1164787"/>
                <a:gd name="connsiteX18" fmla="*/ 573755 w 708003"/>
                <a:gd name="connsiteY18" fmla="*/ 722216 h 1164787"/>
                <a:gd name="connsiteX19" fmla="*/ 492996 w 708003"/>
                <a:gd name="connsiteY19" fmla="*/ 774466 h 1164787"/>
                <a:gd name="connsiteX20" fmla="*/ 482315 w 708003"/>
                <a:gd name="connsiteY20" fmla="*/ 850462 h 1164787"/>
                <a:gd name="connsiteX21" fmla="*/ 474015 w 708003"/>
                <a:gd name="connsiteY21" fmla="*/ 913464 h 1164787"/>
                <a:gd name="connsiteX22" fmla="*/ 484764 w 708003"/>
                <a:gd name="connsiteY22" fmla="*/ 989527 h 1164787"/>
                <a:gd name="connsiteX23" fmla="*/ 524089 w 708003"/>
                <a:gd name="connsiteY23" fmla="*/ 1144785 h 1164787"/>
                <a:gd name="connsiteX0" fmla="*/ 157104 w 708003"/>
                <a:gd name="connsiteY0" fmla="*/ 1164787 h 1164787"/>
                <a:gd name="connsiteX1" fmla="*/ 186699 w 708003"/>
                <a:gd name="connsiteY1" fmla="*/ 1021572 h 1164787"/>
                <a:gd name="connsiteX2" fmla="*/ 148531 w 708003"/>
                <a:gd name="connsiteY2" fmla="*/ 853796 h 1164787"/>
                <a:gd name="connsiteX3" fmla="*/ 109888 w 708003"/>
                <a:gd name="connsiteY3" fmla="*/ 723236 h 1164787"/>
                <a:gd name="connsiteX4" fmla="*/ 30627 w 708003"/>
                <a:gd name="connsiteY4" fmla="*/ 485995 h 1164787"/>
                <a:gd name="connsiteX5" fmla="*/ 3343 w 708003"/>
                <a:gd name="connsiteY5" fmla="*/ 249299 h 1164787"/>
                <a:gd name="connsiteX6" fmla="*/ 73625 w 708003"/>
                <a:gd name="connsiteY6" fmla="*/ 95877 h 1164787"/>
                <a:gd name="connsiteX7" fmla="*/ 231875 w 708003"/>
                <a:gd name="connsiteY7" fmla="*/ 17773 h 1164787"/>
                <a:gd name="connsiteX8" fmla="*/ 338827 w 708003"/>
                <a:gd name="connsiteY8" fmla="*/ 16 h 1164787"/>
                <a:gd name="connsiteX9" fmla="*/ 490955 w 708003"/>
                <a:gd name="connsiteY9" fmla="*/ 19134 h 1164787"/>
                <a:gd name="connsiteX10" fmla="*/ 634443 w 708003"/>
                <a:gd name="connsiteY10" fmla="*/ 115541 h 1164787"/>
                <a:gd name="connsiteX11" fmla="*/ 706696 w 708003"/>
                <a:gd name="connsiteY11" fmla="*/ 268825 h 1164787"/>
                <a:gd name="connsiteX12" fmla="*/ 699213 w 708003"/>
                <a:gd name="connsiteY12" fmla="*/ 498107 h 1164787"/>
                <a:gd name="connsiteX13" fmla="*/ 617161 w 708003"/>
                <a:gd name="connsiteY13" fmla="*/ 541852 h 1164787"/>
                <a:gd name="connsiteX14" fmla="*/ 569673 w 708003"/>
                <a:gd name="connsiteY14" fmla="*/ 563216 h 1164787"/>
                <a:gd name="connsiteX15" fmla="*/ 634101 w 708003"/>
                <a:gd name="connsiteY15" fmla="*/ 589205 h 1164787"/>
                <a:gd name="connsiteX16" fmla="*/ 673563 w 708003"/>
                <a:gd name="connsiteY16" fmla="*/ 622407 h 1164787"/>
                <a:gd name="connsiteX17" fmla="*/ 642674 w 708003"/>
                <a:gd name="connsiteY17" fmla="*/ 678263 h 1164787"/>
                <a:gd name="connsiteX18" fmla="*/ 573755 w 708003"/>
                <a:gd name="connsiteY18" fmla="*/ 722216 h 1164787"/>
                <a:gd name="connsiteX19" fmla="*/ 492996 w 708003"/>
                <a:gd name="connsiteY19" fmla="*/ 774466 h 1164787"/>
                <a:gd name="connsiteX20" fmla="*/ 482315 w 708003"/>
                <a:gd name="connsiteY20" fmla="*/ 850462 h 1164787"/>
                <a:gd name="connsiteX21" fmla="*/ 474015 w 708003"/>
                <a:gd name="connsiteY21" fmla="*/ 913464 h 1164787"/>
                <a:gd name="connsiteX22" fmla="*/ 484764 w 708003"/>
                <a:gd name="connsiteY22" fmla="*/ 989527 h 1164787"/>
                <a:gd name="connsiteX23" fmla="*/ 524089 w 708003"/>
                <a:gd name="connsiteY23" fmla="*/ 1144785 h 11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8003" h="1164787">
                  <a:moveTo>
                    <a:pt x="157104" y="1164787"/>
                  </a:moveTo>
                  <a:cubicBezTo>
                    <a:pt x="186634" y="1089774"/>
                    <a:pt x="188128" y="1073404"/>
                    <a:pt x="186699" y="1021572"/>
                  </a:cubicBezTo>
                  <a:cubicBezTo>
                    <a:pt x="185270" y="969740"/>
                    <a:pt x="161333" y="903519"/>
                    <a:pt x="148531" y="853796"/>
                  </a:cubicBezTo>
                  <a:cubicBezTo>
                    <a:pt x="135729" y="804073"/>
                    <a:pt x="129142" y="786520"/>
                    <a:pt x="109888" y="723236"/>
                  </a:cubicBezTo>
                  <a:cubicBezTo>
                    <a:pt x="90634" y="659952"/>
                    <a:pt x="43225" y="550697"/>
                    <a:pt x="30627" y="485995"/>
                  </a:cubicBezTo>
                  <a:cubicBezTo>
                    <a:pt x="-1486" y="384078"/>
                    <a:pt x="-3823" y="314319"/>
                    <a:pt x="3343" y="249299"/>
                  </a:cubicBezTo>
                  <a:cubicBezTo>
                    <a:pt x="10509" y="184279"/>
                    <a:pt x="35536" y="134465"/>
                    <a:pt x="73625" y="95877"/>
                  </a:cubicBezTo>
                  <a:cubicBezTo>
                    <a:pt x="111714" y="57289"/>
                    <a:pt x="187675" y="33750"/>
                    <a:pt x="231875" y="17773"/>
                  </a:cubicBezTo>
                  <a:cubicBezTo>
                    <a:pt x="276075" y="1796"/>
                    <a:pt x="295647" y="-211"/>
                    <a:pt x="338827" y="16"/>
                  </a:cubicBezTo>
                  <a:cubicBezTo>
                    <a:pt x="382007" y="243"/>
                    <a:pt x="441686" y="-120"/>
                    <a:pt x="490955" y="19134"/>
                  </a:cubicBezTo>
                  <a:cubicBezTo>
                    <a:pt x="540224" y="38388"/>
                    <a:pt x="598486" y="73926"/>
                    <a:pt x="634443" y="115541"/>
                  </a:cubicBezTo>
                  <a:cubicBezTo>
                    <a:pt x="670400" y="157156"/>
                    <a:pt x="695901" y="205064"/>
                    <a:pt x="706696" y="268825"/>
                  </a:cubicBezTo>
                  <a:cubicBezTo>
                    <a:pt x="717491" y="332586"/>
                    <a:pt x="656655" y="391711"/>
                    <a:pt x="699213" y="498107"/>
                  </a:cubicBezTo>
                  <a:cubicBezTo>
                    <a:pt x="686150" y="537295"/>
                    <a:pt x="638751" y="531001"/>
                    <a:pt x="617161" y="541852"/>
                  </a:cubicBezTo>
                  <a:cubicBezTo>
                    <a:pt x="595571" y="552703"/>
                    <a:pt x="566850" y="555324"/>
                    <a:pt x="569673" y="563216"/>
                  </a:cubicBezTo>
                  <a:cubicBezTo>
                    <a:pt x="572496" y="571108"/>
                    <a:pt x="616786" y="579340"/>
                    <a:pt x="634101" y="589205"/>
                  </a:cubicBezTo>
                  <a:cubicBezTo>
                    <a:pt x="651416" y="599070"/>
                    <a:pt x="672134" y="607564"/>
                    <a:pt x="673563" y="622407"/>
                  </a:cubicBezTo>
                  <a:cubicBezTo>
                    <a:pt x="674992" y="637250"/>
                    <a:pt x="659309" y="661628"/>
                    <a:pt x="642674" y="678263"/>
                  </a:cubicBezTo>
                  <a:cubicBezTo>
                    <a:pt x="626039" y="694898"/>
                    <a:pt x="598701" y="706182"/>
                    <a:pt x="573755" y="722216"/>
                  </a:cubicBezTo>
                  <a:cubicBezTo>
                    <a:pt x="548809" y="738250"/>
                    <a:pt x="508236" y="753092"/>
                    <a:pt x="492996" y="774466"/>
                  </a:cubicBezTo>
                  <a:cubicBezTo>
                    <a:pt x="477756" y="795840"/>
                    <a:pt x="485479" y="827296"/>
                    <a:pt x="482315" y="850462"/>
                  </a:cubicBezTo>
                  <a:cubicBezTo>
                    <a:pt x="479152" y="873628"/>
                    <a:pt x="473607" y="890287"/>
                    <a:pt x="474015" y="913464"/>
                  </a:cubicBezTo>
                  <a:cubicBezTo>
                    <a:pt x="474423" y="936641"/>
                    <a:pt x="489118" y="972110"/>
                    <a:pt x="484764" y="989527"/>
                  </a:cubicBezTo>
                  <a:cubicBezTo>
                    <a:pt x="506695" y="1066252"/>
                    <a:pt x="524089" y="1027099"/>
                    <a:pt x="524089" y="1144785"/>
                  </a:cubicBezTo>
                </a:path>
              </a:pathLst>
            </a:custGeom>
            <a:noFill/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46AB73B3-125A-4DE0-9E01-0CC445A0A1B7}"/>
                </a:ext>
              </a:extLst>
            </p:cNvPr>
            <p:cNvSpPr/>
            <p:nvPr/>
          </p:nvSpPr>
          <p:spPr>
            <a:xfrm>
              <a:off x="792835" y="3788374"/>
              <a:ext cx="893977" cy="470908"/>
            </a:xfrm>
            <a:custGeom>
              <a:avLst/>
              <a:gdLst>
                <a:gd name="connsiteX0" fmla="*/ 235840 w 628746"/>
                <a:gd name="connsiteY0" fmla="*/ 323850 h 324053"/>
                <a:gd name="connsiteX1" fmla="*/ 83440 w 628746"/>
                <a:gd name="connsiteY1" fmla="*/ 316706 h 324053"/>
                <a:gd name="connsiteX2" fmla="*/ 71533 w 628746"/>
                <a:gd name="connsiteY2" fmla="*/ 314325 h 324053"/>
                <a:gd name="connsiteX3" fmla="*/ 52483 w 628746"/>
                <a:gd name="connsiteY3" fmla="*/ 307181 h 324053"/>
                <a:gd name="connsiteX4" fmla="*/ 45340 w 628746"/>
                <a:gd name="connsiteY4" fmla="*/ 302419 h 324053"/>
                <a:gd name="connsiteX5" fmla="*/ 38196 w 628746"/>
                <a:gd name="connsiteY5" fmla="*/ 300037 h 324053"/>
                <a:gd name="connsiteX6" fmla="*/ 19146 w 628746"/>
                <a:gd name="connsiteY6" fmla="*/ 283369 h 324053"/>
                <a:gd name="connsiteX7" fmla="*/ 4858 w 628746"/>
                <a:gd name="connsiteY7" fmla="*/ 266700 h 324053"/>
                <a:gd name="connsiteX8" fmla="*/ 96 w 628746"/>
                <a:gd name="connsiteY8" fmla="*/ 252412 h 324053"/>
                <a:gd name="connsiteX9" fmla="*/ 14383 w 628746"/>
                <a:gd name="connsiteY9" fmla="*/ 150019 h 324053"/>
                <a:gd name="connsiteX10" fmla="*/ 23908 w 628746"/>
                <a:gd name="connsiteY10" fmla="*/ 135731 h 324053"/>
                <a:gd name="connsiteX11" fmla="*/ 54865 w 628746"/>
                <a:gd name="connsiteY11" fmla="*/ 104775 h 324053"/>
                <a:gd name="connsiteX12" fmla="*/ 69152 w 628746"/>
                <a:gd name="connsiteY12" fmla="*/ 92869 h 324053"/>
                <a:gd name="connsiteX13" fmla="*/ 81058 w 628746"/>
                <a:gd name="connsiteY13" fmla="*/ 80962 h 324053"/>
                <a:gd name="connsiteX14" fmla="*/ 95346 w 628746"/>
                <a:gd name="connsiteY14" fmla="*/ 73819 h 324053"/>
                <a:gd name="connsiteX15" fmla="*/ 114396 w 628746"/>
                <a:gd name="connsiteY15" fmla="*/ 57150 h 324053"/>
                <a:gd name="connsiteX16" fmla="*/ 131065 w 628746"/>
                <a:gd name="connsiteY16" fmla="*/ 40481 h 324053"/>
                <a:gd name="connsiteX17" fmla="*/ 169165 w 628746"/>
                <a:gd name="connsiteY17" fmla="*/ 30956 h 324053"/>
                <a:gd name="connsiteX18" fmla="*/ 197740 w 628746"/>
                <a:gd name="connsiteY18" fmla="*/ 21431 h 324053"/>
                <a:gd name="connsiteX19" fmla="*/ 226315 w 628746"/>
                <a:gd name="connsiteY19" fmla="*/ 16669 h 324053"/>
                <a:gd name="connsiteX20" fmla="*/ 242983 w 628746"/>
                <a:gd name="connsiteY20" fmla="*/ 11906 h 324053"/>
                <a:gd name="connsiteX21" fmla="*/ 276321 w 628746"/>
                <a:gd name="connsiteY21" fmla="*/ 4762 h 324053"/>
                <a:gd name="connsiteX22" fmla="*/ 285846 w 628746"/>
                <a:gd name="connsiteY22" fmla="*/ 2381 h 324053"/>
                <a:gd name="connsiteX23" fmla="*/ 309658 w 628746"/>
                <a:gd name="connsiteY23" fmla="*/ 0 h 324053"/>
                <a:gd name="connsiteX24" fmla="*/ 438246 w 628746"/>
                <a:gd name="connsiteY24" fmla="*/ 9525 h 324053"/>
                <a:gd name="connsiteX25" fmla="*/ 457296 w 628746"/>
                <a:gd name="connsiteY25" fmla="*/ 11906 h 324053"/>
                <a:gd name="connsiteX26" fmla="*/ 516827 w 628746"/>
                <a:gd name="connsiteY26" fmla="*/ 23812 h 324053"/>
                <a:gd name="connsiteX27" fmla="*/ 528733 w 628746"/>
                <a:gd name="connsiteY27" fmla="*/ 30956 h 324053"/>
                <a:gd name="connsiteX28" fmla="*/ 540640 w 628746"/>
                <a:gd name="connsiteY28" fmla="*/ 40481 h 324053"/>
                <a:gd name="connsiteX29" fmla="*/ 557308 w 628746"/>
                <a:gd name="connsiteY29" fmla="*/ 47625 h 324053"/>
                <a:gd name="connsiteX30" fmla="*/ 566833 w 628746"/>
                <a:gd name="connsiteY30" fmla="*/ 54769 h 324053"/>
                <a:gd name="connsiteX31" fmla="*/ 590646 w 628746"/>
                <a:gd name="connsiteY31" fmla="*/ 71437 h 324053"/>
                <a:gd name="connsiteX32" fmla="*/ 604933 w 628746"/>
                <a:gd name="connsiteY32" fmla="*/ 92869 h 324053"/>
                <a:gd name="connsiteX33" fmla="*/ 609696 w 628746"/>
                <a:gd name="connsiteY33" fmla="*/ 116681 h 324053"/>
                <a:gd name="connsiteX34" fmla="*/ 614458 w 628746"/>
                <a:gd name="connsiteY34" fmla="*/ 142875 h 324053"/>
                <a:gd name="connsiteX35" fmla="*/ 619221 w 628746"/>
                <a:gd name="connsiteY35" fmla="*/ 157162 h 324053"/>
                <a:gd name="connsiteX36" fmla="*/ 623983 w 628746"/>
                <a:gd name="connsiteY36" fmla="*/ 178594 h 324053"/>
                <a:gd name="connsiteX37" fmla="*/ 628746 w 628746"/>
                <a:gd name="connsiteY37" fmla="*/ 197644 h 324053"/>
                <a:gd name="connsiteX38" fmla="*/ 619221 w 628746"/>
                <a:gd name="connsiteY38" fmla="*/ 247650 h 324053"/>
                <a:gd name="connsiteX39" fmla="*/ 597790 w 628746"/>
                <a:gd name="connsiteY39" fmla="*/ 269081 h 324053"/>
                <a:gd name="connsiteX40" fmla="*/ 576358 w 628746"/>
                <a:gd name="connsiteY40" fmla="*/ 283369 h 324053"/>
                <a:gd name="connsiteX41" fmla="*/ 547783 w 628746"/>
                <a:gd name="connsiteY41" fmla="*/ 292894 h 324053"/>
                <a:gd name="connsiteX42" fmla="*/ 509683 w 628746"/>
                <a:gd name="connsiteY42" fmla="*/ 307181 h 324053"/>
                <a:gd name="connsiteX43" fmla="*/ 495396 w 628746"/>
                <a:gd name="connsiteY43" fmla="*/ 311944 h 324053"/>
                <a:gd name="connsiteX44" fmla="*/ 316802 w 628746"/>
                <a:gd name="connsiteY44" fmla="*/ 321469 h 324053"/>
                <a:gd name="connsiteX45" fmla="*/ 235840 w 628746"/>
                <a:gd name="connsiteY45" fmla="*/ 323850 h 324053"/>
                <a:gd name="connsiteX0" fmla="*/ 235840 w 628746"/>
                <a:gd name="connsiteY0" fmla="*/ 330993 h 331196"/>
                <a:gd name="connsiteX1" fmla="*/ 83440 w 628746"/>
                <a:gd name="connsiteY1" fmla="*/ 323849 h 331196"/>
                <a:gd name="connsiteX2" fmla="*/ 71533 w 628746"/>
                <a:gd name="connsiteY2" fmla="*/ 321468 h 331196"/>
                <a:gd name="connsiteX3" fmla="*/ 52483 w 628746"/>
                <a:gd name="connsiteY3" fmla="*/ 314324 h 331196"/>
                <a:gd name="connsiteX4" fmla="*/ 45340 w 628746"/>
                <a:gd name="connsiteY4" fmla="*/ 309562 h 331196"/>
                <a:gd name="connsiteX5" fmla="*/ 38196 w 628746"/>
                <a:gd name="connsiteY5" fmla="*/ 307180 h 331196"/>
                <a:gd name="connsiteX6" fmla="*/ 19146 w 628746"/>
                <a:gd name="connsiteY6" fmla="*/ 290512 h 331196"/>
                <a:gd name="connsiteX7" fmla="*/ 4858 w 628746"/>
                <a:gd name="connsiteY7" fmla="*/ 273843 h 331196"/>
                <a:gd name="connsiteX8" fmla="*/ 96 w 628746"/>
                <a:gd name="connsiteY8" fmla="*/ 259555 h 331196"/>
                <a:gd name="connsiteX9" fmla="*/ 14383 w 628746"/>
                <a:gd name="connsiteY9" fmla="*/ 157162 h 331196"/>
                <a:gd name="connsiteX10" fmla="*/ 23908 w 628746"/>
                <a:gd name="connsiteY10" fmla="*/ 142874 h 331196"/>
                <a:gd name="connsiteX11" fmla="*/ 54865 w 628746"/>
                <a:gd name="connsiteY11" fmla="*/ 111918 h 331196"/>
                <a:gd name="connsiteX12" fmla="*/ 69152 w 628746"/>
                <a:gd name="connsiteY12" fmla="*/ 100012 h 331196"/>
                <a:gd name="connsiteX13" fmla="*/ 81058 w 628746"/>
                <a:gd name="connsiteY13" fmla="*/ 88105 h 331196"/>
                <a:gd name="connsiteX14" fmla="*/ 95346 w 628746"/>
                <a:gd name="connsiteY14" fmla="*/ 80962 h 331196"/>
                <a:gd name="connsiteX15" fmla="*/ 114396 w 628746"/>
                <a:gd name="connsiteY15" fmla="*/ 64293 h 331196"/>
                <a:gd name="connsiteX16" fmla="*/ 131065 w 628746"/>
                <a:gd name="connsiteY16" fmla="*/ 47624 h 331196"/>
                <a:gd name="connsiteX17" fmla="*/ 169165 w 628746"/>
                <a:gd name="connsiteY17" fmla="*/ 38099 h 331196"/>
                <a:gd name="connsiteX18" fmla="*/ 197740 w 628746"/>
                <a:gd name="connsiteY18" fmla="*/ 28574 h 331196"/>
                <a:gd name="connsiteX19" fmla="*/ 226315 w 628746"/>
                <a:gd name="connsiteY19" fmla="*/ 23812 h 331196"/>
                <a:gd name="connsiteX20" fmla="*/ 242983 w 628746"/>
                <a:gd name="connsiteY20" fmla="*/ 19049 h 331196"/>
                <a:gd name="connsiteX21" fmla="*/ 276321 w 628746"/>
                <a:gd name="connsiteY21" fmla="*/ 11905 h 331196"/>
                <a:gd name="connsiteX22" fmla="*/ 285846 w 628746"/>
                <a:gd name="connsiteY22" fmla="*/ 9524 h 331196"/>
                <a:gd name="connsiteX23" fmla="*/ 319183 w 628746"/>
                <a:gd name="connsiteY23" fmla="*/ 0 h 331196"/>
                <a:gd name="connsiteX24" fmla="*/ 438246 w 628746"/>
                <a:gd name="connsiteY24" fmla="*/ 16668 h 331196"/>
                <a:gd name="connsiteX25" fmla="*/ 457296 w 628746"/>
                <a:gd name="connsiteY25" fmla="*/ 19049 h 331196"/>
                <a:gd name="connsiteX26" fmla="*/ 516827 w 628746"/>
                <a:gd name="connsiteY26" fmla="*/ 30955 h 331196"/>
                <a:gd name="connsiteX27" fmla="*/ 528733 w 628746"/>
                <a:gd name="connsiteY27" fmla="*/ 38099 h 331196"/>
                <a:gd name="connsiteX28" fmla="*/ 540640 w 628746"/>
                <a:gd name="connsiteY28" fmla="*/ 47624 h 331196"/>
                <a:gd name="connsiteX29" fmla="*/ 557308 w 628746"/>
                <a:gd name="connsiteY29" fmla="*/ 54768 h 331196"/>
                <a:gd name="connsiteX30" fmla="*/ 566833 w 628746"/>
                <a:gd name="connsiteY30" fmla="*/ 61912 h 331196"/>
                <a:gd name="connsiteX31" fmla="*/ 590646 w 628746"/>
                <a:gd name="connsiteY31" fmla="*/ 78580 h 331196"/>
                <a:gd name="connsiteX32" fmla="*/ 604933 w 628746"/>
                <a:gd name="connsiteY32" fmla="*/ 100012 h 331196"/>
                <a:gd name="connsiteX33" fmla="*/ 609696 w 628746"/>
                <a:gd name="connsiteY33" fmla="*/ 123824 h 331196"/>
                <a:gd name="connsiteX34" fmla="*/ 614458 w 628746"/>
                <a:gd name="connsiteY34" fmla="*/ 150018 h 331196"/>
                <a:gd name="connsiteX35" fmla="*/ 619221 w 628746"/>
                <a:gd name="connsiteY35" fmla="*/ 164305 h 331196"/>
                <a:gd name="connsiteX36" fmla="*/ 623983 w 628746"/>
                <a:gd name="connsiteY36" fmla="*/ 185737 h 331196"/>
                <a:gd name="connsiteX37" fmla="*/ 628746 w 628746"/>
                <a:gd name="connsiteY37" fmla="*/ 204787 h 331196"/>
                <a:gd name="connsiteX38" fmla="*/ 619221 w 628746"/>
                <a:gd name="connsiteY38" fmla="*/ 254793 h 331196"/>
                <a:gd name="connsiteX39" fmla="*/ 597790 w 628746"/>
                <a:gd name="connsiteY39" fmla="*/ 276224 h 331196"/>
                <a:gd name="connsiteX40" fmla="*/ 576358 w 628746"/>
                <a:gd name="connsiteY40" fmla="*/ 290512 h 331196"/>
                <a:gd name="connsiteX41" fmla="*/ 547783 w 628746"/>
                <a:gd name="connsiteY41" fmla="*/ 300037 h 331196"/>
                <a:gd name="connsiteX42" fmla="*/ 509683 w 628746"/>
                <a:gd name="connsiteY42" fmla="*/ 314324 h 331196"/>
                <a:gd name="connsiteX43" fmla="*/ 495396 w 628746"/>
                <a:gd name="connsiteY43" fmla="*/ 319087 h 331196"/>
                <a:gd name="connsiteX44" fmla="*/ 316802 w 628746"/>
                <a:gd name="connsiteY44" fmla="*/ 328612 h 331196"/>
                <a:gd name="connsiteX45" fmla="*/ 235840 w 628746"/>
                <a:gd name="connsiteY45" fmla="*/ 330993 h 33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28746" h="331196">
                  <a:moveTo>
                    <a:pt x="235840" y="330993"/>
                  </a:moveTo>
                  <a:cubicBezTo>
                    <a:pt x="196946" y="330199"/>
                    <a:pt x="133573" y="331561"/>
                    <a:pt x="83440" y="323849"/>
                  </a:cubicBezTo>
                  <a:cubicBezTo>
                    <a:pt x="79439" y="323234"/>
                    <a:pt x="75502" y="322262"/>
                    <a:pt x="71533" y="321468"/>
                  </a:cubicBezTo>
                  <a:cubicBezTo>
                    <a:pt x="54785" y="310300"/>
                    <a:pt x="76018" y="323149"/>
                    <a:pt x="52483" y="314324"/>
                  </a:cubicBezTo>
                  <a:cubicBezTo>
                    <a:pt x="49804" y="313319"/>
                    <a:pt x="47899" y="310842"/>
                    <a:pt x="45340" y="309562"/>
                  </a:cubicBezTo>
                  <a:cubicBezTo>
                    <a:pt x="43095" y="308439"/>
                    <a:pt x="40577" y="307974"/>
                    <a:pt x="38196" y="307180"/>
                  </a:cubicBezTo>
                  <a:cubicBezTo>
                    <a:pt x="21673" y="290659"/>
                    <a:pt x="42413" y="310871"/>
                    <a:pt x="19146" y="290512"/>
                  </a:cubicBezTo>
                  <a:cubicBezTo>
                    <a:pt x="11909" y="284180"/>
                    <a:pt x="10824" y="281798"/>
                    <a:pt x="4858" y="273843"/>
                  </a:cubicBezTo>
                  <a:cubicBezTo>
                    <a:pt x="3271" y="269080"/>
                    <a:pt x="96" y="264575"/>
                    <a:pt x="96" y="259555"/>
                  </a:cubicBezTo>
                  <a:cubicBezTo>
                    <a:pt x="96" y="227111"/>
                    <a:pt x="-2098" y="187771"/>
                    <a:pt x="14383" y="157162"/>
                  </a:cubicBezTo>
                  <a:cubicBezTo>
                    <a:pt x="17097" y="152122"/>
                    <a:pt x="20091" y="147140"/>
                    <a:pt x="23908" y="142874"/>
                  </a:cubicBezTo>
                  <a:cubicBezTo>
                    <a:pt x="33639" y="131999"/>
                    <a:pt x="43654" y="121260"/>
                    <a:pt x="54865" y="111918"/>
                  </a:cubicBezTo>
                  <a:cubicBezTo>
                    <a:pt x="59627" y="107949"/>
                    <a:pt x="64565" y="104182"/>
                    <a:pt x="69152" y="100012"/>
                  </a:cubicBezTo>
                  <a:cubicBezTo>
                    <a:pt x="73305" y="96236"/>
                    <a:pt x="76519" y="91406"/>
                    <a:pt x="81058" y="88105"/>
                  </a:cubicBezTo>
                  <a:cubicBezTo>
                    <a:pt x="85364" y="84973"/>
                    <a:pt x="90583" y="83343"/>
                    <a:pt x="95346" y="80962"/>
                  </a:cubicBezTo>
                  <a:cubicBezTo>
                    <a:pt x="121933" y="47727"/>
                    <a:pt x="89958" y="84288"/>
                    <a:pt x="114396" y="64293"/>
                  </a:cubicBezTo>
                  <a:cubicBezTo>
                    <a:pt x="120478" y="59317"/>
                    <a:pt x="123360" y="49165"/>
                    <a:pt x="131065" y="47624"/>
                  </a:cubicBezTo>
                  <a:cubicBezTo>
                    <a:pt x="147768" y="44284"/>
                    <a:pt x="148184" y="44484"/>
                    <a:pt x="169165" y="38099"/>
                  </a:cubicBezTo>
                  <a:cubicBezTo>
                    <a:pt x="178770" y="35176"/>
                    <a:pt x="188000" y="31009"/>
                    <a:pt x="197740" y="28574"/>
                  </a:cubicBezTo>
                  <a:cubicBezTo>
                    <a:pt x="207108" y="26232"/>
                    <a:pt x="216866" y="25801"/>
                    <a:pt x="226315" y="23812"/>
                  </a:cubicBezTo>
                  <a:cubicBezTo>
                    <a:pt x="231969" y="22622"/>
                    <a:pt x="237362" y="20387"/>
                    <a:pt x="242983" y="19049"/>
                  </a:cubicBezTo>
                  <a:cubicBezTo>
                    <a:pt x="254039" y="16416"/>
                    <a:pt x="265227" y="14370"/>
                    <a:pt x="276321" y="11905"/>
                  </a:cubicBezTo>
                  <a:cubicBezTo>
                    <a:pt x="279516" y="11195"/>
                    <a:pt x="278702" y="11508"/>
                    <a:pt x="285846" y="9524"/>
                  </a:cubicBezTo>
                  <a:cubicBezTo>
                    <a:pt x="292990" y="7540"/>
                    <a:pt x="311246" y="794"/>
                    <a:pt x="319183" y="0"/>
                  </a:cubicBezTo>
                  <a:cubicBezTo>
                    <a:pt x="362046" y="3175"/>
                    <a:pt x="395383" y="13493"/>
                    <a:pt x="438246" y="16668"/>
                  </a:cubicBezTo>
                  <a:cubicBezTo>
                    <a:pt x="444625" y="17182"/>
                    <a:pt x="450990" y="17962"/>
                    <a:pt x="457296" y="19049"/>
                  </a:cubicBezTo>
                  <a:cubicBezTo>
                    <a:pt x="498120" y="26088"/>
                    <a:pt x="493231" y="25057"/>
                    <a:pt x="516827" y="30955"/>
                  </a:cubicBezTo>
                  <a:cubicBezTo>
                    <a:pt x="520796" y="33336"/>
                    <a:pt x="524941" y="35445"/>
                    <a:pt x="528733" y="38099"/>
                  </a:cubicBezTo>
                  <a:cubicBezTo>
                    <a:pt x="532897" y="41014"/>
                    <a:pt x="536250" y="45063"/>
                    <a:pt x="540640" y="47624"/>
                  </a:cubicBezTo>
                  <a:cubicBezTo>
                    <a:pt x="545861" y="50670"/>
                    <a:pt x="552001" y="51873"/>
                    <a:pt x="557308" y="54768"/>
                  </a:cubicBezTo>
                  <a:cubicBezTo>
                    <a:pt x="560792" y="56669"/>
                    <a:pt x="563582" y="59636"/>
                    <a:pt x="566833" y="61912"/>
                  </a:cubicBezTo>
                  <a:cubicBezTo>
                    <a:pt x="569421" y="63724"/>
                    <a:pt x="586943" y="74877"/>
                    <a:pt x="590646" y="78580"/>
                  </a:cubicBezTo>
                  <a:cubicBezTo>
                    <a:pt x="599452" y="87386"/>
                    <a:pt x="599949" y="90042"/>
                    <a:pt x="604933" y="100012"/>
                  </a:cubicBezTo>
                  <a:cubicBezTo>
                    <a:pt x="606521" y="107949"/>
                    <a:pt x="608181" y="115872"/>
                    <a:pt x="609696" y="123824"/>
                  </a:cubicBezTo>
                  <a:cubicBezTo>
                    <a:pt x="611357" y="132542"/>
                    <a:pt x="612425" y="141379"/>
                    <a:pt x="614458" y="150018"/>
                  </a:cubicBezTo>
                  <a:cubicBezTo>
                    <a:pt x="615608" y="154905"/>
                    <a:pt x="617633" y="159543"/>
                    <a:pt x="619221" y="164305"/>
                  </a:cubicBezTo>
                  <a:cubicBezTo>
                    <a:pt x="624160" y="193941"/>
                    <a:pt x="618960" y="167320"/>
                    <a:pt x="623983" y="185737"/>
                  </a:cubicBezTo>
                  <a:cubicBezTo>
                    <a:pt x="625705" y="192052"/>
                    <a:pt x="628746" y="204787"/>
                    <a:pt x="628746" y="204787"/>
                  </a:cubicBezTo>
                  <a:cubicBezTo>
                    <a:pt x="626533" y="223598"/>
                    <a:pt x="629284" y="239698"/>
                    <a:pt x="619221" y="254793"/>
                  </a:cubicBezTo>
                  <a:cubicBezTo>
                    <a:pt x="612295" y="265183"/>
                    <a:pt x="607891" y="269009"/>
                    <a:pt x="597790" y="276224"/>
                  </a:cubicBezTo>
                  <a:cubicBezTo>
                    <a:pt x="590803" y="281215"/>
                    <a:pt x="584503" y="287797"/>
                    <a:pt x="576358" y="290512"/>
                  </a:cubicBezTo>
                  <a:cubicBezTo>
                    <a:pt x="566833" y="293687"/>
                    <a:pt x="556923" y="295882"/>
                    <a:pt x="547783" y="300037"/>
                  </a:cubicBezTo>
                  <a:cubicBezTo>
                    <a:pt x="497695" y="322805"/>
                    <a:pt x="539524" y="306185"/>
                    <a:pt x="509683" y="314324"/>
                  </a:cubicBezTo>
                  <a:cubicBezTo>
                    <a:pt x="504840" y="315645"/>
                    <a:pt x="500380" y="318483"/>
                    <a:pt x="495396" y="319087"/>
                  </a:cubicBezTo>
                  <a:cubicBezTo>
                    <a:pt x="452612" y="324273"/>
                    <a:pt x="346925" y="327200"/>
                    <a:pt x="316802" y="328612"/>
                  </a:cubicBezTo>
                  <a:cubicBezTo>
                    <a:pt x="285038" y="330101"/>
                    <a:pt x="274734" y="331787"/>
                    <a:pt x="235840" y="330993"/>
                  </a:cubicBezTo>
                  <a:close/>
                </a:path>
              </a:pathLst>
            </a:custGeom>
            <a:solidFill>
              <a:srgbClr val="FF99FF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8" name="楕円 27">
            <a:extLst>
              <a:ext uri="{FF2B5EF4-FFF2-40B4-BE49-F238E27FC236}">
                <a16:creationId xmlns:a16="http://schemas.microsoft.com/office/drawing/2014/main" id="{60EF2FF7-4C7F-48B8-839C-C4FBCA3883C8}"/>
              </a:ext>
            </a:extLst>
          </p:cNvPr>
          <p:cNvSpPr/>
          <p:nvPr/>
        </p:nvSpPr>
        <p:spPr>
          <a:xfrm>
            <a:off x="891242" y="3342950"/>
            <a:ext cx="195943" cy="172099"/>
          </a:xfrm>
          <a:prstGeom prst="ellipse">
            <a:avLst/>
          </a:prstGeom>
          <a:solidFill>
            <a:srgbClr val="FFFF00"/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0B91288E-52F9-4199-9551-0F97B7483A9E}"/>
              </a:ext>
            </a:extLst>
          </p:cNvPr>
          <p:cNvSpPr/>
          <p:nvPr/>
        </p:nvSpPr>
        <p:spPr>
          <a:xfrm>
            <a:off x="1396447" y="3021540"/>
            <a:ext cx="195943" cy="172099"/>
          </a:xfrm>
          <a:prstGeom prst="ellipse">
            <a:avLst/>
          </a:prstGeom>
          <a:solidFill>
            <a:srgbClr val="FFFF00"/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6BBBD666-425D-4454-A0B9-998C4FE83CAF}"/>
              </a:ext>
            </a:extLst>
          </p:cNvPr>
          <p:cNvCxnSpPr>
            <a:cxnSpLocks/>
            <a:stCxn id="28" idx="7"/>
            <a:endCxn id="30" idx="2"/>
          </p:cNvCxnSpPr>
          <p:nvPr/>
        </p:nvCxnSpPr>
        <p:spPr>
          <a:xfrm flipV="1">
            <a:off x="1058490" y="3107590"/>
            <a:ext cx="337957" cy="260563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C9FCF8D-C03B-4144-B869-2B007082DFE0}"/>
              </a:ext>
            </a:extLst>
          </p:cNvPr>
          <p:cNvSpPr txBox="1"/>
          <p:nvPr/>
        </p:nvSpPr>
        <p:spPr>
          <a:xfrm>
            <a:off x="40666" y="5656749"/>
            <a:ext cx="2831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b="0" strike="noStrike" dirty="0">
                <a:solidFill>
                  <a:srgbClr val="FF0000"/>
                </a:solidFill>
              </a:rPr>
              <a:t>Implant to Body Surface for BCI</a:t>
            </a:r>
            <a:endParaRPr kumimoji="1" lang="ja-JP" altLang="en-US" b="0" strike="noStrike" dirty="0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9D6089A-E85F-4533-846A-D4F0170E6EB5}"/>
              </a:ext>
            </a:extLst>
          </p:cNvPr>
          <p:cNvSpPr txBox="1"/>
          <p:nvPr/>
        </p:nvSpPr>
        <p:spPr>
          <a:xfrm>
            <a:off x="2793441" y="5656749"/>
            <a:ext cx="2831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b="0" strike="noStrike" dirty="0">
                <a:solidFill>
                  <a:srgbClr val="FF0000"/>
                </a:solidFill>
              </a:rPr>
              <a:t>Body Surface to External </a:t>
            </a:r>
            <a:r>
              <a:rPr kumimoji="1" lang="en-US" altLang="ja-JP" strike="noStrike" dirty="0">
                <a:solidFill>
                  <a:srgbClr val="FF0000"/>
                </a:solidFill>
              </a:rPr>
              <a:t>on-body surface</a:t>
            </a:r>
            <a:r>
              <a:rPr kumimoji="1" lang="en-US" altLang="ja-JP" b="0" strike="noStrike" dirty="0">
                <a:solidFill>
                  <a:srgbClr val="FF0000"/>
                </a:solidFill>
              </a:rPr>
              <a:t> for BCI</a:t>
            </a:r>
            <a:endParaRPr kumimoji="1" lang="ja-JP" altLang="en-US" b="0" strike="noStrike" dirty="0">
              <a:solidFill>
                <a:srgbClr val="FF0000"/>
              </a:solidFill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E959BD75-2BCF-464A-9471-F12186665C5C}"/>
              </a:ext>
            </a:extLst>
          </p:cNvPr>
          <p:cNvCxnSpPr>
            <a:cxnSpLocks/>
          </p:cNvCxnSpPr>
          <p:nvPr/>
        </p:nvCxnSpPr>
        <p:spPr>
          <a:xfrm>
            <a:off x="2752568" y="2391187"/>
            <a:ext cx="0" cy="39118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EDF2E94D-F3E9-4CB3-8C85-E64E84448C95}"/>
              </a:ext>
            </a:extLst>
          </p:cNvPr>
          <p:cNvCxnSpPr>
            <a:cxnSpLocks/>
          </p:cNvCxnSpPr>
          <p:nvPr/>
        </p:nvCxnSpPr>
        <p:spPr>
          <a:xfrm>
            <a:off x="5762468" y="3021540"/>
            <a:ext cx="0" cy="32815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209023EF-4634-441C-957A-F8A07958E707}"/>
              </a:ext>
            </a:extLst>
          </p:cNvPr>
          <p:cNvGrpSpPr/>
          <p:nvPr/>
        </p:nvGrpSpPr>
        <p:grpSpPr>
          <a:xfrm>
            <a:off x="6509960" y="3193639"/>
            <a:ext cx="1497175" cy="2463110"/>
            <a:chOff x="762000" y="3733689"/>
            <a:chExt cx="1006668" cy="1656142"/>
          </a:xfrm>
        </p:grpSpPr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F370313B-51A0-4FCD-8F07-7AA26B9563D7}"/>
                </a:ext>
              </a:extLst>
            </p:cNvPr>
            <p:cNvSpPr/>
            <p:nvPr/>
          </p:nvSpPr>
          <p:spPr>
            <a:xfrm>
              <a:off x="762000" y="3733689"/>
              <a:ext cx="1006668" cy="1656142"/>
            </a:xfrm>
            <a:custGeom>
              <a:avLst/>
              <a:gdLst>
                <a:gd name="connsiteX0" fmla="*/ 0 w 770709"/>
                <a:gd name="connsiteY0" fmla="*/ 1267097 h 1267097"/>
                <a:gd name="connsiteX1" fmla="*/ 65315 w 770709"/>
                <a:gd name="connsiteY1" fmla="*/ 940526 h 1267097"/>
                <a:gd name="connsiteX2" fmla="*/ 91440 w 770709"/>
                <a:gd name="connsiteY2" fmla="*/ 901337 h 1267097"/>
                <a:gd name="connsiteX3" fmla="*/ 104503 w 770709"/>
                <a:gd name="connsiteY3" fmla="*/ 862149 h 1267097"/>
                <a:gd name="connsiteX4" fmla="*/ 65315 w 770709"/>
                <a:gd name="connsiteY4" fmla="*/ 313509 h 1267097"/>
                <a:gd name="connsiteX5" fmla="*/ 52252 w 770709"/>
                <a:gd name="connsiteY5" fmla="*/ 248194 h 1267097"/>
                <a:gd name="connsiteX6" fmla="*/ 91440 w 770709"/>
                <a:gd name="connsiteY6" fmla="*/ 65314 h 1267097"/>
                <a:gd name="connsiteX7" fmla="*/ 169817 w 770709"/>
                <a:gd name="connsiteY7" fmla="*/ 26126 h 1267097"/>
                <a:gd name="connsiteX8" fmla="*/ 274320 w 770709"/>
                <a:gd name="connsiteY8" fmla="*/ 0 h 1267097"/>
                <a:gd name="connsiteX9" fmla="*/ 496389 w 770709"/>
                <a:gd name="connsiteY9" fmla="*/ 13063 h 1267097"/>
                <a:gd name="connsiteX10" fmla="*/ 640080 w 770709"/>
                <a:gd name="connsiteY10" fmla="*/ 130629 h 1267097"/>
                <a:gd name="connsiteX11" fmla="*/ 770709 w 770709"/>
                <a:gd name="connsiteY11" fmla="*/ 326572 h 1267097"/>
                <a:gd name="connsiteX12" fmla="*/ 731520 w 770709"/>
                <a:gd name="connsiteY12" fmla="*/ 444137 h 1267097"/>
                <a:gd name="connsiteX13" fmla="*/ 679269 w 770709"/>
                <a:gd name="connsiteY13" fmla="*/ 470263 h 1267097"/>
                <a:gd name="connsiteX14" fmla="*/ 627017 w 770709"/>
                <a:gd name="connsiteY14" fmla="*/ 548640 h 1267097"/>
                <a:gd name="connsiteX15" fmla="*/ 561703 w 770709"/>
                <a:gd name="connsiteY15" fmla="*/ 600892 h 1267097"/>
                <a:gd name="connsiteX16" fmla="*/ 535577 w 770709"/>
                <a:gd name="connsiteY16" fmla="*/ 640080 h 1267097"/>
                <a:gd name="connsiteX17" fmla="*/ 483326 w 770709"/>
                <a:gd name="connsiteY17" fmla="*/ 679269 h 1267097"/>
                <a:gd name="connsiteX18" fmla="*/ 404949 w 770709"/>
                <a:gd name="connsiteY18" fmla="*/ 731520 h 1267097"/>
                <a:gd name="connsiteX19" fmla="*/ 391886 w 770709"/>
                <a:gd name="connsiteY19" fmla="*/ 809897 h 1267097"/>
                <a:gd name="connsiteX20" fmla="*/ 378823 w 770709"/>
                <a:gd name="connsiteY20" fmla="*/ 849086 h 1267097"/>
                <a:gd name="connsiteX21" fmla="*/ 365760 w 770709"/>
                <a:gd name="connsiteY21" fmla="*/ 901337 h 1267097"/>
                <a:gd name="connsiteX22" fmla="*/ 352697 w 770709"/>
                <a:gd name="connsiteY22" fmla="*/ 1175657 h 1267097"/>
                <a:gd name="connsiteX0" fmla="*/ 1081 w 771790"/>
                <a:gd name="connsiteY0" fmla="*/ 1267097 h 1267097"/>
                <a:gd name="connsiteX1" fmla="*/ 30677 w 771790"/>
                <a:gd name="connsiteY1" fmla="*/ 1040538 h 1267097"/>
                <a:gd name="connsiteX2" fmla="*/ 92521 w 771790"/>
                <a:gd name="connsiteY2" fmla="*/ 901337 h 1267097"/>
                <a:gd name="connsiteX3" fmla="*/ 105584 w 771790"/>
                <a:gd name="connsiteY3" fmla="*/ 862149 h 1267097"/>
                <a:gd name="connsiteX4" fmla="*/ 66396 w 771790"/>
                <a:gd name="connsiteY4" fmla="*/ 313509 h 1267097"/>
                <a:gd name="connsiteX5" fmla="*/ 53333 w 771790"/>
                <a:gd name="connsiteY5" fmla="*/ 248194 h 1267097"/>
                <a:gd name="connsiteX6" fmla="*/ 92521 w 771790"/>
                <a:gd name="connsiteY6" fmla="*/ 65314 h 1267097"/>
                <a:gd name="connsiteX7" fmla="*/ 170898 w 771790"/>
                <a:gd name="connsiteY7" fmla="*/ 26126 h 1267097"/>
                <a:gd name="connsiteX8" fmla="*/ 275401 w 771790"/>
                <a:gd name="connsiteY8" fmla="*/ 0 h 1267097"/>
                <a:gd name="connsiteX9" fmla="*/ 497470 w 771790"/>
                <a:gd name="connsiteY9" fmla="*/ 13063 h 1267097"/>
                <a:gd name="connsiteX10" fmla="*/ 641161 w 771790"/>
                <a:gd name="connsiteY10" fmla="*/ 130629 h 1267097"/>
                <a:gd name="connsiteX11" fmla="*/ 771790 w 771790"/>
                <a:gd name="connsiteY11" fmla="*/ 326572 h 1267097"/>
                <a:gd name="connsiteX12" fmla="*/ 732601 w 771790"/>
                <a:gd name="connsiteY12" fmla="*/ 444137 h 1267097"/>
                <a:gd name="connsiteX13" fmla="*/ 680350 w 771790"/>
                <a:gd name="connsiteY13" fmla="*/ 470263 h 1267097"/>
                <a:gd name="connsiteX14" fmla="*/ 628098 w 771790"/>
                <a:gd name="connsiteY14" fmla="*/ 548640 h 1267097"/>
                <a:gd name="connsiteX15" fmla="*/ 562784 w 771790"/>
                <a:gd name="connsiteY15" fmla="*/ 600892 h 1267097"/>
                <a:gd name="connsiteX16" fmla="*/ 536658 w 771790"/>
                <a:gd name="connsiteY16" fmla="*/ 640080 h 1267097"/>
                <a:gd name="connsiteX17" fmla="*/ 484407 w 771790"/>
                <a:gd name="connsiteY17" fmla="*/ 679269 h 1267097"/>
                <a:gd name="connsiteX18" fmla="*/ 406030 w 771790"/>
                <a:gd name="connsiteY18" fmla="*/ 731520 h 1267097"/>
                <a:gd name="connsiteX19" fmla="*/ 392967 w 771790"/>
                <a:gd name="connsiteY19" fmla="*/ 809897 h 1267097"/>
                <a:gd name="connsiteX20" fmla="*/ 379904 w 771790"/>
                <a:gd name="connsiteY20" fmla="*/ 849086 h 1267097"/>
                <a:gd name="connsiteX21" fmla="*/ 366841 w 771790"/>
                <a:gd name="connsiteY21" fmla="*/ 901337 h 1267097"/>
                <a:gd name="connsiteX22" fmla="*/ 353778 w 771790"/>
                <a:gd name="connsiteY22" fmla="*/ 1175657 h 1267097"/>
                <a:gd name="connsiteX0" fmla="*/ 0 w 770709"/>
                <a:gd name="connsiteY0" fmla="*/ 1267097 h 1267097"/>
                <a:gd name="connsiteX1" fmla="*/ 29596 w 770709"/>
                <a:gd name="connsiteY1" fmla="*/ 1040538 h 1267097"/>
                <a:gd name="connsiteX2" fmla="*/ 91440 w 770709"/>
                <a:gd name="connsiteY2" fmla="*/ 901337 h 1267097"/>
                <a:gd name="connsiteX3" fmla="*/ 104503 w 770709"/>
                <a:gd name="connsiteY3" fmla="*/ 862149 h 1267097"/>
                <a:gd name="connsiteX4" fmla="*/ 65315 w 770709"/>
                <a:gd name="connsiteY4" fmla="*/ 313509 h 1267097"/>
                <a:gd name="connsiteX5" fmla="*/ 52252 w 770709"/>
                <a:gd name="connsiteY5" fmla="*/ 248194 h 1267097"/>
                <a:gd name="connsiteX6" fmla="*/ 91440 w 770709"/>
                <a:gd name="connsiteY6" fmla="*/ 65314 h 1267097"/>
                <a:gd name="connsiteX7" fmla="*/ 169817 w 770709"/>
                <a:gd name="connsiteY7" fmla="*/ 26126 h 1267097"/>
                <a:gd name="connsiteX8" fmla="*/ 274320 w 770709"/>
                <a:gd name="connsiteY8" fmla="*/ 0 h 1267097"/>
                <a:gd name="connsiteX9" fmla="*/ 496389 w 770709"/>
                <a:gd name="connsiteY9" fmla="*/ 13063 h 1267097"/>
                <a:gd name="connsiteX10" fmla="*/ 640080 w 770709"/>
                <a:gd name="connsiteY10" fmla="*/ 130629 h 1267097"/>
                <a:gd name="connsiteX11" fmla="*/ 770709 w 770709"/>
                <a:gd name="connsiteY11" fmla="*/ 326572 h 1267097"/>
                <a:gd name="connsiteX12" fmla="*/ 731520 w 770709"/>
                <a:gd name="connsiteY12" fmla="*/ 444137 h 1267097"/>
                <a:gd name="connsiteX13" fmla="*/ 679269 w 770709"/>
                <a:gd name="connsiteY13" fmla="*/ 470263 h 1267097"/>
                <a:gd name="connsiteX14" fmla="*/ 627017 w 770709"/>
                <a:gd name="connsiteY14" fmla="*/ 548640 h 1267097"/>
                <a:gd name="connsiteX15" fmla="*/ 561703 w 770709"/>
                <a:gd name="connsiteY15" fmla="*/ 600892 h 1267097"/>
                <a:gd name="connsiteX16" fmla="*/ 535577 w 770709"/>
                <a:gd name="connsiteY16" fmla="*/ 640080 h 1267097"/>
                <a:gd name="connsiteX17" fmla="*/ 483326 w 770709"/>
                <a:gd name="connsiteY17" fmla="*/ 679269 h 1267097"/>
                <a:gd name="connsiteX18" fmla="*/ 404949 w 770709"/>
                <a:gd name="connsiteY18" fmla="*/ 731520 h 1267097"/>
                <a:gd name="connsiteX19" fmla="*/ 391886 w 770709"/>
                <a:gd name="connsiteY19" fmla="*/ 809897 h 1267097"/>
                <a:gd name="connsiteX20" fmla="*/ 378823 w 770709"/>
                <a:gd name="connsiteY20" fmla="*/ 849086 h 1267097"/>
                <a:gd name="connsiteX21" fmla="*/ 365760 w 770709"/>
                <a:gd name="connsiteY21" fmla="*/ 901337 h 1267097"/>
                <a:gd name="connsiteX22" fmla="*/ 352697 w 770709"/>
                <a:gd name="connsiteY22" fmla="*/ 1175657 h 1267097"/>
                <a:gd name="connsiteX0" fmla="*/ 0 w 770709"/>
                <a:gd name="connsiteY0" fmla="*/ 1267097 h 1267097"/>
                <a:gd name="connsiteX1" fmla="*/ 29596 w 770709"/>
                <a:gd name="connsiteY1" fmla="*/ 1040538 h 1267097"/>
                <a:gd name="connsiteX2" fmla="*/ 91440 w 770709"/>
                <a:gd name="connsiteY2" fmla="*/ 901337 h 1267097"/>
                <a:gd name="connsiteX3" fmla="*/ 104503 w 770709"/>
                <a:gd name="connsiteY3" fmla="*/ 862149 h 1267097"/>
                <a:gd name="connsiteX4" fmla="*/ 65315 w 770709"/>
                <a:gd name="connsiteY4" fmla="*/ 313509 h 1267097"/>
                <a:gd name="connsiteX5" fmla="*/ 52252 w 770709"/>
                <a:gd name="connsiteY5" fmla="*/ 248194 h 1267097"/>
                <a:gd name="connsiteX6" fmla="*/ 91440 w 770709"/>
                <a:gd name="connsiteY6" fmla="*/ 65314 h 1267097"/>
                <a:gd name="connsiteX7" fmla="*/ 169817 w 770709"/>
                <a:gd name="connsiteY7" fmla="*/ 26126 h 1267097"/>
                <a:gd name="connsiteX8" fmla="*/ 274320 w 770709"/>
                <a:gd name="connsiteY8" fmla="*/ 0 h 1267097"/>
                <a:gd name="connsiteX9" fmla="*/ 496389 w 770709"/>
                <a:gd name="connsiteY9" fmla="*/ 13063 h 1267097"/>
                <a:gd name="connsiteX10" fmla="*/ 640080 w 770709"/>
                <a:gd name="connsiteY10" fmla="*/ 130629 h 1267097"/>
                <a:gd name="connsiteX11" fmla="*/ 770709 w 770709"/>
                <a:gd name="connsiteY11" fmla="*/ 326572 h 1267097"/>
                <a:gd name="connsiteX12" fmla="*/ 731520 w 770709"/>
                <a:gd name="connsiteY12" fmla="*/ 444137 h 1267097"/>
                <a:gd name="connsiteX13" fmla="*/ 679269 w 770709"/>
                <a:gd name="connsiteY13" fmla="*/ 470263 h 1267097"/>
                <a:gd name="connsiteX14" fmla="*/ 627017 w 770709"/>
                <a:gd name="connsiteY14" fmla="*/ 548640 h 1267097"/>
                <a:gd name="connsiteX15" fmla="*/ 561703 w 770709"/>
                <a:gd name="connsiteY15" fmla="*/ 600892 h 1267097"/>
                <a:gd name="connsiteX16" fmla="*/ 535577 w 770709"/>
                <a:gd name="connsiteY16" fmla="*/ 640080 h 1267097"/>
                <a:gd name="connsiteX17" fmla="*/ 483326 w 770709"/>
                <a:gd name="connsiteY17" fmla="*/ 679269 h 1267097"/>
                <a:gd name="connsiteX18" fmla="*/ 404949 w 770709"/>
                <a:gd name="connsiteY18" fmla="*/ 731520 h 1267097"/>
                <a:gd name="connsiteX19" fmla="*/ 391886 w 770709"/>
                <a:gd name="connsiteY19" fmla="*/ 809897 h 1267097"/>
                <a:gd name="connsiteX20" fmla="*/ 378823 w 770709"/>
                <a:gd name="connsiteY20" fmla="*/ 849086 h 1267097"/>
                <a:gd name="connsiteX21" fmla="*/ 365760 w 770709"/>
                <a:gd name="connsiteY21" fmla="*/ 901337 h 1267097"/>
                <a:gd name="connsiteX22" fmla="*/ 352697 w 770709"/>
                <a:gd name="connsiteY22" fmla="*/ 1175657 h 1267097"/>
                <a:gd name="connsiteX0" fmla="*/ 0 w 770709"/>
                <a:gd name="connsiteY0" fmla="*/ 1267097 h 1267097"/>
                <a:gd name="connsiteX1" fmla="*/ 29596 w 770709"/>
                <a:gd name="connsiteY1" fmla="*/ 1040538 h 1267097"/>
                <a:gd name="connsiteX2" fmla="*/ 29527 w 770709"/>
                <a:gd name="connsiteY2" fmla="*/ 891812 h 1267097"/>
                <a:gd name="connsiteX3" fmla="*/ 104503 w 770709"/>
                <a:gd name="connsiteY3" fmla="*/ 862149 h 1267097"/>
                <a:gd name="connsiteX4" fmla="*/ 65315 w 770709"/>
                <a:gd name="connsiteY4" fmla="*/ 313509 h 1267097"/>
                <a:gd name="connsiteX5" fmla="*/ 52252 w 770709"/>
                <a:gd name="connsiteY5" fmla="*/ 248194 h 1267097"/>
                <a:gd name="connsiteX6" fmla="*/ 91440 w 770709"/>
                <a:gd name="connsiteY6" fmla="*/ 65314 h 1267097"/>
                <a:gd name="connsiteX7" fmla="*/ 169817 w 770709"/>
                <a:gd name="connsiteY7" fmla="*/ 26126 h 1267097"/>
                <a:gd name="connsiteX8" fmla="*/ 274320 w 770709"/>
                <a:gd name="connsiteY8" fmla="*/ 0 h 1267097"/>
                <a:gd name="connsiteX9" fmla="*/ 496389 w 770709"/>
                <a:gd name="connsiteY9" fmla="*/ 13063 h 1267097"/>
                <a:gd name="connsiteX10" fmla="*/ 640080 w 770709"/>
                <a:gd name="connsiteY10" fmla="*/ 130629 h 1267097"/>
                <a:gd name="connsiteX11" fmla="*/ 770709 w 770709"/>
                <a:gd name="connsiteY11" fmla="*/ 326572 h 1267097"/>
                <a:gd name="connsiteX12" fmla="*/ 731520 w 770709"/>
                <a:gd name="connsiteY12" fmla="*/ 444137 h 1267097"/>
                <a:gd name="connsiteX13" fmla="*/ 679269 w 770709"/>
                <a:gd name="connsiteY13" fmla="*/ 470263 h 1267097"/>
                <a:gd name="connsiteX14" fmla="*/ 627017 w 770709"/>
                <a:gd name="connsiteY14" fmla="*/ 548640 h 1267097"/>
                <a:gd name="connsiteX15" fmla="*/ 561703 w 770709"/>
                <a:gd name="connsiteY15" fmla="*/ 600892 h 1267097"/>
                <a:gd name="connsiteX16" fmla="*/ 535577 w 770709"/>
                <a:gd name="connsiteY16" fmla="*/ 640080 h 1267097"/>
                <a:gd name="connsiteX17" fmla="*/ 483326 w 770709"/>
                <a:gd name="connsiteY17" fmla="*/ 679269 h 1267097"/>
                <a:gd name="connsiteX18" fmla="*/ 404949 w 770709"/>
                <a:gd name="connsiteY18" fmla="*/ 731520 h 1267097"/>
                <a:gd name="connsiteX19" fmla="*/ 391886 w 770709"/>
                <a:gd name="connsiteY19" fmla="*/ 809897 h 1267097"/>
                <a:gd name="connsiteX20" fmla="*/ 378823 w 770709"/>
                <a:gd name="connsiteY20" fmla="*/ 849086 h 1267097"/>
                <a:gd name="connsiteX21" fmla="*/ 365760 w 770709"/>
                <a:gd name="connsiteY21" fmla="*/ 901337 h 1267097"/>
                <a:gd name="connsiteX22" fmla="*/ 352697 w 770709"/>
                <a:gd name="connsiteY22" fmla="*/ 1175657 h 1267097"/>
                <a:gd name="connsiteX0" fmla="*/ 39527 w 810236"/>
                <a:gd name="connsiteY0" fmla="*/ 1267097 h 1267097"/>
                <a:gd name="connsiteX1" fmla="*/ 69123 w 810236"/>
                <a:gd name="connsiteY1" fmla="*/ 1040538 h 1267097"/>
                <a:gd name="connsiteX2" fmla="*/ 69054 w 810236"/>
                <a:gd name="connsiteY2" fmla="*/ 891812 h 1267097"/>
                <a:gd name="connsiteX3" fmla="*/ 1155 w 810236"/>
                <a:gd name="connsiteY3" fmla="*/ 669268 h 1267097"/>
                <a:gd name="connsiteX4" fmla="*/ 104842 w 810236"/>
                <a:gd name="connsiteY4" fmla="*/ 313509 h 1267097"/>
                <a:gd name="connsiteX5" fmla="*/ 91779 w 810236"/>
                <a:gd name="connsiteY5" fmla="*/ 248194 h 1267097"/>
                <a:gd name="connsiteX6" fmla="*/ 130967 w 810236"/>
                <a:gd name="connsiteY6" fmla="*/ 65314 h 1267097"/>
                <a:gd name="connsiteX7" fmla="*/ 209344 w 810236"/>
                <a:gd name="connsiteY7" fmla="*/ 26126 h 1267097"/>
                <a:gd name="connsiteX8" fmla="*/ 313847 w 810236"/>
                <a:gd name="connsiteY8" fmla="*/ 0 h 1267097"/>
                <a:gd name="connsiteX9" fmla="*/ 535916 w 810236"/>
                <a:gd name="connsiteY9" fmla="*/ 13063 h 1267097"/>
                <a:gd name="connsiteX10" fmla="*/ 679607 w 810236"/>
                <a:gd name="connsiteY10" fmla="*/ 130629 h 1267097"/>
                <a:gd name="connsiteX11" fmla="*/ 810236 w 810236"/>
                <a:gd name="connsiteY11" fmla="*/ 326572 h 1267097"/>
                <a:gd name="connsiteX12" fmla="*/ 771047 w 810236"/>
                <a:gd name="connsiteY12" fmla="*/ 444137 h 1267097"/>
                <a:gd name="connsiteX13" fmla="*/ 718796 w 810236"/>
                <a:gd name="connsiteY13" fmla="*/ 470263 h 1267097"/>
                <a:gd name="connsiteX14" fmla="*/ 666544 w 810236"/>
                <a:gd name="connsiteY14" fmla="*/ 548640 h 1267097"/>
                <a:gd name="connsiteX15" fmla="*/ 601230 w 810236"/>
                <a:gd name="connsiteY15" fmla="*/ 600892 h 1267097"/>
                <a:gd name="connsiteX16" fmla="*/ 575104 w 810236"/>
                <a:gd name="connsiteY16" fmla="*/ 640080 h 1267097"/>
                <a:gd name="connsiteX17" fmla="*/ 522853 w 810236"/>
                <a:gd name="connsiteY17" fmla="*/ 679269 h 1267097"/>
                <a:gd name="connsiteX18" fmla="*/ 444476 w 810236"/>
                <a:gd name="connsiteY18" fmla="*/ 731520 h 1267097"/>
                <a:gd name="connsiteX19" fmla="*/ 431413 w 810236"/>
                <a:gd name="connsiteY19" fmla="*/ 809897 h 1267097"/>
                <a:gd name="connsiteX20" fmla="*/ 418350 w 810236"/>
                <a:gd name="connsiteY20" fmla="*/ 849086 h 1267097"/>
                <a:gd name="connsiteX21" fmla="*/ 405287 w 810236"/>
                <a:gd name="connsiteY21" fmla="*/ 901337 h 1267097"/>
                <a:gd name="connsiteX22" fmla="*/ 392224 w 810236"/>
                <a:gd name="connsiteY22" fmla="*/ 1175657 h 1267097"/>
                <a:gd name="connsiteX0" fmla="*/ 76399 w 847108"/>
                <a:gd name="connsiteY0" fmla="*/ 1267097 h 1267097"/>
                <a:gd name="connsiteX1" fmla="*/ 105995 w 847108"/>
                <a:gd name="connsiteY1" fmla="*/ 1040538 h 1267097"/>
                <a:gd name="connsiteX2" fmla="*/ 105926 w 847108"/>
                <a:gd name="connsiteY2" fmla="*/ 891812 h 1267097"/>
                <a:gd name="connsiteX3" fmla="*/ 38027 w 847108"/>
                <a:gd name="connsiteY3" fmla="*/ 669268 h 1267097"/>
                <a:gd name="connsiteX4" fmla="*/ 3601 w 847108"/>
                <a:gd name="connsiteY4" fmla="*/ 261121 h 1267097"/>
                <a:gd name="connsiteX5" fmla="*/ 128651 w 847108"/>
                <a:gd name="connsiteY5" fmla="*/ 248194 h 1267097"/>
                <a:gd name="connsiteX6" fmla="*/ 167839 w 847108"/>
                <a:gd name="connsiteY6" fmla="*/ 65314 h 1267097"/>
                <a:gd name="connsiteX7" fmla="*/ 246216 w 847108"/>
                <a:gd name="connsiteY7" fmla="*/ 26126 h 1267097"/>
                <a:gd name="connsiteX8" fmla="*/ 350719 w 847108"/>
                <a:gd name="connsiteY8" fmla="*/ 0 h 1267097"/>
                <a:gd name="connsiteX9" fmla="*/ 572788 w 847108"/>
                <a:gd name="connsiteY9" fmla="*/ 13063 h 1267097"/>
                <a:gd name="connsiteX10" fmla="*/ 716479 w 847108"/>
                <a:gd name="connsiteY10" fmla="*/ 130629 h 1267097"/>
                <a:gd name="connsiteX11" fmla="*/ 847108 w 847108"/>
                <a:gd name="connsiteY11" fmla="*/ 326572 h 1267097"/>
                <a:gd name="connsiteX12" fmla="*/ 807919 w 847108"/>
                <a:gd name="connsiteY12" fmla="*/ 444137 h 1267097"/>
                <a:gd name="connsiteX13" fmla="*/ 755668 w 847108"/>
                <a:gd name="connsiteY13" fmla="*/ 470263 h 1267097"/>
                <a:gd name="connsiteX14" fmla="*/ 703416 w 847108"/>
                <a:gd name="connsiteY14" fmla="*/ 548640 h 1267097"/>
                <a:gd name="connsiteX15" fmla="*/ 638102 w 847108"/>
                <a:gd name="connsiteY15" fmla="*/ 600892 h 1267097"/>
                <a:gd name="connsiteX16" fmla="*/ 611976 w 847108"/>
                <a:gd name="connsiteY16" fmla="*/ 640080 h 1267097"/>
                <a:gd name="connsiteX17" fmla="*/ 559725 w 847108"/>
                <a:gd name="connsiteY17" fmla="*/ 679269 h 1267097"/>
                <a:gd name="connsiteX18" fmla="*/ 481348 w 847108"/>
                <a:gd name="connsiteY18" fmla="*/ 731520 h 1267097"/>
                <a:gd name="connsiteX19" fmla="*/ 468285 w 847108"/>
                <a:gd name="connsiteY19" fmla="*/ 809897 h 1267097"/>
                <a:gd name="connsiteX20" fmla="*/ 455222 w 847108"/>
                <a:gd name="connsiteY20" fmla="*/ 849086 h 1267097"/>
                <a:gd name="connsiteX21" fmla="*/ 442159 w 847108"/>
                <a:gd name="connsiteY21" fmla="*/ 901337 h 1267097"/>
                <a:gd name="connsiteX22" fmla="*/ 429096 w 847108"/>
                <a:gd name="connsiteY22" fmla="*/ 1175657 h 1267097"/>
                <a:gd name="connsiteX0" fmla="*/ 74040 w 844749"/>
                <a:gd name="connsiteY0" fmla="*/ 1267097 h 1267097"/>
                <a:gd name="connsiteX1" fmla="*/ 103636 w 844749"/>
                <a:gd name="connsiteY1" fmla="*/ 1040538 h 1267097"/>
                <a:gd name="connsiteX2" fmla="*/ 103567 w 844749"/>
                <a:gd name="connsiteY2" fmla="*/ 891812 h 1267097"/>
                <a:gd name="connsiteX3" fmla="*/ 35668 w 844749"/>
                <a:gd name="connsiteY3" fmla="*/ 669268 h 1267097"/>
                <a:gd name="connsiteX4" fmla="*/ 1242 w 844749"/>
                <a:gd name="connsiteY4" fmla="*/ 261121 h 1267097"/>
                <a:gd name="connsiteX5" fmla="*/ 81048 w 844749"/>
                <a:gd name="connsiteY5" fmla="*/ 62456 h 1267097"/>
                <a:gd name="connsiteX6" fmla="*/ 165480 w 844749"/>
                <a:gd name="connsiteY6" fmla="*/ 65314 h 1267097"/>
                <a:gd name="connsiteX7" fmla="*/ 243857 w 844749"/>
                <a:gd name="connsiteY7" fmla="*/ 26126 h 1267097"/>
                <a:gd name="connsiteX8" fmla="*/ 348360 w 844749"/>
                <a:gd name="connsiteY8" fmla="*/ 0 h 1267097"/>
                <a:gd name="connsiteX9" fmla="*/ 570429 w 844749"/>
                <a:gd name="connsiteY9" fmla="*/ 13063 h 1267097"/>
                <a:gd name="connsiteX10" fmla="*/ 714120 w 844749"/>
                <a:gd name="connsiteY10" fmla="*/ 130629 h 1267097"/>
                <a:gd name="connsiteX11" fmla="*/ 844749 w 844749"/>
                <a:gd name="connsiteY11" fmla="*/ 326572 h 1267097"/>
                <a:gd name="connsiteX12" fmla="*/ 805560 w 844749"/>
                <a:gd name="connsiteY12" fmla="*/ 444137 h 1267097"/>
                <a:gd name="connsiteX13" fmla="*/ 753309 w 844749"/>
                <a:gd name="connsiteY13" fmla="*/ 470263 h 1267097"/>
                <a:gd name="connsiteX14" fmla="*/ 701057 w 844749"/>
                <a:gd name="connsiteY14" fmla="*/ 548640 h 1267097"/>
                <a:gd name="connsiteX15" fmla="*/ 635743 w 844749"/>
                <a:gd name="connsiteY15" fmla="*/ 600892 h 1267097"/>
                <a:gd name="connsiteX16" fmla="*/ 609617 w 844749"/>
                <a:gd name="connsiteY16" fmla="*/ 640080 h 1267097"/>
                <a:gd name="connsiteX17" fmla="*/ 557366 w 844749"/>
                <a:gd name="connsiteY17" fmla="*/ 679269 h 1267097"/>
                <a:gd name="connsiteX18" fmla="*/ 478989 w 844749"/>
                <a:gd name="connsiteY18" fmla="*/ 731520 h 1267097"/>
                <a:gd name="connsiteX19" fmla="*/ 465926 w 844749"/>
                <a:gd name="connsiteY19" fmla="*/ 809897 h 1267097"/>
                <a:gd name="connsiteX20" fmla="*/ 452863 w 844749"/>
                <a:gd name="connsiteY20" fmla="*/ 849086 h 1267097"/>
                <a:gd name="connsiteX21" fmla="*/ 439800 w 844749"/>
                <a:gd name="connsiteY21" fmla="*/ 901337 h 1267097"/>
                <a:gd name="connsiteX22" fmla="*/ 426737 w 844749"/>
                <a:gd name="connsiteY22" fmla="*/ 1175657 h 1267097"/>
                <a:gd name="connsiteX0" fmla="*/ 74040 w 844749"/>
                <a:gd name="connsiteY0" fmla="*/ 1291603 h 1291603"/>
                <a:gd name="connsiteX1" fmla="*/ 103636 w 844749"/>
                <a:gd name="connsiteY1" fmla="*/ 1065044 h 1291603"/>
                <a:gd name="connsiteX2" fmla="*/ 103567 w 844749"/>
                <a:gd name="connsiteY2" fmla="*/ 916318 h 1291603"/>
                <a:gd name="connsiteX3" fmla="*/ 35668 w 844749"/>
                <a:gd name="connsiteY3" fmla="*/ 693774 h 1291603"/>
                <a:gd name="connsiteX4" fmla="*/ 1242 w 844749"/>
                <a:gd name="connsiteY4" fmla="*/ 285627 h 1291603"/>
                <a:gd name="connsiteX5" fmla="*/ 81048 w 844749"/>
                <a:gd name="connsiteY5" fmla="*/ 86962 h 1291603"/>
                <a:gd name="connsiteX6" fmla="*/ 165480 w 844749"/>
                <a:gd name="connsiteY6" fmla="*/ 89820 h 1291603"/>
                <a:gd name="connsiteX7" fmla="*/ 301007 w 844749"/>
                <a:gd name="connsiteY7" fmla="*/ 3007 h 1291603"/>
                <a:gd name="connsiteX8" fmla="*/ 348360 w 844749"/>
                <a:gd name="connsiteY8" fmla="*/ 24506 h 1291603"/>
                <a:gd name="connsiteX9" fmla="*/ 570429 w 844749"/>
                <a:gd name="connsiteY9" fmla="*/ 37569 h 1291603"/>
                <a:gd name="connsiteX10" fmla="*/ 714120 w 844749"/>
                <a:gd name="connsiteY10" fmla="*/ 155135 h 1291603"/>
                <a:gd name="connsiteX11" fmla="*/ 844749 w 844749"/>
                <a:gd name="connsiteY11" fmla="*/ 351078 h 1291603"/>
                <a:gd name="connsiteX12" fmla="*/ 805560 w 844749"/>
                <a:gd name="connsiteY12" fmla="*/ 468643 h 1291603"/>
                <a:gd name="connsiteX13" fmla="*/ 753309 w 844749"/>
                <a:gd name="connsiteY13" fmla="*/ 494769 h 1291603"/>
                <a:gd name="connsiteX14" fmla="*/ 701057 w 844749"/>
                <a:gd name="connsiteY14" fmla="*/ 573146 h 1291603"/>
                <a:gd name="connsiteX15" fmla="*/ 635743 w 844749"/>
                <a:gd name="connsiteY15" fmla="*/ 625398 h 1291603"/>
                <a:gd name="connsiteX16" fmla="*/ 609617 w 844749"/>
                <a:gd name="connsiteY16" fmla="*/ 664586 h 1291603"/>
                <a:gd name="connsiteX17" fmla="*/ 557366 w 844749"/>
                <a:gd name="connsiteY17" fmla="*/ 703775 h 1291603"/>
                <a:gd name="connsiteX18" fmla="*/ 478989 w 844749"/>
                <a:gd name="connsiteY18" fmla="*/ 756026 h 1291603"/>
                <a:gd name="connsiteX19" fmla="*/ 465926 w 844749"/>
                <a:gd name="connsiteY19" fmla="*/ 834403 h 1291603"/>
                <a:gd name="connsiteX20" fmla="*/ 452863 w 844749"/>
                <a:gd name="connsiteY20" fmla="*/ 873592 h 1291603"/>
                <a:gd name="connsiteX21" fmla="*/ 439800 w 844749"/>
                <a:gd name="connsiteY21" fmla="*/ 925843 h 1291603"/>
                <a:gd name="connsiteX22" fmla="*/ 426737 w 844749"/>
                <a:gd name="connsiteY22" fmla="*/ 1200163 h 1291603"/>
                <a:gd name="connsiteX0" fmla="*/ 74040 w 844749"/>
                <a:gd name="connsiteY0" fmla="*/ 1288654 h 1288654"/>
                <a:gd name="connsiteX1" fmla="*/ 103636 w 844749"/>
                <a:gd name="connsiteY1" fmla="*/ 1062095 h 1288654"/>
                <a:gd name="connsiteX2" fmla="*/ 103567 w 844749"/>
                <a:gd name="connsiteY2" fmla="*/ 913369 h 1288654"/>
                <a:gd name="connsiteX3" fmla="*/ 35668 w 844749"/>
                <a:gd name="connsiteY3" fmla="*/ 690825 h 1288654"/>
                <a:gd name="connsiteX4" fmla="*/ 1242 w 844749"/>
                <a:gd name="connsiteY4" fmla="*/ 282678 h 1288654"/>
                <a:gd name="connsiteX5" fmla="*/ 81048 w 844749"/>
                <a:gd name="connsiteY5" fmla="*/ 84013 h 1288654"/>
                <a:gd name="connsiteX6" fmla="*/ 194055 w 844749"/>
                <a:gd name="connsiteY6" fmla="*/ 17815 h 1288654"/>
                <a:gd name="connsiteX7" fmla="*/ 301007 w 844749"/>
                <a:gd name="connsiteY7" fmla="*/ 58 h 1288654"/>
                <a:gd name="connsiteX8" fmla="*/ 348360 w 844749"/>
                <a:gd name="connsiteY8" fmla="*/ 21557 h 1288654"/>
                <a:gd name="connsiteX9" fmla="*/ 570429 w 844749"/>
                <a:gd name="connsiteY9" fmla="*/ 34620 h 1288654"/>
                <a:gd name="connsiteX10" fmla="*/ 714120 w 844749"/>
                <a:gd name="connsiteY10" fmla="*/ 152186 h 1288654"/>
                <a:gd name="connsiteX11" fmla="*/ 844749 w 844749"/>
                <a:gd name="connsiteY11" fmla="*/ 348129 h 1288654"/>
                <a:gd name="connsiteX12" fmla="*/ 805560 w 844749"/>
                <a:gd name="connsiteY12" fmla="*/ 465694 h 1288654"/>
                <a:gd name="connsiteX13" fmla="*/ 753309 w 844749"/>
                <a:gd name="connsiteY13" fmla="*/ 491820 h 1288654"/>
                <a:gd name="connsiteX14" fmla="*/ 701057 w 844749"/>
                <a:gd name="connsiteY14" fmla="*/ 570197 h 1288654"/>
                <a:gd name="connsiteX15" fmla="*/ 635743 w 844749"/>
                <a:gd name="connsiteY15" fmla="*/ 622449 h 1288654"/>
                <a:gd name="connsiteX16" fmla="*/ 609617 w 844749"/>
                <a:gd name="connsiteY16" fmla="*/ 661637 h 1288654"/>
                <a:gd name="connsiteX17" fmla="*/ 557366 w 844749"/>
                <a:gd name="connsiteY17" fmla="*/ 700826 h 1288654"/>
                <a:gd name="connsiteX18" fmla="*/ 478989 w 844749"/>
                <a:gd name="connsiteY18" fmla="*/ 753077 h 1288654"/>
                <a:gd name="connsiteX19" fmla="*/ 465926 w 844749"/>
                <a:gd name="connsiteY19" fmla="*/ 831454 h 1288654"/>
                <a:gd name="connsiteX20" fmla="*/ 452863 w 844749"/>
                <a:gd name="connsiteY20" fmla="*/ 870643 h 1288654"/>
                <a:gd name="connsiteX21" fmla="*/ 439800 w 844749"/>
                <a:gd name="connsiteY21" fmla="*/ 922894 h 1288654"/>
                <a:gd name="connsiteX22" fmla="*/ 426737 w 844749"/>
                <a:gd name="connsiteY22" fmla="*/ 1197214 h 1288654"/>
                <a:gd name="connsiteX0" fmla="*/ 74040 w 844749"/>
                <a:gd name="connsiteY0" fmla="*/ 1289044 h 1289044"/>
                <a:gd name="connsiteX1" fmla="*/ 103636 w 844749"/>
                <a:gd name="connsiteY1" fmla="*/ 1062485 h 1289044"/>
                <a:gd name="connsiteX2" fmla="*/ 103567 w 844749"/>
                <a:gd name="connsiteY2" fmla="*/ 913759 h 1289044"/>
                <a:gd name="connsiteX3" fmla="*/ 35668 w 844749"/>
                <a:gd name="connsiteY3" fmla="*/ 691215 h 1289044"/>
                <a:gd name="connsiteX4" fmla="*/ 1242 w 844749"/>
                <a:gd name="connsiteY4" fmla="*/ 283068 h 1289044"/>
                <a:gd name="connsiteX5" fmla="*/ 81048 w 844749"/>
                <a:gd name="connsiteY5" fmla="*/ 84403 h 1289044"/>
                <a:gd name="connsiteX6" fmla="*/ 194055 w 844749"/>
                <a:gd name="connsiteY6" fmla="*/ 18205 h 1289044"/>
                <a:gd name="connsiteX7" fmla="*/ 301007 w 844749"/>
                <a:gd name="connsiteY7" fmla="*/ 448 h 1289044"/>
                <a:gd name="connsiteX8" fmla="*/ 434085 w 844749"/>
                <a:gd name="connsiteY8" fmla="*/ 31472 h 1289044"/>
                <a:gd name="connsiteX9" fmla="*/ 570429 w 844749"/>
                <a:gd name="connsiteY9" fmla="*/ 35010 h 1289044"/>
                <a:gd name="connsiteX10" fmla="*/ 714120 w 844749"/>
                <a:gd name="connsiteY10" fmla="*/ 152576 h 1289044"/>
                <a:gd name="connsiteX11" fmla="*/ 844749 w 844749"/>
                <a:gd name="connsiteY11" fmla="*/ 348519 h 1289044"/>
                <a:gd name="connsiteX12" fmla="*/ 805560 w 844749"/>
                <a:gd name="connsiteY12" fmla="*/ 466084 h 1289044"/>
                <a:gd name="connsiteX13" fmla="*/ 753309 w 844749"/>
                <a:gd name="connsiteY13" fmla="*/ 492210 h 1289044"/>
                <a:gd name="connsiteX14" fmla="*/ 701057 w 844749"/>
                <a:gd name="connsiteY14" fmla="*/ 570587 h 1289044"/>
                <a:gd name="connsiteX15" fmla="*/ 635743 w 844749"/>
                <a:gd name="connsiteY15" fmla="*/ 622839 h 1289044"/>
                <a:gd name="connsiteX16" fmla="*/ 609617 w 844749"/>
                <a:gd name="connsiteY16" fmla="*/ 662027 h 1289044"/>
                <a:gd name="connsiteX17" fmla="*/ 557366 w 844749"/>
                <a:gd name="connsiteY17" fmla="*/ 701216 h 1289044"/>
                <a:gd name="connsiteX18" fmla="*/ 478989 w 844749"/>
                <a:gd name="connsiteY18" fmla="*/ 753467 h 1289044"/>
                <a:gd name="connsiteX19" fmla="*/ 465926 w 844749"/>
                <a:gd name="connsiteY19" fmla="*/ 831844 h 1289044"/>
                <a:gd name="connsiteX20" fmla="*/ 452863 w 844749"/>
                <a:gd name="connsiteY20" fmla="*/ 871033 h 1289044"/>
                <a:gd name="connsiteX21" fmla="*/ 439800 w 844749"/>
                <a:gd name="connsiteY21" fmla="*/ 923284 h 1289044"/>
                <a:gd name="connsiteX22" fmla="*/ 426737 w 844749"/>
                <a:gd name="connsiteY22" fmla="*/ 1197604 h 1289044"/>
                <a:gd name="connsiteX0" fmla="*/ 74040 w 844749"/>
                <a:gd name="connsiteY0" fmla="*/ 1289044 h 1289044"/>
                <a:gd name="connsiteX1" fmla="*/ 103636 w 844749"/>
                <a:gd name="connsiteY1" fmla="*/ 1062485 h 1289044"/>
                <a:gd name="connsiteX2" fmla="*/ 103567 w 844749"/>
                <a:gd name="connsiteY2" fmla="*/ 913759 h 1289044"/>
                <a:gd name="connsiteX3" fmla="*/ 35668 w 844749"/>
                <a:gd name="connsiteY3" fmla="*/ 691215 h 1289044"/>
                <a:gd name="connsiteX4" fmla="*/ 1242 w 844749"/>
                <a:gd name="connsiteY4" fmla="*/ 283068 h 1289044"/>
                <a:gd name="connsiteX5" fmla="*/ 81048 w 844749"/>
                <a:gd name="connsiteY5" fmla="*/ 84403 h 1289044"/>
                <a:gd name="connsiteX6" fmla="*/ 194055 w 844749"/>
                <a:gd name="connsiteY6" fmla="*/ 18205 h 1289044"/>
                <a:gd name="connsiteX7" fmla="*/ 301007 w 844749"/>
                <a:gd name="connsiteY7" fmla="*/ 448 h 1289044"/>
                <a:gd name="connsiteX8" fmla="*/ 434085 w 844749"/>
                <a:gd name="connsiteY8" fmla="*/ 31472 h 1289044"/>
                <a:gd name="connsiteX9" fmla="*/ 570429 w 844749"/>
                <a:gd name="connsiteY9" fmla="*/ 35010 h 1289044"/>
                <a:gd name="connsiteX10" fmla="*/ 714120 w 844749"/>
                <a:gd name="connsiteY10" fmla="*/ 152576 h 1289044"/>
                <a:gd name="connsiteX11" fmla="*/ 844749 w 844749"/>
                <a:gd name="connsiteY11" fmla="*/ 348519 h 1289044"/>
                <a:gd name="connsiteX12" fmla="*/ 805560 w 844749"/>
                <a:gd name="connsiteY12" fmla="*/ 466084 h 1289044"/>
                <a:gd name="connsiteX13" fmla="*/ 753309 w 844749"/>
                <a:gd name="connsiteY13" fmla="*/ 492210 h 1289044"/>
                <a:gd name="connsiteX14" fmla="*/ 701057 w 844749"/>
                <a:gd name="connsiteY14" fmla="*/ 570587 h 1289044"/>
                <a:gd name="connsiteX15" fmla="*/ 635743 w 844749"/>
                <a:gd name="connsiteY15" fmla="*/ 622839 h 1289044"/>
                <a:gd name="connsiteX16" fmla="*/ 609617 w 844749"/>
                <a:gd name="connsiteY16" fmla="*/ 662027 h 1289044"/>
                <a:gd name="connsiteX17" fmla="*/ 557366 w 844749"/>
                <a:gd name="connsiteY17" fmla="*/ 701216 h 1289044"/>
                <a:gd name="connsiteX18" fmla="*/ 478989 w 844749"/>
                <a:gd name="connsiteY18" fmla="*/ 753467 h 1289044"/>
                <a:gd name="connsiteX19" fmla="*/ 465926 w 844749"/>
                <a:gd name="connsiteY19" fmla="*/ 831844 h 1289044"/>
                <a:gd name="connsiteX20" fmla="*/ 452863 w 844749"/>
                <a:gd name="connsiteY20" fmla="*/ 871033 h 1289044"/>
                <a:gd name="connsiteX21" fmla="*/ 439800 w 844749"/>
                <a:gd name="connsiteY21" fmla="*/ 923284 h 1289044"/>
                <a:gd name="connsiteX22" fmla="*/ 426737 w 844749"/>
                <a:gd name="connsiteY22" fmla="*/ 1197604 h 1289044"/>
                <a:gd name="connsiteX0" fmla="*/ 74040 w 844749"/>
                <a:gd name="connsiteY0" fmla="*/ 1288606 h 1288606"/>
                <a:gd name="connsiteX1" fmla="*/ 103636 w 844749"/>
                <a:gd name="connsiteY1" fmla="*/ 1062047 h 1288606"/>
                <a:gd name="connsiteX2" fmla="*/ 103567 w 844749"/>
                <a:gd name="connsiteY2" fmla="*/ 913321 h 1288606"/>
                <a:gd name="connsiteX3" fmla="*/ 35668 w 844749"/>
                <a:gd name="connsiteY3" fmla="*/ 690777 h 1288606"/>
                <a:gd name="connsiteX4" fmla="*/ 1242 w 844749"/>
                <a:gd name="connsiteY4" fmla="*/ 282630 h 1288606"/>
                <a:gd name="connsiteX5" fmla="*/ 81048 w 844749"/>
                <a:gd name="connsiteY5" fmla="*/ 83965 h 1288606"/>
                <a:gd name="connsiteX6" fmla="*/ 194055 w 844749"/>
                <a:gd name="connsiteY6" fmla="*/ 17767 h 1288606"/>
                <a:gd name="connsiteX7" fmla="*/ 301007 w 844749"/>
                <a:gd name="connsiteY7" fmla="*/ 10 h 1288606"/>
                <a:gd name="connsiteX8" fmla="*/ 453135 w 844749"/>
                <a:gd name="connsiteY8" fmla="*/ 19128 h 1288606"/>
                <a:gd name="connsiteX9" fmla="*/ 570429 w 844749"/>
                <a:gd name="connsiteY9" fmla="*/ 34572 h 1288606"/>
                <a:gd name="connsiteX10" fmla="*/ 714120 w 844749"/>
                <a:gd name="connsiteY10" fmla="*/ 152138 h 1288606"/>
                <a:gd name="connsiteX11" fmla="*/ 844749 w 844749"/>
                <a:gd name="connsiteY11" fmla="*/ 348081 h 1288606"/>
                <a:gd name="connsiteX12" fmla="*/ 805560 w 844749"/>
                <a:gd name="connsiteY12" fmla="*/ 465646 h 1288606"/>
                <a:gd name="connsiteX13" fmla="*/ 753309 w 844749"/>
                <a:gd name="connsiteY13" fmla="*/ 491772 h 1288606"/>
                <a:gd name="connsiteX14" fmla="*/ 701057 w 844749"/>
                <a:gd name="connsiteY14" fmla="*/ 570149 h 1288606"/>
                <a:gd name="connsiteX15" fmla="*/ 635743 w 844749"/>
                <a:gd name="connsiteY15" fmla="*/ 622401 h 1288606"/>
                <a:gd name="connsiteX16" fmla="*/ 609617 w 844749"/>
                <a:gd name="connsiteY16" fmla="*/ 661589 h 1288606"/>
                <a:gd name="connsiteX17" fmla="*/ 557366 w 844749"/>
                <a:gd name="connsiteY17" fmla="*/ 700778 h 1288606"/>
                <a:gd name="connsiteX18" fmla="*/ 478989 w 844749"/>
                <a:gd name="connsiteY18" fmla="*/ 753029 h 1288606"/>
                <a:gd name="connsiteX19" fmla="*/ 465926 w 844749"/>
                <a:gd name="connsiteY19" fmla="*/ 831406 h 1288606"/>
                <a:gd name="connsiteX20" fmla="*/ 452863 w 844749"/>
                <a:gd name="connsiteY20" fmla="*/ 870595 h 1288606"/>
                <a:gd name="connsiteX21" fmla="*/ 439800 w 844749"/>
                <a:gd name="connsiteY21" fmla="*/ 922846 h 1288606"/>
                <a:gd name="connsiteX22" fmla="*/ 426737 w 844749"/>
                <a:gd name="connsiteY22" fmla="*/ 1197166 h 1288606"/>
                <a:gd name="connsiteX0" fmla="*/ 74040 w 844749"/>
                <a:gd name="connsiteY0" fmla="*/ 1288606 h 1288606"/>
                <a:gd name="connsiteX1" fmla="*/ 103636 w 844749"/>
                <a:gd name="connsiteY1" fmla="*/ 1062047 h 1288606"/>
                <a:gd name="connsiteX2" fmla="*/ 103567 w 844749"/>
                <a:gd name="connsiteY2" fmla="*/ 913321 h 1288606"/>
                <a:gd name="connsiteX3" fmla="*/ 35668 w 844749"/>
                <a:gd name="connsiteY3" fmla="*/ 690777 h 1288606"/>
                <a:gd name="connsiteX4" fmla="*/ 1242 w 844749"/>
                <a:gd name="connsiteY4" fmla="*/ 282630 h 1288606"/>
                <a:gd name="connsiteX5" fmla="*/ 81048 w 844749"/>
                <a:gd name="connsiteY5" fmla="*/ 83965 h 1288606"/>
                <a:gd name="connsiteX6" fmla="*/ 194055 w 844749"/>
                <a:gd name="connsiteY6" fmla="*/ 17767 h 1288606"/>
                <a:gd name="connsiteX7" fmla="*/ 301007 w 844749"/>
                <a:gd name="connsiteY7" fmla="*/ 10 h 1288606"/>
                <a:gd name="connsiteX8" fmla="*/ 453135 w 844749"/>
                <a:gd name="connsiteY8" fmla="*/ 19128 h 1288606"/>
                <a:gd name="connsiteX9" fmla="*/ 570429 w 844749"/>
                <a:gd name="connsiteY9" fmla="*/ 34572 h 1288606"/>
                <a:gd name="connsiteX10" fmla="*/ 714120 w 844749"/>
                <a:gd name="connsiteY10" fmla="*/ 152138 h 1288606"/>
                <a:gd name="connsiteX11" fmla="*/ 844749 w 844749"/>
                <a:gd name="connsiteY11" fmla="*/ 348081 h 1288606"/>
                <a:gd name="connsiteX12" fmla="*/ 805560 w 844749"/>
                <a:gd name="connsiteY12" fmla="*/ 465646 h 1288606"/>
                <a:gd name="connsiteX13" fmla="*/ 753309 w 844749"/>
                <a:gd name="connsiteY13" fmla="*/ 491772 h 1288606"/>
                <a:gd name="connsiteX14" fmla="*/ 701057 w 844749"/>
                <a:gd name="connsiteY14" fmla="*/ 570149 h 1288606"/>
                <a:gd name="connsiteX15" fmla="*/ 635743 w 844749"/>
                <a:gd name="connsiteY15" fmla="*/ 622401 h 1288606"/>
                <a:gd name="connsiteX16" fmla="*/ 609617 w 844749"/>
                <a:gd name="connsiteY16" fmla="*/ 661589 h 1288606"/>
                <a:gd name="connsiteX17" fmla="*/ 557366 w 844749"/>
                <a:gd name="connsiteY17" fmla="*/ 700778 h 1288606"/>
                <a:gd name="connsiteX18" fmla="*/ 478989 w 844749"/>
                <a:gd name="connsiteY18" fmla="*/ 753029 h 1288606"/>
                <a:gd name="connsiteX19" fmla="*/ 465926 w 844749"/>
                <a:gd name="connsiteY19" fmla="*/ 831406 h 1288606"/>
                <a:gd name="connsiteX20" fmla="*/ 452863 w 844749"/>
                <a:gd name="connsiteY20" fmla="*/ 870595 h 1288606"/>
                <a:gd name="connsiteX21" fmla="*/ 439800 w 844749"/>
                <a:gd name="connsiteY21" fmla="*/ 922846 h 1288606"/>
                <a:gd name="connsiteX22" fmla="*/ 426737 w 844749"/>
                <a:gd name="connsiteY22" fmla="*/ 1197166 h 1288606"/>
                <a:gd name="connsiteX0" fmla="*/ 74040 w 844749"/>
                <a:gd name="connsiteY0" fmla="*/ 1288606 h 1288606"/>
                <a:gd name="connsiteX1" fmla="*/ 103636 w 844749"/>
                <a:gd name="connsiteY1" fmla="*/ 1062047 h 1288606"/>
                <a:gd name="connsiteX2" fmla="*/ 103567 w 844749"/>
                <a:gd name="connsiteY2" fmla="*/ 913321 h 1288606"/>
                <a:gd name="connsiteX3" fmla="*/ 35668 w 844749"/>
                <a:gd name="connsiteY3" fmla="*/ 690777 h 1288606"/>
                <a:gd name="connsiteX4" fmla="*/ 1242 w 844749"/>
                <a:gd name="connsiteY4" fmla="*/ 282630 h 1288606"/>
                <a:gd name="connsiteX5" fmla="*/ 81048 w 844749"/>
                <a:gd name="connsiteY5" fmla="*/ 83965 h 1288606"/>
                <a:gd name="connsiteX6" fmla="*/ 194055 w 844749"/>
                <a:gd name="connsiteY6" fmla="*/ 17767 h 1288606"/>
                <a:gd name="connsiteX7" fmla="*/ 301007 w 844749"/>
                <a:gd name="connsiteY7" fmla="*/ 10 h 1288606"/>
                <a:gd name="connsiteX8" fmla="*/ 453135 w 844749"/>
                <a:gd name="connsiteY8" fmla="*/ 19128 h 1288606"/>
                <a:gd name="connsiteX9" fmla="*/ 570429 w 844749"/>
                <a:gd name="connsiteY9" fmla="*/ 34572 h 1288606"/>
                <a:gd name="connsiteX10" fmla="*/ 714120 w 844749"/>
                <a:gd name="connsiteY10" fmla="*/ 152138 h 1288606"/>
                <a:gd name="connsiteX11" fmla="*/ 844749 w 844749"/>
                <a:gd name="connsiteY11" fmla="*/ 348081 h 1288606"/>
                <a:gd name="connsiteX12" fmla="*/ 805560 w 844749"/>
                <a:gd name="connsiteY12" fmla="*/ 465646 h 1288606"/>
                <a:gd name="connsiteX13" fmla="*/ 753309 w 844749"/>
                <a:gd name="connsiteY13" fmla="*/ 491772 h 1288606"/>
                <a:gd name="connsiteX14" fmla="*/ 701057 w 844749"/>
                <a:gd name="connsiteY14" fmla="*/ 570149 h 1288606"/>
                <a:gd name="connsiteX15" fmla="*/ 635743 w 844749"/>
                <a:gd name="connsiteY15" fmla="*/ 622401 h 1288606"/>
                <a:gd name="connsiteX16" fmla="*/ 609617 w 844749"/>
                <a:gd name="connsiteY16" fmla="*/ 661589 h 1288606"/>
                <a:gd name="connsiteX17" fmla="*/ 557366 w 844749"/>
                <a:gd name="connsiteY17" fmla="*/ 700778 h 1288606"/>
                <a:gd name="connsiteX18" fmla="*/ 478989 w 844749"/>
                <a:gd name="connsiteY18" fmla="*/ 753029 h 1288606"/>
                <a:gd name="connsiteX19" fmla="*/ 465926 w 844749"/>
                <a:gd name="connsiteY19" fmla="*/ 831406 h 1288606"/>
                <a:gd name="connsiteX20" fmla="*/ 452863 w 844749"/>
                <a:gd name="connsiteY20" fmla="*/ 870595 h 1288606"/>
                <a:gd name="connsiteX21" fmla="*/ 439800 w 844749"/>
                <a:gd name="connsiteY21" fmla="*/ 922846 h 1288606"/>
                <a:gd name="connsiteX22" fmla="*/ 426737 w 844749"/>
                <a:gd name="connsiteY22" fmla="*/ 1197166 h 1288606"/>
                <a:gd name="connsiteX0" fmla="*/ 74040 w 844749"/>
                <a:gd name="connsiteY0" fmla="*/ 1288606 h 1288606"/>
                <a:gd name="connsiteX1" fmla="*/ 103636 w 844749"/>
                <a:gd name="connsiteY1" fmla="*/ 1062047 h 1288606"/>
                <a:gd name="connsiteX2" fmla="*/ 103567 w 844749"/>
                <a:gd name="connsiteY2" fmla="*/ 913321 h 1288606"/>
                <a:gd name="connsiteX3" fmla="*/ 35668 w 844749"/>
                <a:gd name="connsiteY3" fmla="*/ 690777 h 1288606"/>
                <a:gd name="connsiteX4" fmla="*/ 1242 w 844749"/>
                <a:gd name="connsiteY4" fmla="*/ 282630 h 1288606"/>
                <a:gd name="connsiteX5" fmla="*/ 81048 w 844749"/>
                <a:gd name="connsiteY5" fmla="*/ 83965 h 1288606"/>
                <a:gd name="connsiteX6" fmla="*/ 194055 w 844749"/>
                <a:gd name="connsiteY6" fmla="*/ 17767 h 1288606"/>
                <a:gd name="connsiteX7" fmla="*/ 301007 w 844749"/>
                <a:gd name="connsiteY7" fmla="*/ 10 h 1288606"/>
                <a:gd name="connsiteX8" fmla="*/ 453135 w 844749"/>
                <a:gd name="connsiteY8" fmla="*/ 19128 h 1288606"/>
                <a:gd name="connsiteX9" fmla="*/ 587098 w 844749"/>
                <a:gd name="connsiteY9" fmla="*/ 82197 h 1288606"/>
                <a:gd name="connsiteX10" fmla="*/ 714120 w 844749"/>
                <a:gd name="connsiteY10" fmla="*/ 152138 h 1288606"/>
                <a:gd name="connsiteX11" fmla="*/ 844749 w 844749"/>
                <a:gd name="connsiteY11" fmla="*/ 348081 h 1288606"/>
                <a:gd name="connsiteX12" fmla="*/ 805560 w 844749"/>
                <a:gd name="connsiteY12" fmla="*/ 465646 h 1288606"/>
                <a:gd name="connsiteX13" fmla="*/ 753309 w 844749"/>
                <a:gd name="connsiteY13" fmla="*/ 491772 h 1288606"/>
                <a:gd name="connsiteX14" fmla="*/ 701057 w 844749"/>
                <a:gd name="connsiteY14" fmla="*/ 570149 h 1288606"/>
                <a:gd name="connsiteX15" fmla="*/ 635743 w 844749"/>
                <a:gd name="connsiteY15" fmla="*/ 622401 h 1288606"/>
                <a:gd name="connsiteX16" fmla="*/ 609617 w 844749"/>
                <a:gd name="connsiteY16" fmla="*/ 661589 h 1288606"/>
                <a:gd name="connsiteX17" fmla="*/ 557366 w 844749"/>
                <a:gd name="connsiteY17" fmla="*/ 700778 h 1288606"/>
                <a:gd name="connsiteX18" fmla="*/ 478989 w 844749"/>
                <a:gd name="connsiteY18" fmla="*/ 753029 h 1288606"/>
                <a:gd name="connsiteX19" fmla="*/ 465926 w 844749"/>
                <a:gd name="connsiteY19" fmla="*/ 831406 h 1288606"/>
                <a:gd name="connsiteX20" fmla="*/ 452863 w 844749"/>
                <a:gd name="connsiteY20" fmla="*/ 870595 h 1288606"/>
                <a:gd name="connsiteX21" fmla="*/ 439800 w 844749"/>
                <a:gd name="connsiteY21" fmla="*/ 922846 h 1288606"/>
                <a:gd name="connsiteX22" fmla="*/ 426737 w 844749"/>
                <a:gd name="connsiteY22" fmla="*/ 1197166 h 1288606"/>
                <a:gd name="connsiteX0" fmla="*/ 74040 w 844749"/>
                <a:gd name="connsiteY0" fmla="*/ 1288606 h 1288606"/>
                <a:gd name="connsiteX1" fmla="*/ 103636 w 844749"/>
                <a:gd name="connsiteY1" fmla="*/ 1062047 h 1288606"/>
                <a:gd name="connsiteX2" fmla="*/ 103567 w 844749"/>
                <a:gd name="connsiteY2" fmla="*/ 913321 h 1288606"/>
                <a:gd name="connsiteX3" fmla="*/ 35668 w 844749"/>
                <a:gd name="connsiteY3" fmla="*/ 690777 h 1288606"/>
                <a:gd name="connsiteX4" fmla="*/ 1242 w 844749"/>
                <a:gd name="connsiteY4" fmla="*/ 282630 h 1288606"/>
                <a:gd name="connsiteX5" fmla="*/ 81048 w 844749"/>
                <a:gd name="connsiteY5" fmla="*/ 83965 h 1288606"/>
                <a:gd name="connsiteX6" fmla="*/ 194055 w 844749"/>
                <a:gd name="connsiteY6" fmla="*/ 17767 h 1288606"/>
                <a:gd name="connsiteX7" fmla="*/ 301007 w 844749"/>
                <a:gd name="connsiteY7" fmla="*/ 10 h 1288606"/>
                <a:gd name="connsiteX8" fmla="*/ 453135 w 844749"/>
                <a:gd name="connsiteY8" fmla="*/ 19128 h 1288606"/>
                <a:gd name="connsiteX9" fmla="*/ 587098 w 844749"/>
                <a:gd name="connsiteY9" fmla="*/ 82197 h 1288606"/>
                <a:gd name="connsiteX10" fmla="*/ 645064 w 844749"/>
                <a:gd name="connsiteY10" fmla="*/ 273582 h 1288606"/>
                <a:gd name="connsiteX11" fmla="*/ 844749 w 844749"/>
                <a:gd name="connsiteY11" fmla="*/ 348081 h 1288606"/>
                <a:gd name="connsiteX12" fmla="*/ 805560 w 844749"/>
                <a:gd name="connsiteY12" fmla="*/ 465646 h 1288606"/>
                <a:gd name="connsiteX13" fmla="*/ 753309 w 844749"/>
                <a:gd name="connsiteY13" fmla="*/ 491772 h 1288606"/>
                <a:gd name="connsiteX14" fmla="*/ 701057 w 844749"/>
                <a:gd name="connsiteY14" fmla="*/ 570149 h 1288606"/>
                <a:gd name="connsiteX15" fmla="*/ 635743 w 844749"/>
                <a:gd name="connsiteY15" fmla="*/ 622401 h 1288606"/>
                <a:gd name="connsiteX16" fmla="*/ 609617 w 844749"/>
                <a:gd name="connsiteY16" fmla="*/ 661589 h 1288606"/>
                <a:gd name="connsiteX17" fmla="*/ 557366 w 844749"/>
                <a:gd name="connsiteY17" fmla="*/ 700778 h 1288606"/>
                <a:gd name="connsiteX18" fmla="*/ 478989 w 844749"/>
                <a:gd name="connsiteY18" fmla="*/ 753029 h 1288606"/>
                <a:gd name="connsiteX19" fmla="*/ 465926 w 844749"/>
                <a:gd name="connsiteY19" fmla="*/ 831406 h 1288606"/>
                <a:gd name="connsiteX20" fmla="*/ 452863 w 844749"/>
                <a:gd name="connsiteY20" fmla="*/ 870595 h 1288606"/>
                <a:gd name="connsiteX21" fmla="*/ 439800 w 844749"/>
                <a:gd name="connsiteY21" fmla="*/ 922846 h 1288606"/>
                <a:gd name="connsiteX22" fmla="*/ 426737 w 844749"/>
                <a:gd name="connsiteY22" fmla="*/ 1197166 h 1288606"/>
                <a:gd name="connsiteX0" fmla="*/ 74040 w 844749"/>
                <a:gd name="connsiteY0" fmla="*/ 1288606 h 1288606"/>
                <a:gd name="connsiteX1" fmla="*/ 103636 w 844749"/>
                <a:gd name="connsiteY1" fmla="*/ 1062047 h 1288606"/>
                <a:gd name="connsiteX2" fmla="*/ 103567 w 844749"/>
                <a:gd name="connsiteY2" fmla="*/ 913321 h 1288606"/>
                <a:gd name="connsiteX3" fmla="*/ 35668 w 844749"/>
                <a:gd name="connsiteY3" fmla="*/ 690777 h 1288606"/>
                <a:gd name="connsiteX4" fmla="*/ 1242 w 844749"/>
                <a:gd name="connsiteY4" fmla="*/ 282630 h 1288606"/>
                <a:gd name="connsiteX5" fmla="*/ 81048 w 844749"/>
                <a:gd name="connsiteY5" fmla="*/ 83965 h 1288606"/>
                <a:gd name="connsiteX6" fmla="*/ 194055 w 844749"/>
                <a:gd name="connsiteY6" fmla="*/ 17767 h 1288606"/>
                <a:gd name="connsiteX7" fmla="*/ 301007 w 844749"/>
                <a:gd name="connsiteY7" fmla="*/ 10 h 1288606"/>
                <a:gd name="connsiteX8" fmla="*/ 453135 w 844749"/>
                <a:gd name="connsiteY8" fmla="*/ 19128 h 1288606"/>
                <a:gd name="connsiteX9" fmla="*/ 599004 w 844749"/>
                <a:gd name="connsiteY9" fmla="*/ 120297 h 1288606"/>
                <a:gd name="connsiteX10" fmla="*/ 645064 w 844749"/>
                <a:gd name="connsiteY10" fmla="*/ 273582 h 1288606"/>
                <a:gd name="connsiteX11" fmla="*/ 844749 w 844749"/>
                <a:gd name="connsiteY11" fmla="*/ 348081 h 1288606"/>
                <a:gd name="connsiteX12" fmla="*/ 805560 w 844749"/>
                <a:gd name="connsiteY12" fmla="*/ 465646 h 1288606"/>
                <a:gd name="connsiteX13" fmla="*/ 753309 w 844749"/>
                <a:gd name="connsiteY13" fmla="*/ 491772 h 1288606"/>
                <a:gd name="connsiteX14" fmla="*/ 701057 w 844749"/>
                <a:gd name="connsiteY14" fmla="*/ 570149 h 1288606"/>
                <a:gd name="connsiteX15" fmla="*/ 635743 w 844749"/>
                <a:gd name="connsiteY15" fmla="*/ 622401 h 1288606"/>
                <a:gd name="connsiteX16" fmla="*/ 609617 w 844749"/>
                <a:gd name="connsiteY16" fmla="*/ 661589 h 1288606"/>
                <a:gd name="connsiteX17" fmla="*/ 557366 w 844749"/>
                <a:gd name="connsiteY17" fmla="*/ 700778 h 1288606"/>
                <a:gd name="connsiteX18" fmla="*/ 478989 w 844749"/>
                <a:gd name="connsiteY18" fmla="*/ 753029 h 1288606"/>
                <a:gd name="connsiteX19" fmla="*/ 465926 w 844749"/>
                <a:gd name="connsiteY19" fmla="*/ 831406 h 1288606"/>
                <a:gd name="connsiteX20" fmla="*/ 452863 w 844749"/>
                <a:gd name="connsiteY20" fmla="*/ 870595 h 1288606"/>
                <a:gd name="connsiteX21" fmla="*/ 439800 w 844749"/>
                <a:gd name="connsiteY21" fmla="*/ 922846 h 1288606"/>
                <a:gd name="connsiteX22" fmla="*/ 426737 w 844749"/>
                <a:gd name="connsiteY22" fmla="*/ 1197166 h 1288606"/>
                <a:gd name="connsiteX0" fmla="*/ 74040 w 808278"/>
                <a:gd name="connsiteY0" fmla="*/ 1288606 h 1288606"/>
                <a:gd name="connsiteX1" fmla="*/ 103636 w 808278"/>
                <a:gd name="connsiteY1" fmla="*/ 1062047 h 1288606"/>
                <a:gd name="connsiteX2" fmla="*/ 103567 w 808278"/>
                <a:gd name="connsiteY2" fmla="*/ 913321 h 1288606"/>
                <a:gd name="connsiteX3" fmla="*/ 35668 w 808278"/>
                <a:gd name="connsiteY3" fmla="*/ 690777 h 1288606"/>
                <a:gd name="connsiteX4" fmla="*/ 1242 w 808278"/>
                <a:gd name="connsiteY4" fmla="*/ 282630 h 1288606"/>
                <a:gd name="connsiteX5" fmla="*/ 81048 w 808278"/>
                <a:gd name="connsiteY5" fmla="*/ 83965 h 1288606"/>
                <a:gd name="connsiteX6" fmla="*/ 194055 w 808278"/>
                <a:gd name="connsiteY6" fmla="*/ 17767 h 1288606"/>
                <a:gd name="connsiteX7" fmla="*/ 301007 w 808278"/>
                <a:gd name="connsiteY7" fmla="*/ 10 h 1288606"/>
                <a:gd name="connsiteX8" fmla="*/ 453135 w 808278"/>
                <a:gd name="connsiteY8" fmla="*/ 19128 h 1288606"/>
                <a:gd name="connsiteX9" fmla="*/ 599004 w 808278"/>
                <a:gd name="connsiteY9" fmla="*/ 120297 h 1288606"/>
                <a:gd name="connsiteX10" fmla="*/ 645064 w 808278"/>
                <a:gd name="connsiteY10" fmla="*/ 273582 h 1288606"/>
                <a:gd name="connsiteX11" fmla="*/ 661393 w 808278"/>
                <a:gd name="connsiteY11" fmla="*/ 460000 h 1288606"/>
                <a:gd name="connsiteX12" fmla="*/ 805560 w 808278"/>
                <a:gd name="connsiteY12" fmla="*/ 465646 h 1288606"/>
                <a:gd name="connsiteX13" fmla="*/ 753309 w 808278"/>
                <a:gd name="connsiteY13" fmla="*/ 491772 h 1288606"/>
                <a:gd name="connsiteX14" fmla="*/ 701057 w 808278"/>
                <a:gd name="connsiteY14" fmla="*/ 570149 h 1288606"/>
                <a:gd name="connsiteX15" fmla="*/ 635743 w 808278"/>
                <a:gd name="connsiteY15" fmla="*/ 622401 h 1288606"/>
                <a:gd name="connsiteX16" fmla="*/ 609617 w 808278"/>
                <a:gd name="connsiteY16" fmla="*/ 661589 h 1288606"/>
                <a:gd name="connsiteX17" fmla="*/ 557366 w 808278"/>
                <a:gd name="connsiteY17" fmla="*/ 700778 h 1288606"/>
                <a:gd name="connsiteX18" fmla="*/ 478989 w 808278"/>
                <a:gd name="connsiteY18" fmla="*/ 753029 h 1288606"/>
                <a:gd name="connsiteX19" fmla="*/ 465926 w 808278"/>
                <a:gd name="connsiteY19" fmla="*/ 831406 h 1288606"/>
                <a:gd name="connsiteX20" fmla="*/ 452863 w 808278"/>
                <a:gd name="connsiteY20" fmla="*/ 870595 h 1288606"/>
                <a:gd name="connsiteX21" fmla="*/ 439800 w 808278"/>
                <a:gd name="connsiteY21" fmla="*/ 922846 h 1288606"/>
                <a:gd name="connsiteX22" fmla="*/ 426737 w 808278"/>
                <a:gd name="connsiteY22" fmla="*/ 1197166 h 1288606"/>
                <a:gd name="connsiteX0" fmla="*/ 74040 w 808278"/>
                <a:gd name="connsiteY0" fmla="*/ 1288606 h 1288606"/>
                <a:gd name="connsiteX1" fmla="*/ 103636 w 808278"/>
                <a:gd name="connsiteY1" fmla="*/ 1062047 h 1288606"/>
                <a:gd name="connsiteX2" fmla="*/ 103567 w 808278"/>
                <a:gd name="connsiteY2" fmla="*/ 913321 h 1288606"/>
                <a:gd name="connsiteX3" fmla="*/ 35668 w 808278"/>
                <a:gd name="connsiteY3" fmla="*/ 690777 h 1288606"/>
                <a:gd name="connsiteX4" fmla="*/ 1242 w 808278"/>
                <a:gd name="connsiteY4" fmla="*/ 282630 h 1288606"/>
                <a:gd name="connsiteX5" fmla="*/ 81048 w 808278"/>
                <a:gd name="connsiteY5" fmla="*/ 83965 h 1288606"/>
                <a:gd name="connsiteX6" fmla="*/ 194055 w 808278"/>
                <a:gd name="connsiteY6" fmla="*/ 17767 h 1288606"/>
                <a:gd name="connsiteX7" fmla="*/ 301007 w 808278"/>
                <a:gd name="connsiteY7" fmla="*/ 10 h 1288606"/>
                <a:gd name="connsiteX8" fmla="*/ 453135 w 808278"/>
                <a:gd name="connsiteY8" fmla="*/ 19128 h 1288606"/>
                <a:gd name="connsiteX9" fmla="*/ 599004 w 808278"/>
                <a:gd name="connsiteY9" fmla="*/ 120297 h 1288606"/>
                <a:gd name="connsiteX10" fmla="*/ 668876 w 808278"/>
                <a:gd name="connsiteY10" fmla="*/ 268819 h 1288606"/>
                <a:gd name="connsiteX11" fmla="*/ 661393 w 808278"/>
                <a:gd name="connsiteY11" fmla="*/ 460000 h 1288606"/>
                <a:gd name="connsiteX12" fmla="*/ 805560 w 808278"/>
                <a:gd name="connsiteY12" fmla="*/ 465646 h 1288606"/>
                <a:gd name="connsiteX13" fmla="*/ 753309 w 808278"/>
                <a:gd name="connsiteY13" fmla="*/ 491772 h 1288606"/>
                <a:gd name="connsiteX14" fmla="*/ 701057 w 808278"/>
                <a:gd name="connsiteY14" fmla="*/ 570149 h 1288606"/>
                <a:gd name="connsiteX15" fmla="*/ 635743 w 808278"/>
                <a:gd name="connsiteY15" fmla="*/ 622401 h 1288606"/>
                <a:gd name="connsiteX16" fmla="*/ 609617 w 808278"/>
                <a:gd name="connsiteY16" fmla="*/ 661589 h 1288606"/>
                <a:gd name="connsiteX17" fmla="*/ 557366 w 808278"/>
                <a:gd name="connsiteY17" fmla="*/ 700778 h 1288606"/>
                <a:gd name="connsiteX18" fmla="*/ 478989 w 808278"/>
                <a:gd name="connsiteY18" fmla="*/ 753029 h 1288606"/>
                <a:gd name="connsiteX19" fmla="*/ 465926 w 808278"/>
                <a:gd name="connsiteY19" fmla="*/ 831406 h 1288606"/>
                <a:gd name="connsiteX20" fmla="*/ 452863 w 808278"/>
                <a:gd name="connsiteY20" fmla="*/ 870595 h 1288606"/>
                <a:gd name="connsiteX21" fmla="*/ 439800 w 808278"/>
                <a:gd name="connsiteY21" fmla="*/ 922846 h 1288606"/>
                <a:gd name="connsiteX22" fmla="*/ 426737 w 808278"/>
                <a:gd name="connsiteY22" fmla="*/ 1197166 h 1288606"/>
                <a:gd name="connsiteX0" fmla="*/ 74040 w 808278"/>
                <a:gd name="connsiteY0" fmla="*/ 1288606 h 1288606"/>
                <a:gd name="connsiteX1" fmla="*/ 103636 w 808278"/>
                <a:gd name="connsiteY1" fmla="*/ 1062047 h 1288606"/>
                <a:gd name="connsiteX2" fmla="*/ 103567 w 808278"/>
                <a:gd name="connsiteY2" fmla="*/ 913321 h 1288606"/>
                <a:gd name="connsiteX3" fmla="*/ 35668 w 808278"/>
                <a:gd name="connsiteY3" fmla="*/ 690777 h 1288606"/>
                <a:gd name="connsiteX4" fmla="*/ 1242 w 808278"/>
                <a:gd name="connsiteY4" fmla="*/ 282630 h 1288606"/>
                <a:gd name="connsiteX5" fmla="*/ 81048 w 808278"/>
                <a:gd name="connsiteY5" fmla="*/ 83965 h 1288606"/>
                <a:gd name="connsiteX6" fmla="*/ 194055 w 808278"/>
                <a:gd name="connsiteY6" fmla="*/ 17767 h 1288606"/>
                <a:gd name="connsiteX7" fmla="*/ 301007 w 808278"/>
                <a:gd name="connsiteY7" fmla="*/ 10 h 1288606"/>
                <a:gd name="connsiteX8" fmla="*/ 453135 w 808278"/>
                <a:gd name="connsiteY8" fmla="*/ 19128 h 1288606"/>
                <a:gd name="connsiteX9" fmla="*/ 620436 w 808278"/>
                <a:gd name="connsiteY9" fmla="*/ 110772 h 1288606"/>
                <a:gd name="connsiteX10" fmla="*/ 668876 w 808278"/>
                <a:gd name="connsiteY10" fmla="*/ 268819 h 1288606"/>
                <a:gd name="connsiteX11" fmla="*/ 661393 w 808278"/>
                <a:gd name="connsiteY11" fmla="*/ 460000 h 1288606"/>
                <a:gd name="connsiteX12" fmla="*/ 805560 w 808278"/>
                <a:gd name="connsiteY12" fmla="*/ 465646 h 1288606"/>
                <a:gd name="connsiteX13" fmla="*/ 753309 w 808278"/>
                <a:gd name="connsiteY13" fmla="*/ 491772 h 1288606"/>
                <a:gd name="connsiteX14" fmla="*/ 701057 w 808278"/>
                <a:gd name="connsiteY14" fmla="*/ 570149 h 1288606"/>
                <a:gd name="connsiteX15" fmla="*/ 635743 w 808278"/>
                <a:gd name="connsiteY15" fmla="*/ 622401 h 1288606"/>
                <a:gd name="connsiteX16" fmla="*/ 609617 w 808278"/>
                <a:gd name="connsiteY16" fmla="*/ 661589 h 1288606"/>
                <a:gd name="connsiteX17" fmla="*/ 557366 w 808278"/>
                <a:gd name="connsiteY17" fmla="*/ 700778 h 1288606"/>
                <a:gd name="connsiteX18" fmla="*/ 478989 w 808278"/>
                <a:gd name="connsiteY18" fmla="*/ 753029 h 1288606"/>
                <a:gd name="connsiteX19" fmla="*/ 465926 w 808278"/>
                <a:gd name="connsiteY19" fmla="*/ 831406 h 1288606"/>
                <a:gd name="connsiteX20" fmla="*/ 452863 w 808278"/>
                <a:gd name="connsiteY20" fmla="*/ 870595 h 1288606"/>
                <a:gd name="connsiteX21" fmla="*/ 439800 w 808278"/>
                <a:gd name="connsiteY21" fmla="*/ 922846 h 1288606"/>
                <a:gd name="connsiteX22" fmla="*/ 426737 w 808278"/>
                <a:gd name="connsiteY22" fmla="*/ 1197166 h 1288606"/>
                <a:gd name="connsiteX0" fmla="*/ 74040 w 808278"/>
                <a:gd name="connsiteY0" fmla="*/ 1288606 h 1288606"/>
                <a:gd name="connsiteX1" fmla="*/ 103636 w 808278"/>
                <a:gd name="connsiteY1" fmla="*/ 1062047 h 1288606"/>
                <a:gd name="connsiteX2" fmla="*/ 103567 w 808278"/>
                <a:gd name="connsiteY2" fmla="*/ 913321 h 1288606"/>
                <a:gd name="connsiteX3" fmla="*/ 35668 w 808278"/>
                <a:gd name="connsiteY3" fmla="*/ 690777 h 1288606"/>
                <a:gd name="connsiteX4" fmla="*/ 1242 w 808278"/>
                <a:gd name="connsiteY4" fmla="*/ 282630 h 1288606"/>
                <a:gd name="connsiteX5" fmla="*/ 81048 w 808278"/>
                <a:gd name="connsiteY5" fmla="*/ 83965 h 1288606"/>
                <a:gd name="connsiteX6" fmla="*/ 194055 w 808278"/>
                <a:gd name="connsiteY6" fmla="*/ 17767 h 1288606"/>
                <a:gd name="connsiteX7" fmla="*/ 301007 w 808278"/>
                <a:gd name="connsiteY7" fmla="*/ 10 h 1288606"/>
                <a:gd name="connsiteX8" fmla="*/ 453135 w 808278"/>
                <a:gd name="connsiteY8" fmla="*/ 19128 h 1288606"/>
                <a:gd name="connsiteX9" fmla="*/ 596623 w 808278"/>
                <a:gd name="connsiteY9" fmla="*/ 115535 h 1288606"/>
                <a:gd name="connsiteX10" fmla="*/ 668876 w 808278"/>
                <a:gd name="connsiteY10" fmla="*/ 268819 h 1288606"/>
                <a:gd name="connsiteX11" fmla="*/ 661393 w 808278"/>
                <a:gd name="connsiteY11" fmla="*/ 460000 h 1288606"/>
                <a:gd name="connsiteX12" fmla="*/ 805560 w 808278"/>
                <a:gd name="connsiteY12" fmla="*/ 465646 h 1288606"/>
                <a:gd name="connsiteX13" fmla="*/ 753309 w 808278"/>
                <a:gd name="connsiteY13" fmla="*/ 491772 h 1288606"/>
                <a:gd name="connsiteX14" fmla="*/ 701057 w 808278"/>
                <a:gd name="connsiteY14" fmla="*/ 570149 h 1288606"/>
                <a:gd name="connsiteX15" fmla="*/ 635743 w 808278"/>
                <a:gd name="connsiteY15" fmla="*/ 622401 h 1288606"/>
                <a:gd name="connsiteX16" fmla="*/ 609617 w 808278"/>
                <a:gd name="connsiteY16" fmla="*/ 661589 h 1288606"/>
                <a:gd name="connsiteX17" fmla="*/ 557366 w 808278"/>
                <a:gd name="connsiteY17" fmla="*/ 700778 h 1288606"/>
                <a:gd name="connsiteX18" fmla="*/ 478989 w 808278"/>
                <a:gd name="connsiteY18" fmla="*/ 753029 h 1288606"/>
                <a:gd name="connsiteX19" fmla="*/ 465926 w 808278"/>
                <a:gd name="connsiteY19" fmla="*/ 831406 h 1288606"/>
                <a:gd name="connsiteX20" fmla="*/ 452863 w 808278"/>
                <a:gd name="connsiteY20" fmla="*/ 870595 h 1288606"/>
                <a:gd name="connsiteX21" fmla="*/ 439800 w 808278"/>
                <a:gd name="connsiteY21" fmla="*/ 922846 h 1288606"/>
                <a:gd name="connsiteX22" fmla="*/ 426737 w 808278"/>
                <a:gd name="connsiteY22" fmla="*/ 1197166 h 1288606"/>
                <a:gd name="connsiteX0" fmla="*/ 74040 w 807193"/>
                <a:gd name="connsiteY0" fmla="*/ 1288606 h 1288606"/>
                <a:gd name="connsiteX1" fmla="*/ 103636 w 807193"/>
                <a:gd name="connsiteY1" fmla="*/ 1062047 h 1288606"/>
                <a:gd name="connsiteX2" fmla="*/ 103567 w 807193"/>
                <a:gd name="connsiteY2" fmla="*/ 913321 h 1288606"/>
                <a:gd name="connsiteX3" fmla="*/ 35668 w 807193"/>
                <a:gd name="connsiteY3" fmla="*/ 690777 h 1288606"/>
                <a:gd name="connsiteX4" fmla="*/ 1242 w 807193"/>
                <a:gd name="connsiteY4" fmla="*/ 282630 h 1288606"/>
                <a:gd name="connsiteX5" fmla="*/ 81048 w 807193"/>
                <a:gd name="connsiteY5" fmla="*/ 83965 h 1288606"/>
                <a:gd name="connsiteX6" fmla="*/ 194055 w 807193"/>
                <a:gd name="connsiteY6" fmla="*/ 17767 h 1288606"/>
                <a:gd name="connsiteX7" fmla="*/ 301007 w 807193"/>
                <a:gd name="connsiteY7" fmla="*/ 10 h 1288606"/>
                <a:gd name="connsiteX8" fmla="*/ 453135 w 807193"/>
                <a:gd name="connsiteY8" fmla="*/ 19128 h 1288606"/>
                <a:gd name="connsiteX9" fmla="*/ 596623 w 807193"/>
                <a:gd name="connsiteY9" fmla="*/ 115535 h 1288606"/>
                <a:gd name="connsiteX10" fmla="*/ 668876 w 807193"/>
                <a:gd name="connsiteY10" fmla="*/ 268819 h 1288606"/>
                <a:gd name="connsiteX11" fmla="*/ 661393 w 807193"/>
                <a:gd name="connsiteY11" fmla="*/ 460000 h 1288606"/>
                <a:gd name="connsiteX12" fmla="*/ 805560 w 807193"/>
                <a:gd name="connsiteY12" fmla="*/ 465646 h 1288606"/>
                <a:gd name="connsiteX13" fmla="*/ 538997 w 807193"/>
                <a:gd name="connsiteY13" fmla="*/ 594166 h 1288606"/>
                <a:gd name="connsiteX14" fmla="*/ 701057 w 807193"/>
                <a:gd name="connsiteY14" fmla="*/ 570149 h 1288606"/>
                <a:gd name="connsiteX15" fmla="*/ 635743 w 807193"/>
                <a:gd name="connsiteY15" fmla="*/ 622401 h 1288606"/>
                <a:gd name="connsiteX16" fmla="*/ 609617 w 807193"/>
                <a:gd name="connsiteY16" fmla="*/ 661589 h 1288606"/>
                <a:gd name="connsiteX17" fmla="*/ 557366 w 807193"/>
                <a:gd name="connsiteY17" fmla="*/ 700778 h 1288606"/>
                <a:gd name="connsiteX18" fmla="*/ 478989 w 807193"/>
                <a:gd name="connsiteY18" fmla="*/ 753029 h 1288606"/>
                <a:gd name="connsiteX19" fmla="*/ 465926 w 807193"/>
                <a:gd name="connsiteY19" fmla="*/ 831406 h 1288606"/>
                <a:gd name="connsiteX20" fmla="*/ 452863 w 807193"/>
                <a:gd name="connsiteY20" fmla="*/ 870595 h 1288606"/>
                <a:gd name="connsiteX21" fmla="*/ 439800 w 807193"/>
                <a:gd name="connsiteY21" fmla="*/ 922846 h 1288606"/>
                <a:gd name="connsiteX22" fmla="*/ 426737 w 807193"/>
                <a:gd name="connsiteY22" fmla="*/ 1197166 h 1288606"/>
                <a:gd name="connsiteX0" fmla="*/ 74040 w 703713"/>
                <a:gd name="connsiteY0" fmla="*/ 1288606 h 1288606"/>
                <a:gd name="connsiteX1" fmla="*/ 103636 w 703713"/>
                <a:gd name="connsiteY1" fmla="*/ 1062047 h 1288606"/>
                <a:gd name="connsiteX2" fmla="*/ 103567 w 703713"/>
                <a:gd name="connsiteY2" fmla="*/ 913321 h 1288606"/>
                <a:gd name="connsiteX3" fmla="*/ 35668 w 703713"/>
                <a:gd name="connsiteY3" fmla="*/ 690777 h 1288606"/>
                <a:gd name="connsiteX4" fmla="*/ 1242 w 703713"/>
                <a:gd name="connsiteY4" fmla="*/ 282630 h 1288606"/>
                <a:gd name="connsiteX5" fmla="*/ 81048 w 703713"/>
                <a:gd name="connsiteY5" fmla="*/ 83965 h 1288606"/>
                <a:gd name="connsiteX6" fmla="*/ 194055 w 703713"/>
                <a:gd name="connsiteY6" fmla="*/ 17767 h 1288606"/>
                <a:gd name="connsiteX7" fmla="*/ 301007 w 703713"/>
                <a:gd name="connsiteY7" fmla="*/ 10 h 1288606"/>
                <a:gd name="connsiteX8" fmla="*/ 453135 w 703713"/>
                <a:gd name="connsiteY8" fmla="*/ 19128 h 1288606"/>
                <a:gd name="connsiteX9" fmla="*/ 596623 w 703713"/>
                <a:gd name="connsiteY9" fmla="*/ 115535 h 1288606"/>
                <a:gd name="connsiteX10" fmla="*/ 668876 w 703713"/>
                <a:gd name="connsiteY10" fmla="*/ 268819 h 1288606"/>
                <a:gd name="connsiteX11" fmla="*/ 661393 w 703713"/>
                <a:gd name="connsiteY11" fmla="*/ 460000 h 1288606"/>
                <a:gd name="connsiteX12" fmla="*/ 565054 w 703713"/>
                <a:gd name="connsiteY12" fmla="*/ 534702 h 1288606"/>
                <a:gd name="connsiteX13" fmla="*/ 538997 w 703713"/>
                <a:gd name="connsiteY13" fmla="*/ 594166 h 1288606"/>
                <a:gd name="connsiteX14" fmla="*/ 701057 w 703713"/>
                <a:gd name="connsiteY14" fmla="*/ 570149 h 1288606"/>
                <a:gd name="connsiteX15" fmla="*/ 635743 w 703713"/>
                <a:gd name="connsiteY15" fmla="*/ 622401 h 1288606"/>
                <a:gd name="connsiteX16" fmla="*/ 609617 w 703713"/>
                <a:gd name="connsiteY16" fmla="*/ 661589 h 1288606"/>
                <a:gd name="connsiteX17" fmla="*/ 557366 w 703713"/>
                <a:gd name="connsiteY17" fmla="*/ 700778 h 1288606"/>
                <a:gd name="connsiteX18" fmla="*/ 478989 w 703713"/>
                <a:gd name="connsiteY18" fmla="*/ 753029 h 1288606"/>
                <a:gd name="connsiteX19" fmla="*/ 465926 w 703713"/>
                <a:gd name="connsiteY19" fmla="*/ 831406 h 1288606"/>
                <a:gd name="connsiteX20" fmla="*/ 452863 w 703713"/>
                <a:gd name="connsiteY20" fmla="*/ 870595 h 1288606"/>
                <a:gd name="connsiteX21" fmla="*/ 439800 w 703713"/>
                <a:gd name="connsiteY21" fmla="*/ 922846 h 1288606"/>
                <a:gd name="connsiteX22" fmla="*/ 426737 w 703713"/>
                <a:gd name="connsiteY22" fmla="*/ 1197166 h 1288606"/>
                <a:gd name="connsiteX0" fmla="*/ 74040 w 670183"/>
                <a:gd name="connsiteY0" fmla="*/ 1288606 h 1288606"/>
                <a:gd name="connsiteX1" fmla="*/ 103636 w 670183"/>
                <a:gd name="connsiteY1" fmla="*/ 1062047 h 1288606"/>
                <a:gd name="connsiteX2" fmla="*/ 103567 w 670183"/>
                <a:gd name="connsiteY2" fmla="*/ 913321 h 1288606"/>
                <a:gd name="connsiteX3" fmla="*/ 35668 w 670183"/>
                <a:gd name="connsiteY3" fmla="*/ 690777 h 1288606"/>
                <a:gd name="connsiteX4" fmla="*/ 1242 w 670183"/>
                <a:gd name="connsiteY4" fmla="*/ 282630 h 1288606"/>
                <a:gd name="connsiteX5" fmla="*/ 81048 w 670183"/>
                <a:gd name="connsiteY5" fmla="*/ 83965 h 1288606"/>
                <a:gd name="connsiteX6" fmla="*/ 194055 w 670183"/>
                <a:gd name="connsiteY6" fmla="*/ 17767 h 1288606"/>
                <a:gd name="connsiteX7" fmla="*/ 301007 w 670183"/>
                <a:gd name="connsiteY7" fmla="*/ 10 h 1288606"/>
                <a:gd name="connsiteX8" fmla="*/ 453135 w 670183"/>
                <a:gd name="connsiteY8" fmla="*/ 19128 h 1288606"/>
                <a:gd name="connsiteX9" fmla="*/ 596623 w 670183"/>
                <a:gd name="connsiteY9" fmla="*/ 115535 h 1288606"/>
                <a:gd name="connsiteX10" fmla="*/ 668876 w 670183"/>
                <a:gd name="connsiteY10" fmla="*/ 268819 h 1288606"/>
                <a:gd name="connsiteX11" fmla="*/ 661393 w 670183"/>
                <a:gd name="connsiteY11" fmla="*/ 460000 h 1288606"/>
                <a:gd name="connsiteX12" fmla="*/ 565054 w 670183"/>
                <a:gd name="connsiteY12" fmla="*/ 534702 h 1288606"/>
                <a:gd name="connsiteX13" fmla="*/ 538997 w 670183"/>
                <a:gd name="connsiteY13" fmla="*/ 594166 h 1288606"/>
                <a:gd name="connsiteX14" fmla="*/ 574851 w 670183"/>
                <a:gd name="connsiteY14" fmla="*/ 617774 h 1288606"/>
                <a:gd name="connsiteX15" fmla="*/ 635743 w 670183"/>
                <a:gd name="connsiteY15" fmla="*/ 622401 h 1288606"/>
                <a:gd name="connsiteX16" fmla="*/ 609617 w 670183"/>
                <a:gd name="connsiteY16" fmla="*/ 661589 h 1288606"/>
                <a:gd name="connsiteX17" fmla="*/ 557366 w 670183"/>
                <a:gd name="connsiteY17" fmla="*/ 700778 h 1288606"/>
                <a:gd name="connsiteX18" fmla="*/ 478989 w 670183"/>
                <a:gd name="connsiteY18" fmla="*/ 753029 h 1288606"/>
                <a:gd name="connsiteX19" fmla="*/ 465926 w 670183"/>
                <a:gd name="connsiteY19" fmla="*/ 831406 h 1288606"/>
                <a:gd name="connsiteX20" fmla="*/ 452863 w 670183"/>
                <a:gd name="connsiteY20" fmla="*/ 870595 h 1288606"/>
                <a:gd name="connsiteX21" fmla="*/ 439800 w 670183"/>
                <a:gd name="connsiteY21" fmla="*/ 922846 h 1288606"/>
                <a:gd name="connsiteX22" fmla="*/ 426737 w 670183"/>
                <a:gd name="connsiteY22" fmla="*/ 1197166 h 1288606"/>
                <a:gd name="connsiteX0" fmla="*/ 74040 w 670183"/>
                <a:gd name="connsiteY0" fmla="*/ 1288606 h 1288606"/>
                <a:gd name="connsiteX1" fmla="*/ 103636 w 670183"/>
                <a:gd name="connsiteY1" fmla="*/ 1062047 h 1288606"/>
                <a:gd name="connsiteX2" fmla="*/ 103567 w 670183"/>
                <a:gd name="connsiteY2" fmla="*/ 913321 h 1288606"/>
                <a:gd name="connsiteX3" fmla="*/ 35668 w 670183"/>
                <a:gd name="connsiteY3" fmla="*/ 690777 h 1288606"/>
                <a:gd name="connsiteX4" fmla="*/ 1242 w 670183"/>
                <a:gd name="connsiteY4" fmla="*/ 282630 h 1288606"/>
                <a:gd name="connsiteX5" fmla="*/ 81048 w 670183"/>
                <a:gd name="connsiteY5" fmla="*/ 83965 h 1288606"/>
                <a:gd name="connsiteX6" fmla="*/ 194055 w 670183"/>
                <a:gd name="connsiteY6" fmla="*/ 17767 h 1288606"/>
                <a:gd name="connsiteX7" fmla="*/ 301007 w 670183"/>
                <a:gd name="connsiteY7" fmla="*/ 10 h 1288606"/>
                <a:gd name="connsiteX8" fmla="*/ 453135 w 670183"/>
                <a:gd name="connsiteY8" fmla="*/ 19128 h 1288606"/>
                <a:gd name="connsiteX9" fmla="*/ 596623 w 670183"/>
                <a:gd name="connsiteY9" fmla="*/ 115535 h 1288606"/>
                <a:gd name="connsiteX10" fmla="*/ 668876 w 670183"/>
                <a:gd name="connsiteY10" fmla="*/ 268819 h 1288606"/>
                <a:gd name="connsiteX11" fmla="*/ 661393 w 670183"/>
                <a:gd name="connsiteY11" fmla="*/ 460000 h 1288606"/>
                <a:gd name="connsiteX12" fmla="*/ 565054 w 670183"/>
                <a:gd name="connsiteY12" fmla="*/ 534702 h 1288606"/>
                <a:gd name="connsiteX13" fmla="*/ 538997 w 670183"/>
                <a:gd name="connsiteY13" fmla="*/ 594166 h 1288606"/>
                <a:gd name="connsiteX14" fmla="*/ 574851 w 670183"/>
                <a:gd name="connsiteY14" fmla="*/ 617774 h 1288606"/>
                <a:gd name="connsiteX15" fmla="*/ 635743 w 670183"/>
                <a:gd name="connsiteY15" fmla="*/ 622401 h 1288606"/>
                <a:gd name="connsiteX16" fmla="*/ 604854 w 670183"/>
                <a:gd name="connsiteY16" fmla="*/ 678257 h 1288606"/>
                <a:gd name="connsiteX17" fmla="*/ 557366 w 670183"/>
                <a:gd name="connsiteY17" fmla="*/ 700778 h 1288606"/>
                <a:gd name="connsiteX18" fmla="*/ 478989 w 670183"/>
                <a:gd name="connsiteY18" fmla="*/ 753029 h 1288606"/>
                <a:gd name="connsiteX19" fmla="*/ 465926 w 670183"/>
                <a:gd name="connsiteY19" fmla="*/ 831406 h 1288606"/>
                <a:gd name="connsiteX20" fmla="*/ 452863 w 670183"/>
                <a:gd name="connsiteY20" fmla="*/ 870595 h 1288606"/>
                <a:gd name="connsiteX21" fmla="*/ 439800 w 670183"/>
                <a:gd name="connsiteY21" fmla="*/ 922846 h 1288606"/>
                <a:gd name="connsiteX22" fmla="*/ 426737 w 670183"/>
                <a:gd name="connsiteY22" fmla="*/ 1197166 h 1288606"/>
                <a:gd name="connsiteX0" fmla="*/ 74040 w 670183"/>
                <a:gd name="connsiteY0" fmla="*/ 1288606 h 1288606"/>
                <a:gd name="connsiteX1" fmla="*/ 103636 w 670183"/>
                <a:gd name="connsiteY1" fmla="*/ 1062047 h 1288606"/>
                <a:gd name="connsiteX2" fmla="*/ 103567 w 670183"/>
                <a:gd name="connsiteY2" fmla="*/ 913321 h 1288606"/>
                <a:gd name="connsiteX3" fmla="*/ 35668 w 670183"/>
                <a:gd name="connsiteY3" fmla="*/ 690777 h 1288606"/>
                <a:gd name="connsiteX4" fmla="*/ 1242 w 670183"/>
                <a:gd name="connsiteY4" fmla="*/ 282630 h 1288606"/>
                <a:gd name="connsiteX5" fmla="*/ 81048 w 670183"/>
                <a:gd name="connsiteY5" fmla="*/ 83965 h 1288606"/>
                <a:gd name="connsiteX6" fmla="*/ 194055 w 670183"/>
                <a:gd name="connsiteY6" fmla="*/ 17767 h 1288606"/>
                <a:gd name="connsiteX7" fmla="*/ 301007 w 670183"/>
                <a:gd name="connsiteY7" fmla="*/ 10 h 1288606"/>
                <a:gd name="connsiteX8" fmla="*/ 453135 w 670183"/>
                <a:gd name="connsiteY8" fmla="*/ 19128 h 1288606"/>
                <a:gd name="connsiteX9" fmla="*/ 596623 w 670183"/>
                <a:gd name="connsiteY9" fmla="*/ 115535 h 1288606"/>
                <a:gd name="connsiteX10" fmla="*/ 668876 w 670183"/>
                <a:gd name="connsiteY10" fmla="*/ 268819 h 1288606"/>
                <a:gd name="connsiteX11" fmla="*/ 661393 w 670183"/>
                <a:gd name="connsiteY11" fmla="*/ 460000 h 1288606"/>
                <a:gd name="connsiteX12" fmla="*/ 565054 w 670183"/>
                <a:gd name="connsiteY12" fmla="*/ 534702 h 1288606"/>
                <a:gd name="connsiteX13" fmla="*/ 538997 w 670183"/>
                <a:gd name="connsiteY13" fmla="*/ 594166 h 1288606"/>
                <a:gd name="connsiteX14" fmla="*/ 574851 w 670183"/>
                <a:gd name="connsiteY14" fmla="*/ 617774 h 1288606"/>
                <a:gd name="connsiteX15" fmla="*/ 635743 w 670183"/>
                <a:gd name="connsiteY15" fmla="*/ 622401 h 1288606"/>
                <a:gd name="connsiteX16" fmla="*/ 604854 w 670183"/>
                <a:gd name="connsiteY16" fmla="*/ 678257 h 1288606"/>
                <a:gd name="connsiteX17" fmla="*/ 535935 w 670183"/>
                <a:gd name="connsiteY17" fmla="*/ 722210 h 1288606"/>
                <a:gd name="connsiteX18" fmla="*/ 478989 w 670183"/>
                <a:gd name="connsiteY18" fmla="*/ 753029 h 1288606"/>
                <a:gd name="connsiteX19" fmla="*/ 465926 w 670183"/>
                <a:gd name="connsiteY19" fmla="*/ 831406 h 1288606"/>
                <a:gd name="connsiteX20" fmla="*/ 452863 w 670183"/>
                <a:gd name="connsiteY20" fmla="*/ 870595 h 1288606"/>
                <a:gd name="connsiteX21" fmla="*/ 439800 w 670183"/>
                <a:gd name="connsiteY21" fmla="*/ 922846 h 1288606"/>
                <a:gd name="connsiteX22" fmla="*/ 426737 w 670183"/>
                <a:gd name="connsiteY22" fmla="*/ 1197166 h 1288606"/>
                <a:gd name="connsiteX0" fmla="*/ 74040 w 670183"/>
                <a:gd name="connsiteY0" fmla="*/ 1288606 h 1288606"/>
                <a:gd name="connsiteX1" fmla="*/ 103636 w 670183"/>
                <a:gd name="connsiteY1" fmla="*/ 1062047 h 1288606"/>
                <a:gd name="connsiteX2" fmla="*/ 103567 w 670183"/>
                <a:gd name="connsiteY2" fmla="*/ 913321 h 1288606"/>
                <a:gd name="connsiteX3" fmla="*/ 35668 w 670183"/>
                <a:gd name="connsiteY3" fmla="*/ 690777 h 1288606"/>
                <a:gd name="connsiteX4" fmla="*/ 1242 w 670183"/>
                <a:gd name="connsiteY4" fmla="*/ 282630 h 1288606"/>
                <a:gd name="connsiteX5" fmla="*/ 81048 w 670183"/>
                <a:gd name="connsiteY5" fmla="*/ 83965 h 1288606"/>
                <a:gd name="connsiteX6" fmla="*/ 194055 w 670183"/>
                <a:gd name="connsiteY6" fmla="*/ 17767 h 1288606"/>
                <a:gd name="connsiteX7" fmla="*/ 301007 w 670183"/>
                <a:gd name="connsiteY7" fmla="*/ 10 h 1288606"/>
                <a:gd name="connsiteX8" fmla="*/ 453135 w 670183"/>
                <a:gd name="connsiteY8" fmla="*/ 19128 h 1288606"/>
                <a:gd name="connsiteX9" fmla="*/ 596623 w 670183"/>
                <a:gd name="connsiteY9" fmla="*/ 115535 h 1288606"/>
                <a:gd name="connsiteX10" fmla="*/ 668876 w 670183"/>
                <a:gd name="connsiteY10" fmla="*/ 268819 h 1288606"/>
                <a:gd name="connsiteX11" fmla="*/ 661393 w 670183"/>
                <a:gd name="connsiteY11" fmla="*/ 460000 h 1288606"/>
                <a:gd name="connsiteX12" fmla="*/ 565054 w 670183"/>
                <a:gd name="connsiteY12" fmla="*/ 534702 h 1288606"/>
                <a:gd name="connsiteX13" fmla="*/ 538997 w 670183"/>
                <a:gd name="connsiteY13" fmla="*/ 594166 h 1288606"/>
                <a:gd name="connsiteX14" fmla="*/ 574851 w 670183"/>
                <a:gd name="connsiteY14" fmla="*/ 617774 h 1288606"/>
                <a:gd name="connsiteX15" fmla="*/ 635743 w 670183"/>
                <a:gd name="connsiteY15" fmla="*/ 622401 h 1288606"/>
                <a:gd name="connsiteX16" fmla="*/ 604854 w 670183"/>
                <a:gd name="connsiteY16" fmla="*/ 678257 h 1288606"/>
                <a:gd name="connsiteX17" fmla="*/ 535935 w 670183"/>
                <a:gd name="connsiteY17" fmla="*/ 722210 h 1288606"/>
                <a:gd name="connsiteX18" fmla="*/ 417076 w 670183"/>
                <a:gd name="connsiteY18" fmla="*/ 776841 h 1288606"/>
                <a:gd name="connsiteX19" fmla="*/ 465926 w 670183"/>
                <a:gd name="connsiteY19" fmla="*/ 831406 h 1288606"/>
                <a:gd name="connsiteX20" fmla="*/ 452863 w 670183"/>
                <a:gd name="connsiteY20" fmla="*/ 870595 h 1288606"/>
                <a:gd name="connsiteX21" fmla="*/ 439800 w 670183"/>
                <a:gd name="connsiteY21" fmla="*/ 922846 h 1288606"/>
                <a:gd name="connsiteX22" fmla="*/ 426737 w 670183"/>
                <a:gd name="connsiteY22" fmla="*/ 1197166 h 1288606"/>
                <a:gd name="connsiteX0" fmla="*/ 74040 w 670183"/>
                <a:gd name="connsiteY0" fmla="*/ 1288606 h 1288606"/>
                <a:gd name="connsiteX1" fmla="*/ 103636 w 670183"/>
                <a:gd name="connsiteY1" fmla="*/ 1062047 h 1288606"/>
                <a:gd name="connsiteX2" fmla="*/ 103567 w 670183"/>
                <a:gd name="connsiteY2" fmla="*/ 913321 h 1288606"/>
                <a:gd name="connsiteX3" fmla="*/ 35668 w 670183"/>
                <a:gd name="connsiteY3" fmla="*/ 690777 h 1288606"/>
                <a:gd name="connsiteX4" fmla="*/ 1242 w 670183"/>
                <a:gd name="connsiteY4" fmla="*/ 282630 h 1288606"/>
                <a:gd name="connsiteX5" fmla="*/ 81048 w 670183"/>
                <a:gd name="connsiteY5" fmla="*/ 83965 h 1288606"/>
                <a:gd name="connsiteX6" fmla="*/ 194055 w 670183"/>
                <a:gd name="connsiteY6" fmla="*/ 17767 h 1288606"/>
                <a:gd name="connsiteX7" fmla="*/ 301007 w 670183"/>
                <a:gd name="connsiteY7" fmla="*/ 10 h 1288606"/>
                <a:gd name="connsiteX8" fmla="*/ 453135 w 670183"/>
                <a:gd name="connsiteY8" fmla="*/ 19128 h 1288606"/>
                <a:gd name="connsiteX9" fmla="*/ 596623 w 670183"/>
                <a:gd name="connsiteY9" fmla="*/ 115535 h 1288606"/>
                <a:gd name="connsiteX10" fmla="*/ 668876 w 670183"/>
                <a:gd name="connsiteY10" fmla="*/ 268819 h 1288606"/>
                <a:gd name="connsiteX11" fmla="*/ 661393 w 670183"/>
                <a:gd name="connsiteY11" fmla="*/ 460000 h 1288606"/>
                <a:gd name="connsiteX12" fmla="*/ 565054 w 670183"/>
                <a:gd name="connsiteY12" fmla="*/ 534702 h 1288606"/>
                <a:gd name="connsiteX13" fmla="*/ 538997 w 670183"/>
                <a:gd name="connsiteY13" fmla="*/ 594166 h 1288606"/>
                <a:gd name="connsiteX14" fmla="*/ 574851 w 670183"/>
                <a:gd name="connsiteY14" fmla="*/ 617774 h 1288606"/>
                <a:gd name="connsiteX15" fmla="*/ 635743 w 670183"/>
                <a:gd name="connsiteY15" fmla="*/ 622401 h 1288606"/>
                <a:gd name="connsiteX16" fmla="*/ 604854 w 670183"/>
                <a:gd name="connsiteY16" fmla="*/ 678257 h 1288606"/>
                <a:gd name="connsiteX17" fmla="*/ 535935 w 670183"/>
                <a:gd name="connsiteY17" fmla="*/ 722210 h 1288606"/>
                <a:gd name="connsiteX18" fmla="*/ 417076 w 670183"/>
                <a:gd name="connsiteY18" fmla="*/ 776841 h 1288606"/>
                <a:gd name="connsiteX19" fmla="*/ 399251 w 670183"/>
                <a:gd name="connsiteY19" fmla="*/ 848075 h 1288606"/>
                <a:gd name="connsiteX20" fmla="*/ 452863 w 670183"/>
                <a:gd name="connsiteY20" fmla="*/ 870595 h 1288606"/>
                <a:gd name="connsiteX21" fmla="*/ 439800 w 670183"/>
                <a:gd name="connsiteY21" fmla="*/ 922846 h 1288606"/>
                <a:gd name="connsiteX22" fmla="*/ 426737 w 670183"/>
                <a:gd name="connsiteY22" fmla="*/ 1197166 h 1288606"/>
                <a:gd name="connsiteX0" fmla="*/ 74040 w 670183"/>
                <a:gd name="connsiteY0" fmla="*/ 1288606 h 1288606"/>
                <a:gd name="connsiteX1" fmla="*/ 103636 w 670183"/>
                <a:gd name="connsiteY1" fmla="*/ 1062047 h 1288606"/>
                <a:gd name="connsiteX2" fmla="*/ 103567 w 670183"/>
                <a:gd name="connsiteY2" fmla="*/ 913321 h 1288606"/>
                <a:gd name="connsiteX3" fmla="*/ 35668 w 670183"/>
                <a:gd name="connsiteY3" fmla="*/ 690777 h 1288606"/>
                <a:gd name="connsiteX4" fmla="*/ 1242 w 670183"/>
                <a:gd name="connsiteY4" fmla="*/ 282630 h 1288606"/>
                <a:gd name="connsiteX5" fmla="*/ 81048 w 670183"/>
                <a:gd name="connsiteY5" fmla="*/ 83965 h 1288606"/>
                <a:gd name="connsiteX6" fmla="*/ 194055 w 670183"/>
                <a:gd name="connsiteY6" fmla="*/ 17767 h 1288606"/>
                <a:gd name="connsiteX7" fmla="*/ 301007 w 670183"/>
                <a:gd name="connsiteY7" fmla="*/ 10 h 1288606"/>
                <a:gd name="connsiteX8" fmla="*/ 453135 w 670183"/>
                <a:gd name="connsiteY8" fmla="*/ 19128 h 1288606"/>
                <a:gd name="connsiteX9" fmla="*/ 596623 w 670183"/>
                <a:gd name="connsiteY9" fmla="*/ 115535 h 1288606"/>
                <a:gd name="connsiteX10" fmla="*/ 668876 w 670183"/>
                <a:gd name="connsiteY10" fmla="*/ 268819 h 1288606"/>
                <a:gd name="connsiteX11" fmla="*/ 661393 w 670183"/>
                <a:gd name="connsiteY11" fmla="*/ 460000 h 1288606"/>
                <a:gd name="connsiteX12" fmla="*/ 565054 w 670183"/>
                <a:gd name="connsiteY12" fmla="*/ 534702 h 1288606"/>
                <a:gd name="connsiteX13" fmla="*/ 538997 w 670183"/>
                <a:gd name="connsiteY13" fmla="*/ 594166 h 1288606"/>
                <a:gd name="connsiteX14" fmla="*/ 574851 w 670183"/>
                <a:gd name="connsiteY14" fmla="*/ 617774 h 1288606"/>
                <a:gd name="connsiteX15" fmla="*/ 635743 w 670183"/>
                <a:gd name="connsiteY15" fmla="*/ 622401 h 1288606"/>
                <a:gd name="connsiteX16" fmla="*/ 604854 w 670183"/>
                <a:gd name="connsiteY16" fmla="*/ 678257 h 1288606"/>
                <a:gd name="connsiteX17" fmla="*/ 535935 w 670183"/>
                <a:gd name="connsiteY17" fmla="*/ 722210 h 1288606"/>
                <a:gd name="connsiteX18" fmla="*/ 417076 w 670183"/>
                <a:gd name="connsiteY18" fmla="*/ 776841 h 1288606"/>
                <a:gd name="connsiteX19" fmla="*/ 399251 w 670183"/>
                <a:gd name="connsiteY19" fmla="*/ 848075 h 1288606"/>
                <a:gd name="connsiteX20" fmla="*/ 412382 w 670183"/>
                <a:gd name="connsiteY20" fmla="*/ 903933 h 1288606"/>
                <a:gd name="connsiteX21" fmla="*/ 439800 w 670183"/>
                <a:gd name="connsiteY21" fmla="*/ 922846 h 1288606"/>
                <a:gd name="connsiteX22" fmla="*/ 426737 w 670183"/>
                <a:gd name="connsiteY22" fmla="*/ 1197166 h 1288606"/>
                <a:gd name="connsiteX0" fmla="*/ 74040 w 670183"/>
                <a:gd name="connsiteY0" fmla="*/ 1288606 h 1288606"/>
                <a:gd name="connsiteX1" fmla="*/ 103636 w 670183"/>
                <a:gd name="connsiteY1" fmla="*/ 1062047 h 1288606"/>
                <a:gd name="connsiteX2" fmla="*/ 103567 w 670183"/>
                <a:gd name="connsiteY2" fmla="*/ 913321 h 1288606"/>
                <a:gd name="connsiteX3" fmla="*/ 35668 w 670183"/>
                <a:gd name="connsiteY3" fmla="*/ 690777 h 1288606"/>
                <a:gd name="connsiteX4" fmla="*/ 1242 w 670183"/>
                <a:gd name="connsiteY4" fmla="*/ 282630 h 1288606"/>
                <a:gd name="connsiteX5" fmla="*/ 81048 w 670183"/>
                <a:gd name="connsiteY5" fmla="*/ 83965 h 1288606"/>
                <a:gd name="connsiteX6" fmla="*/ 194055 w 670183"/>
                <a:gd name="connsiteY6" fmla="*/ 17767 h 1288606"/>
                <a:gd name="connsiteX7" fmla="*/ 301007 w 670183"/>
                <a:gd name="connsiteY7" fmla="*/ 10 h 1288606"/>
                <a:gd name="connsiteX8" fmla="*/ 453135 w 670183"/>
                <a:gd name="connsiteY8" fmla="*/ 19128 h 1288606"/>
                <a:gd name="connsiteX9" fmla="*/ 596623 w 670183"/>
                <a:gd name="connsiteY9" fmla="*/ 115535 h 1288606"/>
                <a:gd name="connsiteX10" fmla="*/ 668876 w 670183"/>
                <a:gd name="connsiteY10" fmla="*/ 268819 h 1288606"/>
                <a:gd name="connsiteX11" fmla="*/ 661393 w 670183"/>
                <a:gd name="connsiteY11" fmla="*/ 460000 h 1288606"/>
                <a:gd name="connsiteX12" fmla="*/ 565054 w 670183"/>
                <a:gd name="connsiteY12" fmla="*/ 534702 h 1288606"/>
                <a:gd name="connsiteX13" fmla="*/ 538997 w 670183"/>
                <a:gd name="connsiteY13" fmla="*/ 594166 h 1288606"/>
                <a:gd name="connsiteX14" fmla="*/ 574851 w 670183"/>
                <a:gd name="connsiteY14" fmla="*/ 617774 h 1288606"/>
                <a:gd name="connsiteX15" fmla="*/ 635743 w 670183"/>
                <a:gd name="connsiteY15" fmla="*/ 622401 h 1288606"/>
                <a:gd name="connsiteX16" fmla="*/ 604854 w 670183"/>
                <a:gd name="connsiteY16" fmla="*/ 678257 h 1288606"/>
                <a:gd name="connsiteX17" fmla="*/ 535935 w 670183"/>
                <a:gd name="connsiteY17" fmla="*/ 722210 h 1288606"/>
                <a:gd name="connsiteX18" fmla="*/ 417076 w 670183"/>
                <a:gd name="connsiteY18" fmla="*/ 776841 h 1288606"/>
                <a:gd name="connsiteX19" fmla="*/ 399251 w 670183"/>
                <a:gd name="connsiteY19" fmla="*/ 848075 h 1288606"/>
                <a:gd name="connsiteX20" fmla="*/ 412382 w 670183"/>
                <a:gd name="connsiteY20" fmla="*/ 903933 h 1288606"/>
                <a:gd name="connsiteX21" fmla="*/ 446944 w 670183"/>
                <a:gd name="connsiteY21" fmla="*/ 989521 h 1288606"/>
                <a:gd name="connsiteX22" fmla="*/ 426737 w 670183"/>
                <a:gd name="connsiteY22" fmla="*/ 1197166 h 1288606"/>
                <a:gd name="connsiteX0" fmla="*/ 74040 w 670183"/>
                <a:gd name="connsiteY0" fmla="*/ 1288606 h 1288606"/>
                <a:gd name="connsiteX1" fmla="*/ 103636 w 670183"/>
                <a:gd name="connsiteY1" fmla="*/ 1062047 h 1288606"/>
                <a:gd name="connsiteX2" fmla="*/ 103567 w 670183"/>
                <a:gd name="connsiteY2" fmla="*/ 913321 h 1288606"/>
                <a:gd name="connsiteX3" fmla="*/ 35668 w 670183"/>
                <a:gd name="connsiteY3" fmla="*/ 690777 h 1288606"/>
                <a:gd name="connsiteX4" fmla="*/ 1242 w 670183"/>
                <a:gd name="connsiteY4" fmla="*/ 282630 h 1288606"/>
                <a:gd name="connsiteX5" fmla="*/ 81048 w 670183"/>
                <a:gd name="connsiteY5" fmla="*/ 83965 h 1288606"/>
                <a:gd name="connsiteX6" fmla="*/ 194055 w 670183"/>
                <a:gd name="connsiteY6" fmla="*/ 17767 h 1288606"/>
                <a:gd name="connsiteX7" fmla="*/ 301007 w 670183"/>
                <a:gd name="connsiteY7" fmla="*/ 10 h 1288606"/>
                <a:gd name="connsiteX8" fmla="*/ 453135 w 670183"/>
                <a:gd name="connsiteY8" fmla="*/ 19128 h 1288606"/>
                <a:gd name="connsiteX9" fmla="*/ 596623 w 670183"/>
                <a:gd name="connsiteY9" fmla="*/ 115535 h 1288606"/>
                <a:gd name="connsiteX10" fmla="*/ 668876 w 670183"/>
                <a:gd name="connsiteY10" fmla="*/ 268819 h 1288606"/>
                <a:gd name="connsiteX11" fmla="*/ 661393 w 670183"/>
                <a:gd name="connsiteY11" fmla="*/ 460000 h 1288606"/>
                <a:gd name="connsiteX12" fmla="*/ 565054 w 670183"/>
                <a:gd name="connsiteY12" fmla="*/ 534702 h 1288606"/>
                <a:gd name="connsiteX13" fmla="*/ 538997 w 670183"/>
                <a:gd name="connsiteY13" fmla="*/ 594166 h 1288606"/>
                <a:gd name="connsiteX14" fmla="*/ 574851 w 670183"/>
                <a:gd name="connsiteY14" fmla="*/ 617774 h 1288606"/>
                <a:gd name="connsiteX15" fmla="*/ 635743 w 670183"/>
                <a:gd name="connsiteY15" fmla="*/ 622401 h 1288606"/>
                <a:gd name="connsiteX16" fmla="*/ 604854 w 670183"/>
                <a:gd name="connsiteY16" fmla="*/ 678257 h 1288606"/>
                <a:gd name="connsiteX17" fmla="*/ 535935 w 670183"/>
                <a:gd name="connsiteY17" fmla="*/ 722210 h 1288606"/>
                <a:gd name="connsiteX18" fmla="*/ 417076 w 670183"/>
                <a:gd name="connsiteY18" fmla="*/ 776841 h 1288606"/>
                <a:gd name="connsiteX19" fmla="*/ 399251 w 670183"/>
                <a:gd name="connsiteY19" fmla="*/ 848075 h 1288606"/>
                <a:gd name="connsiteX20" fmla="*/ 412382 w 670183"/>
                <a:gd name="connsiteY20" fmla="*/ 903933 h 1288606"/>
                <a:gd name="connsiteX21" fmla="*/ 446944 w 670183"/>
                <a:gd name="connsiteY21" fmla="*/ 989521 h 1288606"/>
                <a:gd name="connsiteX22" fmla="*/ 426737 w 670183"/>
                <a:gd name="connsiteY22" fmla="*/ 1197166 h 1288606"/>
                <a:gd name="connsiteX0" fmla="*/ 74040 w 670183"/>
                <a:gd name="connsiteY0" fmla="*/ 1288606 h 1288606"/>
                <a:gd name="connsiteX1" fmla="*/ 103636 w 670183"/>
                <a:gd name="connsiteY1" fmla="*/ 1062047 h 1288606"/>
                <a:gd name="connsiteX2" fmla="*/ 103567 w 670183"/>
                <a:gd name="connsiteY2" fmla="*/ 913321 h 1288606"/>
                <a:gd name="connsiteX3" fmla="*/ 35668 w 670183"/>
                <a:gd name="connsiteY3" fmla="*/ 690777 h 1288606"/>
                <a:gd name="connsiteX4" fmla="*/ 1242 w 670183"/>
                <a:gd name="connsiteY4" fmla="*/ 282630 h 1288606"/>
                <a:gd name="connsiteX5" fmla="*/ 81048 w 670183"/>
                <a:gd name="connsiteY5" fmla="*/ 83965 h 1288606"/>
                <a:gd name="connsiteX6" fmla="*/ 194055 w 670183"/>
                <a:gd name="connsiteY6" fmla="*/ 17767 h 1288606"/>
                <a:gd name="connsiteX7" fmla="*/ 301007 w 670183"/>
                <a:gd name="connsiteY7" fmla="*/ 10 h 1288606"/>
                <a:gd name="connsiteX8" fmla="*/ 453135 w 670183"/>
                <a:gd name="connsiteY8" fmla="*/ 19128 h 1288606"/>
                <a:gd name="connsiteX9" fmla="*/ 596623 w 670183"/>
                <a:gd name="connsiteY9" fmla="*/ 115535 h 1288606"/>
                <a:gd name="connsiteX10" fmla="*/ 668876 w 670183"/>
                <a:gd name="connsiteY10" fmla="*/ 268819 h 1288606"/>
                <a:gd name="connsiteX11" fmla="*/ 661393 w 670183"/>
                <a:gd name="connsiteY11" fmla="*/ 460000 h 1288606"/>
                <a:gd name="connsiteX12" fmla="*/ 565054 w 670183"/>
                <a:gd name="connsiteY12" fmla="*/ 534702 h 1288606"/>
                <a:gd name="connsiteX13" fmla="*/ 538997 w 670183"/>
                <a:gd name="connsiteY13" fmla="*/ 594166 h 1288606"/>
                <a:gd name="connsiteX14" fmla="*/ 574851 w 670183"/>
                <a:gd name="connsiteY14" fmla="*/ 617774 h 1288606"/>
                <a:gd name="connsiteX15" fmla="*/ 635743 w 670183"/>
                <a:gd name="connsiteY15" fmla="*/ 622401 h 1288606"/>
                <a:gd name="connsiteX16" fmla="*/ 604854 w 670183"/>
                <a:gd name="connsiteY16" fmla="*/ 678257 h 1288606"/>
                <a:gd name="connsiteX17" fmla="*/ 535935 w 670183"/>
                <a:gd name="connsiteY17" fmla="*/ 722210 h 1288606"/>
                <a:gd name="connsiteX18" fmla="*/ 417076 w 670183"/>
                <a:gd name="connsiteY18" fmla="*/ 776841 h 1288606"/>
                <a:gd name="connsiteX19" fmla="*/ 399251 w 670183"/>
                <a:gd name="connsiteY19" fmla="*/ 848075 h 1288606"/>
                <a:gd name="connsiteX20" fmla="*/ 412382 w 670183"/>
                <a:gd name="connsiteY20" fmla="*/ 903933 h 1288606"/>
                <a:gd name="connsiteX21" fmla="*/ 446944 w 670183"/>
                <a:gd name="connsiteY21" fmla="*/ 989521 h 1288606"/>
                <a:gd name="connsiteX22" fmla="*/ 443406 w 670183"/>
                <a:gd name="connsiteY22" fmla="*/ 1225741 h 1288606"/>
                <a:gd name="connsiteX0" fmla="*/ 86486 w 682629"/>
                <a:gd name="connsiteY0" fmla="*/ 1288606 h 1288606"/>
                <a:gd name="connsiteX1" fmla="*/ 116082 w 682629"/>
                <a:gd name="connsiteY1" fmla="*/ 1062047 h 1288606"/>
                <a:gd name="connsiteX2" fmla="*/ 116013 w 682629"/>
                <a:gd name="connsiteY2" fmla="*/ 913321 h 1288606"/>
                <a:gd name="connsiteX3" fmla="*/ 7633 w 682629"/>
                <a:gd name="connsiteY3" fmla="*/ 474083 h 1288606"/>
                <a:gd name="connsiteX4" fmla="*/ 13688 w 682629"/>
                <a:gd name="connsiteY4" fmla="*/ 282630 h 1288606"/>
                <a:gd name="connsiteX5" fmla="*/ 93494 w 682629"/>
                <a:gd name="connsiteY5" fmla="*/ 83965 h 1288606"/>
                <a:gd name="connsiteX6" fmla="*/ 206501 w 682629"/>
                <a:gd name="connsiteY6" fmla="*/ 17767 h 1288606"/>
                <a:gd name="connsiteX7" fmla="*/ 313453 w 682629"/>
                <a:gd name="connsiteY7" fmla="*/ 10 h 1288606"/>
                <a:gd name="connsiteX8" fmla="*/ 465581 w 682629"/>
                <a:gd name="connsiteY8" fmla="*/ 19128 h 1288606"/>
                <a:gd name="connsiteX9" fmla="*/ 609069 w 682629"/>
                <a:gd name="connsiteY9" fmla="*/ 115535 h 1288606"/>
                <a:gd name="connsiteX10" fmla="*/ 681322 w 682629"/>
                <a:gd name="connsiteY10" fmla="*/ 268819 h 1288606"/>
                <a:gd name="connsiteX11" fmla="*/ 673839 w 682629"/>
                <a:gd name="connsiteY11" fmla="*/ 460000 h 1288606"/>
                <a:gd name="connsiteX12" fmla="*/ 577500 w 682629"/>
                <a:gd name="connsiteY12" fmla="*/ 534702 h 1288606"/>
                <a:gd name="connsiteX13" fmla="*/ 551443 w 682629"/>
                <a:gd name="connsiteY13" fmla="*/ 594166 h 1288606"/>
                <a:gd name="connsiteX14" fmla="*/ 587297 w 682629"/>
                <a:gd name="connsiteY14" fmla="*/ 617774 h 1288606"/>
                <a:gd name="connsiteX15" fmla="*/ 648189 w 682629"/>
                <a:gd name="connsiteY15" fmla="*/ 622401 h 1288606"/>
                <a:gd name="connsiteX16" fmla="*/ 617300 w 682629"/>
                <a:gd name="connsiteY16" fmla="*/ 678257 h 1288606"/>
                <a:gd name="connsiteX17" fmla="*/ 548381 w 682629"/>
                <a:gd name="connsiteY17" fmla="*/ 722210 h 1288606"/>
                <a:gd name="connsiteX18" fmla="*/ 429522 w 682629"/>
                <a:gd name="connsiteY18" fmla="*/ 776841 h 1288606"/>
                <a:gd name="connsiteX19" fmla="*/ 411697 w 682629"/>
                <a:gd name="connsiteY19" fmla="*/ 848075 h 1288606"/>
                <a:gd name="connsiteX20" fmla="*/ 424828 w 682629"/>
                <a:gd name="connsiteY20" fmla="*/ 903933 h 1288606"/>
                <a:gd name="connsiteX21" fmla="*/ 459390 w 682629"/>
                <a:gd name="connsiteY21" fmla="*/ 989521 h 1288606"/>
                <a:gd name="connsiteX22" fmla="*/ 455852 w 682629"/>
                <a:gd name="connsiteY22" fmla="*/ 1225741 h 1288606"/>
                <a:gd name="connsiteX0" fmla="*/ 85467 w 681610"/>
                <a:gd name="connsiteY0" fmla="*/ 1288606 h 1288606"/>
                <a:gd name="connsiteX1" fmla="*/ 115063 w 681610"/>
                <a:gd name="connsiteY1" fmla="*/ 1062047 h 1288606"/>
                <a:gd name="connsiteX2" fmla="*/ 114994 w 681610"/>
                <a:gd name="connsiteY2" fmla="*/ 913321 h 1288606"/>
                <a:gd name="connsiteX3" fmla="*/ 6614 w 681610"/>
                <a:gd name="connsiteY3" fmla="*/ 474083 h 1288606"/>
                <a:gd name="connsiteX4" fmla="*/ 12669 w 681610"/>
                <a:gd name="connsiteY4" fmla="*/ 282630 h 1288606"/>
                <a:gd name="connsiteX5" fmla="*/ 92475 w 681610"/>
                <a:gd name="connsiteY5" fmla="*/ 83965 h 1288606"/>
                <a:gd name="connsiteX6" fmla="*/ 205482 w 681610"/>
                <a:gd name="connsiteY6" fmla="*/ 17767 h 1288606"/>
                <a:gd name="connsiteX7" fmla="*/ 312434 w 681610"/>
                <a:gd name="connsiteY7" fmla="*/ 10 h 1288606"/>
                <a:gd name="connsiteX8" fmla="*/ 464562 w 681610"/>
                <a:gd name="connsiteY8" fmla="*/ 19128 h 1288606"/>
                <a:gd name="connsiteX9" fmla="*/ 608050 w 681610"/>
                <a:gd name="connsiteY9" fmla="*/ 115535 h 1288606"/>
                <a:gd name="connsiteX10" fmla="*/ 680303 w 681610"/>
                <a:gd name="connsiteY10" fmla="*/ 268819 h 1288606"/>
                <a:gd name="connsiteX11" fmla="*/ 672820 w 681610"/>
                <a:gd name="connsiteY11" fmla="*/ 460000 h 1288606"/>
                <a:gd name="connsiteX12" fmla="*/ 576481 w 681610"/>
                <a:gd name="connsiteY12" fmla="*/ 534702 h 1288606"/>
                <a:gd name="connsiteX13" fmla="*/ 550424 w 681610"/>
                <a:gd name="connsiteY13" fmla="*/ 594166 h 1288606"/>
                <a:gd name="connsiteX14" fmla="*/ 586278 w 681610"/>
                <a:gd name="connsiteY14" fmla="*/ 617774 h 1288606"/>
                <a:gd name="connsiteX15" fmla="*/ 647170 w 681610"/>
                <a:gd name="connsiteY15" fmla="*/ 622401 h 1288606"/>
                <a:gd name="connsiteX16" fmla="*/ 616281 w 681610"/>
                <a:gd name="connsiteY16" fmla="*/ 678257 h 1288606"/>
                <a:gd name="connsiteX17" fmla="*/ 547362 w 681610"/>
                <a:gd name="connsiteY17" fmla="*/ 722210 h 1288606"/>
                <a:gd name="connsiteX18" fmla="*/ 428503 w 681610"/>
                <a:gd name="connsiteY18" fmla="*/ 776841 h 1288606"/>
                <a:gd name="connsiteX19" fmla="*/ 410678 w 681610"/>
                <a:gd name="connsiteY19" fmla="*/ 848075 h 1288606"/>
                <a:gd name="connsiteX20" fmla="*/ 423809 w 681610"/>
                <a:gd name="connsiteY20" fmla="*/ 903933 h 1288606"/>
                <a:gd name="connsiteX21" fmla="*/ 458371 w 681610"/>
                <a:gd name="connsiteY21" fmla="*/ 989521 h 1288606"/>
                <a:gd name="connsiteX22" fmla="*/ 454833 w 681610"/>
                <a:gd name="connsiteY22" fmla="*/ 1225741 h 1288606"/>
                <a:gd name="connsiteX0" fmla="*/ 95504 w 691647"/>
                <a:gd name="connsiteY0" fmla="*/ 1288606 h 1288606"/>
                <a:gd name="connsiteX1" fmla="*/ 125100 w 691647"/>
                <a:gd name="connsiteY1" fmla="*/ 1062047 h 1288606"/>
                <a:gd name="connsiteX2" fmla="*/ 125031 w 691647"/>
                <a:gd name="connsiteY2" fmla="*/ 913321 h 1288606"/>
                <a:gd name="connsiteX3" fmla="*/ 16651 w 691647"/>
                <a:gd name="connsiteY3" fmla="*/ 474083 h 1288606"/>
                <a:gd name="connsiteX4" fmla="*/ 6037 w 691647"/>
                <a:gd name="connsiteY4" fmla="*/ 249293 h 1288606"/>
                <a:gd name="connsiteX5" fmla="*/ 102512 w 691647"/>
                <a:gd name="connsiteY5" fmla="*/ 83965 h 1288606"/>
                <a:gd name="connsiteX6" fmla="*/ 215519 w 691647"/>
                <a:gd name="connsiteY6" fmla="*/ 17767 h 1288606"/>
                <a:gd name="connsiteX7" fmla="*/ 322471 w 691647"/>
                <a:gd name="connsiteY7" fmla="*/ 10 h 1288606"/>
                <a:gd name="connsiteX8" fmla="*/ 474599 w 691647"/>
                <a:gd name="connsiteY8" fmla="*/ 19128 h 1288606"/>
                <a:gd name="connsiteX9" fmla="*/ 618087 w 691647"/>
                <a:gd name="connsiteY9" fmla="*/ 115535 h 1288606"/>
                <a:gd name="connsiteX10" fmla="*/ 690340 w 691647"/>
                <a:gd name="connsiteY10" fmla="*/ 268819 h 1288606"/>
                <a:gd name="connsiteX11" fmla="*/ 682857 w 691647"/>
                <a:gd name="connsiteY11" fmla="*/ 460000 h 1288606"/>
                <a:gd name="connsiteX12" fmla="*/ 586518 w 691647"/>
                <a:gd name="connsiteY12" fmla="*/ 534702 h 1288606"/>
                <a:gd name="connsiteX13" fmla="*/ 560461 w 691647"/>
                <a:gd name="connsiteY13" fmla="*/ 594166 h 1288606"/>
                <a:gd name="connsiteX14" fmla="*/ 596315 w 691647"/>
                <a:gd name="connsiteY14" fmla="*/ 617774 h 1288606"/>
                <a:gd name="connsiteX15" fmla="*/ 657207 w 691647"/>
                <a:gd name="connsiteY15" fmla="*/ 622401 h 1288606"/>
                <a:gd name="connsiteX16" fmla="*/ 626318 w 691647"/>
                <a:gd name="connsiteY16" fmla="*/ 678257 h 1288606"/>
                <a:gd name="connsiteX17" fmla="*/ 557399 w 691647"/>
                <a:gd name="connsiteY17" fmla="*/ 722210 h 1288606"/>
                <a:gd name="connsiteX18" fmla="*/ 438540 w 691647"/>
                <a:gd name="connsiteY18" fmla="*/ 776841 h 1288606"/>
                <a:gd name="connsiteX19" fmla="*/ 420715 w 691647"/>
                <a:gd name="connsiteY19" fmla="*/ 848075 h 1288606"/>
                <a:gd name="connsiteX20" fmla="*/ 433846 w 691647"/>
                <a:gd name="connsiteY20" fmla="*/ 903933 h 1288606"/>
                <a:gd name="connsiteX21" fmla="*/ 468408 w 691647"/>
                <a:gd name="connsiteY21" fmla="*/ 989521 h 1288606"/>
                <a:gd name="connsiteX22" fmla="*/ 464870 w 691647"/>
                <a:gd name="connsiteY22" fmla="*/ 1225741 h 1288606"/>
                <a:gd name="connsiteX0" fmla="*/ 112033 w 708176"/>
                <a:gd name="connsiteY0" fmla="*/ 1288606 h 1288606"/>
                <a:gd name="connsiteX1" fmla="*/ 141629 w 708176"/>
                <a:gd name="connsiteY1" fmla="*/ 1062047 h 1288606"/>
                <a:gd name="connsiteX2" fmla="*/ 141560 w 708176"/>
                <a:gd name="connsiteY2" fmla="*/ 913321 h 1288606"/>
                <a:gd name="connsiteX3" fmla="*/ 33180 w 708176"/>
                <a:gd name="connsiteY3" fmla="*/ 474083 h 1288606"/>
                <a:gd name="connsiteX4" fmla="*/ 3516 w 708176"/>
                <a:gd name="connsiteY4" fmla="*/ 249293 h 1288606"/>
                <a:gd name="connsiteX5" fmla="*/ 119041 w 708176"/>
                <a:gd name="connsiteY5" fmla="*/ 83965 h 1288606"/>
                <a:gd name="connsiteX6" fmla="*/ 232048 w 708176"/>
                <a:gd name="connsiteY6" fmla="*/ 17767 h 1288606"/>
                <a:gd name="connsiteX7" fmla="*/ 339000 w 708176"/>
                <a:gd name="connsiteY7" fmla="*/ 10 h 1288606"/>
                <a:gd name="connsiteX8" fmla="*/ 491128 w 708176"/>
                <a:gd name="connsiteY8" fmla="*/ 19128 h 1288606"/>
                <a:gd name="connsiteX9" fmla="*/ 634616 w 708176"/>
                <a:gd name="connsiteY9" fmla="*/ 115535 h 1288606"/>
                <a:gd name="connsiteX10" fmla="*/ 706869 w 708176"/>
                <a:gd name="connsiteY10" fmla="*/ 268819 h 1288606"/>
                <a:gd name="connsiteX11" fmla="*/ 699386 w 708176"/>
                <a:gd name="connsiteY11" fmla="*/ 460000 h 1288606"/>
                <a:gd name="connsiteX12" fmla="*/ 603047 w 708176"/>
                <a:gd name="connsiteY12" fmla="*/ 534702 h 1288606"/>
                <a:gd name="connsiteX13" fmla="*/ 576990 w 708176"/>
                <a:gd name="connsiteY13" fmla="*/ 594166 h 1288606"/>
                <a:gd name="connsiteX14" fmla="*/ 612844 w 708176"/>
                <a:gd name="connsiteY14" fmla="*/ 617774 h 1288606"/>
                <a:gd name="connsiteX15" fmla="*/ 673736 w 708176"/>
                <a:gd name="connsiteY15" fmla="*/ 622401 h 1288606"/>
                <a:gd name="connsiteX16" fmla="*/ 642847 w 708176"/>
                <a:gd name="connsiteY16" fmla="*/ 678257 h 1288606"/>
                <a:gd name="connsiteX17" fmla="*/ 573928 w 708176"/>
                <a:gd name="connsiteY17" fmla="*/ 722210 h 1288606"/>
                <a:gd name="connsiteX18" fmla="*/ 455069 w 708176"/>
                <a:gd name="connsiteY18" fmla="*/ 776841 h 1288606"/>
                <a:gd name="connsiteX19" fmla="*/ 437244 w 708176"/>
                <a:gd name="connsiteY19" fmla="*/ 848075 h 1288606"/>
                <a:gd name="connsiteX20" fmla="*/ 450375 w 708176"/>
                <a:gd name="connsiteY20" fmla="*/ 903933 h 1288606"/>
                <a:gd name="connsiteX21" fmla="*/ 484937 w 708176"/>
                <a:gd name="connsiteY21" fmla="*/ 989521 h 1288606"/>
                <a:gd name="connsiteX22" fmla="*/ 481399 w 708176"/>
                <a:gd name="connsiteY22" fmla="*/ 1225741 h 1288606"/>
                <a:gd name="connsiteX0" fmla="*/ 109635 w 705778"/>
                <a:gd name="connsiteY0" fmla="*/ 1288612 h 1288612"/>
                <a:gd name="connsiteX1" fmla="*/ 139231 w 705778"/>
                <a:gd name="connsiteY1" fmla="*/ 1062053 h 1288612"/>
                <a:gd name="connsiteX2" fmla="*/ 139162 w 705778"/>
                <a:gd name="connsiteY2" fmla="*/ 913327 h 1288612"/>
                <a:gd name="connsiteX3" fmla="*/ 30782 w 705778"/>
                <a:gd name="connsiteY3" fmla="*/ 474089 h 1288612"/>
                <a:gd name="connsiteX4" fmla="*/ 1118 w 705778"/>
                <a:gd name="connsiteY4" fmla="*/ 249299 h 1288612"/>
                <a:gd name="connsiteX5" fmla="*/ 71400 w 705778"/>
                <a:gd name="connsiteY5" fmla="*/ 95877 h 1288612"/>
                <a:gd name="connsiteX6" fmla="*/ 229650 w 705778"/>
                <a:gd name="connsiteY6" fmla="*/ 17773 h 1288612"/>
                <a:gd name="connsiteX7" fmla="*/ 336602 w 705778"/>
                <a:gd name="connsiteY7" fmla="*/ 16 h 1288612"/>
                <a:gd name="connsiteX8" fmla="*/ 488730 w 705778"/>
                <a:gd name="connsiteY8" fmla="*/ 19134 h 1288612"/>
                <a:gd name="connsiteX9" fmla="*/ 632218 w 705778"/>
                <a:gd name="connsiteY9" fmla="*/ 115541 h 1288612"/>
                <a:gd name="connsiteX10" fmla="*/ 704471 w 705778"/>
                <a:gd name="connsiteY10" fmla="*/ 268825 h 1288612"/>
                <a:gd name="connsiteX11" fmla="*/ 696988 w 705778"/>
                <a:gd name="connsiteY11" fmla="*/ 460006 h 1288612"/>
                <a:gd name="connsiteX12" fmla="*/ 600649 w 705778"/>
                <a:gd name="connsiteY12" fmla="*/ 534708 h 1288612"/>
                <a:gd name="connsiteX13" fmla="*/ 574592 w 705778"/>
                <a:gd name="connsiteY13" fmla="*/ 594172 h 1288612"/>
                <a:gd name="connsiteX14" fmla="*/ 610446 w 705778"/>
                <a:gd name="connsiteY14" fmla="*/ 617780 h 1288612"/>
                <a:gd name="connsiteX15" fmla="*/ 671338 w 705778"/>
                <a:gd name="connsiteY15" fmla="*/ 622407 h 1288612"/>
                <a:gd name="connsiteX16" fmla="*/ 640449 w 705778"/>
                <a:gd name="connsiteY16" fmla="*/ 678263 h 1288612"/>
                <a:gd name="connsiteX17" fmla="*/ 571530 w 705778"/>
                <a:gd name="connsiteY17" fmla="*/ 722216 h 1288612"/>
                <a:gd name="connsiteX18" fmla="*/ 452671 w 705778"/>
                <a:gd name="connsiteY18" fmla="*/ 776847 h 1288612"/>
                <a:gd name="connsiteX19" fmla="*/ 434846 w 705778"/>
                <a:gd name="connsiteY19" fmla="*/ 848081 h 1288612"/>
                <a:gd name="connsiteX20" fmla="*/ 447977 w 705778"/>
                <a:gd name="connsiteY20" fmla="*/ 903939 h 1288612"/>
                <a:gd name="connsiteX21" fmla="*/ 482539 w 705778"/>
                <a:gd name="connsiteY21" fmla="*/ 989527 h 1288612"/>
                <a:gd name="connsiteX22" fmla="*/ 479001 w 705778"/>
                <a:gd name="connsiteY22" fmla="*/ 1225747 h 1288612"/>
                <a:gd name="connsiteX0" fmla="*/ 109635 w 705778"/>
                <a:gd name="connsiteY0" fmla="*/ 1288612 h 1288612"/>
                <a:gd name="connsiteX1" fmla="*/ 172568 w 705778"/>
                <a:gd name="connsiteY1" fmla="*/ 1026335 h 1288612"/>
                <a:gd name="connsiteX2" fmla="*/ 139162 w 705778"/>
                <a:gd name="connsiteY2" fmla="*/ 913327 h 1288612"/>
                <a:gd name="connsiteX3" fmla="*/ 30782 w 705778"/>
                <a:gd name="connsiteY3" fmla="*/ 474089 h 1288612"/>
                <a:gd name="connsiteX4" fmla="*/ 1118 w 705778"/>
                <a:gd name="connsiteY4" fmla="*/ 249299 h 1288612"/>
                <a:gd name="connsiteX5" fmla="*/ 71400 w 705778"/>
                <a:gd name="connsiteY5" fmla="*/ 95877 h 1288612"/>
                <a:gd name="connsiteX6" fmla="*/ 229650 w 705778"/>
                <a:gd name="connsiteY6" fmla="*/ 17773 h 1288612"/>
                <a:gd name="connsiteX7" fmla="*/ 336602 w 705778"/>
                <a:gd name="connsiteY7" fmla="*/ 16 h 1288612"/>
                <a:gd name="connsiteX8" fmla="*/ 488730 w 705778"/>
                <a:gd name="connsiteY8" fmla="*/ 19134 h 1288612"/>
                <a:gd name="connsiteX9" fmla="*/ 632218 w 705778"/>
                <a:gd name="connsiteY9" fmla="*/ 115541 h 1288612"/>
                <a:gd name="connsiteX10" fmla="*/ 704471 w 705778"/>
                <a:gd name="connsiteY10" fmla="*/ 268825 h 1288612"/>
                <a:gd name="connsiteX11" fmla="*/ 696988 w 705778"/>
                <a:gd name="connsiteY11" fmla="*/ 460006 h 1288612"/>
                <a:gd name="connsiteX12" fmla="*/ 600649 w 705778"/>
                <a:gd name="connsiteY12" fmla="*/ 534708 h 1288612"/>
                <a:gd name="connsiteX13" fmla="*/ 574592 w 705778"/>
                <a:gd name="connsiteY13" fmla="*/ 594172 h 1288612"/>
                <a:gd name="connsiteX14" fmla="*/ 610446 w 705778"/>
                <a:gd name="connsiteY14" fmla="*/ 617780 h 1288612"/>
                <a:gd name="connsiteX15" fmla="*/ 671338 w 705778"/>
                <a:gd name="connsiteY15" fmla="*/ 622407 h 1288612"/>
                <a:gd name="connsiteX16" fmla="*/ 640449 w 705778"/>
                <a:gd name="connsiteY16" fmla="*/ 678263 h 1288612"/>
                <a:gd name="connsiteX17" fmla="*/ 571530 w 705778"/>
                <a:gd name="connsiteY17" fmla="*/ 722216 h 1288612"/>
                <a:gd name="connsiteX18" fmla="*/ 452671 w 705778"/>
                <a:gd name="connsiteY18" fmla="*/ 776847 h 1288612"/>
                <a:gd name="connsiteX19" fmla="*/ 434846 w 705778"/>
                <a:gd name="connsiteY19" fmla="*/ 848081 h 1288612"/>
                <a:gd name="connsiteX20" fmla="*/ 447977 w 705778"/>
                <a:gd name="connsiteY20" fmla="*/ 903939 h 1288612"/>
                <a:gd name="connsiteX21" fmla="*/ 482539 w 705778"/>
                <a:gd name="connsiteY21" fmla="*/ 989527 h 1288612"/>
                <a:gd name="connsiteX22" fmla="*/ 479001 w 705778"/>
                <a:gd name="connsiteY22" fmla="*/ 1225747 h 1288612"/>
                <a:gd name="connsiteX0" fmla="*/ 154879 w 705778"/>
                <a:gd name="connsiteY0" fmla="*/ 1164787 h 1225747"/>
                <a:gd name="connsiteX1" fmla="*/ 172568 w 705778"/>
                <a:gd name="connsiteY1" fmla="*/ 1026335 h 1225747"/>
                <a:gd name="connsiteX2" fmla="*/ 139162 w 705778"/>
                <a:gd name="connsiteY2" fmla="*/ 913327 h 1225747"/>
                <a:gd name="connsiteX3" fmla="*/ 30782 w 705778"/>
                <a:gd name="connsiteY3" fmla="*/ 474089 h 1225747"/>
                <a:gd name="connsiteX4" fmla="*/ 1118 w 705778"/>
                <a:gd name="connsiteY4" fmla="*/ 249299 h 1225747"/>
                <a:gd name="connsiteX5" fmla="*/ 71400 w 705778"/>
                <a:gd name="connsiteY5" fmla="*/ 95877 h 1225747"/>
                <a:gd name="connsiteX6" fmla="*/ 229650 w 705778"/>
                <a:gd name="connsiteY6" fmla="*/ 17773 h 1225747"/>
                <a:gd name="connsiteX7" fmla="*/ 336602 w 705778"/>
                <a:gd name="connsiteY7" fmla="*/ 16 h 1225747"/>
                <a:gd name="connsiteX8" fmla="*/ 488730 w 705778"/>
                <a:gd name="connsiteY8" fmla="*/ 19134 h 1225747"/>
                <a:gd name="connsiteX9" fmla="*/ 632218 w 705778"/>
                <a:gd name="connsiteY9" fmla="*/ 115541 h 1225747"/>
                <a:gd name="connsiteX10" fmla="*/ 704471 w 705778"/>
                <a:gd name="connsiteY10" fmla="*/ 268825 h 1225747"/>
                <a:gd name="connsiteX11" fmla="*/ 696988 w 705778"/>
                <a:gd name="connsiteY11" fmla="*/ 460006 h 1225747"/>
                <a:gd name="connsiteX12" fmla="*/ 600649 w 705778"/>
                <a:gd name="connsiteY12" fmla="*/ 534708 h 1225747"/>
                <a:gd name="connsiteX13" fmla="*/ 574592 w 705778"/>
                <a:gd name="connsiteY13" fmla="*/ 594172 h 1225747"/>
                <a:gd name="connsiteX14" fmla="*/ 610446 w 705778"/>
                <a:gd name="connsiteY14" fmla="*/ 617780 h 1225747"/>
                <a:gd name="connsiteX15" fmla="*/ 671338 w 705778"/>
                <a:gd name="connsiteY15" fmla="*/ 622407 h 1225747"/>
                <a:gd name="connsiteX16" fmla="*/ 640449 w 705778"/>
                <a:gd name="connsiteY16" fmla="*/ 678263 h 1225747"/>
                <a:gd name="connsiteX17" fmla="*/ 571530 w 705778"/>
                <a:gd name="connsiteY17" fmla="*/ 722216 h 1225747"/>
                <a:gd name="connsiteX18" fmla="*/ 452671 w 705778"/>
                <a:gd name="connsiteY18" fmla="*/ 776847 h 1225747"/>
                <a:gd name="connsiteX19" fmla="*/ 434846 w 705778"/>
                <a:gd name="connsiteY19" fmla="*/ 848081 h 1225747"/>
                <a:gd name="connsiteX20" fmla="*/ 447977 w 705778"/>
                <a:gd name="connsiteY20" fmla="*/ 903939 h 1225747"/>
                <a:gd name="connsiteX21" fmla="*/ 482539 w 705778"/>
                <a:gd name="connsiteY21" fmla="*/ 989527 h 1225747"/>
                <a:gd name="connsiteX22" fmla="*/ 479001 w 705778"/>
                <a:gd name="connsiteY22" fmla="*/ 1225747 h 1225747"/>
                <a:gd name="connsiteX0" fmla="*/ 154879 w 705778"/>
                <a:gd name="connsiteY0" fmla="*/ 1164787 h 1225747"/>
                <a:gd name="connsiteX1" fmla="*/ 172568 w 705778"/>
                <a:gd name="connsiteY1" fmla="*/ 1026335 h 1225747"/>
                <a:gd name="connsiteX2" fmla="*/ 139162 w 705778"/>
                <a:gd name="connsiteY2" fmla="*/ 913327 h 1225747"/>
                <a:gd name="connsiteX3" fmla="*/ 30782 w 705778"/>
                <a:gd name="connsiteY3" fmla="*/ 474089 h 1225747"/>
                <a:gd name="connsiteX4" fmla="*/ 1118 w 705778"/>
                <a:gd name="connsiteY4" fmla="*/ 249299 h 1225747"/>
                <a:gd name="connsiteX5" fmla="*/ 71400 w 705778"/>
                <a:gd name="connsiteY5" fmla="*/ 95877 h 1225747"/>
                <a:gd name="connsiteX6" fmla="*/ 229650 w 705778"/>
                <a:gd name="connsiteY6" fmla="*/ 17773 h 1225747"/>
                <a:gd name="connsiteX7" fmla="*/ 336602 w 705778"/>
                <a:gd name="connsiteY7" fmla="*/ 16 h 1225747"/>
                <a:gd name="connsiteX8" fmla="*/ 488730 w 705778"/>
                <a:gd name="connsiteY8" fmla="*/ 19134 h 1225747"/>
                <a:gd name="connsiteX9" fmla="*/ 632218 w 705778"/>
                <a:gd name="connsiteY9" fmla="*/ 115541 h 1225747"/>
                <a:gd name="connsiteX10" fmla="*/ 704471 w 705778"/>
                <a:gd name="connsiteY10" fmla="*/ 268825 h 1225747"/>
                <a:gd name="connsiteX11" fmla="*/ 696988 w 705778"/>
                <a:gd name="connsiteY11" fmla="*/ 460006 h 1225747"/>
                <a:gd name="connsiteX12" fmla="*/ 600649 w 705778"/>
                <a:gd name="connsiteY12" fmla="*/ 534708 h 1225747"/>
                <a:gd name="connsiteX13" fmla="*/ 574592 w 705778"/>
                <a:gd name="connsiteY13" fmla="*/ 594172 h 1225747"/>
                <a:gd name="connsiteX14" fmla="*/ 610446 w 705778"/>
                <a:gd name="connsiteY14" fmla="*/ 617780 h 1225747"/>
                <a:gd name="connsiteX15" fmla="*/ 671338 w 705778"/>
                <a:gd name="connsiteY15" fmla="*/ 622407 h 1225747"/>
                <a:gd name="connsiteX16" fmla="*/ 640449 w 705778"/>
                <a:gd name="connsiteY16" fmla="*/ 678263 h 1225747"/>
                <a:gd name="connsiteX17" fmla="*/ 571530 w 705778"/>
                <a:gd name="connsiteY17" fmla="*/ 722216 h 1225747"/>
                <a:gd name="connsiteX18" fmla="*/ 452671 w 705778"/>
                <a:gd name="connsiteY18" fmla="*/ 776847 h 1225747"/>
                <a:gd name="connsiteX19" fmla="*/ 434846 w 705778"/>
                <a:gd name="connsiteY19" fmla="*/ 848081 h 1225747"/>
                <a:gd name="connsiteX20" fmla="*/ 447977 w 705778"/>
                <a:gd name="connsiteY20" fmla="*/ 903939 h 1225747"/>
                <a:gd name="connsiteX21" fmla="*/ 482539 w 705778"/>
                <a:gd name="connsiteY21" fmla="*/ 989527 h 1225747"/>
                <a:gd name="connsiteX22" fmla="*/ 479001 w 705778"/>
                <a:gd name="connsiteY22" fmla="*/ 1225747 h 1225747"/>
                <a:gd name="connsiteX0" fmla="*/ 154879 w 705778"/>
                <a:gd name="connsiteY0" fmla="*/ 1164787 h 1225747"/>
                <a:gd name="connsiteX1" fmla="*/ 184474 w 705778"/>
                <a:gd name="connsiteY1" fmla="*/ 1021572 h 1225747"/>
                <a:gd name="connsiteX2" fmla="*/ 139162 w 705778"/>
                <a:gd name="connsiteY2" fmla="*/ 913327 h 1225747"/>
                <a:gd name="connsiteX3" fmla="*/ 30782 w 705778"/>
                <a:gd name="connsiteY3" fmla="*/ 474089 h 1225747"/>
                <a:gd name="connsiteX4" fmla="*/ 1118 w 705778"/>
                <a:gd name="connsiteY4" fmla="*/ 249299 h 1225747"/>
                <a:gd name="connsiteX5" fmla="*/ 71400 w 705778"/>
                <a:gd name="connsiteY5" fmla="*/ 95877 h 1225747"/>
                <a:gd name="connsiteX6" fmla="*/ 229650 w 705778"/>
                <a:gd name="connsiteY6" fmla="*/ 17773 h 1225747"/>
                <a:gd name="connsiteX7" fmla="*/ 336602 w 705778"/>
                <a:gd name="connsiteY7" fmla="*/ 16 h 1225747"/>
                <a:gd name="connsiteX8" fmla="*/ 488730 w 705778"/>
                <a:gd name="connsiteY8" fmla="*/ 19134 h 1225747"/>
                <a:gd name="connsiteX9" fmla="*/ 632218 w 705778"/>
                <a:gd name="connsiteY9" fmla="*/ 115541 h 1225747"/>
                <a:gd name="connsiteX10" fmla="*/ 704471 w 705778"/>
                <a:gd name="connsiteY10" fmla="*/ 268825 h 1225747"/>
                <a:gd name="connsiteX11" fmla="*/ 696988 w 705778"/>
                <a:gd name="connsiteY11" fmla="*/ 460006 h 1225747"/>
                <a:gd name="connsiteX12" fmla="*/ 600649 w 705778"/>
                <a:gd name="connsiteY12" fmla="*/ 534708 h 1225747"/>
                <a:gd name="connsiteX13" fmla="*/ 574592 w 705778"/>
                <a:gd name="connsiteY13" fmla="*/ 594172 h 1225747"/>
                <a:gd name="connsiteX14" fmla="*/ 610446 w 705778"/>
                <a:gd name="connsiteY14" fmla="*/ 617780 h 1225747"/>
                <a:gd name="connsiteX15" fmla="*/ 671338 w 705778"/>
                <a:gd name="connsiteY15" fmla="*/ 622407 h 1225747"/>
                <a:gd name="connsiteX16" fmla="*/ 640449 w 705778"/>
                <a:gd name="connsiteY16" fmla="*/ 678263 h 1225747"/>
                <a:gd name="connsiteX17" fmla="*/ 571530 w 705778"/>
                <a:gd name="connsiteY17" fmla="*/ 722216 h 1225747"/>
                <a:gd name="connsiteX18" fmla="*/ 452671 w 705778"/>
                <a:gd name="connsiteY18" fmla="*/ 776847 h 1225747"/>
                <a:gd name="connsiteX19" fmla="*/ 434846 w 705778"/>
                <a:gd name="connsiteY19" fmla="*/ 848081 h 1225747"/>
                <a:gd name="connsiteX20" fmla="*/ 447977 w 705778"/>
                <a:gd name="connsiteY20" fmla="*/ 903939 h 1225747"/>
                <a:gd name="connsiteX21" fmla="*/ 482539 w 705778"/>
                <a:gd name="connsiteY21" fmla="*/ 989527 h 1225747"/>
                <a:gd name="connsiteX22" fmla="*/ 479001 w 705778"/>
                <a:gd name="connsiteY22" fmla="*/ 1225747 h 1225747"/>
                <a:gd name="connsiteX0" fmla="*/ 154879 w 705778"/>
                <a:gd name="connsiteY0" fmla="*/ 1164787 h 1225747"/>
                <a:gd name="connsiteX1" fmla="*/ 184474 w 705778"/>
                <a:gd name="connsiteY1" fmla="*/ 1021572 h 1225747"/>
                <a:gd name="connsiteX2" fmla="*/ 146306 w 705778"/>
                <a:gd name="connsiteY2" fmla="*/ 853796 h 1225747"/>
                <a:gd name="connsiteX3" fmla="*/ 30782 w 705778"/>
                <a:gd name="connsiteY3" fmla="*/ 474089 h 1225747"/>
                <a:gd name="connsiteX4" fmla="*/ 1118 w 705778"/>
                <a:gd name="connsiteY4" fmla="*/ 249299 h 1225747"/>
                <a:gd name="connsiteX5" fmla="*/ 71400 w 705778"/>
                <a:gd name="connsiteY5" fmla="*/ 95877 h 1225747"/>
                <a:gd name="connsiteX6" fmla="*/ 229650 w 705778"/>
                <a:gd name="connsiteY6" fmla="*/ 17773 h 1225747"/>
                <a:gd name="connsiteX7" fmla="*/ 336602 w 705778"/>
                <a:gd name="connsiteY7" fmla="*/ 16 h 1225747"/>
                <a:gd name="connsiteX8" fmla="*/ 488730 w 705778"/>
                <a:gd name="connsiteY8" fmla="*/ 19134 h 1225747"/>
                <a:gd name="connsiteX9" fmla="*/ 632218 w 705778"/>
                <a:gd name="connsiteY9" fmla="*/ 115541 h 1225747"/>
                <a:gd name="connsiteX10" fmla="*/ 704471 w 705778"/>
                <a:gd name="connsiteY10" fmla="*/ 268825 h 1225747"/>
                <a:gd name="connsiteX11" fmla="*/ 696988 w 705778"/>
                <a:gd name="connsiteY11" fmla="*/ 460006 h 1225747"/>
                <a:gd name="connsiteX12" fmla="*/ 600649 w 705778"/>
                <a:gd name="connsiteY12" fmla="*/ 534708 h 1225747"/>
                <a:gd name="connsiteX13" fmla="*/ 574592 w 705778"/>
                <a:gd name="connsiteY13" fmla="*/ 594172 h 1225747"/>
                <a:gd name="connsiteX14" fmla="*/ 610446 w 705778"/>
                <a:gd name="connsiteY14" fmla="*/ 617780 h 1225747"/>
                <a:gd name="connsiteX15" fmla="*/ 671338 w 705778"/>
                <a:gd name="connsiteY15" fmla="*/ 622407 h 1225747"/>
                <a:gd name="connsiteX16" fmla="*/ 640449 w 705778"/>
                <a:gd name="connsiteY16" fmla="*/ 678263 h 1225747"/>
                <a:gd name="connsiteX17" fmla="*/ 571530 w 705778"/>
                <a:gd name="connsiteY17" fmla="*/ 722216 h 1225747"/>
                <a:gd name="connsiteX18" fmla="*/ 452671 w 705778"/>
                <a:gd name="connsiteY18" fmla="*/ 776847 h 1225747"/>
                <a:gd name="connsiteX19" fmla="*/ 434846 w 705778"/>
                <a:gd name="connsiteY19" fmla="*/ 848081 h 1225747"/>
                <a:gd name="connsiteX20" fmla="*/ 447977 w 705778"/>
                <a:gd name="connsiteY20" fmla="*/ 903939 h 1225747"/>
                <a:gd name="connsiteX21" fmla="*/ 482539 w 705778"/>
                <a:gd name="connsiteY21" fmla="*/ 989527 h 1225747"/>
                <a:gd name="connsiteX22" fmla="*/ 479001 w 705778"/>
                <a:gd name="connsiteY22" fmla="*/ 1225747 h 1225747"/>
                <a:gd name="connsiteX0" fmla="*/ 154879 w 705778"/>
                <a:gd name="connsiteY0" fmla="*/ 1164787 h 1225747"/>
                <a:gd name="connsiteX1" fmla="*/ 184474 w 705778"/>
                <a:gd name="connsiteY1" fmla="*/ 1021572 h 1225747"/>
                <a:gd name="connsiteX2" fmla="*/ 146306 w 705778"/>
                <a:gd name="connsiteY2" fmla="*/ 853796 h 1225747"/>
                <a:gd name="connsiteX3" fmla="*/ 30782 w 705778"/>
                <a:gd name="connsiteY3" fmla="*/ 474089 h 1225747"/>
                <a:gd name="connsiteX4" fmla="*/ 1118 w 705778"/>
                <a:gd name="connsiteY4" fmla="*/ 249299 h 1225747"/>
                <a:gd name="connsiteX5" fmla="*/ 71400 w 705778"/>
                <a:gd name="connsiteY5" fmla="*/ 95877 h 1225747"/>
                <a:gd name="connsiteX6" fmla="*/ 229650 w 705778"/>
                <a:gd name="connsiteY6" fmla="*/ 17773 h 1225747"/>
                <a:gd name="connsiteX7" fmla="*/ 336602 w 705778"/>
                <a:gd name="connsiteY7" fmla="*/ 16 h 1225747"/>
                <a:gd name="connsiteX8" fmla="*/ 488730 w 705778"/>
                <a:gd name="connsiteY8" fmla="*/ 19134 h 1225747"/>
                <a:gd name="connsiteX9" fmla="*/ 632218 w 705778"/>
                <a:gd name="connsiteY9" fmla="*/ 115541 h 1225747"/>
                <a:gd name="connsiteX10" fmla="*/ 704471 w 705778"/>
                <a:gd name="connsiteY10" fmla="*/ 268825 h 1225747"/>
                <a:gd name="connsiteX11" fmla="*/ 696988 w 705778"/>
                <a:gd name="connsiteY11" fmla="*/ 460006 h 1225747"/>
                <a:gd name="connsiteX12" fmla="*/ 600649 w 705778"/>
                <a:gd name="connsiteY12" fmla="*/ 534708 h 1225747"/>
                <a:gd name="connsiteX13" fmla="*/ 574592 w 705778"/>
                <a:gd name="connsiteY13" fmla="*/ 594172 h 1225747"/>
                <a:gd name="connsiteX14" fmla="*/ 610446 w 705778"/>
                <a:gd name="connsiteY14" fmla="*/ 617780 h 1225747"/>
                <a:gd name="connsiteX15" fmla="*/ 671338 w 705778"/>
                <a:gd name="connsiteY15" fmla="*/ 622407 h 1225747"/>
                <a:gd name="connsiteX16" fmla="*/ 640449 w 705778"/>
                <a:gd name="connsiteY16" fmla="*/ 678263 h 1225747"/>
                <a:gd name="connsiteX17" fmla="*/ 571530 w 705778"/>
                <a:gd name="connsiteY17" fmla="*/ 722216 h 1225747"/>
                <a:gd name="connsiteX18" fmla="*/ 452671 w 705778"/>
                <a:gd name="connsiteY18" fmla="*/ 776847 h 1225747"/>
                <a:gd name="connsiteX19" fmla="*/ 434846 w 705778"/>
                <a:gd name="connsiteY19" fmla="*/ 848081 h 1225747"/>
                <a:gd name="connsiteX20" fmla="*/ 447977 w 705778"/>
                <a:gd name="connsiteY20" fmla="*/ 903939 h 1225747"/>
                <a:gd name="connsiteX21" fmla="*/ 482539 w 705778"/>
                <a:gd name="connsiteY21" fmla="*/ 989527 h 1225747"/>
                <a:gd name="connsiteX22" fmla="*/ 479001 w 705778"/>
                <a:gd name="connsiteY22" fmla="*/ 1225747 h 1225747"/>
                <a:gd name="connsiteX0" fmla="*/ 154879 w 705778"/>
                <a:gd name="connsiteY0" fmla="*/ 1164787 h 1225747"/>
                <a:gd name="connsiteX1" fmla="*/ 184474 w 705778"/>
                <a:gd name="connsiteY1" fmla="*/ 1021572 h 1225747"/>
                <a:gd name="connsiteX2" fmla="*/ 146306 w 705778"/>
                <a:gd name="connsiteY2" fmla="*/ 853796 h 1225747"/>
                <a:gd name="connsiteX3" fmla="*/ 30782 w 705778"/>
                <a:gd name="connsiteY3" fmla="*/ 474089 h 1225747"/>
                <a:gd name="connsiteX4" fmla="*/ 1118 w 705778"/>
                <a:gd name="connsiteY4" fmla="*/ 249299 h 1225747"/>
                <a:gd name="connsiteX5" fmla="*/ 71400 w 705778"/>
                <a:gd name="connsiteY5" fmla="*/ 95877 h 1225747"/>
                <a:gd name="connsiteX6" fmla="*/ 229650 w 705778"/>
                <a:gd name="connsiteY6" fmla="*/ 17773 h 1225747"/>
                <a:gd name="connsiteX7" fmla="*/ 336602 w 705778"/>
                <a:gd name="connsiteY7" fmla="*/ 16 h 1225747"/>
                <a:gd name="connsiteX8" fmla="*/ 488730 w 705778"/>
                <a:gd name="connsiteY8" fmla="*/ 19134 h 1225747"/>
                <a:gd name="connsiteX9" fmla="*/ 632218 w 705778"/>
                <a:gd name="connsiteY9" fmla="*/ 115541 h 1225747"/>
                <a:gd name="connsiteX10" fmla="*/ 704471 w 705778"/>
                <a:gd name="connsiteY10" fmla="*/ 268825 h 1225747"/>
                <a:gd name="connsiteX11" fmla="*/ 696988 w 705778"/>
                <a:gd name="connsiteY11" fmla="*/ 460006 h 1225747"/>
                <a:gd name="connsiteX12" fmla="*/ 600649 w 705778"/>
                <a:gd name="connsiteY12" fmla="*/ 534708 h 1225747"/>
                <a:gd name="connsiteX13" fmla="*/ 574592 w 705778"/>
                <a:gd name="connsiteY13" fmla="*/ 594172 h 1225747"/>
                <a:gd name="connsiteX14" fmla="*/ 610446 w 705778"/>
                <a:gd name="connsiteY14" fmla="*/ 617780 h 1225747"/>
                <a:gd name="connsiteX15" fmla="*/ 671338 w 705778"/>
                <a:gd name="connsiteY15" fmla="*/ 622407 h 1225747"/>
                <a:gd name="connsiteX16" fmla="*/ 640449 w 705778"/>
                <a:gd name="connsiteY16" fmla="*/ 678263 h 1225747"/>
                <a:gd name="connsiteX17" fmla="*/ 571530 w 705778"/>
                <a:gd name="connsiteY17" fmla="*/ 722216 h 1225747"/>
                <a:gd name="connsiteX18" fmla="*/ 452671 w 705778"/>
                <a:gd name="connsiteY18" fmla="*/ 776847 h 1225747"/>
                <a:gd name="connsiteX19" fmla="*/ 434846 w 705778"/>
                <a:gd name="connsiteY19" fmla="*/ 848081 h 1225747"/>
                <a:gd name="connsiteX20" fmla="*/ 447977 w 705778"/>
                <a:gd name="connsiteY20" fmla="*/ 903939 h 1225747"/>
                <a:gd name="connsiteX21" fmla="*/ 482539 w 705778"/>
                <a:gd name="connsiteY21" fmla="*/ 989527 h 1225747"/>
                <a:gd name="connsiteX22" fmla="*/ 479001 w 705778"/>
                <a:gd name="connsiteY22" fmla="*/ 1225747 h 1225747"/>
                <a:gd name="connsiteX0" fmla="*/ 154879 w 705778"/>
                <a:gd name="connsiteY0" fmla="*/ 1164787 h 1225747"/>
                <a:gd name="connsiteX1" fmla="*/ 184474 w 705778"/>
                <a:gd name="connsiteY1" fmla="*/ 1021572 h 1225747"/>
                <a:gd name="connsiteX2" fmla="*/ 146306 w 705778"/>
                <a:gd name="connsiteY2" fmla="*/ 853796 h 1225747"/>
                <a:gd name="connsiteX3" fmla="*/ 76707 w 705778"/>
                <a:gd name="connsiteY3" fmla="*/ 637511 h 1225747"/>
                <a:gd name="connsiteX4" fmla="*/ 30782 w 705778"/>
                <a:gd name="connsiteY4" fmla="*/ 474089 h 1225747"/>
                <a:gd name="connsiteX5" fmla="*/ 1118 w 705778"/>
                <a:gd name="connsiteY5" fmla="*/ 249299 h 1225747"/>
                <a:gd name="connsiteX6" fmla="*/ 71400 w 705778"/>
                <a:gd name="connsiteY6" fmla="*/ 95877 h 1225747"/>
                <a:gd name="connsiteX7" fmla="*/ 229650 w 705778"/>
                <a:gd name="connsiteY7" fmla="*/ 17773 h 1225747"/>
                <a:gd name="connsiteX8" fmla="*/ 336602 w 705778"/>
                <a:gd name="connsiteY8" fmla="*/ 16 h 1225747"/>
                <a:gd name="connsiteX9" fmla="*/ 488730 w 705778"/>
                <a:gd name="connsiteY9" fmla="*/ 19134 h 1225747"/>
                <a:gd name="connsiteX10" fmla="*/ 632218 w 705778"/>
                <a:gd name="connsiteY10" fmla="*/ 115541 h 1225747"/>
                <a:gd name="connsiteX11" fmla="*/ 704471 w 705778"/>
                <a:gd name="connsiteY11" fmla="*/ 268825 h 1225747"/>
                <a:gd name="connsiteX12" fmla="*/ 696988 w 705778"/>
                <a:gd name="connsiteY12" fmla="*/ 460006 h 1225747"/>
                <a:gd name="connsiteX13" fmla="*/ 600649 w 705778"/>
                <a:gd name="connsiteY13" fmla="*/ 534708 h 1225747"/>
                <a:gd name="connsiteX14" fmla="*/ 574592 w 705778"/>
                <a:gd name="connsiteY14" fmla="*/ 594172 h 1225747"/>
                <a:gd name="connsiteX15" fmla="*/ 610446 w 705778"/>
                <a:gd name="connsiteY15" fmla="*/ 617780 h 1225747"/>
                <a:gd name="connsiteX16" fmla="*/ 671338 w 705778"/>
                <a:gd name="connsiteY16" fmla="*/ 622407 h 1225747"/>
                <a:gd name="connsiteX17" fmla="*/ 640449 w 705778"/>
                <a:gd name="connsiteY17" fmla="*/ 678263 h 1225747"/>
                <a:gd name="connsiteX18" fmla="*/ 571530 w 705778"/>
                <a:gd name="connsiteY18" fmla="*/ 722216 h 1225747"/>
                <a:gd name="connsiteX19" fmla="*/ 452671 w 705778"/>
                <a:gd name="connsiteY19" fmla="*/ 776847 h 1225747"/>
                <a:gd name="connsiteX20" fmla="*/ 434846 w 705778"/>
                <a:gd name="connsiteY20" fmla="*/ 848081 h 1225747"/>
                <a:gd name="connsiteX21" fmla="*/ 447977 w 705778"/>
                <a:gd name="connsiteY21" fmla="*/ 903939 h 1225747"/>
                <a:gd name="connsiteX22" fmla="*/ 482539 w 705778"/>
                <a:gd name="connsiteY22" fmla="*/ 989527 h 1225747"/>
                <a:gd name="connsiteX23" fmla="*/ 479001 w 705778"/>
                <a:gd name="connsiteY23" fmla="*/ 1225747 h 1225747"/>
                <a:gd name="connsiteX0" fmla="*/ 154879 w 705778"/>
                <a:gd name="connsiteY0" fmla="*/ 1164787 h 1225747"/>
                <a:gd name="connsiteX1" fmla="*/ 184474 w 705778"/>
                <a:gd name="connsiteY1" fmla="*/ 1021572 h 1225747"/>
                <a:gd name="connsiteX2" fmla="*/ 146306 w 705778"/>
                <a:gd name="connsiteY2" fmla="*/ 853796 h 1225747"/>
                <a:gd name="connsiteX3" fmla="*/ 102900 w 705778"/>
                <a:gd name="connsiteY3" fmla="*/ 635130 h 1225747"/>
                <a:gd name="connsiteX4" fmla="*/ 30782 w 705778"/>
                <a:gd name="connsiteY4" fmla="*/ 474089 h 1225747"/>
                <a:gd name="connsiteX5" fmla="*/ 1118 w 705778"/>
                <a:gd name="connsiteY5" fmla="*/ 249299 h 1225747"/>
                <a:gd name="connsiteX6" fmla="*/ 71400 w 705778"/>
                <a:gd name="connsiteY6" fmla="*/ 95877 h 1225747"/>
                <a:gd name="connsiteX7" fmla="*/ 229650 w 705778"/>
                <a:gd name="connsiteY7" fmla="*/ 17773 h 1225747"/>
                <a:gd name="connsiteX8" fmla="*/ 336602 w 705778"/>
                <a:gd name="connsiteY8" fmla="*/ 16 h 1225747"/>
                <a:gd name="connsiteX9" fmla="*/ 488730 w 705778"/>
                <a:gd name="connsiteY9" fmla="*/ 19134 h 1225747"/>
                <a:gd name="connsiteX10" fmla="*/ 632218 w 705778"/>
                <a:gd name="connsiteY10" fmla="*/ 115541 h 1225747"/>
                <a:gd name="connsiteX11" fmla="*/ 704471 w 705778"/>
                <a:gd name="connsiteY11" fmla="*/ 268825 h 1225747"/>
                <a:gd name="connsiteX12" fmla="*/ 696988 w 705778"/>
                <a:gd name="connsiteY12" fmla="*/ 460006 h 1225747"/>
                <a:gd name="connsiteX13" fmla="*/ 600649 w 705778"/>
                <a:gd name="connsiteY13" fmla="*/ 534708 h 1225747"/>
                <a:gd name="connsiteX14" fmla="*/ 574592 w 705778"/>
                <a:gd name="connsiteY14" fmla="*/ 594172 h 1225747"/>
                <a:gd name="connsiteX15" fmla="*/ 610446 w 705778"/>
                <a:gd name="connsiteY15" fmla="*/ 617780 h 1225747"/>
                <a:gd name="connsiteX16" fmla="*/ 671338 w 705778"/>
                <a:gd name="connsiteY16" fmla="*/ 622407 h 1225747"/>
                <a:gd name="connsiteX17" fmla="*/ 640449 w 705778"/>
                <a:gd name="connsiteY17" fmla="*/ 678263 h 1225747"/>
                <a:gd name="connsiteX18" fmla="*/ 571530 w 705778"/>
                <a:gd name="connsiteY18" fmla="*/ 722216 h 1225747"/>
                <a:gd name="connsiteX19" fmla="*/ 452671 w 705778"/>
                <a:gd name="connsiteY19" fmla="*/ 776847 h 1225747"/>
                <a:gd name="connsiteX20" fmla="*/ 434846 w 705778"/>
                <a:gd name="connsiteY20" fmla="*/ 848081 h 1225747"/>
                <a:gd name="connsiteX21" fmla="*/ 447977 w 705778"/>
                <a:gd name="connsiteY21" fmla="*/ 903939 h 1225747"/>
                <a:gd name="connsiteX22" fmla="*/ 482539 w 705778"/>
                <a:gd name="connsiteY22" fmla="*/ 989527 h 1225747"/>
                <a:gd name="connsiteX23" fmla="*/ 479001 w 705778"/>
                <a:gd name="connsiteY23" fmla="*/ 1225747 h 1225747"/>
                <a:gd name="connsiteX0" fmla="*/ 156743 w 707642"/>
                <a:gd name="connsiteY0" fmla="*/ 1164787 h 1225747"/>
                <a:gd name="connsiteX1" fmla="*/ 186338 w 707642"/>
                <a:gd name="connsiteY1" fmla="*/ 1021572 h 1225747"/>
                <a:gd name="connsiteX2" fmla="*/ 148170 w 707642"/>
                <a:gd name="connsiteY2" fmla="*/ 853796 h 1225747"/>
                <a:gd name="connsiteX3" fmla="*/ 104764 w 707642"/>
                <a:gd name="connsiteY3" fmla="*/ 635130 h 1225747"/>
                <a:gd name="connsiteX4" fmla="*/ 18359 w 707642"/>
                <a:gd name="connsiteY4" fmla="*/ 447895 h 1225747"/>
                <a:gd name="connsiteX5" fmla="*/ 2982 w 707642"/>
                <a:gd name="connsiteY5" fmla="*/ 249299 h 1225747"/>
                <a:gd name="connsiteX6" fmla="*/ 73264 w 707642"/>
                <a:gd name="connsiteY6" fmla="*/ 95877 h 1225747"/>
                <a:gd name="connsiteX7" fmla="*/ 231514 w 707642"/>
                <a:gd name="connsiteY7" fmla="*/ 17773 h 1225747"/>
                <a:gd name="connsiteX8" fmla="*/ 338466 w 707642"/>
                <a:gd name="connsiteY8" fmla="*/ 16 h 1225747"/>
                <a:gd name="connsiteX9" fmla="*/ 490594 w 707642"/>
                <a:gd name="connsiteY9" fmla="*/ 19134 h 1225747"/>
                <a:gd name="connsiteX10" fmla="*/ 634082 w 707642"/>
                <a:gd name="connsiteY10" fmla="*/ 115541 h 1225747"/>
                <a:gd name="connsiteX11" fmla="*/ 706335 w 707642"/>
                <a:gd name="connsiteY11" fmla="*/ 268825 h 1225747"/>
                <a:gd name="connsiteX12" fmla="*/ 698852 w 707642"/>
                <a:gd name="connsiteY12" fmla="*/ 460006 h 1225747"/>
                <a:gd name="connsiteX13" fmla="*/ 602513 w 707642"/>
                <a:gd name="connsiteY13" fmla="*/ 534708 h 1225747"/>
                <a:gd name="connsiteX14" fmla="*/ 576456 w 707642"/>
                <a:gd name="connsiteY14" fmla="*/ 594172 h 1225747"/>
                <a:gd name="connsiteX15" fmla="*/ 612310 w 707642"/>
                <a:gd name="connsiteY15" fmla="*/ 617780 h 1225747"/>
                <a:gd name="connsiteX16" fmla="*/ 673202 w 707642"/>
                <a:gd name="connsiteY16" fmla="*/ 622407 h 1225747"/>
                <a:gd name="connsiteX17" fmla="*/ 642313 w 707642"/>
                <a:gd name="connsiteY17" fmla="*/ 678263 h 1225747"/>
                <a:gd name="connsiteX18" fmla="*/ 573394 w 707642"/>
                <a:gd name="connsiteY18" fmla="*/ 722216 h 1225747"/>
                <a:gd name="connsiteX19" fmla="*/ 454535 w 707642"/>
                <a:gd name="connsiteY19" fmla="*/ 776847 h 1225747"/>
                <a:gd name="connsiteX20" fmla="*/ 436710 w 707642"/>
                <a:gd name="connsiteY20" fmla="*/ 848081 h 1225747"/>
                <a:gd name="connsiteX21" fmla="*/ 449841 w 707642"/>
                <a:gd name="connsiteY21" fmla="*/ 903939 h 1225747"/>
                <a:gd name="connsiteX22" fmla="*/ 484403 w 707642"/>
                <a:gd name="connsiteY22" fmla="*/ 989527 h 1225747"/>
                <a:gd name="connsiteX23" fmla="*/ 480865 w 707642"/>
                <a:gd name="connsiteY23" fmla="*/ 1225747 h 1225747"/>
                <a:gd name="connsiteX0" fmla="*/ 161688 w 712587"/>
                <a:gd name="connsiteY0" fmla="*/ 1164787 h 1225747"/>
                <a:gd name="connsiteX1" fmla="*/ 191283 w 712587"/>
                <a:gd name="connsiteY1" fmla="*/ 1021572 h 1225747"/>
                <a:gd name="connsiteX2" fmla="*/ 153115 w 712587"/>
                <a:gd name="connsiteY2" fmla="*/ 853796 h 1225747"/>
                <a:gd name="connsiteX3" fmla="*/ 109709 w 712587"/>
                <a:gd name="connsiteY3" fmla="*/ 635130 h 1225747"/>
                <a:gd name="connsiteX4" fmla="*/ 23304 w 712587"/>
                <a:gd name="connsiteY4" fmla="*/ 447895 h 1225747"/>
                <a:gd name="connsiteX5" fmla="*/ 7927 w 712587"/>
                <a:gd name="connsiteY5" fmla="*/ 249299 h 1225747"/>
                <a:gd name="connsiteX6" fmla="*/ 78209 w 712587"/>
                <a:gd name="connsiteY6" fmla="*/ 95877 h 1225747"/>
                <a:gd name="connsiteX7" fmla="*/ 236459 w 712587"/>
                <a:gd name="connsiteY7" fmla="*/ 17773 h 1225747"/>
                <a:gd name="connsiteX8" fmla="*/ 343411 w 712587"/>
                <a:gd name="connsiteY8" fmla="*/ 16 h 1225747"/>
                <a:gd name="connsiteX9" fmla="*/ 495539 w 712587"/>
                <a:gd name="connsiteY9" fmla="*/ 19134 h 1225747"/>
                <a:gd name="connsiteX10" fmla="*/ 639027 w 712587"/>
                <a:gd name="connsiteY10" fmla="*/ 115541 h 1225747"/>
                <a:gd name="connsiteX11" fmla="*/ 711280 w 712587"/>
                <a:gd name="connsiteY11" fmla="*/ 268825 h 1225747"/>
                <a:gd name="connsiteX12" fmla="*/ 703797 w 712587"/>
                <a:gd name="connsiteY12" fmla="*/ 460006 h 1225747"/>
                <a:gd name="connsiteX13" fmla="*/ 607458 w 712587"/>
                <a:gd name="connsiteY13" fmla="*/ 534708 h 1225747"/>
                <a:gd name="connsiteX14" fmla="*/ 581401 w 712587"/>
                <a:gd name="connsiteY14" fmla="*/ 594172 h 1225747"/>
                <a:gd name="connsiteX15" fmla="*/ 617255 w 712587"/>
                <a:gd name="connsiteY15" fmla="*/ 617780 h 1225747"/>
                <a:gd name="connsiteX16" fmla="*/ 678147 w 712587"/>
                <a:gd name="connsiteY16" fmla="*/ 622407 h 1225747"/>
                <a:gd name="connsiteX17" fmla="*/ 647258 w 712587"/>
                <a:gd name="connsiteY17" fmla="*/ 678263 h 1225747"/>
                <a:gd name="connsiteX18" fmla="*/ 578339 w 712587"/>
                <a:gd name="connsiteY18" fmla="*/ 722216 h 1225747"/>
                <a:gd name="connsiteX19" fmla="*/ 459480 w 712587"/>
                <a:gd name="connsiteY19" fmla="*/ 776847 h 1225747"/>
                <a:gd name="connsiteX20" fmla="*/ 441655 w 712587"/>
                <a:gd name="connsiteY20" fmla="*/ 848081 h 1225747"/>
                <a:gd name="connsiteX21" fmla="*/ 454786 w 712587"/>
                <a:gd name="connsiteY21" fmla="*/ 903939 h 1225747"/>
                <a:gd name="connsiteX22" fmla="*/ 489348 w 712587"/>
                <a:gd name="connsiteY22" fmla="*/ 989527 h 1225747"/>
                <a:gd name="connsiteX23" fmla="*/ 485810 w 712587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5125 w 708003"/>
                <a:gd name="connsiteY3" fmla="*/ 635130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60006 h 1225747"/>
                <a:gd name="connsiteX13" fmla="*/ 602874 w 708003"/>
                <a:gd name="connsiteY13" fmla="*/ 534708 h 1225747"/>
                <a:gd name="connsiteX14" fmla="*/ 576817 w 708003"/>
                <a:gd name="connsiteY14" fmla="*/ 594172 h 1225747"/>
                <a:gd name="connsiteX15" fmla="*/ 612671 w 708003"/>
                <a:gd name="connsiteY15" fmla="*/ 617780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54896 w 708003"/>
                <a:gd name="connsiteY19" fmla="*/ 776847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60006 h 1225747"/>
                <a:gd name="connsiteX13" fmla="*/ 602874 w 708003"/>
                <a:gd name="connsiteY13" fmla="*/ 534708 h 1225747"/>
                <a:gd name="connsiteX14" fmla="*/ 576817 w 708003"/>
                <a:gd name="connsiteY14" fmla="*/ 594172 h 1225747"/>
                <a:gd name="connsiteX15" fmla="*/ 612671 w 708003"/>
                <a:gd name="connsiteY15" fmla="*/ 617780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54896 w 708003"/>
                <a:gd name="connsiteY19" fmla="*/ 776847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60006 h 1225747"/>
                <a:gd name="connsiteX13" fmla="*/ 602874 w 708003"/>
                <a:gd name="connsiteY13" fmla="*/ 534708 h 1225747"/>
                <a:gd name="connsiteX14" fmla="*/ 576817 w 708003"/>
                <a:gd name="connsiteY14" fmla="*/ 594172 h 1225747"/>
                <a:gd name="connsiteX15" fmla="*/ 629339 w 708003"/>
                <a:gd name="connsiteY15" fmla="*/ 601111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54896 w 708003"/>
                <a:gd name="connsiteY19" fmla="*/ 776847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60006 h 1225747"/>
                <a:gd name="connsiteX13" fmla="*/ 602874 w 708003"/>
                <a:gd name="connsiteY13" fmla="*/ 534708 h 1225747"/>
                <a:gd name="connsiteX14" fmla="*/ 569673 w 708003"/>
                <a:gd name="connsiteY14" fmla="*/ 570360 h 1225747"/>
                <a:gd name="connsiteX15" fmla="*/ 629339 w 708003"/>
                <a:gd name="connsiteY15" fmla="*/ 601111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54896 w 708003"/>
                <a:gd name="connsiteY19" fmla="*/ 776847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67150 h 1225747"/>
                <a:gd name="connsiteX13" fmla="*/ 602874 w 708003"/>
                <a:gd name="connsiteY13" fmla="*/ 534708 h 1225747"/>
                <a:gd name="connsiteX14" fmla="*/ 569673 w 708003"/>
                <a:gd name="connsiteY14" fmla="*/ 570360 h 1225747"/>
                <a:gd name="connsiteX15" fmla="*/ 629339 w 708003"/>
                <a:gd name="connsiteY15" fmla="*/ 601111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54896 w 708003"/>
                <a:gd name="connsiteY19" fmla="*/ 776847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67150 h 1225747"/>
                <a:gd name="connsiteX13" fmla="*/ 624305 w 708003"/>
                <a:gd name="connsiteY13" fmla="*/ 529946 h 1225747"/>
                <a:gd name="connsiteX14" fmla="*/ 569673 w 708003"/>
                <a:gd name="connsiteY14" fmla="*/ 570360 h 1225747"/>
                <a:gd name="connsiteX15" fmla="*/ 629339 w 708003"/>
                <a:gd name="connsiteY15" fmla="*/ 601111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54896 w 708003"/>
                <a:gd name="connsiteY19" fmla="*/ 776847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98107 h 1225747"/>
                <a:gd name="connsiteX13" fmla="*/ 624305 w 708003"/>
                <a:gd name="connsiteY13" fmla="*/ 529946 h 1225747"/>
                <a:gd name="connsiteX14" fmla="*/ 569673 w 708003"/>
                <a:gd name="connsiteY14" fmla="*/ 570360 h 1225747"/>
                <a:gd name="connsiteX15" fmla="*/ 629339 w 708003"/>
                <a:gd name="connsiteY15" fmla="*/ 601111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54896 w 708003"/>
                <a:gd name="connsiteY19" fmla="*/ 776847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98107 h 1225747"/>
                <a:gd name="connsiteX13" fmla="*/ 617161 w 708003"/>
                <a:gd name="connsiteY13" fmla="*/ 541852 h 1225747"/>
                <a:gd name="connsiteX14" fmla="*/ 569673 w 708003"/>
                <a:gd name="connsiteY14" fmla="*/ 570360 h 1225747"/>
                <a:gd name="connsiteX15" fmla="*/ 629339 w 708003"/>
                <a:gd name="connsiteY15" fmla="*/ 601111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54896 w 708003"/>
                <a:gd name="connsiteY19" fmla="*/ 776847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98107 h 1225747"/>
                <a:gd name="connsiteX13" fmla="*/ 617161 w 708003"/>
                <a:gd name="connsiteY13" fmla="*/ 541852 h 1225747"/>
                <a:gd name="connsiteX14" fmla="*/ 569673 w 708003"/>
                <a:gd name="connsiteY14" fmla="*/ 570360 h 1225747"/>
                <a:gd name="connsiteX15" fmla="*/ 634101 w 708003"/>
                <a:gd name="connsiteY15" fmla="*/ 589205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54896 w 708003"/>
                <a:gd name="connsiteY19" fmla="*/ 776847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98107 h 1225747"/>
                <a:gd name="connsiteX13" fmla="*/ 617161 w 708003"/>
                <a:gd name="connsiteY13" fmla="*/ 541852 h 1225747"/>
                <a:gd name="connsiteX14" fmla="*/ 569673 w 708003"/>
                <a:gd name="connsiteY14" fmla="*/ 570360 h 1225747"/>
                <a:gd name="connsiteX15" fmla="*/ 634101 w 708003"/>
                <a:gd name="connsiteY15" fmla="*/ 589205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92996 w 708003"/>
                <a:gd name="connsiteY19" fmla="*/ 774466 h 1225747"/>
                <a:gd name="connsiteX20" fmla="*/ 437071 w 708003"/>
                <a:gd name="connsiteY20" fmla="*/ 848081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98107 h 1225747"/>
                <a:gd name="connsiteX13" fmla="*/ 617161 w 708003"/>
                <a:gd name="connsiteY13" fmla="*/ 541852 h 1225747"/>
                <a:gd name="connsiteX14" fmla="*/ 569673 w 708003"/>
                <a:gd name="connsiteY14" fmla="*/ 570360 h 1225747"/>
                <a:gd name="connsiteX15" fmla="*/ 634101 w 708003"/>
                <a:gd name="connsiteY15" fmla="*/ 589205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92996 w 708003"/>
                <a:gd name="connsiteY19" fmla="*/ 774466 h 1225747"/>
                <a:gd name="connsiteX20" fmla="*/ 482315 w 708003"/>
                <a:gd name="connsiteY20" fmla="*/ 850462 h 1225747"/>
                <a:gd name="connsiteX21" fmla="*/ 450202 w 708003"/>
                <a:gd name="connsiteY21" fmla="*/ 903939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225747"/>
                <a:gd name="connsiteX1" fmla="*/ 186699 w 708003"/>
                <a:gd name="connsiteY1" fmla="*/ 1021572 h 1225747"/>
                <a:gd name="connsiteX2" fmla="*/ 148531 w 708003"/>
                <a:gd name="connsiteY2" fmla="*/ 853796 h 1225747"/>
                <a:gd name="connsiteX3" fmla="*/ 109888 w 708003"/>
                <a:gd name="connsiteY3" fmla="*/ 723236 h 1225747"/>
                <a:gd name="connsiteX4" fmla="*/ 30627 w 708003"/>
                <a:gd name="connsiteY4" fmla="*/ 485995 h 1225747"/>
                <a:gd name="connsiteX5" fmla="*/ 3343 w 708003"/>
                <a:gd name="connsiteY5" fmla="*/ 249299 h 1225747"/>
                <a:gd name="connsiteX6" fmla="*/ 73625 w 708003"/>
                <a:gd name="connsiteY6" fmla="*/ 95877 h 1225747"/>
                <a:gd name="connsiteX7" fmla="*/ 231875 w 708003"/>
                <a:gd name="connsiteY7" fmla="*/ 17773 h 1225747"/>
                <a:gd name="connsiteX8" fmla="*/ 338827 w 708003"/>
                <a:gd name="connsiteY8" fmla="*/ 16 h 1225747"/>
                <a:gd name="connsiteX9" fmla="*/ 490955 w 708003"/>
                <a:gd name="connsiteY9" fmla="*/ 19134 h 1225747"/>
                <a:gd name="connsiteX10" fmla="*/ 634443 w 708003"/>
                <a:gd name="connsiteY10" fmla="*/ 115541 h 1225747"/>
                <a:gd name="connsiteX11" fmla="*/ 706696 w 708003"/>
                <a:gd name="connsiteY11" fmla="*/ 268825 h 1225747"/>
                <a:gd name="connsiteX12" fmla="*/ 699213 w 708003"/>
                <a:gd name="connsiteY12" fmla="*/ 498107 h 1225747"/>
                <a:gd name="connsiteX13" fmla="*/ 617161 w 708003"/>
                <a:gd name="connsiteY13" fmla="*/ 541852 h 1225747"/>
                <a:gd name="connsiteX14" fmla="*/ 569673 w 708003"/>
                <a:gd name="connsiteY14" fmla="*/ 570360 h 1225747"/>
                <a:gd name="connsiteX15" fmla="*/ 634101 w 708003"/>
                <a:gd name="connsiteY15" fmla="*/ 589205 h 1225747"/>
                <a:gd name="connsiteX16" fmla="*/ 673563 w 708003"/>
                <a:gd name="connsiteY16" fmla="*/ 622407 h 1225747"/>
                <a:gd name="connsiteX17" fmla="*/ 642674 w 708003"/>
                <a:gd name="connsiteY17" fmla="*/ 678263 h 1225747"/>
                <a:gd name="connsiteX18" fmla="*/ 573755 w 708003"/>
                <a:gd name="connsiteY18" fmla="*/ 722216 h 1225747"/>
                <a:gd name="connsiteX19" fmla="*/ 492996 w 708003"/>
                <a:gd name="connsiteY19" fmla="*/ 774466 h 1225747"/>
                <a:gd name="connsiteX20" fmla="*/ 482315 w 708003"/>
                <a:gd name="connsiteY20" fmla="*/ 850462 h 1225747"/>
                <a:gd name="connsiteX21" fmla="*/ 474015 w 708003"/>
                <a:gd name="connsiteY21" fmla="*/ 913464 h 1225747"/>
                <a:gd name="connsiteX22" fmla="*/ 484764 w 708003"/>
                <a:gd name="connsiteY22" fmla="*/ 989527 h 1225747"/>
                <a:gd name="connsiteX23" fmla="*/ 481226 w 708003"/>
                <a:gd name="connsiteY23" fmla="*/ 1225747 h 1225747"/>
                <a:gd name="connsiteX0" fmla="*/ 157104 w 708003"/>
                <a:gd name="connsiteY0" fmla="*/ 1164787 h 1164787"/>
                <a:gd name="connsiteX1" fmla="*/ 186699 w 708003"/>
                <a:gd name="connsiteY1" fmla="*/ 1021572 h 1164787"/>
                <a:gd name="connsiteX2" fmla="*/ 148531 w 708003"/>
                <a:gd name="connsiteY2" fmla="*/ 853796 h 1164787"/>
                <a:gd name="connsiteX3" fmla="*/ 109888 w 708003"/>
                <a:gd name="connsiteY3" fmla="*/ 723236 h 1164787"/>
                <a:gd name="connsiteX4" fmla="*/ 30627 w 708003"/>
                <a:gd name="connsiteY4" fmla="*/ 485995 h 1164787"/>
                <a:gd name="connsiteX5" fmla="*/ 3343 w 708003"/>
                <a:gd name="connsiteY5" fmla="*/ 249299 h 1164787"/>
                <a:gd name="connsiteX6" fmla="*/ 73625 w 708003"/>
                <a:gd name="connsiteY6" fmla="*/ 95877 h 1164787"/>
                <a:gd name="connsiteX7" fmla="*/ 231875 w 708003"/>
                <a:gd name="connsiteY7" fmla="*/ 17773 h 1164787"/>
                <a:gd name="connsiteX8" fmla="*/ 338827 w 708003"/>
                <a:gd name="connsiteY8" fmla="*/ 16 h 1164787"/>
                <a:gd name="connsiteX9" fmla="*/ 490955 w 708003"/>
                <a:gd name="connsiteY9" fmla="*/ 19134 h 1164787"/>
                <a:gd name="connsiteX10" fmla="*/ 634443 w 708003"/>
                <a:gd name="connsiteY10" fmla="*/ 115541 h 1164787"/>
                <a:gd name="connsiteX11" fmla="*/ 706696 w 708003"/>
                <a:gd name="connsiteY11" fmla="*/ 268825 h 1164787"/>
                <a:gd name="connsiteX12" fmla="*/ 699213 w 708003"/>
                <a:gd name="connsiteY12" fmla="*/ 498107 h 1164787"/>
                <a:gd name="connsiteX13" fmla="*/ 617161 w 708003"/>
                <a:gd name="connsiteY13" fmla="*/ 541852 h 1164787"/>
                <a:gd name="connsiteX14" fmla="*/ 569673 w 708003"/>
                <a:gd name="connsiteY14" fmla="*/ 570360 h 1164787"/>
                <a:gd name="connsiteX15" fmla="*/ 634101 w 708003"/>
                <a:gd name="connsiteY15" fmla="*/ 589205 h 1164787"/>
                <a:gd name="connsiteX16" fmla="*/ 673563 w 708003"/>
                <a:gd name="connsiteY16" fmla="*/ 622407 h 1164787"/>
                <a:gd name="connsiteX17" fmla="*/ 642674 w 708003"/>
                <a:gd name="connsiteY17" fmla="*/ 678263 h 1164787"/>
                <a:gd name="connsiteX18" fmla="*/ 573755 w 708003"/>
                <a:gd name="connsiteY18" fmla="*/ 722216 h 1164787"/>
                <a:gd name="connsiteX19" fmla="*/ 492996 w 708003"/>
                <a:gd name="connsiteY19" fmla="*/ 774466 h 1164787"/>
                <a:gd name="connsiteX20" fmla="*/ 482315 w 708003"/>
                <a:gd name="connsiteY20" fmla="*/ 850462 h 1164787"/>
                <a:gd name="connsiteX21" fmla="*/ 474015 w 708003"/>
                <a:gd name="connsiteY21" fmla="*/ 913464 h 1164787"/>
                <a:gd name="connsiteX22" fmla="*/ 484764 w 708003"/>
                <a:gd name="connsiteY22" fmla="*/ 989527 h 1164787"/>
                <a:gd name="connsiteX23" fmla="*/ 524089 w 708003"/>
                <a:gd name="connsiteY23" fmla="*/ 1144785 h 1164787"/>
                <a:gd name="connsiteX0" fmla="*/ 157104 w 708003"/>
                <a:gd name="connsiteY0" fmla="*/ 1164787 h 1164787"/>
                <a:gd name="connsiteX1" fmla="*/ 186699 w 708003"/>
                <a:gd name="connsiteY1" fmla="*/ 1021572 h 1164787"/>
                <a:gd name="connsiteX2" fmla="*/ 148531 w 708003"/>
                <a:gd name="connsiteY2" fmla="*/ 853796 h 1164787"/>
                <a:gd name="connsiteX3" fmla="*/ 109888 w 708003"/>
                <a:gd name="connsiteY3" fmla="*/ 723236 h 1164787"/>
                <a:gd name="connsiteX4" fmla="*/ 30627 w 708003"/>
                <a:gd name="connsiteY4" fmla="*/ 485995 h 1164787"/>
                <a:gd name="connsiteX5" fmla="*/ 3343 w 708003"/>
                <a:gd name="connsiteY5" fmla="*/ 249299 h 1164787"/>
                <a:gd name="connsiteX6" fmla="*/ 73625 w 708003"/>
                <a:gd name="connsiteY6" fmla="*/ 95877 h 1164787"/>
                <a:gd name="connsiteX7" fmla="*/ 231875 w 708003"/>
                <a:gd name="connsiteY7" fmla="*/ 17773 h 1164787"/>
                <a:gd name="connsiteX8" fmla="*/ 338827 w 708003"/>
                <a:gd name="connsiteY8" fmla="*/ 16 h 1164787"/>
                <a:gd name="connsiteX9" fmla="*/ 490955 w 708003"/>
                <a:gd name="connsiteY9" fmla="*/ 19134 h 1164787"/>
                <a:gd name="connsiteX10" fmla="*/ 634443 w 708003"/>
                <a:gd name="connsiteY10" fmla="*/ 115541 h 1164787"/>
                <a:gd name="connsiteX11" fmla="*/ 706696 w 708003"/>
                <a:gd name="connsiteY11" fmla="*/ 268825 h 1164787"/>
                <a:gd name="connsiteX12" fmla="*/ 699213 w 708003"/>
                <a:gd name="connsiteY12" fmla="*/ 498107 h 1164787"/>
                <a:gd name="connsiteX13" fmla="*/ 617161 w 708003"/>
                <a:gd name="connsiteY13" fmla="*/ 541852 h 1164787"/>
                <a:gd name="connsiteX14" fmla="*/ 569673 w 708003"/>
                <a:gd name="connsiteY14" fmla="*/ 563216 h 1164787"/>
                <a:gd name="connsiteX15" fmla="*/ 634101 w 708003"/>
                <a:gd name="connsiteY15" fmla="*/ 589205 h 1164787"/>
                <a:gd name="connsiteX16" fmla="*/ 673563 w 708003"/>
                <a:gd name="connsiteY16" fmla="*/ 622407 h 1164787"/>
                <a:gd name="connsiteX17" fmla="*/ 642674 w 708003"/>
                <a:gd name="connsiteY17" fmla="*/ 678263 h 1164787"/>
                <a:gd name="connsiteX18" fmla="*/ 573755 w 708003"/>
                <a:gd name="connsiteY18" fmla="*/ 722216 h 1164787"/>
                <a:gd name="connsiteX19" fmla="*/ 492996 w 708003"/>
                <a:gd name="connsiteY19" fmla="*/ 774466 h 1164787"/>
                <a:gd name="connsiteX20" fmla="*/ 482315 w 708003"/>
                <a:gd name="connsiteY20" fmla="*/ 850462 h 1164787"/>
                <a:gd name="connsiteX21" fmla="*/ 474015 w 708003"/>
                <a:gd name="connsiteY21" fmla="*/ 913464 h 1164787"/>
                <a:gd name="connsiteX22" fmla="*/ 484764 w 708003"/>
                <a:gd name="connsiteY22" fmla="*/ 989527 h 1164787"/>
                <a:gd name="connsiteX23" fmla="*/ 524089 w 708003"/>
                <a:gd name="connsiteY23" fmla="*/ 1144785 h 11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8003" h="1164787">
                  <a:moveTo>
                    <a:pt x="157104" y="1164787"/>
                  </a:moveTo>
                  <a:cubicBezTo>
                    <a:pt x="186634" y="1089774"/>
                    <a:pt x="188128" y="1073404"/>
                    <a:pt x="186699" y="1021572"/>
                  </a:cubicBezTo>
                  <a:cubicBezTo>
                    <a:pt x="185270" y="969740"/>
                    <a:pt x="161333" y="903519"/>
                    <a:pt x="148531" y="853796"/>
                  </a:cubicBezTo>
                  <a:cubicBezTo>
                    <a:pt x="135729" y="804073"/>
                    <a:pt x="129142" y="786520"/>
                    <a:pt x="109888" y="723236"/>
                  </a:cubicBezTo>
                  <a:cubicBezTo>
                    <a:pt x="90634" y="659952"/>
                    <a:pt x="43225" y="550697"/>
                    <a:pt x="30627" y="485995"/>
                  </a:cubicBezTo>
                  <a:cubicBezTo>
                    <a:pt x="-1486" y="384078"/>
                    <a:pt x="-3823" y="314319"/>
                    <a:pt x="3343" y="249299"/>
                  </a:cubicBezTo>
                  <a:cubicBezTo>
                    <a:pt x="10509" y="184279"/>
                    <a:pt x="35536" y="134465"/>
                    <a:pt x="73625" y="95877"/>
                  </a:cubicBezTo>
                  <a:cubicBezTo>
                    <a:pt x="111714" y="57289"/>
                    <a:pt x="187675" y="33750"/>
                    <a:pt x="231875" y="17773"/>
                  </a:cubicBezTo>
                  <a:cubicBezTo>
                    <a:pt x="276075" y="1796"/>
                    <a:pt x="295647" y="-211"/>
                    <a:pt x="338827" y="16"/>
                  </a:cubicBezTo>
                  <a:cubicBezTo>
                    <a:pt x="382007" y="243"/>
                    <a:pt x="441686" y="-120"/>
                    <a:pt x="490955" y="19134"/>
                  </a:cubicBezTo>
                  <a:cubicBezTo>
                    <a:pt x="540224" y="38388"/>
                    <a:pt x="598486" y="73926"/>
                    <a:pt x="634443" y="115541"/>
                  </a:cubicBezTo>
                  <a:cubicBezTo>
                    <a:pt x="670400" y="157156"/>
                    <a:pt x="695901" y="205064"/>
                    <a:pt x="706696" y="268825"/>
                  </a:cubicBezTo>
                  <a:cubicBezTo>
                    <a:pt x="717491" y="332586"/>
                    <a:pt x="656655" y="391711"/>
                    <a:pt x="699213" y="498107"/>
                  </a:cubicBezTo>
                  <a:cubicBezTo>
                    <a:pt x="686150" y="537295"/>
                    <a:pt x="638751" y="531001"/>
                    <a:pt x="617161" y="541852"/>
                  </a:cubicBezTo>
                  <a:cubicBezTo>
                    <a:pt x="595571" y="552703"/>
                    <a:pt x="566850" y="555324"/>
                    <a:pt x="569673" y="563216"/>
                  </a:cubicBezTo>
                  <a:cubicBezTo>
                    <a:pt x="572496" y="571108"/>
                    <a:pt x="616786" y="579340"/>
                    <a:pt x="634101" y="589205"/>
                  </a:cubicBezTo>
                  <a:cubicBezTo>
                    <a:pt x="651416" y="599070"/>
                    <a:pt x="672134" y="607564"/>
                    <a:pt x="673563" y="622407"/>
                  </a:cubicBezTo>
                  <a:cubicBezTo>
                    <a:pt x="674992" y="637250"/>
                    <a:pt x="659309" y="661628"/>
                    <a:pt x="642674" y="678263"/>
                  </a:cubicBezTo>
                  <a:cubicBezTo>
                    <a:pt x="626039" y="694898"/>
                    <a:pt x="598701" y="706182"/>
                    <a:pt x="573755" y="722216"/>
                  </a:cubicBezTo>
                  <a:cubicBezTo>
                    <a:pt x="548809" y="738250"/>
                    <a:pt x="508236" y="753092"/>
                    <a:pt x="492996" y="774466"/>
                  </a:cubicBezTo>
                  <a:cubicBezTo>
                    <a:pt x="477756" y="795840"/>
                    <a:pt x="485479" y="827296"/>
                    <a:pt x="482315" y="850462"/>
                  </a:cubicBezTo>
                  <a:cubicBezTo>
                    <a:pt x="479152" y="873628"/>
                    <a:pt x="473607" y="890287"/>
                    <a:pt x="474015" y="913464"/>
                  </a:cubicBezTo>
                  <a:cubicBezTo>
                    <a:pt x="474423" y="936641"/>
                    <a:pt x="489118" y="972110"/>
                    <a:pt x="484764" y="989527"/>
                  </a:cubicBezTo>
                  <a:cubicBezTo>
                    <a:pt x="506695" y="1066252"/>
                    <a:pt x="524089" y="1027099"/>
                    <a:pt x="524089" y="1144785"/>
                  </a:cubicBezTo>
                </a:path>
              </a:pathLst>
            </a:custGeom>
            <a:noFill/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380910C4-AD9E-4304-AE36-A3F9AB6091BF}"/>
                </a:ext>
              </a:extLst>
            </p:cNvPr>
            <p:cNvSpPr/>
            <p:nvPr/>
          </p:nvSpPr>
          <p:spPr>
            <a:xfrm>
              <a:off x="792835" y="3788374"/>
              <a:ext cx="893977" cy="470908"/>
            </a:xfrm>
            <a:custGeom>
              <a:avLst/>
              <a:gdLst>
                <a:gd name="connsiteX0" fmla="*/ 235840 w 628746"/>
                <a:gd name="connsiteY0" fmla="*/ 323850 h 324053"/>
                <a:gd name="connsiteX1" fmla="*/ 83440 w 628746"/>
                <a:gd name="connsiteY1" fmla="*/ 316706 h 324053"/>
                <a:gd name="connsiteX2" fmla="*/ 71533 w 628746"/>
                <a:gd name="connsiteY2" fmla="*/ 314325 h 324053"/>
                <a:gd name="connsiteX3" fmla="*/ 52483 w 628746"/>
                <a:gd name="connsiteY3" fmla="*/ 307181 h 324053"/>
                <a:gd name="connsiteX4" fmla="*/ 45340 w 628746"/>
                <a:gd name="connsiteY4" fmla="*/ 302419 h 324053"/>
                <a:gd name="connsiteX5" fmla="*/ 38196 w 628746"/>
                <a:gd name="connsiteY5" fmla="*/ 300037 h 324053"/>
                <a:gd name="connsiteX6" fmla="*/ 19146 w 628746"/>
                <a:gd name="connsiteY6" fmla="*/ 283369 h 324053"/>
                <a:gd name="connsiteX7" fmla="*/ 4858 w 628746"/>
                <a:gd name="connsiteY7" fmla="*/ 266700 h 324053"/>
                <a:gd name="connsiteX8" fmla="*/ 96 w 628746"/>
                <a:gd name="connsiteY8" fmla="*/ 252412 h 324053"/>
                <a:gd name="connsiteX9" fmla="*/ 14383 w 628746"/>
                <a:gd name="connsiteY9" fmla="*/ 150019 h 324053"/>
                <a:gd name="connsiteX10" fmla="*/ 23908 w 628746"/>
                <a:gd name="connsiteY10" fmla="*/ 135731 h 324053"/>
                <a:gd name="connsiteX11" fmla="*/ 54865 w 628746"/>
                <a:gd name="connsiteY11" fmla="*/ 104775 h 324053"/>
                <a:gd name="connsiteX12" fmla="*/ 69152 w 628746"/>
                <a:gd name="connsiteY12" fmla="*/ 92869 h 324053"/>
                <a:gd name="connsiteX13" fmla="*/ 81058 w 628746"/>
                <a:gd name="connsiteY13" fmla="*/ 80962 h 324053"/>
                <a:gd name="connsiteX14" fmla="*/ 95346 w 628746"/>
                <a:gd name="connsiteY14" fmla="*/ 73819 h 324053"/>
                <a:gd name="connsiteX15" fmla="*/ 114396 w 628746"/>
                <a:gd name="connsiteY15" fmla="*/ 57150 h 324053"/>
                <a:gd name="connsiteX16" fmla="*/ 131065 w 628746"/>
                <a:gd name="connsiteY16" fmla="*/ 40481 h 324053"/>
                <a:gd name="connsiteX17" fmla="*/ 169165 w 628746"/>
                <a:gd name="connsiteY17" fmla="*/ 30956 h 324053"/>
                <a:gd name="connsiteX18" fmla="*/ 197740 w 628746"/>
                <a:gd name="connsiteY18" fmla="*/ 21431 h 324053"/>
                <a:gd name="connsiteX19" fmla="*/ 226315 w 628746"/>
                <a:gd name="connsiteY19" fmla="*/ 16669 h 324053"/>
                <a:gd name="connsiteX20" fmla="*/ 242983 w 628746"/>
                <a:gd name="connsiteY20" fmla="*/ 11906 h 324053"/>
                <a:gd name="connsiteX21" fmla="*/ 276321 w 628746"/>
                <a:gd name="connsiteY21" fmla="*/ 4762 h 324053"/>
                <a:gd name="connsiteX22" fmla="*/ 285846 w 628746"/>
                <a:gd name="connsiteY22" fmla="*/ 2381 h 324053"/>
                <a:gd name="connsiteX23" fmla="*/ 309658 w 628746"/>
                <a:gd name="connsiteY23" fmla="*/ 0 h 324053"/>
                <a:gd name="connsiteX24" fmla="*/ 438246 w 628746"/>
                <a:gd name="connsiteY24" fmla="*/ 9525 h 324053"/>
                <a:gd name="connsiteX25" fmla="*/ 457296 w 628746"/>
                <a:gd name="connsiteY25" fmla="*/ 11906 h 324053"/>
                <a:gd name="connsiteX26" fmla="*/ 516827 w 628746"/>
                <a:gd name="connsiteY26" fmla="*/ 23812 h 324053"/>
                <a:gd name="connsiteX27" fmla="*/ 528733 w 628746"/>
                <a:gd name="connsiteY27" fmla="*/ 30956 h 324053"/>
                <a:gd name="connsiteX28" fmla="*/ 540640 w 628746"/>
                <a:gd name="connsiteY28" fmla="*/ 40481 h 324053"/>
                <a:gd name="connsiteX29" fmla="*/ 557308 w 628746"/>
                <a:gd name="connsiteY29" fmla="*/ 47625 h 324053"/>
                <a:gd name="connsiteX30" fmla="*/ 566833 w 628746"/>
                <a:gd name="connsiteY30" fmla="*/ 54769 h 324053"/>
                <a:gd name="connsiteX31" fmla="*/ 590646 w 628746"/>
                <a:gd name="connsiteY31" fmla="*/ 71437 h 324053"/>
                <a:gd name="connsiteX32" fmla="*/ 604933 w 628746"/>
                <a:gd name="connsiteY32" fmla="*/ 92869 h 324053"/>
                <a:gd name="connsiteX33" fmla="*/ 609696 w 628746"/>
                <a:gd name="connsiteY33" fmla="*/ 116681 h 324053"/>
                <a:gd name="connsiteX34" fmla="*/ 614458 w 628746"/>
                <a:gd name="connsiteY34" fmla="*/ 142875 h 324053"/>
                <a:gd name="connsiteX35" fmla="*/ 619221 w 628746"/>
                <a:gd name="connsiteY35" fmla="*/ 157162 h 324053"/>
                <a:gd name="connsiteX36" fmla="*/ 623983 w 628746"/>
                <a:gd name="connsiteY36" fmla="*/ 178594 h 324053"/>
                <a:gd name="connsiteX37" fmla="*/ 628746 w 628746"/>
                <a:gd name="connsiteY37" fmla="*/ 197644 h 324053"/>
                <a:gd name="connsiteX38" fmla="*/ 619221 w 628746"/>
                <a:gd name="connsiteY38" fmla="*/ 247650 h 324053"/>
                <a:gd name="connsiteX39" fmla="*/ 597790 w 628746"/>
                <a:gd name="connsiteY39" fmla="*/ 269081 h 324053"/>
                <a:gd name="connsiteX40" fmla="*/ 576358 w 628746"/>
                <a:gd name="connsiteY40" fmla="*/ 283369 h 324053"/>
                <a:gd name="connsiteX41" fmla="*/ 547783 w 628746"/>
                <a:gd name="connsiteY41" fmla="*/ 292894 h 324053"/>
                <a:gd name="connsiteX42" fmla="*/ 509683 w 628746"/>
                <a:gd name="connsiteY42" fmla="*/ 307181 h 324053"/>
                <a:gd name="connsiteX43" fmla="*/ 495396 w 628746"/>
                <a:gd name="connsiteY43" fmla="*/ 311944 h 324053"/>
                <a:gd name="connsiteX44" fmla="*/ 316802 w 628746"/>
                <a:gd name="connsiteY44" fmla="*/ 321469 h 324053"/>
                <a:gd name="connsiteX45" fmla="*/ 235840 w 628746"/>
                <a:gd name="connsiteY45" fmla="*/ 323850 h 324053"/>
                <a:gd name="connsiteX0" fmla="*/ 235840 w 628746"/>
                <a:gd name="connsiteY0" fmla="*/ 330993 h 331196"/>
                <a:gd name="connsiteX1" fmla="*/ 83440 w 628746"/>
                <a:gd name="connsiteY1" fmla="*/ 323849 h 331196"/>
                <a:gd name="connsiteX2" fmla="*/ 71533 w 628746"/>
                <a:gd name="connsiteY2" fmla="*/ 321468 h 331196"/>
                <a:gd name="connsiteX3" fmla="*/ 52483 w 628746"/>
                <a:gd name="connsiteY3" fmla="*/ 314324 h 331196"/>
                <a:gd name="connsiteX4" fmla="*/ 45340 w 628746"/>
                <a:gd name="connsiteY4" fmla="*/ 309562 h 331196"/>
                <a:gd name="connsiteX5" fmla="*/ 38196 w 628746"/>
                <a:gd name="connsiteY5" fmla="*/ 307180 h 331196"/>
                <a:gd name="connsiteX6" fmla="*/ 19146 w 628746"/>
                <a:gd name="connsiteY6" fmla="*/ 290512 h 331196"/>
                <a:gd name="connsiteX7" fmla="*/ 4858 w 628746"/>
                <a:gd name="connsiteY7" fmla="*/ 273843 h 331196"/>
                <a:gd name="connsiteX8" fmla="*/ 96 w 628746"/>
                <a:gd name="connsiteY8" fmla="*/ 259555 h 331196"/>
                <a:gd name="connsiteX9" fmla="*/ 14383 w 628746"/>
                <a:gd name="connsiteY9" fmla="*/ 157162 h 331196"/>
                <a:gd name="connsiteX10" fmla="*/ 23908 w 628746"/>
                <a:gd name="connsiteY10" fmla="*/ 142874 h 331196"/>
                <a:gd name="connsiteX11" fmla="*/ 54865 w 628746"/>
                <a:gd name="connsiteY11" fmla="*/ 111918 h 331196"/>
                <a:gd name="connsiteX12" fmla="*/ 69152 w 628746"/>
                <a:gd name="connsiteY12" fmla="*/ 100012 h 331196"/>
                <a:gd name="connsiteX13" fmla="*/ 81058 w 628746"/>
                <a:gd name="connsiteY13" fmla="*/ 88105 h 331196"/>
                <a:gd name="connsiteX14" fmla="*/ 95346 w 628746"/>
                <a:gd name="connsiteY14" fmla="*/ 80962 h 331196"/>
                <a:gd name="connsiteX15" fmla="*/ 114396 w 628746"/>
                <a:gd name="connsiteY15" fmla="*/ 64293 h 331196"/>
                <a:gd name="connsiteX16" fmla="*/ 131065 w 628746"/>
                <a:gd name="connsiteY16" fmla="*/ 47624 h 331196"/>
                <a:gd name="connsiteX17" fmla="*/ 169165 w 628746"/>
                <a:gd name="connsiteY17" fmla="*/ 38099 h 331196"/>
                <a:gd name="connsiteX18" fmla="*/ 197740 w 628746"/>
                <a:gd name="connsiteY18" fmla="*/ 28574 h 331196"/>
                <a:gd name="connsiteX19" fmla="*/ 226315 w 628746"/>
                <a:gd name="connsiteY19" fmla="*/ 23812 h 331196"/>
                <a:gd name="connsiteX20" fmla="*/ 242983 w 628746"/>
                <a:gd name="connsiteY20" fmla="*/ 19049 h 331196"/>
                <a:gd name="connsiteX21" fmla="*/ 276321 w 628746"/>
                <a:gd name="connsiteY21" fmla="*/ 11905 h 331196"/>
                <a:gd name="connsiteX22" fmla="*/ 285846 w 628746"/>
                <a:gd name="connsiteY22" fmla="*/ 9524 h 331196"/>
                <a:gd name="connsiteX23" fmla="*/ 319183 w 628746"/>
                <a:gd name="connsiteY23" fmla="*/ 0 h 331196"/>
                <a:gd name="connsiteX24" fmla="*/ 438246 w 628746"/>
                <a:gd name="connsiteY24" fmla="*/ 16668 h 331196"/>
                <a:gd name="connsiteX25" fmla="*/ 457296 w 628746"/>
                <a:gd name="connsiteY25" fmla="*/ 19049 h 331196"/>
                <a:gd name="connsiteX26" fmla="*/ 516827 w 628746"/>
                <a:gd name="connsiteY26" fmla="*/ 30955 h 331196"/>
                <a:gd name="connsiteX27" fmla="*/ 528733 w 628746"/>
                <a:gd name="connsiteY27" fmla="*/ 38099 h 331196"/>
                <a:gd name="connsiteX28" fmla="*/ 540640 w 628746"/>
                <a:gd name="connsiteY28" fmla="*/ 47624 h 331196"/>
                <a:gd name="connsiteX29" fmla="*/ 557308 w 628746"/>
                <a:gd name="connsiteY29" fmla="*/ 54768 h 331196"/>
                <a:gd name="connsiteX30" fmla="*/ 566833 w 628746"/>
                <a:gd name="connsiteY30" fmla="*/ 61912 h 331196"/>
                <a:gd name="connsiteX31" fmla="*/ 590646 w 628746"/>
                <a:gd name="connsiteY31" fmla="*/ 78580 h 331196"/>
                <a:gd name="connsiteX32" fmla="*/ 604933 w 628746"/>
                <a:gd name="connsiteY32" fmla="*/ 100012 h 331196"/>
                <a:gd name="connsiteX33" fmla="*/ 609696 w 628746"/>
                <a:gd name="connsiteY33" fmla="*/ 123824 h 331196"/>
                <a:gd name="connsiteX34" fmla="*/ 614458 w 628746"/>
                <a:gd name="connsiteY34" fmla="*/ 150018 h 331196"/>
                <a:gd name="connsiteX35" fmla="*/ 619221 w 628746"/>
                <a:gd name="connsiteY35" fmla="*/ 164305 h 331196"/>
                <a:gd name="connsiteX36" fmla="*/ 623983 w 628746"/>
                <a:gd name="connsiteY36" fmla="*/ 185737 h 331196"/>
                <a:gd name="connsiteX37" fmla="*/ 628746 w 628746"/>
                <a:gd name="connsiteY37" fmla="*/ 204787 h 331196"/>
                <a:gd name="connsiteX38" fmla="*/ 619221 w 628746"/>
                <a:gd name="connsiteY38" fmla="*/ 254793 h 331196"/>
                <a:gd name="connsiteX39" fmla="*/ 597790 w 628746"/>
                <a:gd name="connsiteY39" fmla="*/ 276224 h 331196"/>
                <a:gd name="connsiteX40" fmla="*/ 576358 w 628746"/>
                <a:gd name="connsiteY40" fmla="*/ 290512 h 331196"/>
                <a:gd name="connsiteX41" fmla="*/ 547783 w 628746"/>
                <a:gd name="connsiteY41" fmla="*/ 300037 h 331196"/>
                <a:gd name="connsiteX42" fmla="*/ 509683 w 628746"/>
                <a:gd name="connsiteY42" fmla="*/ 314324 h 331196"/>
                <a:gd name="connsiteX43" fmla="*/ 495396 w 628746"/>
                <a:gd name="connsiteY43" fmla="*/ 319087 h 331196"/>
                <a:gd name="connsiteX44" fmla="*/ 316802 w 628746"/>
                <a:gd name="connsiteY44" fmla="*/ 328612 h 331196"/>
                <a:gd name="connsiteX45" fmla="*/ 235840 w 628746"/>
                <a:gd name="connsiteY45" fmla="*/ 330993 h 33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28746" h="331196">
                  <a:moveTo>
                    <a:pt x="235840" y="330993"/>
                  </a:moveTo>
                  <a:cubicBezTo>
                    <a:pt x="196946" y="330199"/>
                    <a:pt x="133573" y="331561"/>
                    <a:pt x="83440" y="323849"/>
                  </a:cubicBezTo>
                  <a:cubicBezTo>
                    <a:pt x="79439" y="323234"/>
                    <a:pt x="75502" y="322262"/>
                    <a:pt x="71533" y="321468"/>
                  </a:cubicBezTo>
                  <a:cubicBezTo>
                    <a:pt x="54785" y="310300"/>
                    <a:pt x="76018" y="323149"/>
                    <a:pt x="52483" y="314324"/>
                  </a:cubicBezTo>
                  <a:cubicBezTo>
                    <a:pt x="49804" y="313319"/>
                    <a:pt x="47899" y="310842"/>
                    <a:pt x="45340" y="309562"/>
                  </a:cubicBezTo>
                  <a:cubicBezTo>
                    <a:pt x="43095" y="308439"/>
                    <a:pt x="40577" y="307974"/>
                    <a:pt x="38196" y="307180"/>
                  </a:cubicBezTo>
                  <a:cubicBezTo>
                    <a:pt x="21673" y="290659"/>
                    <a:pt x="42413" y="310871"/>
                    <a:pt x="19146" y="290512"/>
                  </a:cubicBezTo>
                  <a:cubicBezTo>
                    <a:pt x="11909" y="284180"/>
                    <a:pt x="10824" y="281798"/>
                    <a:pt x="4858" y="273843"/>
                  </a:cubicBezTo>
                  <a:cubicBezTo>
                    <a:pt x="3271" y="269080"/>
                    <a:pt x="96" y="264575"/>
                    <a:pt x="96" y="259555"/>
                  </a:cubicBezTo>
                  <a:cubicBezTo>
                    <a:pt x="96" y="227111"/>
                    <a:pt x="-2098" y="187771"/>
                    <a:pt x="14383" y="157162"/>
                  </a:cubicBezTo>
                  <a:cubicBezTo>
                    <a:pt x="17097" y="152122"/>
                    <a:pt x="20091" y="147140"/>
                    <a:pt x="23908" y="142874"/>
                  </a:cubicBezTo>
                  <a:cubicBezTo>
                    <a:pt x="33639" y="131999"/>
                    <a:pt x="43654" y="121260"/>
                    <a:pt x="54865" y="111918"/>
                  </a:cubicBezTo>
                  <a:cubicBezTo>
                    <a:pt x="59627" y="107949"/>
                    <a:pt x="64565" y="104182"/>
                    <a:pt x="69152" y="100012"/>
                  </a:cubicBezTo>
                  <a:cubicBezTo>
                    <a:pt x="73305" y="96236"/>
                    <a:pt x="76519" y="91406"/>
                    <a:pt x="81058" y="88105"/>
                  </a:cubicBezTo>
                  <a:cubicBezTo>
                    <a:pt x="85364" y="84973"/>
                    <a:pt x="90583" y="83343"/>
                    <a:pt x="95346" y="80962"/>
                  </a:cubicBezTo>
                  <a:cubicBezTo>
                    <a:pt x="121933" y="47727"/>
                    <a:pt x="89958" y="84288"/>
                    <a:pt x="114396" y="64293"/>
                  </a:cubicBezTo>
                  <a:cubicBezTo>
                    <a:pt x="120478" y="59317"/>
                    <a:pt x="123360" y="49165"/>
                    <a:pt x="131065" y="47624"/>
                  </a:cubicBezTo>
                  <a:cubicBezTo>
                    <a:pt x="147768" y="44284"/>
                    <a:pt x="148184" y="44484"/>
                    <a:pt x="169165" y="38099"/>
                  </a:cubicBezTo>
                  <a:cubicBezTo>
                    <a:pt x="178770" y="35176"/>
                    <a:pt x="188000" y="31009"/>
                    <a:pt x="197740" y="28574"/>
                  </a:cubicBezTo>
                  <a:cubicBezTo>
                    <a:pt x="207108" y="26232"/>
                    <a:pt x="216866" y="25801"/>
                    <a:pt x="226315" y="23812"/>
                  </a:cubicBezTo>
                  <a:cubicBezTo>
                    <a:pt x="231969" y="22622"/>
                    <a:pt x="237362" y="20387"/>
                    <a:pt x="242983" y="19049"/>
                  </a:cubicBezTo>
                  <a:cubicBezTo>
                    <a:pt x="254039" y="16416"/>
                    <a:pt x="265227" y="14370"/>
                    <a:pt x="276321" y="11905"/>
                  </a:cubicBezTo>
                  <a:cubicBezTo>
                    <a:pt x="279516" y="11195"/>
                    <a:pt x="278702" y="11508"/>
                    <a:pt x="285846" y="9524"/>
                  </a:cubicBezTo>
                  <a:cubicBezTo>
                    <a:pt x="292990" y="7540"/>
                    <a:pt x="311246" y="794"/>
                    <a:pt x="319183" y="0"/>
                  </a:cubicBezTo>
                  <a:cubicBezTo>
                    <a:pt x="362046" y="3175"/>
                    <a:pt x="395383" y="13493"/>
                    <a:pt x="438246" y="16668"/>
                  </a:cubicBezTo>
                  <a:cubicBezTo>
                    <a:pt x="444625" y="17182"/>
                    <a:pt x="450990" y="17962"/>
                    <a:pt x="457296" y="19049"/>
                  </a:cubicBezTo>
                  <a:cubicBezTo>
                    <a:pt x="498120" y="26088"/>
                    <a:pt x="493231" y="25057"/>
                    <a:pt x="516827" y="30955"/>
                  </a:cubicBezTo>
                  <a:cubicBezTo>
                    <a:pt x="520796" y="33336"/>
                    <a:pt x="524941" y="35445"/>
                    <a:pt x="528733" y="38099"/>
                  </a:cubicBezTo>
                  <a:cubicBezTo>
                    <a:pt x="532897" y="41014"/>
                    <a:pt x="536250" y="45063"/>
                    <a:pt x="540640" y="47624"/>
                  </a:cubicBezTo>
                  <a:cubicBezTo>
                    <a:pt x="545861" y="50670"/>
                    <a:pt x="552001" y="51873"/>
                    <a:pt x="557308" y="54768"/>
                  </a:cubicBezTo>
                  <a:cubicBezTo>
                    <a:pt x="560792" y="56669"/>
                    <a:pt x="563582" y="59636"/>
                    <a:pt x="566833" y="61912"/>
                  </a:cubicBezTo>
                  <a:cubicBezTo>
                    <a:pt x="569421" y="63724"/>
                    <a:pt x="586943" y="74877"/>
                    <a:pt x="590646" y="78580"/>
                  </a:cubicBezTo>
                  <a:cubicBezTo>
                    <a:pt x="599452" y="87386"/>
                    <a:pt x="599949" y="90042"/>
                    <a:pt x="604933" y="100012"/>
                  </a:cubicBezTo>
                  <a:cubicBezTo>
                    <a:pt x="606521" y="107949"/>
                    <a:pt x="608181" y="115872"/>
                    <a:pt x="609696" y="123824"/>
                  </a:cubicBezTo>
                  <a:cubicBezTo>
                    <a:pt x="611357" y="132542"/>
                    <a:pt x="612425" y="141379"/>
                    <a:pt x="614458" y="150018"/>
                  </a:cubicBezTo>
                  <a:cubicBezTo>
                    <a:pt x="615608" y="154905"/>
                    <a:pt x="617633" y="159543"/>
                    <a:pt x="619221" y="164305"/>
                  </a:cubicBezTo>
                  <a:cubicBezTo>
                    <a:pt x="624160" y="193941"/>
                    <a:pt x="618960" y="167320"/>
                    <a:pt x="623983" y="185737"/>
                  </a:cubicBezTo>
                  <a:cubicBezTo>
                    <a:pt x="625705" y="192052"/>
                    <a:pt x="628746" y="204787"/>
                    <a:pt x="628746" y="204787"/>
                  </a:cubicBezTo>
                  <a:cubicBezTo>
                    <a:pt x="626533" y="223598"/>
                    <a:pt x="629284" y="239698"/>
                    <a:pt x="619221" y="254793"/>
                  </a:cubicBezTo>
                  <a:cubicBezTo>
                    <a:pt x="612295" y="265183"/>
                    <a:pt x="607891" y="269009"/>
                    <a:pt x="597790" y="276224"/>
                  </a:cubicBezTo>
                  <a:cubicBezTo>
                    <a:pt x="590803" y="281215"/>
                    <a:pt x="584503" y="287797"/>
                    <a:pt x="576358" y="290512"/>
                  </a:cubicBezTo>
                  <a:cubicBezTo>
                    <a:pt x="566833" y="293687"/>
                    <a:pt x="556923" y="295882"/>
                    <a:pt x="547783" y="300037"/>
                  </a:cubicBezTo>
                  <a:cubicBezTo>
                    <a:pt x="497695" y="322805"/>
                    <a:pt x="539524" y="306185"/>
                    <a:pt x="509683" y="314324"/>
                  </a:cubicBezTo>
                  <a:cubicBezTo>
                    <a:pt x="504840" y="315645"/>
                    <a:pt x="500380" y="318483"/>
                    <a:pt x="495396" y="319087"/>
                  </a:cubicBezTo>
                  <a:cubicBezTo>
                    <a:pt x="452612" y="324273"/>
                    <a:pt x="346925" y="327200"/>
                    <a:pt x="316802" y="328612"/>
                  </a:cubicBezTo>
                  <a:cubicBezTo>
                    <a:pt x="285038" y="330101"/>
                    <a:pt x="274734" y="331787"/>
                    <a:pt x="235840" y="330993"/>
                  </a:cubicBezTo>
                  <a:close/>
                </a:path>
              </a:pathLst>
            </a:custGeom>
            <a:solidFill>
              <a:srgbClr val="FF99FF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74" name="楕円 73">
            <a:extLst>
              <a:ext uri="{FF2B5EF4-FFF2-40B4-BE49-F238E27FC236}">
                <a16:creationId xmlns:a16="http://schemas.microsoft.com/office/drawing/2014/main" id="{892A6158-CFFF-4880-BD56-59EF2F6780B5}"/>
              </a:ext>
            </a:extLst>
          </p:cNvPr>
          <p:cNvSpPr/>
          <p:nvPr/>
        </p:nvSpPr>
        <p:spPr>
          <a:xfrm>
            <a:off x="7063884" y="3249146"/>
            <a:ext cx="195943" cy="172099"/>
          </a:xfrm>
          <a:prstGeom prst="ellipse">
            <a:avLst/>
          </a:prstGeom>
          <a:solidFill>
            <a:srgbClr val="FFFF00"/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7E833189-022F-4AC7-B7F2-799A62DC74EA}"/>
              </a:ext>
            </a:extLst>
          </p:cNvPr>
          <p:cNvCxnSpPr>
            <a:cxnSpLocks/>
            <a:stCxn id="74" idx="7"/>
          </p:cNvCxnSpPr>
          <p:nvPr/>
        </p:nvCxnSpPr>
        <p:spPr>
          <a:xfrm flipV="1">
            <a:off x="7231132" y="3248412"/>
            <a:ext cx="1067109" cy="25937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BCD42B1-8F89-41DB-9E89-120C38F8E8E6}"/>
              </a:ext>
            </a:extLst>
          </p:cNvPr>
          <p:cNvSpPr txBox="1"/>
          <p:nvPr/>
        </p:nvSpPr>
        <p:spPr>
          <a:xfrm>
            <a:off x="5864826" y="5656749"/>
            <a:ext cx="2831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0" dirty="0">
                <a:solidFill>
                  <a:srgbClr val="FF0000"/>
                </a:solidFill>
              </a:rPr>
              <a:t>Implant to External for BCI</a:t>
            </a:r>
            <a:endParaRPr lang="ja-JP" altLang="en-US" b="0" dirty="0">
              <a:solidFill>
                <a:srgbClr val="FF0000"/>
              </a:solidFill>
            </a:endParaRPr>
          </a:p>
        </p:txBody>
      </p: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2C68C638-9971-48EF-947A-6DB19AB9AAF6}"/>
              </a:ext>
            </a:extLst>
          </p:cNvPr>
          <p:cNvGrpSpPr/>
          <p:nvPr/>
        </p:nvGrpSpPr>
        <p:grpSpPr>
          <a:xfrm>
            <a:off x="8314087" y="3238236"/>
            <a:ext cx="326572" cy="716486"/>
            <a:chOff x="5487281" y="3238246"/>
            <a:chExt cx="326572" cy="716486"/>
          </a:xfrm>
        </p:grpSpPr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0EEEB252-85F1-4FD4-923D-E31E0751419E}"/>
                </a:ext>
              </a:extLst>
            </p:cNvPr>
            <p:cNvSpPr/>
            <p:nvPr/>
          </p:nvSpPr>
          <p:spPr>
            <a:xfrm>
              <a:off x="5487281" y="3538071"/>
              <a:ext cx="326572" cy="41666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9DC100EE-FA5C-49A7-9497-D99E1D69AED5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 flipV="1">
              <a:off x="5650567" y="3238246"/>
              <a:ext cx="0" cy="29982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B63B3949-B263-493F-AB30-F10807AEA2ED}"/>
                </a:ext>
              </a:extLst>
            </p:cNvPr>
            <p:cNvGrpSpPr/>
            <p:nvPr/>
          </p:nvGrpSpPr>
          <p:grpSpPr>
            <a:xfrm>
              <a:off x="5509723" y="3238246"/>
              <a:ext cx="293336" cy="148774"/>
              <a:chOff x="6288881" y="3083718"/>
              <a:chExt cx="191246" cy="96996"/>
            </a:xfrm>
          </p:grpSpPr>
          <p:cxnSp>
            <p:nvCxnSpPr>
              <p:cNvPr id="82" name="直線コネクタ 81">
                <a:extLst>
                  <a:ext uri="{FF2B5EF4-FFF2-40B4-BE49-F238E27FC236}">
                    <a16:creationId xmlns:a16="http://schemas.microsoft.com/office/drawing/2014/main" id="{1B8D29DA-DD6C-497B-9614-E1143B06B5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8881" y="3083719"/>
                <a:ext cx="191246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>
                <a:extLst>
                  <a:ext uri="{FF2B5EF4-FFF2-40B4-BE49-F238E27FC236}">
                    <a16:creationId xmlns:a16="http://schemas.microsoft.com/office/drawing/2014/main" id="{23C84AED-36E5-48C7-8574-80093602AF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88881" y="3083719"/>
                <a:ext cx="92191" cy="9699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>
                <a:extLst>
                  <a:ext uri="{FF2B5EF4-FFF2-40B4-BE49-F238E27FC236}">
                    <a16:creationId xmlns:a16="http://schemas.microsoft.com/office/drawing/2014/main" id="{1D402417-5D35-482F-9826-2CAEF55A2F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81072" y="3083718"/>
                <a:ext cx="99055" cy="9699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970CD73-B736-4925-A3A0-BE42752DE7F0}"/>
              </a:ext>
            </a:extLst>
          </p:cNvPr>
          <p:cNvSpPr txBox="1"/>
          <p:nvPr/>
        </p:nvSpPr>
        <p:spPr>
          <a:xfrm>
            <a:off x="4256206" y="260489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altLang="ja-JP" sz="1400" b="0" dirty="0">
                <a:solidFill>
                  <a:srgbClr val="FF0000"/>
                </a:solidFill>
                <a:latin typeface="+mn-lt"/>
                <a:ea typeface="+mn-ea"/>
                <a:sym typeface="Arial"/>
              </a:rPr>
              <a:t>Body Surface to Body Surface for BCI</a:t>
            </a:r>
            <a:endParaRPr lang="ja-JP" altLang="en-US" sz="1400" b="0" dirty="0">
              <a:solidFill>
                <a:srgbClr val="FF0000"/>
              </a:solidFill>
              <a:latin typeface="+mn-lt"/>
              <a:ea typeface="+mn-ea"/>
              <a:sym typeface="Arial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B5A429B-133F-4F8F-8DA0-4440AD9DF851}"/>
              </a:ext>
            </a:extLst>
          </p:cNvPr>
          <p:cNvSpPr txBox="1"/>
          <p:nvPr/>
        </p:nvSpPr>
        <p:spPr>
          <a:xfrm>
            <a:off x="282058" y="1763980"/>
            <a:ext cx="2620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b="0" strike="noStrike" dirty="0">
                <a:solidFill>
                  <a:schemeClr val="tx1"/>
                </a:solidFill>
              </a:rPr>
              <a:t>We will define what is BCI and BMI.</a:t>
            </a:r>
            <a:endParaRPr lang="ja-JP" altLang="en-US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EF349F7-748E-0E3C-4C0D-BC57CEF01150}"/>
              </a:ext>
            </a:extLst>
          </p:cNvPr>
          <p:cNvGraphicFramePr>
            <a:graphicFrameLocks noGrp="1"/>
          </p:cNvGraphicFramePr>
          <p:nvPr/>
        </p:nvGraphicFramePr>
        <p:xfrm>
          <a:off x="3664804" y="1097992"/>
          <a:ext cx="4844905" cy="1554480"/>
        </p:xfrm>
        <a:graphic>
          <a:graphicData uri="http://schemas.openxmlformats.org/drawingml/2006/table">
            <a:tbl>
              <a:tblPr/>
              <a:tblGrid>
                <a:gridCol w="4844905">
                  <a:extLst>
                    <a:ext uri="{9D8B030D-6E8A-4147-A177-3AD203B41FA5}">
                      <a16:colId xmlns:a16="http://schemas.microsoft.com/office/drawing/2014/main" val="3234609428"/>
                    </a:ext>
                  </a:extLst>
                </a:gridCol>
              </a:tblGrid>
              <a:tr h="2172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Specific use cases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179658"/>
                  </a:ext>
                </a:extLst>
              </a:tr>
              <a:tr h="23472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strike="noStrike" dirty="0">
                          <a:solidFill>
                            <a:schemeClr val="tx1"/>
                          </a:solidFill>
                        </a:rPr>
                        <a:t>Implant to Body Surface for BCI</a:t>
                      </a:r>
                      <a:endParaRPr kumimoji="1" lang="ja-JP" altLang="en-US" sz="11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755334"/>
                  </a:ext>
                </a:extLst>
              </a:tr>
              <a:tr h="21720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strike="noStrike" dirty="0">
                          <a:solidFill>
                            <a:schemeClr val="tx1"/>
                          </a:solidFill>
                        </a:rPr>
                        <a:t>Implant to External for BCI</a:t>
                      </a:r>
                      <a:endParaRPr kumimoji="1" lang="ja-JP" altLang="en-US" sz="11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538576"/>
                  </a:ext>
                </a:extLst>
              </a:tr>
              <a:tr h="21720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strike="noStrike" dirty="0">
                          <a:solidFill>
                            <a:schemeClr val="tx1"/>
                          </a:solidFill>
                        </a:rPr>
                        <a:t>Body surface to body surface for BCI</a:t>
                      </a:r>
                      <a:endParaRPr kumimoji="1" lang="ja-JP" altLang="en-US" sz="11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381298"/>
                  </a:ext>
                </a:extLst>
              </a:tr>
              <a:tr h="21720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strike="noStrike" dirty="0">
                          <a:solidFill>
                            <a:schemeClr val="tx1"/>
                          </a:solidFill>
                        </a:rPr>
                        <a:t>Body Surface to External for BCI</a:t>
                      </a:r>
                      <a:endParaRPr kumimoji="1" lang="ja-JP" altLang="en-US" sz="11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887840"/>
                  </a:ext>
                </a:extLst>
              </a:tr>
              <a:tr h="2172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Implant to body surface for capsule endoscopy</a:t>
                      </a:r>
                      <a:endParaRPr kumimoji="1" lang="ja-JP" altLang="en-US" sz="11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558473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F2D46AF-B7C0-FC22-0AED-58784EE031EA}"/>
              </a:ext>
            </a:extLst>
          </p:cNvPr>
          <p:cNvSpPr txBox="1"/>
          <p:nvPr/>
        </p:nvSpPr>
        <p:spPr>
          <a:xfrm rot="19721063">
            <a:off x="5983017" y="3885965"/>
            <a:ext cx="2551060" cy="646331"/>
          </a:xfrm>
          <a:prstGeom prst="rect">
            <a:avLst/>
          </a:prstGeom>
          <a:solidFill>
            <a:srgbClr val="DDDDDD">
              <a:alpha val="56863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3600" dirty="0">
                <a:solidFill>
                  <a:srgbClr val="FF0000"/>
                </a:solidFill>
              </a:rPr>
              <a:t>Future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273C66-1B92-2BDA-628F-0263292F3259}"/>
              </a:ext>
            </a:extLst>
          </p:cNvPr>
          <p:cNvSpPr txBox="1"/>
          <p:nvPr/>
        </p:nvSpPr>
        <p:spPr>
          <a:xfrm rot="19721063">
            <a:off x="225567" y="3824944"/>
            <a:ext cx="2551060" cy="646331"/>
          </a:xfrm>
          <a:prstGeom prst="rect">
            <a:avLst/>
          </a:prstGeom>
          <a:solidFill>
            <a:srgbClr val="DDDDDD">
              <a:alpha val="56863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3600" dirty="0">
                <a:solidFill>
                  <a:srgbClr val="FF0000"/>
                </a:solidFill>
              </a:rPr>
              <a:t>Future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3F95959-45C8-E28C-20A1-5DC6ECB2BF6C}"/>
              </a:ext>
            </a:extLst>
          </p:cNvPr>
          <p:cNvGrpSpPr/>
          <p:nvPr/>
        </p:nvGrpSpPr>
        <p:grpSpPr>
          <a:xfrm>
            <a:off x="3191855" y="2853437"/>
            <a:ext cx="2338780" cy="2621049"/>
            <a:chOff x="4878387" y="1581216"/>
            <a:chExt cx="3812607" cy="4272753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AEBE9D7A-648A-EE0D-E8BE-AE58F511C061}"/>
                </a:ext>
              </a:extLst>
            </p:cNvPr>
            <p:cNvSpPr/>
            <p:nvPr/>
          </p:nvSpPr>
          <p:spPr>
            <a:xfrm rot="20230931">
              <a:off x="6488671" y="5016617"/>
              <a:ext cx="2202323" cy="67950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Arm</a:t>
              </a:r>
              <a:endParaRPr kumimoji="1" lang="ja-JP" altLang="en-US" dirty="0"/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C3EF243B-8C03-74DF-859A-B3524177647C}"/>
                </a:ext>
              </a:extLst>
            </p:cNvPr>
            <p:cNvGrpSpPr/>
            <p:nvPr/>
          </p:nvGrpSpPr>
          <p:grpSpPr>
            <a:xfrm>
              <a:off x="4878387" y="1893365"/>
              <a:ext cx="2306732" cy="3960604"/>
              <a:chOff x="762000" y="3733689"/>
              <a:chExt cx="1006668" cy="1656142"/>
            </a:xfrm>
          </p:grpSpPr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DFACCA90-34F7-3B48-728E-9D8F47CBD0BD}"/>
                  </a:ext>
                </a:extLst>
              </p:cNvPr>
              <p:cNvSpPr/>
              <p:nvPr/>
            </p:nvSpPr>
            <p:spPr>
              <a:xfrm>
                <a:off x="762000" y="3733689"/>
                <a:ext cx="1006668" cy="1656142"/>
              </a:xfrm>
              <a:custGeom>
                <a:avLst/>
                <a:gdLst>
                  <a:gd name="connsiteX0" fmla="*/ 0 w 770709"/>
                  <a:gd name="connsiteY0" fmla="*/ 1267097 h 1267097"/>
                  <a:gd name="connsiteX1" fmla="*/ 65315 w 770709"/>
                  <a:gd name="connsiteY1" fmla="*/ 940526 h 1267097"/>
                  <a:gd name="connsiteX2" fmla="*/ 91440 w 770709"/>
                  <a:gd name="connsiteY2" fmla="*/ 901337 h 1267097"/>
                  <a:gd name="connsiteX3" fmla="*/ 104503 w 770709"/>
                  <a:gd name="connsiteY3" fmla="*/ 862149 h 1267097"/>
                  <a:gd name="connsiteX4" fmla="*/ 65315 w 770709"/>
                  <a:gd name="connsiteY4" fmla="*/ 313509 h 1267097"/>
                  <a:gd name="connsiteX5" fmla="*/ 52252 w 770709"/>
                  <a:gd name="connsiteY5" fmla="*/ 248194 h 1267097"/>
                  <a:gd name="connsiteX6" fmla="*/ 91440 w 770709"/>
                  <a:gd name="connsiteY6" fmla="*/ 65314 h 1267097"/>
                  <a:gd name="connsiteX7" fmla="*/ 169817 w 770709"/>
                  <a:gd name="connsiteY7" fmla="*/ 26126 h 1267097"/>
                  <a:gd name="connsiteX8" fmla="*/ 274320 w 770709"/>
                  <a:gd name="connsiteY8" fmla="*/ 0 h 1267097"/>
                  <a:gd name="connsiteX9" fmla="*/ 496389 w 770709"/>
                  <a:gd name="connsiteY9" fmla="*/ 13063 h 1267097"/>
                  <a:gd name="connsiteX10" fmla="*/ 640080 w 770709"/>
                  <a:gd name="connsiteY10" fmla="*/ 130629 h 1267097"/>
                  <a:gd name="connsiteX11" fmla="*/ 770709 w 770709"/>
                  <a:gd name="connsiteY11" fmla="*/ 326572 h 1267097"/>
                  <a:gd name="connsiteX12" fmla="*/ 731520 w 770709"/>
                  <a:gd name="connsiteY12" fmla="*/ 444137 h 1267097"/>
                  <a:gd name="connsiteX13" fmla="*/ 679269 w 770709"/>
                  <a:gd name="connsiteY13" fmla="*/ 470263 h 1267097"/>
                  <a:gd name="connsiteX14" fmla="*/ 627017 w 770709"/>
                  <a:gd name="connsiteY14" fmla="*/ 548640 h 1267097"/>
                  <a:gd name="connsiteX15" fmla="*/ 561703 w 770709"/>
                  <a:gd name="connsiteY15" fmla="*/ 600892 h 1267097"/>
                  <a:gd name="connsiteX16" fmla="*/ 535577 w 770709"/>
                  <a:gd name="connsiteY16" fmla="*/ 640080 h 1267097"/>
                  <a:gd name="connsiteX17" fmla="*/ 483326 w 770709"/>
                  <a:gd name="connsiteY17" fmla="*/ 679269 h 1267097"/>
                  <a:gd name="connsiteX18" fmla="*/ 404949 w 770709"/>
                  <a:gd name="connsiteY18" fmla="*/ 731520 h 1267097"/>
                  <a:gd name="connsiteX19" fmla="*/ 391886 w 770709"/>
                  <a:gd name="connsiteY19" fmla="*/ 809897 h 1267097"/>
                  <a:gd name="connsiteX20" fmla="*/ 378823 w 770709"/>
                  <a:gd name="connsiteY20" fmla="*/ 849086 h 1267097"/>
                  <a:gd name="connsiteX21" fmla="*/ 365760 w 770709"/>
                  <a:gd name="connsiteY21" fmla="*/ 901337 h 1267097"/>
                  <a:gd name="connsiteX22" fmla="*/ 352697 w 770709"/>
                  <a:gd name="connsiteY22" fmla="*/ 1175657 h 1267097"/>
                  <a:gd name="connsiteX0" fmla="*/ 1081 w 771790"/>
                  <a:gd name="connsiteY0" fmla="*/ 1267097 h 1267097"/>
                  <a:gd name="connsiteX1" fmla="*/ 30677 w 771790"/>
                  <a:gd name="connsiteY1" fmla="*/ 1040538 h 1267097"/>
                  <a:gd name="connsiteX2" fmla="*/ 92521 w 771790"/>
                  <a:gd name="connsiteY2" fmla="*/ 901337 h 1267097"/>
                  <a:gd name="connsiteX3" fmla="*/ 105584 w 771790"/>
                  <a:gd name="connsiteY3" fmla="*/ 862149 h 1267097"/>
                  <a:gd name="connsiteX4" fmla="*/ 66396 w 771790"/>
                  <a:gd name="connsiteY4" fmla="*/ 313509 h 1267097"/>
                  <a:gd name="connsiteX5" fmla="*/ 53333 w 771790"/>
                  <a:gd name="connsiteY5" fmla="*/ 248194 h 1267097"/>
                  <a:gd name="connsiteX6" fmla="*/ 92521 w 771790"/>
                  <a:gd name="connsiteY6" fmla="*/ 65314 h 1267097"/>
                  <a:gd name="connsiteX7" fmla="*/ 170898 w 771790"/>
                  <a:gd name="connsiteY7" fmla="*/ 26126 h 1267097"/>
                  <a:gd name="connsiteX8" fmla="*/ 275401 w 771790"/>
                  <a:gd name="connsiteY8" fmla="*/ 0 h 1267097"/>
                  <a:gd name="connsiteX9" fmla="*/ 497470 w 771790"/>
                  <a:gd name="connsiteY9" fmla="*/ 13063 h 1267097"/>
                  <a:gd name="connsiteX10" fmla="*/ 641161 w 771790"/>
                  <a:gd name="connsiteY10" fmla="*/ 130629 h 1267097"/>
                  <a:gd name="connsiteX11" fmla="*/ 771790 w 771790"/>
                  <a:gd name="connsiteY11" fmla="*/ 326572 h 1267097"/>
                  <a:gd name="connsiteX12" fmla="*/ 732601 w 771790"/>
                  <a:gd name="connsiteY12" fmla="*/ 444137 h 1267097"/>
                  <a:gd name="connsiteX13" fmla="*/ 680350 w 771790"/>
                  <a:gd name="connsiteY13" fmla="*/ 470263 h 1267097"/>
                  <a:gd name="connsiteX14" fmla="*/ 628098 w 771790"/>
                  <a:gd name="connsiteY14" fmla="*/ 548640 h 1267097"/>
                  <a:gd name="connsiteX15" fmla="*/ 562784 w 771790"/>
                  <a:gd name="connsiteY15" fmla="*/ 600892 h 1267097"/>
                  <a:gd name="connsiteX16" fmla="*/ 536658 w 771790"/>
                  <a:gd name="connsiteY16" fmla="*/ 640080 h 1267097"/>
                  <a:gd name="connsiteX17" fmla="*/ 484407 w 771790"/>
                  <a:gd name="connsiteY17" fmla="*/ 679269 h 1267097"/>
                  <a:gd name="connsiteX18" fmla="*/ 406030 w 771790"/>
                  <a:gd name="connsiteY18" fmla="*/ 731520 h 1267097"/>
                  <a:gd name="connsiteX19" fmla="*/ 392967 w 771790"/>
                  <a:gd name="connsiteY19" fmla="*/ 809897 h 1267097"/>
                  <a:gd name="connsiteX20" fmla="*/ 379904 w 771790"/>
                  <a:gd name="connsiteY20" fmla="*/ 849086 h 1267097"/>
                  <a:gd name="connsiteX21" fmla="*/ 366841 w 771790"/>
                  <a:gd name="connsiteY21" fmla="*/ 901337 h 1267097"/>
                  <a:gd name="connsiteX22" fmla="*/ 353778 w 771790"/>
                  <a:gd name="connsiteY22" fmla="*/ 1175657 h 1267097"/>
                  <a:gd name="connsiteX0" fmla="*/ 0 w 770709"/>
                  <a:gd name="connsiteY0" fmla="*/ 1267097 h 1267097"/>
                  <a:gd name="connsiteX1" fmla="*/ 29596 w 770709"/>
                  <a:gd name="connsiteY1" fmla="*/ 1040538 h 1267097"/>
                  <a:gd name="connsiteX2" fmla="*/ 91440 w 770709"/>
                  <a:gd name="connsiteY2" fmla="*/ 901337 h 1267097"/>
                  <a:gd name="connsiteX3" fmla="*/ 104503 w 770709"/>
                  <a:gd name="connsiteY3" fmla="*/ 862149 h 1267097"/>
                  <a:gd name="connsiteX4" fmla="*/ 65315 w 770709"/>
                  <a:gd name="connsiteY4" fmla="*/ 313509 h 1267097"/>
                  <a:gd name="connsiteX5" fmla="*/ 52252 w 770709"/>
                  <a:gd name="connsiteY5" fmla="*/ 248194 h 1267097"/>
                  <a:gd name="connsiteX6" fmla="*/ 91440 w 770709"/>
                  <a:gd name="connsiteY6" fmla="*/ 65314 h 1267097"/>
                  <a:gd name="connsiteX7" fmla="*/ 169817 w 770709"/>
                  <a:gd name="connsiteY7" fmla="*/ 26126 h 1267097"/>
                  <a:gd name="connsiteX8" fmla="*/ 274320 w 770709"/>
                  <a:gd name="connsiteY8" fmla="*/ 0 h 1267097"/>
                  <a:gd name="connsiteX9" fmla="*/ 496389 w 770709"/>
                  <a:gd name="connsiteY9" fmla="*/ 13063 h 1267097"/>
                  <a:gd name="connsiteX10" fmla="*/ 640080 w 770709"/>
                  <a:gd name="connsiteY10" fmla="*/ 130629 h 1267097"/>
                  <a:gd name="connsiteX11" fmla="*/ 770709 w 770709"/>
                  <a:gd name="connsiteY11" fmla="*/ 326572 h 1267097"/>
                  <a:gd name="connsiteX12" fmla="*/ 731520 w 770709"/>
                  <a:gd name="connsiteY12" fmla="*/ 444137 h 1267097"/>
                  <a:gd name="connsiteX13" fmla="*/ 679269 w 770709"/>
                  <a:gd name="connsiteY13" fmla="*/ 470263 h 1267097"/>
                  <a:gd name="connsiteX14" fmla="*/ 627017 w 770709"/>
                  <a:gd name="connsiteY14" fmla="*/ 548640 h 1267097"/>
                  <a:gd name="connsiteX15" fmla="*/ 561703 w 770709"/>
                  <a:gd name="connsiteY15" fmla="*/ 600892 h 1267097"/>
                  <a:gd name="connsiteX16" fmla="*/ 535577 w 770709"/>
                  <a:gd name="connsiteY16" fmla="*/ 640080 h 1267097"/>
                  <a:gd name="connsiteX17" fmla="*/ 483326 w 770709"/>
                  <a:gd name="connsiteY17" fmla="*/ 679269 h 1267097"/>
                  <a:gd name="connsiteX18" fmla="*/ 404949 w 770709"/>
                  <a:gd name="connsiteY18" fmla="*/ 731520 h 1267097"/>
                  <a:gd name="connsiteX19" fmla="*/ 391886 w 770709"/>
                  <a:gd name="connsiteY19" fmla="*/ 809897 h 1267097"/>
                  <a:gd name="connsiteX20" fmla="*/ 378823 w 770709"/>
                  <a:gd name="connsiteY20" fmla="*/ 849086 h 1267097"/>
                  <a:gd name="connsiteX21" fmla="*/ 365760 w 770709"/>
                  <a:gd name="connsiteY21" fmla="*/ 901337 h 1267097"/>
                  <a:gd name="connsiteX22" fmla="*/ 352697 w 770709"/>
                  <a:gd name="connsiteY22" fmla="*/ 1175657 h 1267097"/>
                  <a:gd name="connsiteX0" fmla="*/ 0 w 770709"/>
                  <a:gd name="connsiteY0" fmla="*/ 1267097 h 1267097"/>
                  <a:gd name="connsiteX1" fmla="*/ 29596 w 770709"/>
                  <a:gd name="connsiteY1" fmla="*/ 1040538 h 1267097"/>
                  <a:gd name="connsiteX2" fmla="*/ 91440 w 770709"/>
                  <a:gd name="connsiteY2" fmla="*/ 901337 h 1267097"/>
                  <a:gd name="connsiteX3" fmla="*/ 104503 w 770709"/>
                  <a:gd name="connsiteY3" fmla="*/ 862149 h 1267097"/>
                  <a:gd name="connsiteX4" fmla="*/ 65315 w 770709"/>
                  <a:gd name="connsiteY4" fmla="*/ 313509 h 1267097"/>
                  <a:gd name="connsiteX5" fmla="*/ 52252 w 770709"/>
                  <a:gd name="connsiteY5" fmla="*/ 248194 h 1267097"/>
                  <a:gd name="connsiteX6" fmla="*/ 91440 w 770709"/>
                  <a:gd name="connsiteY6" fmla="*/ 65314 h 1267097"/>
                  <a:gd name="connsiteX7" fmla="*/ 169817 w 770709"/>
                  <a:gd name="connsiteY7" fmla="*/ 26126 h 1267097"/>
                  <a:gd name="connsiteX8" fmla="*/ 274320 w 770709"/>
                  <a:gd name="connsiteY8" fmla="*/ 0 h 1267097"/>
                  <a:gd name="connsiteX9" fmla="*/ 496389 w 770709"/>
                  <a:gd name="connsiteY9" fmla="*/ 13063 h 1267097"/>
                  <a:gd name="connsiteX10" fmla="*/ 640080 w 770709"/>
                  <a:gd name="connsiteY10" fmla="*/ 130629 h 1267097"/>
                  <a:gd name="connsiteX11" fmla="*/ 770709 w 770709"/>
                  <a:gd name="connsiteY11" fmla="*/ 326572 h 1267097"/>
                  <a:gd name="connsiteX12" fmla="*/ 731520 w 770709"/>
                  <a:gd name="connsiteY12" fmla="*/ 444137 h 1267097"/>
                  <a:gd name="connsiteX13" fmla="*/ 679269 w 770709"/>
                  <a:gd name="connsiteY13" fmla="*/ 470263 h 1267097"/>
                  <a:gd name="connsiteX14" fmla="*/ 627017 w 770709"/>
                  <a:gd name="connsiteY14" fmla="*/ 548640 h 1267097"/>
                  <a:gd name="connsiteX15" fmla="*/ 561703 w 770709"/>
                  <a:gd name="connsiteY15" fmla="*/ 600892 h 1267097"/>
                  <a:gd name="connsiteX16" fmla="*/ 535577 w 770709"/>
                  <a:gd name="connsiteY16" fmla="*/ 640080 h 1267097"/>
                  <a:gd name="connsiteX17" fmla="*/ 483326 w 770709"/>
                  <a:gd name="connsiteY17" fmla="*/ 679269 h 1267097"/>
                  <a:gd name="connsiteX18" fmla="*/ 404949 w 770709"/>
                  <a:gd name="connsiteY18" fmla="*/ 731520 h 1267097"/>
                  <a:gd name="connsiteX19" fmla="*/ 391886 w 770709"/>
                  <a:gd name="connsiteY19" fmla="*/ 809897 h 1267097"/>
                  <a:gd name="connsiteX20" fmla="*/ 378823 w 770709"/>
                  <a:gd name="connsiteY20" fmla="*/ 849086 h 1267097"/>
                  <a:gd name="connsiteX21" fmla="*/ 365760 w 770709"/>
                  <a:gd name="connsiteY21" fmla="*/ 901337 h 1267097"/>
                  <a:gd name="connsiteX22" fmla="*/ 352697 w 770709"/>
                  <a:gd name="connsiteY22" fmla="*/ 1175657 h 1267097"/>
                  <a:gd name="connsiteX0" fmla="*/ 0 w 770709"/>
                  <a:gd name="connsiteY0" fmla="*/ 1267097 h 1267097"/>
                  <a:gd name="connsiteX1" fmla="*/ 29596 w 770709"/>
                  <a:gd name="connsiteY1" fmla="*/ 1040538 h 1267097"/>
                  <a:gd name="connsiteX2" fmla="*/ 29527 w 770709"/>
                  <a:gd name="connsiteY2" fmla="*/ 891812 h 1267097"/>
                  <a:gd name="connsiteX3" fmla="*/ 104503 w 770709"/>
                  <a:gd name="connsiteY3" fmla="*/ 862149 h 1267097"/>
                  <a:gd name="connsiteX4" fmla="*/ 65315 w 770709"/>
                  <a:gd name="connsiteY4" fmla="*/ 313509 h 1267097"/>
                  <a:gd name="connsiteX5" fmla="*/ 52252 w 770709"/>
                  <a:gd name="connsiteY5" fmla="*/ 248194 h 1267097"/>
                  <a:gd name="connsiteX6" fmla="*/ 91440 w 770709"/>
                  <a:gd name="connsiteY6" fmla="*/ 65314 h 1267097"/>
                  <a:gd name="connsiteX7" fmla="*/ 169817 w 770709"/>
                  <a:gd name="connsiteY7" fmla="*/ 26126 h 1267097"/>
                  <a:gd name="connsiteX8" fmla="*/ 274320 w 770709"/>
                  <a:gd name="connsiteY8" fmla="*/ 0 h 1267097"/>
                  <a:gd name="connsiteX9" fmla="*/ 496389 w 770709"/>
                  <a:gd name="connsiteY9" fmla="*/ 13063 h 1267097"/>
                  <a:gd name="connsiteX10" fmla="*/ 640080 w 770709"/>
                  <a:gd name="connsiteY10" fmla="*/ 130629 h 1267097"/>
                  <a:gd name="connsiteX11" fmla="*/ 770709 w 770709"/>
                  <a:gd name="connsiteY11" fmla="*/ 326572 h 1267097"/>
                  <a:gd name="connsiteX12" fmla="*/ 731520 w 770709"/>
                  <a:gd name="connsiteY12" fmla="*/ 444137 h 1267097"/>
                  <a:gd name="connsiteX13" fmla="*/ 679269 w 770709"/>
                  <a:gd name="connsiteY13" fmla="*/ 470263 h 1267097"/>
                  <a:gd name="connsiteX14" fmla="*/ 627017 w 770709"/>
                  <a:gd name="connsiteY14" fmla="*/ 548640 h 1267097"/>
                  <a:gd name="connsiteX15" fmla="*/ 561703 w 770709"/>
                  <a:gd name="connsiteY15" fmla="*/ 600892 h 1267097"/>
                  <a:gd name="connsiteX16" fmla="*/ 535577 w 770709"/>
                  <a:gd name="connsiteY16" fmla="*/ 640080 h 1267097"/>
                  <a:gd name="connsiteX17" fmla="*/ 483326 w 770709"/>
                  <a:gd name="connsiteY17" fmla="*/ 679269 h 1267097"/>
                  <a:gd name="connsiteX18" fmla="*/ 404949 w 770709"/>
                  <a:gd name="connsiteY18" fmla="*/ 731520 h 1267097"/>
                  <a:gd name="connsiteX19" fmla="*/ 391886 w 770709"/>
                  <a:gd name="connsiteY19" fmla="*/ 809897 h 1267097"/>
                  <a:gd name="connsiteX20" fmla="*/ 378823 w 770709"/>
                  <a:gd name="connsiteY20" fmla="*/ 849086 h 1267097"/>
                  <a:gd name="connsiteX21" fmla="*/ 365760 w 770709"/>
                  <a:gd name="connsiteY21" fmla="*/ 901337 h 1267097"/>
                  <a:gd name="connsiteX22" fmla="*/ 352697 w 770709"/>
                  <a:gd name="connsiteY22" fmla="*/ 1175657 h 1267097"/>
                  <a:gd name="connsiteX0" fmla="*/ 39527 w 810236"/>
                  <a:gd name="connsiteY0" fmla="*/ 1267097 h 1267097"/>
                  <a:gd name="connsiteX1" fmla="*/ 69123 w 810236"/>
                  <a:gd name="connsiteY1" fmla="*/ 1040538 h 1267097"/>
                  <a:gd name="connsiteX2" fmla="*/ 69054 w 810236"/>
                  <a:gd name="connsiteY2" fmla="*/ 891812 h 1267097"/>
                  <a:gd name="connsiteX3" fmla="*/ 1155 w 810236"/>
                  <a:gd name="connsiteY3" fmla="*/ 669268 h 1267097"/>
                  <a:gd name="connsiteX4" fmla="*/ 104842 w 810236"/>
                  <a:gd name="connsiteY4" fmla="*/ 313509 h 1267097"/>
                  <a:gd name="connsiteX5" fmla="*/ 91779 w 810236"/>
                  <a:gd name="connsiteY5" fmla="*/ 248194 h 1267097"/>
                  <a:gd name="connsiteX6" fmla="*/ 130967 w 810236"/>
                  <a:gd name="connsiteY6" fmla="*/ 65314 h 1267097"/>
                  <a:gd name="connsiteX7" fmla="*/ 209344 w 810236"/>
                  <a:gd name="connsiteY7" fmla="*/ 26126 h 1267097"/>
                  <a:gd name="connsiteX8" fmla="*/ 313847 w 810236"/>
                  <a:gd name="connsiteY8" fmla="*/ 0 h 1267097"/>
                  <a:gd name="connsiteX9" fmla="*/ 535916 w 810236"/>
                  <a:gd name="connsiteY9" fmla="*/ 13063 h 1267097"/>
                  <a:gd name="connsiteX10" fmla="*/ 679607 w 810236"/>
                  <a:gd name="connsiteY10" fmla="*/ 130629 h 1267097"/>
                  <a:gd name="connsiteX11" fmla="*/ 810236 w 810236"/>
                  <a:gd name="connsiteY11" fmla="*/ 326572 h 1267097"/>
                  <a:gd name="connsiteX12" fmla="*/ 771047 w 810236"/>
                  <a:gd name="connsiteY12" fmla="*/ 444137 h 1267097"/>
                  <a:gd name="connsiteX13" fmla="*/ 718796 w 810236"/>
                  <a:gd name="connsiteY13" fmla="*/ 470263 h 1267097"/>
                  <a:gd name="connsiteX14" fmla="*/ 666544 w 810236"/>
                  <a:gd name="connsiteY14" fmla="*/ 548640 h 1267097"/>
                  <a:gd name="connsiteX15" fmla="*/ 601230 w 810236"/>
                  <a:gd name="connsiteY15" fmla="*/ 600892 h 1267097"/>
                  <a:gd name="connsiteX16" fmla="*/ 575104 w 810236"/>
                  <a:gd name="connsiteY16" fmla="*/ 640080 h 1267097"/>
                  <a:gd name="connsiteX17" fmla="*/ 522853 w 810236"/>
                  <a:gd name="connsiteY17" fmla="*/ 679269 h 1267097"/>
                  <a:gd name="connsiteX18" fmla="*/ 444476 w 810236"/>
                  <a:gd name="connsiteY18" fmla="*/ 731520 h 1267097"/>
                  <a:gd name="connsiteX19" fmla="*/ 431413 w 810236"/>
                  <a:gd name="connsiteY19" fmla="*/ 809897 h 1267097"/>
                  <a:gd name="connsiteX20" fmla="*/ 418350 w 810236"/>
                  <a:gd name="connsiteY20" fmla="*/ 849086 h 1267097"/>
                  <a:gd name="connsiteX21" fmla="*/ 405287 w 810236"/>
                  <a:gd name="connsiteY21" fmla="*/ 901337 h 1267097"/>
                  <a:gd name="connsiteX22" fmla="*/ 392224 w 810236"/>
                  <a:gd name="connsiteY22" fmla="*/ 1175657 h 1267097"/>
                  <a:gd name="connsiteX0" fmla="*/ 76399 w 847108"/>
                  <a:gd name="connsiteY0" fmla="*/ 1267097 h 1267097"/>
                  <a:gd name="connsiteX1" fmla="*/ 105995 w 847108"/>
                  <a:gd name="connsiteY1" fmla="*/ 1040538 h 1267097"/>
                  <a:gd name="connsiteX2" fmla="*/ 105926 w 847108"/>
                  <a:gd name="connsiteY2" fmla="*/ 891812 h 1267097"/>
                  <a:gd name="connsiteX3" fmla="*/ 38027 w 847108"/>
                  <a:gd name="connsiteY3" fmla="*/ 669268 h 1267097"/>
                  <a:gd name="connsiteX4" fmla="*/ 3601 w 847108"/>
                  <a:gd name="connsiteY4" fmla="*/ 261121 h 1267097"/>
                  <a:gd name="connsiteX5" fmla="*/ 128651 w 847108"/>
                  <a:gd name="connsiteY5" fmla="*/ 248194 h 1267097"/>
                  <a:gd name="connsiteX6" fmla="*/ 167839 w 847108"/>
                  <a:gd name="connsiteY6" fmla="*/ 65314 h 1267097"/>
                  <a:gd name="connsiteX7" fmla="*/ 246216 w 847108"/>
                  <a:gd name="connsiteY7" fmla="*/ 26126 h 1267097"/>
                  <a:gd name="connsiteX8" fmla="*/ 350719 w 847108"/>
                  <a:gd name="connsiteY8" fmla="*/ 0 h 1267097"/>
                  <a:gd name="connsiteX9" fmla="*/ 572788 w 847108"/>
                  <a:gd name="connsiteY9" fmla="*/ 13063 h 1267097"/>
                  <a:gd name="connsiteX10" fmla="*/ 716479 w 847108"/>
                  <a:gd name="connsiteY10" fmla="*/ 130629 h 1267097"/>
                  <a:gd name="connsiteX11" fmla="*/ 847108 w 847108"/>
                  <a:gd name="connsiteY11" fmla="*/ 326572 h 1267097"/>
                  <a:gd name="connsiteX12" fmla="*/ 807919 w 847108"/>
                  <a:gd name="connsiteY12" fmla="*/ 444137 h 1267097"/>
                  <a:gd name="connsiteX13" fmla="*/ 755668 w 847108"/>
                  <a:gd name="connsiteY13" fmla="*/ 470263 h 1267097"/>
                  <a:gd name="connsiteX14" fmla="*/ 703416 w 847108"/>
                  <a:gd name="connsiteY14" fmla="*/ 548640 h 1267097"/>
                  <a:gd name="connsiteX15" fmla="*/ 638102 w 847108"/>
                  <a:gd name="connsiteY15" fmla="*/ 600892 h 1267097"/>
                  <a:gd name="connsiteX16" fmla="*/ 611976 w 847108"/>
                  <a:gd name="connsiteY16" fmla="*/ 640080 h 1267097"/>
                  <a:gd name="connsiteX17" fmla="*/ 559725 w 847108"/>
                  <a:gd name="connsiteY17" fmla="*/ 679269 h 1267097"/>
                  <a:gd name="connsiteX18" fmla="*/ 481348 w 847108"/>
                  <a:gd name="connsiteY18" fmla="*/ 731520 h 1267097"/>
                  <a:gd name="connsiteX19" fmla="*/ 468285 w 847108"/>
                  <a:gd name="connsiteY19" fmla="*/ 809897 h 1267097"/>
                  <a:gd name="connsiteX20" fmla="*/ 455222 w 847108"/>
                  <a:gd name="connsiteY20" fmla="*/ 849086 h 1267097"/>
                  <a:gd name="connsiteX21" fmla="*/ 442159 w 847108"/>
                  <a:gd name="connsiteY21" fmla="*/ 901337 h 1267097"/>
                  <a:gd name="connsiteX22" fmla="*/ 429096 w 847108"/>
                  <a:gd name="connsiteY22" fmla="*/ 1175657 h 1267097"/>
                  <a:gd name="connsiteX0" fmla="*/ 74040 w 844749"/>
                  <a:gd name="connsiteY0" fmla="*/ 1267097 h 1267097"/>
                  <a:gd name="connsiteX1" fmla="*/ 103636 w 844749"/>
                  <a:gd name="connsiteY1" fmla="*/ 1040538 h 1267097"/>
                  <a:gd name="connsiteX2" fmla="*/ 103567 w 844749"/>
                  <a:gd name="connsiteY2" fmla="*/ 891812 h 1267097"/>
                  <a:gd name="connsiteX3" fmla="*/ 35668 w 844749"/>
                  <a:gd name="connsiteY3" fmla="*/ 669268 h 1267097"/>
                  <a:gd name="connsiteX4" fmla="*/ 1242 w 844749"/>
                  <a:gd name="connsiteY4" fmla="*/ 261121 h 1267097"/>
                  <a:gd name="connsiteX5" fmla="*/ 81048 w 844749"/>
                  <a:gd name="connsiteY5" fmla="*/ 62456 h 1267097"/>
                  <a:gd name="connsiteX6" fmla="*/ 165480 w 844749"/>
                  <a:gd name="connsiteY6" fmla="*/ 65314 h 1267097"/>
                  <a:gd name="connsiteX7" fmla="*/ 243857 w 844749"/>
                  <a:gd name="connsiteY7" fmla="*/ 26126 h 1267097"/>
                  <a:gd name="connsiteX8" fmla="*/ 348360 w 844749"/>
                  <a:gd name="connsiteY8" fmla="*/ 0 h 1267097"/>
                  <a:gd name="connsiteX9" fmla="*/ 570429 w 844749"/>
                  <a:gd name="connsiteY9" fmla="*/ 13063 h 1267097"/>
                  <a:gd name="connsiteX10" fmla="*/ 714120 w 844749"/>
                  <a:gd name="connsiteY10" fmla="*/ 130629 h 1267097"/>
                  <a:gd name="connsiteX11" fmla="*/ 844749 w 844749"/>
                  <a:gd name="connsiteY11" fmla="*/ 326572 h 1267097"/>
                  <a:gd name="connsiteX12" fmla="*/ 805560 w 844749"/>
                  <a:gd name="connsiteY12" fmla="*/ 444137 h 1267097"/>
                  <a:gd name="connsiteX13" fmla="*/ 753309 w 844749"/>
                  <a:gd name="connsiteY13" fmla="*/ 470263 h 1267097"/>
                  <a:gd name="connsiteX14" fmla="*/ 701057 w 844749"/>
                  <a:gd name="connsiteY14" fmla="*/ 548640 h 1267097"/>
                  <a:gd name="connsiteX15" fmla="*/ 635743 w 844749"/>
                  <a:gd name="connsiteY15" fmla="*/ 600892 h 1267097"/>
                  <a:gd name="connsiteX16" fmla="*/ 609617 w 844749"/>
                  <a:gd name="connsiteY16" fmla="*/ 640080 h 1267097"/>
                  <a:gd name="connsiteX17" fmla="*/ 557366 w 844749"/>
                  <a:gd name="connsiteY17" fmla="*/ 679269 h 1267097"/>
                  <a:gd name="connsiteX18" fmla="*/ 478989 w 844749"/>
                  <a:gd name="connsiteY18" fmla="*/ 731520 h 1267097"/>
                  <a:gd name="connsiteX19" fmla="*/ 465926 w 844749"/>
                  <a:gd name="connsiteY19" fmla="*/ 809897 h 1267097"/>
                  <a:gd name="connsiteX20" fmla="*/ 452863 w 844749"/>
                  <a:gd name="connsiteY20" fmla="*/ 849086 h 1267097"/>
                  <a:gd name="connsiteX21" fmla="*/ 439800 w 844749"/>
                  <a:gd name="connsiteY21" fmla="*/ 901337 h 1267097"/>
                  <a:gd name="connsiteX22" fmla="*/ 426737 w 844749"/>
                  <a:gd name="connsiteY22" fmla="*/ 1175657 h 1267097"/>
                  <a:gd name="connsiteX0" fmla="*/ 74040 w 844749"/>
                  <a:gd name="connsiteY0" fmla="*/ 1291603 h 1291603"/>
                  <a:gd name="connsiteX1" fmla="*/ 103636 w 844749"/>
                  <a:gd name="connsiteY1" fmla="*/ 1065044 h 1291603"/>
                  <a:gd name="connsiteX2" fmla="*/ 103567 w 844749"/>
                  <a:gd name="connsiteY2" fmla="*/ 916318 h 1291603"/>
                  <a:gd name="connsiteX3" fmla="*/ 35668 w 844749"/>
                  <a:gd name="connsiteY3" fmla="*/ 693774 h 1291603"/>
                  <a:gd name="connsiteX4" fmla="*/ 1242 w 844749"/>
                  <a:gd name="connsiteY4" fmla="*/ 285627 h 1291603"/>
                  <a:gd name="connsiteX5" fmla="*/ 81048 w 844749"/>
                  <a:gd name="connsiteY5" fmla="*/ 86962 h 1291603"/>
                  <a:gd name="connsiteX6" fmla="*/ 165480 w 844749"/>
                  <a:gd name="connsiteY6" fmla="*/ 89820 h 1291603"/>
                  <a:gd name="connsiteX7" fmla="*/ 301007 w 844749"/>
                  <a:gd name="connsiteY7" fmla="*/ 3007 h 1291603"/>
                  <a:gd name="connsiteX8" fmla="*/ 348360 w 844749"/>
                  <a:gd name="connsiteY8" fmla="*/ 24506 h 1291603"/>
                  <a:gd name="connsiteX9" fmla="*/ 570429 w 844749"/>
                  <a:gd name="connsiteY9" fmla="*/ 37569 h 1291603"/>
                  <a:gd name="connsiteX10" fmla="*/ 714120 w 844749"/>
                  <a:gd name="connsiteY10" fmla="*/ 155135 h 1291603"/>
                  <a:gd name="connsiteX11" fmla="*/ 844749 w 844749"/>
                  <a:gd name="connsiteY11" fmla="*/ 351078 h 1291603"/>
                  <a:gd name="connsiteX12" fmla="*/ 805560 w 844749"/>
                  <a:gd name="connsiteY12" fmla="*/ 468643 h 1291603"/>
                  <a:gd name="connsiteX13" fmla="*/ 753309 w 844749"/>
                  <a:gd name="connsiteY13" fmla="*/ 494769 h 1291603"/>
                  <a:gd name="connsiteX14" fmla="*/ 701057 w 844749"/>
                  <a:gd name="connsiteY14" fmla="*/ 573146 h 1291603"/>
                  <a:gd name="connsiteX15" fmla="*/ 635743 w 844749"/>
                  <a:gd name="connsiteY15" fmla="*/ 625398 h 1291603"/>
                  <a:gd name="connsiteX16" fmla="*/ 609617 w 844749"/>
                  <a:gd name="connsiteY16" fmla="*/ 664586 h 1291603"/>
                  <a:gd name="connsiteX17" fmla="*/ 557366 w 844749"/>
                  <a:gd name="connsiteY17" fmla="*/ 703775 h 1291603"/>
                  <a:gd name="connsiteX18" fmla="*/ 478989 w 844749"/>
                  <a:gd name="connsiteY18" fmla="*/ 756026 h 1291603"/>
                  <a:gd name="connsiteX19" fmla="*/ 465926 w 844749"/>
                  <a:gd name="connsiteY19" fmla="*/ 834403 h 1291603"/>
                  <a:gd name="connsiteX20" fmla="*/ 452863 w 844749"/>
                  <a:gd name="connsiteY20" fmla="*/ 873592 h 1291603"/>
                  <a:gd name="connsiteX21" fmla="*/ 439800 w 844749"/>
                  <a:gd name="connsiteY21" fmla="*/ 925843 h 1291603"/>
                  <a:gd name="connsiteX22" fmla="*/ 426737 w 844749"/>
                  <a:gd name="connsiteY22" fmla="*/ 1200163 h 1291603"/>
                  <a:gd name="connsiteX0" fmla="*/ 74040 w 844749"/>
                  <a:gd name="connsiteY0" fmla="*/ 1288654 h 1288654"/>
                  <a:gd name="connsiteX1" fmla="*/ 103636 w 844749"/>
                  <a:gd name="connsiteY1" fmla="*/ 1062095 h 1288654"/>
                  <a:gd name="connsiteX2" fmla="*/ 103567 w 844749"/>
                  <a:gd name="connsiteY2" fmla="*/ 913369 h 1288654"/>
                  <a:gd name="connsiteX3" fmla="*/ 35668 w 844749"/>
                  <a:gd name="connsiteY3" fmla="*/ 690825 h 1288654"/>
                  <a:gd name="connsiteX4" fmla="*/ 1242 w 844749"/>
                  <a:gd name="connsiteY4" fmla="*/ 282678 h 1288654"/>
                  <a:gd name="connsiteX5" fmla="*/ 81048 w 844749"/>
                  <a:gd name="connsiteY5" fmla="*/ 84013 h 1288654"/>
                  <a:gd name="connsiteX6" fmla="*/ 194055 w 844749"/>
                  <a:gd name="connsiteY6" fmla="*/ 17815 h 1288654"/>
                  <a:gd name="connsiteX7" fmla="*/ 301007 w 844749"/>
                  <a:gd name="connsiteY7" fmla="*/ 58 h 1288654"/>
                  <a:gd name="connsiteX8" fmla="*/ 348360 w 844749"/>
                  <a:gd name="connsiteY8" fmla="*/ 21557 h 1288654"/>
                  <a:gd name="connsiteX9" fmla="*/ 570429 w 844749"/>
                  <a:gd name="connsiteY9" fmla="*/ 34620 h 1288654"/>
                  <a:gd name="connsiteX10" fmla="*/ 714120 w 844749"/>
                  <a:gd name="connsiteY10" fmla="*/ 152186 h 1288654"/>
                  <a:gd name="connsiteX11" fmla="*/ 844749 w 844749"/>
                  <a:gd name="connsiteY11" fmla="*/ 348129 h 1288654"/>
                  <a:gd name="connsiteX12" fmla="*/ 805560 w 844749"/>
                  <a:gd name="connsiteY12" fmla="*/ 465694 h 1288654"/>
                  <a:gd name="connsiteX13" fmla="*/ 753309 w 844749"/>
                  <a:gd name="connsiteY13" fmla="*/ 491820 h 1288654"/>
                  <a:gd name="connsiteX14" fmla="*/ 701057 w 844749"/>
                  <a:gd name="connsiteY14" fmla="*/ 570197 h 1288654"/>
                  <a:gd name="connsiteX15" fmla="*/ 635743 w 844749"/>
                  <a:gd name="connsiteY15" fmla="*/ 622449 h 1288654"/>
                  <a:gd name="connsiteX16" fmla="*/ 609617 w 844749"/>
                  <a:gd name="connsiteY16" fmla="*/ 661637 h 1288654"/>
                  <a:gd name="connsiteX17" fmla="*/ 557366 w 844749"/>
                  <a:gd name="connsiteY17" fmla="*/ 700826 h 1288654"/>
                  <a:gd name="connsiteX18" fmla="*/ 478989 w 844749"/>
                  <a:gd name="connsiteY18" fmla="*/ 753077 h 1288654"/>
                  <a:gd name="connsiteX19" fmla="*/ 465926 w 844749"/>
                  <a:gd name="connsiteY19" fmla="*/ 831454 h 1288654"/>
                  <a:gd name="connsiteX20" fmla="*/ 452863 w 844749"/>
                  <a:gd name="connsiteY20" fmla="*/ 870643 h 1288654"/>
                  <a:gd name="connsiteX21" fmla="*/ 439800 w 844749"/>
                  <a:gd name="connsiteY21" fmla="*/ 922894 h 1288654"/>
                  <a:gd name="connsiteX22" fmla="*/ 426737 w 844749"/>
                  <a:gd name="connsiteY22" fmla="*/ 1197214 h 1288654"/>
                  <a:gd name="connsiteX0" fmla="*/ 74040 w 844749"/>
                  <a:gd name="connsiteY0" fmla="*/ 1289044 h 1289044"/>
                  <a:gd name="connsiteX1" fmla="*/ 103636 w 844749"/>
                  <a:gd name="connsiteY1" fmla="*/ 1062485 h 1289044"/>
                  <a:gd name="connsiteX2" fmla="*/ 103567 w 844749"/>
                  <a:gd name="connsiteY2" fmla="*/ 913759 h 1289044"/>
                  <a:gd name="connsiteX3" fmla="*/ 35668 w 844749"/>
                  <a:gd name="connsiteY3" fmla="*/ 691215 h 1289044"/>
                  <a:gd name="connsiteX4" fmla="*/ 1242 w 844749"/>
                  <a:gd name="connsiteY4" fmla="*/ 283068 h 1289044"/>
                  <a:gd name="connsiteX5" fmla="*/ 81048 w 844749"/>
                  <a:gd name="connsiteY5" fmla="*/ 84403 h 1289044"/>
                  <a:gd name="connsiteX6" fmla="*/ 194055 w 844749"/>
                  <a:gd name="connsiteY6" fmla="*/ 18205 h 1289044"/>
                  <a:gd name="connsiteX7" fmla="*/ 301007 w 844749"/>
                  <a:gd name="connsiteY7" fmla="*/ 448 h 1289044"/>
                  <a:gd name="connsiteX8" fmla="*/ 434085 w 844749"/>
                  <a:gd name="connsiteY8" fmla="*/ 31472 h 1289044"/>
                  <a:gd name="connsiteX9" fmla="*/ 570429 w 844749"/>
                  <a:gd name="connsiteY9" fmla="*/ 35010 h 1289044"/>
                  <a:gd name="connsiteX10" fmla="*/ 714120 w 844749"/>
                  <a:gd name="connsiteY10" fmla="*/ 152576 h 1289044"/>
                  <a:gd name="connsiteX11" fmla="*/ 844749 w 844749"/>
                  <a:gd name="connsiteY11" fmla="*/ 348519 h 1289044"/>
                  <a:gd name="connsiteX12" fmla="*/ 805560 w 844749"/>
                  <a:gd name="connsiteY12" fmla="*/ 466084 h 1289044"/>
                  <a:gd name="connsiteX13" fmla="*/ 753309 w 844749"/>
                  <a:gd name="connsiteY13" fmla="*/ 492210 h 1289044"/>
                  <a:gd name="connsiteX14" fmla="*/ 701057 w 844749"/>
                  <a:gd name="connsiteY14" fmla="*/ 570587 h 1289044"/>
                  <a:gd name="connsiteX15" fmla="*/ 635743 w 844749"/>
                  <a:gd name="connsiteY15" fmla="*/ 622839 h 1289044"/>
                  <a:gd name="connsiteX16" fmla="*/ 609617 w 844749"/>
                  <a:gd name="connsiteY16" fmla="*/ 662027 h 1289044"/>
                  <a:gd name="connsiteX17" fmla="*/ 557366 w 844749"/>
                  <a:gd name="connsiteY17" fmla="*/ 701216 h 1289044"/>
                  <a:gd name="connsiteX18" fmla="*/ 478989 w 844749"/>
                  <a:gd name="connsiteY18" fmla="*/ 753467 h 1289044"/>
                  <a:gd name="connsiteX19" fmla="*/ 465926 w 844749"/>
                  <a:gd name="connsiteY19" fmla="*/ 831844 h 1289044"/>
                  <a:gd name="connsiteX20" fmla="*/ 452863 w 844749"/>
                  <a:gd name="connsiteY20" fmla="*/ 871033 h 1289044"/>
                  <a:gd name="connsiteX21" fmla="*/ 439800 w 844749"/>
                  <a:gd name="connsiteY21" fmla="*/ 923284 h 1289044"/>
                  <a:gd name="connsiteX22" fmla="*/ 426737 w 844749"/>
                  <a:gd name="connsiteY22" fmla="*/ 1197604 h 1289044"/>
                  <a:gd name="connsiteX0" fmla="*/ 74040 w 844749"/>
                  <a:gd name="connsiteY0" fmla="*/ 1289044 h 1289044"/>
                  <a:gd name="connsiteX1" fmla="*/ 103636 w 844749"/>
                  <a:gd name="connsiteY1" fmla="*/ 1062485 h 1289044"/>
                  <a:gd name="connsiteX2" fmla="*/ 103567 w 844749"/>
                  <a:gd name="connsiteY2" fmla="*/ 913759 h 1289044"/>
                  <a:gd name="connsiteX3" fmla="*/ 35668 w 844749"/>
                  <a:gd name="connsiteY3" fmla="*/ 691215 h 1289044"/>
                  <a:gd name="connsiteX4" fmla="*/ 1242 w 844749"/>
                  <a:gd name="connsiteY4" fmla="*/ 283068 h 1289044"/>
                  <a:gd name="connsiteX5" fmla="*/ 81048 w 844749"/>
                  <a:gd name="connsiteY5" fmla="*/ 84403 h 1289044"/>
                  <a:gd name="connsiteX6" fmla="*/ 194055 w 844749"/>
                  <a:gd name="connsiteY6" fmla="*/ 18205 h 1289044"/>
                  <a:gd name="connsiteX7" fmla="*/ 301007 w 844749"/>
                  <a:gd name="connsiteY7" fmla="*/ 448 h 1289044"/>
                  <a:gd name="connsiteX8" fmla="*/ 434085 w 844749"/>
                  <a:gd name="connsiteY8" fmla="*/ 31472 h 1289044"/>
                  <a:gd name="connsiteX9" fmla="*/ 570429 w 844749"/>
                  <a:gd name="connsiteY9" fmla="*/ 35010 h 1289044"/>
                  <a:gd name="connsiteX10" fmla="*/ 714120 w 844749"/>
                  <a:gd name="connsiteY10" fmla="*/ 152576 h 1289044"/>
                  <a:gd name="connsiteX11" fmla="*/ 844749 w 844749"/>
                  <a:gd name="connsiteY11" fmla="*/ 348519 h 1289044"/>
                  <a:gd name="connsiteX12" fmla="*/ 805560 w 844749"/>
                  <a:gd name="connsiteY12" fmla="*/ 466084 h 1289044"/>
                  <a:gd name="connsiteX13" fmla="*/ 753309 w 844749"/>
                  <a:gd name="connsiteY13" fmla="*/ 492210 h 1289044"/>
                  <a:gd name="connsiteX14" fmla="*/ 701057 w 844749"/>
                  <a:gd name="connsiteY14" fmla="*/ 570587 h 1289044"/>
                  <a:gd name="connsiteX15" fmla="*/ 635743 w 844749"/>
                  <a:gd name="connsiteY15" fmla="*/ 622839 h 1289044"/>
                  <a:gd name="connsiteX16" fmla="*/ 609617 w 844749"/>
                  <a:gd name="connsiteY16" fmla="*/ 662027 h 1289044"/>
                  <a:gd name="connsiteX17" fmla="*/ 557366 w 844749"/>
                  <a:gd name="connsiteY17" fmla="*/ 701216 h 1289044"/>
                  <a:gd name="connsiteX18" fmla="*/ 478989 w 844749"/>
                  <a:gd name="connsiteY18" fmla="*/ 753467 h 1289044"/>
                  <a:gd name="connsiteX19" fmla="*/ 465926 w 844749"/>
                  <a:gd name="connsiteY19" fmla="*/ 831844 h 1289044"/>
                  <a:gd name="connsiteX20" fmla="*/ 452863 w 844749"/>
                  <a:gd name="connsiteY20" fmla="*/ 871033 h 1289044"/>
                  <a:gd name="connsiteX21" fmla="*/ 439800 w 844749"/>
                  <a:gd name="connsiteY21" fmla="*/ 923284 h 1289044"/>
                  <a:gd name="connsiteX22" fmla="*/ 426737 w 844749"/>
                  <a:gd name="connsiteY22" fmla="*/ 1197604 h 1289044"/>
                  <a:gd name="connsiteX0" fmla="*/ 74040 w 844749"/>
                  <a:gd name="connsiteY0" fmla="*/ 1288606 h 1288606"/>
                  <a:gd name="connsiteX1" fmla="*/ 103636 w 844749"/>
                  <a:gd name="connsiteY1" fmla="*/ 1062047 h 1288606"/>
                  <a:gd name="connsiteX2" fmla="*/ 103567 w 844749"/>
                  <a:gd name="connsiteY2" fmla="*/ 913321 h 1288606"/>
                  <a:gd name="connsiteX3" fmla="*/ 35668 w 844749"/>
                  <a:gd name="connsiteY3" fmla="*/ 690777 h 1288606"/>
                  <a:gd name="connsiteX4" fmla="*/ 1242 w 844749"/>
                  <a:gd name="connsiteY4" fmla="*/ 282630 h 1288606"/>
                  <a:gd name="connsiteX5" fmla="*/ 81048 w 844749"/>
                  <a:gd name="connsiteY5" fmla="*/ 83965 h 1288606"/>
                  <a:gd name="connsiteX6" fmla="*/ 194055 w 844749"/>
                  <a:gd name="connsiteY6" fmla="*/ 17767 h 1288606"/>
                  <a:gd name="connsiteX7" fmla="*/ 301007 w 844749"/>
                  <a:gd name="connsiteY7" fmla="*/ 10 h 1288606"/>
                  <a:gd name="connsiteX8" fmla="*/ 453135 w 844749"/>
                  <a:gd name="connsiteY8" fmla="*/ 19128 h 1288606"/>
                  <a:gd name="connsiteX9" fmla="*/ 570429 w 844749"/>
                  <a:gd name="connsiteY9" fmla="*/ 34572 h 1288606"/>
                  <a:gd name="connsiteX10" fmla="*/ 714120 w 844749"/>
                  <a:gd name="connsiteY10" fmla="*/ 152138 h 1288606"/>
                  <a:gd name="connsiteX11" fmla="*/ 844749 w 844749"/>
                  <a:gd name="connsiteY11" fmla="*/ 348081 h 1288606"/>
                  <a:gd name="connsiteX12" fmla="*/ 805560 w 844749"/>
                  <a:gd name="connsiteY12" fmla="*/ 465646 h 1288606"/>
                  <a:gd name="connsiteX13" fmla="*/ 753309 w 844749"/>
                  <a:gd name="connsiteY13" fmla="*/ 491772 h 1288606"/>
                  <a:gd name="connsiteX14" fmla="*/ 701057 w 844749"/>
                  <a:gd name="connsiteY14" fmla="*/ 570149 h 1288606"/>
                  <a:gd name="connsiteX15" fmla="*/ 635743 w 844749"/>
                  <a:gd name="connsiteY15" fmla="*/ 622401 h 1288606"/>
                  <a:gd name="connsiteX16" fmla="*/ 609617 w 844749"/>
                  <a:gd name="connsiteY16" fmla="*/ 661589 h 1288606"/>
                  <a:gd name="connsiteX17" fmla="*/ 557366 w 844749"/>
                  <a:gd name="connsiteY17" fmla="*/ 700778 h 1288606"/>
                  <a:gd name="connsiteX18" fmla="*/ 478989 w 844749"/>
                  <a:gd name="connsiteY18" fmla="*/ 753029 h 1288606"/>
                  <a:gd name="connsiteX19" fmla="*/ 465926 w 844749"/>
                  <a:gd name="connsiteY19" fmla="*/ 831406 h 1288606"/>
                  <a:gd name="connsiteX20" fmla="*/ 452863 w 844749"/>
                  <a:gd name="connsiteY20" fmla="*/ 870595 h 1288606"/>
                  <a:gd name="connsiteX21" fmla="*/ 439800 w 844749"/>
                  <a:gd name="connsiteY21" fmla="*/ 922846 h 1288606"/>
                  <a:gd name="connsiteX22" fmla="*/ 426737 w 844749"/>
                  <a:gd name="connsiteY22" fmla="*/ 1197166 h 1288606"/>
                  <a:gd name="connsiteX0" fmla="*/ 74040 w 844749"/>
                  <a:gd name="connsiteY0" fmla="*/ 1288606 h 1288606"/>
                  <a:gd name="connsiteX1" fmla="*/ 103636 w 844749"/>
                  <a:gd name="connsiteY1" fmla="*/ 1062047 h 1288606"/>
                  <a:gd name="connsiteX2" fmla="*/ 103567 w 844749"/>
                  <a:gd name="connsiteY2" fmla="*/ 913321 h 1288606"/>
                  <a:gd name="connsiteX3" fmla="*/ 35668 w 844749"/>
                  <a:gd name="connsiteY3" fmla="*/ 690777 h 1288606"/>
                  <a:gd name="connsiteX4" fmla="*/ 1242 w 844749"/>
                  <a:gd name="connsiteY4" fmla="*/ 282630 h 1288606"/>
                  <a:gd name="connsiteX5" fmla="*/ 81048 w 844749"/>
                  <a:gd name="connsiteY5" fmla="*/ 83965 h 1288606"/>
                  <a:gd name="connsiteX6" fmla="*/ 194055 w 844749"/>
                  <a:gd name="connsiteY6" fmla="*/ 17767 h 1288606"/>
                  <a:gd name="connsiteX7" fmla="*/ 301007 w 844749"/>
                  <a:gd name="connsiteY7" fmla="*/ 10 h 1288606"/>
                  <a:gd name="connsiteX8" fmla="*/ 453135 w 844749"/>
                  <a:gd name="connsiteY8" fmla="*/ 19128 h 1288606"/>
                  <a:gd name="connsiteX9" fmla="*/ 570429 w 844749"/>
                  <a:gd name="connsiteY9" fmla="*/ 34572 h 1288606"/>
                  <a:gd name="connsiteX10" fmla="*/ 714120 w 844749"/>
                  <a:gd name="connsiteY10" fmla="*/ 152138 h 1288606"/>
                  <a:gd name="connsiteX11" fmla="*/ 844749 w 844749"/>
                  <a:gd name="connsiteY11" fmla="*/ 348081 h 1288606"/>
                  <a:gd name="connsiteX12" fmla="*/ 805560 w 844749"/>
                  <a:gd name="connsiteY12" fmla="*/ 465646 h 1288606"/>
                  <a:gd name="connsiteX13" fmla="*/ 753309 w 844749"/>
                  <a:gd name="connsiteY13" fmla="*/ 491772 h 1288606"/>
                  <a:gd name="connsiteX14" fmla="*/ 701057 w 844749"/>
                  <a:gd name="connsiteY14" fmla="*/ 570149 h 1288606"/>
                  <a:gd name="connsiteX15" fmla="*/ 635743 w 844749"/>
                  <a:gd name="connsiteY15" fmla="*/ 622401 h 1288606"/>
                  <a:gd name="connsiteX16" fmla="*/ 609617 w 844749"/>
                  <a:gd name="connsiteY16" fmla="*/ 661589 h 1288606"/>
                  <a:gd name="connsiteX17" fmla="*/ 557366 w 844749"/>
                  <a:gd name="connsiteY17" fmla="*/ 700778 h 1288606"/>
                  <a:gd name="connsiteX18" fmla="*/ 478989 w 844749"/>
                  <a:gd name="connsiteY18" fmla="*/ 753029 h 1288606"/>
                  <a:gd name="connsiteX19" fmla="*/ 465926 w 844749"/>
                  <a:gd name="connsiteY19" fmla="*/ 831406 h 1288606"/>
                  <a:gd name="connsiteX20" fmla="*/ 452863 w 844749"/>
                  <a:gd name="connsiteY20" fmla="*/ 870595 h 1288606"/>
                  <a:gd name="connsiteX21" fmla="*/ 439800 w 844749"/>
                  <a:gd name="connsiteY21" fmla="*/ 922846 h 1288606"/>
                  <a:gd name="connsiteX22" fmla="*/ 426737 w 844749"/>
                  <a:gd name="connsiteY22" fmla="*/ 1197166 h 1288606"/>
                  <a:gd name="connsiteX0" fmla="*/ 74040 w 844749"/>
                  <a:gd name="connsiteY0" fmla="*/ 1288606 h 1288606"/>
                  <a:gd name="connsiteX1" fmla="*/ 103636 w 844749"/>
                  <a:gd name="connsiteY1" fmla="*/ 1062047 h 1288606"/>
                  <a:gd name="connsiteX2" fmla="*/ 103567 w 844749"/>
                  <a:gd name="connsiteY2" fmla="*/ 913321 h 1288606"/>
                  <a:gd name="connsiteX3" fmla="*/ 35668 w 844749"/>
                  <a:gd name="connsiteY3" fmla="*/ 690777 h 1288606"/>
                  <a:gd name="connsiteX4" fmla="*/ 1242 w 844749"/>
                  <a:gd name="connsiteY4" fmla="*/ 282630 h 1288606"/>
                  <a:gd name="connsiteX5" fmla="*/ 81048 w 844749"/>
                  <a:gd name="connsiteY5" fmla="*/ 83965 h 1288606"/>
                  <a:gd name="connsiteX6" fmla="*/ 194055 w 844749"/>
                  <a:gd name="connsiteY6" fmla="*/ 17767 h 1288606"/>
                  <a:gd name="connsiteX7" fmla="*/ 301007 w 844749"/>
                  <a:gd name="connsiteY7" fmla="*/ 10 h 1288606"/>
                  <a:gd name="connsiteX8" fmla="*/ 453135 w 844749"/>
                  <a:gd name="connsiteY8" fmla="*/ 19128 h 1288606"/>
                  <a:gd name="connsiteX9" fmla="*/ 570429 w 844749"/>
                  <a:gd name="connsiteY9" fmla="*/ 34572 h 1288606"/>
                  <a:gd name="connsiteX10" fmla="*/ 714120 w 844749"/>
                  <a:gd name="connsiteY10" fmla="*/ 152138 h 1288606"/>
                  <a:gd name="connsiteX11" fmla="*/ 844749 w 844749"/>
                  <a:gd name="connsiteY11" fmla="*/ 348081 h 1288606"/>
                  <a:gd name="connsiteX12" fmla="*/ 805560 w 844749"/>
                  <a:gd name="connsiteY12" fmla="*/ 465646 h 1288606"/>
                  <a:gd name="connsiteX13" fmla="*/ 753309 w 844749"/>
                  <a:gd name="connsiteY13" fmla="*/ 491772 h 1288606"/>
                  <a:gd name="connsiteX14" fmla="*/ 701057 w 844749"/>
                  <a:gd name="connsiteY14" fmla="*/ 570149 h 1288606"/>
                  <a:gd name="connsiteX15" fmla="*/ 635743 w 844749"/>
                  <a:gd name="connsiteY15" fmla="*/ 622401 h 1288606"/>
                  <a:gd name="connsiteX16" fmla="*/ 609617 w 844749"/>
                  <a:gd name="connsiteY16" fmla="*/ 661589 h 1288606"/>
                  <a:gd name="connsiteX17" fmla="*/ 557366 w 844749"/>
                  <a:gd name="connsiteY17" fmla="*/ 700778 h 1288606"/>
                  <a:gd name="connsiteX18" fmla="*/ 478989 w 844749"/>
                  <a:gd name="connsiteY18" fmla="*/ 753029 h 1288606"/>
                  <a:gd name="connsiteX19" fmla="*/ 465926 w 844749"/>
                  <a:gd name="connsiteY19" fmla="*/ 831406 h 1288606"/>
                  <a:gd name="connsiteX20" fmla="*/ 452863 w 844749"/>
                  <a:gd name="connsiteY20" fmla="*/ 870595 h 1288606"/>
                  <a:gd name="connsiteX21" fmla="*/ 439800 w 844749"/>
                  <a:gd name="connsiteY21" fmla="*/ 922846 h 1288606"/>
                  <a:gd name="connsiteX22" fmla="*/ 426737 w 844749"/>
                  <a:gd name="connsiteY22" fmla="*/ 1197166 h 1288606"/>
                  <a:gd name="connsiteX0" fmla="*/ 74040 w 844749"/>
                  <a:gd name="connsiteY0" fmla="*/ 1288606 h 1288606"/>
                  <a:gd name="connsiteX1" fmla="*/ 103636 w 844749"/>
                  <a:gd name="connsiteY1" fmla="*/ 1062047 h 1288606"/>
                  <a:gd name="connsiteX2" fmla="*/ 103567 w 844749"/>
                  <a:gd name="connsiteY2" fmla="*/ 913321 h 1288606"/>
                  <a:gd name="connsiteX3" fmla="*/ 35668 w 844749"/>
                  <a:gd name="connsiteY3" fmla="*/ 690777 h 1288606"/>
                  <a:gd name="connsiteX4" fmla="*/ 1242 w 844749"/>
                  <a:gd name="connsiteY4" fmla="*/ 282630 h 1288606"/>
                  <a:gd name="connsiteX5" fmla="*/ 81048 w 844749"/>
                  <a:gd name="connsiteY5" fmla="*/ 83965 h 1288606"/>
                  <a:gd name="connsiteX6" fmla="*/ 194055 w 844749"/>
                  <a:gd name="connsiteY6" fmla="*/ 17767 h 1288606"/>
                  <a:gd name="connsiteX7" fmla="*/ 301007 w 844749"/>
                  <a:gd name="connsiteY7" fmla="*/ 10 h 1288606"/>
                  <a:gd name="connsiteX8" fmla="*/ 453135 w 844749"/>
                  <a:gd name="connsiteY8" fmla="*/ 19128 h 1288606"/>
                  <a:gd name="connsiteX9" fmla="*/ 587098 w 844749"/>
                  <a:gd name="connsiteY9" fmla="*/ 82197 h 1288606"/>
                  <a:gd name="connsiteX10" fmla="*/ 714120 w 844749"/>
                  <a:gd name="connsiteY10" fmla="*/ 152138 h 1288606"/>
                  <a:gd name="connsiteX11" fmla="*/ 844749 w 844749"/>
                  <a:gd name="connsiteY11" fmla="*/ 348081 h 1288606"/>
                  <a:gd name="connsiteX12" fmla="*/ 805560 w 844749"/>
                  <a:gd name="connsiteY12" fmla="*/ 465646 h 1288606"/>
                  <a:gd name="connsiteX13" fmla="*/ 753309 w 844749"/>
                  <a:gd name="connsiteY13" fmla="*/ 491772 h 1288606"/>
                  <a:gd name="connsiteX14" fmla="*/ 701057 w 844749"/>
                  <a:gd name="connsiteY14" fmla="*/ 570149 h 1288606"/>
                  <a:gd name="connsiteX15" fmla="*/ 635743 w 844749"/>
                  <a:gd name="connsiteY15" fmla="*/ 622401 h 1288606"/>
                  <a:gd name="connsiteX16" fmla="*/ 609617 w 844749"/>
                  <a:gd name="connsiteY16" fmla="*/ 661589 h 1288606"/>
                  <a:gd name="connsiteX17" fmla="*/ 557366 w 844749"/>
                  <a:gd name="connsiteY17" fmla="*/ 700778 h 1288606"/>
                  <a:gd name="connsiteX18" fmla="*/ 478989 w 844749"/>
                  <a:gd name="connsiteY18" fmla="*/ 753029 h 1288606"/>
                  <a:gd name="connsiteX19" fmla="*/ 465926 w 844749"/>
                  <a:gd name="connsiteY19" fmla="*/ 831406 h 1288606"/>
                  <a:gd name="connsiteX20" fmla="*/ 452863 w 844749"/>
                  <a:gd name="connsiteY20" fmla="*/ 870595 h 1288606"/>
                  <a:gd name="connsiteX21" fmla="*/ 439800 w 844749"/>
                  <a:gd name="connsiteY21" fmla="*/ 922846 h 1288606"/>
                  <a:gd name="connsiteX22" fmla="*/ 426737 w 844749"/>
                  <a:gd name="connsiteY22" fmla="*/ 1197166 h 1288606"/>
                  <a:gd name="connsiteX0" fmla="*/ 74040 w 844749"/>
                  <a:gd name="connsiteY0" fmla="*/ 1288606 h 1288606"/>
                  <a:gd name="connsiteX1" fmla="*/ 103636 w 844749"/>
                  <a:gd name="connsiteY1" fmla="*/ 1062047 h 1288606"/>
                  <a:gd name="connsiteX2" fmla="*/ 103567 w 844749"/>
                  <a:gd name="connsiteY2" fmla="*/ 913321 h 1288606"/>
                  <a:gd name="connsiteX3" fmla="*/ 35668 w 844749"/>
                  <a:gd name="connsiteY3" fmla="*/ 690777 h 1288606"/>
                  <a:gd name="connsiteX4" fmla="*/ 1242 w 844749"/>
                  <a:gd name="connsiteY4" fmla="*/ 282630 h 1288606"/>
                  <a:gd name="connsiteX5" fmla="*/ 81048 w 844749"/>
                  <a:gd name="connsiteY5" fmla="*/ 83965 h 1288606"/>
                  <a:gd name="connsiteX6" fmla="*/ 194055 w 844749"/>
                  <a:gd name="connsiteY6" fmla="*/ 17767 h 1288606"/>
                  <a:gd name="connsiteX7" fmla="*/ 301007 w 844749"/>
                  <a:gd name="connsiteY7" fmla="*/ 10 h 1288606"/>
                  <a:gd name="connsiteX8" fmla="*/ 453135 w 844749"/>
                  <a:gd name="connsiteY8" fmla="*/ 19128 h 1288606"/>
                  <a:gd name="connsiteX9" fmla="*/ 587098 w 844749"/>
                  <a:gd name="connsiteY9" fmla="*/ 82197 h 1288606"/>
                  <a:gd name="connsiteX10" fmla="*/ 645064 w 844749"/>
                  <a:gd name="connsiteY10" fmla="*/ 273582 h 1288606"/>
                  <a:gd name="connsiteX11" fmla="*/ 844749 w 844749"/>
                  <a:gd name="connsiteY11" fmla="*/ 348081 h 1288606"/>
                  <a:gd name="connsiteX12" fmla="*/ 805560 w 844749"/>
                  <a:gd name="connsiteY12" fmla="*/ 465646 h 1288606"/>
                  <a:gd name="connsiteX13" fmla="*/ 753309 w 844749"/>
                  <a:gd name="connsiteY13" fmla="*/ 491772 h 1288606"/>
                  <a:gd name="connsiteX14" fmla="*/ 701057 w 844749"/>
                  <a:gd name="connsiteY14" fmla="*/ 570149 h 1288606"/>
                  <a:gd name="connsiteX15" fmla="*/ 635743 w 844749"/>
                  <a:gd name="connsiteY15" fmla="*/ 622401 h 1288606"/>
                  <a:gd name="connsiteX16" fmla="*/ 609617 w 844749"/>
                  <a:gd name="connsiteY16" fmla="*/ 661589 h 1288606"/>
                  <a:gd name="connsiteX17" fmla="*/ 557366 w 844749"/>
                  <a:gd name="connsiteY17" fmla="*/ 700778 h 1288606"/>
                  <a:gd name="connsiteX18" fmla="*/ 478989 w 844749"/>
                  <a:gd name="connsiteY18" fmla="*/ 753029 h 1288606"/>
                  <a:gd name="connsiteX19" fmla="*/ 465926 w 844749"/>
                  <a:gd name="connsiteY19" fmla="*/ 831406 h 1288606"/>
                  <a:gd name="connsiteX20" fmla="*/ 452863 w 844749"/>
                  <a:gd name="connsiteY20" fmla="*/ 870595 h 1288606"/>
                  <a:gd name="connsiteX21" fmla="*/ 439800 w 844749"/>
                  <a:gd name="connsiteY21" fmla="*/ 922846 h 1288606"/>
                  <a:gd name="connsiteX22" fmla="*/ 426737 w 844749"/>
                  <a:gd name="connsiteY22" fmla="*/ 1197166 h 1288606"/>
                  <a:gd name="connsiteX0" fmla="*/ 74040 w 844749"/>
                  <a:gd name="connsiteY0" fmla="*/ 1288606 h 1288606"/>
                  <a:gd name="connsiteX1" fmla="*/ 103636 w 844749"/>
                  <a:gd name="connsiteY1" fmla="*/ 1062047 h 1288606"/>
                  <a:gd name="connsiteX2" fmla="*/ 103567 w 844749"/>
                  <a:gd name="connsiteY2" fmla="*/ 913321 h 1288606"/>
                  <a:gd name="connsiteX3" fmla="*/ 35668 w 844749"/>
                  <a:gd name="connsiteY3" fmla="*/ 690777 h 1288606"/>
                  <a:gd name="connsiteX4" fmla="*/ 1242 w 844749"/>
                  <a:gd name="connsiteY4" fmla="*/ 282630 h 1288606"/>
                  <a:gd name="connsiteX5" fmla="*/ 81048 w 844749"/>
                  <a:gd name="connsiteY5" fmla="*/ 83965 h 1288606"/>
                  <a:gd name="connsiteX6" fmla="*/ 194055 w 844749"/>
                  <a:gd name="connsiteY6" fmla="*/ 17767 h 1288606"/>
                  <a:gd name="connsiteX7" fmla="*/ 301007 w 844749"/>
                  <a:gd name="connsiteY7" fmla="*/ 10 h 1288606"/>
                  <a:gd name="connsiteX8" fmla="*/ 453135 w 844749"/>
                  <a:gd name="connsiteY8" fmla="*/ 19128 h 1288606"/>
                  <a:gd name="connsiteX9" fmla="*/ 599004 w 844749"/>
                  <a:gd name="connsiteY9" fmla="*/ 120297 h 1288606"/>
                  <a:gd name="connsiteX10" fmla="*/ 645064 w 844749"/>
                  <a:gd name="connsiteY10" fmla="*/ 273582 h 1288606"/>
                  <a:gd name="connsiteX11" fmla="*/ 844749 w 844749"/>
                  <a:gd name="connsiteY11" fmla="*/ 348081 h 1288606"/>
                  <a:gd name="connsiteX12" fmla="*/ 805560 w 844749"/>
                  <a:gd name="connsiteY12" fmla="*/ 465646 h 1288606"/>
                  <a:gd name="connsiteX13" fmla="*/ 753309 w 844749"/>
                  <a:gd name="connsiteY13" fmla="*/ 491772 h 1288606"/>
                  <a:gd name="connsiteX14" fmla="*/ 701057 w 844749"/>
                  <a:gd name="connsiteY14" fmla="*/ 570149 h 1288606"/>
                  <a:gd name="connsiteX15" fmla="*/ 635743 w 844749"/>
                  <a:gd name="connsiteY15" fmla="*/ 622401 h 1288606"/>
                  <a:gd name="connsiteX16" fmla="*/ 609617 w 844749"/>
                  <a:gd name="connsiteY16" fmla="*/ 661589 h 1288606"/>
                  <a:gd name="connsiteX17" fmla="*/ 557366 w 844749"/>
                  <a:gd name="connsiteY17" fmla="*/ 700778 h 1288606"/>
                  <a:gd name="connsiteX18" fmla="*/ 478989 w 844749"/>
                  <a:gd name="connsiteY18" fmla="*/ 753029 h 1288606"/>
                  <a:gd name="connsiteX19" fmla="*/ 465926 w 844749"/>
                  <a:gd name="connsiteY19" fmla="*/ 831406 h 1288606"/>
                  <a:gd name="connsiteX20" fmla="*/ 452863 w 844749"/>
                  <a:gd name="connsiteY20" fmla="*/ 870595 h 1288606"/>
                  <a:gd name="connsiteX21" fmla="*/ 439800 w 844749"/>
                  <a:gd name="connsiteY21" fmla="*/ 922846 h 1288606"/>
                  <a:gd name="connsiteX22" fmla="*/ 426737 w 844749"/>
                  <a:gd name="connsiteY22" fmla="*/ 1197166 h 1288606"/>
                  <a:gd name="connsiteX0" fmla="*/ 74040 w 808278"/>
                  <a:gd name="connsiteY0" fmla="*/ 1288606 h 1288606"/>
                  <a:gd name="connsiteX1" fmla="*/ 103636 w 808278"/>
                  <a:gd name="connsiteY1" fmla="*/ 1062047 h 1288606"/>
                  <a:gd name="connsiteX2" fmla="*/ 103567 w 808278"/>
                  <a:gd name="connsiteY2" fmla="*/ 913321 h 1288606"/>
                  <a:gd name="connsiteX3" fmla="*/ 35668 w 808278"/>
                  <a:gd name="connsiteY3" fmla="*/ 690777 h 1288606"/>
                  <a:gd name="connsiteX4" fmla="*/ 1242 w 808278"/>
                  <a:gd name="connsiteY4" fmla="*/ 282630 h 1288606"/>
                  <a:gd name="connsiteX5" fmla="*/ 81048 w 808278"/>
                  <a:gd name="connsiteY5" fmla="*/ 83965 h 1288606"/>
                  <a:gd name="connsiteX6" fmla="*/ 194055 w 808278"/>
                  <a:gd name="connsiteY6" fmla="*/ 17767 h 1288606"/>
                  <a:gd name="connsiteX7" fmla="*/ 301007 w 808278"/>
                  <a:gd name="connsiteY7" fmla="*/ 10 h 1288606"/>
                  <a:gd name="connsiteX8" fmla="*/ 453135 w 808278"/>
                  <a:gd name="connsiteY8" fmla="*/ 19128 h 1288606"/>
                  <a:gd name="connsiteX9" fmla="*/ 599004 w 808278"/>
                  <a:gd name="connsiteY9" fmla="*/ 120297 h 1288606"/>
                  <a:gd name="connsiteX10" fmla="*/ 645064 w 808278"/>
                  <a:gd name="connsiteY10" fmla="*/ 273582 h 1288606"/>
                  <a:gd name="connsiteX11" fmla="*/ 661393 w 808278"/>
                  <a:gd name="connsiteY11" fmla="*/ 460000 h 1288606"/>
                  <a:gd name="connsiteX12" fmla="*/ 805560 w 808278"/>
                  <a:gd name="connsiteY12" fmla="*/ 465646 h 1288606"/>
                  <a:gd name="connsiteX13" fmla="*/ 753309 w 808278"/>
                  <a:gd name="connsiteY13" fmla="*/ 491772 h 1288606"/>
                  <a:gd name="connsiteX14" fmla="*/ 701057 w 808278"/>
                  <a:gd name="connsiteY14" fmla="*/ 570149 h 1288606"/>
                  <a:gd name="connsiteX15" fmla="*/ 635743 w 808278"/>
                  <a:gd name="connsiteY15" fmla="*/ 622401 h 1288606"/>
                  <a:gd name="connsiteX16" fmla="*/ 609617 w 808278"/>
                  <a:gd name="connsiteY16" fmla="*/ 661589 h 1288606"/>
                  <a:gd name="connsiteX17" fmla="*/ 557366 w 808278"/>
                  <a:gd name="connsiteY17" fmla="*/ 700778 h 1288606"/>
                  <a:gd name="connsiteX18" fmla="*/ 478989 w 808278"/>
                  <a:gd name="connsiteY18" fmla="*/ 753029 h 1288606"/>
                  <a:gd name="connsiteX19" fmla="*/ 465926 w 808278"/>
                  <a:gd name="connsiteY19" fmla="*/ 831406 h 1288606"/>
                  <a:gd name="connsiteX20" fmla="*/ 452863 w 808278"/>
                  <a:gd name="connsiteY20" fmla="*/ 870595 h 1288606"/>
                  <a:gd name="connsiteX21" fmla="*/ 439800 w 808278"/>
                  <a:gd name="connsiteY21" fmla="*/ 922846 h 1288606"/>
                  <a:gd name="connsiteX22" fmla="*/ 426737 w 808278"/>
                  <a:gd name="connsiteY22" fmla="*/ 1197166 h 1288606"/>
                  <a:gd name="connsiteX0" fmla="*/ 74040 w 808278"/>
                  <a:gd name="connsiteY0" fmla="*/ 1288606 h 1288606"/>
                  <a:gd name="connsiteX1" fmla="*/ 103636 w 808278"/>
                  <a:gd name="connsiteY1" fmla="*/ 1062047 h 1288606"/>
                  <a:gd name="connsiteX2" fmla="*/ 103567 w 808278"/>
                  <a:gd name="connsiteY2" fmla="*/ 913321 h 1288606"/>
                  <a:gd name="connsiteX3" fmla="*/ 35668 w 808278"/>
                  <a:gd name="connsiteY3" fmla="*/ 690777 h 1288606"/>
                  <a:gd name="connsiteX4" fmla="*/ 1242 w 808278"/>
                  <a:gd name="connsiteY4" fmla="*/ 282630 h 1288606"/>
                  <a:gd name="connsiteX5" fmla="*/ 81048 w 808278"/>
                  <a:gd name="connsiteY5" fmla="*/ 83965 h 1288606"/>
                  <a:gd name="connsiteX6" fmla="*/ 194055 w 808278"/>
                  <a:gd name="connsiteY6" fmla="*/ 17767 h 1288606"/>
                  <a:gd name="connsiteX7" fmla="*/ 301007 w 808278"/>
                  <a:gd name="connsiteY7" fmla="*/ 10 h 1288606"/>
                  <a:gd name="connsiteX8" fmla="*/ 453135 w 808278"/>
                  <a:gd name="connsiteY8" fmla="*/ 19128 h 1288606"/>
                  <a:gd name="connsiteX9" fmla="*/ 599004 w 808278"/>
                  <a:gd name="connsiteY9" fmla="*/ 120297 h 1288606"/>
                  <a:gd name="connsiteX10" fmla="*/ 668876 w 808278"/>
                  <a:gd name="connsiteY10" fmla="*/ 268819 h 1288606"/>
                  <a:gd name="connsiteX11" fmla="*/ 661393 w 808278"/>
                  <a:gd name="connsiteY11" fmla="*/ 460000 h 1288606"/>
                  <a:gd name="connsiteX12" fmla="*/ 805560 w 808278"/>
                  <a:gd name="connsiteY12" fmla="*/ 465646 h 1288606"/>
                  <a:gd name="connsiteX13" fmla="*/ 753309 w 808278"/>
                  <a:gd name="connsiteY13" fmla="*/ 491772 h 1288606"/>
                  <a:gd name="connsiteX14" fmla="*/ 701057 w 808278"/>
                  <a:gd name="connsiteY14" fmla="*/ 570149 h 1288606"/>
                  <a:gd name="connsiteX15" fmla="*/ 635743 w 808278"/>
                  <a:gd name="connsiteY15" fmla="*/ 622401 h 1288606"/>
                  <a:gd name="connsiteX16" fmla="*/ 609617 w 808278"/>
                  <a:gd name="connsiteY16" fmla="*/ 661589 h 1288606"/>
                  <a:gd name="connsiteX17" fmla="*/ 557366 w 808278"/>
                  <a:gd name="connsiteY17" fmla="*/ 700778 h 1288606"/>
                  <a:gd name="connsiteX18" fmla="*/ 478989 w 808278"/>
                  <a:gd name="connsiteY18" fmla="*/ 753029 h 1288606"/>
                  <a:gd name="connsiteX19" fmla="*/ 465926 w 808278"/>
                  <a:gd name="connsiteY19" fmla="*/ 831406 h 1288606"/>
                  <a:gd name="connsiteX20" fmla="*/ 452863 w 808278"/>
                  <a:gd name="connsiteY20" fmla="*/ 870595 h 1288606"/>
                  <a:gd name="connsiteX21" fmla="*/ 439800 w 808278"/>
                  <a:gd name="connsiteY21" fmla="*/ 922846 h 1288606"/>
                  <a:gd name="connsiteX22" fmla="*/ 426737 w 808278"/>
                  <a:gd name="connsiteY22" fmla="*/ 1197166 h 1288606"/>
                  <a:gd name="connsiteX0" fmla="*/ 74040 w 808278"/>
                  <a:gd name="connsiteY0" fmla="*/ 1288606 h 1288606"/>
                  <a:gd name="connsiteX1" fmla="*/ 103636 w 808278"/>
                  <a:gd name="connsiteY1" fmla="*/ 1062047 h 1288606"/>
                  <a:gd name="connsiteX2" fmla="*/ 103567 w 808278"/>
                  <a:gd name="connsiteY2" fmla="*/ 913321 h 1288606"/>
                  <a:gd name="connsiteX3" fmla="*/ 35668 w 808278"/>
                  <a:gd name="connsiteY3" fmla="*/ 690777 h 1288606"/>
                  <a:gd name="connsiteX4" fmla="*/ 1242 w 808278"/>
                  <a:gd name="connsiteY4" fmla="*/ 282630 h 1288606"/>
                  <a:gd name="connsiteX5" fmla="*/ 81048 w 808278"/>
                  <a:gd name="connsiteY5" fmla="*/ 83965 h 1288606"/>
                  <a:gd name="connsiteX6" fmla="*/ 194055 w 808278"/>
                  <a:gd name="connsiteY6" fmla="*/ 17767 h 1288606"/>
                  <a:gd name="connsiteX7" fmla="*/ 301007 w 808278"/>
                  <a:gd name="connsiteY7" fmla="*/ 10 h 1288606"/>
                  <a:gd name="connsiteX8" fmla="*/ 453135 w 808278"/>
                  <a:gd name="connsiteY8" fmla="*/ 19128 h 1288606"/>
                  <a:gd name="connsiteX9" fmla="*/ 620436 w 808278"/>
                  <a:gd name="connsiteY9" fmla="*/ 110772 h 1288606"/>
                  <a:gd name="connsiteX10" fmla="*/ 668876 w 808278"/>
                  <a:gd name="connsiteY10" fmla="*/ 268819 h 1288606"/>
                  <a:gd name="connsiteX11" fmla="*/ 661393 w 808278"/>
                  <a:gd name="connsiteY11" fmla="*/ 460000 h 1288606"/>
                  <a:gd name="connsiteX12" fmla="*/ 805560 w 808278"/>
                  <a:gd name="connsiteY12" fmla="*/ 465646 h 1288606"/>
                  <a:gd name="connsiteX13" fmla="*/ 753309 w 808278"/>
                  <a:gd name="connsiteY13" fmla="*/ 491772 h 1288606"/>
                  <a:gd name="connsiteX14" fmla="*/ 701057 w 808278"/>
                  <a:gd name="connsiteY14" fmla="*/ 570149 h 1288606"/>
                  <a:gd name="connsiteX15" fmla="*/ 635743 w 808278"/>
                  <a:gd name="connsiteY15" fmla="*/ 622401 h 1288606"/>
                  <a:gd name="connsiteX16" fmla="*/ 609617 w 808278"/>
                  <a:gd name="connsiteY16" fmla="*/ 661589 h 1288606"/>
                  <a:gd name="connsiteX17" fmla="*/ 557366 w 808278"/>
                  <a:gd name="connsiteY17" fmla="*/ 700778 h 1288606"/>
                  <a:gd name="connsiteX18" fmla="*/ 478989 w 808278"/>
                  <a:gd name="connsiteY18" fmla="*/ 753029 h 1288606"/>
                  <a:gd name="connsiteX19" fmla="*/ 465926 w 808278"/>
                  <a:gd name="connsiteY19" fmla="*/ 831406 h 1288606"/>
                  <a:gd name="connsiteX20" fmla="*/ 452863 w 808278"/>
                  <a:gd name="connsiteY20" fmla="*/ 870595 h 1288606"/>
                  <a:gd name="connsiteX21" fmla="*/ 439800 w 808278"/>
                  <a:gd name="connsiteY21" fmla="*/ 922846 h 1288606"/>
                  <a:gd name="connsiteX22" fmla="*/ 426737 w 808278"/>
                  <a:gd name="connsiteY22" fmla="*/ 1197166 h 1288606"/>
                  <a:gd name="connsiteX0" fmla="*/ 74040 w 808278"/>
                  <a:gd name="connsiteY0" fmla="*/ 1288606 h 1288606"/>
                  <a:gd name="connsiteX1" fmla="*/ 103636 w 808278"/>
                  <a:gd name="connsiteY1" fmla="*/ 1062047 h 1288606"/>
                  <a:gd name="connsiteX2" fmla="*/ 103567 w 808278"/>
                  <a:gd name="connsiteY2" fmla="*/ 913321 h 1288606"/>
                  <a:gd name="connsiteX3" fmla="*/ 35668 w 808278"/>
                  <a:gd name="connsiteY3" fmla="*/ 690777 h 1288606"/>
                  <a:gd name="connsiteX4" fmla="*/ 1242 w 808278"/>
                  <a:gd name="connsiteY4" fmla="*/ 282630 h 1288606"/>
                  <a:gd name="connsiteX5" fmla="*/ 81048 w 808278"/>
                  <a:gd name="connsiteY5" fmla="*/ 83965 h 1288606"/>
                  <a:gd name="connsiteX6" fmla="*/ 194055 w 808278"/>
                  <a:gd name="connsiteY6" fmla="*/ 17767 h 1288606"/>
                  <a:gd name="connsiteX7" fmla="*/ 301007 w 808278"/>
                  <a:gd name="connsiteY7" fmla="*/ 10 h 1288606"/>
                  <a:gd name="connsiteX8" fmla="*/ 453135 w 808278"/>
                  <a:gd name="connsiteY8" fmla="*/ 19128 h 1288606"/>
                  <a:gd name="connsiteX9" fmla="*/ 596623 w 808278"/>
                  <a:gd name="connsiteY9" fmla="*/ 115535 h 1288606"/>
                  <a:gd name="connsiteX10" fmla="*/ 668876 w 808278"/>
                  <a:gd name="connsiteY10" fmla="*/ 268819 h 1288606"/>
                  <a:gd name="connsiteX11" fmla="*/ 661393 w 808278"/>
                  <a:gd name="connsiteY11" fmla="*/ 460000 h 1288606"/>
                  <a:gd name="connsiteX12" fmla="*/ 805560 w 808278"/>
                  <a:gd name="connsiteY12" fmla="*/ 465646 h 1288606"/>
                  <a:gd name="connsiteX13" fmla="*/ 753309 w 808278"/>
                  <a:gd name="connsiteY13" fmla="*/ 491772 h 1288606"/>
                  <a:gd name="connsiteX14" fmla="*/ 701057 w 808278"/>
                  <a:gd name="connsiteY14" fmla="*/ 570149 h 1288606"/>
                  <a:gd name="connsiteX15" fmla="*/ 635743 w 808278"/>
                  <a:gd name="connsiteY15" fmla="*/ 622401 h 1288606"/>
                  <a:gd name="connsiteX16" fmla="*/ 609617 w 808278"/>
                  <a:gd name="connsiteY16" fmla="*/ 661589 h 1288606"/>
                  <a:gd name="connsiteX17" fmla="*/ 557366 w 808278"/>
                  <a:gd name="connsiteY17" fmla="*/ 700778 h 1288606"/>
                  <a:gd name="connsiteX18" fmla="*/ 478989 w 808278"/>
                  <a:gd name="connsiteY18" fmla="*/ 753029 h 1288606"/>
                  <a:gd name="connsiteX19" fmla="*/ 465926 w 808278"/>
                  <a:gd name="connsiteY19" fmla="*/ 831406 h 1288606"/>
                  <a:gd name="connsiteX20" fmla="*/ 452863 w 808278"/>
                  <a:gd name="connsiteY20" fmla="*/ 870595 h 1288606"/>
                  <a:gd name="connsiteX21" fmla="*/ 439800 w 808278"/>
                  <a:gd name="connsiteY21" fmla="*/ 922846 h 1288606"/>
                  <a:gd name="connsiteX22" fmla="*/ 426737 w 808278"/>
                  <a:gd name="connsiteY22" fmla="*/ 1197166 h 1288606"/>
                  <a:gd name="connsiteX0" fmla="*/ 74040 w 807193"/>
                  <a:gd name="connsiteY0" fmla="*/ 1288606 h 1288606"/>
                  <a:gd name="connsiteX1" fmla="*/ 103636 w 807193"/>
                  <a:gd name="connsiteY1" fmla="*/ 1062047 h 1288606"/>
                  <a:gd name="connsiteX2" fmla="*/ 103567 w 807193"/>
                  <a:gd name="connsiteY2" fmla="*/ 913321 h 1288606"/>
                  <a:gd name="connsiteX3" fmla="*/ 35668 w 807193"/>
                  <a:gd name="connsiteY3" fmla="*/ 690777 h 1288606"/>
                  <a:gd name="connsiteX4" fmla="*/ 1242 w 807193"/>
                  <a:gd name="connsiteY4" fmla="*/ 282630 h 1288606"/>
                  <a:gd name="connsiteX5" fmla="*/ 81048 w 807193"/>
                  <a:gd name="connsiteY5" fmla="*/ 83965 h 1288606"/>
                  <a:gd name="connsiteX6" fmla="*/ 194055 w 807193"/>
                  <a:gd name="connsiteY6" fmla="*/ 17767 h 1288606"/>
                  <a:gd name="connsiteX7" fmla="*/ 301007 w 807193"/>
                  <a:gd name="connsiteY7" fmla="*/ 10 h 1288606"/>
                  <a:gd name="connsiteX8" fmla="*/ 453135 w 807193"/>
                  <a:gd name="connsiteY8" fmla="*/ 19128 h 1288606"/>
                  <a:gd name="connsiteX9" fmla="*/ 596623 w 807193"/>
                  <a:gd name="connsiteY9" fmla="*/ 115535 h 1288606"/>
                  <a:gd name="connsiteX10" fmla="*/ 668876 w 807193"/>
                  <a:gd name="connsiteY10" fmla="*/ 268819 h 1288606"/>
                  <a:gd name="connsiteX11" fmla="*/ 661393 w 807193"/>
                  <a:gd name="connsiteY11" fmla="*/ 460000 h 1288606"/>
                  <a:gd name="connsiteX12" fmla="*/ 805560 w 807193"/>
                  <a:gd name="connsiteY12" fmla="*/ 465646 h 1288606"/>
                  <a:gd name="connsiteX13" fmla="*/ 538997 w 807193"/>
                  <a:gd name="connsiteY13" fmla="*/ 594166 h 1288606"/>
                  <a:gd name="connsiteX14" fmla="*/ 701057 w 807193"/>
                  <a:gd name="connsiteY14" fmla="*/ 570149 h 1288606"/>
                  <a:gd name="connsiteX15" fmla="*/ 635743 w 807193"/>
                  <a:gd name="connsiteY15" fmla="*/ 622401 h 1288606"/>
                  <a:gd name="connsiteX16" fmla="*/ 609617 w 807193"/>
                  <a:gd name="connsiteY16" fmla="*/ 661589 h 1288606"/>
                  <a:gd name="connsiteX17" fmla="*/ 557366 w 807193"/>
                  <a:gd name="connsiteY17" fmla="*/ 700778 h 1288606"/>
                  <a:gd name="connsiteX18" fmla="*/ 478989 w 807193"/>
                  <a:gd name="connsiteY18" fmla="*/ 753029 h 1288606"/>
                  <a:gd name="connsiteX19" fmla="*/ 465926 w 807193"/>
                  <a:gd name="connsiteY19" fmla="*/ 831406 h 1288606"/>
                  <a:gd name="connsiteX20" fmla="*/ 452863 w 807193"/>
                  <a:gd name="connsiteY20" fmla="*/ 870595 h 1288606"/>
                  <a:gd name="connsiteX21" fmla="*/ 439800 w 807193"/>
                  <a:gd name="connsiteY21" fmla="*/ 922846 h 1288606"/>
                  <a:gd name="connsiteX22" fmla="*/ 426737 w 807193"/>
                  <a:gd name="connsiteY22" fmla="*/ 1197166 h 1288606"/>
                  <a:gd name="connsiteX0" fmla="*/ 74040 w 703713"/>
                  <a:gd name="connsiteY0" fmla="*/ 1288606 h 1288606"/>
                  <a:gd name="connsiteX1" fmla="*/ 103636 w 703713"/>
                  <a:gd name="connsiteY1" fmla="*/ 1062047 h 1288606"/>
                  <a:gd name="connsiteX2" fmla="*/ 103567 w 703713"/>
                  <a:gd name="connsiteY2" fmla="*/ 913321 h 1288606"/>
                  <a:gd name="connsiteX3" fmla="*/ 35668 w 703713"/>
                  <a:gd name="connsiteY3" fmla="*/ 690777 h 1288606"/>
                  <a:gd name="connsiteX4" fmla="*/ 1242 w 703713"/>
                  <a:gd name="connsiteY4" fmla="*/ 282630 h 1288606"/>
                  <a:gd name="connsiteX5" fmla="*/ 81048 w 703713"/>
                  <a:gd name="connsiteY5" fmla="*/ 83965 h 1288606"/>
                  <a:gd name="connsiteX6" fmla="*/ 194055 w 703713"/>
                  <a:gd name="connsiteY6" fmla="*/ 17767 h 1288606"/>
                  <a:gd name="connsiteX7" fmla="*/ 301007 w 703713"/>
                  <a:gd name="connsiteY7" fmla="*/ 10 h 1288606"/>
                  <a:gd name="connsiteX8" fmla="*/ 453135 w 703713"/>
                  <a:gd name="connsiteY8" fmla="*/ 19128 h 1288606"/>
                  <a:gd name="connsiteX9" fmla="*/ 596623 w 703713"/>
                  <a:gd name="connsiteY9" fmla="*/ 115535 h 1288606"/>
                  <a:gd name="connsiteX10" fmla="*/ 668876 w 703713"/>
                  <a:gd name="connsiteY10" fmla="*/ 268819 h 1288606"/>
                  <a:gd name="connsiteX11" fmla="*/ 661393 w 703713"/>
                  <a:gd name="connsiteY11" fmla="*/ 460000 h 1288606"/>
                  <a:gd name="connsiteX12" fmla="*/ 565054 w 703713"/>
                  <a:gd name="connsiteY12" fmla="*/ 534702 h 1288606"/>
                  <a:gd name="connsiteX13" fmla="*/ 538997 w 703713"/>
                  <a:gd name="connsiteY13" fmla="*/ 594166 h 1288606"/>
                  <a:gd name="connsiteX14" fmla="*/ 701057 w 703713"/>
                  <a:gd name="connsiteY14" fmla="*/ 570149 h 1288606"/>
                  <a:gd name="connsiteX15" fmla="*/ 635743 w 703713"/>
                  <a:gd name="connsiteY15" fmla="*/ 622401 h 1288606"/>
                  <a:gd name="connsiteX16" fmla="*/ 609617 w 703713"/>
                  <a:gd name="connsiteY16" fmla="*/ 661589 h 1288606"/>
                  <a:gd name="connsiteX17" fmla="*/ 557366 w 703713"/>
                  <a:gd name="connsiteY17" fmla="*/ 700778 h 1288606"/>
                  <a:gd name="connsiteX18" fmla="*/ 478989 w 703713"/>
                  <a:gd name="connsiteY18" fmla="*/ 753029 h 1288606"/>
                  <a:gd name="connsiteX19" fmla="*/ 465926 w 703713"/>
                  <a:gd name="connsiteY19" fmla="*/ 831406 h 1288606"/>
                  <a:gd name="connsiteX20" fmla="*/ 452863 w 703713"/>
                  <a:gd name="connsiteY20" fmla="*/ 870595 h 1288606"/>
                  <a:gd name="connsiteX21" fmla="*/ 439800 w 703713"/>
                  <a:gd name="connsiteY21" fmla="*/ 922846 h 1288606"/>
                  <a:gd name="connsiteX22" fmla="*/ 426737 w 703713"/>
                  <a:gd name="connsiteY22" fmla="*/ 1197166 h 1288606"/>
                  <a:gd name="connsiteX0" fmla="*/ 74040 w 670183"/>
                  <a:gd name="connsiteY0" fmla="*/ 1288606 h 1288606"/>
                  <a:gd name="connsiteX1" fmla="*/ 103636 w 670183"/>
                  <a:gd name="connsiteY1" fmla="*/ 1062047 h 1288606"/>
                  <a:gd name="connsiteX2" fmla="*/ 103567 w 670183"/>
                  <a:gd name="connsiteY2" fmla="*/ 913321 h 1288606"/>
                  <a:gd name="connsiteX3" fmla="*/ 35668 w 670183"/>
                  <a:gd name="connsiteY3" fmla="*/ 690777 h 1288606"/>
                  <a:gd name="connsiteX4" fmla="*/ 1242 w 670183"/>
                  <a:gd name="connsiteY4" fmla="*/ 282630 h 1288606"/>
                  <a:gd name="connsiteX5" fmla="*/ 81048 w 670183"/>
                  <a:gd name="connsiteY5" fmla="*/ 83965 h 1288606"/>
                  <a:gd name="connsiteX6" fmla="*/ 194055 w 670183"/>
                  <a:gd name="connsiteY6" fmla="*/ 17767 h 1288606"/>
                  <a:gd name="connsiteX7" fmla="*/ 301007 w 670183"/>
                  <a:gd name="connsiteY7" fmla="*/ 10 h 1288606"/>
                  <a:gd name="connsiteX8" fmla="*/ 453135 w 670183"/>
                  <a:gd name="connsiteY8" fmla="*/ 19128 h 1288606"/>
                  <a:gd name="connsiteX9" fmla="*/ 596623 w 670183"/>
                  <a:gd name="connsiteY9" fmla="*/ 115535 h 1288606"/>
                  <a:gd name="connsiteX10" fmla="*/ 668876 w 670183"/>
                  <a:gd name="connsiteY10" fmla="*/ 268819 h 1288606"/>
                  <a:gd name="connsiteX11" fmla="*/ 661393 w 670183"/>
                  <a:gd name="connsiteY11" fmla="*/ 460000 h 1288606"/>
                  <a:gd name="connsiteX12" fmla="*/ 565054 w 670183"/>
                  <a:gd name="connsiteY12" fmla="*/ 534702 h 1288606"/>
                  <a:gd name="connsiteX13" fmla="*/ 538997 w 670183"/>
                  <a:gd name="connsiteY13" fmla="*/ 594166 h 1288606"/>
                  <a:gd name="connsiteX14" fmla="*/ 574851 w 670183"/>
                  <a:gd name="connsiteY14" fmla="*/ 617774 h 1288606"/>
                  <a:gd name="connsiteX15" fmla="*/ 635743 w 670183"/>
                  <a:gd name="connsiteY15" fmla="*/ 622401 h 1288606"/>
                  <a:gd name="connsiteX16" fmla="*/ 609617 w 670183"/>
                  <a:gd name="connsiteY16" fmla="*/ 661589 h 1288606"/>
                  <a:gd name="connsiteX17" fmla="*/ 557366 w 670183"/>
                  <a:gd name="connsiteY17" fmla="*/ 700778 h 1288606"/>
                  <a:gd name="connsiteX18" fmla="*/ 478989 w 670183"/>
                  <a:gd name="connsiteY18" fmla="*/ 753029 h 1288606"/>
                  <a:gd name="connsiteX19" fmla="*/ 465926 w 670183"/>
                  <a:gd name="connsiteY19" fmla="*/ 831406 h 1288606"/>
                  <a:gd name="connsiteX20" fmla="*/ 452863 w 670183"/>
                  <a:gd name="connsiteY20" fmla="*/ 870595 h 1288606"/>
                  <a:gd name="connsiteX21" fmla="*/ 439800 w 670183"/>
                  <a:gd name="connsiteY21" fmla="*/ 922846 h 1288606"/>
                  <a:gd name="connsiteX22" fmla="*/ 426737 w 670183"/>
                  <a:gd name="connsiteY22" fmla="*/ 1197166 h 1288606"/>
                  <a:gd name="connsiteX0" fmla="*/ 74040 w 670183"/>
                  <a:gd name="connsiteY0" fmla="*/ 1288606 h 1288606"/>
                  <a:gd name="connsiteX1" fmla="*/ 103636 w 670183"/>
                  <a:gd name="connsiteY1" fmla="*/ 1062047 h 1288606"/>
                  <a:gd name="connsiteX2" fmla="*/ 103567 w 670183"/>
                  <a:gd name="connsiteY2" fmla="*/ 913321 h 1288606"/>
                  <a:gd name="connsiteX3" fmla="*/ 35668 w 670183"/>
                  <a:gd name="connsiteY3" fmla="*/ 690777 h 1288606"/>
                  <a:gd name="connsiteX4" fmla="*/ 1242 w 670183"/>
                  <a:gd name="connsiteY4" fmla="*/ 282630 h 1288606"/>
                  <a:gd name="connsiteX5" fmla="*/ 81048 w 670183"/>
                  <a:gd name="connsiteY5" fmla="*/ 83965 h 1288606"/>
                  <a:gd name="connsiteX6" fmla="*/ 194055 w 670183"/>
                  <a:gd name="connsiteY6" fmla="*/ 17767 h 1288606"/>
                  <a:gd name="connsiteX7" fmla="*/ 301007 w 670183"/>
                  <a:gd name="connsiteY7" fmla="*/ 10 h 1288606"/>
                  <a:gd name="connsiteX8" fmla="*/ 453135 w 670183"/>
                  <a:gd name="connsiteY8" fmla="*/ 19128 h 1288606"/>
                  <a:gd name="connsiteX9" fmla="*/ 596623 w 670183"/>
                  <a:gd name="connsiteY9" fmla="*/ 115535 h 1288606"/>
                  <a:gd name="connsiteX10" fmla="*/ 668876 w 670183"/>
                  <a:gd name="connsiteY10" fmla="*/ 268819 h 1288606"/>
                  <a:gd name="connsiteX11" fmla="*/ 661393 w 670183"/>
                  <a:gd name="connsiteY11" fmla="*/ 460000 h 1288606"/>
                  <a:gd name="connsiteX12" fmla="*/ 565054 w 670183"/>
                  <a:gd name="connsiteY12" fmla="*/ 534702 h 1288606"/>
                  <a:gd name="connsiteX13" fmla="*/ 538997 w 670183"/>
                  <a:gd name="connsiteY13" fmla="*/ 594166 h 1288606"/>
                  <a:gd name="connsiteX14" fmla="*/ 574851 w 670183"/>
                  <a:gd name="connsiteY14" fmla="*/ 617774 h 1288606"/>
                  <a:gd name="connsiteX15" fmla="*/ 635743 w 670183"/>
                  <a:gd name="connsiteY15" fmla="*/ 622401 h 1288606"/>
                  <a:gd name="connsiteX16" fmla="*/ 604854 w 670183"/>
                  <a:gd name="connsiteY16" fmla="*/ 678257 h 1288606"/>
                  <a:gd name="connsiteX17" fmla="*/ 557366 w 670183"/>
                  <a:gd name="connsiteY17" fmla="*/ 700778 h 1288606"/>
                  <a:gd name="connsiteX18" fmla="*/ 478989 w 670183"/>
                  <a:gd name="connsiteY18" fmla="*/ 753029 h 1288606"/>
                  <a:gd name="connsiteX19" fmla="*/ 465926 w 670183"/>
                  <a:gd name="connsiteY19" fmla="*/ 831406 h 1288606"/>
                  <a:gd name="connsiteX20" fmla="*/ 452863 w 670183"/>
                  <a:gd name="connsiteY20" fmla="*/ 870595 h 1288606"/>
                  <a:gd name="connsiteX21" fmla="*/ 439800 w 670183"/>
                  <a:gd name="connsiteY21" fmla="*/ 922846 h 1288606"/>
                  <a:gd name="connsiteX22" fmla="*/ 426737 w 670183"/>
                  <a:gd name="connsiteY22" fmla="*/ 1197166 h 1288606"/>
                  <a:gd name="connsiteX0" fmla="*/ 74040 w 670183"/>
                  <a:gd name="connsiteY0" fmla="*/ 1288606 h 1288606"/>
                  <a:gd name="connsiteX1" fmla="*/ 103636 w 670183"/>
                  <a:gd name="connsiteY1" fmla="*/ 1062047 h 1288606"/>
                  <a:gd name="connsiteX2" fmla="*/ 103567 w 670183"/>
                  <a:gd name="connsiteY2" fmla="*/ 913321 h 1288606"/>
                  <a:gd name="connsiteX3" fmla="*/ 35668 w 670183"/>
                  <a:gd name="connsiteY3" fmla="*/ 690777 h 1288606"/>
                  <a:gd name="connsiteX4" fmla="*/ 1242 w 670183"/>
                  <a:gd name="connsiteY4" fmla="*/ 282630 h 1288606"/>
                  <a:gd name="connsiteX5" fmla="*/ 81048 w 670183"/>
                  <a:gd name="connsiteY5" fmla="*/ 83965 h 1288606"/>
                  <a:gd name="connsiteX6" fmla="*/ 194055 w 670183"/>
                  <a:gd name="connsiteY6" fmla="*/ 17767 h 1288606"/>
                  <a:gd name="connsiteX7" fmla="*/ 301007 w 670183"/>
                  <a:gd name="connsiteY7" fmla="*/ 10 h 1288606"/>
                  <a:gd name="connsiteX8" fmla="*/ 453135 w 670183"/>
                  <a:gd name="connsiteY8" fmla="*/ 19128 h 1288606"/>
                  <a:gd name="connsiteX9" fmla="*/ 596623 w 670183"/>
                  <a:gd name="connsiteY9" fmla="*/ 115535 h 1288606"/>
                  <a:gd name="connsiteX10" fmla="*/ 668876 w 670183"/>
                  <a:gd name="connsiteY10" fmla="*/ 268819 h 1288606"/>
                  <a:gd name="connsiteX11" fmla="*/ 661393 w 670183"/>
                  <a:gd name="connsiteY11" fmla="*/ 460000 h 1288606"/>
                  <a:gd name="connsiteX12" fmla="*/ 565054 w 670183"/>
                  <a:gd name="connsiteY12" fmla="*/ 534702 h 1288606"/>
                  <a:gd name="connsiteX13" fmla="*/ 538997 w 670183"/>
                  <a:gd name="connsiteY13" fmla="*/ 594166 h 1288606"/>
                  <a:gd name="connsiteX14" fmla="*/ 574851 w 670183"/>
                  <a:gd name="connsiteY14" fmla="*/ 617774 h 1288606"/>
                  <a:gd name="connsiteX15" fmla="*/ 635743 w 670183"/>
                  <a:gd name="connsiteY15" fmla="*/ 622401 h 1288606"/>
                  <a:gd name="connsiteX16" fmla="*/ 604854 w 670183"/>
                  <a:gd name="connsiteY16" fmla="*/ 678257 h 1288606"/>
                  <a:gd name="connsiteX17" fmla="*/ 535935 w 670183"/>
                  <a:gd name="connsiteY17" fmla="*/ 722210 h 1288606"/>
                  <a:gd name="connsiteX18" fmla="*/ 478989 w 670183"/>
                  <a:gd name="connsiteY18" fmla="*/ 753029 h 1288606"/>
                  <a:gd name="connsiteX19" fmla="*/ 465926 w 670183"/>
                  <a:gd name="connsiteY19" fmla="*/ 831406 h 1288606"/>
                  <a:gd name="connsiteX20" fmla="*/ 452863 w 670183"/>
                  <a:gd name="connsiteY20" fmla="*/ 870595 h 1288606"/>
                  <a:gd name="connsiteX21" fmla="*/ 439800 w 670183"/>
                  <a:gd name="connsiteY21" fmla="*/ 922846 h 1288606"/>
                  <a:gd name="connsiteX22" fmla="*/ 426737 w 670183"/>
                  <a:gd name="connsiteY22" fmla="*/ 1197166 h 1288606"/>
                  <a:gd name="connsiteX0" fmla="*/ 74040 w 670183"/>
                  <a:gd name="connsiteY0" fmla="*/ 1288606 h 1288606"/>
                  <a:gd name="connsiteX1" fmla="*/ 103636 w 670183"/>
                  <a:gd name="connsiteY1" fmla="*/ 1062047 h 1288606"/>
                  <a:gd name="connsiteX2" fmla="*/ 103567 w 670183"/>
                  <a:gd name="connsiteY2" fmla="*/ 913321 h 1288606"/>
                  <a:gd name="connsiteX3" fmla="*/ 35668 w 670183"/>
                  <a:gd name="connsiteY3" fmla="*/ 690777 h 1288606"/>
                  <a:gd name="connsiteX4" fmla="*/ 1242 w 670183"/>
                  <a:gd name="connsiteY4" fmla="*/ 282630 h 1288606"/>
                  <a:gd name="connsiteX5" fmla="*/ 81048 w 670183"/>
                  <a:gd name="connsiteY5" fmla="*/ 83965 h 1288606"/>
                  <a:gd name="connsiteX6" fmla="*/ 194055 w 670183"/>
                  <a:gd name="connsiteY6" fmla="*/ 17767 h 1288606"/>
                  <a:gd name="connsiteX7" fmla="*/ 301007 w 670183"/>
                  <a:gd name="connsiteY7" fmla="*/ 10 h 1288606"/>
                  <a:gd name="connsiteX8" fmla="*/ 453135 w 670183"/>
                  <a:gd name="connsiteY8" fmla="*/ 19128 h 1288606"/>
                  <a:gd name="connsiteX9" fmla="*/ 596623 w 670183"/>
                  <a:gd name="connsiteY9" fmla="*/ 115535 h 1288606"/>
                  <a:gd name="connsiteX10" fmla="*/ 668876 w 670183"/>
                  <a:gd name="connsiteY10" fmla="*/ 268819 h 1288606"/>
                  <a:gd name="connsiteX11" fmla="*/ 661393 w 670183"/>
                  <a:gd name="connsiteY11" fmla="*/ 460000 h 1288606"/>
                  <a:gd name="connsiteX12" fmla="*/ 565054 w 670183"/>
                  <a:gd name="connsiteY12" fmla="*/ 534702 h 1288606"/>
                  <a:gd name="connsiteX13" fmla="*/ 538997 w 670183"/>
                  <a:gd name="connsiteY13" fmla="*/ 594166 h 1288606"/>
                  <a:gd name="connsiteX14" fmla="*/ 574851 w 670183"/>
                  <a:gd name="connsiteY14" fmla="*/ 617774 h 1288606"/>
                  <a:gd name="connsiteX15" fmla="*/ 635743 w 670183"/>
                  <a:gd name="connsiteY15" fmla="*/ 622401 h 1288606"/>
                  <a:gd name="connsiteX16" fmla="*/ 604854 w 670183"/>
                  <a:gd name="connsiteY16" fmla="*/ 678257 h 1288606"/>
                  <a:gd name="connsiteX17" fmla="*/ 535935 w 670183"/>
                  <a:gd name="connsiteY17" fmla="*/ 722210 h 1288606"/>
                  <a:gd name="connsiteX18" fmla="*/ 417076 w 670183"/>
                  <a:gd name="connsiteY18" fmla="*/ 776841 h 1288606"/>
                  <a:gd name="connsiteX19" fmla="*/ 465926 w 670183"/>
                  <a:gd name="connsiteY19" fmla="*/ 831406 h 1288606"/>
                  <a:gd name="connsiteX20" fmla="*/ 452863 w 670183"/>
                  <a:gd name="connsiteY20" fmla="*/ 870595 h 1288606"/>
                  <a:gd name="connsiteX21" fmla="*/ 439800 w 670183"/>
                  <a:gd name="connsiteY21" fmla="*/ 922846 h 1288606"/>
                  <a:gd name="connsiteX22" fmla="*/ 426737 w 670183"/>
                  <a:gd name="connsiteY22" fmla="*/ 1197166 h 1288606"/>
                  <a:gd name="connsiteX0" fmla="*/ 74040 w 670183"/>
                  <a:gd name="connsiteY0" fmla="*/ 1288606 h 1288606"/>
                  <a:gd name="connsiteX1" fmla="*/ 103636 w 670183"/>
                  <a:gd name="connsiteY1" fmla="*/ 1062047 h 1288606"/>
                  <a:gd name="connsiteX2" fmla="*/ 103567 w 670183"/>
                  <a:gd name="connsiteY2" fmla="*/ 913321 h 1288606"/>
                  <a:gd name="connsiteX3" fmla="*/ 35668 w 670183"/>
                  <a:gd name="connsiteY3" fmla="*/ 690777 h 1288606"/>
                  <a:gd name="connsiteX4" fmla="*/ 1242 w 670183"/>
                  <a:gd name="connsiteY4" fmla="*/ 282630 h 1288606"/>
                  <a:gd name="connsiteX5" fmla="*/ 81048 w 670183"/>
                  <a:gd name="connsiteY5" fmla="*/ 83965 h 1288606"/>
                  <a:gd name="connsiteX6" fmla="*/ 194055 w 670183"/>
                  <a:gd name="connsiteY6" fmla="*/ 17767 h 1288606"/>
                  <a:gd name="connsiteX7" fmla="*/ 301007 w 670183"/>
                  <a:gd name="connsiteY7" fmla="*/ 10 h 1288606"/>
                  <a:gd name="connsiteX8" fmla="*/ 453135 w 670183"/>
                  <a:gd name="connsiteY8" fmla="*/ 19128 h 1288606"/>
                  <a:gd name="connsiteX9" fmla="*/ 596623 w 670183"/>
                  <a:gd name="connsiteY9" fmla="*/ 115535 h 1288606"/>
                  <a:gd name="connsiteX10" fmla="*/ 668876 w 670183"/>
                  <a:gd name="connsiteY10" fmla="*/ 268819 h 1288606"/>
                  <a:gd name="connsiteX11" fmla="*/ 661393 w 670183"/>
                  <a:gd name="connsiteY11" fmla="*/ 460000 h 1288606"/>
                  <a:gd name="connsiteX12" fmla="*/ 565054 w 670183"/>
                  <a:gd name="connsiteY12" fmla="*/ 534702 h 1288606"/>
                  <a:gd name="connsiteX13" fmla="*/ 538997 w 670183"/>
                  <a:gd name="connsiteY13" fmla="*/ 594166 h 1288606"/>
                  <a:gd name="connsiteX14" fmla="*/ 574851 w 670183"/>
                  <a:gd name="connsiteY14" fmla="*/ 617774 h 1288606"/>
                  <a:gd name="connsiteX15" fmla="*/ 635743 w 670183"/>
                  <a:gd name="connsiteY15" fmla="*/ 622401 h 1288606"/>
                  <a:gd name="connsiteX16" fmla="*/ 604854 w 670183"/>
                  <a:gd name="connsiteY16" fmla="*/ 678257 h 1288606"/>
                  <a:gd name="connsiteX17" fmla="*/ 535935 w 670183"/>
                  <a:gd name="connsiteY17" fmla="*/ 722210 h 1288606"/>
                  <a:gd name="connsiteX18" fmla="*/ 417076 w 670183"/>
                  <a:gd name="connsiteY18" fmla="*/ 776841 h 1288606"/>
                  <a:gd name="connsiteX19" fmla="*/ 399251 w 670183"/>
                  <a:gd name="connsiteY19" fmla="*/ 848075 h 1288606"/>
                  <a:gd name="connsiteX20" fmla="*/ 452863 w 670183"/>
                  <a:gd name="connsiteY20" fmla="*/ 870595 h 1288606"/>
                  <a:gd name="connsiteX21" fmla="*/ 439800 w 670183"/>
                  <a:gd name="connsiteY21" fmla="*/ 922846 h 1288606"/>
                  <a:gd name="connsiteX22" fmla="*/ 426737 w 670183"/>
                  <a:gd name="connsiteY22" fmla="*/ 1197166 h 1288606"/>
                  <a:gd name="connsiteX0" fmla="*/ 74040 w 670183"/>
                  <a:gd name="connsiteY0" fmla="*/ 1288606 h 1288606"/>
                  <a:gd name="connsiteX1" fmla="*/ 103636 w 670183"/>
                  <a:gd name="connsiteY1" fmla="*/ 1062047 h 1288606"/>
                  <a:gd name="connsiteX2" fmla="*/ 103567 w 670183"/>
                  <a:gd name="connsiteY2" fmla="*/ 913321 h 1288606"/>
                  <a:gd name="connsiteX3" fmla="*/ 35668 w 670183"/>
                  <a:gd name="connsiteY3" fmla="*/ 690777 h 1288606"/>
                  <a:gd name="connsiteX4" fmla="*/ 1242 w 670183"/>
                  <a:gd name="connsiteY4" fmla="*/ 282630 h 1288606"/>
                  <a:gd name="connsiteX5" fmla="*/ 81048 w 670183"/>
                  <a:gd name="connsiteY5" fmla="*/ 83965 h 1288606"/>
                  <a:gd name="connsiteX6" fmla="*/ 194055 w 670183"/>
                  <a:gd name="connsiteY6" fmla="*/ 17767 h 1288606"/>
                  <a:gd name="connsiteX7" fmla="*/ 301007 w 670183"/>
                  <a:gd name="connsiteY7" fmla="*/ 10 h 1288606"/>
                  <a:gd name="connsiteX8" fmla="*/ 453135 w 670183"/>
                  <a:gd name="connsiteY8" fmla="*/ 19128 h 1288606"/>
                  <a:gd name="connsiteX9" fmla="*/ 596623 w 670183"/>
                  <a:gd name="connsiteY9" fmla="*/ 115535 h 1288606"/>
                  <a:gd name="connsiteX10" fmla="*/ 668876 w 670183"/>
                  <a:gd name="connsiteY10" fmla="*/ 268819 h 1288606"/>
                  <a:gd name="connsiteX11" fmla="*/ 661393 w 670183"/>
                  <a:gd name="connsiteY11" fmla="*/ 460000 h 1288606"/>
                  <a:gd name="connsiteX12" fmla="*/ 565054 w 670183"/>
                  <a:gd name="connsiteY12" fmla="*/ 534702 h 1288606"/>
                  <a:gd name="connsiteX13" fmla="*/ 538997 w 670183"/>
                  <a:gd name="connsiteY13" fmla="*/ 594166 h 1288606"/>
                  <a:gd name="connsiteX14" fmla="*/ 574851 w 670183"/>
                  <a:gd name="connsiteY14" fmla="*/ 617774 h 1288606"/>
                  <a:gd name="connsiteX15" fmla="*/ 635743 w 670183"/>
                  <a:gd name="connsiteY15" fmla="*/ 622401 h 1288606"/>
                  <a:gd name="connsiteX16" fmla="*/ 604854 w 670183"/>
                  <a:gd name="connsiteY16" fmla="*/ 678257 h 1288606"/>
                  <a:gd name="connsiteX17" fmla="*/ 535935 w 670183"/>
                  <a:gd name="connsiteY17" fmla="*/ 722210 h 1288606"/>
                  <a:gd name="connsiteX18" fmla="*/ 417076 w 670183"/>
                  <a:gd name="connsiteY18" fmla="*/ 776841 h 1288606"/>
                  <a:gd name="connsiteX19" fmla="*/ 399251 w 670183"/>
                  <a:gd name="connsiteY19" fmla="*/ 848075 h 1288606"/>
                  <a:gd name="connsiteX20" fmla="*/ 412382 w 670183"/>
                  <a:gd name="connsiteY20" fmla="*/ 903933 h 1288606"/>
                  <a:gd name="connsiteX21" fmla="*/ 439800 w 670183"/>
                  <a:gd name="connsiteY21" fmla="*/ 922846 h 1288606"/>
                  <a:gd name="connsiteX22" fmla="*/ 426737 w 670183"/>
                  <a:gd name="connsiteY22" fmla="*/ 1197166 h 1288606"/>
                  <a:gd name="connsiteX0" fmla="*/ 74040 w 670183"/>
                  <a:gd name="connsiteY0" fmla="*/ 1288606 h 1288606"/>
                  <a:gd name="connsiteX1" fmla="*/ 103636 w 670183"/>
                  <a:gd name="connsiteY1" fmla="*/ 1062047 h 1288606"/>
                  <a:gd name="connsiteX2" fmla="*/ 103567 w 670183"/>
                  <a:gd name="connsiteY2" fmla="*/ 913321 h 1288606"/>
                  <a:gd name="connsiteX3" fmla="*/ 35668 w 670183"/>
                  <a:gd name="connsiteY3" fmla="*/ 690777 h 1288606"/>
                  <a:gd name="connsiteX4" fmla="*/ 1242 w 670183"/>
                  <a:gd name="connsiteY4" fmla="*/ 282630 h 1288606"/>
                  <a:gd name="connsiteX5" fmla="*/ 81048 w 670183"/>
                  <a:gd name="connsiteY5" fmla="*/ 83965 h 1288606"/>
                  <a:gd name="connsiteX6" fmla="*/ 194055 w 670183"/>
                  <a:gd name="connsiteY6" fmla="*/ 17767 h 1288606"/>
                  <a:gd name="connsiteX7" fmla="*/ 301007 w 670183"/>
                  <a:gd name="connsiteY7" fmla="*/ 10 h 1288606"/>
                  <a:gd name="connsiteX8" fmla="*/ 453135 w 670183"/>
                  <a:gd name="connsiteY8" fmla="*/ 19128 h 1288606"/>
                  <a:gd name="connsiteX9" fmla="*/ 596623 w 670183"/>
                  <a:gd name="connsiteY9" fmla="*/ 115535 h 1288606"/>
                  <a:gd name="connsiteX10" fmla="*/ 668876 w 670183"/>
                  <a:gd name="connsiteY10" fmla="*/ 268819 h 1288606"/>
                  <a:gd name="connsiteX11" fmla="*/ 661393 w 670183"/>
                  <a:gd name="connsiteY11" fmla="*/ 460000 h 1288606"/>
                  <a:gd name="connsiteX12" fmla="*/ 565054 w 670183"/>
                  <a:gd name="connsiteY12" fmla="*/ 534702 h 1288606"/>
                  <a:gd name="connsiteX13" fmla="*/ 538997 w 670183"/>
                  <a:gd name="connsiteY13" fmla="*/ 594166 h 1288606"/>
                  <a:gd name="connsiteX14" fmla="*/ 574851 w 670183"/>
                  <a:gd name="connsiteY14" fmla="*/ 617774 h 1288606"/>
                  <a:gd name="connsiteX15" fmla="*/ 635743 w 670183"/>
                  <a:gd name="connsiteY15" fmla="*/ 622401 h 1288606"/>
                  <a:gd name="connsiteX16" fmla="*/ 604854 w 670183"/>
                  <a:gd name="connsiteY16" fmla="*/ 678257 h 1288606"/>
                  <a:gd name="connsiteX17" fmla="*/ 535935 w 670183"/>
                  <a:gd name="connsiteY17" fmla="*/ 722210 h 1288606"/>
                  <a:gd name="connsiteX18" fmla="*/ 417076 w 670183"/>
                  <a:gd name="connsiteY18" fmla="*/ 776841 h 1288606"/>
                  <a:gd name="connsiteX19" fmla="*/ 399251 w 670183"/>
                  <a:gd name="connsiteY19" fmla="*/ 848075 h 1288606"/>
                  <a:gd name="connsiteX20" fmla="*/ 412382 w 670183"/>
                  <a:gd name="connsiteY20" fmla="*/ 903933 h 1288606"/>
                  <a:gd name="connsiteX21" fmla="*/ 446944 w 670183"/>
                  <a:gd name="connsiteY21" fmla="*/ 989521 h 1288606"/>
                  <a:gd name="connsiteX22" fmla="*/ 426737 w 670183"/>
                  <a:gd name="connsiteY22" fmla="*/ 1197166 h 1288606"/>
                  <a:gd name="connsiteX0" fmla="*/ 74040 w 670183"/>
                  <a:gd name="connsiteY0" fmla="*/ 1288606 h 1288606"/>
                  <a:gd name="connsiteX1" fmla="*/ 103636 w 670183"/>
                  <a:gd name="connsiteY1" fmla="*/ 1062047 h 1288606"/>
                  <a:gd name="connsiteX2" fmla="*/ 103567 w 670183"/>
                  <a:gd name="connsiteY2" fmla="*/ 913321 h 1288606"/>
                  <a:gd name="connsiteX3" fmla="*/ 35668 w 670183"/>
                  <a:gd name="connsiteY3" fmla="*/ 690777 h 1288606"/>
                  <a:gd name="connsiteX4" fmla="*/ 1242 w 670183"/>
                  <a:gd name="connsiteY4" fmla="*/ 282630 h 1288606"/>
                  <a:gd name="connsiteX5" fmla="*/ 81048 w 670183"/>
                  <a:gd name="connsiteY5" fmla="*/ 83965 h 1288606"/>
                  <a:gd name="connsiteX6" fmla="*/ 194055 w 670183"/>
                  <a:gd name="connsiteY6" fmla="*/ 17767 h 1288606"/>
                  <a:gd name="connsiteX7" fmla="*/ 301007 w 670183"/>
                  <a:gd name="connsiteY7" fmla="*/ 10 h 1288606"/>
                  <a:gd name="connsiteX8" fmla="*/ 453135 w 670183"/>
                  <a:gd name="connsiteY8" fmla="*/ 19128 h 1288606"/>
                  <a:gd name="connsiteX9" fmla="*/ 596623 w 670183"/>
                  <a:gd name="connsiteY9" fmla="*/ 115535 h 1288606"/>
                  <a:gd name="connsiteX10" fmla="*/ 668876 w 670183"/>
                  <a:gd name="connsiteY10" fmla="*/ 268819 h 1288606"/>
                  <a:gd name="connsiteX11" fmla="*/ 661393 w 670183"/>
                  <a:gd name="connsiteY11" fmla="*/ 460000 h 1288606"/>
                  <a:gd name="connsiteX12" fmla="*/ 565054 w 670183"/>
                  <a:gd name="connsiteY12" fmla="*/ 534702 h 1288606"/>
                  <a:gd name="connsiteX13" fmla="*/ 538997 w 670183"/>
                  <a:gd name="connsiteY13" fmla="*/ 594166 h 1288606"/>
                  <a:gd name="connsiteX14" fmla="*/ 574851 w 670183"/>
                  <a:gd name="connsiteY14" fmla="*/ 617774 h 1288606"/>
                  <a:gd name="connsiteX15" fmla="*/ 635743 w 670183"/>
                  <a:gd name="connsiteY15" fmla="*/ 622401 h 1288606"/>
                  <a:gd name="connsiteX16" fmla="*/ 604854 w 670183"/>
                  <a:gd name="connsiteY16" fmla="*/ 678257 h 1288606"/>
                  <a:gd name="connsiteX17" fmla="*/ 535935 w 670183"/>
                  <a:gd name="connsiteY17" fmla="*/ 722210 h 1288606"/>
                  <a:gd name="connsiteX18" fmla="*/ 417076 w 670183"/>
                  <a:gd name="connsiteY18" fmla="*/ 776841 h 1288606"/>
                  <a:gd name="connsiteX19" fmla="*/ 399251 w 670183"/>
                  <a:gd name="connsiteY19" fmla="*/ 848075 h 1288606"/>
                  <a:gd name="connsiteX20" fmla="*/ 412382 w 670183"/>
                  <a:gd name="connsiteY20" fmla="*/ 903933 h 1288606"/>
                  <a:gd name="connsiteX21" fmla="*/ 446944 w 670183"/>
                  <a:gd name="connsiteY21" fmla="*/ 989521 h 1288606"/>
                  <a:gd name="connsiteX22" fmla="*/ 426737 w 670183"/>
                  <a:gd name="connsiteY22" fmla="*/ 1197166 h 1288606"/>
                  <a:gd name="connsiteX0" fmla="*/ 74040 w 670183"/>
                  <a:gd name="connsiteY0" fmla="*/ 1288606 h 1288606"/>
                  <a:gd name="connsiteX1" fmla="*/ 103636 w 670183"/>
                  <a:gd name="connsiteY1" fmla="*/ 1062047 h 1288606"/>
                  <a:gd name="connsiteX2" fmla="*/ 103567 w 670183"/>
                  <a:gd name="connsiteY2" fmla="*/ 913321 h 1288606"/>
                  <a:gd name="connsiteX3" fmla="*/ 35668 w 670183"/>
                  <a:gd name="connsiteY3" fmla="*/ 690777 h 1288606"/>
                  <a:gd name="connsiteX4" fmla="*/ 1242 w 670183"/>
                  <a:gd name="connsiteY4" fmla="*/ 282630 h 1288606"/>
                  <a:gd name="connsiteX5" fmla="*/ 81048 w 670183"/>
                  <a:gd name="connsiteY5" fmla="*/ 83965 h 1288606"/>
                  <a:gd name="connsiteX6" fmla="*/ 194055 w 670183"/>
                  <a:gd name="connsiteY6" fmla="*/ 17767 h 1288606"/>
                  <a:gd name="connsiteX7" fmla="*/ 301007 w 670183"/>
                  <a:gd name="connsiteY7" fmla="*/ 10 h 1288606"/>
                  <a:gd name="connsiteX8" fmla="*/ 453135 w 670183"/>
                  <a:gd name="connsiteY8" fmla="*/ 19128 h 1288606"/>
                  <a:gd name="connsiteX9" fmla="*/ 596623 w 670183"/>
                  <a:gd name="connsiteY9" fmla="*/ 115535 h 1288606"/>
                  <a:gd name="connsiteX10" fmla="*/ 668876 w 670183"/>
                  <a:gd name="connsiteY10" fmla="*/ 268819 h 1288606"/>
                  <a:gd name="connsiteX11" fmla="*/ 661393 w 670183"/>
                  <a:gd name="connsiteY11" fmla="*/ 460000 h 1288606"/>
                  <a:gd name="connsiteX12" fmla="*/ 565054 w 670183"/>
                  <a:gd name="connsiteY12" fmla="*/ 534702 h 1288606"/>
                  <a:gd name="connsiteX13" fmla="*/ 538997 w 670183"/>
                  <a:gd name="connsiteY13" fmla="*/ 594166 h 1288606"/>
                  <a:gd name="connsiteX14" fmla="*/ 574851 w 670183"/>
                  <a:gd name="connsiteY14" fmla="*/ 617774 h 1288606"/>
                  <a:gd name="connsiteX15" fmla="*/ 635743 w 670183"/>
                  <a:gd name="connsiteY15" fmla="*/ 622401 h 1288606"/>
                  <a:gd name="connsiteX16" fmla="*/ 604854 w 670183"/>
                  <a:gd name="connsiteY16" fmla="*/ 678257 h 1288606"/>
                  <a:gd name="connsiteX17" fmla="*/ 535935 w 670183"/>
                  <a:gd name="connsiteY17" fmla="*/ 722210 h 1288606"/>
                  <a:gd name="connsiteX18" fmla="*/ 417076 w 670183"/>
                  <a:gd name="connsiteY18" fmla="*/ 776841 h 1288606"/>
                  <a:gd name="connsiteX19" fmla="*/ 399251 w 670183"/>
                  <a:gd name="connsiteY19" fmla="*/ 848075 h 1288606"/>
                  <a:gd name="connsiteX20" fmla="*/ 412382 w 670183"/>
                  <a:gd name="connsiteY20" fmla="*/ 903933 h 1288606"/>
                  <a:gd name="connsiteX21" fmla="*/ 446944 w 670183"/>
                  <a:gd name="connsiteY21" fmla="*/ 989521 h 1288606"/>
                  <a:gd name="connsiteX22" fmla="*/ 443406 w 670183"/>
                  <a:gd name="connsiteY22" fmla="*/ 1225741 h 1288606"/>
                  <a:gd name="connsiteX0" fmla="*/ 86486 w 682629"/>
                  <a:gd name="connsiteY0" fmla="*/ 1288606 h 1288606"/>
                  <a:gd name="connsiteX1" fmla="*/ 116082 w 682629"/>
                  <a:gd name="connsiteY1" fmla="*/ 1062047 h 1288606"/>
                  <a:gd name="connsiteX2" fmla="*/ 116013 w 682629"/>
                  <a:gd name="connsiteY2" fmla="*/ 913321 h 1288606"/>
                  <a:gd name="connsiteX3" fmla="*/ 7633 w 682629"/>
                  <a:gd name="connsiteY3" fmla="*/ 474083 h 1288606"/>
                  <a:gd name="connsiteX4" fmla="*/ 13688 w 682629"/>
                  <a:gd name="connsiteY4" fmla="*/ 282630 h 1288606"/>
                  <a:gd name="connsiteX5" fmla="*/ 93494 w 682629"/>
                  <a:gd name="connsiteY5" fmla="*/ 83965 h 1288606"/>
                  <a:gd name="connsiteX6" fmla="*/ 206501 w 682629"/>
                  <a:gd name="connsiteY6" fmla="*/ 17767 h 1288606"/>
                  <a:gd name="connsiteX7" fmla="*/ 313453 w 682629"/>
                  <a:gd name="connsiteY7" fmla="*/ 10 h 1288606"/>
                  <a:gd name="connsiteX8" fmla="*/ 465581 w 682629"/>
                  <a:gd name="connsiteY8" fmla="*/ 19128 h 1288606"/>
                  <a:gd name="connsiteX9" fmla="*/ 609069 w 682629"/>
                  <a:gd name="connsiteY9" fmla="*/ 115535 h 1288606"/>
                  <a:gd name="connsiteX10" fmla="*/ 681322 w 682629"/>
                  <a:gd name="connsiteY10" fmla="*/ 268819 h 1288606"/>
                  <a:gd name="connsiteX11" fmla="*/ 673839 w 682629"/>
                  <a:gd name="connsiteY11" fmla="*/ 460000 h 1288606"/>
                  <a:gd name="connsiteX12" fmla="*/ 577500 w 682629"/>
                  <a:gd name="connsiteY12" fmla="*/ 534702 h 1288606"/>
                  <a:gd name="connsiteX13" fmla="*/ 551443 w 682629"/>
                  <a:gd name="connsiteY13" fmla="*/ 594166 h 1288606"/>
                  <a:gd name="connsiteX14" fmla="*/ 587297 w 682629"/>
                  <a:gd name="connsiteY14" fmla="*/ 617774 h 1288606"/>
                  <a:gd name="connsiteX15" fmla="*/ 648189 w 682629"/>
                  <a:gd name="connsiteY15" fmla="*/ 622401 h 1288606"/>
                  <a:gd name="connsiteX16" fmla="*/ 617300 w 682629"/>
                  <a:gd name="connsiteY16" fmla="*/ 678257 h 1288606"/>
                  <a:gd name="connsiteX17" fmla="*/ 548381 w 682629"/>
                  <a:gd name="connsiteY17" fmla="*/ 722210 h 1288606"/>
                  <a:gd name="connsiteX18" fmla="*/ 429522 w 682629"/>
                  <a:gd name="connsiteY18" fmla="*/ 776841 h 1288606"/>
                  <a:gd name="connsiteX19" fmla="*/ 411697 w 682629"/>
                  <a:gd name="connsiteY19" fmla="*/ 848075 h 1288606"/>
                  <a:gd name="connsiteX20" fmla="*/ 424828 w 682629"/>
                  <a:gd name="connsiteY20" fmla="*/ 903933 h 1288606"/>
                  <a:gd name="connsiteX21" fmla="*/ 459390 w 682629"/>
                  <a:gd name="connsiteY21" fmla="*/ 989521 h 1288606"/>
                  <a:gd name="connsiteX22" fmla="*/ 455852 w 682629"/>
                  <a:gd name="connsiteY22" fmla="*/ 1225741 h 1288606"/>
                  <a:gd name="connsiteX0" fmla="*/ 85467 w 681610"/>
                  <a:gd name="connsiteY0" fmla="*/ 1288606 h 1288606"/>
                  <a:gd name="connsiteX1" fmla="*/ 115063 w 681610"/>
                  <a:gd name="connsiteY1" fmla="*/ 1062047 h 1288606"/>
                  <a:gd name="connsiteX2" fmla="*/ 114994 w 681610"/>
                  <a:gd name="connsiteY2" fmla="*/ 913321 h 1288606"/>
                  <a:gd name="connsiteX3" fmla="*/ 6614 w 681610"/>
                  <a:gd name="connsiteY3" fmla="*/ 474083 h 1288606"/>
                  <a:gd name="connsiteX4" fmla="*/ 12669 w 681610"/>
                  <a:gd name="connsiteY4" fmla="*/ 282630 h 1288606"/>
                  <a:gd name="connsiteX5" fmla="*/ 92475 w 681610"/>
                  <a:gd name="connsiteY5" fmla="*/ 83965 h 1288606"/>
                  <a:gd name="connsiteX6" fmla="*/ 205482 w 681610"/>
                  <a:gd name="connsiteY6" fmla="*/ 17767 h 1288606"/>
                  <a:gd name="connsiteX7" fmla="*/ 312434 w 681610"/>
                  <a:gd name="connsiteY7" fmla="*/ 10 h 1288606"/>
                  <a:gd name="connsiteX8" fmla="*/ 464562 w 681610"/>
                  <a:gd name="connsiteY8" fmla="*/ 19128 h 1288606"/>
                  <a:gd name="connsiteX9" fmla="*/ 608050 w 681610"/>
                  <a:gd name="connsiteY9" fmla="*/ 115535 h 1288606"/>
                  <a:gd name="connsiteX10" fmla="*/ 680303 w 681610"/>
                  <a:gd name="connsiteY10" fmla="*/ 268819 h 1288606"/>
                  <a:gd name="connsiteX11" fmla="*/ 672820 w 681610"/>
                  <a:gd name="connsiteY11" fmla="*/ 460000 h 1288606"/>
                  <a:gd name="connsiteX12" fmla="*/ 576481 w 681610"/>
                  <a:gd name="connsiteY12" fmla="*/ 534702 h 1288606"/>
                  <a:gd name="connsiteX13" fmla="*/ 550424 w 681610"/>
                  <a:gd name="connsiteY13" fmla="*/ 594166 h 1288606"/>
                  <a:gd name="connsiteX14" fmla="*/ 586278 w 681610"/>
                  <a:gd name="connsiteY14" fmla="*/ 617774 h 1288606"/>
                  <a:gd name="connsiteX15" fmla="*/ 647170 w 681610"/>
                  <a:gd name="connsiteY15" fmla="*/ 622401 h 1288606"/>
                  <a:gd name="connsiteX16" fmla="*/ 616281 w 681610"/>
                  <a:gd name="connsiteY16" fmla="*/ 678257 h 1288606"/>
                  <a:gd name="connsiteX17" fmla="*/ 547362 w 681610"/>
                  <a:gd name="connsiteY17" fmla="*/ 722210 h 1288606"/>
                  <a:gd name="connsiteX18" fmla="*/ 428503 w 681610"/>
                  <a:gd name="connsiteY18" fmla="*/ 776841 h 1288606"/>
                  <a:gd name="connsiteX19" fmla="*/ 410678 w 681610"/>
                  <a:gd name="connsiteY19" fmla="*/ 848075 h 1288606"/>
                  <a:gd name="connsiteX20" fmla="*/ 423809 w 681610"/>
                  <a:gd name="connsiteY20" fmla="*/ 903933 h 1288606"/>
                  <a:gd name="connsiteX21" fmla="*/ 458371 w 681610"/>
                  <a:gd name="connsiteY21" fmla="*/ 989521 h 1288606"/>
                  <a:gd name="connsiteX22" fmla="*/ 454833 w 681610"/>
                  <a:gd name="connsiteY22" fmla="*/ 1225741 h 1288606"/>
                  <a:gd name="connsiteX0" fmla="*/ 95504 w 691647"/>
                  <a:gd name="connsiteY0" fmla="*/ 1288606 h 1288606"/>
                  <a:gd name="connsiteX1" fmla="*/ 125100 w 691647"/>
                  <a:gd name="connsiteY1" fmla="*/ 1062047 h 1288606"/>
                  <a:gd name="connsiteX2" fmla="*/ 125031 w 691647"/>
                  <a:gd name="connsiteY2" fmla="*/ 913321 h 1288606"/>
                  <a:gd name="connsiteX3" fmla="*/ 16651 w 691647"/>
                  <a:gd name="connsiteY3" fmla="*/ 474083 h 1288606"/>
                  <a:gd name="connsiteX4" fmla="*/ 6037 w 691647"/>
                  <a:gd name="connsiteY4" fmla="*/ 249293 h 1288606"/>
                  <a:gd name="connsiteX5" fmla="*/ 102512 w 691647"/>
                  <a:gd name="connsiteY5" fmla="*/ 83965 h 1288606"/>
                  <a:gd name="connsiteX6" fmla="*/ 215519 w 691647"/>
                  <a:gd name="connsiteY6" fmla="*/ 17767 h 1288606"/>
                  <a:gd name="connsiteX7" fmla="*/ 322471 w 691647"/>
                  <a:gd name="connsiteY7" fmla="*/ 10 h 1288606"/>
                  <a:gd name="connsiteX8" fmla="*/ 474599 w 691647"/>
                  <a:gd name="connsiteY8" fmla="*/ 19128 h 1288606"/>
                  <a:gd name="connsiteX9" fmla="*/ 618087 w 691647"/>
                  <a:gd name="connsiteY9" fmla="*/ 115535 h 1288606"/>
                  <a:gd name="connsiteX10" fmla="*/ 690340 w 691647"/>
                  <a:gd name="connsiteY10" fmla="*/ 268819 h 1288606"/>
                  <a:gd name="connsiteX11" fmla="*/ 682857 w 691647"/>
                  <a:gd name="connsiteY11" fmla="*/ 460000 h 1288606"/>
                  <a:gd name="connsiteX12" fmla="*/ 586518 w 691647"/>
                  <a:gd name="connsiteY12" fmla="*/ 534702 h 1288606"/>
                  <a:gd name="connsiteX13" fmla="*/ 560461 w 691647"/>
                  <a:gd name="connsiteY13" fmla="*/ 594166 h 1288606"/>
                  <a:gd name="connsiteX14" fmla="*/ 596315 w 691647"/>
                  <a:gd name="connsiteY14" fmla="*/ 617774 h 1288606"/>
                  <a:gd name="connsiteX15" fmla="*/ 657207 w 691647"/>
                  <a:gd name="connsiteY15" fmla="*/ 622401 h 1288606"/>
                  <a:gd name="connsiteX16" fmla="*/ 626318 w 691647"/>
                  <a:gd name="connsiteY16" fmla="*/ 678257 h 1288606"/>
                  <a:gd name="connsiteX17" fmla="*/ 557399 w 691647"/>
                  <a:gd name="connsiteY17" fmla="*/ 722210 h 1288606"/>
                  <a:gd name="connsiteX18" fmla="*/ 438540 w 691647"/>
                  <a:gd name="connsiteY18" fmla="*/ 776841 h 1288606"/>
                  <a:gd name="connsiteX19" fmla="*/ 420715 w 691647"/>
                  <a:gd name="connsiteY19" fmla="*/ 848075 h 1288606"/>
                  <a:gd name="connsiteX20" fmla="*/ 433846 w 691647"/>
                  <a:gd name="connsiteY20" fmla="*/ 903933 h 1288606"/>
                  <a:gd name="connsiteX21" fmla="*/ 468408 w 691647"/>
                  <a:gd name="connsiteY21" fmla="*/ 989521 h 1288606"/>
                  <a:gd name="connsiteX22" fmla="*/ 464870 w 691647"/>
                  <a:gd name="connsiteY22" fmla="*/ 1225741 h 1288606"/>
                  <a:gd name="connsiteX0" fmla="*/ 112033 w 708176"/>
                  <a:gd name="connsiteY0" fmla="*/ 1288606 h 1288606"/>
                  <a:gd name="connsiteX1" fmla="*/ 141629 w 708176"/>
                  <a:gd name="connsiteY1" fmla="*/ 1062047 h 1288606"/>
                  <a:gd name="connsiteX2" fmla="*/ 141560 w 708176"/>
                  <a:gd name="connsiteY2" fmla="*/ 913321 h 1288606"/>
                  <a:gd name="connsiteX3" fmla="*/ 33180 w 708176"/>
                  <a:gd name="connsiteY3" fmla="*/ 474083 h 1288606"/>
                  <a:gd name="connsiteX4" fmla="*/ 3516 w 708176"/>
                  <a:gd name="connsiteY4" fmla="*/ 249293 h 1288606"/>
                  <a:gd name="connsiteX5" fmla="*/ 119041 w 708176"/>
                  <a:gd name="connsiteY5" fmla="*/ 83965 h 1288606"/>
                  <a:gd name="connsiteX6" fmla="*/ 232048 w 708176"/>
                  <a:gd name="connsiteY6" fmla="*/ 17767 h 1288606"/>
                  <a:gd name="connsiteX7" fmla="*/ 339000 w 708176"/>
                  <a:gd name="connsiteY7" fmla="*/ 10 h 1288606"/>
                  <a:gd name="connsiteX8" fmla="*/ 491128 w 708176"/>
                  <a:gd name="connsiteY8" fmla="*/ 19128 h 1288606"/>
                  <a:gd name="connsiteX9" fmla="*/ 634616 w 708176"/>
                  <a:gd name="connsiteY9" fmla="*/ 115535 h 1288606"/>
                  <a:gd name="connsiteX10" fmla="*/ 706869 w 708176"/>
                  <a:gd name="connsiteY10" fmla="*/ 268819 h 1288606"/>
                  <a:gd name="connsiteX11" fmla="*/ 699386 w 708176"/>
                  <a:gd name="connsiteY11" fmla="*/ 460000 h 1288606"/>
                  <a:gd name="connsiteX12" fmla="*/ 603047 w 708176"/>
                  <a:gd name="connsiteY12" fmla="*/ 534702 h 1288606"/>
                  <a:gd name="connsiteX13" fmla="*/ 576990 w 708176"/>
                  <a:gd name="connsiteY13" fmla="*/ 594166 h 1288606"/>
                  <a:gd name="connsiteX14" fmla="*/ 612844 w 708176"/>
                  <a:gd name="connsiteY14" fmla="*/ 617774 h 1288606"/>
                  <a:gd name="connsiteX15" fmla="*/ 673736 w 708176"/>
                  <a:gd name="connsiteY15" fmla="*/ 622401 h 1288606"/>
                  <a:gd name="connsiteX16" fmla="*/ 642847 w 708176"/>
                  <a:gd name="connsiteY16" fmla="*/ 678257 h 1288606"/>
                  <a:gd name="connsiteX17" fmla="*/ 573928 w 708176"/>
                  <a:gd name="connsiteY17" fmla="*/ 722210 h 1288606"/>
                  <a:gd name="connsiteX18" fmla="*/ 455069 w 708176"/>
                  <a:gd name="connsiteY18" fmla="*/ 776841 h 1288606"/>
                  <a:gd name="connsiteX19" fmla="*/ 437244 w 708176"/>
                  <a:gd name="connsiteY19" fmla="*/ 848075 h 1288606"/>
                  <a:gd name="connsiteX20" fmla="*/ 450375 w 708176"/>
                  <a:gd name="connsiteY20" fmla="*/ 903933 h 1288606"/>
                  <a:gd name="connsiteX21" fmla="*/ 484937 w 708176"/>
                  <a:gd name="connsiteY21" fmla="*/ 989521 h 1288606"/>
                  <a:gd name="connsiteX22" fmla="*/ 481399 w 708176"/>
                  <a:gd name="connsiteY22" fmla="*/ 1225741 h 1288606"/>
                  <a:gd name="connsiteX0" fmla="*/ 109635 w 705778"/>
                  <a:gd name="connsiteY0" fmla="*/ 1288612 h 1288612"/>
                  <a:gd name="connsiteX1" fmla="*/ 139231 w 705778"/>
                  <a:gd name="connsiteY1" fmla="*/ 1062053 h 1288612"/>
                  <a:gd name="connsiteX2" fmla="*/ 139162 w 705778"/>
                  <a:gd name="connsiteY2" fmla="*/ 913327 h 1288612"/>
                  <a:gd name="connsiteX3" fmla="*/ 30782 w 705778"/>
                  <a:gd name="connsiteY3" fmla="*/ 474089 h 1288612"/>
                  <a:gd name="connsiteX4" fmla="*/ 1118 w 705778"/>
                  <a:gd name="connsiteY4" fmla="*/ 249299 h 1288612"/>
                  <a:gd name="connsiteX5" fmla="*/ 71400 w 705778"/>
                  <a:gd name="connsiteY5" fmla="*/ 95877 h 1288612"/>
                  <a:gd name="connsiteX6" fmla="*/ 229650 w 705778"/>
                  <a:gd name="connsiteY6" fmla="*/ 17773 h 1288612"/>
                  <a:gd name="connsiteX7" fmla="*/ 336602 w 705778"/>
                  <a:gd name="connsiteY7" fmla="*/ 16 h 1288612"/>
                  <a:gd name="connsiteX8" fmla="*/ 488730 w 705778"/>
                  <a:gd name="connsiteY8" fmla="*/ 19134 h 1288612"/>
                  <a:gd name="connsiteX9" fmla="*/ 632218 w 705778"/>
                  <a:gd name="connsiteY9" fmla="*/ 115541 h 1288612"/>
                  <a:gd name="connsiteX10" fmla="*/ 704471 w 705778"/>
                  <a:gd name="connsiteY10" fmla="*/ 268825 h 1288612"/>
                  <a:gd name="connsiteX11" fmla="*/ 696988 w 705778"/>
                  <a:gd name="connsiteY11" fmla="*/ 460006 h 1288612"/>
                  <a:gd name="connsiteX12" fmla="*/ 600649 w 705778"/>
                  <a:gd name="connsiteY12" fmla="*/ 534708 h 1288612"/>
                  <a:gd name="connsiteX13" fmla="*/ 574592 w 705778"/>
                  <a:gd name="connsiteY13" fmla="*/ 594172 h 1288612"/>
                  <a:gd name="connsiteX14" fmla="*/ 610446 w 705778"/>
                  <a:gd name="connsiteY14" fmla="*/ 617780 h 1288612"/>
                  <a:gd name="connsiteX15" fmla="*/ 671338 w 705778"/>
                  <a:gd name="connsiteY15" fmla="*/ 622407 h 1288612"/>
                  <a:gd name="connsiteX16" fmla="*/ 640449 w 705778"/>
                  <a:gd name="connsiteY16" fmla="*/ 678263 h 1288612"/>
                  <a:gd name="connsiteX17" fmla="*/ 571530 w 705778"/>
                  <a:gd name="connsiteY17" fmla="*/ 722216 h 1288612"/>
                  <a:gd name="connsiteX18" fmla="*/ 452671 w 705778"/>
                  <a:gd name="connsiteY18" fmla="*/ 776847 h 1288612"/>
                  <a:gd name="connsiteX19" fmla="*/ 434846 w 705778"/>
                  <a:gd name="connsiteY19" fmla="*/ 848081 h 1288612"/>
                  <a:gd name="connsiteX20" fmla="*/ 447977 w 705778"/>
                  <a:gd name="connsiteY20" fmla="*/ 903939 h 1288612"/>
                  <a:gd name="connsiteX21" fmla="*/ 482539 w 705778"/>
                  <a:gd name="connsiteY21" fmla="*/ 989527 h 1288612"/>
                  <a:gd name="connsiteX22" fmla="*/ 479001 w 705778"/>
                  <a:gd name="connsiteY22" fmla="*/ 1225747 h 1288612"/>
                  <a:gd name="connsiteX0" fmla="*/ 109635 w 705778"/>
                  <a:gd name="connsiteY0" fmla="*/ 1288612 h 1288612"/>
                  <a:gd name="connsiteX1" fmla="*/ 172568 w 705778"/>
                  <a:gd name="connsiteY1" fmla="*/ 1026335 h 1288612"/>
                  <a:gd name="connsiteX2" fmla="*/ 139162 w 705778"/>
                  <a:gd name="connsiteY2" fmla="*/ 913327 h 1288612"/>
                  <a:gd name="connsiteX3" fmla="*/ 30782 w 705778"/>
                  <a:gd name="connsiteY3" fmla="*/ 474089 h 1288612"/>
                  <a:gd name="connsiteX4" fmla="*/ 1118 w 705778"/>
                  <a:gd name="connsiteY4" fmla="*/ 249299 h 1288612"/>
                  <a:gd name="connsiteX5" fmla="*/ 71400 w 705778"/>
                  <a:gd name="connsiteY5" fmla="*/ 95877 h 1288612"/>
                  <a:gd name="connsiteX6" fmla="*/ 229650 w 705778"/>
                  <a:gd name="connsiteY6" fmla="*/ 17773 h 1288612"/>
                  <a:gd name="connsiteX7" fmla="*/ 336602 w 705778"/>
                  <a:gd name="connsiteY7" fmla="*/ 16 h 1288612"/>
                  <a:gd name="connsiteX8" fmla="*/ 488730 w 705778"/>
                  <a:gd name="connsiteY8" fmla="*/ 19134 h 1288612"/>
                  <a:gd name="connsiteX9" fmla="*/ 632218 w 705778"/>
                  <a:gd name="connsiteY9" fmla="*/ 115541 h 1288612"/>
                  <a:gd name="connsiteX10" fmla="*/ 704471 w 705778"/>
                  <a:gd name="connsiteY10" fmla="*/ 268825 h 1288612"/>
                  <a:gd name="connsiteX11" fmla="*/ 696988 w 705778"/>
                  <a:gd name="connsiteY11" fmla="*/ 460006 h 1288612"/>
                  <a:gd name="connsiteX12" fmla="*/ 600649 w 705778"/>
                  <a:gd name="connsiteY12" fmla="*/ 534708 h 1288612"/>
                  <a:gd name="connsiteX13" fmla="*/ 574592 w 705778"/>
                  <a:gd name="connsiteY13" fmla="*/ 594172 h 1288612"/>
                  <a:gd name="connsiteX14" fmla="*/ 610446 w 705778"/>
                  <a:gd name="connsiteY14" fmla="*/ 617780 h 1288612"/>
                  <a:gd name="connsiteX15" fmla="*/ 671338 w 705778"/>
                  <a:gd name="connsiteY15" fmla="*/ 622407 h 1288612"/>
                  <a:gd name="connsiteX16" fmla="*/ 640449 w 705778"/>
                  <a:gd name="connsiteY16" fmla="*/ 678263 h 1288612"/>
                  <a:gd name="connsiteX17" fmla="*/ 571530 w 705778"/>
                  <a:gd name="connsiteY17" fmla="*/ 722216 h 1288612"/>
                  <a:gd name="connsiteX18" fmla="*/ 452671 w 705778"/>
                  <a:gd name="connsiteY18" fmla="*/ 776847 h 1288612"/>
                  <a:gd name="connsiteX19" fmla="*/ 434846 w 705778"/>
                  <a:gd name="connsiteY19" fmla="*/ 848081 h 1288612"/>
                  <a:gd name="connsiteX20" fmla="*/ 447977 w 705778"/>
                  <a:gd name="connsiteY20" fmla="*/ 903939 h 1288612"/>
                  <a:gd name="connsiteX21" fmla="*/ 482539 w 705778"/>
                  <a:gd name="connsiteY21" fmla="*/ 989527 h 1288612"/>
                  <a:gd name="connsiteX22" fmla="*/ 479001 w 705778"/>
                  <a:gd name="connsiteY22" fmla="*/ 1225747 h 1288612"/>
                  <a:gd name="connsiteX0" fmla="*/ 154879 w 705778"/>
                  <a:gd name="connsiteY0" fmla="*/ 1164787 h 1225747"/>
                  <a:gd name="connsiteX1" fmla="*/ 172568 w 705778"/>
                  <a:gd name="connsiteY1" fmla="*/ 1026335 h 1225747"/>
                  <a:gd name="connsiteX2" fmla="*/ 139162 w 705778"/>
                  <a:gd name="connsiteY2" fmla="*/ 913327 h 1225747"/>
                  <a:gd name="connsiteX3" fmla="*/ 30782 w 705778"/>
                  <a:gd name="connsiteY3" fmla="*/ 474089 h 1225747"/>
                  <a:gd name="connsiteX4" fmla="*/ 1118 w 705778"/>
                  <a:gd name="connsiteY4" fmla="*/ 249299 h 1225747"/>
                  <a:gd name="connsiteX5" fmla="*/ 71400 w 705778"/>
                  <a:gd name="connsiteY5" fmla="*/ 95877 h 1225747"/>
                  <a:gd name="connsiteX6" fmla="*/ 229650 w 705778"/>
                  <a:gd name="connsiteY6" fmla="*/ 17773 h 1225747"/>
                  <a:gd name="connsiteX7" fmla="*/ 336602 w 705778"/>
                  <a:gd name="connsiteY7" fmla="*/ 16 h 1225747"/>
                  <a:gd name="connsiteX8" fmla="*/ 488730 w 705778"/>
                  <a:gd name="connsiteY8" fmla="*/ 19134 h 1225747"/>
                  <a:gd name="connsiteX9" fmla="*/ 632218 w 705778"/>
                  <a:gd name="connsiteY9" fmla="*/ 115541 h 1225747"/>
                  <a:gd name="connsiteX10" fmla="*/ 704471 w 705778"/>
                  <a:gd name="connsiteY10" fmla="*/ 268825 h 1225747"/>
                  <a:gd name="connsiteX11" fmla="*/ 696988 w 705778"/>
                  <a:gd name="connsiteY11" fmla="*/ 460006 h 1225747"/>
                  <a:gd name="connsiteX12" fmla="*/ 600649 w 705778"/>
                  <a:gd name="connsiteY12" fmla="*/ 534708 h 1225747"/>
                  <a:gd name="connsiteX13" fmla="*/ 574592 w 705778"/>
                  <a:gd name="connsiteY13" fmla="*/ 594172 h 1225747"/>
                  <a:gd name="connsiteX14" fmla="*/ 610446 w 705778"/>
                  <a:gd name="connsiteY14" fmla="*/ 617780 h 1225747"/>
                  <a:gd name="connsiteX15" fmla="*/ 671338 w 705778"/>
                  <a:gd name="connsiteY15" fmla="*/ 622407 h 1225747"/>
                  <a:gd name="connsiteX16" fmla="*/ 640449 w 705778"/>
                  <a:gd name="connsiteY16" fmla="*/ 678263 h 1225747"/>
                  <a:gd name="connsiteX17" fmla="*/ 571530 w 705778"/>
                  <a:gd name="connsiteY17" fmla="*/ 722216 h 1225747"/>
                  <a:gd name="connsiteX18" fmla="*/ 452671 w 705778"/>
                  <a:gd name="connsiteY18" fmla="*/ 776847 h 1225747"/>
                  <a:gd name="connsiteX19" fmla="*/ 434846 w 705778"/>
                  <a:gd name="connsiteY19" fmla="*/ 848081 h 1225747"/>
                  <a:gd name="connsiteX20" fmla="*/ 447977 w 705778"/>
                  <a:gd name="connsiteY20" fmla="*/ 903939 h 1225747"/>
                  <a:gd name="connsiteX21" fmla="*/ 482539 w 705778"/>
                  <a:gd name="connsiteY21" fmla="*/ 989527 h 1225747"/>
                  <a:gd name="connsiteX22" fmla="*/ 479001 w 705778"/>
                  <a:gd name="connsiteY22" fmla="*/ 1225747 h 1225747"/>
                  <a:gd name="connsiteX0" fmla="*/ 154879 w 705778"/>
                  <a:gd name="connsiteY0" fmla="*/ 1164787 h 1225747"/>
                  <a:gd name="connsiteX1" fmla="*/ 172568 w 705778"/>
                  <a:gd name="connsiteY1" fmla="*/ 1026335 h 1225747"/>
                  <a:gd name="connsiteX2" fmla="*/ 139162 w 705778"/>
                  <a:gd name="connsiteY2" fmla="*/ 913327 h 1225747"/>
                  <a:gd name="connsiteX3" fmla="*/ 30782 w 705778"/>
                  <a:gd name="connsiteY3" fmla="*/ 474089 h 1225747"/>
                  <a:gd name="connsiteX4" fmla="*/ 1118 w 705778"/>
                  <a:gd name="connsiteY4" fmla="*/ 249299 h 1225747"/>
                  <a:gd name="connsiteX5" fmla="*/ 71400 w 705778"/>
                  <a:gd name="connsiteY5" fmla="*/ 95877 h 1225747"/>
                  <a:gd name="connsiteX6" fmla="*/ 229650 w 705778"/>
                  <a:gd name="connsiteY6" fmla="*/ 17773 h 1225747"/>
                  <a:gd name="connsiteX7" fmla="*/ 336602 w 705778"/>
                  <a:gd name="connsiteY7" fmla="*/ 16 h 1225747"/>
                  <a:gd name="connsiteX8" fmla="*/ 488730 w 705778"/>
                  <a:gd name="connsiteY8" fmla="*/ 19134 h 1225747"/>
                  <a:gd name="connsiteX9" fmla="*/ 632218 w 705778"/>
                  <a:gd name="connsiteY9" fmla="*/ 115541 h 1225747"/>
                  <a:gd name="connsiteX10" fmla="*/ 704471 w 705778"/>
                  <a:gd name="connsiteY10" fmla="*/ 268825 h 1225747"/>
                  <a:gd name="connsiteX11" fmla="*/ 696988 w 705778"/>
                  <a:gd name="connsiteY11" fmla="*/ 460006 h 1225747"/>
                  <a:gd name="connsiteX12" fmla="*/ 600649 w 705778"/>
                  <a:gd name="connsiteY12" fmla="*/ 534708 h 1225747"/>
                  <a:gd name="connsiteX13" fmla="*/ 574592 w 705778"/>
                  <a:gd name="connsiteY13" fmla="*/ 594172 h 1225747"/>
                  <a:gd name="connsiteX14" fmla="*/ 610446 w 705778"/>
                  <a:gd name="connsiteY14" fmla="*/ 617780 h 1225747"/>
                  <a:gd name="connsiteX15" fmla="*/ 671338 w 705778"/>
                  <a:gd name="connsiteY15" fmla="*/ 622407 h 1225747"/>
                  <a:gd name="connsiteX16" fmla="*/ 640449 w 705778"/>
                  <a:gd name="connsiteY16" fmla="*/ 678263 h 1225747"/>
                  <a:gd name="connsiteX17" fmla="*/ 571530 w 705778"/>
                  <a:gd name="connsiteY17" fmla="*/ 722216 h 1225747"/>
                  <a:gd name="connsiteX18" fmla="*/ 452671 w 705778"/>
                  <a:gd name="connsiteY18" fmla="*/ 776847 h 1225747"/>
                  <a:gd name="connsiteX19" fmla="*/ 434846 w 705778"/>
                  <a:gd name="connsiteY19" fmla="*/ 848081 h 1225747"/>
                  <a:gd name="connsiteX20" fmla="*/ 447977 w 705778"/>
                  <a:gd name="connsiteY20" fmla="*/ 903939 h 1225747"/>
                  <a:gd name="connsiteX21" fmla="*/ 482539 w 705778"/>
                  <a:gd name="connsiteY21" fmla="*/ 989527 h 1225747"/>
                  <a:gd name="connsiteX22" fmla="*/ 479001 w 705778"/>
                  <a:gd name="connsiteY22" fmla="*/ 1225747 h 1225747"/>
                  <a:gd name="connsiteX0" fmla="*/ 154879 w 705778"/>
                  <a:gd name="connsiteY0" fmla="*/ 1164787 h 1225747"/>
                  <a:gd name="connsiteX1" fmla="*/ 184474 w 705778"/>
                  <a:gd name="connsiteY1" fmla="*/ 1021572 h 1225747"/>
                  <a:gd name="connsiteX2" fmla="*/ 139162 w 705778"/>
                  <a:gd name="connsiteY2" fmla="*/ 913327 h 1225747"/>
                  <a:gd name="connsiteX3" fmla="*/ 30782 w 705778"/>
                  <a:gd name="connsiteY3" fmla="*/ 474089 h 1225747"/>
                  <a:gd name="connsiteX4" fmla="*/ 1118 w 705778"/>
                  <a:gd name="connsiteY4" fmla="*/ 249299 h 1225747"/>
                  <a:gd name="connsiteX5" fmla="*/ 71400 w 705778"/>
                  <a:gd name="connsiteY5" fmla="*/ 95877 h 1225747"/>
                  <a:gd name="connsiteX6" fmla="*/ 229650 w 705778"/>
                  <a:gd name="connsiteY6" fmla="*/ 17773 h 1225747"/>
                  <a:gd name="connsiteX7" fmla="*/ 336602 w 705778"/>
                  <a:gd name="connsiteY7" fmla="*/ 16 h 1225747"/>
                  <a:gd name="connsiteX8" fmla="*/ 488730 w 705778"/>
                  <a:gd name="connsiteY8" fmla="*/ 19134 h 1225747"/>
                  <a:gd name="connsiteX9" fmla="*/ 632218 w 705778"/>
                  <a:gd name="connsiteY9" fmla="*/ 115541 h 1225747"/>
                  <a:gd name="connsiteX10" fmla="*/ 704471 w 705778"/>
                  <a:gd name="connsiteY10" fmla="*/ 268825 h 1225747"/>
                  <a:gd name="connsiteX11" fmla="*/ 696988 w 705778"/>
                  <a:gd name="connsiteY11" fmla="*/ 460006 h 1225747"/>
                  <a:gd name="connsiteX12" fmla="*/ 600649 w 705778"/>
                  <a:gd name="connsiteY12" fmla="*/ 534708 h 1225747"/>
                  <a:gd name="connsiteX13" fmla="*/ 574592 w 705778"/>
                  <a:gd name="connsiteY13" fmla="*/ 594172 h 1225747"/>
                  <a:gd name="connsiteX14" fmla="*/ 610446 w 705778"/>
                  <a:gd name="connsiteY14" fmla="*/ 617780 h 1225747"/>
                  <a:gd name="connsiteX15" fmla="*/ 671338 w 705778"/>
                  <a:gd name="connsiteY15" fmla="*/ 622407 h 1225747"/>
                  <a:gd name="connsiteX16" fmla="*/ 640449 w 705778"/>
                  <a:gd name="connsiteY16" fmla="*/ 678263 h 1225747"/>
                  <a:gd name="connsiteX17" fmla="*/ 571530 w 705778"/>
                  <a:gd name="connsiteY17" fmla="*/ 722216 h 1225747"/>
                  <a:gd name="connsiteX18" fmla="*/ 452671 w 705778"/>
                  <a:gd name="connsiteY18" fmla="*/ 776847 h 1225747"/>
                  <a:gd name="connsiteX19" fmla="*/ 434846 w 705778"/>
                  <a:gd name="connsiteY19" fmla="*/ 848081 h 1225747"/>
                  <a:gd name="connsiteX20" fmla="*/ 447977 w 705778"/>
                  <a:gd name="connsiteY20" fmla="*/ 903939 h 1225747"/>
                  <a:gd name="connsiteX21" fmla="*/ 482539 w 705778"/>
                  <a:gd name="connsiteY21" fmla="*/ 989527 h 1225747"/>
                  <a:gd name="connsiteX22" fmla="*/ 479001 w 705778"/>
                  <a:gd name="connsiteY22" fmla="*/ 1225747 h 1225747"/>
                  <a:gd name="connsiteX0" fmla="*/ 154879 w 705778"/>
                  <a:gd name="connsiteY0" fmla="*/ 1164787 h 1225747"/>
                  <a:gd name="connsiteX1" fmla="*/ 184474 w 705778"/>
                  <a:gd name="connsiteY1" fmla="*/ 1021572 h 1225747"/>
                  <a:gd name="connsiteX2" fmla="*/ 146306 w 705778"/>
                  <a:gd name="connsiteY2" fmla="*/ 853796 h 1225747"/>
                  <a:gd name="connsiteX3" fmla="*/ 30782 w 705778"/>
                  <a:gd name="connsiteY3" fmla="*/ 474089 h 1225747"/>
                  <a:gd name="connsiteX4" fmla="*/ 1118 w 705778"/>
                  <a:gd name="connsiteY4" fmla="*/ 249299 h 1225747"/>
                  <a:gd name="connsiteX5" fmla="*/ 71400 w 705778"/>
                  <a:gd name="connsiteY5" fmla="*/ 95877 h 1225747"/>
                  <a:gd name="connsiteX6" fmla="*/ 229650 w 705778"/>
                  <a:gd name="connsiteY6" fmla="*/ 17773 h 1225747"/>
                  <a:gd name="connsiteX7" fmla="*/ 336602 w 705778"/>
                  <a:gd name="connsiteY7" fmla="*/ 16 h 1225747"/>
                  <a:gd name="connsiteX8" fmla="*/ 488730 w 705778"/>
                  <a:gd name="connsiteY8" fmla="*/ 19134 h 1225747"/>
                  <a:gd name="connsiteX9" fmla="*/ 632218 w 705778"/>
                  <a:gd name="connsiteY9" fmla="*/ 115541 h 1225747"/>
                  <a:gd name="connsiteX10" fmla="*/ 704471 w 705778"/>
                  <a:gd name="connsiteY10" fmla="*/ 268825 h 1225747"/>
                  <a:gd name="connsiteX11" fmla="*/ 696988 w 705778"/>
                  <a:gd name="connsiteY11" fmla="*/ 460006 h 1225747"/>
                  <a:gd name="connsiteX12" fmla="*/ 600649 w 705778"/>
                  <a:gd name="connsiteY12" fmla="*/ 534708 h 1225747"/>
                  <a:gd name="connsiteX13" fmla="*/ 574592 w 705778"/>
                  <a:gd name="connsiteY13" fmla="*/ 594172 h 1225747"/>
                  <a:gd name="connsiteX14" fmla="*/ 610446 w 705778"/>
                  <a:gd name="connsiteY14" fmla="*/ 617780 h 1225747"/>
                  <a:gd name="connsiteX15" fmla="*/ 671338 w 705778"/>
                  <a:gd name="connsiteY15" fmla="*/ 622407 h 1225747"/>
                  <a:gd name="connsiteX16" fmla="*/ 640449 w 705778"/>
                  <a:gd name="connsiteY16" fmla="*/ 678263 h 1225747"/>
                  <a:gd name="connsiteX17" fmla="*/ 571530 w 705778"/>
                  <a:gd name="connsiteY17" fmla="*/ 722216 h 1225747"/>
                  <a:gd name="connsiteX18" fmla="*/ 452671 w 705778"/>
                  <a:gd name="connsiteY18" fmla="*/ 776847 h 1225747"/>
                  <a:gd name="connsiteX19" fmla="*/ 434846 w 705778"/>
                  <a:gd name="connsiteY19" fmla="*/ 848081 h 1225747"/>
                  <a:gd name="connsiteX20" fmla="*/ 447977 w 705778"/>
                  <a:gd name="connsiteY20" fmla="*/ 903939 h 1225747"/>
                  <a:gd name="connsiteX21" fmla="*/ 482539 w 705778"/>
                  <a:gd name="connsiteY21" fmla="*/ 989527 h 1225747"/>
                  <a:gd name="connsiteX22" fmla="*/ 479001 w 705778"/>
                  <a:gd name="connsiteY22" fmla="*/ 1225747 h 1225747"/>
                  <a:gd name="connsiteX0" fmla="*/ 154879 w 705778"/>
                  <a:gd name="connsiteY0" fmla="*/ 1164787 h 1225747"/>
                  <a:gd name="connsiteX1" fmla="*/ 184474 w 705778"/>
                  <a:gd name="connsiteY1" fmla="*/ 1021572 h 1225747"/>
                  <a:gd name="connsiteX2" fmla="*/ 146306 w 705778"/>
                  <a:gd name="connsiteY2" fmla="*/ 853796 h 1225747"/>
                  <a:gd name="connsiteX3" fmla="*/ 30782 w 705778"/>
                  <a:gd name="connsiteY3" fmla="*/ 474089 h 1225747"/>
                  <a:gd name="connsiteX4" fmla="*/ 1118 w 705778"/>
                  <a:gd name="connsiteY4" fmla="*/ 249299 h 1225747"/>
                  <a:gd name="connsiteX5" fmla="*/ 71400 w 705778"/>
                  <a:gd name="connsiteY5" fmla="*/ 95877 h 1225747"/>
                  <a:gd name="connsiteX6" fmla="*/ 229650 w 705778"/>
                  <a:gd name="connsiteY6" fmla="*/ 17773 h 1225747"/>
                  <a:gd name="connsiteX7" fmla="*/ 336602 w 705778"/>
                  <a:gd name="connsiteY7" fmla="*/ 16 h 1225747"/>
                  <a:gd name="connsiteX8" fmla="*/ 488730 w 705778"/>
                  <a:gd name="connsiteY8" fmla="*/ 19134 h 1225747"/>
                  <a:gd name="connsiteX9" fmla="*/ 632218 w 705778"/>
                  <a:gd name="connsiteY9" fmla="*/ 115541 h 1225747"/>
                  <a:gd name="connsiteX10" fmla="*/ 704471 w 705778"/>
                  <a:gd name="connsiteY10" fmla="*/ 268825 h 1225747"/>
                  <a:gd name="connsiteX11" fmla="*/ 696988 w 705778"/>
                  <a:gd name="connsiteY11" fmla="*/ 460006 h 1225747"/>
                  <a:gd name="connsiteX12" fmla="*/ 600649 w 705778"/>
                  <a:gd name="connsiteY12" fmla="*/ 534708 h 1225747"/>
                  <a:gd name="connsiteX13" fmla="*/ 574592 w 705778"/>
                  <a:gd name="connsiteY13" fmla="*/ 594172 h 1225747"/>
                  <a:gd name="connsiteX14" fmla="*/ 610446 w 705778"/>
                  <a:gd name="connsiteY14" fmla="*/ 617780 h 1225747"/>
                  <a:gd name="connsiteX15" fmla="*/ 671338 w 705778"/>
                  <a:gd name="connsiteY15" fmla="*/ 622407 h 1225747"/>
                  <a:gd name="connsiteX16" fmla="*/ 640449 w 705778"/>
                  <a:gd name="connsiteY16" fmla="*/ 678263 h 1225747"/>
                  <a:gd name="connsiteX17" fmla="*/ 571530 w 705778"/>
                  <a:gd name="connsiteY17" fmla="*/ 722216 h 1225747"/>
                  <a:gd name="connsiteX18" fmla="*/ 452671 w 705778"/>
                  <a:gd name="connsiteY18" fmla="*/ 776847 h 1225747"/>
                  <a:gd name="connsiteX19" fmla="*/ 434846 w 705778"/>
                  <a:gd name="connsiteY19" fmla="*/ 848081 h 1225747"/>
                  <a:gd name="connsiteX20" fmla="*/ 447977 w 705778"/>
                  <a:gd name="connsiteY20" fmla="*/ 903939 h 1225747"/>
                  <a:gd name="connsiteX21" fmla="*/ 482539 w 705778"/>
                  <a:gd name="connsiteY21" fmla="*/ 989527 h 1225747"/>
                  <a:gd name="connsiteX22" fmla="*/ 479001 w 705778"/>
                  <a:gd name="connsiteY22" fmla="*/ 1225747 h 1225747"/>
                  <a:gd name="connsiteX0" fmla="*/ 154879 w 705778"/>
                  <a:gd name="connsiteY0" fmla="*/ 1164787 h 1225747"/>
                  <a:gd name="connsiteX1" fmla="*/ 184474 w 705778"/>
                  <a:gd name="connsiteY1" fmla="*/ 1021572 h 1225747"/>
                  <a:gd name="connsiteX2" fmla="*/ 146306 w 705778"/>
                  <a:gd name="connsiteY2" fmla="*/ 853796 h 1225747"/>
                  <a:gd name="connsiteX3" fmla="*/ 30782 w 705778"/>
                  <a:gd name="connsiteY3" fmla="*/ 474089 h 1225747"/>
                  <a:gd name="connsiteX4" fmla="*/ 1118 w 705778"/>
                  <a:gd name="connsiteY4" fmla="*/ 249299 h 1225747"/>
                  <a:gd name="connsiteX5" fmla="*/ 71400 w 705778"/>
                  <a:gd name="connsiteY5" fmla="*/ 95877 h 1225747"/>
                  <a:gd name="connsiteX6" fmla="*/ 229650 w 705778"/>
                  <a:gd name="connsiteY6" fmla="*/ 17773 h 1225747"/>
                  <a:gd name="connsiteX7" fmla="*/ 336602 w 705778"/>
                  <a:gd name="connsiteY7" fmla="*/ 16 h 1225747"/>
                  <a:gd name="connsiteX8" fmla="*/ 488730 w 705778"/>
                  <a:gd name="connsiteY8" fmla="*/ 19134 h 1225747"/>
                  <a:gd name="connsiteX9" fmla="*/ 632218 w 705778"/>
                  <a:gd name="connsiteY9" fmla="*/ 115541 h 1225747"/>
                  <a:gd name="connsiteX10" fmla="*/ 704471 w 705778"/>
                  <a:gd name="connsiteY10" fmla="*/ 268825 h 1225747"/>
                  <a:gd name="connsiteX11" fmla="*/ 696988 w 705778"/>
                  <a:gd name="connsiteY11" fmla="*/ 460006 h 1225747"/>
                  <a:gd name="connsiteX12" fmla="*/ 600649 w 705778"/>
                  <a:gd name="connsiteY12" fmla="*/ 534708 h 1225747"/>
                  <a:gd name="connsiteX13" fmla="*/ 574592 w 705778"/>
                  <a:gd name="connsiteY13" fmla="*/ 594172 h 1225747"/>
                  <a:gd name="connsiteX14" fmla="*/ 610446 w 705778"/>
                  <a:gd name="connsiteY14" fmla="*/ 617780 h 1225747"/>
                  <a:gd name="connsiteX15" fmla="*/ 671338 w 705778"/>
                  <a:gd name="connsiteY15" fmla="*/ 622407 h 1225747"/>
                  <a:gd name="connsiteX16" fmla="*/ 640449 w 705778"/>
                  <a:gd name="connsiteY16" fmla="*/ 678263 h 1225747"/>
                  <a:gd name="connsiteX17" fmla="*/ 571530 w 705778"/>
                  <a:gd name="connsiteY17" fmla="*/ 722216 h 1225747"/>
                  <a:gd name="connsiteX18" fmla="*/ 452671 w 705778"/>
                  <a:gd name="connsiteY18" fmla="*/ 776847 h 1225747"/>
                  <a:gd name="connsiteX19" fmla="*/ 434846 w 705778"/>
                  <a:gd name="connsiteY19" fmla="*/ 848081 h 1225747"/>
                  <a:gd name="connsiteX20" fmla="*/ 447977 w 705778"/>
                  <a:gd name="connsiteY20" fmla="*/ 903939 h 1225747"/>
                  <a:gd name="connsiteX21" fmla="*/ 482539 w 705778"/>
                  <a:gd name="connsiteY21" fmla="*/ 989527 h 1225747"/>
                  <a:gd name="connsiteX22" fmla="*/ 479001 w 705778"/>
                  <a:gd name="connsiteY22" fmla="*/ 1225747 h 1225747"/>
                  <a:gd name="connsiteX0" fmla="*/ 154879 w 705778"/>
                  <a:gd name="connsiteY0" fmla="*/ 1164787 h 1225747"/>
                  <a:gd name="connsiteX1" fmla="*/ 184474 w 705778"/>
                  <a:gd name="connsiteY1" fmla="*/ 1021572 h 1225747"/>
                  <a:gd name="connsiteX2" fmla="*/ 146306 w 705778"/>
                  <a:gd name="connsiteY2" fmla="*/ 853796 h 1225747"/>
                  <a:gd name="connsiteX3" fmla="*/ 76707 w 705778"/>
                  <a:gd name="connsiteY3" fmla="*/ 637511 h 1225747"/>
                  <a:gd name="connsiteX4" fmla="*/ 30782 w 705778"/>
                  <a:gd name="connsiteY4" fmla="*/ 474089 h 1225747"/>
                  <a:gd name="connsiteX5" fmla="*/ 1118 w 705778"/>
                  <a:gd name="connsiteY5" fmla="*/ 249299 h 1225747"/>
                  <a:gd name="connsiteX6" fmla="*/ 71400 w 705778"/>
                  <a:gd name="connsiteY6" fmla="*/ 95877 h 1225747"/>
                  <a:gd name="connsiteX7" fmla="*/ 229650 w 705778"/>
                  <a:gd name="connsiteY7" fmla="*/ 17773 h 1225747"/>
                  <a:gd name="connsiteX8" fmla="*/ 336602 w 705778"/>
                  <a:gd name="connsiteY8" fmla="*/ 16 h 1225747"/>
                  <a:gd name="connsiteX9" fmla="*/ 488730 w 705778"/>
                  <a:gd name="connsiteY9" fmla="*/ 19134 h 1225747"/>
                  <a:gd name="connsiteX10" fmla="*/ 632218 w 705778"/>
                  <a:gd name="connsiteY10" fmla="*/ 115541 h 1225747"/>
                  <a:gd name="connsiteX11" fmla="*/ 704471 w 705778"/>
                  <a:gd name="connsiteY11" fmla="*/ 268825 h 1225747"/>
                  <a:gd name="connsiteX12" fmla="*/ 696988 w 705778"/>
                  <a:gd name="connsiteY12" fmla="*/ 460006 h 1225747"/>
                  <a:gd name="connsiteX13" fmla="*/ 600649 w 705778"/>
                  <a:gd name="connsiteY13" fmla="*/ 534708 h 1225747"/>
                  <a:gd name="connsiteX14" fmla="*/ 574592 w 705778"/>
                  <a:gd name="connsiteY14" fmla="*/ 594172 h 1225747"/>
                  <a:gd name="connsiteX15" fmla="*/ 610446 w 705778"/>
                  <a:gd name="connsiteY15" fmla="*/ 617780 h 1225747"/>
                  <a:gd name="connsiteX16" fmla="*/ 671338 w 705778"/>
                  <a:gd name="connsiteY16" fmla="*/ 622407 h 1225747"/>
                  <a:gd name="connsiteX17" fmla="*/ 640449 w 705778"/>
                  <a:gd name="connsiteY17" fmla="*/ 678263 h 1225747"/>
                  <a:gd name="connsiteX18" fmla="*/ 571530 w 705778"/>
                  <a:gd name="connsiteY18" fmla="*/ 722216 h 1225747"/>
                  <a:gd name="connsiteX19" fmla="*/ 452671 w 705778"/>
                  <a:gd name="connsiteY19" fmla="*/ 776847 h 1225747"/>
                  <a:gd name="connsiteX20" fmla="*/ 434846 w 705778"/>
                  <a:gd name="connsiteY20" fmla="*/ 848081 h 1225747"/>
                  <a:gd name="connsiteX21" fmla="*/ 447977 w 705778"/>
                  <a:gd name="connsiteY21" fmla="*/ 903939 h 1225747"/>
                  <a:gd name="connsiteX22" fmla="*/ 482539 w 705778"/>
                  <a:gd name="connsiteY22" fmla="*/ 989527 h 1225747"/>
                  <a:gd name="connsiteX23" fmla="*/ 479001 w 705778"/>
                  <a:gd name="connsiteY23" fmla="*/ 1225747 h 1225747"/>
                  <a:gd name="connsiteX0" fmla="*/ 154879 w 705778"/>
                  <a:gd name="connsiteY0" fmla="*/ 1164787 h 1225747"/>
                  <a:gd name="connsiteX1" fmla="*/ 184474 w 705778"/>
                  <a:gd name="connsiteY1" fmla="*/ 1021572 h 1225747"/>
                  <a:gd name="connsiteX2" fmla="*/ 146306 w 705778"/>
                  <a:gd name="connsiteY2" fmla="*/ 853796 h 1225747"/>
                  <a:gd name="connsiteX3" fmla="*/ 102900 w 705778"/>
                  <a:gd name="connsiteY3" fmla="*/ 635130 h 1225747"/>
                  <a:gd name="connsiteX4" fmla="*/ 30782 w 705778"/>
                  <a:gd name="connsiteY4" fmla="*/ 474089 h 1225747"/>
                  <a:gd name="connsiteX5" fmla="*/ 1118 w 705778"/>
                  <a:gd name="connsiteY5" fmla="*/ 249299 h 1225747"/>
                  <a:gd name="connsiteX6" fmla="*/ 71400 w 705778"/>
                  <a:gd name="connsiteY6" fmla="*/ 95877 h 1225747"/>
                  <a:gd name="connsiteX7" fmla="*/ 229650 w 705778"/>
                  <a:gd name="connsiteY7" fmla="*/ 17773 h 1225747"/>
                  <a:gd name="connsiteX8" fmla="*/ 336602 w 705778"/>
                  <a:gd name="connsiteY8" fmla="*/ 16 h 1225747"/>
                  <a:gd name="connsiteX9" fmla="*/ 488730 w 705778"/>
                  <a:gd name="connsiteY9" fmla="*/ 19134 h 1225747"/>
                  <a:gd name="connsiteX10" fmla="*/ 632218 w 705778"/>
                  <a:gd name="connsiteY10" fmla="*/ 115541 h 1225747"/>
                  <a:gd name="connsiteX11" fmla="*/ 704471 w 705778"/>
                  <a:gd name="connsiteY11" fmla="*/ 268825 h 1225747"/>
                  <a:gd name="connsiteX12" fmla="*/ 696988 w 705778"/>
                  <a:gd name="connsiteY12" fmla="*/ 460006 h 1225747"/>
                  <a:gd name="connsiteX13" fmla="*/ 600649 w 705778"/>
                  <a:gd name="connsiteY13" fmla="*/ 534708 h 1225747"/>
                  <a:gd name="connsiteX14" fmla="*/ 574592 w 705778"/>
                  <a:gd name="connsiteY14" fmla="*/ 594172 h 1225747"/>
                  <a:gd name="connsiteX15" fmla="*/ 610446 w 705778"/>
                  <a:gd name="connsiteY15" fmla="*/ 617780 h 1225747"/>
                  <a:gd name="connsiteX16" fmla="*/ 671338 w 705778"/>
                  <a:gd name="connsiteY16" fmla="*/ 622407 h 1225747"/>
                  <a:gd name="connsiteX17" fmla="*/ 640449 w 705778"/>
                  <a:gd name="connsiteY17" fmla="*/ 678263 h 1225747"/>
                  <a:gd name="connsiteX18" fmla="*/ 571530 w 705778"/>
                  <a:gd name="connsiteY18" fmla="*/ 722216 h 1225747"/>
                  <a:gd name="connsiteX19" fmla="*/ 452671 w 705778"/>
                  <a:gd name="connsiteY19" fmla="*/ 776847 h 1225747"/>
                  <a:gd name="connsiteX20" fmla="*/ 434846 w 705778"/>
                  <a:gd name="connsiteY20" fmla="*/ 848081 h 1225747"/>
                  <a:gd name="connsiteX21" fmla="*/ 447977 w 705778"/>
                  <a:gd name="connsiteY21" fmla="*/ 903939 h 1225747"/>
                  <a:gd name="connsiteX22" fmla="*/ 482539 w 705778"/>
                  <a:gd name="connsiteY22" fmla="*/ 989527 h 1225747"/>
                  <a:gd name="connsiteX23" fmla="*/ 479001 w 705778"/>
                  <a:gd name="connsiteY23" fmla="*/ 1225747 h 1225747"/>
                  <a:gd name="connsiteX0" fmla="*/ 156743 w 707642"/>
                  <a:gd name="connsiteY0" fmla="*/ 1164787 h 1225747"/>
                  <a:gd name="connsiteX1" fmla="*/ 186338 w 707642"/>
                  <a:gd name="connsiteY1" fmla="*/ 1021572 h 1225747"/>
                  <a:gd name="connsiteX2" fmla="*/ 148170 w 707642"/>
                  <a:gd name="connsiteY2" fmla="*/ 853796 h 1225747"/>
                  <a:gd name="connsiteX3" fmla="*/ 104764 w 707642"/>
                  <a:gd name="connsiteY3" fmla="*/ 635130 h 1225747"/>
                  <a:gd name="connsiteX4" fmla="*/ 18359 w 707642"/>
                  <a:gd name="connsiteY4" fmla="*/ 447895 h 1225747"/>
                  <a:gd name="connsiteX5" fmla="*/ 2982 w 707642"/>
                  <a:gd name="connsiteY5" fmla="*/ 249299 h 1225747"/>
                  <a:gd name="connsiteX6" fmla="*/ 73264 w 707642"/>
                  <a:gd name="connsiteY6" fmla="*/ 95877 h 1225747"/>
                  <a:gd name="connsiteX7" fmla="*/ 231514 w 707642"/>
                  <a:gd name="connsiteY7" fmla="*/ 17773 h 1225747"/>
                  <a:gd name="connsiteX8" fmla="*/ 338466 w 707642"/>
                  <a:gd name="connsiteY8" fmla="*/ 16 h 1225747"/>
                  <a:gd name="connsiteX9" fmla="*/ 490594 w 707642"/>
                  <a:gd name="connsiteY9" fmla="*/ 19134 h 1225747"/>
                  <a:gd name="connsiteX10" fmla="*/ 634082 w 707642"/>
                  <a:gd name="connsiteY10" fmla="*/ 115541 h 1225747"/>
                  <a:gd name="connsiteX11" fmla="*/ 706335 w 707642"/>
                  <a:gd name="connsiteY11" fmla="*/ 268825 h 1225747"/>
                  <a:gd name="connsiteX12" fmla="*/ 698852 w 707642"/>
                  <a:gd name="connsiteY12" fmla="*/ 460006 h 1225747"/>
                  <a:gd name="connsiteX13" fmla="*/ 602513 w 707642"/>
                  <a:gd name="connsiteY13" fmla="*/ 534708 h 1225747"/>
                  <a:gd name="connsiteX14" fmla="*/ 576456 w 707642"/>
                  <a:gd name="connsiteY14" fmla="*/ 594172 h 1225747"/>
                  <a:gd name="connsiteX15" fmla="*/ 612310 w 707642"/>
                  <a:gd name="connsiteY15" fmla="*/ 617780 h 1225747"/>
                  <a:gd name="connsiteX16" fmla="*/ 673202 w 707642"/>
                  <a:gd name="connsiteY16" fmla="*/ 622407 h 1225747"/>
                  <a:gd name="connsiteX17" fmla="*/ 642313 w 707642"/>
                  <a:gd name="connsiteY17" fmla="*/ 678263 h 1225747"/>
                  <a:gd name="connsiteX18" fmla="*/ 573394 w 707642"/>
                  <a:gd name="connsiteY18" fmla="*/ 722216 h 1225747"/>
                  <a:gd name="connsiteX19" fmla="*/ 454535 w 707642"/>
                  <a:gd name="connsiteY19" fmla="*/ 776847 h 1225747"/>
                  <a:gd name="connsiteX20" fmla="*/ 436710 w 707642"/>
                  <a:gd name="connsiteY20" fmla="*/ 848081 h 1225747"/>
                  <a:gd name="connsiteX21" fmla="*/ 449841 w 707642"/>
                  <a:gd name="connsiteY21" fmla="*/ 903939 h 1225747"/>
                  <a:gd name="connsiteX22" fmla="*/ 484403 w 707642"/>
                  <a:gd name="connsiteY22" fmla="*/ 989527 h 1225747"/>
                  <a:gd name="connsiteX23" fmla="*/ 480865 w 707642"/>
                  <a:gd name="connsiteY23" fmla="*/ 1225747 h 1225747"/>
                  <a:gd name="connsiteX0" fmla="*/ 161688 w 712587"/>
                  <a:gd name="connsiteY0" fmla="*/ 1164787 h 1225747"/>
                  <a:gd name="connsiteX1" fmla="*/ 191283 w 712587"/>
                  <a:gd name="connsiteY1" fmla="*/ 1021572 h 1225747"/>
                  <a:gd name="connsiteX2" fmla="*/ 153115 w 712587"/>
                  <a:gd name="connsiteY2" fmla="*/ 853796 h 1225747"/>
                  <a:gd name="connsiteX3" fmla="*/ 109709 w 712587"/>
                  <a:gd name="connsiteY3" fmla="*/ 635130 h 1225747"/>
                  <a:gd name="connsiteX4" fmla="*/ 23304 w 712587"/>
                  <a:gd name="connsiteY4" fmla="*/ 447895 h 1225747"/>
                  <a:gd name="connsiteX5" fmla="*/ 7927 w 712587"/>
                  <a:gd name="connsiteY5" fmla="*/ 249299 h 1225747"/>
                  <a:gd name="connsiteX6" fmla="*/ 78209 w 712587"/>
                  <a:gd name="connsiteY6" fmla="*/ 95877 h 1225747"/>
                  <a:gd name="connsiteX7" fmla="*/ 236459 w 712587"/>
                  <a:gd name="connsiteY7" fmla="*/ 17773 h 1225747"/>
                  <a:gd name="connsiteX8" fmla="*/ 343411 w 712587"/>
                  <a:gd name="connsiteY8" fmla="*/ 16 h 1225747"/>
                  <a:gd name="connsiteX9" fmla="*/ 495539 w 712587"/>
                  <a:gd name="connsiteY9" fmla="*/ 19134 h 1225747"/>
                  <a:gd name="connsiteX10" fmla="*/ 639027 w 712587"/>
                  <a:gd name="connsiteY10" fmla="*/ 115541 h 1225747"/>
                  <a:gd name="connsiteX11" fmla="*/ 711280 w 712587"/>
                  <a:gd name="connsiteY11" fmla="*/ 268825 h 1225747"/>
                  <a:gd name="connsiteX12" fmla="*/ 703797 w 712587"/>
                  <a:gd name="connsiteY12" fmla="*/ 460006 h 1225747"/>
                  <a:gd name="connsiteX13" fmla="*/ 607458 w 712587"/>
                  <a:gd name="connsiteY13" fmla="*/ 534708 h 1225747"/>
                  <a:gd name="connsiteX14" fmla="*/ 581401 w 712587"/>
                  <a:gd name="connsiteY14" fmla="*/ 594172 h 1225747"/>
                  <a:gd name="connsiteX15" fmla="*/ 617255 w 712587"/>
                  <a:gd name="connsiteY15" fmla="*/ 617780 h 1225747"/>
                  <a:gd name="connsiteX16" fmla="*/ 678147 w 712587"/>
                  <a:gd name="connsiteY16" fmla="*/ 622407 h 1225747"/>
                  <a:gd name="connsiteX17" fmla="*/ 647258 w 712587"/>
                  <a:gd name="connsiteY17" fmla="*/ 678263 h 1225747"/>
                  <a:gd name="connsiteX18" fmla="*/ 578339 w 712587"/>
                  <a:gd name="connsiteY18" fmla="*/ 722216 h 1225747"/>
                  <a:gd name="connsiteX19" fmla="*/ 459480 w 712587"/>
                  <a:gd name="connsiteY19" fmla="*/ 776847 h 1225747"/>
                  <a:gd name="connsiteX20" fmla="*/ 441655 w 712587"/>
                  <a:gd name="connsiteY20" fmla="*/ 848081 h 1225747"/>
                  <a:gd name="connsiteX21" fmla="*/ 454786 w 712587"/>
                  <a:gd name="connsiteY21" fmla="*/ 903939 h 1225747"/>
                  <a:gd name="connsiteX22" fmla="*/ 489348 w 712587"/>
                  <a:gd name="connsiteY22" fmla="*/ 989527 h 1225747"/>
                  <a:gd name="connsiteX23" fmla="*/ 485810 w 712587"/>
                  <a:gd name="connsiteY23" fmla="*/ 1225747 h 1225747"/>
                  <a:gd name="connsiteX0" fmla="*/ 157104 w 708003"/>
                  <a:gd name="connsiteY0" fmla="*/ 1164787 h 1225747"/>
                  <a:gd name="connsiteX1" fmla="*/ 186699 w 708003"/>
                  <a:gd name="connsiteY1" fmla="*/ 1021572 h 1225747"/>
                  <a:gd name="connsiteX2" fmla="*/ 148531 w 708003"/>
                  <a:gd name="connsiteY2" fmla="*/ 853796 h 1225747"/>
                  <a:gd name="connsiteX3" fmla="*/ 105125 w 708003"/>
                  <a:gd name="connsiteY3" fmla="*/ 635130 h 1225747"/>
                  <a:gd name="connsiteX4" fmla="*/ 30627 w 708003"/>
                  <a:gd name="connsiteY4" fmla="*/ 485995 h 1225747"/>
                  <a:gd name="connsiteX5" fmla="*/ 3343 w 708003"/>
                  <a:gd name="connsiteY5" fmla="*/ 249299 h 1225747"/>
                  <a:gd name="connsiteX6" fmla="*/ 73625 w 708003"/>
                  <a:gd name="connsiteY6" fmla="*/ 95877 h 1225747"/>
                  <a:gd name="connsiteX7" fmla="*/ 231875 w 708003"/>
                  <a:gd name="connsiteY7" fmla="*/ 17773 h 1225747"/>
                  <a:gd name="connsiteX8" fmla="*/ 338827 w 708003"/>
                  <a:gd name="connsiteY8" fmla="*/ 16 h 1225747"/>
                  <a:gd name="connsiteX9" fmla="*/ 490955 w 708003"/>
                  <a:gd name="connsiteY9" fmla="*/ 19134 h 1225747"/>
                  <a:gd name="connsiteX10" fmla="*/ 634443 w 708003"/>
                  <a:gd name="connsiteY10" fmla="*/ 115541 h 1225747"/>
                  <a:gd name="connsiteX11" fmla="*/ 706696 w 708003"/>
                  <a:gd name="connsiteY11" fmla="*/ 268825 h 1225747"/>
                  <a:gd name="connsiteX12" fmla="*/ 699213 w 708003"/>
                  <a:gd name="connsiteY12" fmla="*/ 460006 h 1225747"/>
                  <a:gd name="connsiteX13" fmla="*/ 602874 w 708003"/>
                  <a:gd name="connsiteY13" fmla="*/ 534708 h 1225747"/>
                  <a:gd name="connsiteX14" fmla="*/ 576817 w 708003"/>
                  <a:gd name="connsiteY14" fmla="*/ 594172 h 1225747"/>
                  <a:gd name="connsiteX15" fmla="*/ 612671 w 708003"/>
                  <a:gd name="connsiteY15" fmla="*/ 617780 h 1225747"/>
                  <a:gd name="connsiteX16" fmla="*/ 673563 w 708003"/>
                  <a:gd name="connsiteY16" fmla="*/ 622407 h 1225747"/>
                  <a:gd name="connsiteX17" fmla="*/ 642674 w 708003"/>
                  <a:gd name="connsiteY17" fmla="*/ 678263 h 1225747"/>
                  <a:gd name="connsiteX18" fmla="*/ 573755 w 708003"/>
                  <a:gd name="connsiteY18" fmla="*/ 722216 h 1225747"/>
                  <a:gd name="connsiteX19" fmla="*/ 454896 w 708003"/>
                  <a:gd name="connsiteY19" fmla="*/ 776847 h 1225747"/>
                  <a:gd name="connsiteX20" fmla="*/ 437071 w 708003"/>
                  <a:gd name="connsiteY20" fmla="*/ 848081 h 1225747"/>
                  <a:gd name="connsiteX21" fmla="*/ 450202 w 708003"/>
                  <a:gd name="connsiteY21" fmla="*/ 903939 h 1225747"/>
                  <a:gd name="connsiteX22" fmla="*/ 484764 w 708003"/>
                  <a:gd name="connsiteY22" fmla="*/ 989527 h 1225747"/>
                  <a:gd name="connsiteX23" fmla="*/ 481226 w 708003"/>
                  <a:gd name="connsiteY23" fmla="*/ 1225747 h 1225747"/>
                  <a:gd name="connsiteX0" fmla="*/ 157104 w 708003"/>
                  <a:gd name="connsiteY0" fmla="*/ 1164787 h 1225747"/>
                  <a:gd name="connsiteX1" fmla="*/ 186699 w 708003"/>
                  <a:gd name="connsiteY1" fmla="*/ 1021572 h 1225747"/>
                  <a:gd name="connsiteX2" fmla="*/ 148531 w 708003"/>
                  <a:gd name="connsiteY2" fmla="*/ 853796 h 1225747"/>
                  <a:gd name="connsiteX3" fmla="*/ 109888 w 708003"/>
                  <a:gd name="connsiteY3" fmla="*/ 723236 h 1225747"/>
                  <a:gd name="connsiteX4" fmla="*/ 30627 w 708003"/>
                  <a:gd name="connsiteY4" fmla="*/ 485995 h 1225747"/>
                  <a:gd name="connsiteX5" fmla="*/ 3343 w 708003"/>
                  <a:gd name="connsiteY5" fmla="*/ 249299 h 1225747"/>
                  <a:gd name="connsiteX6" fmla="*/ 73625 w 708003"/>
                  <a:gd name="connsiteY6" fmla="*/ 95877 h 1225747"/>
                  <a:gd name="connsiteX7" fmla="*/ 231875 w 708003"/>
                  <a:gd name="connsiteY7" fmla="*/ 17773 h 1225747"/>
                  <a:gd name="connsiteX8" fmla="*/ 338827 w 708003"/>
                  <a:gd name="connsiteY8" fmla="*/ 16 h 1225747"/>
                  <a:gd name="connsiteX9" fmla="*/ 490955 w 708003"/>
                  <a:gd name="connsiteY9" fmla="*/ 19134 h 1225747"/>
                  <a:gd name="connsiteX10" fmla="*/ 634443 w 708003"/>
                  <a:gd name="connsiteY10" fmla="*/ 115541 h 1225747"/>
                  <a:gd name="connsiteX11" fmla="*/ 706696 w 708003"/>
                  <a:gd name="connsiteY11" fmla="*/ 268825 h 1225747"/>
                  <a:gd name="connsiteX12" fmla="*/ 699213 w 708003"/>
                  <a:gd name="connsiteY12" fmla="*/ 460006 h 1225747"/>
                  <a:gd name="connsiteX13" fmla="*/ 602874 w 708003"/>
                  <a:gd name="connsiteY13" fmla="*/ 534708 h 1225747"/>
                  <a:gd name="connsiteX14" fmla="*/ 576817 w 708003"/>
                  <a:gd name="connsiteY14" fmla="*/ 594172 h 1225747"/>
                  <a:gd name="connsiteX15" fmla="*/ 612671 w 708003"/>
                  <a:gd name="connsiteY15" fmla="*/ 617780 h 1225747"/>
                  <a:gd name="connsiteX16" fmla="*/ 673563 w 708003"/>
                  <a:gd name="connsiteY16" fmla="*/ 622407 h 1225747"/>
                  <a:gd name="connsiteX17" fmla="*/ 642674 w 708003"/>
                  <a:gd name="connsiteY17" fmla="*/ 678263 h 1225747"/>
                  <a:gd name="connsiteX18" fmla="*/ 573755 w 708003"/>
                  <a:gd name="connsiteY18" fmla="*/ 722216 h 1225747"/>
                  <a:gd name="connsiteX19" fmla="*/ 454896 w 708003"/>
                  <a:gd name="connsiteY19" fmla="*/ 776847 h 1225747"/>
                  <a:gd name="connsiteX20" fmla="*/ 437071 w 708003"/>
                  <a:gd name="connsiteY20" fmla="*/ 848081 h 1225747"/>
                  <a:gd name="connsiteX21" fmla="*/ 450202 w 708003"/>
                  <a:gd name="connsiteY21" fmla="*/ 903939 h 1225747"/>
                  <a:gd name="connsiteX22" fmla="*/ 484764 w 708003"/>
                  <a:gd name="connsiteY22" fmla="*/ 989527 h 1225747"/>
                  <a:gd name="connsiteX23" fmla="*/ 481226 w 708003"/>
                  <a:gd name="connsiteY23" fmla="*/ 1225747 h 1225747"/>
                  <a:gd name="connsiteX0" fmla="*/ 157104 w 708003"/>
                  <a:gd name="connsiteY0" fmla="*/ 1164787 h 1225747"/>
                  <a:gd name="connsiteX1" fmla="*/ 186699 w 708003"/>
                  <a:gd name="connsiteY1" fmla="*/ 1021572 h 1225747"/>
                  <a:gd name="connsiteX2" fmla="*/ 148531 w 708003"/>
                  <a:gd name="connsiteY2" fmla="*/ 853796 h 1225747"/>
                  <a:gd name="connsiteX3" fmla="*/ 109888 w 708003"/>
                  <a:gd name="connsiteY3" fmla="*/ 723236 h 1225747"/>
                  <a:gd name="connsiteX4" fmla="*/ 30627 w 708003"/>
                  <a:gd name="connsiteY4" fmla="*/ 485995 h 1225747"/>
                  <a:gd name="connsiteX5" fmla="*/ 3343 w 708003"/>
                  <a:gd name="connsiteY5" fmla="*/ 249299 h 1225747"/>
                  <a:gd name="connsiteX6" fmla="*/ 73625 w 708003"/>
                  <a:gd name="connsiteY6" fmla="*/ 95877 h 1225747"/>
                  <a:gd name="connsiteX7" fmla="*/ 231875 w 708003"/>
                  <a:gd name="connsiteY7" fmla="*/ 17773 h 1225747"/>
                  <a:gd name="connsiteX8" fmla="*/ 338827 w 708003"/>
                  <a:gd name="connsiteY8" fmla="*/ 16 h 1225747"/>
                  <a:gd name="connsiteX9" fmla="*/ 490955 w 708003"/>
                  <a:gd name="connsiteY9" fmla="*/ 19134 h 1225747"/>
                  <a:gd name="connsiteX10" fmla="*/ 634443 w 708003"/>
                  <a:gd name="connsiteY10" fmla="*/ 115541 h 1225747"/>
                  <a:gd name="connsiteX11" fmla="*/ 706696 w 708003"/>
                  <a:gd name="connsiteY11" fmla="*/ 268825 h 1225747"/>
                  <a:gd name="connsiteX12" fmla="*/ 699213 w 708003"/>
                  <a:gd name="connsiteY12" fmla="*/ 460006 h 1225747"/>
                  <a:gd name="connsiteX13" fmla="*/ 602874 w 708003"/>
                  <a:gd name="connsiteY13" fmla="*/ 534708 h 1225747"/>
                  <a:gd name="connsiteX14" fmla="*/ 576817 w 708003"/>
                  <a:gd name="connsiteY14" fmla="*/ 594172 h 1225747"/>
                  <a:gd name="connsiteX15" fmla="*/ 629339 w 708003"/>
                  <a:gd name="connsiteY15" fmla="*/ 601111 h 1225747"/>
                  <a:gd name="connsiteX16" fmla="*/ 673563 w 708003"/>
                  <a:gd name="connsiteY16" fmla="*/ 622407 h 1225747"/>
                  <a:gd name="connsiteX17" fmla="*/ 642674 w 708003"/>
                  <a:gd name="connsiteY17" fmla="*/ 678263 h 1225747"/>
                  <a:gd name="connsiteX18" fmla="*/ 573755 w 708003"/>
                  <a:gd name="connsiteY18" fmla="*/ 722216 h 1225747"/>
                  <a:gd name="connsiteX19" fmla="*/ 454896 w 708003"/>
                  <a:gd name="connsiteY19" fmla="*/ 776847 h 1225747"/>
                  <a:gd name="connsiteX20" fmla="*/ 437071 w 708003"/>
                  <a:gd name="connsiteY20" fmla="*/ 848081 h 1225747"/>
                  <a:gd name="connsiteX21" fmla="*/ 450202 w 708003"/>
                  <a:gd name="connsiteY21" fmla="*/ 903939 h 1225747"/>
                  <a:gd name="connsiteX22" fmla="*/ 484764 w 708003"/>
                  <a:gd name="connsiteY22" fmla="*/ 989527 h 1225747"/>
                  <a:gd name="connsiteX23" fmla="*/ 481226 w 708003"/>
                  <a:gd name="connsiteY23" fmla="*/ 1225747 h 1225747"/>
                  <a:gd name="connsiteX0" fmla="*/ 157104 w 708003"/>
                  <a:gd name="connsiteY0" fmla="*/ 1164787 h 1225747"/>
                  <a:gd name="connsiteX1" fmla="*/ 186699 w 708003"/>
                  <a:gd name="connsiteY1" fmla="*/ 1021572 h 1225747"/>
                  <a:gd name="connsiteX2" fmla="*/ 148531 w 708003"/>
                  <a:gd name="connsiteY2" fmla="*/ 853796 h 1225747"/>
                  <a:gd name="connsiteX3" fmla="*/ 109888 w 708003"/>
                  <a:gd name="connsiteY3" fmla="*/ 723236 h 1225747"/>
                  <a:gd name="connsiteX4" fmla="*/ 30627 w 708003"/>
                  <a:gd name="connsiteY4" fmla="*/ 485995 h 1225747"/>
                  <a:gd name="connsiteX5" fmla="*/ 3343 w 708003"/>
                  <a:gd name="connsiteY5" fmla="*/ 249299 h 1225747"/>
                  <a:gd name="connsiteX6" fmla="*/ 73625 w 708003"/>
                  <a:gd name="connsiteY6" fmla="*/ 95877 h 1225747"/>
                  <a:gd name="connsiteX7" fmla="*/ 231875 w 708003"/>
                  <a:gd name="connsiteY7" fmla="*/ 17773 h 1225747"/>
                  <a:gd name="connsiteX8" fmla="*/ 338827 w 708003"/>
                  <a:gd name="connsiteY8" fmla="*/ 16 h 1225747"/>
                  <a:gd name="connsiteX9" fmla="*/ 490955 w 708003"/>
                  <a:gd name="connsiteY9" fmla="*/ 19134 h 1225747"/>
                  <a:gd name="connsiteX10" fmla="*/ 634443 w 708003"/>
                  <a:gd name="connsiteY10" fmla="*/ 115541 h 1225747"/>
                  <a:gd name="connsiteX11" fmla="*/ 706696 w 708003"/>
                  <a:gd name="connsiteY11" fmla="*/ 268825 h 1225747"/>
                  <a:gd name="connsiteX12" fmla="*/ 699213 w 708003"/>
                  <a:gd name="connsiteY12" fmla="*/ 460006 h 1225747"/>
                  <a:gd name="connsiteX13" fmla="*/ 602874 w 708003"/>
                  <a:gd name="connsiteY13" fmla="*/ 534708 h 1225747"/>
                  <a:gd name="connsiteX14" fmla="*/ 569673 w 708003"/>
                  <a:gd name="connsiteY14" fmla="*/ 570360 h 1225747"/>
                  <a:gd name="connsiteX15" fmla="*/ 629339 w 708003"/>
                  <a:gd name="connsiteY15" fmla="*/ 601111 h 1225747"/>
                  <a:gd name="connsiteX16" fmla="*/ 673563 w 708003"/>
                  <a:gd name="connsiteY16" fmla="*/ 622407 h 1225747"/>
                  <a:gd name="connsiteX17" fmla="*/ 642674 w 708003"/>
                  <a:gd name="connsiteY17" fmla="*/ 678263 h 1225747"/>
                  <a:gd name="connsiteX18" fmla="*/ 573755 w 708003"/>
                  <a:gd name="connsiteY18" fmla="*/ 722216 h 1225747"/>
                  <a:gd name="connsiteX19" fmla="*/ 454896 w 708003"/>
                  <a:gd name="connsiteY19" fmla="*/ 776847 h 1225747"/>
                  <a:gd name="connsiteX20" fmla="*/ 437071 w 708003"/>
                  <a:gd name="connsiteY20" fmla="*/ 848081 h 1225747"/>
                  <a:gd name="connsiteX21" fmla="*/ 450202 w 708003"/>
                  <a:gd name="connsiteY21" fmla="*/ 903939 h 1225747"/>
                  <a:gd name="connsiteX22" fmla="*/ 484764 w 708003"/>
                  <a:gd name="connsiteY22" fmla="*/ 989527 h 1225747"/>
                  <a:gd name="connsiteX23" fmla="*/ 481226 w 708003"/>
                  <a:gd name="connsiteY23" fmla="*/ 1225747 h 1225747"/>
                  <a:gd name="connsiteX0" fmla="*/ 157104 w 708003"/>
                  <a:gd name="connsiteY0" fmla="*/ 1164787 h 1225747"/>
                  <a:gd name="connsiteX1" fmla="*/ 186699 w 708003"/>
                  <a:gd name="connsiteY1" fmla="*/ 1021572 h 1225747"/>
                  <a:gd name="connsiteX2" fmla="*/ 148531 w 708003"/>
                  <a:gd name="connsiteY2" fmla="*/ 853796 h 1225747"/>
                  <a:gd name="connsiteX3" fmla="*/ 109888 w 708003"/>
                  <a:gd name="connsiteY3" fmla="*/ 723236 h 1225747"/>
                  <a:gd name="connsiteX4" fmla="*/ 30627 w 708003"/>
                  <a:gd name="connsiteY4" fmla="*/ 485995 h 1225747"/>
                  <a:gd name="connsiteX5" fmla="*/ 3343 w 708003"/>
                  <a:gd name="connsiteY5" fmla="*/ 249299 h 1225747"/>
                  <a:gd name="connsiteX6" fmla="*/ 73625 w 708003"/>
                  <a:gd name="connsiteY6" fmla="*/ 95877 h 1225747"/>
                  <a:gd name="connsiteX7" fmla="*/ 231875 w 708003"/>
                  <a:gd name="connsiteY7" fmla="*/ 17773 h 1225747"/>
                  <a:gd name="connsiteX8" fmla="*/ 338827 w 708003"/>
                  <a:gd name="connsiteY8" fmla="*/ 16 h 1225747"/>
                  <a:gd name="connsiteX9" fmla="*/ 490955 w 708003"/>
                  <a:gd name="connsiteY9" fmla="*/ 19134 h 1225747"/>
                  <a:gd name="connsiteX10" fmla="*/ 634443 w 708003"/>
                  <a:gd name="connsiteY10" fmla="*/ 115541 h 1225747"/>
                  <a:gd name="connsiteX11" fmla="*/ 706696 w 708003"/>
                  <a:gd name="connsiteY11" fmla="*/ 268825 h 1225747"/>
                  <a:gd name="connsiteX12" fmla="*/ 699213 w 708003"/>
                  <a:gd name="connsiteY12" fmla="*/ 467150 h 1225747"/>
                  <a:gd name="connsiteX13" fmla="*/ 602874 w 708003"/>
                  <a:gd name="connsiteY13" fmla="*/ 534708 h 1225747"/>
                  <a:gd name="connsiteX14" fmla="*/ 569673 w 708003"/>
                  <a:gd name="connsiteY14" fmla="*/ 570360 h 1225747"/>
                  <a:gd name="connsiteX15" fmla="*/ 629339 w 708003"/>
                  <a:gd name="connsiteY15" fmla="*/ 601111 h 1225747"/>
                  <a:gd name="connsiteX16" fmla="*/ 673563 w 708003"/>
                  <a:gd name="connsiteY16" fmla="*/ 622407 h 1225747"/>
                  <a:gd name="connsiteX17" fmla="*/ 642674 w 708003"/>
                  <a:gd name="connsiteY17" fmla="*/ 678263 h 1225747"/>
                  <a:gd name="connsiteX18" fmla="*/ 573755 w 708003"/>
                  <a:gd name="connsiteY18" fmla="*/ 722216 h 1225747"/>
                  <a:gd name="connsiteX19" fmla="*/ 454896 w 708003"/>
                  <a:gd name="connsiteY19" fmla="*/ 776847 h 1225747"/>
                  <a:gd name="connsiteX20" fmla="*/ 437071 w 708003"/>
                  <a:gd name="connsiteY20" fmla="*/ 848081 h 1225747"/>
                  <a:gd name="connsiteX21" fmla="*/ 450202 w 708003"/>
                  <a:gd name="connsiteY21" fmla="*/ 903939 h 1225747"/>
                  <a:gd name="connsiteX22" fmla="*/ 484764 w 708003"/>
                  <a:gd name="connsiteY22" fmla="*/ 989527 h 1225747"/>
                  <a:gd name="connsiteX23" fmla="*/ 481226 w 708003"/>
                  <a:gd name="connsiteY23" fmla="*/ 1225747 h 1225747"/>
                  <a:gd name="connsiteX0" fmla="*/ 157104 w 708003"/>
                  <a:gd name="connsiteY0" fmla="*/ 1164787 h 1225747"/>
                  <a:gd name="connsiteX1" fmla="*/ 186699 w 708003"/>
                  <a:gd name="connsiteY1" fmla="*/ 1021572 h 1225747"/>
                  <a:gd name="connsiteX2" fmla="*/ 148531 w 708003"/>
                  <a:gd name="connsiteY2" fmla="*/ 853796 h 1225747"/>
                  <a:gd name="connsiteX3" fmla="*/ 109888 w 708003"/>
                  <a:gd name="connsiteY3" fmla="*/ 723236 h 1225747"/>
                  <a:gd name="connsiteX4" fmla="*/ 30627 w 708003"/>
                  <a:gd name="connsiteY4" fmla="*/ 485995 h 1225747"/>
                  <a:gd name="connsiteX5" fmla="*/ 3343 w 708003"/>
                  <a:gd name="connsiteY5" fmla="*/ 249299 h 1225747"/>
                  <a:gd name="connsiteX6" fmla="*/ 73625 w 708003"/>
                  <a:gd name="connsiteY6" fmla="*/ 95877 h 1225747"/>
                  <a:gd name="connsiteX7" fmla="*/ 231875 w 708003"/>
                  <a:gd name="connsiteY7" fmla="*/ 17773 h 1225747"/>
                  <a:gd name="connsiteX8" fmla="*/ 338827 w 708003"/>
                  <a:gd name="connsiteY8" fmla="*/ 16 h 1225747"/>
                  <a:gd name="connsiteX9" fmla="*/ 490955 w 708003"/>
                  <a:gd name="connsiteY9" fmla="*/ 19134 h 1225747"/>
                  <a:gd name="connsiteX10" fmla="*/ 634443 w 708003"/>
                  <a:gd name="connsiteY10" fmla="*/ 115541 h 1225747"/>
                  <a:gd name="connsiteX11" fmla="*/ 706696 w 708003"/>
                  <a:gd name="connsiteY11" fmla="*/ 268825 h 1225747"/>
                  <a:gd name="connsiteX12" fmla="*/ 699213 w 708003"/>
                  <a:gd name="connsiteY12" fmla="*/ 467150 h 1225747"/>
                  <a:gd name="connsiteX13" fmla="*/ 624305 w 708003"/>
                  <a:gd name="connsiteY13" fmla="*/ 529946 h 1225747"/>
                  <a:gd name="connsiteX14" fmla="*/ 569673 w 708003"/>
                  <a:gd name="connsiteY14" fmla="*/ 570360 h 1225747"/>
                  <a:gd name="connsiteX15" fmla="*/ 629339 w 708003"/>
                  <a:gd name="connsiteY15" fmla="*/ 601111 h 1225747"/>
                  <a:gd name="connsiteX16" fmla="*/ 673563 w 708003"/>
                  <a:gd name="connsiteY16" fmla="*/ 622407 h 1225747"/>
                  <a:gd name="connsiteX17" fmla="*/ 642674 w 708003"/>
                  <a:gd name="connsiteY17" fmla="*/ 678263 h 1225747"/>
                  <a:gd name="connsiteX18" fmla="*/ 573755 w 708003"/>
                  <a:gd name="connsiteY18" fmla="*/ 722216 h 1225747"/>
                  <a:gd name="connsiteX19" fmla="*/ 454896 w 708003"/>
                  <a:gd name="connsiteY19" fmla="*/ 776847 h 1225747"/>
                  <a:gd name="connsiteX20" fmla="*/ 437071 w 708003"/>
                  <a:gd name="connsiteY20" fmla="*/ 848081 h 1225747"/>
                  <a:gd name="connsiteX21" fmla="*/ 450202 w 708003"/>
                  <a:gd name="connsiteY21" fmla="*/ 903939 h 1225747"/>
                  <a:gd name="connsiteX22" fmla="*/ 484764 w 708003"/>
                  <a:gd name="connsiteY22" fmla="*/ 989527 h 1225747"/>
                  <a:gd name="connsiteX23" fmla="*/ 481226 w 708003"/>
                  <a:gd name="connsiteY23" fmla="*/ 1225747 h 1225747"/>
                  <a:gd name="connsiteX0" fmla="*/ 157104 w 708003"/>
                  <a:gd name="connsiteY0" fmla="*/ 1164787 h 1225747"/>
                  <a:gd name="connsiteX1" fmla="*/ 186699 w 708003"/>
                  <a:gd name="connsiteY1" fmla="*/ 1021572 h 1225747"/>
                  <a:gd name="connsiteX2" fmla="*/ 148531 w 708003"/>
                  <a:gd name="connsiteY2" fmla="*/ 853796 h 1225747"/>
                  <a:gd name="connsiteX3" fmla="*/ 109888 w 708003"/>
                  <a:gd name="connsiteY3" fmla="*/ 723236 h 1225747"/>
                  <a:gd name="connsiteX4" fmla="*/ 30627 w 708003"/>
                  <a:gd name="connsiteY4" fmla="*/ 485995 h 1225747"/>
                  <a:gd name="connsiteX5" fmla="*/ 3343 w 708003"/>
                  <a:gd name="connsiteY5" fmla="*/ 249299 h 1225747"/>
                  <a:gd name="connsiteX6" fmla="*/ 73625 w 708003"/>
                  <a:gd name="connsiteY6" fmla="*/ 95877 h 1225747"/>
                  <a:gd name="connsiteX7" fmla="*/ 231875 w 708003"/>
                  <a:gd name="connsiteY7" fmla="*/ 17773 h 1225747"/>
                  <a:gd name="connsiteX8" fmla="*/ 338827 w 708003"/>
                  <a:gd name="connsiteY8" fmla="*/ 16 h 1225747"/>
                  <a:gd name="connsiteX9" fmla="*/ 490955 w 708003"/>
                  <a:gd name="connsiteY9" fmla="*/ 19134 h 1225747"/>
                  <a:gd name="connsiteX10" fmla="*/ 634443 w 708003"/>
                  <a:gd name="connsiteY10" fmla="*/ 115541 h 1225747"/>
                  <a:gd name="connsiteX11" fmla="*/ 706696 w 708003"/>
                  <a:gd name="connsiteY11" fmla="*/ 268825 h 1225747"/>
                  <a:gd name="connsiteX12" fmla="*/ 699213 w 708003"/>
                  <a:gd name="connsiteY12" fmla="*/ 498107 h 1225747"/>
                  <a:gd name="connsiteX13" fmla="*/ 624305 w 708003"/>
                  <a:gd name="connsiteY13" fmla="*/ 529946 h 1225747"/>
                  <a:gd name="connsiteX14" fmla="*/ 569673 w 708003"/>
                  <a:gd name="connsiteY14" fmla="*/ 570360 h 1225747"/>
                  <a:gd name="connsiteX15" fmla="*/ 629339 w 708003"/>
                  <a:gd name="connsiteY15" fmla="*/ 601111 h 1225747"/>
                  <a:gd name="connsiteX16" fmla="*/ 673563 w 708003"/>
                  <a:gd name="connsiteY16" fmla="*/ 622407 h 1225747"/>
                  <a:gd name="connsiteX17" fmla="*/ 642674 w 708003"/>
                  <a:gd name="connsiteY17" fmla="*/ 678263 h 1225747"/>
                  <a:gd name="connsiteX18" fmla="*/ 573755 w 708003"/>
                  <a:gd name="connsiteY18" fmla="*/ 722216 h 1225747"/>
                  <a:gd name="connsiteX19" fmla="*/ 454896 w 708003"/>
                  <a:gd name="connsiteY19" fmla="*/ 776847 h 1225747"/>
                  <a:gd name="connsiteX20" fmla="*/ 437071 w 708003"/>
                  <a:gd name="connsiteY20" fmla="*/ 848081 h 1225747"/>
                  <a:gd name="connsiteX21" fmla="*/ 450202 w 708003"/>
                  <a:gd name="connsiteY21" fmla="*/ 903939 h 1225747"/>
                  <a:gd name="connsiteX22" fmla="*/ 484764 w 708003"/>
                  <a:gd name="connsiteY22" fmla="*/ 989527 h 1225747"/>
                  <a:gd name="connsiteX23" fmla="*/ 481226 w 708003"/>
                  <a:gd name="connsiteY23" fmla="*/ 1225747 h 1225747"/>
                  <a:gd name="connsiteX0" fmla="*/ 157104 w 708003"/>
                  <a:gd name="connsiteY0" fmla="*/ 1164787 h 1225747"/>
                  <a:gd name="connsiteX1" fmla="*/ 186699 w 708003"/>
                  <a:gd name="connsiteY1" fmla="*/ 1021572 h 1225747"/>
                  <a:gd name="connsiteX2" fmla="*/ 148531 w 708003"/>
                  <a:gd name="connsiteY2" fmla="*/ 853796 h 1225747"/>
                  <a:gd name="connsiteX3" fmla="*/ 109888 w 708003"/>
                  <a:gd name="connsiteY3" fmla="*/ 723236 h 1225747"/>
                  <a:gd name="connsiteX4" fmla="*/ 30627 w 708003"/>
                  <a:gd name="connsiteY4" fmla="*/ 485995 h 1225747"/>
                  <a:gd name="connsiteX5" fmla="*/ 3343 w 708003"/>
                  <a:gd name="connsiteY5" fmla="*/ 249299 h 1225747"/>
                  <a:gd name="connsiteX6" fmla="*/ 73625 w 708003"/>
                  <a:gd name="connsiteY6" fmla="*/ 95877 h 1225747"/>
                  <a:gd name="connsiteX7" fmla="*/ 231875 w 708003"/>
                  <a:gd name="connsiteY7" fmla="*/ 17773 h 1225747"/>
                  <a:gd name="connsiteX8" fmla="*/ 338827 w 708003"/>
                  <a:gd name="connsiteY8" fmla="*/ 16 h 1225747"/>
                  <a:gd name="connsiteX9" fmla="*/ 490955 w 708003"/>
                  <a:gd name="connsiteY9" fmla="*/ 19134 h 1225747"/>
                  <a:gd name="connsiteX10" fmla="*/ 634443 w 708003"/>
                  <a:gd name="connsiteY10" fmla="*/ 115541 h 1225747"/>
                  <a:gd name="connsiteX11" fmla="*/ 706696 w 708003"/>
                  <a:gd name="connsiteY11" fmla="*/ 268825 h 1225747"/>
                  <a:gd name="connsiteX12" fmla="*/ 699213 w 708003"/>
                  <a:gd name="connsiteY12" fmla="*/ 498107 h 1225747"/>
                  <a:gd name="connsiteX13" fmla="*/ 617161 w 708003"/>
                  <a:gd name="connsiteY13" fmla="*/ 541852 h 1225747"/>
                  <a:gd name="connsiteX14" fmla="*/ 569673 w 708003"/>
                  <a:gd name="connsiteY14" fmla="*/ 570360 h 1225747"/>
                  <a:gd name="connsiteX15" fmla="*/ 629339 w 708003"/>
                  <a:gd name="connsiteY15" fmla="*/ 601111 h 1225747"/>
                  <a:gd name="connsiteX16" fmla="*/ 673563 w 708003"/>
                  <a:gd name="connsiteY16" fmla="*/ 622407 h 1225747"/>
                  <a:gd name="connsiteX17" fmla="*/ 642674 w 708003"/>
                  <a:gd name="connsiteY17" fmla="*/ 678263 h 1225747"/>
                  <a:gd name="connsiteX18" fmla="*/ 573755 w 708003"/>
                  <a:gd name="connsiteY18" fmla="*/ 722216 h 1225747"/>
                  <a:gd name="connsiteX19" fmla="*/ 454896 w 708003"/>
                  <a:gd name="connsiteY19" fmla="*/ 776847 h 1225747"/>
                  <a:gd name="connsiteX20" fmla="*/ 437071 w 708003"/>
                  <a:gd name="connsiteY20" fmla="*/ 848081 h 1225747"/>
                  <a:gd name="connsiteX21" fmla="*/ 450202 w 708003"/>
                  <a:gd name="connsiteY21" fmla="*/ 903939 h 1225747"/>
                  <a:gd name="connsiteX22" fmla="*/ 484764 w 708003"/>
                  <a:gd name="connsiteY22" fmla="*/ 989527 h 1225747"/>
                  <a:gd name="connsiteX23" fmla="*/ 481226 w 708003"/>
                  <a:gd name="connsiteY23" fmla="*/ 1225747 h 1225747"/>
                  <a:gd name="connsiteX0" fmla="*/ 157104 w 708003"/>
                  <a:gd name="connsiteY0" fmla="*/ 1164787 h 1225747"/>
                  <a:gd name="connsiteX1" fmla="*/ 186699 w 708003"/>
                  <a:gd name="connsiteY1" fmla="*/ 1021572 h 1225747"/>
                  <a:gd name="connsiteX2" fmla="*/ 148531 w 708003"/>
                  <a:gd name="connsiteY2" fmla="*/ 853796 h 1225747"/>
                  <a:gd name="connsiteX3" fmla="*/ 109888 w 708003"/>
                  <a:gd name="connsiteY3" fmla="*/ 723236 h 1225747"/>
                  <a:gd name="connsiteX4" fmla="*/ 30627 w 708003"/>
                  <a:gd name="connsiteY4" fmla="*/ 485995 h 1225747"/>
                  <a:gd name="connsiteX5" fmla="*/ 3343 w 708003"/>
                  <a:gd name="connsiteY5" fmla="*/ 249299 h 1225747"/>
                  <a:gd name="connsiteX6" fmla="*/ 73625 w 708003"/>
                  <a:gd name="connsiteY6" fmla="*/ 95877 h 1225747"/>
                  <a:gd name="connsiteX7" fmla="*/ 231875 w 708003"/>
                  <a:gd name="connsiteY7" fmla="*/ 17773 h 1225747"/>
                  <a:gd name="connsiteX8" fmla="*/ 338827 w 708003"/>
                  <a:gd name="connsiteY8" fmla="*/ 16 h 1225747"/>
                  <a:gd name="connsiteX9" fmla="*/ 490955 w 708003"/>
                  <a:gd name="connsiteY9" fmla="*/ 19134 h 1225747"/>
                  <a:gd name="connsiteX10" fmla="*/ 634443 w 708003"/>
                  <a:gd name="connsiteY10" fmla="*/ 115541 h 1225747"/>
                  <a:gd name="connsiteX11" fmla="*/ 706696 w 708003"/>
                  <a:gd name="connsiteY11" fmla="*/ 268825 h 1225747"/>
                  <a:gd name="connsiteX12" fmla="*/ 699213 w 708003"/>
                  <a:gd name="connsiteY12" fmla="*/ 498107 h 1225747"/>
                  <a:gd name="connsiteX13" fmla="*/ 617161 w 708003"/>
                  <a:gd name="connsiteY13" fmla="*/ 541852 h 1225747"/>
                  <a:gd name="connsiteX14" fmla="*/ 569673 w 708003"/>
                  <a:gd name="connsiteY14" fmla="*/ 570360 h 1225747"/>
                  <a:gd name="connsiteX15" fmla="*/ 634101 w 708003"/>
                  <a:gd name="connsiteY15" fmla="*/ 589205 h 1225747"/>
                  <a:gd name="connsiteX16" fmla="*/ 673563 w 708003"/>
                  <a:gd name="connsiteY16" fmla="*/ 622407 h 1225747"/>
                  <a:gd name="connsiteX17" fmla="*/ 642674 w 708003"/>
                  <a:gd name="connsiteY17" fmla="*/ 678263 h 1225747"/>
                  <a:gd name="connsiteX18" fmla="*/ 573755 w 708003"/>
                  <a:gd name="connsiteY18" fmla="*/ 722216 h 1225747"/>
                  <a:gd name="connsiteX19" fmla="*/ 454896 w 708003"/>
                  <a:gd name="connsiteY19" fmla="*/ 776847 h 1225747"/>
                  <a:gd name="connsiteX20" fmla="*/ 437071 w 708003"/>
                  <a:gd name="connsiteY20" fmla="*/ 848081 h 1225747"/>
                  <a:gd name="connsiteX21" fmla="*/ 450202 w 708003"/>
                  <a:gd name="connsiteY21" fmla="*/ 903939 h 1225747"/>
                  <a:gd name="connsiteX22" fmla="*/ 484764 w 708003"/>
                  <a:gd name="connsiteY22" fmla="*/ 989527 h 1225747"/>
                  <a:gd name="connsiteX23" fmla="*/ 481226 w 708003"/>
                  <a:gd name="connsiteY23" fmla="*/ 1225747 h 1225747"/>
                  <a:gd name="connsiteX0" fmla="*/ 157104 w 708003"/>
                  <a:gd name="connsiteY0" fmla="*/ 1164787 h 1225747"/>
                  <a:gd name="connsiteX1" fmla="*/ 186699 w 708003"/>
                  <a:gd name="connsiteY1" fmla="*/ 1021572 h 1225747"/>
                  <a:gd name="connsiteX2" fmla="*/ 148531 w 708003"/>
                  <a:gd name="connsiteY2" fmla="*/ 853796 h 1225747"/>
                  <a:gd name="connsiteX3" fmla="*/ 109888 w 708003"/>
                  <a:gd name="connsiteY3" fmla="*/ 723236 h 1225747"/>
                  <a:gd name="connsiteX4" fmla="*/ 30627 w 708003"/>
                  <a:gd name="connsiteY4" fmla="*/ 485995 h 1225747"/>
                  <a:gd name="connsiteX5" fmla="*/ 3343 w 708003"/>
                  <a:gd name="connsiteY5" fmla="*/ 249299 h 1225747"/>
                  <a:gd name="connsiteX6" fmla="*/ 73625 w 708003"/>
                  <a:gd name="connsiteY6" fmla="*/ 95877 h 1225747"/>
                  <a:gd name="connsiteX7" fmla="*/ 231875 w 708003"/>
                  <a:gd name="connsiteY7" fmla="*/ 17773 h 1225747"/>
                  <a:gd name="connsiteX8" fmla="*/ 338827 w 708003"/>
                  <a:gd name="connsiteY8" fmla="*/ 16 h 1225747"/>
                  <a:gd name="connsiteX9" fmla="*/ 490955 w 708003"/>
                  <a:gd name="connsiteY9" fmla="*/ 19134 h 1225747"/>
                  <a:gd name="connsiteX10" fmla="*/ 634443 w 708003"/>
                  <a:gd name="connsiteY10" fmla="*/ 115541 h 1225747"/>
                  <a:gd name="connsiteX11" fmla="*/ 706696 w 708003"/>
                  <a:gd name="connsiteY11" fmla="*/ 268825 h 1225747"/>
                  <a:gd name="connsiteX12" fmla="*/ 699213 w 708003"/>
                  <a:gd name="connsiteY12" fmla="*/ 498107 h 1225747"/>
                  <a:gd name="connsiteX13" fmla="*/ 617161 w 708003"/>
                  <a:gd name="connsiteY13" fmla="*/ 541852 h 1225747"/>
                  <a:gd name="connsiteX14" fmla="*/ 569673 w 708003"/>
                  <a:gd name="connsiteY14" fmla="*/ 570360 h 1225747"/>
                  <a:gd name="connsiteX15" fmla="*/ 634101 w 708003"/>
                  <a:gd name="connsiteY15" fmla="*/ 589205 h 1225747"/>
                  <a:gd name="connsiteX16" fmla="*/ 673563 w 708003"/>
                  <a:gd name="connsiteY16" fmla="*/ 622407 h 1225747"/>
                  <a:gd name="connsiteX17" fmla="*/ 642674 w 708003"/>
                  <a:gd name="connsiteY17" fmla="*/ 678263 h 1225747"/>
                  <a:gd name="connsiteX18" fmla="*/ 573755 w 708003"/>
                  <a:gd name="connsiteY18" fmla="*/ 722216 h 1225747"/>
                  <a:gd name="connsiteX19" fmla="*/ 492996 w 708003"/>
                  <a:gd name="connsiteY19" fmla="*/ 774466 h 1225747"/>
                  <a:gd name="connsiteX20" fmla="*/ 437071 w 708003"/>
                  <a:gd name="connsiteY20" fmla="*/ 848081 h 1225747"/>
                  <a:gd name="connsiteX21" fmla="*/ 450202 w 708003"/>
                  <a:gd name="connsiteY21" fmla="*/ 903939 h 1225747"/>
                  <a:gd name="connsiteX22" fmla="*/ 484764 w 708003"/>
                  <a:gd name="connsiteY22" fmla="*/ 989527 h 1225747"/>
                  <a:gd name="connsiteX23" fmla="*/ 481226 w 708003"/>
                  <a:gd name="connsiteY23" fmla="*/ 1225747 h 1225747"/>
                  <a:gd name="connsiteX0" fmla="*/ 157104 w 708003"/>
                  <a:gd name="connsiteY0" fmla="*/ 1164787 h 1225747"/>
                  <a:gd name="connsiteX1" fmla="*/ 186699 w 708003"/>
                  <a:gd name="connsiteY1" fmla="*/ 1021572 h 1225747"/>
                  <a:gd name="connsiteX2" fmla="*/ 148531 w 708003"/>
                  <a:gd name="connsiteY2" fmla="*/ 853796 h 1225747"/>
                  <a:gd name="connsiteX3" fmla="*/ 109888 w 708003"/>
                  <a:gd name="connsiteY3" fmla="*/ 723236 h 1225747"/>
                  <a:gd name="connsiteX4" fmla="*/ 30627 w 708003"/>
                  <a:gd name="connsiteY4" fmla="*/ 485995 h 1225747"/>
                  <a:gd name="connsiteX5" fmla="*/ 3343 w 708003"/>
                  <a:gd name="connsiteY5" fmla="*/ 249299 h 1225747"/>
                  <a:gd name="connsiteX6" fmla="*/ 73625 w 708003"/>
                  <a:gd name="connsiteY6" fmla="*/ 95877 h 1225747"/>
                  <a:gd name="connsiteX7" fmla="*/ 231875 w 708003"/>
                  <a:gd name="connsiteY7" fmla="*/ 17773 h 1225747"/>
                  <a:gd name="connsiteX8" fmla="*/ 338827 w 708003"/>
                  <a:gd name="connsiteY8" fmla="*/ 16 h 1225747"/>
                  <a:gd name="connsiteX9" fmla="*/ 490955 w 708003"/>
                  <a:gd name="connsiteY9" fmla="*/ 19134 h 1225747"/>
                  <a:gd name="connsiteX10" fmla="*/ 634443 w 708003"/>
                  <a:gd name="connsiteY10" fmla="*/ 115541 h 1225747"/>
                  <a:gd name="connsiteX11" fmla="*/ 706696 w 708003"/>
                  <a:gd name="connsiteY11" fmla="*/ 268825 h 1225747"/>
                  <a:gd name="connsiteX12" fmla="*/ 699213 w 708003"/>
                  <a:gd name="connsiteY12" fmla="*/ 498107 h 1225747"/>
                  <a:gd name="connsiteX13" fmla="*/ 617161 w 708003"/>
                  <a:gd name="connsiteY13" fmla="*/ 541852 h 1225747"/>
                  <a:gd name="connsiteX14" fmla="*/ 569673 w 708003"/>
                  <a:gd name="connsiteY14" fmla="*/ 570360 h 1225747"/>
                  <a:gd name="connsiteX15" fmla="*/ 634101 w 708003"/>
                  <a:gd name="connsiteY15" fmla="*/ 589205 h 1225747"/>
                  <a:gd name="connsiteX16" fmla="*/ 673563 w 708003"/>
                  <a:gd name="connsiteY16" fmla="*/ 622407 h 1225747"/>
                  <a:gd name="connsiteX17" fmla="*/ 642674 w 708003"/>
                  <a:gd name="connsiteY17" fmla="*/ 678263 h 1225747"/>
                  <a:gd name="connsiteX18" fmla="*/ 573755 w 708003"/>
                  <a:gd name="connsiteY18" fmla="*/ 722216 h 1225747"/>
                  <a:gd name="connsiteX19" fmla="*/ 492996 w 708003"/>
                  <a:gd name="connsiteY19" fmla="*/ 774466 h 1225747"/>
                  <a:gd name="connsiteX20" fmla="*/ 482315 w 708003"/>
                  <a:gd name="connsiteY20" fmla="*/ 850462 h 1225747"/>
                  <a:gd name="connsiteX21" fmla="*/ 450202 w 708003"/>
                  <a:gd name="connsiteY21" fmla="*/ 903939 h 1225747"/>
                  <a:gd name="connsiteX22" fmla="*/ 484764 w 708003"/>
                  <a:gd name="connsiteY22" fmla="*/ 989527 h 1225747"/>
                  <a:gd name="connsiteX23" fmla="*/ 481226 w 708003"/>
                  <a:gd name="connsiteY23" fmla="*/ 1225747 h 1225747"/>
                  <a:gd name="connsiteX0" fmla="*/ 157104 w 708003"/>
                  <a:gd name="connsiteY0" fmla="*/ 1164787 h 1225747"/>
                  <a:gd name="connsiteX1" fmla="*/ 186699 w 708003"/>
                  <a:gd name="connsiteY1" fmla="*/ 1021572 h 1225747"/>
                  <a:gd name="connsiteX2" fmla="*/ 148531 w 708003"/>
                  <a:gd name="connsiteY2" fmla="*/ 853796 h 1225747"/>
                  <a:gd name="connsiteX3" fmla="*/ 109888 w 708003"/>
                  <a:gd name="connsiteY3" fmla="*/ 723236 h 1225747"/>
                  <a:gd name="connsiteX4" fmla="*/ 30627 w 708003"/>
                  <a:gd name="connsiteY4" fmla="*/ 485995 h 1225747"/>
                  <a:gd name="connsiteX5" fmla="*/ 3343 w 708003"/>
                  <a:gd name="connsiteY5" fmla="*/ 249299 h 1225747"/>
                  <a:gd name="connsiteX6" fmla="*/ 73625 w 708003"/>
                  <a:gd name="connsiteY6" fmla="*/ 95877 h 1225747"/>
                  <a:gd name="connsiteX7" fmla="*/ 231875 w 708003"/>
                  <a:gd name="connsiteY7" fmla="*/ 17773 h 1225747"/>
                  <a:gd name="connsiteX8" fmla="*/ 338827 w 708003"/>
                  <a:gd name="connsiteY8" fmla="*/ 16 h 1225747"/>
                  <a:gd name="connsiteX9" fmla="*/ 490955 w 708003"/>
                  <a:gd name="connsiteY9" fmla="*/ 19134 h 1225747"/>
                  <a:gd name="connsiteX10" fmla="*/ 634443 w 708003"/>
                  <a:gd name="connsiteY10" fmla="*/ 115541 h 1225747"/>
                  <a:gd name="connsiteX11" fmla="*/ 706696 w 708003"/>
                  <a:gd name="connsiteY11" fmla="*/ 268825 h 1225747"/>
                  <a:gd name="connsiteX12" fmla="*/ 699213 w 708003"/>
                  <a:gd name="connsiteY12" fmla="*/ 498107 h 1225747"/>
                  <a:gd name="connsiteX13" fmla="*/ 617161 w 708003"/>
                  <a:gd name="connsiteY13" fmla="*/ 541852 h 1225747"/>
                  <a:gd name="connsiteX14" fmla="*/ 569673 w 708003"/>
                  <a:gd name="connsiteY14" fmla="*/ 570360 h 1225747"/>
                  <a:gd name="connsiteX15" fmla="*/ 634101 w 708003"/>
                  <a:gd name="connsiteY15" fmla="*/ 589205 h 1225747"/>
                  <a:gd name="connsiteX16" fmla="*/ 673563 w 708003"/>
                  <a:gd name="connsiteY16" fmla="*/ 622407 h 1225747"/>
                  <a:gd name="connsiteX17" fmla="*/ 642674 w 708003"/>
                  <a:gd name="connsiteY17" fmla="*/ 678263 h 1225747"/>
                  <a:gd name="connsiteX18" fmla="*/ 573755 w 708003"/>
                  <a:gd name="connsiteY18" fmla="*/ 722216 h 1225747"/>
                  <a:gd name="connsiteX19" fmla="*/ 492996 w 708003"/>
                  <a:gd name="connsiteY19" fmla="*/ 774466 h 1225747"/>
                  <a:gd name="connsiteX20" fmla="*/ 482315 w 708003"/>
                  <a:gd name="connsiteY20" fmla="*/ 850462 h 1225747"/>
                  <a:gd name="connsiteX21" fmla="*/ 474015 w 708003"/>
                  <a:gd name="connsiteY21" fmla="*/ 913464 h 1225747"/>
                  <a:gd name="connsiteX22" fmla="*/ 484764 w 708003"/>
                  <a:gd name="connsiteY22" fmla="*/ 989527 h 1225747"/>
                  <a:gd name="connsiteX23" fmla="*/ 481226 w 708003"/>
                  <a:gd name="connsiteY23" fmla="*/ 1225747 h 1225747"/>
                  <a:gd name="connsiteX0" fmla="*/ 157104 w 708003"/>
                  <a:gd name="connsiteY0" fmla="*/ 1164787 h 1164787"/>
                  <a:gd name="connsiteX1" fmla="*/ 186699 w 708003"/>
                  <a:gd name="connsiteY1" fmla="*/ 1021572 h 1164787"/>
                  <a:gd name="connsiteX2" fmla="*/ 148531 w 708003"/>
                  <a:gd name="connsiteY2" fmla="*/ 853796 h 1164787"/>
                  <a:gd name="connsiteX3" fmla="*/ 109888 w 708003"/>
                  <a:gd name="connsiteY3" fmla="*/ 723236 h 1164787"/>
                  <a:gd name="connsiteX4" fmla="*/ 30627 w 708003"/>
                  <a:gd name="connsiteY4" fmla="*/ 485995 h 1164787"/>
                  <a:gd name="connsiteX5" fmla="*/ 3343 w 708003"/>
                  <a:gd name="connsiteY5" fmla="*/ 249299 h 1164787"/>
                  <a:gd name="connsiteX6" fmla="*/ 73625 w 708003"/>
                  <a:gd name="connsiteY6" fmla="*/ 95877 h 1164787"/>
                  <a:gd name="connsiteX7" fmla="*/ 231875 w 708003"/>
                  <a:gd name="connsiteY7" fmla="*/ 17773 h 1164787"/>
                  <a:gd name="connsiteX8" fmla="*/ 338827 w 708003"/>
                  <a:gd name="connsiteY8" fmla="*/ 16 h 1164787"/>
                  <a:gd name="connsiteX9" fmla="*/ 490955 w 708003"/>
                  <a:gd name="connsiteY9" fmla="*/ 19134 h 1164787"/>
                  <a:gd name="connsiteX10" fmla="*/ 634443 w 708003"/>
                  <a:gd name="connsiteY10" fmla="*/ 115541 h 1164787"/>
                  <a:gd name="connsiteX11" fmla="*/ 706696 w 708003"/>
                  <a:gd name="connsiteY11" fmla="*/ 268825 h 1164787"/>
                  <a:gd name="connsiteX12" fmla="*/ 699213 w 708003"/>
                  <a:gd name="connsiteY12" fmla="*/ 498107 h 1164787"/>
                  <a:gd name="connsiteX13" fmla="*/ 617161 w 708003"/>
                  <a:gd name="connsiteY13" fmla="*/ 541852 h 1164787"/>
                  <a:gd name="connsiteX14" fmla="*/ 569673 w 708003"/>
                  <a:gd name="connsiteY14" fmla="*/ 570360 h 1164787"/>
                  <a:gd name="connsiteX15" fmla="*/ 634101 w 708003"/>
                  <a:gd name="connsiteY15" fmla="*/ 589205 h 1164787"/>
                  <a:gd name="connsiteX16" fmla="*/ 673563 w 708003"/>
                  <a:gd name="connsiteY16" fmla="*/ 622407 h 1164787"/>
                  <a:gd name="connsiteX17" fmla="*/ 642674 w 708003"/>
                  <a:gd name="connsiteY17" fmla="*/ 678263 h 1164787"/>
                  <a:gd name="connsiteX18" fmla="*/ 573755 w 708003"/>
                  <a:gd name="connsiteY18" fmla="*/ 722216 h 1164787"/>
                  <a:gd name="connsiteX19" fmla="*/ 492996 w 708003"/>
                  <a:gd name="connsiteY19" fmla="*/ 774466 h 1164787"/>
                  <a:gd name="connsiteX20" fmla="*/ 482315 w 708003"/>
                  <a:gd name="connsiteY20" fmla="*/ 850462 h 1164787"/>
                  <a:gd name="connsiteX21" fmla="*/ 474015 w 708003"/>
                  <a:gd name="connsiteY21" fmla="*/ 913464 h 1164787"/>
                  <a:gd name="connsiteX22" fmla="*/ 484764 w 708003"/>
                  <a:gd name="connsiteY22" fmla="*/ 989527 h 1164787"/>
                  <a:gd name="connsiteX23" fmla="*/ 524089 w 708003"/>
                  <a:gd name="connsiteY23" fmla="*/ 1144785 h 1164787"/>
                  <a:gd name="connsiteX0" fmla="*/ 157104 w 708003"/>
                  <a:gd name="connsiteY0" fmla="*/ 1164787 h 1164787"/>
                  <a:gd name="connsiteX1" fmla="*/ 186699 w 708003"/>
                  <a:gd name="connsiteY1" fmla="*/ 1021572 h 1164787"/>
                  <a:gd name="connsiteX2" fmla="*/ 148531 w 708003"/>
                  <a:gd name="connsiteY2" fmla="*/ 853796 h 1164787"/>
                  <a:gd name="connsiteX3" fmla="*/ 109888 w 708003"/>
                  <a:gd name="connsiteY3" fmla="*/ 723236 h 1164787"/>
                  <a:gd name="connsiteX4" fmla="*/ 30627 w 708003"/>
                  <a:gd name="connsiteY4" fmla="*/ 485995 h 1164787"/>
                  <a:gd name="connsiteX5" fmla="*/ 3343 w 708003"/>
                  <a:gd name="connsiteY5" fmla="*/ 249299 h 1164787"/>
                  <a:gd name="connsiteX6" fmla="*/ 73625 w 708003"/>
                  <a:gd name="connsiteY6" fmla="*/ 95877 h 1164787"/>
                  <a:gd name="connsiteX7" fmla="*/ 231875 w 708003"/>
                  <a:gd name="connsiteY7" fmla="*/ 17773 h 1164787"/>
                  <a:gd name="connsiteX8" fmla="*/ 338827 w 708003"/>
                  <a:gd name="connsiteY8" fmla="*/ 16 h 1164787"/>
                  <a:gd name="connsiteX9" fmla="*/ 490955 w 708003"/>
                  <a:gd name="connsiteY9" fmla="*/ 19134 h 1164787"/>
                  <a:gd name="connsiteX10" fmla="*/ 634443 w 708003"/>
                  <a:gd name="connsiteY10" fmla="*/ 115541 h 1164787"/>
                  <a:gd name="connsiteX11" fmla="*/ 706696 w 708003"/>
                  <a:gd name="connsiteY11" fmla="*/ 268825 h 1164787"/>
                  <a:gd name="connsiteX12" fmla="*/ 699213 w 708003"/>
                  <a:gd name="connsiteY12" fmla="*/ 498107 h 1164787"/>
                  <a:gd name="connsiteX13" fmla="*/ 617161 w 708003"/>
                  <a:gd name="connsiteY13" fmla="*/ 541852 h 1164787"/>
                  <a:gd name="connsiteX14" fmla="*/ 569673 w 708003"/>
                  <a:gd name="connsiteY14" fmla="*/ 563216 h 1164787"/>
                  <a:gd name="connsiteX15" fmla="*/ 634101 w 708003"/>
                  <a:gd name="connsiteY15" fmla="*/ 589205 h 1164787"/>
                  <a:gd name="connsiteX16" fmla="*/ 673563 w 708003"/>
                  <a:gd name="connsiteY16" fmla="*/ 622407 h 1164787"/>
                  <a:gd name="connsiteX17" fmla="*/ 642674 w 708003"/>
                  <a:gd name="connsiteY17" fmla="*/ 678263 h 1164787"/>
                  <a:gd name="connsiteX18" fmla="*/ 573755 w 708003"/>
                  <a:gd name="connsiteY18" fmla="*/ 722216 h 1164787"/>
                  <a:gd name="connsiteX19" fmla="*/ 492996 w 708003"/>
                  <a:gd name="connsiteY19" fmla="*/ 774466 h 1164787"/>
                  <a:gd name="connsiteX20" fmla="*/ 482315 w 708003"/>
                  <a:gd name="connsiteY20" fmla="*/ 850462 h 1164787"/>
                  <a:gd name="connsiteX21" fmla="*/ 474015 w 708003"/>
                  <a:gd name="connsiteY21" fmla="*/ 913464 h 1164787"/>
                  <a:gd name="connsiteX22" fmla="*/ 484764 w 708003"/>
                  <a:gd name="connsiteY22" fmla="*/ 989527 h 1164787"/>
                  <a:gd name="connsiteX23" fmla="*/ 524089 w 708003"/>
                  <a:gd name="connsiteY23" fmla="*/ 1144785 h 116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08003" h="1164787">
                    <a:moveTo>
                      <a:pt x="157104" y="1164787"/>
                    </a:moveTo>
                    <a:cubicBezTo>
                      <a:pt x="186634" y="1089774"/>
                      <a:pt x="188128" y="1073404"/>
                      <a:pt x="186699" y="1021572"/>
                    </a:cubicBezTo>
                    <a:cubicBezTo>
                      <a:pt x="185270" y="969740"/>
                      <a:pt x="161333" y="903519"/>
                      <a:pt x="148531" y="853796"/>
                    </a:cubicBezTo>
                    <a:cubicBezTo>
                      <a:pt x="135729" y="804073"/>
                      <a:pt x="129142" y="786520"/>
                      <a:pt x="109888" y="723236"/>
                    </a:cubicBezTo>
                    <a:cubicBezTo>
                      <a:pt x="90634" y="659952"/>
                      <a:pt x="43225" y="550697"/>
                      <a:pt x="30627" y="485995"/>
                    </a:cubicBezTo>
                    <a:cubicBezTo>
                      <a:pt x="-1486" y="384078"/>
                      <a:pt x="-3823" y="314319"/>
                      <a:pt x="3343" y="249299"/>
                    </a:cubicBezTo>
                    <a:cubicBezTo>
                      <a:pt x="10509" y="184279"/>
                      <a:pt x="35536" y="134465"/>
                      <a:pt x="73625" y="95877"/>
                    </a:cubicBezTo>
                    <a:cubicBezTo>
                      <a:pt x="111714" y="57289"/>
                      <a:pt x="187675" y="33750"/>
                      <a:pt x="231875" y="17773"/>
                    </a:cubicBezTo>
                    <a:cubicBezTo>
                      <a:pt x="276075" y="1796"/>
                      <a:pt x="295647" y="-211"/>
                      <a:pt x="338827" y="16"/>
                    </a:cubicBezTo>
                    <a:cubicBezTo>
                      <a:pt x="382007" y="243"/>
                      <a:pt x="441686" y="-120"/>
                      <a:pt x="490955" y="19134"/>
                    </a:cubicBezTo>
                    <a:cubicBezTo>
                      <a:pt x="540224" y="38388"/>
                      <a:pt x="598486" y="73926"/>
                      <a:pt x="634443" y="115541"/>
                    </a:cubicBezTo>
                    <a:cubicBezTo>
                      <a:pt x="670400" y="157156"/>
                      <a:pt x="695901" y="205064"/>
                      <a:pt x="706696" y="268825"/>
                    </a:cubicBezTo>
                    <a:cubicBezTo>
                      <a:pt x="717491" y="332586"/>
                      <a:pt x="656655" y="391711"/>
                      <a:pt x="699213" y="498107"/>
                    </a:cubicBezTo>
                    <a:cubicBezTo>
                      <a:pt x="686150" y="537295"/>
                      <a:pt x="638751" y="531001"/>
                      <a:pt x="617161" y="541852"/>
                    </a:cubicBezTo>
                    <a:cubicBezTo>
                      <a:pt x="595571" y="552703"/>
                      <a:pt x="566850" y="555324"/>
                      <a:pt x="569673" y="563216"/>
                    </a:cubicBezTo>
                    <a:cubicBezTo>
                      <a:pt x="572496" y="571108"/>
                      <a:pt x="616786" y="579340"/>
                      <a:pt x="634101" y="589205"/>
                    </a:cubicBezTo>
                    <a:cubicBezTo>
                      <a:pt x="651416" y="599070"/>
                      <a:pt x="672134" y="607564"/>
                      <a:pt x="673563" y="622407"/>
                    </a:cubicBezTo>
                    <a:cubicBezTo>
                      <a:pt x="674992" y="637250"/>
                      <a:pt x="659309" y="661628"/>
                      <a:pt x="642674" y="678263"/>
                    </a:cubicBezTo>
                    <a:cubicBezTo>
                      <a:pt x="626039" y="694898"/>
                      <a:pt x="598701" y="706182"/>
                      <a:pt x="573755" y="722216"/>
                    </a:cubicBezTo>
                    <a:cubicBezTo>
                      <a:pt x="548809" y="738250"/>
                      <a:pt x="508236" y="753092"/>
                      <a:pt x="492996" y="774466"/>
                    </a:cubicBezTo>
                    <a:cubicBezTo>
                      <a:pt x="477756" y="795840"/>
                      <a:pt x="485479" y="827296"/>
                      <a:pt x="482315" y="850462"/>
                    </a:cubicBezTo>
                    <a:cubicBezTo>
                      <a:pt x="479152" y="873628"/>
                      <a:pt x="473607" y="890287"/>
                      <a:pt x="474015" y="913464"/>
                    </a:cubicBezTo>
                    <a:cubicBezTo>
                      <a:pt x="474423" y="936641"/>
                      <a:pt x="489118" y="972110"/>
                      <a:pt x="484764" y="989527"/>
                    </a:cubicBezTo>
                    <a:cubicBezTo>
                      <a:pt x="506695" y="1066252"/>
                      <a:pt x="524089" y="1027099"/>
                      <a:pt x="524089" y="1144785"/>
                    </a:cubicBezTo>
                  </a:path>
                </a:pathLst>
              </a:custGeom>
              <a:noFill/>
              <a:ln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87914EE1-E70E-652E-07CC-EE4358ADDE82}"/>
                  </a:ext>
                </a:extLst>
              </p:cNvPr>
              <p:cNvSpPr/>
              <p:nvPr/>
            </p:nvSpPr>
            <p:spPr>
              <a:xfrm>
                <a:off x="792835" y="3788374"/>
                <a:ext cx="893977" cy="470908"/>
              </a:xfrm>
              <a:custGeom>
                <a:avLst/>
                <a:gdLst>
                  <a:gd name="connsiteX0" fmla="*/ 235840 w 628746"/>
                  <a:gd name="connsiteY0" fmla="*/ 323850 h 324053"/>
                  <a:gd name="connsiteX1" fmla="*/ 83440 w 628746"/>
                  <a:gd name="connsiteY1" fmla="*/ 316706 h 324053"/>
                  <a:gd name="connsiteX2" fmla="*/ 71533 w 628746"/>
                  <a:gd name="connsiteY2" fmla="*/ 314325 h 324053"/>
                  <a:gd name="connsiteX3" fmla="*/ 52483 w 628746"/>
                  <a:gd name="connsiteY3" fmla="*/ 307181 h 324053"/>
                  <a:gd name="connsiteX4" fmla="*/ 45340 w 628746"/>
                  <a:gd name="connsiteY4" fmla="*/ 302419 h 324053"/>
                  <a:gd name="connsiteX5" fmla="*/ 38196 w 628746"/>
                  <a:gd name="connsiteY5" fmla="*/ 300037 h 324053"/>
                  <a:gd name="connsiteX6" fmla="*/ 19146 w 628746"/>
                  <a:gd name="connsiteY6" fmla="*/ 283369 h 324053"/>
                  <a:gd name="connsiteX7" fmla="*/ 4858 w 628746"/>
                  <a:gd name="connsiteY7" fmla="*/ 266700 h 324053"/>
                  <a:gd name="connsiteX8" fmla="*/ 96 w 628746"/>
                  <a:gd name="connsiteY8" fmla="*/ 252412 h 324053"/>
                  <a:gd name="connsiteX9" fmla="*/ 14383 w 628746"/>
                  <a:gd name="connsiteY9" fmla="*/ 150019 h 324053"/>
                  <a:gd name="connsiteX10" fmla="*/ 23908 w 628746"/>
                  <a:gd name="connsiteY10" fmla="*/ 135731 h 324053"/>
                  <a:gd name="connsiteX11" fmla="*/ 54865 w 628746"/>
                  <a:gd name="connsiteY11" fmla="*/ 104775 h 324053"/>
                  <a:gd name="connsiteX12" fmla="*/ 69152 w 628746"/>
                  <a:gd name="connsiteY12" fmla="*/ 92869 h 324053"/>
                  <a:gd name="connsiteX13" fmla="*/ 81058 w 628746"/>
                  <a:gd name="connsiteY13" fmla="*/ 80962 h 324053"/>
                  <a:gd name="connsiteX14" fmla="*/ 95346 w 628746"/>
                  <a:gd name="connsiteY14" fmla="*/ 73819 h 324053"/>
                  <a:gd name="connsiteX15" fmla="*/ 114396 w 628746"/>
                  <a:gd name="connsiteY15" fmla="*/ 57150 h 324053"/>
                  <a:gd name="connsiteX16" fmla="*/ 131065 w 628746"/>
                  <a:gd name="connsiteY16" fmla="*/ 40481 h 324053"/>
                  <a:gd name="connsiteX17" fmla="*/ 169165 w 628746"/>
                  <a:gd name="connsiteY17" fmla="*/ 30956 h 324053"/>
                  <a:gd name="connsiteX18" fmla="*/ 197740 w 628746"/>
                  <a:gd name="connsiteY18" fmla="*/ 21431 h 324053"/>
                  <a:gd name="connsiteX19" fmla="*/ 226315 w 628746"/>
                  <a:gd name="connsiteY19" fmla="*/ 16669 h 324053"/>
                  <a:gd name="connsiteX20" fmla="*/ 242983 w 628746"/>
                  <a:gd name="connsiteY20" fmla="*/ 11906 h 324053"/>
                  <a:gd name="connsiteX21" fmla="*/ 276321 w 628746"/>
                  <a:gd name="connsiteY21" fmla="*/ 4762 h 324053"/>
                  <a:gd name="connsiteX22" fmla="*/ 285846 w 628746"/>
                  <a:gd name="connsiteY22" fmla="*/ 2381 h 324053"/>
                  <a:gd name="connsiteX23" fmla="*/ 309658 w 628746"/>
                  <a:gd name="connsiteY23" fmla="*/ 0 h 324053"/>
                  <a:gd name="connsiteX24" fmla="*/ 438246 w 628746"/>
                  <a:gd name="connsiteY24" fmla="*/ 9525 h 324053"/>
                  <a:gd name="connsiteX25" fmla="*/ 457296 w 628746"/>
                  <a:gd name="connsiteY25" fmla="*/ 11906 h 324053"/>
                  <a:gd name="connsiteX26" fmla="*/ 516827 w 628746"/>
                  <a:gd name="connsiteY26" fmla="*/ 23812 h 324053"/>
                  <a:gd name="connsiteX27" fmla="*/ 528733 w 628746"/>
                  <a:gd name="connsiteY27" fmla="*/ 30956 h 324053"/>
                  <a:gd name="connsiteX28" fmla="*/ 540640 w 628746"/>
                  <a:gd name="connsiteY28" fmla="*/ 40481 h 324053"/>
                  <a:gd name="connsiteX29" fmla="*/ 557308 w 628746"/>
                  <a:gd name="connsiteY29" fmla="*/ 47625 h 324053"/>
                  <a:gd name="connsiteX30" fmla="*/ 566833 w 628746"/>
                  <a:gd name="connsiteY30" fmla="*/ 54769 h 324053"/>
                  <a:gd name="connsiteX31" fmla="*/ 590646 w 628746"/>
                  <a:gd name="connsiteY31" fmla="*/ 71437 h 324053"/>
                  <a:gd name="connsiteX32" fmla="*/ 604933 w 628746"/>
                  <a:gd name="connsiteY32" fmla="*/ 92869 h 324053"/>
                  <a:gd name="connsiteX33" fmla="*/ 609696 w 628746"/>
                  <a:gd name="connsiteY33" fmla="*/ 116681 h 324053"/>
                  <a:gd name="connsiteX34" fmla="*/ 614458 w 628746"/>
                  <a:gd name="connsiteY34" fmla="*/ 142875 h 324053"/>
                  <a:gd name="connsiteX35" fmla="*/ 619221 w 628746"/>
                  <a:gd name="connsiteY35" fmla="*/ 157162 h 324053"/>
                  <a:gd name="connsiteX36" fmla="*/ 623983 w 628746"/>
                  <a:gd name="connsiteY36" fmla="*/ 178594 h 324053"/>
                  <a:gd name="connsiteX37" fmla="*/ 628746 w 628746"/>
                  <a:gd name="connsiteY37" fmla="*/ 197644 h 324053"/>
                  <a:gd name="connsiteX38" fmla="*/ 619221 w 628746"/>
                  <a:gd name="connsiteY38" fmla="*/ 247650 h 324053"/>
                  <a:gd name="connsiteX39" fmla="*/ 597790 w 628746"/>
                  <a:gd name="connsiteY39" fmla="*/ 269081 h 324053"/>
                  <a:gd name="connsiteX40" fmla="*/ 576358 w 628746"/>
                  <a:gd name="connsiteY40" fmla="*/ 283369 h 324053"/>
                  <a:gd name="connsiteX41" fmla="*/ 547783 w 628746"/>
                  <a:gd name="connsiteY41" fmla="*/ 292894 h 324053"/>
                  <a:gd name="connsiteX42" fmla="*/ 509683 w 628746"/>
                  <a:gd name="connsiteY42" fmla="*/ 307181 h 324053"/>
                  <a:gd name="connsiteX43" fmla="*/ 495396 w 628746"/>
                  <a:gd name="connsiteY43" fmla="*/ 311944 h 324053"/>
                  <a:gd name="connsiteX44" fmla="*/ 316802 w 628746"/>
                  <a:gd name="connsiteY44" fmla="*/ 321469 h 324053"/>
                  <a:gd name="connsiteX45" fmla="*/ 235840 w 628746"/>
                  <a:gd name="connsiteY45" fmla="*/ 323850 h 324053"/>
                  <a:gd name="connsiteX0" fmla="*/ 235840 w 628746"/>
                  <a:gd name="connsiteY0" fmla="*/ 330993 h 331196"/>
                  <a:gd name="connsiteX1" fmla="*/ 83440 w 628746"/>
                  <a:gd name="connsiteY1" fmla="*/ 323849 h 331196"/>
                  <a:gd name="connsiteX2" fmla="*/ 71533 w 628746"/>
                  <a:gd name="connsiteY2" fmla="*/ 321468 h 331196"/>
                  <a:gd name="connsiteX3" fmla="*/ 52483 w 628746"/>
                  <a:gd name="connsiteY3" fmla="*/ 314324 h 331196"/>
                  <a:gd name="connsiteX4" fmla="*/ 45340 w 628746"/>
                  <a:gd name="connsiteY4" fmla="*/ 309562 h 331196"/>
                  <a:gd name="connsiteX5" fmla="*/ 38196 w 628746"/>
                  <a:gd name="connsiteY5" fmla="*/ 307180 h 331196"/>
                  <a:gd name="connsiteX6" fmla="*/ 19146 w 628746"/>
                  <a:gd name="connsiteY6" fmla="*/ 290512 h 331196"/>
                  <a:gd name="connsiteX7" fmla="*/ 4858 w 628746"/>
                  <a:gd name="connsiteY7" fmla="*/ 273843 h 331196"/>
                  <a:gd name="connsiteX8" fmla="*/ 96 w 628746"/>
                  <a:gd name="connsiteY8" fmla="*/ 259555 h 331196"/>
                  <a:gd name="connsiteX9" fmla="*/ 14383 w 628746"/>
                  <a:gd name="connsiteY9" fmla="*/ 157162 h 331196"/>
                  <a:gd name="connsiteX10" fmla="*/ 23908 w 628746"/>
                  <a:gd name="connsiteY10" fmla="*/ 142874 h 331196"/>
                  <a:gd name="connsiteX11" fmla="*/ 54865 w 628746"/>
                  <a:gd name="connsiteY11" fmla="*/ 111918 h 331196"/>
                  <a:gd name="connsiteX12" fmla="*/ 69152 w 628746"/>
                  <a:gd name="connsiteY12" fmla="*/ 100012 h 331196"/>
                  <a:gd name="connsiteX13" fmla="*/ 81058 w 628746"/>
                  <a:gd name="connsiteY13" fmla="*/ 88105 h 331196"/>
                  <a:gd name="connsiteX14" fmla="*/ 95346 w 628746"/>
                  <a:gd name="connsiteY14" fmla="*/ 80962 h 331196"/>
                  <a:gd name="connsiteX15" fmla="*/ 114396 w 628746"/>
                  <a:gd name="connsiteY15" fmla="*/ 64293 h 331196"/>
                  <a:gd name="connsiteX16" fmla="*/ 131065 w 628746"/>
                  <a:gd name="connsiteY16" fmla="*/ 47624 h 331196"/>
                  <a:gd name="connsiteX17" fmla="*/ 169165 w 628746"/>
                  <a:gd name="connsiteY17" fmla="*/ 38099 h 331196"/>
                  <a:gd name="connsiteX18" fmla="*/ 197740 w 628746"/>
                  <a:gd name="connsiteY18" fmla="*/ 28574 h 331196"/>
                  <a:gd name="connsiteX19" fmla="*/ 226315 w 628746"/>
                  <a:gd name="connsiteY19" fmla="*/ 23812 h 331196"/>
                  <a:gd name="connsiteX20" fmla="*/ 242983 w 628746"/>
                  <a:gd name="connsiteY20" fmla="*/ 19049 h 331196"/>
                  <a:gd name="connsiteX21" fmla="*/ 276321 w 628746"/>
                  <a:gd name="connsiteY21" fmla="*/ 11905 h 331196"/>
                  <a:gd name="connsiteX22" fmla="*/ 285846 w 628746"/>
                  <a:gd name="connsiteY22" fmla="*/ 9524 h 331196"/>
                  <a:gd name="connsiteX23" fmla="*/ 319183 w 628746"/>
                  <a:gd name="connsiteY23" fmla="*/ 0 h 331196"/>
                  <a:gd name="connsiteX24" fmla="*/ 438246 w 628746"/>
                  <a:gd name="connsiteY24" fmla="*/ 16668 h 331196"/>
                  <a:gd name="connsiteX25" fmla="*/ 457296 w 628746"/>
                  <a:gd name="connsiteY25" fmla="*/ 19049 h 331196"/>
                  <a:gd name="connsiteX26" fmla="*/ 516827 w 628746"/>
                  <a:gd name="connsiteY26" fmla="*/ 30955 h 331196"/>
                  <a:gd name="connsiteX27" fmla="*/ 528733 w 628746"/>
                  <a:gd name="connsiteY27" fmla="*/ 38099 h 331196"/>
                  <a:gd name="connsiteX28" fmla="*/ 540640 w 628746"/>
                  <a:gd name="connsiteY28" fmla="*/ 47624 h 331196"/>
                  <a:gd name="connsiteX29" fmla="*/ 557308 w 628746"/>
                  <a:gd name="connsiteY29" fmla="*/ 54768 h 331196"/>
                  <a:gd name="connsiteX30" fmla="*/ 566833 w 628746"/>
                  <a:gd name="connsiteY30" fmla="*/ 61912 h 331196"/>
                  <a:gd name="connsiteX31" fmla="*/ 590646 w 628746"/>
                  <a:gd name="connsiteY31" fmla="*/ 78580 h 331196"/>
                  <a:gd name="connsiteX32" fmla="*/ 604933 w 628746"/>
                  <a:gd name="connsiteY32" fmla="*/ 100012 h 331196"/>
                  <a:gd name="connsiteX33" fmla="*/ 609696 w 628746"/>
                  <a:gd name="connsiteY33" fmla="*/ 123824 h 331196"/>
                  <a:gd name="connsiteX34" fmla="*/ 614458 w 628746"/>
                  <a:gd name="connsiteY34" fmla="*/ 150018 h 331196"/>
                  <a:gd name="connsiteX35" fmla="*/ 619221 w 628746"/>
                  <a:gd name="connsiteY35" fmla="*/ 164305 h 331196"/>
                  <a:gd name="connsiteX36" fmla="*/ 623983 w 628746"/>
                  <a:gd name="connsiteY36" fmla="*/ 185737 h 331196"/>
                  <a:gd name="connsiteX37" fmla="*/ 628746 w 628746"/>
                  <a:gd name="connsiteY37" fmla="*/ 204787 h 331196"/>
                  <a:gd name="connsiteX38" fmla="*/ 619221 w 628746"/>
                  <a:gd name="connsiteY38" fmla="*/ 254793 h 331196"/>
                  <a:gd name="connsiteX39" fmla="*/ 597790 w 628746"/>
                  <a:gd name="connsiteY39" fmla="*/ 276224 h 331196"/>
                  <a:gd name="connsiteX40" fmla="*/ 576358 w 628746"/>
                  <a:gd name="connsiteY40" fmla="*/ 290512 h 331196"/>
                  <a:gd name="connsiteX41" fmla="*/ 547783 w 628746"/>
                  <a:gd name="connsiteY41" fmla="*/ 300037 h 331196"/>
                  <a:gd name="connsiteX42" fmla="*/ 509683 w 628746"/>
                  <a:gd name="connsiteY42" fmla="*/ 314324 h 331196"/>
                  <a:gd name="connsiteX43" fmla="*/ 495396 w 628746"/>
                  <a:gd name="connsiteY43" fmla="*/ 319087 h 331196"/>
                  <a:gd name="connsiteX44" fmla="*/ 316802 w 628746"/>
                  <a:gd name="connsiteY44" fmla="*/ 328612 h 331196"/>
                  <a:gd name="connsiteX45" fmla="*/ 235840 w 628746"/>
                  <a:gd name="connsiteY45" fmla="*/ 330993 h 331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628746" h="331196">
                    <a:moveTo>
                      <a:pt x="235840" y="330993"/>
                    </a:moveTo>
                    <a:cubicBezTo>
                      <a:pt x="196946" y="330199"/>
                      <a:pt x="133573" y="331561"/>
                      <a:pt x="83440" y="323849"/>
                    </a:cubicBezTo>
                    <a:cubicBezTo>
                      <a:pt x="79439" y="323234"/>
                      <a:pt x="75502" y="322262"/>
                      <a:pt x="71533" y="321468"/>
                    </a:cubicBezTo>
                    <a:cubicBezTo>
                      <a:pt x="54785" y="310300"/>
                      <a:pt x="76018" y="323149"/>
                      <a:pt x="52483" y="314324"/>
                    </a:cubicBezTo>
                    <a:cubicBezTo>
                      <a:pt x="49804" y="313319"/>
                      <a:pt x="47899" y="310842"/>
                      <a:pt x="45340" y="309562"/>
                    </a:cubicBezTo>
                    <a:cubicBezTo>
                      <a:pt x="43095" y="308439"/>
                      <a:pt x="40577" y="307974"/>
                      <a:pt x="38196" y="307180"/>
                    </a:cubicBezTo>
                    <a:cubicBezTo>
                      <a:pt x="21673" y="290659"/>
                      <a:pt x="42413" y="310871"/>
                      <a:pt x="19146" y="290512"/>
                    </a:cubicBezTo>
                    <a:cubicBezTo>
                      <a:pt x="11909" y="284180"/>
                      <a:pt x="10824" y="281798"/>
                      <a:pt x="4858" y="273843"/>
                    </a:cubicBezTo>
                    <a:cubicBezTo>
                      <a:pt x="3271" y="269080"/>
                      <a:pt x="96" y="264575"/>
                      <a:pt x="96" y="259555"/>
                    </a:cubicBezTo>
                    <a:cubicBezTo>
                      <a:pt x="96" y="227111"/>
                      <a:pt x="-2098" y="187771"/>
                      <a:pt x="14383" y="157162"/>
                    </a:cubicBezTo>
                    <a:cubicBezTo>
                      <a:pt x="17097" y="152122"/>
                      <a:pt x="20091" y="147140"/>
                      <a:pt x="23908" y="142874"/>
                    </a:cubicBezTo>
                    <a:cubicBezTo>
                      <a:pt x="33639" y="131999"/>
                      <a:pt x="43654" y="121260"/>
                      <a:pt x="54865" y="111918"/>
                    </a:cubicBezTo>
                    <a:cubicBezTo>
                      <a:pt x="59627" y="107949"/>
                      <a:pt x="64565" y="104182"/>
                      <a:pt x="69152" y="100012"/>
                    </a:cubicBezTo>
                    <a:cubicBezTo>
                      <a:pt x="73305" y="96236"/>
                      <a:pt x="76519" y="91406"/>
                      <a:pt x="81058" y="88105"/>
                    </a:cubicBezTo>
                    <a:cubicBezTo>
                      <a:pt x="85364" y="84973"/>
                      <a:pt x="90583" y="83343"/>
                      <a:pt x="95346" y="80962"/>
                    </a:cubicBezTo>
                    <a:cubicBezTo>
                      <a:pt x="121933" y="47727"/>
                      <a:pt x="89958" y="84288"/>
                      <a:pt x="114396" y="64293"/>
                    </a:cubicBezTo>
                    <a:cubicBezTo>
                      <a:pt x="120478" y="59317"/>
                      <a:pt x="123360" y="49165"/>
                      <a:pt x="131065" y="47624"/>
                    </a:cubicBezTo>
                    <a:cubicBezTo>
                      <a:pt x="147768" y="44284"/>
                      <a:pt x="148184" y="44484"/>
                      <a:pt x="169165" y="38099"/>
                    </a:cubicBezTo>
                    <a:cubicBezTo>
                      <a:pt x="178770" y="35176"/>
                      <a:pt x="188000" y="31009"/>
                      <a:pt x="197740" y="28574"/>
                    </a:cubicBezTo>
                    <a:cubicBezTo>
                      <a:pt x="207108" y="26232"/>
                      <a:pt x="216866" y="25801"/>
                      <a:pt x="226315" y="23812"/>
                    </a:cubicBezTo>
                    <a:cubicBezTo>
                      <a:pt x="231969" y="22622"/>
                      <a:pt x="237362" y="20387"/>
                      <a:pt x="242983" y="19049"/>
                    </a:cubicBezTo>
                    <a:cubicBezTo>
                      <a:pt x="254039" y="16416"/>
                      <a:pt x="265227" y="14370"/>
                      <a:pt x="276321" y="11905"/>
                    </a:cubicBezTo>
                    <a:cubicBezTo>
                      <a:pt x="279516" y="11195"/>
                      <a:pt x="278702" y="11508"/>
                      <a:pt x="285846" y="9524"/>
                    </a:cubicBezTo>
                    <a:cubicBezTo>
                      <a:pt x="292990" y="7540"/>
                      <a:pt x="311246" y="794"/>
                      <a:pt x="319183" y="0"/>
                    </a:cubicBezTo>
                    <a:cubicBezTo>
                      <a:pt x="362046" y="3175"/>
                      <a:pt x="395383" y="13493"/>
                      <a:pt x="438246" y="16668"/>
                    </a:cubicBezTo>
                    <a:cubicBezTo>
                      <a:pt x="444625" y="17182"/>
                      <a:pt x="450990" y="17962"/>
                      <a:pt x="457296" y="19049"/>
                    </a:cubicBezTo>
                    <a:cubicBezTo>
                      <a:pt x="498120" y="26088"/>
                      <a:pt x="493231" y="25057"/>
                      <a:pt x="516827" y="30955"/>
                    </a:cubicBezTo>
                    <a:cubicBezTo>
                      <a:pt x="520796" y="33336"/>
                      <a:pt x="524941" y="35445"/>
                      <a:pt x="528733" y="38099"/>
                    </a:cubicBezTo>
                    <a:cubicBezTo>
                      <a:pt x="532897" y="41014"/>
                      <a:pt x="536250" y="45063"/>
                      <a:pt x="540640" y="47624"/>
                    </a:cubicBezTo>
                    <a:cubicBezTo>
                      <a:pt x="545861" y="50670"/>
                      <a:pt x="552001" y="51873"/>
                      <a:pt x="557308" y="54768"/>
                    </a:cubicBezTo>
                    <a:cubicBezTo>
                      <a:pt x="560792" y="56669"/>
                      <a:pt x="563582" y="59636"/>
                      <a:pt x="566833" y="61912"/>
                    </a:cubicBezTo>
                    <a:cubicBezTo>
                      <a:pt x="569421" y="63724"/>
                      <a:pt x="586943" y="74877"/>
                      <a:pt x="590646" y="78580"/>
                    </a:cubicBezTo>
                    <a:cubicBezTo>
                      <a:pt x="599452" y="87386"/>
                      <a:pt x="599949" y="90042"/>
                      <a:pt x="604933" y="100012"/>
                    </a:cubicBezTo>
                    <a:cubicBezTo>
                      <a:pt x="606521" y="107949"/>
                      <a:pt x="608181" y="115872"/>
                      <a:pt x="609696" y="123824"/>
                    </a:cubicBezTo>
                    <a:cubicBezTo>
                      <a:pt x="611357" y="132542"/>
                      <a:pt x="612425" y="141379"/>
                      <a:pt x="614458" y="150018"/>
                    </a:cubicBezTo>
                    <a:cubicBezTo>
                      <a:pt x="615608" y="154905"/>
                      <a:pt x="617633" y="159543"/>
                      <a:pt x="619221" y="164305"/>
                    </a:cubicBezTo>
                    <a:cubicBezTo>
                      <a:pt x="624160" y="193941"/>
                      <a:pt x="618960" y="167320"/>
                      <a:pt x="623983" y="185737"/>
                    </a:cubicBezTo>
                    <a:cubicBezTo>
                      <a:pt x="625705" y="192052"/>
                      <a:pt x="628746" y="204787"/>
                      <a:pt x="628746" y="204787"/>
                    </a:cubicBezTo>
                    <a:cubicBezTo>
                      <a:pt x="626533" y="223598"/>
                      <a:pt x="629284" y="239698"/>
                      <a:pt x="619221" y="254793"/>
                    </a:cubicBezTo>
                    <a:cubicBezTo>
                      <a:pt x="612295" y="265183"/>
                      <a:pt x="607891" y="269009"/>
                      <a:pt x="597790" y="276224"/>
                    </a:cubicBezTo>
                    <a:cubicBezTo>
                      <a:pt x="590803" y="281215"/>
                      <a:pt x="584503" y="287797"/>
                      <a:pt x="576358" y="290512"/>
                    </a:cubicBezTo>
                    <a:cubicBezTo>
                      <a:pt x="566833" y="293687"/>
                      <a:pt x="556923" y="295882"/>
                      <a:pt x="547783" y="300037"/>
                    </a:cubicBezTo>
                    <a:cubicBezTo>
                      <a:pt x="497695" y="322805"/>
                      <a:pt x="539524" y="306185"/>
                      <a:pt x="509683" y="314324"/>
                    </a:cubicBezTo>
                    <a:cubicBezTo>
                      <a:pt x="504840" y="315645"/>
                      <a:pt x="500380" y="318483"/>
                      <a:pt x="495396" y="319087"/>
                    </a:cubicBezTo>
                    <a:cubicBezTo>
                      <a:pt x="452612" y="324273"/>
                      <a:pt x="346925" y="327200"/>
                      <a:pt x="316802" y="328612"/>
                    </a:cubicBezTo>
                    <a:cubicBezTo>
                      <a:pt x="285038" y="330101"/>
                      <a:pt x="274734" y="331787"/>
                      <a:pt x="235840" y="330993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4150217A-E722-32E7-C347-95AC6690D3CD}"/>
                </a:ext>
              </a:extLst>
            </p:cNvPr>
            <p:cNvSpPr/>
            <p:nvPr/>
          </p:nvSpPr>
          <p:spPr>
            <a:xfrm>
              <a:off x="5895132" y="1581216"/>
              <a:ext cx="301894" cy="27672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827D5FD2-8DAD-15CE-96EB-CEC31C708D48}"/>
                </a:ext>
              </a:extLst>
            </p:cNvPr>
            <p:cNvSpPr/>
            <p:nvPr/>
          </p:nvSpPr>
          <p:spPr>
            <a:xfrm>
              <a:off x="6883225" y="5007745"/>
              <a:ext cx="301894" cy="27673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60869F66-B879-0949-564D-F9279EA3B8AE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>
              <a:off x="6197026" y="1719581"/>
              <a:ext cx="686199" cy="342652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2C2DA-7229-862A-1041-35A578C231C7}"/>
                </a:ext>
              </a:extLst>
            </p:cNvPr>
            <p:cNvSpPr/>
            <p:nvPr/>
          </p:nvSpPr>
          <p:spPr>
            <a:xfrm>
              <a:off x="5566384" y="2107867"/>
              <a:ext cx="301894" cy="27672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9AF7A2A5-124D-C801-ECCE-84E920CFEE86}"/>
              </a:ext>
            </a:extLst>
          </p:cNvPr>
          <p:cNvSpPr/>
          <p:nvPr/>
        </p:nvSpPr>
        <p:spPr>
          <a:xfrm>
            <a:off x="3780263" y="3016405"/>
            <a:ext cx="139391" cy="285693"/>
          </a:xfrm>
          <a:custGeom>
            <a:avLst/>
            <a:gdLst>
              <a:gd name="connsiteX0" fmla="*/ 139391 w 139391"/>
              <a:gd name="connsiteY0" fmla="*/ 0 h 285693"/>
              <a:gd name="connsiteX1" fmla="*/ 100361 w 139391"/>
              <a:gd name="connsiteY1" fmla="*/ 267629 h 285693"/>
              <a:gd name="connsiteX2" fmla="*/ 22303 w 139391"/>
              <a:gd name="connsiteY2" fmla="*/ 262054 h 285693"/>
              <a:gd name="connsiteX3" fmla="*/ 0 w 139391"/>
              <a:gd name="connsiteY3" fmla="*/ 267629 h 2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391" h="285693">
                <a:moveTo>
                  <a:pt x="139391" y="0"/>
                </a:moveTo>
                <a:cubicBezTo>
                  <a:pt x="129633" y="111976"/>
                  <a:pt x="119876" y="223953"/>
                  <a:pt x="100361" y="267629"/>
                </a:cubicBezTo>
                <a:cubicBezTo>
                  <a:pt x="80846" y="311305"/>
                  <a:pt x="39030" y="262054"/>
                  <a:pt x="22303" y="262054"/>
                </a:cubicBezTo>
                <a:cubicBezTo>
                  <a:pt x="5576" y="262054"/>
                  <a:pt x="2788" y="264841"/>
                  <a:pt x="0" y="267629"/>
                </a:cubicBezTo>
              </a:path>
            </a:pathLst>
          </a:custGeom>
          <a:noFill/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B04B24F-1CFB-5DDA-E6CE-717A8AD39E7F}"/>
              </a:ext>
            </a:extLst>
          </p:cNvPr>
          <p:cNvSpPr txBox="1"/>
          <p:nvPr/>
        </p:nvSpPr>
        <p:spPr>
          <a:xfrm>
            <a:off x="2866235" y="2452014"/>
            <a:ext cx="8343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b="0" dirty="0">
                <a:solidFill>
                  <a:srgbClr val="0000FF"/>
                </a:solidFill>
                <a:latin typeface="+mn-lt"/>
                <a:ea typeface="+mn-ea"/>
                <a:sym typeface="Arial"/>
              </a:rPr>
              <a:t>Wired connection</a:t>
            </a:r>
            <a:endParaRPr lang="ja-JP" altLang="en-US" sz="1100" dirty="0">
              <a:solidFill>
                <a:srgbClr val="0000FF"/>
              </a:solidFill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FEBB7FEC-F714-DC6A-5DED-DB6572D1809E}"/>
              </a:ext>
            </a:extLst>
          </p:cNvPr>
          <p:cNvCxnSpPr>
            <a:cxnSpLocks/>
            <a:endCxn id="16" idx="23"/>
          </p:cNvCxnSpPr>
          <p:nvPr/>
        </p:nvCxnSpPr>
        <p:spPr>
          <a:xfrm>
            <a:off x="3432999" y="2816015"/>
            <a:ext cx="440123" cy="309128"/>
          </a:xfrm>
          <a:prstGeom prst="straightConnector1">
            <a:avLst/>
          </a:prstGeom>
          <a:ln w="12700">
            <a:solidFill>
              <a:schemeClr val="bg2"/>
            </a:solidFill>
            <a:prstDash val="dash"/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9E30A5F-3546-C784-8BE1-080B2C5E9E9F}"/>
              </a:ext>
            </a:extLst>
          </p:cNvPr>
          <p:cNvSpPr txBox="1"/>
          <p:nvPr/>
        </p:nvSpPr>
        <p:spPr>
          <a:xfrm>
            <a:off x="2698815" y="2909120"/>
            <a:ext cx="8343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b="0" dirty="0">
                <a:solidFill>
                  <a:srgbClr val="0000FF"/>
                </a:solidFill>
                <a:latin typeface="+mn-lt"/>
                <a:ea typeface="+mn-ea"/>
                <a:sym typeface="Arial"/>
              </a:rPr>
              <a:t>electrode</a:t>
            </a:r>
            <a:endParaRPr lang="ja-JP" altLang="en-US" sz="1100" dirty="0">
              <a:solidFill>
                <a:srgbClr val="0000FF"/>
              </a:solidFill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5F7B298C-9CE8-950D-0AA3-BF05BB67B619}"/>
              </a:ext>
            </a:extLst>
          </p:cNvPr>
          <p:cNvCxnSpPr>
            <a:cxnSpLocks/>
            <a:endCxn id="16" idx="18"/>
          </p:cNvCxnSpPr>
          <p:nvPr/>
        </p:nvCxnSpPr>
        <p:spPr>
          <a:xfrm>
            <a:off x="3310210" y="3055525"/>
            <a:ext cx="320194" cy="129219"/>
          </a:xfrm>
          <a:prstGeom prst="straightConnector1">
            <a:avLst/>
          </a:prstGeom>
          <a:ln w="12700">
            <a:solidFill>
              <a:schemeClr val="bg2"/>
            </a:solidFill>
            <a:prstDash val="dash"/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日付プレースホルダー 20">
            <a:extLst>
              <a:ext uri="{FF2B5EF4-FFF2-40B4-BE49-F238E27FC236}">
                <a16:creationId xmlns:a16="http://schemas.microsoft.com/office/drawing/2014/main" id="{DC920B09-31AA-8269-DE29-F28077EEF0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84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53C2E7A-3161-B724-671B-38C6CA0E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73152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94C6D3-2399-BFBC-48E7-796632B20ED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24766" y="6475413"/>
            <a:ext cx="570669" cy="184666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E89CF21-2769-4752-881D-3034E5A4E6B0}" type="slidenum">
              <a:rPr lang="fi-FI" altLang="ja-JP" smtClean="0"/>
              <a:pPr>
                <a:spcAft>
                  <a:spcPts val="600"/>
                </a:spcAft>
                <a:defRPr/>
              </a:pPr>
              <a:t>39</a:t>
            </a:fld>
            <a:endParaRPr lang="fi-FI" altLang="ja-JP"/>
          </a:p>
        </p:txBody>
      </p:sp>
      <p:pic>
        <p:nvPicPr>
          <p:cNvPr id="10" name="コンテンツ プレースホルダー 7">
            <a:extLst>
              <a:ext uri="{FF2B5EF4-FFF2-40B4-BE49-F238E27FC236}">
                <a16:creationId xmlns:a16="http://schemas.microsoft.com/office/drawing/2014/main" id="{5B89FD1F-238A-1239-CEBD-3B42414FB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0" t="13986" r="52954" b="23077"/>
          <a:stretch/>
        </p:blipFill>
        <p:spPr bwMode="auto">
          <a:xfrm>
            <a:off x="1482024" y="1509393"/>
            <a:ext cx="6179950" cy="496602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26F6C8-7852-96E5-B175-B4D77951636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9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04390" y="2642298"/>
            <a:ext cx="792162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1. </a:t>
            </a:r>
            <a:r>
              <a:rPr sz="2400" b="1" spc="-5" dirty="0">
                <a:latin typeface="Arial"/>
                <a:cs typeface="Arial"/>
              </a:rPr>
              <a:t>Demand for </a:t>
            </a:r>
            <a:r>
              <a:rPr sz="2400" b="1" spc="-20" dirty="0">
                <a:latin typeface="Arial"/>
                <a:cs typeface="Arial"/>
              </a:rPr>
              <a:t>WBAN </a:t>
            </a:r>
            <a:r>
              <a:rPr sz="2400" b="1" spc="-5" dirty="0">
                <a:latin typeface="Arial"/>
                <a:cs typeface="Arial"/>
              </a:rPr>
              <a:t>for </a:t>
            </a:r>
            <a:r>
              <a:rPr sz="2400" b="1" dirty="0">
                <a:latin typeface="Arial"/>
                <a:cs typeface="Arial"/>
              </a:rPr>
              <a:t>Emergent Medical </a:t>
            </a:r>
            <a:r>
              <a:rPr sz="2400" b="1" spc="-5" dirty="0">
                <a:latin typeface="Arial"/>
                <a:cs typeface="Arial"/>
              </a:rPr>
              <a:t>Healthcare  Use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Huge </a:t>
            </a:r>
            <a:r>
              <a:rPr sz="2400" b="1" dirty="0">
                <a:latin typeface="Arial"/>
                <a:cs typeface="Arial"/>
              </a:rPr>
              <a:t>Market </a:t>
            </a:r>
            <a:r>
              <a:rPr sz="2400" b="1" spc="-5" dirty="0">
                <a:latin typeface="Arial"/>
                <a:cs typeface="Arial"/>
              </a:rPr>
              <a:t>of </a:t>
            </a:r>
            <a:r>
              <a:rPr sz="2400" b="1" spc="-20" dirty="0">
                <a:latin typeface="Arial"/>
                <a:cs typeface="Arial"/>
              </a:rPr>
              <a:t>Automotive</a:t>
            </a:r>
            <a:r>
              <a:rPr sz="2400" b="1" spc="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Use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64291" y="6474100"/>
            <a:ext cx="501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5" dirty="0">
                <a:latin typeface="Arial"/>
                <a:cs typeface="Arial"/>
              </a:rPr>
              <a:t>Slide</a:t>
            </a:r>
            <a:r>
              <a:rPr sz="1200" spc="-160" dirty="0">
                <a:latin typeface="Arial"/>
                <a:cs typeface="Arial"/>
              </a:rPr>
              <a:t> </a:t>
            </a:r>
            <a:fld id="{81D60167-4931-47E6-BA6A-407CBD079E47}" type="slidenum">
              <a:rPr sz="1200" spc="-5" dirty="0">
                <a:latin typeface="Arial"/>
                <a:cs typeface="Arial"/>
              </a:rPr>
              <a:t>4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46903B9-A326-40A4-954B-62B08BF2BA5D}"/>
              </a:ext>
            </a:extLst>
          </p:cNvPr>
          <p:cNvSpPr txBox="1"/>
          <p:nvPr/>
        </p:nvSpPr>
        <p:spPr>
          <a:xfrm>
            <a:off x="5555996" y="392176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</a:t>
            </a:r>
            <a:r>
              <a:rPr sz="1400" b="1" spc="-15" dirty="0">
                <a:latin typeface="Arial"/>
                <a:cs typeface="Arial"/>
              </a:rPr>
              <a:t>-0</a:t>
            </a:r>
            <a:r>
              <a:rPr lang="en-US" sz="1400" b="1" spc="-15" dirty="0">
                <a:latin typeface="Arial"/>
                <a:cs typeface="Arial"/>
              </a:rPr>
              <a:t>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95A7B114-ACA4-4308-9B28-C0C2FF7D7D38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53391D0-7EA3-8CD0-9460-D3701F3E53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4</a:t>
            </a:fld>
            <a:endParaRPr lang="en-US" altLang="ja-JP" spc="-10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182D86E-746F-B4E5-B8F4-B6F056B003F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74140A-B982-46F4-946F-12E79A6B7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40</a:t>
            </a:fld>
            <a:endParaRPr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29EE288-36D7-492E-A804-5BE416CA8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6" y="62526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C9FCF8D-C03B-4144-B869-2B007082DFE0}"/>
              </a:ext>
            </a:extLst>
          </p:cNvPr>
          <p:cNvSpPr txBox="1"/>
          <p:nvPr/>
        </p:nvSpPr>
        <p:spPr>
          <a:xfrm>
            <a:off x="-272283" y="4889004"/>
            <a:ext cx="2831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b="0" strike="noStrike" dirty="0"/>
              <a:t>Gastrointestinal tract</a:t>
            </a:r>
            <a:endParaRPr kumimoji="1" lang="ja-JP" altLang="en-US" b="0" strike="noStrike" dirty="0"/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28C785BE-4C26-CD46-3D45-7061589F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50" y="623342"/>
            <a:ext cx="8780350" cy="813518"/>
          </a:xfrm>
        </p:spPr>
        <p:txBody>
          <a:bodyPr/>
          <a:lstStyle/>
          <a:p>
            <a:r>
              <a:rPr kumimoji="0" lang="en-US" altLang="ja-JP" sz="2800" b="1" kern="0" dirty="0">
                <a:latin typeface="+mn-ea"/>
                <a:ea typeface="+mn-ea"/>
              </a:rPr>
              <a:t>4.3 Channel models and scenarios for capsule endoscopy</a:t>
            </a:r>
            <a:endParaRPr lang="ja-JP" altLang="en-US" sz="2800" b="1" dirty="0">
              <a:latin typeface="+mn-ea"/>
              <a:ea typeface="+mn-ea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045021DA-FBC1-0A75-28B8-85F50B672DEE}"/>
              </a:ext>
            </a:extLst>
          </p:cNvPr>
          <p:cNvGrpSpPr/>
          <p:nvPr/>
        </p:nvGrpSpPr>
        <p:grpSpPr>
          <a:xfrm>
            <a:off x="145181" y="3456127"/>
            <a:ext cx="8929837" cy="1532223"/>
            <a:chOff x="1118354" y="3502915"/>
            <a:chExt cx="7210686" cy="1237243"/>
          </a:xfrm>
        </p:grpSpPr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9FA2BCBD-4A21-FDC7-0452-413AC555BA09}"/>
                </a:ext>
              </a:extLst>
            </p:cNvPr>
            <p:cNvSpPr/>
            <p:nvPr/>
          </p:nvSpPr>
          <p:spPr>
            <a:xfrm>
              <a:off x="1118354" y="3502915"/>
              <a:ext cx="7210686" cy="1237243"/>
            </a:xfrm>
            <a:custGeom>
              <a:avLst/>
              <a:gdLst>
                <a:gd name="connsiteX0" fmla="*/ 74280 w 7045448"/>
                <a:gd name="connsiteY0" fmla="*/ 307817 h 1104522"/>
                <a:gd name="connsiteX1" fmla="*/ 83333 w 7045448"/>
                <a:gd name="connsiteY1" fmla="*/ 190122 h 1104522"/>
                <a:gd name="connsiteX2" fmla="*/ 110494 w 7045448"/>
                <a:gd name="connsiteY2" fmla="*/ 172015 h 1104522"/>
                <a:gd name="connsiteX3" fmla="*/ 191975 w 7045448"/>
                <a:gd name="connsiteY3" fmla="*/ 99588 h 1104522"/>
                <a:gd name="connsiteX4" fmla="*/ 300616 w 7045448"/>
                <a:gd name="connsiteY4" fmla="*/ 54320 h 1104522"/>
                <a:gd name="connsiteX5" fmla="*/ 354937 w 7045448"/>
                <a:gd name="connsiteY5" fmla="*/ 36213 h 1104522"/>
                <a:gd name="connsiteX6" fmla="*/ 382098 w 7045448"/>
                <a:gd name="connsiteY6" fmla="*/ 27160 h 1104522"/>
                <a:gd name="connsiteX7" fmla="*/ 418311 w 7045448"/>
                <a:gd name="connsiteY7" fmla="*/ 18106 h 1104522"/>
                <a:gd name="connsiteX8" fmla="*/ 445472 w 7045448"/>
                <a:gd name="connsiteY8" fmla="*/ 9053 h 1104522"/>
                <a:gd name="connsiteX9" fmla="*/ 508846 w 7045448"/>
                <a:gd name="connsiteY9" fmla="*/ 0 h 1104522"/>
                <a:gd name="connsiteX10" fmla="*/ 680862 w 7045448"/>
                <a:gd name="connsiteY10" fmla="*/ 18106 h 1104522"/>
                <a:gd name="connsiteX11" fmla="*/ 762343 w 7045448"/>
                <a:gd name="connsiteY11" fmla="*/ 90534 h 1104522"/>
                <a:gd name="connsiteX12" fmla="*/ 807610 w 7045448"/>
                <a:gd name="connsiteY12" fmla="*/ 117695 h 1104522"/>
                <a:gd name="connsiteX13" fmla="*/ 843824 w 7045448"/>
                <a:gd name="connsiteY13" fmla="*/ 153908 h 1104522"/>
                <a:gd name="connsiteX14" fmla="*/ 943412 w 7045448"/>
                <a:gd name="connsiteY14" fmla="*/ 289710 h 1104522"/>
                <a:gd name="connsiteX15" fmla="*/ 970573 w 7045448"/>
                <a:gd name="connsiteY15" fmla="*/ 362138 h 1104522"/>
                <a:gd name="connsiteX16" fmla="*/ 1015840 w 7045448"/>
                <a:gd name="connsiteY16" fmla="*/ 407405 h 1104522"/>
                <a:gd name="connsiteX17" fmla="*/ 1124482 w 7045448"/>
                <a:gd name="connsiteY17" fmla="*/ 470780 h 1104522"/>
                <a:gd name="connsiteX18" fmla="*/ 1224070 w 7045448"/>
                <a:gd name="connsiteY18" fmla="*/ 506994 h 1104522"/>
                <a:gd name="connsiteX19" fmla="*/ 1586208 w 7045448"/>
                <a:gd name="connsiteY19" fmla="*/ 488887 h 1104522"/>
                <a:gd name="connsiteX20" fmla="*/ 2075096 w 7045448"/>
                <a:gd name="connsiteY20" fmla="*/ 479833 h 1104522"/>
                <a:gd name="connsiteX21" fmla="*/ 2455341 w 7045448"/>
                <a:gd name="connsiteY21" fmla="*/ 470780 h 1104522"/>
                <a:gd name="connsiteX22" fmla="*/ 2573036 w 7045448"/>
                <a:gd name="connsiteY22" fmla="*/ 461726 h 1104522"/>
                <a:gd name="connsiteX23" fmla="*/ 2672624 w 7045448"/>
                <a:gd name="connsiteY23" fmla="*/ 452673 h 1104522"/>
                <a:gd name="connsiteX24" fmla="*/ 2908014 w 7045448"/>
                <a:gd name="connsiteY24" fmla="*/ 443619 h 1104522"/>
                <a:gd name="connsiteX25" fmla="*/ 3116244 w 7045448"/>
                <a:gd name="connsiteY25" fmla="*/ 434566 h 1104522"/>
                <a:gd name="connsiteX26" fmla="*/ 3424062 w 7045448"/>
                <a:gd name="connsiteY26" fmla="*/ 425512 h 1104522"/>
                <a:gd name="connsiteX27" fmla="*/ 3722826 w 7045448"/>
                <a:gd name="connsiteY27" fmla="*/ 407405 h 1104522"/>
                <a:gd name="connsiteX28" fmla="*/ 4157393 w 7045448"/>
                <a:gd name="connsiteY28" fmla="*/ 425512 h 1104522"/>
                <a:gd name="connsiteX29" fmla="*/ 4193606 w 7045448"/>
                <a:gd name="connsiteY29" fmla="*/ 434566 h 1104522"/>
                <a:gd name="connsiteX30" fmla="*/ 4374676 w 7045448"/>
                <a:gd name="connsiteY30" fmla="*/ 461726 h 1104522"/>
                <a:gd name="connsiteX31" fmla="*/ 4709654 w 7045448"/>
                <a:gd name="connsiteY31" fmla="*/ 479833 h 1104522"/>
                <a:gd name="connsiteX32" fmla="*/ 4890723 w 7045448"/>
                <a:gd name="connsiteY32" fmla="*/ 506994 h 1104522"/>
                <a:gd name="connsiteX33" fmla="*/ 5370557 w 7045448"/>
                <a:gd name="connsiteY33" fmla="*/ 516047 h 1104522"/>
                <a:gd name="connsiteX34" fmla="*/ 5741749 w 7045448"/>
                <a:gd name="connsiteY34" fmla="*/ 525100 h 1104522"/>
                <a:gd name="connsiteX35" fmla="*/ 5959032 w 7045448"/>
                <a:gd name="connsiteY35" fmla="*/ 534154 h 1104522"/>
                <a:gd name="connsiteX36" fmla="*/ 6456973 w 7045448"/>
                <a:gd name="connsiteY36" fmla="*/ 543207 h 1104522"/>
                <a:gd name="connsiteX37" fmla="*/ 6574668 w 7045448"/>
                <a:gd name="connsiteY37" fmla="*/ 534154 h 1104522"/>
                <a:gd name="connsiteX38" fmla="*/ 6683309 w 7045448"/>
                <a:gd name="connsiteY38" fmla="*/ 506994 h 1104522"/>
                <a:gd name="connsiteX39" fmla="*/ 6710470 w 7045448"/>
                <a:gd name="connsiteY39" fmla="*/ 479833 h 1104522"/>
                <a:gd name="connsiteX40" fmla="*/ 6719523 w 7045448"/>
                <a:gd name="connsiteY40" fmla="*/ 452673 h 1104522"/>
                <a:gd name="connsiteX41" fmla="*/ 6755737 w 7045448"/>
                <a:gd name="connsiteY41" fmla="*/ 362138 h 1104522"/>
                <a:gd name="connsiteX42" fmla="*/ 6764791 w 7045448"/>
                <a:gd name="connsiteY42" fmla="*/ 307817 h 1104522"/>
                <a:gd name="connsiteX43" fmla="*/ 6782898 w 7045448"/>
                <a:gd name="connsiteY43" fmla="*/ 271603 h 1104522"/>
                <a:gd name="connsiteX44" fmla="*/ 6791951 w 7045448"/>
                <a:gd name="connsiteY44" fmla="*/ 244443 h 1104522"/>
                <a:gd name="connsiteX45" fmla="*/ 6801004 w 7045448"/>
                <a:gd name="connsiteY45" fmla="*/ 208229 h 1104522"/>
                <a:gd name="connsiteX46" fmla="*/ 6828165 w 7045448"/>
                <a:gd name="connsiteY46" fmla="*/ 181069 h 1104522"/>
                <a:gd name="connsiteX47" fmla="*/ 6900593 w 7045448"/>
                <a:gd name="connsiteY47" fmla="*/ 144855 h 1104522"/>
                <a:gd name="connsiteX48" fmla="*/ 6963967 w 7045448"/>
                <a:gd name="connsiteY48" fmla="*/ 172015 h 1104522"/>
                <a:gd name="connsiteX49" fmla="*/ 6991127 w 7045448"/>
                <a:gd name="connsiteY49" fmla="*/ 217283 h 1104522"/>
                <a:gd name="connsiteX50" fmla="*/ 7027341 w 7045448"/>
                <a:gd name="connsiteY50" fmla="*/ 298764 h 1104522"/>
                <a:gd name="connsiteX51" fmla="*/ 7036395 w 7045448"/>
                <a:gd name="connsiteY51" fmla="*/ 334978 h 1104522"/>
                <a:gd name="connsiteX52" fmla="*/ 7045448 w 7045448"/>
                <a:gd name="connsiteY52" fmla="*/ 362138 h 1104522"/>
                <a:gd name="connsiteX53" fmla="*/ 7036395 w 7045448"/>
                <a:gd name="connsiteY53" fmla="*/ 579421 h 1104522"/>
                <a:gd name="connsiteX54" fmla="*/ 7018288 w 7045448"/>
                <a:gd name="connsiteY54" fmla="*/ 606582 h 1104522"/>
                <a:gd name="connsiteX55" fmla="*/ 7009234 w 7045448"/>
                <a:gd name="connsiteY55" fmla="*/ 660902 h 1104522"/>
                <a:gd name="connsiteX56" fmla="*/ 6991127 w 7045448"/>
                <a:gd name="connsiteY56" fmla="*/ 697116 h 1104522"/>
                <a:gd name="connsiteX57" fmla="*/ 6945860 w 7045448"/>
                <a:gd name="connsiteY57" fmla="*/ 769544 h 1104522"/>
                <a:gd name="connsiteX58" fmla="*/ 6909646 w 7045448"/>
                <a:gd name="connsiteY58" fmla="*/ 841972 h 1104522"/>
                <a:gd name="connsiteX59" fmla="*/ 6873432 w 7045448"/>
                <a:gd name="connsiteY59" fmla="*/ 851025 h 1104522"/>
                <a:gd name="connsiteX60" fmla="*/ 6728577 w 7045448"/>
                <a:gd name="connsiteY60" fmla="*/ 832918 h 1104522"/>
                <a:gd name="connsiteX61" fmla="*/ 6592775 w 7045448"/>
                <a:gd name="connsiteY61" fmla="*/ 814811 h 1104522"/>
                <a:gd name="connsiteX62" fmla="*/ 6339278 w 7045448"/>
                <a:gd name="connsiteY62" fmla="*/ 823865 h 1104522"/>
                <a:gd name="connsiteX63" fmla="*/ 6203476 w 7045448"/>
                <a:gd name="connsiteY63" fmla="*/ 841972 h 1104522"/>
                <a:gd name="connsiteX64" fmla="*/ 6031460 w 7045448"/>
                <a:gd name="connsiteY64" fmla="*/ 851025 h 1104522"/>
                <a:gd name="connsiteX65" fmla="*/ 5859444 w 7045448"/>
                <a:gd name="connsiteY65" fmla="*/ 869132 h 1104522"/>
                <a:gd name="connsiteX66" fmla="*/ 5578787 w 7045448"/>
                <a:gd name="connsiteY66" fmla="*/ 878186 h 1104522"/>
                <a:gd name="connsiteX67" fmla="*/ 5415824 w 7045448"/>
                <a:gd name="connsiteY67" fmla="*/ 887239 h 1104522"/>
                <a:gd name="connsiteX68" fmla="*/ 5198541 w 7045448"/>
                <a:gd name="connsiteY68" fmla="*/ 896293 h 1104522"/>
                <a:gd name="connsiteX69" fmla="*/ 5071793 w 7045448"/>
                <a:gd name="connsiteY69" fmla="*/ 923453 h 1104522"/>
                <a:gd name="connsiteX70" fmla="*/ 4999365 w 7045448"/>
                <a:gd name="connsiteY70" fmla="*/ 932506 h 1104522"/>
                <a:gd name="connsiteX71" fmla="*/ 4945044 w 7045448"/>
                <a:gd name="connsiteY71" fmla="*/ 941560 h 1104522"/>
                <a:gd name="connsiteX72" fmla="*/ 4791135 w 7045448"/>
                <a:gd name="connsiteY72" fmla="*/ 959667 h 1104522"/>
                <a:gd name="connsiteX73" fmla="*/ 4628173 w 7045448"/>
                <a:gd name="connsiteY73" fmla="*/ 986827 h 1104522"/>
                <a:gd name="connsiteX74" fmla="*/ 3795254 w 7045448"/>
                <a:gd name="connsiteY74" fmla="*/ 1004934 h 1104522"/>
                <a:gd name="connsiteX75" fmla="*/ 3614185 w 7045448"/>
                <a:gd name="connsiteY75" fmla="*/ 1013988 h 1104522"/>
                <a:gd name="connsiteX76" fmla="*/ 3505543 w 7045448"/>
                <a:gd name="connsiteY76" fmla="*/ 1023041 h 1104522"/>
                <a:gd name="connsiteX77" fmla="*/ 3424062 w 7045448"/>
                <a:gd name="connsiteY77" fmla="*/ 1032095 h 1104522"/>
                <a:gd name="connsiteX78" fmla="*/ 2781266 w 7045448"/>
                <a:gd name="connsiteY78" fmla="*/ 1059255 h 1104522"/>
                <a:gd name="connsiteX79" fmla="*/ 2654517 w 7045448"/>
                <a:gd name="connsiteY79" fmla="*/ 1068308 h 1104522"/>
                <a:gd name="connsiteX80" fmla="*/ 2391967 w 7045448"/>
                <a:gd name="connsiteY80" fmla="*/ 1077362 h 1104522"/>
                <a:gd name="connsiteX81" fmla="*/ 2219951 w 7045448"/>
                <a:gd name="connsiteY81" fmla="*/ 1095469 h 1104522"/>
                <a:gd name="connsiteX82" fmla="*/ 2075096 w 7045448"/>
                <a:gd name="connsiteY82" fmla="*/ 1104522 h 1104522"/>
                <a:gd name="connsiteX83" fmla="*/ 1740117 w 7045448"/>
                <a:gd name="connsiteY83" fmla="*/ 1095469 h 1104522"/>
                <a:gd name="connsiteX84" fmla="*/ 1676743 w 7045448"/>
                <a:gd name="connsiteY84" fmla="*/ 1077362 h 1104522"/>
                <a:gd name="connsiteX85" fmla="*/ 1450406 w 7045448"/>
                <a:gd name="connsiteY85" fmla="*/ 1050201 h 1104522"/>
                <a:gd name="connsiteX86" fmla="*/ 1260284 w 7045448"/>
                <a:gd name="connsiteY86" fmla="*/ 1041148 h 1104522"/>
                <a:gd name="connsiteX87" fmla="*/ 988680 w 7045448"/>
                <a:gd name="connsiteY87" fmla="*/ 1023041 h 1104522"/>
                <a:gd name="connsiteX88" fmla="*/ 626541 w 7045448"/>
                <a:gd name="connsiteY88" fmla="*/ 1013988 h 1104522"/>
                <a:gd name="connsiteX89" fmla="*/ 490739 w 7045448"/>
                <a:gd name="connsiteY89" fmla="*/ 1004934 h 1104522"/>
                <a:gd name="connsiteX90" fmla="*/ 291563 w 7045448"/>
                <a:gd name="connsiteY90" fmla="*/ 977774 h 1104522"/>
                <a:gd name="connsiteX91" fmla="*/ 137654 w 7045448"/>
                <a:gd name="connsiteY91" fmla="*/ 941560 h 1104522"/>
                <a:gd name="connsiteX92" fmla="*/ 74280 w 7045448"/>
                <a:gd name="connsiteY92" fmla="*/ 851025 h 1104522"/>
                <a:gd name="connsiteX93" fmla="*/ 56173 w 7045448"/>
                <a:gd name="connsiteY93" fmla="*/ 823865 h 1104522"/>
                <a:gd name="connsiteX94" fmla="*/ 29012 w 7045448"/>
                <a:gd name="connsiteY94" fmla="*/ 760491 h 1104522"/>
                <a:gd name="connsiteX95" fmla="*/ 10905 w 7045448"/>
                <a:gd name="connsiteY95" fmla="*/ 724277 h 1104522"/>
                <a:gd name="connsiteX96" fmla="*/ 10905 w 7045448"/>
                <a:gd name="connsiteY96" fmla="*/ 416459 h 1104522"/>
                <a:gd name="connsiteX97" fmla="*/ 29012 w 7045448"/>
                <a:gd name="connsiteY97" fmla="*/ 353085 h 1104522"/>
                <a:gd name="connsiteX98" fmla="*/ 47119 w 7045448"/>
                <a:gd name="connsiteY98" fmla="*/ 325924 h 1104522"/>
                <a:gd name="connsiteX99" fmla="*/ 74280 w 7045448"/>
                <a:gd name="connsiteY99" fmla="*/ 307817 h 1104522"/>
                <a:gd name="connsiteX0" fmla="*/ 74280 w 7045448"/>
                <a:gd name="connsiteY0" fmla="*/ 307817 h 1104522"/>
                <a:gd name="connsiteX1" fmla="*/ 83333 w 7045448"/>
                <a:gd name="connsiteY1" fmla="*/ 190122 h 1104522"/>
                <a:gd name="connsiteX2" fmla="*/ 110494 w 7045448"/>
                <a:gd name="connsiteY2" fmla="*/ 172015 h 1104522"/>
                <a:gd name="connsiteX3" fmla="*/ 191975 w 7045448"/>
                <a:gd name="connsiteY3" fmla="*/ 99588 h 1104522"/>
                <a:gd name="connsiteX4" fmla="*/ 300616 w 7045448"/>
                <a:gd name="connsiteY4" fmla="*/ 54320 h 1104522"/>
                <a:gd name="connsiteX5" fmla="*/ 354937 w 7045448"/>
                <a:gd name="connsiteY5" fmla="*/ 36213 h 1104522"/>
                <a:gd name="connsiteX6" fmla="*/ 382098 w 7045448"/>
                <a:gd name="connsiteY6" fmla="*/ 27160 h 1104522"/>
                <a:gd name="connsiteX7" fmla="*/ 418311 w 7045448"/>
                <a:gd name="connsiteY7" fmla="*/ 18106 h 1104522"/>
                <a:gd name="connsiteX8" fmla="*/ 445472 w 7045448"/>
                <a:gd name="connsiteY8" fmla="*/ 9053 h 1104522"/>
                <a:gd name="connsiteX9" fmla="*/ 508846 w 7045448"/>
                <a:gd name="connsiteY9" fmla="*/ 0 h 1104522"/>
                <a:gd name="connsiteX10" fmla="*/ 680862 w 7045448"/>
                <a:gd name="connsiteY10" fmla="*/ 18106 h 1104522"/>
                <a:gd name="connsiteX11" fmla="*/ 762343 w 7045448"/>
                <a:gd name="connsiteY11" fmla="*/ 90534 h 1104522"/>
                <a:gd name="connsiteX12" fmla="*/ 807610 w 7045448"/>
                <a:gd name="connsiteY12" fmla="*/ 117695 h 1104522"/>
                <a:gd name="connsiteX13" fmla="*/ 820485 w 7045448"/>
                <a:gd name="connsiteY13" fmla="*/ 371611 h 1104522"/>
                <a:gd name="connsiteX14" fmla="*/ 943412 w 7045448"/>
                <a:gd name="connsiteY14" fmla="*/ 289710 h 1104522"/>
                <a:gd name="connsiteX15" fmla="*/ 970573 w 7045448"/>
                <a:gd name="connsiteY15" fmla="*/ 362138 h 1104522"/>
                <a:gd name="connsiteX16" fmla="*/ 1015840 w 7045448"/>
                <a:gd name="connsiteY16" fmla="*/ 407405 h 1104522"/>
                <a:gd name="connsiteX17" fmla="*/ 1124482 w 7045448"/>
                <a:gd name="connsiteY17" fmla="*/ 470780 h 1104522"/>
                <a:gd name="connsiteX18" fmla="*/ 1224070 w 7045448"/>
                <a:gd name="connsiteY18" fmla="*/ 506994 h 1104522"/>
                <a:gd name="connsiteX19" fmla="*/ 1586208 w 7045448"/>
                <a:gd name="connsiteY19" fmla="*/ 488887 h 1104522"/>
                <a:gd name="connsiteX20" fmla="*/ 2075096 w 7045448"/>
                <a:gd name="connsiteY20" fmla="*/ 479833 h 1104522"/>
                <a:gd name="connsiteX21" fmla="*/ 2455341 w 7045448"/>
                <a:gd name="connsiteY21" fmla="*/ 470780 h 1104522"/>
                <a:gd name="connsiteX22" fmla="*/ 2573036 w 7045448"/>
                <a:gd name="connsiteY22" fmla="*/ 461726 h 1104522"/>
                <a:gd name="connsiteX23" fmla="*/ 2672624 w 7045448"/>
                <a:gd name="connsiteY23" fmla="*/ 452673 h 1104522"/>
                <a:gd name="connsiteX24" fmla="*/ 2908014 w 7045448"/>
                <a:gd name="connsiteY24" fmla="*/ 443619 h 1104522"/>
                <a:gd name="connsiteX25" fmla="*/ 3116244 w 7045448"/>
                <a:gd name="connsiteY25" fmla="*/ 434566 h 1104522"/>
                <a:gd name="connsiteX26" fmla="*/ 3424062 w 7045448"/>
                <a:gd name="connsiteY26" fmla="*/ 425512 h 1104522"/>
                <a:gd name="connsiteX27" fmla="*/ 3722826 w 7045448"/>
                <a:gd name="connsiteY27" fmla="*/ 407405 h 1104522"/>
                <a:gd name="connsiteX28" fmla="*/ 4157393 w 7045448"/>
                <a:gd name="connsiteY28" fmla="*/ 425512 h 1104522"/>
                <a:gd name="connsiteX29" fmla="*/ 4193606 w 7045448"/>
                <a:gd name="connsiteY29" fmla="*/ 434566 h 1104522"/>
                <a:gd name="connsiteX30" fmla="*/ 4374676 w 7045448"/>
                <a:gd name="connsiteY30" fmla="*/ 461726 h 1104522"/>
                <a:gd name="connsiteX31" fmla="*/ 4709654 w 7045448"/>
                <a:gd name="connsiteY31" fmla="*/ 479833 h 1104522"/>
                <a:gd name="connsiteX32" fmla="*/ 4890723 w 7045448"/>
                <a:gd name="connsiteY32" fmla="*/ 506994 h 1104522"/>
                <a:gd name="connsiteX33" fmla="*/ 5370557 w 7045448"/>
                <a:gd name="connsiteY33" fmla="*/ 516047 h 1104522"/>
                <a:gd name="connsiteX34" fmla="*/ 5741749 w 7045448"/>
                <a:gd name="connsiteY34" fmla="*/ 525100 h 1104522"/>
                <a:gd name="connsiteX35" fmla="*/ 5959032 w 7045448"/>
                <a:gd name="connsiteY35" fmla="*/ 534154 h 1104522"/>
                <a:gd name="connsiteX36" fmla="*/ 6456973 w 7045448"/>
                <a:gd name="connsiteY36" fmla="*/ 543207 h 1104522"/>
                <a:gd name="connsiteX37" fmla="*/ 6574668 w 7045448"/>
                <a:gd name="connsiteY37" fmla="*/ 534154 h 1104522"/>
                <a:gd name="connsiteX38" fmla="*/ 6683309 w 7045448"/>
                <a:gd name="connsiteY38" fmla="*/ 506994 h 1104522"/>
                <a:gd name="connsiteX39" fmla="*/ 6710470 w 7045448"/>
                <a:gd name="connsiteY39" fmla="*/ 479833 h 1104522"/>
                <a:gd name="connsiteX40" fmla="*/ 6719523 w 7045448"/>
                <a:gd name="connsiteY40" fmla="*/ 452673 h 1104522"/>
                <a:gd name="connsiteX41" fmla="*/ 6755737 w 7045448"/>
                <a:gd name="connsiteY41" fmla="*/ 362138 h 1104522"/>
                <a:gd name="connsiteX42" fmla="*/ 6764791 w 7045448"/>
                <a:gd name="connsiteY42" fmla="*/ 307817 h 1104522"/>
                <a:gd name="connsiteX43" fmla="*/ 6782898 w 7045448"/>
                <a:gd name="connsiteY43" fmla="*/ 271603 h 1104522"/>
                <a:gd name="connsiteX44" fmla="*/ 6791951 w 7045448"/>
                <a:gd name="connsiteY44" fmla="*/ 244443 h 1104522"/>
                <a:gd name="connsiteX45" fmla="*/ 6801004 w 7045448"/>
                <a:gd name="connsiteY45" fmla="*/ 208229 h 1104522"/>
                <a:gd name="connsiteX46" fmla="*/ 6828165 w 7045448"/>
                <a:gd name="connsiteY46" fmla="*/ 181069 h 1104522"/>
                <a:gd name="connsiteX47" fmla="*/ 6900593 w 7045448"/>
                <a:gd name="connsiteY47" fmla="*/ 144855 h 1104522"/>
                <a:gd name="connsiteX48" fmla="*/ 6963967 w 7045448"/>
                <a:gd name="connsiteY48" fmla="*/ 172015 h 1104522"/>
                <a:gd name="connsiteX49" fmla="*/ 6991127 w 7045448"/>
                <a:gd name="connsiteY49" fmla="*/ 217283 h 1104522"/>
                <a:gd name="connsiteX50" fmla="*/ 7027341 w 7045448"/>
                <a:gd name="connsiteY50" fmla="*/ 298764 h 1104522"/>
                <a:gd name="connsiteX51" fmla="*/ 7036395 w 7045448"/>
                <a:gd name="connsiteY51" fmla="*/ 334978 h 1104522"/>
                <a:gd name="connsiteX52" fmla="*/ 7045448 w 7045448"/>
                <a:gd name="connsiteY52" fmla="*/ 362138 h 1104522"/>
                <a:gd name="connsiteX53" fmla="*/ 7036395 w 7045448"/>
                <a:gd name="connsiteY53" fmla="*/ 579421 h 1104522"/>
                <a:gd name="connsiteX54" fmla="*/ 7018288 w 7045448"/>
                <a:gd name="connsiteY54" fmla="*/ 606582 h 1104522"/>
                <a:gd name="connsiteX55" fmla="*/ 7009234 w 7045448"/>
                <a:gd name="connsiteY55" fmla="*/ 660902 h 1104522"/>
                <a:gd name="connsiteX56" fmla="*/ 6991127 w 7045448"/>
                <a:gd name="connsiteY56" fmla="*/ 697116 h 1104522"/>
                <a:gd name="connsiteX57" fmla="*/ 6945860 w 7045448"/>
                <a:gd name="connsiteY57" fmla="*/ 769544 h 1104522"/>
                <a:gd name="connsiteX58" fmla="*/ 6909646 w 7045448"/>
                <a:gd name="connsiteY58" fmla="*/ 841972 h 1104522"/>
                <a:gd name="connsiteX59" fmla="*/ 6873432 w 7045448"/>
                <a:gd name="connsiteY59" fmla="*/ 851025 h 1104522"/>
                <a:gd name="connsiteX60" fmla="*/ 6728577 w 7045448"/>
                <a:gd name="connsiteY60" fmla="*/ 832918 h 1104522"/>
                <a:gd name="connsiteX61" fmla="*/ 6592775 w 7045448"/>
                <a:gd name="connsiteY61" fmla="*/ 814811 h 1104522"/>
                <a:gd name="connsiteX62" fmla="*/ 6339278 w 7045448"/>
                <a:gd name="connsiteY62" fmla="*/ 823865 h 1104522"/>
                <a:gd name="connsiteX63" fmla="*/ 6203476 w 7045448"/>
                <a:gd name="connsiteY63" fmla="*/ 841972 h 1104522"/>
                <a:gd name="connsiteX64" fmla="*/ 6031460 w 7045448"/>
                <a:gd name="connsiteY64" fmla="*/ 851025 h 1104522"/>
                <a:gd name="connsiteX65" fmla="*/ 5859444 w 7045448"/>
                <a:gd name="connsiteY65" fmla="*/ 869132 h 1104522"/>
                <a:gd name="connsiteX66" fmla="*/ 5578787 w 7045448"/>
                <a:gd name="connsiteY66" fmla="*/ 878186 h 1104522"/>
                <a:gd name="connsiteX67" fmla="*/ 5415824 w 7045448"/>
                <a:gd name="connsiteY67" fmla="*/ 887239 h 1104522"/>
                <a:gd name="connsiteX68" fmla="*/ 5198541 w 7045448"/>
                <a:gd name="connsiteY68" fmla="*/ 896293 h 1104522"/>
                <a:gd name="connsiteX69" fmla="*/ 5071793 w 7045448"/>
                <a:gd name="connsiteY69" fmla="*/ 923453 h 1104522"/>
                <a:gd name="connsiteX70" fmla="*/ 4999365 w 7045448"/>
                <a:gd name="connsiteY70" fmla="*/ 932506 h 1104522"/>
                <a:gd name="connsiteX71" fmla="*/ 4945044 w 7045448"/>
                <a:gd name="connsiteY71" fmla="*/ 941560 h 1104522"/>
                <a:gd name="connsiteX72" fmla="*/ 4791135 w 7045448"/>
                <a:gd name="connsiteY72" fmla="*/ 959667 h 1104522"/>
                <a:gd name="connsiteX73" fmla="*/ 4628173 w 7045448"/>
                <a:gd name="connsiteY73" fmla="*/ 986827 h 1104522"/>
                <a:gd name="connsiteX74" fmla="*/ 3795254 w 7045448"/>
                <a:gd name="connsiteY74" fmla="*/ 1004934 h 1104522"/>
                <a:gd name="connsiteX75" fmla="*/ 3614185 w 7045448"/>
                <a:gd name="connsiteY75" fmla="*/ 1013988 h 1104522"/>
                <a:gd name="connsiteX76" fmla="*/ 3505543 w 7045448"/>
                <a:gd name="connsiteY76" fmla="*/ 1023041 h 1104522"/>
                <a:gd name="connsiteX77" fmla="*/ 3424062 w 7045448"/>
                <a:gd name="connsiteY77" fmla="*/ 1032095 h 1104522"/>
                <a:gd name="connsiteX78" fmla="*/ 2781266 w 7045448"/>
                <a:gd name="connsiteY78" fmla="*/ 1059255 h 1104522"/>
                <a:gd name="connsiteX79" fmla="*/ 2654517 w 7045448"/>
                <a:gd name="connsiteY79" fmla="*/ 1068308 h 1104522"/>
                <a:gd name="connsiteX80" fmla="*/ 2391967 w 7045448"/>
                <a:gd name="connsiteY80" fmla="*/ 1077362 h 1104522"/>
                <a:gd name="connsiteX81" fmla="*/ 2219951 w 7045448"/>
                <a:gd name="connsiteY81" fmla="*/ 1095469 h 1104522"/>
                <a:gd name="connsiteX82" fmla="*/ 2075096 w 7045448"/>
                <a:gd name="connsiteY82" fmla="*/ 1104522 h 1104522"/>
                <a:gd name="connsiteX83" fmla="*/ 1740117 w 7045448"/>
                <a:gd name="connsiteY83" fmla="*/ 1095469 h 1104522"/>
                <a:gd name="connsiteX84" fmla="*/ 1676743 w 7045448"/>
                <a:gd name="connsiteY84" fmla="*/ 1077362 h 1104522"/>
                <a:gd name="connsiteX85" fmla="*/ 1450406 w 7045448"/>
                <a:gd name="connsiteY85" fmla="*/ 1050201 h 1104522"/>
                <a:gd name="connsiteX86" fmla="*/ 1260284 w 7045448"/>
                <a:gd name="connsiteY86" fmla="*/ 1041148 h 1104522"/>
                <a:gd name="connsiteX87" fmla="*/ 988680 w 7045448"/>
                <a:gd name="connsiteY87" fmla="*/ 1023041 h 1104522"/>
                <a:gd name="connsiteX88" fmla="*/ 626541 w 7045448"/>
                <a:gd name="connsiteY88" fmla="*/ 1013988 h 1104522"/>
                <a:gd name="connsiteX89" fmla="*/ 490739 w 7045448"/>
                <a:gd name="connsiteY89" fmla="*/ 1004934 h 1104522"/>
                <a:gd name="connsiteX90" fmla="*/ 291563 w 7045448"/>
                <a:gd name="connsiteY90" fmla="*/ 977774 h 1104522"/>
                <a:gd name="connsiteX91" fmla="*/ 137654 w 7045448"/>
                <a:gd name="connsiteY91" fmla="*/ 941560 h 1104522"/>
                <a:gd name="connsiteX92" fmla="*/ 74280 w 7045448"/>
                <a:gd name="connsiteY92" fmla="*/ 851025 h 1104522"/>
                <a:gd name="connsiteX93" fmla="*/ 56173 w 7045448"/>
                <a:gd name="connsiteY93" fmla="*/ 823865 h 1104522"/>
                <a:gd name="connsiteX94" fmla="*/ 29012 w 7045448"/>
                <a:gd name="connsiteY94" fmla="*/ 760491 h 1104522"/>
                <a:gd name="connsiteX95" fmla="*/ 10905 w 7045448"/>
                <a:gd name="connsiteY95" fmla="*/ 724277 h 1104522"/>
                <a:gd name="connsiteX96" fmla="*/ 10905 w 7045448"/>
                <a:gd name="connsiteY96" fmla="*/ 416459 h 1104522"/>
                <a:gd name="connsiteX97" fmla="*/ 29012 w 7045448"/>
                <a:gd name="connsiteY97" fmla="*/ 353085 h 1104522"/>
                <a:gd name="connsiteX98" fmla="*/ 47119 w 7045448"/>
                <a:gd name="connsiteY98" fmla="*/ 325924 h 1104522"/>
                <a:gd name="connsiteX99" fmla="*/ 74280 w 7045448"/>
                <a:gd name="connsiteY99" fmla="*/ 307817 h 1104522"/>
                <a:gd name="connsiteX0" fmla="*/ 74280 w 7045448"/>
                <a:gd name="connsiteY0" fmla="*/ 307817 h 1104522"/>
                <a:gd name="connsiteX1" fmla="*/ 83333 w 7045448"/>
                <a:gd name="connsiteY1" fmla="*/ 190122 h 1104522"/>
                <a:gd name="connsiteX2" fmla="*/ 110494 w 7045448"/>
                <a:gd name="connsiteY2" fmla="*/ 172015 h 1104522"/>
                <a:gd name="connsiteX3" fmla="*/ 191975 w 7045448"/>
                <a:gd name="connsiteY3" fmla="*/ 99588 h 1104522"/>
                <a:gd name="connsiteX4" fmla="*/ 300616 w 7045448"/>
                <a:gd name="connsiteY4" fmla="*/ 54320 h 1104522"/>
                <a:gd name="connsiteX5" fmla="*/ 354937 w 7045448"/>
                <a:gd name="connsiteY5" fmla="*/ 36213 h 1104522"/>
                <a:gd name="connsiteX6" fmla="*/ 382098 w 7045448"/>
                <a:gd name="connsiteY6" fmla="*/ 27160 h 1104522"/>
                <a:gd name="connsiteX7" fmla="*/ 418311 w 7045448"/>
                <a:gd name="connsiteY7" fmla="*/ 18106 h 1104522"/>
                <a:gd name="connsiteX8" fmla="*/ 445472 w 7045448"/>
                <a:gd name="connsiteY8" fmla="*/ 9053 h 1104522"/>
                <a:gd name="connsiteX9" fmla="*/ 508846 w 7045448"/>
                <a:gd name="connsiteY9" fmla="*/ 0 h 1104522"/>
                <a:gd name="connsiteX10" fmla="*/ 680862 w 7045448"/>
                <a:gd name="connsiteY10" fmla="*/ 18106 h 1104522"/>
                <a:gd name="connsiteX11" fmla="*/ 729668 w 7045448"/>
                <a:gd name="connsiteY11" fmla="*/ 109374 h 1104522"/>
                <a:gd name="connsiteX12" fmla="*/ 807610 w 7045448"/>
                <a:gd name="connsiteY12" fmla="*/ 117695 h 1104522"/>
                <a:gd name="connsiteX13" fmla="*/ 820485 w 7045448"/>
                <a:gd name="connsiteY13" fmla="*/ 371611 h 1104522"/>
                <a:gd name="connsiteX14" fmla="*/ 943412 w 7045448"/>
                <a:gd name="connsiteY14" fmla="*/ 289710 h 1104522"/>
                <a:gd name="connsiteX15" fmla="*/ 970573 w 7045448"/>
                <a:gd name="connsiteY15" fmla="*/ 362138 h 1104522"/>
                <a:gd name="connsiteX16" fmla="*/ 1015840 w 7045448"/>
                <a:gd name="connsiteY16" fmla="*/ 407405 h 1104522"/>
                <a:gd name="connsiteX17" fmla="*/ 1124482 w 7045448"/>
                <a:gd name="connsiteY17" fmla="*/ 470780 h 1104522"/>
                <a:gd name="connsiteX18" fmla="*/ 1224070 w 7045448"/>
                <a:gd name="connsiteY18" fmla="*/ 506994 h 1104522"/>
                <a:gd name="connsiteX19" fmla="*/ 1586208 w 7045448"/>
                <a:gd name="connsiteY19" fmla="*/ 488887 h 1104522"/>
                <a:gd name="connsiteX20" fmla="*/ 2075096 w 7045448"/>
                <a:gd name="connsiteY20" fmla="*/ 479833 h 1104522"/>
                <a:gd name="connsiteX21" fmla="*/ 2455341 w 7045448"/>
                <a:gd name="connsiteY21" fmla="*/ 470780 h 1104522"/>
                <a:gd name="connsiteX22" fmla="*/ 2573036 w 7045448"/>
                <a:gd name="connsiteY22" fmla="*/ 461726 h 1104522"/>
                <a:gd name="connsiteX23" fmla="*/ 2672624 w 7045448"/>
                <a:gd name="connsiteY23" fmla="*/ 452673 h 1104522"/>
                <a:gd name="connsiteX24" fmla="*/ 2908014 w 7045448"/>
                <a:gd name="connsiteY24" fmla="*/ 443619 h 1104522"/>
                <a:gd name="connsiteX25" fmla="*/ 3116244 w 7045448"/>
                <a:gd name="connsiteY25" fmla="*/ 434566 h 1104522"/>
                <a:gd name="connsiteX26" fmla="*/ 3424062 w 7045448"/>
                <a:gd name="connsiteY26" fmla="*/ 425512 h 1104522"/>
                <a:gd name="connsiteX27" fmla="*/ 3722826 w 7045448"/>
                <a:gd name="connsiteY27" fmla="*/ 407405 h 1104522"/>
                <a:gd name="connsiteX28" fmla="*/ 4157393 w 7045448"/>
                <a:gd name="connsiteY28" fmla="*/ 425512 h 1104522"/>
                <a:gd name="connsiteX29" fmla="*/ 4193606 w 7045448"/>
                <a:gd name="connsiteY29" fmla="*/ 434566 h 1104522"/>
                <a:gd name="connsiteX30" fmla="*/ 4374676 w 7045448"/>
                <a:gd name="connsiteY30" fmla="*/ 461726 h 1104522"/>
                <a:gd name="connsiteX31" fmla="*/ 4709654 w 7045448"/>
                <a:gd name="connsiteY31" fmla="*/ 479833 h 1104522"/>
                <a:gd name="connsiteX32" fmla="*/ 4890723 w 7045448"/>
                <a:gd name="connsiteY32" fmla="*/ 506994 h 1104522"/>
                <a:gd name="connsiteX33" fmla="*/ 5370557 w 7045448"/>
                <a:gd name="connsiteY33" fmla="*/ 516047 h 1104522"/>
                <a:gd name="connsiteX34" fmla="*/ 5741749 w 7045448"/>
                <a:gd name="connsiteY34" fmla="*/ 525100 h 1104522"/>
                <a:gd name="connsiteX35" fmla="*/ 5959032 w 7045448"/>
                <a:gd name="connsiteY35" fmla="*/ 534154 h 1104522"/>
                <a:gd name="connsiteX36" fmla="*/ 6456973 w 7045448"/>
                <a:gd name="connsiteY36" fmla="*/ 543207 h 1104522"/>
                <a:gd name="connsiteX37" fmla="*/ 6574668 w 7045448"/>
                <a:gd name="connsiteY37" fmla="*/ 534154 h 1104522"/>
                <a:gd name="connsiteX38" fmla="*/ 6683309 w 7045448"/>
                <a:gd name="connsiteY38" fmla="*/ 506994 h 1104522"/>
                <a:gd name="connsiteX39" fmla="*/ 6710470 w 7045448"/>
                <a:gd name="connsiteY39" fmla="*/ 479833 h 1104522"/>
                <a:gd name="connsiteX40" fmla="*/ 6719523 w 7045448"/>
                <a:gd name="connsiteY40" fmla="*/ 452673 h 1104522"/>
                <a:gd name="connsiteX41" fmla="*/ 6755737 w 7045448"/>
                <a:gd name="connsiteY41" fmla="*/ 362138 h 1104522"/>
                <a:gd name="connsiteX42" fmla="*/ 6764791 w 7045448"/>
                <a:gd name="connsiteY42" fmla="*/ 307817 h 1104522"/>
                <a:gd name="connsiteX43" fmla="*/ 6782898 w 7045448"/>
                <a:gd name="connsiteY43" fmla="*/ 271603 h 1104522"/>
                <a:gd name="connsiteX44" fmla="*/ 6791951 w 7045448"/>
                <a:gd name="connsiteY44" fmla="*/ 244443 h 1104522"/>
                <a:gd name="connsiteX45" fmla="*/ 6801004 w 7045448"/>
                <a:gd name="connsiteY45" fmla="*/ 208229 h 1104522"/>
                <a:gd name="connsiteX46" fmla="*/ 6828165 w 7045448"/>
                <a:gd name="connsiteY46" fmla="*/ 181069 h 1104522"/>
                <a:gd name="connsiteX47" fmla="*/ 6900593 w 7045448"/>
                <a:gd name="connsiteY47" fmla="*/ 144855 h 1104522"/>
                <a:gd name="connsiteX48" fmla="*/ 6963967 w 7045448"/>
                <a:gd name="connsiteY48" fmla="*/ 172015 h 1104522"/>
                <a:gd name="connsiteX49" fmla="*/ 6991127 w 7045448"/>
                <a:gd name="connsiteY49" fmla="*/ 217283 h 1104522"/>
                <a:gd name="connsiteX50" fmla="*/ 7027341 w 7045448"/>
                <a:gd name="connsiteY50" fmla="*/ 298764 h 1104522"/>
                <a:gd name="connsiteX51" fmla="*/ 7036395 w 7045448"/>
                <a:gd name="connsiteY51" fmla="*/ 334978 h 1104522"/>
                <a:gd name="connsiteX52" fmla="*/ 7045448 w 7045448"/>
                <a:gd name="connsiteY52" fmla="*/ 362138 h 1104522"/>
                <a:gd name="connsiteX53" fmla="*/ 7036395 w 7045448"/>
                <a:gd name="connsiteY53" fmla="*/ 579421 h 1104522"/>
                <a:gd name="connsiteX54" fmla="*/ 7018288 w 7045448"/>
                <a:gd name="connsiteY54" fmla="*/ 606582 h 1104522"/>
                <a:gd name="connsiteX55" fmla="*/ 7009234 w 7045448"/>
                <a:gd name="connsiteY55" fmla="*/ 660902 h 1104522"/>
                <a:gd name="connsiteX56" fmla="*/ 6991127 w 7045448"/>
                <a:gd name="connsiteY56" fmla="*/ 697116 h 1104522"/>
                <a:gd name="connsiteX57" fmla="*/ 6945860 w 7045448"/>
                <a:gd name="connsiteY57" fmla="*/ 769544 h 1104522"/>
                <a:gd name="connsiteX58" fmla="*/ 6909646 w 7045448"/>
                <a:gd name="connsiteY58" fmla="*/ 841972 h 1104522"/>
                <a:gd name="connsiteX59" fmla="*/ 6873432 w 7045448"/>
                <a:gd name="connsiteY59" fmla="*/ 851025 h 1104522"/>
                <a:gd name="connsiteX60" fmla="*/ 6728577 w 7045448"/>
                <a:gd name="connsiteY60" fmla="*/ 832918 h 1104522"/>
                <a:gd name="connsiteX61" fmla="*/ 6592775 w 7045448"/>
                <a:gd name="connsiteY61" fmla="*/ 814811 h 1104522"/>
                <a:gd name="connsiteX62" fmla="*/ 6339278 w 7045448"/>
                <a:gd name="connsiteY62" fmla="*/ 823865 h 1104522"/>
                <a:gd name="connsiteX63" fmla="*/ 6203476 w 7045448"/>
                <a:gd name="connsiteY63" fmla="*/ 841972 h 1104522"/>
                <a:gd name="connsiteX64" fmla="*/ 6031460 w 7045448"/>
                <a:gd name="connsiteY64" fmla="*/ 851025 h 1104522"/>
                <a:gd name="connsiteX65" fmla="*/ 5859444 w 7045448"/>
                <a:gd name="connsiteY65" fmla="*/ 869132 h 1104522"/>
                <a:gd name="connsiteX66" fmla="*/ 5578787 w 7045448"/>
                <a:gd name="connsiteY66" fmla="*/ 878186 h 1104522"/>
                <a:gd name="connsiteX67" fmla="*/ 5415824 w 7045448"/>
                <a:gd name="connsiteY67" fmla="*/ 887239 h 1104522"/>
                <a:gd name="connsiteX68" fmla="*/ 5198541 w 7045448"/>
                <a:gd name="connsiteY68" fmla="*/ 896293 h 1104522"/>
                <a:gd name="connsiteX69" fmla="*/ 5071793 w 7045448"/>
                <a:gd name="connsiteY69" fmla="*/ 923453 h 1104522"/>
                <a:gd name="connsiteX70" fmla="*/ 4999365 w 7045448"/>
                <a:gd name="connsiteY70" fmla="*/ 932506 h 1104522"/>
                <a:gd name="connsiteX71" fmla="*/ 4945044 w 7045448"/>
                <a:gd name="connsiteY71" fmla="*/ 941560 h 1104522"/>
                <a:gd name="connsiteX72" fmla="*/ 4791135 w 7045448"/>
                <a:gd name="connsiteY72" fmla="*/ 959667 h 1104522"/>
                <a:gd name="connsiteX73" fmla="*/ 4628173 w 7045448"/>
                <a:gd name="connsiteY73" fmla="*/ 986827 h 1104522"/>
                <a:gd name="connsiteX74" fmla="*/ 3795254 w 7045448"/>
                <a:gd name="connsiteY74" fmla="*/ 1004934 h 1104522"/>
                <a:gd name="connsiteX75" fmla="*/ 3614185 w 7045448"/>
                <a:gd name="connsiteY75" fmla="*/ 1013988 h 1104522"/>
                <a:gd name="connsiteX76" fmla="*/ 3505543 w 7045448"/>
                <a:gd name="connsiteY76" fmla="*/ 1023041 h 1104522"/>
                <a:gd name="connsiteX77" fmla="*/ 3424062 w 7045448"/>
                <a:gd name="connsiteY77" fmla="*/ 1032095 h 1104522"/>
                <a:gd name="connsiteX78" fmla="*/ 2781266 w 7045448"/>
                <a:gd name="connsiteY78" fmla="*/ 1059255 h 1104522"/>
                <a:gd name="connsiteX79" fmla="*/ 2654517 w 7045448"/>
                <a:gd name="connsiteY79" fmla="*/ 1068308 h 1104522"/>
                <a:gd name="connsiteX80" fmla="*/ 2391967 w 7045448"/>
                <a:gd name="connsiteY80" fmla="*/ 1077362 h 1104522"/>
                <a:gd name="connsiteX81" fmla="*/ 2219951 w 7045448"/>
                <a:gd name="connsiteY81" fmla="*/ 1095469 h 1104522"/>
                <a:gd name="connsiteX82" fmla="*/ 2075096 w 7045448"/>
                <a:gd name="connsiteY82" fmla="*/ 1104522 h 1104522"/>
                <a:gd name="connsiteX83" fmla="*/ 1740117 w 7045448"/>
                <a:gd name="connsiteY83" fmla="*/ 1095469 h 1104522"/>
                <a:gd name="connsiteX84" fmla="*/ 1676743 w 7045448"/>
                <a:gd name="connsiteY84" fmla="*/ 1077362 h 1104522"/>
                <a:gd name="connsiteX85" fmla="*/ 1450406 w 7045448"/>
                <a:gd name="connsiteY85" fmla="*/ 1050201 h 1104522"/>
                <a:gd name="connsiteX86" fmla="*/ 1260284 w 7045448"/>
                <a:gd name="connsiteY86" fmla="*/ 1041148 h 1104522"/>
                <a:gd name="connsiteX87" fmla="*/ 988680 w 7045448"/>
                <a:gd name="connsiteY87" fmla="*/ 1023041 h 1104522"/>
                <a:gd name="connsiteX88" fmla="*/ 626541 w 7045448"/>
                <a:gd name="connsiteY88" fmla="*/ 1013988 h 1104522"/>
                <a:gd name="connsiteX89" fmla="*/ 490739 w 7045448"/>
                <a:gd name="connsiteY89" fmla="*/ 1004934 h 1104522"/>
                <a:gd name="connsiteX90" fmla="*/ 291563 w 7045448"/>
                <a:gd name="connsiteY90" fmla="*/ 977774 h 1104522"/>
                <a:gd name="connsiteX91" fmla="*/ 137654 w 7045448"/>
                <a:gd name="connsiteY91" fmla="*/ 941560 h 1104522"/>
                <a:gd name="connsiteX92" fmla="*/ 74280 w 7045448"/>
                <a:gd name="connsiteY92" fmla="*/ 851025 h 1104522"/>
                <a:gd name="connsiteX93" fmla="*/ 56173 w 7045448"/>
                <a:gd name="connsiteY93" fmla="*/ 823865 h 1104522"/>
                <a:gd name="connsiteX94" fmla="*/ 29012 w 7045448"/>
                <a:gd name="connsiteY94" fmla="*/ 760491 h 1104522"/>
                <a:gd name="connsiteX95" fmla="*/ 10905 w 7045448"/>
                <a:gd name="connsiteY95" fmla="*/ 724277 h 1104522"/>
                <a:gd name="connsiteX96" fmla="*/ 10905 w 7045448"/>
                <a:gd name="connsiteY96" fmla="*/ 416459 h 1104522"/>
                <a:gd name="connsiteX97" fmla="*/ 29012 w 7045448"/>
                <a:gd name="connsiteY97" fmla="*/ 353085 h 1104522"/>
                <a:gd name="connsiteX98" fmla="*/ 47119 w 7045448"/>
                <a:gd name="connsiteY98" fmla="*/ 325924 h 1104522"/>
                <a:gd name="connsiteX99" fmla="*/ 74280 w 7045448"/>
                <a:gd name="connsiteY99" fmla="*/ 307817 h 1104522"/>
                <a:gd name="connsiteX0" fmla="*/ 74280 w 7045448"/>
                <a:gd name="connsiteY0" fmla="*/ 300272 h 1096977"/>
                <a:gd name="connsiteX1" fmla="*/ 83333 w 7045448"/>
                <a:gd name="connsiteY1" fmla="*/ 182577 h 1096977"/>
                <a:gd name="connsiteX2" fmla="*/ 110494 w 7045448"/>
                <a:gd name="connsiteY2" fmla="*/ 164470 h 1096977"/>
                <a:gd name="connsiteX3" fmla="*/ 191975 w 7045448"/>
                <a:gd name="connsiteY3" fmla="*/ 92043 h 1096977"/>
                <a:gd name="connsiteX4" fmla="*/ 300616 w 7045448"/>
                <a:gd name="connsiteY4" fmla="*/ 46775 h 1096977"/>
                <a:gd name="connsiteX5" fmla="*/ 354937 w 7045448"/>
                <a:gd name="connsiteY5" fmla="*/ 28668 h 1096977"/>
                <a:gd name="connsiteX6" fmla="*/ 382098 w 7045448"/>
                <a:gd name="connsiteY6" fmla="*/ 19615 h 1096977"/>
                <a:gd name="connsiteX7" fmla="*/ 418311 w 7045448"/>
                <a:gd name="connsiteY7" fmla="*/ 10561 h 1096977"/>
                <a:gd name="connsiteX8" fmla="*/ 445472 w 7045448"/>
                <a:gd name="connsiteY8" fmla="*/ 1508 h 1096977"/>
                <a:gd name="connsiteX9" fmla="*/ 501844 w 7045448"/>
                <a:gd name="connsiteY9" fmla="*/ 44787 h 1096977"/>
                <a:gd name="connsiteX10" fmla="*/ 680862 w 7045448"/>
                <a:gd name="connsiteY10" fmla="*/ 10561 h 1096977"/>
                <a:gd name="connsiteX11" fmla="*/ 729668 w 7045448"/>
                <a:gd name="connsiteY11" fmla="*/ 101829 h 1096977"/>
                <a:gd name="connsiteX12" fmla="*/ 807610 w 7045448"/>
                <a:gd name="connsiteY12" fmla="*/ 110150 h 1096977"/>
                <a:gd name="connsiteX13" fmla="*/ 820485 w 7045448"/>
                <a:gd name="connsiteY13" fmla="*/ 364066 h 1096977"/>
                <a:gd name="connsiteX14" fmla="*/ 943412 w 7045448"/>
                <a:gd name="connsiteY14" fmla="*/ 282165 h 1096977"/>
                <a:gd name="connsiteX15" fmla="*/ 970573 w 7045448"/>
                <a:gd name="connsiteY15" fmla="*/ 354593 h 1096977"/>
                <a:gd name="connsiteX16" fmla="*/ 1015840 w 7045448"/>
                <a:gd name="connsiteY16" fmla="*/ 399860 h 1096977"/>
                <a:gd name="connsiteX17" fmla="*/ 1124482 w 7045448"/>
                <a:gd name="connsiteY17" fmla="*/ 463235 h 1096977"/>
                <a:gd name="connsiteX18" fmla="*/ 1224070 w 7045448"/>
                <a:gd name="connsiteY18" fmla="*/ 499449 h 1096977"/>
                <a:gd name="connsiteX19" fmla="*/ 1586208 w 7045448"/>
                <a:gd name="connsiteY19" fmla="*/ 481342 h 1096977"/>
                <a:gd name="connsiteX20" fmla="*/ 2075096 w 7045448"/>
                <a:gd name="connsiteY20" fmla="*/ 472288 h 1096977"/>
                <a:gd name="connsiteX21" fmla="*/ 2455341 w 7045448"/>
                <a:gd name="connsiteY21" fmla="*/ 463235 h 1096977"/>
                <a:gd name="connsiteX22" fmla="*/ 2573036 w 7045448"/>
                <a:gd name="connsiteY22" fmla="*/ 454181 h 1096977"/>
                <a:gd name="connsiteX23" fmla="*/ 2672624 w 7045448"/>
                <a:gd name="connsiteY23" fmla="*/ 445128 h 1096977"/>
                <a:gd name="connsiteX24" fmla="*/ 2908014 w 7045448"/>
                <a:gd name="connsiteY24" fmla="*/ 436074 h 1096977"/>
                <a:gd name="connsiteX25" fmla="*/ 3116244 w 7045448"/>
                <a:gd name="connsiteY25" fmla="*/ 427021 h 1096977"/>
                <a:gd name="connsiteX26" fmla="*/ 3424062 w 7045448"/>
                <a:gd name="connsiteY26" fmla="*/ 417967 h 1096977"/>
                <a:gd name="connsiteX27" fmla="*/ 3722826 w 7045448"/>
                <a:gd name="connsiteY27" fmla="*/ 399860 h 1096977"/>
                <a:gd name="connsiteX28" fmla="*/ 4157393 w 7045448"/>
                <a:gd name="connsiteY28" fmla="*/ 417967 h 1096977"/>
                <a:gd name="connsiteX29" fmla="*/ 4193606 w 7045448"/>
                <a:gd name="connsiteY29" fmla="*/ 427021 h 1096977"/>
                <a:gd name="connsiteX30" fmla="*/ 4374676 w 7045448"/>
                <a:gd name="connsiteY30" fmla="*/ 454181 h 1096977"/>
                <a:gd name="connsiteX31" fmla="*/ 4709654 w 7045448"/>
                <a:gd name="connsiteY31" fmla="*/ 472288 h 1096977"/>
                <a:gd name="connsiteX32" fmla="*/ 4890723 w 7045448"/>
                <a:gd name="connsiteY32" fmla="*/ 499449 h 1096977"/>
                <a:gd name="connsiteX33" fmla="*/ 5370557 w 7045448"/>
                <a:gd name="connsiteY33" fmla="*/ 508502 h 1096977"/>
                <a:gd name="connsiteX34" fmla="*/ 5741749 w 7045448"/>
                <a:gd name="connsiteY34" fmla="*/ 517555 h 1096977"/>
                <a:gd name="connsiteX35" fmla="*/ 5959032 w 7045448"/>
                <a:gd name="connsiteY35" fmla="*/ 526609 h 1096977"/>
                <a:gd name="connsiteX36" fmla="*/ 6456973 w 7045448"/>
                <a:gd name="connsiteY36" fmla="*/ 535662 h 1096977"/>
                <a:gd name="connsiteX37" fmla="*/ 6574668 w 7045448"/>
                <a:gd name="connsiteY37" fmla="*/ 526609 h 1096977"/>
                <a:gd name="connsiteX38" fmla="*/ 6683309 w 7045448"/>
                <a:gd name="connsiteY38" fmla="*/ 499449 h 1096977"/>
                <a:gd name="connsiteX39" fmla="*/ 6710470 w 7045448"/>
                <a:gd name="connsiteY39" fmla="*/ 472288 h 1096977"/>
                <a:gd name="connsiteX40" fmla="*/ 6719523 w 7045448"/>
                <a:gd name="connsiteY40" fmla="*/ 445128 h 1096977"/>
                <a:gd name="connsiteX41" fmla="*/ 6755737 w 7045448"/>
                <a:gd name="connsiteY41" fmla="*/ 354593 h 1096977"/>
                <a:gd name="connsiteX42" fmla="*/ 6764791 w 7045448"/>
                <a:gd name="connsiteY42" fmla="*/ 300272 h 1096977"/>
                <a:gd name="connsiteX43" fmla="*/ 6782898 w 7045448"/>
                <a:gd name="connsiteY43" fmla="*/ 264058 h 1096977"/>
                <a:gd name="connsiteX44" fmla="*/ 6791951 w 7045448"/>
                <a:gd name="connsiteY44" fmla="*/ 236898 h 1096977"/>
                <a:gd name="connsiteX45" fmla="*/ 6801004 w 7045448"/>
                <a:gd name="connsiteY45" fmla="*/ 200684 h 1096977"/>
                <a:gd name="connsiteX46" fmla="*/ 6828165 w 7045448"/>
                <a:gd name="connsiteY46" fmla="*/ 173524 h 1096977"/>
                <a:gd name="connsiteX47" fmla="*/ 6900593 w 7045448"/>
                <a:gd name="connsiteY47" fmla="*/ 137310 h 1096977"/>
                <a:gd name="connsiteX48" fmla="*/ 6963967 w 7045448"/>
                <a:gd name="connsiteY48" fmla="*/ 164470 h 1096977"/>
                <a:gd name="connsiteX49" fmla="*/ 6991127 w 7045448"/>
                <a:gd name="connsiteY49" fmla="*/ 209738 h 1096977"/>
                <a:gd name="connsiteX50" fmla="*/ 7027341 w 7045448"/>
                <a:gd name="connsiteY50" fmla="*/ 291219 h 1096977"/>
                <a:gd name="connsiteX51" fmla="*/ 7036395 w 7045448"/>
                <a:gd name="connsiteY51" fmla="*/ 327433 h 1096977"/>
                <a:gd name="connsiteX52" fmla="*/ 7045448 w 7045448"/>
                <a:gd name="connsiteY52" fmla="*/ 354593 h 1096977"/>
                <a:gd name="connsiteX53" fmla="*/ 7036395 w 7045448"/>
                <a:gd name="connsiteY53" fmla="*/ 571876 h 1096977"/>
                <a:gd name="connsiteX54" fmla="*/ 7018288 w 7045448"/>
                <a:gd name="connsiteY54" fmla="*/ 599037 h 1096977"/>
                <a:gd name="connsiteX55" fmla="*/ 7009234 w 7045448"/>
                <a:gd name="connsiteY55" fmla="*/ 653357 h 1096977"/>
                <a:gd name="connsiteX56" fmla="*/ 6991127 w 7045448"/>
                <a:gd name="connsiteY56" fmla="*/ 689571 h 1096977"/>
                <a:gd name="connsiteX57" fmla="*/ 6945860 w 7045448"/>
                <a:gd name="connsiteY57" fmla="*/ 761999 h 1096977"/>
                <a:gd name="connsiteX58" fmla="*/ 6909646 w 7045448"/>
                <a:gd name="connsiteY58" fmla="*/ 834427 h 1096977"/>
                <a:gd name="connsiteX59" fmla="*/ 6873432 w 7045448"/>
                <a:gd name="connsiteY59" fmla="*/ 843480 h 1096977"/>
                <a:gd name="connsiteX60" fmla="*/ 6728577 w 7045448"/>
                <a:gd name="connsiteY60" fmla="*/ 825373 h 1096977"/>
                <a:gd name="connsiteX61" fmla="*/ 6592775 w 7045448"/>
                <a:gd name="connsiteY61" fmla="*/ 807266 h 1096977"/>
                <a:gd name="connsiteX62" fmla="*/ 6339278 w 7045448"/>
                <a:gd name="connsiteY62" fmla="*/ 816320 h 1096977"/>
                <a:gd name="connsiteX63" fmla="*/ 6203476 w 7045448"/>
                <a:gd name="connsiteY63" fmla="*/ 834427 h 1096977"/>
                <a:gd name="connsiteX64" fmla="*/ 6031460 w 7045448"/>
                <a:gd name="connsiteY64" fmla="*/ 843480 h 1096977"/>
                <a:gd name="connsiteX65" fmla="*/ 5859444 w 7045448"/>
                <a:gd name="connsiteY65" fmla="*/ 861587 h 1096977"/>
                <a:gd name="connsiteX66" fmla="*/ 5578787 w 7045448"/>
                <a:gd name="connsiteY66" fmla="*/ 870641 h 1096977"/>
                <a:gd name="connsiteX67" fmla="*/ 5415824 w 7045448"/>
                <a:gd name="connsiteY67" fmla="*/ 879694 h 1096977"/>
                <a:gd name="connsiteX68" fmla="*/ 5198541 w 7045448"/>
                <a:gd name="connsiteY68" fmla="*/ 888748 h 1096977"/>
                <a:gd name="connsiteX69" fmla="*/ 5071793 w 7045448"/>
                <a:gd name="connsiteY69" fmla="*/ 915908 h 1096977"/>
                <a:gd name="connsiteX70" fmla="*/ 4999365 w 7045448"/>
                <a:gd name="connsiteY70" fmla="*/ 924961 h 1096977"/>
                <a:gd name="connsiteX71" fmla="*/ 4945044 w 7045448"/>
                <a:gd name="connsiteY71" fmla="*/ 934015 h 1096977"/>
                <a:gd name="connsiteX72" fmla="*/ 4791135 w 7045448"/>
                <a:gd name="connsiteY72" fmla="*/ 952122 h 1096977"/>
                <a:gd name="connsiteX73" fmla="*/ 4628173 w 7045448"/>
                <a:gd name="connsiteY73" fmla="*/ 979282 h 1096977"/>
                <a:gd name="connsiteX74" fmla="*/ 3795254 w 7045448"/>
                <a:gd name="connsiteY74" fmla="*/ 997389 h 1096977"/>
                <a:gd name="connsiteX75" fmla="*/ 3614185 w 7045448"/>
                <a:gd name="connsiteY75" fmla="*/ 1006443 h 1096977"/>
                <a:gd name="connsiteX76" fmla="*/ 3505543 w 7045448"/>
                <a:gd name="connsiteY76" fmla="*/ 1015496 h 1096977"/>
                <a:gd name="connsiteX77" fmla="*/ 3424062 w 7045448"/>
                <a:gd name="connsiteY77" fmla="*/ 1024550 h 1096977"/>
                <a:gd name="connsiteX78" fmla="*/ 2781266 w 7045448"/>
                <a:gd name="connsiteY78" fmla="*/ 1051710 h 1096977"/>
                <a:gd name="connsiteX79" fmla="*/ 2654517 w 7045448"/>
                <a:gd name="connsiteY79" fmla="*/ 1060763 h 1096977"/>
                <a:gd name="connsiteX80" fmla="*/ 2391967 w 7045448"/>
                <a:gd name="connsiteY80" fmla="*/ 1069817 h 1096977"/>
                <a:gd name="connsiteX81" fmla="*/ 2219951 w 7045448"/>
                <a:gd name="connsiteY81" fmla="*/ 1087924 h 1096977"/>
                <a:gd name="connsiteX82" fmla="*/ 2075096 w 7045448"/>
                <a:gd name="connsiteY82" fmla="*/ 1096977 h 1096977"/>
                <a:gd name="connsiteX83" fmla="*/ 1740117 w 7045448"/>
                <a:gd name="connsiteY83" fmla="*/ 1087924 h 1096977"/>
                <a:gd name="connsiteX84" fmla="*/ 1676743 w 7045448"/>
                <a:gd name="connsiteY84" fmla="*/ 1069817 h 1096977"/>
                <a:gd name="connsiteX85" fmla="*/ 1450406 w 7045448"/>
                <a:gd name="connsiteY85" fmla="*/ 1042656 h 1096977"/>
                <a:gd name="connsiteX86" fmla="*/ 1260284 w 7045448"/>
                <a:gd name="connsiteY86" fmla="*/ 1033603 h 1096977"/>
                <a:gd name="connsiteX87" fmla="*/ 988680 w 7045448"/>
                <a:gd name="connsiteY87" fmla="*/ 1015496 h 1096977"/>
                <a:gd name="connsiteX88" fmla="*/ 626541 w 7045448"/>
                <a:gd name="connsiteY88" fmla="*/ 1006443 h 1096977"/>
                <a:gd name="connsiteX89" fmla="*/ 490739 w 7045448"/>
                <a:gd name="connsiteY89" fmla="*/ 997389 h 1096977"/>
                <a:gd name="connsiteX90" fmla="*/ 291563 w 7045448"/>
                <a:gd name="connsiteY90" fmla="*/ 970229 h 1096977"/>
                <a:gd name="connsiteX91" fmla="*/ 137654 w 7045448"/>
                <a:gd name="connsiteY91" fmla="*/ 934015 h 1096977"/>
                <a:gd name="connsiteX92" fmla="*/ 74280 w 7045448"/>
                <a:gd name="connsiteY92" fmla="*/ 843480 h 1096977"/>
                <a:gd name="connsiteX93" fmla="*/ 56173 w 7045448"/>
                <a:gd name="connsiteY93" fmla="*/ 816320 h 1096977"/>
                <a:gd name="connsiteX94" fmla="*/ 29012 w 7045448"/>
                <a:gd name="connsiteY94" fmla="*/ 752946 h 1096977"/>
                <a:gd name="connsiteX95" fmla="*/ 10905 w 7045448"/>
                <a:gd name="connsiteY95" fmla="*/ 716732 h 1096977"/>
                <a:gd name="connsiteX96" fmla="*/ 10905 w 7045448"/>
                <a:gd name="connsiteY96" fmla="*/ 408914 h 1096977"/>
                <a:gd name="connsiteX97" fmla="*/ 29012 w 7045448"/>
                <a:gd name="connsiteY97" fmla="*/ 345540 h 1096977"/>
                <a:gd name="connsiteX98" fmla="*/ 47119 w 7045448"/>
                <a:gd name="connsiteY98" fmla="*/ 318379 h 1096977"/>
                <a:gd name="connsiteX99" fmla="*/ 74280 w 7045448"/>
                <a:gd name="connsiteY99" fmla="*/ 300272 h 1096977"/>
                <a:gd name="connsiteX0" fmla="*/ 74280 w 7045448"/>
                <a:gd name="connsiteY0" fmla="*/ 290923 h 1087628"/>
                <a:gd name="connsiteX1" fmla="*/ 83333 w 7045448"/>
                <a:gd name="connsiteY1" fmla="*/ 173228 h 1087628"/>
                <a:gd name="connsiteX2" fmla="*/ 110494 w 7045448"/>
                <a:gd name="connsiteY2" fmla="*/ 155121 h 1087628"/>
                <a:gd name="connsiteX3" fmla="*/ 191975 w 7045448"/>
                <a:gd name="connsiteY3" fmla="*/ 82694 h 1087628"/>
                <a:gd name="connsiteX4" fmla="*/ 300616 w 7045448"/>
                <a:gd name="connsiteY4" fmla="*/ 37426 h 1087628"/>
                <a:gd name="connsiteX5" fmla="*/ 354937 w 7045448"/>
                <a:gd name="connsiteY5" fmla="*/ 19319 h 1087628"/>
                <a:gd name="connsiteX6" fmla="*/ 382098 w 7045448"/>
                <a:gd name="connsiteY6" fmla="*/ 10266 h 1087628"/>
                <a:gd name="connsiteX7" fmla="*/ 418311 w 7045448"/>
                <a:gd name="connsiteY7" fmla="*/ 1212 h 1087628"/>
                <a:gd name="connsiteX8" fmla="*/ 431468 w 7045448"/>
                <a:gd name="connsiteY8" fmla="*/ 19372 h 1087628"/>
                <a:gd name="connsiteX9" fmla="*/ 501844 w 7045448"/>
                <a:gd name="connsiteY9" fmla="*/ 35438 h 1087628"/>
                <a:gd name="connsiteX10" fmla="*/ 680862 w 7045448"/>
                <a:gd name="connsiteY10" fmla="*/ 1212 h 1087628"/>
                <a:gd name="connsiteX11" fmla="*/ 729668 w 7045448"/>
                <a:gd name="connsiteY11" fmla="*/ 92480 h 1087628"/>
                <a:gd name="connsiteX12" fmla="*/ 807610 w 7045448"/>
                <a:gd name="connsiteY12" fmla="*/ 100801 h 1087628"/>
                <a:gd name="connsiteX13" fmla="*/ 820485 w 7045448"/>
                <a:gd name="connsiteY13" fmla="*/ 354717 h 1087628"/>
                <a:gd name="connsiteX14" fmla="*/ 943412 w 7045448"/>
                <a:gd name="connsiteY14" fmla="*/ 272816 h 1087628"/>
                <a:gd name="connsiteX15" fmla="*/ 970573 w 7045448"/>
                <a:gd name="connsiteY15" fmla="*/ 345244 h 1087628"/>
                <a:gd name="connsiteX16" fmla="*/ 1015840 w 7045448"/>
                <a:gd name="connsiteY16" fmla="*/ 390511 h 1087628"/>
                <a:gd name="connsiteX17" fmla="*/ 1124482 w 7045448"/>
                <a:gd name="connsiteY17" fmla="*/ 453886 h 1087628"/>
                <a:gd name="connsiteX18" fmla="*/ 1224070 w 7045448"/>
                <a:gd name="connsiteY18" fmla="*/ 490100 h 1087628"/>
                <a:gd name="connsiteX19" fmla="*/ 1586208 w 7045448"/>
                <a:gd name="connsiteY19" fmla="*/ 471993 h 1087628"/>
                <a:gd name="connsiteX20" fmla="*/ 2075096 w 7045448"/>
                <a:gd name="connsiteY20" fmla="*/ 462939 h 1087628"/>
                <a:gd name="connsiteX21" fmla="*/ 2455341 w 7045448"/>
                <a:gd name="connsiteY21" fmla="*/ 453886 h 1087628"/>
                <a:gd name="connsiteX22" fmla="*/ 2573036 w 7045448"/>
                <a:gd name="connsiteY22" fmla="*/ 444832 h 1087628"/>
                <a:gd name="connsiteX23" fmla="*/ 2672624 w 7045448"/>
                <a:gd name="connsiteY23" fmla="*/ 435779 h 1087628"/>
                <a:gd name="connsiteX24" fmla="*/ 2908014 w 7045448"/>
                <a:gd name="connsiteY24" fmla="*/ 426725 h 1087628"/>
                <a:gd name="connsiteX25" fmla="*/ 3116244 w 7045448"/>
                <a:gd name="connsiteY25" fmla="*/ 417672 h 1087628"/>
                <a:gd name="connsiteX26" fmla="*/ 3424062 w 7045448"/>
                <a:gd name="connsiteY26" fmla="*/ 408618 h 1087628"/>
                <a:gd name="connsiteX27" fmla="*/ 3722826 w 7045448"/>
                <a:gd name="connsiteY27" fmla="*/ 390511 h 1087628"/>
                <a:gd name="connsiteX28" fmla="*/ 4157393 w 7045448"/>
                <a:gd name="connsiteY28" fmla="*/ 408618 h 1087628"/>
                <a:gd name="connsiteX29" fmla="*/ 4193606 w 7045448"/>
                <a:gd name="connsiteY29" fmla="*/ 417672 h 1087628"/>
                <a:gd name="connsiteX30" fmla="*/ 4374676 w 7045448"/>
                <a:gd name="connsiteY30" fmla="*/ 444832 h 1087628"/>
                <a:gd name="connsiteX31" fmla="*/ 4709654 w 7045448"/>
                <a:gd name="connsiteY31" fmla="*/ 462939 h 1087628"/>
                <a:gd name="connsiteX32" fmla="*/ 4890723 w 7045448"/>
                <a:gd name="connsiteY32" fmla="*/ 490100 h 1087628"/>
                <a:gd name="connsiteX33" fmla="*/ 5370557 w 7045448"/>
                <a:gd name="connsiteY33" fmla="*/ 499153 h 1087628"/>
                <a:gd name="connsiteX34" fmla="*/ 5741749 w 7045448"/>
                <a:gd name="connsiteY34" fmla="*/ 508206 h 1087628"/>
                <a:gd name="connsiteX35" fmla="*/ 5959032 w 7045448"/>
                <a:gd name="connsiteY35" fmla="*/ 517260 h 1087628"/>
                <a:gd name="connsiteX36" fmla="*/ 6456973 w 7045448"/>
                <a:gd name="connsiteY36" fmla="*/ 526313 h 1087628"/>
                <a:gd name="connsiteX37" fmla="*/ 6574668 w 7045448"/>
                <a:gd name="connsiteY37" fmla="*/ 517260 h 1087628"/>
                <a:gd name="connsiteX38" fmla="*/ 6683309 w 7045448"/>
                <a:gd name="connsiteY38" fmla="*/ 490100 h 1087628"/>
                <a:gd name="connsiteX39" fmla="*/ 6710470 w 7045448"/>
                <a:gd name="connsiteY39" fmla="*/ 462939 h 1087628"/>
                <a:gd name="connsiteX40" fmla="*/ 6719523 w 7045448"/>
                <a:gd name="connsiteY40" fmla="*/ 435779 h 1087628"/>
                <a:gd name="connsiteX41" fmla="*/ 6755737 w 7045448"/>
                <a:gd name="connsiteY41" fmla="*/ 345244 h 1087628"/>
                <a:gd name="connsiteX42" fmla="*/ 6764791 w 7045448"/>
                <a:gd name="connsiteY42" fmla="*/ 290923 h 1087628"/>
                <a:gd name="connsiteX43" fmla="*/ 6782898 w 7045448"/>
                <a:gd name="connsiteY43" fmla="*/ 254709 h 1087628"/>
                <a:gd name="connsiteX44" fmla="*/ 6791951 w 7045448"/>
                <a:gd name="connsiteY44" fmla="*/ 227549 h 1087628"/>
                <a:gd name="connsiteX45" fmla="*/ 6801004 w 7045448"/>
                <a:gd name="connsiteY45" fmla="*/ 191335 h 1087628"/>
                <a:gd name="connsiteX46" fmla="*/ 6828165 w 7045448"/>
                <a:gd name="connsiteY46" fmla="*/ 164175 h 1087628"/>
                <a:gd name="connsiteX47" fmla="*/ 6900593 w 7045448"/>
                <a:gd name="connsiteY47" fmla="*/ 127961 h 1087628"/>
                <a:gd name="connsiteX48" fmla="*/ 6963967 w 7045448"/>
                <a:gd name="connsiteY48" fmla="*/ 155121 h 1087628"/>
                <a:gd name="connsiteX49" fmla="*/ 6991127 w 7045448"/>
                <a:gd name="connsiteY49" fmla="*/ 200389 h 1087628"/>
                <a:gd name="connsiteX50" fmla="*/ 7027341 w 7045448"/>
                <a:gd name="connsiteY50" fmla="*/ 281870 h 1087628"/>
                <a:gd name="connsiteX51" fmla="*/ 7036395 w 7045448"/>
                <a:gd name="connsiteY51" fmla="*/ 318084 h 1087628"/>
                <a:gd name="connsiteX52" fmla="*/ 7045448 w 7045448"/>
                <a:gd name="connsiteY52" fmla="*/ 345244 h 1087628"/>
                <a:gd name="connsiteX53" fmla="*/ 7036395 w 7045448"/>
                <a:gd name="connsiteY53" fmla="*/ 562527 h 1087628"/>
                <a:gd name="connsiteX54" fmla="*/ 7018288 w 7045448"/>
                <a:gd name="connsiteY54" fmla="*/ 589688 h 1087628"/>
                <a:gd name="connsiteX55" fmla="*/ 7009234 w 7045448"/>
                <a:gd name="connsiteY55" fmla="*/ 644008 h 1087628"/>
                <a:gd name="connsiteX56" fmla="*/ 6991127 w 7045448"/>
                <a:gd name="connsiteY56" fmla="*/ 680222 h 1087628"/>
                <a:gd name="connsiteX57" fmla="*/ 6945860 w 7045448"/>
                <a:gd name="connsiteY57" fmla="*/ 752650 h 1087628"/>
                <a:gd name="connsiteX58" fmla="*/ 6909646 w 7045448"/>
                <a:gd name="connsiteY58" fmla="*/ 825078 h 1087628"/>
                <a:gd name="connsiteX59" fmla="*/ 6873432 w 7045448"/>
                <a:gd name="connsiteY59" fmla="*/ 834131 h 1087628"/>
                <a:gd name="connsiteX60" fmla="*/ 6728577 w 7045448"/>
                <a:gd name="connsiteY60" fmla="*/ 816024 h 1087628"/>
                <a:gd name="connsiteX61" fmla="*/ 6592775 w 7045448"/>
                <a:gd name="connsiteY61" fmla="*/ 797917 h 1087628"/>
                <a:gd name="connsiteX62" fmla="*/ 6339278 w 7045448"/>
                <a:gd name="connsiteY62" fmla="*/ 806971 h 1087628"/>
                <a:gd name="connsiteX63" fmla="*/ 6203476 w 7045448"/>
                <a:gd name="connsiteY63" fmla="*/ 825078 h 1087628"/>
                <a:gd name="connsiteX64" fmla="*/ 6031460 w 7045448"/>
                <a:gd name="connsiteY64" fmla="*/ 834131 h 1087628"/>
                <a:gd name="connsiteX65" fmla="*/ 5859444 w 7045448"/>
                <a:gd name="connsiteY65" fmla="*/ 852238 h 1087628"/>
                <a:gd name="connsiteX66" fmla="*/ 5578787 w 7045448"/>
                <a:gd name="connsiteY66" fmla="*/ 861292 h 1087628"/>
                <a:gd name="connsiteX67" fmla="*/ 5415824 w 7045448"/>
                <a:gd name="connsiteY67" fmla="*/ 870345 h 1087628"/>
                <a:gd name="connsiteX68" fmla="*/ 5198541 w 7045448"/>
                <a:gd name="connsiteY68" fmla="*/ 879399 h 1087628"/>
                <a:gd name="connsiteX69" fmla="*/ 5071793 w 7045448"/>
                <a:gd name="connsiteY69" fmla="*/ 906559 h 1087628"/>
                <a:gd name="connsiteX70" fmla="*/ 4999365 w 7045448"/>
                <a:gd name="connsiteY70" fmla="*/ 915612 h 1087628"/>
                <a:gd name="connsiteX71" fmla="*/ 4945044 w 7045448"/>
                <a:gd name="connsiteY71" fmla="*/ 924666 h 1087628"/>
                <a:gd name="connsiteX72" fmla="*/ 4791135 w 7045448"/>
                <a:gd name="connsiteY72" fmla="*/ 942773 h 1087628"/>
                <a:gd name="connsiteX73" fmla="*/ 4628173 w 7045448"/>
                <a:gd name="connsiteY73" fmla="*/ 969933 h 1087628"/>
                <a:gd name="connsiteX74" fmla="*/ 3795254 w 7045448"/>
                <a:gd name="connsiteY74" fmla="*/ 988040 h 1087628"/>
                <a:gd name="connsiteX75" fmla="*/ 3614185 w 7045448"/>
                <a:gd name="connsiteY75" fmla="*/ 997094 h 1087628"/>
                <a:gd name="connsiteX76" fmla="*/ 3505543 w 7045448"/>
                <a:gd name="connsiteY76" fmla="*/ 1006147 h 1087628"/>
                <a:gd name="connsiteX77" fmla="*/ 3424062 w 7045448"/>
                <a:gd name="connsiteY77" fmla="*/ 1015201 h 1087628"/>
                <a:gd name="connsiteX78" fmla="*/ 2781266 w 7045448"/>
                <a:gd name="connsiteY78" fmla="*/ 1042361 h 1087628"/>
                <a:gd name="connsiteX79" fmla="*/ 2654517 w 7045448"/>
                <a:gd name="connsiteY79" fmla="*/ 1051414 h 1087628"/>
                <a:gd name="connsiteX80" fmla="*/ 2391967 w 7045448"/>
                <a:gd name="connsiteY80" fmla="*/ 1060468 h 1087628"/>
                <a:gd name="connsiteX81" fmla="*/ 2219951 w 7045448"/>
                <a:gd name="connsiteY81" fmla="*/ 1078575 h 1087628"/>
                <a:gd name="connsiteX82" fmla="*/ 2075096 w 7045448"/>
                <a:gd name="connsiteY82" fmla="*/ 1087628 h 1087628"/>
                <a:gd name="connsiteX83" fmla="*/ 1740117 w 7045448"/>
                <a:gd name="connsiteY83" fmla="*/ 1078575 h 1087628"/>
                <a:gd name="connsiteX84" fmla="*/ 1676743 w 7045448"/>
                <a:gd name="connsiteY84" fmla="*/ 1060468 h 1087628"/>
                <a:gd name="connsiteX85" fmla="*/ 1450406 w 7045448"/>
                <a:gd name="connsiteY85" fmla="*/ 1033307 h 1087628"/>
                <a:gd name="connsiteX86" fmla="*/ 1260284 w 7045448"/>
                <a:gd name="connsiteY86" fmla="*/ 1024254 h 1087628"/>
                <a:gd name="connsiteX87" fmla="*/ 988680 w 7045448"/>
                <a:gd name="connsiteY87" fmla="*/ 1006147 h 1087628"/>
                <a:gd name="connsiteX88" fmla="*/ 626541 w 7045448"/>
                <a:gd name="connsiteY88" fmla="*/ 997094 h 1087628"/>
                <a:gd name="connsiteX89" fmla="*/ 490739 w 7045448"/>
                <a:gd name="connsiteY89" fmla="*/ 988040 h 1087628"/>
                <a:gd name="connsiteX90" fmla="*/ 291563 w 7045448"/>
                <a:gd name="connsiteY90" fmla="*/ 960880 h 1087628"/>
                <a:gd name="connsiteX91" fmla="*/ 137654 w 7045448"/>
                <a:gd name="connsiteY91" fmla="*/ 924666 h 1087628"/>
                <a:gd name="connsiteX92" fmla="*/ 74280 w 7045448"/>
                <a:gd name="connsiteY92" fmla="*/ 834131 h 1087628"/>
                <a:gd name="connsiteX93" fmla="*/ 56173 w 7045448"/>
                <a:gd name="connsiteY93" fmla="*/ 806971 h 1087628"/>
                <a:gd name="connsiteX94" fmla="*/ 29012 w 7045448"/>
                <a:gd name="connsiteY94" fmla="*/ 743597 h 1087628"/>
                <a:gd name="connsiteX95" fmla="*/ 10905 w 7045448"/>
                <a:gd name="connsiteY95" fmla="*/ 707383 h 1087628"/>
                <a:gd name="connsiteX96" fmla="*/ 10905 w 7045448"/>
                <a:gd name="connsiteY96" fmla="*/ 399565 h 1087628"/>
                <a:gd name="connsiteX97" fmla="*/ 29012 w 7045448"/>
                <a:gd name="connsiteY97" fmla="*/ 336191 h 1087628"/>
                <a:gd name="connsiteX98" fmla="*/ 47119 w 7045448"/>
                <a:gd name="connsiteY98" fmla="*/ 309030 h 1087628"/>
                <a:gd name="connsiteX99" fmla="*/ 74280 w 7045448"/>
                <a:gd name="connsiteY99" fmla="*/ 290923 h 1087628"/>
                <a:gd name="connsiteX0" fmla="*/ 74280 w 7045448"/>
                <a:gd name="connsiteY0" fmla="*/ 290923 h 1087628"/>
                <a:gd name="connsiteX1" fmla="*/ 83333 w 7045448"/>
                <a:gd name="connsiteY1" fmla="*/ 173228 h 1087628"/>
                <a:gd name="connsiteX2" fmla="*/ 110494 w 7045448"/>
                <a:gd name="connsiteY2" fmla="*/ 155121 h 1087628"/>
                <a:gd name="connsiteX3" fmla="*/ 191975 w 7045448"/>
                <a:gd name="connsiteY3" fmla="*/ 82694 h 1087628"/>
                <a:gd name="connsiteX4" fmla="*/ 300616 w 7045448"/>
                <a:gd name="connsiteY4" fmla="*/ 37426 h 1087628"/>
                <a:gd name="connsiteX5" fmla="*/ 354937 w 7045448"/>
                <a:gd name="connsiteY5" fmla="*/ 19319 h 1087628"/>
                <a:gd name="connsiteX6" fmla="*/ 382098 w 7045448"/>
                <a:gd name="connsiteY6" fmla="*/ 10266 h 1087628"/>
                <a:gd name="connsiteX7" fmla="*/ 387970 w 7045448"/>
                <a:gd name="connsiteY7" fmla="*/ 26332 h 1087628"/>
                <a:gd name="connsiteX8" fmla="*/ 431468 w 7045448"/>
                <a:gd name="connsiteY8" fmla="*/ 19372 h 1087628"/>
                <a:gd name="connsiteX9" fmla="*/ 501844 w 7045448"/>
                <a:gd name="connsiteY9" fmla="*/ 35438 h 1087628"/>
                <a:gd name="connsiteX10" fmla="*/ 680862 w 7045448"/>
                <a:gd name="connsiteY10" fmla="*/ 1212 h 1087628"/>
                <a:gd name="connsiteX11" fmla="*/ 729668 w 7045448"/>
                <a:gd name="connsiteY11" fmla="*/ 92480 h 1087628"/>
                <a:gd name="connsiteX12" fmla="*/ 807610 w 7045448"/>
                <a:gd name="connsiteY12" fmla="*/ 100801 h 1087628"/>
                <a:gd name="connsiteX13" fmla="*/ 820485 w 7045448"/>
                <a:gd name="connsiteY13" fmla="*/ 354717 h 1087628"/>
                <a:gd name="connsiteX14" fmla="*/ 943412 w 7045448"/>
                <a:gd name="connsiteY14" fmla="*/ 272816 h 1087628"/>
                <a:gd name="connsiteX15" fmla="*/ 970573 w 7045448"/>
                <a:gd name="connsiteY15" fmla="*/ 345244 h 1087628"/>
                <a:gd name="connsiteX16" fmla="*/ 1015840 w 7045448"/>
                <a:gd name="connsiteY16" fmla="*/ 390511 h 1087628"/>
                <a:gd name="connsiteX17" fmla="*/ 1124482 w 7045448"/>
                <a:gd name="connsiteY17" fmla="*/ 453886 h 1087628"/>
                <a:gd name="connsiteX18" fmla="*/ 1224070 w 7045448"/>
                <a:gd name="connsiteY18" fmla="*/ 490100 h 1087628"/>
                <a:gd name="connsiteX19" fmla="*/ 1586208 w 7045448"/>
                <a:gd name="connsiteY19" fmla="*/ 471993 h 1087628"/>
                <a:gd name="connsiteX20" fmla="*/ 2075096 w 7045448"/>
                <a:gd name="connsiteY20" fmla="*/ 462939 h 1087628"/>
                <a:gd name="connsiteX21" fmla="*/ 2455341 w 7045448"/>
                <a:gd name="connsiteY21" fmla="*/ 453886 h 1087628"/>
                <a:gd name="connsiteX22" fmla="*/ 2573036 w 7045448"/>
                <a:gd name="connsiteY22" fmla="*/ 444832 h 1087628"/>
                <a:gd name="connsiteX23" fmla="*/ 2672624 w 7045448"/>
                <a:gd name="connsiteY23" fmla="*/ 435779 h 1087628"/>
                <a:gd name="connsiteX24" fmla="*/ 2908014 w 7045448"/>
                <a:gd name="connsiteY24" fmla="*/ 426725 h 1087628"/>
                <a:gd name="connsiteX25" fmla="*/ 3116244 w 7045448"/>
                <a:gd name="connsiteY25" fmla="*/ 417672 h 1087628"/>
                <a:gd name="connsiteX26" fmla="*/ 3424062 w 7045448"/>
                <a:gd name="connsiteY26" fmla="*/ 408618 h 1087628"/>
                <a:gd name="connsiteX27" fmla="*/ 3722826 w 7045448"/>
                <a:gd name="connsiteY27" fmla="*/ 390511 h 1087628"/>
                <a:gd name="connsiteX28" fmla="*/ 4157393 w 7045448"/>
                <a:gd name="connsiteY28" fmla="*/ 408618 h 1087628"/>
                <a:gd name="connsiteX29" fmla="*/ 4193606 w 7045448"/>
                <a:gd name="connsiteY29" fmla="*/ 417672 h 1087628"/>
                <a:gd name="connsiteX30" fmla="*/ 4374676 w 7045448"/>
                <a:gd name="connsiteY30" fmla="*/ 444832 h 1087628"/>
                <a:gd name="connsiteX31" fmla="*/ 4709654 w 7045448"/>
                <a:gd name="connsiteY31" fmla="*/ 462939 h 1087628"/>
                <a:gd name="connsiteX32" fmla="*/ 4890723 w 7045448"/>
                <a:gd name="connsiteY32" fmla="*/ 490100 h 1087628"/>
                <a:gd name="connsiteX33" fmla="*/ 5370557 w 7045448"/>
                <a:gd name="connsiteY33" fmla="*/ 499153 h 1087628"/>
                <a:gd name="connsiteX34" fmla="*/ 5741749 w 7045448"/>
                <a:gd name="connsiteY34" fmla="*/ 508206 h 1087628"/>
                <a:gd name="connsiteX35" fmla="*/ 5959032 w 7045448"/>
                <a:gd name="connsiteY35" fmla="*/ 517260 h 1087628"/>
                <a:gd name="connsiteX36" fmla="*/ 6456973 w 7045448"/>
                <a:gd name="connsiteY36" fmla="*/ 526313 h 1087628"/>
                <a:gd name="connsiteX37" fmla="*/ 6574668 w 7045448"/>
                <a:gd name="connsiteY37" fmla="*/ 517260 h 1087628"/>
                <a:gd name="connsiteX38" fmla="*/ 6683309 w 7045448"/>
                <a:gd name="connsiteY38" fmla="*/ 490100 h 1087628"/>
                <a:gd name="connsiteX39" fmla="*/ 6710470 w 7045448"/>
                <a:gd name="connsiteY39" fmla="*/ 462939 h 1087628"/>
                <a:gd name="connsiteX40" fmla="*/ 6719523 w 7045448"/>
                <a:gd name="connsiteY40" fmla="*/ 435779 h 1087628"/>
                <a:gd name="connsiteX41" fmla="*/ 6755737 w 7045448"/>
                <a:gd name="connsiteY41" fmla="*/ 345244 h 1087628"/>
                <a:gd name="connsiteX42" fmla="*/ 6764791 w 7045448"/>
                <a:gd name="connsiteY42" fmla="*/ 290923 h 1087628"/>
                <a:gd name="connsiteX43" fmla="*/ 6782898 w 7045448"/>
                <a:gd name="connsiteY43" fmla="*/ 254709 h 1087628"/>
                <a:gd name="connsiteX44" fmla="*/ 6791951 w 7045448"/>
                <a:gd name="connsiteY44" fmla="*/ 227549 h 1087628"/>
                <a:gd name="connsiteX45" fmla="*/ 6801004 w 7045448"/>
                <a:gd name="connsiteY45" fmla="*/ 191335 h 1087628"/>
                <a:gd name="connsiteX46" fmla="*/ 6828165 w 7045448"/>
                <a:gd name="connsiteY46" fmla="*/ 164175 h 1087628"/>
                <a:gd name="connsiteX47" fmla="*/ 6900593 w 7045448"/>
                <a:gd name="connsiteY47" fmla="*/ 127961 h 1087628"/>
                <a:gd name="connsiteX48" fmla="*/ 6963967 w 7045448"/>
                <a:gd name="connsiteY48" fmla="*/ 155121 h 1087628"/>
                <a:gd name="connsiteX49" fmla="*/ 6991127 w 7045448"/>
                <a:gd name="connsiteY49" fmla="*/ 200389 h 1087628"/>
                <a:gd name="connsiteX50" fmla="*/ 7027341 w 7045448"/>
                <a:gd name="connsiteY50" fmla="*/ 281870 h 1087628"/>
                <a:gd name="connsiteX51" fmla="*/ 7036395 w 7045448"/>
                <a:gd name="connsiteY51" fmla="*/ 318084 h 1087628"/>
                <a:gd name="connsiteX52" fmla="*/ 7045448 w 7045448"/>
                <a:gd name="connsiteY52" fmla="*/ 345244 h 1087628"/>
                <a:gd name="connsiteX53" fmla="*/ 7036395 w 7045448"/>
                <a:gd name="connsiteY53" fmla="*/ 562527 h 1087628"/>
                <a:gd name="connsiteX54" fmla="*/ 7018288 w 7045448"/>
                <a:gd name="connsiteY54" fmla="*/ 589688 h 1087628"/>
                <a:gd name="connsiteX55" fmla="*/ 7009234 w 7045448"/>
                <a:gd name="connsiteY55" fmla="*/ 644008 h 1087628"/>
                <a:gd name="connsiteX56" fmla="*/ 6991127 w 7045448"/>
                <a:gd name="connsiteY56" fmla="*/ 680222 h 1087628"/>
                <a:gd name="connsiteX57" fmla="*/ 6945860 w 7045448"/>
                <a:gd name="connsiteY57" fmla="*/ 752650 h 1087628"/>
                <a:gd name="connsiteX58" fmla="*/ 6909646 w 7045448"/>
                <a:gd name="connsiteY58" fmla="*/ 825078 h 1087628"/>
                <a:gd name="connsiteX59" fmla="*/ 6873432 w 7045448"/>
                <a:gd name="connsiteY59" fmla="*/ 834131 h 1087628"/>
                <a:gd name="connsiteX60" fmla="*/ 6728577 w 7045448"/>
                <a:gd name="connsiteY60" fmla="*/ 816024 h 1087628"/>
                <a:gd name="connsiteX61" fmla="*/ 6592775 w 7045448"/>
                <a:gd name="connsiteY61" fmla="*/ 797917 h 1087628"/>
                <a:gd name="connsiteX62" fmla="*/ 6339278 w 7045448"/>
                <a:gd name="connsiteY62" fmla="*/ 806971 h 1087628"/>
                <a:gd name="connsiteX63" fmla="*/ 6203476 w 7045448"/>
                <a:gd name="connsiteY63" fmla="*/ 825078 h 1087628"/>
                <a:gd name="connsiteX64" fmla="*/ 6031460 w 7045448"/>
                <a:gd name="connsiteY64" fmla="*/ 834131 h 1087628"/>
                <a:gd name="connsiteX65" fmla="*/ 5859444 w 7045448"/>
                <a:gd name="connsiteY65" fmla="*/ 852238 h 1087628"/>
                <a:gd name="connsiteX66" fmla="*/ 5578787 w 7045448"/>
                <a:gd name="connsiteY66" fmla="*/ 861292 h 1087628"/>
                <a:gd name="connsiteX67" fmla="*/ 5415824 w 7045448"/>
                <a:gd name="connsiteY67" fmla="*/ 870345 h 1087628"/>
                <a:gd name="connsiteX68" fmla="*/ 5198541 w 7045448"/>
                <a:gd name="connsiteY68" fmla="*/ 879399 h 1087628"/>
                <a:gd name="connsiteX69" fmla="*/ 5071793 w 7045448"/>
                <a:gd name="connsiteY69" fmla="*/ 906559 h 1087628"/>
                <a:gd name="connsiteX70" fmla="*/ 4999365 w 7045448"/>
                <a:gd name="connsiteY70" fmla="*/ 915612 h 1087628"/>
                <a:gd name="connsiteX71" fmla="*/ 4945044 w 7045448"/>
                <a:gd name="connsiteY71" fmla="*/ 924666 h 1087628"/>
                <a:gd name="connsiteX72" fmla="*/ 4791135 w 7045448"/>
                <a:gd name="connsiteY72" fmla="*/ 942773 h 1087628"/>
                <a:gd name="connsiteX73" fmla="*/ 4628173 w 7045448"/>
                <a:gd name="connsiteY73" fmla="*/ 969933 h 1087628"/>
                <a:gd name="connsiteX74" fmla="*/ 3795254 w 7045448"/>
                <a:gd name="connsiteY74" fmla="*/ 988040 h 1087628"/>
                <a:gd name="connsiteX75" fmla="*/ 3614185 w 7045448"/>
                <a:gd name="connsiteY75" fmla="*/ 997094 h 1087628"/>
                <a:gd name="connsiteX76" fmla="*/ 3505543 w 7045448"/>
                <a:gd name="connsiteY76" fmla="*/ 1006147 h 1087628"/>
                <a:gd name="connsiteX77" fmla="*/ 3424062 w 7045448"/>
                <a:gd name="connsiteY77" fmla="*/ 1015201 h 1087628"/>
                <a:gd name="connsiteX78" fmla="*/ 2781266 w 7045448"/>
                <a:gd name="connsiteY78" fmla="*/ 1042361 h 1087628"/>
                <a:gd name="connsiteX79" fmla="*/ 2654517 w 7045448"/>
                <a:gd name="connsiteY79" fmla="*/ 1051414 h 1087628"/>
                <a:gd name="connsiteX80" fmla="*/ 2391967 w 7045448"/>
                <a:gd name="connsiteY80" fmla="*/ 1060468 h 1087628"/>
                <a:gd name="connsiteX81" fmla="*/ 2219951 w 7045448"/>
                <a:gd name="connsiteY81" fmla="*/ 1078575 h 1087628"/>
                <a:gd name="connsiteX82" fmla="*/ 2075096 w 7045448"/>
                <a:gd name="connsiteY82" fmla="*/ 1087628 h 1087628"/>
                <a:gd name="connsiteX83" fmla="*/ 1740117 w 7045448"/>
                <a:gd name="connsiteY83" fmla="*/ 1078575 h 1087628"/>
                <a:gd name="connsiteX84" fmla="*/ 1676743 w 7045448"/>
                <a:gd name="connsiteY84" fmla="*/ 1060468 h 1087628"/>
                <a:gd name="connsiteX85" fmla="*/ 1450406 w 7045448"/>
                <a:gd name="connsiteY85" fmla="*/ 1033307 h 1087628"/>
                <a:gd name="connsiteX86" fmla="*/ 1260284 w 7045448"/>
                <a:gd name="connsiteY86" fmla="*/ 1024254 h 1087628"/>
                <a:gd name="connsiteX87" fmla="*/ 988680 w 7045448"/>
                <a:gd name="connsiteY87" fmla="*/ 1006147 h 1087628"/>
                <a:gd name="connsiteX88" fmla="*/ 626541 w 7045448"/>
                <a:gd name="connsiteY88" fmla="*/ 997094 h 1087628"/>
                <a:gd name="connsiteX89" fmla="*/ 490739 w 7045448"/>
                <a:gd name="connsiteY89" fmla="*/ 988040 h 1087628"/>
                <a:gd name="connsiteX90" fmla="*/ 291563 w 7045448"/>
                <a:gd name="connsiteY90" fmla="*/ 960880 h 1087628"/>
                <a:gd name="connsiteX91" fmla="*/ 137654 w 7045448"/>
                <a:gd name="connsiteY91" fmla="*/ 924666 h 1087628"/>
                <a:gd name="connsiteX92" fmla="*/ 74280 w 7045448"/>
                <a:gd name="connsiteY92" fmla="*/ 834131 h 1087628"/>
                <a:gd name="connsiteX93" fmla="*/ 56173 w 7045448"/>
                <a:gd name="connsiteY93" fmla="*/ 806971 h 1087628"/>
                <a:gd name="connsiteX94" fmla="*/ 29012 w 7045448"/>
                <a:gd name="connsiteY94" fmla="*/ 743597 h 1087628"/>
                <a:gd name="connsiteX95" fmla="*/ 10905 w 7045448"/>
                <a:gd name="connsiteY95" fmla="*/ 707383 h 1087628"/>
                <a:gd name="connsiteX96" fmla="*/ 10905 w 7045448"/>
                <a:gd name="connsiteY96" fmla="*/ 399565 h 1087628"/>
                <a:gd name="connsiteX97" fmla="*/ 29012 w 7045448"/>
                <a:gd name="connsiteY97" fmla="*/ 336191 h 1087628"/>
                <a:gd name="connsiteX98" fmla="*/ 47119 w 7045448"/>
                <a:gd name="connsiteY98" fmla="*/ 309030 h 1087628"/>
                <a:gd name="connsiteX99" fmla="*/ 74280 w 7045448"/>
                <a:gd name="connsiteY99" fmla="*/ 290923 h 1087628"/>
                <a:gd name="connsiteX0" fmla="*/ 74280 w 7045448"/>
                <a:gd name="connsiteY0" fmla="*/ 290923 h 1087628"/>
                <a:gd name="connsiteX1" fmla="*/ 83333 w 7045448"/>
                <a:gd name="connsiteY1" fmla="*/ 173228 h 1087628"/>
                <a:gd name="connsiteX2" fmla="*/ 110494 w 7045448"/>
                <a:gd name="connsiteY2" fmla="*/ 155121 h 1087628"/>
                <a:gd name="connsiteX3" fmla="*/ 191975 w 7045448"/>
                <a:gd name="connsiteY3" fmla="*/ 82694 h 1087628"/>
                <a:gd name="connsiteX4" fmla="*/ 300616 w 7045448"/>
                <a:gd name="connsiteY4" fmla="*/ 37426 h 1087628"/>
                <a:gd name="connsiteX5" fmla="*/ 354937 w 7045448"/>
                <a:gd name="connsiteY5" fmla="*/ 19319 h 1087628"/>
                <a:gd name="connsiteX6" fmla="*/ 365761 w 7045448"/>
                <a:gd name="connsiteY6" fmla="*/ 37478 h 1087628"/>
                <a:gd name="connsiteX7" fmla="*/ 387970 w 7045448"/>
                <a:gd name="connsiteY7" fmla="*/ 26332 h 1087628"/>
                <a:gd name="connsiteX8" fmla="*/ 431468 w 7045448"/>
                <a:gd name="connsiteY8" fmla="*/ 19372 h 1087628"/>
                <a:gd name="connsiteX9" fmla="*/ 501844 w 7045448"/>
                <a:gd name="connsiteY9" fmla="*/ 35438 h 1087628"/>
                <a:gd name="connsiteX10" fmla="*/ 680862 w 7045448"/>
                <a:gd name="connsiteY10" fmla="*/ 1212 h 1087628"/>
                <a:gd name="connsiteX11" fmla="*/ 729668 w 7045448"/>
                <a:gd name="connsiteY11" fmla="*/ 92480 h 1087628"/>
                <a:gd name="connsiteX12" fmla="*/ 807610 w 7045448"/>
                <a:gd name="connsiteY12" fmla="*/ 100801 h 1087628"/>
                <a:gd name="connsiteX13" fmla="*/ 820485 w 7045448"/>
                <a:gd name="connsiteY13" fmla="*/ 354717 h 1087628"/>
                <a:gd name="connsiteX14" fmla="*/ 943412 w 7045448"/>
                <a:gd name="connsiteY14" fmla="*/ 272816 h 1087628"/>
                <a:gd name="connsiteX15" fmla="*/ 970573 w 7045448"/>
                <a:gd name="connsiteY15" fmla="*/ 345244 h 1087628"/>
                <a:gd name="connsiteX16" fmla="*/ 1015840 w 7045448"/>
                <a:gd name="connsiteY16" fmla="*/ 390511 h 1087628"/>
                <a:gd name="connsiteX17" fmla="*/ 1124482 w 7045448"/>
                <a:gd name="connsiteY17" fmla="*/ 453886 h 1087628"/>
                <a:gd name="connsiteX18" fmla="*/ 1224070 w 7045448"/>
                <a:gd name="connsiteY18" fmla="*/ 490100 h 1087628"/>
                <a:gd name="connsiteX19" fmla="*/ 1586208 w 7045448"/>
                <a:gd name="connsiteY19" fmla="*/ 471993 h 1087628"/>
                <a:gd name="connsiteX20" fmla="*/ 2075096 w 7045448"/>
                <a:gd name="connsiteY20" fmla="*/ 462939 h 1087628"/>
                <a:gd name="connsiteX21" fmla="*/ 2455341 w 7045448"/>
                <a:gd name="connsiteY21" fmla="*/ 453886 h 1087628"/>
                <a:gd name="connsiteX22" fmla="*/ 2573036 w 7045448"/>
                <a:gd name="connsiteY22" fmla="*/ 444832 h 1087628"/>
                <a:gd name="connsiteX23" fmla="*/ 2672624 w 7045448"/>
                <a:gd name="connsiteY23" fmla="*/ 435779 h 1087628"/>
                <a:gd name="connsiteX24" fmla="*/ 2908014 w 7045448"/>
                <a:gd name="connsiteY24" fmla="*/ 426725 h 1087628"/>
                <a:gd name="connsiteX25" fmla="*/ 3116244 w 7045448"/>
                <a:gd name="connsiteY25" fmla="*/ 417672 h 1087628"/>
                <a:gd name="connsiteX26" fmla="*/ 3424062 w 7045448"/>
                <a:gd name="connsiteY26" fmla="*/ 408618 h 1087628"/>
                <a:gd name="connsiteX27" fmla="*/ 3722826 w 7045448"/>
                <a:gd name="connsiteY27" fmla="*/ 390511 h 1087628"/>
                <a:gd name="connsiteX28" fmla="*/ 4157393 w 7045448"/>
                <a:gd name="connsiteY28" fmla="*/ 408618 h 1087628"/>
                <a:gd name="connsiteX29" fmla="*/ 4193606 w 7045448"/>
                <a:gd name="connsiteY29" fmla="*/ 417672 h 1087628"/>
                <a:gd name="connsiteX30" fmla="*/ 4374676 w 7045448"/>
                <a:gd name="connsiteY30" fmla="*/ 444832 h 1087628"/>
                <a:gd name="connsiteX31" fmla="*/ 4709654 w 7045448"/>
                <a:gd name="connsiteY31" fmla="*/ 462939 h 1087628"/>
                <a:gd name="connsiteX32" fmla="*/ 4890723 w 7045448"/>
                <a:gd name="connsiteY32" fmla="*/ 490100 h 1087628"/>
                <a:gd name="connsiteX33" fmla="*/ 5370557 w 7045448"/>
                <a:gd name="connsiteY33" fmla="*/ 499153 h 1087628"/>
                <a:gd name="connsiteX34" fmla="*/ 5741749 w 7045448"/>
                <a:gd name="connsiteY34" fmla="*/ 508206 h 1087628"/>
                <a:gd name="connsiteX35" fmla="*/ 5959032 w 7045448"/>
                <a:gd name="connsiteY35" fmla="*/ 517260 h 1087628"/>
                <a:gd name="connsiteX36" fmla="*/ 6456973 w 7045448"/>
                <a:gd name="connsiteY36" fmla="*/ 526313 h 1087628"/>
                <a:gd name="connsiteX37" fmla="*/ 6574668 w 7045448"/>
                <a:gd name="connsiteY37" fmla="*/ 517260 h 1087628"/>
                <a:gd name="connsiteX38" fmla="*/ 6683309 w 7045448"/>
                <a:gd name="connsiteY38" fmla="*/ 490100 h 1087628"/>
                <a:gd name="connsiteX39" fmla="*/ 6710470 w 7045448"/>
                <a:gd name="connsiteY39" fmla="*/ 462939 h 1087628"/>
                <a:gd name="connsiteX40" fmla="*/ 6719523 w 7045448"/>
                <a:gd name="connsiteY40" fmla="*/ 435779 h 1087628"/>
                <a:gd name="connsiteX41" fmla="*/ 6755737 w 7045448"/>
                <a:gd name="connsiteY41" fmla="*/ 345244 h 1087628"/>
                <a:gd name="connsiteX42" fmla="*/ 6764791 w 7045448"/>
                <a:gd name="connsiteY42" fmla="*/ 290923 h 1087628"/>
                <a:gd name="connsiteX43" fmla="*/ 6782898 w 7045448"/>
                <a:gd name="connsiteY43" fmla="*/ 254709 h 1087628"/>
                <a:gd name="connsiteX44" fmla="*/ 6791951 w 7045448"/>
                <a:gd name="connsiteY44" fmla="*/ 227549 h 1087628"/>
                <a:gd name="connsiteX45" fmla="*/ 6801004 w 7045448"/>
                <a:gd name="connsiteY45" fmla="*/ 191335 h 1087628"/>
                <a:gd name="connsiteX46" fmla="*/ 6828165 w 7045448"/>
                <a:gd name="connsiteY46" fmla="*/ 164175 h 1087628"/>
                <a:gd name="connsiteX47" fmla="*/ 6900593 w 7045448"/>
                <a:gd name="connsiteY47" fmla="*/ 127961 h 1087628"/>
                <a:gd name="connsiteX48" fmla="*/ 6963967 w 7045448"/>
                <a:gd name="connsiteY48" fmla="*/ 155121 h 1087628"/>
                <a:gd name="connsiteX49" fmla="*/ 6991127 w 7045448"/>
                <a:gd name="connsiteY49" fmla="*/ 200389 h 1087628"/>
                <a:gd name="connsiteX50" fmla="*/ 7027341 w 7045448"/>
                <a:gd name="connsiteY50" fmla="*/ 281870 h 1087628"/>
                <a:gd name="connsiteX51" fmla="*/ 7036395 w 7045448"/>
                <a:gd name="connsiteY51" fmla="*/ 318084 h 1087628"/>
                <a:gd name="connsiteX52" fmla="*/ 7045448 w 7045448"/>
                <a:gd name="connsiteY52" fmla="*/ 345244 h 1087628"/>
                <a:gd name="connsiteX53" fmla="*/ 7036395 w 7045448"/>
                <a:gd name="connsiteY53" fmla="*/ 562527 h 1087628"/>
                <a:gd name="connsiteX54" fmla="*/ 7018288 w 7045448"/>
                <a:gd name="connsiteY54" fmla="*/ 589688 h 1087628"/>
                <a:gd name="connsiteX55" fmla="*/ 7009234 w 7045448"/>
                <a:gd name="connsiteY55" fmla="*/ 644008 h 1087628"/>
                <a:gd name="connsiteX56" fmla="*/ 6991127 w 7045448"/>
                <a:gd name="connsiteY56" fmla="*/ 680222 h 1087628"/>
                <a:gd name="connsiteX57" fmla="*/ 6945860 w 7045448"/>
                <a:gd name="connsiteY57" fmla="*/ 752650 h 1087628"/>
                <a:gd name="connsiteX58" fmla="*/ 6909646 w 7045448"/>
                <a:gd name="connsiteY58" fmla="*/ 825078 h 1087628"/>
                <a:gd name="connsiteX59" fmla="*/ 6873432 w 7045448"/>
                <a:gd name="connsiteY59" fmla="*/ 834131 h 1087628"/>
                <a:gd name="connsiteX60" fmla="*/ 6728577 w 7045448"/>
                <a:gd name="connsiteY60" fmla="*/ 816024 h 1087628"/>
                <a:gd name="connsiteX61" fmla="*/ 6592775 w 7045448"/>
                <a:gd name="connsiteY61" fmla="*/ 797917 h 1087628"/>
                <a:gd name="connsiteX62" fmla="*/ 6339278 w 7045448"/>
                <a:gd name="connsiteY62" fmla="*/ 806971 h 1087628"/>
                <a:gd name="connsiteX63" fmla="*/ 6203476 w 7045448"/>
                <a:gd name="connsiteY63" fmla="*/ 825078 h 1087628"/>
                <a:gd name="connsiteX64" fmla="*/ 6031460 w 7045448"/>
                <a:gd name="connsiteY64" fmla="*/ 834131 h 1087628"/>
                <a:gd name="connsiteX65" fmla="*/ 5859444 w 7045448"/>
                <a:gd name="connsiteY65" fmla="*/ 852238 h 1087628"/>
                <a:gd name="connsiteX66" fmla="*/ 5578787 w 7045448"/>
                <a:gd name="connsiteY66" fmla="*/ 861292 h 1087628"/>
                <a:gd name="connsiteX67" fmla="*/ 5415824 w 7045448"/>
                <a:gd name="connsiteY67" fmla="*/ 870345 h 1087628"/>
                <a:gd name="connsiteX68" fmla="*/ 5198541 w 7045448"/>
                <a:gd name="connsiteY68" fmla="*/ 879399 h 1087628"/>
                <a:gd name="connsiteX69" fmla="*/ 5071793 w 7045448"/>
                <a:gd name="connsiteY69" fmla="*/ 906559 h 1087628"/>
                <a:gd name="connsiteX70" fmla="*/ 4999365 w 7045448"/>
                <a:gd name="connsiteY70" fmla="*/ 915612 h 1087628"/>
                <a:gd name="connsiteX71" fmla="*/ 4945044 w 7045448"/>
                <a:gd name="connsiteY71" fmla="*/ 924666 h 1087628"/>
                <a:gd name="connsiteX72" fmla="*/ 4791135 w 7045448"/>
                <a:gd name="connsiteY72" fmla="*/ 942773 h 1087628"/>
                <a:gd name="connsiteX73" fmla="*/ 4628173 w 7045448"/>
                <a:gd name="connsiteY73" fmla="*/ 969933 h 1087628"/>
                <a:gd name="connsiteX74" fmla="*/ 3795254 w 7045448"/>
                <a:gd name="connsiteY74" fmla="*/ 988040 h 1087628"/>
                <a:gd name="connsiteX75" fmla="*/ 3614185 w 7045448"/>
                <a:gd name="connsiteY75" fmla="*/ 997094 h 1087628"/>
                <a:gd name="connsiteX76" fmla="*/ 3505543 w 7045448"/>
                <a:gd name="connsiteY76" fmla="*/ 1006147 h 1087628"/>
                <a:gd name="connsiteX77" fmla="*/ 3424062 w 7045448"/>
                <a:gd name="connsiteY77" fmla="*/ 1015201 h 1087628"/>
                <a:gd name="connsiteX78" fmla="*/ 2781266 w 7045448"/>
                <a:gd name="connsiteY78" fmla="*/ 1042361 h 1087628"/>
                <a:gd name="connsiteX79" fmla="*/ 2654517 w 7045448"/>
                <a:gd name="connsiteY79" fmla="*/ 1051414 h 1087628"/>
                <a:gd name="connsiteX80" fmla="*/ 2391967 w 7045448"/>
                <a:gd name="connsiteY80" fmla="*/ 1060468 h 1087628"/>
                <a:gd name="connsiteX81" fmla="*/ 2219951 w 7045448"/>
                <a:gd name="connsiteY81" fmla="*/ 1078575 h 1087628"/>
                <a:gd name="connsiteX82" fmla="*/ 2075096 w 7045448"/>
                <a:gd name="connsiteY82" fmla="*/ 1087628 h 1087628"/>
                <a:gd name="connsiteX83" fmla="*/ 1740117 w 7045448"/>
                <a:gd name="connsiteY83" fmla="*/ 1078575 h 1087628"/>
                <a:gd name="connsiteX84" fmla="*/ 1676743 w 7045448"/>
                <a:gd name="connsiteY84" fmla="*/ 1060468 h 1087628"/>
                <a:gd name="connsiteX85" fmla="*/ 1450406 w 7045448"/>
                <a:gd name="connsiteY85" fmla="*/ 1033307 h 1087628"/>
                <a:gd name="connsiteX86" fmla="*/ 1260284 w 7045448"/>
                <a:gd name="connsiteY86" fmla="*/ 1024254 h 1087628"/>
                <a:gd name="connsiteX87" fmla="*/ 988680 w 7045448"/>
                <a:gd name="connsiteY87" fmla="*/ 1006147 h 1087628"/>
                <a:gd name="connsiteX88" fmla="*/ 626541 w 7045448"/>
                <a:gd name="connsiteY88" fmla="*/ 997094 h 1087628"/>
                <a:gd name="connsiteX89" fmla="*/ 490739 w 7045448"/>
                <a:gd name="connsiteY89" fmla="*/ 988040 h 1087628"/>
                <a:gd name="connsiteX90" fmla="*/ 291563 w 7045448"/>
                <a:gd name="connsiteY90" fmla="*/ 960880 h 1087628"/>
                <a:gd name="connsiteX91" fmla="*/ 137654 w 7045448"/>
                <a:gd name="connsiteY91" fmla="*/ 924666 h 1087628"/>
                <a:gd name="connsiteX92" fmla="*/ 74280 w 7045448"/>
                <a:gd name="connsiteY92" fmla="*/ 834131 h 1087628"/>
                <a:gd name="connsiteX93" fmla="*/ 56173 w 7045448"/>
                <a:gd name="connsiteY93" fmla="*/ 806971 h 1087628"/>
                <a:gd name="connsiteX94" fmla="*/ 29012 w 7045448"/>
                <a:gd name="connsiteY94" fmla="*/ 743597 h 1087628"/>
                <a:gd name="connsiteX95" fmla="*/ 10905 w 7045448"/>
                <a:gd name="connsiteY95" fmla="*/ 707383 h 1087628"/>
                <a:gd name="connsiteX96" fmla="*/ 10905 w 7045448"/>
                <a:gd name="connsiteY96" fmla="*/ 399565 h 1087628"/>
                <a:gd name="connsiteX97" fmla="*/ 29012 w 7045448"/>
                <a:gd name="connsiteY97" fmla="*/ 336191 h 1087628"/>
                <a:gd name="connsiteX98" fmla="*/ 47119 w 7045448"/>
                <a:gd name="connsiteY98" fmla="*/ 309030 h 1087628"/>
                <a:gd name="connsiteX99" fmla="*/ 74280 w 7045448"/>
                <a:gd name="connsiteY99" fmla="*/ 290923 h 1087628"/>
                <a:gd name="connsiteX0" fmla="*/ 74280 w 7045448"/>
                <a:gd name="connsiteY0" fmla="*/ 290923 h 1087628"/>
                <a:gd name="connsiteX1" fmla="*/ 83333 w 7045448"/>
                <a:gd name="connsiteY1" fmla="*/ 173228 h 1087628"/>
                <a:gd name="connsiteX2" fmla="*/ 110494 w 7045448"/>
                <a:gd name="connsiteY2" fmla="*/ 155121 h 1087628"/>
                <a:gd name="connsiteX3" fmla="*/ 191975 w 7045448"/>
                <a:gd name="connsiteY3" fmla="*/ 82694 h 1087628"/>
                <a:gd name="connsiteX4" fmla="*/ 239935 w 7045448"/>
                <a:gd name="connsiteY4" fmla="*/ 35332 h 1087628"/>
                <a:gd name="connsiteX5" fmla="*/ 354937 w 7045448"/>
                <a:gd name="connsiteY5" fmla="*/ 19319 h 1087628"/>
                <a:gd name="connsiteX6" fmla="*/ 365761 w 7045448"/>
                <a:gd name="connsiteY6" fmla="*/ 37478 h 1087628"/>
                <a:gd name="connsiteX7" fmla="*/ 387970 w 7045448"/>
                <a:gd name="connsiteY7" fmla="*/ 26332 h 1087628"/>
                <a:gd name="connsiteX8" fmla="*/ 431468 w 7045448"/>
                <a:gd name="connsiteY8" fmla="*/ 19372 h 1087628"/>
                <a:gd name="connsiteX9" fmla="*/ 501844 w 7045448"/>
                <a:gd name="connsiteY9" fmla="*/ 35438 h 1087628"/>
                <a:gd name="connsiteX10" fmla="*/ 680862 w 7045448"/>
                <a:gd name="connsiteY10" fmla="*/ 1212 h 1087628"/>
                <a:gd name="connsiteX11" fmla="*/ 729668 w 7045448"/>
                <a:gd name="connsiteY11" fmla="*/ 92480 h 1087628"/>
                <a:gd name="connsiteX12" fmla="*/ 807610 w 7045448"/>
                <a:gd name="connsiteY12" fmla="*/ 100801 h 1087628"/>
                <a:gd name="connsiteX13" fmla="*/ 820485 w 7045448"/>
                <a:gd name="connsiteY13" fmla="*/ 354717 h 1087628"/>
                <a:gd name="connsiteX14" fmla="*/ 943412 w 7045448"/>
                <a:gd name="connsiteY14" fmla="*/ 272816 h 1087628"/>
                <a:gd name="connsiteX15" fmla="*/ 970573 w 7045448"/>
                <a:gd name="connsiteY15" fmla="*/ 345244 h 1087628"/>
                <a:gd name="connsiteX16" fmla="*/ 1015840 w 7045448"/>
                <a:gd name="connsiteY16" fmla="*/ 390511 h 1087628"/>
                <a:gd name="connsiteX17" fmla="*/ 1124482 w 7045448"/>
                <a:gd name="connsiteY17" fmla="*/ 453886 h 1087628"/>
                <a:gd name="connsiteX18" fmla="*/ 1224070 w 7045448"/>
                <a:gd name="connsiteY18" fmla="*/ 490100 h 1087628"/>
                <a:gd name="connsiteX19" fmla="*/ 1586208 w 7045448"/>
                <a:gd name="connsiteY19" fmla="*/ 471993 h 1087628"/>
                <a:gd name="connsiteX20" fmla="*/ 2075096 w 7045448"/>
                <a:gd name="connsiteY20" fmla="*/ 462939 h 1087628"/>
                <a:gd name="connsiteX21" fmla="*/ 2455341 w 7045448"/>
                <a:gd name="connsiteY21" fmla="*/ 453886 h 1087628"/>
                <a:gd name="connsiteX22" fmla="*/ 2573036 w 7045448"/>
                <a:gd name="connsiteY22" fmla="*/ 444832 h 1087628"/>
                <a:gd name="connsiteX23" fmla="*/ 2672624 w 7045448"/>
                <a:gd name="connsiteY23" fmla="*/ 435779 h 1087628"/>
                <a:gd name="connsiteX24" fmla="*/ 2908014 w 7045448"/>
                <a:gd name="connsiteY24" fmla="*/ 426725 h 1087628"/>
                <a:gd name="connsiteX25" fmla="*/ 3116244 w 7045448"/>
                <a:gd name="connsiteY25" fmla="*/ 417672 h 1087628"/>
                <a:gd name="connsiteX26" fmla="*/ 3424062 w 7045448"/>
                <a:gd name="connsiteY26" fmla="*/ 408618 h 1087628"/>
                <a:gd name="connsiteX27" fmla="*/ 3722826 w 7045448"/>
                <a:gd name="connsiteY27" fmla="*/ 390511 h 1087628"/>
                <a:gd name="connsiteX28" fmla="*/ 4157393 w 7045448"/>
                <a:gd name="connsiteY28" fmla="*/ 408618 h 1087628"/>
                <a:gd name="connsiteX29" fmla="*/ 4193606 w 7045448"/>
                <a:gd name="connsiteY29" fmla="*/ 417672 h 1087628"/>
                <a:gd name="connsiteX30" fmla="*/ 4374676 w 7045448"/>
                <a:gd name="connsiteY30" fmla="*/ 444832 h 1087628"/>
                <a:gd name="connsiteX31" fmla="*/ 4709654 w 7045448"/>
                <a:gd name="connsiteY31" fmla="*/ 462939 h 1087628"/>
                <a:gd name="connsiteX32" fmla="*/ 4890723 w 7045448"/>
                <a:gd name="connsiteY32" fmla="*/ 490100 h 1087628"/>
                <a:gd name="connsiteX33" fmla="*/ 5370557 w 7045448"/>
                <a:gd name="connsiteY33" fmla="*/ 499153 h 1087628"/>
                <a:gd name="connsiteX34" fmla="*/ 5741749 w 7045448"/>
                <a:gd name="connsiteY34" fmla="*/ 508206 h 1087628"/>
                <a:gd name="connsiteX35" fmla="*/ 5959032 w 7045448"/>
                <a:gd name="connsiteY35" fmla="*/ 517260 h 1087628"/>
                <a:gd name="connsiteX36" fmla="*/ 6456973 w 7045448"/>
                <a:gd name="connsiteY36" fmla="*/ 526313 h 1087628"/>
                <a:gd name="connsiteX37" fmla="*/ 6574668 w 7045448"/>
                <a:gd name="connsiteY37" fmla="*/ 517260 h 1087628"/>
                <a:gd name="connsiteX38" fmla="*/ 6683309 w 7045448"/>
                <a:gd name="connsiteY38" fmla="*/ 490100 h 1087628"/>
                <a:gd name="connsiteX39" fmla="*/ 6710470 w 7045448"/>
                <a:gd name="connsiteY39" fmla="*/ 462939 h 1087628"/>
                <a:gd name="connsiteX40" fmla="*/ 6719523 w 7045448"/>
                <a:gd name="connsiteY40" fmla="*/ 435779 h 1087628"/>
                <a:gd name="connsiteX41" fmla="*/ 6755737 w 7045448"/>
                <a:gd name="connsiteY41" fmla="*/ 345244 h 1087628"/>
                <a:gd name="connsiteX42" fmla="*/ 6764791 w 7045448"/>
                <a:gd name="connsiteY42" fmla="*/ 290923 h 1087628"/>
                <a:gd name="connsiteX43" fmla="*/ 6782898 w 7045448"/>
                <a:gd name="connsiteY43" fmla="*/ 254709 h 1087628"/>
                <a:gd name="connsiteX44" fmla="*/ 6791951 w 7045448"/>
                <a:gd name="connsiteY44" fmla="*/ 227549 h 1087628"/>
                <a:gd name="connsiteX45" fmla="*/ 6801004 w 7045448"/>
                <a:gd name="connsiteY45" fmla="*/ 191335 h 1087628"/>
                <a:gd name="connsiteX46" fmla="*/ 6828165 w 7045448"/>
                <a:gd name="connsiteY46" fmla="*/ 164175 h 1087628"/>
                <a:gd name="connsiteX47" fmla="*/ 6900593 w 7045448"/>
                <a:gd name="connsiteY47" fmla="*/ 127961 h 1087628"/>
                <a:gd name="connsiteX48" fmla="*/ 6963967 w 7045448"/>
                <a:gd name="connsiteY48" fmla="*/ 155121 h 1087628"/>
                <a:gd name="connsiteX49" fmla="*/ 6991127 w 7045448"/>
                <a:gd name="connsiteY49" fmla="*/ 200389 h 1087628"/>
                <a:gd name="connsiteX50" fmla="*/ 7027341 w 7045448"/>
                <a:gd name="connsiteY50" fmla="*/ 281870 h 1087628"/>
                <a:gd name="connsiteX51" fmla="*/ 7036395 w 7045448"/>
                <a:gd name="connsiteY51" fmla="*/ 318084 h 1087628"/>
                <a:gd name="connsiteX52" fmla="*/ 7045448 w 7045448"/>
                <a:gd name="connsiteY52" fmla="*/ 345244 h 1087628"/>
                <a:gd name="connsiteX53" fmla="*/ 7036395 w 7045448"/>
                <a:gd name="connsiteY53" fmla="*/ 562527 h 1087628"/>
                <a:gd name="connsiteX54" fmla="*/ 7018288 w 7045448"/>
                <a:gd name="connsiteY54" fmla="*/ 589688 h 1087628"/>
                <a:gd name="connsiteX55" fmla="*/ 7009234 w 7045448"/>
                <a:gd name="connsiteY55" fmla="*/ 644008 h 1087628"/>
                <a:gd name="connsiteX56" fmla="*/ 6991127 w 7045448"/>
                <a:gd name="connsiteY56" fmla="*/ 680222 h 1087628"/>
                <a:gd name="connsiteX57" fmla="*/ 6945860 w 7045448"/>
                <a:gd name="connsiteY57" fmla="*/ 752650 h 1087628"/>
                <a:gd name="connsiteX58" fmla="*/ 6909646 w 7045448"/>
                <a:gd name="connsiteY58" fmla="*/ 825078 h 1087628"/>
                <a:gd name="connsiteX59" fmla="*/ 6873432 w 7045448"/>
                <a:gd name="connsiteY59" fmla="*/ 834131 h 1087628"/>
                <a:gd name="connsiteX60" fmla="*/ 6728577 w 7045448"/>
                <a:gd name="connsiteY60" fmla="*/ 816024 h 1087628"/>
                <a:gd name="connsiteX61" fmla="*/ 6592775 w 7045448"/>
                <a:gd name="connsiteY61" fmla="*/ 797917 h 1087628"/>
                <a:gd name="connsiteX62" fmla="*/ 6339278 w 7045448"/>
                <a:gd name="connsiteY62" fmla="*/ 806971 h 1087628"/>
                <a:gd name="connsiteX63" fmla="*/ 6203476 w 7045448"/>
                <a:gd name="connsiteY63" fmla="*/ 825078 h 1087628"/>
                <a:gd name="connsiteX64" fmla="*/ 6031460 w 7045448"/>
                <a:gd name="connsiteY64" fmla="*/ 834131 h 1087628"/>
                <a:gd name="connsiteX65" fmla="*/ 5859444 w 7045448"/>
                <a:gd name="connsiteY65" fmla="*/ 852238 h 1087628"/>
                <a:gd name="connsiteX66" fmla="*/ 5578787 w 7045448"/>
                <a:gd name="connsiteY66" fmla="*/ 861292 h 1087628"/>
                <a:gd name="connsiteX67" fmla="*/ 5415824 w 7045448"/>
                <a:gd name="connsiteY67" fmla="*/ 870345 h 1087628"/>
                <a:gd name="connsiteX68" fmla="*/ 5198541 w 7045448"/>
                <a:gd name="connsiteY68" fmla="*/ 879399 h 1087628"/>
                <a:gd name="connsiteX69" fmla="*/ 5071793 w 7045448"/>
                <a:gd name="connsiteY69" fmla="*/ 906559 h 1087628"/>
                <a:gd name="connsiteX70" fmla="*/ 4999365 w 7045448"/>
                <a:gd name="connsiteY70" fmla="*/ 915612 h 1087628"/>
                <a:gd name="connsiteX71" fmla="*/ 4945044 w 7045448"/>
                <a:gd name="connsiteY71" fmla="*/ 924666 h 1087628"/>
                <a:gd name="connsiteX72" fmla="*/ 4791135 w 7045448"/>
                <a:gd name="connsiteY72" fmla="*/ 942773 h 1087628"/>
                <a:gd name="connsiteX73" fmla="*/ 4628173 w 7045448"/>
                <a:gd name="connsiteY73" fmla="*/ 969933 h 1087628"/>
                <a:gd name="connsiteX74" fmla="*/ 3795254 w 7045448"/>
                <a:gd name="connsiteY74" fmla="*/ 988040 h 1087628"/>
                <a:gd name="connsiteX75" fmla="*/ 3614185 w 7045448"/>
                <a:gd name="connsiteY75" fmla="*/ 997094 h 1087628"/>
                <a:gd name="connsiteX76" fmla="*/ 3505543 w 7045448"/>
                <a:gd name="connsiteY76" fmla="*/ 1006147 h 1087628"/>
                <a:gd name="connsiteX77" fmla="*/ 3424062 w 7045448"/>
                <a:gd name="connsiteY77" fmla="*/ 1015201 h 1087628"/>
                <a:gd name="connsiteX78" fmla="*/ 2781266 w 7045448"/>
                <a:gd name="connsiteY78" fmla="*/ 1042361 h 1087628"/>
                <a:gd name="connsiteX79" fmla="*/ 2654517 w 7045448"/>
                <a:gd name="connsiteY79" fmla="*/ 1051414 h 1087628"/>
                <a:gd name="connsiteX80" fmla="*/ 2391967 w 7045448"/>
                <a:gd name="connsiteY80" fmla="*/ 1060468 h 1087628"/>
                <a:gd name="connsiteX81" fmla="*/ 2219951 w 7045448"/>
                <a:gd name="connsiteY81" fmla="*/ 1078575 h 1087628"/>
                <a:gd name="connsiteX82" fmla="*/ 2075096 w 7045448"/>
                <a:gd name="connsiteY82" fmla="*/ 1087628 h 1087628"/>
                <a:gd name="connsiteX83" fmla="*/ 1740117 w 7045448"/>
                <a:gd name="connsiteY83" fmla="*/ 1078575 h 1087628"/>
                <a:gd name="connsiteX84" fmla="*/ 1676743 w 7045448"/>
                <a:gd name="connsiteY84" fmla="*/ 1060468 h 1087628"/>
                <a:gd name="connsiteX85" fmla="*/ 1450406 w 7045448"/>
                <a:gd name="connsiteY85" fmla="*/ 1033307 h 1087628"/>
                <a:gd name="connsiteX86" fmla="*/ 1260284 w 7045448"/>
                <a:gd name="connsiteY86" fmla="*/ 1024254 h 1087628"/>
                <a:gd name="connsiteX87" fmla="*/ 988680 w 7045448"/>
                <a:gd name="connsiteY87" fmla="*/ 1006147 h 1087628"/>
                <a:gd name="connsiteX88" fmla="*/ 626541 w 7045448"/>
                <a:gd name="connsiteY88" fmla="*/ 997094 h 1087628"/>
                <a:gd name="connsiteX89" fmla="*/ 490739 w 7045448"/>
                <a:gd name="connsiteY89" fmla="*/ 988040 h 1087628"/>
                <a:gd name="connsiteX90" fmla="*/ 291563 w 7045448"/>
                <a:gd name="connsiteY90" fmla="*/ 960880 h 1087628"/>
                <a:gd name="connsiteX91" fmla="*/ 137654 w 7045448"/>
                <a:gd name="connsiteY91" fmla="*/ 924666 h 1087628"/>
                <a:gd name="connsiteX92" fmla="*/ 74280 w 7045448"/>
                <a:gd name="connsiteY92" fmla="*/ 834131 h 1087628"/>
                <a:gd name="connsiteX93" fmla="*/ 56173 w 7045448"/>
                <a:gd name="connsiteY93" fmla="*/ 806971 h 1087628"/>
                <a:gd name="connsiteX94" fmla="*/ 29012 w 7045448"/>
                <a:gd name="connsiteY94" fmla="*/ 743597 h 1087628"/>
                <a:gd name="connsiteX95" fmla="*/ 10905 w 7045448"/>
                <a:gd name="connsiteY95" fmla="*/ 707383 h 1087628"/>
                <a:gd name="connsiteX96" fmla="*/ 10905 w 7045448"/>
                <a:gd name="connsiteY96" fmla="*/ 399565 h 1087628"/>
                <a:gd name="connsiteX97" fmla="*/ 29012 w 7045448"/>
                <a:gd name="connsiteY97" fmla="*/ 336191 h 1087628"/>
                <a:gd name="connsiteX98" fmla="*/ 47119 w 7045448"/>
                <a:gd name="connsiteY98" fmla="*/ 309030 h 1087628"/>
                <a:gd name="connsiteX99" fmla="*/ 74280 w 7045448"/>
                <a:gd name="connsiteY99" fmla="*/ 290923 h 1087628"/>
                <a:gd name="connsiteX0" fmla="*/ 74280 w 7045448"/>
                <a:gd name="connsiteY0" fmla="*/ 290923 h 1087628"/>
                <a:gd name="connsiteX1" fmla="*/ 83333 w 7045448"/>
                <a:gd name="connsiteY1" fmla="*/ 173228 h 1087628"/>
                <a:gd name="connsiteX2" fmla="*/ 110494 w 7045448"/>
                <a:gd name="connsiteY2" fmla="*/ 155121 h 1087628"/>
                <a:gd name="connsiteX3" fmla="*/ 114957 w 7045448"/>
                <a:gd name="connsiteY3" fmla="*/ 93161 h 1087628"/>
                <a:gd name="connsiteX4" fmla="*/ 239935 w 7045448"/>
                <a:gd name="connsiteY4" fmla="*/ 35332 h 1087628"/>
                <a:gd name="connsiteX5" fmla="*/ 354937 w 7045448"/>
                <a:gd name="connsiteY5" fmla="*/ 19319 h 1087628"/>
                <a:gd name="connsiteX6" fmla="*/ 365761 w 7045448"/>
                <a:gd name="connsiteY6" fmla="*/ 37478 h 1087628"/>
                <a:gd name="connsiteX7" fmla="*/ 387970 w 7045448"/>
                <a:gd name="connsiteY7" fmla="*/ 26332 h 1087628"/>
                <a:gd name="connsiteX8" fmla="*/ 431468 w 7045448"/>
                <a:gd name="connsiteY8" fmla="*/ 19372 h 1087628"/>
                <a:gd name="connsiteX9" fmla="*/ 501844 w 7045448"/>
                <a:gd name="connsiteY9" fmla="*/ 35438 h 1087628"/>
                <a:gd name="connsiteX10" fmla="*/ 680862 w 7045448"/>
                <a:gd name="connsiteY10" fmla="*/ 1212 h 1087628"/>
                <a:gd name="connsiteX11" fmla="*/ 729668 w 7045448"/>
                <a:gd name="connsiteY11" fmla="*/ 92480 h 1087628"/>
                <a:gd name="connsiteX12" fmla="*/ 807610 w 7045448"/>
                <a:gd name="connsiteY12" fmla="*/ 100801 h 1087628"/>
                <a:gd name="connsiteX13" fmla="*/ 820485 w 7045448"/>
                <a:gd name="connsiteY13" fmla="*/ 354717 h 1087628"/>
                <a:gd name="connsiteX14" fmla="*/ 943412 w 7045448"/>
                <a:gd name="connsiteY14" fmla="*/ 272816 h 1087628"/>
                <a:gd name="connsiteX15" fmla="*/ 970573 w 7045448"/>
                <a:gd name="connsiteY15" fmla="*/ 345244 h 1087628"/>
                <a:gd name="connsiteX16" fmla="*/ 1015840 w 7045448"/>
                <a:gd name="connsiteY16" fmla="*/ 390511 h 1087628"/>
                <a:gd name="connsiteX17" fmla="*/ 1124482 w 7045448"/>
                <a:gd name="connsiteY17" fmla="*/ 453886 h 1087628"/>
                <a:gd name="connsiteX18" fmla="*/ 1224070 w 7045448"/>
                <a:gd name="connsiteY18" fmla="*/ 490100 h 1087628"/>
                <a:gd name="connsiteX19" fmla="*/ 1586208 w 7045448"/>
                <a:gd name="connsiteY19" fmla="*/ 471993 h 1087628"/>
                <a:gd name="connsiteX20" fmla="*/ 2075096 w 7045448"/>
                <a:gd name="connsiteY20" fmla="*/ 462939 h 1087628"/>
                <a:gd name="connsiteX21" fmla="*/ 2455341 w 7045448"/>
                <a:gd name="connsiteY21" fmla="*/ 453886 h 1087628"/>
                <a:gd name="connsiteX22" fmla="*/ 2573036 w 7045448"/>
                <a:gd name="connsiteY22" fmla="*/ 444832 h 1087628"/>
                <a:gd name="connsiteX23" fmla="*/ 2672624 w 7045448"/>
                <a:gd name="connsiteY23" fmla="*/ 435779 h 1087628"/>
                <a:gd name="connsiteX24" fmla="*/ 2908014 w 7045448"/>
                <a:gd name="connsiteY24" fmla="*/ 426725 h 1087628"/>
                <a:gd name="connsiteX25" fmla="*/ 3116244 w 7045448"/>
                <a:gd name="connsiteY25" fmla="*/ 417672 h 1087628"/>
                <a:gd name="connsiteX26" fmla="*/ 3424062 w 7045448"/>
                <a:gd name="connsiteY26" fmla="*/ 408618 h 1087628"/>
                <a:gd name="connsiteX27" fmla="*/ 3722826 w 7045448"/>
                <a:gd name="connsiteY27" fmla="*/ 390511 h 1087628"/>
                <a:gd name="connsiteX28" fmla="*/ 4157393 w 7045448"/>
                <a:gd name="connsiteY28" fmla="*/ 408618 h 1087628"/>
                <a:gd name="connsiteX29" fmla="*/ 4193606 w 7045448"/>
                <a:gd name="connsiteY29" fmla="*/ 417672 h 1087628"/>
                <a:gd name="connsiteX30" fmla="*/ 4374676 w 7045448"/>
                <a:gd name="connsiteY30" fmla="*/ 444832 h 1087628"/>
                <a:gd name="connsiteX31" fmla="*/ 4709654 w 7045448"/>
                <a:gd name="connsiteY31" fmla="*/ 462939 h 1087628"/>
                <a:gd name="connsiteX32" fmla="*/ 4890723 w 7045448"/>
                <a:gd name="connsiteY32" fmla="*/ 490100 h 1087628"/>
                <a:gd name="connsiteX33" fmla="*/ 5370557 w 7045448"/>
                <a:gd name="connsiteY33" fmla="*/ 499153 h 1087628"/>
                <a:gd name="connsiteX34" fmla="*/ 5741749 w 7045448"/>
                <a:gd name="connsiteY34" fmla="*/ 508206 h 1087628"/>
                <a:gd name="connsiteX35" fmla="*/ 5959032 w 7045448"/>
                <a:gd name="connsiteY35" fmla="*/ 517260 h 1087628"/>
                <a:gd name="connsiteX36" fmla="*/ 6456973 w 7045448"/>
                <a:gd name="connsiteY36" fmla="*/ 526313 h 1087628"/>
                <a:gd name="connsiteX37" fmla="*/ 6574668 w 7045448"/>
                <a:gd name="connsiteY37" fmla="*/ 517260 h 1087628"/>
                <a:gd name="connsiteX38" fmla="*/ 6683309 w 7045448"/>
                <a:gd name="connsiteY38" fmla="*/ 490100 h 1087628"/>
                <a:gd name="connsiteX39" fmla="*/ 6710470 w 7045448"/>
                <a:gd name="connsiteY39" fmla="*/ 462939 h 1087628"/>
                <a:gd name="connsiteX40" fmla="*/ 6719523 w 7045448"/>
                <a:gd name="connsiteY40" fmla="*/ 435779 h 1087628"/>
                <a:gd name="connsiteX41" fmla="*/ 6755737 w 7045448"/>
                <a:gd name="connsiteY41" fmla="*/ 345244 h 1087628"/>
                <a:gd name="connsiteX42" fmla="*/ 6764791 w 7045448"/>
                <a:gd name="connsiteY42" fmla="*/ 290923 h 1087628"/>
                <a:gd name="connsiteX43" fmla="*/ 6782898 w 7045448"/>
                <a:gd name="connsiteY43" fmla="*/ 254709 h 1087628"/>
                <a:gd name="connsiteX44" fmla="*/ 6791951 w 7045448"/>
                <a:gd name="connsiteY44" fmla="*/ 227549 h 1087628"/>
                <a:gd name="connsiteX45" fmla="*/ 6801004 w 7045448"/>
                <a:gd name="connsiteY45" fmla="*/ 191335 h 1087628"/>
                <a:gd name="connsiteX46" fmla="*/ 6828165 w 7045448"/>
                <a:gd name="connsiteY46" fmla="*/ 164175 h 1087628"/>
                <a:gd name="connsiteX47" fmla="*/ 6900593 w 7045448"/>
                <a:gd name="connsiteY47" fmla="*/ 127961 h 1087628"/>
                <a:gd name="connsiteX48" fmla="*/ 6963967 w 7045448"/>
                <a:gd name="connsiteY48" fmla="*/ 155121 h 1087628"/>
                <a:gd name="connsiteX49" fmla="*/ 6991127 w 7045448"/>
                <a:gd name="connsiteY49" fmla="*/ 200389 h 1087628"/>
                <a:gd name="connsiteX50" fmla="*/ 7027341 w 7045448"/>
                <a:gd name="connsiteY50" fmla="*/ 281870 h 1087628"/>
                <a:gd name="connsiteX51" fmla="*/ 7036395 w 7045448"/>
                <a:gd name="connsiteY51" fmla="*/ 318084 h 1087628"/>
                <a:gd name="connsiteX52" fmla="*/ 7045448 w 7045448"/>
                <a:gd name="connsiteY52" fmla="*/ 345244 h 1087628"/>
                <a:gd name="connsiteX53" fmla="*/ 7036395 w 7045448"/>
                <a:gd name="connsiteY53" fmla="*/ 562527 h 1087628"/>
                <a:gd name="connsiteX54" fmla="*/ 7018288 w 7045448"/>
                <a:gd name="connsiteY54" fmla="*/ 589688 h 1087628"/>
                <a:gd name="connsiteX55" fmla="*/ 7009234 w 7045448"/>
                <a:gd name="connsiteY55" fmla="*/ 644008 h 1087628"/>
                <a:gd name="connsiteX56" fmla="*/ 6991127 w 7045448"/>
                <a:gd name="connsiteY56" fmla="*/ 680222 h 1087628"/>
                <a:gd name="connsiteX57" fmla="*/ 6945860 w 7045448"/>
                <a:gd name="connsiteY57" fmla="*/ 752650 h 1087628"/>
                <a:gd name="connsiteX58" fmla="*/ 6909646 w 7045448"/>
                <a:gd name="connsiteY58" fmla="*/ 825078 h 1087628"/>
                <a:gd name="connsiteX59" fmla="*/ 6873432 w 7045448"/>
                <a:gd name="connsiteY59" fmla="*/ 834131 h 1087628"/>
                <a:gd name="connsiteX60" fmla="*/ 6728577 w 7045448"/>
                <a:gd name="connsiteY60" fmla="*/ 816024 h 1087628"/>
                <a:gd name="connsiteX61" fmla="*/ 6592775 w 7045448"/>
                <a:gd name="connsiteY61" fmla="*/ 797917 h 1087628"/>
                <a:gd name="connsiteX62" fmla="*/ 6339278 w 7045448"/>
                <a:gd name="connsiteY62" fmla="*/ 806971 h 1087628"/>
                <a:gd name="connsiteX63" fmla="*/ 6203476 w 7045448"/>
                <a:gd name="connsiteY63" fmla="*/ 825078 h 1087628"/>
                <a:gd name="connsiteX64" fmla="*/ 6031460 w 7045448"/>
                <a:gd name="connsiteY64" fmla="*/ 834131 h 1087628"/>
                <a:gd name="connsiteX65" fmla="*/ 5859444 w 7045448"/>
                <a:gd name="connsiteY65" fmla="*/ 852238 h 1087628"/>
                <a:gd name="connsiteX66" fmla="*/ 5578787 w 7045448"/>
                <a:gd name="connsiteY66" fmla="*/ 861292 h 1087628"/>
                <a:gd name="connsiteX67" fmla="*/ 5415824 w 7045448"/>
                <a:gd name="connsiteY67" fmla="*/ 870345 h 1087628"/>
                <a:gd name="connsiteX68" fmla="*/ 5198541 w 7045448"/>
                <a:gd name="connsiteY68" fmla="*/ 879399 h 1087628"/>
                <a:gd name="connsiteX69" fmla="*/ 5071793 w 7045448"/>
                <a:gd name="connsiteY69" fmla="*/ 906559 h 1087628"/>
                <a:gd name="connsiteX70" fmla="*/ 4999365 w 7045448"/>
                <a:gd name="connsiteY70" fmla="*/ 915612 h 1087628"/>
                <a:gd name="connsiteX71" fmla="*/ 4945044 w 7045448"/>
                <a:gd name="connsiteY71" fmla="*/ 924666 h 1087628"/>
                <a:gd name="connsiteX72" fmla="*/ 4791135 w 7045448"/>
                <a:gd name="connsiteY72" fmla="*/ 942773 h 1087628"/>
                <a:gd name="connsiteX73" fmla="*/ 4628173 w 7045448"/>
                <a:gd name="connsiteY73" fmla="*/ 969933 h 1087628"/>
                <a:gd name="connsiteX74" fmla="*/ 3795254 w 7045448"/>
                <a:gd name="connsiteY74" fmla="*/ 988040 h 1087628"/>
                <a:gd name="connsiteX75" fmla="*/ 3614185 w 7045448"/>
                <a:gd name="connsiteY75" fmla="*/ 997094 h 1087628"/>
                <a:gd name="connsiteX76" fmla="*/ 3505543 w 7045448"/>
                <a:gd name="connsiteY76" fmla="*/ 1006147 h 1087628"/>
                <a:gd name="connsiteX77" fmla="*/ 3424062 w 7045448"/>
                <a:gd name="connsiteY77" fmla="*/ 1015201 h 1087628"/>
                <a:gd name="connsiteX78" fmla="*/ 2781266 w 7045448"/>
                <a:gd name="connsiteY78" fmla="*/ 1042361 h 1087628"/>
                <a:gd name="connsiteX79" fmla="*/ 2654517 w 7045448"/>
                <a:gd name="connsiteY79" fmla="*/ 1051414 h 1087628"/>
                <a:gd name="connsiteX80" fmla="*/ 2391967 w 7045448"/>
                <a:gd name="connsiteY80" fmla="*/ 1060468 h 1087628"/>
                <a:gd name="connsiteX81" fmla="*/ 2219951 w 7045448"/>
                <a:gd name="connsiteY81" fmla="*/ 1078575 h 1087628"/>
                <a:gd name="connsiteX82" fmla="*/ 2075096 w 7045448"/>
                <a:gd name="connsiteY82" fmla="*/ 1087628 h 1087628"/>
                <a:gd name="connsiteX83" fmla="*/ 1740117 w 7045448"/>
                <a:gd name="connsiteY83" fmla="*/ 1078575 h 1087628"/>
                <a:gd name="connsiteX84" fmla="*/ 1676743 w 7045448"/>
                <a:gd name="connsiteY84" fmla="*/ 1060468 h 1087628"/>
                <a:gd name="connsiteX85" fmla="*/ 1450406 w 7045448"/>
                <a:gd name="connsiteY85" fmla="*/ 1033307 h 1087628"/>
                <a:gd name="connsiteX86" fmla="*/ 1260284 w 7045448"/>
                <a:gd name="connsiteY86" fmla="*/ 1024254 h 1087628"/>
                <a:gd name="connsiteX87" fmla="*/ 988680 w 7045448"/>
                <a:gd name="connsiteY87" fmla="*/ 1006147 h 1087628"/>
                <a:gd name="connsiteX88" fmla="*/ 626541 w 7045448"/>
                <a:gd name="connsiteY88" fmla="*/ 997094 h 1087628"/>
                <a:gd name="connsiteX89" fmla="*/ 490739 w 7045448"/>
                <a:gd name="connsiteY89" fmla="*/ 988040 h 1087628"/>
                <a:gd name="connsiteX90" fmla="*/ 291563 w 7045448"/>
                <a:gd name="connsiteY90" fmla="*/ 960880 h 1087628"/>
                <a:gd name="connsiteX91" fmla="*/ 137654 w 7045448"/>
                <a:gd name="connsiteY91" fmla="*/ 924666 h 1087628"/>
                <a:gd name="connsiteX92" fmla="*/ 74280 w 7045448"/>
                <a:gd name="connsiteY92" fmla="*/ 834131 h 1087628"/>
                <a:gd name="connsiteX93" fmla="*/ 56173 w 7045448"/>
                <a:gd name="connsiteY93" fmla="*/ 806971 h 1087628"/>
                <a:gd name="connsiteX94" fmla="*/ 29012 w 7045448"/>
                <a:gd name="connsiteY94" fmla="*/ 743597 h 1087628"/>
                <a:gd name="connsiteX95" fmla="*/ 10905 w 7045448"/>
                <a:gd name="connsiteY95" fmla="*/ 707383 h 1087628"/>
                <a:gd name="connsiteX96" fmla="*/ 10905 w 7045448"/>
                <a:gd name="connsiteY96" fmla="*/ 399565 h 1087628"/>
                <a:gd name="connsiteX97" fmla="*/ 29012 w 7045448"/>
                <a:gd name="connsiteY97" fmla="*/ 336191 h 1087628"/>
                <a:gd name="connsiteX98" fmla="*/ 47119 w 7045448"/>
                <a:gd name="connsiteY98" fmla="*/ 309030 h 1087628"/>
                <a:gd name="connsiteX99" fmla="*/ 74280 w 7045448"/>
                <a:gd name="connsiteY99" fmla="*/ 290923 h 1087628"/>
                <a:gd name="connsiteX0" fmla="*/ 74280 w 7045448"/>
                <a:gd name="connsiteY0" fmla="*/ 290923 h 1087628"/>
                <a:gd name="connsiteX1" fmla="*/ 83333 w 7045448"/>
                <a:gd name="connsiteY1" fmla="*/ 173228 h 1087628"/>
                <a:gd name="connsiteX2" fmla="*/ 54481 w 7045448"/>
                <a:gd name="connsiteY2" fmla="*/ 150935 h 1087628"/>
                <a:gd name="connsiteX3" fmla="*/ 114957 w 7045448"/>
                <a:gd name="connsiteY3" fmla="*/ 93161 h 1087628"/>
                <a:gd name="connsiteX4" fmla="*/ 239935 w 7045448"/>
                <a:gd name="connsiteY4" fmla="*/ 35332 h 1087628"/>
                <a:gd name="connsiteX5" fmla="*/ 354937 w 7045448"/>
                <a:gd name="connsiteY5" fmla="*/ 19319 h 1087628"/>
                <a:gd name="connsiteX6" fmla="*/ 365761 w 7045448"/>
                <a:gd name="connsiteY6" fmla="*/ 37478 h 1087628"/>
                <a:gd name="connsiteX7" fmla="*/ 387970 w 7045448"/>
                <a:gd name="connsiteY7" fmla="*/ 26332 h 1087628"/>
                <a:gd name="connsiteX8" fmla="*/ 431468 w 7045448"/>
                <a:gd name="connsiteY8" fmla="*/ 19372 h 1087628"/>
                <a:gd name="connsiteX9" fmla="*/ 501844 w 7045448"/>
                <a:gd name="connsiteY9" fmla="*/ 35438 h 1087628"/>
                <a:gd name="connsiteX10" fmla="*/ 680862 w 7045448"/>
                <a:gd name="connsiteY10" fmla="*/ 1212 h 1087628"/>
                <a:gd name="connsiteX11" fmla="*/ 729668 w 7045448"/>
                <a:gd name="connsiteY11" fmla="*/ 92480 h 1087628"/>
                <a:gd name="connsiteX12" fmla="*/ 807610 w 7045448"/>
                <a:gd name="connsiteY12" fmla="*/ 100801 h 1087628"/>
                <a:gd name="connsiteX13" fmla="*/ 820485 w 7045448"/>
                <a:gd name="connsiteY13" fmla="*/ 354717 h 1087628"/>
                <a:gd name="connsiteX14" fmla="*/ 943412 w 7045448"/>
                <a:gd name="connsiteY14" fmla="*/ 272816 h 1087628"/>
                <a:gd name="connsiteX15" fmla="*/ 970573 w 7045448"/>
                <a:gd name="connsiteY15" fmla="*/ 345244 h 1087628"/>
                <a:gd name="connsiteX16" fmla="*/ 1015840 w 7045448"/>
                <a:gd name="connsiteY16" fmla="*/ 390511 h 1087628"/>
                <a:gd name="connsiteX17" fmla="*/ 1124482 w 7045448"/>
                <a:gd name="connsiteY17" fmla="*/ 453886 h 1087628"/>
                <a:gd name="connsiteX18" fmla="*/ 1224070 w 7045448"/>
                <a:gd name="connsiteY18" fmla="*/ 490100 h 1087628"/>
                <a:gd name="connsiteX19" fmla="*/ 1586208 w 7045448"/>
                <a:gd name="connsiteY19" fmla="*/ 471993 h 1087628"/>
                <a:gd name="connsiteX20" fmla="*/ 2075096 w 7045448"/>
                <a:gd name="connsiteY20" fmla="*/ 462939 h 1087628"/>
                <a:gd name="connsiteX21" fmla="*/ 2455341 w 7045448"/>
                <a:gd name="connsiteY21" fmla="*/ 453886 h 1087628"/>
                <a:gd name="connsiteX22" fmla="*/ 2573036 w 7045448"/>
                <a:gd name="connsiteY22" fmla="*/ 444832 h 1087628"/>
                <a:gd name="connsiteX23" fmla="*/ 2672624 w 7045448"/>
                <a:gd name="connsiteY23" fmla="*/ 435779 h 1087628"/>
                <a:gd name="connsiteX24" fmla="*/ 2908014 w 7045448"/>
                <a:gd name="connsiteY24" fmla="*/ 426725 h 1087628"/>
                <a:gd name="connsiteX25" fmla="*/ 3116244 w 7045448"/>
                <a:gd name="connsiteY25" fmla="*/ 417672 h 1087628"/>
                <a:gd name="connsiteX26" fmla="*/ 3424062 w 7045448"/>
                <a:gd name="connsiteY26" fmla="*/ 408618 h 1087628"/>
                <a:gd name="connsiteX27" fmla="*/ 3722826 w 7045448"/>
                <a:gd name="connsiteY27" fmla="*/ 390511 h 1087628"/>
                <a:gd name="connsiteX28" fmla="*/ 4157393 w 7045448"/>
                <a:gd name="connsiteY28" fmla="*/ 408618 h 1087628"/>
                <a:gd name="connsiteX29" fmla="*/ 4193606 w 7045448"/>
                <a:gd name="connsiteY29" fmla="*/ 417672 h 1087628"/>
                <a:gd name="connsiteX30" fmla="*/ 4374676 w 7045448"/>
                <a:gd name="connsiteY30" fmla="*/ 444832 h 1087628"/>
                <a:gd name="connsiteX31" fmla="*/ 4709654 w 7045448"/>
                <a:gd name="connsiteY31" fmla="*/ 462939 h 1087628"/>
                <a:gd name="connsiteX32" fmla="*/ 4890723 w 7045448"/>
                <a:gd name="connsiteY32" fmla="*/ 490100 h 1087628"/>
                <a:gd name="connsiteX33" fmla="*/ 5370557 w 7045448"/>
                <a:gd name="connsiteY33" fmla="*/ 499153 h 1087628"/>
                <a:gd name="connsiteX34" fmla="*/ 5741749 w 7045448"/>
                <a:gd name="connsiteY34" fmla="*/ 508206 h 1087628"/>
                <a:gd name="connsiteX35" fmla="*/ 5959032 w 7045448"/>
                <a:gd name="connsiteY35" fmla="*/ 517260 h 1087628"/>
                <a:gd name="connsiteX36" fmla="*/ 6456973 w 7045448"/>
                <a:gd name="connsiteY36" fmla="*/ 526313 h 1087628"/>
                <a:gd name="connsiteX37" fmla="*/ 6574668 w 7045448"/>
                <a:gd name="connsiteY37" fmla="*/ 517260 h 1087628"/>
                <a:gd name="connsiteX38" fmla="*/ 6683309 w 7045448"/>
                <a:gd name="connsiteY38" fmla="*/ 490100 h 1087628"/>
                <a:gd name="connsiteX39" fmla="*/ 6710470 w 7045448"/>
                <a:gd name="connsiteY39" fmla="*/ 462939 h 1087628"/>
                <a:gd name="connsiteX40" fmla="*/ 6719523 w 7045448"/>
                <a:gd name="connsiteY40" fmla="*/ 435779 h 1087628"/>
                <a:gd name="connsiteX41" fmla="*/ 6755737 w 7045448"/>
                <a:gd name="connsiteY41" fmla="*/ 345244 h 1087628"/>
                <a:gd name="connsiteX42" fmla="*/ 6764791 w 7045448"/>
                <a:gd name="connsiteY42" fmla="*/ 290923 h 1087628"/>
                <a:gd name="connsiteX43" fmla="*/ 6782898 w 7045448"/>
                <a:gd name="connsiteY43" fmla="*/ 254709 h 1087628"/>
                <a:gd name="connsiteX44" fmla="*/ 6791951 w 7045448"/>
                <a:gd name="connsiteY44" fmla="*/ 227549 h 1087628"/>
                <a:gd name="connsiteX45" fmla="*/ 6801004 w 7045448"/>
                <a:gd name="connsiteY45" fmla="*/ 191335 h 1087628"/>
                <a:gd name="connsiteX46" fmla="*/ 6828165 w 7045448"/>
                <a:gd name="connsiteY46" fmla="*/ 164175 h 1087628"/>
                <a:gd name="connsiteX47" fmla="*/ 6900593 w 7045448"/>
                <a:gd name="connsiteY47" fmla="*/ 127961 h 1087628"/>
                <a:gd name="connsiteX48" fmla="*/ 6963967 w 7045448"/>
                <a:gd name="connsiteY48" fmla="*/ 155121 h 1087628"/>
                <a:gd name="connsiteX49" fmla="*/ 6991127 w 7045448"/>
                <a:gd name="connsiteY49" fmla="*/ 200389 h 1087628"/>
                <a:gd name="connsiteX50" fmla="*/ 7027341 w 7045448"/>
                <a:gd name="connsiteY50" fmla="*/ 281870 h 1087628"/>
                <a:gd name="connsiteX51" fmla="*/ 7036395 w 7045448"/>
                <a:gd name="connsiteY51" fmla="*/ 318084 h 1087628"/>
                <a:gd name="connsiteX52" fmla="*/ 7045448 w 7045448"/>
                <a:gd name="connsiteY52" fmla="*/ 345244 h 1087628"/>
                <a:gd name="connsiteX53" fmla="*/ 7036395 w 7045448"/>
                <a:gd name="connsiteY53" fmla="*/ 562527 h 1087628"/>
                <a:gd name="connsiteX54" fmla="*/ 7018288 w 7045448"/>
                <a:gd name="connsiteY54" fmla="*/ 589688 h 1087628"/>
                <a:gd name="connsiteX55" fmla="*/ 7009234 w 7045448"/>
                <a:gd name="connsiteY55" fmla="*/ 644008 h 1087628"/>
                <a:gd name="connsiteX56" fmla="*/ 6991127 w 7045448"/>
                <a:gd name="connsiteY56" fmla="*/ 680222 h 1087628"/>
                <a:gd name="connsiteX57" fmla="*/ 6945860 w 7045448"/>
                <a:gd name="connsiteY57" fmla="*/ 752650 h 1087628"/>
                <a:gd name="connsiteX58" fmla="*/ 6909646 w 7045448"/>
                <a:gd name="connsiteY58" fmla="*/ 825078 h 1087628"/>
                <a:gd name="connsiteX59" fmla="*/ 6873432 w 7045448"/>
                <a:gd name="connsiteY59" fmla="*/ 834131 h 1087628"/>
                <a:gd name="connsiteX60" fmla="*/ 6728577 w 7045448"/>
                <a:gd name="connsiteY60" fmla="*/ 816024 h 1087628"/>
                <a:gd name="connsiteX61" fmla="*/ 6592775 w 7045448"/>
                <a:gd name="connsiteY61" fmla="*/ 797917 h 1087628"/>
                <a:gd name="connsiteX62" fmla="*/ 6339278 w 7045448"/>
                <a:gd name="connsiteY62" fmla="*/ 806971 h 1087628"/>
                <a:gd name="connsiteX63" fmla="*/ 6203476 w 7045448"/>
                <a:gd name="connsiteY63" fmla="*/ 825078 h 1087628"/>
                <a:gd name="connsiteX64" fmla="*/ 6031460 w 7045448"/>
                <a:gd name="connsiteY64" fmla="*/ 834131 h 1087628"/>
                <a:gd name="connsiteX65" fmla="*/ 5859444 w 7045448"/>
                <a:gd name="connsiteY65" fmla="*/ 852238 h 1087628"/>
                <a:gd name="connsiteX66" fmla="*/ 5578787 w 7045448"/>
                <a:gd name="connsiteY66" fmla="*/ 861292 h 1087628"/>
                <a:gd name="connsiteX67" fmla="*/ 5415824 w 7045448"/>
                <a:gd name="connsiteY67" fmla="*/ 870345 h 1087628"/>
                <a:gd name="connsiteX68" fmla="*/ 5198541 w 7045448"/>
                <a:gd name="connsiteY68" fmla="*/ 879399 h 1087628"/>
                <a:gd name="connsiteX69" fmla="*/ 5071793 w 7045448"/>
                <a:gd name="connsiteY69" fmla="*/ 906559 h 1087628"/>
                <a:gd name="connsiteX70" fmla="*/ 4999365 w 7045448"/>
                <a:gd name="connsiteY70" fmla="*/ 915612 h 1087628"/>
                <a:gd name="connsiteX71" fmla="*/ 4945044 w 7045448"/>
                <a:gd name="connsiteY71" fmla="*/ 924666 h 1087628"/>
                <a:gd name="connsiteX72" fmla="*/ 4791135 w 7045448"/>
                <a:gd name="connsiteY72" fmla="*/ 942773 h 1087628"/>
                <a:gd name="connsiteX73" fmla="*/ 4628173 w 7045448"/>
                <a:gd name="connsiteY73" fmla="*/ 969933 h 1087628"/>
                <a:gd name="connsiteX74" fmla="*/ 3795254 w 7045448"/>
                <a:gd name="connsiteY74" fmla="*/ 988040 h 1087628"/>
                <a:gd name="connsiteX75" fmla="*/ 3614185 w 7045448"/>
                <a:gd name="connsiteY75" fmla="*/ 997094 h 1087628"/>
                <a:gd name="connsiteX76" fmla="*/ 3505543 w 7045448"/>
                <a:gd name="connsiteY76" fmla="*/ 1006147 h 1087628"/>
                <a:gd name="connsiteX77" fmla="*/ 3424062 w 7045448"/>
                <a:gd name="connsiteY77" fmla="*/ 1015201 h 1087628"/>
                <a:gd name="connsiteX78" fmla="*/ 2781266 w 7045448"/>
                <a:gd name="connsiteY78" fmla="*/ 1042361 h 1087628"/>
                <a:gd name="connsiteX79" fmla="*/ 2654517 w 7045448"/>
                <a:gd name="connsiteY79" fmla="*/ 1051414 h 1087628"/>
                <a:gd name="connsiteX80" fmla="*/ 2391967 w 7045448"/>
                <a:gd name="connsiteY80" fmla="*/ 1060468 h 1087628"/>
                <a:gd name="connsiteX81" fmla="*/ 2219951 w 7045448"/>
                <a:gd name="connsiteY81" fmla="*/ 1078575 h 1087628"/>
                <a:gd name="connsiteX82" fmla="*/ 2075096 w 7045448"/>
                <a:gd name="connsiteY82" fmla="*/ 1087628 h 1087628"/>
                <a:gd name="connsiteX83" fmla="*/ 1740117 w 7045448"/>
                <a:gd name="connsiteY83" fmla="*/ 1078575 h 1087628"/>
                <a:gd name="connsiteX84" fmla="*/ 1676743 w 7045448"/>
                <a:gd name="connsiteY84" fmla="*/ 1060468 h 1087628"/>
                <a:gd name="connsiteX85" fmla="*/ 1450406 w 7045448"/>
                <a:gd name="connsiteY85" fmla="*/ 1033307 h 1087628"/>
                <a:gd name="connsiteX86" fmla="*/ 1260284 w 7045448"/>
                <a:gd name="connsiteY86" fmla="*/ 1024254 h 1087628"/>
                <a:gd name="connsiteX87" fmla="*/ 988680 w 7045448"/>
                <a:gd name="connsiteY87" fmla="*/ 1006147 h 1087628"/>
                <a:gd name="connsiteX88" fmla="*/ 626541 w 7045448"/>
                <a:gd name="connsiteY88" fmla="*/ 997094 h 1087628"/>
                <a:gd name="connsiteX89" fmla="*/ 490739 w 7045448"/>
                <a:gd name="connsiteY89" fmla="*/ 988040 h 1087628"/>
                <a:gd name="connsiteX90" fmla="*/ 291563 w 7045448"/>
                <a:gd name="connsiteY90" fmla="*/ 960880 h 1087628"/>
                <a:gd name="connsiteX91" fmla="*/ 137654 w 7045448"/>
                <a:gd name="connsiteY91" fmla="*/ 924666 h 1087628"/>
                <a:gd name="connsiteX92" fmla="*/ 74280 w 7045448"/>
                <a:gd name="connsiteY92" fmla="*/ 834131 h 1087628"/>
                <a:gd name="connsiteX93" fmla="*/ 56173 w 7045448"/>
                <a:gd name="connsiteY93" fmla="*/ 806971 h 1087628"/>
                <a:gd name="connsiteX94" fmla="*/ 29012 w 7045448"/>
                <a:gd name="connsiteY94" fmla="*/ 743597 h 1087628"/>
                <a:gd name="connsiteX95" fmla="*/ 10905 w 7045448"/>
                <a:gd name="connsiteY95" fmla="*/ 707383 h 1087628"/>
                <a:gd name="connsiteX96" fmla="*/ 10905 w 7045448"/>
                <a:gd name="connsiteY96" fmla="*/ 399565 h 1087628"/>
                <a:gd name="connsiteX97" fmla="*/ 29012 w 7045448"/>
                <a:gd name="connsiteY97" fmla="*/ 336191 h 1087628"/>
                <a:gd name="connsiteX98" fmla="*/ 47119 w 7045448"/>
                <a:gd name="connsiteY98" fmla="*/ 309030 h 1087628"/>
                <a:gd name="connsiteX99" fmla="*/ 74280 w 7045448"/>
                <a:gd name="connsiteY99" fmla="*/ 290923 h 1087628"/>
                <a:gd name="connsiteX0" fmla="*/ 74280 w 7045448"/>
                <a:gd name="connsiteY0" fmla="*/ 290923 h 1087628"/>
                <a:gd name="connsiteX1" fmla="*/ 34320 w 7045448"/>
                <a:gd name="connsiteY1" fmla="*/ 204627 h 1087628"/>
                <a:gd name="connsiteX2" fmla="*/ 54481 w 7045448"/>
                <a:gd name="connsiteY2" fmla="*/ 150935 h 1087628"/>
                <a:gd name="connsiteX3" fmla="*/ 114957 w 7045448"/>
                <a:gd name="connsiteY3" fmla="*/ 93161 h 1087628"/>
                <a:gd name="connsiteX4" fmla="*/ 239935 w 7045448"/>
                <a:gd name="connsiteY4" fmla="*/ 35332 h 1087628"/>
                <a:gd name="connsiteX5" fmla="*/ 354937 w 7045448"/>
                <a:gd name="connsiteY5" fmla="*/ 19319 h 1087628"/>
                <a:gd name="connsiteX6" fmla="*/ 365761 w 7045448"/>
                <a:gd name="connsiteY6" fmla="*/ 37478 h 1087628"/>
                <a:gd name="connsiteX7" fmla="*/ 387970 w 7045448"/>
                <a:gd name="connsiteY7" fmla="*/ 26332 h 1087628"/>
                <a:gd name="connsiteX8" fmla="*/ 431468 w 7045448"/>
                <a:gd name="connsiteY8" fmla="*/ 19372 h 1087628"/>
                <a:gd name="connsiteX9" fmla="*/ 501844 w 7045448"/>
                <a:gd name="connsiteY9" fmla="*/ 35438 h 1087628"/>
                <a:gd name="connsiteX10" fmla="*/ 680862 w 7045448"/>
                <a:gd name="connsiteY10" fmla="*/ 1212 h 1087628"/>
                <a:gd name="connsiteX11" fmla="*/ 729668 w 7045448"/>
                <a:gd name="connsiteY11" fmla="*/ 92480 h 1087628"/>
                <a:gd name="connsiteX12" fmla="*/ 807610 w 7045448"/>
                <a:gd name="connsiteY12" fmla="*/ 100801 h 1087628"/>
                <a:gd name="connsiteX13" fmla="*/ 820485 w 7045448"/>
                <a:gd name="connsiteY13" fmla="*/ 354717 h 1087628"/>
                <a:gd name="connsiteX14" fmla="*/ 943412 w 7045448"/>
                <a:gd name="connsiteY14" fmla="*/ 272816 h 1087628"/>
                <a:gd name="connsiteX15" fmla="*/ 970573 w 7045448"/>
                <a:gd name="connsiteY15" fmla="*/ 345244 h 1087628"/>
                <a:gd name="connsiteX16" fmla="*/ 1015840 w 7045448"/>
                <a:gd name="connsiteY16" fmla="*/ 390511 h 1087628"/>
                <a:gd name="connsiteX17" fmla="*/ 1124482 w 7045448"/>
                <a:gd name="connsiteY17" fmla="*/ 453886 h 1087628"/>
                <a:gd name="connsiteX18" fmla="*/ 1224070 w 7045448"/>
                <a:gd name="connsiteY18" fmla="*/ 490100 h 1087628"/>
                <a:gd name="connsiteX19" fmla="*/ 1586208 w 7045448"/>
                <a:gd name="connsiteY19" fmla="*/ 471993 h 1087628"/>
                <a:gd name="connsiteX20" fmla="*/ 2075096 w 7045448"/>
                <a:gd name="connsiteY20" fmla="*/ 462939 h 1087628"/>
                <a:gd name="connsiteX21" fmla="*/ 2455341 w 7045448"/>
                <a:gd name="connsiteY21" fmla="*/ 453886 h 1087628"/>
                <a:gd name="connsiteX22" fmla="*/ 2573036 w 7045448"/>
                <a:gd name="connsiteY22" fmla="*/ 444832 h 1087628"/>
                <a:gd name="connsiteX23" fmla="*/ 2672624 w 7045448"/>
                <a:gd name="connsiteY23" fmla="*/ 435779 h 1087628"/>
                <a:gd name="connsiteX24" fmla="*/ 2908014 w 7045448"/>
                <a:gd name="connsiteY24" fmla="*/ 426725 h 1087628"/>
                <a:gd name="connsiteX25" fmla="*/ 3116244 w 7045448"/>
                <a:gd name="connsiteY25" fmla="*/ 417672 h 1087628"/>
                <a:gd name="connsiteX26" fmla="*/ 3424062 w 7045448"/>
                <a:gd name="connsiteY26" fmla="*/ 408618 h 1087628"/>
                <a:gd name="connsiteX27" fmla="*/ 3722826 w 7045448"/>
                <a:gd name="connsiteY27" fmla="*/ 390511 h 1087628"/>
                <a:gd name="connsiteX28" fmla="*/ 4157393 w 7045448"/>
                <a:gd name="connsiteY28" fmla="*/ 408618 h 1087628"/>
                <a:gd name="connsiteX29" fmla="*/ 4193606 w 7045448"/>
                <a:gd name="connsiteY29" fmla="*/ 417672 h 1087628"/>
                <a:gd name="connsiteX30" fmla="*/ 4374676 w 7045448"/>
                <a:gd name="connsiteY30" fmla="*/ 444832 h 1087628"/>
                <a:gd name="connsiteX31" fmla="*/ 4709654 w 7045448"/>
                <a:gd name="connsiteY31" fmla="*/ 462939 h 1087628"/>
                <a:gd name="connsiteX32" fmla="*/ 4890723 w 7045448"/>
                <a:gd name="connsiteY32" fmla="*/ 490100 h 1087628"/>
                <a:gd name="connsiteX33" fmla="*/ 5370557 w 7045448"/>
                <a:gd name="connsiteY33" fmla="*/ 499153 h 1087628"/>
                <a:gd name="connsiteX34" fmla="*/ 5741749 w 7045448"/>
                <a:gd name="connsiteY34" fmla="*/ 508206 h 1087628"/>
                <a:gd name="connsiteX35" fmla="*/ 5959032 w 7045448"/>
                <a:gd name="connsiteY35" fmla="*/ 517260 h 1087628"/>
                <a:gd name="connsiteX36" fmla="*/ 6456973 w 7045448"/>
                <a:gd name="connsiteY36" fmla="*/ 526313 h 1087628"/>
                <a:gd name="connsiteX37" fmla="*/ 6574668 w 7045448"/>
                <a:gd name="connsiteY37" fmla="*/ 517260 h 1087628"/>
                <a:gd name="connsiteX38" fmla="*/ 6683309 w 7045448"/>
                <a:gd name="connsiteY38" fmla="*/ 490100 h 1087628"/>
                <a:gd name="connsiteX39" fmla="*/ 6710470 w 7045448"/>
                <a:gd name="connsiteY39" fmla="*/ 462939 h 1087628"/>
                <a:gd name="connsiteX40" fmla="*/ 6719523 w 7045448"/>
                <a:gd name="connsiteY40" fmla="*/ 435779 h 1087628"/>
                <a:gd name="connsiteX41" fmla="*/ 6755737 w 7045448"/>
                <a:gd name="connsiteY41" fmla="*/ 345244 h 1087628"/>
                <a:gd name="connsiteX42" fmla="*/ 6764791 w 7045448"/>
                <a:gd name="connsiteY42" fmla="*/ 290923 h 1087628"/>
                <a:gd name="connsiteX43" fmla="*/ 6782898 w 7045448"/>
                <a:gd name="connsiteY43" fmla="*/ 254709 h 1087628"/>
                <a:gd name="connsiteX44" fmla="*/ 6791951 w 7045448"/>
                <a:gd name="connsiteY44" fmla="*/ 227549 h 1087628"/>
                <a:gd name="connsiteX45" fmla="*/ 6801004 w 7045448"/>
                <a:gd name="connsiteY45" fmla="*/ 191335 h 1087628"/>
                <a:gd name="connsiteX46" fmla="*/ 6828165 w 7045448"/>
                <a:gd name="connsiteY46" fmla="*/ 164175 h 1087628"/>
                <a:gd name="connsiteX47" fmla="*/ 6900593 w 7045448"/>
                <a:gd name="connsiteY47" fmla="*/ 127961 h 1087628"/>
                <a:gd name="connsiteX48" fmla="*/ 6963967 w 7045448"/>
                <a:gd name="connsiteY48" fmla="*/ 155121 h 1087628"/>
                <a:gd name="connsiteX49" fmla="*/ 6991127 w 7045448"/>
                <a:gd name="connsiteY49" fmla="*/ 200389 h 1087628"/>
                <a:gd name="connsiteX50" fmla="*/ 7027341 w 7045448"/>
                <a:gd name="connsiteY50" fmla="*/ 281870 h 1087628"/>
                <a:gd name="connsiteX51" fmla="*/ 7036395 w 7045448"/>
                <a:gd name="connsiteY51" fmla="*/ 318084 h 1087628"/>
                <a:gd name="connsiteX52" fmla="*/ 7045448 w 7045448"/>
                <a:gd name="connsiteY52" fmla="*/ 345244 h 1087628"/>
                <a:gd name="connsiteX53" fmla="*/ 7036395 w 7045448"/>
                <a:gd name="connsiteY53" fmla="*/ 562527 h 1087628"/>
                <a:gd name="connsiteX54" fmla="*/ 7018288 w 7045448"/>
                <a:gd name="connsiteY54" fmla="*/ 589688 h 1087628"/>
                <a:gd name="connsiteX55" fmla="*/ 7009234 w 7045448"/>
                <a:gd name="connsiteY55" fmla="*/ 644008 h 1087628"/>
                <a:gd name="connsiteX56" fmla="*/ 6991127 w 7045448"/>
                <a:gd name="connsiteY56" fmla="*/ 680222 h 1087628"/>
                <a:gd name="connsiteX57" fmla="*/ 6945860 w 7045448"/>
                <a:gd name="connsiteY57" fmla="*/ 752650 h 1087628"/>
                <a:gd name="connsiteX58" fmla="*/ 6909646 w 7045448"/>
                <a:gd name="connsiteY58" fmla="*/ 825078 h 1087628"/>
                <a:gd name="connsiteX59" fmla="*/ 6873432 w 7045448"/>
                <a:gd name="connsiteY59" fmla="*/ 834131 h 1087628"/>
                <a:gd name="connsiteX60" fmla="*/ 6728577 w 7045448"/>
                <a:gd name="connsiteY60" fmla="*/ 816024 h 1087628"/>
                <a:gd name="connsiteX61" fmla="*/ 6592775 w 7045448"/>
                <a:gd name="connsiteY61" fmla="*/ 797917 h 1087628"/>
                <a:gd name="connsiteX62" fmla="*/ 6339278 w 7045448"/>
                <a:gd name="connsiteY62" fmla="*/ 806971 h 1087628"/>
                <a:gd name="connsiteX63" fmla="*/ 6203476 w 7045448"/>
                <a:gd name="connsiteY63" fmla="*/ 825078 h 1087628"/>
                <a:gd name="connsiteX64" fmla="*/ 6031460 w 7045448"/>
                <a:gd name="connsiteY64" fmla="*/ 834131 h 1087628"/>
                <a:gd name="connsiteX65" fmla="*/ 5859444 w 7045448"/>
                <a:gd name="connsiteY65" fmla="*/ 852238 h 1087628"/>
                <a:gd name="connsiteX66" fmla="*/ 5578787 w 7045448"/>
                <a:gd name="connsiteY66" fmla="*/ 861292 h 1087628"/>
                <a:gd name="connsiteX67" fmla="*/ 5415824 w 7045448"/>
                <a:gd name="connsiteY67" fmla="*/ 870345 h 1087628"/>
                <a:gd name="connsiteX68" fmla="*/ 5198541 w 7045448"/>
                <a:gd name="connsiteY68" fmla="*/ 879399 h 1087628"/>
                <a:gd name="connsiteX69" fmla="*/ 5071793 w 7045448"/>
                <a:gd name="connsiteY69" fmla="*/ 906559 h 1087628"/>
                <a:gd name="connsiteX70" fmla="*/ 4999365 w 7045448"/>
                <a:gd name="connsiteY70" fmla="*/ 915612 h 1087628"/>
                <a:gd name="connsiteX71" fmla="*/ 4945044 w 7045448"/>
                <a:gd name="connsiteY71" fmla="*/ 924666 h 1087628"/>
                <a:gd name="connsiteX72" fmla="*/ 4791135 w 7045448"/>
                <a:gd name="connsiteY72" fmla="*/ 942773 h 1087628"/>
                <a:gd name="connsiteX73" fmla="*/ 4628173 w 7045448"/>
                <a:gd name="connsiteY73" fmla="*/ 969933 h 1087628"/>
                <a:gd name="connsiteX74" fmla="*/ 3795254 w 7045448"/>
                <a:gd name="connsiteY74" fmla="*/ 988040 h 1087628"/>
                <a:gd name="connsiteX75" fmla="*/ 3614185 w 7045448"/>
                <a:gd name="connsiteY75" fmla="*/ 997094 h 1087628"/>
                <a:gd name="connsiteX76" fmla="*/ 3505543 w 7045448"/>
                <a:gd name="connsiteY76" fmla="*/ 1006147 h 1087628"/>
                <a:gd name="connsiteX77" fmla="*/ 3424062 w 7045448"/>
                <a:gd name="connsiteY77" fmla="*/ 1015201 h 1087628"/>
                <a:gd name="connsiteX78" fmla="*/ 2781266 w 7045448"/>
                <a:gd name="connsiteY78" fmla="*/ 1042361 h 1087628"/>
                <a:gd name="connsiteX79" fmla="*/ 2654517 w 7045448"/>
                <a:gd name="connsiteY79" fmla="*/ 1051414 h 1087628"/>
                <a:gd name="connsiteX80" fmla="*/ 2391967 w 7045448"/>
                <a:gd name="connsiteY80" fmla="*/ 1060468 h 1087628"/>
                <a:gd name="connsiteX81" fmla="*/ 2219951 w 7045448"/>
                <a:gd name="connsiteY81" fmla="*/ 1078575 h 1087628"/>
                <a:gd name="connsiteX82" fmla="*/ 2075096 w 7045448"/>
                <a:gd name="connsiteY82" fmla="*/ 1087628 h 1087628"/>
                <a:gd name="connsiteX83" fmla="*/ 1740117 w 7045448"/>
                <a:gd name="connsiteY83" fmla="*/ 1078575 h 1087628"/>
                <a:gd name="connsiteX84" fmla="*/ 1676743 w 7045448"/>
                <a:gd name="connsiteY84" fmla="*/ 1060468 h 1087628"/>
                <a:gd name="connsiteX85" fmla="*/ 1450406 w 7045448"/>
                <a:gd name="connsiteY85" fmla="*/ 1033307 h 1087628"/>
                <a:gd name="connsiteX86" fmla="*/ 1260284 w 7045448"/>
                <a:gd name="connsiteY86" fmla="*/ 1024254 h 1087628"/>
                <a:gd name="connsiteX87" fmla="*/ 988680 w 7045448"/>
                <a:gd name="connsiteY87" fmla="*/ 1006147 h 1087628"/>
                <a:gd name="connsiteX88" fmla="*/ 626541 w 7045448"/>
                <a:gd name="connsiteY88" fmla="*/ 997094 h 1087628"/>
                <a:gd name="connsiteX89" fmla="*/ 490739 w 7045448"/>
                <a:gd name="connsiteY89" fmla="*/ 988040 h 1087628"/>
                <a:gd name="connsiteX90" fmla="*/ 291563 w 7045448"/>
                <a:gd name="connsiteY90" fmla="*/ 960880 h 1087628"/>
                <a:gd name="connsiteX91" fmla="*/ 137654 w 7045448"/>
                <a:gd name="connsiteY91" fmla="*/ 924666 h 1087628"/>
                <a:gd name="connsiteX92" fmla="*/ 74280 w 7045448"/>
                <a:gd name="connsiteY92" fmla="*/ 834131 h 1087628"/>
                <a:gd name="connsiteX93" fmla="*/ 56173 w 7045448"/>
                <a:gd name="connsiteY93" fmla="*/ 806971 h 1087628"/>
                <a:gd name="connsiteX94" fmla="*/ 29012 w 7045448"/>
                <a:gd name="connsiteY94" fmla="*/ 743597 h 1087628"/>
                <a:gd name="connsiteX95" fmla="*/ 10905 w 7045448"/>
                <a:gd name="connsiteY95" fmla="*/ 707383 h 1087628"/>
                <a:gd name="connsiteX96" fmla="*/ 10905 w 7045448"/>
                <a:gd name="connsiteY96" fmla="*/ 399565 h 1087628"/>
                <a:gd name="connsiteX97" fmla="*/ 29012 w 7045448"/>
                <a:gd name="connsiteY97" fmla="*/ 336191 h 1087628"/>
                <a:gd name="connsiteX98" fmla="*/ 47119 w 7045448"/>
                <a:gd name="connsiteY98" fmla="*/ 309030 h 1087628"/>
                <a:gd name="connsiteX99" fmla="*/ 74280 w 7045448"/>
                <a:gd name="connsiteY99" fmla="*/ 290923 h 1087628"/>
                <a:gd name="connsiteX0" fmla="*/ 32270 w 7045448"/>
                <a:gd name="connsiteY0" fmla="*/ 274177 h 1087628"/>
                <a:gd name="connsiteX1" fmla="*/ 34320 w 7045448"/>
                <a:gd name="connsiteY1" fmla="*/ 204627 h 1087628"/>
                <a:gd name="connsiteX2" fmla="*/ 54481 w 7045448"/>
                <a:gd name="connsiteY2" fmla="*/ 150935 h 1087628"/>
                <a:gd name="connsiteX3" fmla="*/ 114957 w 7045448"/>
                <a:gd name="connsiteY3" fmla="*/ 93161 h 1087628"/>
                <a:gd name="connsiteX4" fmla="*/ 239935 w 7045448"/>
                <a:gd name="connsiteY4" fmla="*/ 35332 h 1087628"/>
                <a:gd name="connsiteX5" fmla="*/ 354937 w 7045448"/>
                <a:gd name="connsiteY5" fmla="*/ 19319 h 1087628"/>
                <a:gd name="connsiteX6" fmla="*/ 365761 w 7045448"/>
                <a:gd name="connsiteY6" fmla="*/ 37478 h 1087628"/>
                <a:gd name="connsiteX7" fmla="*/ 387970 w 7045448"/>
                <a:gd name="connsiteY7" fmla="*/ 26332 h 1087628"/>
                <a:gd name="connsiteX8" fmla="*/ 431468 w 7045448"/>
                <a:gd name="connsiteY8" fmla="*/ 19372 h 1087628"/>
                <a:gd name="connsiteX9" fmla="*/ 501844 w 7045448"/>
                <a:gd name="connsiteY9" fmla="*/ 35438 h 1087628"/>
                <a:gd name="connsiteX10" fmla="*/ 680862 w 7045448"/>
                <a:gd name="connsiteY10" fmla="*/ 1212 h 1087628"/>
                <a:gd name="connsiteX11" fmla="*/ 729668 w 7045448"/>
                <a:gd name="connsiteY11" fmla="*/ 92480 h 1087628"/>
                <a:gd name="connsiteX12" fmla="*/ 807610 w 7045448"/>
                <a:gd name="connsiteY12" fmla="*/ 100801 h 1087628"/>
                <a:gd name="connsiteX13" fmla="*/ 820485 w 7045448"/>
                <a:gd name="connsiteY13" fmla="*/ 354717 h 1087628"/>
                <a:gd name="connsiteX14" fmla="*/ 943412 w 7045448"/>
                <a:gd name="connsiteY14" fmla="*/ 272816 h 1087628"/>
                <a:gd name="connsiteX15" fmla="*/ 970573 w 7045448"/>
                <a:gd name="connsiteY15" fmla="*/ 345244 h 1087628"/>
                <a:gd name="connsiteX16" fmla="*/ 1015840 w 7045448"/>
                <a:gd name="connsiteY16" fmla="*/ 390511 h 1087628"/>
                <a:gd name="connsiteX17" fmla="*/ 1124482 w 7045448"/>
                <a:gd name="connsiteY17" fmla="*/ 453886 h 1087628"/>
                <a:gd name="connsiteX18" fmla="*/ 1224070 w 7045448"/>
                <a:gd name="connsiteY18" fmla="*/ 490100 h 1087628"/>
                <a:gd name="connsiteX19" fmla="*/ 1586208 w 7045448"/>
                <a:gd name="connsiteY19" fmla="*/ 471993 h 1087628"/>
                <a:gd name="connsiteX20" fmla="*/ 2075096 w 7045448"/>
                <a:gd name="connsiteY20" fmla="*/ 462939 h 1087628"/>
                <a:gd name="connsiteX21" fmla="*/ 2455341 w 7045448"/>
                <a:gd name="connsiteY21" fmla="*/ 453886 h 1087628"/>
                <a:gd name="connsiteX22" fmla="*/ 2573036 w 7045448"/>
                <a:gd name="connsiteY22" fmla="*/ 444832 h 1087628"/>
                <a:gd name="connsiteX23" fmla="*/ 2672624 w 7045448"/>
                <a:gd name="connsiteY23" fmla="*/ 435779 h 1087628"/>
                <a:gd name="connsiteX24" fmla="*/ 2908014 w 7045448"/>
                <a:gd name="connsiteY24" fmla="*/ 426725 h 1087628"/>
                <a:gd name="connsiteX25" fmla="*/ 3116244 w 7045448"/>
                <a:gd name="connsiteY25" fmla="*/ 417672 h 1087628"/>
                <a:gd name="connsiteX26" fmla="*/ 3424062 w 7045448"/>
                <a:gd name="connsiteY26" fmla="*/ 408618 h 1087628"/>
                <a:gd name="connsiteX27" fmla="*/ 3722826 w 7045448"/>
                <a:gd name="connsiteY27" fmla="*/ 390511 h 1087628"/>
                <a:gd name="connsiteX28" fmla="*/ 4157393 w 7045448"/>
                <a:gd name="connsiteY28" fmla="*/ 408618 h 1087628"/>
                <a:gd name="connsiteX29" fmla="*/ 4193606 w 7045448"/>
                <a:gd name="connsiteY29" fmla="*/ 417672 h 1087628"/>
                <a:gd name="connsiteX30" fmla="*/ 4374676 w 7045448"/>
                <a:gd name="connsiteY30" fmla="*/ 444832 h 1087628"/>
                <a:gd name="connsiteX31" fmla="*/ 4709654 w 7045448"/>
                <a:gd name="connsiteY31" fmla="*/ 462939 h 1087628"/>
                <a:gd name="connsiteX32" fmla="*/ 4890723 w 7045448"/>
                <a:gd name="connsiteY32" fmla="*/ 490100 h 1087628"/>
                <a:gd name="connsiteX33" fmla="*/ 5370557 w 7045448"/>
                <a:gd name="connsiteY33" fmla="*/ 499153 h 1087628"/>
                <a:gd name="connsiteX34" fmla="*/ 5741749 w 7045448"/>
                <a:gd name="connsiteY34" fmla="*/ 508206 h 1087628"/>
                <a:gd name="connsiteX35" fmla="*/ 5959032 w 7045448"/>
                <a:gd name="connsiteY35" fmla="*/ 517260 h 1087628"/>
                <a:gd name="connsiteX36" fmla="*/ 6456973 w 7045448"/>
                <a:gd name="connsiteY36" fmla="*/ 526313 h 1087628"/>
                <a:gd name="connsiteX37" fmla="*/ 6574668 w 7045448"/>
                <a:gd name="connsiteY37" fmla="*/ 517260 h 1087628"/>
                <a:gd name="connsiteX38" fmla="*/ 6683309 w 7045448"/>
                <a:gd name="connsiteY38" fmla="*/ 490100 h 1087628"/>
                <a:gd name="connsiteX39" fmla="*/ 6710470 w 7045448"/>
                <a:gd name="connsiteY39" fmla="*/ 462939 h 1087628"/>
                <a:gd name="connsiteX40" fmla="*/ 6719523 w 7045448"/>
                <a:gd name="connsiteY40" fmla="*/ 435779 h 1087628"/>
                <a:gd name="connsiteX41" fmla="*/ 6755737 w 7045448"/>
                <a:gd name="connsiteY41" fmla="*/ 345244 h 1087628"/>
                <a:gd name="connsiteX42" fmla="*/ 6764791 w 7045448"/>
                <a:gd name="connsiteY42" fmla="*/ 290923 h 1087628"/>
                <a:gd name="connsiteX43" fmla="*/ 6782898 w 7045448"/>
                <a:gd name="connsiteY43" fmla="*/ 254709 h 1087628"/>
                <a:gd name="connsiteX44" fmla="*/ 6791951 w 7045448"/>
                <a:gd name="connsiteY44" fmla="*/ 227549 h 1087628"/>
                <a:gd name="connsiteX45" fmla="*/ 6801004 w 7045448"/>
                <a:gd name="connsiteY45" fmla="*/ 191335 h 1087628"/>
                <a:gd name="connsiteX46" fmla="*/ 6828165 w 7045448"/>
                <a:gd name="connsiteY46" fmla="*/ 164175 h 1087628"/>
                <a:gd name="connsiteX47" fmla="*/ 6900593 w 7045448"/>
                <a:gd name="connsiteY47" fmla="*/ 127961 h 1087628"/>
                <a:gd name="connsiteX48" fmla="*/ 6963967 w 7045448"/>
                <a:gd name="connsiteY48" fmla="*/ 155121 h 1087628"/>
                <a:gd name="connsiteX49" fmla="*/ 6991127 w 7045448"/>
                <a:gd name="connsiteY49" fmla="*/ 200389 h 1087628"/>
                <a:gd name="connsiteX50" fmla="*/ 7027341 w 7045448"/>
                <a:gd name="connsiteY50" fmla="*/ 281870 h 1087628"/>
                <a:gd name="connsiteX51" fmla="*/ 7036395 w 7045448"/>
                <a:gd name="connsiteY51" fmla="*/ 318084 h 1087628"/>
                <a:gd name="connsiteX52" fmla="*/ 7045448 w 7045448"/>
                <a:gd name="connsiteY52" fmla="*/ 345244 h 1087628"/>
                <a:gd name="connsiteX53" fmla="*/ 7036395 w 7045448"/>
                <a:gd name="connsiteY53" fmla="*/ 562527 h 1087628"/>
                <a:gd name="connsiteX54" fmla="*/ 7018288 w 7045448"/>
                <a:gd name="connsiteY54" fmla="*/ 589688 h 1087628"/>
                <a:gd name="connsiteX55" fmla="*/ 7009234 w 7045448"/>
                <a:gd name="connsiteY55" fmla="*/ 644008 h 1087628"/>
                <a:gd name="connsiteX56" fmla="*/ 6991127 w 7045448"/>
                <a:gd name="connsiteY56" fmla="*/ 680222 h 1087628"/>
                <a:gd name="connsiteX57" fmla="*/ 6945860 w 7045448"/>
                <a:gd name="connsiteY57" fmla="*/ 752650 h 1087628"/>
                <a:gd name="connsiteX58" fmla="*/ 6909646 w 7045448"/>
                <a:gd name="connsiteY58" fmla="*/ 825078 h 1087628"/>
                <a:gd name="connsiteX59" fmla="*/ 6873432 w 7045448"/>
                <a:gd name="connsiteY59" fmla="*/ 834131 h 1087628"/>
                <a:gd name="connsiteX60" fmla="*/ 6728577 w 7045448"/>
                <a:gd name="connsiteY60" fmla="*/ 816024 h 1087628"/>
                <a:gd name="connsiteX61" fmla="*/ 6592775 w 7045448"/>
                <a:gd name="connsiteY61" fmla="*/ 797917 h 1087628"/>
                <a:gd name="connsiteX62" fmla="*/ 6339278 w 7045448"/>
                <a:gd name="connsiteY62" fmla="*/ 806971 h 1087628"/>
                <a:gd name="connsiteX63" fmla="*/ 6203476 w 7045448"/>
                <a:gd name="connsiteY63" fmla="*/ 825078 h 1087628"/>
                <a:gd name="connsiteX64" fmla="*/ 6031460 w 7045448"/>
                <a:gd name="connsiteY64" fmla="*/ 834131 h 1087628"/>
                <a:gd name="connsiteX65" fmla="*/ 5859444 w 7045448"/>
                <a:gd name="connsiteY65" fmla="*/ 852238 h 1087628"/>
                <a:gd name="connsiteX66" fmla="*/ 5578787 w 7045448"/>
                <a:gd name="connsiteY66" fmla="*/ 861292 h 1087628"/>
                <a:gd name="connsiteX67" fmla="*/ 5415824 w 7045448"/>
                <a:gd name="connsiteY67" fmla="*/ 870345 h 1087628"/>
                <a:gd name="connsiteX68" fmla="*/ 5198541 w 7045448"/>
                <a:gd name="connsiteY68" fmla="*/ 879399 h 1087628"/>
                <a:gd name="connsiteX69" fmla="*/ 5071793 w 7045448"/>
                <a:gd name="connsiteY69" fmla="*/ 906559 h 1087628"/>
                <a:gd name="connsiteX70" fmla="*/ 4999365 w 7045448"/>
                <a:gd name="connsiteY70" fmla="*/ 915612 h 1087628"/>
                <a:gd name="connsiteX71" fmla="*/ 4945044 w 7045448"/>
                <a:gd name="connsiteY71" fmla="*/ 924666 h 1087628"/>
                <a:gd name="connsiteX72" fmla="*/ 4791135 w 7045448"/>
                <a:gd name="connsiteY72" fmla="*/ 942773 h 1087628"/>
                <a:gd name="connsiteX73" fmla="*/ 4628173 w 7045448"/>
                <a:gd name="connsiteY73" fmla="*/ 969933 h 1087628"/>
                <a:gd name="connsiteX74" fmla="*/ 3795254 w 7045448"/>
                <a:gd name="connsiteY74" fmla="*/ 988040 h 1087628"/>
                <a:gd name="connsiteX75" fmla="*/ 3614185 w 7045448"/>
                <a:gd name="connsiteY75" fmla="*/ 997094 h 1087628"/>
                <a:gd name="connsiteX76" fmla="*/ 3505543 w 7045448"/>
                <a:gd name="connsiteY76" fmla="*/ 1006147 h 1087628"/>
                <a:gd name="connsiteX77" fmla="*/ 3424062 w 7045448"/>
                <a:gd name="connsiteY77" fmla="*/ 1015201 h 1087628"/>
                <a:gd name="connsiteX78" fmla="*/ 2781266 w 7045448"/>
                <a:gd name="connsiteY78" fmla="*/ 1042361 h 1087628"/>
                <a:gd name="connsiteX79" fmla="*/ 2654517 w 7045448"/>
                <a:gd name="connsiteY79" fmla="*/ 1051414 h 1087628"/>
                <a:gd name="connsiteX80" fmla="*/ 2391967 w 7045448"/>
                <a:gd name="connsiteY80" fmla="*/ 1060468 h 1087628"/>
                <a:gd name="connsiteX81" fmla="*/ 2219951 w 7045448"/>
                <a:gd name="connsiteY81" fmla="*/ 1078575 h 1087628"/>
                <a:gd name="connsiteX82" fmla="*/ 2075096 w 7045448"/>
                <a:gd name="connsiteY82" fmla="*/ 1087628 h 1087628"/>
                <a:gd name="connsiteX83" fmla="*/ 1740117 w 7045448"/>
                <a:gd name="connsiteY83" fmla="*/ 1078575 h 1087628"/>
                <a:gd name="connsiteX84" fmla="*/ 1676743 w 7045448"/>
                <a:gd name="connsiteY84" fmla="*/ 1060468 h 1087628"/>
                <a:gd name="connsiteX85" fmla="*/ 1450406 w 7045448"/>
                <a:gd name="connsiteY85" fmla="*/ 1033307 h 1087628"/>
                <a:gd name="connsiteX86" fmla="*/ 1260284 w 7045448"/>
                <a:gd name="connsiteY86" fmla="*/ 1024254 h 1087628"/>
                <a:gd name="connsiteX87" fmla="*/ 988680 w 7045448"/>
                <a:gd name="connsiteY87" fmla="*/ 1006147 h 1087628"/>
                <a:gd name="connsiteX88" fmla="*/ 626541 w 7045448"/>
                <a:gd name="connsiteY88" fmla="*/ 997094 h 1087628"/>
                <a:gd name="connsiteX89" fmla="*/ 490739 w 7045448"/>
                <a:gd name="connsiteY89" fmla="*/ 988040 h 1087628"/>
                <a:gd name="connsiteX90" fmla="*/ 291563 w 7045448"/>
                <a:gd name="connsiteY90" fmla="*/ 960880 h 1087628"/>
                <a:gd name="connsiteX91" fmla="*/ 137654 w 7045448"/>
                <a:gd name="connsiteY91" fmla="*/ 924666 h 1087628"/>
                <a:gd name="connsiteX92" fmla="*/ 74280 w 7045448"/>
                <a:gd name="connsiteY92" fmla="*/ 834131 h 1087628"/>
                <a:gd name="connsiteX93" fmla="*/ 56173 w 7045448"/>
                <a:gd name="connsiteY93" fmla="*/ 806971 h 1087628"/>
                <a:gd name="connsiteX94" fmla="*/ 29012 w 7045448"/>
                <a:gd name="connsiteY94" fmla="*/ 743597 h 1087628"/>
                <a:gd name="connsiteX95" fmla="*/ 10905 w 7045448"/>
                <a:gd name="connsiteY95" fmla="*/ 707383 h 1087628"/>
                <a:gd name="connsiteX96" fmla="*/ 10905 w 7045448"/>
                <a:gd name="connsiteY96" fmla="*/ 399565 h 1087628"/>
                <a:gd name="connsiteX97" fmla="*/ 29012 w 7045448"/>
                <a:gd name="connsiteY97" fmla="*/ 336191 h 1087628"/>
                <a:gd name="connsiteX98" fmla="*/ 47119 w 7045448"/>
                <a:gd name="connsiteY98" fmla="*/ 309030 h 1087628"/>
                <a:gd name="connsiteX99" fmla="*/ 32270 w 7045448"/>
                <a:gd name="connsiteY99" fmla="*/ 274177 h 1087628"/>
                <a:gd name="connsiteX0" fmla="*/ 32270 w 7045448"/>
                <a:gd name="connsiteY0" fmla="*/ 274177 h 1087628"/>
                <a:gd name="connsiteX1" fmla="*/ 34320 w 7045448"/>
                <a:gd name="connsiteY1" fmla="*/ 204627 h 1087628"/>
                <a:gd name="connsiteX2" fmla="*/ 54481 w 7045448"/>
                <a:gd name="connsiteY2" fmla="*/ 150935 h 1087628"/>
                <a:gd name="connsiteX3" fmla="*/ 114957 w 7045448"/>
                <a:gd name="connsiteY3" fmla="*/ 93161 h 1087628"/>
                <a:gd name="connsiteX4" fmla="*/ 239935 w 7045448"/>
                <a:gd name="connsiteY4" fmla="*/ 35332 h 1087628"/>
                <a:gd name="connsiteX5" fmla="*/ 354937 w 7045448"/>
                <a:gd name="connsiteY5" fmla="*/ 19319 h 1087628"/>
                <a:gd name="connsiteX6" fmla="*/ 365761 w 7045448"/>
                <a:gd name="connsiteY6" fmla="*/ 37478 h 1087628"/>
                <a:gd name="connsiteX7" fmla="*/ 387970 w 7045448"/>
                <a:gd name="connsiteY7" fmla="*/ 26332 h 1087628"/>
                <a:gd name="connsiteX8" fmla="*/ 431468 w 7045448"/>
                <a:gd name="connsiteY8" fmla="*/ 19372 h 1087628"/>
                <a:gd name="connsiteX9" fmla="*/ 501844 w 7045448"/>
                <a:gd name="connsiteY9" fmla="*/ 35438 h 1087628"/>
                <a:gd name="connsiteX10" fmla="*/ 680862 w 7045448"/>
                <a:gd name="connsiteY10" fmla="*/ 1212 h 1087628"/>
                <a:gd name="connsiteX11" fmla="*/ 729668 w 7045448"/>
                <a:gd name="connsiteY11" fmla="*/ 92480 h 1087628"/>
                <a:gd name="connsiteX12" fmla="*/ 807610 w 7045448"/>
                <a:gd name="connsiteY12" fmla="*/ 100801 h 1087628"/>
                <a:gd name="connsiteX13" fmla="*/ 820485 w 7045448"/>
                <a:gd name="connsiteY13" fmla="*/ 354717 h 1087628"/>
                <a:gd name="connsiteX14" fmla="*/ 943412 w 7045448"/>
                <a:gd name="connsiteY14" fmla="*/ 272816 h 1087628"/>
                <a:gd name="connsiteX15" fmla="*/ 970573 w 7045448"/>
                <a:gd name="connsiteY15" fmla="*/ 345244 h 1087628"/>
                <a:gd name="connsiteX16" fmla="*/ 1015840 w 7045448"/>
                <a:gd name="connsiteY16" fmla="*/ 390511 h 1087628"/>
                <a:gd name="connsiteX17" fmla="*/ 1124482 w 7045448"/>
                <a:gd name="connsiteY17" fmla="*/ 453886 h 1087628"/>
                <a:gd name="connsiteX18" fmla="*/ 1224070 w 7045448"/>
                <a:gd name="connsiteY18" fmla="*/ 490100 h 1087628"/>
                <a:gd name="connsiteX19" fmla="*/ 1586208 w 7045448"/>
                <a:gd name="connsiteY19" fmla="*/ 471993 h 1087628"/>
                <a:gd name="connsiteX20" fmla="*/ 2075096 w 7045448"/>
                <a:gd name="connsiteY20" fmla="*/ 462939 h 1087628"/>
                <a:gd name="connsiteX21" fmla="*/ 2455341 w 7045448"/>
                <a:gd name="connsiteY21" fmla="*/ 453886 h 1087628"/>
                <a:gd name="connsiteX22" fmla="*/ 2573036 w 7045448"/>
                <a:gd name="connsiteY22" fmla="*/ 444832 h 1087628"/>
                <a:gd name="connsiteX23" fmla="*/ 2672624 w 7045448"/>
                <a:gd name="connsiteY23" fmla="*/ 435779 h 1087628"/>
                <a:gd name="connsiteX24" fmla="*/ 2908014 w 7045448"/>
                <a:gd name="connsiteY24" fmla="*/ 426725 h 1087628"/>
                <a:gd name="connsiteX25" fmla="*/ 3116244 w 7045448"/>
                <a:gd name="connsiteY25" fmla="*/ 417672 h 1087628"/>
                <a:gd name="connsiteX26" fmla="*/ 3424062 w 7045448"/>
                <a:gd name="connsiteY26" fmla="*/ 408618 h 1087628"/>
                <a:gd name="connsiteX27" fmla="*/ 3722826 w 7045448"/>
                <a:gd name="connsiteY27" fmla="*/ 390511 h 1087628"/>
                <a:gd name="connsiteX28" fmla="*/ 4157393 w 7045448"/>
                <a:gd name="connsiteY28" fmla="*/ 408618 h 1087628"/>
                <a:gd name="connsiteX29" fmla="*/ 4193606 w 7045448"/>
                <a:gd name="connsiteY29" fmla="*/ 417672 h 1087628"/>
                <a:gd name="connsiteX30" fmla="*/ 4374676 w 7045448"/>
                <a:gd name="connsiteY30" fmla="*/ 444832 h 1087628"/>
                <a:gd name="connsiteX31" fmla="*/ 4709654 w 7045448"/>
                <a:gd name="connsiteY31" fmla="*/ 462939 h 1087628"/>
                <a:gd name="connsiteX32" fmla="*/ 4890723 w 7045448"/>
                <a:gd name="connsiteY32" fmla="*/ 490100 h 1087628"/>
                <a:gd name="connsiteX33" fmla="*/ 5370557 w 7045448"/>
                <a:gd name="connsiteY33" fmla="*/ 499153 h 1087628"/>
                <a:gd name="connsiteX34" fmla="*/ 5741749 w 7045448"/>
                <a:gd name="connsiteY34" fmla="*/ 508206 h 1087628"/>
                <a:gd name="connsiteX35" fmla="*/ 5959032 w 7045448"/>
                <a:gd name="connsiteY35" fmla="*/ 517260 h 1087628"/>
                <a:gd name="connsiteX36" fmla="*/ 6456973 w 7045448"/>
                <a:gd name="connsiteY36" fmla="*/ 526313 h 1087628"/>
                <a:gd name="connsiteX37" fmla="*/ 6574668 w 7045448"/>
                <a:gd name="connsiteY37" fmla="*/ 517260 h 1087628"/>
                <a:gd name="connsiteX38" fmla="*/ 6683309 w 7045448"/>
                <a:gd name="connsiteY38" fmla="*/ 490100 h 1087628"/>
                <a:gd name="connsiteX39" fmla="*/ 6710470 w 7045448"/>
                <a:gd name="connsiteY39" fmla="*/ 462939 h 1087628"/>
                <a:gd name="connsiteX40" fmla="*/ 6719523 w 7045448"/>
                <a:gd name="connsiteY40" fmla="*/ 435779 h 1087628"/>
                <a:gd name="connsiteX41" fmla="*/ 6755737 w 7045448"/>
                <a:gd name="connsiteY41" fmla="*/ 345244 h 1087628"/>
                <a:gd name="connsiteX42" fmla="*/ 6764791 w 7045448"/>
                <a:gd name="connsiteY42" fmla="*/ 290923 h 1087628"/>
                <a:gd name="connsiteX43" fmla="*/ 6782898 w 7045448"/>
                <a:gd name="connsiteY43" fmla="*/ 254709 h 1087628"/>
                <a:gd name="connsiteX44" fmla="*/ 6791951 w 7045448"/>
                <a:gd name="connsiteY44" fmla="*/ 227549 h 1087628"/>
                <a:gd name="connsiteX45" fmla="*/ 6801004 w 7045448"/>
                <a:gd name="connsiteY45" fmla="*/ 191335 h 1087628"/>
                <a:gd name="connsiteX46" fmla="*/ 6828165 w 7045448"/>
                <a:gd name="connsiteY46" fmla="*/ 164175 h 1087628"/>
                <a:gd name="connsiteX47" fmla="*/ 6900593 w 7045448"/>
                <a:gd name="connsiteY47" fmla="*/ 127961 h 1087628"/>
                <a:gd name="connsiteX48" fmla="*/ 6963967 w 7045448"/>
                <a:gd name="connsiteY48" fmla="*/ 155121 h 1087628"/>
                <a:gd name="connsiteX49" fmla="*/ 6991127 w 7045448"/>
                <a:gd name="connsiteY49" fmla="*/ 200389 h 1087628"/>
                <a:gd name="connsiteX50" fmla="*/ 7027341 w 7045448"/>
                <a:gd name="connsiteY50" fmla="*/ 281870 h 1087628"/>
                <a:gd name="connsiteX51" fmla="*/ 7036395 w 7045448"/>
                <a:gd name="connsiteY51" fmla="*/ 318084 h 1087628"/>
                <a:gd name="connsiteX52" fmla="*/ 7045448 w 7045448"/>
                <a:gd name="connsiteY52" fmla="*/ 345244 h 1087628"/>
                <a:gd name="connsiteX53" fmla="*/ 7036395 w 7045448"/>
                <a:gd name="connsiteY53" fmla="*/ 562527 h 1087628"/>
                <a:gd name="connsiteX54" fmla="*/ 7018288 w 7045448"/>
                <a:gd name="connsiteY54" fmla="*/ 589688 h 1087628"/>
                <a:gd name="connsiteX55" fmla="*/ 7009234 w 7045448"/>
                <a:gd name="connsiteY55" fmla="*/ 644008 h 1087628"/>
                <a:gd name="connsiteX56" fmla="*/ 6991127 w 7045448"/>
                <a:gd name="connsiteY56" fmla="*/ 680222 h 1087628"/>
                <a:gd name="connsiteX57" fmla="*/ 6945860 w 7045448"/>
                <a:gd name="connsiteY57" fmla="*/ 752650 h 1087628"/>
                <a:gd name="connsiteX58" fmla="*/ 6909646 w 7045448"/>
                <a:gd name="connsiteY58" fmla="*/ 825078 h 1087628"/>
                <a:gd name="connsiteX59" fmla="*/ 6873432 w 7045448"/>
                <a:gd name="connsiteY59" fmla="*/ 834131 h 1087628"/>
                <a:gd name="connsiteX60" fmla="*/ 6728577 w 7045448"/>
                <a:gd name="connsiteY60" fmla="*/ 816024 h 1087628"/>
                <a:gd name="connsiteX61" fmla="*/ 6592775 w 7045448"/>
                <a:gd name="connsiteY61" fmla="*/ 797917 h 1087628"/>
                <a:gd name="connsiteX62" fmla="*/ 6339278 w 7045448"/>
                <a:gd name="connsiteY62" fmla="*/ 806971 h 1087628"/>
                <a:gd name="connsiteX63" fmla="*/ 6203476 w 7045448"/>
                <a:gd name="connsiteY63" fmla="*/ 825078 h 1087628"/>
                <a:gd name="connsiteX64" fmla="*/ 6031460 w 7045448"/>
                <a:gd name="connsiteY64" fmla="*/ 834131 h 1087628"/>
                <a:gd name="connsiteX65" fmla="*/ 5859444 w 7045448"/>
                <a:gd name="connsiteY65" fmla="*/ 852238 h 1087628"/>
                <a:gd name="connsiteX66" fmla="*/ 5578787 w 7045448"/>
                <a:gd name="connsiteY66" fmla="*/ 861292 h 1087628"/>
                <a:gd name="connsiteX67" fmla="*/ 5415824 w 7045448"/>
                <a:gd name="connsiteY67" fmla="*/ 870345 h 1087628"/>
                <a:gd name="connsiteX68" fmla="*/ 5198541 w 7045448"/>
                <a:gd name="connsiteY68" fmla="*/ 879399 h 1087628"/>
                <a:gd name="connsiteX69" fmla="*/ 5071793 w 7045448"/>
                <a:gd name="connsiteY69" fmla="*/ 906559 h 1087628"/>
                <a:gd name="connsiteX70" fmla="*/ 4999365 w 7045448"/>
                <a:gd name="connsiteY70" fmla="*/ 915612 h 1087628"/>
                <a:gd name="connsiteX71" fmla="*/ 4945044 w 7045448"/>
                <a:gd name="connsiteY71" fmla="*/ 924666 h 1087628"/>
                <a:gd name="connsiteX72" fmla="*/ 4791135 w 7045448"/>
                <a:gd name="connsiteY72" fmla="*/ 942773 h 1087628"/>
                <a:gd name="connsiteX73" fmla="*/ 4628173 w 7045448"/>
                <a:gd name="connsiteY73" fmla="*/ 969933 h 1087628"/>
                <a:gd name="connsiteX74" fmla="*/ 3795254 w 7045448"/>
                <a:gd name="connsiteY74" fmla="*/ 988040 h 1087628"/>
                <a:gd name="connsiteX75" fmla="*/ 3614185 w 7045448"/>
                <a:gd name="connsiteY75" fmla="*/ 997094 h 1087628"/>
                <a:gd name="connsiteX76" fmla="*/ 3505543 w 7045448"/>
                <a:gd name="connsiteY76" fmla="*/ 1006147 h 1087628"/>
                <a:gd name="connsiteX77" fmla="*/ 3424062 w 7045448"/>
                <a:gd name="connsiteY77" fmla="*/ 1015201 h 1087628"/>
                <a:gd name="connsiteX78" fmla="*/ 2781266 w 7045448"/>
                <a:gd name="connsiteY78" fmla="*/ 1042361 h 1087628"/>
                <a:gd name="connsiteX79" fmla="*/ 2654517 w 7045448"/>
                <a:gd name="connsiteY79" fmla="*/ 1051414 h 1087628"/>
                <a:gd name="connsiteX80" fmla="*/ 2391967 w 7045448"/>
                <a:gd name="connsiteY80" fmla="*/ 1060468 h 1087628"/>
                <a:gd name="connsiteX81" fmla="*/ 2219951 w 7045448"/>
                <a:gd name="connsiteY81" fmla="*/ 1078575 h 1087628"/>
                <a:gd name="connsiteX82" fmla="*/ 2075096 w 7045448"/>
                <a:gd name="connsiteY82" fmla="*/ 1087628 h 1087628"/>
                <a:gd name="connsiteX83" fmla="*/ 1740117 w 7045448"/>
                <a:gd name="connsiteY83" fmla="*/ 1078575 h 1087628"/>
                <a:gd name="connsiteX84" fmla="*/ 1676743 w 7045448"/>
                <a:gd name="connsiteY84" fmla="*/ 1060468 h 1087628"/>
                <a:gd name="connsiteX85" fmla="*/ 1450406 w 7045448"/>
                <a:gd name="connsiteY85" fmla="*/ 1033307 h 1087628"/>
                <a:gd name="connsiteX86" fmla="*/ 1260284 w 7045448"/>
                <a:gd name="connsiteY86" fmla="*/ 1024254 h 1087628"/>
                <a:gd name="connsiteX87" fmla="*/ 988680 w 7045448"/>
                <a:gd name="connsiteY87" fmla="*/ 1006147 h 1087628"/>
                <a:gd name="connsiteX88" fmla="*/ 626541 w 7045448"/>
                <a:gd name="connsiteY88" fmla="*/ 997094 h 1087628"/>
                <a:gd name="connsiteX89" fmla="*/ 490739 w 7045448"/>
                <a:gd name="connsiteY89" fmla="*/ 988040 h 1087628"/>
                <a:gd name="connsiteX90" fmla="*/ 291563 w 7045448"/>
                <a:gd name="connsiteY90" fmla="*/ 960880 h 1087628"/>
                <a:gd name="connsiteX91" fmla="*/ 137654 w 7045448"/>
                <a:gd name="connsiteY91" fmla="*/ 924666 h 1087628"/>
                <a:gd name="connsiteX92" fmla="*/ 74280 w 7045448"/>
                <a:gd name="connsiteY92" fmla="*/ 834131 h 1087628"/>
                <a:gd name="connsiteX93" fmla="*/ 56173 w 7045448"/>
                <a:gd name="connsiteY93" fmla="*/ 806971 h 1087628"/>
                <a:gd name="connsiteX94" fmla="*/ 29012 w 7045448"/>
                <a:gd name="connsiteY94" fmla="*/ 743597 h 1087628"/>
                <a:gd name="connsiteX95" fmla="*/ 10905 w 7045448"/>
                <a:gd name="connsiteY95" fmla="*/ 707383 h 1087628"/>
                <a:gd name="connsiteX96" fmla="*/ 10905 w 7045448"/>
                <a:gd name="connsiteY96" fmla="*/ 399565 h 1087628"/>
                <a:gd name="connsiteX97" fmla="*/ 29012 w 7045448"/>
                <a:gd name="connsiteY97" fmla="*/ 336191 h 1087628"/>
                <a:gd name="connsiteX98" fmla="*/ 16778 w 7045448"/>
                <a:gd name="connsiteY98" fmla="*/ 311124 h 1087628"/>
                <a:gd name="connsiteX99" fmla="*/ 32270 w 7045448"/>
                <a:gd name="connsiteY99" fmla="*/ 274177 h 1087628"/>
                <a:gd name="connsiteX0" fmla="*/ 27919 w 7041097"/>
                <a:gd name="connsiteY0" fmla="*/ 274177 h 1087628"/>
                <a:gd name="connsiteX1" fmla="*/ 29969 w 7041097"/>
                <a:gd name="connsiteY1" fmla="*/ 204627 h 1087628"/>
                <a:gd name="connsiteX2" fmla="*/ 50130 w 7041097"/>
                <a:gd name="connsiteY2" fmla="*/ 150935 h 1087628"/>
                <a:gd name="connsiteX3" fmla="*/ 110606 w 7041097"/>
                <a:gd name="connsiteY3" fmla="*/ 93161 h 1087628"/>
                <a:gd name="connsiteX4" fmla="*/ 235584 w 7041097"/>
                <a:gd name="connsiteY4" fmla="*/ 35332 h 1087628"/>
                <a:gd name="connsiteX5" fmla="*/ 350586 w 7041097"/>
                <a:gd name="connsiteY5" fmla="*/ 19319 h 1087628"/>
                <a:gd name="connsiteX6" fmla="*/ 361410 w 7041097"/>
                <a:gd name="connsiteY6" fmla="*/ 37478 h 1087628"/>
                <a:gd name="connsiteX7" fmla="*/ 383619 w 7041097"/>
                <a:gd name="connsiteY7" fmla="*/ 26332 h 1087628"/>
                <a:gd name="connsiteX8" fmla="*/ 427117 w 7041097"/>
                <a:gd name="connsiteY8" fmla="*/ 19372 h 1087628"/>
                <a:gd name="connsiteX9" fmla="*/ 497493 w 7041097"/>
                <a:gd name="connsiteY9" fmla="*/ 35438 h 1087628"/>
                <a:gd name="connsiteX10" fmla="*/ 676511 w 7041097"/>
                <a:gd name="connsiteY10" fmla="*/ 1212 h 1087628"/>
                <a:gd name="connsiteX11" fmla="*/ 725317 w 7041097"/>
                <a:gd name="connsiteY11" fmla="*/ 92480 h 1087628"/>
                <a:gd name="connsiteX12" fmla="*/ 803259 w 7041097"/>
                <a:gd name="connsiteY12" fmla="*/ 100801 h 1087628"/>
                <a:gd name="connsiteX13" fmla="*/ 816134 w 7041097"/>
                <a:gd name="connsiteY13" fmla="*/ 354717 h 1087628"/>
                <a:gd name="connsiteX14" fmla="*/ 939061 w 7041097"/>
                <a:gd name="connsiteY14" fmla="*/ 272816 h 1087628"/>
                <a:gd name="connsiteX15" fmla="*/ 966222 w 7041097"/>
                <a:gd name="connsiteY15" fmla="*/ 345244 h 1087628"/>
                <a:gd name="connsiteX16" fmla="*/ 1011489 w 7041097"/>
                <a:gd name="connsiteY16" fmla="*/ 390511 h 1087628"/>
                <a:gd name="connsiteX17" fmla="*/ 1120131 w 7041097"/>
                <a:gd name="connsiteY17" fmla="*/ 453886 h 1087628"/>
                <a:gd name="connsiteX18" fmla="*/ 1219719 w 7041097"/>
                <a:gd name="connsiteY18" fmla="*/ 490100 h 1087628"/>
                <a:gd name="connsiteX19" fmla="*/ 1581857 w 7041097"/>
                <a:gd name="connsiteY19" fmla="*/ 471993 h 1087628"/>
                <a:gd name="connsiteX20" fmla="*/ 2070745 w 7041097"/>
                <a:gd name="connsiteY20" fmla="*/ 462939 h 1087628"/>
                <a:gd name="connsiteX21" fmla="*/ 2450990 w 7041097"/>
                <a:gd name="connsiteY21" fmla="*/ 453886 h 1087628"/>
                <a:gd name="connsiteX22" fmla="*/ 2568685 w 7041097"/>
                <a:gd name="connsiteY22" fmla="*/ 444832 h 1087628"/>
                <a:gd name="connsiteX23" fmla="*/ 2668273 w 7041097"/>
                <a:gd name="connsiteY23" fmla="*/ 435779 h 1087628"/>
                <a:gd name="connsiteX24" fmla="*/ 2903663 w 7041097"/>
                <a:gd name="connsiteY24" fmla="*/ 426725 h 1087628"/>
                <a:gd name="connsiteX25" fmla="*/ 3111893 w 7041097"/>
                <a:gd name="connsiteY25" fmla="*/ 417672 h 1087628"/>
                <a:gd name="connsiteX26" fmla="*/ 3419711 w 7041097"/>
                <a:gd name="connsiteY26" fmla="*/ 408618 h 1087628"/>
                <a:gd name="connsiteX27" fmla="*/ 3718475 w 7041097"/>
                <a:gd name="connsiteY27" fmla="*/ 390511 h 1087628"/>
                <a:gd name="connsiteX28" fmla="*/ 4153042 w 7041097"/>
                <a:gd name="connsiteY28" fmla="*/ 408618 h 1087628"/>
                <a:gd name="connsiteX29" fmla="*/ 4189255 w 7041097"/>
                <a:gd name="connsiteY29" fmla="*/ 417672 h 1087628"/>
                <a:gd name="connsiteX30" fmla="*/ 4370325 w 7041097"/>
                <a:gd name="connsiteY30" fmla="*/ 444832 h 1087628"/>
                <a:gd name="connsiteX31" fmla="*/ 4705303 w 7041097"/>
                <a:gd name="connsiteY31" fmla="*/ 462939 h 1087628"/>
                <a:gd name="connsiteX32" fmla="*/ 4886372 w 7041097"/>
                <a:gd name="connsiteY32" fmla="*/ 490100 h 1087628"/>
                <a:gd name="connsiteX33" fmla="*/ 5366206 w 7041097"/>
                <a:gd name="connsiteY33" fmla="*/ 499153 h 1087628"/>
                <a:gd name="connsiteX34" fmla="*/ 5737398 w 7041097"/>
                <a:gd name="connsiteY34" fmla="*/ 508206 h 1087628"/>
                <a:gd name="connsiteX35" fmla="*/ 5954681 w 7041097"/>
                <a:gd name="connsiteY35" fmla="*/ 517260 h 1087628"/>
                <a:gd name="connsiteX36" fmla="*/ 6452622 w 7041097"/>
                <a:gd name="connsiteY36" fmla="*/ 526313 h 1087628"/>
                <a:gd name="connsiteX37" fmla="*/ 6570317 w 7041097"/>
                <a:gd name="connsiteY37" fmla="*/ 517260 h 1087628"/>
                <a:gd name="connsiteX38" fmla="*/ 6678958 w 7041097"/>
                <a:gd name="connsiteY38" fmla="*/ 490100 h 1087628"/>
                <a:gd name="connsiteX39" fmla="*/ 6706119 w 7041097"/>
                <a:gd name="connsiteY39" fmla="*/ 462939 h 1087628"/>
                <a:gd name="connsiteX40" fmla="*/ 6715172 w 7041097"/>
                <a:gd name="connsiteY40" fmla="*/ 435779 h 1087628"/>
                <a:gd name="connsiteX41" fmla="*/ 6751386 w 7041097"/>
                <a:gd name="connsiteY41" fmla="*/ 345244 h 1087628"/>
                <a:gd name="connsiteX42" fmla="*/ 6760440 w 7041097"/>
                <a:gd name="connsiteY42" fmla="*/ 290923 h 1087628"/>
                <a:gd name="connsiteX43" fmla="*/ 6778547 w 7041097"/>
                <a:gd name="connsiteY43" fmla="*/ 254709 h 1087628"/>
                <a:gd name="connsiteX44" fmla="*/ 6787600 w 7041097"/>
                <a:gd name="connsiteY44" fmla="*/ 227549 h 1087628"/>
                <a:gd name="connsiteX45" fmla="*/ 6796653 w 7041097"/>
                <a:gd name="connsiteY45" fmla="*/ 191335 h 1087628"/>
                <a:gd name="connsiteX46" fmla="*/ 6823814 w 7041097"/>
                <a:gd name="connsiteY46" fmla="*/ 164175 h 1087628"/>
                <a:gd name="connsiteX47" fmla="*/ 6896242 w 7041097"/>
                <a:gd name="connsiteY47" fmla="*/ 127961 h 1087628"/>
                <a:gd name="connsiteX48" fmla="*/ 6959616 w 7041097"/>
                <a:gd name="connsiteY48" fmla="*/ 155121 h 1087628"/>
                <a:gd name="connsiteX49" fmla="*/ 6986776 w 7041097"/>
                <a:gd name="connsiteY49" fmla="*/ 200389 h 1087628"/>
                <a:gd name="connsiteX50" fmla="*/ 7022990 w 7041097"/>
                <a:gd name="connsiteY50" fmla="*/ 281870 h 1087628"/>
                <a:gd name="connsiteX51" fmla="*/ 7032044 w 7041097"/>
                <a:gd name="connsiteY51" fmla="*/ 318084 h 1087628"/>
                <a:gd name="connsiteX52" fmla="*/ 7041097 w 7041097"/>
                <a:gd name="connsiteY52" fmla="*/ 345244 h 1087628"/>
                <a:gd name="connsiteX53" fmla="*/ 7032044 w 7041097"/>
                <a:gd name="connsiteY53" fmla="*/ 562527 h 1087628"/>
                <a:gd name="connsiteX54" fmla="*/ 7013937 w 7041097"/>
                <a:gd name="connsiteY54" fmla="*/ 589688 h 1087628"/>
                <a:gd name="connsiteX55" fmla="*/ 7004883 w 7041097"/>
                <a:gd name="connsiteY55" fmla="*/ 644008 h 1087628"/>
                <a:gd name="connsiteX56" fmla="*/ 6986776 w 7041097"/>
                <a:gd name="connsiteY56" fmla="*/ 680222 h 1087628"/>
                <a:gd name="connsiteX57" fmla="*/ 6941509 w 7041097"/>
                <a:gd name="connsiteY57" fmla="*/ 752650 h 1087628"/>
                <a:gd name="connsiteX58" fmla="*/ 6905295 w 7041097"/>
                <a:gd name="connsiteY58" fmla="*/ 825078 h 1087628"/>
                <a:gd name="connsiteX59" fmla="*/ 6869081 w 7041097"/>
                <a:gd name="connsiteY59" fmla="*/ 834131 h 1087628"/>
                <a:gd name="connsiteX60" fmla="*/ 6724226 w 7041097"/>
                <a:gd name="connsiteY60" fmla="*/ 816024 h 1087628"/>
                <a:gd name="connsiteX61" fmla="*/ 6588424 w 7041097"/>
                <a:gd name="connsiteY61" fmla="*/ 797917 h 1087628"/>
                <a:gd name="connsiteX62" fmla="*/ 6334927 w 7041097"/>
                <a:gd name="connsiteY62" fmla="*/ 806971 h 1087628"/>
                <a:gd name="connsiteX63" fmla="*/ 6199125 w 7041097"/>
                <a:gd name="connsiteY63" fmla="*/ 825078 h 1087628"/>
                <a:gd name="connsiteX64" fmla="*/ 6027109 w 7041097"/>
                <a:gd name="connsiteY64" fmla="*/ 834131 h 1087628"/>
                <a:gd name="connsiteX65" fmla="*/ 5855093 w 7041097"/>
                <a:gd name="connsiteY65" fmla="*/ 852238 h 1087628"/>
                <a:gd name="connsiteX66" fmla="*/ 5574436 w 7041097"/>
                <a:gd name="connsiteY66" fmla="*/ 861292 h 1087628"/>
                <a:gd name="connsiteX67" fmla="*/ 5411473 w 7041097"/>
                <a:gd name="connsiteY67" fmla="*/ 870345 h 1087628"/>
                <a:gd name="connsiteX68" fmla="*/ 5194190 w 7041097"/>
                <a:gd name="connsiteY68" fmla="*/ 879399 h 1087628"/>
                <a:gd name="connsiteX69" fmla="*/ 5067442 w 7041097"/>
                <a:gd name="connsiteY69" fmla="*/ 906559 h 1087628"/>
                <a:gd name="connsiteX70" fmla="*/ 4995014 w 7041097"/>
                <a:gd name="connsiteY70" fmla="*/ 915612 h 1087628"/>
                <a:gd name="connsiteX71" fmla="*/ 4940693 w 7041097"/>
                <a:gd name="connsiteY71" fmla="*/ 924666 h 1087628"/>
                <a:gd name="connsiteX72" fmla="*/ 4786784 w 7041097"/>
                <a:gd name="connsiteY72" fmla="*/ 942773 h 1087628"/>
                <a:gd name="connsiteX73" fmla="*/ 4623822 w 7041097"/>
                <a:gd name="connsiteY73" fmla="*/ 969933 h 1087628"/>
                <a:gd name="connsiteX74" fmla="*/ 3790903 w 7041097"/>
                <a:gd name="connsiteY74" fmla="*/ 988040 h 1087628"/>
                <a:gd name="connsiteX75" fmla="*/ 3609834 w 7041097"/>
                <a:gd name="connsiteY75" fmla="*/ 997094 h 1087628"/>
                <a:gd name="connsiteX76" fmla="*/ 3501192 w 7041097"/>
                <a:gd name="connsiteY76" fmla="*/ 1006147 h 1087628"/>
                <a:gd name="connsiteX77" fmla="*/ 3419711 w 7041097"/>
                <a:gd name="connsiteY77" fmla="*/ 1015201 h 1087628"/>
                <a:gd name="connsiteX78" fmla="*/ 2776915 w 7041097"/>
                <a:gd name="connsiteY78" fmla="*/ 1042361 h 1087628"/>
                <a:gd name="connsiteX79" fmla="*/ 2650166 w 7041097"/>
                <a:gd name="connsiteY79" fmla="*/ 1051414 h 1087628"/>
                <a:gd name="connsiteX80" fmla="*/ 2387616 w 7041097"/>
                <a:gd name="connsiteY80" fmla="*/ 1060468 h 1087628"/>
                <a:gd name="connsiteX81" fmla="*/ 2215600 w 7041097"/>
                <a:gd name="connsiteY81" fmla="*/ 1078575 h 1087628"/>
                <a:gd name="connsiteX82" fmla="*/ 2070745 w 7041097"/>
                <a:gd name="connsiteY82" fmla="*/ 1087628 h 1087628"/>
                <a:gd name="connsiteX83" fmla="*/ 1735766 w 7041097"/>
                <a:gd name="connsiteY83" fmla="*/ 1078575 h 1087628"/>
                <a:gd name="connsiteX84" fmla="*/ 1672392 w 7041097"/>
                <a:gd name="connsiteY84" fmla="*/ 1060468 h 1087628"/>
                <a:gd name="connsiteX85" fmla="*/ 1446055 w 7041097"/>
                <a:gd name="connsiteY85" fmla="*/ 1033307 h 1087628"/>
                <a:gd name="connsiteX86" fmla="*/ 1255933 w 7041097"/>
                <a:gd name="connsiteY86" fmla="*/ 1024254 h 1087628"/>
                <a:gd name="connsiteX87" fmla="*/ 984329 w 7041097"/>
                <a:gd name="connsiteY87" fmla="*/ 1006147 h 1087628"/>
                <a:gd name="connsiteX88" fmla="*/ 622190 w 7041097"/>
                <a:gd name="connsiteY88" fmla="*/ 997094 h 1087628"/>
                <a:gd name="connsiteX89" fmla="*/ 486388 w 7041097"/>
                <a:gd name="connsiteY89" fmla="*/ 988040 h 1087628"/>
                <a:gd name="connsiteX90" fmla="*/ 287212 w 7041097"/>
                <a:gd name="connsiteY90" fmla="*/ 960880 h 1087628"/>
                <a:gd name="connsiteX91" fmla="*/ 133303 w 7041097"/>
                <a:gd name="connsiteY91" fmla="*/ 924666 h 1087628"/>
                <a:gd name="connsiteX92" fmla="*/ 69929 w 7041097"/>
                <a:gd name="connsiteY92" fmla="*/ 834131 h 1087628"/>
                <a:gd name="connsiteX93" fmla="*/ 51822 w 7041097"/>
                <a:gd name="connsiteY93" fmla="*/ 806971 h 1087628"/>
                <a:gd name="connsiteX94" fmla="*/ 24661 w 7041097"/>
                <a:gd name="connsiteY94" fmla="*/ 743597 h 1087628"/>
                <a:gd name="connsiteX95" fmla="*/ 6554 w 7041097"/>
                <a:gd name="connsiteY95" fmla="*/ 707383 h 1087628"/>
                <a:gd name="connsiteX96" fmla="*/ 6554 w 7041097"/>
                <a:gd name="connsiteY96" fmla="*/ 399565 h 1087628"/>
                <a:gd name="connsiteX97" fmla="*/ 1322 w 7041097"/>
                <a:gd name="connsiteY97" fmla="*/ 359217 h 1087628"/>
                <a:gd name="connsiteX98" fmla="*/ 12427 w 7041097"/>
                <a:gd name="connsiteY98" fmla="*/ 311124 h 1087628"/>
                <a:gd name="connsiteX99" fmla="*/ 27919 w 7041097"/>
                <a:gd name="connsiteY99" fmla="*/ 274177 h 1087628"/>
                <a:gd name="connsiteX0" fmla="*/ 42415 w 7055593"/>
                <a:gd name="connsiteY0" fmla="*/ 274177 h 1087628"/>
                <a:gd name="connsiteX1" fmla="*/ 44465 w 7055593"/>
                <a:gd name="connsiteY1" fmla="*/ 204627 h 1087628"/>
                <a:gd name="connsiteX2" fmla="*/ 64626 w 7055593"/>
                <a:gd name="connsiteY2" fmla="*/ 150935 h 1087628"/>
                <a:gd name="connsiteX3" fmla="*/ 125102 w 7055593"/>
                <a:gd name="connsiteY3" fmla="*/ 93161 h 1087628"/>
                <a:gd name="connsiteX4" fmla="*/ 250080 w 7055593"/>
                <a:gd name="connsiteY4" fmla="*/ 35332 h 1087628"/>
                <a:gd name="connsiteX5" fmla="*/ 365082 w 7055593"/>
                <a:gd name="connsiteY5" fmla="*/ 19319 h 1087628"/>
                <a:gd name="connsiteX6" fmla="*/ 375906 w 7055593"/>
                <a:gd name="connsiteY6" fmla="*/ 37478 h 1087628"/>
                <a:gd name="connsiteX7" fmla="*/ 398115 w 7055593"/>
                <a:gd name="connsiteY7" fmla="*/ 26332 h 1087628"/>
                <a:gd name="connsiteX8" fmla="*/ 441613 w 7055593"/>
                <a:gd name="connsiteY8" fmla="*/ 19372 h 1087628"/>
                <a:gd name="connsiteX9" fmla="*/ 511989 w 7055593"/>
                <a:gd name="connsiteY9" fmla="*/ 35438 h 1087628"/>
                <a:gd name="connsiteX10" fmla="*/ 691007 w 7055593"/>
                <a:gd name="connsiteY10" fmla="*/ 1212 h 1087628"/>
                <a:gd name="connsiteX11" fmla="*/ 739813 w 7055593"/>
                <a:gd name="connsiteY11" fmla="*/ 92480 h 1087628"/>
                <a:gd name="connsiteX12" fmla="*/ 817755 w 7055593"/>
                <a:gd name="connsiteY12" fmla="*/ 100801 h 1087628"/>
                <a:gd name="connsiteX13" fmla="*/ 830630 w 7055593"/>
                <a:gd name="connsiteY13" fmla="*/ 354717 h 1087628"/>
                <a:gd name="connsiteX14" fmla="*/ 953557 w 7055593"/>
                <a:gd name="connsiteY14" fmla="*/ 272816 h 1087628"/>
                <a:gd name="connsiteX15" fmla="*/ 980718 w 7055593"/>
                <a:gd name="connsiteY15" fmla="*/ 345244 h 1087628"/>
                <a:gd name="connsiteX16" fmla="*/ 1025985 w 7055593"/>
                <a:gd name="connsiteY16" fmla="*/ 390511 h 1087628"/>
                <a:gd name="connsiteX17" fmla="*/ 1134627 w 7055593"/>
                <a:gd name="connsiteY17" fmla="*/ 453886 h 1087628"/>
                <a:gd name="connsiteX18" fmla="*/ 1234215 w 7055593"/>
                <a:gd name="connsiteY18" fmla="*/ 490100 h 1087628"/>
                <a:gd name="connsiteX19" fmla="*/ 1596353 w 7055593"/>
                <a:gd name="connsiteY19" fmla="*/ 471993 h 1087628"/>
                <a:gd name="connsiteX20" fmla="*/ 2085241 w 7055593"/>
                <a:gd name="connsiteY20" fmla="*/ 462939 h 1087628"/>
                <a:gd name="connsiteX21" fmla="*/ 2465486 w 7055593"/>
                <a:gd name="connsiteY21" fmla="*/ 453886 h 1087628"/>
                <a:gd name="connsiteX22" fmla="*/ 2583181 w 7055593"/>
                <a:gd name="connsiteY22" fmla="*/ 444832 h 1087628"/>
                <a:gd name="connsiteX23" fmla="*/ 2682769 w 7055593"/>
                <a:gd name="connsiteY23" fmla="*/ 435779 h 1087628"/>
                <a:gd name="connsiteX24" fmla="*/ 2918159 w 7055593"/>
                <a:gd name="connsiteY24" fmla="*/ 426725 h 1087628"/>
                <a:gd name="connsiteX25" fmla="*/ 3126389 w 7055593"/>
                <a:gd name="connsiteY25" fmla="*/ 417672 h 1087628"/>
                <a:gd name="connsiteX26" fmla="*/ 3434207 w 7055593"/>
                <a:gd name="connsiteY26" fmla="*/ 408618 h 1087628"/>
                <a:gd name="connsiteX27" fmla="*/ 3732971 w 7055593"/>
                <a:gd name="connsiteY27" fmla="*/ 390511 h 1087628"/>
                <a:gd name="connsiteX28" fmla="*/ 4167538 w 7055593"/>
                <a:gd name="connsiteY28" fmla="*/ 408618 h 1087628"/>
                <a:gd name="connsiteX29" fmla="*/ 4203751 w 7055593"/>
                <a:gd name="connsiteY29" fmla="*/ 417672 h 1087628"/>
                <a:gd name="connsiteX30" fmla="*/ 4384821 w 7055593"/>
                <a:gd name="connsiteY30" fmla="*/ 444832 h 1087628"/>
                <a:gd name="connsiteX31" fmla="*/ 4719799 w 7055593"/>
                <a:gd name="connsiteY31" fmla="*/ 462939 h 1087628"/>
                <a:gd name="connsiteX32" fmla="*/ 4900868 w 7055593"/>
                <a:gd name="connsiteY32" fmla="*/ 490100 h 1087628"/>
                <a:gd name="connsiteX33" fmla="*/ 5380702 w 7055593"/>
                <a:gd name="connsiteY33" fmla="*/ 499153 h 1087628"/>
                <a:gd name="connsiteX34" fmla="*/ 5751894 w 7055593"/>
                <a:gd name="connsiteY34" fmla="*/ 508206 h 1087628"/>
                <a:gd name="connsiteX35" fmla="*/ 5969177 w 7055593"/>
                <a:gd name="connsiteY35" fmla="*/ 517260 h 1087628"/>
                <a:gd name="connsiteX36" fmla="*/ 6467118 w 7055593"/>
                <a:gd name="connsiteY36" fmla="*/ 526313 h 1087628"/>
                <a:gd name="connsiteX37" fmla="*/ 6584813 w 7055593"/>
                <a:gd name="connsiteY37" fmla="*/ 517260 h 1087628"/>
                <a:gd name="connsiteX38" fmla="*/ 6693454 w 7055593"/>
                <a:gd name="connsiteY38" fmla="*/ 490100 h 1087628"/>
                <a:gd name="connsiteX39" fmla="*/ 6720615 w 7055593"/>
                <a:gd name="connsiteY39" fmla="*/ 462939 h 1087628"/>
                <a:gd name="connsiteX40" fmla="*/ 6729668 w 7055593"/>
                <a:gd name="connsiteY40" fmla="*/ 435779 h 1087628"/>
                <a:gd name="connsiteX41" fmla="*/ 6765882 w 7055593"/>
                <a:gd name="connsiteY41" fmla="*/ 345244 h 1087628"/>
                <a:gd name="connsiteX42" fmla="*/ 6774936 w 7055593"/>
                <a:gd name="connsiteY42" fmla="*/ 290923 h 1087628"/>
                <a:gd name="connsiteX43" fmla="*/ 6793043 w 7055593"/>
                <a:gd name="connsiteY43" fmla="*/ 254709 h 1087628"/>
                <a:gd name="connsiteX44" fmla="*/ 6802096 w 7055593"/>
                <a:gd name="connsiteY44" fmla="*/ 227549 h 1087628"/>
                <a:gd name="connsiteX45" fmla="*/ 6811149 w 7055593"/>
                <a:gd name="connsiteY45" fmla="*/ 191335 h 1087628"/>
                <a:gd name="connsiteX46" fmla="*/ 6838310 w 7055593"/>
                <a:gd name="connsiteY46" fmla="*/ 164175 h 1087628"/>
                <a:gd name="connsiteX47" fmla="*/ 6910738 w 7055593"/>
                <a:gd name="connsiteY47" fmla="*/ 127961 h 1087628"/>
                <a:gd name="connsiteX48" fmla="*/ 6974112 w 7055593"/>
                <a:gd name="connsiteY48" fmla="*/ 155121 h 1087628"/>
                <a:gd name="connsiteX49" fmla="*/ 7001272 w 7055593"/>
                <a:gd name="connsiteY49" fmla="*/ 200389 h 1087628"/>
                <a:gd name="connsiteX50" fmla="*/ 7037486 w 7055593"/>
                <a:gd name="connsiteY50" fmla="*/ 281870 h 1087628"/>
                <a:gd name="connsiteX51" fmla="*/ 7046540 w 7055593"/>
                <a:gd name="connsiteY51" fmla="*/ 318084 h 1087628"/>
                <a:gd name="connsiteX52" fmla="*/ 7055593 w 7055593"/>
                <a:gd name="connsiteY52" fmla="*/ 345244 h 1087628"/>
                <a:gd name="connsiteX53" fmla="*/ 7046540 w 7055593"/>
                <a:gd name="connsiteY53" fmla="*/ 562527 h 1087628"/>
                <a:gd name="connsiteX54" fmla="*/ 7028433 w 7055593"/>
                <a:gd name="connsiteY54" fmla="*/ 589688 h 1087628"/>
                <a:gd name="connsiteX55" fmla="*/ 7019379 w 7055593"/>
                <a:gd name="connsiteY55" fmla="*/ 644008 h 1087628"/>
                <a:gd name="connsiteX56" fmla="*/ 7001272 w 7055593"/>
                <a:gd name="connsiteY56" fmla="*/ 680222 h 1087628"/>
                <a:gd name="connsiteX57" fmla="*/ 6956005 w 7055593"/>
                <a:gd name="connsiteY57" fmla="*/ 752650 h 1087628"/>
                <a:gd name="connsiteX58" fmla="*/ 6919791 w 7055593"/>
                <a:gd name="connsiteY58" fmla="*/ 825078 h 1087628"/>
                <a:gd name="connsiteX59" fmla="*/ 6883577 w 7055593"/>
                <a:gd name="connsiteY59" fmla="*/ 834131 h 1087628"/>
                <a:gd name="connsiteX60" fmla="*/ 6738722 w 7055593"/>
                <a:gd name="connsiteY60" fmla="*/ 816024 h 1087628"/>
                <a:gd name="connsiteX61" fmla="*/ 6602920 w 7055593"/>
                <a:gd name="connsiteY61" fmla="*/ 797917 h 1087628"/>
                <a:gd name="connsiteX62" fmla="*/ 6349423 w 7055593"/>
                <a:gd name="connsiteY62" fmla="*/ 806971 h 1087628"/>
                <a:gd name="connsiteX63" fmla="*/ 6213621 w 7055593"/>
                <a:gd name="connsiteY63" fmla="*/ 825078 h 1087628"/>
                <a:gd name="connsiteX64" fmla="*/ 6041605 w 7055593"/>
                <a:gd name="connsiteY64" fmla="*/ 834131 h 1087628"/>
                <a:gd name="connsiteX65" fmla="*/ 5869589 w 7055593"/>
                <a:gd name="connsiteY65" fmla="*/ 852238 h 1087628"/>
                <a:gd name="connsiteX66" fmla="*/ 5588932 w 7055593"/>
                <a:gd name="connsiteY66" fmla="*/ 861292 h 1087628"/>
                <a:gd name="connsiteX67" fmla="*/ 5425969 w 7055593"/>
                <a:gd name="connsiteY67" fmla="*/ 870345 h 1087628"/>
                <a:gd name="connsiteX68" fmla="*/ 5208686 w 7055593"/>
                <a:gd name="connsiteY68" fmla="*/ 879399 h 1087628"/>
                <a:gd name="connsiteX69" fmla="*/ 5081938 w 7055593"/>
                <a:gd name="connsiteY69" fmla="*/ 906559 h 1087628"/>
                <a:gd name="connsiteX70" fmla="*/ 5009510 w 7055593"/>
                <a:gd name="connsiteY70" fmla="*/ 915612 h 1087628"/>
                <a:gd name="connsiteX71" fmla="*/ 4955189 w 7055593"/>
                <a:gd name="connsiteY71" fmla="*/ 924666 h 1087628"/>
                <a:gd name="connsiteX72" fmla="*/ 4801280 w 7055593"/>
                <a:gd name="connsiteY72" fmla="*/ 942773 h 1087628"/>
                <a:gd name="connsiteX73" fmla="*/ 4638318 w 7055593"/>
                <a:gd name="connsiteY73" fmla="*/ 969933 h 1087628"/>
                <a:gd name="connsiteX74" fmla="*/ 3805399 w 7055593"/>
                <a:gd name="connsiteY74" fmla="*/ 988040 h 1087628"/>
                <a:gd name="connsiteX75" fmla="*/ 3624330 w 7055593"/>
                <a:gd name="connsiteY75" fmla="*/ 997094 h 1087628"/>
                <a:gd name="connsiteX76" fmla="*/ 3515688 w 7055593"/>
                <a:gd name="connsiteY76" fmla="*/ 1006147 h 1087628"/>
                <a:gd name="connsiteX77" fmla="*/ 3434207 w 7055593"/>
                <a:gd name="connsiteY77" fmla="*/ 1015201 h 1087628"/>
                <a:gd name="connsiteX78" fmla="*/ 2791411 w 7055593"/>
                <a:gd name="connsiteY78" fmla="*/ 1042361 h 1087628"/>
                <a:gd name="connsiteX79" fmla="*/ 2664662 w 7055593"/>
                <a:gd name="connsiteY79" fmla="*/ 1051414 h 1087628"/>
                <a:gd name="connsiteX80" fmla="*/ 2402112 w 7055593"/>
                <a:gd name="connsiteY80" fmla="*/ 1060468 h 1087628"/>
                <a:gd name="connsiteX81" fmla="*/ 2230096 w 7055593"/>
                <a:gd name="connsiteY81" fmla="*/ 1078575 h 1087628"/>
                <a:gd name="connsiteX82" fmla="*/ 2085241 w 7055593"/>
                <a:gd name="connsiteY82" fmla="*/ 1087628 h 1087628"/>
                <a:gd name="connsiteX83" fmla="*/ 1750262 w 7055593"/>
                <a:gd name="connsiteY83" fmla="*/ 1078575 h 1087628"/>
                <a:gd name="connsiteX84" fmla="*/ 1686888 w 7055593"/>
                <a:gd name="connsiteY84" fmla="*/ 1060468 h 1087628"/>
                <a:gd name="connsiteX85" fmla="*/ 1460551 w 7055593"/>
                <a:gd name="connsiteY85" fmla="*/ 1033307 h 1087628"/>
                <a:gd name="connsiteX86" fmla="*/ 1270429 w 7055593"/>
                <a:gd name="connsiteY86" fmla="*/ 1024254 h 1087628"/>
                <a:gd name="connsiteX87" fmla="*/ 998825 w 7055593"/>
                <a:gd name="connsiteY87" fmla="*/ 1006147 h 1087628"/>
                <a:gd name="connsiteX88" fmla="*/ 636686 w 7055593"/>
                <a:gd name="connsiteY88" fmla="*/ 997094 h 1087628"/>
                <a:gd name="connsiteX89" fmla="*/ 500884 w 7055593"/>
                <a:gd name="connsiteY89" fmla="*/ 988040 h 1087628"/>
                <a:gd name="connsiteX90" fmla="*/ 301708 w 7055593"/>
                <a:gd name="connsiteY90" fmla="*/ 960880 h 1087628"/>
                <a:gd name="connsiteX91" fmla="*/ 147799 w 7055593"/>
                <a:gd name="connsiteY91" fmla="*/ 924666 h 1087628"/>
                <a:gd name="connsiteX92" fmla="*/ 84425 w 7055593"/>
                <a:gd name="connsiteY92" fmla="*/ 834131 h 1087628"/>
                <a:gd name="connsiteX93" fmla="*/ 66318 w 7055593"/>
                <a:gd name="connsiteY93" fmla="*/ 806971 h 1087628"/>
                <a:gd name="connsiteX94" fmla="*/ 39157 w 7055593"/>
                <a:gd name="connsiteY94" fmla="*/ 743597 h 1087628"/>
                <a:gd name="connsiteX95" fmla="*/ 21050 w 7055593"/>
                <a:gd name="connsiteY95" fmla="*/ 707383 h 1087628"/>
                <a:gd name="connsiteX96" fmla="*/ 45 w 7055593"/>
                <a:gd name="connsiteY96" fmla="*/ 464458 h 1087628"/>
                <a:gd name="connsiteX97" fmla="*/ 15818 w 7055593"/>
                <a:gd name="connsiteY97" fmla="*/ 359217 h 1087628"/>
                <a:gd name="connsiteX98" fmla="*/ 26923 w 7055593"/>
                <a:gd name="connsiteY98" fmla="*/ 311124 h 1087628"/>
                <a:gd name="connsiteX99" fmla="*/ 42415 w 7055593"/>
                <a:gd name="connsiteY99" fmla="*/ 274177 h 1087628"/>
                <a:gd name="connsiteX0" fmla="*/ 54063 w 7067241"/>
                <a:gd name="connsiteY0" fmla="*/ 274177 h 1087628"/>
                <a:gd name="connsiteX1" fmla="*/ 56113 w 7067241"/>
                <a:gd name="connsiteY1" fmla="*/ 204627 h 1087628"/>
                <a:gd name="connsiteX2" fmla="*/ 76274 w 7067241"/>
                <a:gd name="connsiteY2" fmla="*/ 150935 h 1087628"/>
                <a:gd name="connsiteX3" fmla="*/ 136750 w 7067241"/>
                <a:gd name="connsiteY3" fmla="*/ 93161 h 1087628"/>
                <a:gd name="connsiteX4" fmla="*/ 261728 w 7067241"/>
                <a:gd name="connsiteY4" fmla="*/ 35332 h 1087628"/>
                <a:gd name="connsiteX5" fmla="*/ 376730 w 7067241"/>
                <a:gd name="connsiteY5" fmla="*/ 19319 h 1087628"/>
                <a:gd name="connsiteX6" fmla="*/ 387554 w 7067241"/>
                <a:gd name="connsiteY6" fmla="*/ 37478 h 1087628"/>
                <a:gd name="connsiteX7" fmla="*/ 409763 w 7067241"/>
                <a:gd name="connsiteY7" fmla="*/ 26332 h 1087628"/>
                <a:gd name="connsiteX8" fmla="*/ 453261 w 7067241"/>
                <a:gd name="connsiteY8" fmla="*/ 19372 h 1087628"/>
                <a:gd name="connsiteX9" fmla="*/ 523637 w 7067241"/>
                <a:gd name="connsiteY9" fmla="*/ 35438 h 1087628"/>
                <a:gd name="connsiteX10" fmla="*/ 702655 w 7067241"/>
                <a:gd name="connsiteY10" fmla="*/ 1212 h 1087628"/>
                <a:gd name="connsiteX11" fmla="*/ 751461 w 7067241"/>
                <a:gd name="connsiteY11" fmla="*/ 92480 h 1087628"/>
                <a:gd name="connsiteX12" fmla="*/ 829403 w 7067241"/>
                <a:gd name="connsiteY12" fmla="*/ 100801 h 1087628"/>
                <a:gd name="connsiteX13" fmla="*/ 842278 w 7067241"/>
                <a:gd name="connsiteY13" fmla="*/ 354717 h 1087628"/>
                <a:gd name="connsiteX14" fmla="*/ 965205 w 7067241"/>
                <a:gd name="connsiteY14" fmla="*/ 272816 h 1087628"/>
                <a:gd name="connsiteX15" fmla="*/ 992366 w 7067241"/>
                <a:gd name="connsiteY15" fmla="*/ 345244 h 1087628"/>
                <a:gd name="connsiteX16" fmla="*/ 1037633 w 7067241"/>
                <a:gd name="connsiteY16" fmla="*/ 390511 h 1087628"/>
                <a:gd name="connsiteX17" fmla="*/ 1146275 w 7067241"/>
                <a:gd name="connsiteY17" fmla="*/ 453886 h 1087628"/>
                <a:gd name="connsiteX18" fmla="*/ 1245863 w 7067241"/>
                <a:gd name="connsiteY18" fmla="*/ 490100 h 1087628"/>
                <a:gd name="connsiteX19" fmla="*/ 1608001 w 7067241"/>
                <a:gd name="connsiteY19" fmla="*/ 471993 h 1087628"/>
                <a:gd name="connsiteX20" fmla="*/ 2096889 w 7067241"/>
                <a:gd name="connsiteY20" fmla="*/ 462939 h 1087628"/>
                <a:gd name="connsiteX21" fmla="*/ 2477134 w 7067241"/>
                <a:gd name="connsiteY21" fmla="*/ 453886 h 1087628"/>
                <a:gd name="connsiteX22" fmla="*/ 2594829 w 7067241"/>
                <a:gd name="connsiteY22" fmla="*/ 444832 h 1087628"/>
                <a:gd name="connsiteX23" fmla="*/ 2694417 w 7067241"/>
                <a:gd name="connsiteY23" fmla="*/ 435779 h 1087628"/>
                <a:gd name="connsiteX24" fmla="*/ 2929807 w 7067241"/>
                <a:gd name="connsiteY24" fmla="*/ 426725 h 1087628"/>
                <a:gd name="connsiteX25" fmla="*/ 3138037 w 7067241"/>
                <a:gd name="connsiteY25" fmla="*/ 417672 h 1087628"/>
                <a:gd name="connsiteX26" fmla="*/ 3445855 w 7067241"/>
                <a:gd name="connsiteY26" fmla="*/ 408618 h 1087628"/>
                <a:gd name="connsiteX27" fmla="*/ 3744619 w 7067241"/>
                <a:gd name="connsiteY27" fmla="*/ 390511 h 1087628"/>
                <a:gd name="connsiteX28" fmla="*/ 4179186 w 7067241"/>
                <a:gd name="connsiteY28" fmla="*/ 408618 h 1087628"/>
                <a:gd name="connsiteX29" fmla="*/ 4215399 w 7067241"/>
                <a:gd name="connsiteY29" fmla="*/ 417672 h 1087628"/>
                <a:gd name="connsiteX30" fmla="*/ 4396469 w 7067241"/>
                <a:gd name="connsiteY30" fmla="*/ 444832 h 1087628"/>
                <a:gd name="connsiteX31" fmla="*/ 4731447 w 7067241"/>
                <a:gd name="connsiteY31" fmla="*/ 462939 h 1087628"/>
                <a:gd name="connsiteX32" fmla="*/ 4912516 w 7067241"/>
                <a:gd name="connsiteY32" fmla="*/ 490100 h 1087628"/>
                <a:gd name="connsiteX33" fmla="*/ 5392350 w 7067241"/>
                <a:gd name="connsiteY33" fmla="*/ 499153 h 1087628"/>
                <a:gd name="connsiteX34" fmla="*/ 5763542 w 7067241"/>
                <a:gd name="connsiteY34" fmla="*/ 508206 h 1087628"/>
                <a:gd name="connsiteX35" fmla="*/ 5980825 w 7067241"/>
                <a:gd name="connsiteY35" fmla="*/ 517260 h 1087628"/>
                <a:gd name="connsiteX36" fmla="*/ 6478766 w 7067241"/>
                <a:gd name="connsiteY36" fmla="*/ 526313 h 1087628"/>
                <a:gd name="connsiteX37" fmla="*/ 6596461 w 7067241"/>
                <a:gd name="connsiteY37" fmla="*/ 517260 h 1087628"/>
                <a:gd name="connsiteX38" fmla="*/ 6705102 w 7067241"/>
                <a:gd name="connsiteY38" fmla="*/ 490100 h 1087628"/>
                <a:gd name="connsiteX39" fmla="*/ 6732263 w 7067241"/>
                <a:gd name="connsiteY39" fmla="*/ 462939 h 1087628"/>
                <a:gd name="connsiteX40" fmla="*/ 6741316 w 7067241"/>
                <a:gd name="connsiteY40" fmla="*/ 435779 h 1087628"/>
                <a:gd name="connsiteX41" fmla="*/ 6777530 w 7067241"/>
                <a:gd name="connsiteY41" fmla="*/ 345244 h 1087628"/>
                <a:gd name="connsiteX42" fmla="*/ 6786584 w 7067241"/>
                <a:gd name="connsiteY42" fmla="*/ 290923 h 1087628"/>
                <a:gd name="connsiteX43" fmla="*/ 6804691 w 7067241"/>
                <a:gd name="connsiteY43" fmla="*/ 254709 h 1087628"/>
                <a:gd name="connsiteX44" fmla="*/ 6813744 w 7067241"/>
                <a:gd name="connsiteY44" fmla="*/ 227549 h 1087628"/>
                <a:gd name="connsiteX45" fmla="*/ 6822797 w 7067241"/>
                <a:gd name="connsiteY45" fmla="*/ 191335 h 1087628"/>
                <a:gd name="connsiteX46" fmla="*/ 6849958 w 7067241"/>
                <a:gd name="connsiteY46" fmla="*/ 164175 h 1087628"/>
                <a:gd name="connsiteX47" fmla="*/ 6922386 w 7067241"/>
                <a:gd name="connsiteY47" fmla="*/ 127961 h 1087628"/>
                <a:gd name="connsiteX48" fmla="*/ 6985760 w 7067241"/>
                <a:gd name="connsiteY48" fmla="*/ 155121 h 1087628"/>
                <a:gd name="connsiteX49" fmla="*/ 7012920 w 7067241"/>
                <a:gd name="connsiteY49" fmla="*/ 200389 h 1087628"/>
                <a:gd name="connsiteX50" fmla="*/ 7049134 w 7067241"/>
                <a:gd name="connsiteY50" fmla="*/ 281870 h 1087628"/>
                <a:gd name="connsiteX51" fmla="*/ 7058188 w 7067241"/>
                <a:gd name="connsiteY51" fmla="*/ 318084 h 1087628"/>
                <a:gd name="connsiteX52" fmla="*/ 7067241 w 7067241"/>
                <a:gd name="connsiteY52" fmla="*/ 345244 h 1087628"/>
                <a:gd name="connsiteX53" fmla="*/ 7058188 w 7067241"/>
                <a:gd name="connsiteY53" fmla="*/ 562527 h 1087628"/>
                <a:gd name="connsiteX54" fmla="*/ 7040081 w 7067241"/>
                <a:gd name="connsiteY54" fmla="*/ 589688 h 1087628"/>
                <a:gd name="connsiteX55" fmla="*/ 7031027 w 7067241"/>
                <a:gd name="connsiteY55" fmla="*/ 644008 h 1087628"/>
                <a:gd name="connsiteX56" fmla="*/ 7012920 w 7067241"/>
                <a:gd name="connsiteY56" fmla="*/ 680222 h 1087628"/>
                <a:gd name="connsiteX57" fmla="*/ 6967653 w 7067241"/>
                <a:gd name="connsiteY57" fmla="*/ 752650 h 1087628"/>
                <a:gd name="connsiteX58" fmla="*/ 6931439 w 7067241"/>
                <a:gd name="connsiteY58" fmla="*/ 825078 h 1087628"/>
                <a:gd name="connsiteX59" fmla="*/ 6895225 w 7067241"/>
                <a:gd name="connsiteY59" fmla="*/ 834131 h 1087628"/>
                <a:gd name="connsiteX60" fmla="*/ 6750370 w 7067241"/>
                <a:gd name="connsiteY60" fmla="*/ 816024 h 1087628"/>
                <a:gd name="connsiteX61" fmla="*/ 6614568 w 7067241"/>
                <a:gd name="connsiteY61" fmla="*/ 797917 h 1087628"/>
                <a:gd name="connsiteX62" fmla="*/ 6361071 w 7067241"/>
                <a:gd name="connsiteY62" fmla="*/ 806971 h 1087628"/>
                <a:gd name="connsiteX63" fmla="*/ 6225269 w 7067241"/>
                <a:gd name="connsiteY63" fmla="*/ 825078 h 1087628"/>
                <a:gd name="connsiteX64" fmla="*/ 6053253 w 7067241"/>
                <a:gd name="connsiteY64" fmla="*/ 834131 h 1087628"/>
                <a:gd name="connsiteX65" fmla="*/ 5881237 w 7067241"/>
                <a:gd name="connsiteY65" fmla="*/ 852238 h 1087628"/>
                <a:gd name="connsiteX66" fmla="*/ 5600580 w 7067241"/>
                <a:gd name="connsiteY66" fmla="*/ 861292 h 1087628"/>
                <a:gd name="connsiteX67" fmla="*/ 5437617 w 7067241"/>
                <a:gd name="connsiteY67" fmla="*/ 870345 h 1087628"/>
                <a:gd name="connsiteX68" fmla="*/ 5220334 w 7067241"/>
                <a:gd name="connsiteY68" fmla="*/ 879399 h 1087628"/>
                <a:gd name="connsiteX69" fmla="*/ 5093586 w 7067241"/>
                <a:gd name="connsiteY69" fmla="*/ 906559 h 1087628"/>
                <a:gd name="connsiteX70" fmla="*/ 5021158 w 7067241"/>
                <a:gd name="connsiteY70" fmla="*/ 915612 h 1087628"/>
                <a:gd name="connsiteX71" fmla="*/ 4966837 w 7067241"/>
                <a:gd name="connsiteY71" fmla="*/ 924666 h 1087628"/>
                <a:gd name="connsiteX72" fmla="*/ 4812928 w 7067241"/>
                <a:gd name="connsiteY72" fmla="*/ 942773 h 1087628"/>
                <a:gd name="connsiteX73" fmla="*/ 4649966 w 7067241"/>
                <a:gd name="connsiteY73" fmla="*/ 969933 h 1087628"/>
                <a:gd name="connsiteX74" fmla="*/ 3817047 w 7067241"/>
                <a:gd name="connsiteY74" fmla="*/ 988040 h 1087628"/>
                <a:gd name="connsiteX75" fmla="*/ 3635978 w 7067241"/>
                <a:gd name="connsiteY75" fmla="*/ 997094 h 1087628"/>
                <a:gd name="connsiteX76" fmla="*/ 3527336 w 7067241"/>
                <a:gd name="connsiteY76" fmla="*/ 1006147 h 1087628"/>
                <a:gd name="connsiteX77" fmla="*/ 3445855 w 7067241"/>
                <a:gd name="connsiteY77" fmla="*/ 1015201 h 1087628"/>
                <a:gd name="connsiteX78" fmla="*/ 2803059 w 7067241"/>
                <a:gd name="connsiteY78" fmla="*/ 1042361 h 1087628"/>
                <a:gd name="connsiteX79" fmla="*/ 2676310 w 7067241"/>
                <a:gd name="connsiteY79" fmla="*/ 1051414 h 1087628"/>
                <a:gd name="connsiteX80" fmla="*/ 2413760 w 7067241"/>
                <a:gd name="connsiteY80" fmla="*/ 1060468 h 1087628"/>
                <a:gd name="connsiteX81" fmla="*/ 2241744 w 7067241"/>
                <a:gd name="connsiteY81" fmla="*/ 1078575 h 1087628"/>
                <a:gd name="connsiteX82" fmla="*/ 2096889 w 7067241"/>
                <a:gd name="connsiteY82" fmla="*/ 1087628 h 1087628"/>
                <a:gd name="connsiteX83" fmla="*/ 1761910 w 7067241"/>
                <a:gd name="connsiteY83" fmla="*/ 1078575 h 1087628"/>
                <a:gd name="connsiteX84" fmla="*/ 1698536 w 7067241"/>
                <a:gd name="connsiteY84" fmla="*/ 1060468 h 1087628"/>
                <a:gd name="connsiteX85" fmla="*/ 1472199 w 7067241"/>
                <a:gd name="connsiteY85" fmla="*/ 1033307 h 1087628"/>
                <a:gd name="connsiteX86" fmla="*/ 1282077 w 7067241"/>
                <a:gd name="connsiteY86" fmla="*/ 1024254 h 1087628"/>
                <a:gd name="connsiteX87" fmla="*/ 1010473 w 7067241"/>
                <a:gd name="connsiteY87" fmla="*/ 1006147 h 1087628"/>
                <a:gd name="connsiteX88" fmla="*/ 648334 w 7067241"/>
                <a:gd name="connsiteY88" fmla="*/ 997094 h 1087628"/>
                <a:gd name="connsiteX89" fmla="*/ 512532 w 7067241"/>
                <a:gd name="connsiteY89" fmla="*/ 988040 h 1087628"/>
                <a:gd name="connsiteX90" fmla="*/ 313356 w 7067241"/>
                <a:gd name="connsiteY90" fmla="*/ 960880 h 1087628"/>
                <a:gd name="connsiteX91" fmla="*/ 159447 w 7067241"/>
                <a:gd name="connsiteY91" fmla="*/ 924666 h 1087628"/>
                <a:gd name="connsiteX92" fmla="*/ 96073 w 7067241"/>
                <a:gd name="connsiteY92" fmla="*/ 834131 h 1087628"/>
                <a:gd name="connsiteX93" fmla="*/ 77966 w 7067241"/>
                <a:gd name="connsiteY93" fmla="*/ 806971 h 1087628"/>
                <a:gd name="connsiteX94" fmla="*/ 50805 w 7067241"/>
                <a:gd name="connsiteY94" fmla="*/ 743597 h 1087628"/>
                <a:gd name="connsiteX95" fmla="*/ 32698 w 7067241"/>
                <a:gd name="connsiteY95" fmla="*/ 707383 h 1087628"/>
                <a:gd name="connsiteX96" fmla="*/ 23 w 7067241"/>
                <a:gd name="connsiteY96" fmla="*/ 541910 h 1087628"/>
                <a:gd name="connsiteX97" fmla="*/ 27466 w 7067241"/>
                <a:gd name="connsiteY97" fmla="*/ 359217 h 1087628"/>
                <a:gd name="connsiteX98" fmla="*/ 38571 w 7067241"/>
                <a:gd name="connsiteY98" fmla="*/ 311124 h 1087628"/>
                <a:gd name="connsiteX99" fmla="*/ 54063 w 7067241"/>
                <a:gd name="connsiteY99" fmla="*/ 274177 h 108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7067241" h="1087628">
                  <a:moveTo>
                    <a:pt x="54063" y="274177"/>
                  </a:moveTo>
                  <a:cubicBezTo>
                    <a:pt x="56987" y="256428"/>
                    <a:pt x="52411" y="225167"/>
                    <a:pt x="56113" y="204627"/>
                  </a:cubicBezTo>
                  <a:cubicBezTo>
                    <a:pt x="59815" y="184087"/>
                    <a:pt x="62835" y="169513"/>
                    <a:pt x="76274" y="150935"/>
                  </a:cubicBezTo>
                  <a:cubicBezTo>
                    <a:pt x="89713" y="132357"/>
                    <a:pt x="105841" y="112428"/>
                    <a:pt x="136750" y="93161"/>
                  </a:cubicBezTo>
                  <a:cubicBezTo>
                    <a:pt x="167659" y="73894"/>
                    <a:pt x="169919" y="65935"/>
                    <a:pt x="261728" y="35332"/>
                  </a:cubicBezTo>
                  <a:lnTo>
                    <a:pt x="376730" y="19319"/>
                  </a:lnTo>
                  <a:cubicBezTo>
                    <a:pt x="385784" y="16301"/>
                    <a:pt x="382049" y="36309"/>
                    <a:pt x="387554" y="37478"/>
                  </a:cubicBezTo>
                  <a:cubicBezTo>
                    <a:pt x="393060" y="38647"/>
                    <a:pt x="398812" y="29350"/>
                    <a:pt x="409763" y="26332"/>
                  </a:cubicBezTo>
                  <a:cubicBezTo>
                    <a:pt x="420714" y="23314"/>
                    <a:pt x="434282" y="17854"/>
                    <a:pt x="453261" y="19372"/>
                  </a:cubicBezTo>
                  <a:cubicBezTo>
                    <a:pt x="472240" y="20890"/>
                    <a:pt x="502512" y="38456"/>
                    <a:pt x="523637" y="35438"/>
                  </a:cubicBezTo>
                  <a:cubicBezTo>
                    <a:pt x="580976" y="41473"/>
                    <a:pt x="664684" y="-8295"/>
                    <a:pt x="702655" y="1212"/>
                  </a:cubicBezTo>
                  <a:cubicBezTo>
                    <a:pt x="740626" y="10719"/>
                    <a:pt x="725353" y="72899"/>
                    <a:pt x="751461" y="92480"/>
                  </a:cubicBezTo>
                  <a:cubicBezTo>
                    <a:pt x="765538" y="103038"/>
                    <a:pt x="814267" y="57095"/>
                    <a:pt x="829403" y="100801"/>
                  </a:cubicBezTo>
                  <a:cubicBezTo>
                    <a:pt x="844539" y="144507"/>
                    <a:pt x="831700" y="341318"/>
                    <a:pt x="842278" y="354717"/>
                  </a:cubicBezTo>
                  <a:cubicBezTo>
                    <a:pt x="877062" y="398776"/>
                    <a:pt x="940190" y="274395"/>
                    <a:pt x="965205" y="272816"/>
                  </a:cubicBezTo>
                  <a:cubicBezTo>
                    <a:pt x="990220" y="271237"/>
                    <a:pt x="985478" y="335403"/>
                    <a:pt x="992366" y="345244"/>
                  </a:cubicBezTo>
                  <a:cubicBezTo>
                    <a:pt x="1004603" y="362726"/>
                    <a:pt x="1020200" y="378205"/>
                    <a:pt x="1037633" y="390511"/>
                  </a:cubicBezTo>
                  <a:cubicBezTo>
                    <a:pt x="1071884" y="414689"/>
                    <a:pt x="1107019" y="439165"/>
                    <a:pt x="1146275" y="453886"/>
                  </a:cubicBezTo>
                  <a:cubicBezTo>
                    <a:pt x="1227638" y="484397"/>
                    <a:pt x="1194241" y="472892"/>
                    <a:pt x="1245863" y="490100"/>
                  </a:cubicBezTo>
                  <a:lnTo>
                    <a:pt x="1608001" y="471993"/>
                  </a:lnTo>
                  <a:cubicBezTo>
                    <a:pt x="1770909" y="466794"/>
                    <a:pt x="1933934" y="466334"/>
                    <a:pt x="2096889" y="462939"/>
                  </a:cubicBezTo>
                  <a:lnTo>
                    <a:pt x="2477134" y="453886"/>
                  </a:lnTo>
                  <a:lnTo>
                    <a:pt x="2594829" y="444832"/>
                  </a:lnTo>
                  <a:cubicBezTo>
                    <a:pt x="2628047" y="442064"/>
                    <a:pt x="2661133" y="437578"/>
                    <a:pt x="2694417" y="435779"/>
                  </a:cubicBezTo>
                  <a:cubicBezTo>
                    <a:pt x="2772824" y="431541"/>
                    <a:pt x="2851351" y="429927"/>
                    <a:pt x="2929807" y="426725"/>
                  </a:cubicBezTo>
                  <a:lnTo>
                    <a:pt x="3138037" y="417672"/>
                  </a:lnTo>
                  <a:lnTo>
                    <a:pt x="3445855" y="408618"/>
                  </a:lnTo>
                  <a:cubicBezTo>
                    <a:pt x="3565451" y="404105"/>
                    <a:pt x="3630473" y="398665"/>
                    <a:pt x="3744619" y="390511"/>
                  </a:cubicBezTo>
                  <a:cubicBezTo>
                    <a:pt x="3811485" y="392740"/>
                    <a:pt x="4081399" y="399728"/>
                    <a:pt x="4179186" y="408618"/>
                  </a:cubicBezTo>
                  <a:cubicBezTo>
                    <a:pt x="4191577" y="409745"/>
                    <a:pt x="4203126" y="415626"/>
                    <a:pt x="4215399" y="417672"/>
                  </a:cubicBezTo>
                  <a:cubicBezTo>
                    <a:pt x="4275600" y="427706"/>
                    <a:pt x="4335881" y="437488"/>
                    <a:pt x="4396469" y="444832"/>
                  </a:cubicBezTo>
                  <a:cubicBezTo>
                    <a:pt x="4480683" y="455040"/>
                    <a:pt x="4669690" y="460366"/>
                    <a:pt x="4731447" y="462939"/>
                  </a:cubicBezTo>
                  <a:cubicBezTo>
                    <a:pt x="4783046" y="472321"/>
                    <a:pt x="4858146" y="488346"/>
                    <a:pt x="4912516" y="490100"/>
                  </a:cubicBezTo>
                  <a:cubicBezTo>
                    <a:pt x="5072406" y="495258"/>
                    <a:pt x="5232413" y="495750"/>
                    <a:pt x="5392350" y="499153"/>
                  </a:cubicBezTo>
                  <a:lnTo>
                    <a:pt x="5763542" y="508206"/>
                  </a:lnTo>
                  <a:cubicBezTo>
                    <a:pt x="5835998" y="510435"/>
                    <a:pt x="5908358" y="515425"/>
                    <a:pt x="5980825" y="517260"/>
                  </a:cubicBezTo>
                  <a:lnTo>
                    <a:pt x="6478766" y="526313"/>
                  </a:lnTo>
                  <a:cubicBezTo>
                    <a:pt x="6517998" y="523295"/>
                    <a:pt x="6557354" y="521605"/>
                    <a:pt x="6596461" y="517260"/>
                  </a:cubicBezTo>
                  <a:cubicBezTo>
                    <a:pt x="6629251" y="513617"/>
                    <a:pt x="6675504" y="498556"/>
                    <a:pt x="6705102" y="490100"/>
                  </a:cubicBezTo>
                  <a:cubicBezTo>
                    <a:pt x="6714156" y="481046"/>
                    <a:pt x="6725161" y="473592"/>
                    <a:pt x="6732263" y="462939"/>
                  </a:cubicBezTo>
                  <a:cubicBezTo>
                    <a:pt x="6737557" y="454999"/>
                    <a:pt x="6737557" y="444550"/>
                    <a:pt x="6741316" y="435779"/>
                  </a:cubicBezTo>
                  <a:cubicBezTo>
                    <a:pt x="6763795" y="383327"/>
                    <a:pt x="6761043" y="411190"/>
                    <a:pt x="6777530" y="345244"/>
                  </a:cubicBezTo>
                  <a:cubicBezTo>
                    <a:pt x="6781982" y="327435"/>
                    <a:pt x="6781309" y="308506"/>
                    <a:pt x="6786584" y="290923"/>
                  </a:cubicBezTo>
                  <a:cubicBezTo>
                    <a:pt x="6790462" y="277996"/>
                    <a:pt x="6799375" y="267114"/>
                    <a:pt x="6804691" y="254709"/>
                  </a:cubicBezTo>
                  <a:cubicBezTo>
                    <a:pt x="6808450" y="245938"/>
                    <a:pt x="6811122" y="236725"/>
                    <a:pt x="6813744" y="227549"/>
                  </a:cubicBezTo>
                  <a:cubicBezTo>
                    <a:pt x="6817162" y="215585"/>
                    <a:pt x="6816624" y="202138"/>
                    <a:pt x="6822797" y="191335"/>
                  </a:cubicBezTo>
                  <a:cubicBezTo>
                    <a:pt x="6829149" y="180218"/>
                    <a:pt x="6839715" y="171857"/>
                    <a:pt x="6849958" y="164175"/>
                  </a:cubicBezTo>
                  <a:cubicBezTo>
                    <a:pt x="6884170" y="138516"/>
                    <a:pt x="6888965" y="139101"/>
                    <a:pt x="6922386" y="127961"/>
                  </a:cubicBezTo>
                  <a:cubicBezTo>
                    <a:pt x="6938618" y="133372"/>
                    <a:pt x="6974572" y="143933"/>
                    <a:pt x="6985760" y="155121"/>
                  </a:cubicBezTo>
                  <a:cubicBezTo>
                    <a:pt x="6998203" y="167564"/>
                    <a:pt x="7004374" y="185006"/>
                    <a:pt x="7012920" y="200389"/>
                  </a:cubicBezTo>
                  <a:cubicBezTo>
                    <a:pt x="7026066" y="224052"/>
                    <a:pt x="7040740" y="256688"/>
                    <a:pt x="7049134" y="281870"/>
                  </a:cubicBezTo>
                  <a:cubicBezTo>
                    <a:pt x="7053069" y="293674"/>
                    <a:pt x="7054770" y="306120"/>
                    <a:pt x="7058188" y="318084"/>
                  </a:cubicBezTo>
                  <a:cubicBezTo>
                    <a:pt x="7060810" y="327260"/>
                    <a:pt x="7064223" y="336191"/>
                    <a:pt x="7067241" y="345244"/>
                  </a:cubicBezTo>
                  <a:cubicBezTo>
                    <a:pt x="7064223" y="417672"/>
                    <a:pt x="7066193" y="490480"/>
                    <a:pt x="7058188" y="562527"/>
                  </a:cubicBezTo>
                  <a:cubicBezTo>
                    <a:pt x="7056986" y="573342"/>
                    <a:pt x="7043522" y="579365"/>
                    <a:pt x="7040081" y="589688"/>
                  </a:cubicBezTo>
                  <a:cubicBezTo>
                    <a:pt x="7034276" y="607102"/>
                    <a:pt x="7036302" y="626426"/>
                    <a:pt x="7031027" y="644008"/>
                  </a:cubicBezTo>
                  <a:cubicBezTo>
                    <a:pt x="7027149" y="656935"/>
                    <a:pt x="7018236" y="667817"/>
                    <a:pt x="7012920" y="680222"/>
                  </a:cubicBezTo>
                  <a:cubicBezTo>
                    <a:pt x="6988424" y="737381"/>
                    <a:pt x="7028726" y="676310"/>
                    <a:pt x="6967653" y="752650"/>
                  </a:cubicBezTo>
                  <a:cubicBezTo>
                    <a:pt x="6960513" y="788348"/>
                    <a:pt x="6965798" y="805444"/>
                    <a:pt x="6931439" y="825078"/>
                  </a:cubicBezTo>
                  <a:cubicBezTo>
                    <a:pt x="6920636" y="831251"/>
                    <a:pt x="6907296" y="831113"/>
                    <a:pt x="6895225" y="834131"/>
                  </a:cubicBezTo>
                  <a:lnTo>
                    <a:pt x="6750370" y="816024"/>
                  </a:lnTo>
                  <a:cubicBezTo>
                    <a:pt x="6619781" y="802032"/>
                    <a:pt x="6679469" y="819552"/>
                    <a:pt x="6614568" y="797917"/>
                  </a:cubicBezTo>
                  <a:cubicBezTo>
                    <a:pt x="6530069" y="800935"/>
                    <a:pt x="6445419" y="801086"/>
                    <a:pt x="6361071" y="806971"/>
                  </a:cubicBezTo>
                  <a:cubicBezTo>
                    <a:pt x="6315514" y="810149"/>
                    <a:pt x="6270760" y="821064"/>
                    <a:pt x="6225269" y="825078"/>
                  </a:cubicBezTo>
                  <a:cubicBezTo>
                    <a:pt x="6168073" y="830125"/>
                    <a:pt x="6110592" y="831113"/>
                    <a:pt x="6053253" y="834131"/>
                  </a:cubicBezTo>
                  <a:cubicBezTo>
                    <a:pt x="5998301" y="841000"/>
                    <a:pt x="5935800" y="849640"/>
                    <a:pt x="5881237" y="852238"/>
                  </a:cubicBezTo>
                  <a:cubicBezTo>
                    <a:pt x="5787742" y="856690"/>
                    <a:pt x="5694103" y="857475"/>
                    <a:pt x="5600580" y="861292"/>
                  </a:cubicBezTo>
                  <a:cubicBezTo>
                    <a:pt x="5546221" y="863511"/>
                    <a:pt x="5491960" y="867757"/>
                    <a:pt x="5437617" y="870345"/>
                  </a:cubicBezTo>
                  <a:lnTo>
                    <a:pt x="5220334" y="879399"/>
                  </a:lnTo>
                  <a:cubicBezTo>
                    <a:pt x="5178085" y="888452"/>
                    <a:pt x="5136098" y="898830"/>
                    <a:pt x="5093586" y="906559"/>
                  </a:cubicBezTo>
                  <a:cubicBezTo>
                    <a:pt x="5069648" y="910911"/>
                    <a:pt x="5045244" y="912171"/>
                    <a:pt x="5021158" y="915612"/>
                  </a:cubicBezTo>
                  <a:cubicBezTo>
                    <a:pt x="5002986" y="918208"/>
                    <a:pt x="4985040" y="922292"/>
                    <a:pt x="4966837" y="924666"/>
                  </a:cubicBezTo>
                  <a:cubicBezTo>
                    <a:pt x="4915614" y="931347"/>
                    <a:pt x="4863984" y="934918"/>
                    <a:pt x="4812928" y="942773"/>
                  </a:cubicBezTo>
                  <a:cubicBezTo>
                    <a:pt x="4663643" y="965740"/>
                    <a:pt x="4799495" y="958857"/>
                    <a:pt x="4649966" y="969933"/>
                  </a:cubicBezTo>
                  <a:cubicBezTo>
                    <a:pt x="4382008" y="989782"/>
                    <a:pt x="4056996" y="984798"/>
                    <a:pt x="3817047" y="988040"/>
                  </a:cubicBezTo>
                  <a:lnTo>
                    <a:pt x="3635978" y="997094"/>
                  </a:lnTo>
                  <a:cubicBezTo>
                    <a:pt x="3599709" y="999361"/>
                    <a:pt x="3563512" y="1002702"/>
                    <a:pt x="3527336" y="1006147"/>
                  </a:cubicBezTo>
                  <a:cubicBezTo>
                    <a:pt x="3500132" y="1008738"/>
                    <a:pt x="3473135" y="1013596"/>
                    <a:pt x="3445855" y="1015201"/>
                  </a:cubicBezTo>
                  <a:cubicBezTo>
                    <a:pt x="3193495" y="1030046"/>
                    <a:pt x="3043809" y="1034059"/>
                    <a:pt x="2803059" y="1042361"/>
                  </a:cubicBezTo>
                  <a:cubicBezTo>
                    <a:pt x="2760809" y="1045379"/>
                    <a:pt x="2718622" y="1049446"/>
                    <a:pt x="2676310" y="1051414"/>
                  </a:cubicBezTo>
                  <a:cubicBezTo>
                    <a:pt x="2588836" y="1055483"/>
                    <a:pt x="2501158" y="1055005"/>
                    <a:pt x="2413760" y="1060468"/>
                  </a:cubicBezTo>
                  <a:cubicBezTo>
                    <a:pt x="2356217" y="1064065"/>
                    <a:pt x="2299189" y="1073651"/>
                    <a:pt x="2241744" y="1078575"/>
                  </a:cubicBezTo>
                  <a:cubicBezTo>
                    <a:pt x="2193542" y="1082707"/>
                    <a:pt x="2145174" y="1084610"/>
                    <a:pt x="2096889" y="1087628"/>
                  </a:cubicBezTo>
                  <a:cubicBezTo>
                    <a:pt x="1985229" y="1084610"/>
                    <a:pt x="1873352" y="1086173"/>
                    <a:pt x="1761910" y="1078575"/>
                  </a:cubicBezTo>
                  <a:cubicBezTo>
                    <a:pt x="1739991" y="1077081"/>
                    <a:pt x="1720152" y="1064398"/>
                    <a:pt x="1698536" y="1060468"/>
                  </a:cubicBezTo>
                  <a:cubicBezTo>
                    <a:pt x="1663174" y="1054038"/>
                    <a:pt x="1521506" y="1036488"/>
                    <a:pt x="1472199" y="1033307"/>
                  </a:cubicBezTo>
                  <a:cubicBezTo>
                    <a:pt x="1408885" y="1029222"/>
                    <a:pt x="1345399" y="1028211"/>
                    <a:pt x="1282077" y="1024254"/>
                  </a:cubicBezTo>
                  <a:cubicBezTo>
                    <a:pt x="1047667" y="1009604"/>
                    <a:pt x="1349516" y="1017640"/>
                    <a:pt x="1010473" y="1006147"/>
                  </a:cubicBezTo>
                  <a:lnTo>
                    <a:pt x="648334" y="997094"/>
                  </a:lnTo>
                  <a:cubicBezTo>
                    <a:pt x="603067" y="994076"/>
                    <a:pt x="557637" y="992916"/>
                    <a:pt x="512532" y="988040"/>
                  </a:cubicBezTo>
                  <a:cubicBezTo>
                    <a:pt x="445914" y="980838"/>
                    <a:pt x="313356" y="960880"/>
                    <a:pt x="313356" y="960880"/>
                  </a:cubicBezTo>
                  <a:cubicBezTo>
                    <a:pt x="208793" y="926025"/>
                    <a:pt x="260284" y="937270"/>
                    <a:pt x="159447" y="924666"/>
                  </a:cubicBezTo>
                  <a:cubicBezTo>
                    <a:pt x="99891" y="884961"/>
                    <a:pt x="161804" y="932725"/>
                    <a:pt x="96073" y="834131"/>
                  </a:cubicBezTo>
                  <a:cubicBezTo>
                    <a:pt x="90037" y="825078"/>
                    <a:pt x="82832" y="816703"/>
                    <a:pt x="77966" y="806971"/>
                  </a:cubicBezTo>
                  <a:cubicBezTo>
                    <a:pt x="67687" y="786414"/>
                    <a:pt x="60316" y="764520"/>
                    <a:pt x="50805" y="743597"/>
                  </a:cubicBezTo>
                  <a:cubicBezTo>
                    <a:pt x="45220" y="731311"/>
                    <a:pt x="38734" y="719454"/>
                    <a:pt x="32698" y="707383"/>
                  </a:cubicBezTo>
                  <a:cubicBezTo>
                    <a:pt x="18231" y="562703"/>
                    <a:pt x="895" y="599938"/>
                    <a:pt x="23" y="541910"/>
                  </a:cubicBezTo>
                  <a:cubicBezTo>
                    <a:pt x="-849" y="483882"/>
                    <a:pt x="22827" y="368495"/>
                    <a:pt x="27466" y="359217"/>
                  </a:cubicBezTo>
                  <a:cubicBezTo>
                    <a:pt x="32332" y="349485"/>
                    <a:pt x="34152" y="321067"/>
                    <a:pt x="38571" y="311124"/>
                  </a:cubicBezTo>
                  <a:cubicBezTo>
                    <a:pt x="69700" y="241083"/>
                    <a:pt x="51139" y="291926"/>
                    <a:pt x="54063" y="27417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955313A0-781C-38FB-CD50-4A7CE69A85C3}"/>
                </a:ext>
              </a:extLst>
            </p:cNvPr>
            <p:cNvSpPr/>
            <p:nvPr/>
          </p:nvSpPr>
          <p:spPr>
            <a:xfrm>
              <a:off x="1352362" y="3643788"/>
              <a:ext cx="174279" cy="3353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2E05C5B2-5A4B-4002-D0A2-A73F2130B576}"/>
                </a:ext>
              </a:extLst>
            </p:cNvPr>
            <p:cNvSpPr/>
            <p:nvPr/>
          </p:nvSpPr>
          <p:spPr>
            <a:xfrm>
              <a:off x="1387444" y="3732872"/>
              <a:ext cx="139197" cy="1571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C91EB4CA-D17E-20E0-9304-A79F1AA80AB5}"/>
                </a:ext>
              </a:extLst>
            </p:cNvPr>
            <p:cNvSpPr/>
            <p:nvPr/>
          </p:nvSpPr>
          <p:spPr>
            <a:xfrm>
              <a:off x="1860550" y="3929033"/>
              <a:ext cx="3921399" cy="614991"/>
            </a:xfrm>
            <a:custGeom>
              <a:avLst/>
              <a:gdLst>
                <a:gd name="connsiteX0" fmla="*/ 85992 w 3921399"/>
                <a:gd name="connsiteY0" fmla="*/ 332 h 614991"/>
                <a:gd name="connsiteX1" fmla="*/ 73292 w 3921399"/>
                <a:gd name="connsiteY1" fmla="*/ 16207 h 614991"/>
                <a:gd name="connsiteX2" fmla="*/ 60592 w 3921399"/>
                <a:gd name="connsiteY2" fmla="*/ 41607 h 614991"/>
                <a:gd name="connsiteX3" fmla="*/ 44717 w 3921399"/>
                <a:gd name="connsiteY3" fmla="*/ 67007 h 614991"/>
                <a:gd name="connsiteX4" fmla="*/ 38367 w 3921399"/>
                <a:gd name="connsiteY4" fmla="*/ 79707 h 614991"/>
                <a:gd name="connsiteX5" fmla="*/ 25667 w 3921399"/>
                <a:gd name="connsiteY5" fmla="*/ 98757 h 614991"/>
                <a:gd name="connsiteX6" fmla="*/ 22492 w 3921399"/>
                <a:gd name="connsiteY6" fmla="*/ 111457 h 614991"/>
                <a:gd name="connsiteX7" fmla="*/ 9792 w 3921399"/>
                <a:gd name="connsiteY7" fmla="*/ 140032 h 614991"/>
                <a:gd name="connsiteX8" fmla="*/ 3442 w 3921399"/>
                <a:gd name="connsiteY8" fmla="*/ 155907 h 614991"/>
                <a:gd name="connsiteX9" fmla="*/ 3442 w 3921399"/>
                <a:gd name="connsiteY9" fmla="*/ 200357 h 614991"/>
                <a:gd name="connsiteX10" fmla="*/ 6617 w 3921399"/>
                <a:gd name="connsiteY10" fmla="*/ 371807 h 614991"/>
                <a:gd name="connsiteX11" fmla="*/ 16142 w 3921399"/>
                <a:gd name="connsiteY11" fmla="*/ 387682 h 614991"/>
                <a:gd name="connsiteX12" fmla="*/ 35192 w 3921399"/>
                <a:gd name="connsiteY12" fmla="*/ 406732 h 614991"/>
                <a:gd name="connsiteX13" fmla="*/ 82817 w 3921399"/>
                <a:gd name="connsiteY13" fmla="*/ 444832 h 614991"/>
                <a:gd name="connsiteX14" fmla="*/ 133617 w 3921399"/>
                <a:gd name="connsiteY14" fmla="*/ 479757 h 614991"/>
                <a:gd name="connsiteX15" fmla="*/ 146317 w 3921399"/>
                <a:gd name="connsiteY15" fmla="*/ 486107 h 614991"/>
                <a:gd name="connsiteX16" fmla="*/ 159017 w 3921399"/>
                <a:gd name="connsiteY16" fmla="*/ 495632 h 614991"/>
                <a:gd name="connsiteX17" fmla="*/ 171717 w 3921399"/>
                <a:gd name="connsiteY17" fmla="*/ 498807 h 614991"/>
                <a:gd name="connsiteX18" fmla="*/ 206642 w 3921399"/>
                <a:gd name="connsiteY18" fmla="*/ 514682 h 614991"/>
                <a:gd name="connsiteX19" fmla="*/ 276492 w 3921399"/>
                <a:gd name="connsiteY19" fmla="*/ 527382 h 614991"/>
                <a:gd name="connsiteX20" fmla="*/ 298717 w 3921399"/>
                <a:gd name="connsiteY20" fmla="*/ 530557 h 614991"/>
                <a:gd name="connsiteX21" fmla="*/ 336817 w 3921399"/>
                <a:gd name="connsiteY21" fmla="*/ 536907 h 614991"/>
                <a:gd name="connsiteX22" fmla="*/ 413017 w 3921399"/>
                <a:gd name="connsiteY22" fmla="*/ 540082 h 614991"/>
                <a:gd name="connsiteX23" fmla="*/ 632092 w 3921399"/>
                <a:gd name="connsiteY23" fmla="*/ 533732 h 614991"/>
                <a:gd name="connsiteX24" fmla="*/ 733692 w 3921399"/>
                <a:gd name="connsiteY24" fmla="*/ 527382 h 614991"/>
                <a:gd name="connsiteX25" fmla="*/ 774967 w 3921399"/>
                <a:gd name="connsiteY25" fmla="*/ 524207 h 614991"/>
                <a:gd name="connsiteX26" fmla="*/ 1108342 w 3921399"/>
                <a:gd name="connsiteY26" fmla="*/ 521032 h 614991"/>
                <a:gd name="connsiteX27" fmla="*/ 1206767 w 3921399"/>
                <a:gd name="connsiteY27" fmla="*/ 514682 h 614991"/>
                <a:gd name="connsiteX28" fmla="*/ 1540142 w 3921399"/>
                <a:gd name="connsiteY28" fmla="*/ 511507 h 614991"/>
                <a:gd name="connsiteX29" fmla="*/ 1670317 w 3921399"/>
                <a:gd name="connsiteY29" fmla="*/ 501982 h 614991"/>
                <a:gd name="connsiteX30" fmla="*/ 1860817 w 3921399"/>
                <a:gd name="connsiteY30" fmla="*/ 495632 h 614991"/>
                <a:gd name="connsiteX31" fmla="*/ 2073542 w 3921399"/>
                <a:gd name="connsiteY31" fmla="*/ 498807 h 614991"/>
                <a:gd name="connsiteX32" fmla="*/ 2092592 w 3921399"/>
                <a:gd name="connsiteY32" fmla="*/ 505157 h 614991"/>
                <a:gd name="connsiteX33" fmla="*/ 2130692 w 3921399"/>
                <a:gd name="connsiteY33" fmla="*/ 527382 h 614991"/>
                <a:gd name="connsiteX34" fmla="*/ 2140217 w 3921399"/>
                <a:gd name="connsiteY34" fmla="*/ 536907 h 614991"/>
                <a:gd name="connsiteX35" fmla="*/ 2213242 w 3921399"/>
                <a:gd name="connsiteY35" fmla="*/ 568657 h 614991"/>
                <a:gd name="connsiteX36" fmla="*/ 2235467 w 3921399"/>
                <a:gd name="connsiteY36" fmla="*/ 578182 h 614991"/>
                <a:gd name="connsiteX37" fmla="*/ 2254517 w 3921399"/>
                <a:gd name="connsiteY37" fmla="*/ 587707 h 614991"/>
                <a:gd name="connsiteX38" fmla="*/ 2283092 w 3921399"/>
                <a:gd name="connsiteY38" fmla="*/ 597232 h 614991"/>
                <a:gd name="connsiteX39" fmla="*/ 2327542 w 3921399"/>
                <a:gd name="connsiteY39" fmla="*/ 603582 h 614991"/>
                <a:gd name="connsiteX40" fmla="*/ 2365642 w 3921399"/>
                <a:gd name="connsiteY40" fmla="*/ 606757 h 614991"/>
                <a:gd name="connsiteX41" fmla="*/ 2518042 w 3921399"/>
                <a:gd name="connsiteY41" fmla="*/ 609932 h 614991"/>
                <a:gd name="connsiteX42" fmla="*/ 2552967 w 3921399"/>
                <a:gd name="connsiteY42" fmla="*/ 613107 h 614991"/>
                <a:gd name="connsiteX43" fmla="*/ 2835542 w 3921399"/>
                <a:gd name="connsiteY43" fmla="*/ 606757 h 614991"/>
                <a:gd name="connsiteX44" fmla="*/ 2864117 w 3921399"/>
                <a:gd name="connsiteY44" fmla="*/ 597232 h 614991"/>
                <a:gd name="connsiteX45" fmla="*/ 2886342 w 3921399"/>
                <a:gd name="connsiteY45" fmla="*/ 594057 h 614991"/>
                <a:gd name="connsiteX46" fmla="*/ 2911742 w 3921399"/>
                <a:gd name="connsiteY46" fmla="*/ 581357 h 614991"/>
                <a:gd name="connsiteX47" fmla="*/ 2981592 w 3921399"/>
                <a:gd name="connsiteY47" fmla="*/ 562307 h 614991"/>
                <a:gd name="connsiteX48" fmla="*/ 3016517 w 3921399"/>
                <a:gd name="connsiteY48" fmla="*/ 555957 h 614991"/>
                <a:gd name="connsiteX49" fmla="*/ 3127642 w 3921399"/>
                <a:gd name="connsiteY49" fmla="*/ 543257 h 614991"/>
                <a:gd name="connsiteX50" fmla="*/ 3162567 w 3921399"/>
                <a:gd name="connsiteY50" fmla="*/ 536907 h 614991"/>
                <a:gd name="connsiteX51" fmla="*/ 3210192 w 3921399"/>
                <a:gd name="connsiteY51" fmla="*/ 533732 h 614991"/>
                <a:gd name="connsiteX52" fmla="*/ 3292742 w 3921399"/>
                <a:gd name="connsiteY52" fmla="*/ 527382 h 614991"/>
                <a:gd name="connsiteX53" fmla="*/ 3308617 w 3921399"/>
                <a:gd name="connsiteY53" fmla="*/ 524207 h 614991"/>
                <a:gd name="connsiteX54" fmla="*/ 3359417 w 3921399"/>
                <a:gd name="connsiteY54" fmla="*/ 517857 h 614991"/>
                <a:gd name="connsiteX55" fmla="*/ 3378467 w 3921399"/>
                <a:gd name="connsiteY55" fmla="*/ 514682 h 614991"/>
                <a:gd name="connsiteX56" fmla="*/ 3410217 w 3921399"/>
                <a:gd name="connsiteY56" fmla="*/ 508332 h 614991"/>
                <a:gd name="connsiteX57" fmla="*/ 3483242 w 3921399"/>
                <a:gd name="connsiteY57" fmla="*/ 501982 h 614991"/>
                <a:gd name="connsiteX58" fmla="*/ 3527692 w 3921399"/>
                <a:gd name="connsiteY58" fmla="*/ 495632 h 614991"/>
                <a:gd name="connsiteX59" fmla="*/ 3543567 w 3921399"/>
                <a:gd name="connsiteY59" fmla="*/ 492457 h 614991"/>
                <a:gd name="connsiteX60" fmla="*/ 3705492 w 3921399"/>
                <a:gd name="connsiteY60" fmla="*/ 489282 h 614991"/>
                <a:gd name="connsiteX61" fmla="*/ 3746767 w 3921399"/>
                <a:gd name="connsiteY61" fmla="*/ 508332 h 614991"/>
                <a:gd name="connsiteX62" fmla="*/ 3775342 w 3921399"/>
                <a:gd name="connsiteY62" fmla="*/ 521032 h 614991"/>
                <a:gd name="connsiteX63" fmla="*/ 3788042 w 3921399"/>
                <a:gd name="connsiteY63" fmla="*/ 530557 h 614991"/>
                <a:gd name="connsiteX64" fmla="*/ 3813442 w 3921399"/>
                <a:gd name="connsiteY64" fmla="*/ 536907 h 614991"/>
                <a:gd name="connsiteX65" fmla="*/ 3838842 w 3921399"/>
                <a:gd name="connsiteY65" fmla="*/ 546432 h 614991"/>
                <a:gd name="connsiteX66" fmla="*/ 3864242 w 3921399"/>
                <a:gd name="connsiteY66" fmla="*/ 559132 h 614991"/>
                <a:gd name="connsiteX67" fmla="*/ 3889642 w 3921399"/>
                <a:gd name="connsiteY67" fmla="*/ 581357 h 614991"/>
                <a:gd name="connsiteX68" fmla="*/ 3915042 w 3921399"/>
                <a:gd name="connsiteY68" fmla="*/ 597232 h 614991"/>
                <a:gd name="connsiteX69" fmla="*/ 3921392 w 3921399"/>
                <a:gd name="connsiteY69" fmla="*/ 555957 h 614991"/>
                <a:gd name="connsiteX70" fmla="*/ 3915042 w 3921399"/>
                <a:gd name="connsiteY70" fmla="*/ 546432 h 614991"/>
                <a:gd name="connsiteX71" fmla="*/ 3908692 w 3921399"/>
                <a:gd name="connsiteY71" fmla="*/ 533732 h 614991"/>
                <a:gd name="connsiteX72" fmla="*/ 3889642 w 3921399"/>
                <a:gd name="connsiteY72" fmla="*/ 521032 h 614991"/>
                <a:gd name="connsiteX73" fmla="*/ 3873767 w 3921399"/>
                <a:gd name="connsiteY73" fmla="*/ 498807 h 614991"/>
                <a:gd name="connsiteX74" fmla="*/ 3867417 w 3921399"/>
                <a:gd name="connsiteY74" fmla="*/ 486107 h 614991"/>
                <a:gd name="connsiteX75" fmla="*/ 3857892 w 3921399"/>
                <a:gd name="connsiteY75" fmla="*/ 476582 h 614991"/>
                <a:gd name="connsiteX76" fmla="*/ 3851542 w 3921399"/>
                <a:gd name="connsiteY76" fmla="*/ 467057 h 614991"/>
                <a:gd name="connsiteX77" fmla="*/ 3813442 w 3921399"/>
                <a:gd name="connsiteY77" fmla="*/ 438482 h 614991"/>
                <a:gd name="connsiteX78" fmla="*/ 3803917 w 3921399"/>
                <a:gd name="connsiteY78" fmla="*/ 432132 h 614991"/>
                <a:gd name="connsiteX79" fmla="*/ 3788042 w 3921399"/>
                <a:gd name="connsiteY79" fmla="*/ 428957 h 614991"/>
                <a:gd name="connsiteX80" fmla="*/ 3753117 w 3921399"/>
                <a:gd name="connsiteY80" fmla="*/ 416257 h 614991"/>
                <a:gd name="connsiteX81" fmla="*/ 3740417 w 3921399"/>
                <a:gd name="connsiteY81" fmla="*/ 409907 h 614991"/>
                <a:gd name="connsiteX82" fmla="*/ 3727717 w 3921399"/>
                <a:gd name="connsiteY82" fmla="*/ 406732 h 614991"/>
                <a:gd name="connsiteX83" fmla="*/ 3711842 w 3921399"/>
                <a:gd name="connsiteY83" fmla="*/ 400382 h 614991"/>
                <a:gd name="connsiteX84" fmla="*/ 3683267 w 3921399"/>
                <a:gd name="connsiteY84" fmla="*/ 390857 h 614991"/>
                <a:gd name="connsiteX85" fmla="*/ 3553092 w 3921399"/>
                <a:gd name="connsiteY85" fmla="*/ 394032 h 614991"/>
                <a:gd name="connsiteX86" fmla="*/ 3511817 w 3921399"/>
                <a:gd name="connsiteY86" fmla="*/ 400382 h 614991"/>
                <a:gd name="connsiteX87" fmla="*/ 3489592 w 3921399"/>
                <a:gd name="connsiteY87" fmla="*/ 403557 h 614991"/>
                <a:gd name="connsiteX88" fmla="*/ 3476892 w 3921399"/>
                <a:gd name="connsiteY88" fmla="*/ 406732 h 614991"/>
                <a:gd name="connsiteX89" fmla="*/ 3448317 w 3921399"/>
                <a:gd name="connsiteY89" fmla="*/ 409907 h 614991"/>
                <a:gd name="connsiteX90" fmla="*/ 3429267 w 3921399"/>
                <a:gd name="connsiteY90" fmla="*/ 413082 h 614991"/>
                <a:gd name="connsiteX91" fmla="*/ 3353067 w 3921399"/>
                <a:gd name="connsiteY91" fmla="*/ 416257 h 614991"/>
                <a:gd name="connsiteX92" fmla="*/ 3318142 w 3921399"/>
                <a:gd name="connsiteY92" fmla="*/ 422607 h 614991"/>
                <a:gd name="connsiteX93" fmla="*/ 3305442 w 3921399"/>
                <a:gd name="connsiteY93" fmla="*/ 425782 h 614991"/>
                <a:gd name="connsiteX94" fmla="*/ 3276867 w 3921399"/>
                <a:gd name="connsiteY94" fmla="*/ 428957 h 614991"/>
                <a:gd name="connsiteX95" fmla="*/ 3238767 w 3921399"/>
                <a:gd name="connsiteY95" fmla="*/ 435307 h 614991"/>
                <a:gd name="connsiteX96" fmla="*/ 3222892 w 3921399"/>
                <a:gd name="connsiteY96" fmla="*/ 438482 h 614991"/>
                <a:gd name="connsiteX97" fmla="*/ 3146692 w 3921399"/>
                <a:gd name="connsiteY97" fmla="*/ 441657 h 614991"/>
                <a:gd name="connsiteX98" fmla="*/ 3089542 w 3921399"/>
                <a:gd name="connsiteY98" fmla="*/ 448007 h 614991"/>
                <a:gd name="connsiteX99" fmla="*/ 3064142 w 3921399"/>
                <a:gd name="connsiteY99" fmla="*/ 451182 h 614991"/>
                <a:gd name="connsiteX100" fmla="*/ 3029217 w 3921399"/>
                <a:gd name="connsiteY100" fmla="*/ 454357 h 614991"/>
                <a:gd name="connsiteX101" fmla="*/ 3003817 w 3921399"/>
                <a:gd name="connsiteY101" fmla="*/ 457532 h 614991"/>
                <a:gd name="connsiteX102" fmla="*/ 2921267 w 3921399"/>
                <a:gd name="connsiteY102" fmla="*/ 460707 h 614991"/>
                <a:gd name="connsiteX103" fmla="*/ 2848242 w 3921399"/>
                <a:gd name="connsiteY103" fmla="*/ 467057 h 614991"/>
                <a:gd name="connsiteX104" fmla="*/ 2800617 w 3921399"/>
                <a:gd name="connsiteY104" fmla="*/ 470232 h 614991"/>
                <a:gd name="connsiteX105" fmla="*/ 2714892 w 3921399"/>
                <a:gd name="connsiteY105" fmla="*/ 476582 h 614991"/>
                <a:gd name="connsiteX106" fmla="*/ 2670442 w 3921399"/>
                <a:gd name="connsiteY106" fmla="*/ 479757 h 614991"/>
                <a:gd name="connsiteX107" fmla="*/ 2454542 w 3921399"/>
                <a:gd name="connsiteY107" fmla="*/ 463882 h 614991"/>
                <a:gd name="connsiteX108" fmla="*/ 2445017 w 3921399"/>
                <a:gd name="connsiteY108" fmla="*/ 457532 h 614991"/>
                <a:gd name="connsiteX109" fmla="*/ 2403742 w 3921399"/>
                <a:gd name="connsiteY109" fmla="*/ 422607 h 614991"/>
                <a:gd name="connsiteX110" fmla="*/ 2381517 w 3921399"/>
                <a:gd name="connsiteY110" fmla="*/ 416257 h 614991"/>
                <a:gd name="connsiteX111" fmla="*/ 2318017 w 3921399"/>
                <a:gd name="connsiteY111" fmla="*/ 403557 h 614991"/>
                <a:gd name="connsiteX112" fmla="*/ 2295792 w 3921399"/>
                <a:gd name="connsiteY112" fmla="*/ 397207 h 614991"/>
                <a:gd name="connsiteX113" fmla="*/ 2270392 w 3921399"/>
                <a:gd name="connsiteY113" fmla="*/ 387682 h 614991"/>
                <a:gd name="connsiteX114" fmla="*/ 2229117 w 3921399"/>
                <a:gd name="connsiteY114" fmla="*/ 384507 h 614991"/>
                <a:gd name="connsiteX115" fmla="*/ 2162442 w 3921399"/>
                <a:gd name="connsiteY115" fmla="*/ 374982 h 614991"/>
                <a:gd name="connsiteX116" fmla="*/ 2140217 w 3921399"/>
                <a:gd name="connsiteY116" fmla="*/ 371807 h 614991"/>
                <a:gd name="connsiteX117" fmla="*/ 2108467 w 3921399"/>
                <a:gd name="connsiteY117" fmla="*/ 368632 h 614991"/>
                <a:gd name="connsiteX118" fmla="*/ 2041792 w 3921399"/>
                <a:gd name="connsiteY118" fmla="*/ 355932 h 614991"/>
                <a:gd name="connsiteX119" fmla="*/ 2010042 w 3921399"/>
                <a:gd name="connsiteY119" fmla="*/ 352757 h 614991"/>
                <a:gd name="connsiteX120" fmla="*/ 1971942 w 3921399"/>
                <a:gd name="connsiteY120" fmla="*/ 346407 h 614991"/>
                <a:gd name="connsiteX121" fmla="*/ 1946542 w 3921399"/>
                <a:gd name="connsiteY121" fmla="*/ 343232 h 614991"/>
                <a:gd name="connsiteX122" fmla="*/ 1873517 w 3921399"/>
                <a:gd name="connsiteY122" fmla="*/ 333707 h 614991"/>
                <a:gd name="connsiteX123" fmla="*/ 1851292 w 3921399"/>
                <a:gd name="connsiteY123" fmla="*/ 327357 h 614991"/>
                <a:gd name="connsiteX124" fmla="*/ 1841767 w 3921399"/>
                <a:gd name="connsiteY124" fmla="*/ 324182 h 614991"/>
                <a:gd name="connsiteX125" fmla="*/ 1813192 w 3921399"/>
                <a:gd name="connsiteY125" fmla="*/ 311482 h 614991"/>
                <a:gd name="connsiteX126" fmla="*/ 1781442 w 3921399"/>
                <a:gd name="connsiteY126" fmla="*/ 301957 h 614991"/>
                <a:gd name="connsiteX127" fmla="*/ 1740167 w 3921399"/>
                <a:gd name="connsiteY127" fmla="*/ 282907 h 614991"/>
                <a:gd name="connsiteX128" fmla="*/ 1689367 w 3921399"/>
                <a:gd name="connsiteY128" fmla="*/ 273382 h 614991"/>
                <a:gd name="connsiteX129" fmla="*/ 1629042 w 3921399"/>
                <a:gd name="connsiteY129" fmla="*/ 263857 h 614991"/>
                <a:gd name="connsiteX130" fmla="*/ 1584592 w 3921399"/>
                <a:gd name="connsiteY130" fmla="*/ 251157 h 614991"/>
                <a:gd name="connsiteX131" fmla="*/ 1568717 w 3921399"/>
                <a:gd name="connsiteY131" fmla="*/ 244807 h 614991"/>
                <a:gd name="connsiteX132" fmla="*/ 1540142 w 3921399"/>
                <a:gd name="connsiteY132" fmla="*/ 238457 h 614991"/>
                <a:gd name="connsiteX133" fmla="*/ 1505217 w 3921399"/>
                <a:gd name="connsiteY133" fmla="*/ 228932 h 614991"/>
                <a:gd name="connsiteX134" fmla="*/ 1489342 w 3921399"/>
                <a:gd name="connsiteY134" fmla="*/ 222582 h 614991"/>
                <a:gd name="connsiteX135" fmla="*/ 1470292 w 3921399"/>
                <a:gd name="connsiteY135" fmla="*/ 219407 h 614991"/>
                <a:gd name="connsiteX136" fmla="*/ 1422667 w 3921399"/>
                <a:gd name="connsiteY136" fmla="*/ 206707 h 614991"/>
                <a:gd name="connsiteX137" fmla="*/ 1371867 w 3921399"/>
                <a:gd name="connsiteY137" fmla="*/ 200357 h 614991"/>
                <a:gd name="connsiteX138" fmla="*/ 1352817 w 3921399"/>
                <a:gd name="connsiteY138" fmla="*/ 197182 h 614991"/>
                <a:gd name="connsiteX139" fmla="*/ 1238517 w 3921399"/>
                <a:gd name="connsiteY139" fmla="*/ 203532 h 614991"/>
                <a:gd name="connsiteX140" fmla="*/ 1190892 w 3921399"/>
                <a:gd name="connsiteY140" fmla="*/ 206707 h 614991"/>
                <a:gd name="connsiteX141" fmla="*/ 1171842 w 3921399"/>
                <a:gd name="connsiteY141" fmla="*/ 209882 h 614991"/>
                <a:gd name="connsiteX142" fmla="*/ 1149617 w 3921399"/>
                <a:gd name="connsiteY142" fmla="*/ 213057 h 614991"/>
                <a:gd name="connsiteX143" fmla="*/ 1117867 w 3921399"/>
                <a:gd name="connsiteY143" fmla="*/ 222582 h 614991"/>
                <a:gd name="connsiteX144" fmla="*/ 1101992 w 3921399"/>
                <a:gd name="connsiteY144" fmla="*/ 228932 h 614991"/>
                <a:gd name="connsiteX145" fmla="*/ 1079767 w 3921399"/>
                <a:gd name="connsiteY145" fmla="*/ 232107 h 614991"/>
                <a:gd name="connsiteX146" fmla="*/ 1054367 w 3921399"/>
                <a:gd name="connsiteY146" fmla="*/ 247982 h 614991"/>
                <a:gd name="connsiteX147" fmla="*/ 1041667 w 3921399"/>
                <a:gd name="connsiteY147" fmla="*/ 251157 h 614991"/>
                <a:gd name="connsiteX148" fmla="*/ 1025792 w 3921399"/>
                <a:gd name="connsiteY148" fmla="*/ 257507 h 614991"/>
                <a:gd name="connsiteX149" fmla="*/ 994042 w 3921399"/>
                <a:gd name="connsiteY149" fmla="*/ 263857 h 614991"/>
                <a:gd name="connsiteX150" fmla="*/ 981342 w 3921399"/>
                <a:gd name="connsiteY150" fmla="*/ 267032 h 614991"/>
                <a:gd name="connsiteX151" fmla="*/ 962292 w 3921399"/>
                <a:gd name="connsiteY151" fmla="*/ 270207 h 614991"/>
                <a:gd name="connsiteX152" fmla="*/ 949592 w 3921399"/>
                <a:gd name="connsiteY152" fmla="*/ 273382 h 614991"/>
                <a:gd name="connsiteX153" fmla="*/ 933717 w 3921399"/>
                <a:gd name="connsiteY153" fmla="*/ 279732 h 614991"/>
                <a:gd name="connsiteX154" fmla="*/ 895617 w 3921399"/>
                <a:gd name="connsiteY154" fmla="*/ 282907 h 614991"/>
                <a:gd name="connsiteX155" fmla="*/ 844817 w 3921399"/>
                <a:gd name="connsiteY155" fmla="*/ 292432 h 614991"/>
                <a:gd name="connsiteX156" fmla="*/ 809892 w 3921399"/>
                <a:gd name="connsiteY156" fmla="*/ 295607 h 614991"/>
                <a:gd name="connsiteX157" fmla="*/ 787667 w 3921399"/>
                <a:gd name="connsiteY157" fmla="*/ 298782 h 614991"/>
                <a:gd name="connsiteX158" fmla="*/ 762267 w 3921399"/>
                <a:gd name="connsiteY158" fmla="*/ 301957 h 614991"/>
                <a:gd name="connsiteX159" fmla="*/ 736867 w 3921399"/>
                <a:gd name="connsiteY159" fmla="*/ 308307 h 614991"/>
                <a:gd name="connsiteX160" fmla="*/ 667017 w 3921399"/>
                <a:gd name="connsiteY160" fmla="*/ 317832 h 614991"/>
                <a:gd name="connsiteX161" fmla="*/ 644792 w 3921399"/>
                <a:gd name="connsiteY161" fmla="*/ 321007 h 614991"/>
                <a:gd name="connsiteX162" fmla="*/ 625742 w 3921399"/>
                <a:gd name="connsiteY162" fmla="*/ 324182 h 614991"/>
                <a:gd name="connsiteX163" fmla="*/ 597167 w 3921399"/>
                <a:gd name="connsiteY163" fmla="*/ 327357 h 614991"/>
                <a:gd name="connsiteX164" fmla="*/ 584467 w 3921399"/>
                <a:gd name="connsiteY164" fmla="*/ 330532 h 614991"/>
                <a:gd name="connsiteX165" fmla="*/ 520967 w 3921399"/>
                <a:gd name="connsiteY165" fmla="*/ 336882 h 614991"/>
                <a:gd name="connsiteX166" fmla="*/ 498742 w 3921399"/>
                <a:gd name="connsiteY166" fmla="*/ 340057 h 614991"/>
                <a:gd name="connsiteX167" fmla="*/ 457467 w 3921399"/>
                <a:gd name="connsiteY167" fmla="*/ 343232 h 614991"/>
                <a:gd name="connsiteX168" fmla="*/ 435242 w 3921399"/>
                <a:gd name="connsiteY168" fmla="*/ 349582 h 614991"/>
                <a:gd name="connsiteX169" fmla="*/ 384442 w 3921399"/>
                <a:gd name="connsiteY169" fmla="*/ 355932 h 614991"/>
                <a:gd name="connsiteX170" fmla="*/ 324117 w 3921399"/>
                <a:gd name="connsiteY170" fmla="*/ 365457 h 614991"/>
                <a:gd name="connsiteX171" fmla="*/ 162192 w 3921399"/>
                <a:gd name="connsiteY171" fmla="*/ 355932 h 614991"/>
                <a:gd name="connsiteX172" fmla="*/ 149492 w 3921399"/>
                <a:gd name="connsiteY172" fmla="*/ 352757 h 614991"/>
                <a:gd name="connsiteX173" fmla="*/ 146317 w 3921399"/>
                <a:gd name="connsiteY173" fmla="*/ 333707 h 614991"/>
                <a:gd name="connsiteX174" fmla="*/ 136792 w 3921399"/>
                <a:gd name="connsiteY174" fmla="*/ 311482 h 614991"/>
                <a:gd name="connsiteX175" fmla="*/ 139967 w 3921399"/>
                <a:gd name="connsiteY175" fmla="*/ 190832 h 614991"/>
                <a:gd name="connsiteX176" fmla="*/ 143142 w 3921399"/>
                <a:gd name="connsiteY176" fmla="*/ 178132 h 614991"/>
                <a:gd name="connsiteX177" fmla="*/ 149492 w 3921399"/>
                <a:gd name="connsiteY177" fmla="*/ 146382 h 614991"/>
                <a:gd name="connsiteX178" fmla="*/ 155842 w 3921399"/>
                <a:gd name="connsiteY178" fmla="*/ 133682 h 614991"/>
                <a:gd name="connsiteX179" fmla="*/ 162192 w 3921399"/>
                <a:gd name="connsiteY179" fmla="*/ 105107 h 614991"/>
                <a:gd name="connsiteX180" fmla="*/ 174892 w 3921399"/>
                <a:gd name="connsiteY180" fmla="*/ 82882 h 614991"/>
                <a:gd name="connsiteX181" fmla="*/ 184417 w 3921399"/>
                <a:gd name="connsiteY181" fmla="*/ 76532 h 614991"/>
                <a:gd name="connsiteX182" fmla="*/ 187592 w 3921399"/>
                <a:gd name="connsiteY182" fmla="*/ 67007 h 614991"/>
                <a:gd name="connsiteX183" fmla="*/ 197117 w 3921399"/>
                <a:gd name="connsiteY183" fmla="*/ 57482 h 614991"/>
                <a:gd name="connsiteX184" fmla="*/ 181242 w 3921399"/>
                <a:gd name="connsiteY184" fmla="*/ 25732 h 614991"/>
                <a:gd name="connsiteX185" fmla="*/ 171717 w 3921399"/>
                <a:gd name="connsiteY185" fmla="*/ 22557 h 614991"/>
                <a:gd name="connsiteX186" fmla="*/ 136792 w 3921399"/>
                <a:gd name="connsiteY186" fmla="*/ 13032 h 614991"/>
                <a:gd name="connsiteX187" fmla="*/ 127267 w 3921399"/>
                <a:gd name="connsiteY187" fmla="*/ 6682 h 614991"/>
                <a:gd name="connsiteX188" fmla="*/ 85992 w 3921399"/>
                <a:gd name="connsiteY188" fmla="*/ 332 h 6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3921399" h="614991">
                  <a:moveTo>
                    <a:pt x="85992" y="332"/>
                  </a:moveTo>
                  <a:cubicBezTo>
                    <a:pt x="76996" y="1919"/>
                    <a:pt x="76844" y="10436"/>
                    <a:pt x="73292" y="16207"/>
                  </a:cubicBezTo>
                  <a:cubicBezTo>
                    <a:pt x="68331" y="24269"/>
                    <a:pt x="65843" y="33731"/>
                    <a:pt x="60592" y="41607"/>
                  </a:cubicBezTo>
                  <a:cubicBezTo>
                    <a:pt x="53976" y="51531"/>
                    <a:pt x="51099" y="55519"/>
                    <a:pt x="44717" y="67007"/>
                  </a:cubicBezTo>
                  <a:cubicBezTo>
                    <a:pt x="42418" y="71144"/>
                    <a:pt x="40802" y="75648"/>
                    <a:pt x="38367" y="79707"/>
                  </a:cubicBezTo>
                  <a:cubicBezTo>
                    <a:pt x="34440" y="86251"/>
                    <a:pt x="25667" y="98757"/>
                    <a:pt x="25667" y="98757"/>
                  </a:cubicBezTo>
                  <a:cubicBezTo>
                    <a:pt x="24609" y="102990"/>
                    <a:pt x="23872" y="107317"/>
                    <a:pt x="22492" y="111457"/>
                  </a:cubicBezTo>
                  <a:cubicBezTo>
                    <a:pt x="16218" y="130280"/>
                    <a:pt x="17168" y="123435"/>
                    <a:pt x="9792" y="140032"/>
                  </a:cubicBezTo>
                  <a:cubicBezTo>
                    <a:pt x="7477" y="145240"/>
                    <a:pt x="5559" y="150615"/>
                    <a:pt x="3442" y="155907"/>
                  </a:cubicBezTo>
                  <a:cubicBezTo>
                    <a:pt x="-3444" y="204111"/>
                    <a:pt x="1862" y="152153"/>
                    <a:pt x="3442" y="200357"/>
                  </a:cubicBezTo>
                  <a:cubicBezTo>
                    <a:pt x="5315" y="257486"/>
                    <a:pt x="2751" y="314778"/>
                    <a:pt x="6617" y="371807"/>
                  </a:cubicBezTo>
                  <a:cubicBezTo>
                    <a:pt x="7034" y="377964"/>
                    <a:pt x="12234" y="382906"/>
                    <a:pt x="16142" y="387682"/>
                  </a:cubicBezTo>
                  <a:cubicBezTo>
                    <a:pt x="21829" y="394632"/>
                    <a:pt x="28842" y="400382"/>
                    <a:pt x="35192" y="406732"/>
                  </a:cubicBezTo>
                  <a:cubicBezTo>
                    <a:pt x="58447" y="429987"/>
                    <a:pt x="42146" y="415007"/>
                    <a:pt x="82817" y="444832"/>
                  </a:cubicBezTo>
                  <a:cubicBezTo>
                    <a:pt x="98982" y="456686"/>
                    <a:pt x="116341" y="471119"/>
                    <a:pt x="133617" y="479757"/>
                  </a:cubicBezTo>
                  <a:cubicBezTo>
                    <a:pt x="137850" y="481874"/>
                    <a:pt x="142303" y="483599"/>
                    <a:pt x="146317" y="486107"/>
                  </a:cubicBezTo>
                  <a:cubicBezTo>
                    <a:pt x="150804" y="488912"/>
                    <a:pt x="154284" y="493265"/>
                    <a:pt x="159017" y="495632"/>
                  </a:cubicBezTo>
                  <a:cubicBezTo>
                    <a:pt x="162920" y="497583"/>
                    <a:pt x="167665" y="497186"/>
                    <a:pt x="171717" y="498807"/>
                  </a:cubicBezTo>
                  <a:cubicBezTo>
                    <a:pt x="185989" y="504516"/>
                    <a:pt x="192103" y="510805"/>
                    <a:pt x="206642" y="514682"/>
                  </a:cubicBezTo>
                  <a:cubicBezTo>
                    <a:pt x="219265" y="518048"/>
                    <a:pt x="265624" y="525829"/>
                    <a:pt x="276492" y="527382"/>
                  </a:cubicBezTo>
                  <a:cubicBezTo>
                    <a:pt x="283900" y="528440"/>
                    <a:pt x="291335" y="529327"/>
                    <a:pt x="298717" y="530557"/>
                  </a:cubicBezTo>
                  <a:cubicBezTo>
                    <a:pt x="314260" y="533147"/>
                    <a:pt x="319887" y="535815"/>
                    <a:pt x="336817" y="536907"/>
                  </a:cubicBezTo>
                  <a:cubicBezTo>
                    <a:pt x="362186" y="538544"/>
                    <a:pt x="387617" y="539024"/>
                    <a:pt x="413017" y="540082"/>
                  </a:cubicBezTo>
                  <a:lnTo>
                    <a:pt x="632092" y="533732"/>
                  </a:lnTo>
                  <a:cubicBezTo>
                    <a:pt x="650935" y="532913"/>
                    <a:pt x="713120" y="528851"/>
                    <a:pt x="733692" y="527382"/>
                  </a:cubicBezTo>
                  <a:cubicBezTo>
                    <a:pt x="747456" y="526399"/>
                    <a:pt x="761170" y="524441"/>
                    <a:pt x="774967" y="524207"/>
                  </a:cubicBezTo>
                  <a:lnTo>
                    <a:pt x="1108342" y="521032"/>
                  </a:lnTo>
                  <a:lnTo>
                    <a:pt x="1206767" y="514682"/>
                  </a:lnTo>
                  <a:lnTo>
                    <a:pt x="1540142" y="511507"/>
                  </a:lnTo>
                  <a:cubicBezTo>
                    <a:pt x="1583534" y="508332"/>
                    <a:pt x="1626854" y="503958"/>
                    <a:pt x="1670317" y="501982"/>
                  </a:cubicBezTo>
                  <a:cubicBezTo>
                    <a:pt x="1780356" y="496980"/>
                    <a:pt x="1716868" y="499420"/>
                    <a:pt x="1860817" y="495632"/>
                  </a:cubicBezTo>
                  <a:cubicBezTo>
                    <a:pt x="1931725" y="496690"/>
                    <a:pt x="2002686" y="495895"/>
                    <a:pt x="2073542" y="498807"/>
                  </a:cubicBezTo>
                  <a:cubicBezTo>
                    <a:pt x="2080230" y="499082"/>
                    <a:pt x="2086377" y="502671"/>
                    <a:pt x="2092592" y="505157"/>
                  </a:cubicBezTo>
                  <a:cubicBezTo>
                    <a:pt x="2101903" y="508881"/>
                    <a:pt x="2127267" y="523957"/>
                    <a:pt x="2130692" y="527382"/>
                  </a:cubicBezTo>
                  <a:cubicBezTo>
                    <a:pt x="2133867" y="530557"/>
                    <a:pt x="2136393" y="534554"/>
                    <a:pt x="2140217" y="536907"/>
                  </a:cubicBezTo>
                  <a:cubicBezTo>
                    <a:pt x="2167279" y="553561"/>
                    <a:pt x="2183188" y="555777"/>
                    <a:pt x="2213242" y="568657"/>
                  </a:cubicBezTo>
                  <a:cubicBezTo>
                    <a:pt x="2220650" y="571832"/>
                    <a:pt x="2228149" y="574804"/>
                    <a:pt x="2235467" y="578182"/>
                  </a:cubicBezTo>
                  <a:cubicBezTo>
                    <a:pt x="2241913" y="581157"/>
                    <a:pt x="2247925" y="585070"/>
                    <a:pt x="2254517" y="587707"/>
                  </a:cubicBezTo>
                  <a:cubicBezTo>
                    <a:pt x="2263839" y="591436"/>
                    <a:pt x="2273438" y="594474"/>
                    <a:pt x="2283092" y="597232"/>
                  </a:cubicBezTo>
                  <a:cubicBezTo>
                    <a:pt x="2295399" y="600748"/>
                    <a:pt x="2316628" y="602543"/>
                    <a:pt x="2327542" y="603582"/>
                  </a:cubicBezTo>
                  <a:cubicBezTo>
                    <a:pt x="2340229" y="604790"/>
                    <a:pt x="2352905" y="606332"/>
                    <a:pt x="2365642" y="606757"/>
                  </a:cubicBezTo>
                  <a:cubicBezTo>
                    <a:pt x="2416425" y="608450"/>
                    <a:pt x="2467242" y="608874"/>
                    <a:pt x="2518042" y="609932"/>
                  </a:cubicBezTo>
                  <a:cubicBezTo>
                    <a:pt x="2529684" y="610990"/>
                    <a:pt x="2541277" y="613107"/>
                    <a:pt x="2552967" y="613107"/>
                  </a:cubicBezTo>
                  <a:cubicBezTo>
                    <a:pt x="2792431" y="613107"/>
                    <a:pt x="2727684" y="620239"/>
                    <a:pt x="2835542" y="606757"/>
                  </a:cubicBezTo>
                  <a:cubicBezTo>
                    <a:pt x="2845067" y="603582"/>
                    <a:pt x="2854377" y="599667"/>
                    <a:pt x="2864117" y="597232"/>
                  </a:cubicBezTo>
                  <a:cubicBezTo>
                    <a:pt x="2871377" y="595417"/>
                    <a:pt x="2879242" y="596424"/>
                    <a:pt x="2886342" y="594057"/>
                  </a:cubicBezTo>
                  <a:cubicBezTo>
                    <a:pt x="2895322" y="591064"/>
                    <a:pt x="2902846" y="584592"/>
                    <a:pt x="2911742" y="581357"/>
                  </a:cubicBezTo>
                  <a:cubicBezTo>
                    <a:pt x="2919323" y="578600"/>
                    <a:pt x="2966876" y="565405"/>
                    <a:pt x="2981592" y="562307"/>
                  </a:cubicBezTo>
                  <a:cubicBezTo>
                    <a:pt x="2993171" y="559869"/>
                    <a:pt x="3004784" y="557487"/>
                    <a:pt x="3016517" y="555957"/>
                  </a:cubicBezTo>
                  <a:cubicBezTo>
                    <a:pt x="3053487" y="551135"/>
                    <a:pt x="3091083" y="550569"/>
                    <a:pt x="3127642" y="543257"/>
                  </a:cubicBezTo>
                  <a:cubicBezTo>
                    <a:pt x="3135899" y="541606"/>
                    <a:pt x="3154812" y="537646"/>
                    <a:pt x="3162567" y="536907"/>
                  </a:cubicBezTo>
                  <a:cubicBezTo>
                    <a:pt x="3178406" y="535399"/>
                    <a:pt x="3194324" y="534893"/>
                    <a:pt x="3210192" y="533732"/>
                  </a:cubicBezTo>
                  <a:lnTo>
                    <a:pt x="3292742" y="527382"/>
                  </a:lnTo>
                  <a:cubicBezTo>
                    <a:pt x="3298034" y="526324"/>
                    <a:pt x="3303275" y="524970"/>
                    <a:pt x="3308617" y="524207"/>
                  </a:cubicBezTo>
                  <a:cubicBezTo>
                    <a:pt x="3325511" y="521794"/>
                    <a:pt x="3342584" y="520662"/>
                    <a:pt x="3359417" y="517857"/>
                  </a:cubicBezTo>
                  <a:cubicBezTo>
                    <a:pt x="3365767" y="516799"/>
                    <a:pt x="3372140" y="515868"/>
                    <a:pt x="3378467" y="514682"/>
                  </a:cubicBezTo>
                  <a:cubicBezTo>
                    <a:pt x="3389075" y="512693"/>
                    <a:pt x="3399502" y="509631"/>
                    <a:pt x="3410217" y="508332"/>
                  </a:cubicBezTo>
                  <a:cubicBezTo>
                    <a:pt x="3434473" y="505392"/>
                    <a:pt x="3483242" y="501982"/>
                    <a:pt x="3483242" y="501982"/>
                  </a:cubicBezTo>
                  <a:cubicBezTo>
                    <a:pt x="3519131" y="494804"/>
                    <a:pt x="3474899" y="503174"/>
                    <a:pt x="3527692" y="495632"/>
                  </a:cubicBezTo>
                  <a:cubicBezTo>
                    <a:pt x="3533034" y="494869"/>
                    <a:pt x="3538275" y="493515"/>
                    <a:pt x="3543567" y="492457"/>
                  </a:cubicBezTo>
                  <a:cubicBezTo>
                    <a:pt x="3593959" y="458862"/>
                    <a:pt x="3568053" y="473510"/>
                    <a:pt x="3705492" y="489282"/>
                  </a:cubicBezTo>
                  <a:cubicBezTo>
                    <a:pt x="3720546" y="491010"/>
                    <a:pt x="3732920" y="502178"/>
                    <a:pt x="3746767" y="508332"/>
                  </a:cubicBezTo>
                  <a:cubicBezTo>
                    <a:pt x="3757189" y="512964"/>
                    <a:pt x="3765722" y="515020"/>
                    <a:pt x="3775342" y="521032"/>
                  </a:cubicBezTo>
                  <a:cubicBezTo>
                    <a:pt x="3779829" y="523837"/>
                    <a:pt x="3783157" y="528522"/>
                    <a:pt x="3788042" y="530557"/>
                  </a:cubicBezTo>
                  <a:cubicBezTo>
                    <a:pt x="3796098" y="533914"/>
                    <a:pt x="3805022" y="534611"/>
                    <a:pt x="3813442" y="536907"/>
                  </a:cubicBezTo>
                  <a:cubicBezTo>
                    <a:pt x="3819948" y="538681"/>
                    <a:pt x="3834209" y="544293"/>
                    <a:pt x="3838842" y="546432"/>
                  </a:cubicBezTo>
                  <a:cubicBezTo>
                    <a:pt x="3847437" y="550399"/>
                    <a:pt x="3856065" y="554362"/>
                    <a:pt x="3864242" y="559132"/>
                  </a:cubicBezTo>
                  <a:cubicBezTo>
                    <a:pt x="3886041" y="571848"/>
                    <a:pt x="3868325" y="565369"/>
                    <a:pt x="3889642" y="581357"/>
                  </a:cubicBezTo>
                  <a:cubicBezTo>
                    <a:pt x="3897629" y="587348"/>
                    <a:pt x="3906575" y="591940"/>
                    <a:pt x="3915042" y="597232"/>
                  </a:cubicBezTo>
                  <a:cubicBezTo>
                    <a:pt x="3915713" y="593205"/>
                    <a:pt x="3921647" y="558510"/>
                    <a:pt x="3921392" y="555957"/>
                  </a:cubicBezTo>
                  <a:cubicBezTo>
                    <a:pt x="3921012" y="552160"/>
                    <a:pt x="3916935" y="549745"/>
                    <a:pt x="3915042" y="546432"/>
                  </a:cubicBezTo>
                  <a:cubicBezTo>
                    <a:pt x="3912694" y="542323"/>
                    <a:pt x="3912039" y="537079"/>
                    <a:pt x="3908692" y="533732"/>
                  </a:cubicBezTo>
                  <a:cubicBezTo>
                    <a:pt x="3903296" y="528336"/>
                    <a:pt x="3889642" y="521032"/>
                    <a:pt x="3889642" y="521032"/>
                  </a:cubicBezTo>
                  <a:cubicBezTo>
                    <a:pt x="3884350" y="513624"/>
                    <a:pt x="3878655" y="506488"/>
                    <a:pt x="3873767" y="498807"/>
                  </a:cubicBezTo>
                  <a:cubicBezTo>
                    <a:pt x="3871226" y="494814"/>
                    <a:pt x="3870168" y="489958"/>
                    <a:pt x="3867417" y="486107"/>
                  </a:cubicBezTo>
                  <a:cubicBezTo>
                    <a:pt x="3864807" y="482453"/>
                    <a:pt x="3860767" y="480031"/>
                    <a:pt x="3857892" y="476582"/>
                  </a:cubicBezTo>
                  <a:cubicBezTo>
                    <a:pt x="3855449" y="473651"/>
                    <a:pt x="3853985" y="469988"/>
                    <a:pt x="3851542" y="467057"/>
                  </a:cubicBezTo>
                  <a:cubicBezTo>
                    <a:pt x="3840530" y="453842"/>
                    <a:pt x="3828907" y="448792"/>
                    <a:pt x="3813442" y="438482"/>
                  </a:cubicBezTo>
                  <a:cubicBezTo>
                    <a:pt x="3810267" y="436365"/>
                    <a:pt x="3807659" y="432880"/>
                    <a:pt x="3803917" y="432132"/>
                  </a:cubicBezTo>
                  <a:lnTo>
                    <a:pt x="3788042" y="428957"/>
                  </a:lnTo>
                  <a:cubicBezTo>
                    <a:pt x="3759052" y="414462"/>
                    <a:pt x="3795193" y="431558"/>
                    <a:pt x="3753117" y="416257"/>
                  </a:cubicBezTo>
                  <a:cubicBezTo>
                    <a:pt x="3748669" y="414640"/>
                    <a:pt x="3744849" y="411569"/>
                    <a:pt x="3740417" y="409907"/>
                  </a:cubicBezTo>
                  <a:cubicBezTo>
                    <a:pt x="3736331" y="408375"/>
                    <a:pt x="3731857" y="408112"/>
                    <a:pt x="3727717" y="406732"/>
                  </a:cubicBezTo>
                  <a:cubicBezTo>
                    <a:pt x="3722310" y="404930"/>
                    <a:pt x="3717249" y="402184"/>
                    <a:pt x="3711842" y="400382"/>
                  </a:cubicBezTo>
                  <a:cubicBezTo>
                    <a:pt x="3670826" y="386710"/>
                    <a:pt x="3732955" y="410732"/>
                    <a:pt x="3683267" y="390857"/>
                  </a:cubicBezTo>
                  <a:lnTo>
                    <a:pt x="3553092" y="394032"/>
                  </a:lnTo>
                  <a:cubicBezTo>
                    <a:pt x="3513456" y="395617"/>
                    <a:pt x="3536876" y="395826"/>
                    <a:pt x="3511817" y="400382"/>
                  </a:cubicBezTo>
                  <a:cubicBezTo>
                    <a:pt x="3504454" y="401721"/>
                    <a:pt x="3496955" y="402218"/>
                    <a:pt x="3489592" y="403557"/>
                  </a:cubicBezTo>
                  <a:cubicBezTo>
                    <a:pt x="3485299" y="404338"/>
                    <a:pt x="3481205" y="406068"/>
                    <a:pt x="3476892" y="406732"/>
                  </a:cubicBezTo>
                  <a:cubicBezTo>
                    <a:pt x="3467420" y="408189"/>
                    <a:pt x="3457817" y="408640"/>
                    <a:pt x="3448317" y="409907"/>
                  </a:cubicBezTo>
                  <a:cubicBezTo>
                    <a:pt x="3441936" y="410758"/>
                    <a:pt x="3435690" y="412654"/>
                    <a:pt x="3429267" y="413082"/>
                  </a:cubicBezTo>
                  <a:cubicBezTo>
                    <a:pt x="3403901" y="414773"/>
                    <a:pt x="3378467" y="415199"/>
                    <a:pt x="3353067" y="416257"/>
                  </a:cubicBezTo>
                  <a:cubicBezTo>
                    <a:pt x="3324262" y="423458"/>
                    <a:pt x="3359855" y="415023"/>
                    <a:pt x="3318142" y="422607"/>
                  </a:cubicBezTo>
                  <a:cubicBezTo>
                    <a:pt x="3313849" y="423388"/>
                    <a:pt x="3309755" y="425118"/>
                    <a:pt x="3305442" y="425782"/>
                  </a:cubicBezTo>
                  <a:cubicBezTo>
                    <a:pt x="3295970" y="427239"/>
                    <a:pt x="3286392" y="427899"/>
                    <a:pt x="3276867" y="428957"/>
                  </a:cubicBezTo>
                  <a:cubicBezTo>
                    <a:pt x="3256393" y="435782"/>
                    <a:pt x="3275985" y="429990"/>
                    <a:pt x="3238767" y="435307"/>
                  </a:cubicBezTo>
                  <a:cubicBezTo>
                    <a:pt x="3233425" y="436070"/>
                    <a:pt x="3228276" y="438111"/>
                    <a:pt x="3222892" y="438482"/>
                  </a:cubicBezTo>
                  <a:cubicBezTo>
                    <a:pt x="3197530" y="440231"/>
                    <a:pt x="3172092" y="440599"/>
                    <a:pt x="3146692" y="441657"/>
                  </a:cubicBezTo>
                  <a:cubicBezTo>
                    <a:pt x="3109450" y="447864"/>
                    <a:pt x="3145186" y="442443"/>
                    <a:pt x="3089542" y="448007"/>
                  </a:cubicBezTo>
                  <a:cubicBezTo>
                    <a:pt x="3081052" y="448856"/>
                    <a:pt x="3072628" y="450289"/>
                    <a:pt x="3064142" y="451182"/>
                  </a:cubicBezTo>
                  <a:cubicBezTo>
                    <a:pt x="3052517" y="452406"/>
                    <a:pt x="3040842" y="453133"/>
                    <a:pt x="3029217" y="454357"/>
                  </a:cubicBezTo>
                  <a:cubicBezTo>
                    <a:pt x="3020731" y="455250"/>
                    <a:pt x="3012335" y="457031"/>
                    <a:pt x="3003817" y="457532"/>
                  </a:cubicBezTo>
                  <a:cubicBezTo>
                    <a:pt x="2976328" y="459149"/>
                    <a:pt x="2948770" y="459332"/>
                    <a:pt x="2921267" y="460707"/>
                  </a:cubicBezTo>
                  <a:cubicBezTo>
                    <a:pt x="2846000" y="464470"/>
                    <a:pt x="2905296" y="462303"/>
                    <a:pt x="2848242" y="467057"/>
                  </a:cubicBezTo>
                  <a:cubicBezTo>
                    <a:pt x="2832387" y="468378"/>
                    <a:pt x="2816487" y="469098"/>
                    <a:pt x="2800617" y="470232"/>
                  </a:cubicBezTo>
                  <a:lnTo>
                    <a:pt x="2714892" y="476582"/>
                  </a:lnTo>
                  <a:lnTo>
                    <a:pt x="2670442" y="479757"/>
                  </a:lnTo>
                  <a:cubicBezTo>
                    <a:pt x="2598475" y="474465"/>
                    <a:pt x="2526355" y="470962"/>
                    <a:pt x="2454542" y="463882"/>
                  </a:cubicBezTo>
                  <a:cubicBezTo>
                    <a:pt x="2450745" y="463508"/>
                    <a:pt x="2447889" y="460045"/>
                    <a:pt x="2445017" y="457532"/>
                  </a:cubicBezTo>
                  <a:cubicBezTo>
                    <a:pt x="2434190" y="448058"/>
                    <a:pt x="2417407" y="426511"/>
                    <a:pt x="2403742" y="422607"/>
                  </a:cubicBezTo>
                  <a:cubicBezTo>
                    <a:pt x="2396334" y="420490"/>
                    <a:pt x="2389038" y="417928"/>
                    <a:pt x="2381517" y="416257"/>
                  </a:cubicBezTo>
                  <a:cubicBezTo>
                    <a:pt x="2360445" y="411574"/>
                    <a:pt x="2338772" y="409487"/>
                    <a:pt x="2318017" y="403557"/>
                  </a:cubicBezTo>
                  <a:cubicBezTo>
                    <a:pt x="2310609" y="401440"/>
                    <a:pt x="2303101" y="399643"/>
                    <a:pt x="2295792" y="397207"/>
                  </a:cubicBezTo>
                  <a:cubicBezTo>
                    <a:pt x="2287214" y="394348"/>
                    <a:pt x="2279275" y="389374"/>
                    <a:pt x="2270392" y="387682"/>
                  </a:cubicBezTo>
                  <a:cubicBezTo>
                    <a:pt x="2256837" y="385100"/>
                    <a:pt x="2242875" y="385565"/>
                    <a:pt x="2229117" y="384507"/>
                  </a:cubicBezTo>
                  <a:cubicBezTo>
                    <a:pt x="2185467" y="373595"/>
                    <a:pt x="2220107" y="380749"/>
                    <a:pt x="2162442" y="374982"/>
                  </a:cubicBezTo>
                  <a:cubicBezTo>
                    <a:pt x="2154996" y="374237"/>
                    <a:pt x="2147649" y="372681"/>
                    <a:pt x="2140217" y="371807"/>
                  </a:cubicBezTo>
                  <a:cubicBezTo>
                    <a:pt x="2129654" y="370564"/>
                    <a:pt x="2119050" y="369690"/>
                    <a:pt x="2108467" y="368632"/>
                  </a:cubicBezTo>
                  <a:cubicBezTo>
                    <a:pt x="2075688" y="360437"/>
                    <a:pt x="2081922" y="361166"/>
                    <a:pt x="2041792" y="355932"/>
                  </a:cubicBezTo>
                  <a:cubicBezTo>
                    <a:pt x="2031245" y="354556"/>
                    <a:pt x="2020581" y="354194"/>
                    <a:pt x="2010042" y="352757"/>
                  </a:cubicBezTo>
                  <a:cubicBezTo>
                    <a:pt x="1997285" y="351017"/>
                    <a:pt x="1984675" y="348317"/>
                    <a:pt x="1971942" y="346407"/>
                  </a:cubicBezTo>
                  <a:cubicBezTo>
                    <a:pt x="1963504" y="345141"/>
                    <a:pt x="1955009" y="344290"/>
                    <a:pt x="1946542" y="343232"/>
                  </a:cubicBezTo>
                  <a:cubicBezTo>
                    <a:pt x="1903238" y="328797"/>
                    <a:pt x="1953441" y="343698"/>
                    <a:pt x="1873517" y="333707"/>
                  </a:cubicBezTo>
                  <a:cubicBezTo>
                    <a:pt x="1865872" y="332751"/>
                    <a:pt x="1858672" y="329571"/>
                    <a:pt x="1851292" y="327357"/>
                  </a:cubicBezTo>
                  <a:cubicBezTo>
                    <a:pt x="1848086" y="326395"/>
                    <a:pt x="1844843" y="325500"/>
                    <a:pt x="1841767" y="324182"/>
                  </a:cubicBezTo>
                  <a:cubicBezTo>
                    <a:pt x="1822404" y="315884"/>
                    <a:pt x="1835346" y="318867"/>
                    <a:pt x="1813192" y="311482"/>
                  </a:cubicBezTo>
                  <a:cubicBezTo>
                    <a:pt x="1789923" y="303726"/>
                    <a:pt x="1810884" y="314224"/>
                    <a:pt x="1781442" y="301957"/>
                  </a:cubicBezTo>
                  <a:cubicBezTo>
                    <a:pt x="1765111" y="295152"/>
                    <a:pt x="1757646" y="288048"/>
                    <a:pt x="1740167" y="282907"/>
                  </a:cubicBezTo>
                  <a:cubicBezTo>
                    <a:pt x="1725976" y="278733"/>
                    <a:pt x="1704825" y="276280"/>
                    <a:pt x="1689367" y="273382"/>
                  </a:cubicBezTo>
                  <a:cubicBezTo>
                    <a:pt x="1641486" y="264404"/>
                    <a:pt x="1674323" y="268888"/>
                    <a:pt x="1629042" y="263857"/>
                  </a:cubicBezTo>
                  <a:cubicBezTo>
                    <a:pt x="1614225" y="259624"/>
                    <a:pt x="1598899" y="256880"/>
                    <a:pt x="1584592" y="251157"/>
                  </a:cubicBezTo>
                  <a:cubicBezTo>
                    <a:pt x="1579300" y="249040"/>
                    <a:pt x="1574197" y="246373"/>
                    <a:pt x="1568717" y="244807"/>
                  </a:cubicBezTo>
                  <a:cubicBezTo>
                    <a:pt x="1559335" y="242126"/>
                    <a:pt x="1549649" y="240651"/>
                    <a:pt x="1540142" y="238457"/>
                  </a:cubicBezTo>
                  <a:cubicBezTo>
                    <a:pt x="1530697" y="236277"/>
                    <a:pt x="1512692" y="231424"/>
                    <a:pt x="1505217" y="228932"/>
                  </a:cubicBezTo>
                  <a:cubicBezTo>
                    <a:pt x="1499810" y="227130"/>
                    <a:pt x="1494840" y="224082"/>
                    <a:pt x="1489342" y="222582"/>
                  </a:cubicBezTo>
                  <a:cubicBezTo>
                    <a:pt x="1483131" y="220888"/>
                    <a:pt x="1476565" y="220855"/>
                    <a:pt x="1470292" y="219407"/>
                  </a:cubicBezTo>
                  <a:cubicBezTo>
                    <a:pt x="1432166" y="210609"/>
                    <a:pt x="1464048" y="214983"/>
                    <a:pt x="1422667" y="206707"/>
                  </a:cubicBezTo>
                  <a:cubicBezTo>
                    <a:pt x="1408763" y="203926"/>
                    <a:pt x="1385074" y="202118"/>
                    <a:pt x="1371867" y="200357"/>
                  </a:cubicBezTo>
                  <a:cubicBezTo>
                    <a:pt x="1365486" y="199506"/>
                    <a:pt x="1359167" y="198240"/>
                    <a:pt x="1352817" y="197182"/>
                  </a:cubicBezTo>
                  <a:lnTo>
                    <a:pt x="1238517" y="203532"/>
                  </a:lnTo>
                  <a:cubicBezTo>
                    <a:pt x="1222634" y="204466"/>
                    <a:pt x="1206731" y="205199"/>
                    <a:pt x="1190892" y="206707"/>
                  </a:cubicBezTo>
                  <a:cubicBezTo>
                    <a:pt x="1184483" y="207317"/>
                    <a:pt x="1178205" y="208903"/>
                    <a:pt x="1171842" y="209882"/>
                  </a:cubicBezTo>
                  <a:cubicBezTo>
                    <a:pt x="1164445" y="211020"/>
                    <a:pt x="1157025" y="211999"/>
                    <a:pt x="1149617" y="213057"/>
                  </a:cubicBezTo>
                  <a:cubicBezTo>
                    <a:pt x="1139034" y="216232"/>
                    <a:pt x="1128349" y="219088"/>
                    <a:pt x="1117867" y="222582"/>
                  </a:cubicBezTo>
                  <a:cubicBezTo>
                    <a:pt x="1112460" y="224384"/>
                    <a:pt x="1107521" y="227550"/>
                    <a:pt x="1101992" y="228932"/>
                  </a:cubicBezTo>
                  <a:cubicBezTo>
                    <a:pt x="1094732" y="230747"/>
                    <a:pt x="1087175" y="231049"/>
                    <a:pt x="1079767" y="232107"/>
                  </a:cubicBezTo>
                  <a:cubicBezTo>
                    <a:pt x="1071300" y="237399"/>
                    <a:pt x="1064053" y="245560"/>
                    <a:pt x="1054367" y="247982"/>
                  </a:cubicBezTo>
                  <a:cubicBezTo>
                    <a:pt x="1050134" y="249040"/>
                    <a:pt x="1045807" y="249777"/>
                    <a:pt x="1041667" y="251157"/>
                  </a:cubicBezTo>
                  <a:cubicBezTo>
                    <a:pt x="1036260" y="252959"/>
                    <a:pt x="1031299" y="256039"/>
                    <a:pt x="1025792" y="257507"/>
                  </a:cubicBezTo>
                  <a:cubicBezTo>
                    <a:pt x="1015363" y="260288"/>
                    <a:pt x="1004595" y="261596"/>
                    <a:pt x="994042" y="263857"/>
                  </a:cubicBezTo>
                  <a:cubicBezTo>
                    <a:pt x="989775" y="264771"/>
                    <a:pt x="985621" y="266176"/>
                    <a:pt x="981342" y="267032"/>
                  </a:cubicBezTo>
                  <a:cubicBezTo>
                    <a:pt x="975029" y="268295"/>
                    <a:pt x="968605" y="268944"/>
                    <a:pt x="962292" y="270207"/>
                  </a:cubicBezTo>
                  <a:cubicBezTo>
                    <a:pt x="958013" y="271063"/>
                    <a:pt x="953732" y="272002"/>
                    <a:pt x="949592" y="273382"/>
                  </a:cubicBezTo>
                  <a:cubicBezTo>
                    <a:pt x="944185" y="275184"/>
                    <a:pt x="939330" y="278742"/>
                    <a:pt x="933717" y="279732"/>
                  </a:cubicBezTo>
                  <a:cubicBezTo>
                    <a:pt x="921167" y="281947"/>
                    <a:pt x="908283" y="281500"/>
                    <a:pt x="895617" y="282907"/>
                  </a:cubicBezTo>
                  <a:cubicBezTo>
                    <a:pt x="877024" y="284973"/>
                    <a:pt x="864265" y="289654"/>
                    <a:pt x="844817" y="292432"/>
                  </a:cubicBezTo>
                  <a:cubicBezTo>
                    <a:pt x="833245" y="294085"/>
                    <a:pt x="821510" y="294316"/>
                    <a:pt x="809892" y="295607"/>
                  </a:cubicBezTo>
                  <a:cubicBezTo>
                    <a:pt x="802454" y="296433"/>
                    <a:pt x="795085" y="297793"/>
                    <a:pt x="787667" y="298782"/>
                  </a:cubicBezTo>
                  <a:cubicBezTo>
                    <a:pt x="779209" y="299910"/>
                    <a:pt x="770653" y="300385"/>
                    <a:pt x="762267" y="301957"/>
                  </a:cubicBezTo>
                  <a:cubicBezTo>
                    <a:pt x="753689" y="303565"/>
                    <a:pt x="745475" y="306872"/>
                    <a:pt x="736867" y="308307"/>
                  </a:cubicBezTo>
                  <a:cubicBezTo>
                    <a:pt x="713688" y="312170"/>
                    <a:pt x="690295" y="314621"/>
                    <a:pt x="667017" y="317832"/>
                  </a:cubicBezTo>
                  <a:cubicBezTo>
                    <a:pt x="659604" y="318855"/>
                    <a:pt x="652174" y="319777"/>
                    <a:pt x="644792" y="321007"/>
                  </a:cubicBezTo>
                  <a:cubicBezTo>
                    <a:pt x="638442" y="322065"/>
                    <a:pt x="632123" y="323331"/>
                    <a:pt x="625742" y="324182"/>
                  </a:cubicBezTo>
                  <a:cubicBezTo>
                    <a:pt x="616242" y="325449"/>
                    <a:pt x="606692" y="326299"/>
                    <a:pt x="597167" y="327357"/>
                  </a:cubicBezTo>
                  <a:cubicBezTo>
                    <a:pt x="592934" y="328415"/>
                    <a:pt x="588771" y="329815"/>
                    <a:pt x="584467" y="330532"/>
                  </a:cubicBezTo>
                  <a:cubicBezTo>
                    <a:pt x="561094" y="334427"/>
                    <a:pt x="545655" y="334283"/>
                    <a:pt x="520967" y="336882"/>
                  </a:cubicBezTo>
                  <a:cubicBezTo>
                    <a:pt x="513525" y="337665"/>
                    <a:pt x="506188" y="339312"/>
                    <a:pt x="498742" y="340057"/>
                  </a:cubicBezTo>
                  <a:cubicBezTo>
                    <a:pt x="485012" y="341430"/>
                    <a:pt x="471225" y="342174"/>
                    <a:pt x="457467" y="343232"/>
                  </a:cubicBezTo>
                  <a:cubicBezTo>
                    <a:pt x="450059" y="345349"/>
                    <a:pt x="442833" y="348262"/>
                    <a:pt x="435242" y="349582"/>
                  </a:cubicBezTo>
                  <a:cubicBezTo>
                    <a:pt x="418429" y="352506"/>
                    <a:pt x="401357" y="353677"/>
                    <a:pt x="384442" y="355932"/>
                  </a:cubicBezTo>
                  <a:cubicBezTo>
                    <a:pt x="341763" y="361623"/>
                    <a:pt x="352104" y="359860"/>
                    <a:pt x="324117" y="365457"/>
                  </a:cubicBezTo>
                  <a:cubicBezTo>
                    <a:pt x="228822" y="362881"/>
                    <a:pt x="231230" y="367438"/>
                    <a:pt x="162192" y="355932"/>
                  </a:cubicBezTo>
                  <a:cubicBezTo>
                    <a:pt x="157888" y="355215"/>
                    <a:pt x="153725" y="353815"/>
                    <a:pt x="149492" y="352757"/>
                  </a:cubicBezTo>
                  <a:cubicBezTo>
                    <a:pt x="148434" y="346407"/>
                    <a:pt x="147714" y="339991"/>
                    <a:pt x="146317" y="333707"/>
                  </a:cubicBezTo>
                  <a:cubicBezTo>
                    <a:pt x="144448" y="325298"/>
                    <a:pt x="140675" y="319247"/>
                    <a:pt x="136792" y="311482"/>
                  </a:cubicBezTo>
                  <a:cubicBezTo>
                    <a:pt x="137850" y="271265"/>
                    <a:pt x="138053" y="231017"/>
                    <a:pt x="139967" y="190832"/>
                  </a:cubicBezTo>
                  <a:cubicBezTo>
                    <a:pt x="140175" y="186473"/>
                    <a:pt x="142286" y="182411"/>
                    <a:pt x="143142" y="178132"/>
                  </a:cubicBezTo>
                  <a:cubicBezTo>
                    <a:pt x="144710" y="170294"/>
                    <a:pt x="146331" y="154810"/>
                    <a:pt x="149492" y="146382"/>
                  </a:cubicBezTo>
                  <a:cubicBezTo>
                    <a:pt x="151154" y="141950"/>
                    <a:pt x="154180" y="138114"/>
                    <a:pt x="155842" y="133682"/>
                  </a:cubicBezTo>
                  <a:cubicBezTo>
                    <a:pt x="161946" y="117404"/>
                    <a:pt x="156157" y="123212"/>
                    <a:pt x="162192" y="105107"/>
                  </a:cubicBezTo>
                  <a:cubicBezTo>
                    <a:pt x="163437" y="101372"/>
                    <a:pt x="171408" y="86366"/>
                    <a:pt x="174892" y="82882"/>
                  </a:cubicBezTo>
                  <a:cubicBezTo>
                    <a:pt x="177590" y="80184"/>
                    <a:pt x="181242" y="78649"/>
                    <a:pt x="184417" y="76532"/>
                  </a:cubicBezTo>
                  <a:cubicBezTo>
                    <a:pt x="185475" y="73357"/>
                    <a:pt x="185736" y="69792"/>
                    <a:pt x="187592" y="67007"/>
                  </a:cubicBezTo>
                  <a:cubicBezTo>
                    <a:pt x="190083" y="63271"/>
                    <a:pt x="196236" y="61885"/>
                    <a:pt x="197117" y="57482"/>
                  </a:cubicBezTo>
                  <a:cubicBezTo>
                    <a:pt x="200797" y="39082"/>
                    <a:pt x="194553" y="33338"/>
                    <a:pt x="181242" y="25732"/>
                  </a:cubicBezTo>
                  <a:cubicBezTo>
                    <a:pt x="178336" y="24072"/>
                    <a:pt x="174793" y="23875"/>
                    <a:pt x="171717" y="22557"/>
                  </a:cubicBezTo>
                  <a:cubicBezTo>
                    <a:pt x="147475" y="12168"/>
                    <a:pt x="171368" y="17971"/>
                    <a:pt x="136792" y="13032"/>
                  </a:cubicBezTo>
                  <a:cubicBezTo>
                    <a:pt x="133617" y="10915"/>
                    <a:pt x="130887" y="7889"/>
                    <a:pt x="127267" y="6682"/>
                  </a:cubicBezTo>
                  <a:cubicBezTo>
                    <a:pt x="116698" y="3159"/>
                    <a:pt x="94988" y="-1255"/>
                    <a:pt x="85992" y="332"/>
                  </a:cubicBezTo>
                  <a:close/>
                </a:path>
              </a:pathLst>
            </a:custGeom>
            <a:solidFill>
              <a:srgbClr val="FF99FF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33D0D02-CE09-6959-A6B7-876E0BDF8C89}"/>
              </a:ext>
            </a:extLst>
          </p:cNvPr>
          <p:cNvCxnSpPr>
            <a:cxnSpLocks/>
            <a:endCxn id="24" idx="15"/>
          </p:cNvCxnSpPr>
          <p:nvPr/>
        </p:nvCxnSpPr>
        <p:spPr>
          <a:xfrm flipV="1">
            <a:off x="553469" y="4585842"/>
            <a:ext cx="692061" cy="337512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4ED66BD-82E4-D1B2-BE4E-925FA799E3A6}"/>
              </a:ext>
            </a:extLst>
          </p:cNvPr>
          <p:cNvSpPr txBox="1"/>
          <p:nvPr/>
        </p:nvSpPr>
        <p:spPr>
          <a:xfrm>
            <a:off x="2084111" y="6003692"/>
            <a:ext cx="5588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b="0" strike="noStrike" dirty="0">
                <a:solidFill>
                  <a:srgbClr val="FF0000"/>
                </a:solidFill>
              </a:rPr>
              <a:t>Implant to Body Surface for Capsule Endoscopy</a:t>
            </a:r>
            <a:endParaRPr kumimoji="1" lang="ja-JP" altLang="en-US" b="0" strike="noStrike" dirty="0">
              <a:solidFill>
                <a:srgbClr val="FF0000"/>
              </a:solidFill>
            </a:endParaRPr>
          </a:p>
          <a:p>
            <a:pPr algn="ctr"/>
            <a:endParaRPr kumimoji="1" lang="ja-JP" altLang="en-US" b="0" strike="noStrike" dirty="0">
              <a:solidFill>
                <a:srgbClr val="FF0000"/>
              </a:solidFill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E7873395-5FA0-9FC0-CAC5-AE253D7A75E1}"/>
              </a:ext>
            </a:extLst>
          </p:cNvPr>
          <p:cNvSpPr txBox="1"/>
          <p:nvPr/>
        </p:nvSpPr>
        <p:spPr>
          <a:xfrm>
            <a:off x="2071943" y="5258336"/>
            <a:ext cx="2395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b="0" strike="noStrike" dirty="0">
                <a:solidFill>
                  <a:srgbClr val="FF0000"/>
                </a:solidFill>
              </a:rPr>
              <a:t>capsule endoscopy</a:t>
            </a:r>
            <a:endParaRPr kumimoji="1" lang="ja-JP" altLang="en-US" b="0" strike="noStrike" dirty="0">
              <a:solidFill>
                <a:srgbClr val="FF0000"/>
              </a:solidFill>
            </a:endParaRPr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0FF06474-CD14-37A2-FE60-D046790CB333}"/>
              </a:ext>
            </a:extLst>
          </p:cNvPr>
          <p:cNvCxnSpPr>
            <a:cxnSpLocks/>
          </p:cNvCxnSpPr>
          <p:nvPr/>
        </p:nvCxnSpPr>
        <p:spPr>
          <a:xfrm flipH="1" flipV="1">
            <a:off x="2558810" y="4509046"/>
            <a:ext cx="413518" cy="807724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楕円 54">
            <a:extLst>
              <a:ext uri="{FF2B5EF4-FFF2-40B4-BE49-F238E27FC236}">
                <a16:creationId xmlns:a16="http://schemas.microsoft.com/office/drawing/2014/main" id="{32B180F1-117A-E4D7-247B-58115785E045}"/>
              </a:ext>
            </a:extLst>
          </p:cNvPr>
          <p:cNvSpPr/>
          <p:nvPr/>
        </p:nvSpPr>
        <p:spPr>
          <a:xfrm>
            <a:off x="2286000" y="4346672"/>
            <a:ext cx="561975" cy="162374"/>
          </a:xfrm>
          <a:prstGeom prst="ellipse">
            <a:avLst/>
          </a:prstGeom>
          <a:solidFill>
            <a:srgbClr val="FFFF00"/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3485CC26-AD45-4FCD-74D0-04AC946C4AA9}"/>
              </a:ext>
            </a:extLst>
          </p:cNvPr>
          <p:cNvCxnSpPr>
            <a:cxnSpLocks/>
          </p:cNvCxnSpPr>
          <p:nvPr/>
        </p:nvCxnSpPr>
        <p:spPr>
          <a:xfrm flipV="1">
            <a:off x="2566987" y="3893668"/>
            <a:ext cx="630220" cy="402549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4529215C-A8F0-AFAE-833C-4E58759ABC35}"/>
              </a:ext>
            </a:extLst>
          </p:cNvPr>
          <p:cNvGrpSpPr/>
          <p:nvPr/>
        </p:nvGrpSpPr>
        <p:grpSpPr>
          <a:xfrm rot="16200000">
            <a:off x="3392164" y="3545953"/>
            <a:ext cx="326572" cy="716486"/>
            <a:chOff x="5487281" y="3238246"/>
            <a:chExt cx="326572" cy="716486"/>
          </a:xfrm>
        </p:grpSpPr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F2B1F6D3-D289-3164-CD3A-FEE3F8ECDF50}"/>
                </a:ext>
              </a:extLst>
            </p:cNvPr>
            <p:cNvSpPr/>
            <p:nvPr/>
          </p:nvSpPr>
          <p:spPr>
            <a:xfrm>
              <a:off x="5487281" y="3538071"/>
              <a:ext cx="326572" cy="41666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23C5645C-EE1B-ACA6-6C02-D5A54FF8147D}"/>
                </a:ext>
              </a:extLst>
            </p:cNvPr>
            <p:cNvCxnSpPr>
              <a:cxnSpLocks/>
              <a:stCxn id="90" idx="0"/>
            </p:cNvCxnSpPr>
            <p:nvPr/>
          </p:nvCxnSpPr>
          <p:spPr>
            <a:xfrm flipV="1">
              <a:off x="5650567" y="3238246"/>
              <a:ext cx="0" cy="29982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9BEEA780-EB1C-DEE5-987C-896178118C55}"/>
                </a:ext>
              </a:extLst>
            </p:cNvPr>
            <p:cNvGrpSpPr/>
            <p:nvPr/>
          </p:nvGrpSpPr>
          <p:grpSpPr>
            <a:xfrm>
              <a:off x="5509723" y="3238246"/>
              <a:ext cx="293336" cy="148774"/>
              <a:chOff x="6288881" y="3083718"/>
              <a:chExt cx="191246" cy="96996"/>
            </a:xfrm>
          </p:grpSpPr>
          <p:cxnSp>
            <p:nvCxnSpPr>
              <p:cNvPr id="93" name="直線コネクタ 92">
                <a:extLst>
                  <a:ext uri="{FF2B5EF4-FFF2-40B4-BE49-F238E27FC236}">
                    <a16:creationId xmlns:a16="http://schemas.microsoft.com/office/drawing/2014/main" id="{954F4224-8B4A-C694-BEFE-434354FB48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8881" y="3083719"/>
                <a:ext cx="191246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>
                <a:extLst>
                  <a:ext uri="{FF2B5EF4-FFF2-40B4-BE49-F238E27FC236}">
                    <a16:creationId xmlns:a16="http://schemas.microsoft.com/office/drawing/2014/main" id="{B078D41F-99F1-C8B8-A822-1474A6AA77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88881" y="3083719"/>
                <a:ext cx="92191" cy="9699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>
                <a:extLst>
                  <a:ext uri="{FF2B5EF4-FFF2-40B4-BE49-F238E27FC236}">
                    <a16:creationId xmlns:a16="http://schemas.microsoft.com/office/drawing/2014/main" id="{9B2B6A09-D097-5B1A-B82C-54D936E88C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81072" y="3083718"/>
                <a:ext cx="99055" cy="9699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1FE5E00D-1572-BDA3-1B0C-1C2F5E134B50}"/>
              </a:ext>
            </a:extLst>
          </p:cNvPr>
          <p:cNvSpPr txBox="1"/>
          <p:nvPr/>
        </p:nvSpPr>
        <p:spPr>
          <a:xfrm>
            <a:off x="2275252" y="3419310"/>
            <a:ext cx="3276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b="0" strike="noStrike" dirty="0">
                <a:solidFill>
                  <a:srgbClr val="FF0000"/>
                </a:solidFill>
              </a:rPr>
              <a:t>Transceiver on body surface</a:t>
            </a:r>
            <a:endParaRPr kumimoji="1" lang="ja-JP" altLang="en-US" b="0" strike="noStrike" dirty="0">
              <a:solidFill>
                <a:srgbClr val="FF0000"/>
              </a:solidFill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A4678DD-A94B-2027-02D7-261B977D27FF}"/>
              </a:ext>
            </a:extLst>
          </p:cNvPr>
          <p:cNvGraphicFramePr>
            <a:graphicFrameLocks noGrp="1"/>
          </p:cNvGraphicFramePr>
          <p:nvPr/>
        </p:nvGraphicFramePr>
        <p:xfrm>
          <a:off x="3798070" y="1461692"/>
          <a:ext cx="3897100" cy="1554480"/>
        </p:xfrm>
        <a:graphic>
          <a:graphicData uri="http://schemas.openxmlformats.org/drawingml/2006/table">
            <a:tbl>
              <a:tblPr/>
              <a:tblGrid>
                <a:gridCol w="3897100">
                  <a:extLst>
                    <a:ext uri="{9D8B030D-6E8A-4147-A177-3AD203B41FA5}">
                      <a16:colId xmlns:a16="http://schemas.microsoft.com/office/drawing/2014/main" val="3234609428"/>
                    </a:ext>
                  </a:extLst>
                </a:gridCol>
              </a:tblGrid>
              <a:tr h="2172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Specific use cases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179658"/>
                  </a:ext>
                </a:extLst>
              </a:tr>
              <a:tr h="23472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strike="noStrike" dirty="0">
                          <a:solidFill>
                            <a:schemeClr val="tx1"/>
                          </a:solidFill>
                        </a:rPr>
                        <a:t>Implant(head) to on-body for BCI</a:t>
                      </a:r>
                      <a:endParaRPr kumimoji="1" lang="ja-JP" altLang="en-US" sz="11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755334"/>
                  </a:ext>
                </a:extLst>
              </a:tr>
              <a:tr h="21720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strike="noStrike" dirty="0">
                          <a:solidFill>
                            <a:schemeClr val="tx1"/>
                          </a:solidFill>
                        </a:rPr>
                        <a:t>Implant to External for BCI</a:t>
                      </a:r>
                      <a:endParaRPr kumimoji="1" lang="ja-JP" altLang="en-US" sz="11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538576"/>
                  </a:ext>
                </a:extLst>
              </a:tr>
              <a:tr h="21720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strike="noStrike" dirty="0">
                          <a:solidFill>
                            <a:schemeClr val="bg2"/>
                          </a:solidFill>
                        </a:rPr>
                        <a:t>Body surface to body surface for BCI</a:t>
                      </a:r>
                      <a:endParaRPr kumimoji="1" lang="ja-JP" altLang="en-US" sz="1100" b="0" strike="noStrik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381298"/>
                  </a:ext>
                </a:extLst>
              </a:tr>
              <a:tr h="21720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strike="noStrike" dirty="0">
                          <a:solidFill>
                            <a:schemeClr val="bg2"/>
                          </a:solidFill>
                        </a:rPr>
                        <a:t>Body Surface to External for BCI</a:t>
                      </a:r>
                      <a:endParaRPr kumimoji="1" lang="ja-JP" altLang="en-US" sz="1100" b="0" strike="noStrik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887840"/>
                  </a:ext>
                </a:extLst>
              </a:tr>
              <a:tr h="2172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100" b="1" i="0" u="none" strike="noStrike" cap="none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Implant to body surface for capsule endoscopy</a:t>
                      </a:r>
                      <a:endParaRPr kumimoji="1" lang="ja-JP" altLang="en-US" sz="1100" b="1" strike="noStrike" dirty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558473"/>
                  </a:ext>
                </a:extLst>
              </a:tr>
            </a:tbl>
          </a:graphicData>
        </a:graphic>
      </p:graphicFrame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5647858-205C-98FF-6AAD-52022A03AF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94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A0A54B-B5F1-4452-AD87-9D57F1092D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41</a:t>
            </a:fld>
            <a:endParaRPr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DDE471D8-72CC-4D20-A7A9-FC7BCB15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84" y="970053"/>
            <a:ext cx="7772400" cy="511233"/>
          </a:xfrm>
        </p:spPr>
        <p:txBody>
          <a:bodyPr/>
          <a:lstStyle/>
          <a:p>
            <a:r>
              <a:rPr kumimoji="1" lang="en-US" altLang="ja-JP" sz="2400" b="1" dirty="0">
                <a:latin typeface="+mn-lt"/>
              </a:rPr>
              <a:t>4.4 Channel and Environmental models of VBAN</a:t>
            </a:r>
            <a:endParaRPr kumimoji="1" lang="ja-JP" altLang="en-US" sz="2400" b="1" dirty="0">
              <a:latin typeface="+mn-lt"/>
            </a:endParaRP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A3B4F211-13F6-F522-F98F-CBF06AC0AC46}"/>
              </a:ext>
            </a:extLst>
          </p:cNvPr>
          <p:cNvGrpSpPr/>
          <p:nvPr/>
        </p:nvGrpSpPr>
        <p:grpSpPr>
          <a:xfrm>
            <a:off x="2583422" y="2857417"/>
            <a:ext cx="5380855" cy="2042941"/>
            <a:chOff x="914400" y="1593575"/>
            <a:chExt cx="7599285" cy="2885209"/>
          </a:xfrm>
        </p:grpSpPr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7309A7B7-461F-11B4-2611-59D9D373C13E}"/>
                </a:ext>
              </a:extLst>
            </p:cNvPr>
            <p:cNvCxnSpPr/>
            <p:nvPr/>
          </p:nvCxnSpPr>
          <p:spPr>
            <a:xfrm flipV="1">
              <a:off x="955088" y="2654425"/>
              <a:ext cx="115409" cy="949911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18C42B2A-B551-BC20-2C6A-EB88FD1203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0497" y="2590060"/>
              <a:ext cx="1796990" cy="72234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D6FF229A-05F7-1413-E6C6-9CE559E671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6365" y="1610221"/>
              <a:ext cx="580008" cy="963564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2EDAF530-7DCA-18C0-CFEC-AC1F48F7FB82}"/>
                </a:ext>
              </a:extLst>
            </p:cNvPr>
            <p:cNvCxnSpPr>
              <a:cxnSpLocks/>
            </p:cNvCxnSpPr>
            <p:nvPr/>
          </p:nvCxnSpPr>
          <p:spPr>
            <a:xfrm>
              <a:off x="3456373" y="1593575"/>
              <a:ext cx="2701771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C713B085-E9D1-8E78-0E6C-D539A0530F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8144" y="1593576"/>
              <a:ext cx="695417" cy="82418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CE8DC9C0-2E3F-8823-1D54-451A01CA4B18}"/>
                </a:ext>
              </a:extLst>
            </p:cNvPr>
            <p:cNvCxnSpPr>
              <a:cxnSpLocks/>
            </p:cNvCxnSpPr>
            <p:nvPr/>
          </p:nvCxnSpPr>
          <p:spPr>
            <a:xfrm>
              <a:off x="6853561" y="2388127"/>
              <a:ext cx="1358284" cy="93181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61BB91DB-0F90-9AFC-5CA3-E795B1381F18}"/>
                </a:ext>
              </a:extLst>
            </p:cNvPr>
            <p:cNvCxnSpPr>
              <a:cxnSpLocks/>
            </p:cNvCxnSpPr>
            <p:nvPr/>
          </p:nvCxnSpPr>
          <p:spPr>
            <a:xfrm>
              <a:off x="8211845" y="2477683"/>
              <a:ext cx="301840" cy="1064507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08FA23F9-9029-97A3-DE12-ED36472F5D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0" y="3542190"/>
              <a:ext cx="7599285" cy="86210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楕円 111">
              <a:extLst>
                <a:ext uri="{FF2B5EF4-FFF2-40B4-BE49-F238E27FC236}">
                  <a16:creationId xmlns:a16="http://schemas.microsoft.com/office/drawing/2014/main" id="{D074DF66-0C6E-6AD5-45D9-70C2FF1B6A41}"/>
                </a:ext>
              </a:extLst>
            </p:cNvPr>
            <p:cNvSpPr/>
            <p:nvPr/>
          </p:nvSpPr>
          <p:spPr>
            <a:xfrm>
              <a:off x="1396014" y="3315810"/>
              <a:ext cx="1322772" cy="1162974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楕円 112">
              <a:extLst>
                <a:ext uri="{FF2B5EF4-FFF2-40B4-BE49-F238E27FC236}">
                  <a16:creationId xmlns:a16="http://schemas.microsoft.com/office/drawing/2014/main" id="{2B38C4CE-855A-A09E-EC53-2BC5CF3B8BC0}"/>
                </a:ext>
              </a:extLst>
            </p:cNvPr>
            <p:cNvSpPr/>
            <p:nvPr/>
          </p:nvSpPr>
          <p:spPr>
            <a:xfrm>
              <a:off x="6505852" y="3121510"/>
              <a:ext cx="1322772" cy="1162974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4" name="楕円 113">
            <a:extLst>
              <a:ext uri="{FF2B5EF4-FFF2-40B4-BE49-F238E27FC236}">
                <a16:creationId xmlns:a16="http://schemas.microsoft.com/office/drawing/2014/main" id="{CCA68CF6-55A5-B43C-E46E-B6BB223356FD}"/>
              </a:ext>
            </a:extLst>
          </p:cNvPr>
          <p:cNvSpPr/>
          <p:nvPr/>
        </p:nvSpPr>
        <p:spPr>
          <a:xfrm>
            <a:off x="6105364" y="2671418"/>
            <a:ext cx="198797" cy="1647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/>
          </a:p>
        </p:txBody>
      </p:sp>
      <p:sp>
        <p:nvSpPr>
          <p:cNvPr id="115" name="楕円 114">
            <a:extLst>
              <a:ext uri="{FF2B5EF4-FFF2-40B4-BE49-F238E27FC236}">
                <a16:creationId xmlns:a16="http://schemas.microsoft.com/office/drawing/2014/main" id="{36150F33-8734-379D-BBAE-D4BC9E3F27BA}"/>
              </a:ext>
            </a:extLst>
          </p:cNvPr>
          <p:cNvSpPr/>
          <p:nvPr/>
        </p:nvSpPr>
        <p:spPr>
          <a:xfrm>
            <a:off x="4431173" y="2690424"/>
            <a:ext cx="198797" cy="1647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/>
          </a:p>
        </p:txBody>
      </p:sp>
      <p:sp>
        <p:nvSpPr>
          <p:cNvPr id="116" name="楕円 115">
            <a:extLst>
              <a:ext uri="{FF2B5EF4-FFF2-40B4-BE49-F238E27FC236}">
                <a16:creationId xmlns:a16="http://schemas.microsoft.com/office/drawing/2014/main" id="{E80A5582-B1F8-F512-2F8B-A951249887C3}"/>
              </a:ext>
            </a:extLst>
          </p:cNvPr>
          <p:cNvSpPr/>
          <p:nvPr/>
        </p:nvSpPr>
        <p:spPr>
          <a:xfrm>
            <a:off x="4078583" y="3337648"/>
            <a:ext cx="198797" cy="1647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/>
          </a:p>
        </p:txBody>
      </p: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94CA2B42-123C-91B8-D373-EE88490A0930}"/>
              </a:ext>
            </a:extLst>
          </p:cNvPr>
          <p:cNvGrpSpPr/>
          <p:nvPr/>
        </p:nvGrpSpPr>
        <p:grpSpPr>
          <a:xfrm>
            <a:off x="4374144" y="2958452"/>
            <a:ext cx="791286" cy="1260246"/>
            <a:chOff x="3233366" y="3967563"/>
            <a:chExt cx="791286" cy="1260246"/>
          </a:xfrm>
        </p:grpSpPr>
        <p:sp>
          <p:nvSpPr>
            <p:cNvPr id="118" name="楕円 117">
              <a:extLst>
                <a:ext uri="{FF2B5EF4-FFF2-40B4-BE49-F238E27FC236}">
                  <a16:creationId xmlns:a16="http://schemas.microsoft.com/office/drawing/2014/main" id="{F04FEFFE-50AA-DC63-21DA-847709996871}"/>
                </a:ext>
              </a:extLst>
            </p:cNvPr>
            <p:cNvSpPr/>
            <p:nvPr/>
          </p:nvSpPr>
          <p:spPr>
            <a:xfrm>
              <a:off x="3677948" y="3967563"/>
              <a:ext cx="346704" cy="369667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400" dirty="0"/>
            </a:p>
          </p:txBody>
        </p:sp>
        <p:sp>
          <p:nvSpPr>
            <p:cNvPr id="119" name="四角形: 角を丸くする 118">
              <a:extLst>
                <a:ext uri="{FF2B5EF4-FFF2-40B4-BE49-F238E27FC236}">
                  <a16:creationId xmlns:a16="http://schemas.microsoft.com/office/drawing/2014/main" id="{FE0F92CD-102C-01AA-48CD-15F8AD756308}"/>
                </a:ext>
              </a:extLst>
            </p:cNvPr>
            <p:cNvSpPr/>
            <p:nvPr/>
          </p:nvSpPr>
          <p:spPr>
            <a:xfrm rot="862385">
              <a:off x="3621320" y="4342894"/>
              <a:ext cx="220795" cy="519240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00"/>
            </a:p>
          </p:txBody>
        </p:sp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FF48B8EA-F107-EC95-F084-21A6807C72C7}"/>
                </a:ext>
              </a:extLst>
            </p:cNvPr>
            <p:cNvSpPr/>
            <p:nvPr/>
          </p:nvSpPr>
          <p:spPr>
            <a:xfrm rot="5400000">
              <a:off x="3415132" y="4533602"/>
              <a:ext cx="220795" cy="519240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00"/>
            </a:p>
          </p:txBody>
        </p:sp>
        <p:sp>
          <p:nvSpPr>
            <p:cNvPr id="121" name="四角形: 角を丸くする 120">
              <a:extLst>
                <a:ext uri="{FF2B5EF4-FFF2-40B4-BE49-F238E27FC236}">
                  <a16:creationId xmlns:a16="http://schemas.microsoft.com/office/drawing/2014/main" id="{1C33D505-8C39-9FD2-6AB2-5D652DB81153}"/>
                </a:ext>
              </a:extLst>
            </p:cNvPr>
            <p:cNvSpPr/>
            <p:nvPr/>
          </p:nvSpPr>
          <p:spPr>
            <a:xfrm rot="827372">
              <a:off x="3233366" y="4708569"/>
              <a:ext cx="220795" cy="519240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00"/>
            </a:p>
          </p:txBody>
        </p:sp>
      </p:grpSp>
      <p:sp>
        <p:nvSpPr>
          <p:cNvPr id="122" name="楕円 121">
            <a:extLst>
              <a:ext uri="{FF2B5EF4-FFF2-40B4-BE49-F238E27FC236}">
                <a16:creationId xmlns:a16="http://schemas.microsoft.com/office/drawing/2014/main" id="{1A6A6708-892D-5B33-51DD-F45796A03EDD}"/>
              </a:ext>
            </a:extLst>
          </p:cNvPr>
          <p:cNvSpPr/>
          <p:nvPr/>
        </p:nvSpPr>
        <p:spPr>
          <a:xfrm>
            <a:off x="4601707" y="3414065"/>
            <a:ext cx="198797" cy="1647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/>
          </a:p>
        </p:txBody>
      </p:sp>
      <p:sp>
        <p:nvSpPr>
          <p:cNvPr id="123" name="楕円 122">
            <a:extLst>
              <a:ext uri="{FF2B5EF4-FFF2-40B4-BE49-F238E27FC236}">
                <a16:creationId xmlns:a16="http://schemas.microsoft.com/office/drawing/2014/main" id="{D6080655-DBFD-3F16-7760-20C0515E8C9E}"/>
              </a:ext>
            </a:extLst>
          </p:cNvPr>
          <p:cNvSpPr/>
          <p:nvPr/>
        </p:nvSpPr>
        <p:spPr>
          <a:xfrm>
            <a:off x="2465367" y="3758139"/>
            <a:ext cx="198797" cy="1647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/>
          </a:p>
        </p:txBody>
      </p:sp>
      <p:pic>
        <p:nvPicPr>
          <p:cNvPr id="124" name="図 123" descr="アイコン&#10;&#10;自動的に生成された説明">
            <a:extLst>
              <a:ext uri="{FF2B5EF4-FFF2-40B4-BE49-F238E27FC236}">
                <a16:creationId xmlns:a16="http://schemas.microsoft.com/office/drawing/2014/main" id="{567C5C7D-417D-0306-7C14-CBF7D6C2A7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7408" r="78641" b="52104"/>
          <a:stretch/>
        </p:blipFill>
        <p:spPr>
          <a:xfrm>
            <a:off x="114634" y="2289028"/>
            <a:ext cx="1399025" cy="2776678"/>
          </a:xfrm>
          <a:prstGeom prst="rect">
            <a:avLst/>
          </a:prstGeom>
        </p:spPr>
      </p:pic>
      <p:sp>
        <p:nvSpPr>
          <p:cNvPr id="125" name="楕円 124">
            <a:extLst>
              <a:ext uri="{FF2B5EF4-FFF2-40B4-BE49-F238E27FC236}">
                <a16:creationId xmlns:a16="http://schemas.microsoft.com/office/drawing/2014/main" id="{B0BCBD74-4EB7-7B40-04A8-336333BFEB31}"/>
              </a:ext>
            </a:extLst>
          </p:cNvPr>
          <p:cNvSpPr/>
          <p:nvPr/>
        </p:nvSpPr>
        <p:spPr>
          <a:xfrm>
            <a:off x="1375634" y="3554848"/>
            <a:ext cx="198797" cy="1647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/>
          </a:p>
        </p:txBody>
      </p:sp>
      <p:cxnSp>
        <p:nvCxnSpPr>
          <p:cNvPr id="126" name="直線矢印コネクタ 125">
            <a:extLst>
              <a:ext uri="{FF2B5EF4-FFF2-40B4-BE49-F238E27FC236}">
                <a16:creationId xmlns:a16="http://schemas.microsoft.com/office/drawing/2014/main" id="{8238EA69-2D7F-AE8A-7636-F85670C6CB60}"/>
              </a:ext>
            </a:extLst>
          </p:cNvPr>
          <p:cNvCxnSpPr>
            <a:cxnSpLocks/>
            <a:endCxn id="114" idx="2"/>
          </p:cNvCxnSpPr>
          <p:nvPr/>
        </p:nvCxnSpPr>
        <p:spPr>
          <a:xfrm flipV="1">
            <a:off x="4629969" y="2753788"/>
            <a:ext cx="1475395" cy="19006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FDB7F9FD-C270-C787-F796-8CD780EF898E}"/>
              </a:ext>
            </a:extLst>
          </p:cNvPr>
          <p:cNvSpPr txBox="1"/>
          <p:nvPr/>
        </p:nvSpPr>
        <p:spPr>
          <a:xfrm>
            <a:off x="4383326" y="1901293"/>
            <a:ext cx="2987320" cy="276999"/>
          </a:xfrm>
          <a:prstGeom prst="rect">
            <a:avLst/>
          </a:prstGeom>
          <a:solidFill>
            <a:srgbClr val="D9D9D9">
              <a:alpha val="81176"/>
            </a:srgbClr>
          </a:solidFill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>
                <a:solidFill>
                  <a:srgbClr val="000000"/>
                </a:solidFill>
              </a:rPr>
              <a:t>S11:</a:t>
            </a:r>
            <a:r>
              <a:rPr lang="ja-JP" altLang="en-US" sz="1200" dirty="0">
                <a:solidFill>
                  <a:srgbClr val="000000"/>
                </a:solidFill>
              </a:rPr>
              <a:t> </a:t>
            </a:r>
            <a:r>
              <a:rPr lang="en-US" altLang="ja-JP" sz="1200" dirty="0">
                <a:solidFill>
                  <a:srgbClr val="000000"/>
                </a:solidFill>
              </a:rPr>
              <a:t>On-vehicle to on-vehicle (LOS)</a:t>
            </a:r>
            <a:endParaRPr lang="ja-JP" altLang="ja-JP" sz="1200" dirty="0">
              <a:effectLst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9576E034-C65B-9608-FE17-FA6524C7CE89}"/>
              </a:ext>
            </a:extLst>
          </p:cNvPr>
          <p:cNvSpPr txBox="1"/>
          <p:nvPr/>
        </p:nvSpPr>
        <p:spPr>
          <a:xfrm>
            <a:off x="3194220" y="3797364"/>
            <a:ext cx="1638201" cy="461665"/>
          </a:xfrm>
          <a:prstGeom prst="rect">
            <a:avLst/>
          </a:prstGeom>
          <a:solidFill>
            <a:srgbClr val="D9D9D9">
              <a:alpha val="81176"/>
            </a:srgbClr>
          </a:solidFill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>
                <a:solidFill>
                  <a:srgbClr val="000000"/>
                </a:solidFill>
              </a:rPr>
              <a:t>S8: In-vehicle to In-vehicle (sedan)</a:t>
            </a:r>
            <a:endParaRPr lang="ja-JP" altLang="ja-JP" sz="1200" dirty="0">
              <a:effectLst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8433AB66-1653-FD65-47F5-66181EFE6EEF}"/>
              </a:ext>
            </a:extLst>
          </p:cNvPr>
          <p:cNvSpPr txBox="1"/>
          <p:nvPr/>
        </p:nvSpPr>
        <p:spPr>
          <a:xfrm>
            <a:off x="1164870" y="2127022"/>
            <a:ext cx="2233650" cy="461665"/>
          </a:xfrm>
          <a:prstGeom prst="rect">
            <a:avLst/>
          </a:prstGeom>
          <a:solidFill>
            <a:srgbClr val="D9D9D9">
              <a:alpha val="81176"/>
            </a:srgbClr>
          </a:solidFill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>
                <a:solidFill>
                  <a:srgbClr val="000000"/>
                </a:solidFill>
              </a:rPr>
              <a:t>S13:</a:t>
            </a:r>
            <a:r>
              <a:rPr lang="ja-JP" altLang="en-US" sz="1200" dirty="0">
                <a:solidFill>
                  <a:srgbClr val="000000"/>
                </a:solidFill>
              </a:rPr>
              <a:t> </a:t>
            </a:r>
            <a:r>
              <a:rPr lang="en-US" altLang="ja-JP" sz="1200" dirty="0">
                <a:solidFill>
                  <a:srgbClr val="000000"/>
                </a:solidFill>
              </a:rPr>
              <a:t>On-vehicle to external (LOS)</a:t>
            </a:r>
            <a:endParaRPr lang="ja-JP" altLang="ja-JP" sz="1200" dirty="0">
              <a:effectLst/>
            </a:endParaRPr>
          </a:p>
        </p:txBody>
      </p:sp>
      <p:cxnSp>
        <p:nvCxnSpPr>
          <p:cNvPr id="130" name="直線矢印コネクタ 129">
            <a:extLst>
              <a:ext uri="{FF2B5EF4-FFF2-40B4-BE49-F238E27FC236}">
                <a16:creationId xmlns:a16="http://schemas.microsoft.com/office/drawing/2014/main" id="{080F38A1-1F55-0E4A-235C-94A84472F9F3}"/>
              </a:ext>
            </a:extLst>
          </p:cNvPr>
          <p:cNvCxnSpPr>
            <a:cxnSpLocks/>
            <a:endCxn id="122" idx="2"/>
          </p:cNvCxnSpPr>
          <p:nvPr/>
        </p:nvCxnSpPr>
        <p:spPr>
          <a:xfrm>
            <a:off x="4291158" y="3408777"/>
            <a:ext cx="310549" cy="87658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CFE5279A-C7DF-D52F-D422-F71F9A09AF41}"/>
              </a:ext>
            </a:extLst>
          </p:cNvPr>
          <p:cNvCxnSpPr>
            <a:stCxn id="128" idx="0"/>
          </p:cNvCxnSpPr>
          <p:nvPr/>
        </p:nvCxnSpPr>
        <p:spPr>
          <a:xfrm flipV="1">
            <a:off x="4013321" y="3496435"/>
            <a:ext cx="417852" cy="30092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6B48ACB8-054D-2C8B-9CCF-3F7CFAB40291}"/>
              </a:ext>
            </a:extLst>
          </p:cNvPr>
          <p:cNvCxnSpPr>
            <a:cxnSpLocks/>
            <a:endCxn id="127" idx="2"/>
          </p:cNvCxnSpPr>
          <p:nvPr/>
        </p:nvCxnSpPr>
        <p:spPr>
          <a:xfrm flipV="1">
            <a:off x="5367666" y="2178292"/>
            <a:ext cx="509320" cy="56145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09442BD2-88E0-7673-4626-609B34BE0371}"/>
              </a:ext>
            </a:extLst>
          </p:cNvPr>
          <p:cNvCxnSpPr>
            <a:cxnSpLocks/>
            <a:endCxn id="129" idx="2"/>
          </p:cNvCxnSpPr>
          <p:nvPr/>
        </p:nvCxnSpPr>
        <p:spPr>
          <a:xfrm flipV="1">
            <a:off x="1771967" y="2588687"/>
            <a:ext cx="509728" cy="11309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直線矢印コネクタ 133">
            <a:extLst>
              <a:ext uri="{FF2B5EF4-FFF2-40B4-BE49-F238E27FC236}">
                <a16:creationId xmlns:a16="http://schemas.microsoft.com/office/drawing/2014/main" id="{F4BF4071-3D19-489F-C185-8F36BEEC0E96}"/>
              </a:ext>
            </a:extLst>
          </p:cNvPr>
          <p:cNvCxnSpPr>
            <a:cxnSpLocks/>
            <a:stCxn id="125" idx="5"/>
            <a:endCxn id="123" idx="2"/>
          </p:cNvCxnSpPr>
          <p:nvPr/>
        </p:nvCxnSpPr>
        <p:spPr>
          <a:xfrm>
            <a:off x="1545318" y="3695462"/>
            <a:ext cx="920049" cy="145047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8BF122DC-1BF8-1506-26E9-6A57EF5B632D}"/>
              </a:ext>
            </a:extLst>
          </p:cNvPr>
          <p:cNvCxnSpPr>
            <a:cxnSpLocks/>
            <a:stCxn id="123" idx="6"/>
            <a:endCxn id="116" idx="3"/>
          </p:cNvCxnSpPr>
          <p:nvPr/>
        </p:nvCxnSpPr>
        <p:spPr>
          <a:xfrm flipV="1">
            <a:off x="2664164" y="3478262"/>
            <a:ext cx="1443532" cy="362247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DF28BDF-E210-9E76-4FF7-65A958F8C739}"/>
              </a:ext>
            </a:extLst>
          </p:cNvPr>
          <p:cNvSpPr txBox="1"/>
          <p:nvPr/>
        </p:nvSpPr>
        <p:spPr>
          <a:xfrm>
            <a:off x="2347335" y="2835448"/>
            <a:ext cx="1572493" cy="461665"/>
          </a:xfrm>
          <a:prstGeom prst="rect">
            <a:avLst/>
          </a:prstGeom>
          <a:solidFill>
            <a:srgbClr val="D9D9D9">
              <a:alpha val="81176"/>
            </a:srgbClr>
          </a:solidFill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>
                <a:solidFill>
                  <a:srgbClr val="000000"/>
                </a:solidFill>
              </a:rPr>
              <a:t>S9: In-vehicle to On-vehicle</a:t>
            </a:r>
            <a:endParaRPr lang="ja-JP" altLang="ja-JP" sz="1200" dirty="0">
              <a:effectLst/>
            </a:endParaRPr>
          </a:p>
        </p:txBody>
      </p: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9C55AD86-4B67-C5BA-3FCF-407DAE4956A2}"/>
              </a:ext>
            </a:extLst>
          </p:cNvPr>
          <p:cNvCxnSpPr>
            <a:cxnSpLocks/>
            <a:endCxn id="136" idx="2"/>
          </p:cNvCxnSpPr>
          <p:nvPr/>
        </p:nvCxnSpPr>
        <p:spPr>
          <a:xfrm flipV="1">
            <a:off x="3048816" y="3297113"/>
            <a:ext cx="84766" cy="404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楕円 137">
            <a:extLst>
              <a:ext uri="{FF2B5EF4-FFF2-40B4-BE49-F238E27FC236}">
                <a16:creationId xmlns:a16="http://schemas.microsoft.com/office/drawing/2014/main" id="{381BB1B0-E740-E29C-1948-33600A76DD2C}"/>
              </a:ext>
            </a:extLst>
          </p:cNvPr>
          <p:cNvSpPr/>
          <p:nvPr/>
        </p:nvSpPr>
        <p:spPr>
          <a:xfrm>
            <a:off x="61460" y="3491456"/>
            <a:ext cx="198797" cy="1647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/>
          </a:p>
        </p:txBody>
      </p:sp>
      <p:cxnSp>
        <p:nvCxnSpPr>
          <p:cNvPr id="139" name="直線矢印コネクタ 138">
            <a:extLst>
              <a:ext uri="{FF2B5EF4-FFF2-40B4-BE49-F238E27FC236}">
                <a16:creationId xmlns:a16="http://schemas.microsoft.com/office/drawing/2014/main" id="{D008C603-DFCC-6D11-614D-5DEF66E1B82E}"/>
              </a:ext>
            </a:extLst>
          </p:cNvPr>
          <p:cNvCxnSpPr>
            <a:cxnSpLocks/>
            <a:endCxn id="123" idx="3"/>
          </p:cNvCxnSpPr>
          <p:nvPr/>
        </p:nvCxnSpPr>
        <p:spPr>
          <a:xfrm>
            <a:off x="199568" y="3643989"/>
            <a:ext cx="2294912" cy="254764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939C789B-905D-FA82-1506-B283C5E8BEFD}"/>
              </a:ext>
            </a:extLst>
          </p:cNvPr>
          <p:cNvCxnSpPr>
            <a:cxnSpLocks/>
            <a:stCxn id="141" idx="0"/>
          </p:cNvCxnSpPr>
          <p:nvPr/>
        </p:nvCxnSpPr>
        <p:spPr>
          <a:xfrm flipH="1" flipV="1">
            <a:off x="1553034" y="3808729"/>
            <a:ext cx="87837" cy="46062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8E4A5A15-88A0-1242-70AE-EBD6205CDB92}"/>
              </a:ext>
            </a:extLst>
          </p:cNvPr>
          <p:cNvSpPr txBox="1"/>
          <p:nvPr/>
        </p:nvSpPr>
        <p:spPr>
          <a:xfrm>
            <a:off x="576026" y="4269351"/>
            <a:ext cx="2129689" cy="461665"/>
          </a:xfrm>
          <a:prstGeom prst="rect">
            <a:avLst/>
          </a:prstGeom>
          <a:solidFill>
            <a:srgbClr val="D9D9D9">
              <a:alpha val="81176"/>
            </a:srgbClr>
          </a:solidFill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>
                <a:solidFill>
                  <a:srgbClr val="000000"/>
                </a:solidFill>
              </a:rPr>
              <a:t>S14:</a:t>
            </a:r>
            <a:r>
              <a:rPr lang="ja-JP" altLang="en-US" sz="1200" dirty="0">
                <a:solidFill>
                  <a:srgbClr val="000000"/>
                </a:solidFill>
              </a:rPr>
              <a:t> </a:t>
            </a:r>
            <a:r>
              <a:rPr lang="en-US" altLang="ja-JP" sz="1200" dirty="0">
                <a:solidFill>
                  <a:srgbClr val="000000"/>
                </a:solidFill>
              </a:rPr>
              <a:t>On-vehicle to external (NLOS)</a:t>
            </a:r>
            <a:endParaRPr lang="ja-JP" altLang="ja-JP" sz="1200" dirty="0">
              <a:effectLst/>
            </a:endParaRPr>
          </a:p>
        </p:txBody>
      </p:sp>
      <p:sp>
        <p:nvSpPr>
          <p:cNvPr id="142" name="楕円 141">
            <a:extLst>
              <a:ext uri="{FF2B5EF4-FFF2-40B4-BE49-F238E27FC236}">
                <a16:creationId xmlns:a16="http://schemas.microsoft.com/office/drawing/2014/main" id="{B2D3FFD7-01BB-6878-1DAA-B3214BDEB98A}"/>
              </a:ext>
            </a:extLst>
          </p:cNvPr>
          <p:cNvSpPr/>
          <p:nvPr/>
        </p:nvSpPr>
        <p:spPr>
          <a:xfrm>
            <a:off x="5668068" y="4265288"/>
            <a:ext cx="198797" cy="1647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/>
          </a:p>
        </p:txBody>
      </p:sp>
      <p:cxnSp>
        <p:nvCxnSpPr>
          <p:cNvPr id="143" name="直線矢印コネクタ 142">
            <a:extLst>
              <a:ext uri="{FF2B5EF4-FFF2-40B4-BE49-F238E27FC236}">
                <a16:creationId xmlns:a16="http://schemas.microsoft.com/office/drawing/2014/main" id="{9E27BA76-768A-0AC2-7EBA-660A6F773FB5}"/>
              </a:ext>
            </a:extLst>
          </p:cNvPr>
          <p:cNvCxnSpPr>
            <a:cxnSpLocks/>
            <a:stCxn id="142" idx="0"/>
            <a:endCxn id="114" idx="4"/>
          </p:cNvCxnSpPr>
          <p:nvPr/>
        </p:nvCxnSpPr>
        <p:spPr>
          <a:xfrm flipV="1">
            <a:off x="5767467" y="2836158"/>
            <a:ext cx="437296" cy="142913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C7395AC0-D48B-0938-9A2A-394A418C8AA1}"/>
              </a:ext>
            </a:extLst>
          </p:cNvPr>
          <p:cNvCxnSpPr>
            <a:cxnSpLocks/>
          </p:cNvCxnSpPr>
          <p:nvPr/>
        </p:nvCxnSpPr>
        <p:spPr>
          <a:xfrm flipV="1">
            <a:off x="6056993" y="2890157"/>
            <a:ext cx="698238" cy="44567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0DA3FBA9-0863-8D33-EF0C-E173A66DAD8C}"/>
              </a:ext>
            </a:extLst>
          </p:cNvPr>
          <p:cNvSpPr txBox="1"/>
          <p:nvPr/>
        </p:nvSpPr>
        <p:spPr>
          <a:xfrm>
            <a:off x="6543484" y="2428250"/>
            <a:ext cx="1954353" cy="461665"/>
          </a:xfrm>
          <a:prstGeom prst="rect">
            <a:avLst/>
          </a:prstGeom>
          <a:solidFill>
            <a:srgbClr val="D9D9D9">
              <a:alpha val="81176"/>
            </a:srgbClr>
          </a:solidFill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>
                <a:solidFill>
                  <a:srgbClr val="000000"/>
                </a:solidFill>
              </a:rPr>
              <a:t>S12:</a:t>
            </a:r>
            <a:r>
              <a:rPr lang="ja-JP" altLang="en-US" sz="1200" dirty="0">
                <a:solidFill>
                  <a:srgbClr val="000000"/>
                </a:solidFill>
              </a:rPr>
              <a:t> </a:t>
            </a:r>
            <a:r>
              <a:rPr lang="en-US" altLang="ja-JP" sz="1200" dirty="0">
                <a:solidFill>
                  <a:srgbClr val="000000"/>
                </a:solidFill>
              </a:rPr>
              <a:t>On-vehicle to on-vehicle (NLOS)</a:t>
            </a:r>
            <a:endParaRPr lang="ja-JP" altLang="ja-JP" sz="1200" dirty="0">
              <a:effectLst/>
            </a:endParaRPr>
          </a:p>
        </p:txBody>
      </p:sp>
      <p:sp>
        <p:nvSpPr>
          <p:cNvPr id="146" name="楕円 145">
            <a:extLst>
              <a:ext uri="{FF2B5EF4-FFF2-40B4-BE49-F238E27FC236}">
                <a16:creationId xmlns:a16="http://schemas.microsoft.com/office/drawing/2014/main" id="{3D94C221-58CF-DE4C-5146-3D6B50715532}"/>
              </a:ext>
            </a:extLst>
          </p:cNvPr>
          <p:cNvSpPr/>
          <p:nvPr/>
        </p:nvSpPr>
        <p:spPr>
          <a:xfrm>
            <a:off x="7171849" y="3695462"/>
            <a:ext cx="198797" cy="1647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/>
          </a:p>
        </p:txBody>
      </p:sp>
      <p:sp>
        <p:nvSpPr>
          <p:cNvPr id="147" name="楕円 146">
            <a:extLst>
              <a:ext uri="{FF2B5EF4-FFF2-40B4-BE49-F238E27FC236}">
                <a16:creationId xmlns:a16="http://schemas.microsoft.com/office/drawing/2014/main" id="{27AD24D5-D541-21EA-6B44-7D03ED810794}"/>
              </a:ext>
            </a:extLst>
          </p:cNvPr>
          <p:cNvSpPr/>
          <p:nvPr/>
        </p:nvSpPr>
        <p:spPr>
          <a:xfrm>
            <a:off x="8789398" y="3535432"/>
            <a:ext cx="198797" cy="1647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/>
          </a:p>
        </p:txBody>
      </p:sp>
      <p:cxnSp>
        <p:nvCxnSpPr>
          <p:cNvPr id="148" name="直線矢印コネクタ 147">
            <a:extLst>
              <a:ext uri="{FF2B5EF4-FFF2-40B4-BE49-F238E27FC236}">
                <a16:creationId xmlns:a16="http://schemas.microsoft.com/office/drawing/2014/main" id="{DD43E522-3C61-6080-8EA5-D59154367FA5}"/>
              </a:ext>
            </a:extLst>
          </p:cNvPr>
          <p:cNvCxnSpPr>
            <a:cxnSpLocks/>
            <a:stCxn id="146" idx="6"/>
            <a:endCxn id="147" idx="2"/>
          </p:cNvCxnSpPr>
          <p:nvPr/>
        </p:nvCxnSpPr>
        <p:spPr>
          <a:xfrm flipV="1">
            <a:off x="7370646" y="3617802"/>
            <a:ext cx="1418752" cy="16003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直線コネクタ 148">
            <a:extLst>
              <a:ext uri="{FF2B5EF4-FFF2-40B4-BE49-F238E27FC236}">
                <a16:creationId xmlns:a16="http://schemas.microsoft.com/office/drawing/2014/main" id="{31F2BA36-32B7-79A6-EA83-A3D0F2D9C0FA}"/>
              </a:ext>
            </a:extLst>
          </p:cNvPr>
          <p:cNvCxnSpPr>
            <a:cxnSpLocks/>
          </p:cNvCxnSpPr>
          <p:nvPr/>
        </p:nvCxnSpPr>
        <p:spPr>
          <a:xfrm flipH="1">
            <a:off x="8267681" y="3440482"/>
            <a:ext cx="90240" cy="24631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2B03F667-C807-B647-236F-BB86C4140B91}"/>
              </a:ext>
            </a:extLst>
          </p:cNvPr>
          <p:cNvSpPr txBox="1"/>
          <p:nvPr/>
        </p:nvSpPr>
        <p:spPr>
          <a:xfrm>
            <a:off x="7281194" y="3024332"/>
            <a:ext cx="1755022" cy="461665"/>
          </a:xfrm>
          <a:prstGeom prst="rect">
            <a:avLst/>
          </a:prstGeom>
          <a:solidFill>
            <a:srgbClr val="D9D9D9">
              <a:alpha val="81176"/>
            </a:srgbClr>
          </a:solidFill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>
                <a:solidFill>
                  <a:srgbClr val="000000"/>
                </a:solidFill>
              </a:rPr>
              <a:t>S10:</a:t>
            </a:r>
            <a:r>
              <a:rPr lang="ja-JP" altLang="en-US" sz="1200" dirty="0">
                <a:solidFill>
                  <a:srgbClr val="000000"/>
                </a:solidFill>
              </a:rPr>
              <a:t> </a:t>
            </a:r>
            <a:r>
              <a:rPr lang="en-US" altLang="ja-JP" sz="1200" dirty="0">
                <a:solidFill>
                  <a:srgbClr val="000000"/>
                </a:solidFill>
              </a:rPr>
              <a:t>In vehicle to External</a:t>
            </a:r>
            <a:endParaRPr lang="ja-JP" altLang="ja-JP" sz="1200" dirty="0">
              <a:effectLst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014D385-1E2C-3AE4-FE49-1E2E8B64A6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513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9366FC79-458D-4DC6-A9E2-4771F4907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0" t="-1499" r="38428" b="68441"/>
          <a:stretch/>
        </p:blipFill>
        <p:spPr>
          <a:xfrm>
            <a:off x="2617065" y="1868624"/>
            <a:ext cx="6022340" cy="2202049"/>
          </a:xfrm>
          <a:prstGeom prst="rect">
            <a:avLst/>
          </a:prstGeom>
        </p:spPr>
      </p:pic>
      <p:pic>
        <p:nvPicPr>
          <p:cNvPr id="35" name="図 34" descr="図形&#10;&#10;中程度の精度で自動的に生成された説明">
            <a:extLst>
              <a:ext uri="{FF2B5EF4-FFF2-40B4-BE49-F238E27FC236}">
                <a16:creationId xmlns:a16="http://schemas.microsoft.com/office/drawing/2014/main" id="{49259186-34C6-4DA2-B9A2-42C3EE4E96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0" r="82952"/>
          <a:stretch/>
        </p:blipFill>
        <p:spPr>
          <a:xfrm>
            <a:off x="3795011" y="1988177"/>
            <a:ext cx="548111" cy="1397177"/>
          </a:xfrm>
          <a:prstGeom prst="rect">
            <a:avLst/>
          </a:prstGeom>
        </p:spPr>
      </p:pic>
      <p:pic>
        <p:nvPicPr>
          <p:cNvPr id="36" name="図 35" descr="図形&#10;&#10;中程度の精度で自動的に生成された説明">
            <a:extLst>
              <a:ext uri="{FF2B5EF4-FFF2-40B4-BE49-F238E27FC236}">
                <a16:creationId xmlns:a16="http://schemas.microsoft.com/office/drawing/2014/main" id="{16249745-1456-4F4A-9BD2-51A1A6B0C0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0" r="82952"/>
          <a:stretch/>
        </p:blipFill>
        <p:spPr>
          <a:xfrm>
            <a:off x="4416251" y="1988177"/>
            <a:ext cx="548111" cy="1397177"/>
          </a:xfrm>
          <a:prstGeom prst="rect">
            <a:avLst/>
          </a:prstGeom>
        </p:spPr>
      </p:pic>
      <p:pic>
        <p:nvPicPr>
          <p:cNvPr id="37" name="図 36" descr="図形&#10;&#10;中程度の精度で自動的に生成された説明">
            <a:extLst>
              <a:ext uri="{FF2B5EF4-FFF2-40B4-BE49-F238E27FC236}">
                <a16:creationId xmlns:a16="http://schemas.microsoft.com/office/drawing/2014/main" id="{C50BAFE9-F49E-4D34-A665-EC67DCABA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0" r="82952"/>
          <a:stretch/>
        </p:blipFill>
        <p:spPr>
          <a:xfrm>
            <a:off x="5100267" y="1995048"/>
            <a:ext cx="548111" cy="1397177"/>
          </a:xfrm>
          <a:prstGeom prst="rect">
            <a:avLst/>
          </a:prstGeom>
        </p:spPr>
      </p:pic>
      <p:pic>
        <p:nvPicPr>
          <p:cNvPr id="38" name="図 37" descr="図形&#10;&#10;中程度の精度で自動的に生成された説明">
            <a:extLst>
              <a:ext uri="{FF2B5EF4-FFF2-40B4-BE49-F238E27FC236}">
                <a16:creationId xmlns:a16="http://schemas.microsoft.com/office/drawing/2014/main" id="{7B1BE0E5-208D-4E99-BC25-3A5568D48B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0" r="82952"/>
          <a:stretch/>
        </p:blipFill>
        <p:spPr>
          <a:xfrm>
            <a:off x="5836157" y="1995048"/>
            <a:ext cx="548111" cy="1397177"/>
          </a:xfrm>
          <a:prstGeom prst="rect">
            <a:avLst/>
          </a:prstGeom>
        </p:spPr>
      </p:pic>
      <p:pic>
        <p:nvPicPr>
          <p:cNvPr id="39" name="図 38" descr="図形&#10;&#10;中程度の精度で自動的に生成された説明">
            <a:extLst>
              <a:ext uri="{FF2B5EF4-FFF2-40B4-BE49-F238E27FC236}">
                <a16:creationId xmlns:a16="http://schemas.microsoft.com/office/drawing/2014/main" id="{D49112CC-32CD-457D-AE6B-B7C9F7B98A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0" r="82952"/>
          <a:stretch/>
        </p:blipFill>
        <p:spPr>
          <a:xfrm>
            <a:off x="6552268" y="1995048"/>
            <a:ext cx="548111" cy="1397177"/>
          </a:xfrm>
          <a:prstGeom prst="rect">
            <a:avLst/>
          </a:prstGeom>
        </p:spPr>
      </p:pic>
      <p:pic>
        <p:nvPicPr>
          <p:cNvPr id="41" name="図 40" descr="図形&#10;&#10;中程度の精度で自動的に生成された説明">
            <a:extLst>
              <a:ext uri="{FF2B5EF4-FFF2-40B4-BE49-F238E27FC236}">
                <a16:creationId xmlns:a16="http://schemas.microsoft.com/office/drawing/2014/main" id="{8AA17CBB-508A-4618-989C-CB2131168B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0" r="82952"/>
          <a:stretch/>
        </p:blipFill>
        <p:spPr>
          <a:xfrm>
            <a:off x="7288008" y="1995048"/>
            <a:ext cx="548111" cy="1397177"/>
          </a:xfrm>
          <a:prstGeom prst="rect">
            <a:avLst/>
          </a:prstGeom>
        </p:spPr>
      </p:pic>
      <p:pic>
        <p:nvPicPr>
          <p:cNvPr id="42" name="図 41" descr="図形&#10;&#10;中程度の精度で自動的に生成された説明">
            <a:extLst>
              <a:ext uri="{FF2B5EF4-FFF2-40B4-BE49-F238E27FC236}">
                <a16:creationId xmlns:a16="http://schemas.microsoft.com/office/drawing/2014/main" id="{56C517EA-62C1-4C0B-9E43-6B97C1AD2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0" r="82952"/>
          <a:stretch/>
        </p:blipFill>
        <p:spPr>
          <a:xfrm>
            <a:off x="7921832" y="1995048"/>
            <a:ext cx="548111" cy="1397177"/>
          </a:xfrm>
          <a:prstGeom prst="rect">
            <a:avLst/>
          </a:prstGeom>
        </p:spPr>
      </p:pic>
      <p:pic>
        <p:nvPicPr>
          <p:cNvPr id="106" name="図 105" descr="アイコン&#10;&#10;自動的に生成された説明">
            <a:extLst>
              <a:ext uri="{FF2B5EF4-FFF2-40B4-BE49-F238E27FC236}">
                <a16:creationId xmlns:a16="http://schemas.microsoft.com/office/drawing/2014/main" id="{72A1A470-1A05-404D-90E3-89C1A8D267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0" t="10645" r="44617" b="28057"/>
          <a:stretch/>
        </p:blipFill>
        <p:spPr>
          <a:xfrm>
            <a:off x="2928058" y="2471908"/>
            <a:ext cx="669708" cy="759870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D3FEBF8-A249-4791-BDE9-6B528E1F10C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1813" y="6475413"/>
            <a:ext cx="536575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ja-JP"/>
            </a:defPPr>
            <a:lvl1pPr marL="0" marR="0" lvl="0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kumimoji="1" sz="12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kumimoji="1" sz="12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kumimoji="1" sz="12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kumimoji="1" sz="12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kumimoji="1" sz="12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kumimoji="1" sz="12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kumimoji="1" sz="12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kumimoji="1" sz="12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kumimoji="1" sz="12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Slide </a:t>
            </a:r>
            <a:fld id="{00000000-1234-1234-1234-123412341234}" type="slidenum">
              <a:rPr lang="en-US" smtClean="0"/>
              <a:pPr/>
              <a:t>42</a:t>
            </a:fld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AB11DA5-0436-4275-8482-0138E34D87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70352" y="642685"/>
            <a:ext cx="9419042" cy="438186"/>
          </a:xfrm>
        </p:spPr>
        <p:txBody>
          <a:bodyPr/>
          <a:lstStyle/>
          <a:p>
            <a:r>
              <a:rPr lang="en-US" altLang="ja-JP" sz="2800" b="1" dirty="0">
                <a:latin typeface="+mn-lt"/>
              </a:rPr>
              <a:t>4.4 Use Case of Coexisting Multiple HBAN and VBAN</a:t>
            </a:r>
            <a:endParaRPr kumimoji="1" lang="ja-JP" altLang="en-US" sz="2800" b="1" dirty="0">
              <a:latin typeface="+mn-lt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BE55D34-165F-43A1-8063-F52889ADF626}"/>
              </a:ext>
            </a:extLst>
          </p:cNvPr>
          <p:cNvCxnSpPr/>
          <p:nvPr/>
        </p:nvCxnSpPr>
        <p:spPr>
          <a:xfrm>
            <a:off x="404958" y="4075240"/>
            <a:ext cx="831837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312119F-4C2C-4796-A2E7-927D0CC0A177}"/>
              </a:ext>
            </a:extLst>
          </p:cNvPr>
          <p:cNvSpPr txBox="1"/>
          <p:nvPr/>
        </p:nvSpPr>
        <p:spPr>
          <a:xfrm>
            <a:off x="207643" y="1015009"/>
            <a:ext cx="7688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u="sng" dirty="0"/>
              <a:t>Nodes and coordinator are in cabin room</a:t>
            </a:r>
            <a:endParaRPr lang="ja-JP" altLang="en-US" u="sng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6EE90E2-63ED-4930-ACD0-3753ACFC5B26}"/>
              </a:ext>
            </a:extLst>
          </p:cNvPr>
          <p:cNvSpPr txBox="1"/>
          <p:nvPr/>
        </p:nvSpPr>
        <p:spPr>
          <a:xfrm>
            <a:off x="4639169" y="1011977"/>
            <a:ext cx="3510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dirty="0"/>
              <a:t>Geometrical configuration</a:t>
            </a:r>
            <a:endParaRPr lang="ja-JP" altLang="en-US" b="0" dirty="0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7178CF9E-759C-4349-AC28-E429158B4DDD}"/>
              </a:ext>
            </a:extLst>
          </p:cNvPr>
          <p:cNvSpPr/>
          <p:nvPr/>
        </p:nvSpPr>
        <p:spPr>
          <a:xfrm>
            <a:off x="5421669" y="2077883"/>
            <a:ext cx="198797" cy="1647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69961682-7828-4FFB-AFBE-3F672F79FCEF}"/>
              </a:ext>
            </a:extLst>
          </p:cNvPr>
          <p:cNvSpPr/>
          <p:nvPr/>
        </p:nvSpPr>
        <p:spPr>
          <a:xfrm>
            <a:off x="3648778" y="2104188"/>
            <a:ext cx="198797" cy="1647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4" name="楕円 113">
            <a:extLst>
              <a:ext uri="{FF2B5EF4-FFF2-40B4-BE49-F238E27FC236}">
                <a16:creationId xmlns:a16="http://schemas.microsoft.com/office/drawing/2014/main" id="{A6662987-6A0E-4154-9FBB-6BF6FA14988F}"/>
              </a:ext>
            </a:extLst>
          </p:cNvPr>
          <p:cNvSpPr/>
          <p:nvPr/>
        </p:nvSpPr>
        <p:spPr>
          <a:xfrm>
            <a:off x="6974457" y="2079898"/>
            <a:ext cx="198797" cy="1647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98E03BA4-6412-4F11-BD0B-C803F05C11C6}"/>
              </a:ext>
            </a:extLst>
          </p:cNvPr>
          <p:cNvCxnSpPr/>
          <p:nvPr/>
        </p:nvCxnSpPr>
        <p:spPr>
          <a:xfrm>
            <a:off x="404958" y="4075240"/>
            <a:ext cx="831837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0" name="楕円 119">
            <a:extLst>
              <a:ext uri="{FF2B5EF4-FFF2-40B4-BE49-F238E27FC236}">
                <a16:creationId xmlns:a16="http://schemas.microsoft.com/office/drawing/2014/main" id="{7D9D56F7-820A-4B15-ACF7-9187425758FA}"/>
              </a:ext>
            </a:extLst>
          </p:cNvPr>
          <p:cNvSpPr/>
          <p:nvPr/>
        </p:nvSpPr>
        <p:spPr>
          <a:xfrm>
            <a:off x="2778496" y="2998995"/>
            <a:ext cx="272947" cy="236656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2DC0993A-378B-415B-8926-6C7FBD3E7EA4}"/>
              </a:ext>
            </a:extLst>
          </p:cNvPr>
          <p:cNvSpPr txBox="1"/>
          <p:nvPr/>
        </p:nvSpPr>
        <p:spPr>
          <a:xfrm>
            <a:off x="1157112" y="3370657"/>
            <a:ext cx="1426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dirty="0"/>
              <a:t>coordinator</a:t>
            </a:r>
            <a:endParaRPr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5E99A52-A49A-440E-A950-B24B6559130E}"/>
              </a:ext>
            </a:extLst>
          </p:cNvPr>
          <p:cNvCxnSpPr/>
          <p:nvPr/>
        </p:nvCxnSpPr>
        <p:spPr>
          <a:xfrm flipV="1">
            <a:off x="2286000" y="3157109"/>
            <a:ext cx="434378" cy="27073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1494075-8939-424D-9418-6D6B883C879A}"/>
              </a:ext>
            </a:extLst>
          </p:cNvPr>
          <p:cNvGrpSpPr/>
          <p:nvPr/>
        </p:nvGrpSpPr>
        <p:grpSpPr>
          <a:xfrm>
            <a:off x="412763" y="2011380"/>
            <a:ext cx="2283343" cy="939276"/>
            <a:chOff x="474503" y="1759572"/>
            <a:chExt cx="2283343" cy="939276"/>
          </a:xfrm>
        </p:grpSpPr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4D6A4A04-EA38-45A8-AE6A-2BC1E9EF5123}"/>
                </a:ext>
              </a:extLst>
            </p:cNvPr>
            <p:cNvSpPr/>
            <p:nvPr/>
          </p:nvSpPr>
          <p:spPr>
            <a:xfrm>
              <a:off x="474503" y="1830540"/>
              <a:ext cx="214940" cy="1647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EDDA12F9-B2B1-4766-AB22-45475BA25C90}"/>
                </a:ext>
              </a:extLst>
            </p:cNvPr>
            <p:cNvSpPr/>
            <p:nvPr/>
          </p:nvSpPr>
          <p:spPr>
            <a:xfrm>
              <a:off x="485853" y="2453223"/>
              <a:ext cx="192240" cy="16474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AC28D33A-0FE1-4124-BD44-797501F678B8}"/>
                </a:ext>
              </a:extLst>
            </p:cNvPr>
            <p:cNvSpPr txBox="1"/>
            <p:nvPr/>
          </p:nvSpPr>
          <p:spPr>
            <a:xfrm>
              <a:off x="689443" y="2391071"/>
              <a:ext cx="142622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400" b="0" dirty="0"/>
                <a:t>Noise source</a:t>
              </a:r>
              <a:endParaRPr lang="ja-JP" altLang="en-US" sz="1400" b="0" dirty="0"/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452F7BC7-92F4-44EB-8677-40C6E70FE272}"/>
                </a:ext>
              </a:extLst>
            </p:cNvPr>
            <p:cNvSpPr txBox="1"/>
            <p:nvPr/>
          </p:nvSpPr>
          <p:spPr>
            <a:xfrm>
              <a:off x="689443" y="1759572"/>
              <a:ext cx="206840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400" b="0" dirty="0"/>
                <a:t>VBAN Coordinator</a:t>
              </a:r>
              <a:endParaRPr lang="ja-JP" altLang="en-US" sz="1400" b="0" dirty="0"/>
            </a:p>
          </p:txBody>
        </p: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E552C8F5-FBE2-494A-8728-6E6C4D7D5AD4}"/>
                </a:ext>
              </a:extLst>
            </p:cNvPr>
            <p:cNvSpPr/>
            <p:nvPr/>
          </p:nvSpPr>
          <p:spPr>
            <a:xfrm>
              <a:off x="479297" y="2140569"/>
              <a:ext cx="198797" cy="16474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rgbClr val="0000FF"/>
                </a:solidFill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B66355F9-A463-4CDB-B492-0216EAAE0B39}"/>
                </a:ext>
              </a:extLst>
            </p:cNvPr>
            <p:cNvSpPr txBox="1"/>
            <p:nvPr/>
          </p:nvSpPr>
          <p:spPr>
            <a:xfrm>
              <a:off x="678093" y="2063927"/>
              <a:ext cx="197342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400" b="0" dirty="0"/>
                <a:t>HBAN Coordinator</a:t>
              </a:r>
              <a:endParaRPr lang="ja-JP" altLang="en-US" sz="1400" b="0" dirty="0"/>
            </a:p>
          </p:txBody>
        </p:sp>
      </p:grpSp>
      <p:sp>
        <p:nvSpPr>
          <p:cNvPr id="46" name="楕円 45">
            <a:extLst>
              <a:ext uri="{FF2B5EF4-FFF2-40B4-BE49-F238E27FC236}">
                <a16:creationId xmlns:a16="http://schemas.microsoft.com/office/drawing/2014/main" id="{7F03B057-62EF-457E-BFF4-964715827ED1}"/>
              </a:ext>
            </a:extLst>
          </p:cNvPr>
          <p:cNvSpPr/>
          <p:nvPr/>
        </p:nvSpPr>
        <p:spPr>
          <a:xfrm>
            <a:off x="3952523" y="2522025"/>
            <a:ext cx="198797" cy="16474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3C67CF8F-9548-4FA0-A8EE-8F42FE8FD7DF}"/>
              </a:ext>
            </a:extLst>
          </p:cNvPr>
          <p:cNvSpPr/>
          <p:nvPr/>
        </p:nvSpPr>
        <p:spPr>
          <a:xfrm>
            <a:off x="4560791" y="2522025"/>
            <a:ext cx="198797" cy="16474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1262E44A-5FBF-4A34-95DA-09471A84DDFA}"/>
              </a:ext>
            </a:extLst>
          </p:cNvPr>
          <p:cNvSpPr/>
          <p:nvPr/>
        </p:nvSpPr>
        <p:spPr>
          <a:xfrm>
            <a:off x="5236490" y="2522025"/>
            <a:ext cx="198797" cy="16474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C14A1FCB-A646-4581-BF4F-ADB89A8CC159}"/>
              </a:ext>
            </a:extLst>
          </p:cNvPr>
          <p:cNvSpPr/>
          <p:nvPr/>
        </p:nvSpPr>
        <p:spPr>
          <a:xfrm>
            <a:off x="5972505" y="2522025"/>
            <a:ext cx="198797" cy="16474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3069C149-AEF4-4683-A8FF-16D8404DE810}"/>
              </a:ext>
            </a:extLst>
          </p:cNvPr>
          <p:cNvSpPr/>
          <p:nvPr/>
        </p:nvSpPr>
        <p:spPr>
          <a:xfrm>
            <a:off x="6685473" y="2522025"/>
            <a:ext cx="198797" cy="16474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C0E17CB4-C533-43F2-B282-202FE082B9DB}"/>
              </a:ext>
            </a:extLst>
          </p:cNvPr>
          <p:cNvSpPr/>
          <p:nvPr/>
        </p:nvSpPr>
        <p:spPr>
          <a:xfrm>
            <a:off x="7431444" y="2522025"/>
            <a:ext cx="198797" cy="16474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3F17398-AFB2-4C85-ACAB-DF4BE18A8254}"/>
              </a:ext>
            </a:extLst>
          </p:cNvPr>
          <p:cNvCxnSpPr>
            <a:stCxn id="68" idx="5"/>
            <a:endCxn id="46" idx="1"/>
          </p:cNvCxnSpPr>
          <p:nvPr/>
        </p:nvCxnSpPr>
        <p:spPr>
          <a:xfrm>
            <a:off x="3818462" y="2244802"/>
            <a:ext cx="163174" cy="301349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B9638122-7B14-4145-B722-BB3DD99C50F5}"/>
              </a:ext>
            </a:extLst>
          </p:cNvPr>
          <p:cNvCxnSpPr>
            <a:cxnSpLocks/>
          </p:cNvCxnSpPr>
          <p:nvPr/>
        </p:nvCxnSpPr>
        <p:spPr>
          <a:xfrm>
            <a:off x="3889606" y="2242623"/>
            <a:ext cx="807065" cy="327588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7EA07032-9D02-4D76-9E13-460CB583C2BA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5555329" y="2226354"/>
            <a:ext cx="446289" cy="319797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C13BF501-5F91-4902-BC5B-6D791CD01C48}"/>
              </a:ext>
            </a:extLst>
          </p:cNvPr>
          <p:cNvCxnSpPr>
            <a:cxnSpLocks/>
            <a:stCxn id="63" idx="4"/>
          </p:cNvCxnSpPr>
          <p:nvPr/>
        </p:nvCxnSpPr>
        <p:spPr>
          <a:xfrm flipH="1">
            <a:off x="5347726" y="2242623"/>
            <a:ext cx="173342" cy="303527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8B6E4AD3-1781-42B6-ABB8-C2453AD89AE0}"/>
              </a:ext>
            </a:extLst>
          </p:cNvPr>
          <p:cNvCxnSpPr>
            <a:cxnSpLocks/>
          </p:cNvCxnSpPr>
          <p:nvPr/>
        </p:nvCxnSpPr>
        <p:spPr>
          <a:xfrm flipH="1">
            <a:off x="6844133" y="2242623"/>
            <a:ext cx="173342" cy="303527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BB3FB605-BE14-4870-93DD-08A630BCFBC4}"/>
              </a:ext>
            </a:extLst>
          </p:cNvPr>
          <p:cNvCxnSpPr>
            <a:cxnSpLocks/>
            <a:stCxn id="114" idx="5"/>
            <a:endCxn id="51" idx="0"/>
          </p:cNvCxnSpPr>
          <p:nvPr/>
        </p:nvCxnSpPr>
        <p:spPr>
          <a:xfrm>
            <a:off x="7144141" y="2220512"/>
            <a:ext cx="386702" cy="301513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7E69C0C8-D118-4913-A429-A3D4591CA8E4}"/>
              </a:ext>
            </a:extLst>
          </p:cNvPr>
          <p:cNvCxnSpPr>
            <a:cxnSpLocks/>
            <a:endCxn id="68" idx="3"/>
          </p:cNvCxnSpPr>
          <p:nvPr/>
        </p:nvCxnSpPr>
        <p:spPr>
          <a:xfrm flipV="1">
            <a:off x="3006601" y="2244802"/>
            <a:ext cx="671290" cy="746448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D75A5D9-7CEB-4DA3-918D-9C995A36D1B3}"/>
              </a:ext>
            </a:extLst>
          </p:cNvPr>
          <p:cNvCxnSpPr>
            <a:cxnSpLocks/>
            <a:stCxn id="68" idx="6"/>
            <a:endCxn id="63" idx="2"/>
          </p:cNvCxnSpPr>
          <p:nvPr/>
        </p:nvCxnSpPr>
        <p:spPr>
          <a:xfrm flipV="1">
            <a:off x="3847575" y="2160253"/>
            <a:ext cx="1574094" cy="2630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BB8294FB-9534-4F83-923D-8D7B7A3C545F}"/>
              </a:ext>
            </a:extLst>
          </p:cNvPr>
          <p:cNvCxnSpPr>
            <a:cxnSpLocks/>
            <a:endCxn id="114" idx="2"/>
          </p:cNvCxnSpPr>
          <p:nvPr/>
        </p:nvCxnSpPr>
        <p:spPr>
          <a:xfrm flipV="1">
            <a:off x="5644326" y="2162268"/>
            <a:ext cx="1330131" cy="1654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B8D72BF-9413-424F-9D6D-47D0D516BE66}"/>
              </a:ext>
            </a:extLst>
          </p:cNvPr>
          <p:cNvSpPr txBox="1"/>
          <p:nvPr/>
        </p:nvSpPr>
        <p:spPr>
          <a:xfrm>
            <a:off x="404957" y="4295234"/>
            <a:ext cx="85536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/>
              <a:t>Entertainment for passengers</a:t>
            </a:r>
          </a:p>
          <a:p>
            <a:pPr marL="742950" lvl="1" indent="-285750">
              <a:buFontTx/>
              <a:buChar char="-"/>
            </a:pPr>
            <a:r>
              <a:rPr lang="en-US" altLang="ja-JP" b="0" dirty="0"/>
              <a:t>Nodes are in cabin room / coordinator is in cabin room.</a:t>
            </a:r>
            <a:endParaRPr lang="en-US" altLang="ja-JP" b="0" dirty="0">
              <a:effectLst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20A7E68-492D-4097-843B-76D42C3FDD8D}"/>
              </a:ext>
            </a:extLst>
          </p:cNvPr>
          <p:cNvSpPr txBox="1"/>
          <p:nvPr/>
        </p:nvSpPr>
        <p:spPr>
          <a:xfrm>
            <a:off x="274714" y="4039626"/>
            <a:ext cx="3510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u="sng" dirty="0"/>
              <a:t>Use case</a:t>
            </a:r>
            <a:endParaRPr lang="ja-JP" altLang="en-US" u="sng" dirty="0"/>
          </a:p>
        </p:txBody>
      </p:sp>
      <p:graphicFrame>
        <p:nvGraphicFramePr>
          <p:cNvPr id="72" name="表 8">
            <a:extLst>
              <a:ext uri="{FF2B5EF4-FFF2-40B4-BE49-F238E27FC236}">
                <a16:creationId xmlns:a16="http://schemas.microsoft.com/office/drawing/2014/main" id="{078E2E87-1969-490B-BA24-38805556520E}"/>
              </a:ext>
            </a:extLst>
          </p:cNvPr>
          <p:cNvGraphicFramePr>
            <a:graphicFrameLocks noGrp="1"/>
          </p:cNvGraphicFramePr>
          <p:nvPr/>
        </p:nvGraphicFramePr>
        <p:xfrm>
          <a:off x="131299" y="4916113"/>
          <a:ext cx="883483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081">
                  <a:extLst>
                    <a:ext uri="{9D8B030D-6E8A-4147-A177-3AD203B41FA5}">
                      <a16:colId xmlns:a16="http://schemas.microsoft.com/office/drawing/2014/main" val="3229361360"/>
                    </a:ext>
                  </a:extLst>
                </a:gridCol>
                <a:gridCol w="2174934">
                  <a:extLst>
                    <a:ext uri="{9D8B030D-6E8A-4147-A177-3AD203B41FA5}">
                      <a16:colId xmlns:a16="http://schemas.microsoft.com/office/drawing/2014/main" val="572694292"/>
                    </a:ext>
                  </a:extLst>
                </a:gridCol>
                <a:gridCol w="1455718">
                  <a:extLst>
                    <a:ext uri="{9D8B030D-6E8A-4147-A177-3AD203B41FA5}">
                      <a16:colId xmlns:a16="http://schemas.microsoft.com/office/drawing/2014/main" val="1767040934"/>
                    </a:ext>
                  </a:extLst>
                </a:gridCol>
                <a:gridCol w="1509424">
                  <a:extLst>
                    <a:ext uri="{9D8B030D-6E8A-4147-A177-3AD203B41FA5}">
                      <a16:colId xmlns:a16="http://schemas.microsoft.com/office/drawing/2014/main" val="376997318"/>
                    </a:ext>
                  </a:extLst>
                </a:gridCol>
                <a:gridCol w="985822">
                  <a:extLst>
                    <a:ext uri="{9D8B030D-6E8A-4147-A177-3AD203B41FA5}">
                      <a16:colId xmlns:a16="http://schemas.microsoft.com/office/drawing/2014/main" val="3094896700"/>
                    </a:ext>
                  </a:extLst>
                </a:gridCol>
                <a:gridCol w="891030">
                  <a:extLst>
                    <a:ext uri="{9D8B030D-6E8A-4147-A177-3AD203B41FA5}">
                      <a16:colId xmlns:a16="http://schemas.microsoft.com/office/drawing/2014/main" val="3355748283"/>
                    </a:ext>
                  </a:extLst>
                </a:gridCol>
                <a:gridCol w="1194821">
                  <a:extLst>
                    <a:ext uri="{9D8B030D-6E8A-4147-A177-3AD203B41FA5}">
                      <a16:colId xmlns:a16="http://schemas.microsoft.com/office/drawing/2014/main" val="1298687631"/>
                    </a:ext>
                  </a:extLst>
                </a:gridCol>
              </a:tblGrid>
              <a:tr h="540173"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scenario</a:t>
                      </a:r>
                      <a:endParaRPr kumimoji="1" lang="ja-JP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Sedan/RV / SUV</a:t>
                      </a:r>
                    </a:p>
                    <a:p>
                      <a:pPr algn="ctr"/>
                      <a:r>
                        <a:rPr kumimoji="1" lang="en-US" altLang="ja-JP" dirty="0"/>
                        <a:t>with engine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Sedan/RV / SUV</a:t>
                      </a:r>
                    </a:p>
                    <a:p>
                      <a:pPr algn="ctr"/>
                      <a:r>
                        <a:rPr kumimoji="1" lang="en-US" altLang="ja-JP" dirty="0"/>
                        <a:t> without engine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Bus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Cargo / pickup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Special purpose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418647"/>
                  </a:ext>
                </a:extLst>
              </a:tr>
              <a:tr h="484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b="1" dirty="0"/>
                        <a:t>8.1vv</a:t>
                      </a:r>
                      <a:endParaRPr kumimoji="1" lang="ja-JP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b="1" dirty="0"/>
                        <a:t>VBAN coordinator and VBAN coordinator</a:t>
                      </a:r>
                      <a:endParaRPr kumimoji="1" lang="ja-JP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Case 3.1a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Case 3.1a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Same as 3.1a</a:t>
                      </a:r>
                      <a:endParaRPr kumimoji="1" lang="ja-JP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---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74880"/>
                  </a:ext>
                </a:extLst>
              </a:tr>
              <a:tr h="484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b="1" dirty="0"/>
                        <a:t>8.1vh</a:t>
                      </a:r>
                      <a:endParaRPr kumimoji="1" lang="ja-JP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b="1" dirty="0"/>
                        <a:t>VBAN coordinator and HBAN coordinator</a:t>
                      </a:r>
                      <a:endParaRPr kumimoji="1" lang="ja-JP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Case 3.1b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---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50091"/>
                  </a:ext>
                </a:extLst>
              </a:tr>
            </a:tbl>
          </a:graphicData>
        </a:graphic>
      </p:graphicFrame>
      <p:sp>
        <p:nvSpPr>
          <p:cNvPr id="58" name="楕円 55">
            <a:extLst>
              <a:ext uri="{FF2B5EF4-FFF2-40B4-BE49-F238E27FC236}">
                <a16:creationId xmlns:a16="http://schemas.microsoft.com/office/drawing/2014/main" id="{89F29297-76DF-47DA-91D9-FA96306CFAE8}"/>
              </a:ext>
            </a:extLst>
          </p:cNvPr>
          <p:cNvSpPr/>
          <p:nvPr/>
        </p:nvSpPr>
        <p:spPr>
          <a:xfrm>
            <a:off x="2866848" y="3280170"/>
            <a:ext cx="198797" cy="16474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59" name="楕円 55">
            <a:extLst>
              <a:ext uri="{FF2B5EF4-FFF2-40B4-BE49-F238E27FC236}">
                <a16:creationId xmlns:a16="http://schemas.microsoft.com/office/drawing/2014/main" id="{66BDE3C9-A642-4FC0-8939-D998FF9AA5B1}"/>
              </a:ext>
            </a:extLst>
          </p:cNvPr>
          <p:cNvSpPr/>
          <p:nvPr/>
        </p:nvSpPr>
        <p:spPr>
          <a:xfrm>
            <a:off x="8252488" y="3067038"/>
            <a:ext cx="198797" cy="16474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59A76D-5D1E-E12F-C72B-2055EC37171F}"/>
              </a:ext>
            </a:extLst>
          </p:cNvPr>
          <p:cNvSpPr txBox="1"/>
          <p:nvPr/>
        </p:nvSpPr>
        <p:spPr>
          <a:xfrm>
            <a:off x="3554196" y="1280697"/>
            <a:ext cx="5996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dirty="0"/>
              <a:t>Original channel models, common channel model to IEEE 802.15.4a and IEEE802.15.6-2012</a:t>
            </a:r>
            <a:endParaRPr lang="ja-JP" altLang="en-US" b="0" dirty="0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D7EDB3FE-B7DD-DE51-8B81-8E2CA7894353}"/>
              </a:ext>
            </a:extLst>
          </p:cNvPr>
          <p:cNvSpPr/>
          <p:nvPr/>
        </p:nvSpPr>
        <p:spPr>
          <a:xfrm>
            <a:off x="3262912" y="1393909"/>
            <a:ext cx="311028" cy="178000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64FB2D1-1739-11DC-8DA4-E4792175153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245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DB395F-B332-8930-DEF9-4E5580ADDC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43</a:t>
            </a:fld>
            <a:endParaRPr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37F3F71-BA78-F540-A220-8BF4ED6F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14057"/>
            <a:ext cx="8502534" cy="730470"/>
          </a:xfrm>
        </p:spPr>
        <p:txBody>
          <a:bodyPr/>
          <a:lstStyle/>
          <a:p>
            <a:r>
              <a:rPr lang="en-US" altLang="ja-JP" sz="2400" b="1" dirty="0">
                <a:latin typeface="+mn-lt"/>
                <a:ea typeface="+mn-ea"/>
              </a:rPr>
              <a:t>4.4 Channel models and scenarios in IEEE802.15.6ma</a:t>
            </a:r>
            <a:endParaRPr kumimoji="1" lang="ja-JP" altLang="en-US" sz="2400" b="1" dirty="0">
              <a:latin typeface="+mn-lt"/>
              <a:ea typeface="+mn-ea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AFE7744B-BD7C-D73D-DE9A-8F4911244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070" y="3553921"/>
            <a:ext cx="5268796" cy="2854139"/>
          </a:xfrm>
          <a:prstGeom prst="rect">
            <a:avLst/>
          </a:prstGeom>
        </p:spPr>
      </p:pic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8F95C38F-8FE5-6A61-7C95-A02FE4DAE7B0}"/>
              </a:ext>
            </a:extLst>
          </p:cNvPr>
          <p:cNvGrpSpPr/>
          <p:nvPr/>
        </p:nvGrpSpPr>
        <p:grpSpPr>
          <a:xfrm>
            <a:off x="1100055" y="1431882"/>
            <a:ext cx="6483516" cy="2286025"/>
            <a:chOff x="61460" y="1901293"/>
            <a:chExt cx="8974756" cy="3164413"/>
          </a:xfrm>
        </p:grpSpPr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3137DC93-FF98-50AE-357E-BBA5B7DB95CC}"/>
                </a:ext>
              </a:extLst>
            </p:cNvPr>
            <p:cNvGrpSpPr/>
            <p:nvPr/>
          </p:nvGrpSpPr>
          <p:grpSpPr>
            <a:xfrm>
              <a:off x="2583422" y="2857417"/>
              <a:ext cx="5380855" cy="2042941"/>
              <a:chOff x="914400" y="1593575"/>
              <a:chExt cx="7599285" cy="2885209"/>
            </a:xfrm>
          </p:grpSpPr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49F4B09C-EA69-ACEA-1B8F-C724C256D2E2}"/>
                  </a:ext>
                </a:extLst>
              </p:cNvPr>
              <p:cNvCxnSpPr/>
              <p:nvPr/>
            </p:nvCxnSpPr>
            <p:spPr>
              <a:xfrm flipV="1">
                <a:off x="955088" y="2654425"/>
                <a:ext cx="115409" cy="949911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F048BC48-5F9A-E79E-1458-E066BBF845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0497" y="2590060"/>
                <a:ext cx="1796990" cy="7223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8552442D-A829-1D07-6282-666AF41F07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76365" y="1610221"/>
                <a:ext cx="580008" cy="9635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2EDF46CB-0FD5-7B82-E5D1-A672514ECA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6373" y="1593575"/>
                <a:ext cx="270177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AD066C1A-00F4-C773-5C1E-49A12F93EF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58144" y="1593576"/>
                <a:ext cx="695417" cy="824183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0DDBEC74-A5E4-8B28-C5BF-B10648A156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3561" y="2388127"/>
                <a:ext cx="1358284" cy="93181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7E33C061-7A1F-2E5C-0324-E958E8EFF9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1845" y="2477683"/>
                <a:ext cx="301840" cy="106450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48DAC169-2076-DC25-7700-DE7452633D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400" y="3542190"/>
                <a:ext cx="7599285" cy="8621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楕円 66">
                <a:extLst>
                  <a:ext uri="{FF2B5EF4-FFF2-40B4-BE49-F238E27FC236}">
                    <a16:creationId xmlns:a16="http://schemas.microsoft.com/office/drawing/2014/main" id="{D7DEF688-0CB3-D811-370B-F507C0D12AC1}"/>
                  </a:ext>
                </a:extLst>
              </p:cNvPr>
              <p:cNvSpPr/>
              <p:nvPr/>
            </p:nvSpPr>
            <p:spPr>
              <a:xfrm>
                <a:off x="1396014" y="3315810"/>
                <a:ext cx="1322772" cy="1162974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68" name="楕円 67">
                <a:extLst>
                  <a:ext uri="{FF2B5EF4-FFF2-40B4-BE49-F238E27FC236}">
                    <a16:creationId xmlns:a16="http://schemas.microsoft.com/office/drawing/2014/main" id="{5C1E6925-F96F-C27C-BFFF-A6752E1E1A57}"/>
                  </a:ext>
                </a:extLst>
              </p:cNvPr>
              <p:cNvSpPr/>
              <p:nvPr/>
            </p:nvSpPr>
            <p:spPr>
              <a:xfrm>
                <a:off x="6505852" y="3121510"/>
                <a:ext cx="1322772" cy="1162974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400"/>
              </a:p>
            </p:txBody>
          </p:sp>
        </p:grpSp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B52FE615-1CBE-1520-C1A3-3F1B61D55A37}"/>
                </a:ext>
              </a:extLst>
            </p:cNvPr>
            <p:cNvSpPr/>
            <p:nvPr/>
          </p:nvSpPr>
          <p:spPr>
            <a:xfrm>
              <a:off x="6105364" y="2671418"/>
              <a:ext cx="198797" cy="1647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/>
            </a:p>
          </p:txBody>
        </p:sp>
        <p:sp>
          <p:nvSpPr>
            <p:cNvPr id="70" name="楕円 69">
              <a:extLst>
                <a:ext uri="{FF2B5EF4-FFF2-40B4-BE49-F238E27FC236}">
                  <a16:creationId xmlns:a16="http://schemas.microsoft.com/office/drawing/2014/main" id="{F87354A1-6262-1256-2723-A706A0CCF646}"/>
                </a:ext>
              </a:extLst>
            </p:cNvPr>
            <p:cNvSpPr/>
            <p:nvPr/>
          </p:nvSpPr>
          <p:spPr>
            <a:xfrm>
              <a:off x="4431173" y="2690424"/>
              <a:ext cx="198797" cy="1647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/>
            </a:p>
          </p:txBody>
        </p:sp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8ABAFA9B-E9D2-9CFA-B47C-3FDB9D87AE50}"/>
                </a:ext>
              </a:extLst>
            </p:cNvPr>
            <p:cNvSpPr/>
            <p:nvPr/>
          </p:nvSpPr>
          <p:spPr>
            <a:xfrm>
              <a:off x="4078583" y="3337648"/>
              <a:ext cx="198797" cy="1647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/>
            </a:p>
          </p:txBody>
        </p:sp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E82A26C2-42D1-79A1-0CBF-8E01A613A00B}"/>
                </a:ext>
              </a:extLst>
            </p:cNvPr>
            <p:cNvGrpSpPr/>
            <p:nvPr/>
          </p:nvGrpSpPr>
          <p:grpSpPr>
            <a:xfrm>
              <a:off x="4374144" y="2958452"/>
              <a:ext cx="791286" cy="1260246"/>
              <a:chOff x="3233366" y="3967563"/>
              <a:chExt cx="791286" cy="1260246"/>
            </a:xfrm>
          </p:grpSpPr>
          <p:sp>
            <p:nvSpPr>
              <p:cNvPr id="73" name="楕円 72">
                <a:extLst>
                  <a:ext uri="{FF2B5EF4-FFF2-40B4-BE49-F238E27FC236}">
                    <a16:creationId xmlns:a16="http://schemas.microsoft.com/office/drawing/2014/main" id="{52B86717-44A6-CC30-1B18-7AE0329161ED}"/>
                  </a:ext>
                </a:extLst>
              </p:cNvPr>
              <p:cNvSpPr/>
              <p:nvPr/>
            </p:nvSpPr>
            <p:spPr>
              <a:xfrm>
                <a:off x="3677948" y="3967563"/>
                <a:ext cx="346704" cy="369667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100" dirty="0"/>
              </a:p>
            </p:txBody>
          </p:sp>
          <p:sp>
            <p:nvSpPr>
              <p:cNvPr id="74" name="四角形: 角を丸くする 73">
                <a:extLst>
                  <a:ext uri="{FF2B5EF4-FFF2-40B4-BE49-F238E27FC236}">
                    <a16:creationId xmlns:a16="http://schemas.microsoft.com/office/drawing/2014/main" id="{C8392520-7683-DE20-2596-2FD7AEBE539E}"/>
                  </a:ext>
                </a:extLst>
              </p:cNvPr>
              <p:cNvSpPr/>
              <p:nvPr/>
            </p:nvSpPr>
            <p:spPr>
              <a:xfrm rot="862385">
                <a:off x="3621320" y="4342894"/>
                <a:ext cx="220795" cy="51924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100"/>
              </a:p>
            </p:txBody>
          </p:sp>
          <p:sp>
            <p:nvSpPr>
              <p:cNvPr id="75" name="四角形: 角を丸くする 74">
                <a:extLst>
                  <a:ext uri="{FF2B5EF4-FFF2-40B4-BE49-F238E27FC236}">
                    <a16:creationId xmlns:a16="http://schemas.microsoft.com/office/drawing/2014/main" id="{11BC0B07-590E-CF9D-0C8A-1ADA46EDD05B}"/>
                  </a:ext>
                </a:extLst>
              </p:cNvPr>
              <p:cNvSpPr/>
              <p:nvPr/>
            </p:nvSpPr>
            <p:spPr>
              <a:xfrm rot="5400000">
                <a:off x="3415132" y="4533602"/>
                <a:ext cx="220795" cy="51924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100"/>
              </a:p>
            </p:txBody>
          </p:sp>
          <p:sp>
            <p:nvSpPr>
              <p:cNvPr id="76" name="四角形: 角を丸くする 75">
                <a:extLst>
                  <a:ext uri="{FF2B5EF4-FFF2-40B4-BE49-F238E27FC236}">
                    <a16:creationId xmlns:a16="http://schemas.microsoft.com/office/drawing/2014/main" id="{B2DFC8A6-4485-671B-1388-41D61DEFE080}"/>
                  </a:ext>
                </a:extLst>
              </p:cNvPr>
              <p:cNvSpPr/>
              <p:nvPr/>
            </p:nvSpPr>
            <p:spPr>
              <a:xfrm rot="827372">
                <a:off x="3233366" y="4708569"/>
                <a:ext cx="220795" cy="51924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100"/>
              </a:p>
            </p:txBody>
          </p:sp>
        </p:grpSp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E3F0EB90-598B-BF0B-7599-BC9444620C7A}"/>
                </a:ext>
              </a:extLst>
            </p:cNvPr>
            <p:cNvSpPr/>
            <p:nvPr/>
          </p:nvSpPr>
          <p:spPr>
            <a:xfrm>
              <a:off x="4601707" y="3414065"/>
              <a:ext cx="198797" cy="1647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/>
            </a:p>
          </p:txBody>
        </p:sp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825652C0-B355-7C12-5989-B5A0861F8709}"/>
                </a:ext>
              </a:extLst>
            </p:cNvPr>
            <p:cNvSpPr/>
            <p:nvPr/>
          </p:nvSpPr>
          <p:spPr>
            <a:xfrm>
              <a:off x="2465367" y="3758139"/>
              <a:ext cx="198797" cy="1647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/>
            </a:p>
          </p:txBody>
        </p:sp>
        <p:pic>
          <p:nvPicPr>
            <p:cNvPr id="79" name="図 78" descr="アイコン&#10;&#10;自動的に生成された説明">
              <a:extLst>
                <a:ext uri="{FF2B5EF4-FFF2-40B4-BE49-F238E27FC236}">
                  <a16:creationId xmlns:a16="http://schemas.microsoft.com/office/drawing/2014/main" id="{3CD8B6BE-44D9-4D32-0A95-C30501111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9" t="7408" r="78641" b="52104"/>
            <a:stretch/>
          </p:blipFill>
          <p:spPr>
            <a:xfrm>
              <a:off x="114634" y="2289028"/>
              <a:ext cx="1399025" cy="2776678"/>
            </a:xfrm>
            <a:prstGeom prst="rect">
              <a:avLst/>
            </a:prstGeom>
          </p:spPr>
        </p:pic>
        <p:sp>
          <p:nvSpPr>
            <p:cNvPr id="80" name="楕円 79">
              <a:extLst>
                <a:ext uri="{FF2B5EF4-FFF2-40B4-BE49-F238E27FC236}">
                  <a16:creationId xmlns:a16="http://schemas.microsoft.com/office/drawing/2014/main" id="{34BA084C-0AA8-5C97-B23C-7B7F31C68B0F}"/>
                </a:ext>
              </a:extLst>
            </p:cNvPr>
            <p:cNvSpPr/>
            <p:nvPr/>
          </p:nvSpPr>
          <p:spPr>
            <a:xfrm>
              <a:off x="1375634" y="3554848"/>
              <a:ext cx="198797" cy="1647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/>
            </a:p>
          </p:txBody>
        </p:sp>
        <p:cxnSp>
          <p:nvCxnSpPr>
            <p:cNvPr id="81" name="直線矢印コネクタ 80">
              <a:extLst>
                <a:ext uri="{FF2B5EF4-FFF2-40B4-BE49-F238E27FC236}">
                  <a16:creationId xmlns:a16="http://schemas.microsoft.com/office/drawing/2014/main" id="{192A9602-9B8F-4298-DC36-B6C8A193C638}"/>
                </a:ext>
              </a:extLst>
            </p:cNvPr>
            <p:cNvCxnSpPr>
              <a:cxnSpLocks/>
              <a:endCxn id="69" idx="2"/>
            </p:cNvCxnSpPr>
            <p:nvPr/>
          </p:nvCxnSpPr>
          <p:spPr>
            <a:xfrm flipV="1">
              <a:off x="4629969" y="2753788"/>
              <a:ext cx="1475395" cy="19006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B9D0D101-1219-1928-3A30-B9E5D1EA2D30}"/>
                </a:ext>
              </a:extLst>
            </p:cNvPr>
            <p:cNvSpPr txBox="1"/>
            <p:nvPr/>
          </p:nvSpPr>
          <p:spPr>
            <a:xfrm>
              <a:off x="4383326" y="1901293"/>
              <a:ext cx="2987320" cy="596452"/>
            </a:xfrm>
            <a:prstGeom prst="rect">
              <a:avLst/>
            </a:prstGeom>
            <a:solidFill>
              <a:srgbClr val="D9D9D9">
                <a:alpha val="81176"/>
              </a:srgbClr>
            </a:solidFill>
          </p:spPr>
          <p:txBody>
            <a:bodyPr wrap="square">
              <a:spAutoFit/>
            </a:bodyPr>
            <a:lstStyle/>
            <a:p>
              <a:pPr algn="l" rtl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50" dirty="0">
                  <a:solidFill>
                    <a:srgbClr val="000000"/>
                  </a:solidFill>
                </a:rPr>
                <a:t>S11:</a:t>
              </a:r>
              <a:r>
                <a:rPr lang="ja-JP" altLang="en-US" sz="1050" dirty="0">
                  <a:solidFill>
                    <a:srgbClr val="000000"/>
                  </a:solidFill>
                </a:rPr>
                <a:t> </a:t>
              </a:r>
              <a:r>
                <a:rPr lang="en-US" altLang="ja-JP" sz="1050" dirty="0">
                  <a:solidFill>
                    <a:srgbClr val="000000"/>
                  </a:solidFill>
                </a:rPr>
                <a:t>On-vehicle to on-vehicle (LOS)</a:t>
              </a:r>
              <a:endParaRPr lang="ja-JP" altLang="ja-JP" sz="1050" dirty="0">
                <a:effectLst/>
              </a:endParaRP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17DC5B18-231E-3AC1-D462-6DE06A607DB1}"/>
                </a:ext>
              </a:extLst>
            </p:cNvPr>
            <p:cNvSpPr txBox="1"/>
            <p:nvPr/>
          </p:nvSpPr>
          <p:spPr>
            <a:xfrm>
              <a:off x="3194220" y="3797363"/>
              <a:ext cx="1638201" cy="798820"/>
            </a:xfrm>
            <a:prstGeom prst="rect">
              <a:avLst/>
            </a:prstGeom>
            <a:solidFill>
              <a:srgbClr val="D9D9D9">
                <a:alpha val="81176"/>
              </a:srgbClr>
            </a:solidFill>
          </p:spPr>
          <p:txBody>
            <a:bodyPr wrap="square">
              <a:spAutoFit/>
            </a:bodyPr>
            <a:lstStyle/>
            <a:p>
              <a:pPr algn="l" rtl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50" dirty="0">
                  <a:solidFill>
                    <a:srgbClr val="000000"/>
                  </a:solidFill>
                </a:rPr>
                <a:t>S8: In-vehicle to In-vehicle (sedan)</a:t>
              </a:r>
              <a:endParaRPr lang="ja-JP" altLang="ja-JP" sz="1050" dirty="0">
                <a:effectLst/>
              </a:endParaRPr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1A21894B-C25B-D703-F388-7F9FC409CADF}"/>
                </a:ext>
              </a:extLst>
            </p:cNvPr>
            <p:cNvSpPr txBox="1"/>
            <p:nvPr/>
          </p:nvSpPr>
          <p:spPr>
            <a:xfrm>
              <a:off x="1164870" y="2127021"/>
              <a:ext cx="2233650" cy="596452"/>
            </a:xfrm>
            <a:prstGeom prst="rect">
              <a:avLst/>
            </a:prstGeom>
            <a:solidFill>
              <a:srgbClr val="D9D9D9">
                <a:alpha val="81176"/>
              </a:srgbClr>
            </a:solidFill>
          </p:spPr>
          <p:txBody>
            <a:bodyPr wrap="square">
              <a:spAutoFit/>
            </a:bodyPr>
            <a:lstStyle/>
            <a:p>
              <a:pPr algn="l" rtl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50" dirty="0">
                  <a:solidFill>
                    <a:srgbClr val="000000"/>
                  </a:solidFill>
                </a:rPr>
                <a:t>S13:</a:t>
              </a:r>
              <a:r>
                <a:rPr lang="ja-JP" altLang="en-US" sz="1050" dirty="0">
                  <a:solidFill>
                    <a:srgbClr val="000000"/>
                  </a:solidFill>
                </a:rPr>
                <a:t> </a:t>
              </a:r>
              <a:r>
                <a:rPr lang="en-US" altLang="ja-JP" sz="1050" dirty="0">
                  <a:solidFill>
                    <a:srgbClr val="000000"/>
                  </a:solidFill>
                </a:rPr>
                <a:t>On-vehicle to external (LOS)</a:t>
              </a:r>
              <a:endParaRPr lang="ja-JP" altLang="ja-JP" sz="1050" dirty="0">
                <a:effectLst/>
              </a:endParaRPr>
            </a:p>
          </p:txBody>
        </p:sp>
        <p:cxnSp>
          <p:nvCxnSpPr>
            <p:cNvPr id="85" name="直線矢印コネクタ 84">
              <a:extLst>
                <a:ext uri="{FF2B5EF4-FFF2-40B4-BE49-F238E27FC236}">
                  <a16:creationId xmlns:a16="http://schemas.microsoft.com/office/drawing/2014/main" id="{D4EA10A2-80B6-D0BE-3A3B-A83BE9FFC302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4291158" y="3408777"/>
              <a:ext cx="310549" cy="87658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5978E74E-DA21-ECBB-4113-C02DB0A57F39}"/>
                </a:ext>
              </a:extLst>
            </p:cNvPr>
            <p:cNvCxnSpPr>
              <a:stCxn id="83" idx="0"/>
            </p:cNvCxnSpPr>
            <p:nvPr/>
          </p:nvCxnSpPr>
          <p:spPr>
            <a:xfrm flipV="1">
              <a:off x="4013320" y="3496435"/>
              <a:ext cx="417851" cy="30092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E6333D96-D7DF-F9EA-2D5A-C273B12A04C2}"/>
                </a:ext>
              </a:extLst>
            </p:cNvPr>
            <p:cNvCxnSpPr>
              <a:cxnSpLocks/>
              <a:endCxn id="82" idx="2"/>
            </p:cNvCxnSpPr>
            <p:nvPr/>
          </p:nvCxnSpPr>
          <p:spPr>
            <a:xfrm flipV="1">
              <a:off x="5367666" y="2497745"/>
              <a:ext cx="509321" cy="24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CE69DAA6-88AE-C19B-2584-9CC97C37DF53}"/>
                </a:ext>
              </a:extLst>
            </p:cNvPr>
            <p:cNvCxnSpPr>
              <a:cxnSpLocks/>
              <a:endCxn id="84" idx="2"/>
            </p:cNvCxnSpPr>
            <p:nvPr/>
          </p:nvCxnSpPr>
          <p:spPr>
            <a:xfrm flipV="1">
              <a:off x="1771967" y="2723474"/>
              <a:ext cx="509729" cy="99611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矢印コネクタ 88">
              <a:extLst>
                <a:ext uri="{FF2B5EF4-FFF2-40B4-BE49-F238E27FC236}">
                  <a16:creationId xmlns:a16="http://schemas.microsoft.com/office/drawing/2014/main" id="{F4B2DA91-C108-CEB8-871B-6F2737BA57FE}"/>
                </a:ext>
              </a:extLst>
            </p:cNvPr>
            <p:cNvCxnSpPr>
              <a:cxnSpLocks/>
              <a:stCxn id="80" idx="5"/>
              <a:endCxn id="78" idx="2"/>
            </p:cNvCxnSpPr>
            <p:nvPr/>
          </p:nvCxnSpPr>
          <p:spPr>
            <a:xfrm>
              <a:off x="1545318" y="3695462"/>
              <a:ext cx="920049" cy="145047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矢印コネクタ 89">
              <a:extLst>
                <a:ext uri="{FF2B5EF4-FFF2-40B4-BE49-F238E27FC236}">
                  <a16:creationId xmlns:a16="http://schemas.microsoft.com/office/drawing/2014/main" id="{6DE3F022-DB97-5B3D-DC19-95AAC76EB3D3}"/>
                </a:ext>
              </a:extLst>
            </p:cNvPr>
            <p:cNvCxnSpPr>
              <a:cxnSpLocks/>
              <a:stCxn id="78" idx="6"/>
              <a:endCxn id="71" idx="3"/>
            </p:cNvCxnSpPr>
            <p:nvPr/>
          </p:nvCxnSpPr>
          <p:spPr>
            <a:xfrm flipV="1">
              <a:off x="2664164" y="3478262"/>
              <a:ext cx="1443532" cy="362247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F32499D7-93B9-AB5F-A3B7-F9D92F7C3475}"/>
                </a:ext>
              </a:extLst>
            </p:cNvPr>
            <p:cNvSpPr txBox="1"/>
            <p:nvPr/>
          </p:nvSpPr>
          <p:spPr>
            <a:xfrm>
              <a:off x="2347335" y="2835448"/>
              <a:ext cx="1572494" cy="596452"/>
            </a:xfrm>
            <a:prstGeom prst="rect">
              <a:avLst/>
            </a:prstGeom>
            <a:solidFill>
              <a:srgbClr val="D9D9D9">
                <a:alpha val="81176"/>
              </a:srgbClr>
            </a:solidFill>
          </p:spPr>
          <p:txBody>
            <a:bodyPr wrap="square">
              <a:spAutoFit/>
            </a:bodyPr>
            <a:lstStyle/>
            <a:p>
              <a:pPr algn="l" rtl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50" dirty="0">
                  <a:solidFill>
                    <a:srgbClr val="000000"/>
                  </a:solidFill>
                </a:rPr>
                <a:t>S9: In-vehicle to On-vehicle</a:t>
              </a:r>
              <a:endParaRPr lang="ja-JP" altLang="ja-JP" sz="1050" dirty="0">
                <a:effectLst/>
              </a:endParaRPr>
            </a:p>
          </p:txBody>
        </p: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BD1A2C56-B437-5E1C-2FC3-B59BE29E4FCF}"/>
                </a:ext>
              </a:extLst>
            </p:cNvPr>
            <p:cNvCxnSpPr>
              <a:cxnSpLocks/>
              <a:endCxn id="91" idx="2"/>
            </p:cNvCxnSpPr>
            <p:nvPr/>
          </p:nvCxnSpPr>
          <p:spPr>
            <a:xfrm flipV="1">
              <a:off x="3048816" y="3431900"/>
              <a:ext cx="84765" cy="26961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楕円 92">
              <a:extLst>
                <a:ext uri="{FF2B5EF4-FFF2-40B4-BE49-F238E27FC236}">
                  <a16:creationId xmlns:a16="http://schemas.microsoft.com/office/drawing/2014/main" id="{B34075AE-7F2B-D81C-3365-ACA5540C2D08}"/>
                </a:ext>
              </a:extLst>
            </p:cNvPr>
            <p:cNvSpPr/>
            <p:nvPr/>
          </p:nvSpPr>
          <p:spPr>
            <a:xfrm>
              <a:off x="61460" y="3491456"/>
              <a:ext cx="198797" cy="1647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/>
            </a:p>
          </p:txBody>
        </p:sp>
        <p:cxnSp>
          <p:nvCxnSpPr>
            <p:cNvPr id="94" name="直線矢印コネクタ 93">
              <a:extLst>
                <a:ext uri="{FF2B5EF4-FFF2-40B4-BE49-F238E27FC236}">
                  <a16:creationId xmlns:a16="http://schemas.microsoft.com/office/drawing/2014/main" id="{7B4CDF93-36DC-E739-42CB-7C9101D0284E}"/>
                </a:ext>
              </a:extLst>
            </p:cNvPr>
            <p:cNvCxnSpPr>
              <a:cxnSpLocks/>
              <a:endCxn id="78" idx="3"/>
            </p:cNvCxnSpPr>
            <p:nvPr/>
          </p:nvCxnSpPr>
          <p:spPr>
            <a:xfrm>
              <a:off x="199568" y="3643989"/>
              <a:ext cx="2294912" cy="254764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6F1DD79A-0E13-A0C3-AD98-67A73F6EEB0D}"/>
                </a:ext>
              </a:extLst>
            </p:cNvPr>
            <p:cNvCxnSpPr>
              <a:cxnSpLocks/>
              <a:stCxn id="96" idx="0"/>
            </p:cNvCxnSpPr>
            <p:nvPr/>
          </p:nvCxnSpPr>
          <p:spPr>
            <a:xfrm flipH="1" flipV="1">
              <a:off x="1553033" y="3808729"/>
              <a:ext cx="87837" cy="46062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4808D1D4-05EC-4C8E-6311-6595391DB42D}"/>
                </a:ext>
              </a:extLst>
            </p:cNvPr>
            <p:cNvSpPr txBox="1"/>
            <p:nvPr/>
          </p:nvSpPr>
          <p:spPr>
            <a:xfrm>
              <a:off x="576026" y="4269351"/>
              <a:ext cx="2129688" cy="596452"/>
            </a:xfrm>
            <a:prstGeom prst="rect">
              <a:avLst/>
            </a:prstGeom>
            <a:solidFill>
              <a:srgbClr val="D9D9D9">
                <a:alpha val="81176"/>
              </a:srgbClr>
            </a:solidFill>
          </p:spPr>
          <p:txBody>
            <a:bodyPr wrap="square">
              <a:spAutoFit/>
            </a:bodyPr>
            <a:lstStyle/>
            <a:p>
              <a:pPr algn="l" rtl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50" dirty="0">
                  <a:solidFill>
                    <a:srgbClr val="000000"/>
                  </a:solidFill>
                </a:rPr>
                <a:t>S14:</a:t>
              </a:r>
              <a:r>
                <a:rPr lang="ja-JP" altLang="en-US" sz="1050" dirty="0">
                  <a:solidFill>
                    <a:srgbClr val="000000"/>
                  </a:solidFill>
                </a:rPr>
                <a:t> </a:t>
              </a:r>
              <a:r>
                <a:rPr lang="en-US" altLang="ja-JP" sz="1050" dirty="0">
                  <a:solidFill>
                    <a:srgbClr val="000000"/>
                  </a:solidFill>
                </a:rPr>
                <a:t>On-vehicle to external (NLOS)</a:t>
              </a:r>
              <a:endParaRPr lang="ja-JP" altLang="ja-JP" sz="1050" dirty="0">
                <a:effectLst/>
              </a:endParaRPr>
            </a:p>
          </p:txBody>
        </p:sp>
        <p:sp>
          <p:nvSpPr>
            <p:cNvPr id="97" name="楕円 96">
              <a:extLst>
                <a:ext uri="{FF2B5EF4-FFF2-40B4-BE49-F238E27FC236}">
                  <a16:creationId xmlns:a16="http://schemas.microsoft.com/office/drawing/2014/main" id="{C7BA9F5C-9B2B-B79E-325A-DF9E82F4579D}"/>
                </a:ext>
              </a:extLst>
            </p:cNvPr>
            <p:cNvSpPr/>
            <p:nvPr/>
          </p:nvSpPr>
          <p:spPr>
            <a:xfrm>
              <a:off x="5668068" y="4265288"/>
              <a:ext cx="198797" cy="1647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/>
            </a:p>
          </p:txBody>
        </p:sp>
        <p:cxnSp>
          <p:nvCxnSpPr>
            <p:cNvPr id="98" name="直線矢印コネクタ 97">
              <a:extLst>
                <a:ext uri="{FF2B5EF4-FFF2-40B4-BE49-F238E27FC236}">
                  <a16:creationId xmlns:a16="http://schemas.microsoft.com/office/drawing/2014/main" id="{88A7AE8C-2A1A-7A5B-DEB1-149F5F788787}"/>
                </a:ext>
              </a:extLst>
            </p:cNvPr>
            <p:cNvCxnSpPr>
              <a:cxnSpLocks/>
              <a:stCxn id="97" idx="0"/>
              <a:endCxn id="69" idx="4"/>
            </p:cNvCxnSpPr>
            <p:nvPr/>
          </p:nvCxnSpPr>
          <p:spPr>
            <a:xfrm flipV="1">
              <a:off x="5767467" y="2836158"/>
              <a:ext cx="437296" cy="1429130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AEC5835A-47E9-C81C-3C32-EA5FE5A7F8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6993" y="2890157"/>
              <a:ext cx="698238" cy="4456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F7E2D8DE-8681-F899-E366-D75382B02C15}"/>
                </a:ext>
              </a:extLst>
            </p:cNvPr>
            <p:cNvSpPr txBox="1"/>
            <p:nvPr/>
          </p:nvSpPr>
          <p:spPr>
            <a:xfrm>
              <a:off x="6543484" y="2428251"/>
              <a:ext cx="1954353" cy="596452"/>
            </a:xfrm>
            <a:prstGeom prst="rect">
              <a:avLst/>
            </a:prstGeom>
            <a:solidFill>
              <a:srgbClr val="D9D9D9">
                <a:alpha val="81176"/>
              </a:srgbClr>
            </a:solidFill>
          </p:spPr>
          <p:txBody>
            <a:bodyPr wrap="square">
              <a:spAutoFit/>
            </a:bodyPr>
            <a:lstStyle/>
            <a:p>
              <a:pPr algn="l" rtl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50" dirty="0">
                  <a:solidFill>
                    <a:srgbClr val="000000"/>
                  </a:solidFill>
                </a:rPr>
                <a:t>S12:</a:t>
              </a:r>
              <a:r>
                <a:rPr lang="ja-JP" altLang="en-US" sz="1050" dirty="0">
                  <a:solidFill>
                    <a:srgbClr val="000000"/>
                  </a:solidFill>
                </a:rPr>
                <a:t> </a:t>
              </a:r>
              <a:r>
                <a:rPr lang="en-US" altLang="ja-JP" sz="1050" dirty="0">
                  <a:solidFill>
                    <a:srgbClr val="000000"/>
                  </a:solidFill>
                </a:rPr>
                <a:t>On-vehicle to on-vehicle (NLOS)</a:t>
              </a:r>
              <a:endParaRPr lang="ja-JP" altLang="ja-JP" sz="1050" dirty="0">
                <a:effectLst/>
              </a:endParaRPr>
            </a:p>
          </p:txBody>
        </p:sp>
        <p:sp>
          <p:nvSpPr>
            <p:cNvPr id="101" name="楕円 100">
              <a:extLst>
                <a:ext uri="{FF2B5EF4-FFF2-40B4-BE49-F238E27FC236}">
                  <a16:creationId xmlns:a16="http://schemas.microsoft.com/office/drawing/2014/main" id="{784F22DA-F1F2-B31A-CA0A-5156D396812A}"/>
                </a:ext>
              </a:extLst>
            </p:cNvPr>
            <p:cNvSpPr/>
            <p:nvPr/>
          </p:nvSpPr>
          <p:spPr>
            <a:xfrm>
              <a:off x="7171849" y="3695462"/>
              <a:ext cx="198797" cy="1647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/>
            </a:p>
          </p:txBody>
        </p:sp>
        <p:sp>
          <p:nvSpPr>
            <p:cNvPr id="102" name="楕円 101">
              <a:extLst>
                <a:ext uri="{FF2B5EF4-FFF2-40B4-BE49-F238E27FC236}">
                  <a16:creationId xmlns:a16="http://schemas.microsoft.com/office/drawing/2014/main" id="{559D19ED-8CF2-4D4B-2156-64486E9939C6}"/>
                </a:ext>
              </a:extLst>
            </p:cNvPr>
            <p:cNvSpPr/>
            <p:nvPr/>
          </p:nvSpPr>
          <p:spPr>
            <a:xfrm>
              <a:off x="8789398" y="3535432"/>
              <a:ext cx="198797" cy="1647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/>
            </a:p>
          </p:txBody>
        </p:sp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id="{AAA5FAAA-EC06-B042-22BA-58F2E2109663}"/>
                </a:ext>
              </a:extLst>
            </p:cNvPr>
            <p:cNvCxnSpPr>
              <a:cxnSpLocks/>
              <a:stCxn id="101" idx="6"/>
              <a:endCxn id="102" idx="2"/>
            </p:cNvCxnSpPr>
            <p:nvPr/>
          </p:nvCxnSpPr>
          <p:spPr>
            <a:xfrm flipV="1">
              <a:off x="7370646" y="3617802"/>
              <a:ext cx="1418752" cy="160030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9B244FA4-B367-DFDF-1366-753AAA5695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67681" y="3440482"/>
              <a:ext cx="90240" cy="24631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52EAE887-F413-86FA-F6F2-0BDD7BC155BA}"/>
                </a:ext>
              </a:extLst>
            </p:cNvPr>
            <p:cNvSpPr txBox="1"/>
            <p:nvPr/>
          </p:nvSpPr>
          <p:spPr>
            <a:xfrm>
              <a:off x="7281194" y="3024332"/>
              <a:ext cx="1755022" cy="596452"/>
            </a:xfrm>
            <a:prstGeom prst="rect">
              <a:avLst/>
            </a:prstGeom>
            <a:solidFill>
              <a:srgbClr val="D9D9D9">
                <a:alpha val="81176"/>
              </a:srgbClr>
            </a:solidFill>
          </p:spPr>
          <p:txBody>
            <a:bodyPr wrap="square">
              <a:spAutoFit/>
            </a:bodyPr>
            <a:lstStyle/>
            <a:p>
              <a:pPr algn="l" rtl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50" dirty="0">
                  <a:solidFill>
                    <a:srgbClr val="000000"/>
                  </a:solidFill>
                </a:rPr>
                <a:t>S10:</a:t>
              </a:r>
              <a:r>
                <a:rPr lang="ja-JP" altLang="en-US" sz="1050" dirty="0">
                  <a:solidFill>
                    <a:srgbClr val="000000"/>
                  </a:solidFill>
                </a:rPr>
                <a:t> </a:t>
              </a:r>
              <a:r>
                <a:rPr lang="en-US" altLang="ja-JP" sz="1050" dirty="0">
                  <a:solidFill>
                    <a:srgbClr val="000000"/>
                  </a:solidFill>
                </a:rPr>
                <a:t>In vehicle to External</a:t>
              </a:r>
              <a:endParaRPr lang="ja-JP" altLang="ja-JP" sz="1050" dirty="0">
                <a:effectLst/>
              </a:endParaRPr>
            </a:p>
          </p:txBody>
        </p:sp>
      </p:grp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62FA5E0-4BBA-0A8E-DA1B-77067407365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0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E7DF986F-C77F-4C3E-AB00-C5C2C7B160B4}"/>
              </a:ext>
            </a:extLst>
          </p:cNvPr>
          <p:cNvSpPr txBox="1"/>
          <p:nvPr/>
        </p:nvSpPr>
        <p:spPr>
          <a:xfrm>
            <a:off x="64363" y="4086729"/>
            <a:ext cx="2767613" cy="22159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Note:</a:t>
            </a:r>
          </a:p>
          <a:p>
            <a:r>
              <a:rPr kumimoji="1" lang="en-US" altLang="ja-JP" sz="1200" b="0" dirty="0"/>
              <a:t>HBAN-model: </a:t>
            </a:r>
          </a:p>
          <a:p>
            <a:r>
              <a:rPr kumimoji="1" lang="en-US" altLang="ja-JP" sz="1200" b="0" dirty="0"/>
              <a:t>-Environment with co-existing systems is not considered.</a:t>
            </a:r>
            <a:endParaRPr lang="en-US" altLang="ja-JP" sz="1200" b="0" dirty="0"/>
          </a:p>
          <a:p>
            <a:endParaRPr lang="en-US" altLang="ja-JP" sz="1200" b="0" dirty="0"/>
          </a:p>
          <a:p>
            <a:r>
              <a:rPr lang="en-US" altLang="ja-JP" sz="1200" b="0" dirty="0"/>
              <a:t>VBAN model: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200" b="0" dirty="0"/>
              <a:t>Key-less entry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200" b="0" dirty="0"/>
              <a:t>Localization in-body, on-body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200" b="0" dirty="0"/>
              <a:t>Most dominant model should be defined  and separatory defined as Mandatory and Optional.</a:t>
            </a:r>
          </a:p>
        </p:txBody>
      </p:sp>
      <p:sp>
        <p:nvSpPr>
          <p:cNvPr id="97" name="スライド番号プレースホルダー 96">
            <a:extLst>
              <a:ext uri="{FF2B5EF4-FFF2-40B4-BE49-F238E27FC236}">
                <a16:creationId xmlns:a16="http://schemas.microsoft.com/office/drawing/2014/main" id="{76A73A5C-7490-45D9-852C-523B9BA7110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1813" y="6465888"/>
            <a:ext cx="536575" cy="184150"/>
          </a:xfrm>
        </p:spPr>
        <p:txBody>
          <a:bodyPr/>
          <a:lstStyle/>
          <a:p>
            <a:fld id="{248EE29C-DCB8-4C23-BE14-115B5B2E505D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25" name="タイトル 24">
            <a:extLst>
              <a:ext uri="{FF2B5EF4-FFF2-40B4-BE49-F238E27FC236}">
                <a16:creationId xmlns:a16="http://schemas.microsoft.com/office/drawing/2014/main" id="{9950F5FC-EE87-440C-A029-3148B1E0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1144"/>
            <a:ext cx="9191624" cy="511233"/>
          </a:xfrm>
        </p:spPr>
        <p:txBody>
          <a:bodyPr/>
          <a:lstStyle/>
          <a:p>
            <a:pPr algn="ctr"/>
            <a:r>
              <a:rPr lang="en-US" altLang="ja-JP" sz="2400" b="1" dirty="0">
                <a:latin typeface="+mn-lt"/>
                <a:ea typeface="+mn-ea"/>
                <a:cs typeface="Arial" panose="020B0604020202020204" pitchFamily="34" charset="0"/>
              </a:rPr>
              <a:t>4.5 Classification of Channel and Environment Models for Human and Vehicle Body Area Networks (HBAN&amp;VBAN)</a:t>
            </a:r>
            <a:endParaRPr lang="ja-JP" altLang="en-US" sz="2400" b="1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95CDAB-E950-4E48-B636-2C4D25C9BA38}"/>
              </a:ext>
            </a:extLst>
          </p:cNvPr>
          <p:cNvSpPr txBox="1"/>
          <p:nvPr/>
        </p:nvSpPr>
        <p:spPr>
          <a:xfrm>
            <a:off x="44387" y="1466464"/>
            <a:ext cx="10830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Channel model</a:t>
            </a:r>
            <a:endParaRPr kumimoji="1" lang="ja-JP" altLang="en-US" b="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3CC334-C717-4FBC-A7A3-357F5B3A98B0}"/>
              </a:ext>
            </a:extLst>
          </p:cNvPr>
          <p:cNvSpPr txBox="1"/>
          <p:nvPr/>
        </p:nvSpPr>
        <p:spPr>
          <a:xfrm>
            <a:off x="1384916" y="1604964"/>
            <a:ext cx="25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HBAN model</a:t>
            </a:r>
            <a:endParaRPr kumimoji="1" lang="ja-JP" altLang="en-US" b="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346E51-A057-4A5B-8148-B9A880BFEEA5}"/>
              </a:ext>
            </a:extLst>
          </p:cNvPr>
          <p:cNvSpPr txBox="1"/>
          <p:nvPr/>
        </p:nvSpPr>
        <p:spPr>
          <a:xfrm>
            <a:off x="1384916" y="3667068"/>
            <a:ext cx="25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VBAN model</a:t>
            </a:r>
            <a:endParaRPr kumimoji="1" lang="ja-JP" altLang="en-US" b="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AC141B-D4E0-420E-81B9-3B1D1E2D6038}"/>
              </a:ext>
            </a:extLst>
          </p:cNvPr>
          <p:cNvSpPr txBox="1"/>
          <p:nvPr/>
        </p:nvSpPr>
        <p:spPr>
          <a:xfrm>
            <a:off x="3178205" y="1604964"/>
            <a:ext cx="25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In-body (Implant)</a:t>
            </a:r>
            <a:endParaRPr kumimoji="1" lang="ja-JP" altLang="en-US" b="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FF18C4F-DAC4-41C1-9CCE-235ADF304200}"/>
              </a:ext>
            </a:extLst>
          </p:cNvPr>
          <p:cNvSpPr txBox="1"/>
          <p:nvPr/>
        </p:nvSpPr>
        <p:spPr>
          <a:xfrm>
            <a:off x="3178205" y="1872639"/>
            <a:ext cx="25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On-body</a:t>
            </a:r>
            <a:endParaRPr kumimoji="1" lang="ja-JP" altLang="en-US" b="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3616A2-A9EA-49FB-AB55-7118A2E5BEB1}"/>
              </a:ext>
            </a:extLst>
          </p:cNvPr>
          <p:cNvSpPr txBox="1"/>
          <p:nvPr/>
        </p:nvSpPr>
        <p:spPr>
          <a:xfrm>
            <a:off x="3178205" y="2179671"/>
            <a:ext cx="148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Around body</a:t>
            </a:r>
            <a:endParaRPr kumimoji="1" lang="ja-JP" altLang="en-US" b="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B6B684-78A4-476F-AE1C-70E8B96C019E}"/>
              </a:ext>
            </a:extLst>
          </p:cNvPr>
          <p:cNvSpPr txBox="1"/>
          <p:nvPr/>
        </p:nvSpPr>
        <p:spPr>
          <a:xfrm>
            <a:off x="4882717" y="2179671"/>
            <a:ext cx="148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Outdoor</a:t>
            </a:r>
            <a:endParaRPr kumimoji="1" lang="ja-JP" altLang="en-US" b="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239C313-8799-49AA-AD0E-ACDC8152B83C}"/>
              </a:ext>
            </a:extLst>
          </p:cNvPr>
          <p:cNvSpPr txBox="1"/>
          <p:nvPr/>
        </p:nvSpPr>
        <p:spPr>
          <a:xfrm>
            <a:off x="4882717" y="2451341"/>
            <a:ext cx="88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Indoor</a:t>
            </a:r>
            <a:endParaRPr kumimoji="1" lang="ja-JP" altLang="en-US" b="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8F2F822-C824-4509-AD87-53FFAA5FC37B}"/>
              </a:ext>
            </a:extLst>
          </p:cNvPr>
          <p:cNvSpPr txBox="1"/>
          <p:nvPr/>
        </p:nvSpPr>
        <p:spPr>
          <a:xfrm>
            <a:off x="5921405" y="2457878"/>
            <a:ext cx="88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Home</a:t>
            </a:r>
            <a:endParaRPr kumimoji="1" lang="ja-JP" altLang="en-US" b="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D3493CB-D58D-4F6D-9A4F-24B10F0EF650}"/>
              </a:ext>
            </a:extLst>
          </p:cNvPr>
          <p:cNvSpPr txBox="1"/>
          <p:nvPr/>
        </p:nvSpPr>
        <p:spPr>
          <a:xfrm>
            <a:off x="5921405" y="2736085"/>
            <a:ext cx="88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Office</a:t>
            </a:r>
            <a:endParaRPr kumimoji="1" lang="ja-JP" altLang="en-US" b="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F58D0E7-DD7D-40EA-B441-224E70F9ECF6}"/>
              </a:ext>
            </a:extLst>
          </p:cNvPr>
          <p:cNvSpPr txBox="1"/>
          <p:nvPr/>
        </p:nvSpPr>
        <p:spPr>
          <a:xfrm>
            <a:off x="5921404" y="3032585"/>
            <a:ext cx="250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Medical (e.g. Hospital)</a:t>
            </a:r>
            <a:endParaRPr kumimoji="1" lang="ja-JP" altLang="en-US" b="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72051AE-A63A-4EFB-9E4A-7A334E333102}"/>
              </a:ext>
            </a:extLst>
          </p:cNvPr>
          <p:cNvSpPr txBox="1"/>
          <p:nvPr/>
        </p:nvSpPr>
        <p:spPr>
          <a:xfrm>
            <a:off x="3178205" y="3667068"/>
            <a:ext cx="25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In-vehicle</a:t>
            </a:r>
            <a:endParaRPr kumimoji="1" lang="ja-JP" altLang="en-US" b="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D1C022-79AD-4487-991C-088C47C7363B}"/>
              </a:ext>
            </a:extLst>
          </p:cNvPr>
          <p:cNvSpPr txBox="1"/>
          <p:nvPr/>
        </p:nvSpPr>
        <p:spPr>
          <a:xfrm>
            <a:off x="3178205" y="4825393"/>
            <a:ext cx="25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On-vehicle</a:t>
            </a:r>
            <a:endParaRPr kumimoji="1" lang="ja-JP" altLang="en-US" b="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DE51ED8-53E1-4A9D-8141-55A4C92FC76B}"/>
              </a:ext>
            </a:extLst>
          </p:cNvPr>
          <p:cNvSpPr txBox="1"/>
          <p:nvPr/>
        </p:nvSpPr>
        <p:spPr>
          <a:xfrm>
            <a:off x="3178205" y="5119079"/>
            <a:ext cx="25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Around vehicle</a:t>
            </a:r>
            <a:endParaRPr kumimoji="1" lang="ja-JP" altLang="en-US" b="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A324023-60E8-4496-8280-9600E0B09038}"/>
              </a:ext>
            </a:extLst>
          </p:cNvPr>
          <p:cNvSpPr txBox="1"/>
          <p:nvPr/>
        </p:nvSpPr>
        <p:spPr>
          <a:xfrm>
            <a:off x="4882716" y="3667068"/>
            <a:ext cx="336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Engine compartment</a:t>
            </a:r>
            <a:endParaRPr kumimoji="1" lang="ja-JP" altLang="en-US" b="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C09F50B-01C4-4D0F-A517-3640730A2E86}"/>
              </a:ext>
            </a:extLst>
          </p:cNvPr>
          <p:cNvSpPr txBox="1"/>
          <p:nvPr/>
        </p:nvSpPr>
        <p:spPr>
          <a:xfrm>
            <a:off x="4891588" y="3960020"/>
            <a:ext cx="179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Cabin</a:t>
            </a:r>
            <a:endParaRPr kumimoji="1" lang="ja-JP" altLang="en-US" b="0" dirty="0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FB6FEED-AA6A-46AF-A27A-DB9320863BB6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1127463" y="1789630"/>
            <a:ext cx="2574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E3BFBB23-4664-4D5F-8318-D2BD95911725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796466" y="1789630"/>
            <a:ext cx="3817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5FC4353-7ED9-4CE8-BF67-1EC2EF6CC572}"/>
              </a:ext>
            </a:extLst>
          </p:cNvPr>
          <p:cNvCxnSpPr>
            <a:cxnSpLocks/>
          </p:cNvCxnSpPr>
          <p:nvPr/>
        </p:nvCxnSpPr>
        <p:spPr>
          <a:xfrm>
            <a:off x="2911875" y="2097206"/>
            <a:ext cx="2663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7AF5625-6F21-483F-B10E-F196ABB5DA06}"/>
              </a:ext>
            </a:extLst>
          </p:cNvPr>
          <p:cNvCxnSpPr>
            <a:cxnSpLocks/>
          </p:cNvCxnSpPr>
          <p:nvPr/>
        </p:nvCxnSpPr>
        <p:spPr>
          <a:xfrm>
            <a:off x="2911875" y="2372414"/>
            <a:ext cx="2663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D82FE1C-67C1-4D1A-9ED3-BBDD83E5E433}"/>
              </a:ext>
            </a:extLst>
          </p:cNvPr>
          <p:cNvCxnSpPr>
            <a:cxnSpLocks/>
          </p:cNvCxnSpPr>
          <p:nvPr/>
        </p:nvCxnSpPr>
        <p:spPr>
          <a:xfrm>
            <a:off x="2911875" y="1789630"/>
            <a:ext cx="0" cy="16393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8E952D5-72DB-4139-9676-13CE37230990}"/>
              </a:ext>
            </a:extLst>
          </p:cNvPr>
          <p:cNvCxnSpPr>
            <a:cxnSpLocks/>
          </p:cNvCxnSpPr>
          <p:nvPr/>
        </p:nvCxnSpPr>
        <p:spPr>
          <a:xfrm>
            <a:off x="1256189" y="1789629"/>
            <a:ext cx="0" cy="20621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75099C50-56DC-467F-9290-DCC3D598CC14}"/>
              </a:ext>
            </a:extLst>
          </p:cNvPr>
          <p:cNvCxnSpPr>
            <a:cxnSpLocks/>
          </p:cNvCxnSpPr>
          <p:nvPr/>
        </p:nvCxnSpPr>
        <p:spPr>
          <a:xfrm>
            <a:off x="1256189" y="3851734"/>
            <a:ext cx="2663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CD53476-1E88-417B-B636-662655C8BC80}"/>
              </a:ext>
            </a:extLst>
          </p:cNvPr>
          <p:cNvCxnSpPr>
            <a:cxnSpLocks/>
          </p:cNvCxnSpPr>
          <p:nvPr/>
        </p:nvCxnSpPr>
        <p:spPr>
          <a:xfrm>
            <a:off x="2987335" y="4990853"/>
            <a:ext cx="2663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E20C47C-FA89-4B7C-B77D-1975FCD90DA1}"/>
              </a:ext>
            </a:extLst>
          </p:cNvPr>
          <p:cNvCxnSpPr>
            <a:cxnSpLocks/>
          </p:cNvCxnSpPr>
          <p:nvPr/>
        </p:nvCxnSpPr>
        <p:spPr>
          <a:xfrm>
            <a:off x="2796466" y="3851734"/>
            <a:ext cx="3817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DB6ECC0C-7829-4A40-9966-07D948D518FB}"/>
              </a:ext>
            </a:extLst>
          </p:cNvPr>
          <p:cNvCxnSpPr>
            <a:cxnSpLocks/>
          </p:cNvCxnSpPr>
          <p:nvPr/>
        </p:nvCxnSpPr>
        <p:spPr>
          <a:xfrm>
            <a:off x="2987335" y="5284539"/>
            <a:ext cx="2663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5F827DB4-0E39-42D5-8DDC-42C68C77DF0F}"/>
              </a:ext>
            </a:extLst>
          </p:cNvPr>
          <p:cNvCxnSpPr>
            <a:cxnSpLocks/>
          </p:cNvCxnSpPr>
          <p:nvPr/>
        </p:nvCxnSpPr>
        <p:spPr>
          <a:xfrm>
            <a:off x="2987335" y="3851734"/>
            <a:ext cx="0" cy="14328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1985BE9-2297-4EB7-AA10-0A9EB47BCAE1}"/>
              </a:ext>
            </a:extLst>
          </p:cNvPr>
          <p:cNvCxnSpPr>
            <a:cxnSpLocks/>
          </p:cNvCxnSpPr>
          <p:nvPr/>
        </p:nvCxnSpPr>
        <p:spPr>
          <a:xfrm>
            <a:off x="4572000" y="2357626"/>
            <a:ext cx="3817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C3FBB181-3A68-4B25-9A16-82DDC78EF525}"/>
              </a:ext>
            </a:extLst>
          </p:cNvPr>
          <p:cNvCxnSpPr>
            <a:cxnSpLocks/>
          </p:cNvCxnSpPr>
          <p:nvPr/>
        </p:nvCxnSpPr>
        <p:spPr>
          <a:xfrm>
            <a:off x="4687409" y="2665202"/>
            <a:ext cx="2663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C4FA2A54-5463-4AFE-9327-D4495DB1A671}"/>
              </a:ext>
            </a:extLst>
          </p:cNvPr>
          <p:cNvCxnSpPr>
            <a:cxnSpLocks/>
          </p:cNvCxnSpPr>
          <p:nvPr/>
        </p:nvCxnSpPr>
        <p:spPr>
          <a:xfrm>
            <a:off x="4687409" y="2357626"/>
            <a:ext cx="0" cy="3075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532AF9F5-1D43-44E6-98C8-FDF7472F0106}"/>
              </a:ext>
            </a:extLst>
          </p:cNvPr>
          <p:cNvCxnSpPr>
            <a:cxnSpLocks/>
          </p:cNvCxnSpPr>
          <p:nvPr/>
        </p:nvCxnSpPr>
        <p:spPr>
          <a:xfrm>
            <a:off x="5624003" y="2636007"/>
            <a:ext cx="3817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98BE19A9-D29E-45A2-A1FA-48F933D60C2D}"/>
              </a:ext>
            </a:extLst>
          </p:cNvPr>
          <p:cNvCxnSpPr>
            <a:cxnSpLocks/>
          </p:cNvCxnSpPr>
          <p:nvPr/>
        </p:nvCxnSpPr>
        <p:spPr>
          <a:xfrm>
            <a:off x="5739412" y="2943583"/>
            <a:ext cx="2663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EF4DE9A0-EA0B-4C29-92D5-689DE28DF570}"/>
              </a:ext>
            </a:extLst>
          </p:cNvPr>
          <p:cNvCxnSpPr>
            <a:cxnSpLocks/>
          </p:cNvCxnSpPr>
          <p:nvPr/>
        </p:nvCxnSpPr>
        <p:spPr>
          <a:xfrm>
            <a:off x="5739412" y="3218791"/>
            <a:ext cx="2663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41E390A6-F8E4-41BF-8D9D-2CB9DDAFB307}"/>
              </a:ext>
            </a:extLst>
          </p:cNvPr>
          <p:cNvCxnSpPr>
            <a:cxnSpLocks/>
          </p:cNvCxnSpPr>
          <p:nvPr/>
        </p:nvCxnSpPr>
        <p:spPr>
          <a:xfrm>
            <a:off x="5739412" y="2636007"/>
            <a:ext cx="0" cy="582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2159D672-3097-407B-B289-2DA96EE44468}"/>
              </a:ext>
            </a:extLst>
          </p:cNvPr>
          <p:cNvCxnSpPr>
            <a:cxnSpLocks/>
          </p:cNvCxnSpPr>
          <p:nvPr/>
        </p:nvCxnSpPr>
        <p:spPr>
          <a:xfrm>
            <a:off x="4727358" y="4145420"/>
            <a:ext cx="2663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D2E9602A-3F08-4BA4-8604-FFD06D1F1094}"/>
              </a:ext>
            </a:extLst>
          </p:cNvPr>
          <p:cNvCxnSpPr>
            <a:cxnSpLocks/>
          </p:cNvCxnSpPr>
          <p:nvPr/>
        </p:nvCxnSpPr>
        <p:spPr>
          <a:xfrm>
            <a:off x="4323425" y="3851734"/>
            <a:ext cx="5948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F27DC3FD-02E1-45A5-8737-52AC79CF7350}"/>
              </a:ext>
            </a:extLst>
          </p:cNvPr>
          <p:cNvCxnSpPr>
            <a:cxnSpLocks/>
          </p:cNvCxnSpPr>
          <p:nvPr/>
        </p:nvCxnSpPr>
        <p:spPr>
          <a:xfrm>
            <a:off x="4727358" y="3851734"/>
            <a:ext cx="0" cy="6703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4DD6065-F520-4226-A395-0423B520D6BB}"/>
              </a:ext>
            </a:extLst>
          </p:cNvPr>
          <p:cNvCxnSpPr>
            <a:cxnSpLocks/>
          </p:cNvCxnSpPr>
          <p:nvPr/>
        </p:nvCxnSpPr>
        <p:spPr>
          <a:xfrm>
            <a:off x="4727358" y="4522102"/>
            <a:ext cx="2663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5B02CA5-A50D-4449-A6E9-646CA80A1BA4}"/>
              </a:ext>
            </a:extLst>
          </p:cNvPr>
          <p:cNvSpPr txBox="1"/>
          <p:nvPr/>
        </p:nvSpPr>
        <p:spPr>
          <a:xfrm>
            <a:off x="4882716" y="4275914"/>
            <a:ext cx="388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Through Engine compartment and cabin</a:t>
            </a:r>
            <a:endParaRPr kumimoji="1" lang="ja-JP" altLang="en-US" b="0" dirty="0"/>
          </a:p>
        </p:txBody>
      </p: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F4AF134D-10A8-4E10-B311-B1A702B0395A}"/>
              </a:ext>
            </a:extLst>
          </p:cNvPr>
          <p:cNvCxnSpPr>
            <a:cxnSpLocks/>
          </p:cNvCxnSpPr>
          <p:nvPr/>
        </p:nvCxnSpPr>
        <p:spPr>
          <a:xfrm>
            <a:off x="4421079" y="5017486"/>
            <a:ext cx="14914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83EDE0B6-0782-44C4-9F52-F55087EFCE13}"/>
              </a:ext>
            </a:extLst>
          </p:cNvPr>
          <p:cNvCxnSpPr>
            <a:cxnSpLocks/>
          </p:cNvCxnSpPr>
          <p:nvPr/>
        </p:nvCxnSpPr>
        <p:spPr>
          <a:xfrm>
            <a:off x="5646199" y="5303699"/>
            <a:ext cx="2663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0F006349-78CF-4345-86BE-71E61AB83A03}"/>
              </a:ext>
            </a:extLst>
          </p:cNvPr>
          <p:cNvCxnSpPr>
            <a:cxnSpLocks/>
          </p:cNvCxnSpPr>
          <p:nvPr/>
        </p:nvCxnSpPr>
        <p:spPr>
          <a:xfrm>
            <a:off x="5646199" y="4997956"/>
            <a:ext cx="0" cy="6703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5644D089-AB4A-4D8C-A770-CA18EE012039}"/>
              </a:ext>
            </a:extLst>
          </p:cNvPr>
          <p:cNvCxnSpPr>
            <a:cxnSpLocks/>
          </p:cNvCxnSpPr>
          <p:nvPr/>
        </p:nvCxnSpPr>
        <p:spPr>
          <a:xfrm>
            <a:off x="5646199" y="5668324"/>
            <a:ext cx="2663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1DE0290-7D5A-4DF0-A3B7-6E6A2A831604}"/>
              </a:ext>
            </a:extLst>
          </p:cNvPr>
          <p:cNvSpPr txBox="1"/>
          <p:nvPr/>
        </p:nvSpPr>
        <p:spPr>
          <a:xfrm>
            <a:off x="5921404" y="4825393"/>
            <a:ext cx="25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Roof</a:t>
            </a:r>
            <a:endParaRPr kumimoji="1" lang="ja-JP" altLang="en-US" b="0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CF24ADD-5E81-411F-BEA3-B63E7470C4BF}"/>
              </a:ext>
            </a:extLst>
          </p:cNvPr>
          <p:cNvSpPr txBox="1"/>
          <p:nvPr/>
        </p:nvSpPr>
        <p:spPr>
          <a:xfrm>
            <a:off x="5921403" y="5131136"/>
            <a:ext cx="315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Side Right/Left/Front/back</a:t>
            </a:r>
            <a:endParaRPr kumimoji="1" lang="ja-JP" altLang="en-US" b="0" dirty="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FF3E0266-5B19-465F-B7BA-D7415D5B0412}"/>
              </a:ext>
            </a:extLst>
          </p:cNvPr>
          <p:cNvSpPr txBox="1"/>
          <p:nvPr/>
        </p:nvSpPr>
        <p:spPr>
          <a:xfrm>
            <a:off x="5921404" y="5456099"/>
            <a:ext cx="25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Bottom</a:t>
            </a:r>
            <a:endParaRPr kumimoji="1" lang="ja-JP" altLang="en-US" b="0" dirty="0"/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70A7CF6B-EDDD-461F-9141-D288B0AB793E}"/>
              </a:ext>
            </a:extLst>
          </p:cNvPr>
          <p:cNvCxnSpPr>
            <a:cxnSpLocks/>
          </p:cNvCxnSpPr>
          <p:nvPr/>
        </p:nvCxnSpPr>
        <p:spPr>
          <a:xfrm>
            <a:off x="4944862" y="5980305"/>
            <a:ext cx="2663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A7F8FF7A-3A38-4BD8-A9E6-AECF971CA5E5}"/>
              </a:ext>
            </a:extLst>
          </p:cNvPr>
          <p:cNvCxnSpPr>
            <a:cxnSpLocks/>
          </p:cNvCxnSpPr>
          <p:nvPr/>
        </p:nvCxnSpPr>
        <p:spPr>
          <a:xfrm>
            <a:off x="4944862" y="5330985"/>
            <a:ext cx="0" cy="1050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58304509-7542-4C66-B051-99D5E5308BBF}"/>
              </a:ext>
            </a:extLst>
          </p:cNvPr>
          <p:cNvCxnSpPr>
            <a:cxnSpLocks/>
          </p:cNvCxnSpPr>
          <p:nvPr/>
        </p:nvCxnSpPr>
        <p:spPr>
          <a:xfrm>
            <a:off x="4944862" y="6381129"/>
            <a:ext cx="2663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BBF519A7-B3EB-43E5-A994-54A97D36B3E9}"/>
              </a:ext>
            </a:extLst>
          </p:cNvPr>
          <p:cNvCxnSpPr>
            <a:cxnSpLocks/>
          </p:cNvCxnSpPr>
          <p:nvPr/>
        </p:nvCxnSpPr>
        <p:spPr>
          <a:xfrm>
            <a:off x="4811697" y="5320738"/>
            <a:ext cx="1420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3BA546F9-0A23-4D53-9441-35708256181D}"/>
              </a:ext>
            </a:extLst>
          </p:cNvPr>
          <p:cNvSpPr txBox="1"/>
          <p:nvPr/>
        </p:nvSpPr>
        <p:spPr>
          <a:xfrm>
            <a:off x="5166804" y="5804305"/>
            <a:ext cx="25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Static vehicle</a:t>
            </a:r>
            <a:endParaRPr kumimoji="1" lang="ja-JP" altLang="en-US" b="0" dirty="0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4584434-F2D7-4D83-84F1-1AEE5879527F}"/>
              </a:ext>
            </a:extLst>
          </p:cNvPr>
          <p:cNvSpPr txBox="1"/>
          <p:nvPr/>
        </p:nvSpPr>
        <p:spPr>
          <a:xfrm>
            <a:off x="5166804" y="6132659"/>
            <a:ext cx="25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Moving vehicle</a:t>
            </a:r>
            <a:endParaRPr kumimoji="1" lang="ja-JP" altLang="en-US" b="0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13652B20-0153-4BD0-8391-6400225B0B1F}"/>
              </a:ext>
            </a:extLst>
          </p:cNvPr>
          <p:cNvSpPr txBox="1"/>
          <p:nvPr/>
        </p:nvSpPr>
        <p:spPr>
          <a:xfrm>
            <a:off x="6152225" y="1477838"/>
            <a:ext cx="2561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※Covered by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kumimoji="1" lang="en-US" altLang="ja-JP" dirty="0">
                <a:solidFill>
                  <a:srgbClr val="0000FF"/>
                </a:solidFill>
              </a:rPr>
              <a:t>IEEE 802.15.6-2012</a:t>
            </a:r>
          </a:p>
        </p:txBody>
      </p:sp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id="{B2CA8BE4-EB33-4710-8CA5-1F97870F8953}"/>
              </a:ext>
            </a:extLst>
          </p:cNvPr>
          <p:cNvSpPr/>
          <p:nvPr/>
        </p:nvSpPr>
        <p:spPr>
          <a:xfrm>
            <a:off x="1384916" y="1466464"/>
            <a:ext cx="7328508" cy="2272059"/>
          </a:xfrm>
          <a:prstGeom prst="roundRect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BBACB7F7-6D94-433A-B1B8-CC25865ADEE2}"/>
              </a:ext>
            </a:extLst>
          </p:cNvPr>
          <p:cNvSpPr txBox="1"/>
          <p:nvPr/>
        </p:nvSpPr>
        <p:spPr>
          <a:xfrm>
            <a:off x="7057375" y="2110554"/>
            <a:ext cx="1656049" cy="6001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100" b="0" dirty="0"/>
              <a:t>※Around means;</a:t>
            </a:r>
          </a:p>
          <a:p>
            <a:r>
              <a:rPr kumimoji="1" lang="en-US" altLang="ja-JP" sz="1100" b="0" dirty="0"/>
              <a:t>Desk, WiFi AP in the room etc.</a:t>
            </a:r>
            <a:endParaRPr kumimoji="1" lang="ja-JP" altLang="en-US" sz="1100" b="0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14E8CEB-F2A6-4BC0-B80F-5CB6DDC765C7}"/>
              </a:ext>
            </a:extLst>
          </p:cNvPr>
          <p:cNvSpPr txBox="1"/>
          <p:nvPr/>
        </p:nvSpPr>
        <p:spPr>
          <a:xfrm>
            <a:off x="44387" y="2099107"/>
            <a:ext cx="108307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0" dirty="0"/>
              <a:t>Channel model</a:t>
            </a:r>
          </a:p>
          <a:p>
            <a:r>
              <a:rPr lang="en-US" altLang="ja-JP" b="0" dirty="0"/>
              <a:t>With environment</a:t>
            </a:r>
            <a:endParaRPr kumimoji="1" lang="ja-JP" altLang="en-US" b="0" dirty="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E2CD5EB9-C00D-486A-9920-1FF8167C00EA}"/>
              </a:ext>
            </a:extLst>
          </p:cNvPr>
          <p:cNvSpPr txBox="1"/>
          <p:nvPr/>
        </p:nvSpPr>
        <p:spPr>
          <a:xfrm>
            <a:off x="4918228" y="1615649"/>
            <a:ext cx="355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※</a:t>
            </a:r>
            <a:endParaRPr lang="ja-JP" altLang="en-US" dirty="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937086E2-9B88-4F98-8477-1F67663FA056}"/>
              </a:ext>
            </a:extLst>
          </p:cNvPr>
          <p:cNvSpPr txBox="1"/>
          <p:nvPr/>
        </p:nvSpPr>
        <p:spPr>
          <a:xfrm>
            <a:off x="4092605" y="1890348"/>
            <a:ext cx="355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※</a:t>
            </a:r>
            <a:endParaRPr lang="ja-JP" altLang="en-US" dirty="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25EE139-095F-4372-AAB9-64593EB37E6E}"/>
              </a:ext>
            </a:extLst>
          </p:cNvPr>
          <p:cNvSpPr txBox="1"/>
          <p:nvPr/>
        </p:nvSpPr>
        <p:spPr>
          <a:xfrm>
            <a:off x="6540984" y="2447202"/>
            <a:ext cx="355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※</a:t>
            </a:r>
            <a:endParaRPr lang="ja-JP" altLang="en-US" dirty="0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C1C04262-637B-41E7-88FC-7EA1DE9689C6}"/>
              </a:ext>
            </a:extLst>
          </p:cNvPr>
          <p:cNvSpPr txBox="1"/>
          <p:nvPr/>
        </p:nvSpPr>
        <p:spPr>
          <a:xfrm>
            <a:off x="6555784" y="2750050"/>
            <a:ext cx="355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※</a:t>
            </a:r>
            <a:endParaRPr lang="ja-JP" altLang="en-US" dirty="0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10DE4744-F940-4146-B05A-339A12E7BA42}"/>
              </a:ext>
            </a:extLst>
          </p:cNvPr>
          <p:cNvSpPr txBox="1"/>
          <p:nvPr/>
        </p:nvSpPr>
        <p:spPr>
          <a:xfrm>
            <a:off x="8184828" y="3042821"/>
            <a:ext cx="355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※</a:t>
            </a:r>
            <a:endParaRPr lang="ja-JP" altLang="en-US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4E821BF-9DBA-4BA3-89AC-3F2B41825BE1}"/>
              </a:ext>
            </a:extLst>
          </p:cNvPr>
          <p:cNvSpPr txBox="1"/>
          <p:nvPr/>
        </p:nvSpPr>
        <p:spPr>
          <a:xfrm>
            <a:off x="3206865" y="2649287"/>
            <a:ext cx="25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>
                <a:solidFill>
                  <a:srgbClr val="FF0000"/>
                </a:solidFill>
              </a:rPr>
              <a:t>Implanted BCI model</a:t>
            </a:r>
            <a:endParaRPr kumimoji="1" lang="ja-JP" altLang="en-US" b="0" dirty="0">
              <a:solidFill>
                <a:srgbClr val="FF0000"/>
              </a:solidFill>
            </a:endParaRPr>
          </a:p>
        </p:txBody>
      </p: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2FDB580E-8FA6-4AB6-8E37-9623ABEB7834}"/>
              </a:ext>
            </a:extLst>
          </p:cNvPr>
          <p:cNvCxnSpPr>
            <a:cxnSpLocks/>
          </p:cNvCxnSpPr>
          <p:nvPr/>
        </p:nvCxnSpPr>
        <p:spPr>
          <a:xfrm>
            <a:off x="2911875" y="2840803"/>
            <a:ext cx="2297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31DBF284-07D6-4815-94F2-CE221AB14731}"/>
              </a:ext>
            </a:extLst>
          </p:cNvPr>
          <p:cNvSpPr txBox="1"/>
          <p:nvPr/>
        </p:nvSpPr>
        <p:spPr>
          <a:xfrm>
            <a:off x="3603688" y="3430430"/>
            <a:ext cx="2424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0" dirty="0">
                <a:solidFill>
                  <a:srgbClr val="FF0000"/>
                </a:solidFill>
              </a:rPr>
              <a:t>※not covered in 2012</a:t>
            </a:r>
            <a:endParaRPr kumimoji="1" lang="ja-JP" altLang="en-US" sz="1600" b="0" dirty="0">
              <a:solidFill>
                <a:srgbClr val="FF0000"/>
              </a:solidFill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1432EBBA-F97D-4AF2-9670-208F9AE09E47}"/>
              </a:ext>
            </a:extLst>
          </p:cNvPr>
          <p:cNvSpPr txBox="1"/>
          <p:nvPr/>
        </p:nvSpPr>
        <p:spPr>
          <a:xfrm>
            <a:off x="3206865" y="2902021"/>
            <a:ext cx="25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>
                <a:solidFill>
                  <a:srgbClr val="FF0000"/>
                </a:solidFill>
              </a:rPr>
              <a:t>On skull BCI model</a:t>
            </a:r>
            <a:endParaRPr kumimoji="1" lang="ja-JP" altLang="en-US" b="0" dirty="0">
              <a:solidFill>
                <a:srgbClr val="FF0000"/>
              </a:solidFill>
            </a:endParaRPr>
          </a:p>
        </p:txBody>
      </p: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1EECA0C4-4D11-4CA0-9B2E-89A9C11BBAF7}"/>
              </a:ext>
            </a:extLst>
          </p:cNvPr>
          <p:cNvCxnSpPr>
            <a:cxnSpLocks/>
          </p:cNvCxnSpPr>
          <p:nvPr/>
        </p:nvCxnSpPr>
        <p:spPr>
          <a:xfrm>
            <a:off x="2911875" y="3105417"/>
            <a:ext cx="2297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00780248-00E0-09D8-EAE8-9B160ED0C480}"/>
              </a:ext>
            </a:extLst>
          </p:cNvPr>
          <p:cNvCxnSpPr>
            <a:cxnSpLocks/>
          </p:cNvCxnSpPr>
          <p:nvPr/>
        </p:nvCxnSpPr>
        <p:spPr>
          <a:xfrm>
            <a:off x="2911875" y="3429000"/>
            <a:ext cx="2297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14E97AF2-D2AA-FAFB-5332-2AF07A4E42D0}"/>
              </a:ext>
            </a:extLst>
          </p:cNvPr>
          <p:cNvSpPr txBox="1"/>
          <p:nvPr/>
        </p:nvSpPr>
        <p:spPr>
          <a:xfrm>
            <a:off x="3206865" y="3182413"/>
            <a:ext cx="25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>
                <a:solidFill>
                  <a:srgbClr val="FF0000"/>
                </a:solidFill>
              </a:rPr>
              <a:t>capsule endoscopy</a:t>
            </a:r>
            <a:endParaRPr kumimoji="1" lang="ja-JP" altLang="en-US" b="0" dirty="0">
              <a:solidFill>
                <a:srgbClr val="FF0000"/>
              </a:solidFill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7D4C48-69BC-FEC6-AB14-2DD138169B0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520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04390" y="2276537"/>
            <a:ext cx="777620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191000" algn="l"/>
              </a:tabLst>
            </a:pPr>
            <a:r>
              <a:rPr lang="en-US" sz="2400" b="1" dirty="0">
                <a:latin typeface="Arial"/>
                <a:cs typeface="Arial"/>
              </a:rPr>
              <a:t>5</a:t>
            </a:r>
            <a:r>
              <a:rPr sz="2400" b="1" dirty="0">
                <a:latin typeface="Arial"/>
                <a:cs typeface="Arial"/>
              </a:rPr>
              <a:t>. </a:t>
            </a:r>
            <a:r>
              <a:rPr lang="en-US" sz="2400" b="1" dirty="0">
                <a:latin typeface="Arial"/>
                <a:cs typeface="Arial"/>
              </a:rPr>
              <a:t>Requirement for Revision of 15.6 MAC </a:t>
            </a:r>
            <a:r>
              <a:rPr lang="en-US" sz="2400" b="1" spc="-10" dirty="0">
                <a:latin typeface="Arial"/>
                <a:cs typeface="Arial"/>
              </a:rPr>
              <a:t>for Human and Vehicle BANs with Enhanced Dependability TG16.6ma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1B74188-35E1-4784-8462-4C9B382A46B1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E183A09B-2369-44AE-96D9-AA41442A5C0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E6FADE-7649-4588-E387-4349C44817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45</a:t>
            </a:fld>
            <a:endParaRPr lang="en-US" altLang="ja-JP" spc="-10"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50E08DBC-23B5-D4CC-2A59-5E4D0B175CA1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E88C1000-4A6F-7895-C0C6-317C4D85A38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63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717E-4150-4B3E-BD9F-1DB2399E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798"/>
            <a:ext cx="7772400" cy="12128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5.1 Interference among BANs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or BAN and other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3F70C-62C2-4141-9A74-894849C042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46</a:t>
            </a:fld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88BF3-7D22-45EC-A5F0-49C1727BBB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2043731"/>
            <a:ext cx="7772401" cy="977775"/>
          </a:xfrm>
        </p:spPr>
        <p:txBody>
          <a:bodyPr/>
          <a:lstStyle/>
          <a:p>
            <a:r>
              <a:rPr lang="en-US" dirty="0"/>
              <a:t>There would be cases where BANs or BAN and other networks are spatially collapsed.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90103-3D92-485D-B9C3-EEF9B7001C13}"/>
              </a:ext>
            </a:extLst>
          </p:cNvPr>
          <p:cNvSpPr txBox="1"/>
          <p:nvPr/>
        </p:nvSpPr>
        <p:spPr>
          <a:xfrm>
            <a:off x="775344" y="5728086"/>
            <a:ext cx="3758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Case 1: BANs, using same frequency bands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58DA9A-E63E-4AB4-AB5E-27A714E8B89E}"/>
              </a:ext>
            </a:extLst>
          </p:cNvPr>
          <p:cNvSpPr txBox="1"/>
          <p:nvPr/>
        </p:nvSpPr>
        <p:spPr>
          <a:xfrm>
            <a:off x="5844209" y="5728086"/>
            <a:ext cx="322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Case 2: BAN and PAN, using same frequency bands</a:t>
            </a:r>
          </a:p>
        </p:txBody>
      </p:sp>
      <p:pic>
        <p:nvPicPr>
          <p:cNvPr id="12" name="Picture 11" descr="A picture containing text, iPod&#10;&#10;Description automatically generated">
            <a:extLst>
              <a:ext uri="{FF2B5EF4-FFF2-40B4-BE49-F238E27FC236}">
                <a16:creationId xmlns:a16="http://schemas.microsoft.com/office/drawing/2014/main" id="{7FEC414F-102E-47E0-B85C-5BCC2907F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44" y="3043175"/>
            <a:ext cx="4279763" cy="2684911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32D32D48-A5DE-4E26-BC4A-5C1368EF9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637" y="3120273"/>
            <a:ext cx="3131177" cy="2384962"/>
          </a:xfrm>
          <a:prstGeom prst="rect">
            <a:avLst/>
          </a:prstGeom>
        </p:spPr>
      </p:pic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473DD53-39D9-A6C2-777C-5A22EFB65A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14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717E-4150-4B3E-BD9F-1DB2399E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798"/>
            <a:ext cx="7772400" cy="12128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5.2 Interference among BANs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or BAN and other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3F70C-62C2-4141-9A74-894849C042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47</a:t>
            </a:fld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88BF3-7D22-45EC-A5F0-49C1727BBB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44" y="5549365"/>
            <a:ext cx="8267701" cy="977775"/>
          </a:xfrm>
        </p:spPr>
        <p:txBody>
          <a:bodyPr/>
          <a:lstStyle/>
          <a:p>
            <a:r>
              <a:rPr lang="en-US" sz="1800" dirty="0"/>
              <a:t>The concept of 802.1 MAC Bridge can be extended to enhance dependability.</a:t>
            </a:r>
          </a:p>
          <a:p>
            <a:r>
              <a:rPr lang="en-US" sz="1800" dirty="0"/>
              <a:t>The coordinator can manage interference or packet collision among same or different BANs (VBAN and/or HBAN), PANs, and other piconets.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5EF94-221B-478A-8642-EE5359C0F356}"/>
              </a:ext>
            </a:extLst>
          </p:cNvPr>
          <p:cNvSpPr/>
          <p:nvPr/>
        </p:nvSpPr>
        <p:spPr>
          <a:xfrm>
            <a:off x="5629013" y="2323750"/>
            <a:ext cx="2981587" cy="201540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D395F5-29AF-4C8C-ADEE-7E692D3C90C9}"/>
              </a:ext>
            </a:extLst>
          </p:cNvPr>
          <p:cNvSpPr txBox="1"/>
          <p:nvPr/>
        </p:nvSpPr>
        <p:spPr>
          <a:xfrm>
            <a:off x="430361" y="4691755"/>
            <a:ext cx="487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Case 3: BAN and other piconets such as cellular network or Wi-Fi, some part of their frequency bands are overlapped.</a:t>
            </a: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52AB0B3B-A160-415B-8F55-70694F511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77" y="1948317"/>
            <a:ext cx="4528501" cy="27434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4C2B94-66B7-4CFB-860F-525EAB5CD483}"/>
              </a:ext>
            </a:extLst>
          </p:cNvPr>
          <p:cNvSpPr txBox="1"/>
          <p:nvPr/>
        </p:nvSpPr>
        <p:spPr>
          <a:xfrm>
            <a:off x="5923057" y="4691755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4: Case 1 to 3 combined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1FF25A-E0BD-43D1-83EC-5F3A93B23455}"/>
              </a:ext>
            </a:extLst>
          </p:cNvPr>
          <p:cNvSpPr/>
          <p:nvPr/>
        </p:nvSpPr>
        <p:spPr>
          <a:xfrm>
            <a:off x="6166687" y="3157255"/>
            <a:ext cx="360726" cy="3607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23A884-4DE3-464B-A69C-AEE77DDF0121}"/>
              </a:ext>
            </a:extLst>
          </p:cNvPr>
          <p:cNvSpPr/>
          <p:nvPr/>
        </p:nvSpPr>
        <p:spPr>
          <a:xfrm>
            <a:off x="6977194" y="3157255"/>
            <a:ext cx="360726" cy="3607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CE0C43-1F05-4A21-8C7D-33069DC69B45}"/>
              </a:ext>
            </a:extLst>
          </p:cNvPr>
          <p:cNvSpPr/>
          <p:nvPr/>
        </p:nvSpPr>
        <p:spPr>
          <a:xfrm>
            <a:off x="7787701" y="3157255"/>
            <a:ext cx="360726" cy="3607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DF9470B-B3D6-791E-12C8-95D0701C8C0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5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FBCCD-8D87-4A41-AD8B-C162E3A7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Two-hop star topology extension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C15D7-C622-4161-BB59-139DF4B2EC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48</a:t>
            </a:fld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AFAFD-AF4D-4EB7-96D3-2B4B0131E4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3621926"/>
            <a:ext cx="7772401" cy="2853487"/>
          </a:xfrm>
        </p:spPr>
        <p:txBody>
          <a:bodyPr/>
          <a:lstStyle/>
          <a:p>
            <a:r>
              <a:rPr lang="en-US" sz="1600" dirty="0"/>
              <a:t>Star topology + one hop (current std.)</a:t>
            </a:r>
          </a:p>
          <a:p>
            <a:pPr lvl="1"/>
            <a:r>
              <a:rPr lang="en-US" sz="1400" dirty="0"/>
              <a:t>Since there is no Line-of-Sight link between back and front of a human body, as well as a vehicular body</a:t>
            </a:r>
          </a:p>
          <a:p>
            <a:r>
              <a:rPr lang="en-US" sz="1600" dirty="0"/>
              <a:t>Star topology + multiple hops (may be introduced in the amendment)</a:t>
            </a:r>
          </a:p>
          <a:p>
            <a:r>
              <a:rPr lang="en-US" sz="1600" dirty="0"/>
              <a:t>TSN concept may be applicable.</a:t>
            </a:r>
          </a:p>
          <a:p>
            <a:pPr lvl="1"/>
            <a:r>
              <a:rPr lang="en-US" sz="1400" b="1" dirty="0"/>
              <a:t>Frame Replication and Elimination (802.1CB)</a:t>
            </a:r>
          </a:p>
          <a:p>
            <a:pPr lvl="2"/>
            <a:r>
              <a:rPr lang="en-US" sz="1400" dirty="0"/>
              <a:t>When the amendment introduces using more than 2 relay nodes simultaneously.</a:t>
            </a:r>
          </a:p>
          <a:p>
            <a:pPr lvl="1"/>
            <a:r>
              <a:rPr lang="en-US" sz="1400" b="1" dirty="0"/>
              <a:t>Link Control (802.1Qca)</a:t>
            </a:r>
          </a:p>
          <a:p>
            <a:r>
              <a:rPr lang="en-US" sz="1400" dirty="0"/>
              <a:t>Note: The relaying described in this slide operates on MAC layer, though corresponding 802.1 </a:t>
            </a:r>
            <a:r>
              <a:rPr lang="en-US" sz="1400" dirty="0" err="1"/>
              <a:t>Stds</a:t>
            </a:r>
            <a:r>
              <a:rPr lang="en-US" sz="1400" dirty="0"/>
              <a:t> define routing in the network layer.</a:t>
            </a:r>
          </a:p>
        </p:txBody>
      </p: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79690C1-EDC6-47A8-92E5-A870BB134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741" y="1596248"/>
            <a:ext cx="3438144" cy="2025679"/>
          </a:xfrm>
          <a:prstGeom prst="rect">
            <a:avLst/>
          </a:prstGeom>
        </p:spPr>
      </p:pic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8DD81425-63C5-EA12-2420-0C5CD8DFC5D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721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5726-25EE-462A-BD4B-31F2A659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TSN Possibility in WBAN 15.6ma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DB209-0247-45B5-8FDC-3E2196D6B3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49</a:t>
            </a:fld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1C7832-45E7-4B5C-A28D-8FA3436784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802.15.6 has BAN coordinator (hub) which can perform MAC bridge which connects two separate networks as 802.1 TSN(Time Sensitive Network).</a:t>
            </a:r>
          </a:p>
          <a:p>
            <a:r>
              <a:rPr lang="en-US" dirty="0"/>
              <a:t>A coordinator connects to nodes in its own network.</a:t>
            </a:r>
          </a:p>
          <a:p>
            <a:pPr lvl="1"/>
            <a:r>
              <a:rPr lang="en-US" dirty="0"/>
              <a:t>Not only same nodes operate on the same PHY, but also different </a:t>
            </a:r>
            <a:r>
              <a:rPr lang="en-US" dirty="0" err="1"/>
              <a:t>PHYs.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revision may enable a coordinator to connect to other coordinators, to avoid interference and enhance dependability.</a:t>
            </a:r>
          </a:p>
          <a:p>
            <a:pPr lvl="1"/>
            <a:r>
              <a:rPr lang="en-US" dirty="0"/>
              <a:t>Unlike wired network, wireless network shares same medium and collision occurs which plays significant role in dependability.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AE84B05-F655-7B04-92A8-0B1BB1194F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2517660"/>
            <a:ext cx="3264407" cy="688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83463" y="2676144"/>
            <a:ext cx="2545079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980241" y="693406"/>
            <a:ext cx="625665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>
                <a:latin typeface="Arial"/>
                <a:cs typeface="Arial"/>
              </a:rPr>
              <a:t>1.1 </a:t>
            </a:r>
            <a:r>
              <a:rPr sz="2800" b="1" spc="-5" dirty="0">
                <a:latin typeface="Arial"/>
                <a:cs typeface="Arial"/>
              </a:rPr>
              <a:t>Demand of </a:t>
            </a:r>
            <a:r>
              <a:rPr sz="2800" b="1" spc="-30" dirty="0">
                <a:latin typeface="Arial"/>
                <a:cs typeface="Arial"/>
              </a:rPr>
              <a:t>BAN </a:t>
            </a:r>
            <a:r>
              <a:rPr sz="2800" b="1" spc="-5" dirty="0">
                <a:latin typeface="Arial"/>
                <a:cs typeface="Arial"/>
              </a:rPr>
              <a:t>for </a:t>
            </a:r>
            <a:r>
              <a:rPr sz="2800" b="1" spc="5" dirty="0">
                <a:latin typeface="Arial"/>
                <a:cs typeface="Arial"/>
              </a:rPr>
              <a:t>Medical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Uses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379" y="4786884"/>
            <a:ext cx="8498205" cy="156972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195"/>
              </a:spcBef>
            </a:pPr>
            <a:r>
              <a:rPr sz="1600" b="1" spc="-5" dirty="0">
                <a:latin typeface="Arial"/>
                <a:cs typeface="Arial"/>
              </a:rPr>
              <a:t>C.</a:t>
            </a:r>
            <a:r>
              <a:rPr sz="1600" b="1" spc="-1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Approach:</a:t>
            </a:r>
            <a:endParaRPr sz="1600" dirty="0">
              <a:latin typeface="Arial"/>
              <a:cs typeface="Arial"/>
            </a:endParaRPr>
          </a:p>
          <a:p>
            <a:pPr marL="530860" indent="-457200">
              <a:lnSpc>
                <a:spcPct val="100000"/>
              </a:lnSpc>
              <a:buAutoNum type="arabicParenBoth"/>
              <a:tabLst>
                <a:tab pos="530860" algn="l"/>
                <a:tab pos="531495" algn="l"/>
              </a:tabLst>
            </a:pPr>
            <a:r>
              <a:rPr sz="1600" b="1" spc="-5" dirty="0">
                <a:latin typeface="Arial"/>
                <a:cs typeface="Arial"/>
              </a:rPr>
              <a:t>R&amp;D </a:t>
            </a:r>
            <a:r>
              <a:rPr sz="1600" b="1" dirty="0">
                <a:latin typeface="Arial"/>
                <a:cs typeface="Arial"/>
              </a:rPr>
              <a:t>of Enable </a:t>
            </a:r>
            <a:r>
              <a:rPr sz="1600" b="1" spc="-10" dirty="0">
                <a:latin typeface="Arial"/>
                <a:cs typeface="Arial"/>
              </a:rPr>
              <a:t>Technologies </a:t>
            </a:r>
            <a:r>
              <a:rPr sz="1600" b="1" dirty="0">
                <a:latin typeface="Arial"/>
                <a:cs typeface="Arial"/>
              </a:rPr>
              <a:t>for Pandemic and Daily</a:t>
            </a:r>
            <a:r>
              <a:rPr sz="1600" b="1" spc="-1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QoL</a:t>
            </a:r>
            <a:endParaRPr sz="1600" dirty="0">
              <a:latin typeface="Arial"/>
              <a:cs typeface="Arial"/>
            </a:endParaRPr>
          </a:p>
          <a:p>
            <a:pPr marL="530860" marR="258445" indent="-457200">
              <a:lnSpc>
                <a:spcPts val="1900"/>
              </a:lnSpc>
              <a:spcBef>
                <a:spcPts val="105"/>
              </a:spcBef>
              <a:buAutoNum type="arabicParenBoth"/>
              <a:tabLst>
                <a:tab pos="530860" algn="l"/>
                <a:tab pos="531495" algn="l"/>
              </a:tabLst>
            </a:pPr>
            <a:r>
              <a:rPr sz="1600" b="1" dirty="0">
                <a:latin typeface="Arial"/>
                <a:cs typeface="Arial"/>
              </a:rPr>
              <a:t>Promote International Standard of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Wireless Body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Network</a:t>
            </a:r>
            <a:r>
              <a:rPr sz="1600" b="1" spc="-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（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BAN)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Integrated 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Platform of </a:t>
            </a:r>
            <a:r>
              <a:rPr sz="1600" b="1" spc="-15" dirty="0">
                <a:solidFill>
                  <a:srgbClr val="0000FF"/>
                </a:solidFill>
                <a:latin typeface="Arial"/>
                <a:cs typeface="Arial"/>
              </a:rPr>
              <a:t>BAN/5G/AI </a:t>
            </a:r>
            <a:r>
              <a:rPr sz="1600" b="1" dirty="0">
                <a:latin typeface="Arial"/>
                <a:cs typeface="Arial"/>
              </a:rPr>
              <a:t>for Global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Marketing</a:t>
            </a:r>
            <a:endParaRPr sz="1600" dirty="0">
              <a:latin typeface="Arial"/>
              <a:cs typeface="Arial"/>
            </a:endParaRPr>
          </a:p>
          <a:p>
            <a:pPr marL="73660" marR="24765">
              <a:lnSpc>
                <a:spcPts val="1920"/>
              </a:lnSpc>
              <a:buAutoNum type="arabicParenBoth"/>
              <a:tabLst>
                <a:tab pos="437515" algn="l"/>
              </a:tabLst>
            </a:pPr>
            <a:r>
              <a:rPr sz="1600" b="1" dirty="0">
                <a:latin typeface="Arial"/>
                <a:cs typeface="Arial"/>
              </a:rPr>
              <a:t>Regulatory Compliance of Medical </a:t>
            </a:r>
            <a:r>
              <a:rPr sz="1600" b="1" spc="-10" dirty="0">
                <a:latin typeface="Arial"/>
                <a:cs typeface="Arial"/>
              </a:rPr>
              <a:t>Devices </a:t>
            </a:r>
            <a:r>
              <a:rPr sz="1600" b="1" spc="5" dirty="0">
                <a:latin typeface="Arial"/>
                <a:cs typeface="Arial"/>
              </a:rPr>
              <a:t>&amp; </a:t>
            </a:r>
            <a:r>
              <a:rPr sz="1600" b="1" spc="-5" dirty="0">
                <a:latin typeface="Arial"/>
                <a:cs typeface="Arial"/>
              </a:rPr>
              <a:t>Services to </a:t>
            </a:r>
            <a:r>
              <a:rPr sz="1600" b="1" spc="-10" dirty="0">
                <a:latin typeface="Arial"/>
                <a:cs typeface="Arial"/>
              </a:rPr>
              <a:t>Ensure </a:t>
            </a:r>
            <a:r>
              <a:rPr sz="1600" b="1" spc="-30" dirty="0">
                <a:latin typeface="Arial"/>
                <a:cs typeface="Arial"/>
              </a:rPr>
              <a:t>Safety, </a:t>
            </a:r>
            <a:r>
              <a:rPr sz="1600" b="1" spc="-15" dirty="0">
                <a:latin typeface="Arial"/>
                <a:cs typeface="Arial"/>
              </a:rPr>
              <a:t>Reliability,  </a:t>
            </a:r>
            <a:r>
              <a:rPr sz="1600" b="1" spc="-25" dirty="0">
                <a:latin typeface="Arial"/>
                <a:cs typeface="Arial"/>
              </a:rPr>
              <a:t>Security, </a:t>
            </a:r>
            <a:r>
              <a:rPr sz="1600" b="1" dirty="0">
                <a:latin typeface="Arial"/>
                <a:cs typeface="Arial"/>
              </a:rPr>
              <a:t>i.e. Dependability by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Regulatory</a:t>
            </a:r>
            <a:r>
              <a:rPr sz="16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Science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3379" y="1214627"/>
            <a:ext cx="8498205" cy="1079500"/>
          </a:xfrm>
          <a:custGeom>
            <a:avLst/>
            <a:gdLst/>
            <a:ahLst/>
            <a:cxnLst/>
            <a:rect l="l" t="t" r="r" b="b"/>
            <a:pathLst>
              <a:path w="8498205" h="1079500">
                <a:moveTo>
                  <a:pt x="0" y="0"/>
                </a:moveTo>
                <a:lnTo>
                  <a:pt x="8497824" y="0"/>
                </a:lnTo>
                <a:lnTo>
                  <a:pt x="8497824" y="1078991"/>
                </a:lnTo>
                <a:lnTo>
                  <a:pt x="0" y="1078991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403091" y="2708148"/>
            <a:ext cx="1679575" cy="372110"/>
          </a:xfrm>
          <a:custGeom>
            <a:avLst/>
            <a:gdLst/>
            <a:ahLst/>
            <a:cxnLst/>
            <a:rect l="l" t="t" r="r" b="b"/>
            <a:pathLst>
              <a:path w="1679575" h="372110">
                <a:moveTo>
                  <a:pt x="0" y="185927"/>
                </a:moveTo>
                <a:lnTo>
                  <a:pt x="419862" y="185927"/>
                </a:lnTo>
                <a:lnTo>
                  <a:pt x="419862" y="0"/>
                </a:lnTo>
                <a:lnTo>
                  <a:pt x="1259586" y="0"/>
                </a:lnTo>
                <a:lnTo>
                  <a:pt x="1259586" y="185927"/>
                </a:lnTo>
                <a:lnTo>
                  <a:pt x="1679448" y="185927"/>
                </a:lnTo>
                <a:lnTo>
                  <a:pt x="839724" y="371855"/>
                </a:lnTo>
                <a:lnTo>
                  <a:pt x="0" y="185927"/>
                </a:lnTo>
                <a:close/>
              </a:path>
            </a:pathLst>
          </a:custGeom>
          <a:ln w="28575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442715" y="4335781"/>
            <a:ext cx="1679575" cy="341630"/>
          </a:xfrm>
          <a:custGeom>
            <a:avLst/>
            <a:gdLst/>
            <a:ahLst/>
            <a:cxnLst/>
            <a:rect l="l" t="t" r="r" b="b"/>
            <a:pathLst>
              <a:path w="1679575" h="341629">
                <a:moveTo>
                  <a:pt x="0" y="170687"/>
                </a:moveTo>
                <a:lnTo>
                  <a:pt x="419862" y="170687"/>
                </a:lnTo>
                <a:lnTo>
                  <a:pt x="419862" y="0"/>
                </a:lnTo>
                <a:lnTo>
                  <a:pt x="1259586" y="0"/>
                </a:lnTo>
                <a:lnTo>
                  <a:pt x="1259586" y="170687"/>
                </a:lnTo>
                <a:lnTo>
                  <a:pt x="1679448" y="170687"/>
                </a:lnTo>
                <a:lnTo>
                  <a:pt x="839724" y="341375"/>
                </a:lnTo>
                <a:lnTo>
                  <a:pt x="0" y="170687"/>
                </a:lnTo>
                <a:close/>
              </a:path>
            </a:pathLst>
          </a:custGeom>
          <a:ln w="28574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288279" y="2523744"/>
            <a:ext cx="3355847" cy="688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812535" y="2676144"/>
            <a:ext cx="2307335" cy="524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441253" y="1257343"/>
            <a:ext cx="8196580" cy="178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7520" indent="-457200">
              <a:lnSpc>
                <a:spcPts val="1910"/>
              </a:lnSpc>
              <a:buAutoNum type="alphaUcPeriod"/>
              <a:tabLst>
                <a:tab pos="477520" algn="l"/>
                <a:tab pos="478155" algn="l"/>
              </a:tabLst>
            </a:pPr>
            <a:r>
              <a:rPr sz="1600" b="1" dirty="0">
                <a:latin typeface="Arial"/>
                <a:cs typeface="Arial"/>
              </a:rPr>
              <a:t>Emergent </a:t>
            </a:r>
            <a:r>
              <a:rPr sz="1600" b="1" spc="5" dirty="0">
                <a:latin typeface="Arial"/>
                <a:cs typeface="Arial"/>
              </a:rPr>
              <a:t>Problems </a:t>
            </a:r>
            <a:r>
              <a:rPr sz="1600" b="1" spc="-5" dirty="0">
                <a:latin typeface="Arial"/>
                <a:cs typeface="Arial"/>
              </a:rPr>
              <a:t>over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15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world</a:t>
            </a:r>
            <a:r>
              <a:rPr sz="1600" b="1" spc="5" dirty="0">
                <a:latin typeface="ＭＳ Ｐゴシック"/>
                <a:cs typeface="ＭＳ Ｐゴシック"/>
              </a:rPr>
              <a:t>：</a:t>
            </a:r>
            <a:endParaRPr sz="1600" dirty="0">
              <a:latin typeface="ＭＳ Ｐゴシック"/>
              <a:cs typeface="ＭＳ Ｐゴシック"/>
            </a:endParaRPr>
          </a:p>
          <a:p>
            <a:pPr marL="364490" marR="5080" lvl="1" indent="-164465">
              <a:lnSpc>
                <a:spcPts val="1920"/>
              </a:lnSpc>
              <a:spcBef>
                <a:spcPts val="50"/>
              </a:spcBef>
              <a:buClr>
                <a:srgbClr val="000000"/>
              </a:buClr>
              <a:buFont typeface="Wingdings"/>
              <a:buChar char=""/>
              <a:tabLst>
                <a:tab pos="423545" algn="l"/>
              </a:tabLst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1-4%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total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population 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world may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be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suffered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by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COVID-19, that 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 global  pandemic.</a:t>
            </a:r>
            <a:endParaRPr sz="1600" dirty="0">
              <a:latin typeface="Arial"/>
              <a:cs typeface="Arial"/>
            </a:endParaRPr>
          </a:p>
          <a:p>
            <a:pPr marL="422275" lvl="1" indent="-222250">
              <a:lnSpc>
                <a:spcPts val="1855"/>
              </a:lnSpc>
              <a:buFont typeface="Wingdings"/>
              <a:buChar char=""/>
              <a:tabLst>
                <a:tab pos="422909" algn="l"/>
              </a:tabLst>
            </a:pPr>
            <a:r>
              <a:rPr sz="1600" b="1" dirty="0">
                <a:latin typeface="Arial"/>
                <a:cs typeface="Arial"/>
              </a:rPr>
              <a:t>Clinic </a:t>
            </a:r>
            <a:r>
              <a:rPr sz="1600" b="1" spc="-5" dirty="0">
                <a:latin typeface="Arial"/>
                <a:cs typeface="Arial"/>
              </a:rPr>
              <a:t>are </a:t>
            </a:r>
            <a:r>
              <a:rPr sz="1600" b="1" dirty="0">
                <a:latin typeface="Arial"/>
                <a:cs typeface="Arial"/>
              </a:rPr>
              <a:t>overloaded and </a:t>
            </a:r>
            <a:r>
              <a:rPr sz="1600" b="1" spc="5" dirty="0">
                <a:latin typeface="Arial"/>
                <a:cs typeface="Arial"/>
              </a:rPr>
              <a:t>many </a:t>
            </a:r>
            <a:r>
              <a:rPr sz="1600" b="1" dirty="0">
                <a:latin typeface="Arial"/>
                <a:cs typeface="Arial"/>
              </a:rPr>
              <a:t>business </a:t>
            </a:r>
            <a:r>
              <a:rPr sz="1600" b="1" spc="-5" dirty="0">
                <a:latin typeface="Arial"/>
                <a:cs typeface="Arial"/>
              </a:rPr>
              <a:t>are </a:t>
            </a:r>
            <a:r>
              <a:rPr sz="1600" b="1" dirty="0">
                <a:latin typeface="Arial"/>
                <a:cs typeface="Arial"/>
              </a:rPr>
              <a:t>damaged</a:t>
            </a:r>
            <a:r>
              <a:rPr sz="1600" b="1" spc="-18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seriously.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539740" algn="l"/>
              </a:tabLst>
            </a:pPr>
            <a:r>
              <a:rPr sz="1600" b="1" dirty="0">
                <a:solidFill>
                  <a:srgbClr val="FFFFFF"/>
                </a:solidFill>
                <a:latin typeface="メイリオ"/>
                <a:cs typeface="メイリオ"/>
              </a:rPr>
              <a:t>COVID-19</a:t>
            </a:r>
            <a:r>
              <a:rPr sz="1600" b="1" spc="-35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1600" b="1" dirty="0">
                <a:solidFill>
                  <a:srgbClr val="FFFFFF"/>
                </a:solidFill>
                <a:latin typeface="メイリオ"/>
                <a:cs typeface="メイリオ"/>
              </a:rPr>
              <a:t>Pandemic	Population</a:t>
            </a:r>
            <a:r>
              <a:rPr sz="1600" b="1" spc="-130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1600" b="1" dirty="0">
                <a:solidFill>
                  <a:srgbClr val="FFFFFF"/>
                </a:solidFill>
                <a:latin typeface="メイリオ"/>
                <a:cs typeface="メイリオ"/>
              </a:rPr>
              <a:t>Ageing</a:t>
            </a:r>
            <a:endParaRPr sz="1600" dirty="0">
              <a:latin typeface="メイリオ"/>
              <a:cs typeface="メイリオ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64291" y="6474100"/>
            <a:ext cx="501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5" dirty="0">
                <a:latin typeface="Arial"/>
                <a:cs typeface="Arial"/>
              </a:rPr>
              <a:t>Slide</a:t>
            </a:r>
            <a:r>
              <a:rPr sz="1200" spc="-160" dirty="0">
                <a:latin typeface="Arial"/>
                <a:cs typeface="Arial"/>
              </a:rPr>
              <a:t> </a:t>
            </a:r>
            <a:fld id="{81D60167-4931-47E6-BA6A-407CBD079E47}" type="slidenum">
              <a:rPr sz="1200" spc="-5" dirty="0">
                <a:latin typeface="Arial"/>
                <a:cs typeface="Arial"/>
              </a:rPr>
              <a:t>5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3379" y="3201923"/>
            <a:ext cx="8498205" cy="10795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332740" indent="-259079">
              <a:lnSpc>
                <a:spcPct val="100000"/>
              </a:lnSpc>
              <a:spcBef>
                <a:spcPts val="200"/>
              </a:spcBef>
              <a:buAutoNum type="alphaUcPeriod" startAt="2"/>
              <a:tabLst>
                <a:tab pos="333375" algn="l"/>
              </a:tabLst>
            </a:pPr>
            <a:r>
              <a:rPr sz="1600" b="1" dirty="0">
                <a:latin typeface="Arial"/>
                <a:cs typeface="Arial"/>
              </a:rPr>
              <a:t>Challenging but Feasible</a:t>
            </a:r>
            <a:r>
              <a:rPr sz="1600" b="1" spc="-11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Solutions:</a:t>
            </a:r>
            <a:endParaRPr sz="1600" dirty="0">
              <a:latin typeface="Arial"/>
              <a:cs typeface="Arial"/>
            </a:endParaRPr>
          </a:p>
          <a:p>
            <a:pPr marL="530860" lvl="1" indent="-276860">
              <a:lnSpc>
                <a:spcPct val="100000"/>
              </a:lnSpc>
              <a:buFont typeface="Wingdings"/>
              <a:buChar char=""/>
              <a:tabLst>
                <a:tab pos="531495" algn="l"/>
              </a:tabLst>
            </a:pPr>
            <a:r>
              <a:rPr sz="1600" b="1" dirty="0">
                <a:latin typeface="Arial"/>
                <a:cs typeface="Arial"/>
              </a:rPr>
              <a:t>Provide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Remote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Vital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Sensing and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Therapy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Using ICT and</a:t>
            </a:r>
            <a:r>
              <a:rPr sz="1600" b="1" spc="-2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0000FF"/>
                </a:solidFill>
                <a:latin typeface="Arial"/>
                <a:cs typeface="Arial"/>
              </a:rPr>
              <a:t>AI</a:t>
            </a:r>
            <a:endParaRPr sz="1600" dirty="0">
              <a:latin typeface="Arial"/>
              <a:cs typeface="Arial"/>
            </a:endParaRPr>
          </a:p>
          <a:p>
            <a:pPr marL="598170">
              <a:lnSpc>
                <a:spcPct val="100000"/>
              </a:lnSpc>
            </a:pPr>
            <a:r>
              <a:rPr sz="1600" spc="5" dirty="0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sz="1600" spc="5" dirty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Prevent </a:t>
            </a:r>
            <a:r>
              <a:rPr sz="1600" b="1" spc="5" dirty="0">
                <a:solidFill>
                  <a:srgbClr val="0000FF"/>
                </a:solidFill>
                <a:latin typeface="Arial"/>
                <a:cs typeface="Arial"/>
              </a:rPr>
              <a:t>Epidemic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and Maintain Safe and Efficient</a:t>
            </a:r>
            <a:r>
              <a:rPr sz="1600" b="1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Diagnosis</a:t>
            </a:r>
            <a:endParaRPr sz="1600" dirty="0">
              <a:latin typeface="Arial"/>
              <a:cs typeface="Arial"/>
            </a:endParaRPr>
          </a:p>
          <a:p>
            <a:pPr marL="254000">
              <a:lnSpc>
                <a:spcPct val="100000"/>
              </a:lnSpc>
            </a:pPr>
            <a:r>
              <a:rPr sz="1600" dirty="0">
                <a:solidFill>
                  <a:srgbClr val="0000FF"/>
                </a:solidFill>
                <a:latin typeface="Wingdings"/>
                <a:cs typeface="Wingdings"/>
              </a:rPr>
              <a:t>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Promote Global Business of Medical ICT and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Data</a:t>
            </a:r>
            <a:r>
              <a:rPr sz="1600" b="1" spc="-1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Science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ECCEF1EA-FA2D-43DE-B81A-DC96755D6751}"/>
              </a:ext>
            </a:extLst>
          </p:cNvPr>
          <p:cNvSpPr txBox="1"/>
          <p:nvPr/>
        </p:nvSpPr>
        <p:spPr>
          <a:xfrm>
            <a:off x="5555996" y="392176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402907BC-0461-439C-8589-76AA519822EC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8592AC4-BFDE-2132-3512-D76FB3284D8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5</a:t>
            </a:fld>
            <a:endParaRPr lang="en-US" altLang="ja-JP" spc="-10" dirty="0"/>
          </a:p>
        </p:txBody>
      </p:sp>
      <p:sp>
        <p:nvSpPr>
          <p:cNvPr id="17" name="日付プレースホルダー 16">
            <a:extLst>
              <a:ext uri="{FF2B5EF4-FFF2-40B4-BE49-F238E27FC236}">
                <a16:creationId xmlns:a16="http://schemas.microsoft.com/office/drawing/2014/main" id="{40323054-6345-B3AA-9BC8-2523F5C465B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>
            <a:extLst>
              <a:ext uri="{FF2B5EF4-FFF2-40B4-BE49-F238E27FC236}">
                <a16:creationId xmlns:a16="http://schemas.microsoft.com/office/drawing/2014/main" id="{14766FC1-E4D4-4C03-A28E-D8E86721AE53}"/>
              </a:ext>
            </a:extLst>
          </p:cNvPr>
          <p:cNvSpPr/>
          <p:nvPr/>
        </p:nvSpPr>
        <p:spPr>
          <a:xfrm>
            <a:off x="4788173" y="2060076"/>
            <a:ext cx="4013795" cy="2896915"/>
          </a:xfrm>
          <a:prstGeom prst="ellipse">
            <a:avLst/>
          </a:prstGeom>
          <a:solidFill>
            <a:srgbClr val="00AC1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F6C6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CBD70B-D63A-4F47-9345-5935967C13B5}"/>
              </a:ext>
            </a:extLst>
          </p:cNvPr>
          <p:cNvSpPr/>
          <p:nvPr/>
        </p:nvSpPr>
        <p:spPr>
          <a:xfrm>
            <a:off x="2219029" y="1905527"/>
            <a:ext cx="4123880" cy="3140151"/>
          </a:xfrm>
          <a:prstGeom prst="ellipse">
            <a:avLst/>
          </a:prstGeom>
          <a:solidFill>
            <a:srgbClr val="7DA8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E6D04-7AB3-4F48-B110-9913BDC6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Possible bridging in 802.15.6ma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FCB7F-7B96-4449-BCB1-25977FAB80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50</a:t>
            </a:fld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C5543-385E-47BB-B946-4052E332CB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5187621"/>
            <a:ext cx="7772401" cy="1287793"/>
          </a:xfrm>
        </p:spPr>
        <p:txBody>
          <a:bodyPr/>
          <a:lstStyle/>
          <a:p>
            <a:r>
              <a:rPr lang="en-US" dirty="0"/>
              <a:t>BAN coordinator may relay frames to outer network as a MAC Bridge.</a:t>
            </a:r>
          </a:p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DC43C1-EDCA-4A88-9F9E-5DB29DBCAA4E}"/>
              </a:ext>
            </a:extLst>
          </p:cNvPr>
          <p:cNvSpPr/>
          <p:nvPr/>
        </p:nvSpPr>
        <p:spPr>
          <a:xfrm>
            <a:off x="307414" y="1923445"/>
            <a:ext cx="3625850" cy="2850189"/>
          </a:xfrm>
          <a:prstGeom prst="ellipse">
            <a:avLst/>
          </a:prstGeom>
          <a:solidFill>
            <a:srgbClr val="FF858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02A51B-3CD3-4D65-A9E1-DEA0030ECCAF}"/>
              </a:ext>
            </a:extLst>
          </p:cNvPr>
          <p:cNvSpPr/>
          <p:nvPr/>
        </p:nvSpPr>
        <p:spPr>
          <a:xfrm>
            <a:off x="697381" y="2865860"/>
            <a:ext cx="1046480" cy="5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BAN</a:t>
            </a:r>
          </a:p>
          <a:p>
            <a:pPr algn="ctr"/>
            <a:r>
              <a:rPr lang="en-US" dirty="0"/>
              <a:t>Node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B33C68-D82A-4BA8-B14D-C866528385AF}"/>
              </a:ext>
            </a:extLst>
          </p:cNvPr>
          <p:cNvSpPr/>
          <p:nvPr/>
        </p:nvSpPr>
        <p:spPr>
          <a:xfrm>
            <a:off x="697381" y="3633502"/>
            <a:ext cx="1046480" cy="5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BAN</a:t>
            </a:r>
          </a:p>
          <a:p>
            <a:pPr algn="ctr"/>
            <a:r>
              <a:rPr lang="en-US" dirty="0"/>
              <a:t>Node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08C5A4-C4CD-4B13-9222-A0F179E073A8}"/>
              </a:ext>
            </a:extLst>
          </p:cNvPr>
          <p:cNvSpPr/>
          <p:nvPr/>
        </p:nvSpPr>
        <p:spPr>
          <a:xfrm>
            <a:off x="2339680" y="3012493"/>
            <a:ext cx="1463040" cy="508000"/>
          </a:xfrm>
          <a:prstGeom prst="rect">
            <a:avLst/>
          </a:prstGeom>
          <a:ln cmpd="sng"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463040"/>
                      <a:gd name="connsiteY0" fmla="*/ 0 h 508000"/>
                      <a:gd name="connsiteX1" fmla="*/ 516941 w 1463040"/>
                      <a:gd name="connsiteY1" fmla="*/ 0 h 508000"/>
                      <a:gd name="connsiteX2" fmla="*/ 1019251 w 1463040"/>
                      <a:gd name="connsiteY2" fmla="*/ 0 h 508000"/>
                      <a:gd name="connsiteX3" fmla="*/ 1463040 w 1463040"/>
                      <a:gd name="connsiteY3" fmla="*/ 0 h 508000"/>
                      <a:gd name="connsiteX4" fmla="*/ 1463040 w 1463040"/>
                      <a:gd name="connsiteY4" fmla="*/ 508000 h 508000"/>
                      <a:gd name="connsiteX5" fmla="*/ 1004621 w 1463040"/>
                      <a:gd name="connsiteY5" fmla="*/ 508000 h 508000"/>
                      <a:gd name="connsiteX6" fmla="*/ 516941 w 1463040"/>
                      <a:gd name="connsiteY6" fmla="*/ 508000 h 508000"/>
                      <a:gd name="connsiteX7" fmla="*/ 0 w 1463040"/>
                      <a:gd name="connsiteY7" fmla="*/ 508000 h 508000"/>
                      <a:gd name="connsiteX8" fmla="*/ 0 w 1463040"/>
                      <a:gd name="connsiteY8" fmla="*/ 0 h 50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63040" h="508000" fill="none" extrusionOk="0">
                        <a:moveTo>
                          <a:pt x="0" y="0"/>
                        </a:moveTo>
                        <a:cubicBezTo>
                          <a:pt x="136660" y="-19241"/>
                          <a:pt x="386945" y="8804"/>
                          <a:pt x="516941" y="0"/>
                        </a:cubicBezTo>
                        <a:cubicBezTo>
                          <a:pt x="646937" y="-8804"/>
                          <a:pt x="869028" y="50775"/>
                          <a:pt x="1019251" y="0"/>
                        </a:cubicBezTo>
                        <a:cubicBezTo>
                          <a:pt x="1169474" y="-50775"/>
                          <a:pt x="1277517" y="33212"/>
                          <a:pt x="1463040" y="0"/>
                        </a:cubicBezTo>
                        <a:cubicBezTo>
                          <a:pt x="1520521" y="103369"/>
                          <a:pt x="1408519" y="359960"/>
                          <a:pt x="1463040" y="508000"/>
                        </a:cubicBezTo>
                        <a:cubicBezTo>
                          <a:pt x="1280426" y="554154"/>
                          <a:pt x="1174582" y="505208"/>
                          <a:pt x="1004621" y="508000"/>
                        </a:cubicBezTo>
                        <a:cubicBezTo>
                          <a:pt x="834660" y="510792"/>
                          <a:pt x="753177" y="488220"/>
                          <a:pt x="516941" y="508000"/>
                        </a:cubicBezTo>
                        <a:cubicBezTo>
                          <a:pt x="280705" y="527780"/>
                          <a:pt x="171946" y="482827"/>
                          <a:pt x="0" y="508000"/>
                        </a:cubicBezTo>
                        <a:cubicBezTo>
                          <a:pt x="-25344" y="256525"/>
                          <a:pt x="17473" y="110214"/>
                          <a:pt x="0" y="0"/>
                        </a:cubicBezTo>
                        <a:close/>
                      </a:path>
                      <a:path w="1463040" h="508000" stroke="0" extrusionOk="0">
                        <a:moveTo>
                          <a:pt x="0" y="0"/>
                        </a:moveTo>
                        <a:cubicBezTo>
                          <a:pt x="117783" y="-55411"/>
                          <a:pt x="314389" y="6827"/>
                          <a:pt x="473050" y="0"/>
                        </a:cubicBezTo>
                        <a:cubicBezTo>
                          <a:pt x="631711" y="-6827"/>
                          <a:pt x="802254" y="16964"/>
                          <a:pt x="916838" y="0"/>
                        </a:cubicBezTo>
                        <a:cubicBezTo>
                          <a:pt x="1031422" y="-16964"/>
                          <a:pt x="1274133" y="30966"/>
                          <a:pt x="1463040" y="0"/>
                        </a:cubicBezTo>
                        <a:cubicBezTo>
                          <a:pt x="1502187" y="167181"/>
                          <a:pt x="1409360" y="374382"/>
                          <a:pt x="1463040" y="508000"/>
                        </a:cubicBezTo>
                        <a:cubicBezTo>
                          <a:pt x="1251268" y="516624"/>
                          <a:pt x="1209502" y="470071"/>
                          <a:pt x="1004621" y="508000"/>
                        </a:cubicBezTo>
                        <a:cubicBezTo>
                          <a:pt x="799740" y="545929"/>
                          <a:pt x="712234" y="506873"/>
                          <a:pt x="487680" y="508000"/>
                        </a:cubicBezTo>
                        <a:cubicBezTo>
                          <a:pt x="263126" y="509127"/>
                          <a:pt x="127079" y="505318"/>
                          <a:pt x="0" y="508000"/>
                        </a:cubicBezTo>
                        <a:cubicBezTo>
                          <a:pt x="-56421" y="358389"/>
                          <a:pt x="36541" y="1249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BAN</a:t>
            </a:r>
          </a:p>
          <a:p>
            <a:pPr algn="ctr"/>
            <a:r>
              <a:rPr lang="en-US" dirty="0"/>
              <a:t>Coordinator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72875-16EE-45A2-AFE8-BB44924EF896}"/>
              </a:ext>
            </a:extLst>
          </p:cNvPr>
          <p:cNvSpPr/>
          <p:nvPr/>
        </p:nvSpPr>
        <p:spPr>
          <a:xfrm>
            <a:off x="6569618" y="3891290"/>
            <a:ext cx="1709420" cy="6526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Server / </a:t>
            </a:r>
            <a:br>
              <a:rPr lang="en-US" dirty="0"/>
            </a:br>
            <a:r>
              <a:rPr lang="en-US" dirty="0"/>
              <a:t>Nurse station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221E56-6B15-43A8-9EE3-A648476B656A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1743861" y="3119860"/>
            <a:ext cx="595819" cy="146633"/>
          </a:xfrm>
          <a:prstGeom prst="line">
            <a:avLst/>
          </a:prstGeom>
          <a:ln w="38100">
            <a:prstDash val="sysDot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B6BAA2-943B-4A55-964C-AAE184277C6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1743861" y="3266493"/>
            <a:ext cx="595819" cy="621009"/>
          </a:xfrm>
          <a:prstGeom prst="line">
            <a:avLst/>
          </a:prstGeom>
          <a:ln w="38100">
            <a:prstDash val="sysDot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1C03DD9-6F3F-4561-8FE8-C38C82B9F006}"/>
              </a:ext>
            </a:extLst>
          </p:cNvPr>
          <p:cNvSpPr/>
          <p:nvPr/>
        </p:nvSpPr>
        <p:spPr>
          <a:xfrm>
            <a:off x="4856409" y="3012493"/>
            <a:ext cx="1377010" cy="5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Access Point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8A4DA5-9A7E-497C-A0F6-0DF6071B6957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>
            <a:off x="3802720" y="3266493"/>
            <a:ext cx="1053689" cy="0"/>
          </a:xfrm>
          <a:prstGeom prst="line">
            <a:avLst/>
          </a:prstGeom>
          <a:ln w="38100">
            <a:prstDash val="dash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8512C9-85AE-4150-A690-AB6920CB24E6}"/>
              </a:ext>
            </a:extLst>
          </p:cNvPr>
          <p:cNvCxnSpPr>
            <a:cxnSpLocks/>
            <a:stCxn id="15" idx="3"/>
            <a:endCxn id="52" idx="1"/>
          </p:cNvCxnSpPr>
          <p:nvPr/>
        </p:nvCxnSpPr>
        <p:spPr>
          <a:xfrm>
            <a:off x="6233419" y="3266493"/>
            <a:ext cx="507254" cy="0"/>
          </a:xfrm>
          <a:prstGeom prst="line">
            <a:avLst/>
          </a:prstGeom>
          <a:ln w="38100">
            <a:prstDash val="solid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B9E7E76-5203-491A-8FF3-070DBB836402}"/>
              </a:ext>
            </a:extLst>
          </p:cNvPr>
          <p:cNvSpPr txBox="1"/>
          <p:nvPr/>
        </p:nvSpPr>
        <p:spPr>
          <a:xfrm>
            <a:off x="768060" y="2565879"/>
            <a:ext cx="91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Talker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7C60F9-46DB-45E7-B010-59EB553C9D83}"/>
              </a:ext>
            </a:extLst>
          </p:cNvPr>
          <p:cNvSpPr txBox="1"/>
          <p:nvPr/>
        </p:nvSpPr>
        <p:spPr>
          <a:xfrm>
            <a:off x="768060" y="4159090"/>
            <a:ext cx="91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Talker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666BCD-6B26-4619-BF53-B3A83D9D7A0E}"/>
              </a:ext>
            </a:extLst>
          </p:cNvPr>
          <p:cNvSpPr txBox="1"/>
          <p:nvPr/>
        </p:nvSpPr>
        <p:spPr>
          <a:xfrm>
            <a:off x="6875513" y="4531979"/>
            <a:ext cx="116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C6F38B-D605-4AAB-A40D-F63368634524}"/>
              </a:ext>
            </a:extLst>
          </p:cNvPr>
          <p:cNvSpPr txBox="1"/>
          <p:nvPr/>
        </p:nvSpPr>
        <p:spPr>
          <a:xfrm>
            <a:off x="1364891" y="1921900"/>
            <a:ext cx="1510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8585"/>
                </a:solidFill>
              </a:rPr>
              <a:t>BAN</a:t>
            </a:r>
          </a:p>
          <a:p>
            <a:pPr algn="ctr"/>
            <a:r>
              <a:rPr lang="en-US" sz="2000" b="1" dirty="0">
                <a:solidFill>
                  <a:srgbClr val="FF8585"/>
                </a:solidFill>
              </a:rPr>
              <a:t>(wireless)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8F23E5-C5B7-4787-B054-5553F54E5CF8}"/>
              </a:ext>
            </a:extLst>
          </p:cNvPr>
          <p:cNvSpPr txBox="1"/>
          <p:nvPr/>
        </p:nvSpPr>
        <p:spPr>
          <a:xfrm>
            <a:off x="3679820" y="1918133"/>
            <a:ext cx="1434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DA8FF"/>
                </a:solidFill>
              </a:rPr>
              <a:t>WLAN</a:t>
            </a:r>
          </a:p>
          <a:p>
            <a:pPr algn="ctr"/>
            <a:r>
              <a:rPr lang="en-US" sz="2000" b="1" dirty="0">
                <a:solidFill>
                  <a:srgbClr val="7DA8FF"/>
                </a:solidFill>
              </a:rPr>
              <a:t>(wireless)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1F01082-D20B-4039-8C7E-1D650264E218}"/>
              </a:ext>
            </a:extLst>
          </p:cNvPr>
          <p:cNvSpPr/>
          <p:nvPr/>
        </p:nvSpPr>
        <p:spPr>
          <a:xfrm>
            <a:off x="3518299" y="4217607"/>
            <a:ext cx="1709420" cy="4617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Vital sign monitor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D36FA5-ED00-4F53-A634-41CCB374278F}"/>
              </a:ext>
            </a:extLst>
          </p:cNvPr>
          <p:cNvCxnSpPr>
            <a:cxnSpLocks/>
            <a:stCxn id="15" idx="2"/>
            <a:endCxn id="30" idx="0"/>
          </p:cNvCxnSpPr>
          <p:nvPr/>
        </p:nvCxnSpPr>
        <p:spPr>
          <a:xfrm flipH="1">
            <a:off x="4373009" y="3520493"/>
            <a:ext cx="1171905" cy="697114"/>
          </a:xfrm>
          <a:prstGeom prst="line">
            <a:avLst/>
          </a:prstGeom>
          <a:ln w="38100">
            <a:prstDash val="dash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CFF3262-E28C-442B-8938-CCC7338E01A1}"/>
              </a:ext>
            </a:extLst>
          </p:cNvPr>
          <p:cNvSpPr txBox="1"/>
          <p:nvPr/>
        </p:nvSpPr>
        <p:spPr>
          <a:xfrm>
            <a:off x="3655475" y="4667064"/>
            <a:ext cx="118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53F11E-9879-4DDD-80BB-8A4B59F520CF}"/>
              </a:ext>
            </a:extLst>
          </p:cNvPr>
          <p:cNvSpPr txBox="1"/>
          <p:nvPr/>
        </p:nvSpPr>
        <p:spPr>
          <a:xfrm>
            <a:off x="6169291" y="2096197"/>
            <a:ext cx="1045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AC10"/>
                </a:solidFill>
              </a:rPr>
              <a:t>LAN</a:t>
            </a:r>
          </a:p>
          <a:p>
            <a:pPr algn="ctr"/>
            <a:r>
              <a:rPr lang="en-US" sz="2000" b="1" dirty="0">
                <a:solidFill>
                  <a:srgbClr val="00AC10"/>
                </a:solidFill>
              </a:rPr>
              <a:t>(wired)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21D2792-8AAB-4F6D-B8EE-1D6826BD4009}"/>
              </a:ext>
            </a:extLst>
          </p:cNvPr>
          <p:cNvSpPr/>
          <p:nvPr/>
        </p:nvSpPr>
        <p:spPr>
          <a:xfrm>
            <a:off x="6740673" y="3012493"/>
            <a:ext cx="1377010" cy="5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Switch / Router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C2E5111-61DE-47D8-BBF5-A21BE91230BE}"/>
              </a:ext>
            </a:extLst>
          </p:cNvPr>
          <p:cNvCxnSpPr>
            <a:cxnSpLocks/>
            <a:stCxn id="52" idx="2"/>
            <a:endCxn id="12" idx="0"/>
          </p:cNvCxnSpPr>
          <p:nvPr/>
        </p:nvCxnSpPr>
        <p:spPr>
          <a:xfrm flipH="1">
            <a:off x="7424328" y="3520493"/>
            <a:ext cx="4850" cy="370797"/>
          </a:xfrm>
          <a:prstGeom prst="line">
            <a:avLst/>
          </a:prstGeom>
          <a:ln w="38100">
            <a:prstDash val="solid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7A0E26E6-6B92-44A4-A184-F6AD87584DE3}"/>
              </a:ext>
            </a:extLst>
          </p:cNvPr>
          <p:cNvSpPr txBox="1"/>
          <p:nvPr/>
        </p:nvSpPr>
        <p:spPr>
          <a:xfrm>
            <a:off x="2654188" y="2691477"/>
            <a:ext cx="100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Bridge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1EF1FE-C6E3-4A62-A07B-53753930CBA3}"/>
              </a:ext>
            </a:extLst>
          </p:cNvPr>
          <p:cNvSpPr txBox="1"/>
          <p:nvPr/>
        </p:nvSpPr>
        <p:spPr>
          <a:xfrm>
            <a:off x="5127902" y="2691477"/>
            <a:ext cx="92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Bridge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904CC02-5691-4D84-8F60-8599958824DE}"/>
              </a:ext>
            </a:extLst>
          </p:cNvPr>
          <p:cNvSpPr txBox="1"/>
          <p:nvPr/>
        </p:nvSpPr>
        <p:spPr>
          <a:xfrm>
            <a:off x="6875513" y="2681194"/>
            <a:ext cx="104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Bridge 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ADBF008A-7E13-00F1-6818-A343E18C38C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053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>
            <a:extLst>
              <a:ext uri="{FF2B5EF4-FFF2-40B4-BE49-F238E27FC236}">
                <a16:creationId xmlns:a16="http://schemas.microsoft.com/office/drawing/2014/main" id="{F167612C-248B-45A9-9036-0AC7001BE13C}"/>
              </a:ext>
            </a:extLst>
          </p:cNvPr>
          <p:cNvSpPr/>
          <p:nvPr/>
        </p:nvSpPr>
        <p:spPr>
          <a:xfrm>
            <a:off x="4347211" y="1820547"/>
            <a:ext cx="4736897" cy="2896915"/>
          </a:xfrm>
          <a:prstGeom prst="ellipse">
            <a:avLst/>
          </a:prstGeom>
          <a:solidFill>
            <a:srgbClr val="00AC1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F6C6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840969C-5C8A-497D-B70F-F1B016EFFBE0}"/>
              </a:ext>
            </a:extLst>
          </p:cNvPr>
          <p:cNvSpPr/>
          <p:nvPr/>
        </p:nvSpPr>
        <p:spPr>
          <a:xfrm>
            <a:off x="2244090" y="1509393"/>
            <a:ext cx="4655822" cy="3519224"/>
          </a:xfrm>
          <a:prstGeom prst="ellipse">
            <a:avLst/>
          </a:prstGeom>
          <a:solidFill>
            <a:srgbClr val="7DA8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E6D04-7AB3-4F48-B110-9913BDC6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Coordinator to Coordinator Bridging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FCB7F-7B96-4449-BCB1-25977FAB80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51</a:t>
            </a:fld>
            <a:endParaRPr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3E65C94-4356-44ED-836D-0ED5507F60AE}"/>
              </a:ext>
            </a:extLst>
          </p:cNvPr>
          <p:cNvSpPr/>
          <p:nvPr/>
        </p:nvSpPr>
        <p:spPr>
          <a:xfrm>
            <a:off x="2244089" y="4244363"/>
            <a:ext cx="3227563" cy="2204550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886CD0-1083-4840-9DDB-3776A14C2BF5}"/>
              </a:ext>
            </a:extLst>
          </p:cNvPr>
          <p:cNvSpPr/>
          <p:nvPr/>
        </p:nvSpPr>
        <p:spPr>
          <a:xfrm>
            <a:off x="208915" y="1434113"/>
            <a:ext cx="3625850" cy="3519224"/>
          </a:xfrm>
          <a:prstGeom prst="ellipse">
            <a:avLst/>
          </a:prstGeom>
          <a:solidFill>
            <a:srgbClr val="FF858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4DE5EB1-8182-4678-8078-226C3040280E}"/>
              </a:ext>
            </a:extLst>
          </p:cNvPr>
          <p:cNvSpPr/>
          <p:nvPr/>
        </p:nvSpPr>
        <p:spPr>
          <a:xfrm>
            <a:off x="2103119" y="2491585"/>
            <a:ext cx="2600961" cy="1404281"/>
          </a:xfrm>
          <a:prstGeom prst="rightArrow">
            <a:avLst>
              <a:gd name="adj1" fmla="val 50000"/>
              <a:gd name="adj2" fmla="val 61667"/>
            </a:avLst>
          </a:prstGeom>
          <a:solidFill>
            <a:srgbClr val="7030A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7BCB87-F65E-4AA8-B965-05AD6944E4D7}"/>
              </a:ext>
            </a:extLst>
          </p:cNvPr>
          <p:cNvSpPr/>
          <p:nvPr/>
        </p:nvSpPr>
        <p:spPr>
          <a:xfrm>
            <a:off x="445770" y="2939725"/>
            <a:ext cx="1046480" cy="5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BAN</a:t>
            </a:r>
          </a:p>
          <a:p>
            <a:pPr algn="ctr"/>
            <a:r>
              <a:rPr lang="en-US" dirty="0"/>
              <a:t>Node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49E828-0893-47DA-9A44-E01A93B0C419}"/>
              </a:ext>
            </a:extLst>
          </p:cNvPr>
          <p:cNvSpPr/>
          <p:nvPr/>
        </p:nvSpPr>
        <p:spPr>
          <a:xfrm>
            <a:off x="1197609" y="3886672"/>
            <a:ext cx="1046480" cy="5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BAN</a:t>
            </a:r>
          </a:p>
          <a:p>
            <a:pPr algn="ctr"/>
            <a:r>
              <a:rPr lang="en-US" dirty="0"/>
              <a:t>Node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B1E816-AEFD-4CB3-BF5A-17678829C9B6}"/>
              </a:ext>
            </a:extLst>
          </p:cNvPr>
          <p:cNvSpPr/>
          <p:nvPr/>
        </p:nvSpPr>
        <p:spPr>
          <a:xfrm>
            <a:off x="2223770" y="2939725"/>
            <a:ext cx="1463040" cy="5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BAN</a:t>
            </a:r>
          </a:p>
          <a:p>
            <a:pPr algn="ctr"/>
            <a:r>
              <a:rPr lang="en-US" dirty="0"/>
              <a:t>Coordinator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0CE274-4057-4104-9979-D22F5F62E812}"/>
              </a:ext>
            </a:extLst>
          </p:cNvPr>
          <p:cNvSpPr/>
          <p:nvPr/>
        </p:nvSpPr>
        <p:spPr>
          <a:xfrm>
            <a:off x="7184390" y="2720251"/>
            <a:ext cx="1709420" cy="9469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Server,</a:t>
            </a:r>
          </a:p>
          <a:p>
            <a:pPr algn="ctr"/>
            <a:r>
              <a:rPr lang="en-US" dirty="0"/>
              <a:t>Nurse station,</a:t>
            </a:r>
          </a:p>
          <a:p>
            <a:pPr algn="ctr"/>
            <a:r>
              <a:rPr lang="en-US" dirty="0"/>
              <a:t>etc.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D93131-9C0B-4B38-ABD7-DF8946EE7CB1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1492250" y="3193725"/>
            <a:ext cx="73152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17D317-6274-4376-B579-5B9C5A650AD8}"/>
              </a:ext>
            </a:extLst>
          </p:cNvPr>
          <p:cNvCxnSpPr>
            <a:cxnSpLocks/>
            <a:stCxn id="25" idx="0"/>
            <a:endCxn id="26" idx="2"/>
          </p:cNvCxnSpPr>
          <p:nvPr/>
        </p:nvCxnSpPr>
        <p:spPr>
          <a:xfrm flipV="1">
            <a:off x="1720849" y="3447725"/>
            <a:ext cx="1234441" cy="43894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84FCD91-F6A3-47F3-9918-8AA85097D8ED}"/>
              </a:ext>
            </a:extLst>
          </p:cNvPr>
          <p:cNvSpPr/>
          <p:nvPr/>
        </p:nvSpPr>
        <p:spPr>
          <a:xfrm>
            <a:off x="4460240" y="2784907"/>
            <a:ext cx="2279015" cy="6440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Wi-Fi Access Point</a:t>
            </a:r>
          </a:p>
          <a:p>
            <a:pPr algn="ctr"/>
            <a:r>
              <a:rPr lang="en-US" sz="1400" dirty="0"/>
              <a:t>(or Cellular Base Station)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7C3392-9699-444D-B309-65DCF9BFDB50}"/>
              </a:ext>
            </a:extLst>
          </p:cNvPr>
          <p:cNvCxnSpPr>
            <a:cxnSpLocks/>
            <a:stCxn id="26" idx="3"/>
            <a:endCxn id="30" idx="1"/>
          </p:cNvCxnSpPr>
          <p:nvPr/>
        </p:nvCxnSpPr>
        <p:spPr>
          <a:xfrm flipV="1">
            <a:off x="3686810" y="3106954"/>
            <a:ext cx="773430" cy="8677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646FED7-6E50-44B4-BB99-7A09D004C24C}"/>
              </a:ext>
            </a:extLst>
          </p:cNvPr>
          <p:cNvCxnSpPr>
            <a:cxnSpLocks/>
            <a:stCxn id="30" idx="3"/>
            <a:endCxn id="27" idx="1"/>
          </p:cNvCxnSpPr>
          <p:nvPr/>
        </p:nvCxnSpPr>
        <p:spPr>
          <a:xfrm>
            <a:off x="6739255" y="3106954"/>
            <a:ext cx="445135" cy="8677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15D5CF4-9E96-486C-A9EF-62FA1F6E573C}"/>
              </a:ext>
            </a:extLst>
          </p:cNvPr>
          <p:cNvSpPr/>
          <p:nvPr/>
        </p:nvSpPr>
        <p:spPr>
          <a:xfrm>
            <a:off x="1197609" y="1893734"/>
            <a:ext cx="1046480" cy="5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BAN</a:t>
            </a:r>
          </a:p>
          <a:p>
            <a:pPr algn="ctr"/>
            <a:r>
              <a:rPr lang="en-US" dirty="0"/>
              <a:t>Node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FCE2F5-5009-4373-A36F-52C71A4D24D1}"/>
              </a:ext>
            </a:extLst>
          </p:cNvPr>
          <p:cNvCxnSpPr>
            <a:cxnSpLocks/>
            <a:stCxn id="33" idx="2"/>
            <a:endCxn id="26" idx="0"/>
          </p:cNvCxnSpPr>
          <p:nvPr/>
        </p:nvCxnSpPr>
        <p:spPr>
          <a:xfrm>
            <a:off x="1720849" y="2401734"/>
            <a:ext cx="1234441" cy="53799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05111CF-393F-421E-A28D-8FCAD90E9DD2}"/>
              </a:ext>
            </a:extLst>
          </p:cNvPr>
          <p:cNvSpPr txBox="1"/>
          <p:nvPr/>
        </p:nvSpPr>
        <p:spPr>
          <a:xfrm>
            <a:off x="4302260" y="3642819"/>
            <a:ext cx="5187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As a MAC Bridge,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BAN coordinator may relay frames to outer network.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Those frames can be from other BAN coordinator.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1EC5949-8BA0-4E01-A92A-D3CBDD7FB77B}"/>
              </a:ext>
            </a:extLst>
          </p:cNvPr>
          <p:cNvCxnSpPr>
            <a:cxnSpLocks/>
            <a:stCxn id="26" idx="2"/>
            <a:endCxn id="39" idx="0"/>
          </p:cNvCxnSpPr>
          <p:nvPr/>
        </p:nvCxnSpPr>
        <p:spPr>
          <a:xfrm>
            <a:off x="2955290" y="3447725"/>
            <a:ext cx="604519" cy="131540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184AF7C5-385A-4664-B995-26B6335D5302}"/>
              </a:ext>
            </a:extLst>
          </p:cNvPr>
          <p:cNvSpPr/>
          <p:nvPr/>
        </p:nvSpPr>
        <p:spPr>
          <a:xfrm rot="14743905">
            <a:off x="2560453" y="3819564"/>
            <a:ext cx="1512560" cy="832087"/>
          </a:xfrm>
          <a:prstGeom prst="rightArrow">
            <a:avLst>
              <a:gd name="adj1" fmla="val 50000"/>
              <a:gd name="adj2" fmla="val 5942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625FDB-2404-4486-9456-9DF2ABDEFF84}"/>
              </a:ext>
            </a:extLst>
          </p:cNvPr>
          <p:cNvSpPr/>
          <p:nvPr/>
        </p:nvSpPr>
        <p:spPr>
          <a:xfrm>
            <a:off x="2955290" y="5655477"/>
            <a:ext cx="1046480" cy="5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BAN</a:t>
            </a:r>
          </a:p>
          <a:p>
            <a:pPr algn="ctr"/>
            <a:r>
              <a:rPr lang="en-US" dirty="0"/>
              <a:t>Node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5A7CD35-0648-4C47-85C5-2C8A9AB6F6FA}"/>
              </a:ext>
            </a:extLst>
          </p:cNvPr>
          <p:cNvSpPr/>
          <p:nvPr/>
        </p:nvSpPr>
        <p:spPr>
          <a:xfrm>
            <a:off x="2828289" y="4763129"/>
            <a:ext cx="1463040" cy="5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BAN</a:t>
            </a:r>
          </a:p>
          <a:p>
            <a:pPr algn="ctr"/>
            <a:r>
              <a:rPr lang="en-US" dirty="0"/>
              <a:t>Coordinator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F763A92-1A44-4817-80D9-50951C3931F9}"/>
              </a:ext>
            </a:extLst>
          </p:cNvPr>
          <p:cNvCxnSpPr>
            <a:cxnSpLocks/>
            <a:stCxn id="38" idx="0"/>
            <a:endCxn id="39" idx="2"/>
          </p:cNvCxnSpPr>
          <p:nvPr/>
        </p:nvCxnSpPr>
        <p:spPr>
          <a:xfrm flipV="1">
            <a:off x="3478530" y="5271129"/>
            <a:ext cx="81279" cy="3843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0F83FE7-5ACE-4D85-B5FE-2E284DA7E5FC}"/>
              </a:ext>
            </a:extLst>
          </p:cNvPr>
          <p:cNvSpPr/>
          <p:nvPr/>
        </p:nvSpPr>
        <p:spPr>
          <a:xfrm>
            <a:off x="4257532" y="5350711"/>
            <a:ext cx="1046480" cy="5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BAN</a:t>
            </a:r>
          </a:p>
          <a:p>
            <a:pPr algn="ctr"/>
            <a:r>
              <a:rPr lang="en-US" dirty="0"/>
              <a:t>Node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26AAB57-1224-460C-835F-8372C5ABE3BE}"/>
              </a:ext>
            </a:extLst>
          </p:cNvPr>
          <p:cNvCxnSpPr>
            <a:cxnSpLocks/>
            <a:stCxn id="41" idx="0"/>
            <a:endCxn id="39" idx="3"/>
          </p:cNvCxnSpPr>
          <p:nvPr/>
        </p:nvCxnSpPr>
        <p:spPr>
          <a:xfrm flipH="1" flipV="1">
            <a:off x="4291329" y="5017129"/>
            <a:ext cx="489443" cy="33358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643A344-0712-47D7-9C01-CADE4E2CB5B0}"/>
              </a:ext>
            </a:extLst>
          </p:cNvPr>
          <p:cNvSpPr txBox="1"/>
          <p:nvPr/>
        </p:nvSpPr>
        <p:spPr>
          <a:xfrm>
            <a:off x="1197609" y="1558867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Talker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1BB0AA-5CF8-464D-BA9C-7EAF2588C30C}"/>
              </a:ext>
            </a:extLst>
          </p:cNvPr>
          <p:cNvSpPr txBox="1"/>
          <p:nvPr/>
        </p:nvSpPr>
        <p:spPr>
          <a:xfrm>
            <a:off x="445770" y="2619056"/>
            <a:ext cx="90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Talker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833DC5-1B1B-4B02-AF48-385C9A76BC06}"/>
              </a:ext>
            </a:extLst>
          </p:cNvPr>
          <p:cNvSpPr txBox="1"/>
          <p:nvPr/>
        </p:nvSpPr>
        <p:spPr>
          <a:xfrm>
            <a:off x="1197609" y="4412261"/>
            <a:ext cx="90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Talker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480CFBC-23C6-4BDD-BE32-484A5BBC4016}"/>
              </a:ext>
            </a:extLst>
          </p:cNvPr>
          <p:cNvSpPr txBox="1"/>
          <p:nvPr/>
        </p:nvSpPr>
        <p:spPr>
          <a:xfrm>
            <a:off x="7412358" y="2398459"/>
            <a:ext cx="110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Listener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EA4246-89D1-43C9-8B1B-822597C9FF66}"/>
              </a:ext>
            </a:extLst>
          </p:cNvPr>
          <p:cNvSpPr txBox="1"/>
          <p:nvPr/>
        </p:nvSpPr>
        <p:spPr>
          <a:xfrm>
            <a:off x="3032268" y="6141136"/>
            <a:ext cx="95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Talker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444E2A-C14A-433C-9E0D-D0EB4E14D362}"/>
              </a:ext>
            </a:extLst>
          </p:cNvPr>
          <p:cNvSpPr txBox="1"/>
          <p:nvPr/>
        </p:nvSpPr>
        <p:spPr>
          <a:xfrm>
            <a:off x="4347210" y="5846035"/>
            <a:ext cx="95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Talker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22B7DA-6450-49CE-97B7-EB9902B5EA01}"/>
              </a:ext>
            </a:extLst>
          </p:cNvPr>
          <p:cNvSpPr txBox="1"/>
          <p:nvPr/>
        </p:nvSpPr>
        <p:spPr>
          <a:xfrm>
            <a:off x="2226410" y="1568797"/>
            <a:ext cx="806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8585"/>
                </a:solidFill>
              </a:rPr>
              <a:t>BAN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ED95CC-2A26-4043-92FE-71CC3B1A1DC3}"/>
              </a:ext>
            </a:extLst>
          </p:cNvPr>
          <p:cNvSpPr txBox="1"/>
          <p:nvPr/>
        </p:nvSpPr>
        <p:spPr>
          <a:xfrm>
            <a:off x="4387716" y="1668826"/>
            <a:ext cx="104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DA8FF"/>
                </a:solidFill>
              </a:rPr>
              <a:t>WLAN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876F89-31A5-46AB-8F27-76DB663436E5}"/>
              </a:ext>
            </a:extLst>
          </p:cNvPr>
          <p:cNvSpPr txBox="1"/>
          <p:nvPr/>
        </p:nvSpPr>
        <p:spPr>
          <a:xfrm>
            <a:off x="2290807" y="5247532"/>
            <a:ext cx="806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BAN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ED8F5ED-DE2F-4EEA-ABDD-22C23EDDA5F7}"/>
              </a:ext>
            </a:extLst>
          </p:cNvPr>
          <p:cNvSpPr txBox="1"/>
          <p:nvPr/>
        </p:nvSpPr>
        <p:spPr>
          <a:xfrm>
            <a:off x="6400035" y="1889474"/>
            <a:ext cx="104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AC10"/>
                </a:solidFill>
              </a:rPr>
              <a:t>LAN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8FA87347-2D46-0BFD-B916-202196901D0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825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8592D-DC1C-47C5-CA39-5D7E1806DAC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1813" y="6475413"/>
            <a:ext cx="536575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52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D5265-9D2A-0096-4B02-10539373CA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8171" y="739066"/>
            <a:ext cx="7772400" cy="1066800"/>
          </a:xfrm>
        </p:spPr>
        <p:txBody>
          <a:bodyPr/>
          <a:lstStyle/>
          <a:p>
            <a:r>
              <a:rPr lang="en-US" sz="3200" dirty="0"/>
              <a:t>5.6 TSN equipment to infrastructure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53DB7B4-DE34-5DE6-83F8-F8D177705A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5274" y="2643795"/>
          <a:ext cx="7573451" cy="198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745409" imgH="1508477" progId="Visio.Drawing.15">
                  <p:embed/>
                </p:oleObj>
              </mc:Choice>
              <mc:Fallback>
                <p:oleObj name="Visio" r:id="rId2" imgW="5745409" imgH="1508477" progId="Visio.Drawing.15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53DB7B4-DE34-5DE6-83F8-F8D177705A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5274" y="2643795"/>
                        <a:ext cx="7573451" cy="1988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6F0EE0E-594B-831D-580D-37F33B1A653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980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C8949-E9EF-0A8A-1DDC-82951C23963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1813" y="6475413"/>
            <a:ext cx="536575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53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3F951-BD65-BA9C-262F-557C506A62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0922" y="712433"/>
            <a:ext cx="7772400" cy="699117"/>
          </a:xfrm>
        </p:spPr>
        <p:txBody>
          <a:bodyPr/>
          <a:lstStyle/>
          <a:p>
            <a:r>
              <a:rPr lang="en-US" sz="3200" dirty="0"/>
              <a:t>5.7 TSN in the 15.6ma protocol stack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D055CDA-16C9-41C1-9282-7A8B915862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7719" y="1966982"/>
          <a:ext cx="5713295" cy="3113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550849" imgH="1935229" progId="Visio.Drawing.15">
                  <p:embed/>
                </p:oleObj>
              </mc:Choice>
              <mc:Fallback>
                <p:oleObj name="Visio" r:id="rId2" imgW="3550849" imgH="1935229" progId="Visio.Drawing.15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D055CDA-16C9-41C1-9282-7A8B915862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97719" y="1966982"/>
                        <a:ext cx="5713295" cy="3113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FAE32DD-01D6-6D9C-FE28-804DBC4DCD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913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016AA-B0DE-94A0-91E8-670E9949C94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1813" y="6475413"/>
            <a:ext cx="536575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54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AC51B-36BF-A796-0419-E672F8F3AD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756821"/>
            <a:ext cx="7772400" cy="912181"/>
          </a:xfrm>
        </p:spPr>
        <p:txBody>
          <a:bodyPr/>
          <a:lstStyle/>
          <a:p>
            <a:r>
              <a:rPr lang="en-US" sz="3200" dirty="0"/>
              <a:t>5.7 TSN switch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1811D54-6C53-E818-D80B-E6354A7C4F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2969" y="3252224"/>
          <a:ext cx="4489488" cy="122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658990" imgH="723696" progId="Visio.Drawing.15">
                  <p:embed/>
                </p:oleObj>
              </mc:Choice>
              <mc:Fallback>
                <p:oleObj name="Visio" r:id="rId2" imgW="2658990" imgH="723696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1811D54-6C53-E818-D80B-E6354A7C4F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02969" y="3252224"/>
                        <a:ext cx="4489488" cy="122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D8B88A7-9448-8E18-397F-88A960603B73}"/>
              </a:ext>
            </a:extLst>
          </p:cNvPr>
          <p:cNvSpPr txBox="1"/>
          <p:nvPr/>
        </p:nvSpPr>
        <p:spPr>
          <a:xfrm>
            <a:off x="1924426" y="1842894"/>
            <a:ext cx="5046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15.6ma should focus on the MAC layer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53D24-4F3A-9905-ABC3-EB1095ADC683}"/>
              </a:ext>
            </a:extLst>
          </p:cNvPr>
          <p:cNvSpPr txBox="1"/>
          <p:nvPr/>
        </p:nvSpPr>
        <p:spPr>
          <a:xfrm>
            <a:off x="685800" y="5169303"/>
            <a:ext cx="6322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Fortunately, there is no conflict with 802.1 MAC addresses.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ADADF7B-D214-B234-FBC4-AFBB986F95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9524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04390" y="2276537"/>
            <a:ext cx="777620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191000" algn="l"/>
              </a:tabLst>
            </a:pPr>
            <a:r>
              <a:rPr lang="en-US" sz="2400" b="1" dirty="0">
                <a:latin typeface="Arial"/>
                <a:cs typeface="Arial"/>
              </a:rPr>
              <a:t>6</a:t>
            </a:r>
            <a:r>
              <a:rPr sz="2400" b="1" dirty="0">
                <a:latin typeface="Arial"/>
                <a:cs typeface="Arial"/>
              </a:rPr>
              <a:t>. </a:t>
            </a:r>
            <a:r>
              <a:rPr sz="2400" b="1" spc="-15" dirty="0">
                <a:latin typeface="Arial"/>
                <a:cs typeface="Arial"/>
              </a:rPr>
              <a:t>Available </a:t>
            </a:r>
            <a:r>
              <a:rPr sz="2400" b="1" spc="-5" dirty="0">
                <a:latin typeface="Arial"/>
                <a:cs typeface="Arial"/>
              </a:rPr>
              <a:t>Technologies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PHY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35" dirty="0">
                <a:latin typeface="Arial"/>
                <a:cs typeface="Arial"/>
              </a:rPr>
              <a:t>MAC </a:t>
            </a:r>
            <a:r>
              <a:rPr sz="2400" b="1" spc="-15" dirty="0">
                <a:latin typeface="Arial"/>
                <a:cs typeface="Arial"/>
              </a:rPr>
              <a:t>Layers </a:t>
            </a:r>
            <a:r>
              <a:rPr sz="2400" b="1" spc="-10" dirty="0">
                <a:latin typeface="Arial"/>
                <a:cs typeface="Arial"/>
              </a:rPr>
              <a:t>for 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Focused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lang="en-US" sz="2400" b="1" spc="-10" dirty="0">
                <a:latin typeface="Arial"/>
                <a:cs typeface="Arial"/>
              </a:rPr>
              <a:t>Use Cases for Revision of std 15.6-2012 for Human and Vehicle BANs with Enhanced Dependability TG16.6ma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1B74188-35E1-4784-8462-4C9B382A46B1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E183A09B-2369-44AE-96D9-AA41442A5C0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E6FADE-7649-4588-E387-4349C44817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55</a:t>
            </a:fld>
            <a:endParaRPr lang="en-US" altLang="ja-JP" spc="-10"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50E08DBC-23B5-D4CC-2A59-5E4D0B175CA1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A28F8AC6-A441-559D-3413-B6016AEBABC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335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322958" y="604565"/>
            <a:ext cx="64998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3594" marR="5080" indent="-811530">
              <a:lnSpc>
                <a:spcPct val="100000"/>
              </a:lnSpc>
            </a:pPr>
            <a:r>
              <a:rPr lang="en-US" sz="2800" b="1" spc="5" dirty="0">
                <a:latin typeface="Arial"/>
                <a:cs typeface="Arial"/>
              </a:rPr>
              <a:t>6</a:t>
            </a:r>
            <a:r>
              <a:rPr sz="2800" b="1" spc="5" dirty="0">
                <a:latin typeface="Arial"/>
                <a:cs typeface="Arial"/>
              </a:rPr>
              <a:t>.1 </a:t>
            </a:r>
            <a:r>
              <a:rPr sz="2800" b="1" dirty="0">
                <a:latin typeface="Arial"/>
                <a:cs typeface="Arial"/>
              </a:rPr>
              <a:t>Intra </a:t>
            </a:r>
            <a:r>
              <a:rPr sz="2800" b="1" spc="-5" dirty="0">
                <a:latin typeface="Arial"/>
                <a:cs typeface="Arial"/>
              </a:rPr>
              <a:t>and </a:t>
            </a:r>
            <a:r>
              <a:rPr sz="2800" b="1" dirty="0">
                <a:latin typeface="Arial"/>
                <a:cs typeface="Arial"/>
              </a:rPr>
              <a:t>Inter </a:t>
            </a:r>
            <a:r>
              <a:rPr sz="2800" b="1" spc="-15" dirty="0">
                <a:latin typeface="Arial"/>
                <a:cs typeface="Arial"/>
              </a:rPr>
              <a:t>System </a:t>
            </a:r>
            <a:r>
              <a:rPr sz="2800" b="1" dirty="0">
                <a:latin typeface="Arial"/>
                <a:cs typeface="Arial"/>
              </a:rPr>
              <a:t>Interference  </a:t>
            </a:r>
            <a:r>
              <a:rPr sz="2800" b="1" spc="-5" dirty="0">
                <a:latin typeface="Arial"/>
                <a:cs typeface="Arial"/>
              </a:rPr>
              <a:t>among </a:t>
            </a:r>
            <a:r>
              <a:rPr sz="2800" b="1" spc="-30" dirty="0">
                <a:latin typeface="Arial"/>
                <a:cs typeface="Arial"/>
              </a:rPr>
              <a:t>BAN </a:t>
            </a:r>
            <a:r>
              <a:rPr sz="2800" b="1" spc="-5" dirty="0">
                <a:latin typeface="Arial"/>
                <a:cs typeface="Arial"/>
              </a:rPr>
              <a:t>and Other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PANs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489" y="1409763"/>
            <a:ext cx="302387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Inter-</a:t>
            </a:r>
            <a:r>
              <a:rPr sz="2400" i="1" spc="-5" dirty="0">
                <a:solidFill>
                  <a:srgbClr val="0000FF"/>
                </a:solidFill>
                <a:latin typeface="Arial"/>
                <a:cs typeface="Arial"/>
              </a:rPr>
              <a:t>user</a:t>
            </a:r>
            <a:r>
              <a:rPr sz="2400" i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interference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924" y="1835467"/>
            <a:ext cx="4091940" cy="1297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263525" indent="-228600">
              <a:lnSpc>
                <a:spcPct val="100000"/>
              </a:lnSpc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Times New Roman"/>
                <a:cs typeface="Times New Roman"/>
              </a:rPr>
              <a:t>IR-UWB uses the </a:t>
            </a:r>
            <a:r>
              <a:rPr sz="2000" spc="-20" dirty="0">
                <a:latin typeface="Times New Roman"/>
                <a:cs typeface="Times New Roman"/>
              </a:rPr>
              <a:t>same </a:t>
            </a:r>
            <a:r>
              <a:rPr sz="2000" spc="-10" dirty="0">
                <a:latin typeface="Times New Roman"/>
                <a:cs typeface="Times New Roman"/>
              </a:rPr>
              <a:t>pulse </a:t>
            </a:r>
            <a:r>
              <a:rPr sz="2000" spc="-5" dirty="0">
                <a:latin typeface="Times New Roman"/>
                <a:cs typeface="Times New Roman"/>
              </a:rPr>
              <a:t>as all  </a:t>
            </a:r>
            <a:r>
              <a:rPr sz="2000" spc="-10" dirty="0">
                <a:latin typeface="Times New Roman"/>
                <a:cs typeface="Times New Roman"/>
              </a:rPr>
              <a:t>users </a:t>
            </a:r>
            <a:r>
              <a:rPr sz="2000" spc="-15" dirty="0">
                <a:latin typeface="Times New Roman"/>
                <a:cs typeface="Times New Roman"/>
              </a:rPr>
              <a:t>signal </a:t>
            </a:r>
            <a:r>
              <a:rPr sz="2000" spc="-10" dirty="0">
                <a:latin typeface="Times New Roman"/>
                <a:cs typeface="Times New Roman"/>
              </a:rPr>
              <a:t>in the </a:t>
            </a:r>
            <a:r>
              <a:rPr sz="2000" spc="-20" dirty="0">
                <a:latin typeface="Times New Roman"/>
                <a:cs typeface="Times New Roman"/>
              </a:rPr>
              <a:t>same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standard.</a:t>
            </a:r>
            <a:endParaRPr sz="20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Other users </a:t>
            </a:r>
            <a:r>
              <a:rPr sz="2000" spc="-15" dirty="0">
                <a:latin typeface="Times New Roman"/>
                <a:cs typeface="Times New Roman"/>
              </a:rPr>
              <a:t>signal </a:t>
            </a:r>
            <a:r>
              <a:rPr sz="2000" spc="-5" dirty="0">
                <a:latin typeface="Times New Roman"/>
                <a:cs typeface="Times New Roman"/>
              </a:rPr>
              <a:t>and/or </a:t>
            </a:r>
            <a:r>
              <a:rPr sz="2000" spc="-10" dirty="0">
                <a:latin typeface="Times New Roman"/>
                <a:cs typeface="Times New Roman"/>
              </a:rPr>
              <a:t>the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other 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network </a:t>
            </a:r>
            <a:r>
              <a:rPr sz="2000" spc="-15" dirty="0">
                <a:latin typeface="Times New Roman"/>
                <a:cs typeface="Times New Roman"/>
              </a:rPr>
              <a:t>signal </a:t>
            </a:r>
            <a:r>
              <a:rPr sz="2000" spc="-20" dirty="0">
                <a:latin typeface="Times New Roman"/>
                <a:cs typeface="Times New Roman"/>
              </a:rPr>
              <a:t>would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interference.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2952" y="1452626"/>
            <a:ext cx="4005579" cy="136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Inter-</a:t>
            </a:r>
            <a:r>
              <a:rPr sz="2400" i="1" spc="-5" dirty="0">
                <a:solidFill>
                  <a:srgbClr val="0000FF"/>
                </a:solidFill>
                <a:latin typeface="Arial"/>
                <a:cs typeface="Arial"/>
              </a:rPr>
              <a:t>system</a:t>
            </a:r>
            <a:r>
              <a:rPr sz="2400" i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interference</a:t>
            </a:r>
            <a:endParaRPr sz="2400" dirty="0">
              <a:latin typeface="Arial"/>
              <a:cs typeface="Arial"/>
            </a:endParaRPr>
          </a:p>
          <a:p>
            <a:pPr marL="411480" marR="5080" indent="-228600" algn="just">
              <a:lnSpc>
                <a:spcPct val="100499"/>
              </a:lnSpc>
              <a:spcBef>
                <a:spcPts val="459"/>
              </a:spcBef>
              <a:buChar char="•"/>
              <a:tabLst>
                <a:tab pos="412115" algn="l"/>
              </a:tabLst>
            </a:pPr>
            <a:r>
              <a:rPr sz="2000" spc="-10" dirty="0">
                <a:latin typeface="Times New Roman"/>
                <a:cs typeface="Times New Roman"/>
              </a:rPr>
              <a:t>Interference from the other </a:t>
            </a:r>
            <a:r>
              <a:rPr sz="2000" spc="-15" dirty="0">
                <a:latin typeface="Times New Roman"/>
                <a:cs typeface="Times New Roman"/>
              </a:rPr>
              <a:t>wreless  system using </a:t>
            </a:r>
            <a:r>
              <a:rPr sz="2000" spc="-5" dirty="0">
                <a:latin typeface="Times New Roman"/>
                <a:cs typeface="Times New Roman"/>
              </a:rPr>
              <a:t>overlapped </a:t>
            </a:r>
            <a:r>
              <a:rPr sz="2000" spc="-10" dirty="0">
                <a:latin typeface="Times New Roman"/>
                <a:cs typeface="Times New Roman"/>
              </a:rPr>
              <a:t>frequency  </a:t>
            </a:r>
            <a:r>
              <a:rPr sz="2000" spc="-5" dirty="0">
                <a:latin typeface="Times New Roman"/>
                <a:cs typeface="Times New Roman"/>
              </a:rPr>
              <a:t>band. </a:t>
            </a:r>
            <a:r>
              <a:rPr sz="2000" spc="-10" dirty="0">
                <a:latin typeface="ＭＳ 明朝"/>
                <a:cs typeface="ＭＳ 明朝"/>
              </a:rPr>
              <a:t>⇒</a:t>
            </a:r>
            <a:r>
              <a:rPr sz="2000" spc="-550" dirty="0">
                <a:latin typeface="ＭＳ 明朝"/>
                <a:cs typeface="ＭＳ 明朝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Unknown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677" y="1504264"/>
            <a:ext cx="204215" cy="213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549140" y="1547126"/>
            <a:ext cx="204215" cy="213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正方形/長方形 46">
            <a:extLst>
              <a:ext uri="{FF2B5EF4-FFF2-40B4-BE49-F238E27FC236}">
                <a16:creationId xmlns:a16="http://schemas.microsoft.com/office/drawing/2014/main" id="{580E4E16-9F47-4FD1-AD83-AAB78BDD3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138" y="2986088"/>
            <a:ext cx="3606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0" dirty="0"/>
              <a:t>＊ </a:t>
            </a:r>
            <a:r>
              <a:rPr lang="en-US" altLang="ja-JP" sz="1800" b="0" dirty="0">
                <a:latin typeface="Times New Roman" panose="02020603050405020304" pitchFamily="18" charset="0"/>
              </a:rPr>
              <a:t>802.11a (wi-fi)</a:t>
            </a:r>
            <a:r>
              <a:rPr lang="ja-JP" altLang="en-US" sz="1800" b="0" dirty="0">
                <a:latin typeface="Times New Roman" panose="02020603050405020304" pitchFamily="18" charset="0"/>
              </a:rPr>
              <a:t>  （</a:t>
            </a:r>
            <a:r>
              <a:rPr lang="en-US" altLang="ja-JP" sz="1800" b="0" dirty="0">
                <a:latin typeface="Times New Roman" panose="02020603050405020304" pitchFamily="18" charset="0"/>
              </a:rPr>
              <a:t>5GHz</a:t>
            </a:r>
            <a:r>
              <a:rPr lang="ja-JP" altLang="en-US" sz="1800" b="0" dirty="0">
                <a:latin typeface="Times New Roman" panose="02020603050405020304" pitchFamily="18" charset="0"/>
              </a:rPr>
              <a:t>） </a:t>
            </a:r>
            <a:r>
              <a:rPr lang="en-US" altLang="ja-JP" sz="1800" b="0" dirty="0">
                <a:latin typeface="Times New Roman" panose="02020603050405020304" pitchFamily="18" charset="0"/>
              </a:rPr>
              <a:t>overlaps</a:t>
            </a:r>
            <a:endParaRPr lang="ja-JP" altLang="en-US" sz="1800" b="0" dirty="0">
              <a:latin typeface="Times New Roman" panose="02020603050405020304" pitchFamily="18" charset="0"/>
            </a:endParaRPr>
          </a:p>
        </p:txBody>
      </p:sp>
      <p:sp>
        <p:nvSpPr>
          <p:cNvPr id="50" name="角丸四角形 47">
            <a:extLst>
              <a:ext uri="{FF2B5EF4-FFF2-40B4-BE49-F238E27FC236}">
                <a16:creationId xmlns:a16="http://schemas.microsoft.com/office/drawing/2014/main" id="{EBF1AC0C-BD0C-4C14-BC52-6999EDDD2E84}"/>
              </a:ext>
            </a:extLst>
          </p:cNvPr>
          <p:cNvSpPr/>
          <p:nvPr/>
        </p:nvSpPr>
        <p:spPr>
          <a:xfrm>
            <a:off x="5897562" y="3284984"/>
            <a:ext cx="3081834" cy="3108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51" name="角丸四角形 43">
            <a:extLst>
              <a:ext uri="{FF2B5EF4-FFF2-40B4-BE49-F238E27FC236}">
                <a16:creationId xmlns:a16="http://schemas.microsoft.com/office/drawing/2014/main" id="{658DDDCF-63E3-45D9-B210-DEFCBC809621}"/>
              </a:ext>
            </a:extLst>
          </p:cNvPr>
          <p:cNvSpPr/>
          <p:nvPr/>
        </p:nvSpPr>
        <p:spPr>
          <a:xfrm>
            <a:off x="174550" y="3284985"/>
            <a:ext cx="5116588" cy="313645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52" name="角丸四角形 15">
            <a:extLst>
              <a:ext uri="{FF2B5EF4-FFF2-40B4-BE49-F238E27FC236}">
                <a16:creationId xmlns:a16="http://schemas.microsoft.com/office/drawing/2014/main" id="{E2B5D533-6390-4976-8DBC-D0517CAA0A04}"/>
              </a:ext>
            </a:extLst>
          </p:cNvPr>
          <p:cNvSpPr/>
          <p:nvPr/>
        </p:nvSpPr>
        <p:spPr>
          <a:xfrm>
            <a:off x="285750" y="4464050"/>
            <a:ext cx="10668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ja-JP" dirty="0">
                <a:solidFill>
                  <a:srgbClr val="000000"/>
                </a:solidFill>
              </a:rPr>
              <a:t>user</a:t>
            </a:r>
            <a:r>
              <a:rPr lang="ja-JP" altLang="en-US">
                <a:solidFill>
                  <a:srgbClr val="000000"/>
                </a:solidFill>
              </a:rPr>
              <a:t>　</a:t>
            </a:r>
            <a:r>
              <a:rPr lang="en-US" altLang="ja-JP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3" name="角丸四角形 21">
            <a:extLst>
              <a:ext uri="{FF2B5EF4-FFF2-40B4-BE49-F238E27FC236}">
                <a16:creationId xmlns:a16="http://schemas.microsoft.com/office/drawing/2014/main" id="{52FC97C7-E243-4C93-94EF-2DEB14D78FEF}"/>
              </a:ext>
            </a:extLst>
          </p:cNvPr>
          <p:cNvSpPr/>
          <p:nvPr/>
        </p:nvSpPr>
        <p:spPr>
          <a:xfrm>
            <a:off x="6610350" y="4768850"/>
            <a:ext cx="12192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user  </a:t>
            </a:r>
            <a:r>
              <a:rPr lang="ja-JP" altLang="en-US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？</a:t>
            </a:r>
          </a:p>
        </p:txBody>
      </p:sp>
      <p:sp>
        <p:nvSpPr>
          <p:cNvPr id="54" name="角丸四角形 22">
            <a:extLst>
              <a:ext uri="{FF2B5EF4-FFF2-40B4-BE49-F238E27FC236}">
                <a16:creationId xmlns:a16="http://schemas.microsoft.com/office/drawing/2014/main" id="{BCE3C888-30D7-41AD-9F6E-EF2C0F726E6E}"/>
              </a:ext>
            </a:extLst>
          </p:cNvPr>
          <p:cNvSpPr/>
          <p:nvPr/>
        </p:nvSpPr>
        <p:spPr>
          <a:xfrm>
            <a:off x="2560637" y="3497263"/>
            <a:ext cx="10668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ja-JP" dirty="0">
                <a:solidFill>
                  <a:srgbClr val="000000"/>
                </a:solidFill>
              </a:rPr>
              <a:t>user</a:t>
            </a:r>
            <a:r>
              <a:rPr lang="ja-JP" altLang="en-US">
                <a:solidFill>
                  <a:srgbClr val="000000"/>
                </a:solidFill>
              </a:rPr>
              <a:t>　</a:t>
            </a:r>
            <a:r>
              <a:rPr lang="en-US" altLang="ja-JP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5" name="角丸四角形 23">
            <a:extLst>
              <a:ext uri="{FF2B5EF4-FFF2-40B4-BE49-F238E27FC236}">
                <a16:creationId xmlns:a16="http://schemas.microsoft.com/office/drawing/2014/main" id="{3D96C927-B633-4942-8D60-43DFA9A49075}"/>
              </a:ext>
            </a:extLst>
          </p:cNvPr>
          <p:cNvSpPr/>
          <p:nvPr/>
        </p:nvSpPr>
        <p:spPr>
          <a:xfrm>
            <a:off x="1884362" y="5475288"/>
            <a:ext cx="2298700" cy="8286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ja-JP" dirty="0">
                <a:solidFill>
                  <a:srgbClr val="000000"/>
                </a:solidFill>
              </a:rPr>
              <a:t>User A wants to connect </a:t>
            </a:r>
            <a:r>
              <a:rPr lang="en-US" altLang="ja-JP" dirty="0" err="1">
                <a:solidFill>
                  <a:srgbClr val="000000"/>
                </a:solidFill>
              </a:rPr>
              <a:t>to“B</a:t>
            </a:r>
            <a:r>
              <a:rPr lang="en-US" altLang="ja-JP" dirty="0">
                <a:solidFill>
                  <a:srgbClr val="000000"/>
                </a:solidFill>
              </a:rPr>
              <a:t>”.</a:t>
            </a:r>
          </a:p>
        </p:txBody>
      </p:sp>
      <p:sp>
        <p:nvSpPr>
          <p:cNvPr id="56" name="下矢印 29">
            <a:extLst>
              <a:ext uri="{FF2B5EF4-FFF2-40B4-BE49-F238E27FC236}">
                <a16:creationId xmlns:a16="http://schemas.microsoft.com/office/drawing/2014/main" id="{4967CFA9-1752-49DE-ABFD-6D7B40984849}"/>
              </a:ext>
            </a:extLst>
          </p:cNvPr>
          <p:cNvSpPr/>
          <p:nvPr/>
        </p:nvSpPr>
        <p:spPr>
          <a:xfrm>
            <a:off x="2876550" y="4235450"/>
            <a:ext cx="457200" cy="119697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7" name="下矢印 30">
            <a:extLst>
              <a:ext uri="{FF2B5EF4-FFF2-40B4-BE49-F238E27FC236}">
                <a16:creationId xmlns:a16="http://schemas.microsoft.com/office/drawing/2014/main" id="{C829EC27-53AB-49BC-82CA-6F6B199D9B33}"/>
              </a:ext>
            </a:extLst>
          </p:cNvPr>
          <p:cNvSpPr/>
          <p:nvPr/>
        </p:nvSpPr>
        <p:spPr>
          <a:xfrm rot="17198103">
            <a:off x="1852612" y="4376738"/>
            <a:ext cx="457200" cy="12954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8" name="下矢印 36">
            <a:extLst>
              <a:ext uri="{FF2B5EF4-FFF2-40B4-BE49-F238E27FC236}">
                <a16:creationId xmlns:a16="http://schemas.microsoft.com/office/drawing/2014/main" id="{43E64A82-00D2-4A49-8B4F-944FF34A6532}"/>
              </a:ext>
            </a:extLst>
          </p:cNvPr>
          <p:cNvSpPr/>
          <p:nvPr/>
        </p:nvSpPr>
        <p:spPr>
          <a:xfrm rot="5400000">
            <a:off x="4872025" y="3878275"/>
            <a:ext cx="457200" cy="254315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9" name="爆発 1 32">
            <a:extLst>
              <a:ext uri="{FF2B5EF4-FFF2-40B4-BE49-F238E27FC236}">
                <a16:creationId xmlns:a16="http://schemas.microsoft.com/office/drawing/2014/main" id="{2B10D8CC-F1EA-4386-A751-1594F630FEDA}"/>
              </a:ext>
            </a:extLst>
          </p:cNvPr>
          <p:cNvSpPr/>
          <p:nvPr/>
        </p:nvSpPr>
        <p:spPr>
          <a:xfrm>
            <a:off x="2481262" y="5062538"/>
            <a:ext cx="549275" cy="401637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0" name="爆発 1 35">
            <a:extLst>
              <a:ext uri="{FF2B5EF4-FFF2-40B4-BE49-F238E27FC236}">
                <a16:creationId xmlns:a16="http://schemas.microsoft.com/office/drawing/2014/main" id="{0EB27F61-BC85-459B-89A8-434B0221E6C9}"/>
              </a:ext>
            </a:extLst>
          </p:cNvPr>
          <p:cNvSpPr/>
          <p:nvPr/>
        </p:nvSpPr>
        <p:spPr>
          <a:xfrm>
            <a:off x="3425825" y="5073650"/>
            <a:ext cx="403225" cy="401638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1" name="テキスト ボックス 44">
            <a:extLst>
              <a:ext uri="{FF2B5EF4-FFF2-40B4-BE49-F238E27FC236}">
                <a16:creationId xmlns:a16="http://schemas.microsoft.com/office/drawing/2014/main" id="{3ACBCD8C-20B7-4B65-B2CB-8E1B4DD87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3497263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>
              <a:spcBef>
                <a:spcPct val="50000"/>
              </a:spcBef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UWB-WBAN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IEEE 802.15.6</a:t>
            </a:r>
            <a:endParaRPr lang="ja-JP" altLang="en-US" sz="1800" dirty="0"/>
          </a:p>
        </p:txBody>
      </p:sp>
      <p:sp>
        <p:nvSpPr>
          <p:cNvPr id="62" name="テキスト ボックス 48">
            <a:extLst>
              <a:ext uri="{FF2B5EF4-FFF2-40B4-BE49-F238E27FC236}">
                <a16:creationId xmlns:a16="http://schemas.microsoft.com/office/drawing/2014/main" id="{6ED26A0A-8DAF-42DD-8B1E-83284F72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2" y="3497263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>
              <a:spcBef>
                <a:spcPct val="50000"/>
              </a:spcBef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Other UWB system.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e.g. IEEE 802.15.4a</a:t>
            </a:r>
            <a:endParaRPr lang="ja-JP" altLang="en-US" sz="1800"/>
          </a:p>
        </p:txBody>
      </p:sp>
      <p:sp>
        <p:nvSpPr>
          <p:cNvPr id="63" name="角丸四角形 49">
            <a:extLst>
              <a:ext uri="{FF2B5EF4-FFF2-40B4-BE49-F238E27FC236}">
                <a16:creationId xmlns:a16="http://schemas.microsoft.com/office/drawing/2014/main" id="{DB6DBB6A-871C-4EF9-9584-F0A79650176E}"/>
              </a:ext>
            </a:extLst>
          </p:cNvPr>
          <p:cNvSpPr/>
          <p:nvPr/>
        </p:nvSpPr>
        <p:spPr>
          <a:xfrm>
            <a:off x="7575550" y="4186238"/>
            <a:ext cx="1255712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ja-JP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user  </a:t>
            </a:r>
            <a:r>
              <a:rPr lang="ja-JP" altLang="en-US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？</a:t>
            </a:r>
          </a:p>
        </p:txBody>
      </p:sp>
      <p:sp>
        <p:nvSpPr>
          <p:cNvPr id="64" name="角丸四角形 50">
            <a:extLst>
              <a:ext uri="{FF2B5EF4-FFF2-40B4-BE49-F238E27FC236}">
                <a16:creationId xmlns:a16="http://schemas.microsoft.com/office/drawing/2014/main" id="{3019386E-3C2B-4226-ABE8-5FD01D6C39F9}"/>
              </a:ext>
            </a:extLst>
          </p:cNvPr>
          <p:cNvSpPr/>
          <p:nvPr/>
        </p:nvSpPr>
        <p:spPr>
          <a:xfrm>
            <a:off x="7405687" y="5545138"/>
            <a:ext cx="1349375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ja-JP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user  </a:t>
            </a:r>
            <a:r>
              <a:rPr lang="ja-JP" altLang="en-US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？</a:t>
            </a:r>
          </a:p>
        </p:txBody>
      </p:sp>
      <p:sp>
        <p:nvSpPr>
          <p:cNvPr id="65" name="正方形/長方形 3">
            <a:extLst>
              <a:ext uri="{FF2B5EF4-FFF2-40B4-BE49-F238E27FC236}">
                <a16:creationId xmlns:a16="http://schemas.microsoft.com/office/drawing/2014/main" id="{965D1F41-1F04-43A9-A68E-1EF18C69A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898" y="4581128"/>
            <a:ext cx="150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>
                <a:solidFill>
                  <a:srgbClr val="FF0000"/>
                </a:solidFill>
              </a:rPr>
              <a:t>interference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66" name="正方形/長方形 88">
            <a:extLst>
              <a:ext uri="{FF2B5EF4-FFF2-40B4-BE49-F238E27FC236}">
                <a16:creationId xmlns:a16="http://schemas.microsoft.com/office/drawing/2014/main" id="{5F84FEFC-5356-4BB7-A8C4-D6F34009C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178" y="5292948"/>
            <a:ext cx="1504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rgbClr val="FF0000"/>
                </a:solidFill>
              </a:rPr>
              <a:t>interference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B19F4605-29D3-4841-98F0-31CB68E27AEF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3B9B10F7-9F88-48AB-A471-D0C21EC51FA9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65CA98A-E9A8-DFC4-4101-B3D66DEF8B9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56</a:t>
            </a:fld>
            <a:endParaRPr lang="en-US" altLang="ja-JP" spc="-10" dirty="0"/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8F03023E-66B8-D7D2-50C9-56ACEAD39B15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2B5DD7-31FE-9E94-2EA6-E9A45EBD1F2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1362" y="1591975"/>
            <a:ext cx="8134984" cy="153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0000"/>
              </a:buClr>
              <a:buFont typeface="Times New Roman"/>
              <a:buChar char="–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Sparate </a:t>
            </a:r>
            <a:r>
              <a:rPr sz="2400" spc="-5" dirty="0">
                <a:latin typeface="Times New Roman"/>
                <a:cs typeface="Times New Roman"/>
              </a:rPr>
              <a:t>and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Recognize </a:t>
            </a:r>
            <a:r>
              <a:rPr sz="2400" spc="-10" dirty="0">
                <a:latin typeface="Times New Roman"/>
                <a:cs typeface="Times New Roman"/>
              </a:rPr>
              <a:t>each </a:t>
            </a:r>
            <a:r>
              <a:rPr sz="2400" spc="-5" dirty="0">
                <a:latin typeface="Times New Roman"/>
                <a:cs typeface="Times New Roman"/>
              </a:rPr>
              <a:t>interference from different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source.</a:t>
            </a:r>
            <a:endParaRPr sz="2400">
              <a:latin typeface="Times New Roman"/>
              <a:cs typeface="Times New Roman"/>
            </a:endParaRPr>
          </a:p>
          <a:p>
            <a:pPr marL="299085" marR="228600">
              <a:lnSpc>
                <a:spcPts val="2860"/>
              </a:lnSpc>
              <a:spcBef>
                <a:spcPts val="135"/>
              </a:spcBef>
            </a:pPr>
            <a:r>
              <a:rPr sz="2400" spc="1200" dirty="0">
                <a:latin typeface="ＭＳ 明朝"/>
                <a:cs typeface="ＭＳ 明朝"/>
              </a:rPr>
              <a:t>*</a:t>
            </a:r>
            <a:r>
              <a:rPr sz="2400" spc="-660" dirty="0">
                <a:latin typeface="ＭＳ 明朝"/>
                <a:cs typeface="ＭＳ 明朝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Apply suitable </a:t>
            </a:r>
            <a:r>
              <a:rPr sz="2400" spc="-5" dirty="0">
                <a:latin typeface="Times New Roman"/>
                <a:cs typeface="Times New Roman"/>
              </a:rPr>
              <a:t>interference mitigation </a:t>
            </a:r>
            <a:r>
              <a:rPr sz="2400" dirty="0">
                <a:latin typeface="Times New Roman"/>
                <a:cs typeface="Times New Roman"/>
              </a:rPr>
              <a:t>method </a:t>
            </a:r>
            <a:r>
              <a:rPr sz="2400" spc="-5" dirty="0">
                <a:latin typeface="Times New Roman"/>
                <a:cs typeface="Times New Roman"/>
              </a:rPr>
              <a:t>according </a:t>
            </a:r>
            <a:r>
              <a:rPr sz="2400" spc="5" dirty="0">
                <a:latin typeface="Times New Roman"/>
                <a:cs typeface="Times New Roman"/>
              </a:rPr>
              <a:t>to  </a:t>
            </a:r>
            <a:r>
              <a:rPr sz="2400" spc="-5" dirty="0">
                <a:latin typeface="Times New Roman"/>
                <a:cs typeface="Times New Roman"/>
              </a:rPr>
              <a:t>source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interference.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spc="-5" dirty="0">
                <a:latin typeface="Times New Roman"/>
                <a:cs typeface="Times New Roman"/>
              </a:rPr>
              <a:t>Using </a:t>
            </a:r>
            <a:r>
              <a:rPr sz="2400" dirty="0">
                <a:latin typeface="Times New Roman"/>
                <a:cs typeface="Times New Roman"/>
              </a:rPr>
              <a:t>both of </a:t>
            </a:r>
            <a:r>
              <a:rPr sz="2400" spc="-5" dirty="0">
                <a:latin typeface="Times New Roman"/>
                <a:cs typeface="Times New Roman"/>
              </a:rPr>
              <a:t>Spatial and Temporal signal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processing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931" y="5131313"/>
            <a:ext cx="3621404" cy="1161415"/>
          </a:xfrm>
          <a:custGeom>
            <a:avLst/>
            <a:gdLst/>
            <a:ahLst/>
            <a:cxnLst/>
            <a:rect l="l" t="t" r="r" b="b"/>
            <a:pathLst>
              <a:path w="3621404" h="1161414">
                <a:moveTo>
                  <a:pt x="0" y="193548"/>
                </a:moveTo>
                <a:lnTo>
                  <a:pt x="5111" y="149168"/>
                </a:lnTo>
                <a:lnTo>
                  <a:pt x="19672" y="108429"/>
                </a:lnTo>
                <a:lnTo>
                  <a:pt x="42519" y="72492"/>
                </a:lnTo>
                <a:lnTo>
                  <a:pt x="72492" y="42519"/>
                </a:lnTo>
                <a:lnTo>
                  <a:pt x="108429" y="19672"/>
                </a:lnTo>
                <a:lnTo>
                  <a:pt x="149168" y="5111"/>
                </a:lnTo>
                <a:lnTo>
                  <a:pt x="193548" y="0"/>
                </a:lnTo>
                <a:lnTo>
                  <a:pt x="3427476" y="0"/>
                </a:lnTo>
                <a:lnTo>
                  <a:pt x="3471855" y="5111"/>
                </a:lnTo>
                <a:lnTo>
                  <a:pt x="3512594" y="19672"/>
                </a:lnTo>
                <a:lnTo>
                  <a:pt x="3548531" y="42519"/>
                </a:lnTo>
                <a:lnTo>
                  <a:pt x="3578504" y="72492"/>
                </a:lnTo>
                <a:lnTo>
                  <a:pt x="3601351" y="108429"/>
                </a:lnTo>
                <a:lnTo>
                  <a:pt x="3615912" y="149168"/>
                </a:lnTo>
                <a:lnTo>
                  <a:pt x="3621024" y="193548"/>
                </a:lnTo>
                <a:lnTo>
                  <a:pt x="3621024" y="967727"/>
                </a:lnTo>
                <a:lnTo>
                  <a:pt x="3615912" y="1012107"/>
                </a:lnTo>
                <a:lnTo>
                  <a:pt x="3601351" y="1052848"/>
                </a:lnTo>
                <a:lnTo>
                  <a:pt x="3578504" y="1088787"/>
                </a:lnTo>
                <a:lnTo>
                  <a:pt x="3548531" y="1118763"/>
                </a:lnTo>
                <a:lnTo>
                  <a:pt x="3512594" y="1141613"/>
                </a:lnTo>
                <a:lnTo>
                  <a:pt x="3471855" y="1156175"/>
                </a:lnTo>
                <a:lnTo>
                  <a:pt x="3427476" y="1161288"/>
                </a:lnTo>
                <a:lnTo>
                  <a:pt x="193548" y="1161288"/>
                </a:lnTo>
                <a:lnTo>
                  <a:pt x="149168" y="1156175"/>
                </a:lnTo>
                <a:lnTo>
                  <a:pt x="108429" y="1141613"/>
                </a:lnTo>
                <a:lnTo>
                  <a:pt x="72492" y="1118763"/>
                </a:lnTo>
                <a:lnTo>
                  <a:pt x="42519" y="1088787"/>
                </a:lnTo>
                <a:lnTo>
                  <a:pt x="19672" y="1052848"/>
                </a:lnTo>
                <a:lnTo>
                  <a:pt x="5111" y="1012107"/>
                </a:lnTo>
                <a:lnTo>
                  <a:pt x="0" y="967727"/>
                </a:lnTo>
                <a:lnTo>
                  <a:pt x="0" y="193548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931" y="3506728"/>
            <a:ext cx="3621404" cy="1042669"/>
          </a:xfrm>
          <a:custGeom>
            <a:avLst/>
            <a:gdLst/>
            <a:ahLst/>
            <a:cxnLst/>
            <a:rect l="l" t="t" r="r" b="b"/>
            <a:pathLst>
              <a:path w="3621404" h="1042670">
                <a:moveTo>
                  <a:pt x="0" y="173735"/>
                </a:moveTo>
                <a:lnTo>
                  <a:pt x="6206" y="127551"/>
                </a:lnTo>
                <a:lnTo>
                  <a:pt x="23720" y="86049"/>
                </a:lnTo>
                <a:lnTo>
                  <a:pt x="50887" y="50887"/>
                </a:lnTo>
                <a:lnTo>
                  <a:pt x="86049" y="23720"/>
                </a:lnTo>
                <a:lnTo>
                  <a:pt x="127551" y="6206"/>
                </a:lnTo>
                <a:lnTo>
                  <a:pt x="173736" y="0"/>
                </a:lnTo>
                <a:lnTo>
                  <a:pt x="3447288" y="0"/>
                </a:lnTo>
                <a:lnTo>
                  <a:pt x="3493472" y="6206"/>
                </a:lnTo>
                <a:lnTo>
                  <a:pt x="3534974" y="23720"/>
                </a:lnTo>
                <a:lnTo>
                  <a:pt x="3570136" y="50887"/>
                </a:lnTo>
                <a:lnTo>
                  <a:pt x="3597303" y="86049"/>
                </a:lnTo>
                <a:lnTo>
                  <a:pt x="3614817" y="127551"/>
                </a:lnTo>
                <a:lnTo>
                  <a:pt x="3621024" y="173735"/>
                </a:lnTo>
                <a:lnTo>
                  <a:pt x="3621024" y="868667"/>
                </a:lnTo>
                <a:lnTo>
                  <a:pt x="3614817" y="914857"/>
                </a:lnTo>
                <a:lnTo>
                  <a:pt x="3597303" y="956362"/>
                </a:lnTo>
                <a:lnTo>
                  <a:pt x="3570136" y="991527"/>
                </a:lnTo>
                <a:lnTo>
                  <a:pt x="3534974" y="1018694"/>
                </a:lnTo>
                <a:lnTo>
                  <a:pt x="3493472" y="1036209"/>
                </a:lnTo>
                <a:lnTo>
                  <a:pt x="3447288" y="1042415"/>
                </a:lnTo>
                <a:lnTo>
                  <a:pt x="173736" y="1042415"/>
                </a:lnTo>
                <a:lnTo>
                  <a:pt x="127551" y="1036209"/>
                </a:lnTo>
                <a:lnTo>
                  <a:pt x="86049" y="1018694"/>
                </a:lnTo>
                <a:lnTo>
                  <a:pt x="50887" y="991527"/>
                </a:lnTo>
                <a:lnTo>
                  <a:pt x="23720" y="956362"/>
                </a:lnTo>
                <a:lnTo>
                  <a:pt x="6206" y="914857"/>
                </a:lnTo>
                <a:lnTo>
                  <a:pt x="0" y="868667"/>
                </a:lnTo>
                <a:lnTo>
                  <a:pt x="0" y="173735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3840" y="5358378"/>
            <a:ext cx="990600" cy="707390"/>
          </a:xfrm>
          <a:custGeom>
            <a:avLst/>
            <a:gdLst/>
            <a:ahLst/>
            <a:cxnLst/>
            <a:rect l="l" t="t" r="r" b="b"/>
            <a:pathLst>
              <a:path w="990600" h="707389">
                <a:moveTo>
                  <a:pt x="671906" y="0"/>
                </a:moveTo>
                <a:lnTo>
                  <a:pt x="671906" y="185496"/>
                </a:lnTo>
                <a:lnTo>
                  <a:pt x="0" y="185496"/>
                </a:lnTo>
                <a:lnTo>
                  <a:pt x="0" y="521652"/>
                </a:lnTo>
                <a:lnTo>
                  <a:pt x="671906" y="521652"/>
                </a:lnTo>
                <a:lnTo>
                  <a:pt x="671906" y="707135"/>
                </a:lnTo>
                <a:lnTo>
                  <a:pt x="990600" y="353567"/>
                </a:lnTo>
                <a:lnTo>
                  <a:pt x="671906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3840" y="5358380"/>
            <a:ext cx="990600" cy="707390"/>
          </a:xfrm>
          <a:custGeom>
            <a:avLst/>
            <a:gdLst/>
            <a:ahLst/>
            <a:cxnLst/>
            <a:rect l="l" t="t" r="r" b="b"/>
            <a:pathLst>
              <a:path w="990600" h="707389">
                <a:moveTo>
                  <a:pt x="0" y="185496"/>
                </a:moveTo>
                <a:lnTo>
                  <a:pt x="671906" y="185496"/>
                </a:lnTo>
                <a:lnTo>
                  <a:pt x="671906" y="0"/>
                </a:lnTo>
                <a:lnTo>
                  <a:pt x="990600" y="353567"/>
                </a:lnTo>
                <a:lnTo>
                  <a:pt x="671906" y="707135"/>
                </a:lnTo>
                <a:lnTo>
                  <a:pt x="671906" y="521652"/>
                </a:lnTo>
                <a:lnTo>
                  <a:pt x="0" y="521652"/>
                </a:lnTo>
                <a:lnTo>
                  <a:pt x="0" y="185496"/>
                </a:lnTo>
                <a:close/>
              </a:path>
            </a:pathLst>
          </a:custGeom>
          <a:ln w="254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687" y="3230879"/>
            <a:ext cx="2981325" cy="460375"/>
          </a:xfrm>
          <a:custGeom>
            <a:avLst/>
            <a:gdLst/>
            <a:ahLst/>
            <a:cxnLst/>
            <a:rect l="l" t="t" r="r" b="b"/>
            <a:pathLst>
              <a:path w="2981325" h="460375">
                <a:moveTo>
                  <a:pt x="0" y="0"/>
                </a:moveTo>
                <a:lnTo>
                  <a:pt x="2980943" y="0"/>
                </a:lnTo>
                <a:lnTo>
                  <a:pt x="2980943" y="460248"/>
                </a:lnTo>
                <a:lnTo>
                  <a:pt x="0" y="4602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20640" y="5269991"/>
            <a:ext cx="3870960" cy="107632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221615" rIns="0" bIns="0" rtlCol="0">
            <a:spAutoFit/>
          </a:bodyPr>
          <a:lstStyle/>
          <a:p>
            <a:pPr marL="382270">
              <a:lnSpc>
                <a:spcPct val="100000"/>
              </a:lnSpc>
              <a:spcBef>
                <a:spcPts val="1745"/>
              </a:spcBef>
            </a:pPr>
            <a:r>
              <a:rPr sz="2000" b="1" spc="-5" dirty="0">
                <a:latin typeface="Arial"/>
                <a:cs typeface="Arial"/>
              </a:rPr>
              <a:t>Remove</a:t>
            </a:r>
            <a:endParaRPr sz="2000">
              <a:latin typeface="Arial"/>
              <a:cs typeface="Arial"/>
            </a:endParaRPr>
          </a:p>
          <a:p>
            <a:pPr marL="742315">
              <a:lnSpc>
                <a:spcPct val="100000"/>
              </a:lnSpc>
              <a:spcBef>
                <a:spcPts val="450"/>
              </a:spcBef>
            </a:pPr>
            <a:r>
              <a:rPr sz="2000" i="1" spc="-10" dirty="0">
                <a:latin typeface="Arial"/>
                <a:cs typeface="Arial"/>
              </a:rPr>
              <a:t>Interference canceller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53840" y="3715508"/>
            <a:ext cx="990600" cy="710565"/>
          </a:xfrm>
          <a:custGeom>
            <a:avLst/>
            <a:gdLst/>
            <a:ahLst/>
            <a:cxnLst/>
            <a:rect l="l" t="t" r="r" b="b"/>
            <a:pathLst>
              <a:path w="990600" h="710564">
                <a:moveTo>
                  <a:pt x="670521" y="0"/>
                </a:moveTo>
                <a:lnTo>
                  <a:pt x="670521" y="186296"/>
                </a:lnTo>
                <a:lnTo>
                  <a:pt x="0" y="186296"/>
                </a:lnTo>
                <a:lnTo>
                  <a:pt x="0" y="523900"/>
                </a:lnTo>
                <a:lnTo>
                  <a:pt x="670521" y="523900"/>
                </a:lnTo>
                <a:lnTo>
                  <a:pt x="670521" y="710183"/>
                </a:lnTo>
                <a:lnTo>
                  <a:pt x="990600" y="355091"/>
                </a:lnTo>
                <a:lnTo>
                  <a:pt x="670521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3840" y="3715508"/>
            <a:ext cx="990600" cy="710565"/>
          </a:xfrm>
          <a:custGeom>
            <a:avLst/>
            <a:gdLst/>
            <a:ahLst/>
            <a:cxnLst/>
            <a:rect l="l" t="t" r="r" b="b"/>
            <a:pathLst>
              <a:path w="990600" h="710564">
                <a:moveTo>
                  <a:pt x="0" y="186296"/>
                </a:moveTo>
                <a:lnTo>
                  <a:pt x="670521" y="186296"/>
                </a:lnTo>
                <a:lnTo>
                  <a:pt x="670521" y="0"/>
                </a:lnTo>
                <a:lnTo>
                  <a:pt x="990600" y="355091"/>
                </a:lnTo>
                <a:lnTo>
                  <a:pt x="670521" y="710183"/>
                </a:lnTo>
                <a:lnTo>
                  <a:pt x="670521" y="523900"/>
                </a:lnTo>
                <a:lnTo>
                  <a:pt x="0" y="523900"/>
                </a:lnTo>
                <a:lnTo>
                  <a:pt x="0" y="186296"/>
                </a:lnTo>
                <a:close/>
              </a:path>
            </a:pathLst>
          </a:custGeom>
          <a:ln w="254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20640" y="3331464"/>
            <a:ext cx="3870960" cy="159766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R="186690" algn="ctr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Recognize and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demodulate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marL="234315" marR="424180" algn="ctr">
              <a:lnSpc>
                <a:spcPts val="2010"/>
              </a:lnSpc>
            </a:pPr>
            <a:r>
              <a:rPr sz="2000" i="1" spc="-10" dirty="0">
                <a:latin typeface="Arial"/>
                <a:cs typeface="Arial"/>
              </a:rPr>
              <a:t>Pulse shape </a:t>
            </a:r>
            <a:r>
              <a:rPr sz="2000" i="1" spc="-15" dirty="0">
                <a:latin typeface="Arial"/>
                <a:cs typeface="Arial"/>
              </a:rPr>
              <a:t>multiple </a:t>
            </a:r>
            <a:r>
              <a:rPr sz="2000" i="1" spc="-5" dirty="0">
                <a:latin typeface="Arial"/>
                <a:cs typeface="Arial"/>
              </a:rPr>
              <a:t>access  </a:t>
            </a:r>
            <a:r>
              <a:rPr sz="2000" i="1" spc="-15" dirty="0">
                <a:latin typeface="Arial"/>
                <a:cs typeface="Arial"/>
              </a:rPr>
              <a:t>Multi-user</a:t>
            </a:r>
            <a:r>
              <a:rPr sz="2000" i="1" spc="4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detection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1314" y="3267138"/>
            <a:ext cx="2479675" cy="68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Inter-user</a:t>
            </a:r>
            <a:r>
              <a:rPr sz="2400" spc="-2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interference</a:t>
            </a:r>
            <a:endParaRPr sz="1600">
              <a:latin typeface="Arial"/>
              <a:cs typeface="Arial"/>
            </a:endParaRPr>
          </a:p>
          <a:p>
            <a:pPr marL="215900">
              <a:lnSpc>
                <a:spcPct val="100000"/>
              </a:lnSpc>
              <a:spcBef>
                <a:spcPts val="180"/>
              </a:spcBef>
            </a:pPr>
            <a:r>
              <a:rPr sz="1800" spc="-5" dirty="0">
                <a:latin typeface="Arial"/>
                <a:cs typeface="Arial"/>
              </a:rPr>
              <a:t>“IUI” </a:t>
            </a:r>
            <a:r>
              <a:rPr sz="1800" dirty="0">
                <a:latin typeface="Times New Roman"/>
                <a:cs typeface="Times New Roman"/>
              </a:rPr>
              <a:t>in this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presentation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5425" y="4000880"/>
            <a:ext cx="2994025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 marR="5080" indent="-58419">
              <a:lnSpc>
                <a:spcPct val="110000"/>
              </a:lnSpc>
            </a:pPr>
            <a:r>
              <a:rPr sz="1600" spc="-5" dirty="0">
                <a:latin typeface="Arial"/>
                <a:cs typeface="Arial"/>
              </a:rPr>
              <a:t>Interference </a:t>
            </a:r>
            <a:r>
              <a:rPr sz="1600" dirty="0">
                <a:latin typeface="Arial"/>
                <a:cs typeface="Arial"/>
              </a:rPr>
              <a:t>from a system </a:t>
            </a:r>
            <a:r>
              <a:rPr sz="1600" spc="-5" dirty="0">
                <a:latin typeface="Arial"/>
                <a:cs typeface="Arial"/>
              </a:rPr>
              <a:t>using 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10" dirty="0">
                <a:latin typeface="Arial"/>
                <a:cs typeface="Arial"/>
              </a:rPr>
              <a:t>same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pulse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5759" y="4922520"/>
            <a:ext cx="3221990" cy="460375"/>
          </a:xfrm>
          <a:custGeom>
            <a:avLst/>
            <a:gdLst/>
            <a:ahLst/>
            <a:cxnLst/>
            <a:rect l="l" t="t" r="r" b="b"/>
            <a:pathLst>
              <a:path w="3221990" h="460375">
                <a:moveTo>
                  <a:pt x="0" y="0"/>
                </a:moveTo>
                <a:lnTo>
                  <a:pt x="3221736" y="0"/>
                </a:lnTo>
                <a:lnTo>
                  <a:pt x="3221736" y="460247"/>
                </a:lnTo>
                <a:lnTo>
                  <a:pt x="0" y="4602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3989" y="4957826"/>
            <a:ext cx="2836545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Inter-system</a:t>
            </a:r>
            <a:r>
              <a:rPr sz="2400" spc="-2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interference</a:t>
            </a:r>
            <a:endParaRPr sz="1600">
              <a:latin typeface="Arial"/>
              <a:cs typeface="Arial"/>
            </a:endParaRPr>
          </a:p>
          <a:p>
            <a:pPr marL="3759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Arial"/>
                <a:cs typeface="Arial"/>
              </a:rPr>
              <a:t>“ISI” </a:t>
            </a:r>
            <a:r>
              <a:rPr sz="1800" dirty="0">
                <a:latin typeface="Times New Roman"/>
                <a:cs typeface="Times New Roman"/>
              </a:rPr>
              <a:t>in this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presentation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14914" y="591439"/>
            <a:ext cx="777239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8745">
              <a:lnSpc>
                <a:spcPct val="100000"/>
              </a:lnSpc>
              <a:tabLst>
                <a:tab pos="3158490" algn="l"/>
              </a:tabLst>
            </a:pPr>
            <a:r>
              <a:rPr lang="en-US" sz="3200" spc="5" dirty="0"/>
              <a:t>6</a:t>
            </a:r>
            <a:r>
              <a:rPr sz="3200" spc="5" dirty="0"/>
              <a:t>.2</a:t>
            </a:r>
            <a:r>
              <a:rPr sz="3200" spc="-5" dirty="0"/>
              <a:t> </a:t>
            </a:r>
            <a:r>
              <a:rPr sz="3200" spc="-15" dirty="0"/>
              <a:t>Approach</a:t>
            </a:r>
            <a:r>
              <a:rPr sz="3200" spc="80" dirty="0"/>
              <a:t> </a:t>
            </a:r>
            <a:r>
              <a:rPr sz="3200" spc="-5" dirty="0"/>
              <a:t>for	</a:t>
            </a:r>
            <a:r>
              <a:rPr sz="3200" dirty="0"/>
              <a:t>Intra </a:t>
            </a:r>
            <a:r>
              <a:rPr sz="3200" spc="-5" dirty="0"/>
              <a:t>and</a:t>
            </a:r>
            <a:r>
              <a:rPr sz="3200" spc="-80" dirty="0"/>
              <a:t> </a:t>
            </a:r>
            <a:r>
              <a:rPr sz="3200" dirty="0"/>
              <a:t>Inter</a:t>
            </a:r>
            <a:r>
              <a:rPr sz="3200" spc="-20" dirty="0"/>
              <a:t> </a:t>
            </a:r>
            <a:r>
              <a:rPr sz="3200" spc="-15" dirty="0"/>
              <a:t>System </a:t>
            </a:r>
            <a:r>
              <a:rPr sz="3200" dirty="0"/>
              <a:t> Interference </a:t>
            </a:r>
            <a:r>
              <a:rPr sz="3200" spc="-5" dirty="0"/>
              <a:t>among </a:t>
            </a:r>
            <a:r>
              <a:rPr sz="3200" spc="-30" dirty="0"/>
              <a:t>BAN </a:t>
            </a:r>
            <a:r>
              <a:rPr sz="3200" spc="-5" dirty="0"/>
              <a:t>and Other</a:t>
            </a:r>
            <a:r>
              <a:rPr sz="3200" spc="65" dirty="0"/>
              <a:t> </a:t>
            </a:r>
            <a:r>
              <a:rPr sz="3200" spc="-25" dirty="0"/>
              <a:t>PANs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5370" y="5706382"/>
            <a:ext cx="299402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Interference </a:t>
            </a:r>
            <a:r>
              <a:rPr sz="1600" dirty="0">
                <a:latin typeface="Arial"/>
                <a:cs typeface="Arial"/>
              </a:rPr>
              <a:t>from a system </a:t>
            </a:r>
            <a:r>
              <a:rPr sz="1600" spc="-5" dirty="0">
                <a:latin typeface="Arial"/>
                <a:cs typeface="Arial"/>
              </a:rPr>
              <a:t>using  overlapped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frequency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50775" y="3500373"/>
            <a:ext cx="75692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kno</a:t>
            </a:r>
            <a:r>
              <a:rPr sz="1800" b="1" spc="3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56262" y="5053025"/>
            <a:ext cx="103695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unkno</a:t>
            </a:r>
            <a:r>
              <a:rPr sz="1800" b="1" spc="3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C0A36D9F-C885-442A-8906-70B4706C13F3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F59CCC39-AB52-42CB-8A17-0B870813BD07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CEE9CE0C-9622-3DD9-196F-9539A943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57</a:t>
            </a:fld>
            <a:endParaRPr lang="fi-FI" altLang="ja-JP"/>
          </a:p>
        </p:txBody>
      </p:sp>
      <p:sp>
        <p:nvSpPr>
          <p:cNvPr id="23" name="日付プレースホルダー 22">
            <a:extLst>
              <a:ext uri="{FF2B5EF4-FFF2-40B4-BE49-F238E27FC236}">
                <a16:creationId xmlns:a16="http://schemas.microsoft.com/office/drawing/2014/main" id="{3C328673-E54A-ADB5-2CDC-03050D7CA55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2362200"/>
            <a:ext cx="4419599" cy="2923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" y="1137889"/>
            <a:ext cx="240791" cy="249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39" y="1557528"/>
            <a:ext cx="152400" cy="16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639" y="2240279"/>
            <a:ext cx="152400" cy="16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639" y="2926079"/>
            <a:ext cx="152400" cy="16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639" y="3611879"/>
            <a:ext cx="152400" cy="16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7639" y="4571999"/>
            <a:ext cx="152400" cy="16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639" y="5532120"/>
            <a:ext cx="152400" cy="16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1223" y="1487423"/>
            <a:ext cx="3939540" cy="4577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consists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10" dirty="0">
                <a:latin typeface="Times New Roman"/>
                <a:cs typeface="Times New Roman"/>
              </a:rPr>
              <a:t>matched filter </a:t>
            </a:r>
            <a:r>
              <a:rPr sz="1800" spc="5" dirty="0">
                <a:latin typeface="ＭＳ 明朝"/>
                <a:cs typeface="ＭＳ 明朝"/>
              </a:rPr>
              <a:t>（</a:t>
            </a:r>
            <a:r>
              <a:rPr sz="1800" spc="5" dirty="0">
                <a:latin typeface="Times New Roman"/>
                <a:cs typeface="Times New Roman"/>
              </a:rPr>
              <a:t>MF</a:t>
            </a:r>
            <a:r>
              <a:rPr sz="1800" spc="7" baseline="-20833" dirty="0">
                <a:latin typeface="Times New Roman"/>
                <a:cs typeface="Times New Roman"/>
              </a:rPr>
              <a:t>1</a:t>
            </a:r>
            <a:r>
              <a:rPr sz="1800" spc="5" dirty="0">
                <a:latin typeface="ＭＳ 明朝"/>
                <a:cs typeface="ＭＳ 明朝"/>
              </a:rPr>
              <a:t>）</a:t>
            </a:r>
            <a:r>
              <a:rPr sz="1800" spc="-450" dirty="0">
                <a:latin typeface="ＭＳ 明朝"/>
                <a:cs typeface="ＭＳ 明朝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MF  </a:t>
            </a:r>
            <a:r>
              <a:rPr sz="1800" spc="-5" dirty="0">
                <a:latin typeface="Times New Roman"/>
                <a:cs typeface="Times New Roman"/>
              </a:rPr>
              <a:t>Group</a:t>
            </a:r>
            <a:r>
              <a:rPr sz="1800" spc="-5" dirty="0">
                <a:latin typeface="ＭＳ 明朝"/>
                <a:cs typeface="ＭＳ 明朝"/>
              </a:rPr>
              <a:t>（</a:t>
            </a:r>
            <a:r>
              <a:rPr sz="1800" spc="-5" dirty="0">
                <a:latin typeface="Times New Roman"/>
                <a:cs typeface="Times New Roman"/>
              </a:rPr>
              <a:t>MFG</a:t>
            </a:r>
            <a:r>
              <a:rPr sz="1800" spc="-5" dirty="0">
                <a:latin typeface="ＭＳ 明朝"/>
                <a:cs typeface="ＭＳ 明朝"/>
              </a:rPr>
              <a:t>）</a:t>
            </a:r>
            <a:endParaRPr sz="1800">
              <a:latin typeface="ＭＳ 明朝"/>
              <a:cs typeface="ＭＳ 明朝"/>
            </a:endParaRPr>
          </a:p>
          <a:p>
            <a:pPr marL="12700" marR="294640">
              <a:lnSpc>
                <a:spcPct val="100000"/>
              </a:lnSpc>
              <a:spcBef>
                <a:spcPts val="1055"/>
              </a:spcBef>
            </a:pPr>
            <a:r>
              <a:rPr sz="1800" spc="-50" dirty="0">
                <a:latin typeface="Times New Roman"/>
                <a:cs typeface="Times New Roman"/>
              </a:rPr>
              <a:t>Tap </a:t>
            </a:r>
            <a:r>
              <a:rPr sz="1800" spc="-10" dirty="0">
                <a:latin typeface="Times New Roman"/>
                <a:cs typeface="Times New Roman"/>
              </a:rPr>
              <a:t>coefficients </a:t>
            </a:r>
            <a:r>
              <a:rPr sz="1800" spc="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MF</a:t>
            </a:r>
            <a:r>
              <a:rPr sz="1800" baseline="-20833" dirty="0">
                <a:latin typeface="Arial"/>
                <a:cs typeface="Arial"/>
              </a:rPr>
              <a:t>1 </a:t>
            </a:r>
            <a:r>
              <a:rPr sz="1800" spc="-5" dirty="0">
                <a:latin typeface="Times New Roman"/>
                <a:cs typeface="Times New Roman"/>
              </a:rPr>
              <a:t>are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5" dirty="0">
                <a:latin typeface="Times New Roman"/>
                <a:cs typeface="Times New Roman"/>
              </a:rPr>
              <a:t>same as  </a:t>
            </a:r>
            <a:r>
              <a:rPr sz="1800" spc="-5" dirty="0">
                <a:latin typeface="Times New Roman"/>
                <a:cs typeface="Times New Roman"/>
              </a:rPr>
              <a:t>sequence </a:t>
            </a:r>
            <a:r>
              <a:rPr sz="1800" spc="5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desired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signal.</a:t>
            </a:r>
            <a:endParaRPr sz="1800">
              <a:latin typeface="Times New Roman"/>
              <a:cs typeface="Times New Roman"/>
            </a:endParaRPr>
          </a:p>
          <a:p>
            <a:pPr marL="12700" marR="365125">
              <a:lnSpc>
                <a:spcPct val="100000"/>
              </a:lnSpc>
              <a:spcBef>
                <a:spcPts val="1075"/>
              </a:spcBef>
            </a:pPr>
            <a:r>
              <a:rPr sz="1800" spc="-10" dirty="0">
                <a:latin typeface="Times New Roman"/>
                <a:cs typeface="Times New Roman"/>
              </a:rPr>
              <a:t>Coefficients </a:t>
            </a:r>
            <a:r>
              <a:rPr sz="1800" spc="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MF</a:t>
            </a:r>
            <a:r>
              <a:rPr sz="1800" baseline="-20833" dirty="0">
                <a:latin typeface="Arial"/>
                <a:cs typeface="Arial"/>
              </a:rPr>
              <a:t>1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10" dirty="0">
                <a:latin typeface="Times New Roman"/>
                <a:cs typeface="Times New Roman"/>
              </a:rPr>
              <a:t>each </a:t>
            </a:r>
            <a:r>
              <a:rPr sz="1800" dirty="0">
                <a:latin typeface="Times New Roman"/>
                <a:cs typeface="Times New Roman"/>
              </a:rPr>
              <a:t>MF</a:t>
            </a:r>
            <a:r>
              <a:rPr sz="1800" i="1" baseline="-20833" dirty="0">
                <a:latin typeface="Times New Roman"/>
                <a:cs typeface="Times New Roman"/>
              </a:rPr>
              <a:t>k </a:t>
            </a:r>
            <a:r>
              <a:rPr sz="1800" dirty="0">
                <a:latin typeface="Times New Roman"/>
                <a:cs typeface="Times New Roman"/>
              </a:rPr>
              <a:t>that  constituting MFG </a:t>
            </a:r>
            <a:r>
              <a:rPr sz="1800" spc="-5" dirty="0">
                <a:latin typeface="Times New Roman"/>
                <a:cs typeface="Times New Roman"/>
              </a:rPr>
              <a:t>are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orthogonal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 marR="163195">
              <a:lnSpc>
                <a:spcPct val="100000"/>
              </a:lnSpc>
              <a:spcBef>
                <a:spcPts val="1075"/>
              </a:spcBef>
            </a:pPr>
            <a:r>
              <a:rPr sz="1800" spc="-5" dirty="0">
                <a:latin typeface="Times New Roman"/>
                <a:cs typeface="Times New Roman"/>
              </a:rPr>
              <a:t>Desired signal </a:t>
            </a:r>
            <a:r>
              <a:rPr sz="1800" dirty="0">
                <a:latin typeface="Times New Roman"/>
                <a:cs typeface="Times New Roman"/>
              </a:rPr>
              <a:t>does </a:t>
            </a:r>
            <a:r>
              <a:rPr sz="1800" spc="5" dirty="0">
                <a:latin typeface="Times New Roman"/>
                <a:cs typeface="Times New Roman"/>
              </a:rPr>
              <a:t>not </a:t>
            </a:r>
            <a:r>
              <a:rPr sz="1800" dirty="0">
                <a:latin typeface="Times New Roman"/>
                <a:cs typeface="Times New Roman"/>
              </a:rPr>
              <a:t>through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MF</a:t>
            </a:r>
            <a:r>
              <a:rPr sz="1800" baseline="-20833" dirty="0">
                <a:latin typeface="Times New Roman"/>
                <a:cs typeface="Times New Roman"/>
              </a:rPr>
              <a:t>2</a:t>
            </a:r>
            <a:r>
              <a:rPr sz="1800" baseline="-20833" dirty="0">
                <a:latin typeface="ＭＳ 明朝"/>
                <a:cs typeface="ＭＳ 明朝"/>
              </a:rPr>
              <a:t>～</a:t>
            </a:r>
            <a:r>
              <a:rPr sz="1800" i="1" baseline="-20833" dirty="0">
                <a:latin typeface="Times New Roman"/>
                <a:cs typeface="Times New Roman"/>
              </a:rPr>
              <a:t>K</a:t>
            </a:r>
            <a:r>
              <a:rPr sz="1800" baseline="-20833" dirty="0">
                <a:latin typeface="Times New Roman"/>
                <a:cs typeface="Times New Roman"/>
              </a:rPr>
              <a:t>-1  </a:t>
            </a:r>
            <a:r>
              <a:rPr sz="1800" spc="-5" dirty="0">
                <a:latin typeface="Times New Roman"/>
                <a:cs typeface="Times New Roman"/>
              </a:rPr>
              <a:t>because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orthogonality.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→only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interference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can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through.</a:t>
            </a:r>
            <a:endParaRPr sz="1800">
              <a:latin typeface="Times New Roman"/>
              <a:cs typeface="Times New Roman"/>
            </a:endParaRPr>
          </a:p>
          <a:p>
            <a:pPr marL="12700" marR="102235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MFG 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makes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replica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interference signal 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by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lenear combination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with weight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vector  w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linear combiner;</a:t>
            </a:r>
            <a:r>
              <a:rPr sz="1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LC.</a:t>
            </a:r>
            <a:endParaRPr sz="1800">
              <a:latin typeface="Times New Roman"/>
              <a:cs typeface="Times New Roman"/>
            </a:endParaRPr>
          </a:p>
          <a:p>
            <a:pPr marL="12700" marR="48831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Subtract </a:t>
            </a:r>
            <a:r>
              <a:rPr sz="1800" spc="-5" dirty="0">
                <a:latin typeface="Times New Roman"/>
                <a:cs typeface="Times New Roman"/>
              </a:rPr>
              <a:t>interference replica from </a:t>
            </a:r>
            <a:r>
              <a:rPr sz="1800" dirty="0">
                <a:latin typeface="Times New Roman"/>
                <a:cs typeface="Times New Roman"/>
              </a:rPr>
              <a:t>the  </a:t>
            </a:r>
            <a:r>
              <a:rPr sz="1800" spc="5" dirty="0">
                <a:latin typeface="Times New Roman"/>
                <a:cs typeface="Times New Roman"/>
              </a:rPr>
              <a:t>output of </a:t>
            </a:r>
            <a:r>
              <a:rPr sz="1800" dirty="0">
                <a:latin typeface="Times New Roman"/>
                <a:cs typeface="Times New Roman"/>
              </a:rPr>
              <a:t>MF</a:t>
            </a:r>
            <a:r>
              <a:rPr sz="1800" baseline="-20833" dirty="0">
                <a:latin typeface="Arial"/>
                <a:cs typeface="Arial"/>
              </a:rPr>
              <a:t>1</a:t>
            </a:r>
            <a:r>
              <a:rPr sz="1800" spc="-330" baseline="-20833" dirty="0">
                <a:latin typeface="Arial"/>
                <a:cs typeface="Arial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3523" y="1830323"/>
            <a:ext cx="4419600" cy="36576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30"/>
              </a:spcBef>
            </a:pPr>
            <a:r>
              <a:rPr sz="2100" spc="10" dirty="0">
                <a:latin typeface="Arial"/>
                <a:cs typeface="Arial"/>
              </a:rPr>
              <a:t>Principle </a:t>
            </a:r>
            <a:r>
              <a:rPr sz="2100" spc="5" dirty="0">
                <a:latin typeface="Arial"/>
                <a:cs typeface="Arial"/>
              </a:rPr>
              <a:t>of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OMF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107" y="6063996"/>
            <a:ext cx="8943340" cy="39941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240"/>
              </a:spcBef>
            </a:pPr>
            <a:r>
              <a:rPr sz="2000" i="1" spc="-15" dirty="0">
                <a:solidFill>
                  <a:srgbClr val="FF0000"/>
                </a:solidFill>
                <a:latin typeface="Arial"/>
                <a:cs typeface="Arial"/>
              </a:rPr>
              <a:t>OMF </a:t>
            </a:r>
            <a:r>
              <a:rPr sz="2000" i="1" spc="-5" dirty="0">
                <a:solidFill>
                  <a:srgbClr val="FF0000"/>
                </a:solidFill>
                <a:latin typeface="Arial"/>
                <a:cs typeface="Arial"/>
              </a:rPr>
              <a:t>can remove </a:t>
            </a:r>
            <a:r>
              <a:rPr sz="2000" i="1" spc="-10" dirty="0">
                <a:solidFill>
                  <a:srgbClr val="FF0000"/>
                </a:solidFill>
                <a:latin typeface="Arial"/>
                <a:cs typeface="Arial"/>
              </a:rPr>
              <a:t>interference without any pre-knowledge of</a:t>
            </a:r>
            <a:r>
              <a:rPr sz="2000" i="1" spc="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Arial"/>
                <a:cs typeface="Arial"/>
              </a:rPr>
              <a:t>interference.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1763" y="576675"/>
            <a:ext cx="7149465" cy="896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175">
              <a:lnSpc>
                <a:spcPct val="100000"/>
              </a:lnSpc>
            </a:pPr>
            <a:r>
              <a:rPr lang="en-US" sz="2800" b="1" spc="5" dirty="0">
                <a:latin typeface="Arial"/>
                <a:cs typeface="Arial"/>
              </a:rPr>
              <a:t>6</a:t>
            </a:r>
            <a:r>
              <a:rPr sz="2800" b="1" spc="5" dirty="0">
                <a:latin typeface="Arial"/>
                <a:cs typeface="Arial"/>
              </a:rPr>
              <a:t>.3 </a:t>
            </a:r>
            <a:r>
              <a:rPr sz="2800" b="1" dirty="0">
                <a:latin typeface="Arial"/>
                <a:cs typeface="Arial"/>
              </a:rPr>
              <a:t>Time Domain Interference</a:t>
            </a:r>
            <a:r>
              <a:rPr sz="2800" b="1" spc="-14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Mitigation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800" spc="-5" dirty="0">
                <a:latin typeface="Arial"/>
                <a:cs typeface="Arial"/>
              </a:rPr>
              <a:t>OMF</a:t>
            </a:r>
            <a:r>
              <a:rPr sz="2800" spc="-5" dirty="0">
                <a:latin typeface="ＭＳ ゴシック"/>
                <a:cs typeface="ＭＳ ゴシック"/>
              </a:rPr>
              <a:t>；</a:t>
            </a:r>
            <a:r>
              <a:rPr sz="2800" spc="-720" dirty="0">
                <a:latin typeface="ＭＳ ゴシック"/>
                <a:cs typeface="ＭＳ ゴシック"/>
              </a:rPr>
              <a:t> </a:t>
            </a:r>
            <a:r>
              <a:rPr sz="2800" dirty="0">
                <a:latin typeface="Arial"/>
                <a:cs typeface="Arial"/>
              </a:rPr>
              <a:t>orthogonal matched </a:t>
            </a:r>
            <a:r>
              <a:rPr sz="2800" spc="5" dirty="0">
                <a:latin typeface="Arial"/>
                <a:cs typeface="Arial"/>
              </a:rPr>
              <a:t>filter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703AB1AB-68A6-441D-8F62-E7B51463D29C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2D3D7685-AD2B-4357-9207-D05D05CD706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5D24105-B3B9-51A1-EECC-2681880AC5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58</a:t>
            </a:fld>
            <a:endParaRPr lang="en-US" altLang="ja-JP" spc="-10" dirty="0"/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C4F39729-5613-3CC2-7527-3ACB50D4B82E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3416EA-0A10-D426-794E-3B9A7058314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19600" y="2240279"/>
            <a:ext cx="4571999" cy="3215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08915" y="1091501"/>
            <a:ext cx="204203" cy="213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40638" y="1000062"/>
            <a:ext cx="576516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latin typeface="Arial"/>
                <a:cs typeface="Arial"/>
              </a:rPr>
              <a:t>TDL-AA</a:t>
            </a:r>
            <a:r>
              <a:rPr sz="2400" spc="-20" dirty="0">
                <a:latin typeface="ＭＳ ゴシック"/>
                <a:cs typeface="ＭＳ ゴシック"/>
              </a:rPr>
              <a:t>；</a:t>
            </a:r>
            <a:r>
              <a:rPr sz="2400" spc="-20" dirty="0">
                <a:latin typeface="Arial"/>
                <a:cs typeface="Arial"/>
              </a:rPr>
              <a:t>Tapped </a:t>
            </a:r>
            <a:r>
              <a:rPr sz="2400" dirty="0">
                <a:latin typeface="Arial"/>
                <a:cs typeface="Arial"/>
              </a:rPr>
              <a:t>delay </a:t>
            </a:r>
            <a:r>
              <a:rPr sz="2400" spc="-5" dirty="0">
                <a:latin typeface="Arial"/>
                <a:cs typeface="Arial"/>
              </a:rPr>
              <a:t>line array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antenna</a:t>
            </a:r>
          </a:p>
        </p:txBody>
      </p:sp>
      <p:sp>
        <p:nvSpPr>
          <p:cNvPr id="7" name="object 7"/>
          <p:cNvSpPr/>
          <p:nvPr/>
        </p:nvSpPr>
        <p:spPr>
          <a:xfrm>
            <a:off x="167639" y="1554479"/>
            <a:ext cx="152400" cy="16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67639" y="2240279"/>
            <a:ext cx="152400" cy="16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67639" y="2651760"/>
            <a:ext cx="152400" cy="161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41451" y="1484376"/>
            <a:ext cx="3925570" cy="262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018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Array </a:t>
            </a:r>
            <a:r>
              <a:rPr sz="1800" dirty="0">
                <a:latin typeface="Times New Roman"/>
                <a:cs typeface="Times New Roman"/>
              </a:rPr>
              <a:t>antenna </a:t>
            </a:r>
            <a:r>
              <a:rPr sz="1800" spc="5" dirty="0">
                <a:latin typeface="Times New Roman"/>
                <a:cs typeface="Times New Roman"/>
              </a:rPr>
              <a:t>by </a:t>
            </a:r>
            <a:r>
              <a:rPr sz="1800" dirty="0">
                <a:latin typeface="Times New Roman"/>
                <a:cs typeface="Times New Roman"/>
              </a:rPr>
              <a:t>using </a:t>
            </a:r>
            <a:r>
              <a:rPr sz="1800" spc="-5" dirty="0">
                <a:latin typeface="Times New Roman"/>
                <a:cs typeface="Times New Roman"/>
              </a:rPr>
              <a:t>multiple </a:t>
            </a:r>
            <a:r>
              <a:rPr sz="1800" dirty="0">
                <a:latin typeface="Times New Roman"/>
                <a:cs typeface="Times New Roman"/>
              </a:rPr>
              <a:t>antenna  </a:t>
            </a:r>
            <a:r>
              <a:rPr sz="1800" spc="-10" dirty="0">
                <a:latin typeface="Times New Roman"/>
                <a:cs typeface="Times New Roman"/>
              </a:rPr>
              <a:t>elements </a:t>
            </a:r>
            <a:r>
              <a:rPr sz="1800" dirty="0">
                <a:latin typeface="Times New Roman"/>
                <a:cs typeface="Times New Roman"/>
              </a:rPr>
              <a:t>and tapped </a:t>
            </a:r>
            <a:r>
              <a:rPr sz="1800" spc="-5" dirty="0">
                <a:latin typeface="Times New Roman"/>
                <a:cs typeface="Times New Roman"/>
              </a:rPr>
              <a:t>delay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line.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Times New Roman"/>
                <a:cs typeface="Times New Roman"/>
              </a:rPr>
              <a:t>Each </a:t>
            </a:r>
            <a:r>
              <a:rPr sz="1800" dirty="0">
                <a:latin typeface="Times New Roman"/>
                <a:cs typeface="Times New Roman"/>
              </a:rPr>
              <a:t>antenna branch has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coefficients.</a:t>
            </a:r>
            <a:endParaRPr sz="1800" dirty="0">
              <a:latin typeface="Times New Roman"/>
              <a:cs typeface="Times New Roman"/>
            </a:endParaRPr>
          </a:p>
          <a:p>
            <a:pPr marL="12700" marR="12065">
              <a:lnSpc>
                <a:spcPct val="100000"/>
              </a:lnSpc>
              <a:spcBef>
                <a:spcPts val="1080"/>
              </a:spcBef>
            </a:pPr>
            <a:r>
              <a:rPr sz="1800" spc="-20" dirty="0">
                <a:latin typeface="Times New Roman"/>
                <a:cs typeface="Times New Roman"/>
              </a:rPr>
              <a:t>Transfer </a:t>
            </a:r>
            <a:r>
              <a:rPr sz="1800" spc="-5" dirty="0">
                <a:latin typeface="Times New Roman"/>
                <a:cs typeface="Times New Roman"/>
              </a:rPr>
              <a:t>function </a:t>
            </a:r>
            <a:r>
              <a:rPr sz="1800" spc="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this antenna has  </a:t>
            </a:r>
            <a:r>
              <a:rPr sz="1800" spc="-10" dirty="0">
                <a:latin typeface="Times New Roman"/>
                <a:cs typeface="Times New Roman"/>
              </a:rPr>
              <a:t>parameters </a:t>
            </a:r>
            <a:r>
              <a:rPr sz="1800" spc="5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signal incoming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angle;</a:t>
            </a:r>
            <a:r>
              <a:rPr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θ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and 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frequency; 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ts val="2140"/>
              </a:lnSpc>
              <a:spcBef>
                <a:spcPts val="1190"/>
              </a:spcBef>
            </a:pPr>
            <a:r>
              <a:rPr sz="1800" spc="455" dirty="0">
                <a:latin typeface="ＭＳ 明朝"/>
                <a:cs typeface="ＭＳ 明朝"/>
              </a:rPr>
              <a:t>⇒</a:t>
            </a:r>
            <a:r>
              <a:rPr sz="1800" spc="455" dirty="0">
                <a:solidFill>
                  <a:srgbClr val="FF0000"/>
                </a:solidFill>
                <a:latin typeface="Times New Roman"/>
                <a:cs typeface="Times New Roman"/>
              </a:rPr>
              <a:t>has</a:t>
            </a:r>
            <a:r>
              <a:rPr sz="18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characteristics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of both of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spatial </a:t>
            </a:r>
            <a:r>
              <a:rPr sz="1800" spc="-585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1800" spc="-4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time</a:t>
            </a:r>
            <a:r>
              <a:rPr sz="18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domain.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1123" y="1830323"/>
            <a:ext cx="4572000" cy="383476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330"/>
              </a:spcBef>
            </a:pPr>
            <a:r>
              <a:rPr sz="2100" spc="10" dirty="0">
                <a:latin typeface="Arial"/>
                <a:cs typeface="Arial"/>
              </a:rPr>
              <a:t>Principle </a:t>
            </a:r>
            <a:r>
              <a:rPr sz="2100" spc="5" dirty="0">
                <a:latin typeface="Arial"/>
                <a:cs typeface="Arial"/>
              </a:rPr>
              <a:t>of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TDL-AA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15725" y="1368247"/>
            <a:ext cx="374142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0" dirty="0">
                <a:latin typeface="ＭＳ ゴシック"/>
                <a:cs typeface="ＭＳ ゴシック"/>
              </a:rPr>
              <a:t>（</a:t>
            </a:r>
            <a:r>
              <a:rPr sz="1800" spc="-30" dirty="0">
                <a:latin typeface="Arial"/>
                <a:cs typeface="Arial"/>
              </a:rPr>
              <a:t>Tapped </a:t>
            </a:r>
            <a:r>
              <a:rPr sz="1800" dirty="0">
                <a:latin typeface="Arial"/>
                <a:cs typeface="Arial"/>
              </a:rPr>
              <a:t>delay line array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antenna</a:t>
            </a:r>
            <a:r>
              <a:rPr sz="1800" dirty="0">
                <a:latin typeface="ＭＳ ゴシック"/>
                <a:cs typeface="ＭＳ ゴシック"/>
              </a:rPr>
              <a:t>）</a:t>
            </a:r>
          </a:p>
        </p:txBody>
      </p:sp>
      <p:sp>
        <p:nvSpPr>
          <p:cNvPr id="13" name="object 13"/>
          <p:cNvSpPr/>
          <p:nvPr/>
        </p:nvSpPr>
        <p:spPr>
          <a:xfrm>
            <a:off x="76200" y="5419344"/>
            <a:ext cx="4190987" cy="643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8871" y="4565903"/>
            <a:ext cx="4148327" cy="890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18871" y="4093464"/>
            <a:ext cx="1219199" cy="563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62902" y="560611"/>
            <a:ext cx="774303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spc="5" dirty="0"/>
              <a:t>6</a:t>
            </a:r>
            <a:r>
              <a:rPr sz="3200" b="1" spc="5" dirty="0"/>
              <a:t>.4 </a:t>
            </a:r>
            <a:r>
              <a:rPr sz="3200" b="1" spc="-5" dirty="0"/>
              <a:t>Space </a:t>
            </a:r>
            <a:r>
              <a:rPr sz="3200" b="1" dirty="0"/>
              <a:t>Domain Interference</a:t>
            </a:r>
            <a:r>
              <a:rPr sz="3200" b="1" spc="-110" dirty="0"/>
              <a:t> </a:t>
            </a:r>
            <a:r>
              <a:rPr sz="3200" b="1" spc="5" dirty="0"/>
              <a:t>Mitigation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07377" y="6077903"/>
            <a:ext cx="798385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TDL-AA 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can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work 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as interference </a:t>
            </a:r>
            <a:r>
              <a:rPr sz="1800" i="1" spc="5" dirty="0">
                <a:solidFill>
                  <a:srgbClr val="FF0000"/>
                </a:solidFill>
                <a:latin typeface="Arial"/>
                <a:cs typeface="Arial"/>
              </a:rPr>
              <a:t>canceller 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on both of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time 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i="1" spc="5" dirty="0">
                <a:solidFill>
                  <a:srgbClr val="FF0000"/>
                </a:solidFill>
                <a:latin typeface="Arial"/>
                <a:cs typeface="Arial"/>
              </a:rPr>
              <a:t>space</a:t>
            </a:r>
            <a:r>
              <a:rPr sz="1800" i="1" spc="-3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domains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4FFDEECF-9101-4D23-BC04-399AE0B20B95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7B3889A0-E6C7-4F8F-B6C3-0748BF3BF4C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530F50F-6724-6CE4-8A54-78A74847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59</a:t>
            </a:fld>
            <a:endParaRPr lang="fi-FI" altLang="ja-JP"/>
          </a:p>
        </p:txBody>
      </p:sp>
      <p:sp>
        <p:nvSpPr>
          <p:cNvPr id="19" name="日付プレースホルダー 18">
            <a:extLst>
              <a:ext uri="{FF2B5EF4-FFF2-40B4-BE49-F238E27FC236}">
                <a16:creationId xmlns:a16="http://schemas.microsoft.com/office/drawing/2014/main" id="{F1ABF909-9CCE-3F45-C5A1-9F288DC758E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506723" y="5923788"/>
            <a:ext cx="1393190" cy="25971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R="241300" algn="r">
              <a:lnSpc>
                <a:spcPct val="100000"/>
              </a:lnSpc>
              <a:spcBef>
                <a:spcPts val="590"/>
              </a:spcBef>
            </a:pPr>
            <a:r>
              <a:rPr sz="1200" spc="-5" dirty="0">
                <a:solidFill>
                  <a:srgbClr val="F7ECCD"/>
                </a:solidFill>
                <a:latin typeface="Arial"/>
                <a:cs typeface="Arial"/>
              </a:rPr>
              <a:t>6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33888" y="4635772"/>
            <a:ext cx="602016" cy="379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796783" y="4258147"/>
            <a:ext cx="768350" cy="485140"/>
          </a:xfrm>
          <a:custGeom>
            <a:avLst/>
            <a:gdLst/>
            <a:ahLst/>
            <a:cxnLst/>
            <a:rect l="l" t="t" r="r" b="b"/>
            <a:pathLst>
              <a:path w="768350" h="485139">
                <a:moveTo>
                  <a:pt x="3164" y="329376"/>
                </a:moveTo>
                <a:lnTo>
                  <a:pt x="2373" y="332098"/>
                </a:lnTo>
                <a:lnTo>
                  <a:pt x="1582" y="332098"/>
                </a:lnTo>
                <a:lnTo>
                  <a:pt x="791" y="334820"/>
                </a:lnTo>
                <a:lnTo>
                  <a:pt x="0" y="334820"/>
                </a:lnTo>
                <a:lnTo>
                  <a:pt x="26108" y="345708"/>
                </a:lnTo>
                <a:lnTo>
                  <a:pt x="51821" y="353875"/>
                </a:lnTo>
                <a:lnTo>
                  <a:pt x="76347" y="364763"/>
                </a:lnTo>
                <a:lnTo>
                  <a:pt x="100081" y="370208"/>
                </a:lnTo>
                <a:lnTo>
                  <a:pt x="122629" y="378374"/>
                </a:lnTo>
                <a:lnTo>
                  <a:pt x="166538" y="389262"/>
                </a:lnTo>
                <a:lnTo>
                  <a:pt x="187108" y="391984"/>
                </a:lnTo>
                <a:lnTo>
                  <a:pt x="207283" y="397429"/>
                </a:lnTo>
                <a:lnTo>
                  <a:pt x="264246" y="405595"/>
                </a:lnTo>
                <a:lnTo>
                  <a:pt x="282443" y="405595"/>
                </a:lnTo>
                <a:lnTo>
                  <a:pt x="317254" y="411039"/>
                </a:lnTo>
                <a:lnTo>
                  <a:pt x="334264" y="411039"/>
                </a:lnTo>
                <a:lnTo>
                  <a:pt x="350878" y="413761"/>
                </a:lnTo>
                <a:lnTo>
                  <a:pt x="367097" y="413761"/>
                </a:lnTo>
                <a:lnTo>
                  <a:pt x="414962" y="421928"/>
                </a:lnTo>
                <a:lnTo>
                  <a:pt x="430784" y="421928"/>
                </a:lnTo>
                <a:lnTo>
                  <a:pt x="446608" y="427372"/>
                </a:lnTo>
                <a:lnTo>
                  <a:pt x="477859" y="432816"/>
                </a:lnTo>
                <a:lnTo>
                  <a:pt x="509505" y="443705"/>
                </a:lnTo>
                <a:lnTo>
                  <a:pt x="525723" y="451871"/>
                </a:lnTo>
                <a:lnTo>
                  <a:pt x="541942" y="457315"/>
                </a:lnTo>
                <a:lnTo>
                  <a:pt x="558556" y="465482"/>
                </a:lnTo>
                <a:lnTo>
                  <a:pt x="575566" y="476370"/>
                </a:lnTo>
                <a:lnTo>
                  <a:pt x="590976" y="484536"/>
                </a:lnTo>
                <a:lnTo>
                  <a:pt x="592727" y="484536"/>
                </a:lnTo>
                <a:lnTo>
                  <a:pt x="595741" y="465482"/>
                </a:lnTo>
                <a:lnTo>
                  <a:pt x="600092" y="446427"/>
                </a:lnTo>
                <a:lnTo>
                  <a:pt x="605234" y="424650"/>
                </a:lnTo>
                <a:lnTo>
                  <a:pt x="611564" y="405595"/>
                </a:lnTo>
                <a:lnTo>
                  <a:pt x="619080" y="386540"/>
                </a:lnTo>
                <a:lnTo>
                  <a:pt x="620267" y="383818"/>
                </a:lnTo>
                <a:lnTo>
                  <a:pt x="254357" y="383818"/>
                </a:lnTo>
                <a:lnTo>
                  <a:pt x="227457" y="381096"/>
                </a:lnTo>
                <a:lnTo>
                  <a:pt x="213612" y="378374"/>
                </a:lnTo>
                <a:lnTo>
                  <a:pt x="199371" y="378374"/>
                </a:lnTo>
                <a:lnTo>
                  <a:pt x="155858" y="370208"/>
                </a:lnTo>
                <a:lnTo>
                  <a:pt x="125003" y="364763"/>
                </a:lnTo>
                <a:lnTo>
                  <a:pt x="92565" y="359319"/>
                </a:lnTo>
                <a:lnTo>
                  <a:pt x="75555" y="353875"/>
                </a:lnTo>
                <a:lnTo>
                  <a:pt x="58150" y="348431"/>
                </a:lnTo>
                <a:lnTo>
                  <a:pt x="40349" y="342986"/>
                </a:lnTo>
                <a:lnTo>
                  <a:pt x="3164" y="329376"/>
                </a:lnTo>
                <a:close/>
              </a:path>
              <a:path w="768350" h="485139">
                <a:moveTo>
                  <a:pt x="26899" y="302155"/>
                </a:moveTo>
                <a:lnTo>
                  <a:pt x="25712" y="302155"/>
                </a:lnTo>
                <a:lnTo>
                  <a:pt x="25317" y="304877"/>
                </a:lnTo>
                <a:lnTo>
                  <a:pt x="24525" y="304877"/>
                </a:lnTo>
                <a:lnTo>
                  <a:pt x="41140" y="313043"/>
                </a:lnTo>
                <a:lnTo>
                  <a:pt x="57359" y="318487"/>
                </a:lnTo>
                <a:lnTo>
                  <a:pt x="73182" y="326654"/>
                </a:lnTo>
                <a:lnTo>
                  <a:pt x="89005" y="332098"/>
                </a:lnTo>
                <a:lnTo>
                  <a:pt x="119069" y="342986"/>
                </a:lnTo>
                <a:lnTo>
                  <a:pt x="133705" y="348431"/>
                </a:lnTo>
                <a:lnTo>
                  <a:pt x="147946" y="353875"/>
                </a:lnTo>
                <a:lnTo>
                  <a:pt x="175637" y="362041"/>
                </a:lnTo>
                <a:lnTo>
                  <a:pt x="189482" y="367485"/>
                </a:lnTo>
                <a:lnTo>
                  <a:pt x="215986" y="372930"/>
                </a:lnTo>
                <a:lnTo>
                  <a:pt x="229040" y="378374"/>
                </a:lnTo>
                <a:lnTo>
                  <a:pt x="254357" y="383818"/>
                </a:lnTo>
                <a:lnTo>
                  <a:pt x="620267" y="383818"/>
                </a:lnTo>
                <a:lnTo>
                  <a:pt x="627387" y="367485"/>
                </a:lnTo>
                <a:lnTo>
                  <a:pt x="635525" y="351153"/>
                </a:lnTo>
                <a:lnTo>
                  <a:pt x="255148" y="351153"/>
                </a:lnTo>
                <a:lnTo>
                  <a:pt x="241698" y="348431"/>
                </a:lnTo>
                <a:lnTo>
                  <a:pt x="228249" y="348431"/>
                </a:lnTo>
                <a:lnTo>
                  <a:pt x="214403" y="345708"/>
                </a:lnTo>
                <a:lnTo>
                  <a:pt x="200558" y="345708"/>
                </a:lnTo>
                <a:lnTo>
                  <a:pt x="157440" y="337542"/>
                </a:lnTo>
                <a:lnTo>
                  <a:pt x="142408" y="334820"/>
                </a:lnTo>
                <a:lnTo>
                  <a:pt x="111553" y="326654"/>
                </a:lnTo>
                <a:lnTo>
                  <a:pt x="95334" y="323932"/>
                </a:lnTo>
                <a:lnTo>
                  <a:pt x="62106" y="313043"/>
                </a:lnTo>
                <a:lnTo>
                  <a:pt x="44700" y="307599"/>
                </a:lnTo>
                <a:lnTo>
                  <a:pt x="26899" y="302155"/>
                </a:lnTo>
                <a:close/>
              </a:path>
              <a:path w="768350" h="485139">
                <a:moveTo>
                  <a:pt x="49447" y="274933"/>
                </a:moveTo>
                <a:lnTo>
                  <a:pt x="47865" y="274933"/>
                </a:lnTo>
                <a:lnTo>
                  <a:pt x="47074" y="277656"/>
                </a:lnTo>
                <a:lnTo>
                  <a:pt x="62897" y="283100"/>
                </a:lnTo>
                <a:lnTo>
                  <a:pt x="78324" y="291266"/>
                </a:lnTo>
                <a:lnTo>
                  <a:pt x="108388" y="302155"/>
                </a:lnTo>
                <a:lnTo>
                  <a:pt x="122629" y="307599"/>
                </a:lnTo>
                <a:lnTo>
                  <a:pt x="137266" y="313043"/>
                </a:lnTo>
                <a:lnTo>
                  <a:pt x="164956" y="323932"/>
                </a:lnTo>
                <a:lnTo>
                  <a:pt x="191855" y="332098"/>
                </a:lnTo>
                <a:lnTo>
                  <a:pt x="217964" y="340264"/>
                </a:lnTo>
                <a:lnTo>
                  <a:pt x="255939" y="348431"/>
                </a:lnTo>
                <a:lnTo>
                  <a:pt x="268202" y="351153"/>
                </a:lnTo>
                <a:lnTo>
                  <a:pt x="635525" y="351153"/>
                </a:lnTo>
                <a:lnTo>
                  <a:pt x="636881" y="348431"/>
                </a:lnTo>
                <a:lnTo>
                  <a:pt x="647166" y="332098"/>
                </a:lnTo>
                <a:lnTo>
                  <a:pt x="652082" y="323932"/>
                </a:lnTo>
                <a:lnTo>
                  <a:pt x="282047" y="323932"/>
                </a:lnTo>
                <a:lnTo>
                  <a:pt x="242885" y="318487"/>
                </a:lnTo>
                <a:lnTo>
                  <a:pt x="202140" y="310321"/>
                </a:lnTo>
                <a:lnTo>
                  <a:pt x="188295" y="310321"/>
                </a:lnTo>
                <a:lnTo>
                  <a:pt x="174054" y="307599"/>
                </a:lnTo>
                <a:lnTo>
                  <a:pt x="159418" y="302155"/>
                </a:lnTo>
                <a:lnTo>
                  <a:pt x="129750" y="296710"/>
                </a:lnTo>
                <a:lnTo>
                  <a:pt x="114322" y="293988"/>
                </a:lnTo>
                <a:lnTo>
                  <a:pt x="98894" y="288544"/>
                </a:lnTo>
                <a:lnTo>
                  <a:pt x="82676" y="283100"/>
                </a:lnTo>
                <a:lnTo>
                  <a:pt x="66457" y="280378"/>
                </a:lnTo>
                <a:lnTo>
                  <a:pt x="49447" y="274933"/>
                </a:lnTo>
                <a:close/>
              </a:path>
              <a:path w="768350" h="485139">
                <a:moveTo>
                  <a:pt x="70413" y="244990"/>
                </a:moveTo>
                <a:lnTo>
                  <a:pt x="70017" y="244990"/>
                </a:lnTo>
                <a:lnTo>
                  <a:pt x="69622" y="247712"/>
                </a:lnTo>
                <a:lnTo>
                  <a:pt x="68435" y="247712"/>
                </a:lnTo>
                <a:lnTo>
                  <a:pt x="83467" y="255879"/>
                </a:lnTo>
                <a:lnTo>
                  <a:pt x="112740" y="266767"/>
                </a:lnTo>
                <a:lnTo>
                  <a:pt x="126981" y="272211"/>
                </a:lnTo>
                <a:lnTo>
                  <a:pt x="154671" y="283100"/>
                </a:lnTo>
                <a:lnTo>
                  <a:pt x="181570" y="293988"/>
                </a:lnTo>
                <a:lnTo>
                  <a:pt x="194624" y="296710"/>
                </a:lnTo>
                <a:lnTo>
                  <a:pt x="207679" y="302155"/>
                </a:lnTo>
                <a:lnTo>
                  <a:pt x="220337" y="304877"/>
                </a:lnTo>
                <a:lnTo>
                  <a:pt x="232996" y="310321"/>
                </a:lnTo>
                <a:lnTo>
                  <a:pt x="257521" y="315765"/>
                </a:lnTo>
                <a:lnTo>
                  <a:pt x="282047" y="323932"/>
                </a:lnTo>
                <a:lnTo>
                  <a:pt x="652082" y="323932"/>
                </a:lnTo>
                <a:lnTo>
                  <a:pt x="658637" y="313043"/>
                </a:lnTo>
                <a:lnTo>
                  <a:pt x="671296" y="296710"/>
                </a:lnTo>
                <a:lnTo>
                  <a:pt x="673538" y="293988"/>
                </a:lnTo>
                <a:lnTo>
                  <a:pt x="296684" y="293988"/>
                </a:lnTo>
                <a:lnTo>
                  <a:pt x="284025" y="291266"/>
                </a:lnTo>
                <a:lnTo>
                  <a:pt x="244863" y="285822"/>
                </a:lnTo>
                <a:lnTo>
                  <a:pt x="217964" y="283100"/>
                </a:lnTo>
                <a:lnTo>
                  <a:pt x="190669" y="277656"/>
                </a:lnTo>
                <a:lnTo>
                  <a:pt x="176428" y="274933"/>
                </a:lnTo>
                <a:lnTo>
                  <a:pt x="162187" y="269489"/>
                </a:lnTo>
                <a:lnTo>
                  <a:pt x="147946" y="266767"/>
                </a:lnTo>
                <a:lnTo>
                  <a:pt x="132914" y="264045"/>
                </a:lnTo>
                <a:lnTo>
                  <a:pt x="117882" y="258601"/>
                </a:lnTo>
                <a:lnTo>
                  <a:pt x="102455" y="255879"/>
                </a:lnTo>
                <a:lnTo>
                  <a:pt x="86632" y="250434"/>
                </a:lnTo>
                <a:lnTo>
                  <a:pt x="70413" y="244990"/>
                </a:lnTo>
                <a:close/>
              </a:path>
              <a:path w="768350" h="485139">
                <a:moveTo>
                  <a:pt x="90587" y="217769"/>
                </a:moveTo>
                <a:lnTo>
                  <a:pt x="89401" y="217769"/>
                </a:lnTo>
                <a:lnTo>
                  <a:pt x="89005" y="220491"/>
                </a:lnTo>
                <a:lnTo>
                  <a:pt x="88609" y="220491"/>
                </a:lnTo>
                <a:lnTo>
                  <a:pt x="145177" y="242268"/>
                </a:lnTo>
                <a:lnTo>
                  <a:pt x="198185" y="264045"/>
                </a:lnTo>
                <a:lnTo>
                  <a:pt x="210843" y="266767"/>
                </a:lnTo>
                <a:lnTo>
                  <a:pt x="236160" y="274933"/>
                </a:lnTo>
                <a:lnTo>
                  <a:pt x="248423" y="280378"/>
                </a:lnTo>
                <a:lnTo>
                  <a:pt x="272949" y="285822"/>
                </a:lnTo>
                <a:lnTo>
                  <a:pt x="284816" y="291266"/>
                </a:lnTo>
                <a:lnTo>
                  <a:pt x="296684" y="293988"/>
                </a:lnTo>
                <a:lnTo>
                  <a:pt x="673538" y="293988"/>
                </a:lnTo>
                <a:lnTo>
                  <a:pt x="684746" y="280378"/>
                </a:lnTo>
                <a:lnTo>
                  <a:pt x="699382" y="264045"/>
                </a:lnTo>
                <a:lnTo>
                  <a:pt x="299453" y="264045"/>
                </a:lnTo>
                <a:lnTo>
                  <a:pt x="273740" y="258601"/>
                </a:lnTo>
                <a:lnTo>
                  <a:pt x="260686" y="258601"/>
                </a:lnTo>
                <a:lnTo>
                  <a:pt x="207283" y="247712"/>
                </a:lnTo>
                <a:lnTo>
                  <a:pt x="179592" y="242268"/>
                </a:lnTo>
                <a:lnTo>
                  <a:pt x="165352" y="236824"/>
                </a:lnTo>
                <a:lnTo>
                  <a:pt x="136079" y="231380"/>
                </a:lnTo>
                <a:lnTo>
                  <a:pt x="121442" y="225935"/>
                </a:lnTo>
                <a:lnTo>
                  <a:pt x="106015" y="220491"/>
                </a:lnTo>
                <a:lnTo>
                  <a:pt x="90587" y="217769"/>
                </a:lnTo>
                <a:close/>
              </a:path>
              <a:path w="768350" h="485139">
                <a:moveTo>
                  <a:pt x="109180" y="187826"/>
                </a:moveTo>
                <a:lnTo>
                  <a:pt x="107993" y="190548"/>
                </a:lnTo>
                <a:lnTo>
                  <a:pt x="107597" y="190548"/>
                </a:lnTo>
                <a:lnTo>
                  <a:pt x="121838" y="198714"/>
                </a:lnTo>
                <a:lnTo>
                  <a:pt x="135287" y="204158"/>
                </a:lnTo>
                <a:lnTo>
                  <a:pt x="149133" y="209603"/>
                </a:lnTo>
                <a:lnTo>
                  <a:pt x="162583" y="215047"/>
                </a:lnTo>
                <a:lnTo>
                  <a:pt x="175637" y="220491"/>
                </a:lnTo>
                <a:lnTo>
                  <a:pt x="201745" y="228657"/>
                </a:lnTo>
                <a:lnTo>
                  <a:pt x="227062" y="239546"/>
                </a:lnTo>
                <a:lnTo>
                  <a:pt x="239325" y="242268"/>
                </a:lnTo>
                <a:lnTo>
                  <a:pt x="251983" y="247712"/>
                </a:lnTo>
                <a:lnTo>
                  <a:pt x="264246" y="250434"/>
                </a:lnTo>
                <a:lnTo>
                  <a:pt x="276114" y="255879"/>
                </a:lnTo>
                <a:lnTo>
                  <a:pt x="288376" y="258601"/>
                </a:lnTo>
                <a:lnTo>
                  <a:pt x="312111" y="264045"/>
                </a:lnTo>
                <a:lnTo>
                  <a:pt x="699382" y="264045"/>
                </a:lnTo>
                <a:lnTo>
                  <a:pt x="714810" y="250434"/>
                </a:lnTo>
                <a:lnTo>
                  <a:pt x="728985" y="236824"/>
                </a:lnTo>
                <a:lnTo>
                  <a:pt x="314880" y="236824"/>
                </a:lnTo>
                <a:lnTo>
                  <a:pt x="250401" y="223213"/>
                </a:lnTo>
                <a:lnTo>
                  <a:pt x="182362" y="209603"/>
                </a:lnTo>
                <a:lnTo>
                  <a:pt x="153880" y="201436"/>
                </a:lnTo>
                <a:lnTo>
                  <a:pt x="139243" y="198714"/>
                </a:lnTo>
                <a:lnTo>
                  <a:pt x="109180" y="187826"/>
                </a:lnTo>
                <a:close/>
              </a:path>
              <a:path w="768350" h="485139">
                <a:moveTo>
                  <a:pt x="127376" y="160604"/>
                </a:moveTo>
                <a:lnTo>
                  <a:pt x="125794" y="160604"/>
                </a:lnTo>
                <a:lnTo>
                  <a:pt x="125398" y="163327"/>
                </a:lnTo>
                <a:lnTo>
                  <a:pt x="153088" y="174215"/>
                </a:lnTo>
                <a:lnTo>
                  <a:pt x="166538" y="182381"/>
                </a:lnTo>
                <a:lnTo>
                  <a:pt x="179592" y="187826"/>
                </a:lnTo>
                <a:lnTo>
                  <a:pt x="205701" y="195992"/>
                </a:lnTo>
                <a:lnTo>
                  <a:pt x="231017" y="206880"/>
                </a:lnTo>
                <a:lnTo>
                  <a:pt x="255543" y="215047"/>
                </a:lnTo>
                <a:lnTo>
                  <a:pt x="267806" y="220491"/>
                </a:lnTo>
                <a:lnTo>
                  <a:pt x="280069" y="223213"/>
                </a:lnTo>
                <a:lnTo>
                  <a:pt x="291936" y="225935"/>
                </a:lnTo>
                <a:lnTo>
                  <a:pt x="327538" y="236824"/>
                </a:lnTo>
                <a:lnTo>
                  <a:pt x="728985" y="236824"/>
                </a:lnTo>
                <a:lnTo>
                  <a:pt x="731820" y="234102"/>
                </a:lnTo>
                <a:lnTo>
                  <a:pt x="749225" y="220491"/>
                </a:lnTo>
                <a:lnTo>
                  <a:pt x="764319" y="209603"/>
                </a:lnTo>
                <a:lnTo>
                  <a:pt x="331099" y="209603"/>
                </a:lnTo>
                <a:lnTo>
                  <a:pt x="253566" y="193270"/>
                </a:lnTo>
                <a:lnTo>
                  <a:pt x="213216" y="185104"/>
                </a:lnTo>
                <a:lnTo>
                  <a:pt x="185526" y="176937"/>
                </a:lnTo>
                <a:lnTo>
                  <a:pt x="171285" y="174215"/>
                </a:lnTo>
                <a:lnTo>
                  <a:pt x="156649" y="168771"/>
                </a:lnTo>
                <a:lnTo>
                  <a:pt x="142408" y="163327"/>
                </a:lnTo>
                <a:lnTo>
                  <a:pt x="127376" y="160604"/>
                </a:lnTo>
                <a:close/>
              </a:path>
              <a:path w="768350" h="485139">
                <a:moveTo>
                  <a:pt x="144386" y="130661"/>
                </a:moveTo>
                <a:lnTo>
                  <a:pt x="142804" y="133383"/>
                </a:lnTo>
                <a:lnTo>
                  <a:pt x="156649" y="138828"/>
                </a:lnTo>
                <a:lnTo>
                  <a:pt x="170099" y="146994"/>
                </a:lnTo>
                <a:lnTo>
                  <a:pt x="183548" y="152438"/>
                </a:lnTo>
                <a:lnTo>
                  <a:pt x="209656" y="163327"/>
                </a:lnTo>
                <a:lnTo>
                  <a:pt x="247632" y="179659"/>
                </a:lnTo>
                <a:lnTo>
                  <a:pt x="272158" y="187826"/>
                </a:lnTo>
                <a:lnTo>
                  <a:pt x="284025" y="193270"/>
                </a:lnTo>
                <a:lnTo>
                  <a:pt x="296288" y="195992"/>
                </a:lnTo>
                <a:lnTo>
                  <a:pt x="320023" y="204158"/>
                </a:lnTo>
                <a:lnTo>
                  <a:pt x="343757" y="209603"/>
                </a:lnTo>
                <a:lnTo>
                  <a:pt x="764319" y="209603"/>
                </a:lnTo>
                <a:lnTo>
                  <a:pt x="768092" y="206880"/>
                </a:lnTo>
                <a:lnTo>
                  <a:pt x="752390" y="193270"/>
                </a:lnTo>
                <a:lnTo>
                  <a:pt x="740226" y="185104"/>
                </a:lnTo>
                <a:lnTo>
                  <a:pt x="360372" y="185104"/>
                </a:lnTo>
                <a:lnTo>
                  <a:pt x="256730" y="163327"/>
                </a:lnTo>
                <a:lnTo>
                  <a:pt x="229435" y="157882"/>
                </a:lnTo>
                <a:lnTo>
                  <a:pt x="215986" y="152438"/>
                </a:lnTo>
                <a:lnTo>
                  <a:pt x="202140" y="149716"/>
                </a:lnTo>
                <a:lnTo>
                  <a:pt x="173659" y="138828"/>
                </a:lnTo>
                <a:lnTo>
                  <a:pt x="159022" y="136105"/>
                </a:lnTo>
                <a:lnTo>
                  <a:pt x="144386" y="130661"/>
                </a:lnTo>
                <a:close/>
              </a:path>
              <a:path w="768350" h="485139">
                <a:moveTo>
                  <a:pt x="161000" y="97996"/>
                </a:moveTo>
                <a:lnTo>
                  <a:pt x="159418" y="103440"/>
                </a:lnTo>
                <a:lnTo>
                  <a:pt x="173263" y="108884"/>
                </a:lnTo>
                <a:lnTo>
                  <a:pt x="200163" y="122495"/>
                </a:lnTo>
                <a:lnTo>
                  <a:pt x="213216" y="130661"/>
                </a:lnTo>
                <a:lnTo>
                  <a:pt x="226271" y="136105"/>
                </a:lnTo>
                <a:lnTo>
                  <a:pt x="264246" y="152438"/>
                </a:lnTo>
                <a:lnTo>
                  <a:pt x="288772" y="160604"/>
                </a:lnTo>
                <a:lnTo>
                  <a:pt x="300639" y="166049"/>
                </a:lnTo>
                <a:lnTo>
                  <a:pt x="312902" y="168771"/>
                </a:lnTo>
                <a:lnTo>
                  <a:pt x="360372" y="185104"/>
                </a:lnTo>
                <a:lnTo>
                  <a:pt x="740226" y="185104"/>
                </a:lnTo>
                <a:lnTo>
                  <a:pt x="736171" y="182381"/>
                </a:lnTo>
                <a:lnTo>
                  <a:pt x="704524" y="160604"/>
                </a:lnTo>
                <a:lnTo>
                  <a:pt x="699250" y="157882"/>
                </a:lnTo>
                <a:lnTo>
                  <a:pt x="377777" y="157882"/>
                </a:lnTo>
                <a:lnTo>
                  <a:pt x="365119" y="155160"/>
                </a:lnTo>
                <a:lnTo>
                  <a:pt x="352065" y="155160"/>
                </a:lnTo>
                <a:lnTo>
                  <a:pt x="313298" y="146994"/>
                </a:lnTo>
                <a:lnTo>
                  <a:pt x="286794" y="141550"/>
                </a:lnTo>
                <a:lnTo>
                  <a:pt x="259894" y="133383"/>
                </a:lnTo>
                <a:lnTo>
                  <a:pt x="246445" y="130661"/>
                </a:lnTo>
                <a:lnTo>
                  <a:pt x="218755" y="119773"/>
                </a:lnTo>
                <a:lnTo>
                  <a:pt x="204514" y="117051"/>
                </a:lnTo>
                <a:lnTo>
                  <a:pt x="190273" y="111606"/>
                </a:lnTo>
                <a:lnTo>
                  <a:pt x="175637" y="106162"/>
                </a:lnTo>
                <a:lnTo>
                  <a:pt x="161000" y="97996"/>
                </a:lnTo>
                <a:close/>
              </a:path>
              <a:path w="768350" h="485139">
                <a:moveTo>
                  <a:pt x="177219" y="68052"/>
                </a:moveTo>
                <a:lnTo>
                  <a:pt x="175637" y="70775"/>
                </a:lnTo>
                <a:lnTo>
                  <a:pt x="189482" y="78941"/>
                </a:lnTo>
                <a:lnTo>
                  <a:pt x="216381" y="95274"/>
                </a:lnTo>
                <a:lnTo>
                  <a:pt x="229435" y="100718"/>
                </a:lnTo>
                <a:lnTo>
                  <a:pt x="255543" y="114328"/>
                </a:lnTo>
                <a:lnTo>
                  <a:pt x="280860" y="125217"/>
                </a:lnTo>
                <a:lnTo>
                  <a:pt x="293123" y="130661"/>
                </a:lnTo>
                <a:lnTo>
                  <a:pt x="305386" y="133383"/>
                </a:lnTo>
                <a:lnTo>
                  <a:pt x="329912" y="144272"/>
                </a:lnTo>
                <a:lnTo>
                  <a:pt x="341779" y="146994"/>
                </a:lnTo>
                <a:lnTo>
                  <a:pt x="354042" y="149716"/>
                </a:lnTo>
                <a:lnTo>
                  <a:pt x="377777" y="157882"/>
                </a:lnTo>
                <a:lnTo>
                  <a:pt x="699250" y="157882"/>
                </a:lnTo>
                <a:lnTo>
                  <a:pt x="672878" y="144272"/>
                </a:lnTo>
                <a:lnTo>
                  <a:pt x="657055" y="138828"/>
                </a:lnTo>
                <a:lnTo>
                  <a:pt x="640836" y="133383"/>
                </a:lnTo>
                <a:lnTo>
                  <a:pt x="395578" y="133383"/>
                </a:lnTo>
                <a:lnTo>
                  <a:pt x="316858" y="117051"/>
                </a:lnTo>
                <a:lnTo>
                  <a:pt x="289959" y="108884"/>
                </a:lnTo>
                <a:lnTo>
                  <a:pt x="276509" y="106162"/>
                </a:lnTo>
                <a:lnTo>
                  <a:pt x="262664" y="100718"/>
                </a:lnTo>
                <a:lnTo>
                  <a:pt x="248818" y="97996"/>
                </a:lnTo>
                <a:lnTo>
                  <a:pt x="234973" y="92552"/>
                </a:lnTo>
                <a:lnTo>
                  <a:pt x="206491" y="81663"/>
                </a:lnTo>
                <a:lnTo>
                  <a:pt x="191855" y="73497"/>
                </a:lnTo>
                <a:lnTo>
                  <a:pt x="177219" y="68052"/>
                </a:lnTo>
                <a:close/>
              </a:path>
              <a:path w="768350" h="485139">
                <a:moveTo>
                  <a:pt x="192647" y="35387"/>
                </a:moveTo>
                <a:lnTo>
                  <a:pt x="191855" y="38109"/>
                </a:lnTo>
                <a:lnTo>
                  <a:pt x="191064" y="38109"/>
                </a:lnTo>
                <a:lnTo>
                  <a:pt x="205305" y="48998"/>
                </a:lnTo>
                <a:lnTo>
                  <a:pt x="218755" y="57164"/>
                </a:lnTo>
                <a:lnTo>
                  <a:pt x="232600" y="65330"/>
                </a:lnTo>
                <a:lnTo>
                  <a:pt x="246050" y="73497"/>
                </a:lnTo>
                <a:lnTo>
                  <a:pt x="259104" y="78941"/>
                </a:lnTo>
                <a:lnTo>
                  <a:pt x="272158" y="87107"/>
                </a:lnTo>
                <a:lnTo>
                  <a:pt x="285212" y="92552"/>
                </a:lnTo>
                <a:lnTo>
                  <a:pt x="310529" y="103440"/>
                </a:lnTo>
                <a:lnTo>
                  <a:pt x="322792" y="108884"/>
                </a:lnTo>
                <a:lnTo>
                  <a:pt x="347318" y="117051"/>
                </a:lnTo>
                <a:lnTo>
                  <a:pt x="359580" y="122495"/>
                </a:lnTo>
                <a:lnTo>
                  <a:pt x="371448" y="125217"/>
                </a:lnTo>
                <a:lnTo>
                  <a:pt x="383711" y="127939"/>
                </a:lnTo>
                <a:lnTo>
                  <a:pt x="395578" y="133383"/>
                </a:lnTo>
                <a:lnTo>
                  <a:pt x="640836" y="133383"/>
                </a:lnTo>
                <a:lnTo>
                  <a:pt x="625014" y="127939"/>
                </a:lnTo>
                <a:lnTo>
                  <a:pt x="608795" y="125217"/>
                </a:lnTo>
                <a:lnTo>
                  <a:pt x="592972" y="119773"/>
                </a:lnTo>
                <a:lnTo>
                  <a:pt x="526910" y="108884"/>
                </a:lnTo>
                <a:lnTo>
                  <a:pt x="510296" y="108884"/>
                </a:lnTo>
                <a:lnTo>
                  <a:pt x="493286" y="106162"/>
                </a:lnTo>
                <a:lnTo>
                  <a:pt x="401116" y="106162"/>
                </a:lnTo>
                <a:lnTo>
                  <a:pt x="334659" y="92552"/>
                </a:lnTo>
                <a:lnTo>
                  <a:pt x="320814" y="87107"/>
                </a:lnTo>
                <a:lnTo>
                  <a:pt x="307364" y="84385"/>
                </a:lnTo>
                <a:lnTo>
                  <a:pt x="279674" y="73497"/>
                </a:lnTo>
                <a:lnTo>
                  <a:pt x="236951" y="57164"/>
                </a:lnTo>
                <a:lnTo>
                  <a:pt x="222315" y="48998"/>
                </a:lnTo>
                <a:lnTo>
                  <a:pt x="207679" y="43553"/>
                </a:lnTo>
                <a:lnTo>
                  <a:pt x="192647" y="35387"/>
                </a:lnTo>
                <a:close/>
              </a:path>
              <a:path w="768350" h="485139">
                <a:moveTo>
                  <a:pt x="208074" y="0"/>
                </a:moveTo>
                <a:lnTo>
                  <a:pt x="207679" y="2722"/>
                </a:lnTo>
                <a:lnTo>
                  <a:pt x="206887" y="2722"/>
                </a:lnTo>
                <a:lnTo>
                  <a:pt x="206491" y="5444"/>
                </a:lnTo>
                <a:lnTo>
                  <a:pt x="234973" y="27221"/>
                </a:lnTo>
                <a:lnTo>
                  <a:pt x="248818" y="35387"/>
                </a:lnTo>
                <a:lnTo>
                  <a:pt x="275718" y="51720"/>
                </a:lnTo>
                <a:lnTo>
                  <a:pt x="288772" y="59886"/>
                </a:lnTo>
                <a:lnTo>
                  <a:pt x="314880" y="70775"/>
                </a:lnTo>
                <a:lnTo>
                  <a:pt x="352856" y="87107"/>
                </a:lnTo>
                <a:lnTo>
                  <a:pt x="365119" y="92552"/>
                </a:lnTo>
                <a:lnTo>
                  <a:pt x="377777" y="95274"/>
                </a:lnTo>
                <a:lnTo>
                  <a:pt x="390040" y="100718"/>
                </a:lnTo>
                <a:lnTo>
                  <a:pt x="401907" y="103440"/>
                </a:lnTo>
                <a:lnTo>
                  <a:pt x="414170" y="106162"/>
                </a:lnTo>
                <a:lnTo>
                  <a:pt x="493286" y="106162"/>
                </a:lnTo>
                <a:lnTo>
                  <a:pt x="423269" y="95274"/>
                </a:lnTo>
                <a:lnTo>
                  <a:pt x="405468" y="89829"/>
                </a:lnTo>
                <a:lnTo>
                  <a:pt x="349691" y="73497"/>
                </a:lnTo>
                <a:lnTo>
                  <a:pt x="330308" y="68052"/>
                </a:lnTo>
                <a:lnTo>
                  <a:pt x="310924" y="59886"/>
                </a:lnTo>
                <a:lnTo>
                  <a:pt x="291146" y="48998"/>
                </a:lnTo>
                <a:lnTo>
                  <a:pt x="270971" y="40831"/>
                </a:lnTo>
                <a:lnTo>
                  <a:pt x="250401" y="27221"/>
                </a:lnTo>
                <a:lnTo>
                  <a:pt x="229435" y="16332"/>
                </a:lnTo>
                <a:lnTo>
                  <a:pt x="208074" y="0"/>
                </a:lnTo>
                <a:close/>
              </a:path>
            </a:pathLst>
          </a:custGeom>
          <a:solidFill>
            <a:srgbClr val="7FB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010791" y="4314948"/>
            <a:ext cx="387985" cy="372110"/>
          </a:xfrm>
          <a:custGeom>
            <a:avLst/>
            <a:gdLst/>
            <a:ahLst/>
            <a:cxnLst/>
            <a:rect l="l" t="t" r="r" b="b"/>
            <a:pathLst>
              <a:path w="387984" h="372110">
                <a:moveTo>
                  <a:pt x="387666" y="45731"/>
                </a:moveTo>
                <a:lnTo>
                  <a:pt x="35997" y="45731"/>
                </a:lnTo>
                <a:lnTo>
                  <a:pt x="35997" y="170404"/>
                </a:lnTo>
                <a:lnTo>
                  <a:pt x="1977" y="194903"/>
                </a:lnTo>
                <a:lnTo>
                  <a:pt x="0" y="196536"/>
                </a:lnTo>
                <a:lnTo>
                  <a:pt x="0" y="295349"/>
                </a:lnTo>
                <a:lnTo>
                  <a:pt x="2373" y="296710"/>
                </a:lnTo>
                <a:lnTo>
                  <a:pt x="32041" y="315221"/>
                </a:lnTo>
                <a:lnTo>
                  <a:pt x="32041" y="371569"/>
                </a:lnTo>
                <a:lnTo>
                  <a:pt x="387666" y="371569"/>
                </a:lnTo>
                <a:lnTo>
                  <a:pt x="387666" y="45731"/>
                </a:lnTo>
                <a:close/>
              </a:path>
              <a:path w="387984" h="372110">
                <a:moveTo>
                  <a:pt x="84653" y="0"/>
                </a:moveTo>
                <a:lnTo>
                  <a:pt x="84653" y="45731"/>
                </a:lnTo>
                <a:lnTo>
                  <a:pt x="380941" y="45731"/>
                </a:lnTo>
                <a:lnTo>
                  <a:pt x="94147" y="1361"/>
                </a:lnTo>
                <a:lnTo>
                  <a:pt x="84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110477" y="4327742"/>
            <a:ext cx="213360" cy="33020"/>
          </a:xfrm>
          <a:custGeom>
            <a:avLst/>
            <a:gdLst/>
            <a:ahLst/>
            <a:cxnLst/>
            <a:rect l="l" t="t" r="r" b="b"/>
            <a:pathLst>
              <a:path w="213359" h="33020">
                <a:moveTo>
                  <a:pt x="0" y="0"/>
                </a:moveTo>
                <a:lnTo>
                  <a:pt x="0" y="32937"/>
                </a:lnTo>
                <a:lnTo>
                  <a:pt x="212820" y="329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025824" y="4371024"/>
            <a:ext cx="358140" cy="305435"/>
          </a:xfrm>
          <a:custGeom>
            <a:avLst/>
            <a:gdLst/>
            <a:ahLst/>
            <a:cxnLst/>
            <a:rect l="l" t="t" r="r" b="b"/>
            <a:pathLst>
              <a:path w="358140" h="305435">
                <a:moveTo>
                  <a:pt x="357602" y="0"/>
                </a:moveTo>
                <a:lnTo>
                  <a:pt x="35997" y="0"/>
                </a:lnTo>
                <a:lnTo>
                  <a:pt x="35997" y="118684"/>
                </a:lnTo>
                <a:lnTo>
                  <a:pt x="33624" y="120045"/>
                </a:lnTo>
                <a:lnTo>
                  <a:pt x="0" y="144544"/>
                </a:lnTo>
                <a:lnTo>
                  <a:pt x="0" y="234646"/>
                </a:lnTo>
                <a:lnTo>
                  <a:pt x="29668" y="253156"/>
                </a:lnTo>
                <a:lnTo>
                  <a:pt x="32041" y="254518"/>
                </a:lnTo>
                <a:lnTo>
                  <a:pt x="32041" y="305149"/>
                </a:lnTo>
                <a:lnTo>
                  <a:pt x="357602" y="305149"/>
                </a:lnTo>
                <a:lnTo>
                  <a:pt x="3576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072897" y="4408589"/>
            <a:ext cx="287020" cy="252095"/>
          </a:xfrm>
          <a:custGeom>
            <a:avLst/>
            <a:gdLst/>
            <a:ahLst/>
            <a:cxnLst/>
            <a:rect l="l" t="t" r="r" b="b"/>
            <a:pathLst>
              <a:path w="287020" h="252095">
                <a:moveTo>
                  <a:pt x="46282" y="0"/>
                </a:moveTo>
                <a:lnTo>
                  <a:pt x="45491" y="5172"/>
                </a:lnTo>
                <a:lnTo>
                  <a:pt x="1186" y="223213"/>
                </a:lnTo>
                <a:lnTo>
                  <a:pt x="0" y="228385"/>
                </a:lnTo>
                <a:lnTo>
                  <a:pt x="7515" y="229202"/>
                </a:lnTo>
                <a:lnTo>
                  <a:pt x="232995" y="250707"/>
                </a:lnTo>
                <a:lnTo>
                  <a:pt x="240511" y="251523"/>
                </a:lnTo>
                <a:lnTo>
                  <a:pt x="241302" y="246351"/>
                </a:lnTo>
                <a:lnTo>
                  <a:pt x="285607" y="28038"/>
                </a:lnTo>
                <a:lnTo>
                  <a:pt x="286794" y="23138"/>
                </a:lnTo>
                <a:lnTo>
                  <a:pt x="279277" y="22321"/>
                </a:lnTo>
                <a:lnTo>
                  <a:pt x="53798" y="544"/>
                </a:lnTo>
                <a:lnTo>
                  <a:pt x="46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089907" y="4420294"/>
            <a:ext cx="253365" cy="228600"/>
          </a:xfrm>
          <a:custGeom>
            <a:avLst/>
            <a:gdLst/>
            <a:ahLst/>
            <a:cxnLst/>
            <a:rect l="l" t="t" r="r" b="b"/>
            <a:pathLst>
              <a:path w="253365" h="228600">
                <a:moveTo>
                  <a:pt x="42326" y="0"/>
                </a:moveTo>
                <a:lnTo>
                  <a:pt x="0" y="207969"/>
                </a:lnTo>
                <a:lnTo>
                  <a:pt x="210447" y="228113"/>
                </a:lnTo>
                <a:lnTo>
                  <a:pt x="252774" y="19871"/>
                </a:lnTo>
                <a:lnTo>
                  <a:pt x="423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125114" y="4598865"/>
            <a:ext cx="155575" cy="24765"/>
          </a:xfrm>
          <a:custGeom>
            <a:avLst/>
            <a:gdLst/>
            <a:ahLst/>
            <a:cxnLst/>
            <a:rect l="l" t="t" r="r" b="b"/>
            <a:pathLst>
              <a:path w="155575" h="24764">
                <a:moveTo>
                  <a:pt x="1977" y="0"/>
                </a:moveTo>
                <a:lnTo>
                  <a:pt x="0" y="10071"/>
                </a:lnTo>
                <a:lnTo>
                  <a:pt x="153088" y="24771"/>
                </a:lnTo>
                <a:lnTo>
                  <a:pt x="155461" y="14699"/>
                </a:lnTo>
                <a:lnTo>
                  <a:pt x="19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131838" y="4565383"/>
            <a:ext cx="155575" cy="25400"/>
          </a:xfrm>
          <a:custGeom>
            <a:avLst/>
            <a:gdLst/>
            <a:ahLst/>
            <a:cxnLst/>
            <a:rect l="l" t="t" r="r" b="b"/>
            <a:pathLst>
              <a:path w="155575" h="25400">
                <a:moveTo>
                  <a:pt x="1977" y="0"/>
                </a:moveTo>
                <a:lnTo>
                  <a:pt x="0" y="10344"/>
                </a:lnTo>
                <a:lnTo>
                  <a:pt x="153088" y="25043"/>
                </a:lnTo>
                <a:lnTo>
                  <a:pt x="155461" y="14971"/>
                </a:lnTo>
                <a:lnTo>
                  <a:pt x="19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138563" y="4532173"/>
            <a:ext cx="155575" cy="25400"/>
          </a:xfrm>
          <a:custGeom>
            <a:avLst/>
            <a:gdLst/>
            <a:ahLst/>
            <a:cxnLst/>
            <a:rect l="l" t="t" r="r" b="b"/>
            <a:pathLst>
              <a:path w="155575" h="25400">
                <a:moveTo>
                  <a:pt x="1977" y="0"/>
                </a:moveTo>
                <a:lnTo>
                  <a:pt x="0" y="10344"/>
                </a:lnTo>
                <a:lnTo>
                  <a:pt x="153484" y="25043"/>
                </a:lnTo>
                <a:lnTo>
                  <a:pt x="155462" y="14699"/>
                </a:lnTo>
                <a:lnTo>
                  <a:pt x="19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8145288" y="4498963"/>
            <a:ext cx="155575" cy="25400"/>
          </a:xfrm>
          <a:custGeom>
            <a:avLst/>
            <a:gdLst/>
            <a:ahLst/>
            <a:cxnLst/>
            <a:rect l="l" t="t" r="r" b="b"/>
            <a:pathLst>
              <a:path w="155575" h="25400">
                <a:moveTo>
                  <a:pt x="1977" y="0"/>
                </a:moveTo>
                <a:lnTo>
                  <a:pt x="0" y="10071"/>
                </a:lnTo>
                <a:lnTo>
                  <a:pt x="153484" y="25043"/>
                </a:lnTo>
                <a:lnTo>
                  <a:pt x="155462" y="14699"/>
                </a:lnTo>
                <a:lnTo>
                  <a:pt x="19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078040" y="4384634"/>
            <a:ext cx="162560" cy="114935"/>
          </a:xfrm>
          <a:custGeom>
            <a:avLst/>
            <a:gdLst/>
            <a:ahLst/>
            <a:cxnLst/>
            <a:rect l="l" t="t" r="r" b="b"/>
            <a:pathLst>
              <a:path w="162559" h="114935">
                <a:moveTo>
                  <a:pt x="137265" y="0"/>
                </a:moveTo>
                <a:lnTo>
                  <a:pt x="0" y="16332"/>
                </a:lnTo>
                <a:lnTo>
                  <a:pt x="24921" y="114328"/>
                </a:lnTo>
                <a:lnTo>
                  <a:pt x="162187" y="97724"/>
                </a:lnTo>
                <a:lnTo>
                  <a:pt x="137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8118388" y="4411583"/>
            <a:ext cx="99060" cy="73025"/>
          </a:xfrm>
          <a:custGeom>
            <a:avLst/>
            <a:gdLst/>
            <a:ahLst/>
            <a:cxnLst/>
            <a:rect l="l" t="t" r="r" b="b"/>
            <a:pathLst>
              <a:path w="99059" h="73025">
                <a:moveTo>
                  <a:pt x="37975" y="0"/>
                </a:moveTo>
                <a:lnTo>
                  <a:pt x="5933" y="20688"/>
                </a:lnTo>
                <a:lnTo>
                  <a:pt x="6329" y="25043"/>
                </a:lnTo>
                <a:lnTo>
                  <a:pt x="20965" y="39470"/>
                </a:lnTo>
                <a:lnTo>
                  <a:pt x="15822" y="42465"/>
                </a:lnTo>
                <a:lnTo>
                  <a:pt x="0" y="68052"/>
                </a:lnTo>
                <a:lnTo>
                  <a:pt x="395" y="72952"/>
                </a:lnTo>
                <a:lnTo>
                  <a:pt x="98894" y="60975"/>
                </a:lnTo>
                <a:lnTo>
                  <a:pt x="96916" y="56075"/>
                </a:lnTo>
                <a:lnTo>
                  <a:pt x="61710" y="34298"/>
                </a:lnTo>
                <a:lnTo>
                  <a:pt x="64874" y="30487"/>
                </a:lnTo>
                <a:lnTo>
                  <a:pt x="67248" y="26404"/>
                </a:lnTo>
                <a:lnTo>
                  <a:pt x="68039" y="22049"/>
                </a:lnTo>
                <a:lnTo>
                  <a:pt x="67643" y="17694"/>
                </a:lnTo>
                <a:lnTo>
                  <a:pt x="43909" y="544"/>
                </a:lnTo>
                <a:lnTo>
                  <a:pt x="37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48449" y="4474276"/>
            <a:ext cx="1810893" cy="1152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506723" y="4332732"/>
            <a:ext cx="871855" cy="192405"/>
          </a:xfrm>
          <a:custGeom>
            <a:avLst/>
            <a:gdLst/>
            <a:ahLst/>
            <a:cxnLst/>
            <a:rect l="l" t="t" r="r" b="b"/>
            <a:pathLst>
              <a:path w="871854" h="192404">
                <a:moveTo>
                  <a:pt x="0" y="0"/>
                </a:moveTo>
                <a:lnTo>
                  <a:pt x="871727" y="0"/>
                </a:lnTo>
                <a:lnTo>
                  <a:pt x="871727" y="192024"/>
                </a:lnTo>
                <a:lnTo>
                  <a:pt x="0" y="1920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161788" y="3808476"/>
            <a:ext cx="1198245" cy="524510"/>
          </a:xfrm>
          <a:custGeom>
            <a:avLst/>
            <a:gdLst/>
            <a:ahLst/>
            <a:cxnLst/>
            <a:rect l="l" t="t" r="r" b="b"/>
            <a:pathLst>
              <a:path w="1198245" h="524510">
                <a:moveTo>
                  <a:pt x="598932" y="0"/>
                </a:moveTo>
                <a:lnTo>
                  <a:pt x="533671" y="1538"/>
                </a:lnTo>
                <a:lnTo>
                  <a:pt x="470446" y="6046"/>
                </a:lnTo>
                <a:lnTo>
                  <a:pt x="409621" y="13363"/>
                </a:lnTo>
                <a:lnTo>
                  <a:pt x="351564" y="23331"/>
                </a:lnTo>
                <a:lnTo>
                  <a:pt x="296638" y="35788"/>
                </a:lnTo>
                <a:lnTo>
                  <a:pt x="245209" y="50576"/>
                </a:lnTo>
                <a:lnTo>
                  <a:pt x="197642" y="67533"/>
                </a:lnTo>
                <a:lnTo>
                  <a:pt x="154303" y="86501"/>
                </a:lnTo>
                <a:lnTo>
                  <a:pt x="115558" y="107319"/>
                </a:lnTo>
                <a:lnTo>
                  <a:pt x="81771" y="129827"/>
                </a:lnTo>
                <a:lnTo>
                  <a:pt x="30533" y="179276"/>
                </a:lnTo>
                <a:lnTo>
                  <a:pt x="3514" y="233566"/>
                </a:lnTo>
                <a:lnTo>
                  <a:pt x="0" y="262128"/>
                </a:lnTo>
                <a:lnTo>
                  <a:pt x="3514" y="290689"/>
                </a:lnTo>
                <a:lnTo>
                  <a:pt x="30533" y="344979"/>
                </a:lnTo>
                <a:lnTo>
                  <a:pt x="81771" y="394428"/>
                </a:lnTo>
                <a:lnTo>
                  <a:pt x="115558" y="416936"/>
                </a:lnTo>
                <a:lnTo>
                  <a:pt x="154303" y="437754"/>
                </a:lnTo>
                <a:lnTo>
                  <a:pt x="197642" y="456722"/>
                </a:lnTo>
                <a:lnTo>
                  <a:pt x="245209" y="473679"/>
                </a:lnTo>
                <a:lnTo>
                  <a:pt x="296638" y="488467"/>
                </a:lnTo>
                <a:lnTo>
                  <a:pt x="351564" y="500924"/>
                </a:lnTo>
                <a:lnTo>
                  <a:pt x="409621" y="510892"/>
                </a:lnTo>
                <a:lnTo>
                  <a:pt x="470446" y="518209"/>
                </a:lnTo>
                <a:lnTo>
                  <a:pt x="533671" y="522717"/>
                </a:lnTo>
                <a:lnTo>
                  <a:pt x="598932" y="524256"/>
                </a:lnTo>
                <a:lnTo>
                  <a:pt x="664192" y="522717"/>
                </a:lnTo>
                <a:lnTo>
                  <a:pt x="727417" y="518209"/>
                </a:lnTo>
                <a:lnTo>
                  <a:pt x="788242" y="510892"/>
                </a:lnTo>
                <a:lnTo>
                  <a:pt x="846299" y="500924"/>
                </a:lnTo>
                <a:lnTo>
                  <a:pt x="901225" y="488467"/>
                </a:lnTo>
                <a:lnTo>
                  <a:pt x="952654" y="473679"/>
                </a:lnTo>
                <a:lnTo>
                  <a:pt x="1000221" y="456722"/>
                </a:lnTo>
                <a:lnTo>
                  <a:pt x="1043560" y="437754"/>
                </a:lnTo>
                <a:lnTo>
                  <a:pt x="1082305" y="416936"/>
                </a:lnTo>
                <a:lnTo>
                  <a:pt x="1116092" y="394428"/>
                </a:lnTo>
                <a:lnTo>
                  <a:pt x="1167330" y="344979"/>
                </a:lnTo>
                <a:lnTo>
                  <a:pt x="1194349" y="290689"/>
                </a:lnTo>
                <a:lnTo>
                  <a:pt x="1197864" y="262128"/>
                </a:lnTo>
                <a:lnTo>
                  <a:pt x="1194349" y="233566"/>
                </a:lnTo>
                <a:lnTo>
                  <a:pt x="1167330" y="179276"/>
                </a:lnTo>
                <a:lnTo>
                  <a:pt x="1116092" y="129827"/>
                </a:lnTo>
                <a:lnTo>
                  <a:pt x="1082305" y="107319"/>
                </a:lnTo>
                <a:lnTo>
                  <a:pt x="1043560" y="86501"/>
                </a:lnTo>
                <a:lnTo>
                  <a:pt x="1000221" y="67533"/>
                </a:lnTo>
                <a:lnTo>
                  <a:pt x="952654" y="50576"/>
                </a:lnTo>
                <a:lnTo>
                  <a:pt x="901225" y="35788"/>
                </a:lnTo>
                <a:lnTo>
                  <a:pt x="846299" y="23331"/>
                </a:lnTo>
                <a:lnTo>
                  <a:pt x="788242" y="13363"/>
                </a:lnTo>
                <a:lnTo>
                  <a:pt x="727417" y="6046"/>
                </a:lnTo>
                <a:lnTo>
                  <a:pt x="664192" y="1538"/>
                </a:lnTo>
                <a:lnTo>
                  <a:pt x="598932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5161788" y="3808476"/>
            <a:ext cx="1198245" cy="524510"/>
          </a:xfrm>
          <a:custGeom>
            <a:avLst/>
            <a:gdLst/>
            <a:ahLst/>
            <a:cxnLst/>
            <a:rect l="l" t="t" r="r" b="b"/>
            <a:pathLst>
              <a:path w="1198245" h="524510">
                <a:moveTo>
                  <a:pt x="0" y="262128"/>
                </a:moveTo>
                <a:lnTo>
                  <a:pt x="13814" y="205895"/>
                </a:lnTo>
                <a:lnTo>
                  <a:pt x="53307" y="153866"/>
                </a:lnTo>
                <a:lnTo>
                  <a:pt x="115558" y="107319"/>
                </a:lnTo>
                <a:lnTo>
                  <a:pt x="154303" y="86501"/>
                </a:lnTo>
                <a:lnTo>
                  <a:pt x="197642" y="67533"/>
                </a:lnTo>
                <a:lnTo>
                  <a:pt x="245209" y="50576"/>
                </a:lnTo>
                <a:lnTo>
                  <a:pt x="296638" y="35788"/>
                </a:lnTo>
                <a:lnTo>
                  <a:pt x="351564" y="23331"/>
                </a:lnTo>
                <a:lnTo>
                  <a:pt x="409621" y="13363"/>
                </a:lnTo>
                <a:lnTo>
                  <a:pt x="470446" y="6046"/>
                </a:lnTo>
                <a:lnTo>
                  <a:pt x="533671" y="1538"/>
                </a:lnTo>
                <a:lnTo>
                  <a:pt x="598932" y="0"/>
                </a:lnTo>
                <a:lnTo>
                  <a:pt x="664192" y="1538"/>
                </a:lnTo>
                <a:lnTo>
                  <a:pt x="727417" y="6046"/>
                </a:lnTo>
                <a:lnTo>
                  <a:pt x="788242" y="13363"/>
                </a:lnTo>
                <a:lnTo>
                  <a:pt x="846299" y="23331"/>
                </a:lnTo>
                <a:lnTo>
                  <a:pt x="901225" y="35788"/>
                </a:lnTo>
                <a:lnTo>
                  <a:pt x="952654" y="50576"/>
                </a:lnTo>
                <a:lnTo>
                  <a:pt x="1000221" y="67533"/>
                </a:lnTo>
                <a:lnTo>
                  <a:pt x="1043560" y="86501"/>
                </a:lnTo>
                <a:lnTo>
                  <a:pt x="1082305" y="107319"/>
                </a:lnTo>
                <a:lnTo>
                  <a:pt x="1116092" y="129827"/>
                </a:lnTo>
                <a:lnTo>
                  <a:pt x="1167330" y="179276"/>
                </a:lnTo>
                <a:lnTo>
                  <a:pt x="1194349" y="233566"/>
                </a:lnTo>
                <a:lnTo>
                  <a:pt x="1197864" y="262128"/>
                </a:lnTo>
                <a:lnTo>
                  <a:pt x="1194349" y="290689"/>
                </a:lnTo>
                <a:lnTo>
                  <a:pt x="1167330" y="344979"/>
                </a:lnTo>
                <a:lnTo>
                  <a:pt x="1116092" y="394428"/>
                </a:lnTo>
                <a:lnTo>
                  <a:pt x="1082305" y="416936"/>
                </a:lnTo>
                <a:lnTo>
                  <a:pt x="1043560" y="437754"/>
                </a:lnTo>
                <a:lnTo>
                  <a:pt x="1000221" y="456722"/>
                </a:lnTo>
                <a:lnTo>
                  <a:pt x="952654" y="473679"/>
                </a:lnTo>
                <a:lnTo>
                  <a:pt x="901225" y="488467"/>
                </a:lnTo>
                <a:lnTo>
                  <a:pt x="846299" y="500924"/>
                </a:lnTo>
                <a:lnTo>
                  <a:pt x="788242" y="510892"/>
                </a:lnTo>
                <a:lnTo>
                  <a:pt x="727417" y="518209"/>
                </a:lnTo>
                <a:lnTo>
                  <a:pt x="664192" y="522717"/>
                </a:lnTo>
                <a:lnTo>
                  <a:pt x="598932" y="524256"/>
                </a:lnTo>
                <a:lnTo>
                  <a:pt x="533671" y="522717"/>
                </a:lnTo>
                <a:lnTo>
                  <a:pt x="470446" y="518209"/>
                </a:lnTo>
                <a:lnTo>
                  <a:pt x="409621" y="510892"/>
                </a:lnTo>
                <a:lnTo>
                  <a:pt x="351564" y="500924"/>
                </a:lnTo>
                <a:lnTo>
                  <a:pt x="296638" y="488467"/>
                </a:lnTo>
                <a:lnTo>
                  <a:pt x="245209" y="473679"/>
                </a:lnTo>
                <a:lnTo>
                  <a:pt x="197642" y="456722"/>
                </a:lnTo>
                <a:lnTo>
                  <a:pt x="154303" y="437754"/>
                </a:lnTo>
                <a:lnTo>
                  <a:pt x="115558" y="416936"/>
                </a:lnTo>
                <a:lnTo>
                  <a:pt x="81771" y="394428"/>
                </a:lnTo>
                <a:lnTo>
                  <a:pt x="30533" y="344979"/>
                </a:lnTo>
                <a:lnTo>
                  <a:pt x="3514" y="290689"/>
                </a:lnTo>
                <a:lnTo>
                  <a:pt x="0" y="26212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420867" y="5122164"/>
            <a:ext cx="1871980" cy="996950"/>
          </a:xfrm>
          <a:custGeom>
            <a:avLst/>
            <a:gdLst/>
            <a:ahLst/>
            <a:cxnLst/>
            <a:rect l="l" t="t" r="r" b="b"/>
            <a:pathLst>
              <a:path w="1871979" h="996950">
                <a:moveTo>
                  <a:pt x="415442" y="0"/>
                </a:moveTo>
                <a:lnTo>
                  <a:pt x="0" y="498348"/>
                </a:lnTo>
                <a:lnTo>
                  <a:pt x="415442" y="996696"/>
                </a:lnTo>
                <a:lnTo>
                  <a:pt x="415442" y="854341"/>
                </a:lnTo>
                <a:lnTo>
                  <a:pt x="1871472" y="854341"/>
                </a:lnTo>
                <a:lnTo>
                  <a:pt x="1871472" y="142354"/>
                </a:lnTo>
                <a:lnTo>
                  <a:pt x="415442" y="142354"/>
                </a:lnTo>
                <a:lnTo>
                  <a:pt x="415442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5420867" y="5122164"/>
            <a:ext cx="1871980" cy="996950"/>
          </a:xfrm>
          <a:custGeom>
            <a:avLst/>
            <a:gdLst/>
            <a:ahLst/>
            <a:cxnLst/>
            <a:rect l="l" t="t" r="r" b="b"/>
            <a:pathLst>
              <a:path w="1871979" h="996950">
                <a:moveTo>
                  <a:pt x="1871472" y="854341"/>
                </a:moveTo>
                <a:lnTo>
                  <a:pt x="415442" y="854341"/>
                </a:lnTo>
                <a:lnTo>
                  <a:pt x="415442" y="996696"/>
                </a:lnTo>
                <a:lnTo>
                  <a:pt x="0" y="498348"/>
                </a:lnTo>
                <a:lnTo>
                  <a:pt x="415442" y="0"/>
                </a:lnTo>
                <a:lnTo>
                  <a:pt x="415442" y="142354"/>
                </a:lnTo>
                <a:lnTo>
                  <a:pt x="1871472" y="142354"/>
                </a:lnTo>
                <a:lnTo>
                  <a:pt x="1871472" y="85434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304531" y="3881628"/>
            <a:ext cx="1682750" cy="2106295"/>
          </a:xfrm>
          <a:custGeom>
            <a:avLst/>
            <a:gdLst/>
            <a:ahLst/>
            <a:cxnLst/>
            <a:rect l="l" t="t" r="r" b="b"/>
            <a:pathLst>
              <a:path w="1682750" h="2106295">
                <a:moveTo>
                  <a:pt x="0" y="0"/>
                </a:moveTo>
                <a:lnTo>
                  <a:pt x="1682496" y="0"/>
                </a:lnTo>
                <a:lnTo>
                  <a:pt x="1682496" y="2106168"/>
                </a:lnTo>
                <a:lnTo>
                  <a:pt x="0" y="21061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438643" y="4908803"/>
            <a:ext cx="1369060" cy="1009015"/>
          </a:xfrm>
          <a:custGeom>
            <a:avLst/>
            <a:gdLst/>
            <a:ahLst/>
            <a:cxnLst/>
            <a:rect l="l" t="t" r="r" b="b"/>
            <a:pathLst>
              <a:path w="1369059" h="1009014">
                <a:moveTo>
                  <a:pt x="0" y="0"/>
                </a:moveTo>
                <a:lnTo>
                  <a:pt x="1368552" y="0"/>
                </a:lnTo>
                <a:lnTo>
                  <a:pt x="1368552" y="1008888"/>
                </a:lnTo>
                <a:lnTo>
                  <a:pt x="0" y="100888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056376" y="5529071"/>
            <a:ext cx="2649220" cy="33909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687195">
              <a:lnSpc>
                <a:spcPct val="100000"/>
              </a:lnSpc>
            </a:pPr>
            <a:r>
              <a:rPr sz="1200" dirty="0">
                <a:solidFill>
                  <a:srgbClr val="003300"/>
                </a:solidFill>
                <a:latin typeface="Arial"/>
                <a:cs typeface="Arial"/>
              </a:rPr>
              <a:t>information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37121" y="4827068"/>
            <a:ext cx="5080" cy="20320"/>
          </a:xfrm>
          <a:custGeom>
            <a:avLst/>
            <a:gdLst/>
            <a:ahLst/>
            <a:cxnLst/>
            <a:rect l="l" t="t" r="r" b="b"/>
            <a:pathLst>
              <a:path w="5079" h="20320">
                <a:moveTo>
                  <a:pt x="5054" y="0"/>
                </a:moveTo>
                <a:lnTo>
                  <a:pt x="0" y="1974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103356" y="4825070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0" y="0"/>
                </a:moveTo>
                <a:lnTo>
                  <a:pt x="18034" y="83261"/>
                </a:lnTo>
                <a:lnTo>
                  <a:pt x="73825" y="188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02113" y="4765550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20">
                <a:moveTo>
                  <a:pt x="55791" y="0"/>
                </a:moveTo>
                <a:lnTo>
                  <a:pt x="0" y="64376"/>
                </a:lnTo>
                <a:lnTo>
                  <a:pt x="73825" y="83261"/>
                </a:lnTo>
                <a:lnTo>
                  <a:pt x="557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725156" y="4171188"/>
            <a:ext cx="866140" cy="594360"/>
          </a:xfrm>
          <a:custGeom>
            <a:avLst/>
            <a:gdLst/>
            <a:ahLst/>
            <a:cxnLst/>
            <a:rect l="l" t="t" r="r" b="b"/>
            <a:pathLst>
              <a:path w="866140" h="594360">
                <a:moveTo>
                  <a:pt x="0" y="0"/>
                </a:moveTo>
                <a:lnTo>
                  <a:pt x="865631" y="0"/>
                </a:lnTo>
                <a:lnTo>
                  <a:pt x="865631" y="59436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7443216" y="2910840"/>
            <a:ext cx="1591310" cy="134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</a:pPr>
            <a:r>
              <a:rPr sz="1400" spc="-10" dirty="0">
                <a:solidFill>
                  <a:srgbClr val="0000FF"/>
                </a:solidFill>
                <a:latin typeface="Arial"/>
                <a:cs typeface="Arial"/>
              </a:rPr>
              <a:t>ervices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049" y="3977449"/>
            <a:ext cx="7282053" cy="2229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5608320" y="3880103"/>
            <a:ext cx="3517900" cy="192087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82245" marR="187960" indent="-30480">
              <a:lnSpc>
                <a:spcPct val="79500"/>
              </a:lnSpc>
              <a:spcBef>
                <a:spcPts val="610"/>
              </a:spcBef>
              <a:tabLst>
                <a:tab pos="1749425" algn="l"/>
              </a:tabLst>
            </a:pPr>
            <a:r>
              <a:rPr sz="1800" baseline="13888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800" spc="-15" baseline="13888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spc="-7" baseline="13888" dirty="0">
                <a:solidFill>
                  <a:srgbClr val="000099"/>
                </a:solidFill>
                <a:latin typeface="Arial"/>
                <a:cs typeface="Arial"/>
              </a:rPr>
              <a:t>node	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Electronic</a:t>
            </a:r>
            <a:r>
              <a:rPr sz="12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medical</a:t>
            </a:r>
            <a:r>
              <a:rPr sz="12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card  </a:t>
            </a:r>
            <a:r>
              <a:rPr sz="1200" spc="-15" dirty="0">
                <a:solidFill>
                  <a:srgbClr val="000099"/>
                </a:solidFill>
                <a:latin typeface="Arial"/>
                <a:cs typeface="Arial"/>
              </a:rPr>
              <a:t>way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02235" marR="2123440" indent="88265">
              <a:lnSpc>
                <a:spcPct val="100000"/>
              </a:lnSpc>
            </a:pPr>
            <a:r>
              <a:rPr sz="1200" spc="-5" dirty="0">
                <a:solidFill>
                  <a:srgbClr val="000099"/>
                </a:solidFill>
                <a:latin typeface="Arial"/>
                <a:cs typeface="Arial"/>
              </a:rPr>
              <a:t>omatic </a:t>
            </a:r>
            <a:r>
              <a:rPr sz="1200" dirty="0">
                <a:solidFill>
                  <a:srgbClr val="000099"/>
                </a:solidFill>
                <a:latin typeface="Arial"/>
                <a:cs typeface="Arial"/>
              </a:rPr>
              <a:t>recording  </a:t>
            </a:r>
            <a:r>
              <a:rPr sz="1200" spc="-5" dirty="0">
                <a:solidFill>
                  <a:srgbClr val="000099"/>
                </a:solidFill>
                <a:latin typeface="Arial"/>
                <a:cs typeface="Arial"/>
              </a:rPr>
              <a:t>medical</a:t>
            </a:r>
            <a:r>
              <a:rPr sz="1200" spc="-1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99"/>
                </a:solidFill>
                <a:latin typeface="Arial"/>
                <a:cs typeface="Arial"/>
              </a:rPr>
              <a:t>treatments</a:t>
            </a:r>
            <a:endParaRPr sz="1200" dirty="0">
              <a:latin typeface="Arial"/>
              <a:cs typeface="Arial"/>
            </a:endParaRPr>
          </a:p>
          <a:p>
            <a:pPr marL="279400">
              <a:lnSpc>
                <a:spcPts val="1425"/>
              </a:lnSpc>
            </a:pPr>
            <a:r>
              <a:rPr sz="1200" spc="-5" dirty="0">
                <a:solidFill>
                  <a:srgbClr val="000099"/>
                </a:solidFill>
                <a:latin typeface="Arial"/>
                <a:cs typeface="Arial"/>
              </a:rPr>
              <a:t>and</a:t>
            </a:r>
            <a:r>
              <a:rPr sz="1200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9"/>
                </a:solidFill>
                <a:latin typeface="Arial"/>
                <a:cs typeface="Arial"/>
              </a:rPr>
              <a:t>nursing</a:t>
            </a:r>
            <a:endParaRPr sz="1200" dirty="0">
              <a:latin typeface="Arial"/>
              <a:cs typeface="Arial"/>
            </a:endParaRPr>
          </a:p>
          <a:p>
            <a:pPr marL="2134870" marR="657860">
              <a:lnSpc>
                <a:spcPts val="1440"/>
              </a:lnSpc>
              <a:spcBef>
                <a:spcPts val="35"/>
              </a:spcBef>
            </a:pPr>
            <a:r>
              <a:rPr sz="1200" spc="-5" dirty="0">
                <a:solidFill>
                  <a:srgbClr val="003300"/>
                </a:solidFill>
                <a:latin typeface="Arial"/>
                <a:cs typeface="Arial"/>
              </a:rPr>
              <a:t>• </a:t>
            </a:r>
            <a:r>
              <a:rPr sz="1200" dirty="0">
                <a:solidFill>
                  <a:srgbClr val="003300"/>
                </a:solidFill>
                <a:latin typeface="Arial"/>
                <a:cs typeface="Arial"/>
              </a:rPr>
              <a:t>Patients’  condition  </a:t>
            </a:r>
            <a:r>
              <a:rPr sz="1200" spc="-40" dirty="0">
                <a:solidFill>
                  <a:srgbClr val="003300"/>
                </a:solidFill>
                <a:latin typeface="Arial"/>
                <a:cs typeface="Arial"/>
              </a:rPr>
              <a:t>m</a:t>
            </a:r>
            <a:r>
              <a:rPr sz="1200" spc="-5" dirty="0">
                <a:solidFill>
                  <a:srgbClr val="003300"/>
                </a:solidFill>
                <a:latin typeface="Arial"/>
                <a:cs typeface="Arial"/>
              </a:rPr>
              <a:t>on</a:t>
            </a:r>
            <a:r>
              <a:rPr sz="1200" spc="2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1200" spc="5" dirty="0">
                <a:solidFill>
                  <a:srgbClr val="003300"/>
                </a:solidFill>
                <a:latin typeface="Arial"/>
                <a:cs typeface="Arial"/>
              </a:rPr>
              <a:t>r</a:t>
            </a:r>
            <a:r>
              <a:rPr sz="1200" spc="1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003300"/>
                </a:solidFill>
                <a:latin typeface="Arial"/>
                <a:cs typeface="Arial"/>
              </a:rPr>
              <a:t>ng</a:t>
            </a:r>
            <a:endParaRPr sz="1200" dirty="0">
              <a:latin typeface="Arial"/>
              <a:cs typeface="Arial"/>
            </a:endParaRPr>
          </a:p>
          <a:p>
            <a:pPr marL="187325">
              <a:lnSpc>
                <a:spcPts val="860"/>
              </a:lnSpc>
              <a:tabLst>
                <a:tab pos="2134870" algn="l"/>
              </a:tabLst>
            </a:pPr>
            <a:r>
              <a:rPr sz="1200" dirty="0">
                <a:solidFill>
                  <a:srgbClr val="000099"/>
                </a:solidFill>
                <a:latin typeface="Arial"/>
                <a:cs typeface="Arial"/>
              </a:rPr>
              <a:t>•Warning</a:t>
            </a:r>
            <a:r>
              <a:rPr sz="1200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9"/>
                </a:solidFill>
                <a:latin typeface="Arial"/>
                <a:cs typeface="Arial"/>
              </a:rPr>
              <a:t>information	</a:t>
            </a:r>
            <a:r>
              <a:rPr sz="1800" spc="-7" baseline="-25462" dirty="0">
                <a:solidFill>
                  <a:srgbClr val="003300"/>
                </a:solidFill>
                <a:latin typeface="Arial"/>
                <a:cs typeface="Arial"/>
              </a:rPr>
              <a:t>•</a:t>
            </a:r>
            <a:r>
              <a:rPr sz="1800" spc="-82" baseline="-25462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spc="-7" baseline="-25462" dirty="0">
                <a:solidFill>
                  <a:srgbClr val="003300"/>
                </a:solidFill>
                <a:latin typeface="Arial"/>
                <a:cs typeface="Arial"/>
              </a:rPr>
              <a:t>Medical</a:t>
            </a:r>
            <a:endParaRPr sz="1800" baseline="-25462" dirty="0">
              <a:latin typeface="Arial"/>
              <a:cs typeface="Arial"/>
            </a:endParaRPr>
          </a:p>
          <a:p>
            <a:pPr marL="205740">
              <a:lnSpc>
                <a:spcPct val="100000"/>
              </a:lnSpc>
            </a:pPr>
            <a:r>
              <a:rPr sz="1200" dirty="0">
                <a:solidFill>
                  <a:srgbClr val="000099"/>
                </a:solidFill>
                <a:latin typeface="Arial"/>
                <a:cs typeface="Arial"/>
              </a:rPr>
              <a:t>•Medical</a:t>
            </a:r>
            <a:r>
              <a:rPr sz="1200" spc="-1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9"/>
                </a:solidFill>
                <a:latin typeface="Arial"/>
                <a:cs typeface="Arial"/>
              </a:rPr>
              <a:t>information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288" y="3596640"/>
            <a:ext cx="5781675" cy="280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R="31750" algn="r">
              <a:lnSpc>
                <a:spcPts val="1325"/>
              </a:lnSpc>
              <a:spcBef>
                <a:spcPts val="760"/>
              </a:spcBef>
            </a:pPr>
            <a:r>
              <a:rPr sz="1200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000099"/>
                </a:solidFill>
                <a:latin typeface="Arial"/>
                <a:cs typeface="Arial"/>
              </a:rPr>
              <a:t>enso</a:t>
            </a:r>
            <a:endParaRPr sz="1200" dirty="0">
              <a:latin typeface="Arial"/>
              <a:cs typeface="Arial"/>
            </a:endParaRPr>
          </a:p>
          <a:p>
            <a:pPr marR="1270" algn="r">
              <a:lnSpc>
                <a:spcPts val="1805"/>
              </a:lnSpc>
              <a:tabLst>
                <a:tab pos="2235835" algn="l"/>
                <a:tab pos="4008754" algn="l"/>
                <a:tab pos="5097780" algn="l"/>
              </a:tabLst>
            </a:pPr>
            <a:r>
              <a:rPr sz="2700" spc="30" baseline="26234" dirty="0">
                <a:solidFill>
                  <a:srgbClr val="0000FF"/>
                </a:solidFill>
                <a:latin typeface="ＭＳ ゴシック"/>
                <a:cs typeface="ＭＳ ゴシック"/>
              </a:rPr>
              <a:t>⇒</a:t>
            </a:r>
            <a:r>
              <a:rPr sz="2700" spc="15" baseline="26234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700" baseline="26234" dirty="0">
                <a:solidFill>
                  <a:srgbClr val="0000FF"/>
                </a:solidFill>
                <a:latin typeface="Arial"/>
                <a:cs typeface="Arial"/>
              </a:rPr>
              <a:t>en</a:t>
            </a:r>
            <a:r>
              <a:rPr sz="2700" spc="0" baseline="26234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700" baseline="26234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700" spc="-7" baseline="26234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700" baseline="26234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latin typeface="Arial"/>
                <a:cs typeface="Arial"/>
              </a:rPr>
              <a:t>R</a:t>
            </a:r>
            <a:r>
              <a:rPr sz="1800" spc="-7" baseline="2314" dirty="0">
                <a:latin typeface="Arial"/>
                <a:cs typeface="Arial"/>
              </a:rPr>
              <a:t>ecogn</a:t>
            </a:r>
            <a:r>
              <a:rPr sz="1800" spc="30" baseline="2314" dirty="0">
                <a:latin typeface="Arial"/>
                <a:cs typeface="Arial"/>
              </a:rPr>
              <a:t>i</a:t>
            </a:r>
            <a:r>
              <a:rPr sz="1800" baseline="2314" dirty="0">
                <a:latin typeface="Arial"/>
                <a:cs typeface="Arial"/>
              </a:rPr>
              <a:t>t</a:t>
            </a:r>
            <a:r>
              <a:rPr sz="1800" spc="-15" baseline="2314" dirty="0">
                <a:latin typeface="Arial"/>
                <a:cs typeface="Arial"/>
              </a:rPr>
              <a:t>i</a:t>
            </a:r>
            <a:r>
              <a:rPr sz="1800" spc="-7" baseline="2314" dirty="0">
                <a:latin typeface="Arial"/>
                <a:cs typeface="Arial"/>
              </a:rPr>
              <a:t>on</a:t>
            </a:r>
            <a:r>
              <a:rPr sz="1800" baseline="2314" dirty="0">
                <a:latin typeface="Arial"/>
                <a:cs typeface="Arial"/>
              </a:rPr>
              <a:t>	</a:t>
            </a:r>
            <a:r>
              <a:rPr sz="1200" spc="-10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ecogn</a:t>
            </a:r>
            <a:r>
              <a:rPr sz="1200" spc="2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on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baseline="16203" dirty="0">
                <a:solidFill>
                  <a:srgbClr val="000099"/>
                </a:solidFill>
                <a:latin typeface="Arial"/>
                <a:cs typeface="Arial"/>
              </a:rPr>
              <a:t>Gat</a:t>
            </a:r>
            <a:r>
              <a:rPr sz="1800" spc="-7" baseline="16203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endParaRPr sz="1800" baseline="16203" dirty="0">
              <a:latin typeface="Arial"/>
              <a:cs typeface="Arial"/>
            </a:endParaRPr>
          </a:p>
          <a:p>
            <a:pPr marL="594360">
              <a:lnSpc>
                <a:spcPts val="1925"/>
              </a:lnSpc>
              <a:tabLst>
                <a:tab pos="1758314" algn="l"/>
                <a:tab pos="3486785" algn="l"/>
                <a:tab pos="5552440" algn="l"/>
              </a:tabLst>
            </a:pPr>
            <a:r>
              <a:rPr sz="2700" baseline="12345" dirty="0">
                <a:solidFill>
                  <a:srgbClr val="0000FF"/>
                </a:solidFill>
                <a:latin typeface="Arial"/>
                <a:cs typeface="Arial"/>
              </a:rPr>
              <a:t>node</a:t>
            </a:r>
            <a:r>
              <a:rPr sz="2700" spc="-7" baseline="1234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700" baseline="12345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800" spc="-15" baseline="-18518" dirty="0">
                <a:latin typeface="Arial"/>
                <a:cs typeface="Arial"/>
              </a:rPr>
              <a:t>D</a:t>
            </a:r>
            <a:r>
              <a:rPr sz="1800" baseline="-18518" dirty="0">
                <a:latin typeface="Arial"/>
                <a:cs typeface="Arial"/>
              </a:rPr>
              <a:t>et</a:t>
            </a:r>
            <a:r>
              <a:rPr sz="1800" spc="-7" baseline="-18518" dirty="0">
                <a:latin typeface="Arial"/>
                <a:cs typeface="Arial"/>
              </a:rPr>
              <a:t>a</a:t>
            </a:r>
            <a:r>
              <a:rPr sz="1800" spc="15" baseline="-18518" dirty="0">
                <a:latin typeface="Arial"/>
                <a:cs typeface="Arial"/>
              </a:rPr>
              <a:t>il</a:t>
            </a:r>
            <a:r>
              <a:rPr sz="1800" baseline="-18518" dirty="0">
                <a:latin typeface="Arial"/>
                <a:cs typeface="Arial"/>
              </a:rPr>
              <a:t>s	</a:t>
            </a:r>
            <a:r>
              <a:rPr sz="1200" spc="-20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ed</a:t>
            </a:r>
            <a:r>
              <a:rPr sz="1200" spc="2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5" dirty="0">
                <a:latin typeface="Arial"/>
                <a:cs typeface="Arial"/>
              </a:rPr>
              <a:t>al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7ECCD"/>
                </a:solidFill>
                <a:latin typeface="Arial"/>
                <a:cs typeface="Arial"/>
              </a:rPr>
              <a:t>dat</a:t>
            </a:r>
            <a:r>
              <a:rPr sz="1200" spc="-5" dirty="0">
                <a:solidFill>
                  <a:srgbClr val="F7ECCD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7ECCD"/>
                </a:solidFill>
                <a:latin typeface="Arial"/>
                <a:cs typeface="Arial"/>
              </a:rPr>
              <a:t>	</a:t>
            </a:r>
            <a:r>
              <a:rPr sz="1800" spc="-15" baseline="-30092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800" baseline="-30092" dirty="0">
                <a:solidFill>
                  <a:srgbClr val="000099"/>
                </a:solidFill>
                <a:latin typeface="Arial"/>
                <a:cs typeface="Arial"/>
              </a:rPr>
              <a:t>ut</a:t>
            </a:r>
            <a:endParaRPr sz="1800" baseline="-30092" dirty="0">
              <a:latin typeface="Arial"/>
              <a:cs typeface="Arial"/>
            </a:endParaRPr>
          </a:p>
          <a:p>
            <a:pPr marR="123189" algn="r">
              <a:lnSpc>
                <a:spcPct val="100000"/>
              </a:lnSpc>
              <a:spcBef>
                <a:spcPts val="505"/>
              </a:spcBef>
            </a:pPr>
            <a:r>
              <a:rPr sz="1200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3098165">
              <a:lnSpc>
                <a:spcPct val="100000"/>
              </a:lnSpc>
              <a:tabLst>
                <a:tab pos="4392295" algn="l"/>
              </a:tabLst>
            </a:pPr>
            <a:r>
              <a:rPr sz="1800" baseline="25462" dirty="0">
                <a:latin typeface="Arial"/>
                <a:cs typeface="Arial"/>
              </a:rPr>
              <a:t>Nursing	</a:t>
            </a:r>
            <a:r>
              <a:rPr sz="1200" spc="-10" dirty="0">
                <a:latin typeface="Arial"/>
                <a:cs typeface="Arial"/>
              </a:rPr>
              <a:t>Treatment</a:t>
            </a:r>
            <a:endParaRPr sz="1200" dirty="0">
              <a:latin typeface="Arial"/>
              <a:cs typeface="Arial"/>
            </a:endParaRPr>
          </a:p>
          <a:p>
            <a:pPr marL="160020" marR="4903470">
              <a:lnSpc>
                <a:spcPct val="100000"/>
              </a:lnSpc>
              <a:spcBef>
                <a:spcPts val="1370"/>
              </a:spcBef>
            </a:pPr>
            <a:r>
              <a:rPr sz="1200" spc="5" dirty="0">
                <a:latin typeface="Times New Roman"/>
                <a:cs typeface="Times New Roman"/>
              </a:rPr>
              <a:t>Stock  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-25" dirty="0">
                <a:latin typeface="Times New Roman"/>
                <a:cs typeface="Times New Roman"/>
              </a:rPr>
              <a:t>n</a:t>
            </a:r>
            <a:r>
              <a:rPr sz="1200" spc="-40" dirty="0">
                <a:latin typeface="Times New Roman"/>
                <a:cs typeface="Times New Roman"/>
              </a:rPr>
              <a:t>f</a:t>
            </a:r>
            <a:r>
              <a:rPr sz="1200" spc="20" dirty="0">
                <a:latin typeface="Times New Roman"/>
                <a:cs typeface="Times New Roman"/>
              </a:rPr>
              <a:t>o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25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50" dirty="0">
                <a:latin typeface="Times New Roman"/>
                <a:cs typeface="Times New Roman"/>
              </a:rPr>
              <a:t>t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20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n</a:t>
            </a:r>
          </a:p>
          <a:p>
            <a:pPr marL="1893570">
              <a:lnSpc>
                <a:spcPts val="1430"/>
              </a:lnSpc>
              <a:spcBef>
                <a:spcPts val="300"/>
              </a:spcBef>
            </a:pPr>
            <a:r>
              <a:rPr sz="1200" dirty="0">
                <a:latin typeface="Arial"/>
                <a:cs typeface="Arial"/>
              </a:rPr>
              <a:t>Medication</a:t>
            </a:r>
          </a:p>
          <a:p>
            <a:pPr marL="3485515">
              <a:lnSpc>
                <a:spcPts val="1430"/>
              </a:lnSpc>
            </a:pPr>
            <a:r>
              <a:rPr sz="1200" dirty="0">
                <a:solidFill>
                  <a:srgbClr val="F7ECCD"/>
                </a:solidFill>
                <a:latin typeface="Arial"/>
                <a:cs typeface="Arial"/>
              </a:rPr>
              <a:t>Condition of</a:t>
            </a:r>
            <a:r>
              <a:rPr sz="1200" spc="-130" dirty="0">
                <a:solidFill>
                  <a:srgbClr val="F7ECC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7ECCD"/>
                </a:solidFill>
                <a:latin typeface="Arial"/>
                <a:cs typeface="Arial"/>
              </a:rPr>
              <a:t>patients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288" y="3596640"/>
            <a:ext cx="5745480" cy="2804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381000" y="947095"/>
            <a:ext cx="8426703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80"/>
              </a:lnSpc>
            </a:pPr>
            <a:r>
              <a:rPr sz="3200" spc="5" dirty="0"/>
              <a:t>1.2 Medical </a:t>
            </a:r>
            <a:r>
              <a:rPr sz="3200" dirty="0"/>
              <a:t>Inspection </a:t>
            </a:r>
            <a:r>
              <a:rPr sz="3200" spc="-5" dirty="0"/>
              <a:t>and </a:t>
            </a:r>
            <a:r>
              <a:rPr sz="3200" spc="-20" dirty="0"/>
              <a:t>Treatment </a:t>
            </a:r>
            <a:r>
              <a:rPr sz="3200" spc="-5" dirty="0"/>
              <a:t>by</a:t>
            </a:r>
            <a:r>
              <a:rPr sz="3200" spc="-114" dirty="0"/>
              <a:t> </a:t>
            </a:r>
            <a:r>
              <a:rPr sz="3200" spc="-30" dirty="0"/>
              <a:t>BAN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idx="1"/>
          </p:nvPr>
        </p:nvSpPr>
        <p:spPr>
          <a:xfrm>
            <a:off x="685800" y="1423626"/>
            <a:ext cx="7772400" cy="2919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91845">
              <a:lnSpc>
                <a:spcPct val="100000"/>
              </a:lnSpc>
            </a:pPr>
            <a:r>
              <a:rPr sz="1400" spc="-10" dirty="0"/>
              <a:t>Medical Healthcare Using </a:t>
            </a:r>
            <a:r>
              <a:rPr sz="1400" spc="-15" dirty="0"/>
              <a:t>BAN </a:t>
            </a:r>
            <a:r>
              <a:rPr sz="1400" spc="-5" dirty="0"/>
              <a:t>can perform </a:t>
            </a:r>
            <a:r>
              <a:rPr sz="1400" dirty="0"/>
              <a:t>remote </a:t>
            </a:r>
            <a:r>
              <a:rPr sz="1400" spc="-5" dirty="0"/>
              <a:t>real-time medical  </a:t>
            </a:r>
            <a:r>
              <a:rPr sz="1400" spc="-10" dirty="0"/>
              <a:t>diagnosis and</a:t>
            </a:r>
            <a:r>
              <a:rPr sz="1400" spc="35" dirty="0"/>
              <a:t> </a:t>
            </a:r>
            <a:r>
              <a:rPr sz="1400" spc="-10" dirty="0"/>
              <a:t>therapy</a:t>
            </a:r>
          </a:p>
          <a:p>
            <a:pPr marL="12700" marR="244475">
              <a:lnSpc>
                <a:spcPct val="80000"/>
              </a:lnSpc>
              <a:buSzPct val="90000"/>
              <a:buChar char="•"/>
              <a:tabLst>
                <a:tab pos="156210" algn="l"/>
              </a:tabLst>
            </a:pPr>
            <a:r>
              <a:rPr sz="1400" spc="-100" dirty="0">
                <a:solidFill>
                  <a:srgbClr val="000000"/>
                </a:solidFill>
              </a:rPr>
              <a:t>To </a:t>
            </a:r>
            <a:r>
              <a:rPr sz="1400" spc="-10" dirty="0">
                <a:solidFill>
                  <a:srgbClr val="000000"/>
                </a:solidFill>
              </a:rPr>
              <a:t>prevent </a:t>
            </a:r>
            <a:r>
              <a:rPr sz="1400" spc="-5" dirty="0">
                <a:solidFill>
                  <a:srgbClr val="000000"/>
                </a:solidFill>
              </a:rPr>
              <a:t>pandemic </a:t>
            </a:r>
            <a:r>
              <a:rPr sz="1400" spc="-10" dirty="0">
                <a:solidFill>
                  <a:srgbClr val="000000"/>
                </a:solidFill>
              </a:rPr>
              <a:t>against </a:t>
            </a:r>
            <a:r>
              <a:rPr sz="1400" b="1" spc="-5" dirty="0">
                <a:solidFill>
                  <a:srgbClr val="000000"/>
                </a:solidFill>
                <a:latin typeface="Arial"/>
                <a:cs typeface="Arial"/>
              </a:rPr>
              <a:t>COVID-19 </a:t>
            </a:r>
            <a:r>
              <a:rPr sz="1400" spc="-10" dirty="0">
                <a:solidFill>
                  <a:srgbClr val="000000"/>
                </a:solidFill>
              </a:rPr>
              <a:t>and </a:t>
            </a:r>
            <a:r>
              <a:rPr sz="1400" spc="-5" dirty="0">
                <a:solidFill>
                  <a:srgbClr val="000000"/>
                </a:solidFill>
              </a:rPr>
              <a:t>medical care </a:t>
            </a:r>
            <a:r>
              <a:rPr sz="1400" spc="-10" dirty="0">
                <a:solidFill>
                  <a:srgbClr val="000000"/>
                </a:solidFill>
              </a:rPr>
              <a:t>incident </a:t>
            </a:r>
            <a:r>
              <a:rPr sz="1400" spc="-5" dirty="0">
                <a:solidFill>
                  <a:srgbClr val="000000"/>
                </a:solidFill>
              </a:rPr>
              <a:t>etc. </a:t>
            </a:r>
            <a:r>
              <a:rPr sz="1400" spc="-15" dirty="0">
                <a:solidFill>
                  <a:srgbClr val="000000"/>
                </a:solidFill>
              </a:rPr>
              <a:t>in  </a:t>
            </a:r>
            <a:r>
              <a:rPr sz="1400" spc="-10" dirty="0">
                <a:solidFill>
                  <a:srgbClr val="000000"/>
                </a:solidFill>
              </a:rPr>
              <a:t>daily</a:t>
            </a:r>
            <a:r>
              <a:rPr sz="1400" spc="-40" dirty="0">
                <a:solidFill>
                  <a:srgbClr val="000000"/>
                </a:solidFill>
              </a:rPr>
              <a:t> </a:t>
            </a:r>
            <a:r>
              <a:rPr sz="1400" spc="-5" dirty="0">
                <a:solidFill>
                  <a:srgbClr val="000000"/>
                </a:solidFill>
              </a:rPr>
              <a:t>life.</a:t>
            </a:r>
          </a:p>
          <a:p>
            <a:pPr marL="152400">
              <a:lnSpc>
                <a:spcPts val="1680"/>
              </a:lnSpc>
            </a:pPr>
            <a:r>
              <a:rPr sz="1400" spc="-5" dirty="0">
                <a:solidFill>
                  <a:srgbClr val="000000"/>
                </a:solidFill>
              </a:rPr>
              <a:t>&gt; Remote </a:t>
            </a:r>
            <a:r>
              <a:rPr sz="1400" spc="-10" dirty="0">
                <a:solidFill>
                  <a:srgbClr val="000000"/>
                </a:solidFill>
              </a:rPr>
              <a:t>sensing </a:t>
            </a:r>
            <a:r>
              <a:rPr sz="1400" spc="-15" dirty="0">
                <a:solidFill>
                  <a:srgbClr val="000000"/>
                </a:solidFill>
              </a:rPr>
              <a:t>vital </a:t>
            </a:r>
            <a:r>
              <a:rPr sz="1400" spc="-10" dirty="0">
                <a:solidFill>
                  <a:srgbClr val="000000"/>
                </a:solidFill>
              </a:rPr>
              <a:t>sign and </a:t>
            </a:r>
            <a:r>
              <a:rPr sz="1400" spc="-5" dirty="0">
                <a:solidFill>
                  <a:srgbClr val="000000"/>
                </a:solidFill>
              </a:rPr>
              <a:t>monitoring</a:t>
            </a:r>
            <a:r>
              <a:rPr sz="1400" spc="155" dirty="0">
                <a:solidFill>
                  <a:srgbClr val="000000"/>
                </a:solidFill>
              </a:rPr>
              <a:t> </a:t>
            </a:r>
            <a:r>
              <a:rPr sz="1400" spc="-5" dirty="0">
                <a:solidFill>
                  <a:srgbClr val="000000"/>
                </a:solidFill>
              </a:rPr>
              <a:t>symptoms</a:t>
            </a:r>
          </a:p>
          <a:p>
            <a:pPr marL="152400">
              <a:lnSpc>
                <a:spcPts val="1920"/>
              </a:lnSpc>
            </a:pPr>
            <a:r>
              <a:rPr sz="1400" spc="-5" dirty="0">
                <a:solidFill>
                  <a:srgbClr val="000000"/>
                </a:solidFill>
              </a:rPr>
              <a:t>&gt; </a:t>
            </a:r>
            <a:r>
              <a:rPr sz="1400" spc="-10" dirty="0">
                <a:solidFill>
                  <a:srgbClr val="000000"/>
                </a:solidFill>
              </a:rPr>
              <a:t>Evidence based </a:t>
            </a:r>
            <a:r>
              <a:rPr sz="1400" spc="-5" dirty="0">
                <a:solidFill>
                  <a:srgbClr val="000000"/>
                </a:solidFill>
              </a:rPr>
              <a:t>medicine </a:t>
            </a:r>
            <a:r>
              <a:rPr sz="1400" dirty="0">
                <a:solidFill>
                  <a:srgbClr val="000000"/>
                </a:solidFill>
              </a:rPr>
              <a:t>for </a:t>
            </a:r>
            <a:r>
              <a:rPr sz="1400" spc="-10" dirty="0">
                <a:solidFill>
                  <a:srgbClr val="000000"/>
                </a:solidFill>
              </a:rPr>
              <a:t>clinical and nursing</a:t>
            </a:r>
            <a:r>
              <a:rPr sz="1400" spc="195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actions</a:t>
            </a:r>
          </a:p>
          <a:p>
            <a:pPr marL="12700">
              <a:lnSpc>
                <a:spcPts val="1920"/>
              </a:lnSpc>
            </a:pPr>
            <a:r>
              <a:rPr sz="1400" spc="-70" dirty="0">
                <a:solidFill>
                  <a:srgbClr val="000000"/>
                </a:solidFill>
              </a:rPr>
              <a:t>•To </a:t>
            </a:r>
            <a:r>
              <a:rPr sz="1400" spc="-5" dirty="0">
                <a:solidFill>
                  <a:srgbClr val="000000"/>
                </a:solidFill>
              </a:rPr>
              <a:t>support </a:t>
            </a:r>
            <a:r>
              <a:rPr sz="1400" dirty="0">
                <a:solidFill>
                  <a:srgbClr val="000000"/>
                </a:solidFill>
              </a:rPr>
              <a:t>safe </a:t>
            </a:r>
            <a:r>
              <a:rPr sz="1400" spc="-10" dirty="0">
                <a:solidFill>
                  <a:srgbClr val="000000"/>
                </a:solidFill>
              </a:rPr>
              <a:t>and efficient </a:t>
            </a:r>
            <a:r>
              <a:rPr sz="1400" spc="-5" dirty="0">
                <a:solidFill>
                  <a:srgbClr val="000000"/>
                </a:solidFill>
              </a:rPr>
              <a:t>medical care </a:t>
            </a:r>
            <a:r>
              <a:rPr sz="1400" dirty="0">
                <a:solidFill>
                  <a:srgbClr val="000000"/>
                </a:solidFill>
              </a:rPr>
              <a:t>for </a:t>
            </a:r>
            <a:r>
              <a:rPr sz="1400" spc="-5" dirty="0">
                <a:solidFill>
                  <a:srgbClr val="000000"/>
                </a:solidFill>
              </a:rPr>
              <a:t>clinical </a:t>
            </a:r>
            <a:r>
              <a:rPr sz="1400" spc="-10" dirty="0">
                <a:solidFill>
                  <a:srgbClr val="000000"/>
                </a:solidFill>
              </a:rPr>
              <a:t>staffs and patients</a:t>
            </a:r>
            <a:r>
              <a:rPr sz="1400" spc="90" dirty="0">
                <a:solidFill>
                  <a:srgbClr val="000000"/>
                </a:solidFill>
              </a:rPr>
              <a:t> </a:t>
            </a:r>
            <a:r>
              <a:rPr sz="1400" spc="-5" dirty="0">
                <a:solidFill>
                  <a:srgbClr val="000000"/>
                </a:solidFill>
              </a:rPr>
              <a:t>etc.</a:t>
            </a:r>
          </a:p>
          <a:p>
            <a:pPr marL="152400">
              <a:lnSpc>
                <a:spcPts val="1920"/>
              </a:lnSpc>
            </a:pPr>
            <a:r>
              <a:rPr sz="1400" spc="-5" dirty="0">
                <a:solidFill>
                  <a:srgbClr val="000000"/>
                </a:solidFill>
              </a:rPr>
              <a:t>&gt; </a:t>
            </a:r>
            <a:r>
              <a:rPr sz="1400" spc="-10" dirty="0">
                <a:solidFill>
                  <a:srgbClr val="000000"/>
                </a:solidFill>
              </a:rPr>
              <a:t>Online diagnosis, PCR and other</a:t>
            </a:r>
            <a:r>
              <a:rPr sz="1400" spc="17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inspection</a:t>
            </a:r>
          </a:p>
          <a:p>
            <a:pPr marL="152400">
              <a:lnSpc>
                <a:spcPts val="2160"/>
              </a:lnSpc>
            </a:pPr>
            <a:r>
              <a:rPr sz="1400" spc="-5" dirty="0">
                <a:solidFill>
                  <a:srgbClr val="000000"/>
                </a:solidFill>
              </a:rPr>
              <a:t>&gt; Protect </a:t>
            </a:r>
            <a:r>
              <a:rPr sz="1400" spc="-10" dirty="0">
                <a:solidFill>
                  <a:srgbClr val="000000"/>
                </a:solidFill>
              </a:rPr>
              <a:t>clinical </a:t>
            </a:r>
            <a:r>
              <a:rPr sz="1400" spc="-5" dirty="0">
                <a:solidFill>
                  <a:srgbClr val="000000"/>
                </a:solidFill>
              </a:rPr>
              <a:t>staffs </a:t>
            </a:r>
            <a:r>
              <a:rPr sz="1400" spc="-10" dirty="0">
                <a:solidFill>
                  <a:srgbClr val="000000"/>
                </a:solidFill>
              </a:rPr>
              <a:t>and </a:t>
            </a:r>
            <a:r>
              <a:rPr sz="1400" spc="-5" dirty="0">
                <a:solidFill>
                  <a:srgbClr val="000000"/>
                </a:solidFill>
              </a:rPr>
              <a:t>care </a:t>
            </a:r>
            <a:r>
              <a:rPr sz="1400" spc="-10" dirty="0">
                <a:solidFill>
                  <a:srgbClr val="000000"/>
                </a:solidFill>
              </a:rPr>
              <a:t>givers </a:t>
            </a:r>
            <a:r>
              <a:rPr sz="1400" spc="-15" dirty="0">
                <a:solidFill>
                  <a:srgbClr val="000000"/>
                </a:solidFill>
              </a:rPr>
              <a:t>with</a:t>
            </a:r>
            <a:r>
              <a:rPr sz="1400" spc="75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network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5605145">
              <a:lnSpc>
                <a:spcPct val="100000"/>
              </a:lnSpc>
            </a:pPr>
            <a:r>
              <a:rPr sz="800" spc="-10" dirty="0"/>
              <a:t>Server on </a:t>
            </a:r>
            <a:r>
              <a:rPr sz="800" spc="-15" dirty="0"/>
              <a:t>Medical</a:t>
            </a:r>
            <a:r>
              <a:rPr sz="800" spc="35" dirty="0"/>
              <a:t> </a:t>
            </a:r>
            <a:r>
              <a:rPr sz="800" spc="-10" dirty="0"/>
              <a:t>S</a:t>
            </a:r>
            <a:endParaRPr sz="800" dirty="0"/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 marL="767080">
              <a:lnSpc>
                <a:spcPct val="100000"/>
              </a:lnSpc>
              <a:spcBef>
                <a:spcPts val="1035"/>
              </a:spcBef>
            </a:pPr>
            <a:r>
              <a:rPr sz="1400" b="1" spc="-25" dirty="0">
                <a:solidFill>
                  <a:srgbClr val="000000"/>
                </a:solidFill>
                <a:latin typeface="Arial"/>
                <a:cs typeface="Arial"/>
              </a:rPr>
              <a:t>WBAN </a:t>
            </a:r>
            <a:r>
              <a:rPr sz="1400" b="1" spc="-10" dirty="0">
                <a:solidFill>
                  <a:srgbClr val="000000"/>
                </a:solidFill>
                <a:latin typeface="Arial"/>
                <a:cs typeface="Arial"/>
              </a:rPr>
              <a:t>can </a:t>
            </a:r>
            <a:r>
              <a:rPr sz="1400" b="1" spc="-5" dirty="0">
                <a:solidFill>
                  <a:srgbClr val="000000"/>
                </a:solidFill>
                <a:latin typeface="Arial"/>
                <a:cs typeface="Arial"/>
              </a:rPr>
              <a:t>apply</a:t>
            </a:r>
            <a:r>
              <a:rPr sz="1400" b="1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11543" y="4522109"/>
            <a:ext cx="3409315" cy="123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preventing pandemic and  supporting </a:t>
            </a:r>
            <a:r>
              <a:rPr sz="2000" b="1" spc="-10" dirty="0">
                <a:latin typeface="Arial"/>
                <a:cs typeface="Arial"/>
              </a:rPr>
              <a:t>daily care </a:t>
            </a:r>
            <a:r>
              <a:rPr sz="2000" b="1" spc="-5" dirty="0">
                <a:latin typeface="Arial"/>
                <a:cs typeface="Arial"/>
              </a:rPr>
              <a:t>by  remote </a:t>
            </a:r>
            <a:r>
              <a:rPr sz="2000" b="1" spc="-10" dirty="0">
                <a:latin typeface="Arial"/>
                <a:cs typeface="Arial"/>
              </a:rPr>
              <a:t>sensing </a:t>
            </a:r>
            <a:r>
              <a:rPr sz="2000" b="1" spc="-5" dirty="0">
                <a:latin typeface="Arial"/>
                <a:cs typeface="Arial"/>
              </a:rPr>
              <a:t>and therapy  </a:t>
            </a:r>
            <a:r>
              <a:rPr sz="2000" b="1" spc="-10" dirty="0">
                <a:latin typeface="Arial"/>
                <a:cs typeface="Arial"/>
              </a:rPr>
              <a:t>in </a:t>
            </a:r>
            <a:r>
              <a:rPr sz="2000" b="1" spc="-5" dirty="0">
                <a:latin typeface="Arial"/>
                <a:cs typeface="Arial"/>
              </a:rPr>
              <a:t>digital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healthcare.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608320" y="3880103"/>
            <a:ext cx="3517391" cy="18775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6056376" y="5529071"/>
            <a:ext cx="2649220" cy="338455"/>
          </a:xfrm>
          <a:custGeom>
            <a:avLst/>
            <a:gdLst/>
            <a:ahLst/>
            <a:cxnLst/>
            <a:rect l="l" t="t" r="r" b="b"/>
            <a:pathLst>
              <a:path w="2649220" h="338454">
                <a:moveTo>
                  <a:pt x="0" y="0"/>
                </a:moveTo>
                <a:lnTo>
                  <a:pt x="2648712" y="0"/>
                </a:lnTo>
                <a:lnTo>
                  <a:pt x="2648712" y="338327"/>
                </a:lnTo>
                <a:lnTo>
                  <a:pt x="0" y="3383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6134520" y="5569623"/>
            <a:ext cx="230822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Symptoms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16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COVID-19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443216" y="2910840"/>
            <a:ext cx="1591055" cy="1347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 txBox="1"/>
          <p:nvPr/>
        </p:nvSpPr>
        <p:spPr>
          <a:xfrm>
            <a:off x="4364291" y="6474100"/>
            <a:ext cx="501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5" dirty="0">
                <a:latin typeface="Arial"/>
                <a:cs typeface="Arial"/>
              </a:rPr>
              <a:t>Slide</a:t>
            </a:r>
            <a:r>
              <a:rPr sz="1200" spc="-160" dirty="0">
                <a:latin typeface="Arial"/>
                <a:cs typeface="Arial"/>
              </a:rPr>
              <a:t> </a:t>
            </a:r>
            <a:fld id="{81D60167-4931-47E6-BA6A-407CBD079E47}" type="slidenum">
              <a:rPr sz="1200" spc="-5" dirty="0">
                <a:latin typeface="Arial"/>
                <a:cs typeface="Arial"/>
              </a:rPr>
              <a:t>6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49" name="object 3">
            <a:extLst>
              <a:ext uri="{FF2B5EF4-FFF2-40B4-BE49-F238E27FC236}">
                <a16:creationId xmlns:a16="http://schemas.microsoft.com/office/drawing/2014/main" id="{0B7C827F-3516-40DF-B55C-409DCF1EFD2A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3">
            <a:extLst>
              <a:ext uri="{FF2B5EF4-FFF2-40B4-BE49-F238E27FC236}">
                <a16:creationId xmlns:a16="http://schemas.microsoft.com/office/drawing/2014/main" id="{84A45862-2CBF-42E9-B114-62BB38B684D6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3A2B832-EA59-48FB-D094-9841C020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6</a:t>
            </a:fld>
            <a:endParaRPr lang="fi-FI" altLang="ja-JP"/>
          </a:p>
        </p:txBody>
      </p:sp>
      <p:sp>
        <p:nvSpPr>
          <p:cNvPr id="44" name="日付プレースホルダー 43">
            <a:extLst>
              <a:ext uri="{FF2B5EF4-FFF2-40B4-BE49-F238E27FC236}">
                <a16:creationId xmlns:a16="http://schemas.microsoft.com/office/drawing/2014/main" id="{26379955-82A0-FDCB-734C-3418D954059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071872" y="1767840"/>
            <a:ext cx="2837687" cy="1182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97280" y="1758695"/>
            <a:ext cx="2895599" cy="1182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860804" y="2424683"/>
            <a:ext cx="0" cy="448309"/>
          </a:xfrm>
          <a:custGeom>
            <a:avLst/>
            <a:gdLst/>
            <a:ahLst/>
            <a:cxnLst/>
            <a:rect l="l" t="t" r="r" b="b"/>
            <a:pathLst>
              <a:path h="448310">
                <a:moveTo>
                  <a:pt x="0" y="0"/>
                </a:moveTo>
                <a:lnTo>
                  <a:pt x="0" y="448056"/>
                </a:lnTo>
              </a:path>
            </a:pathLst>
          </a:custGeom>
          <a:ln w="28575">
            <a:solidFill>
              <a:srgbClr val="0000FF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622804" y="2424683"/>
            <a:ext cx="0" cy="448309"/>
          </a:xfrm>
          <a:custGeom>
            <a:avLst/>
            <a:gdLst/>
            <a:ahLst/>
            <a:cxnLst/>
            <a:rect l="l" t="t" r="r" b="b"/>
            <a:pathLst>
              <a:path h="448310">
                <a:moveTo>
                  <a:pt x="0" y="0"/>
                </a:moveTo>
                <a:lnTo>
                  <a:pt x="0" y="448056"/>
                </a:lnTo>
              </a:path>
            </a:pathLst>
          </a:custGeom>
          <a:ln w="28575">
            <a:solidFill>
              <a:srgbClr val="0000FF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939184" y="2713654"/>
            <a:ext cx="41910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900" spc="1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900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sz="900" spc="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900" spc="-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900" spc="5" dirty="0">
                <a:solidFill>
                  <a:srgbClr val="0000FF"/>
                </a:solidFill>
                <a:latin typeface="Arial"/>
                <a:cs typeface="Arial"/>
              </a:rPr>
              <a:t>z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1190" y="2727900"/>
            <a:ext cx="41910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sz="900" spc="1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9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900" spc="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900" spc="-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900" spc="5" dirty="0">
                <a:solidFill>
                  <a:srgbClr val="0000FF"/>
                </a:solidFill>
                <a:latin typeface="Arial"/>
                <a:cs typeface="Arial"/>
              </a:rPr>
              <a:t>z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37759" y="3773424"/>
            <a:ext cx="2971798" cy="1219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75944" y="3785616"/>
            <a:ext cx="2895599" cy="1219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649350" y="4785359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0" y="0"/>
                </a:moveTo>
                <a:lnTo>
                  <a:pt x="227838" y="0"/>
                </a:lnTo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800988" y="4740906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49"/>
                </a:lnTo>
                <a:lnTo>
                  <a:pt x="0" y="88899"/>
                </a:lnTo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649351" y="4740906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76200" y="88899"/>
                </a:moveTo>
                <a:lnTo>
                  <a:pt x="0" y="44449"/>
                </a:lnTo>
                <a:lnTo>
                  <a:pt x="76200" y="0"/>
                </a:lnTo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217666" y="4617901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62" y="0"/>
                </a:lnTo>
              </a:path>
            </a:pathLst>
          </a:custGeom>
          <a:ln w="3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799831" y="4626864"/>
            <a:ext cx="242570" cy="152400"/>
          </a:xfrm>
          <a:custGeom>
            <a:avLst/>
            <a:gdLst/>
            <a:ahLst/>
            <a:cxnLst/>
            <a:rect l="l" t="t" r="r" b="b"/>
            <a:pathLst>
              <a:path w="242569" h="152400">
                <a:moveTo>
                  <a:pt x="242328" y="0"/>
                </a:moveTo>
                <a:lnTo>
                  <a:pt x="0" y="151815"/>
                </a:lnTo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799832" y="4700558"/>
            <a:ext cx="88265" cy="78740"/>
          </a:xfrm>
          <a:custGeom>
            <a:avLst/>
            <a:gdLst/>
            <a:ahLst/>
            <a:cxnLst/>
            <a:rect l="l" t="t" r="r" b="b"/>
            <a:pathLst>
              <a:path w="88264" h="78739">
                <a:moveTo>
                  <a:pt x="40970" y="0"/>
                </a:moveTo>
                <a:lnTo>
                  <a:pt x="0" y="78130"/>
                </a:lnTo>
                <a:lnTo>
                  <a:pt x="88176" y="75336"/>
                </a:lnTo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1075944" y="3785615"/>
            <a:ext cx="2895600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R="626745" algn="ctr">
              <a:lnSpc>
                <a:spcPct val="100000"/>
              </a:lnSpc>
              <a:spcBef>
                <a:spcPts val="5"/>
              </a:spcBef>
            </a:pPr>
            <a:r>
              <a:rPr sz="1050" spc="644" baseline="-35714" dirty="0">
                <a:latin typeface="Symbol"/>
                <a:cs typeface="Symbol"/>
              </a:rPr>
              <a:t>∝</a:t>
            </a:r>
            <a:r>
              <a:rPr sz="1050" spc="494" baseline="-35714" dirty="0">
                <a:latin typeface="Times New Roman"/>
                <a:cs typeface="Times New Roman"/>
              </a:rPr>
              <a:t> </a:t>
            </a:r>
            <a:r>
              <a:rPr sz="700" spc="215" dirty="0">
                <a:latin typeface="Times New Roman"/>
                <a:cs typeface="Times New Roman"/>
              </a:rPr>
              <a:t>1</a:t>
            </a:r>
            <a:endParaRPr sz="700" dirty="0">
              <a:latin typeface="Times New Roman"/>
              <a:cs typeface="Times New Roman"/>
            </a:endParaRPr>
          </a:p>
          <a:p>
            <a:pPr marL="1135380">
              <a:lnSpc>
                <a:spcPct val="100000"/>
              </a:lnSpc>
              <a:spcBef>
                <a:spcPts val="50"/>
              </a:spcBef>
            </a:pPr>
            <a:r>
              <a:rPr sz="800" i="1" spc="330" dirty="0">
                <a:latin typeface="Symbol"/>
                <a:cs typeface="Symbol"/>
              </a:rPr>
              <a:t>τ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600" i="1" spc="277" baseline="-27777" dirty="0">
                <a:latin typeface="Times New Roman"/>
                <a:cs typeface="Times New Roman"/>
              </a:rPr>
              <a:t>m</a:t>
            </a:r>
            <a:endParaRPr sz="600" baseline="-2777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640715">
              <a:lnSpc>
                <a:spcPct val="100000"/>
              </a:lnSpc>
            </a:pPr>
            <a:r>
              <a:rPr sz="750" i="1" spc="254" dirty="0">
                <a:latin typeface="Symbol"/>
                <a:cs typeface="Symbol"/>
              </a:rPr>
              <a:t>ω</a:t>
            </a:r>
            <a:r>
              <a:rPr sz="600" spc="382" baseline="-20833" dirty="0">
                <a:latin typeface="Times New Roman"/>
                <a:cs typeface="Times New Roman"/>
              </a:rPr>
              <a:t>0</a:t>
            </a:r>
            <a:endParaRPr sz="600" baseline="-20833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61744" y="4230623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0"/>
                </a:moveTo>
                <a:lnTo>
                  <a:pt x="0" y="655320"/>
                </a:lnTo>
              </a:path>
            </a:pathLst>
          </a:custGeom>
          <a:ln w="12700">
            <a:solidFill>
              <a:srgbClr val="E7E6E6"/>
            </a:solidFill>
            <a:prstDash val="sys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075944" y="3785615"/>
            <a:ext cx="2895599" cy="1219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303776" y="2228088"/>
            <a:ext cx="426720" cy="195580"/>
          </a:xfrm>
          <a:custGeom>
            <a:avLst/>
            <a:gdLst/>
            <a:ahLst/>
            <a:cxnLst/>
            <a:rect l="l" t="t" r="r" b="b"/>
            <a:pathLst>
              <a:path w="426720" h="195580">
                <a:moveTo>
                  <a:pt x="97536" y="0"/>
                </a:moveTo>
                <a:lnTo>
                  <a:pt x="0" y="97536"/>
                </a:lnTo>
                <a:lnTo>
                  <a:pt x="97536" y="195072"/>
                </a:lnTo>
                <a:lnTo>
                  <a:pt x="97536" y="146304"/>
                </a:lnTo>
                <a:lnTo>
                  <a:pt x="377952" y="146304"/>
                </a:lnTo>
                <a:lnTo>
                  <a:pt x="426720" y="97536"/>
                </a:lnTo>
                <a:lnTo>
                  <a:pt x="377952" y="48768"/>
                </a:lnTo>
                <a:lnTo>
                  <a:pt x="97536" y="48768"/>
                </a:lnTo>
                <a:lnTo>
                  <a:pt x="97536" y="0"/>
                </a:lnTo>
                <a:close/>
              </a:path>
              <a:path w="426720" h="195580">
                <a:moveTo>
                  <a:pt x="377952" y="146304"/>
                </a:moveTo>
                <a:lnTo>
                  <a:pt x="329184" y="146304"/>
                </a:lnTo>
                <a:lnTo>
                  <a:pt x="329184" y="195072"/>
                </a:lnTo>
                <a:lnTo>
                  <a:pt x="377952" y="146304"/>
                </a:lnTo>
                <a:close/>
              </a:path>
              <a:path w="426720" h="195580">
                <a:moveTo>
                  <a:pt x="329184" y="0"/>
                </a:moveTo>
                <a:lnTo>
                  <a:pt x="329184" y="48768"/>
                </a:lnTo>
                <a:lnTo>
                  <a:pt x="377952" y="48768"/>
                </a:lnTo>
                <a:lnTo>
                  <a:pt x="32918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303776" y="2228088"/>
            <a:ext cx="426720" cy="195580"/>
          </a:xfrm>
          <a:custGeom>
            <a:avLst/>
            <a:gdLst/>
            <a:ahLst/>
            <a:cxnLst/>
            <a:rect l="l" t="t" r="r" b="b"/>
            <a:pathLst>
              <a:path w="426720" h="195580">
                <a:moveTo>
                  <a:pt x="0" y="97536"/>
                </a:moveTo>
                <a:lnTo>
                  <a:pt x="97536" y="0"/>
                </a:lnTo>
                <a:lnTo>
                  <a:pt x="97536" y="48768"/>
                </a:lnTo>
                <a:lnTo>
                  <a:pt x="329184" y="48768"/>
                </a:lnTo>
                <a:lnTo>
                  <a:pt x="329184" y="0"/>
                </a:lnTo>
                <a:lnTo>
                  <a:pt x="426720" y="97536"/>
                </a:lnTo>
                <a:lnTo>
                  <a:pt x="329184" y="195072"/>
                </a:lnTo>
                <a:lnTo>
                  <a:pt x="329184" y="146304"/>
                </a:lnTo>
                <a:lnTo>
                  <a:pt x="97536" y="146304"/>
                </a:lnTo>
                <a:lnTo>
                  <a:pt x="97536" y="195072"/>
                </a:lnTo>
                <a:lnTo>
                  <a:pt x="0" y="97536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340352" y="4145279"/>
            <a:ext cx="390525" cy="198120"/>
          </a:xfrm>
          <a:custGeom>
            <a:avLst/>
            <a:gdLst/>
            <a:ahLst/>
            <a:cxnLst/>
            <a:rect l="l" t="t" r="r" b="b"/>
            <a:pathLst>
              <a:path w="390525" h="198120">
                <a:moveTo>
                  <a:pt x="99060" y="0"/>
                </a:moveTo>
                <a:lnTo>
                  <a:pt x="0" y="99060"/>
                </a:lnTo>
                <a:lnTo>
                  <a:pt x="99060" y="198120"/>
                </a:lnTo>
                <a:lnTo>
                  <a:pt x="99060" y="148590"/>
                </a:lnTo>
                <a:lnTo>
                  <a:pt x="340614" y="148590"/>
                </a:lnTo>
                <a:lnTo>
                  <a:pt x="390144" y="99060"/>
                </a:lnTo>
                <a:lnTo>
                  <a:pt x="340614" y="49530"/>
                </a:lnTo>
                <a:lnTo>
                  <a:pt x="99060" y="49530"/>
                </a:lnTo>
                <a:lnTo>
                  <a:pt x="99060" y="0"/>
                </a:lnTo>
                <a:close/>
              </a:path>
              <a:path w="390525" h="198120">
                <a:moveTo>
                  <a:pt x="340614" y="148590"/>
                </a:moveTo>
                <a:lnTo>
                  <a:pt x="291084" y="148590"/>
                </a:lnTo>
                <a:lnTo>
                  <a:pt x="291084" y="198120"/>
                </a:lnTo>
                <a:lnTo>
                  <a:pt x="340614" y="148590"/>
                </a:lnTo>
                <a:close/>
              </a:path>
              <a:path w="390525" h="198120">
                <a:moveTo>
                  <a:pt x="291084" y="0"/>
                </a:moveTo>
                <a:lnTo>
                  <a:pt x="291084" y="49530"/>
                </a:lnTo>
                <a:lnTo>
                  <a:pt x="340614" y="49530"/>
                </a:lnTo>
                <a:lnTo>
                  <a:pt x="29108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4340352" y="4145279"/>
            <a:ext cx="390525" cy="198120"/>
          </a:xfrm>
          <a:custGeom>
            <a:avLst/>
            <a:gdLst/>
            <a:ahLst/>
            <a:cxnLst/>
            <a:rect l="l" t="t" r="r" b="b"/>
            <a:pathLst>
              <a:path w="390525" h="198120">
                <a:moveTo>
                  <a:pt x="0" y="99060"/>
                </a:moveTo>
                <a:lnTo>
                  <a:pt x="99060" y="0"/>
                </a:lnTo>
                <a:lnTo>
                  <a:pt x="99060" y="49530"/>
                </a:lnTo>
                <a:lnTo>
                  <a:pt x="291084" y="49530"/>
                </a:lnTo>
                <a:lnTo>
                  <a:pt x="291084" y="0"/>
                </a:lnTo>
                <a:lnTo>
                  <a:pt x="390144" y="99060"/>
                </a:lnTo>
                <a:lnTo>
                  <a:pt x="291084" y="198120"/>
                </a:lnTo>
                <a:lnTo>
                  <a:pt x="291084" y="148590"/>
                </a:lnTo>
                <a:lnTo>
                  <a:pt x="99060" y="148590"/>
                </a:lnTo>
                <a:lnTo>
                  <a:pt x="99060" y="198120"/>
                </a:lnTo>
                <a:lnTo>
                  <a:pt x="0" y="9906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6339861" y="4965234"/>
            <a:ext cx="74803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Time</a:t>
            </a:r>
            <a:r>
              <a:rPr sz="1200" spc="-10" dirty="0">
                <a:latin typeface="ＭＳ Ｐゴシック"/>
                <a:cs typeface="ＭＳ Ｐゴシック"/>
              </a:rPr>
              <a:t>（</a:t>
            </a:r>
            <a:r>
              <a:rPr sz="1200" spc="-10" dirty="0">
                <a:latin typeface="Arial"/>
                <a:cs typeface="Arial"/>
              </a:rPr>
              <a:t>sec</a:t>
            </a:r>
            <a:r>
              <a:rPr sz="1200" spc="-10" dirty="0">
                <a:latin typeface="ＭＳ Ｐゴシック"/>
                <a:cs typeface="ＭＳ Ｐゴシック"/>
              </a:rPr>
              <a:t>）</a:t>
            </a:r>
            <a:endParaRPr sz="1200" dirty="0">
              <a:latin typeface="ＭＳ Ｐゴシック"/>
              <a:cs typeface="ＭＳ Ｐゴシック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20184" y="2992818"/>
            <a:ext cx="6816090" cy="68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5990">
              <a:lnSpc>
                <a:spcPct val="100000"/>
              </a:lnSpc>
              <a:tabLst>
                <a:tab pos="5186045" algn="l"/>
              </a:tabLst>
            </a:pPr>
            <a:r>
              <a:rPr sz="1200" dirty="0">
                <a:latin typeface="Arial"/>
                <a:cs typeface="Arial"/>
              </a:rPr>
              <a:t>Frequency</a:t>
            </a:r>
            <a:r>
              <a:rPr sz="1200" dirty="0">
                <a:latin typeface="ＭＳ Ｐゴシック"/>
                <a:cs typeface="ＭＳ Ｐゴシック"/>
              </a:rPr>
              <a:t>（</a:t>
            </a:r>
            <a:r>
              <a:rPr sz="1200" dirty="0">
                <a:latin typeface="Arial"/>
                <a:cs typeface="Arial"/>
              </a:rPr>
              <a:t>Hz)	</a:t>
            </a:r>
            <a:r>
              <a:rPr sz="1200" spc="-10" dirty="0">
                <a:latin typeface="Arial"/>
                <a:cs typeface="Arial"/>
              </a:rPr>
              <a:t>Time</a:t>
            </a:r>
            <a:r>
              <a:rPr sz="1200" spc="-10" dirty="0">
                <a:latin typeface="ＭＳ Ｐゴシック"/>
                <a:cs typeface="ＭＳ Ｐゴシック"/>
              </a:rPr>
              <a:t>（</a:t>
            </a:r>
            <a:r>
              <a:rPr sz="1200" spc="-10" dirty="0">
                <a:latin typeface="Arial"/>
                <a:cs typeface="Arial"/>
              </a:rPr>
              <a:t>sec</a:t>
            </a:r>
            <a:r>
              <a:rPr sz="1200" spc="-10" dirty="0">
                <a:latin typeface="ＭＳ Ｐゴシック"/>
                <a:cs typeface="ＭＳ Ｐゴシック"/>
              </a:rPr>
              <a:t>）</a:t>
            </a:r>
            <a:endParaRPr sz="1200" dirty="0">
              <a:latin typeface="ＭＳ Ｐゴシック"/>
              <a:cs typeface="ＭＳ Ｐゴシック"/>
            </a:endParaRPr>
          </a:p>
          <a:p>
            <a:pPr marL="241300" marR="5080" indent="-228600">
              <a:lnSpc>
                <a:spcPct val="100000"/>
              </a:lnSpc>
              <a:spcBef>
                <a:spcPts val="380"/>
              </a:spcBef>
            </a:pPr>
            <a:r>
              <a:rPr sz="1400" dirty="0">
                <a:latin typeface="Calibri"/>
                <a:cs typeface="Calibri"/>
              </a:rPr>
              <a:t>(a) </a:t>
            </a:r>
            <a:r>
              <a:rPr sz="1400" spc="-15" dirty="0">
                <a:latin typeface="Calibri"/>
                <a:cs typeface="Calibri"/>
              </a:rPr>
              <a:t>Time </a:t>
            </a:r>
            <a:r>
              <a:rPr sz="1400" spc="-25" dirty="0">
                <a:latin typeface="Calibri"/>
                <a:cs typeface="Calibri"/>
              </a:rPr>
              <a:t>Waveform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Pulse </a:t>
            </a:r>
            <a:r>
              <a:rPr sz="1400" spc="-15" dirty="0">
                <a:latin typeface="Calibri"/>
                <a:cs typeface="Calibri"/>
              </a:rPr>
              <a:t>(right figure)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15" dirty="0">
                <a:latin typeface="Calibri"/>
                <a:cs typeface="Calibri"/>
              </a:rPr>
              <a:t>its Frequency </a:t>
            </a:r>
            <a:r>
              <a:rPr sz="1400" spc="-10" dirty="0">
                <a:latin typeface="Calibri"/>
                <a:cs typeface="Calibri"/>
              </a:rPr>
              <a:t>Spectrum </a:t>
            </a:r>
            <a:r>
              <a:rPr sz="1400" spc="-15" dirty="0">
                <a:latin typeface="Calibri"/>
                <a:cs typeface="Calibri"/>
              </a:rPr>
              <a:t>with notches </a:t>
            </a:r>
            <a:r>
              <a:rPr sz="1400" spc="-10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2.4 </a:t>
            </a:r>
            <a:r>
              <a:rPr sz="1400" spc="-15" dirty="0">
                <a:latin typeface="Calibri"/>
                <a:cs typeface="Calibri"/>
              </a:rPr>
              <a:t>and  </a:t>
            </a:r>
            <a:r>
              <a:rPr sz="1400" spc="-10" dirty="0">
                <a:latin typeface="Calibri"/>
                <a:cs typeface="Calibri"/>
              </a:rPr>
              <a:t>5.2GHz for </a:t>
            </a:r>
            <a:r>
              <a:rPr sz="1400" spc="-5" dirty="0">
                <a:latin typeface="Calibri"/>
                <a:cs typeface="Calibri"/>
              </a:rPr>
              <a:t>WLAN </a:t>
            </a:r>
            <a:r>
              <a:rPr sz="1400" spc="-10" dirty="0">
                <a:latin typeface="Calibri"/>
                <a:cs typeface="Calibri"/>
              </a:rPr>
              <a:t>(left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figure)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90927" y="4943855"/>
            <a:ext cx="1216660" cy="277495"/>
          </a:xfrm>
          <a:custGeom>
            <a:avLst/>
            <a:gdLst/>
            <a:ahLst/>
            <a:cxnLst/>
            <a:rect l="l" t="t" r="r" b="b"/>
            <a:pathLst>
              <a:path w="1216660" h="277495">
                <a:moveTo>
                  <a:pt x="0" y="0"/>
                </a:moveTo>
                <a:lnTo>
                  <a:pt x="1216152" y="0"/>
                </a:lnTo>
                <a:lnTo>
                  <a:pt x="1216152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2168150" y="4986273"/>
            <a:ext cx="106426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F</a:t>
            </a:r>
            <a:r>
              <a:rPr sz="1200" spc="5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equenc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dirty="0">
                <a:latin typeface="ＭＳ Ｐゴシック"/>
                <a:cs typeface="ＭＳ Ｐゴシック"/>
              </a:rPr>
              <a:t>（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z)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90608" y="6230436"/>
            <a:ext cx="79565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5"/>
              </a:lnSpc>
              <a:tabLst>
                <a:tab pos="7943215" algn="l"/>
              </a:tabLst>
            </a:pPr>
            <a:r>
              <a:rPr sz="1600" dirty="0">
                <a:latin typeface="Times New Roman"/>
                <a:cs typeface="Times New Roman"/>
              </a:rPr>
              <a:t>8</a:t>
            </a:r>
            <a:r>
              <a:rPr sz="1600" u="sng" dirty="0">
                <a:latin typeface="Times New Roman"/>
                <a:cs typeface="Times New Roman"/>
              </a:rPr>
              <a:t>02.15-03/097r1, </a:t>
            </a:r>
            <a:r>
              <a:rPr sz="1600" u="sng" spc="5" dirty="0">
                <a:latin typeface="Times New Roman"/>
                <a:cs typeface="Times New Roman"/>
              </a:rPr>
              <a:t>March 3,</a:t>
            </a:r>
            <a:r>
              <a:rPr sz="1600" u="sng" spc="-160" dirty="0">
                <a:latin typeface="Times New Roman"/>
                <a:cs typeface="Times New Roman"/>
              </a:rPr>
              <a:t> </a:t>
            </a:r>
            <a:r>
              <a:rPr sz="1600" u="sng" spc="10" dirty="0">
                <a:latin typeface="Times New Roman"/>
                <a:cs typeface="Times New Roman"/>
              </a:rPr>
              <a:t>2003.	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1624" y="6474099"/>
            <a:ext cx="5740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5" dirty="0">
                <a:latin typeface="Arial"/>
                <a:cs typeface="Arial"/>
              </a:rPr>
              <a:t>Slide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38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12622" y="595956"/>
            <a:ext cx="6751320" cy="8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3205" marR="5080" indent="-2771140">
              <a:lnSpc>
                <a:spcPct val="100000"/>
              </a:lnSpc>
            </a:pPr>
            <a:r>
              <a:rPr lang="en-US" sz="2800" b="1" spc="5" dirty="0">
                <a:latin typeface="Arial"/>
                <a:cs typeface="Arial"/>
              </a:rPr>
              <a:t>6</a:t>
            </a:r>
            <a:r>
              <a:rPr sz="2800" b="1" spc="5" dirty="0">
                <a:latin typeface="Arial"/>
                <a:cs typeface="Arial"/>
              </a:rPr>
              <a:t>.5 </a:t>
            </a:r>
            <a:r>
              <a:rPr sz="2800" b="1" dirty="0">
                <a:latin typeface="Arial"/>
                <a:cs typeface="Arial"/>
              </a:rPr>
              <a:t>Interference </a:t>
            </a:r>
            <a:r>
              <a:rPr sz="2800" b="1" spc="5" dirty="0">
                <a:latin typeface="Arial"/>
                <a:cs typeface="Arial"/>
              </a:rPr>
              <a:t>Mitigation </a:t>
            </a:r>
            <a:r>
              <a:rPr sz="2800" b="1" spc="-5" dirty="0">
                <a:latin typeface="Arial"/>
                <a:cs typeface="Arial"/>
              </a:rPr>
              <a:t>among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Other  Radios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0608" y="5231399"/>
            <a:ext cx="7637145" cy="100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5940" marR="15176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(b) </a:t>
            </a:r>
            <a:r>
              <a:rPr sz="1400" spc="-15" dirty="0">
                <a:latin typeface="Calibri"/>
                <a:cs typeface="Calibri"/>
              </a:rPr>
              <a:t>Time </a:t>
            </a:r>
            <a:r>
              <a:rPr sz="1400" spc="-25" dirty="0">
                <a:latin typeface="Calibri"/>
                <a:cs typeface="Calibri"/>
              </a:rPr>
              <a:t>Waveform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Pulse </a:t>
            </a:r>
            <a:r>
              <a:rPr sz="1400" spc="-15" dirty="0">
                <a:latin typeface="Calibri"/>
                <a:cs typeface="Calibri"/>
              </a:rPr>
              <a:t>(right figure)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15" dirty="0">
                <a:latin typeface="Calibri"/>
                <a:cs typeface="Calibri"/>
              </a:rPr>
              <a:t>its Frequency </a:t>
            </a:r>
            <a:r>
              <a:rPr sz="1400" spc="-10" dirty="0">
                <a:latin typeface="Calibri"/>
                <a:cs typeface="Calibri"/>
              </a:rPr>
              <a:t>Spectrum </a:t>
            </a:r>
            <a:r>
              <a:rPr sz="1400" spc="-15" dirty="0">
                <a:latin typeface="Calibri"/>
                <a:cs typeface="Calibri"/>
              </a:rPr>
              <a:t>satisfying </a:t>
            </a:r>
            <a:r>
              <a:rPr sz="1400" spc="-10" dirty="0">
                <a:latin typeface="Calibri"/>
                <a:cs typeface="Calibri"/>
              </a:rPr>
              <a:t>spectrum </a:t>
            </a:r>
            <a:r>
              <a:rPr sz="1400" spc="-5" dirty="0">
                <a:latin typeface="Calibri"/>
                <a:cs typeface="Calibri"/>
              </a:rPr>
              <a:t>mask  </a:t>
            </a:r>
            <a:r>
              <a:rPr sz="1400" spc="-10" dirty="0">
                <a:latin typeface="Calibri"/>
                <a:cs typeface="Calibri"/>
              </a:rPr>
              <a:t>(left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figure)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latin typeface="Times New Roman"/>
                <a:cs typeface="Times New Roman"/>
              </a:rPr>
              <a:t>Ref. R.Kohno, </a:t>
            </a:r>
            <a:r>
              <a:rPr sz="1600" dirty="0">
                <a:latin typeface="Times New Roman"/>
                <a:cs typeface="Times New Roman"/>
              </a:rPr>
              <a:t>H.Zhang, H.Nagasaka, </a:t>
            </a:r>
            <a:r>
              <a:rPr sz="1600" spc="-5" dirty="0">
                <a:latin typeface="Times New Roman"/>
                <a:cs typeface="Times New Roman"/>
              </a:rPr>
              <a:t>"Ultra </a:t>
            </a:r>
            <a:r>
              <a:rPr sz="1600" spc="-10" dirty="0">
                <a:latin typeface="Times New Roman"/>
                <a:cs typeface="Times New Roman"/>
              </a:rPr>
              <a:t>Wideband </a:t>
            </a:r>
            <a:r>
              <a:rPr sz="1600" dirty="0">
                <a:latin typeface="Times New Roman"/>
                <a:cs typeface="Times New Roman"/>
              </a:rPr>
              <a:t>impulse </a:t>
            </a:r>
            <a:r>
              <a:rPr sz="1600" spc="5" dirty="0">
                <a:latin typeface="Times New Roman"/>
                <a:cs typeface="Times New Roman"/>
              </a:rPr>
              <a:t>radio using </a:t>
            </a:r>
            <a:r>
              <a:rPr sz="1600" spc="-10" dirty="0">
                <a:latin typeface="Times New Roman"/>
                <a:cs typeface="Times New Roman"/>
              </a:rPr>
              <a:t>free-verse </a:t>
            </a:r>
            <a:r>
              <a:rPr sz="1600" dirty="0">
                <a:latin typeface="Times New Roman"/>
                <a:cs typeface="Times New Roman"/>
              </a:rPr>
              <a:t>pulse  </a:t>
            </a:r>
            <a:r>
              <a:rPr sz="1600" spc="-10" dirty="0">
                <a:latin typeface="Times New Roman"/>
                <a:cs typeface="Times New Roman"/>
              </a:rPr>
              <a:t>waveform </a:t>
            </a:r>
            <a:r>
              <a:rPr sz="1600" spc="5" dirty="0">
                <a:latin typeface="Times New Roman"/>
                <a:cs typeface="Times New Roman"/>
              </a:rPr>
              <a:t>shaping 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-5" dirty="0">
                <a:latin typeface="Times New Roman"/>
                <a:cs typeface="Times New Roman"/>
              </a:rPr>
              <a:t>Soft-Spectrum </a:t>
            </a:r>
            <a:r>
              <a:rPr sz="1600" spc="5" dirty="0">
                <a:latin typeface="Times New Roman"/>
                <a:cs typeface="Times New Roman"/>
              </a:rPr>
              <a:t>adaptation, and </a:t>
            </a:r>
            <a:r>
              <a:rPr sz="1600" spc="-5" dirty="0">
                <a:latin typeface="Times New Roman"/>
                <a:cs typeface="Times New Roman"/>
              </a:rPr>
              <a:t>local </a:t>
            </a:r>
            <a:r>
              <a:rPr sz="1600" spc="5" dirty="0">
                <a:latin typeface="Times New Roman"/>
                <a:cs typeface="Times New Roman"/>
              </a:rPr>
              <a:t>sine </a:t>
            </a:r>
            <a:r>
              <a:rPr sz="1600" dirty="0">
                <a:latin typeface="Times New Roman"/>
                <a:cs typeface="Times New Roman"/>
              </a:rPr>
              <a:t>template </a:t>
            </a:r>
            <a:r>
              <a:rPr sz="1600" spc="-5" dirty="0">
                <a:latin typeface="Times New Roman"/>
                <a:cs typeface="Times New Roman"/>
              </a:rPr>
              <a:t>receiving," </a:t>
            </a:r>
            <a:r>
              <a:rPr sz="1600" dirty="0">
                <a:latin typeface="Times New Roman"/>
                <a:cs typeface="Times New Roman"/>
              </a:rPr>
              <a:t>doc.: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IEEE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F775A845-9088-4AC5-8585-7CBC03E40BE1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611996AF-B8C5-4AEE-BE37-367C1AEEC3DC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id="{31C22C73-8994-467F-94EA-B154F0BDB2D3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May 2023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15AC3E69-21C6-1344-482B-C1DCAAA7EACB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" name="フッター プレースホルダー 9">
            <a:extLst>
              <a:ext uri="{FF2B5EF4-FFF2-40B4-BE49-F238E27FC236}">
                <a16:creationId xmlns:a16="http://schemas.microsoft.com/office/drawing/2014/main" id="{51CB1DF2-CB15-96A3-B4D2-286849DAC064}"/>
              </a:ext>
            </a:extLst>
          </p:cNvPr>
          <p:cNvSpPr txBox="1">
            <a:spLocks/>
          </p:cNvSpPr>
          <p:nvPr/>
        </p:nvSpPr>
        <p:spPr>
          <a:xfrm>
            <a:off x="5715000" y="6511296"/>
            <a:ext cx="3429000" cy="19430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</a:pPr>
            <a:r>
              <a:rPr lang="en-US" sz="1200" spc="-10"/>
              <a:t>Ryuji Kohno’(, Takumi Kobayashi (YNU/YRP-IAI)</a:t>
            </a:r>
            <a:endParaRPr lang="en-US" sz="1200" spc="-5" dirty="0"/>
          </a:p>
        </p:txBody>
      </p:sp>
      <p:sp>
        <p:nvSpPr>
          <p:cNvPr id="33" name="スライド番号プレースホルダー 32">
            <a:extLst>
              <a:ext uri="{FF2B5EF4-FFF2-40B4-BE49-F238E27FC236}">
                <a16:creationId xmlns:a16="http://schemas.microsoft.com/office/drawing/2014/main" id="{29D65798-EE56-E95B-8F03-0ECF16D0DC7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60</a:t>
            </a:fld>
            <a:endParaRPr lang="en-US" altLang="ja-JP" spc="-10" dirty="0"/>
          </a:p>
        </p:txBody>
      </p:sp>
      <p:sp>
        <p:nvSpPr>
          <p:cNvPr id="35" name="日付プレースホルダー 34">
            <a:extLst>
              <a:ext uri="{FF2B5EF4-FFF2-40B4-BE49-F238E27FC236}">
                <a16:creationId xmlns:a16="http://schemas.microsoft.com/office/drawing/2014/main" id="{2DFDB831-E68E-6E1E-4D03-43FB18CD5B4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129389" y="3452974"/>
            <a:ext cx="619760" cy="619125"/>
          </a:xfrm>
          <a:custGeom>
            <a:avLst/>
            <a:gdLst/>
            <a:ahLst/>
            <a:cxnLst/>
            <a:rect l="l" t="t" r="r" b="b"/>
            <a:pathLst>
              <a:path w="619760" h="619125">
                <a:moveTo>
                  <a:pt x="619492" y="310307"/>
                </a:moveTo>
                <a:lnTo>
                  <a:pt x="619492" y="341030"/>
                </a:lnTo>
                <a:lnTo>
                  <a:pt x="605657" y="402477"/>
                </a:lnTo>
                <a:lnTo>
                  <a:pt x="582599" y="457779"/>
                </a:lnTo>
                <a:lnTo>
                  <a:pt x="548780" y="506937"/>
                </a:lnTo>
                <a:lnTo>
                  <a:pt x="507276" y="549950"/>
                </a:lnTo>
                <a:lnTo>
                  <a:pt x="458086" y="582210"/>
                </a:lnTo>
                <a:lnTo>
                  <a:pt x="402746" y="606788"/>
                </a:lnTo>
                <a:lnTo>
                  <a:pt x="341258" y="619078"/>
                </a:lnTo>
                <a:lnTo>
                  <a:pt x="310514" y="619078"/>
                </a:lnTo>
                <a:lnTo>
                  <a:pt x="278233" y="619078"/>
                </a:lnTo>
                <a:lnTo>
                  <a:pt x="216745" y="606788"/>
                </a:lnTo>
                <a:lnTo>
                  <a:pt x="161406" y="582210"/>
                </a:lnTo>
                <a:lnTo>
                  <a:pt x="112215" y="549950"/>
                </a:lnTo>
                <a:lnTo>
                  <a:pt x="70711" y="506937"/>
                </a:lnTo>
                <a:lnTo>
                  <a:pt x="36892" y="457779"/>
                </a:lnTo>
                <a:lnTo>
                  <a:pt x="13834" y="402477"/>
                </a:lnTo>
                <a:lnTo>
                  <a:pt x="1537" y="341030"/>
                </a:lnTo>
                <a:lnTo>
                  <a:pt x="0" y="310307"/>
                </a:lnTo>
                <a:lnTo>
                  <a:pt x="1537" y="278047"/>
                </a:lnTo>
                <a:lnTo>
                  <a:pt x="13834" y="218136"/>
                </a:lnTo>
                <a:lnTo>
                  <a:pt x="36892" y="161298"/>
                </a:lnTo>
                <a:lnTo>
                  <a:pt x="70711" y="112140"/>
                </a:lnTo>
                <a:lnTo>
                  <a:pt x="112215" y="70664"/>
                </a:lnTo>
                <a:lnTo>
                  <a:pt x="161406" y="36868"/>
                </a:lnTo>
                <a:lnTo>
                  <a:pt x="216745" y="13825"/>
                </a:lnTo>
                <a:lnTo>
                  <a:pt x="278233" y="1536"/>
                </a:lnTo>
                <a:lnTo>
                  <a:pt x="310514" y="0"/>
                </a:lnTo>
                <a:lnTo>
                  <a:pt x="341258" y="1536"/>
                </a:lnTo>
                <a:lnTo>
                  <a:pt x="402746" y="13825"/>
                </a:lnTo>
                <a:lnTo>
                  <a:pt x="458086" y="36868"/>
                </a:lnTo>
                <a:lnTo>
                  <a:pt x="507276" y="70664"/>
                </a:lnTo>
                <a:lnTo>
                  <a:pt x="548780" y="112140"/>
                </a:lnTo>
                <a:lnTo>
                  <a:pt x="582599" y="161298"/>
                </a:lnTo>
                <a:lnTo>
                  <a:pt x="605657" y="218136"/>
                </a:lnTo>
                <a:lnTo>
                  <a:pt x="619492" y="278047"/>
                </a:lnTo>
                <a:lnTo>
                  <a:pt x="619492" y="310307"/>
                </a:lnTo>
                <a:close/>
              </a:path>
            </a:pathLst>
          </a:custGeom>
          <a:ln w="215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430681" y="4064372"/>
            <a:ext cx="10795" cy="1066165"/>
          </a:xfrm>
          <a:custGeom>
            <a:avLst/>
            <a:gdLst/>
            <a:ahLst/>
            <a:cxnLst/>
            <a:rect l="l" t="t" r="r" b="b"/>
            <a:pathLst>
              <a:path w="10794" h="1066164">
                <a:moveTo>
                  <a:pt x="10760" y="0"/>
                </a:moveTo>
                <a:lnTo>
                  <a:pt x="0" y="1066104"/>
                </a:lnTo>
              </a:path>
            </a:pathLst>
          </a:custGeom>
          <a:ln w="21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430681" y="5130477"/>
            <a:ext cx="403225" cy="695960"/>
          </a:xfrm>
          <a:custGeom>
            <a:avLst/>
            <a:gdLst/>
            <a:ahLst/>
            <a:cxnLst/>
            <a:rect l="l" t="t" r="r" b="b"/>
            <a:pathLst>
              <a:path w="403225" h="695960">
                <a:moveTo>
                  <a:pt x="0" y="0"/>
                </a:moveTo>
                <a:lnTo>
                  <a:pt x="402746" y="695886"/>
                </a:lnTo>
              </a:path>
            </a:pathLst>
          </a:custGeom>
          <a:ln w="21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027934" y="5130477"/>
            <a:ext cx="403225" cy="695960"/>
          </a:xfrm>
          <a:custGeom>
            <a:avLst/>
            <a:gdLst/>
            <a:ahLst/>
            <a:cxnLst/>
            <a:rect l="l" t="t" r="r" b="b"/>
            <a:pathLst>
              <a:path w="403225" h="695960">
                <a:moveTo>
                  <a:pt x="402746" y="0"/>
                </a:moveTo>
                <a:lnTo>
                  <a:pt x="0" y="695886"/>
                </a:lnTo>
              </a:path>
            </a:pathLst>
          </a:custGeom>
          <a:ln w="21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774296" y="4313232"/>
            <a:ext cx="664210" cy="294005"/>
          </a:xfrm>
          <a:custGeom>
            <a:avLst/>
            <a:gdLst/>
            <a:ahLst/>
            <a:cxnLst/>
            <a:rect l="l" t="t" r="r" b="b"/>
            <a:pathLst>
              <a:path w="664210" h="294004">
                <a:moveTo>
                  <a:pt x="664071" y="0"/>
                </a:moveTo>
                <a:lnTo>
                  <a:pt x="0" y="293409"/>
                </a:lnTo>
              </a:path>
            </a:pathLst>
          </a:custGeom>
          <a:ln w="21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438367" y="4313232"/>
            <a:ext cx="664210" cy="294005"/>
          </a:xfrm>
          <a:custGeom>
            <a:avLst/>
            <a:gdLst/>
            <a:ahLst/>
            <a:cxnLst/>
            <a:rect l="l" t="t" r="r" b="b"/>
            <a:pathLst>
              <a:path w="664210" h="294004">
                <a:moveTo>
                  <a:pt x="0" y="0"/>
                </a:moveTo>
                <a:lnTo>
                  <a:pt x="664071" y="293409"/>
                </a:lnTo>
              </a:path>
            </a:pathLst>
          </a:custGeom>
          <a:ln w="21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810988" y="3310111"/>
            <a:ext cx="432434" cy="267335"/>
          </a:xfrm>
          <a:custGeom>
            <a:avLst/>
            <a:gdLst/>
            <a:ahLst/>
            <a:cxnLst/>
            <a:rect l="l" t="t" r="r" b="b"/>
            <a:pathLst>
              <a:path w="432435" h="267335">
                <a:moveTo>
                  <a:pt x="0" y="0"/>
                </a:moveTo>
                <a:lnTo>
                  <a:pt x="431952" y="0"/>
                </a:lnTo>
                <a:lnTo>
                  <a:pt x="431952" y="267294"/>
                </a:lnTo>
                <a:lnTo>
                  <a:pt x="0" y="267294"/>
                </a:lnTo>
                <a:lnTo>
                  <a:pt x="0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810988" y="3310111"/>
            <a:ext cx="432434" cy="267335"/>
          </a:xfrm>
          <a:custGeom>
            <a:avLst/>
            <a:gdLst/>
            <a:ahLst/>
            <a:cxnLst/>
            <a:rect l="l" t="t" r="r" b="b"/>
            <a:pathLst>
              <a:path w="432435" h="267335">
                <a:moveTo>
                  <a:pt x="0" y="0"/>
                </a:moveTo>
                <a:lnTo>
                  <a:pt x="431953" y="0"/>
                </a:lnTo>
                <a:lnTo>
                  <a:pt x="431953" y="267294"/>
                </a:lnTo>
                <a:lnTo>
                  <a:pt x="0" y="267294"/>
                </a:lnTo>
                <a:lnTo>
                  <a:pt x="0" y="0"/>
                </a:lnTo>
                <a:close/>
              </a:path>
            </a:pathLst>
          </a:custGeom>
          <a:ln w="43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148556" y="4511400"/>
            <a:ext cx="424815" cy="323215"/>
          </a:xfrm>
          <a:custGeom>
            <a:avLst/>
            <a:gdLst/>
            <a:ahLst/>
            <a:cxnLst/>
            <a:rect l="l" t="t" r="r" b="b"/>
            <a:pathLst>
              <a:path w="424814" h="323214">
                <a:moveTo>
                  <a:pt x="253638" y="322596"/>
                </a:moveTo>
                <a:lnTo>
                  <a:pt x="172166" y="322596"/>
                </a:lnTo>
                <a:lnTo>
                  <a:pt x="95306" y="298017"/>
                </a:lnTo>
                <a:lnTo>
                  <a:pt x="61488" y="276511"/>
                </a:lnTo>
                <a:lnTo>
                  <a:pt x="24595" y="238106"/>
                </a:lnTo>
                <a:lnTo>
                  <a:pt x="0" y="176661"/>
                </a:lnTo>
                <a:lnTo>
                  <a:pt x="0" y="145936"/>
                </a:lnTo>
                <a:lnTo>
                  <a:pt x="24595" y="86025"/>
                </a:lnTo>
                <a:lnTo>
                  <a:pt x="61488" y="46085"/>
                </a:lnTo>
                <a:lnTo>
                  <a:pt x="95306" y="24580"/>
                </a:lnTo>
                <a:lnTo>
                  <a:pt x="172166" y="0"/>
                </a:lnTo>
                <a:lnTo>
                  <a:pt x="253638" y="0"/>
                </a:lnTo>
                <a:lnTo>
                  <a:pt x="328961" y="24580"/>
                </a:lnTo>
                <a:lnTo>
                  <a:pt x="362779" y="46085"/>
                </a:lnTo>
                <a:lnTo>
                  <a:pt x="399672" y="86025"/>
                </a:lnTo>
                <a:lnTo>
                  <a:pt x="424267" y="145936"/>
                </a:lnTo>
                <a:lnTo>
                  <a:pt x="424267" y="176661"/>
                </a:lnTo>
                <a:lnTo>
                  <a:pt x="399672" y="238106"/>
                </a:lnTo>
                <a:lnTo>
                  <a:pt x="362779" y="276511"/>
                </a:lnTo>
                <a:lnTo>
                  <a:pt x="328961" y="298017"/>
                </a:lnTo>
                <a:lnTo>
                  <a:pt x="253638" y="322596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148556" y="4511401"/>
            <a:ext cx="424815" cy="323215"/>
          </a:xfrm>
          <a:custGeom>
            <a:avLst/>
            <a:gdLst/>
            <a:ahLst/>
            <a:cxnLst/>
            <a:rect l="l" t="t" r="r" b="b"/>
            <a:pathLst>
              <a:path w="424814" h="323214">
                <a:moveTo>
                  <a:pt x="362779" y="276511"/>
                </a:moveTo>
                <a:lnTo>
                  <a:pt x="328961" y="298017"/>
                </a:lnTo>
                <a:lnTo>
                  <a:pt x="253638" y="322596"/>
                </a:lnTo>
                <a:lnTo>
                  <a:pt x="172166" y="322596"/>
                </a:lnTo>
                <a:lnTo>
                  <a:pt x="95306" y="298017"/>
                </a:lnTo>
                <a:lnTo>
                  <a:pt x="61488" y="276511"/>
                </a:lnTo>
                <a:lnTo>
                  <a:pt x="24595" y="238106"/>
                </a:lnTo>
                <a:lnTo>
                  <a:pt x="0" y="176659"/>
                </a:lnTo>
                <a:lnTo>
                  <a:pt x="0" y="145936"/>
                </a:lnTo>
                <a:lnTo>
                  <a:pt x="24595" y="86025"/>
                </a:lnTo>
                <a:lnTo>
                  <a:pt x="61488" y="46085"/>
                </a:lnTo>
                <a:lnTo>
                  <a:pt x="95306" y="24578"/>
                </a:lnTo>
                <a:lnTo>
                  <a:pt x="172166" y="0"/>
                </a:lnTo>
                <a:lnTo>
                  <a:pt x="253638" y="0"/>
                </a:lnTo>
                <a:lnTo>
                  <a:pt x="328961" y="24578"/>
                </a:lnTo>
                <a:lnTo>
                  <a:pt x="362779" y="46085"/>
                </a:lnTo>
                <a:lnTo>
                  <a:pt x="399672" y="86025"/>
                </a:lnTo>
                <a:lnTo>
                  <a:pt x="424267" y="145936"/>
                </a:lnTo>
                <a:lnTo>
                  <a:pt x="424267" y="176659"/>
                </a:lnTo>
                <a:lnTo>
                  <a:pt x="416581" y="207383"/>
                </a:lnTo>
                <a:lnTo>
                  <a:pt x="399672" y="238106"/>
                </a:lnTo>
                <a:lnTo>
                  <a:pt x="376614" y="264221"/>
                </a:lnTo>
                <a:lnTo>
                  <a:pt x="362779" y="276511"/>
                </a:lnTo>
                <a:close/>
              </a:path>
            </a:pathLst>
          </a:custGeom>
          <a:ln w="39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351466" y="4509865"/>
            <a:ext cx="222885" cy="170815"/>
          </a:xfrm>
          <a:custGeom>
            <a:avLst/>
            <a:gdLst/>
            <a:ahLst/>
            <a:cxnLst/>
            <a:rect l="l" t="t" r="r" b="b"/>
            <a:pathLst>
              <a:path w="222885" h="170814">
                <a:moveTo>
                  <a:pt x="0" y="0"/>
                </a:moveTo>
                <a:lnTo>
                  <a:pt x="222894" y="170515"/>
                </a:lnTo>
              </a:path>
            </a:pathLst>
          </a:custGeom>
          <a:ln w="39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250011" y="4535980"/>
            <a:ext cx="289560" cy="222885"/>
          </a:xfrm>
          <a:custGeom>
            <a:avLst/>
            <a:gdLst/>
            <a:ahLst/>
            <a:cxnLst/>
            <a:rect l="l" t="t" r="r" b="b"/>
            <a:pathLst>
              <a:path w="289560" h="222885">
                <a:moveTo>
                  <a:pt x="0" y="0"/>
                </a:moveTo>
                <a:lnTo>
                  <a:pt x="288993" y="222745"/>
                </a:lnTo>
              </a:path>
            </a:pathLst>
          </a:custGeom>
          <a:ln w="39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182374" y="4588210"/>
            <a:ext cx="289560" cy="221615"/>
          </a:xfrm>
          <a:custGeom>
            <a:avLst/>
            <a:gdLst/>
            <a:ahLst/>
            <a:cxnLst/>
            <a:rect l="l" t="t" r="r" b="b"/>
            <a:pathLst>
              <a:path w="289560" h="221614">
                <a:moveTo>
                  <a:pt x="0" y="0"/>
                </a:moveTo>
                <a:lnTo>
                  <a:pt x="288993" y="221208"/>
                </a:lnTo>
              </a:path>
            </a:pathLst>
          </a:custGeom>
          <a:ln w="39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148556" y="4666555"/>
            <a:ext cx="220345" cy="169545"/>
          </a:xfrm>
          <a:custGeom>
            <a:avLst/>
            <a:gdLst/>
            <a:ahLst/>
            <a:cxnLst/>
            <a:rect l="l" t="t" r="r" b="b"/>
            <a:pathLst>
              <a:path w="220345" h="169545">
                <a:moveTo>
                  <a:pt x="0" y="0"/>
                </a:moveTo>
                <a:lnTo>
                  <a:pt x="219819" y="168979"/>
                </a:lnTo>
              </a:path>
            </a:pathLst>
          </a:custGeom>
          <a:ln w="39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676535" y="2360759"/>
            <a:ext cx="432434" cy="267335"/>
          </a:xfrm>
          <a:custGeom>
            <a:avLst/>
            <a:gdLst/>
            <a:ahLst/>
            <a:cxnLst/>
            <a:rect l="l" t="t" r="r" b="b"/>
            <a:pathLst>
              <a:path w="432435" h="267335">
                <a:moveTo>
                  <a:pt x="0" y="0"/>
                </a:moveTo>
                <a:lnTo>
                  <a:pt x="431952" y="0"/>
                </a:lnTo>
                <a:lnTo>
                  <a:pt x="431952" y="267294"/>
                </a:lnTo>
                <a:lnTo>
                  <a:pt x="0" y="267294"/>
                </a:lnTo>
                <a:lnTo>
                  <a:pt x="0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676535" y="2360759"/>
            <a:ext cx="432434" cy="267335"/>
          </a:xfrm>
          <a:custGeom>
            <a:avLst/>
            <a:gdLst/>
            <a:ahLst/>
            <a:cxnLst/>
            <a:rect l="l" t="t" r="r" b="b"/>
            <a:pathLst>
              <a:path w="432435" h="267335">
                <a:moveTo>
                  <a:pt x="0" y="0"/>
                </a:moveTo>
                <a:lnTo>
                  <a:pt x="431953" y="0"/>
                </a:lnTo>
                <a:lnTo>
                  <a:pt x="431953" y="267294"/>
                </a:lnTo>
                <a:lnTo>
                  <a:pt x="0" y="267294"/>
                </a:lnTo>
                <a:lnTo>
                  <a:pt x="0" y="0"/>
                </a:lnTo>
                <a:close/>
              </a:path>
            </a:pathLst>
          </a:custGeom>
          <a:ln w="43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965529" y="2356150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4" h="147955">
                <a:moveTo>
                  <a:pt x="0" y="0"/>
                </a:moveTo>
                <a:lnTo>
                  <a:pt x="147571" y="147472"/>
                </a:lnTo>
              </a:path>
            </a:pathLst>
          </a:custGeom>
          <a:ln w="430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824106" y="2359223"/>
            <a:ext cx="267970" cy="267335"/>
          </a:xfrm>
          <a:custGeom>
            <a:avLst/>
            <a:gdLst/>
            <a:ahLst/>
            <a:cxnLst/>
            <a:rect l="l" t="t" r="r" b="b"/>
            <a:pathLst>
              <a:path w="267970" h="267335">
                <a:moveTo>
                  <a:pt x="0" y="0"/>
                </a:moveTo>
                <a:lnTo>
                  <a:pt x="267473" y="267294"/>
                </a:lnTo>
              </a:path>
            </a:pathLst>
          </a:custGeom>
          <a:ln w="430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691907" y="2362295"/>
            <a:ext cx="266065" cy="266065"/>
          </a:xfrm>
          <a:custGeom>
            <a:avLst/>
            <a:gdLst/>
            <a:ahLst/>
            <a:cxnLst/>
            <a:rect l="l" t="t" r="r" b="b"/>
            <a:pathLst>
              <a:path w="266064" h="266064">
                <a:moveTo>
                  <a:pt x="0" y="0"/>
                </a:moveTo>
                <a:lnTo>
                  <a:pt x="265935" y="265757"/>
                </a:lnTo>
              </a:path>
            </a:pathLst>
          </a:custGeom>
          <a:ln w="430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671923" y="2485189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4" h="147955">
                <a:moveTo>
                  <a:pt x="0" y="0"/>
                </a:moveTo>
                <a:lnTo>
                  <a:pt x="147571" y="147472"/>
                </a:lnTo>
              </a:path>
            </a:pathLst>
          </a:custGeom>
          <a:ln w="430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2050994" y="4833997"/>
            <a:ext cx="320040" cy="318135"/>
          </a:xfrm>
          <a:custGeom>
            <a:avLst/>
            <a:gdLst/>
            <a:ahLst/>
            <a:cxnLst/>
            <a:rect l="l" t="t" r="r" b="b"/>
            <a:pathLst>
              <a:path w="320039" h="318135">
                <a:moveTo>
                  <a:pt x="190613" y="317987"/>
                </a:moveTo>
                <a:lnTo>
                  <a:pt x="129124" y="317987"/>
                </a:lnTo>
                <a:lnTo>
                  <a:pt x="70711" y="294945"/>
                </a:lnTo>
                <a:lnTo>
                  <a:pt x="44578" y="273440"/>
                </a:lnTo>
                <a:lnTo>
                  <a:pt x="23058" y="247323"/>
                </a:lnTo>
                <a:lnTo>
                  <a:pt x="0" y="190485"/>
                </a:lnTo>
                <a:lnTo>
                  <a:pt x="0" y="129038"/>
                </a:lnTo>
                <a:lnTo>
                  <a:pt x="23058" y="70663"/>
                </a:lnTo>
                <a:lnTo>
                  <a:pt x="44578" y="46085"/>
                </a:lnTo>
                <a:lnTo>
                  <a:pt x="70711" y="24580"/>
                </a:lnTo>
                <a:lnTo>
                  <a:pt x="129124" y="0"/>
                </a:lnTo>
                <a:lnTo>
                  <a:pt x="190613" y="0"/>
                </a:lnTo>
                <a:lnTo>
                  <a:pt x="249026" y="24580"/>
                </a:lnTo>
                <a:lnTo>
                  <a:pt x="273621" y="46085"/>
                </a:lnTo>
                <a:lnTo>
                  <a:pt x="295142" y="70663"/>
                </a:lnTo>
                <a:lnTo>
                  <a:pt x="319737" y="129038"/>
                </a:lnTo>
                <a:lnTo>
                  <a:pt x="319737" y="190485"/>
                </a:lnTo>
                <a:lnTo>
                  <a:pt x="295142" y="247323"/>
                </a:lnTo>
                <a:lnTo>
                  <a:pt x="273621" y="273440"/>
                </a:lnTo>
                <a:lnTo>
                  <a:pt x="249026" y="294945"/>
                </a:lnTo>
                <a:lnTo>
                  <a:pt x="190613" y="317987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2050994" y="4833997"/>
            <a:ext cx="320040" cy="318135"/>
          </a:xfrm>
          <a:custGeom>
            <a:avLst/>
            <a:gdLst/>
            <a:ahLst/>
            <a:cxnLst/>
            <a:rect l="l" t="t" r="r" b="b"/>
            <a:pathLst>
              <a:path w="320039" h="318135">
                <a:moveTo>
                  <a:pt x="273621" y="273438"/>
                </a:moveTo>
                <a:lnTo>
                  <a:pt x="249026" y="294945"/>
                </a:lnTo>
                <a:lnTo>
                  <a:pt x="190613" y="317987"/>
                </a:lnTo>
                <a:lnTo>
                  <a:pt x="129124" y="317987"/>
                </a:lnTo>
                <a:lnTo>
                  <a:pt x="70711" y="294945"/>
                </a:lnTo>
                <a:lnTo>
                  <a:pt x="44578" y="273438"/>
                </a:lnTo>
                <a:lnTo>
                  <a:pt x="23058" y="247323"/>
                </a:lnTo>
                <a:lnTo>
                  <a:pt x="0" y="190485"/>
                </a:lnTo>
                <a:lnTo>
                  <a:pt x="0" y="129038"/>
                </a:lnTo>
                <a:lnTo>
                  <a:pt x="23058" y="70663"/>
                </a:lnTo>
                <a:lnTo>
                  <a:pt x="44578" y="46085"/>
                </a:lnTo>
                <a:lnTo>
                  <a:pt x="70711" y="24578"/>
                </a:lnTo>
                <a:lnTo>
                  <a:pt x="129124" y="0"/>
                </a:lnTo>
                <a:lnTo>
                  <a:pt x="190613" y="0"/>
                </a:lnTo>
                <a:lnTo>
                  <a:pt x="249026" y="24578"/>
                </a:lnTo>
                <a:lnTo>
                  <a:pt x="273621" y="46085"/>
                </a:lnTo>
                <a:lnTo>
                  <a:pt x="295142" y="70663"/>
                </a:lnTo>
                <a:lnTo>
                  <a:pt x="319737" y="129038"/>
                </a:lnTo>
                <a:lnTo>
                  <a:pt x="319737" y="190485"/>
                </a:lnTo>
                <a:lnTo>
                  <a:pt x="295142" y="247323"/>
                </a:lnTo>
                <a:lnTo>
                  <a:pt x="273621" y="273438"/>
                </a:lnTo>
                <a:close/>
              </a:path>
            </a:pathLst>
          </a:custGeom>
          <a:ln w="39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1903018" y="1699397"/>
            <a:ext cx="4684395" cy="2538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7280" indent="-361315">
              <a:lnSpc>
                <a:spcPts val="2130"/>
              </a:lnSpc>
            </a:pPr>
            <a:r>
              <a:rPr sz="1800" spc="5" dirty="0">
                <a:latin typeface="Times New Roman"/>
                <a:cs typeface="Times New Roman"/>
              </a:rPr>
              <a:t>Cellular Base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Station</a:t>
            </a:r>
            <a:endParaRPr sz="1800" dirty="0">
              <a:latin typeface="Times New Roman"/>
              <a:cs typeface="Times New Roman"/>
            </a:endParaRPr>
          </a:p>
          <a:p>
            <a:pPr marL="236728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(Primary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BS)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 marR="3043555" indent="287020">
              <a:lnSpc>
                <a:spcPct val="104700"/>
              </a:lnSpc>
              <a:spcBef>
                <a:spcPts val="1725"/>
              </a:spcBef>
            </a:pPr>
            <a:r>
              <a:rPr sz="1800" spc="5" dirty="0">
                <a:latin typeface="Times New Roman"/>
                <a:cs typeface="Times New Roman"/>
              </a:rPr>
              <a:t>BAN Node  (Secondary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User)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157855" marR="5080" indent="-117475">
              <a:lnSpc>
                <a:spcPct val="104700"/>
              </a:lnSpc>
              <a:spcBef>
                <a:spcPts val="5"/>
              </a:spcBef>
            </a:pPr>
            <a:r>
              <a:rPr sz="1800" spc="5" dirty="0">
                <a:latin typeface="Times New Roman"/>
                <a:cs typeface="Times New Roman"/>
              </a:rPr>
              <a:t>Cellular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Terminal  </a:t>
            </a:r>
            <a:r>
              <a:rPr sz="1800" spc="5" dirty="0">
                <a:latin typeface="Times New Roman"/>
                <a:cs typeface="Times New Roman"/>
              </a:rPr>
              <a:t>(Primary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User)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56451" y="2233257"/>
            <a:ext cx="619760" cy="621030"/>
          </a:xfrm>
          <a:custGeom>
            <a:avLst/>
            <a:gdLst/>
            <a:ahLst/>
            <a:cxnLst/>
            <a:rect l="l" t="t" r="r" b="b"/>
            <a:pathLst>
              <a:path w="619759" h="621030">
                <a:moveTo>
                  <a:pt x="619492" y="310306"/>
                </a:moveTo>
                <a:lnTo>
                  <a:pt x="605657" y="402477"/>
                </a:lnTo>
                <a:lnTo>
                  <a:pt x="582599" y="457779"/>
                </a:lnTo>
                <a:lnTo>
                  <a:pt x="548780" y="508473"/>
                </a:lnTo>
                <a:lnTo>
                  <a:pt x="507276" y="549949"/>
                </a:lnTo>
                <a:lnTo>
                  <a:pt x="458086" y="583745"/>
                </a:lnTo>
                <a:lnTo>
                  <a:pt x="401209" y="606788"/>
                </a:lnTo>
                <a:lnTo>
                  <a:pt x="341258" y="619077"/>
                </a:lnTo>
                <a:lnTo>
                  <a:pt x="308977" y="620613"/>
                </a:lnTo>
                <a:lnTo>
                  <a:pt x="278233" y="619077"/>
                </a:lnTo>
                <a:lnTo>
                  <a:pt x="216745" y="606788"/>
                </a:lnTo>
                <a:lnTo>
                  <a:pt x="161406" y="583745"/>
                </a:lnTo>
                <a:lnTo>
                  <a:pt x="112215" y="549949"/>
                </a:lnTo>
                <a:lnTo>
                  <a:pt x="69174" y="508473"/>
                </a:lnTo>
                <a:lnTo>
                  <a:pt x="36892" y="457779"/>
                </a:lnTo>
                <a:lnTo>
                  <a:pt x="12297" y="402477"/>
                </a:lnTo>
                <a:lnTo>
                  <a:pt x="0" y="342566"/>
                </a:lnTo>
                <a:lnTo>
                  <a:pt x="0" y="310306"/>
                </a:lnTo>
                <a:lnTo>
                  <a:pt x="0" y="278047"/>
                </a:lnTo>
                <a:lnTo>
                  <a:pt x="12297" y="218136"/>
                </a:lnTo>
                <a:lnTo>
                  <a:pt x="36892" y="162834"/>
                </a:lnTo>
                <a:lnTo>
                  <a:pt x="69174" y="113676"/>
                </a:lnTo>
                <a:lnTo>
                  <a:pt x="112215" y="70663"/>
                </a:lnTo>
                <a:lnTo>
                  <a:pt x="161406" y="36868"/>
                </a:lnTo>
                <a:lnTo>
                  <a:pt x="216745" y="13825"/>
                </a:lnTo>
                <a:lnTo>
                  <a:pt x="278233" y="1536"/>
                </a:lnTo>
                <a:lnTo>
                  <a:pt x="308977" y="0"/>
                </a:lnTo>
                <a:lnTo>
                  <a:pt x="341258" y="1536"/>
                </a:lnTo>
                <a:lnTo>
                  <a:pt x="401209" y="13825"/>
                </a:lnTo>
                <a:lnTo>
                  <a:pt x="458086" y="36868"/>
                </a:lnTo>
                <a:lnTo>
                  <a:pt x="507276" y="70663"/>
                </a:lnTo>
                <a:lnTo>
                  <a:pt x="548780" y="113676"/>
                </a:lnTo>
                <a:lnTo>
                  <a:pt x="582599" y="162834"/>
                </a:lnTo>
                <a:lnTo>
                  <a:pt x="605657" y="218136"/>
                </a:lnTo>
                <a:lnTo>
                  <a:pt x="617955" y="278047"/>
                </a:lnTo>
                <a:lnTo>
                  <a:pt x="619492" y="310306"/>
                </a:lnTo>
                <a:close/>
              </a:path>
            </a:pathLst>
          </a:custGeom>
          <a:ln w="215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957743" y="2846190"/>
            <a:ext cx="10795" cy="1064895"/>
          </a:xfrm>
          <a:custGeom>
            <a:avLst/>
            <a:gdLst/>
            <a:ahLst/>
            <a:cxnLst/>
            <a:rect l="l" t="t" r="r" b="b"/>
            <a:pathLst>
              <a:path w="10795" h="1064895">
                <a:moveTo>
                  <a:pt x="10760" y="0"/>
                </a:moveTo>
                <a:lnTo>
                  <a:pt x="0" y="1064567"/>
                </a:lnTo>
              </a:path>
            </a:pathLst>
          </a:custGeom>
          <a:ln w="21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6957743" y="3910758"/>
            <a:ext cx="403225" cy="697865"/>
          </a:xfrm>
          <a:custGeom>
            <a:avLst/>
            <a:gdLst/>
            <a:ahLst/>
            <a:cxnLst/>
            <a:rect l="l" t="t" r="r" b="b"/>
            <a:pathLst>
              <a:path w="403225" h="697864">
                <a:moveTo>
                  <a:pt x="0" y="0"/>
                </a:moveTo>
                <a:lnTo>
                  <a:pt x="402746" y="697422"/>
                </a:lnTo>
              </a:path>
            </a:pathLst>
          </a:custGeom>
          <a:ln w="21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554996" y="3910758"/>
            <a:ext cx="403225" cy="697865"/>
          </a:xfrm>
          <a:custGeom>
            <a:avLst/>
            <a:gdLst/>
            <a:ahLst/>
            <a:cxnLst/>
            <a:rect l="l" t="t" r="r" b="b"/>
            <a:pathLst>
              <a:path w="403225" h="697864">
                <a:moveTo>
                  <a:pt x="402746" y="0"/>
                </a:moveTo>
                <a:lnTo>
                  <a:pt x="0" y="697422"/>
                </a:lnTo>
              </a:path>
            </a:pathLst>
          </a:custGeom>
          <a:ln w="21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301359" y="3095050"/>
            <a:ext cx="664210" cy="292100"/>
          </a:xfrm>
          <a:custGeom>
            <a:avLst/>
            <a:gdLst/>
            <a:ahLst/>
            <a:cxnLst/>
            <a:rect l="l" t="t" r="r" b="b"/>
            <a:pathLst>
              <a:path w="664209" h="292100">
                <a:moveTo>
                  <a:pt x="664071" y="0"/>
                </a:moveTo>
                <a:lnTo>
                  <a:pt x="0" y="291872"/>
                </a:lnTo>
              </a:path>
            </a:pathLst>
          </a:custGeom>
          <a:ln w="21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6965429" y="3095050"/>
            <a:ext cx="664210" cy="292100"/>
          </a:xfrm>
          <a:custGeom>
            <a:avLst/>
            <a:gdLst/>
            <a:ahLst/>
            <a:cxnLst/>
            <a:rect l="l" t="t" r="r" b="b"/>
            <a:pathLst>
              <a:path w="664209" h="292100">
                <a:moveTo>
                  <a:pt x="0" y="0"/>
                </a:moveTo>
                <a:lnTo>
                  <a:pt x="664071" y="291872"/>
                </a:lnTo>
              </a:path>
            </a:pathLst>
          </a:custGeom>
          <a:ln w="21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3560528" y="2694109"/>
            <a:ext cx="1197610" cy="1822450"/>
          </a:xfrm>
          <a:custGeom>
            <a:avLst/>
            <a:gdLst/>
            <a:ahLst/>
            <a:cxnLst/>
            <a:rect l="l" t="t" r="r" b="b"/>
            <a:pathLst>
              <a:path w="1197610" h="1822450">
                <a:moveTo>
                  <a:pt x="1197480" y="0"/>
                </a:moveTo>
                <a:lnTo>
                  <a:pt x="0" y="1821901"/>
                </a:lnTo>
              </a:path>
            </a:pathLst>
          </a:custGeom>
          <a:ln w="12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694983" y="2683355"/>
            <a:ext cx="71120" cy="89535"/>
          </a:xfrm>
          <a:custGeom>
            <a:avLst/>
            <a:gdLst/>
            <a:ahLst/>
            <a:cxnLst/>
            <a:rect l="l" t="t" r="r" b="b"/>
            <a:pathLst>
              <a:path w="71120" h="89535">
                <a:moveTo>
                  <a:pt x="0" y="61448"/>
                </a:moveTo>
                <a:lnTo>
                  <a:pt x="70709" y="0"/>
                </a:lnTo>
                <a:lnTo>
                  <a:pt x="54013" y="53766"/>
                </a:lnTo>
                <a:lnTo>
                  <a:pt x="35354" y="53766"/>
                </a:lnTo>
                <a:lnTo>
                  <a:pt x="0" y="61448"/>
                </a:lnTo>
                <a:close/>
              </a:path>
              <a:path w="71120" h="89535">
                <a:moveTo>
                  <a:pt x="43041" y="89098"/>
                </a:moveTo>
                <a:lnTo>
                  <a:pt x="35354" y="53766"/>
                </a:lnTo>
                <a:lnTo>
                  <a:pt x="54013" y="53766"/>
                </a:lnTo>
                <a:lnTo>
                  <a:pt x="43041" y="89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4694983" y="2683355"/>
            <a:ext cx="71120" cy="89535"/>
          </a:xfrm>
          <a:custGeom>
            <a:avLst/>
            <a:gdLst/>
            <a:ahLst/>
            <a:cxnLst/>
            <a:rect l="l" t="t" r="r" b="b"/>
            <a:pathLst>
              <a:path w="71120" h="89535">
                <a:moveTo>
                  <a:pt x="35355" y="53766"/>
                </a:moveTo>
                <a:lnTo>
                  <a:pt x="43041" y="89098"/>
                </a:lnTo>
                <a:lnTo>
                  <a:pt x="70711" y="0"/>
                </a:lnTo>
                <a:lnTo>
                  <a:pt x="0" y="61446"/>
                </a:lnTo>
                <a:lnTo>
                  <a:pt x="35355" y="53766"/>
                </a:lnTo>
                <a:close/>
              </a:path>
            </a:pathLst>
          </a:custGeom>
          <a:ln w="61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3554379" y="4437665"/>
            <a:ext cx="69215" cy="89535"/>
          </a:xfrm>
          <a:custGeom>
            <a:avLst/>
            <a:gdLst/>
            <a:ahLst/>
            <a:cxnLst/>
            <a:rect l="l" t="t" r="r" b="b"/>
            <a:pathLst>
              <a:path w="69214" h="89535">
                <a:moveTo>
                  <a:pt x="0" y="89098"/>
                </a:moveTo>
                <a:lnTo>
                  <a:pt x="27669" y="0"/>
                </a:lnTo>
                <a:lnTo>
                  <a:pt x="33818" y="36868"/>
                </a:lnTo>
                <a:lnTo>
                  <a:pt x="60305" y="36868"/>
                </a:lnTo>
                <a:lnTo>
                  <a:pt x="0" y="89098"/>
                </a:lnTo>
                <a:close/>
              </a:path>
              <a:path w="69214" h="89535">
                <a:moveTo>
                  <a:pt x="60305" y="36868"/>
                </a:moveTo>
                <a:lnTo>
                  <a:pt x="33818" y="36868"/>
                </a:lnTo>
                <a:lnTo>
                  <a:pt x="69174" y="29187"/>
                </a:lnTo>
                <a:lnTo>
                  <a:pt x="60305" y="36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3554379" y="4437665"/>
            <a:ext cx="69215" cy="89535"/>
          </a:xfrm>
          <a:custGeom>
            <a:avLst/>
            <a:gdLst/>
            <a:ahLst/>
            <a:cxnLst/>
            <a:rect l="l" t="t" r="r" b="b"/>
            <a:pathLst>
              <a:path w="69214" h="89535">
                <a:moveTo>
                  <a:pt x="33818" y="36868"/>
                </a:moveTo>
                <a:lnTo>
                  <a:pt x="27669" y="0"/>
                </a:lnTo>
                <a:lnTo>
                  <a:pt x="0" y="89098"/>
                </a:lnTo>
                <a:lnTo>
                  <a:pt x="69174" y="29187"/>
                </a:lnTo>
                <a:lnTo>
                  <a:pt x="33818" y="36868"/>
                </a:lnTo>
                <a:close/>
              </a:path>
            </a:pathLst>
          </a:custGeom>
          <a:ln w="61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5083895" y="2686428"/>
            <a:ext cx="661035" cy="554990"/>
          </a:xfrm>
          <a:custGeom>
            <a:avLst/>
            <a:gdLst/>
            <a:ahLst/>
            <a:cxnLst/>
            <a:rect l="l" t="t" r="r" b="b"/>
            <a:pathLst>
              <a:path w="661035" h="554989">
                <a:moveTo>
                  <a:pt x="0" y="0"/>
                </a:moveTo>
                <a:lnTo>
                  <a:pt x="660996" y="554558"/>
                </a:lnTo>
              </a:path>
            </a:pathLst>
          </a:custGeom>
          <a:ln w="12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5074672" y="2678746"/>
            <a:ext cx="85090" cy="76835"/>
          </a:xfrm>
          <a:custGeom>
            <a:avLst/>
            <a:gdLst/>
            <a:ahLst/>
            <a:cxnLst/>
            <a:rect l="l" t="t" r="r" b="b"/>
            <a:pathLst>
              <a:path w="85089" h="76835">
                <a:moveTo>
                  <a:pt x="52264" y="76808"/>
                </a:moveTo>
                <a:lnTo>
                  <a:pt x="0" y="0"/>
                </a:lnTo>
                <a:lnTo>
                  <a:pt x="84547" y="38404"/>
                </a:lnTo>
                <a:lnTo>
                  <a:pt x="49190" y="41478"/>
                </a:lnTo>
                <a:lnTo>
                  <a:pt x="52264" y="76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5074672" y="2678747"/>
            <a:ext cx="85090" cy="76835"/>
          </a:xfrm>
          <a:custGeom>
            <a:avLst/>
            <a:gdLst/>
            <a:ahLst/>
            <a:cxnLst/>
            <a:rect l="l" t="t" r="r" b="b"/>
            <a:pathLst>
              <a:path w="85089" h="76835">
                <a:moveTo>
                  <a:pt x="49190" y="41476"/>
                </a:moveTo>
                <a:lnTo>
                  <a:pt x="84546" y="38404"/>
                </a:lnTo>
                <a:lnTo>
                  <a:pt x="0" y="0"/>
                </a:lnTo>
                <a:lnTo>
                  <a:pt x="52264" y="76808"/>
                </a:lnTo>
                <a:lnTo>
                  <a:pt x="49190" y="41476"/>
                </a:lnTo>
                <a:close/>
              </a:path>
            </a:pathLst>
          </a:custGeom>
          <a:ln w="6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5669569" y="3171859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39">
                <a:moveTo>
                  <a:pt x="84546" y="78344"/>
                </a:moveTo>
                <a:lnTo>
                  <a:pt x="0" y="39940"/>
                </a:lnTo>
                <a:lnTo>
                  <a:pt x="35354" y="36866"/>
                </a:lnTo>
                <a:lnTo>
                  <a:pt x="32281" y="0"/>
                </a:lnTo>
                <a:lnTo>
                  <a:pt x="84546" y="78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5669569" y="3171858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39">
                <a:moveTo>
                  <a:pt x="35355" y="36868"/>
                </a:moveTo>
                <a:lnTo>
                  <a:pt x="0" y="39940"/>
                </a:lnTo>
                <a:lnTo>
                  <a:pt x="84546" y="78344"/>
                </a:lnTo>
                <a:lnTo>
                  <a:pt x="32281" y="0"/>
                </a:lnTo>
                <a:lnTo>
                  <a:pt x="35355" y="36868"/>
                </a:lnTo>
                <a:close/>
              </a:path>
            </a:pathLst>
          </a:custGeom>
          <a:ln w="6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3031731" y="3849311"/>
            <a:ext cx="204470" cy="625475"/>
          </a:xfrm>
          <a:custGeom>
            <a:avLst/>
            <a:gdLst/>
            <a:ahLst/>
            <a:cxnLst/>
            <a:rect l="l" t="t" r="r" b="b"/>
            <a:pathLst>
              <a:path w="204469" h="625475">
                <a:moveTo>
                  <a:pt x="204447" y="625222"/>
                </a:moveTo>
                <a:lnTo>
                  <a:pt x="0" y="0"/>
                </a:lnTo>
              </a:path>
            </a:pathLst>
          </a:custGeom>
          <a:ln w="122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3186990" y="4393116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5" h="92710">
                <a:moveTo>
                  <a:pt x="50265" y="32258"/>
                </a:moveTo>
                <a:lnTo>
                  <a:pt x="32281" y="32258"/>
                </a:lnTo>
                <a:lnTo>
                  <a:pt x="49188" y="0"/>
                </a:lnTo>
                <a:lnTo>
                  <a:pt x="50265" y="32258"/>
                </a:lnTo>
                <a:close/>
              </a:path>
              <a:path w="52705" h="92710">
                <a:moveTo>
                  <a:pt x="52264" y="92170"/>
                </a:moveTo>
                <a:lnTo>
                  <a:pt x="0" y="15361"/>
                </a:lnTo>
                <a:lnTo>
                  <a:pt x="32281" y="32258"/>
                </a:lnTo>
                <a:lnTo>
                  <a:pt x="50265" y="32258"/>
                </a:lnTo>
                <a:lnTo>
                  <a:pt x="52264" y="92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3186989" y="4393116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5" h="92710">
                <a:moveTo>
                  <a:pt x="32281" y="32259"/>
                </a:moveTo>
                <a:lnTo>
                  <a:pt x="0" y="15361"/>
                </a:lnTo>
                <a:lnTo>
                  <a:pt x="52264" y="92170"/>
                </a:lnTo>
                <a:lnTo>
                  <a:pt x="49190" y="0"/>
                </a:lnTo>
                <a:lnTo>
                  <a:pt x="32281" y="32259"/>
                </a:lnTo>
                <a:close/>
              </a:path>
            </a:pathLst>
          </a:custGeom>
          <a:ln w="61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3027120" y="3837022"/>
            <a:ext cx="52705" cy="93980"/>
          </a:xfrm>
          <a:custGeom>
            <a:avLst/>
            <a:gdLst/>
            <a:ahLst/>
            <a:cxnLst/>
            <a:rect l="l" t="t" r="r" b="b"/>
            <a:pathLst>
              <a:path w="52705" h="93979">
                <a:moveTo>
                  <a:pt x="4611" y="93706"/>
                </a:moveTo>
                <a:lnTo>
                  <a:pt x="0" y="0"/>
                </a:lnTo>
                <a:lnTo>
                  <a:pt x="41812" y="61446"/>
                </a:lnTo>
                <a:lnTo>
                  <a:pt x="19983" y="61446"/>
                </a:lnTo>
                <a:lnTo>
                  <a:pt x="4611" y="93706"/>
                </a:lnTo>
                <a:close/>
              </a:path>
              <a:path w="52705" h="93979">
                <a:moveTo>
                  <a:pt x="52264" y="76807"/>
                </a:moveTo>
                <a:lnTo>
                  <a:pt x="19983" y="61446"/>
                </a:lnTo>
                <a:lnTo>
                  <a:pt x="41812" y="61446"/>
                </a:lnTo>
                <a:lnTo>
                  <a:pt x="52264" y="76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3027120" y="3837021"/>
            <a:ext cx="52705" cy="93980"/>
          </a:xfrm>
          <a:custGeom>
            <a:avLst/>
            <a:gdLst/>
            <a:ahLst/>
            <a:cxnLst/>
            <a:rect l="l" t="t" r="r" b="b"/>
            <a:pathLst>
              <a:path w="52705" h="93979">
                <a:moveTo>
                  <a:pt x="19983" y="61446"/>
                </a:moveTo>
                <a:lnTo>
                  <a:pt x="52264" y="76808"/>
                </a:lnTo>
                <a:lnTo>
                  <a:pt x="0" y="0"/>
                </a:lnTo>
                <a:lnTo>
                  <a:pt x="4611" y="93706"/>
                </a:lnTo>
                <a:lnTo>
                  <a:pt x="19983" y="61446"/>
                </a:lnTo>
                <a:close/>
              </a:path>
            </a:pathLst>
          </a:custGeom>
          <a:ln w="61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2438372" y="4744899"/>
            <a:ext cx="661035" cy="201295"/>
          </a:xfrm>
          <a:custGeom>
            <a:avLst/>
            <a:gdLst/>
            <a:ahLst/>
            <a:cxnLst/>
            <a:rect l="l" t="t" r="r" b="b"/>
            <a:pathLst>
              <a:path w="661035" h="201295">
                <a:moveTo>
                  <a:pt x="0" y="201238"/>
                </a:moveTo>
                <a:lnTo>
                  <a:pt x="660996" y="0"/>
                </a:lnTo>
              </a:path>
            </a:pathLst>
          </a:custGeom>
          <a:ln w="12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426074" y="4900053"/>
            <a:ext cx="93980" cy="50800"/>
          </a:xfrm>
          <a:custGeom>
            <a:avLst/>
            <a:gdLst/>
            <a:ahLst/>
            <a:cxnLst/>
            <a:rect l="l" t="t" r="r" b="b"/>
            <a:pathLst>
              <a:path w="93980" h="50800">
                <a:moveTo>
                  <a:pt x="0" y="50693"/>
                </a:moveTo>
                <a:lnTo>
                  <a:pt x="78398" y="0"/>
                </a:lnTo>
                <a:lnTo>
                  <a:pt x="61488" y="32259"/>
                </a:lnTo>
                <a:lnTo>
                  <a:pt x="93769" y="49157"/>
                </a:lnTo>
                <a:lnTo>
                  <a:pt x="0" y="5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426074" y="4900053"/>
            <a:ext cx="93980" cy="50800"/>
          </a:xfrm>
          <a:custGeom>
            <a:avLst/>
            <a:gdLst/>
            <a:ahLst/>
            <a:cxnLst/>
            <a:rect l="l" t="t" r="r" b="b"/>
            <a:pathLst>
              <a:path w="93980" h="50800">
                <a:moveTo>
                  <a:pt x="61488" y="32259"/>
                </a:moveTo>
                <a:lnTo>
                  <a:pt x="78397" y="0"/>
                </a:lnTo>
                <a:lnTo>
                  <a:pt x="0" y="50693"/>
                </a:lnTo>
                <a:lnTo>
                  <a:pt x="93769" y="49157"/>
                </a:lnTo>
                <a:lnTo>
                  <a:pt x="61488" y="32259"/>
                </a:lnTo>
                <a:close/>
              </a:path>
            </a:pathLst>
          </a:custGeom>
          <a:ln w="6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3017896" y="4741827"/>
            <a:ext cx="93980" cy="50800"/>
          </a:xfrm>
          <a:custGeom>
            <a:avLst/>
            <a:gdLst/>
            <a:ahLst/>
            <a:cxnLst/>
            <a:rect l="l" t="t" r="r" b="b"/>
            <a:pathLst>
              <a:path w="93980" h="50800">
                <a:moveTo>
                  <a:pt x="15372" y="50693"/>
                </a:moveTo>
                <a:lnTo>
                  <a:pt x="32281" y="18434"/>
                </a:lnTo>
                <a:lnTo>
                  <a:pt x="0" y="1536"/>
                </a:lnTo>
                <a:lnTo>
                  <a:pt x="93769" y="0"/>
                </a:lnTo>
                <a:lnTo>
                  <a:pt x="15372" y="50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3017897" y="4741827"/>
            <a:ext cx="93980" cy="50800"/>
          </a:xfrm>
          <a:custGeom>
            <a:avLst/>
            <a:gdLst/>
            <a:ahLst/>
            <a:cxnLst/>
            <a:rect l="l" t="t" r="r" b="b"/>
            <a:pathLst>
              <a:path w="93980" h="50800">
                <a:moveTo>
                  <a:pt x="32281" y="18434"/>
                </a:moveTo>
                <a:lnTo>
                  <a:pt x="15372" y="50693"/>
                </a:lnTo>
                <a:lnTo>
                  <a:pt x="93769" y="0"/>
                </a:lnTo>
                <a:lnTo>
                  <a:pt x="0" y="1536"/>
                </a:lnTo>
                <a:lnTo>
                  <a:pt x="32281" y="18434"/>
                </a:lnTo>
                <a:close/>
              </a:path>
            </a:pathLst>
          </a:custGeom>
          <a:ln w="6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2034088" y="4367001"/>
            <a:ext cx="1045844" cy="288925"/>
          </a:xfrm>
          <a:custGeom>
            <a:avLst/>
            <a:gdLst/>
            <a:ahLst/>
            <a:cxnLst/>
            <a:rect l="l" t="t" r="r" b="b"/>
            <a:pathLst>
              <a:path w="1045844" h="288925">
                <a:moveTo>
                  <a:pt x="0" y="0"/>
                </a:moveTo>
                <a:lnTo>
                  <a:pt x="1045297" y="288800"/>
                </a:lnTo>
              </a:path>
            </a:pathLst>
          </a:custGeom>
          <a:ln w="12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2021791" y="4362394"/>
            <a:ext cx="92710" cy="49530"/>
          </a:xfrm>
          <a:custGeom>
            <a:avLst/>
            <a:gdLst/>
            <a:ahLst/>
            <a:cxnLst/>
            <a:rect l="l" t="t" r="r" b="b"/>
            <a:pathLst>
              <a:path w="92710" h="49529">
                <a:moveTo>
                  <a:pt x="79934" y="49155"/>
                </a:moveTo>
                <a:lnTo>
                  <a:pt x="0" y="1534"/>
                </a:lnTo>
                <a:lnTo>
                  <a:pt x="92230" y="0"/>
                </a:lnTo>
                <a:lnTo>
                  <a:pt x="61488" y="18434"/>
                </a:lnTo>
                <a:lnTo>
                  <a:pt x="79934" y="491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2021790" y="4362393"/>
            <a:ext cx="92710" cy="49530"/>
          </a:xfrm>
          <a:custGeom>
            <a:avLst/>
            <a:gdLst/>
            <a:ahLst/>
            <a:cxnLst/>
            <a:rect l="l" t="t" r="r" b="b"/>
            <a:pathLst>
              <a:path w="92710" h="49529">
                <a:moveTo>
                  <a:pt x="61488" y="18434"/>
                </a:moveTo>
                <a:lnTo>
                  <a:pt x="92232" y="0"/>
                </a:lnTo>
                <a:lnTo>
                  <a:pt x="0" y="1536"/>
                </a:lnTo>
                <a:lnTo>
                  <a:pt x="79934" y="49157"/>
                </a:lnTo>
                <a:lnTo>
                  <a:pt x="61488" y="18434"/>
                </a:lnTo>
                <a:close/>
              </a:path>
            </a:pathLst>
          </a:custGeom>
          <a:ln w="6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2997913" y="4611253"/>
            <a:ext cx="93980" cy="49530"/>
          </a:xfrm>
          <a:custGeom>
            <a:avLst/>
            <a:gdLst/>
            <a:ahLst/>
            <a:cxnLst/>
            <a:rect l="l" t="t" r="r" b="b"/>
            <a:pathLst>
              <a:path w="93980" h="49529">
                <a:moveTo>
                  <a:pt x="0" y="49157"/>
                </a:moveTo>
                <a:lnTo>
                  <a:pt x="32281" y="30723"/>
                </a:lnTo>
                <a:lnTo>
                  <a:pt x="13834" y="0"/>
                </a:lnTo>
                <a:lnTo>
                  <a:pt x="93770" y="47619"/>
                </a:lnTo>
                <a:lnTo>
                  <a:pt x="0" y="49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2997914" y="4611253"/>
            <a:ext cx="93980" cy="49530"/>
          </a:xfrm>
          <a:custGeom>
            <a:avLst/>
            <a:gdLst/>
            <a:ahLst/>
            <a:cxnLst/>
            <a:rect l="l" t="t" r="r" b="b"/>
            <a:pathLst>
              <a:path w="93980" h="49529">
                <a:moveTo>
                  <a:pt x="32281" y="30723"/>
                </a:moveTo>
                <a:lnTo>
                  <a:pt x="0" y="49157"/>
                </a:lnTo>
                <a:lnTo>
                  <a:pt x="93769" y="47621"/>
                </a:lnTo>
                <a:lnTo>
                  <a:pt x="13834" y="0"/>
                </a:lnTo>
                <a:lnTo>
                  <a:pt x="32281" y="30723"/>
                </a:lnTo>
                <a:close/>
              </a:path>
            </a:pathLst>
          </a:custGeom>
          <a:ln w="6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1648250" y="4130431"/>
            <a:ext cx="318770" cy="316865"/>
          </a:xfrm>
          <a:custGeom>
            <a:avLst/>
            <a:gdLst/>
            <a:ahLst/>
            <a:cxnLst/>
            <a:rect l="l" t="t" r="r" b="b"/>
            <a:pathLst>
              <a:path w="318769" h="316864">
                <a:moveTo>
                  <a:pt x="190613" y="316451"/>
                </a:moveTo>
                <a:lnTo>
                  <a:pt x="127587" y="316451"/>
                </a:lnTo>
                <a:lnTo>
                  <a:pt x="69174" y="293409"/>
                </a:lnTo>
                <a:lnTo>
                  <a:pt x="44578" y="271902"/>
                </a:lnTo>
                <a:lnTo>
                  <a:pt x="23058" y="247322"/>
                </a:lnTo>
                <a:lnTo>
                  <a:pt x="0" y="188949"/>
                </a:lnTo>
                <a:lnTo>
                  <a:pt x="0" y="127500"/>
                </a:lnTo>
                <a:lnTo>
                  <a:pt x="23058" y="69127"/>
                </a:lnTo>
                <a:lnTo>
                  <a:pt x="44578" y="44549"/>
                </a:lnTo>
                <a:lnTo>
                  <a:pt x="69174" y="23042"/>
                </a:lnTo>
                <a:lnTo>
                  <a:pt x="127587" y="0"/>
                </a:lnTo>
                <a:lnTo>
                  <a:pt x="190613" y="0"/>
                </a:lnTo>
                <a:lnTo>
                  <a:pt x="249028" y="23042"/>
                </a:lnTo>
                <a:lnTo>
                  <a:pt x="273621" y="44549"/>
                </a:lnTo>
                <a:lnTo>
                  <a:pt x="295142" y="69127"/>
                </a:lnTo>
                <a:lnTo>
                  <a:pt x="318200" y="127500"/>
                </a:lnTo>
                <a:lnTo>
                  <a:pt x="318200" y="188949"/>
                </a:lnTo>
                <a:lnTo>
                  <a:pt x="295142" y="247322"/>
                </a:lnTo>
                <a:lnTo>
                  <a:pt x="273621" y="271902"/>
                </a:lnTo>
                <a:lnTo>
                  <a:pt x="249028" y="293409"/>
                </a:lnTo>
                <a:lnTo>
                  <a:pt x="190613" y="316451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648251" y="4130430"/>
            <a:ext cx="318770" cy="316865"/>
          </a:xfrm>
          <a:custGeom>
            <a:avLst/>
            <a:gdLst/>
            <a:ahLst/>
            <a:cxnLst/>
            <a:rect l="l" t="t" r="r" b="b"/>
            <a:pathLst>
              <a:path w="318769" h="316864">
                <a:moveTo>
                  <a:pt x="273621" y="271902"/>
                </a:moveTo>
                <a:lnTo>
                  <a:pt x="249026" y="293409"/>
                </a:lnTo>
                <a:lnTo>
                  <a:pt x="190613" y="316451"/>
                </a:lnTo>
                <a:lnTo>
                  <a:pt x="127587" y="316451"/>
                </a:lnTo>
                <a:lnTo>
                  <a:pt x="69174" y="293409"/>
                </a:lnTo>
                <a:lnTo>
                  <a:pt x="44578" y="271902"/>
                </a:lnTo>
                <a:lnTo>
                  <a:pt x="23058" y="247323"/>
                </a:lnTo>
                <a:lnTo>
                  <a:pt x="0" y="188949"/>
                </a:lnTo>
                <a:lnTo>
                  <a:pt x="0" y="127502"/>
                </a:lnTo>
                <a:lnTo>
                  <a:pt x="23058" y="69127"/>
                </a:lnTo>
                <a:lnTo>
                  <a:pt x="44578" y="44549"/>
                </a:lnTo>
                <a:lnTo>
                  <a:pt x="69174" y="23042"/>
                </a:lnTo>
                <a:lnTo>
                  <a:pt x="127587" y="0"/>
                </a:lnTo>
                <a:lnTo>
                  <a:pt x="190613" y="0"/>
                </a:lnTo>
                <a:lnTo>
                  <a:pt x="249026" y="23042"/>
                </a:lnTo>
                <a:lnTo>
                  <a:pt x="273621" y="44549"/>
                </a:lnTo>
                <a:lnTo>
                  <a:pt x="295142" y="69127"/>
                </a:lnTo>
                <a:lnTo>
                  <a:pt x="318200" y="127502"/>
                </a:lnTo>
                <a:lnTo>
                  <a:pt x="318200" y="188949"/>
                </a:lnTo>
                <a:lnTo>
                  <a:pt x="295142" y="247323"/>
                </a:lnTo>
                <a:lnTo>
                  <a:pt x="273621" y="271902"/>
                </a:lnTo>
                <a:close/>
              </a:path>
            </a:pathLst>
          </a:custGeom>
          <a:ln w="39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2805764" y="3456050"/>
            <a:ext cx="320040" cy="316865"/>
          </a:xfrm>
          <a:custGeom>
            <a:avLst/>
            <a:gdLst/>
            <a:ahLst/>
            <a:cxnLst/>
            <a:rect l="l" t="t" r="r" b="b"/>
            <a:pathLst>
              <a:path w="320039" h="316864">
                <a:moveTo>
                  <a:pt x="190613" y="316451"/>
                </a:moveTo>
                <a:lnTo>
                  <a:pt x="129124" y="316451"/>
                </a:lnTo>
                <a:lnTo>
                  <a:pt x="70711" y="293409"/>
                </a:lnTo>
                <a:lnTo>
                  <a:pt x="46116" y="271902"/>
                </a:lnTo>
                <a:lnTo>
                  <a:pt x="24593" y="247322"/>
                </a:lnTo>
                <a:lnTo>
                  <a:pt x="0" y="188949"/>
                </a:lnTo>
                <a:lnTo>
                  <a:pt x="0" y="127502"/>
                </a:lnTo>
                <a:lnTo>
                  <a:pt x="24593" y="69127"/>
                </a:lnTo>
                <a:lnTo>
                  <a:pt x="46116" y="44549"/>
                </a:lnTo>
                <a:lnTo>
                  <a:pt x="70711" y="23041"/>
                </a:lnTo>
                <a:lnTo>
                  <a:pt x="129124" y="0"/>
                </a:lnTo>
                <a:lnTo>
                  <a:pt x="190613" y="0"/>
                </a:lnTo>
                <a:lnTo>
                  <a:pt x="249025" y="23041"/>
                </a:lnTo>
                <a:lnTo>
                  <a:pt x="275159" y="44549"/>
                </a:lnTo>
                <a:lnTo>
                  <a:pt x="296678" y="69127"/>
                </a:lnTo>
                <a:lnTo>
                  <a:pt x="319737" y="127502"/>
                </a:lnTo>
                <a:lnTo>
                  <a:pt x="319737" y="188949"/>
                </a:lnTo>
                <a:lnTo>
                  <a:pt x="296678" y="247322"/>
                </a:lnTo>
                <a:lnTo>
                  <a:pt x="275159" y="271902"/>
                </a:lnTo>
                <a:lnTo>
                  <a:pt x="249025" y="293409"/>
                </a:lnTo>
                <a:lnTo>
                  <a:pt x="190613" y="316451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2805764" y="3456050"/>
            <a:ext cx="320040" cy="316865"/>
          </a:xfrm>
          <a:custGeom>
            <a:avLst/>
            <a:gdLst/>
            <a:ahLst/>
            <a:cxnLst/>
            <a:rect l="l" t="t" r="r" b="b"/>
            <a:pathLst>
              <a:path w="320039" h="316864">
                <a:moveTo>
                  <a:pt x="275159" y="271902"/>
                </a:moveTo>
                <a:lnTo>
                  <a:pt x="249026" y="293409"/>
                </a:lnTo>
                <a:lnTo>
                  <a:pt x="190613" y="316451"/>
                </a:lnTo>
                <a:lnTo>
                  <a:pt x="129124" y="316451"/>
                </a:lnTo>
                <a:lnTo>
                  <a:pt x="70711" y="293409"/>
                </a:lnTo>
                <a:lnTo>
                  <a:pt x="46116" y="271902"/>
                </a:lnTo>
                <a:lnTo>
                  <a:pt x="24595" y="247323"/>
                </a:lnTo>
                <a:lnTo>
                  <a:pt x="0" y="188949"/>
                </a:lnTo>
                <a:lnTo>
                  <a:pt x="0" y="127502"/>
                </a:lnTo>
                <a:lnTo>
                  <a:pt x="24595" y="69127"/>
                </a:lnTo>
                <a:lnTo>
                  <a:pt x="46116" y="44549"/>
                </a:lnTo>
                <a:lnTo>
                  <a:pt x="70711" y="23042"/>
                </a:lnTo>
                <a:lnTo>
                  <a:pt x="129124" y="0"/>
                </a:lnTo>
                <a:lnTo>
                  <a:pt x="190613" y="0"/>
                </a:lnTo>
                <a:lnTo>
                  <a:pt x="249026" y="23042"/>
                </a:lnTo>
                <a:lnTo>
                  <a:pt x="275159" y="44549"/>
                </a:lnTo>
                <a:lnTo>
                  <a:pt x="296679" y="69127"/>
                </a:lnTo>
                <a:lnTo>
                  <a:pt x="319737" y="127502"/>
                </a:lnTo>
                <a:lnTo>
                  <a:pt x="319737" y="188949"/>
                </a:lnTo>
                <a:lnTo>
                  <a:pt x="296679" y="247323"/>
                </a:lnTo>
                <a:lnTo>
                  <a:pt x="275159" y="271902"/>
                </a:lnTo>
                <a:close/>
              </a:path>
            </a:pathLst>
          </a:custGeom>
          <a:ln w="39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175479" y="841560"/>
            <a:ext cx="8672831" cy="709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80"/>
              </a:lnSpc>
              <a:tabLst>
                <a:tab pos="5447030" algn="l"/>
              </a:tabLst>
            </a:pPr>
            <a:r>
              <a:rPr lang="en-US" sz="2000" b="1" dirty="0">
                <a:latin typeface="+mn-lt"/>
              </a:rPr>
              <a:t>6</a:t>
            </a:r>
            <a:r>
              <a:rPr sz="2000" b="1" dirty="0">
                <a:latin typeface="+mn-lt"/>
              </a:rPr>
              <a:t>.6 </a:t>
            </a:r>
            <a:r>
              <a:rPr sz="2000" b="1" spc="-5" dirty="0">
                <a:latin typeface="+mn-lt"/>
              </a:rPr>
              <a:t>Integrated </a:t>
            </a:r>
            <a:r>
              <a:rPr sz="2000" b="1" spc="-25" dirty="0">
                <a:latin typeface="+mn-lt"/>
              </a:rPr>
              <a:t>Terminal </a:t>
            </a:r>
            <a:r>
              <a:rPr sz="2000" b="1" spc="-5" dirty="0">
                <a:latin typeface="+mn-lt"/>
              </a:rPr>
              <a:t>to </a:t>
            </a:r>
            <a:r>
              <a:rPr sz="2000" b="1" spc="-45" dirty="0">
                <a:latin typeface="+mn-lt"/>
              </a:rPr>
              <a:t>Avoid </a:t>
            </a:r>
            <a:r>
              <a:rPr sz="2000" b="1" spc="-5" dirty="0">
                <a:latin typeface="+mn-lt"/>
              </a:rPr>
              <a:t>Mutual Interference </a:t>
            </a:r>
            <a:r>
              <a:rPr sz="2000" b="1" dirty="0">
                <a:latin typeface="+mn-lt"/>
              </a:rPr>
              <a:t>in  case </a:t>
            </a:r>
            <a:r>
              <a:rPr sz="2000" b="1" spc="-5" dirty="0">
                <a:latin typeface="+mn-lt"/>
              </a:rPr>
              <a:t>of overlaid </a:t>
            </a:r>
            <a:r>
              <a:rPr sz="2000" b="1" dirty="0">
                <a:latin typeface="+mn-lt"/>
              </a:rPr>
              <a:t>coexisting</a:t>
            </a:r>
            <a:r>
              <a:rPr sz="2000" b="1" spc="-65" dirty="0">
                <a:latin typeface="+mn-lt"/>
              </a:rPr>
              <a:t> </a:t>
            </a:r>
            <a:r>
              <a:rPr sz="2000" b="1" spc="-30" dirty="0">
                <a:latin typeface="+mn-lt"/>
              </a:rPr>
              <a:t>BAN</a:t>
            </a:r>
            <a:r>
              <a:rPr sz="2000" b="1" spc="95" dirty="0">
                <a:latin typeface="+mn-lt"/>
              </a:rPr>
              <a:t> </a:t>
            </a:r>
            <a:r>
              <a:rPr sz="2000" b="1" dirty="0">
                <a:latin typeface="+mn-lt"/>
              </a:rPr>
              <a:t>and</a:t>
            </a:r>
            <a:r>
              <a:rPr lang="en-US" sz="2000" b="1" dirty="0">
                <a:latin typeface="+mn-lt"/>
              </a:rPr>
              <a:t> </a:t>
            </a:r>
            <a:r>
              <a:rPr sz="2000" b="1" spc="-5" dirty="0">
                <a:latin typeface="+mn-lt"/>
              </a:rPr>
              <a:t>other</a:t>
            </a:r>
            <a:r>
              <a:rPr sz="2000" b="1" spc="-90" dirty="0">
                <a:latin typeface="+mn-lt"/>
              </a:rPr>
              <a:t> </a:t>
            </a:r>
            <a:r>
              <a:rPr sz="2000" b="1" spc="-5" dirty="0">
                <a:latin typeface="+mn-lt"/>
              </a:rPr>
              <a:t>Radios  </a:t>
            </a:r>
            <a:r>
              <a:rPr sz="2000" b="1" dirty="0">
                <a:latin typeface="+mn-lt"/>
              </a:rPr>
              <a:t>such as </a:t>
            </a:r>
            <a:r>
              <a:rPr sz="2000" b="1" spc="-15" dirty="0">
                <a:latin typeface="+mn-lt"/>
              </a:rPr>
              <a:t>UWB-BAN </a:t>
            </a:r>
            <a:r>
              <a:rPr sz="2000" b="1" dirty="0">
                <a:latin typeface="+mn-lt"/>
              </a:rPr>
              <a:t>and</a:t>
            </a:r>
            <a:r>
              <a:rPr sz="2000" b="1" spc="-25" dirty="0">
                <a:latin typeface="+mn-lt"/>
              </a:rPr>
              <a:t> </a:t>
            </a:r>
            <a:r>
              <a:rPr sz="2000" b="1" dirty="0">
                <a:latin typeface="+mn-lt"/>
              </a:rPr>
              <a:t>4G/5G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75479" y="6243813"/>
            <a:ext cx="41954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2047-3338 (Online)  , </a:t>
            </a:r>
            <a:r>
              <a:rPr sz="1200" spc="-20" dirty="0">
                <a:latin typeface="Arial"/>
                <a:cs typeface="Arial"/>
              </a:rPr>
              <a:t>Vol. </a:t>
            </a:r>
            <a:r>
              <a:rPr sz="1200" spc="-35" dirty="0">
                <a:latin typeface="Arial"/>
                <a:cs typeface="Arial"/>
              </a:rPr>
              <a:t>11, </a:t>
            </a:r>
            <a:r>
              <a:rPr sz="1200" dirty="0">
                <a:latin typeface="Arial"/>
                <a:cs typeface="Arial"/>
              </a:rPr>
              <a:t>Issue 02, pp.8-15,  </a:t>
            </a:r>
            <a:r>
              <a:rPr sz="1200" spc="-5" dirty="0">
                <a:latin typeface="Arial"/>
                <a:cs typeface="Arial"/>
              </a:rPr>
              <a:t>March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2020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75479" y="4872690"/>
            <a:ext cx="8888730" cy="138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26160" algn="ctr">
              <a:lnSpc>
                <a:spcPct val="100000"/>
              </a:lnSpc>
            </a:pPr>
            <a:r>
              <a:rPr sz="1800" spc="5" dirty="0">
                <a:latin typeface="Times New Roman"/>
                <a:cs typeface="Times New Roman"/>
              </a:rPr>
              <a:t>Integrated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Terminal</a:t>
            </a:r>
            <a:endParaRPr sz="1800" dirty="0">
              <a:latin typeface="Times New Roman"/>
              <a:cs typeface="Times New Roman"/>
            </a:endParaRPr>
          </a:p>
          <a:p>
            <a:pPr marL="3015615">
              <a:lnSpc>
                <a:spcPct val="100000"/>
              </a:lnSpc>
              <a:spcBef>
                <a:spcPts val="115"/>
              </a:spcBef>
            </a:pPr>
            <a:r>
              <a:rPr sz="1800" spc="5" dirty="0">
                <a:latin typeface="Times New Roman"/>
                <a:cs typeface="Times New Roman"/>
              </a:rPr>
              <a:t>= (Cellular </a:t>
            </a:r>
            <a:r>
              <a:rPr sz="1800" spc="-10" dirty="0">
                <a:latin typeface="Times New Roman"/>
                <a:cs typeface="Times New Roman"/>
              </a:rPr>
              <a:t>Terminal </a:t>
            </a:r>
            <a:r>
              <a:rPr sz="1800" spc="5" dirty="0">
                <a:latin typeface="Times New Roman"/>
                <a:cs typeface="Times New Roman"/>
              </a:rPr>
              <a:t>+ BAN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Coordinator)</a:t>
            </a:r>
            <a:endParaRPr sz="1800" dirty="0">
              <a:latin typeface="Times New Roman"/>
              <a:cs typeface="Times New Roman"/>
            </a:endParaRPr>
          </a:p>
          <a:p>
            <a:pPr marL="3015615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= (Primary User + Secondary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BS)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1200" spc="-10" dirty="0">
                <a:latin typeface="Arial"/>
                <a:cs typeface="Arial"/>
              </a:rPr>
              <a:t>M. Kim, </a:t>
            </a:r>
            <a:r>
              <a:rPr sz="1200" spc="-70" dirty="0">
                <a:latin typeface="Arial"/>
                <a:cs typeface="Arial"/>
              </a:rPr>
              <a:t>T. </a:t>
            </a:r>
            <a:r>
              <a:rPr sz="1200" dirty="0">
                <a:latin typeface="Arial"/>
                <a:cs typeface="Arial"/>
              </a:rPr>
              <a:t>Kobayashi, </a:t>
            </a:r>
            <a:r>
              <a:rPr sz="1200" spc="-5" dirty="0">
                <a:latin typeface="Arial"/>
                <a:cs typeface="Arial"/>
              </a:rPr>
              <a:t>C.Sugimoto, R Kohno, ”Transmission </a:t>
            </a:r>
            <a:r>
              <a:rPr sz="1200" spc="-10" dirty="0">
                <a:latin typeface="Arial"/>
                <a:cs typeface="Arial"/>
              </a:rPr>
              <a:t>Power </a:t>
            </a:r>
            <a:r>
              <a:rPr sz="1200" spc="-5" dirty="0">
                <a:latin typeface="Arial"/>
                <a:cs typeface="Arial"/>
              </a:rPr>
              <a:t>Control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20" dirty="0">
                <a:latin typeface="Arial"/>
                <a:cs typeface="Arial"/>
              </a:rPr>
              <a:t>UWB </a:t>
            </a:r>
            <a:r>
              <a:rPr sz="1200" spc="10" dirty="0">
                <a:latin typeface="Arial"/>
                <a:cs typeface="Arial"/>
              </a:rPr>
              <a:t>-WBAN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Avoidance </a:t>
            </a:r>
            <a:r>
              <a:rPr sz="1200" dirty="0">
                <a:latin typeface="Arial"/>
                <a:cs typeface="Arial"/>
              </a:rPr>
              <a:t>of Interference to Cellular  </a:t>
            </a:r>
            <a:r>
              <a:rPr sz="1200" spc="-5" dirty="0">
                <a:latin typeface="Arial"/>
                <a:cs typeface="Arial"/>
              </a:rPr>
              <a:t>Networks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Using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Integrated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Terminal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Both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Networks,”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International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Journal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Computer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Science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Telecommunications,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ISSN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0" name="object 3">
            <a:extLst>
              <a:ext uri="{FF2B5EF4-FFF2-40B4-BE49-F238E27FC236}">
                <a16:creationId xmlns:a16="http://schemas.microsoft.com/office/drawing/2014/main" id="{8AA86CF5-7A80-4D54-AE79-665CDEC9D04D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3">
            <a:extLst>
              <a:ext uri="{FF2B5EF4-FFF2-40B4-BE49-F238E27FC236}">
                <a16:creationId xmlns:a16="http://schemas.microsoft.com/office/drawing/2014/main" id="{02EB1167-660E-4CB6-857C-13C2A9A8B918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スライド番号プレースホルダー 62">
            <a:extLst>
              <a:ext uri="{FF2B5EF4-FFF2-40B4-BE49-F238E27FC236}">
                <a16:creationId xmlns:a16="http://schemas.microsoft.com/office/drawing/2014/main" id="{AC029674-0197-28CA-7F93-31F17CF4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61</a:t>
            </a:fld>
            <a:endParaRPr lang="fi-FI" altLang="ja-JP"/>
          </a:p>
        </p:txBody>
      </p:sp>
      <p:sp>
        <p:nvSpPr>
          <p:cNvPr id="66" name="object 7">
            <a:extLst>
              <a:ext uri="{FF2B5EF4-FFF2-40B4-BE49-F238E27FC236}">
                <a16:creationId xmlns:a16="http://schemas.microsoft.com/office/drawing/2014/main" id="{8F2D344C-FF82-3675-3395-4D22CA53E5E3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May 2023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7" name="日付プレースホルダー 66">
            <a:extLst>
              <a:ext uri="{FF2B5EF4-FFF2-40B4-BE49-F238E27FC236}">
                <a16:creationId xmlns:a16="http://schemas.microsoft.com/office/drawing/2014/main" id="{830A14D8-F1BD-82EF-FD80-FAF612A384A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5" name="object 5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90923" y="718826"/>
            <a:ext cx="6591300" cy="1061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104">
              <a:lnSpc>
                <a:spcPct val="100000"/>
              </a:lnSpc>
            </a:pPr>
            <a:r>
              <a:rPr lang="en-US" sz="2800" b="1" spc="5" dirty="0">
                <a:latin typeface="Arial"/>
                <a:cs typeface="Arial"/>
              </a:rPr>
              <a:t>6</a:t>
            </a:r>
            <a:r>
              <a:rPr sz="2800" b="1" spc="5" dirty="0">
                <a:latin typeface="Arial"/>
                <a:cs typeface="Arial"/>
              </a:rPr>
              <a:t>.</a:t>
            </a:r>
            <a:r>
              <a:rPr lang="en-US" sz="2800" b="1" spc="5" dirty="0">
                <a:latin typeface="Arial"/>
                <a:cs typeface="Arial"/>
              </a:rPr>
              <a:t>7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Contention among </a:t>
            </a:r>
            <a:r>
              <a:rPr sz="2800" b="1" dirty="0">
                <a:latin typeface="Arial"/>
                <a:cs typeface="Arial"/>
              </a:rPr>
              <a:t>Overlaid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BANs</a:t>
            </a:r>
            <a:endParaRPr sz="2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570"/>
              </a:spcBef>
              <a:buClr>
                <a:srgbClr val="00CC99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Interference problem in the </a:t>
            </a:r>
            <a:r>
              <a:rPr sz="1800" spc="5" dirty="0">
                <a:latin typeface="Arial"/>
                <a:cs typeface="Arial"/>
              </a:rPr>
              <a:t>case </a:t>
            </a:r>
            <a:r>
              <a:rPr sz="1800" spc="-5" dirty="0">
                <a:latin typeface="Arial"/>
                <a:cs typeface="Arial"/>
              </a:rPr>
              <a:t>where </a:t>
            </a:r>
            <a:r>
              <a:rPr sz="1800" dirty="0">
                <a:latin typeface="Arial"/>
                <a:cs typeface="Arial"/>
              </a:rPr>
              <a:t>multiple </a:t>
            </a:r>
            <a:r>
              <a:rPr sz="1800" spc="-5" dirty="0">
                <a:latin typeface="Arial"/>
                <a:cs typeface="Arial"/>
              </a:rPr>
              <a:t>BANs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overlap  </a:t>
            </a:r>
            <a:r>
              <a:rPr sz="1800" spc="-10" dirty="0">
                <a:latin typeface="Arial"/>
                <a:cs typeface="Arial"/>
              </a:rPr>
              <a:t>(specifically, </a:t>
            </a:r>
            <a:r>
              <a:rPr sz="1800" dirty="0">
                <a:latin typeface="Arial"/>
                <a:cs typeface="Arial"/>
              </a:rPr>
              <a:t>situations </a:t>
            </a:r>
            <a:r>
              <a:rPr sz="1800" spc="-5" dirty="0">
                <a:latin typeface="Arial"/>
                <a:cs typeface="Arial"/>
              </a:rPr>
              <a:t>where </a:t>
            </a:r>
            <a:r>
              <a:rPr sz="1800" dirty="0">
                <a:latin typeface="Arial"/>
                <a:cs typeface="Arial"/>
              </a:rPr>
              <a:t>people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BAN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approaching)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90923" y="1766608"/>
            <a:ext cx="7758430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00CC99"/>
              </a:buClr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Because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schedule adjustment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between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coordinators has not</a:t>
            </a:r>
            <a:r>
              <a:rPr sz="1800" spc="-3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been  done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1375" y="1295400"/>
            <a:ext cx="853440" cy="307975"/>
          </a:xfrm>
          <a:prstGeom prst="rect">
            <a:avLst/>
          </a:prstGeom>
          <a:solidFill>
            <a:srgbClr val="EEF9F4"/>
          </a:solidFill>
          <a:ln w="25399">
            <a:solidFill>
              <a:srgbClr val="00956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2150"/>
              </a:lnSpc>
            </a:pPr>
            <a:r>
              <a:rPr sz="1800" spc="5" dirty="0">
                <a:latin typeface="Arial"/>
                <a:cs typeface="Arial"/>
              </a:rPr>
              <a:t>Issue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656" y="2395727"/>
            <a:ext cx="1127760" cy="307975"/>
          </a:xfrm>
          <a:prstGeom prst="rect">
            <a:avLst/>
          </a:prstGeom>
          <a:solidFill>
            <a:srgbClr val="EEF9F4"/>
          </a:solidFill>
          <a:ln w="25400">
            <a:solidFill>
              <a:srgbClr val="00956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039"/>
              </a:lnSpc>
            </a:pPr>
            <a:r>
              <a:rPr sz="1800" dirty="0">
                <a:latin typeface="Arial"/>
                <a:cs typeface="Arial"/>
              </a:rPr>
              <a:t>Solution</a:t>
            </a:r>
          </a:p>
        </p:txBody>
      </p:sp>
      <p:sp>
        <p:nvSpPr>
          <p:cNvPr id="10" name="object 10"/>
          <p:cNvSpPr/>
          <p:nvPr/>
        </p:nvSpPr>
        <p:spPr>
          <a:xfrm>
            <a:off x="4066032" y="2066544"/>
            <a:ext cx="862965" cy="271780"/>
          </a:xfrm>
          <a:custGeom>
            <a:avLst/>
            <a:gdLst/>
            <a:ahLst/>
            <a:cxnLst/>
            <a:rect l="l" t="t" r="r" b="b"/>
            <a:pathLst>
              <a:path w="862964" h="271780">
                <a:moveTo>
                  <a:pt x="862584" y="135636"/>
                </a:moveTo>
                <a:lnTo>
                  <a:pt x="0" y="135636"/>
                </a:lnTo>
                <a:lnTo>
                  <a:pt x="431292" y="271272"/>
                </a:lnTo>
                <a:lnTo>
                  <a:pt x="862584" y="135636"/>
                </a:lnTo>
                <a:close/>
              </a:path>
              <a:path w="862964" h="271780">
                <a:moveTo>
                  <a:pt x="646938" y="0"/>
                </a:moveTo>
                <a:lnTo>
                  <a:pt x="215646" y="0"/>
                </a:lnTo>
                <a:lnTo>
                  <a:pt x="215646" y="135636"/>
                </a:lnTo>
                <a:lnTo>
                  <a:pt x="646938" y="135636"/>
                </a:lnTo>
                <a:lnTo>
                  <a:pt x="646938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066032" y="2066544"/>
            <a:ext cx="862965" cy="271780"/>
          </a:xfrm>
          <a:custGeom>
            <a:avLst/>
            <a:gdLst/>
            <a:ahLst/>
            <a:cxnLst/>
            <a:rect l="l" t="t" r="r" b="b"/>
            <a:pathLst>
              <a:path w="862964" h="271780">
                <a:moveTo>
                  <a:pt x="0" y="135636"/>
                </a:moveTo>
                <a:lnTo>
                  <a:pt x="215646" y="135636"/>
                </a:lnTo>
                <a:lnTo>
                  <a:pt x="215646" y="0"/>
                </a:lnTo>
                <a:lnTo>
                  <a:pt x="646938" y="0"/>
                </a:lnTo>
                <a:lnTo>
                  <a:pt x="646938" y="135636"/>
                </a:lnTo>
                <a:lnTo>
                  <a:pt x="862584" y="135636"/>
                </a:lnTo>
                <a:lnTo>
                  <a:pt x="431292" y="271272"/>
                </a:lnTo>
                <a:lnTo>
                  <a:pt x="0" y="135636"/>
                </a:lnTo>
                <a:close/>
              </a:path>
            </a:pathLst>
          </a:custGeom>
          <a:ln w="25400">
            <a:solidFill>
              <a:srgbClr val="0095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447323" y="2367117"/>
            <a:ext cx="7459345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00CC99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Negotiation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between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coordinators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5" dirty="0">
                <a:latin typeface="Arial"/>
                <a:cs typeface="Arial"/>
              </a:rPr>
              <a:t>scheduling </a:t>
            </a:r>
            <a:r>
              <a:rPr sz="1800" spc="-5" dirty="0">
                <a:latin typeface="Arial"/>
                <a:cs typeface="Arial"/>
              </a:rPr>
              <a:t>between </a:t>
            </a:r>
            <a:r>
              <a:rPr sz="1800" dirty="0">
                <a:latin typeface="Arial"/>
                <a:cs typeface="Arial"/>
              </a:rPr>
              <a:t>different</a:t>
            </a:r>
            <a:r>
              <a:rPr sz="1800" spc="-2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BANs,  </a:t>
            </a:r>
            <a:r>
              <a:rPr sz="1800" dirty="0">
                <a:latin typeface="Arial"/>
                <a:cs typeface="Arial"/>
              </a:rPr>
              <a:t>to prevent deterioration due to </a:t>
            </a:r>
            <a:r>
              <a:rPr sz="1800" spc="-5" dirty="0">
                <a:latin typeface="Arial"/>
                <a:cs typeface="Arial"/>
              </a:rPr>
              <a:t>inter-BAN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interference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749377" y="3067015"/>
            <a:ext cx="2123440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00CC99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15" dirty="0">
                <a:latin typeface="Arial"/>
                <a:cs typeface="Arial"/>
              </a:rPr>
              <a:t>What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interference  at </a:t>
            </a:r>
            <a:r>
              <a:rPr sz="1600" dirty="0">
                <a:latin typeface="Arial"/>
                <a:cs typeface="Arial"/>
              </a:rPr>
              <a:t>the MAC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layer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49377" y="3554683"/>
            <a:ext cx="2141220" cy="221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00CC99"/>
              </a:buClr>
              <a:buFont typeface="Wingdings"/>
              <a:buChar char=""/>
              <a:tabLst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Sensor </a:t>
            </a:r>
            <a:r>
              <a:rPr sz="1600" spc="-5" dirty="0">
                <a:latin typeface="Arial"/>
                <a:cs typeface="Arial"/>
              </a:rPr>
              <a:t>nodes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within  </a:t>
            </a:r>
            <a:r>
              <a:rPr sz="1600" dirty="0">
                <a:latin typeface="Arial"/>
                <a:cs typeface="Arial"/>
              </a:rPr>
              <a:t>the communication  </a:t>
            </a:r>
            <a:r>
              <a:rPr sz="1600" spc="-5" dirty="0">
                <a:latin typeface="Arial"/>
                <a:cs typeface="Arial"/>
              </a:rPr>
              <a:t>range </a:t>
            </a:r>
            <a:r>
              <a:rPr sz="1600" dirty="0">
                <a:latin typeface="Arial"/>
                <a:cs typeface="Arial"/>
              </a:rPr>
              <a:t>try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transmit  packets </a:t>
            </a:r>
            <a:r>
              <a:rPr sz="1600" spc="-5" dirty="0">
                <a:latin typeface="Arial"/>
                <a:cs typeface="Arial"/>
              </a:rPr>
              <a:t>at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same  </a:t>
            </a:r>
            <a:r>
              <a:rPr sz="1600" dirty="0">
                <a:latin typeface="Arial"/>
                <a:cs typeface="Arial"/>
              </a:rPr>
              <a:t>timing, causing  collisions, </a:t>
            </a:r>
            <a:r>
              <a:rPr sz="1600" spc="5" dirty="0">
                <a:latin typeface="Arial"/>
                <a:cs typeface="Arial"/>
              </a:rPr>
              <a:t>making </a:t>
            </a:r>
            <a:r>
              <a:rPr sz="1600" dirty="0">
                <a:latin typeface="Arial"/>
                <a:cs typeface="Arial"/>
              </a:rPr>
              <a:t>it  impossible </a:t>
            </a:r>
            <a:r>
              <a:rPr sz="1600" spc="5" dirty="0">
                <a:latin typeface="Arial"/>
                <a:cs typeface="Arial"/>
              </a:rPr>
              <a:t>to  </a:t>
            </a:r>
            <a:r>
              <a:rPr sz="1600" dirty="0">
                <a:latin typeface="Arial"/>
                <a:cs typeface="Arial"/>
              </a:rPr>
              <a:t>communicate  correctly</a:t>
            </a:r>
          </a:p>
        </p:txBody>
      </p:sp>
      <p:sp>
        <p:nvSpPr>
          <p:cNvPr id="15" name="object 15"/>
          <p:cNvSpPr/>
          <p:nvPr/>
        </p:nvSpPr>
        <p:spPr>
          <a:xfrm>
            <a:off x="6787895" y="2938278"/>
            <a:ext cx="2255520" cy="2868295"/>
          </a:xfrm>
          <a:custGeom>
            <a:avLst/>
            <a:gdLst/>
            <a:ahLst/>
            <a:cxnLst/>
            <a:rect l="l" t="t" r="r" b="b"/>
            <a:pathLst>
              <a:path w="2255520" h="2868295">
                <a:moveTo>
                  <a:pt x="0" y="375920"/>
                </a:moveTo>
                <a:lnTo>
                  <a:pt x="2929" y="328764"/>
                </a:lnTo>
                <a:lnTo>
                  <a:pt x="11481" y="283357"/>
                </a:lnTo>
                <a:lnTo>
                  <a:pt x="25304" y="240050"/>
                </a:lnTo>
                <a:lnTo>
                  <a:pt x="44046" y="199196"/>
                </a:lnTo>
                <a:lnTo>
                  <a:pt x="67355" y="161146"/>
                </a:lnTo>
                <a:lnTo>
                  <a:pt x="94877" y="126254"/>
                </a:lnTo>
                <a:lnTo>
                  <a:pt x="126261" y="94872"/>
                </a:lnTo>
                <a:lnTo>
                  <a:pt x="161155" y="67351"/>
                </a:lnTo>
                <a:lnTo>
                  <a:pt x="199205" y="44043"/>
                </a:lnTo>
                <a:lnTo>
                  <a:pt x="240061" y="25303"/>
                </a:lnTo>
                <a:lnTo>
                  <a:pt x="283369" y="11480"/>
                </a:lnTo>
                <a:lnTo>
                  <a:pt x="328776" y="2928"/>
                </a:lnTo>
                <a:lnTo>
                  <a:pt x="375932" y="0"/>
                </a:lnTo>
                <a:lnTo>
                  <a:pt x="1879587" y="0"/>
                </a:lnTo>
                <a:lnTo>
                  <a:pt x="1926743" y="2928"/>
                </a:lnTo>
                <a:lnTo>
                  <a:pt x="1972150" y="11480"/>
                </a:lnTo>
                <a:lnTo>
                  <a:pt x="2015458" y="25303"/>
                </a:lnTo>
                <a:lnTo>
                  <a:pt x="2056314" y="44043"/>
                </a:lnTo>
                <a:lnTo>
                  <a:pt x="2094364" y="67351"/>
                </a:lnTo>
                <a:lnTo>
                  <a:pt x="2129258" y="94872"/>
                </a:lnTo>
                <a:lnTo>
                  <a:pt x="2160642" y="126254"/>
                </a:lnTo>
                <a:lnTo>
                  <a:pt x="2188164" y="161146"/>
                </a:lnTo>
                <a:lnTo>
                  <a:pt x="2211473" y="199196"/>
                </a:lnTo>
                <a:lnTo>
                  <a:pt x="2230215" y="240050"/>
                </a:lnTo>
                <a:lnTo>
                  <a:pt x="2244038" y="283357"/>
                </a:lnTo>
                <a:lnTo>
                  <a:pt x="2252590" y="328764"/>
                </a:lnTo>
                <a:lnTo>
                  <a:pt x="2255520" y="375920"/>
                </a:lnTo>
                <a:lnTo>
                  <a:pt x="2255520" y="2492235"/>
                </a:lnTo>
                <a:lnTo>
                  <a:pt x="2252590" y="2539391"/>
                </a:lnTo>
                <a:lnTo>
                  <a:pt x="2244038" y="2584798"/>
                </a:lnTo>
                <a:lnTo>
                  <a:pt x="2230215" y="2628106"/>
                </a:lnTo>
                <a:lnTo>
                  <a:pt x="2211473" y="2668962"/>
                </a:lnTo>
                <a:lnTo>
                  <a:pt x="2188164" y="2707012"/>
                </a:lnTo>
                <a:lnTo>
                  <a:pt x="2160642" y="2741906"/>
                </a:lnTo>
                <a:lnTo>
                  <a:pt x="2129258" y="2773290"/>
                </a:lnTo>
                <a:lnTo>
                  <a:pt x="2094364" y="2800812"/>
                </a:lnTo>
                <a:lnTo>
                  <a:pt x="2056314" y="2824121"/>
                </a:lnTo>
                <a:lnTo>
                  <a:pt x="2015458" y="2842863"/>
                </a:lnTo>
                <a:lnTo>
                  <a:pt x="1972150" y="2856686"/>
                </a:lnTo>
                <a:lnTo>
                  <a:pt x="1926743" y="2865238"/>
                </a:lnTo>
                <a:lnTo>
                  <a:pt x="1879587" y="2868168"/>
                </a:lnTo>
                <a:lnTo>
                  <a:pt x="375932" y="2868168"/>
                </a:lnTo>
                <a:lnTo>
                  <a:pt x="328776" y="2865238"/>
                </a:lnTo>
                <a:lnTo>
                  <a:pt x="283369" y="2856686"/>
                </a:lnTo>
                <a:lnTo>
                  <a:pt x="240061" y="2842863"/>
                </a:lnTo>
                <a:lnTo>
                  <a:pt x="199205" y="2824121"/>
                </a:lnTo>
                <a:lnTo>
                  <a:pt x="161155" y="2800812"/>
                </a:lnTo>
                <a:lnTo>
                  <a:pt x="126261" y="2773290"/>
                </a:lnTo>
                <a:lnTo>
                  <a:pt x="94877" y="2741906"/>
                </a:lnTo>
                <a:lnTo>
                  <a:pt x="67355" y="2707012"/>
                </a:lnTo>
                <a:lnTo>
                  <a:pt x="44046" y="2668962"/>
                </a:lnTo>
                <a:lnTo>
                  <a:pt x="25304" y="2628106"/>
                </a:lnTo>
                <a:lnTo>
                  <a:pt x="11481" y="2584798"/>
                </a:lnTo>
                <a:lnTo>
                  <a:pt x="2929" y="2539391"/>
                </a:lnTo>
                <a:lnTo>
                  <a:pt x="0" y="2492235"/>
                </a:lnTo>
                <a:lnTo>
                  <a:pt x="0" y="375920"/>
                </a:lnTo>
                <a:close/>
              </a:path>
            </a:pathLst>
          </a:custGeom>
          <a:ln w="25400">
            <a:solidFill>
              <a:srgbClr val="00956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602735" y="3112007"/>
            <a:ext cx="2929127" cy="2112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4476826" y="3508714"/>
            <a:ext cx="35242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dirty="0">
                <a:latin typeface="游ゴシック"/>
                <a:cs typeface="游ゴシック"/>
              </a:rPr>
              <a:t>N</a:t>
            </a:r>
            <a:r>
              <a:rPr sz="1050" spc="5" dirty="0">
                <a:latin typeface="游ゴシック"/>
                <a:cs typeface="游ゴシック"/>
              </a:rPr>
              <a:t>o</a:t>
            </a:r>
            <a:r>
              <a:rPr sz="1050" spc="-15" dirty="0">
                <a:latin typeface="游ゴシック"/>
                <a:cs typeface="游ゴシック"/>
              </a:rPr>
              <a:t>de  </a:t>
            </a:r>
            <a:r>
              <a:rPr sz="1050" dirty="0">
                <a:latin typeface="游ゴシック"/>
                <a:cs typeface="游ゴシック"/>
              </a:rPr>
              <a:t>1</a:t>
            </a:r>
          </a:p>
        </p:txBody>
      </p:sp>
      <p:sp>
        <p:nvSpPr>
          <p:cNvPr id="20" name="object 20"/>
          <p:cNvSpPr/>
          <p:nvPr/>
        </p:nvSpPr>
        <p:spPr>
          <a:xfrm>
            <a:off x="234695" y="3112008"/>
            <a:ext cx="2916935" cy="2121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935467" y="3021227"/>
            <a:ext cx="54546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dirty="0">
                <a:latin typeface="游ゴシック"/>
                <a:cs typeface="游ゴシック"/>
              </a:rPr>
              <a:t>Desired  </a:t>
            </a:r>
            <a:r>
              <a:rPr sz="1050" spc="5" dirty="0">
                <a:latin typeface="游ゴシック"/>
                <a:cs typeface="游ゴシック"/>
              </a:rPr>
              <a:t>Packet</a:t>
            </a:r>
            <a:endParaRPr sz="1050" dirty="0">
              <a:latin typeface="游ゴシック"/>
              <a:cs typeface="游ゴシック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96511" y="3008376"/>
            <a:ext cx="680085" cy="402590"/>
          </a:xfrm>
          <a:custGeom>
            <a:avLst/>
            <a:gdLst/>
            <a:ahLst/>
            <a:cxnLst/>
            <a:rect l="l" t="t" r="r" b="b"/>
            <a:pathLst>
              <a:path w="680085" h="402589">
                <a:moveTo>
                  <a:pt x="0" y="0"/>
                </a:moveTo>
                <a:lnTo>
                  <a:pt x="679703" y="0"/>
                </a:lnTo>
                <a:lnTo>
                  <a:pt x="679703" y="402336"/>
                </a:lnTo>
                <a:lnTo>
                  <a:pt x="0" y="4023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4176058" y="3039888"/>
            <a:ext cx="54546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dirty="0">
                <a:latin typeface="游ゴシック"/>
                <a:cs typeface="游ゴシック"/>
              </a:rPr>
              <a:t>Desired  </a:t>
            </a:r>
            <a:r>
              <a:rPr sz="1050" spc="5" dirty="0">
                <a:latin typeface="游ゴシック"/>
                <a:cs typeface="游ゴシック"/>
              </a:rPr>
              <a:t>Packet</a:t>
            </a:r>
            <a:endParaRPr sz="1050" dirty="0">
              <a:latin typeface="游ゴシック"/>
              <a:cs typeface="游ゴシック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37149" y="3021227"/>
            <a:ext cx="71310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dirty="0">
                <a:latin typeface="游ゴシック"/>
                <a:cs typeface="游ゴシック"/>
              </a:rPr>
              <a:t>Interfering  </a:t>
            </a:r>
            <a:r>
              <a:rPr sz="1050" spc="5" dirty="0">
                <a:latin typeface="游ゴシック"/>
                <a:cs typeface="游ゴシック"/>
              </a:rPr>
              <a:t>Packet</a:t>
            </a:r>
            <a:endParaRPr sz="1050" dirty="0">
              <a:latin typeface="游ゴシック"/>
              <a:cs typeface="游ゴシック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89318" y="3059065"/>
            <a:ext cx="71310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dirty="0">
                <a:latin typeface="游ゴシック"/>
                <a:cs typeface="游ゴシック"/>
              </a:rPr>
              <a:t>Interfering  </a:t>
            </a:r>
            <a:r>
              <a:rPr sz="1050" spc="5" dirty="0">
                <a:latin typeface="游ゴシック"/>
                <a:cs typeface="游ゴシック"/>
              </a:rPr>
              <a:t>Packet</a:t>
            </a:r>
            <a:endParaRPr sz="1050" dirty="0">
              <a:latin typeface="游ゴシック"/>
              <a:cs typeface="游ゴシック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1990" y="4121038"/>
            <a:ext cx="75819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spc="-5" dirty="0">
                <a:latin typeface="游ゴシック"/>
                <a:cs typeface="游ゴシック"/>
              </a:rPr>
              <a:t>C</a:t>
            </a:r>
            <a:r>
              <a:rPr sz="1050" spc="5" dirty="0">
                <a:latin typeface="游ゴシック"/>
                <a:cs typeface="游ゴシック"/>
              </a:rPr>
              <a:t>oo</a:t>
            </a:r>
            <a:r>
              <a:rPr sz="1050" spc="-5" dirty="0">
                <a:latin typeface="游ゴシック"/>
                <a:cs typeface="游ゴシック"/>
              </a:rPr>
              <a:t>r</a:t>
            </a:r>
            <a:r>
              <a:rPr sz="1050" spc="-15" dirty="0">
                <a:latin typeface="游ゴシック"/>
                <a:cs typeface="游ゴシック"/>
              </a:rPr>
              <a:t>d</a:t>
            </a:r>
            <a:r>
              <a:rPr sz="1050" spc="10" dirty="0">
                <a:latin typeface="游ゴシック"/>
                <a:cs typeface="游ゴシック"/>
              </a:rPr>
              <a:t>ina</a:t>
            </a:r>
            <a:r>
              <a:rPr sz="1050" spc="-15" dirty="0">
                <a:latin typeface="游ゴシック"/>
                <a:cs typeface="游ゴシック"/>
              </a:rPr>
              <a:t>t</a:t>
            </a:r>
            <a:r>
              <a:rPr sz="1050" spc="5" dirty="0">
                <a:latin typeface="游ゴシック"/>
                <a:cs typeface="游ゴシック"/>
              </a:rPr>
              <a:t>or  </a:t>
            </a:r>
            <a:r>
              <a:rPr sz="1050" dirty="0">
                <a:latin typeface="游ゴシック"/>
                <a:cs typeface="游ゴシック"/>
              </a:rPr>
              <a:t>1</a:t>
            </a:r>
          </a:p>
        </p:txBody>
      </p:sp>
      <p:sp>
        <p:nvSpPr>
          <p:cNvPr id="27" name="object 27"/>
          <p:cNvSpPr/>
          <p:nvPr/>
        </p:nvSpPr>
        <p:spPr>
          <a:xfrm>
            <a:off x="5018532" y="4671059"/>
            <a:ext cx="585470" cy="238125"/>
          </a:xfrm>
          <a:custGeom>
            <a:avLst/>
            <a:gdLst/>
            <a:ahLst/>
            <a:cxnLst/>
            <a:rect l="l" t="t" r="r" b="b"/>
            <a:pathLst>
              <a:path w="585470" h="238125">
                <a:moveTo>
                  <a:pt x="0" y="0"/>
                </a:moveTo>
                <a:lnTo>
                  <a:pt x="585215" y="0"/>
                </a:lnTo>
                <a:lnTo>
                  <a:pt x="585215" y="237744"/>
                </a:lnTo>
                <a:lnTo>
                  <a:pt x="0" y="23774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5018532" y="4671059"/>
            <a:ext cx="585470" cy="2381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54"/>
              </a:spcBef>
            </a:pPr>
            <a:r>
              <a:rPr sz="1050" dirty="0">
                <a:latin typeface="游ゴシック"/>
                <a:cs typeface="游ゴシック"/>
              </a:rPr>
              <a:t>Node 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696873" y="4865359"/>
            <a:ext cx="2581275" cy="8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algn="ctr">
              <a:lnSpc>
                <a:spcPct val="100000"/>
              </a:lnSpc>
            </a:pPr>
            <a:r>
              <a:rPr sz="1050" dirty="0">
                <a:latin typeface="游ゴシック"/>
                <a:cs typeface="游ゴシック"/>
              </a:rPr>
              <a:t>2</a:t>
            </a:r>
          </a:p>
          <a:p>
            <a:pPr marL="814069">
              <a:lnSpc>
                <a:spcPct val="100000"/>
              </a:lnSpc>
              <a:spcBef>
                <a:spcPts val="430"/>
              </a:spcBef>
            </a:pPr>
            <a:r>
              <a:rPr sz="1050" dirty="0">
                <a:latin typeface="游ゴシック"/>
                <a:cs typeface="游ゴシック"/>
              </a:rPr>
              <a:t>BAN1                   </a:t>
            </a:r>
            <a:r>
              <a:rPr sz="1050" spc="185" dirty="0">
                <a:latin typeface="游ゴシック"/>
                <a:cs typeface="游ゴシック"/>
              </a:rPr>
              <a:t> </a:t>
            </a:r>
            <a:r>
              <a:rPr sz="1050" spc="5" dirty="0">
                <a:latin typeface="游ゴシック"/>
                <a:cs typeface="游ゴシック"/>
              </a:rPr>
              <a:t>BAN2</a:t>
            </a:r>
            <a:endParaRPr sz="1050" dirty="0">
              <a:latin typeface="游ゴシック"/>
              <a:cs typeface="游ゴシック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050" spc="5" dirty="0">
                <a:latin typeface="游ゴシック"/>
                <a:cs typeface="游ゴシック"/>
              </a:rPr>
              <a:t>In case </a:t>
            </a:r>
            <a:r>
              <a:rPr sz="1050" dirty="0">
                <a:latin typeface="游ゴシック"/>
                <a:cs typeface="游ゴシック"/>
              </a:rPr>
              <a:t>of </a:t>
            </a:r>
            <a:r>
              <a:rPr sz="1050" spc="5" dirty="0">
                <a:latin typeface="游ゴシック"/>
                <a:cs typeface="游ゴシック"/>
              </a:rPr>
              <a:t>negotiation </a:t>
            </a:r>
            <a:r>
              <a:rPr sz="1050" dirty="0">
                <a:latin typeface="游ゴシック"/>
                <a:cs typeface="游ゴシック"/>
              </a:rPr>
              <a:t>of Coordinators of  </a:t>
            </a:r>
            <a:r>
              <a:rPr sz="1050" spc="5" dirty="0">
                <a:latin typeface="游ゴシック"/>
                <a:cs typeface="游ゴシック"/>
              </a:rPr>
              <a:t>overlapped </a:t>
            </a:r>
            <a:r>
              <a:rPr sz="1050" dirty="0">
                <a:latin typeface="游ゴシック"/>
                <a:cs typeface="游ゴシック"/>
              </a:rPr>
              <a:t>BANs, </a:t>
            </a:r>
            <a:r>
              <a:rPr sz="1050" spc="5" dirty="0">
                <a:latin typeface="游ゴシック"/>
                <a:cs typeface="游ゴシック"/>
              </a:rPr>
              <a:t>contention </a:t>
            </a:r>
            <a:r>
              <a:rPr sz="1050" spc="10" dirty="0">
                <a:latin typeface="游ゴシック"/>
                <a:cs typeface="游ゴシック"/>
              </a:rPr>
              <a:t>can be  </a:t>
            </a:r>
            <a:r>
              <a:rPr sz="1050" spc="5" dirty="0">
                <a:latin typeface="游ゴシック"/>
                <a:cs typeface="游ゴシック"/>
              </a:rPr>
              <a:t>resolved</a:t>
            </a:r>
            <a:endParaRPr sz="1050" dirty="0">
              <a:latin typeface="游ゴシック"/>
              <a:cs typeface="游ゴシック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60703" y="4066032"/>
            <a:ext cx="253365" cy="271780"/>
          </a:xfrm>
          <a:custGeom>
            <a:avLst/>
            <a:gdLst/>
            <a:ahLst/>
            <a:cxnLst/>
            <a:rect l="l" t="t" r="r" b="b"/>
            <a:pathLst>
              <a:path w="253365" h="271779">
                <a:moveTo>
                  <a:pt x="0" y="0"/>
                </a:moveTo>
                <a:lnTo>
                  <a:pt x="252984" y="0"/>
                </a:lnTo>
                <a:lnTo>
                  <a:pt x="252984" y="271272"/>
                </a:lnTo>
                <a:lnTo>
                  <a:pt x="0" y="271272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060703" y="4066032"/>
            <a:ext cx="253365" cy="271780"/>
          </a:xfrm>
          <a:custGeom>
            <a:avLst/>
            <a:gdLst/>
            <a:ahLst/>
            <a:cxnLst/>
            <a:rect l="l" t="t" r="r" b="b"/>
            <a:pathLst>
              <a:path w="253365" h="271779">
                <a:moveTo>
                  <a:pt x="0" y="0"/>
                </a:moveTo>
                <a:lnTo>
                  <a:pt x="252984" y="0"/>
                </a:lnTo>
                <a:lnTo>
                  <a:pt x="252984" y="271272"/>
                </a:lnTo>
                <a:lnTo>
                  <a:pt x="0" y="27127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3602735" y="4078223"/>
            <a:ext cx="868680" cy="241300"/>
          </a:xfrm>
          <a:custGeom>
            <a:avLst/>
            <a:gdLst/>
            <a:ahLst/>
            <a:cxnLst/>
            <a:rect l="l" t="t" r="r" b="b"/>
            <a:pathLst>
              <a:path w="868679" h="241300">
                <a:moveTo>
                  <a:pt x="0" y="240792"/>
                </a:moveTo>
                <a:lnTo>
                  <a:pt x="868679" y="240792"/>
                </a:lnTo>
                <a:lnTo>
                  <a:pt x="868679" y="0"/>
                </a:lnTo>
                <a:lnTo>
                  <a:pt x="0" y="0"/>
                </a:lnTo>
                <a:lnTo>
                  <a:pt x="0" y="2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3680081" y="4111685"/>
            <a:ext cx="75819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spc="-5" dirty="0">
                <a:latin typeface="游ゴシック"/>
                <a:cs typeface="游ゴシック"/>
              </a:rPr>
              <a:t>C</a:t>
            </a:r>
            <a:r>
              <a:rPr sz="1050" spc="5" dirty="0">
                <a:latin typeface="游ゴシック"/>
                <a:cs typeface="游ゴシック"/>
              </a:rPr>
              <a:t>oo</a:t>
            </a:r>
            <a:r>
              <a:rPr sz="1050" spc="-5" dirty="0">
                <a:latin typeface="游ゴシック"/>
                <a:cs typeface="游ゴシック"/>
              </a:rPr>
              <a:t>r</a:t>
            </a:r>
            <a:r>
              <a:rPr sz="1050" spc="-15" dirty="0">
                <a:latin typeface="游ゴシック"/>
                <a:cs typeface="游ゴシック"/>
              </a:rPr>
              <a:t>d</a:t>
            </a:r>
            <a:r>
              <a:rPr sz="1050" spc="10" dirty="0">
                <a:latin typeface="游ゴシック"/>
                <a:cs typeface="游ゴシック"/>
              </a:rPr>
              <a:t>ina</a:t>
            </a:r>
            <a:r>
              <a:rPr sz="1050" spc="-15" dirty="0">
                <a:latin typeface="游ゴシック"/>
                <a:cs typeface="游ゴシック"/>
              </a:rPr>
              <a:t>t</a:t>
            </a:r>
            <a:r>
              <a:rPr sz="1050" spc="5" dirty="0">
                <a:latin typeface="游ゴシック"/>
                <a:cs typeface="游ゴシック"/>
              </a:rPr>
              <a:t>or  </a:t>
            </a:r>
            <a:r>
              <a:rPr sz="1050" dirty="0">
                <a:latin typeface="游ゴシック"/>
                <a:cs typeface="游ゴシック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375470" y="4111978"/>
            <a:ext cx="75819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spc="-5" dirty="0">
                <a:latin typeface="游ゴシック"/>
                <a:cs typeface="游ゴシック"/>
              </a:rPr>
              <a:t>C</a:t>
            </a:r>
            <a:r>
              <a:rPr sz="1050" spc="5" dirty="0">
                <a:latin typeface="游ゴシック"/>
                <a:cs typeface="游ゴシック"/>
              </a:rPr>
              <a:t>oo</a:t>
            </a:r>
            <a:r>
              <a:rPr sz="1050" spc="-5" dirty="0">
                <a:latin typeface="游ゴシック"/>
                <a:cs typeface="游ゴシック"/>
              </a:rPr>
              <a:t>r</a:t>
            </a:r>
            <a:r>
              <a:rPr sz="1050" spc="-15" dirty="0">
                <a:latin typeface="游ゴシック"/>
                <a:cs typeface="游ゴシック"/>
              </a:rPr>
              <a:t>d</a:t>
            </a:r>
            <a:r>
              <a:rPr sz="1050" spc="10" dirty="0">
                <a:latin typeface="游ゴシック"/>
                <a:cs typeface="游ゴシック"/>
              </a:rPr>
              <a:t>ina</a:t>
            </a:r>
            <a:r>
              <a:rPr sz="1050" spc="-15" dirty="0">
                <a:latin typeface="游ゴシック"/>
                <a:cs typeface="游ゴシック"/>
              </a:rPr>
              <a:t>t</a:t>
            </a:r>
            <a:r>
              <a:rPr sz="1050" spc="5" dirty="0">
                <a:latin typeface="游ゴシック"/>
                <a:cs typeface="游ゴシック"/>
              </a:rPr>
              <a:t>or  </a:t>
            </a:r>
            <a:r>
              <a:rPr sz="1050" dirty="0">
                <a:latin typeface="游ゴシック"/>
                <a:cs typeface="游ゴシック"/>
              </a:rPr>
              <a:t>2</a:t>
            </a:r>
          </a:p>
        </p:txBody>
      </p:sp>
      <p:sp>
        <p:nvSpPr>
          <p:cNvPr id="35" name="object 35"/>
          <p:cNvSpPr/>
          <p:nvPr/>
        </p:nvSpPr>
        <p:spPr>
          <a:xfrm>
            <a:off x="2097023" y="4056888"/>
            <a:ext cx="253365" cy="271780"/>
          </a:xfrm>
          <a:custGeom>
            <a:avLst/>
            <a:gdLst/>
            <a:ahLst/>
            <a:cxnLst/>
            <a:rect l="l" t="t" r="r" b="b"/>
            <a:pathLst>
              <a:path w="253364" h="271779">
                <a:moveTo>
                  <a:pt x="0" y="0"/>
                </a:moveTo>
                <a:lnTo>
                  <a:pt x="252984" y="0"/>
                </a:lnTo>
                <a:lnTo>
                  <a:pt x="252984" y="271272"/>
                </a:lnTo>
                <a:lnTo>
                  <a:pt x="0" y="271272"/>
                </a:lnTo>
                <a:lnTo>
                  <a:pt x="0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2097023" y="4056888"/>
            <a:ext cx="253365" cy="271780"/>
          </a:xfrm>
          <a:custGeom>
            <a:avLst/>
            <a:gdLst/>
            <a:ahLst/>
            <a:cxnLst/>
            <a:rect l="l" t="t" r="r" b="b"/>
            <a:pathLst>
              <a:path w="253364" h="271779">
                <a:moveTo>
                  <a:pt x="0" y="0"/>
                </a:moveTo>
                <a:lnTo>
                  <a:pt x="252984" y="0"/>
                </a:lnTo>
                <a:lnTo>
                  <a:pt x="252984" y="271272"/>
                </a:lnTo>
                <a:lnTo>
                  <a:pt x="0" y="27127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4471415" y="4069079"/>
            <a:ext cx="250190" cy="268605"/>
          </a:xfrm>
          <a:custGeom>
            <a:avLst/>
            <a:gdLst/>
            <a:ahLst/>
            <a:cxnLst/>
            <a:rect l="l" t="t" r="r" b="b"/>
            <a:pathLst>
              <a:path w="250189" h="268604">
                <a:moveTo>
                  <a:pt x="0" y="0"/>
                </a:moveTo>
                <a:lnTo>
                  <a:pt x="249936" y="0"/>
                </a:lnTo>
                <a:lnTo>
                  <a:pt x="249936" y="268224"/>
                </a:lnTo>
                <a:lnTo>
                  <a:pt x="0" y="268224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4471415" y="4069079"/>
            <a:ext cx="250190" cy="268605"/>
          </a:xfrm>
          <a:custGeom>
            <a:avLst/>
            <a:gdLst/>
            <a:ahLst/>
            <a:cxnLst/>
            <a:rect l="l" t="t" r="r" b="b"/>
            <a:pathLst>
              <a:path w="250189" h="268604">
                <a:moveTo>
                  <a:pt x="0" y="0"/>
                </a:moveTo>
                <a:lnTo>
                  <a:pt x="249936" y="0"/>
                </a:lnTo>
                <a:lnTo>
                  <a:pt x="249936" y="268224"/>
                </a:lnTo>
                <a:lnTo>
                  <a:pt x="0" y="2682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3230879" y="4029455"/>
            <a:ext cx="390525" cy="384175"/>
          </a:xfrm>
          <a:custGeom>
            <a:avLst/>
            <a:gdLst/>
            <a:ahLst/>
            <a:cxnLst/>
            <a:rect l="l" t="t" r="r" b="b"/>
            <a:pathLst>
              <a:path w="390525" h="384175">
                <a:moveTo>
                  <a:pt x="200507" y="0"/>
                </a:moveTo>
                <a:lnTo>
                  <a:pt x="200507" y="96012"/>
                </a:lnTo>
                <a:lnTo>
                  <a:pt x="0" y="96012"/>
                </a:lnTo>
                <a:lnTo>
                  <a:pt x="0" y="288036"/>
                </a:lnTo>
                <a:lnTo>
                  <a:pt x="200507" y="288036"/>
                </a:lnTo>
                <a:lnTo>
                  <a:pt x="200507" y="384048"/>
                </a:lnTo>
                <a:lnTo>
                  <a:pt x="390144" y="192024"/>
                </a:lnTo>
                <a:lnTo>
                  <a:pt x="200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3230879" y="4029455"/>
            <a:ext cx="390525" cy="384175"/>
          </a:xfrm>
          <a:custGeom>
            <a:avLst/>
            <a:gdLst/>
            <a:ahLst/>
            <a:cxnLst/>
            <a:rect l="l" t="t" r="r" b="b"/>
            <a:pathLst>
              <a:path w="390525" h="384175">
                <a:moveTo>
                  <a:pt x="0" y="96012"/>
                </a:moveTo>
                <a:lnTo>
                  <a:pt x="200507" y="96012"/>
                </a:lnTo>
                <a:lnTo>
                  <a:pt x="200507" y="0"/>
                </a:lnTo>
                <a:lnTo>
                  <a:pt x="390144" y="192024"/>
                </a:lnTo>
                <a:lnTo>
                  <a:pt x="200507" y="384048"/>
                </a:lnTo>
                <a:lnTo>
                  <a:pt x="200507" y="288036"/>
                </a:lnTo>
                <a:lnTo>
                  <a:pt x="0" y="288036"/>
                </a:lnTo>
                <a:lnTo>
                  <a:pt x="0" y="96012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5780750" y="4120737"/>
            <a:ext cx="75819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spc="-5" dirty="0">
                <a:latin typeface="游ゴシック"/>
                <a:cs typeface="游ゴシック"/>
              </a:rPr>
              <a:t>C</a:t>
            </a:r>
            <a:r>
              <a:rPr sz="1050" spc="5" dirty="0">
                <a:latin typeface="游ゴシック"/>
                <a:cs typeface="游ゴシック"/>
              </a:rPr>
              <a:t>oo</a:t>
            </a:r>
            <a:r>
              <a:rPr sz="1050" spc="-5" dirty="0">
                <a:latin typeface="游ゴシック"/>
                <a:cs typeface="游ゴシック"/>
              </a:rPr>
              <a:t>r</a:t>
            </a:r>
            <a:r>
              <a:rPr sz="1050" spc="-15" dirty="0">
                <a:latin typeface="游ゴシック"/>
                <a:cs typeface="游ゴシック"/>
              </a:rPr>
              <a:t>d</a:t>
            </a:r>
            <a:r>
              <a:rPr sz="1050" spc="10" dirty="0">
                <a:latin typeface="游ゴシック"/>
                <a:cs typeface="游ゴシック"/>
              </a:rPr>
              <a:t>ina</a:t>
            </a:r>
            <a:r>
              <a:rPr sz="1050" spc="-15" dirty="0">
                <a:latin typeface="游ゴシック"/>
                <a:cs typeface="游ゴシック"/>
              </a:rPr>
              <a:t>t</a:t>
            </a:r>
            <a:r>
              <a:rPr sz="1050" spc="5" dirty="0">
                <a:latin typeface="游ゴシック"/>
                <a:cs typeface="游ゴシック"/>
              </a:rPr>
              <a:t>or  </a:t>
            </a:r>
            <a:r>
              <a:rPr sz="1050" dirty="0">
                <a:latin typeface="游ゴシック"/>
                <a:cs typeface="游ゴシック"/>
              </a:rPr>
              <a:t>2</a:t>
            </a:r>
          </a:p>
        </p:txBody>
      </p:sp>
      <p:sp>
        <p:nvSpPr>
          <p:cNvPr id="42" name="object 42"/>
          <p:cNvSpPr/>
          <p:nvPr/>
        </p:nvSpPr>
        <p:spPr>
          <a:xfrm>
            <a:off x="5495544" y="4090415"/>
            <a:ext cx="250190" cy="271780"/>
          </a:xfrm>
          <a:custGeom>
            <a:avLst/>
            <a:gdLst/>
            <a:ahLst/>
            <a:cxnLst/>
            <a:rect l="l" t="t" r="r" b="b"/>
            <a:pathLst>
              <a:path w="250189" h="271779">
                <a:moveTo>
                  <a:pt x="0" y="0"/>
                </a:moveTo>
                <a:lnTo>
                  <a:pt x="249936" y="0"/>
                </a:lnTo>
                <a:lnTo>
                  <a:pt x="249936" y="271271"/>
                </a:lnTo>
                <a:lnTo>
                  <a:pt x="0" y="271271"/>
                </a:lnTo>
                <a:lnTo>
                  <a:pt x="0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5495544" y="4090415"/>
            <a:ext cx="250190" cy="271780"/>
          </a:xfrm>
          <a:custGeom>
            <a:avLst/>
            <a:gdLst/>
            <a:ahLst/>
            <a:cxnLst/>
            <a:rect l="l" t="t" r="r" b="b"/>
            <a:pathLst>
              <a:path w="250189" h="271779">
                <a:moveTo>
                  <a:pt x="0" y="0"/>
                </a:moveTo>
                <a:lnTo>
                  <a:pt x="249936" y="0"/>
                </a:lnTo>
                <a:lnTo>
                  <a:pt x="249936" y="271271"/>
                </a:lnTo>
                <a:lnTo>
                  <a:pt x="0" y="271271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1017638" y="3543405"/>
            <a:ext cx="35242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50" dirty="0">
                <a:latin typeface="游ゴシック"/>
                <a:cs typeface="游ゴシック"/>
              </a:rPr>
              <a:t>N</a:t>
            </a:r>
            <a:r>
              <a:rPr sz="1050" spc="5" dirty="0">
                <a:latin typeface="游ゴシック"/>
                <a:cs typeface="游ゴシック"/>
              </a:rPr>
              <a:t>o</a:t>
            </a:r>
            <a:r>
              <a:rPr sz="1050" spc="-15" dirty="0">
                <a:latin typeface="游ゴシック"/>
                <a:cs typeface="游ゴシック"/>
              </a:rPr>
              <a:t>de  </a:t>
            </a:r>
            <a:r>
              <a:rPr sz="1050" dirty="0">
                <a:latin typeface="游ゴシック"/>
                <a:cs typeface="游ゴシック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50565" y="4725981"/>
            <a:ext cx="2590800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775" marR="1094105">
              <a:lnSpc>
                <a:spcPct val="101000"/>
              </a:lnSpc>
            </a:pPr>
            <a:r>
              <a:rPr sz="1050" dirty="0">
                <a:latin typeface="游ゴシック"/>
                <a:cs typeface="游ゴシック"/>
              </a:rPr>
              <a:t>Node  2</a:t>
            </a:r>
          </a:p>
          <a:p>
            <a:pPr marL="545465">
              <a:lnSpc>
                <a:spcPct val="100000"/>
              </a:lnSpc>
              <a:spcBef>
                <a:spcPts val="15"/>
              </a:spcBef>
            </a:pPr>
            <a:r>
              <a:rPr sz="1050" dirty="0">
                <a:latin typeface="游ゴシック"/>
                <a:cs typeface="游ゴシック"/>
              </a:rPr>
              <a:t>BAN1                  </a:t>
            </a:r>
            <a:r>
              <a:rPr sz="1050" spc="200" dirty="0">
                <a:latin typeface="游ゴシック"/>
                <a:cs typeface="游ゴシック"/>
              </a:rPr>
              <a:t> </a:t>
            </a:r>
            <a:r>
              <a:rPr sz="1050" spc="5" dirty="0">
                <a:latin typeface="游ゴシック"/>
                <a:cs typeface="游ゴシック"/>
              </a:rPr>
              <a:t>BAN2</a:t>
            </a:r>
            <a:endParaRPr sz="1050" dirty="0">
              <a:latin typeface="游ゴシック"/>
              <a:cs typeface="游ゴシック"/>
            </a:endParaRPr>
          </a:p>
          <a:p>
            <a:pPr marL="12700" marR="5080" algn="just">
              <a:lnSpc>
                <a:spcPct val="100000"/>
              </a:lnSpc>
              <a:spcBef>
                <a:spcPts val="10"/>
              </a:spcBef>
            </a:pPr>
            <a:r>
              <a:rPr sz="1050" spc="5" dirty="0">
                <a:latin typeface="游ゴシック"/>
                <a:cs typeface="游ゴシック"/>
              </a:rPr>
              <a:t>In case </a:t>
            </a:r>
            <a:r>
              <a:rPr sz="1050" dirty="0">
                <a:latin typeface="游ゴシック"/>
                <a:cs typeface="游ゴシック"/>
              </a:rPr>
              <a:t>of </a:t>
            </a:r>
            <a:r>
              <a:rPr sz="1050" spc="10" dirty="0">
                <a:latin typeface="游ゴシック"/>
                <a:cs typeface="游ゴシック"/>
              </a:rPr>
              <a:t>no </a:t>
            </a:r>
            <a:r>
              <a:rPr sz="1050" spc="5" dirty="0">
                <a:latin typeface="游ゴシック"/>
                <a:cs typeface="游ゴシック"/>
              </a:rPr>
              <a:t>negotiation </a:t>
            </a:r>
            <a:r>
              <a:rPr sz="1050" dirty="0">
                <a:latin typeface="游ゴシック"/>
                <a:cs typeface="游ゴシック"/>
              </a:rPr>
              <a:t>of Coordinators  of </a:t>
            </a:r>
            <a:r>
              <a:rPr sz="1050" spc="5" dirty="0">
                <a:latin typeface="游ゴシック"/>
                <a:cs typeface="游ゴシック"/>
              </a:rPr>
              <a:t>overlapped </a:t>
            </a:r>
            <a:r>
              <a:rPr sz="1050" dirty="0">
                <a:latin typeface="游ゴシック"/>
                <a:cs typeface="游ゴシック"/>
              </a:rPr>
              <a:t>BANs, </a:t>
            </a:r>
            <a:r>
              <a:rPr sz="1050" spc="5" dirty="0">
                <a:latin typeface="游ゴシック"/>
                <a:cs typeface="游ゴシック"/>
              </a:rPr>
              <a:t>contention </a:t>
            </a:r>
            <a:r>
              <a:rPr sz="1050" spc="10" dirty="0">
                <a:latin typeface="游ゴシック"/>
                <a:cs typeface="游ゴシック"/>
              </a:rPr>
              <a:t>happens  </a:t>
            </a:r>
            <a:r>
              <a:rPr sz="1050" spc="5" dirty="0">
                <a:latin typeface="游ゴシック"/>
                <a:cs typeface="游ゴシック"/>
              </a:rPr>
              <a:t>among </a:t>
            </a:r>
            <a:r>
              <a:rPr sz="1050" dirty="0">
                <a:latin typeface="游ゴシック"/>
                <a:cs typeface="游ゴシック"/>
              </a:rPr>
              <a:t>packets from nodes of </a:t>
            </a:r>
            <a:r>
              <a:rPr sz="1050" spc="-5" dirty="0">
                <a:latin typeface="游ゴシック"/>
                <a:cs typeface="游ゴシック"/>
              </a:rPr>
              <a:t>f </a:t>
            </a:r>
            <a:r>
              <a:rPr sz="1050" dirty="0">
                <a:latin typeface="游ゴシック"/>
                <a:cs typeface="游ゴシック"/>
              </a:rPr>
              <a:t>the</a:t>
            </a:r>
            <a:r>
              <a:rPr sz="1050" spc="-135" dirty="0">
                <a:latin typeface="游ゴシック"/>
                <a:cs typeface="游ゴシック"/>
              </a:rPr>
              <a:t> </a:t>
            </a:r>
            <a:r>
              <a:rPr sz="1050" spc="5" dirty="0">
                <a:latin typeface="游ゴシック"/>
                <a:cs typeface="游ゴシック"/>
              </a:rPr>
              <a:t>BANs</a:t>
            </a:r>
            <a:endParaRPr sz="1050" dirty="0">
              <a:latin typeface="游ゴシック"/>
              <a:cs typeface="游ゴシック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5642" y="5785379"/>
            <a:ext cx="8037195" cy="65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latin typeface="Century"/>
                <a:cs typeface="Century"/>
              </a:rPr>
              <a:t>Ref. R.Kohno, S.Ogawa, </a:t>
            </a:r>
            <a:r>
              <a:rPr sz="1400" spc="-5" dirty="0">
                <a:latin typeface="Century"/>
                <a:cs typeface="Century"/>
              </a:rPr>
              <a:t>“MAC Protocol </a:t>
            </a:r>
            <a:r>
              <a:rPr sz="1400" spc="-10" dirty="0">
                <a:latin typeface="Century"/>
                <a:cs typeface="Century"/>
              </a:rPr>
              <a:t>with </a:t>
            </a:r>
            <a:r>
              <a:rPr sz="1400" spc="-5" dirty="0">
                <a:latin typeface="Century"/>
                <a:cs typeface="Century"/>
              </a:rPr>
              <a:t>Interference </a:t>
            </a:r>
            <a:r>
              <a:rPr sz="1400" spc="-10" dirty="0">
                <a:latin typeface="Century"/>
                <a:cs typeface="Century"/>
              </a:rPr>
              <a:t>Mitigation </a:t>
            </a:r>
            <a:r>
              <a:rPr sz="1400" spc="-15" dirty="0">
                <a:latin typeface="Century"/>
                <a:cs typeface="Century"/>
              </a:rPr>
              <a:t>Using </a:t>
            </a:r>
            <a:r>
              <a:rPr sz="1400" spc="-10" dirty="0">
                <a:latin typeface="Century"/>
                <a:cs typeface="Century"/>
              </a:rPr>
              <a:t>Negotiation among  Coordinators in Multiple </a:t>
            </a:r>
            <a:r>
              <a:rPr sz="1400" spc="-15" dirty="0">
                <a:latin typeface="Century"/>
                <a:cs typeface="Century"/>
              </a:rPr>
              <a:t>Wireless </a:t>
            </a:r>
            <a:r>
              <a:rPr sz="1400" spc="-10" dirty="0">
                <a:latin typeface="Century"/>
                <a:cs typeface="Century"/>
              </a:rPr>
              <a:t>Body </a:t>
            </a:r>
            <a:r>
              <a:rPr sz="1400" spc="-5" dirty="0">
                <a:latin typeface="Century"/>
                <a:cs typeface="Century"/>
              </a:rPr>
              <a:t>Area </a:t>
            </a:r>
            <a:r>
              <a:rPr sz="1400" spc="-10" dirty="0">
                <a:latin typeface="Century"/>
                <a:cs typeface="Century"/>
              </a:rPr>
              <a:t>Networks (BANs),” IEEE802.15 </a:t>
            </a:r>
            <a:r>
              <a:rPr sz="1400" spc="-20" dirty="0">
                <a:latin typeface="Century"/>
                <a:cs typeface="Century"/>
              </a:rPr>
              <a:t>doc.#15-19-0119-00-  </a:t>
            </a:r>
            <a:r>
              <a:rPr sz="1400" spc="-15" dirty="0">
                <a:latin typeface="Century"/>
                <a:cs typeface="Century"/>
              </a:rPr>
              <a:t>0dep-ig-dep, </a:t>
            </a:r>
            <a:r>
              <a:rPr sz="1400" spc="-30" dirty="0">
                <a:latin typeface="Century"/>
                <a:cs typeface="Century"/>
              </a:rPr>
              <a:t>Vancouver, </a:t>
            </a:r>
            <a:r>
              <a:rPr sz="1400" spc="-15" dirty="0">
                <a:latin typeface="Century"/>
                <a:cs typeface="Century"/>
              </a:rPr>
              <a:t>Canada, </a:t>
            </a:r>
            <a:r>
              <a:rPr sz="1400" spc="-5" dirty="0">
                <a:latin typeface="Century"/>
                <a:cs typeface="Century"/>
              </a:rPr>
              <a:t>March </a:t>
            </a:r>
            <a:r>
              <a:rPr sz="1400" spc="-15" dirty="0">
                <a:latin typeface="Century"/>
                <a:cs typeface="Century"/>
              </a:rPr>
              <a:t>12,</a:t>
            </a:r>
            <a:r>
              <a:rPr sz="1400" spc="225" dirty="0">
                <a:latin typeface="Century"/>
                <a:cs typeface="Century"/>
              </a:rPr>
              <a:t> </a:t>
            </a:r>
            <a:r>
              <a:rPr sz="1400" spc="-15" dirty="0">
                <a:latin typeface="Century"/>
                <a:cs typeface="Century"/>
              </a:rPr>
              <a:t>2019</a:t>
            </a:r>
            <a:endParaRPr sz="1400" dirty="0">
              <a:latin typeface="Century"/>
              <a:cs typeface="Century"/>
            </a:endParaRPr>
          </a:p>
        </p:txBody>
      </p:sp>
      <p:sp>
        <p:nvSpPr>
          <p:cNvPr id="51" name="object 3">
            <a:extLst>
              <a:ext uri="{FF2B5EF4-FFF2-40B4-BE49-F238E27FC236}">
                <a16:creationId xmlns:a16="http://schemas.microsoft.com/office/drawing/2014/main" id="{2475BE25-DF8C-40FF-9DA6-1ACE672533DF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3">
            <a:extLst>
              <a:ext uri="{FF2B5EF4-FFF2-40B4-BE49-F238E27FC236}">
                <a16:creationId xmlns:a16="http://schemas.microsoft.com/office/drawing/2014/main" id="{2FECA5B4-B01A-43C0-884D-BAF806E3F675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2">
            <a:extLst>
              <a:ext uri="{FF2B5EF4-FFF2-40B4-BE49-F238E27FC236}">
                <a16:creationId xmlns:a16="http://schemas.microsoft.com/office/drawing/2014/main" id="{91777A05-2430-4C5F-E19B-4924AF837CEF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7" name="フッター プレースホルダー 9">
            <a:extLst>
              <a:ext uri="{FF2B5EF4-FFF2-40B4-BE49-F238E27FC236}">
                <a16:creationId xmlns:a16="http://schemas.microsoft.com/office/drawing/2014/main" id="{71AEAEA1-0E04-4EFC-AE1B-0E22EBB37D14}"/>
              </a:ext>
            </a:extLst>
          </p:cNvPr>
          <p:cNvSpPr txBox="1">
            <a:spLocks/>
          </p:cNvSpPr>
          <p:nvPr/>
        </p:nvSpPr>
        <p:spPr>
          <a:xfrm>
            <a:off x="5715000" y="6511296"/>
            <a:ext cx="3429000" cy="19430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</a:pPr>
            <a:r>
              <a:rPr lang="en-US" sz="1200" spc="-10"/>
              <a:t>Ryuji Kohno’(, Takumi Kobayashi (YNU/YRP-IAI)</a:t>
            </a:r>
            <a:endParaRPr lang="en-US" sz="1200" spc="-5" dirty="0"/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42CF10B7-1E86-05C1-B8EA-D910587DAF86}"/>
              </a:ext>
            </a:extLst>
          </p:cNvPr>
          <p:cNvSpPr txBox="1"/>
          <p:nvPr/>
        </p:nvSpPr>
        <p:spPr>
          <a:xfrm>
            <a:off x="4343400" y="6511290"/>
            <a:ext cx="54419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20" dirty="0">
                <a:latin typeface="Times New Roman"/>
                <a:cs typeface="Times New Roman"/>
              </a:rPr>
              <a:t>Slide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sz="1200" dirty="0">
                <a:latin typeface="Times New Roman"/>
                <a:cs typeface="Times New Roman"/>
              </a:rPr>
              <a:t>62</a:t>
            </a:fld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7B04EE95-63D0-7FBF-0BA6-3E06CF4C98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62</a:t>
            </a:fld>
            <a:endParaRPr lang="en-US" altLang="ja-JP" spc="-10" dirty="0"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9E78F4DD-ADFC-E3B0-AFC1-6FC1D15228B2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May 2023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9" name="日付プレースホルダー 48">
            <a:extLst>
              <a:ext uri="{FF2B5EF4-FFF2-40B4-BE49-F238E27FC236}">
                <a16:creationId xmlns:a16="http://schemas.microsoft.com/office/drawing/2014/main" id="{147502D1-7B13-7D88-83D4-FCADA4EC7D4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04390" y="2276537"/>
            <a:ext cx="777620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191000" algn="l"/>
              </a:tabLst>
            </a:pPr>
            <a:r>
              <a:rPr lang="en-US" sz="2400" b="1" dirty="0">
                <a:latin typeface="Arial"/>
                <a:cs typeface="Arial"/>
              </a:rPr>
              <a:t>7.  Timeline of</a:t>
            </a:r>
            <a:r>
              <a:rPr lang="en-US" sz="2400" b="1" spc="-10" dirty="0">
                <a:latin typeface="Arial"/>
                <a:cs typeface="Arial"/>
              </a:rPr>
              <a:t> TG15.6ma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1B74188-35E1-4784-8462-4C9B382A46B1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E183A09B-2369-44AE-96D9-AA41442A5C02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E6FADE-7649-4588-E387-4349C44817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altLang="ja-JP" spc="-10" smtClean="0"/>
              <a:t>63</a:t>
            </a:fld>
            <a:endParaRPr lang="en-US" altLang="ja-JP" spc="-10"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50E08DBC-23B5-D4CC-2A59-5E4D0B175CA1}"/>
              </a:ext>
            </a:extLst>
          </p:cNvPr>
          <p:cNvSpPr txBox="1"/>
          <p:nvPr/>
        </p:nvSpPr>
        <p:spPr>
          <a:xfrm>
            <a:off x="5555996" y="381000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FD8C555-1E02-FD75-14F1-EEE163EC313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88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A27B59-ECBD-F48A-BC6E-4290A7E4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2490"/>
          </a:xfrm>
        </p:spPr>
        <p:txBody>
          <a:bodyPr/>
          <a:lstStyle/>
          <a:p>
            <a:r>
              <a:rPr kumimoji="0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imes New Roman"/>
                <a:sym typeface="Times New Roman"/>
              </a:rPr>
              <a:t>Definition of Coexistence Environment Levels</a:t>
            </a:r>
            <a:endParaRPr kumimoji="1" lang="ja-JP" altLang="en-US" sz="3200" b="1" dirty="0">
              <a:latin typeface="+mn-ea"/>
              <a:ea typeface="+mn-ea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D6005F-B91B-D90C-1D20-07C5CF679A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170962-E92D-64AF-46BE-20BED70C45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64</a:t>
            </a:fld>
            <a:endParaRPr dirty="0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CB4866A-0052-74F1-70F2-FFE23393AE04}"/>
              </a:ext>
            </a:extLst>
          </p:cNvPr>
          <p:cNvGraphicFramePr>
            <a:graphicFrameLocks noGrp="1"/>
          </p:cNvGraphicFramePr>
          <p:nvPr/>
        </p:nvGraphicFramePr>
        <p:xfrm>
          <a:off x="547086" y="1569128"/>
          <a:ext cx="8049827" cy="4092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8120">
                  <a:extLst>
                    <a:ext uri="{9D8B030D-6E8A-4147-A177-3AD203B41FA5}">
                      <a16:colId xmlns:a16="http://schemas.microsoft.com/office/drawing/2014/main" val="683781293"/>
                    </a:ext>
                  </a:extLst>
                </a:gridCol>
                <a:gridCol w="1149073">
                  <a:extLst>
                    <a:ext uri="{9D8B030D-6E8A-4147-A177-3AD203B41FA5}">
                      <a16:colId xmlns:a16="http://schemas.microsoft.com/office/drawing/2014/main" val="1329213928"/>
                    </a:ext>
                  </a:extLst>
                </a:gridCol>
                <a:gridCol w="1186955">
                  <a:extLst>
                    <a:ext uri="{9D8B030D-6E8A-4147-A177-3AD203B41FA5}">
                      <a16:colId xmlns:a16="http://schemas.microsoft.com/office/drawing/2014/main" val="2623798819"/>
                    </a:ext>
                  </a:extLst>
                </a:gridCol>
                <a:gridCol w="1300600">
                  <a:extLst>
                    <a:ext uri="{9D8B030D-6E8A-4147-A177-3AD203B41FA5}">
                      <a16:colId xmlns:a16="http://schemas.microsoft.com/office/drawing/2014/main" val="864124007"/>
                    </a:ext>
                  </a:extLst>
                </a:gridCol>
                <a:gridCol w="1174328">
                  <a:extLst>
                    <a:ext uri="{9D8B030D-6E8A-4147-A177-3AD203B41FA5}">
                      <a16:colId xmlns:a16="http://schemas.microsoft.com/office/drawing/2014/main" val="155283774"/>
                    </a:ext>
                  </a:extLst>
                </a:gridCol>
                <a:gridCol w="1174328">
                  <a:extLst>
                    <a:ext uri="{9D8B030D-6E8A-4147-A177-3AD203B41FA5}">
                      <a16:colId xmlns:a16="http://schemas.microsoft.com/office/drawing/2014/main" val="1578252913"/>
                    </a:ext>
                  </a:extLst>
                </a:gridCol>
                <a:gridCol w="1196423">
                  <a:extLst>
                    <a:ext uri="{9D8B030D-6E8A-4147-A177-3AD203B41FA5}">
                      <a16:colId xmlns:a16="http://schemas.microsoft.com/office/drawing/2014/main" val="340121770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Coexistence Level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Coexisting system(s)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Category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8628"/>
                  </a:ext>
                </a:extLst>
              </a:tr>
              <a:tr h="792501">
                <a:tc v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802.15.6ma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802.15.6-2012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Non-UWB</a:t>
                      </a:r>
                    </a:p>
                    <a:p>
                      <a:pPr algn="ctr"/>
                      <a:r>
                        <a:rPr lang="en-US" sz="1050" b="0" dirty="0"/>
                        <a:t>(ex. Wi-Fi / Unlicensed / 3GPP)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802.15 UWB</a:t>
                      </a:r>
                    </a:p>
                    <a:p>
                      <a:pPr algn="ctr"/>
                      <a:r>
                        <a:rPr lang="en-US" sz="1050" b="0" dirty="0"/>
                        <a:t>(ex. 802.15.4)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Non-802.15 UWB</a:t>
                      </a:r>
                    </a:p>
                    <a:p>
                      <a:pPr algn="ctr"/>
                      <a:r>
                        <a:rPr lang="en-US" sz="1050" b="0" dirty="0"/>
                        <a:t>(ex. ETSI </a:t>
                      </a:r>
                      <a:r>
                        <a:rPr lang="en-US" sz="1050" b="0" dirty="0" err="1"/>
                        <a:t>SmartBAN</a:t>
                      </a:r>
                      <a:r>
                        <a:rPr lang="en-US" sz="1050" b="0" dirty="0"/>
                        <a:t>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40300"/>
                  </a:ext>
                </a:extLst>
              </a:tr>
              <a:tr h="329066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1" dirty="0"/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600" b="1" dirty="0"/>
                        <a:t>-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600" b="1" dirty="0"/>
                        <a:t>-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600" b="1" dirty="0"/>
                        <a:t>-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600" b="1" dirty="0"/>
                        <a:t>-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 BAN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42126"/>
                  </a:ext>
                </a:extLst>
              </a:tr>
              <a:tr h="373903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1" dirty="0"/>
                        <a:t>1  </a:t>
                      </a:r>
                      <a:r>
                        <a:rPr lang="en-US" sz="1100" b="0" dirty="0"/>
                        <a:t>(1a)</a:t>
                      </a:r>
                      <a:endParaRPr lang="en-US" sz="16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/>
                        <a:t>✓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Multiple 15.6 BANs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227422"/>
                  </a:ext>
                </a:extLst>
              </a:tr>
              <a:tr h="249269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1" dirty="0"/>
                        <a:t>2</a:t>
                      </a:r>
                      <a:r>
                        <a:rPr lang="en-US" sz="1100" b="1" dirty="0"/>
                        <a:t>   (1</a:t>
                      </a:r>
                      <a:r>
                        <a:rPr lang="en-US" sz="1100" b="0" dirty="0"/>
                        <a:t>b)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/>
                        <a:t>✓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/>
                        <a:t>✓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3090439"/>
                  </a:ext>
                </a:extLst>
              </a:tr>
              <a:tr h="355515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1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/>
                        <a:t>✓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/>
                        <a:t>✓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Non-UWB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33049"/>
                  </a:ext>
                </a:extLst>
              </a:tr>
              <a:tr h="373903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1" dirty="0"/>
                        <a:t>4  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(2a)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/>
                        <a:t>✓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/>
                        <a:t>✓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Multiple UWB systems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710164"/>
                  </a:ext>
                </a:extLst>
              </a:tr>
              <a:tr h="373903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1" dirty="0"/>
                        <a:t>5  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(2b)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/>
                        <a:t>✓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/>
                        <a:t>✓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0748002"/>
                  </a:ext>
                </a:extLst>
              </a:tr>
              <a:tr h="308637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1" dirty="0"/>
                        <a:t>6  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(2c)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/>
                        <a:t>✓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/>
                        <a:t>✓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/>
                        <a:t>✓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6074835"/>
                  </a:ext>
                </a:extLst>
              </a:tr>
              <a:tr h="436220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1" dirty="0"/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/>
                        <a:t>✓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/>
                        <a:t>✓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/>
                        <a:t>✓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/>
                        <a:t>✓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/>
                        <a:t>✓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Final Boss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80655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00EB28-75D8-9334-A3E6-24030A8099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373" y="5752730"/>
            <a:ext cx="8278427" cy="722682"/>
          </a:xfrm>
          <a:prstGeom prst="rect">
            <a:avLst/>
          </a:prstGeom>
        </p:spPr>
        <p:txBody>
          <a:bodyPr/>
          <a:lstStyle/>
          <a:p>
            <a:pPr marL="182880" indent="-182880"/>
            <a:r>
              <a:rPr kumimoji="1" lang="en-US" altLang="ja-JP" sz="1800" dirty="0"/>
              <a:t>The coexistence level has been redefied to 8 levels, which </a:t>
            </a:r>
            <a:r>
              <a:rPr kumimoji="1" lang="en-US" sz="1800" dirty="0"/>
              <a:t>can be represented by 3 bits and would be suitable to include in PHY or MAC headers.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7935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7E2B13E-CF50-EE93-3B1C-3451B67062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FEE644-CCBA-288D-C64E-86B4A3C94F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65</a:t>
            </a:fld>
            <a:endParaRPr dirty="0"/>
          </a:p>
        </p:txBody>
      </p:sp>
      <p:sp>
        <p:nvSpPr>
          <p:cNvPr id="8" name="タイトル 2">
            <a:extLst>
              <a:ext uri="{FF2B5EF4-FFF2-40B4-BE49-F238E27FC236}">
                <a16:creationId xmlns:a16="http://schemas.microsoft.com/office/drawing/2014/main" id="{9A03B38C-7B7B-7002-1088-84477E81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644526"/>
            <a:ext cx="8422640" cy="215444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sz="2400" b="1" dirty="0"/>
              <a:t>Progress Report(1/5)</a:t>
            </a:r>
            <a:endParaRPr kumimoji="1" lang="ja-JP" altLang="en-US" sz="2400" b="1" dirty="0"/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EDEECD4E-89A0-1AF5-EDB8-3A525FCA1522}"/>
              </a:ext>
            </a:extLst>
          </p:cNvPr>
          <p:cNvGraphicFramePr>
            <a:graphicFrameLocks noGrp="1"/>
          </p:cNvGraphicFramePr>
          <p:nvPr/>
        </p:nvGraphicFramePr>
        <p:xfrm>
          <a:off x="498259" y="952219"/>
          <a:ext cx="8147482" cy="5630916"/>
        </p:xfrm>
        <a:graphic>
          <a:graphicData uri="http://schemas.openxmlformats.org/drawingml/2006/table">
            <a:tbl>
              <a:tblPr/>
              <a:tblGrid>
                <a:gridCol w="1650553">
                  <a:extLst>
                    <a:ext uri="{9D8B030D-6E8A-4147-A177-3AD203B41FA5}">
                      <a16:colId xmlns:a16="http://schemas.microsoft.com/office/drawing/2014/main" val="3502932384"/>
                    </a:ext>
                  </a:extLst>
                </a:gridCol>
                <a:gridCol w="190188">
                  <a:extLst>
                    <a:ext uri="{9D8B030D-6E8A-4147-A177-3AD203B41FA5}">
                      <a16:colId xmlns:a16="http://schemas.microsoft.com/office/drawing/2014/main" val="193343747"/>
                    </a:ext>
                  </a:extLst>
                </a:gridCol>
                <a:gridCol w="353204">
                  <a:extLst>
                    <a:ext uri="{9D8B030D-6E8A-4147-A177-3AD203B41FA5}">
                      <a16:colId xmlns:a16="http://schemas.microsoft.com/office/drawing/2014/main" val="253941170"/>
                    </a:ext>
                  </a:extLst>
                </a:gridCol>
                <a:gridCol w="1647156">
                  <a:extLst>
                    <a:ext uri="{9D8B030D-6E8A-4147-A177-3AD203B41FA5}">
                      <a16:colId xmlns:a16="http://schemas.microsoft.com/office/drawing/2014/main" val="1924079099"/>
                    </a:ext>
                  </a:extLst>
                </a:gridCol>
                <a:gridCol w="1385650">
                  <a:extLst>
                    <a:ext uri="{9D8B030D-6E8A-4147-A177-3AD203B41FA5}">
                      <a16:colId xmlns:a16="http://schemas.microsoft.com/office/drawing/2014/main" val="1053960895"/>
                    </a:ext>
                  </a:extLst>
                </a:gridCol>
                <a:gridCol w="2920731">
                  <a:extLst>
                    <a:ext uri="{9D8B030D-6E8A-4147-A177-3AD203B41FA5}">
                      <a16:colId xmlns:a16="http://schemas.microsoft.com/office/drawing/2014/main" val="760465430"/>
                    </a:ext>
                  </a:extLst>
                </a:gridCol>
              </a:tblGrid>
              <a:tr h="2763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IEEE 802.15.6-2012 Std</a:t>
                      </a:r>
                    </a:p>
                  </a:txBody>
                  <a:tcPr marL="2667" marR="2667" marT="2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IEEE 802.15.6ma revision</a:t>
                      </a:r>
                    </a:p>
                  </a:txBody>
                  <a:tcPr marL="2667" marR="2667" marT="2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Status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Notes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227326"/>
                  </a:ext>
                </a:extLst>
              </a:tr>
              <a:tr h="1635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Contents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Page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Contents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948665"/>
                  </a:ext>
                </a:extLst>
              </a:tr>
              <a:tr h="3270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1. Overview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1. Overview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Changes target for the May meeting.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670710"/>
                  </a:ext>
                </a:extLst>
              </a:tr>
              <a:tr h="3270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1.1 Scope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1.1 Scope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Changes target for the May meeting.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324424"/>
                  </a:ext>
                </a:extLst>
              </a:tr>
              <a:tr h="3270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1.2 Purpose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1.2 Purpose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Changes target for the May meeting.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990240"/>
                  </a:ext>
                </a:extLst>
              </a:tr>
              <a:tr h="16352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754257"/>
                  </a:ext>
                </a:extLst>
              </a:tr>
              <a:tr h="1635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2. Normative references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2. Normative references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591742"/>
                  </a:ext>
                </a:extLst>
              </a:tr>
              <a:tr h="16352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796515"/>
                  </a:ext>
                </a:extLst>
              </a:tr>
              <a:tr h="1635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3. Definitions, acronyms, and abbreviations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3. Definitions, acronyms, and abbreviations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574131"/>
                  </a:ext>
                </a:extLst>
              </a:tr>
              <a:tr h="3270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3.1 Definitions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3.1 Definitions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We need to finish all new changes to add new Definitions, Terms, Acronyms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02047"/>
                  </a:ext>
                </a:extLst>
              </a:tr>
              <a:tr h="3270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3.2 Special terms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7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3.2 Special terms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We need to finish all new changes to add new Definitions, Terms, Acronyms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305528"/>
                  </a:ext>
                </a:extLst>
              </a:tr>
              <a:tr h="3270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3.3 Acronyms and abbreviations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7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3.3 Acronyms and abbreviations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We need to finish all new changes to add new Definitions, Terms, Acronyms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884136"/>
                  </a:ext>
                </a:extLst>
              </a:tr>
              <a:tr h="16352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76851"/>
                  </a:ext>
                </a:extLst>
              </a:tr>
              <a:tr h="1635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4. General framework elements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4. General framework elements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527767"/>
                  </a:ext>
                </a:extLst>
              </a:tr>
              <a:tr h="1635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4.1 General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4.1 General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620258"/>
                  </a:ext>
                </a:extLst>
              </a:tr>
              <a:tr h="49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4.2 Network topology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4.2 Network topology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70%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C2C topology: 70%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changes: 30%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638974"/>
                  </a:ext>
                </a:extLst>
              </a:tr>
              <a:tr h="1635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4.3 Reference model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11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4.3 Reference model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789585"/>
                  </a:ext>
                </a:extLst>
              </a:tr>
              <a:tr h="1635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4.4 Time base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12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4.4 Time base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439415"/>
                  </a:ext>
                </a:extLst>
              </a:tr>
              <a:tr h="1635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4.5 MAC and security state diagrams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12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4.5 MAC and security state diagrams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437213"/>
                  </a:ext>
                </a:extLst>
              </a:tr>
              <a:tr h="1635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4.6 Security paradigm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15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4.6 Security paradigm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52369"/>
                  </a:ext>
                </a:extLst>
              </a:tr>
              <a:tr h="16352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053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7182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7E2B13E-CF50-EE93-3B1C-3451B67062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FEE644-CCBA-288D-C64E-86B4A3C94F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66</a:t>
            </a:fld>
            <a:endParaRPr dirty="0"/>
          </a:p>
        </p:txBody>
      </p:sp>
      <p:sp>
        <p:nvSpPr>
          <p:cNvPr id="8" name="タイトル 2">
            <a:extLst>
              <a:ext uri="{FF2B5EF4-FFF2-40B4-BE49-F238E27FC236}">
                <a16:creationId xmlns:a16="http://schemas.microsoft.com/office/drawing/2014/main" id="{9A03B38C-7B7B-7002-1088-84477E81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736846"/>
            <a:ext cx="8422640" cy="123123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sz="2400" b="1" dirty="0"/>
              <a:t>Progress Report(2/5)</a:t>
            </a:r>
            <a:endParaRPr kumimoji="1" lang="ja-JP" altLang="en-US" sz="2400" b="1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D11A6704-5BA2-388D-6122-047AF215AFA8}"/>
              </a:ext>
            </a:extLst>
          </p:cNvPr>
          <p:cNvGraphicFramePr>
            <a:graphicFrameLocks noGrp="1"/>
          </p:cNvGraphicFramePr>
          <p:nvPr/>
        </p:nvGraphicFramePr>
        <p:xfrm>
          <a:off x="467359" y="1116004"/>
          <a:ext cx="8422641" cy="5347840"/>
        </p:xfrm>
        <a:graphic>
          <a:graphicData uri="http://schemas.openxmlformats.org/drawingml/2006/table">
            <a:tbl>
              <a:tblPr/>
              <a:tblGrid>
                <a:gridCol w="2301957">
                  <a:extLst>
                    <a:ext uri="{9D8B030D-6E8A-4147-A177-3AD203B41FA5}">
                      <a16:colId xmlns:a16="http://schemas.microsoft.com/office/drawing/2014/main" val="2271986515"/>
                    </a:ext>
                  </a:extLst>
                </a:gridCol>
                <a:gridCol w="264882">
                  <a:extLst>
                    <a:ext uri="{9D8B030D-6E8A-4147-A177-3AD203B41FA5}">
                      <a16:colId xmlns:a16="http://schemas.microsoft.com/office/drawing/2014/main" val="2309076048"/>
                    </a:ext>
                  </a:extLst>
                </a:gridCol>
                <a:gridCol w="179666">
                  <a:extLst>
                    <a:ext uri="{9D8B030D-6E8A-4147-A177-3AD203B41FA5}">
                      <a16:colId xmlns:a16="http://schemas.microsoft.com/office/drawing/2014/main" val="680421294"/>
                    </a:ext>
                  </a:extLst>
                </a:gridCol>
                <a:gridCol w="2068498">
                  <a:extLst>
                    <a:ext uri="{9D8B030D-6E8A-4147-A177-3AD203B41FA5}">
                      <a16:colId xmlns:a16="http://schemas.microsoft.com/office/drawing/2014/main" val="2549771058"/>
                    </a:ext>
                  </a:extLst>
                </a:gridCol>
                <a:gridCol w="346229">
                  <a:extLst>
                    <a:ext uri="{9D8B030D-6E8A-4147-A177-3AD203B41FA5}">
                      <a16:colId xmlns:a16="http://schemas.microsoft.com/office/drawing/2014/main" val="3258208251"/>
                    </a:ext>
                  </a:extLst>
                </a:gridCol>
                <a:gridCol w="3261409">
                  <a:extLst>
                    <a:ext uri="{9D8B030D-6E8A-4147-A177-3AD203B41FA5}">
                      <a16:colId xmlns:a16="http://schemas.microsoft.com/office/drawing/2014/main" val="740357418"/>
                    </a:ext>
                  </a:extLst>
                </a:gridCol>
              </a:tblGrid>
              <a:tr h="164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5. MAC frame formats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16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5. MAC frame formats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521846"/>
                  </a:ext>
                </a:extLst>
              </a:tr>
              <a:tr h="164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5.1 Conventions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16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5.1 Conventions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434950"/>
                  </a:ext>
                </a:extLst>
              </a:tr>
              <a:tr h="164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5.2 General format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17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5.2 General format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495313"/>
                  </a:ext>
                </a:extLst>
              </a:tr>
              <a:tr h="164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5.3 Management type frames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27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5.3 Management type frames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290881"/>
                  </a:ext>
                </a:extLst>
              </a:tr>
              <a:tr h="164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5.4 Control type frames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55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5.4 Control type frames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820247"/>
                  </a:ext>
                </a:extLst>
              </a:tr>
              <a:tr h="164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5.5 Data type frames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60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5.5 Data type frames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881018"/>
                  </a:ext>
                </a:extLst>
              </a:tr>
              <a:tr h="164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5.6 MAC/PHY Capability fields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61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5.6 MAC/PHY Capability fields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296062"/>
                  </a:ext>
                </a:extLst>
              </a:tr>
              <a:tr h="164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5.7 Information elements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65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5.7 Information elements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444217"/>
                  </a:ext>
                </a:extLst>
              </a:tr>
              <a:tr h="13547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233697"/>
                  </a:ext>
                </a:extLst>
              </a:tr>
              <a:tr h="4945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 MAC functions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77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 MAC functions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It may take some time rewetting with the new MAC proposal. 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Propose to insert the new MAC functionality and push down (renumber) the rest of clauses when applicable. 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096701"/>
                  </a:ext>
                </a:extLst>
              </a:tr>
              <a:tr h="164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6.1 General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77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6.1 General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371152"/>
                  </a:ext>
                </a:extLst>
              </a:tr>
              <a:tr h="164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6.2 Frame processing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78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6.2 Frame processing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672238"/>
                  </a:ext>
                </a:extLst>
              </a:tr>
              <a:tr h="164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6.3 Access classification and division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88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6.3 Access classification and division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146924"/>
                  </a:ext>
                </a:extLst>
              </a:tr>
              <a:tr h="2683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6.4 BAN creation/operation and node connection/disconnection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90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6.4 BAN creation/operation and node connection/disconnection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450563"/>
                  </a:ext>
                </a:extLst>
              </a:tr>
              <a:tr h="164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6.5 Random access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92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6.5 Random access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406824"/>
                  </a:ext>
                </a:extLst>
              </a:tr>
              <a:tr h="2683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6.6 Improvised access and unscheduled access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98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6.6 Improvised access and unscheduled access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326278"/>
                  </a:ext>
                </a:extLst>
              </a:tr>
              <a:tr h="2683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6.7 Scheduled access and scheduled-polling access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107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6.7 Scheduled access and scheduled-polling access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809914"/>
                  </a:ext>
                </a:extLst>
              </a:tr>
              <a:tr h="2683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6.8 Access continuation, termination, and timeout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110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6.8 Access continuation, termination, and timeout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439736"/>
                  </a:ext>
                </a:extLst>
              </a:tr>
              <a:tr h="164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6.9 MICS band communication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116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6.9 MICS band communication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608531"/>
                  </a:ext>
                </a:extLst>
              </a:tr>
              <a:tr h="164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6.10 Two-hop star topology extension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121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6.10 Two-hop star topology extension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01377"/>
                  </a:ext>
                </a:extLst>
              </a:tr>
              <a:tr h="2683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6.11 Clock synchronization and guard time provisioning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132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6.11 Clock synchronization and guard time provisioning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283290"/>
                  </a:ext>
                </a:extLst>
              </a:tr>
              <a:tr h="164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6.12 Power management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140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6.12 Power management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243011"/>
                  </a:ext>
                </a:extLst>
              </a:tr>
              <a:tr h="2683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6.13 Coexistence and interference mitigation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142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6.13 Coexistence and interference mitigation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048570"/>
                  </a:ext>
                </a:extLst>
              </a:tr>
              <a:tr h="40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6.14 MAC/PHY capability handling/interaction and Application Specific IE usage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147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6.14 MAC/PHY capability handling/interaction and Application Specific IE usage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633294"/>
                  </a:ext>
                </a:extLst>
              </a:tr>
              <a:tr h="1648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6.15 MAC sublayer parameters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148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6.15 MAC sublayer parameters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57557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7A0689F7-A59B-EFC4-6F76-5152671CCD5D}"/>
              </a:ext>
            </a:extLst>
          </p:cNvPr>
          <p:cNvGraphicFramePr>
            <a:graphicFrameLocks noGrp="1"/>
          </p:cNvGraphicFramePr>
          <p:nvPr/>
        </p:nvGraphicFramePr>
        <p:xfrm>
          <a:off x="467358" y="824781"/>
          <a:ext cx="8422641" cy="279654"/>
        </p:xfrm>
        <a:graphic>
          <a:graphicData uri="http://schemas.openxmlformats.org/drawingml/2006/table">
            <a:tbl>
              <a:tblPr/>
              <a:tblGrid>
                <a:gridCol w="2049490">
                  <a:extLst>
                    <a:ext uri="{9D8B030D-6E8A-4147-A177-3AD203B41FA5}">
                      <a16:colId xmlns:a16="http://schemas.microsoft.com/office/drawing/2014/main" val="3459334387"/>
                    </a:ext>
                  </a:extLst>
                </a:gridCol>
                <a:gridCol w="490095">
                  <a:extLst>
                    <a:ext uri="{9D8B030D-6E8A-4147-A177-3AD203B41FA5}">
                      <a16:colId xmlns:a16="http://schemas.microsoft.com/office/drawing/2014/main" val="2186949997"/>
                    </a:ext>
                  </a:extLst>
                </a:gridCol>
                <a:gridCol w="197895">
                  <a:extLst>
                    <a:ext uri="{9D8B030D-6E8A-4147-A177-3AD203B41FA5}">
                      <a16:colId xmlns:a16="http://schemas.microsoft.com/office/drawing/2014/main" val="1611099460"/>
                    </a:ext>
                  </a:extLst>
                </a:gridCol>
                <a:gridCol w="164098">
                  <a:extLst>
                    <a:ext uri="{9D8B030D-6E8A-4147-A177-3AD203B41FA5}">
                      <a16:colId xmlns:a16="http://schemas.microsoft.com/office/drawing/2014/main" val="4146597626"/>
                    </a:ext>
                  </a:extLst>
                </a:gridCol>
                <a:gridCol w="1820901">
                  <a:extLst>
                    <a:ext uri="{9D8B030D-6E8A-4147-A177-3AD203B41FA5}">
                      <a16:colId xmlns:a16="http://schemas.microsoft.com/office/drawing/2014/main" val="2921372274"/>
                    </a:ext>
                  </a:extLst>
                </a:gridCol>
                <a:gridCol w="1190588">
                  <a:extLst>
                    <a:ext uri="{9D8B030D-6E8A-4147-A177-3AD203B41FA5}">
                      <a16:colId xmlns:a16="http://schemas.microsoft.com/office/drawing/2014/main" val="3570146352"/>
                    </a:ext>
                  </a:extLst>
                </a:gridCol>
                <a:gridCol w="2509574">
                  <a:extLst>
                    <a:ext uri="{9D8B030D-6E8A-4147-A177-3AD203B41FA5}">
                      <a16:colId xmlns:a16="http://schemas.microsoft.com/office/drawing/2014/main" val="5531022"/>
                    </a:ext>
                  </a:extLst>
                </a:gridCol>
              </a:tblGrid>
              <a:tr h="110946"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06876"/>
                  </a:ext>
                </a:extLst>
              </a:tr>
              <a:tr h="986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IEEE 802.15.6-2012 Std</a:t>
                      </a:r>
                    </a:p>
                  </a:txBody>
                  <a:tcPr marL="2667" marR="2667" marT="2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IEEE 802.15.6ma revision</a:t>
                      </a:r>
                    </a:p>
                  </a:txBody>
                  <a:tcPr marL="2667" marR="2667" marT="2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Status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Notes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99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4027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7E2B13E-CF50-EE93-3B1C-3451B67062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FEE644-CCBA-288D-C64E-86B4A3C94F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67</a:t>
            </a:fld>
            <a:endParaRPr dirty="0"/>
          </a:p>
        </p:txBody>
      </p:sp>
      <p:sp>
        <p:nvSpPr>
          <p:cNvPr id="8" name="タイトル 2">
            <a:extLst>
              <a:ext uri="{FF2B5EF4-FFF2-40B4-BE49-F238E27FC236}">
                <a16:creationId xmlns:a16="http://schemas.microsoft.com/office/drawing/2014/main" id="{9A03B38C-7B7B-7002-1088-84477E81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644526"/>
            <a:ext cx="8422640" cy="215444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sz="2400" b="1" dirty="0"/>
              <a:t>Progress Report(3/5)</a:t>
            </a:r>
            <a:endParaRPr kumimoji="1" lang="ja-JP" altLang="en-US" sz="2400" b="1" dirty="0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B7A72B9-A656-2486-D5D2-07E66A956A9A}"/>
              </a:ext>
            </a:extLst>
          </p:cNvPr>
          <p:cNvGraphicFramePr>
            <a:graphicFrameLocks noGrp="1"/>
          </p:cNvGraphicFramePr>
          <p:nvPr/>
        </p:nvGraphicFramePr>
        <p:xfrm>
          <a:off x="467358" y="1189608"/>
          <a:ext cx="8422639" cy="4714038"/>
        </p:xfrm>
        <a:graphic>
          <a:graphicData uri="http://schemas.openxmlformats.org/drawingml/2006/table">
            <a:tbl>
              <a:tblPr/>
              <a:tblGrid>
                <a:gridCol w="2301957">
                  <a:extLst>
                    <a:ext uri="{9D8B030D-6E8A-4147-A177-3AD203B41FA5}">
                      <a16:colId xmlns:a16="http://schemas.microsoft.com/office/drawing/2014/main" val="3461571964"/>
                    </a:ext>
                  </a:extLst>
                </a:gridCol>
                <a:gridCol w="264883">
                  <a:extLst>
                    <a:ext uri="{9D8B030D-6E8A-4147-A177-3AD203B41FA5}">
                      <a16:colId xmlns:a16="http://schemas.microsoft.com/office/drawing/2014/main" val="444406059"/>
                    </a:ext>
                  </a:extLst>
                </a:gridCol>
                <a:gridCol w="188396">
                  <a:extLst>
                    <a:ext uri="{9D8B030D-6E8A-4147-A177-3AD203B41FA5}">
                      <a16:colId xmlns:a16="http://schemas.microsoft.com/office/drawing/2014/main" val="3253962397"/>
                    </a:ext>
                  </a:extLst>
                </a:gridCol>
                <a:gridCol w="2415896">
                  <a:extLst>
                    <a:ext uri="{9D8B030D-6E8A-4147-A177-3AD203B41FA5}">
                      <a16:colId xmlns:a16="http://schemas.microsoft.com/office/drawing/2014/main" val="4149563707"/>
                    </a:ext>
                  </a:extLst>
                </a:gridCol>
                <a:gridCol w="890077">
                  <a:extLst>
                    <a:ext uri="{9D8B030D-6E8A-4147-A177-3AD203B41FA5}">
                      <a16:colId xmlns:a16="http://schemas.microsoft.com/office/drawing/2014/main" val="2774595693"/>
                    </a:ext>
                  </a:extLst>
                </a:gridCol>
                <a:gridCol w="2361430">
                  <a:extLst>
                    <a:ext uri="{9D8B030D-6E8A-4147-A177-3AD203B41FA5}">
                      <a16:colId xmlns:a16="http://schemas.microsoft.com/office/drawing/2014/main" val="3638632414"/>
                    </a:ext>
                  </a:extLst>
                </a:gridCol>
              </a:tblGrid>
              <a:tr h="26189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31623"/>
                  </a:ext>
                </a:extLst>
              </a:tr>
              <a:tr h="2618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7. Security services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151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7. Security services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29212"/>
                  </a:ext>
                </a:extLst>
              </a:tr>
              <a:tr h="2618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7.1 Security association and disassociation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151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7.1 Security association and disassociation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166946"/>
                  </a:ext>
                </a:extLst>
              </a:tr>
              <a:tr h="2618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7.2 PTK creation and GTK distribution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163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7.2 PTK creation and GTK distribution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73656"/>
                  </a:ext>
                </a:extLst>
              </a:tr>
              <a:tr h="2618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7.3 Message security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165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7.3 Message security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486744"/>
                  </a:ext>
                </a:extLst>
              </a:tr>
              <a:tr h="2618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7.4 Optional cipher functions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172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7.4 Optional cipher functions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018458"/>
                  </a:ext>
                </a:extLst>
              </a:tr>
              <a:tr h="26189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41455"/>
                  </a:ext>
                </a:extLst>
              </a:tr>
              <a:tr h="2618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 Narrowband PHY specification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172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 Narrowband PHY specification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943318"/>
                  </a:ext>
                </a:extLst>
              </a:tr>
              <a:tr h="2618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8.1 Data-rate-dependent parameters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173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8.1 Data-rate-dependent parameters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67065"/>
                  </a:ext>
                </a:extLst>
              </a:tr>
              <a:tr h="2618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8.2 PLCP preamble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176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8.2 PLCP preamble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50914"/>
                  </a:ext>
                </a:extLst>
              </a:tr>
              <a:tr h="2618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8.3 PLCP header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178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8.3 PLCP header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818173"/>
                  </a:ext>
                </a:extLst>
              </a:tr>
              <a:tr h="2618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8.4 PSDU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181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8.4 PSDU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760483"/>
                  </a:ext>
                </a:extLst>
              </a:tr>
              <a:tr h="2618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8.5 Constellation mapping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185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8.5 Constellation mapping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313503"/>
                  </a:ext>
                </a:extLst>
              </a:tr>
              <a:tr h="2618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8.6 General requirements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187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8.6 General requirements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131357"/>
                  </a:ext>
                </a:extLst>
              </a:tr>
              <a:tr h="2618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8.7 PHY layer timing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188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8.7 PHY layer timing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810263"/>
                  </a:ext>
                </a:extLst>
              </a:tr>
              <a:tr h="2618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8.8 Transmitter specifications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190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8.8 Transmitter specifications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441670"/>
                  </a:ext>
                </a:extLst>
              </a:tr>
              <a:tr h="2618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8.9 Receiver specifications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194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8.9 Receiver specifications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 new change.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767785"/>
                  </a:ext>
                </a:extLst>
              </a:tr>
              <a:tr h="26189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674061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78330751-FF78-874A-2E5D-FB2F7DB15F65}"/>
              </a:ext>
            </a:extLst>
          </p:cNvPr>
          <p:cNvGraphicFramePr>
            <a:graphicFrameLocks noGrp="1"/>
          </p:cNvGraphicFramePr>
          <p:nvPr/>
        </p:nvGraphicFramePr>
        <p:xfrm>
          <a:off x="467359" y="870064"/>
          <a:ext cx="8422641" cy="279654"/>
        </p:xfrm>
        <a:graphic>
          <a:graphicData uri="http://schemas.openxmlformats.org/drawingml/2006/table">
            <a:tbl>
              <a:tblPr/>
              <a:tblGrid>
                <a:gridCol w="2049490">
                  <a:extLst>
                    <a:ext uri="{9D8B030D-6E8A-4147-A177-3AD203B41FA5}">
                      <a16:colId xmlns:a16="http://schemas.microsoft.com/office/drawing/2014/main" val="3459334387"/>
                    </a:ext>
                  </a:extLst>
                </a:gridCol>
                <a:gridCol w="490095">
                  <a:extLst>
                    <a:ext uri="{9D8B030D-6E8A-4147-A177-3AD203B41FA5}">
                      <a16:colId xmlns:a16="http://schemas.microsoft.com/office/drawing/2014/main" val="2186949997"/>
                    </a:ext>
                  </a:extLst>
                </a:gridCol>
                <a:gridCol w="197895">
                  <a:extLst>
                    <a:ext uri="{9D8B030D-6E8A-4147-A177-3AD203B41FA5}">
                      <a16:colId xmlns:a16="http://schemas.microsoft.com/office/drawing/2014/main" val="1611099460"/>
                    </a:ext>
                  </a:extLst>
                </a:gridCol>
                <a:gridCol w="164098">
                  <a:extLst>
                    <a:ext uri="{9D8B030D-6E8A-4147-A177-3AD203B41FA5}">
                      <a16:colId xmlns:a16="http://schemas.microsoft.com/office/drawing/2014/main" val="4146597626"/>
                    </a:ext>
                  </a:extLst>
                </a:gridCol>
                <a:gridCol w="2445937">
                  <a:extLst>
                    <a:ext uri="{9D8B030D-6E8A-4147-A177-3AD203B41FA5}">
                      <a16:colId xmlns:a16="http://schemas.microsoft.com/office/drawing/2014/main" val="2921372274"/>
                    </a:ext>
                  </a:extLst>
                </a:gridCol>
                <a:gridCol w="565552">
                  <a:extLst>
                    <a:ext uri="{9D8B030D-6E8A-4147-A177-3AD203B41FA5}">
                      <a16:colId xmlns:a16="http://schemas.microsoft.com/office/drawing/2014/main" val="3570146352"/>
                    </a:ext>
                  </a:extLst>
                </a:gridCol>
                <a:gridCol w="2509574">
                  <a:extLst>
                    <a:ext uri="{9D8B030D-6E8A-4147-A177-3AD203B41FA5}">
                      <a16:colId xmlns:a16="http://schemas.microsoft.com/office/drawing/2014/main" val="5531022"/>
                    </a:ext>
                  </a:extLst>
                </a:gridCol>
              </a:tblGrid>
              <a:tr h="11094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5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06876"/>
                  </a:ext>
                </a:extLst>
              </a:tr>
              <a:tr h="986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IEEE 802.15.6-2012 Std</a:t>
                      </a:r>
                    </a:p>
                  </a:txBody>
                  <a:tcPr marL="2667" marR="2667" marT="2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IEEE 802.15.6ma revision</a:t>
                      </a:r>
                    </a:p>
                  </a:txBody>
                  <a:tcPr marL="2667" marR="2667" marT="2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Status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Notes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99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732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7E2B13E-CF50-EE93-3B1C-3451B67062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FEE644-CCBA-288D-C64E-86B4A3C94F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68</a:t>
            </a:fld>
            <a:endParaRPr dirty="0"/>
          </a:p>
        </p:txBody>
      </p:sp>
      <p:sp>
        <p:nvSpPr>
          <p:cNvPr id="8" name="タイトル 2">
            <a:extLst>
              <a:ext uri="{FF2B5EF4-FFF2-40B4-BE49-F238E27FC236}">
                <a16:creationId xmlns:a16="http://schemas.microsoft.com/office/drawing/2014/main" id="{9A03B38C-7B7B-7002-1088-84477E81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644526"/>
            <a:ext cx="8422640" cy="215444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sz="2400" b="1" dirty="0"/>
              <a:t>Progress Report(4/5)</a:t>
            </a:r>
            <a:endParaRPr kumimoji="1" lang="ja-JP" altLang="en-US" sz="2400" b="1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CDCFCD6B-98AE-7022-B603-B4FB1CC5ED24}"/>
              </a:ext>
            </a:extLst>
          </p:cNvPr>
          <p:cNvGraphicFramePr>
            <a:graphicFrameLocks noGrp="1"/>
          </p:cNvGraphicFramePr>
          <p:nvPr/>
        </p:nvGraphicFramePr>
        <p:xfrm>
          <a:off x="175703" y="1186922"/>
          <a:ext cx="8868793" cy="5026552"/>
        </p:xfrm>
        <a:graphic>
          <a:graphicData uri="http://schemas.openxmlformats.org/drawingml/2006/table">
            <a:tbl>
              <a:tblPr/>
              <a:tblGrid>
                <a:gridCol w="2423893">
                  <a:extLst>
                    <a:ext uri="{9D8B030D-6E8A-4147-A177-3AD203B41FA5}">
                      <a16:colId xmlns:a16="http://schemas.microsoft.com/office/drawing/2014/main" val="3803882276"/>
                    </a:ext>
                  </a:extLst>
                </a:gridCol>
                <a:gridCol w="278913">
                  <a:extLst>
                    <a:ext uri="{9D8B030D-6E8A-4147-A177-3AD203B41FA5}">
                      <a16:colId xmlns:a16="http://schemas.microsoft.com/office/drawing/2014/main" val="445203371"/>
                    </a:ext>
                  </a:extLst>
                </a:gridCol>
                <a:gridCol w="345322">
                  <a:extLst>
                    <a:ext uri="{9D8B030D-6E8A-4147-A177-3AD203B41FA5}">
                      <a16:colId xmlns:a16="http://schemas.microsoft.com/office/drawing/2014/main" val="177553819"/>
                    </a:ext>
                  </a:extLst>
                </a:gridCol>
                <a:gridCol w="2317585">
                  <a:extLst>
                    <a:ext uri="{9D8B030D-6E8A-4147-A177-3AD203B41FA5}">
                      <a16:colId xmlns:a16="http://schemas.microsoft.com/office/drawing/2014/main" val="150381840"/>
                    </a:ext>
                  </a:extLst>
                </a:gridCol>
                <a:gridCol w="647534">
                  <a:extLst>
                    <a:ext uri="{9D8B030D-6E8A-4147-A177-3AD203B41FA5}">
                      <a16:colId xmlns:a16="http://schemas.microsoft.com/office/drawing/2014/main" val="920313000"/>
                    </a:ext>
                  </a:extLst>
                </a:gridCol>
                <a:gridCol w="2855546">
                  <a:extLst>
                    <a:ext uri="{9D8B030D-6E8A-4147-A177-3AD203B41FA5}">
                      <a16:colId xmlns:a16="http://schemas.microsoft.com/office/drawing/2014/main" val="2464039828"/>
                    </a:ext>
                  </a:extLst>
                </a:gridCol>
              </a:tblGrid>
              <a:tr h="18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 Ultra wideband PHY specification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196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 Ultra wideband PHY specification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566729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 Definition of hubs and devices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196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 Definition of hubs and devices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Changes target for the May meeting.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942541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9.2 Modes of operation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197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9.2 Modes of operation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Changes target for the May meeting.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013102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9.3 Rules for use of modes and options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197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9.3 Rules for use of modes and options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Changes target for the May meeting.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510219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9.4 Pulse shape option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198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9.4 Pulse shape option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Changes target for the May meeting.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87017"/>
                  </a:ext>
                </a:extLst>
              </a:tr>
              <a:tr h="18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9.5 UWB PHY frame format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198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9.5 UWB PHY frame format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Done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829765"/>
                  </a:ext>
                </a:extLst>
              </a:tr>
              <a:tr h="18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9.6 PSDU construction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198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9.6 PSDU construction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366996"/>
                  </a:ext>
                </a:extLst>
              </a:tr>
              <a:tr h="18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9.7 PHR construction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201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9.7 PHR construction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245873"/>
                  </a:ext>
                </a:extLst>
              </a:tr>
              <a:tr h="18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9.8 Synchronization header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204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9.8 Synchronization header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816897"/>
                  </a:ext>
                </a:extLst>
              </a:tr>
              <a:tr h="18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9.9 IR-UWB symbol structure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206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9.9 IR-UWB symbol structure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49814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9.10 UWB modulations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209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9.10 UWB modulations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9.10.1 &amp; 9.10.2 Deprecate?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409737"/>
                  </a:ext>
                </a:extLst>
              </a:tr>
              <a:tr h="18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9.11 IR-UWB PSDU timing parameters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215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9.11 IR-UWB PSDU timing parameters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884198"/>
                  </a:ext>
                </a:extLst>
              </a:tr>
              <a:tr h="18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9.12 Operating frequency bands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217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9.12 Operating frequency bands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55999"/>
                  </a:ext>
                </a:extLst>
              </a:tr>
              <a:tr h="18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9.13 Transmit spectral mask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218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9.13 Transmit spectral mask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068095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9.14 IR-UWB pulse shapes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219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9.14 IR-UWB pulse shapes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Move to an Annex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039114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9.15 Type II hybrid ARQ mechanism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224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9.15 Type II hybrid ARQ mechanism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Deprecate?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8935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9.16 FM-UWB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228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9.16 FM-UWB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Deprecate?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73355"/>
                  </a:ext>
                </a:extLst>
              </a:tr>
              <a:tr h="18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9.17 General UWB PHY requirements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231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9.17 General UWB PHY requirements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813499"/>
                  </a:ext>
                </a:extLst>
              </a:tr>
              <a:tr h="18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9.18 General radio specifications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232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9.18 General radio specifications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340816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B9BFDDC-0505-265F-1BC7-19F0BB7EF9A5}"/>
              </a:ext>
            </a:extLst>
          </p:cNvPr>
          <p:cNvGraphicFramePr>
            <a:graphicFrameLocks noGrp="1"/>
          </p:cNvGraphicFramePr>
          <p:nvPr/>
        </p:nvGraphicFramePr>
        <p:xfrm>
          <a:off x="175704" y="888451"/>
          <a:ext cx="8868791" cy="279654"/>
        </p:xfrm>
        <a:graphic>
          <a:graphicData uri="http://schemas.openxmlformats.org/drawingml/2006/table">
            <a:tbl>
              <a:tblPr/>
              <a:tblGrid>
                <a:gridCol w="2158053">
                  <a:extLst>
                    <a:ext uri="{9D8B030D-6E8A-4147-A177-3AD203B41FA5}">
                      <a16:colId xmlns:a16="http://schemas.microsoft.com/office/drawing/2014/main" val="3459334387"/>
                    </a:ext>
                  </a:extLst>
                </a:gridCol>
                <a:gridCol w="516056">
                  <a:extLst>
                    <a:ext uri="{9D8B030D-6E8A-4147-A177-3AD203B41FA5}">
                      <a16:colId xmlns:a16="http://schemas.microsoft.com/office/drawing/2014/main" val="2186949997"/>
                    </a:ext>
                  </a:extLst>
                </a:gridCol>
                <a:gridCol w="350434">
                  <a:extLst>
                    <a:ext uri="{9D8B030D-6E8A-4147-A177-3AD203B41FA5}">
                      <a16:colId xmlns:a16="http://schemas.microsoft.com/office/drawing/2014/main" val="1611099460"/>
                    </a:ext>
                  </a:extLst>
                </a:gridCol>
                <a:gridCol w="30734">
                  <a:extLst>
                    <a:ext uri="{9D8B030D-6E8A-4147-A177-3AD203B41FA5}">
                      <a16:colId xmlns:a16="http://schemas.microsoft.com/office/drawing/2014/main" val="4146597626"/>
                    </a:ext>
                  </a:extLst>
                </a:gridCol>
                <a:gridCol w="1917354">
                  <a:extLst>
                    <a:ext uri="{9D8B030D-6E8A-4147-A177-3AD203B41FA5}">
                      <a16:colId xmlns:a16="http://schemas.microsoft.com/office/drawing/2014/main" val="2921372274"/>
                    </a:ext>
                  </a:extLst>
                </a:gridCol>
                <a:gridCol w="1253653">
                  <a:extLst>
                    <a:ext uri="{9D8B030D-6E8A-4147-A177-3AD203B41FA5}">
                      <a16:colId xmlns:a16="http://schemas.microsoft.com/office/drawing/2014/main" val="3570146352"/>
                    </a:ext>
                  </a:extLst>
                </a:gridCol>
                <a:gridCol w="2642507">
                  <a:extLst>
                    <a:ext uri="{9D8B030D-6E8A-4147-A177-3AD203B41FA5}">
                      <a16:colId xmlns:a16="http://schemas.microsoft.com/office/drawing/2014/main" val="5531022"/>
                    </a:ext>
                  </a:extLst>
                </a:gridCol>
              </a:tblGrid>
              <a:tr h="110946"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06876"/>
                  </a:ext>
                </a:extLst>
              </a:tr>
              <a:tr h="986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IEEE 802.15.6-2012 Std</a:t>
                      </a:r>
                    </a:p>
                  </a:txBody>
                  <a:tcPr marL="2667" marR="2667" marT="2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IEEE 802.15.6ma revision</a:t>
                      </a:r>
                    </a:p>
                  </a:txBody>
                  <a:tcPr marL="2667" marR="2667" marT="2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Status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Notes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99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9122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7E2B13E-CF50-EE93-3B1C-3451B67062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FEE644-CCBA-288D-C64E-86B4A3C94F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69</a:t>
            </a:fld>
            <a:endParaRPr dirty="0"/>
          </a:p>
        </p:txBody>
      </p:sp>
      <p:sp>
        <p:nvSpPr>
          <p:cNvPr id="8" name="タイトル 2">
            <a:extLst>
              <a:ext uri="{FF2B5EF4-FFF2-40B4-BE49-F238E27FC236}">
                <a16:creationId xmlns:a16="http://schemas.microsoft.com/office/drawing/2014/main" id="{9A03B38C-7B7B-7002-1088-84477E81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644526"/>
            <a:ext cx="8422640" cy="215444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sz="2400" b="1" dirty="0"/>
              <a:t>Progress Report(5/5)</a:t>
            </a:r>
            <a:endParaRPr kumimoji="1" lang="ja-JP" altLang="en-US" sz="2400" b="1" dirty="0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01B77705-F6CB-B913-C800-BBF52E2529FF}"/>
              </a:ext>
            </a:extLst>
          </p:cNvPr>
          <p:cNvGraphicFramePr>
            <a:graphicFrameLocks noGrp="1"/>
          </p:cNvGraphicFramePr>
          <p:nvPr/>
        </p:nvGraphicFramePr>
        <p:xfrm>
          <a:off x="182880" y="1189602"/>
          <a:ext cx="8854440" cy="5122776"/>
        </p:xfrm>
        <a:graphic>
          <a:graphicData uri="http://schemas.openxmlformats.org/drawingml/2006/table">
            <a:tbl>
              <a:tblPr/>
              <a:tblGrid>
                <a:gridCol w="2419971">
                  <a:extLst>
                    <a:ext uri="{9D8B030D-6E8A-4147-A177-3AD203B41FA5}">
                      <a16:colId xmlns:a16="http://schemas.microsoft.com/office/drawing/2014/main" val="1030094408"/>
                    </a:ext>
                  </a:extLst>
                </a:gridCol>
                <a:gridCol w="278462">
                  <a:extLst>
                    <a:ext uri="{9D8B030D-6E8A-4147-A177-3AD203B41FA5}">
                      <a16:colId xmlns:a16="http://schemas.microsoft.com/office/drawing/2014/main" val="2331301268"/>
                    </a:ext>
                  </a:extLst>
                </a:gridCol>
                <a:gridCol w="344763">
                  <a:extLst>
                    <a:ext uri="{9D8B030D-6E8A-4147-A177-3AD203B41FA5}">
                      <a16:colId xmlns:a16="http://schemas.microsoft.com/office/drawing/2014/main" val="1352462920"/>
                    </a:ext>
                  </a:extLst>
                </a:gridCol>
                <a:gridCol w="2298424">
                  <a:extLst>
                    <a:ext uri="{9D8B030D-6E8A-4147-A177-3AD203B41FA5}">
                      <a16:colId xmlns:a16="http://schemas.microsoft.com/office/drawing/2014/main" val="940143685"/>
                    </a:ext>
                  </a:extLst>
                </a:gridCol>
                <a:gridCol w="661896">
                  <a:extLst>
                    <a:ext uri="{9D8B030D-6E8A-4147-A177-3AD203B41FA5}">
                      <a16:colId xmlns:a16="http://schemas.microsoft.com/office/drawing/2014/main" val="3246069669"/>
                    </a:ext>
                  </a:extLst>
                </a:gridCol>
                <a:gridCol w="2850924">
                  <a:extLst>
                    <a:ext uri="{9D8B030D-6E8A-4147-A177-3AD203B41FA5}">
                      <a16:colId xmlns:a16="http://schemas.microsoft.com/office/drawing/2014/main" val="3760291562"/>
                    </a:ext>
                  </a:extLst>
                </a:gridCol>
              </a:tblGrid>
              <a:tr h="338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 Human body communications PHY specification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235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 Human body communications PHY specification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Deprecate?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Under consideration to be removed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676117"/>
                  </a:ext>
                </a:extLst>
              </a:tr>
              <a:tr h="338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10.1 General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235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10.1 General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Deprecate?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Under consideration to be removed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85922"/>
                  </a:ext>
                </a:extLst>
              </a:tr>
              <a:tr h="338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10.2 HBC packet structure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235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10.2 HBC packet structure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Deprecate?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Under consideration to be removed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389725"/>
                  </a:ext>
                </a:extLst>
              </a:tr>
              <a:tr h="338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10.3 HBC transmitter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236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10.3 HBC transmitter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Deprecate?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Under consideration to be removed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360503"/>
                  </a:ext>
                </a:extLst>
              </a:tr>
              <a:tr h="338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10.4 PLCP Preamble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237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10.4 PLCP Preamble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Deprecate?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Under consideration to be removed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598813"/>
                  </a:ext>
                </a:extLst>
              </a:tr>
              <a:tr h="338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10.5 Start frame delimiter and rate indicator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239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10.5 Start frame delimiter and rate indicator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Deprecate?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Under consideration to be removed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85594"/>
                  </a:ext>
                </a:extLst>
              </a:tr>
              <a:tr h="338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10.6 PHY Header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242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10.6 PHY Header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Deprecate?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Under consideration to be removed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43315"/>
                  </a:ext>
                </a:extLst>
              </a:tr>
              <a:tr h="338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10.7 PSDU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244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10.7 PSDU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Deprecate?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Under consideration to be removed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896378"/>
                  </a:ext>
                </a:extLst>
              </a:tr>
              <a:tr h="338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10.8 Transmitter specifications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247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10.8 Transmitter specifications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Deprecate?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Under consideration to be removed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27090"/>
                  </a:ext>
                </a:extLst>
              </a:tr>
              <a:tr h="338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10.9 Receiver specifications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248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10.9 Receiver specifications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Deprecate?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Under consideration to be removed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017532"/>
                  </a:ext>
                </a:extLst>
              </a:tr>
              <a:tr h="338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10.10 General requirements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248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10.10 General requirements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Deprecate?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Under consideration to be removed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805544"/>
                  </a:ext>
                </a:extLst>
              </a:tr>
              <a:tr h="3384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10.11 PHY layer timing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249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10.11 PHY layer timing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Deprecate?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Under consideration to be removed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98080"/>
                  </a:ext>
                </a:extLst>
              </a:tr>
              <a:tr h="16921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655691"/>
                  </a:ext>
                </a:extLst>
              </a:tr>
              <a:tr h="1692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Annex A (informative) Bibliography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250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Annex A (informative) Bibliography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697482"/>
                  </a:ext>
                </a:extLst>
              </a:tr>
              <a:tr h="2732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Annex B (informative) Coexistence applicability guide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251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Annex B (informative) Coexistence applicability guide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619167"/>
                  </a:ext>
                </a:extLst>
              </a:tr>
              <a:tr h="1692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Annex C (informative) Ultra wideband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252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Annex C (informative) Ultra wideband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The text requires revision to reflect the new changes.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8307"/>
                  </a:ext>
                </a:extLst>
              </a:tr>
              <a:tr h="2732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Annex D (informative) Features of human body communication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256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Annex D (informative) Features of human body communication</a:t>
                      </a: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TBD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Under consideration to be removed</a:t>
                      </a:r>
                    </a:p>
                  </a:txBody>
                  <a:tcPr marL="2667" marR="2667" marT="2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840338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C93399B2-2599-7548-55C2-BF3B3E0C2D94}"/>
              </a:ext>
            </a:extLst>
          </p:cNvPr>
          <p:cNvGraphicFramePr>
            <a:graphicFrameLocks noGrp="1"/>
          </p:cNvGraphicFramePr>
          <p:nvPr/>
        </p:nvGraphicFramePr>
        <p:xfrm>
          <a:off x="182880" y="909948"/>
          <a:ext cx="8923019" cy="279654"/>
        </p:xfrm>
        <a:graphic>
          <a:graphicData uri="http://schemas.openxmlformats.org/drawingml/2006/table">
            <a:tbl>
              <a:tblPr/>
              <a:tblGrid>
                <a:gridCol w="2171248">
                  <a:extLst>
                    <a:ext uri="{9D8B030D-6E8A-4147-A177-3AD203B41FA5}">
                      <a16:colId xmlns:a16="http://schemas.microsoft.com/office/drawing/2014/main" val="3459334387"/>
                    </a:ext>
                  </a:extLst>
                </a:gridCol>
                <a:gridCol w="519211">
                  <a:extLst>
                    <a:ext uri="{9D8B030D-6E8A-4147-A177-3AD203B41FA5}">
                      <a16:colId xmlns:a16="http://schemas.microsoft.com/office/drawing/2014/main" val="2186949997"/>
                    </a:ext>
                  </a:extLst>
                </a:gridCol>
                <a:gridCol w="352526">
                  <a:extLst>
                    <a:ext uri="{9D8B030D-6E8A-4147-A177-3AD203B41FA5}">
                      <a16:colId xmlns:a16="http://schemas.microsoft.com/office/drawing/2014/main" val="1611099460"/>
                    </a:ext>
                  </a:extLst>
                </a:gridCol>
                <a:gridCol w="30972">
                  <a:extLst>
                    <a:ext uri="{9D8B030D-6E8A-4147-A177-3AD203B41FA5}">
                      <a16:colId xmlns:a16="http://schemas.microsoft.com/office/drawing/2014/main" val="4146597626"/>
                    </a:ext>
                  </a:extLst>
                </a:gridCol>
                <a:gridCol w="1929078">
                  <a:extLst>
                    <a:ext uri="{9D8B030D-6E8A-4147-A177-3AD203B41FA5}">
                      <a16:colId xmlns:a16="http://schemas.microsoft.com/office/drawing/2014/main" val="2921372274"/>
                    </a:ext>
                  </a:extLst>
                </a:gridCol>
                <a:gridCol w="1261319">
                  <a:extLst>
                    <a:ext uri="{9D8B030D-6E8A-4147-A177-3AD203B41FA5}">
                      <a16:colId xmlns:a16="http://schemas.microsoft.com/office/drawing/2014/main" val="3570146352"/>
                    </a:ext>
                  </a:extLst>
                </a:gridCol>
                <a:gridCol w="2658665">
                  <a:extLst>
                    <a:ext uri="{9D8B030D-6E8A-4147-A177-3AD203B41FA5}">
                      <a16:colId xmlns:a16="http://schemas.microsoft.com/office/drawing/2014/main" val="5531022"/>
                    </a:ext>
                  </a:extLst>
                </a:gridCol>
              </a:tblGrid>
              <a:tr h="110946"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06876"/>
                  </a:ext>
                </a:extLst>
              </a:tr>
              <a:tr h="986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IEEE 802.15.6-2012 Std</a:t>
                      </a:r>
                    </a:p>
                  </a:txBody>
                  <a:tcPr marL="2667" marR="2667" marT="2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2667" marR="2667" marT="2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IEEE 802.15.6ma revision</a:t>
                      </a:r>
                    </a:p>
                  </a:txBody>
                  <a:tcPr marL="2667" marR="2667" marT="2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Status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Notes</a:t>
                      </a:r>
                    </a:p>
                  </a:txBody>
                  <a:tcPr marL="2667" marR="2667" marT="266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99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06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472871"/>
            <a:ext cx="75374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Submission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478093" y="6570457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7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8366" y="575678"/>
            <a:ext cx="7830820" cy="488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45"/>
              </a:lnSpc>
            </a:pPr>
            <a:r>
              <a:rPr sz="3400" spc="-5" dirty="0"/>
              <a:t>1.3 Wireless </a:t>
            </a:r>
            <a:r>
              <a:rPr sz="3400" spc="-10" dirty="0"/>
              <a:t>BAN: </a:t>
            </a:r>
            <a:r>
              <a:rPr sz="3400" spc="10" dirty="0"/>
              <a:t>Body </a:t>
            </a:r>
            <a:r>
              <a:rPr sz="3400" spc="-15" dirty="0"/>
              <a:t>Area</a:t>
            </a:r>
            <a:r>
              <a:rPr sz="3400" spc="-25" dirty="0"/>
              <a:t> </a:t>
            </a:r>
            <a:r>
              <a:rPr sz="3400" spc="5" dirty="0"/>
              <a:t>Network</a:t>
            </a:r>
            <a:endParaRPr sz="3400" dirty="0"/>
          </a:p>
        </p:txBody>
      </p:sp>
      <p:sp>
        <p:nvSpPr>
          <p:cNvPr id="6" name="object 6"/>
          <p:cNvSpPr/>
          <p:nvPr/>
        </p:nvSpPr>
        <p:spPr>
          <a:xfrm>
            <a:off x="77723" y="1053089"/>
            <a:ext cx="5072380" cy="4962525"/>
          </a:xfrm>
          <a:custGeom>
            <a:avLst/>
            <a:gdLst/>
            <a:ahLst/>
            <a:cxnLst/>
            <a:rect l="l" t="t" r="r" b="b"/>
            <a:pathLst>
              <a:path w="5072380" h="4962525">
                <a:moveTo>
                  <a:pt x="4244835" y="0"/>
                </a:moveTo>
                <a:lnTo>
                  <a:pt x="827036" y="0"/>
                </a:lnTo>
                <a:lnTo>
                  <a:pt x="778442" y="1403"/>
                </a:lnTo>
                <a:lnTo>
                  <a:pt x="730587" y="5563"/>
                </a:lnTo>
                <a:lnTo>
                  <a:pt x="683549" y="12402"/>
                </a:lnTo>
                <a:lnTo>
                  <a:pt x="637406" y="21842"/>
                </a:lnTo>
                <a:lnTo>
                  <a:pt x="592234" y="33805"/>
                </a:lnTo>
                <a:lnTo>
                  <a:pt x="548113" y="48214"/>
                </a:lnTo>
                <a:lnTo>
                  <a:pt x="505118" y="64991"/>
                </a:lnTo>
                <a:lnTo>
                  <a:pt x="463328" y="84059"/>
                </a:lnTo>
                <a:lnTo>
                  <a:pt x="422821" y="105340"/>
                </a:lnTo>
                <a:lnTo>
                  <a:pt x="383673" y="128757"/>
                </a:lnTo>
                <a:lnTo>
                  <a:pt x="345964" y="154232"/>
                </a:lnTo>
                <a:lnTo>
                  <a:pt x="309769" y="181688"/>
                </a:lnTo>
                <a:lnTo>
                  <a:pt x="275167" y="211046"/>
                </a:lnTo>
                <a:lnTo>
                  <a:pt x="242235" y="242230"/>
                </a:lnTo>
                <a:lnTo>
                  <a:pt x="211050" y="275161"/>
                </a:lnTo>
                <a:lnTo>
                  <a:pt x="181692" y="309763"/>
                </a:lnTo>
                <a:lnTo>
                  <a:pt x="154236" y="345958"/>
                </a:lnTo>
                <a:lnTo>
                  <a:pt x="128760" y="383668"/>
                </a:lnTo>
                <a:lnTo>
                  <a:pt x="105343" y="422815"/>
                </a:lnTo>
                <a:lnTo>
                  <a:pt x="84061" y="463323"/>
                </a:lnTo>
                <a:lnTo>
                  <a:pt x="64993" y="505113"/>
                </a:lnTo>
                <a:lnTo>
                  <a:pt x="48215" y="548107"/>
                </a:lnTo>
                <a:lnTo>
                  <a:pt x="33806" y="592230"/>
                </a:lnTo>
                <a:lnTo>
                  <a:pt x="21842" y="637402"/>
                </a:lnTo>
                <a:lnTo>
                  <a:pt x="12402" y="683546"/>
                </a:lnTo>
                <a:lnTo>
                  <a:pt x="5564" y="730585"/>
                </a:lnTo>
                <a:lnTo>
                  <a:pt x="1403" y="778441"/>
                </a:lnTo>
                <a:lnTo>
                  <a:pt x="0" y="827036"/>
                </a:lnTo>
                <a:lnTo>
                  <a:pt x="0" y="4135094"/>
                </a:lnTo>
                <a:lnTo>
                  <a:pt x="1403" y="4183690"/>
                </a:lnTo>
                <a:lnTo>
                  <a:pt x="5564" y="4231546"/>
                </a:lnTo>
                <a:lnTo>
                  <a:pt x="12402" y="4278585"/>
                </a:lnTo>
                <a:lnTo>
                  <a:pt x="21842" y="4324729"/>
                </a:lnTo>
                <a:lnTo>
                  <a:pt x="33806" y="4369902"/>
                </a:lnTo>
                <a:lnTo>
                  <a:pt x="48215" y="4414024"/>
                </a:lnTo>
                <a:lnTo>
                  <a:pt x="64993" y="4457020"/>
                </a:lnTo>
                <a:lnTo>
                  <a:pt x="84061" y="4498810"/>
                </a:lnTo>
                <a:lnTo>
                  <a:pt x="105343" y="4539318"/>
                </a:lnTo>
                <a:lnTo>
                  <a:pt x="128760" y="4578466"/>
                </a:lnTo>
                <a:lnTo>
                  <a:pt x="154236" y="4616177"/>
                </a:lnTo>
                <a:lnTo>
                  <a:pt x="181692" y="4652372"/>
                </a:lnTo>
                <a:lnTo>
                  <a:pt x="211050" y="4686975"/>
                </a:lnTo>
                <a:lnTo>
                  <a:pt x="242235" y="4719907"/>
                </a:lnTo>
                <a:lnTo>
                  <a:pt x="275167" y="4751091"/>
                </a:lnTo>
                <a:lnTo>
                  <a:pt x="309769" y="4780450"/>
                </a:lnTo>
                <a:lnTo>
                  <a:pt x="345964" y="4807907"/>
                </a:lnTo>
                <a:lnTo>
                  <a:pt x="383673" y="4833382"/>
                </a:lnTo>
                <a:lnTo>
                  <a:pt x="422821" y="4856800"/>
                </a:lnTo>
                <a:lnTo>
                  <a:pt x="463328" y="4878081"/>
                </a:lnTo>
                <a:lnTo>
                  <a:pt x="505118" y="4897150"/>
                </a:lnTo>
                <a:lnTo>
                  <a:pt x="548113" y="4913928"/>
                </a:lnTo>
                <a:lnTo>
                  <a:pt x="592234" y="4928337"/>
                </a:lnTo>
                <a:lnTo>
                  <a:pt x="637406" y="4940301"/>
                </a:lnTo>
                <a:lnTo>
                  <a:pt x="683549" y="4949741"/>
                </a:lnTo>
                <a:lnTo>
                  <a:pt x="730587" y="4956579"/>
                </a:lnTo>
                <a:lnTo>
                  <a:pt x="778442" y="4960740"/>
                </a:lnTo>
                <a:lnTo>
                  <a:pt x="827036" y="4962144"/>
                </a:lnTo>
                <a:lnTo>
                  <a:pt x="4244835" y="4962144"/>
                </a:lnTo>
                <a:lnTo>
                  <a:pt x="4293429" y="4960740"/>
                </a:lnTo>
                <a:lnTo>
                  <a:pt x="4341284" y="4956579"/>
                </a:lnTo>
                <a:lnTo>
                  <a:pt x="4388322" y="4949741"/>
                </a:lnTo>
                <a:lnTo>
                  <a:pt x="4434465" y="4940301"/>
                </a:lnTo>
                <a:lnTo>
                  <a:pt x="4479637" y="4928337"/>
                </a:lnTo>
                <a:lnTo>
                  <a:pt x="4523758" y="4913928"/>
                </a:lnTo>
                <a:lnTo>
                  <a:pt x="4566753" y="4897150"/>
                </a:lnTo>
                <a:lnTo>
                  <a:pt x="4608543" y="4878081"/>
                </a:lnTo>
                <a:lnTo>
                  <a:pt x="4649050" y="4856800"/>
                </a:lnTo>
                <a:lnTo>
                  <a:pt x="4688198" y="4833382"/>
                </a:lnTo>
                <a:lnTo>
                  <a:pt x="4725907" y="4807907"/>
                </a:lnTo>
                <a:lnTo>
                  <a:pt x="4762102" y="4780450"/>
                </a:lnTo>
                <a:lnTo>
                  <a:pt x="4796704" y="4751091"/>
                </a:lnTo>
                <a:lnTo>
                  <a:pt x="4829636" y="4719907"/>
                </a:lnTo>
                <a:lnTo>
                  <a:pt x="4860821" y="4686975"/>
                </a:lnTo>
                <a:lnTo>
                  <a:pt x="4890179" y="4652372"/>
                </a:lnTo>
                <a:lnTo>
                  <a:pt x="4917635" y="4616177"/>
                </a:lnTo>
                <a:lnTo>
                  <a:pt x="4943111" y="4578466"/>
                </a:lnTo>
                <a:lnTo>
                  <a:pt x="4966528" y="4539318"/>
                </a:lnTo>
                <a:lnTo>
                  <a:pt x="4987810" y="4498810"/>
                </a:lnTo>
                <a:lnTo>
                  <a:pt x="5006878" y="4457020"/>
                </a:lnTo>
                <a:lnTo>
                  <a:pt x="5023656" y="4414024"/>
                </a:lnTo>
                <a:lnTo>
                  <a:pt x="5038065" y="4369902"/>
                </a:lnTo>
                <a:lnTo>
                  <a:pt x="5050029" y="4324729"/>
                </a:lnTo>
                <a:lnTo>
                  <a:pt x="5059469" y="4278585"/>
                </a:lnTo>
                <a:lnTo>
                  <a:pt x="5066307" y="4231546"/>
                </a:lnTo>
                <a:lnTo>
                  <a:pt x="5070468" y="4183690"/>
                </a:lnTo>
                <a:lnTo>
                  <a:pt x="5071872" y="4135094"/>
                </a:lnTo>
                <a:lnTo>
                  <a:pt x="5071872" y="827036"/>
                </a:lnTo>
                <a:lnTo>
                  <a:pt x="5070468" y="778441"/>
                </a:lnTo>
                <a:lnTo>
                  <a:pt x="5066307" y="730585"/>
                </a:lnTo>
                <a:lnTo>
                  <a:pt x="5059469" y="683546"/>
                </a:lnTo>
                <a:lnTo>
                  <a:pt x="5050029" y="637402"/>
                </a:lnTo>
                <a:lnTo>
                  <a:pt x="5038065" y="592230"/>
                </a:lnTo>
                <a:lnTo>
                  <a:pt x="5023656" y="548107"/>
                </a:lnTo>
                <a:lnTo>
                  <a:pt x="5006878" y="505113"/>
                </a:lnTo>
                <a:lnTo>
                  <a:pt x="4987810" y="463323"/>
                </a:lnTo>
                <a:lnTo>
                  <a:pt x="4966528" y="422815"/>
                </a:lnTo>
                <a:lnTo>
                  <a:pt x="4943111" y="383668"/>
                </a:lnTo>
                <a:lnTo>
                  <a:pt x="4917635" y="345958"/>
                </a:lnTo>
                <a:lnTo>
                  <a:pt x="4890179" y="309763"/>
                </a:lnTo>
                <a:lnTo>
                  <a:pt x="4860821" y="275161"/>
                </a:lnTo>
                <a:lnTo>
                  <a:pt x="4829636" y="242230"/>
                </a:lnTo>
                <a:lnTo>
                  <a:pt x="4796704" y="211046"/>
                </a:lnTo>
                <a:lnTo>
                  <a:pt x="4762102" y="181688"/>
                </a:lnTo>
                <a:lnTo>
                  <a:pt x="4725907" y="154232"/>
                </a:lnTo>
                <a:lnTo>
                  <a:pt x="4688198" y="128757"/>
                </a:lnTo>
                <a:lnTo>
                  <a:pt x="4649050" y="105340"/>
                </a:lnTo>
                <a:lnTo>
                  <a:pt x="4608543" y="84059"/>
                </a:lnTo>
                <a:lnTo>
                  <a:pt x="4566753" y="64991"/>
                </a:lnTo>
                <a:lnTo>
                  <a:pt x="4523758" y="48214"/>
                </a:lnTo>
                <a:lnTo>
                  <a:pt x="4479637" y="33805"/>
                </a:lnTo>
                <a:lnTo>
                  <a:pt x="4434465" y="21842"/>
                </a:lnTo>
                <a:lnTo>
                  <a:pt x="4388322" y="12402"/>
                </a:lnTo>
                <a:lnTo>
                  <a:pt x="4341284" y="5563"/>
                </a:lnTo>
                <a:lnTo>
                  <a:pt x="4293429" y="1403"/>
                </a:lnTo>
                <a:lnTo>
                  <a:pt x="4244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7723" y="1053089"/>
            <a:ext cx="5072380" cy="4962525"/>
          </a:xfrm>
          <a:custGeom>
            <a:avLst/>
            <a:gdLst/>
            <a:ahLst/>
            <a:cxnLst/>
            <a:rect l="l" t="t" r="r" b="b"/>
            <a:pathLst>
              <a:path w="5072380" h="4962525">
                <a:moveTo>
                  <a:pt x="0" y="827036"/>
                </a:moveTo>
                <a:lnTo>
                  <a:pt x="1403" y="778441"/>
                </a:lnTo>
                <a:lnTo>
                  <a:pt x="5564" y="730585"/>
                </a:lnTo>
                <a:lnTo>
                  <a:pt x="12402" y="683546"/>
                </a:lnTo>
                <a:lnTo>
                  <a:pt x="21842" y="637402"/>
                </a:lnTo>
                <a:lnTo>
                  <a:pt x="33806" y="592230"/>
                </a:lnTo>
                <a:lnTo>
                  <a:pt x="48215" y="548107"/>
                </a:lnTo>
                <a:lnTo>
                  <a:pt x="64993" y="505113"/>
                </a:lnTo>
                <a:lnTo>
                  <a:pt x="84061" y="463323"/>
                </a:lnTo>
                <a:lnTo>
                  <a:pt x="105343" y="422815"/>
                </a:lnTo>
                <a:lnTo>
                  <a:pt x="128760" y="383668"/>
                </a:lnTo>
                <a:lnTo>
                  <a:pt x="154236" y="345958"/>
                </a:lnTo>
                <a:lnTo>
                  <a:pt x="181692" y="309763"/>
                </a:lnTo>
                <a:lnTo>
                  <a:pt x="211050" y="275161"/>
                </a:lnTo>
                <a:lnTo>
                  <a:pt x="242235" y="242230"/>
                </a:lnTo>
                <a:lnTo>
                  <a:pt x="275167" y="211046"/>
                </a:lnTo>
                <a:lnTo>
                  <a:pt x="309769" y="181688"/>
                </a:lnTo>
                <a:lnTo>
                  <a:pt x="345964" y="154232"/>
                </a:lnTo>
                <a:lnTo>
                  <a:pt x="383673" y="128757"/>
                </a:lnTo>
                <a:lnTo>
                  <a:pt x="422821" y="105340"/>
                </a:lnTo>
                <a:lnTo>
                  <a:pt x="463328" y="84059"/>
                </a:lnTo>
                <a:lnTo>
                  <a:pt x="505118" y="64991"/>
                </a:lnTo>
                <a:lnTo>
                  <a:pt x="548113" y="48214"/>
                </a:lnTo>
                <a:lnTo>
                  <a:pt x="592234" y="33805"/>
                </a:lnTo>
                <a:lnTo>
                  <a:pt x="637406" y="21842"/>
                </a:lnTo>
                <a:lnTo>
                  <a:pt x="683549" y="12402"/>
                </a:lnTo>
                <a:lnTo>
                  <a:pt x="730587" y="5563"/>
                </a:lnTo>
                <a:lnTo>
                  <a:pt x="778442" y="1403"/>
                </a:lnTo>
                <a:lnTo>
                  <a:pt x="827036" y="0"/>
                </a:lnTo>
                <a:lnTo>
                  <a:pt x="4244835" y="0"/>
                </a:lnTo>
                <a:lnTo>
                  <a:pt x="4293429" y="1403"/>
                </a:lnTo>
                <a:lnTo>
                  <a:pt x="4341284" y="5563"/>
                </a:lnTo>
                <a:lnTo>
                  <a:pt x="4388322" y="12402"/>
                </a:lnTo>
                <a:lnTo>
                  <a:pt x="4434465" y="21842"/>
                </a:lnTo>
                <a:lnTo>
                  <a:pt x="4479637" y="33805"/>
                </a:lnTo>
                <a:lnTo>
                  <a:pt x="4523758" y="48214"/>
                </a:lnTo>
                <a:lnTo>
                  <a:pt x="4566753" y="64991"/>
                </a:lnTo>
                <a:lnTo>
                  <a:pt x="4608543" y="84059"/>
                </a:lnTo>
                <a:lnTo>
                  <a:pt x="4649050" y="105340"/>
                </a:lnTo>
                <a:lnTo>
                  <a:pt x="4688198" y="128757"/>
                </a:lnTo>
                <a:lnTo>
                  <a:pt x="4725907" y="154232"/>
                </a:lnTo>
                <a:lnTo>
                  <a:pt x="4762102" y="181688"/>
                </a:lnTo>
                <a:lnTo>
                  <a:pt x="4796704" y="211046"/>
                </a:lnTo>
                <a:lnTo>
                  <a:pt x="4829636" y="242230"/>
                </a:lnTo>
                <a:lnTo>
                  <a:pt x="4860821" y="275161"/>
                </a:lnTo>
                <a:lnTo>
                  <a:pt x="4890179" y="309763"/>
                </a:lnTo>
                <a:lnTo>
                  <a:pt x="4917635" y="345958"/>
                </a:lnTo>
                <a:lnTo>
                  <a:pt x="4943111" y="383668"/>
                </a:lnTo>
                <a:lnTo>
                  <a:pt x="4966528" y="422815"/>
                </a:lnTo>
                <a:lnTo>
                  <a:pt x="4987810" y="463323"/>
                </a:lnTo>
                <a:lnTo>
                  <a:pt x="5006878" y="505113"/>
                </a:lnTo>
                <a:lnTo>
                  <a:pt x="5023656" y="548107"/>
                </a:lnTo>
                <a:lnTo>
                  <a:pt x="5038065" y="592230"/>
                </a:lnTo>
                <a:lnTo>
                  <a:pt x="5050029" y="637402"/>
                </a:lnTo>
                <a:lnTo>
                  <a:pt x="5059469" y="683546"/>
                </a:lnTo>
                <a:lnTo>
                  <a:pt x="5066307" y="730585"/>
                </a:lnTo>
                <a:lnTo>
                  <a:pt x="5070468" y="778441"/>
                </a:lnTo>
                <a:lnTo>
                  <a:pt x="5071872" y="827036"/>
                </a:lnTo>
                <a:lnTo>
                  <a:pt x="5071872" y="4135094"/>
                </a:lnTo>
                <a:lnTo>
                  <a:pt x="5070468" y="4183690"/>
                </a:lnTo>
                <a:lnTo>
                  <a:pt x="5066307" y="4231546"/>
                </a:lnTo>
                <a:lnTo>
                  <a:pt x="5059469" y="4278585"/>
                </a:lnTo>
                <a:lnTo>
                  <a:pt x="5050029" y="4324729"/>
                </a:lnTo>
                <a:lnTo>
                  <a:pt x="5038065" y="4369902"/>
                </a:lnTo>
                <a:lnTo>
                  <a:pt x="5023656" y="4414024"/>
                </a:lnTo>
                <a:lnTo>
                  <a:pt x="5006878" y="4457020"/>
                </a:lnTo>
                <a:lnTo>
                  <a:pt x="4987810" y="4498810"/>
                </a:lnTo>
                <a:lnTo>
                  <a:pt x="4966528" y="4539318"/>
                </a:lnTo>
                <a:lnTo>
                  <a:pt x="4943111" y="4578466"/>
                </a:lnTo>
                <a:lnTo>
                  <a:pt x="4917635" y="4616177"/>
                </a:lnTo>
                <a:lnTo>
                  <a:pt x="4890179" y="4652372"/>
                </a:lnTo>
                <a:lnTo>
                  <a:pt x="4860821" y="4686975"/>
                </a:lnTo>
                <a:lnTo>
                  <a:pt x="4829636" y="4719907"/>
                </a:lnTo>
                <a:lnTo>
                  <a:pt x="4796704" y="4751091"/>
                </a:lnTo>
                <a:lnTo>
                  <a:pt x="4762102" y="4780450"/>
                </a:lnTo>
                <a:lnTo>
                  <a:pt x="4725907" y="4807907"/>
                </a:lnTo>
                <a:lnTo>
                  <a:pt x="4688198" y="4833382"/>
                </a:lnTo>
                <a:lnTo>
                  <a:pt x="4649050" y="4856800"/>
                </a:lnTo>
                <a:lnTo>
                  <a:pt x="4608543" y="4878081"/>
                </a:lnTo>
                <a:lnTo>
                  <a:pt x="4566753" y="4897150"/>
                </a:lnTo>
                <a:lnTo>
                  <a:pt x="4523758" y="4913928"/>
                </a:lnTo>
                <a:lnTo>
                  <a:pt x="4479637" y="4928337"/>
                </a:lnTo>
                <a:lnTo>
                  <a:pt x="4434465" y="4940301"/>
                </a:lnTo>
                <a:lnTo>
                  <a:pt x="4388322" y="4949741"/>
                </a:lnTo>
                <a:lnTo>
                  <a:pt x="4341284" y="4956579"/>
                </a:lnTo>
                <a:lnTo>
                  <a:pt x="4293429" y="4960740"/>
                </a:lnTo>
                <a:lnTo>
                  <a:pt x="4244835" y="4962144"/>
                </a:lnTo>
                <a:lnTo>
                  <a:pt x="827036" y="4962144"/>
                </a:lnTo>
                <a:lnTo>
                  <a:pt x="778442" y="4960740"/>
                </a:lnTo>
                <a:lnTo>
                  <a:pt x="730587" y="4956579"/>
                </a:lnTo>
                <a:lnTo>
                  <a:pt x="683549" y="4949741"/>
                </a:lnTo>
                <a:lnTo>
                  <a:pt x="637406" y="4940301"/>
                </a:lnTo>
                <a:lnTo>
                  <a:pt x="592234" y="4928337"/>
                </a:lnTo>
                <a:lnTo>
                  <a:pt x="548113" y="4913928"/>
                </a:lnTo>
                <a:lnTo>
                  <a:pt x="505118" y="4897150"/>
                </a:lnTo>
                <a:lnTo>
                  <a:pt x="463328" y="4878081"/>
                </a:lnTo>
                <a:lnTo>
                  <a:pt x="422821" y="4856800"/>
                </a:lnTo>
                <a:lnTo>
                  <a:pt x="383673" y="4833382"/>
                </a:lnTo>
                <a:lnTo>
                  <a:pt x="345964" y="4807907"/>
                </a:lnTo>
                <a:lnTo>
                  <a:pt x="309769" y="4780450"/>
                </a:lnTo>
                <a:lnTo>
                  <a:pt x="275167" y="4751091"/>
                </a:lnTo>
                <a:lnTo>
                  <a:pt x="242235" y="4719907"/>
                </a:lnTo>
                <a:lnTo>
                  <a:pt x="211050" y="4686975"/>
                </a:lnTo>
                <a:lnTo>
                  <a:pt x="181692" y="4652372"/>
                </a:lnTo>
                <a:lnTo>
                  <a:pt x="154236" y="4616177"/>
                </a:lnTo>
                <a:lnTo>
                  <a:pt x="128760" y="4578466"/>
                </a:lnTo>
                <a:lnTo>
                  <a:pt x="105343" y="4539318"/>
                </a:lnTo>
                <a:lnTo>
                  <a:pt x="84061" y="4498810"/>
                </a:lnTo>
                <a:lnTo>
                  <a:pt x="64993" y="4457020"/>
                </a:lnTo>
                <a:lnTo>
                  <a:pt x="48215" y="4414024"/>
                </a:lnTo>
                <a:lnTo>
                  <a:pt x="33806" y="4369902"/>
                </a:lnTo>
                <a:lnTo>
                  <a:pt x="21842" y="4324729"/>
                </a:lnTo>
                <a:lnTo>
                  <a:pt x="12402" y="4278585"/>
                </a:lnTo>
                <a:lnTo>
                  <a:pt x="5564" y="4231546"/>
                </a:lnTo>
                <a:lnTo>
                  <a:pt x="1403" y="4183690"/>
                </a:lnTo>
                <a:lnTo>
                  <a:pt x="0" y="4135094"/>
                </a:lnTo>
                <a:lnTo>
                  <a:pt x="0" y="8270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860035" y="1053086"/>
            <a:ext cx="4215765" cy="4962525"/>
          </a:xfrm>
          <a:custGeom>
            <a:avLst/>
            <a:gdLst/>
            <a:ahLst/>
            <a:cxnLst/>
            <a:rect l="l" t="t" r="r" b="b"/>
            <a:pathLst>
              <a:path w="4215765" h="4962525">
                <a:moveTo>
                  <a:pt x="3512807" y="0"/>
                </a:moveTo>
                <a:lnTo>
                  <a:pt x="702576" y="0"/>
                </a:lnTo>
                <a:lnTo>
                  <a:pt x="654473" y="1620"/>
                </a:lnTo>
                <a:lnTo>
                  <a:pt x="607241" y="6413"/>
                </a:lnTo>
                <a:lnTo>
                  <a:pt x="560982" y="14273"/>
                </a:lnTo>
                <a:lnTo>
                  <a:pt x="515803" y="25096"/>
                </a:lnTo>
                <a:lnTo>
                  <a:pt x="471808" y="38777"/>
                </a:lnTo>
                <a:lnTo>
                  <a:pt x="429101" y="55211"/>
                </a:lnTo>
                <a:lnTo>
                  <a:pt x="387788" y="74294"/>
                </a:lnTo>
                <a:lnTo>
                  <a:pt x="347972" y="95922"/>
                </a:lnTo>
                <a:lnTo>
                  <a:pt x="309759" y="119988"/>
                </a:lnTo>
                <a:lnTo>
                  <a:pt x="273252" y="146390"/>
                </a:lnTo>
                <a:lnTo>
                  <a:pt x="238558" y="175022"/>
                </a:lnTo>
                <a:lnTo>
                  <a:pt x="205779" y="205779"/>
                </a:lnTo>
                <a:lnTo>
                  <a:pt x="175022" y="238558"/>
                </a:lnTo>
                <a:lnTo>
                  <a:pt x="146390" y="273252"/>
                </a:lnTo>
                <a:lnTo>
                  <a:pt x="119988" y="309759"/>
                </a:lnTo>
                <a:lnTo>
                  <a:pt x="95922" y="347972"/>
                </a:lnTo>
                <a:lnTo>
                  <a:pt x="74294" y="387788"/>
                </a:lnTo>
                <a:lnTo>
                  <a:pt x="55211" y="429101"/>
                </a:lnTo>
                <a:lnTo>
                  <a:pt x="38777" y="471808"/>
                </a:lnTo>
                <a:lnTo>
                  <a:pt x="25096" y="515803"/>
                </a:lnTo>
                <a:lnTo>
                  <a:pt x="14273" y="560982"/>
                </a:lnTo>
                <a:lnTo>
                  <a:pt x="6413" y="607241"/>
                </a:lnTo>
                <a:lnTo>
                  <a:pt x="1620" y="654473"/>
                </a:lnTo>
                <a:lnTo>
                  <a:pt x="0" y="702576"/>
                </a:lnTo>
                <a:lnTo>
                  <a:pt x="0" y="4259567"/>
                </a:lnTo>
                <a:lnTo>
                  <a:pt x="1620" y="4307670"/>
                </a:lnTo>
                <a:lnTo>
                  <a:pt x="6413" y="4354902"/>
                </a:lnTo>
                <a:lnTo>
                  <a:pt x="14273" y="4401161"/>
                </a:lnTo>
                <a:lnTo>
                  <a:pt x="25096" y="4446340"/>
                </a:lnTo>
                <a:lnTo>
                  <a:pt x="38777" y="4490335"/>
                </a:lnTo>
                <a:lnTo>
                  <a:pt x="55211" y="4533042"/>
                </a:lnTo>
                <a:lnTo>
                  <a:pt x="74294" y="4574355"/>
                </a:lnTo>
                <a:lnTo>
                  <a:pt x="95922" y="4614171"/>
                </a:lnTo>
                <a:lnTo>
                  <a:pt x="119988" y="4652384"/>
                </a:lnTo>
                <a:lnTo>
                  <a:pt x="146390" y="4688891"/>
                </a:lnTo>
                <a:lnTo>
                  <a:pt x="175022" y="4723585"/>
                </a:lnTo>
                <a:lnTo>
                  <a:pt x="205779" y="4756364"/>
                </a:lnTo>
                <a:lnTo>
                  <a:pt x="238558" y="4787121"/>
                </a:lnTo>
                <a:lnTo>
                  <a:pt x="273252" y="4815753"/>
                </a:lnTo>
                <a:lnTo>
                  <a:pt x="309759" y="4842155"/>
                </a:lnTo>
                <a:lnTo>
                  <a:pt x="347972" y="4866221"/>
                </a:lnTo>
                <a:lnTo>
                  <a:pt x="387788" y="4887849"/>
                </a:lnTo>
                <a:lnTo>
                  <a:pt x="429101" y="4906932"/>
                </a:lnTo>
                <a:lnTo>
                  <a:pt x="471808" y="4923366"/>
                </a:lnTo>
                <a:lnTo>
                  <a:pt x="515803" y="4937047"/>
                </a:lnTo>
                <a:lnTo>
                  <a:pt x="560982" y="4947870"/>
                </a:lnTo>
                <a:lnTo>
                  <a:pt x="607241" y="4955730"/>
                </a:lnTo>
                <a:lnTo>
                  <a:pt x="654473" y="4960523"/>
                </a:lnTo>
                <a:lnTo>
                  <a:pt x="702576" y="4962144"/>
                </a:lnTo>
                <a:lnTo>
                  <a:pt x="3512807" y="4962144"/>
                </a:lnTo>
                <a:lnTo>
                  <a:pt x="3560910" y="4960523"/>
                </a:lnTo>
                <a:lnTo>
                  <a:pt x="3608142" y="4955730"/>
                </a:lnTo>
                <a:lnTo>
                  <a:pt x="3654401" y="4947870"/>
                </a:lnTo>
                <a:lnTo>
                  <a:pt x="3699580" y="4937047"/>
                </a:lnTo>
                <a:lnTo>
                  <a:pt x="3743575" y="4923366"/>
                </a:lnTo>
                <a:lnTo>
                  <a:pt x="3786282" y="4906932"/>
                </a:lnTo>
                <a:lnTo>
                  <a:pt x="3827595" y="4887849"/>
                </a:lnTo>
                <a:lnTo>
                  <a:pt x="3867411" y="4866221"/>
                </a:lnTo>
                <a:lnTo>
                  <a:pt x="3905624" y="4842155"/>
                </a:lnTo>
                <a:lnTo>
                  <a:pt x="3942131" y="4815753"/>
                </a:lnTo>
                <a:lnTo>
                  <a:pt x="3976825" y="4787121"/>
                </a:lnTo>
                <a:lnTo>
                  <a:pt x="4009604" y="4756364"/>
                </a:lnTo>
                <a:lnTo>
                  <a:pt x="4040361" y="4723585"/>
                </a:lnTo>
                <a:lnTo>
                  <a:pt x="4068993" y="4688891"/>
                </a:lnTo>
                <a:lnTo>
                  <a:pt x="4095395" y="4652384"/>
                </a:lnTo>
                <a:lnTo>
                  <a:pt x="4119461" y="4614171"/>
                </a:lnTo>
                <a:lnTo>
                  <a:pt x="4141089" y="4574355"/>
                </a:lnTo>
                <a:lnTo>
                  <a:pt x="4160172" y="4533042"/>
                </a:lnTo>
                <a:lnTo>
                  <a:pt x="4176606" y="4490335"/>
                </a:lnTo>
                <a:lnTo>
                  <a:pt x="4190287" y="4446340"/>
                </a:lnTo>
                <a:lnTo>
                  <a:pt x="4201110" y="4401161"/>
                </a:lnTo>
                <a:lnTo>
                  <a:pt x="4208970" y="4354902"/>
                </a:lnTo>
                <a:lnTo>
                  <a:pt x="4213763" y="4307670"/>
                </a:lnTo>
                <a:lnTo>
                  <a:pt x="4215384" y="4259567"/>
                </a:lnTo>
                <a:lnTo>
                  <a:pt x="4215384" y="702576"/>
                </a:lnTo>
                <a:lnTo>
                  <a:pt x="4213763" y="654473"/>
                </a:lnTo>
                <a:lnTo>
                  <a:pt x="4208970" y="607241"/>
                </a:lnTo>
                <a:lnTo>
                  <a:pt x="4201110" y="560982"/>
                </a:lnTo>
                <a:lnTo>
                  <a:pt x="4190287" y="515803"/>
                </a:lnTo>
                <a:lnTo>
                  <a:pt x="4176606" y="471808"/>
                </a:lnTo>
                <a:lnTo>
                  <a:pt x="4160172" y="429101"/>
                </a:lnTo>
                <a:lnTo>
                  <a:pt x="4141089" y="387788"/>
                </a:lnTo>
                <a:lnTo>
                  <a:pt x="4119461" y="347972"/>
                </a:lnTo>
                <a:lnTo>
                  <a:pt x="4095395" y="309759"/>
                </a:lnTo>
                <a:lnTo>
                  <a:pt x="4068993" y="273252"/>
                </a:lnTo>
                <a:lnTo>
                  <a:pt x="4040361" y="238558"/>
                </a:lnTo>
                <a:lnTo>
                  <a:pt x="4009604" y="205779"/>
                </a:lnTo>
                <a:lnTo>
                  <a:pt x="3976825" y="175022"/>
                </a:lnTo>
                <a:lnTo>
                  <a:pt x="3942131" y="146390"/>
                </a:lnTo>
                <a:lnTo>
                  <a:pt x="3905624" y="119988"/>
                </a:lnTo>
                <a:lnTo>
                  <a:pt x="3867411" y="95922"/>
                </a:lnTo>
                <a:lnTo>
                  <a:pt x="3827595" y="74294"/>
                </a:lnTo>
                <a:lnTo>
                  <a:pt x="3786282" y="55211"/>
                </a:lnTo>
                <a:lnTo>
                  <a:pt x="3743575" y="38777"/>
                </a:lnTo>
                <a:lnTo>
                  <a:pt x="3699580" y="25096"/>
                </a:lnTo>
                <a:lnTo>
                  <a:pt x="3654401" y="14273"/>
                </a:lnTo>
                <a:lnTo>
                  <a:pt x="3608142" y="6413"/>
                </a:lnTo>
                <a:lnTo>
                  <a:pt x="3560910" y="1620"/>
                </a:lnTo>
                <a:lnTo>
                  <a:pt x="35128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860035" y="1053086"/>
            <a:ext cx="4215765" cy="4962525"/>
          </a:xfrm>
          <a:custGeom>
            <a:avLst/>
            <a:gdLst/>
            <a:ahLst/>
            <a:cxnLst/>
            <a:rect l="l" t="t" r="r" b="b"/>
            <a:pathLst>
              <a:path w="4215765" h="4962525">
                <a:moveTo>
                  <a:pt x="0" y="702576"/>
                </a:moveTo>
                <a:lnTo>
                  <a:pt x="1620" y="654473"/>
                </a:lnTo>
                <a:lnTo>
                  <a:pt x="6413" y="607241"/>
                </a:lnTo>
                <a:lnTo>
                  <a:pt x="14273" y="560982"/>
                </a:lnTo>
                <a:lnTo>
                  <a:pt x="25096" y="515803"/>
                </a:lnTo>
                <a:lnTo>
                  <a:pt x="38777" y="471808"/>
                </a:lnTo>
                <a:lnTo>
                  <a:pt x="55211" y="429101"/>
                </a:lnTo>
                <a:lnTo>
                  <a:pt x="74294" y="387788"/>
                </a:lnTo>
                <a:lnTo>
                  <a:pt x="95922" y="347972"/>
                </a:lnTo>
                <a:lnTo>
                  <a:pt x="119988" y="309759"/>
                </a:lnTo>
                <a:lnTo>
                  <a:pt x="146390" y="273252"/>
                </a:lnTo>
                <a:lnTo>
                  <a:pt x="175022" y="238558"/>
                </a:lnTo>
                <a:lnTo>
                  <a:pt x="205779" y="205779"/>
                </a:lnTo>
                <a:lnTo>
                  <a:pt x="238558" y="175022"/>
                </a:lnTo>
                <a:lnTo>
                  <a:pt x="273252" y="146390"/>
                </a:lnTo>
                <a:lnTo>
                  <a:pt x="309759" y="119988"/>
                </a:lnTo>
                <a:lnTo>
                  <a:pt x="347972" y="95922"/>
                </a:lnTo>
                <a:lnTo>
                  <a:pt x="387788" y="74294"/>
                </a:lnTo>
                <a:lnTo>
                  <a:pt x="429101" y="55211"/>
                </a:lnTo>
                <a:lnTo>
                  <a:pt x="471808" y="38777"/>
                </a:lnTo>
                <a:lnTo>
                  <a:pt x="515803" y="25096"/>
                </a:lnTo>
                <a:lnTo>
                  <a:pt x="560982" y="14273"/>
                </a:lnTo>
                <a:lnTo>
                  <a:pt x="607241" y="6413"/>
                </a:lnTo>
                <a:lnTo>
                  <a:pt x="654473" y="1620"/>
                </a:lnTo>
                <a:lnTo>
                  <a:pt x="702576" y="0"/>
                </a:lnTo>
                <a:lnTo>
                  <a:pt x="3512807" y="0"/>
                </a:lnTo>
                <a:lnTo>
                  <a:pt x="3560910" y="1620"/>
                </a:lnTo>
                <a:lnTo>
                  <a:pt x="3608142" y="6413"/>
                </a:lnTo>
                <a:lnTo>
                  <a:pt x="3654401" y="14273"/>
                </a:lnTo>
                <a:lnTo>
                  <a:pt x="3699580" y="25096"/>
                </a:lnTo>
                <a:lnTo>
                  <a:pt x="3743575" y="38777"/>
                </a:lnTo>
                <a:lnTo>
                  <a:pt x="3786282" y="55211"/>
                </a:lnTo>
                <a:lnTo>
                  <a:pt x="3827595" y="74294"/>
                </a:lnTo>
                <a:lnTo>
                  <a:pt x="3867411" y="95922"/>
                </a:lnTo>
                <a:lnTo>
                  <a:pt x="3905624" y="119988"/>
                </a:lnTo>
                <a:lnTo>
                  <a:pt x="3942131" y="146390"/>
                </a:lnTo>
                <a:lnTo>
                  <a:pt x="3976825" y="175022"/>
                </a:lnTo>
                <a:lnTo>
                  <a:pt x="4009604" y="205779"/>
                </a:lnTo>
                <a:lnTo>
                  <a:pt x="4040361" y="238558"/>
                </a:lnTo>
                <a:lnTo>
                  <a:pt x="4068993" y="273252"/>
                </a:lnTo>
                <a:lnTo>
                  <a:pt x="4095395" y="309759"/>
                </a:lnTo>
                <a:lnTo>
                  <a:pt x="4119461" y="347972"/>
                </a:lnTo>
                <a:lnTo>
                  <a:pt x="4141089" y="387788"/>
                </a:lnTo>
                <a:lnTo>
                  <a:pt x="4160172" y="429101"/>
                </a:lnTo>
                <a:lnTo>
                  <a:pt x="4176606" y="471808"/>
                </a:lnTo>
                <a:lnTo>
                  <a:pt x="4190287" y="515803"/>
                </a:lnTo>
                <a:lnTo>
                  <a:pt x="4201110" y="560982"/>
                </a:lnTo>
                <a:lnTo>
                  <a:pt x="4208970" y="607241"/>
                </a:lnTo>
                <a:lnTo>
                  <a:pt x="4213763" y="654473"/>
                </a:lnTo>
                <a:lnTo>
                  <a:pt x="4215384" y="702576"/>
                </a:lnTo>
                <a:lnTo>
                  <a:pt x="4215384" y="4259567"/>
                </a:lnTo>
                <a:lnTo>
                  <a:pt x="4213763" y="4307670"/>
                </a:lnTo>
                <a:lnTo>
                  <a:pt x="4208970" y="4354902"/>
                </a:lnTo>
                <a:lnTo>
                  <a:pt x="4201110" y="4401161"/>
                </a:lnTo>
                <a:lnTo>
                  <a:pt x="4190287" y="4446340"/>
                </a:lnTo>
                <a:lnTo>
                  <a:pt x="4176606" y="4490335"/>
                </a:lnTo>
                <a:lnTo>
                  <a:pt x="4160172" y="4533042"/>
                </a:lnTo>
                <a:lnTo>
                  <a:pt x="4141089" y="4574355"/>
                </a:lnTo>
                <a:lnTo>
                  <a:pt x="4119461" y="4614171"/>
                </a:lnTo>
                <a:lnTo>
                  <a:pt x="4095395" y="4652384"/>
                </a:lnTo>
                <a:lnTo>
                  <a:pt x="4068993" y="4688891"/>
                </a:lnTo>
                <a:lnTo>
                  <a:pt x="4040361" y="4723585"/>
                </a:lnTo>
                <a:lnTo>
                  <a:pt x="4009604" y="4756364"/>
                </a:lnTo>
                <a:lnTo>
                  <a:pt x="3976825" y="4787121"/>
                </a:lnTo>
                <a:lnTo>
                  <a:pt x="3942131" y="4815753"/>
                </a:lnTo>
                <a:lnTo>
                  <a:pt x="3905624" y="4842155"/>
                </a:lnTo>
                <a:lnTo>
                  <a:pt x="3867411" y="4866221"/>
                </a:lnTo>
                <a:lnTo>
                  <a:pt x="3827595" y="4887849"/>
                </a:lnTo>
                <a:lnTo>
                  <a:pt x="3786282" y="4906932"/>
                </a:lnTo>
                <a:lnTo>
                  <a:pt x="3743575" y="4923366"/>
                </a:lnTo>
                <a:lnTo>
                  <a:pt x="3699580" y="4937047"/>
                </a:lnTo>
                <a:lnTo>
                  <a:pt x="3654401" y="4947870"/>
                </a:lnTo>
                <a:lnTo>
                  <a:pt x="3608142" y="4955730"/>
                </a:lnTo>
                <a:lnTo>
                  <a:pt x="3560910" y="4960523"/>
                </a:lnTo>
                <a:lnTo>
                  <a:pt x="3512807" y="4962144"/>
                </a:lnTo>
                <a:lnTo>
                  <a:pt x="702576" y="4962144"/>
                </a:lnTo>
                <a:lnTo>
                  <a:pt x="654473" y="4960523"/>
                </a:lnTo>
                <a:lnTo>
                  <a:pt x="607241" y="4955730"/>
                </a:lnTo>
                <a:lnTo>
                  <a:pt x="560982" y="4947870"/>
                </a:lnTo>
                <a:lnTo>
                  <a:pt x="515803" y="4937047"/>
                </a:lnTo>
                <a:lnTo>
                  <a:pt x="471808" y="4923366"/>
                </a:lnTo>
                <a:lnTo>
                  <a:pt x="429101" y="4906932"/>
                </a:lnTo>
                <a:lnTo>
                  <a:pt x="387788" y="4887849"/>
                </a:lnTo>
                <a:lnTo>
                  <a:pt x="347972" y="4866221"/>
                </a:lnTo>
                <a:lnTo>
                  <a:pt x="309759" y="4842155"/>
                </a:lnTo>
                <a:lnTo>
                  <a:pt x="273252" y="4815753"/>
                </a:lnTo>
                <a:lnTo>
                  <a:pt x="238558" y="4787121"/>
                </a:lnTo>
                <a:lnTo>
                  <a:pt x="205779" y="4756364"/>
                </a:lnTo>
                <a:lnTo>
                  <a:pt x="175022" y="4723585"/>
                </a:lnTo>
                <a:lnTo>
                  <a:pt x="146390" y="4688891"/>
                </a:lnTo>
                <a:lnTo>
                  <a:pt x="119988" y="4652384"/>
                </a:lnTo>
                <a:lnTo>
                  <a:pt x="95922" y="4614171"/>
                </a:lnTo>
                <a:lnTo>
                  <a:pt x="74294" y="4574355"/>
                </a:lnTo>
                <a:lnTo>
                  <a:pt x="55211" y="4533042"/>
                </a:lnTo>
                <a:lnTo>
                  <a:pt x="38777" y="4490335"/>
                </a:lnTo>
                <a:lnTo>
                  <a:pt x="25096" y="4446340"/>
                </a:lnTo>
                <a:lnTo>
                  <a:pt x="14273" y="4401161"/>
                </a:lnTo>
                <a:lnTo>
                  <a:pt x="6413" y="4354902"/>
                </a:lnTo>
                <a:lnTo>
                  <a:pt x="1620" y="4307670"/>
                </a:lnTo>
                <a:lnTo>
                  <a:pt x="0" y="4259567"/>
                </a:lnTo>
                <a:lnTo>
                  <a:pt x="0" y="7025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599944" y="1060704"/>
            <a:ext cx="4532375" cy="4952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943597" y="4712208"/>
            <a:ext cx="378460" cy="226060"/>
          </a:xfrm>
          <a:custGeom>
            <a:avLst/>
            <a:gdLst/>
            <a:ahLst/>
            <a:cxnLst/>
            <a:rect l="l" t="t" r="r" b="b"/>
            <a:pathLst>
              <a:path w="378460" h="226060">
                <a:moveTo>
                  <a:pt x="148259" y="0"/>
                </a:moveTo>
                <a:lnTo>
                  <a:pt x="0" y="41389"/>
                </a:lnTo>
                <a:lnTo>
                  <a:pt x="133642" y="86906"/>
                </a:lnTo>
                <a:lnTo>
                  <a:pt x="87706" y="101396"/>
                </a:lnTo>
                <a:lnTo>
                  <a:pt x="215074" y="144856"/>
                </a:lnTo>
                <a:lnTo>
                  <a:pt x="175399" y="155194"/>
                </a:lnTo>
                <a:lnTo>
                  <a:pt x="377951" y="225552"/>
                </a:lnTo>
                <a:lnTo>
                  <a:pt x="258927" y="134505"/>
                </a:lnTo>
                <a:lnTo>
                  <a:pt x="290258" y="126225"/>
                </a:lnTo>
                <a:lnTo>
                  <a:pt x="194195" y="72428"/>
                </a:lnTo>
                <a:lnTo>
                  <a:pt x="225526" y="64147"/>
                </a:lnTo>
                <a:lnTo>
                  <a:pt x="148259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945121" y="4713732"/>
            <a:ext cx="378460" cy="226060"/>
          </a:xfrm>
          <a:custGeom>
            <a:avLst/>
            <a:gdLst/>
            <a:ahLst/>
            <a:cxnLst/>
            <a:rect l="l" t="t" r="r" b="b"/>
            <a:pathLst>
              <a:path w="378460" h="226060">
                <a:moveTo>
                  <a:pt x="148259" y="0"/>
                </a:moveTo>
                <a:lnTo>
                  <a:pt x="0" y="41389"/>
                </a:lnTo>
                <a:lnTo>
                  <a:pt x="133642" y="86906"/>
                </a:lnTo>
                <a:lnTo>
                  <a:pt x="87706" y="101396"/>
                </a:lnTo>
                <a:lnTo>
                  <a:pt x="215074" y="144856"/>
                </a:lnTo>
                <a:lnTo>
                  <a:pt x="175399" y="155194"/>
                </a:lnTo>
                <a:lnTo>
                  <a:pt x="377951" y="225552"/>
                </a:lnTo>
                <a:lnTo>
                  <a:pt x="258927" y="134505"/>
                </a:lnTo>
                <a:lnTo>
                  <a:pt x="290258" y="126225"/>
                </a:lnTo>
                <a:lnTo>
                  <a:pt x="194195" y="72428"/>
                </a:lnTo>
                <a:lnTo>
                  <a:pt x="225526" y="64147"/>
                </a:lnTo>
                <a:lnTo>
                  <a:pt x="148259" y="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553226" y="1871345"/>
            <a:ext cx="2331389" cy="3218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471892" y="4424989"/>
            <a:ext cx="511809" cy="774700"/>
          </a:xfrm>
          <a:custGeom>
            <a:avLst/>
            <a:gdLst/>
            <a:ahLst/>
            <a:cxnLst/>
            <a:rect l="l" t="t" r="r" b="b"/>
            <a:pathLst>
              <a:path w="511810" h="774700">
                <a:moveTo>
                  <a:pt x="511683" y="3161"/>
                </a:moveTo>
                <a:lnTo>
                  <a:pt x="457348" y="0"/>
                </a:lnTo>
                <a:lnTo>
                  <a:pt x="404397" y="1749"/>
                </a:lnTo>
                <a:lnTo>
                  <a:pt x="353176" y="8211"/>
                </a:lnTo>
                <a:lnTo>
                  <a:pt x="304032" y="19188"/>
                </a:lnTo>
                <a:lnTo>
                  <a:pt x="257311" y="34483"/>
                </a:lnTo>
                <a:lnTo>
                  <a:pt x="213359" y="53896"/>
                </a:lnTo>
                <a:lnTo>
                  <a:pt x="172524" y="77232"/>
                </a:lnTo>
                <a:lnTo>
                  <a:pt x="135151" y="104291"/>
                </a:lnTo>
                <a:lnTo>
                  <a:pt x="101588" y="134876"/>
                </a:lnTo>
                <a:lnTo>
                  <a:pt x="72180" y="168789"/>
                </a:lnTo>
                <a:lnTo>
                  <a:pt x="47275" y="205832"/>
                </a:lnTo>
                <a:lnTo>
                  <a:pt x="27218" y="245807"/>
                </a:lnTo>
                <a:lnTo>
                  <a:pt x="12357" y="288517"/>
                </a:lnTo>
                <a:lnTo>
                  <a:pt x="3545" y="330435"/>
                </a:lnTo>
                <a:lnTo>
                  <a:pt x="0" y="372701"/>
                </a:lnTo>
                <a:lnTo>
                  <a:pt x="1564" y="415013"/>
                </a:lnTo>
                <a:lnTo>
                  <a:pt x="8083" y="457069"/>
                </a:lnTo>
                <a:lnTo>
                  <a:pt x="19399" y="498568"/>
                </a:lnTo>
                <a:lnTo>
                  <a:pt x="35357" y="539207"/>
                </a:lnTo>
                <a:lnTo>
                  <a:pt x="55800" y="578685"/>
                </a:lnTo>
                <a:lnTo>
                  <a:pt x="80572" y="616700"/>
                </a:lnTo>
                <a:lnTo>
                  <a:pt x="109516" y="652950"/>
                </a:lnTo>
                <a:lnTo>
                  <a:pt x="142477" y="687134"/>
                </a:lnTo>
                <a:lnTo>
                  <a:pt x="179297" y="718949"/>
                </a:lnTo>
                <a:lnTo>
                  <a:pt x="219822" y="748094"/>
                </a:lnTo>
                <a:lnTo>
                  <a:pt x="263893" y="774267"/>
                </a:lnTo>
              </a:path>
            </a:pathLst>
          </a:custGeom>
          <a:ln w="28575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598793" y="4497432"/>
            <a:ext cx="447040" cy="666750"/>
          </a:xfrm>
          <a:custGeom>
            <a:avLst/>
            <a:gdLst/>
            <a:ahLst/>
            <a:cxnLst/>
            <a:rect l="l" t="t" r="r" b="b"/>
            <a:pathLst>
              <a:path w="447039" h="666750">
                <a:moveTo>
                  <a:pt x="446436" y="3113"/>
                </a:moveTo>
                <a:lnTo>
                  <a:pt x="394992" y="0"/>
                </a:lnTo>
                <a:lnTo>
                  <a:pt x="345007" y="1863"/>
                </a:lnTo>
                <a:lnTo>
                  <a:pt x="296867" y="8487"/>
                </a:lnTo>
                <a:lnTo>
                  <a:pt x="250958" y="19656"/>
                </a:lnTo>
                <a:lnTo>
                  <a:pt x="207669" y="35153"/>
                </a:lnTo>
                <a:lnTo>
                  <a:pt x="167384" y="54764"/>
                </a:lnTo>
                <a:lnTo>
                  <a:pt x="130491" y="78271"/>
                </a:lnTo>
                <a:lnTo>
                  <a:pt x="97376" y="105459"/>
                </a:lnTo>
                <a:lnTo>
                  <a:pt x="68427" y="136112"/>
                </a:lnTo>
                <a:lnTo>
                  <a:pt x="44028" y="170013"/>
                </a:lnTo>
                <a:lnTo>
                  <a:pt x="24568" y="206948"/>
                </a:lnTo>
                <a:lnTo>
                  <a:pt x="10433" y="246699"/>
                </a:lnTo>
                <a:lnTo>
                  <a:pt x="2001" y="289492"/>
                </a:lnTo>
                <a:lnTo>
                  <a:pt x="0" y="332661"/>
                </a:lnTo>
                <a:lnTo>
                  <a:pt x="4199" y="375773"/>
                </a:lnTo>
                <a:lnTo>
                  <a:pt x="14368" y="418392"/>
                </a:lnTo>
                <a:lnTo>
                  <a:pt x="30277" y="460085"/>
                </a:lnTo>
                <a:lnTo>
                  <a:pt x="51694" y="500418"/>
                </a:lnTo>
                <a:lnTo>
                  <a:pt x="78389" y="538958"/>
                </a:lnTo>
                <a:lnTo>
                  <a:pt x="110133" y="575269"/>
                </a:lnTo>
                <a:lnTo>
                  <a:pt x="146693" y="608919"/>
                </a:lnTo>
                <a:lnTo>
                  <a:pt x="187840" y="639473"/>
                </a:lnTo>
                <a:lnTo>
                  <a:pt x="233343" y="666497"/>
                </a:lnTo>
              </a:path>
            </a:pathLst>
          </a:custGeom>
          <a:ln w="28575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826729" y="4571265"/>
            <a:ext cx="404495" cy="560705"/>
          </a:xfrm>
          <a:custGeom>
            <a:avLst/>
            <a:gdLst/>
            <a:ahLst/>
            <a:cxnLst/>
            <a:rect l="l" t="t" r="r" b="b"/>
            <a:pathLst>
              <a:path w="404494" h="560704">
                <a:moveTo>
                  <a:pt x="403899" y="4188"/>
                </a:moveTo>
                <a:lnTo>
                  <a:pt x="347088" y="0"/>
                </a:lnTo>
                <a:lnTo>
                  <a:pt x="292454" y="1901"/>
                </a:lnTo>
                <a:lnTo>
                  <a:pt x="240608" y="9591"/>
                </a:lnTo>
                <a:lnTo>
                  <a:pt x="192162" y="22767"/>
                </a:lnTo>
                <a:lnTo>
                  <a:pt x="147729" y="41126"/>
                </a:lnTo>
                <a:lnTo>
                  <a:pt x="107920" y="64366"/>
                </a:lnTo>
                <a:lnTo>
                  <a:pt x="73346" y="92186"/>
                </a:lnTo>
                <a:lnTo>
                  <a:pt x="44621" y="124283"/>
                </a:lnTo>
                <a:lnTo>
                  <a:pt x="22357" y="160354"/>
                </a:lnTo>
                <a:lnTo>
                  <a:pt x="7164" y="200098"/>
                </a:lnTo>
                <a:lnTo>
                  <a:pt x="0" y="239838"/>
                </a:lnTo>
                <a:lnTo>
                  <a:pt x="17" y="280087"/>
                </a:lnTo>
                <a:lnTo>
                  <a:pt x="6918" y="320344"/>
                </a:lnTo>
                <a:lnTo>
                  <a:pt x="20402" y="360110"/>
                </a:lnTo>
                <a:lnTo>
                  <a:pt x="40173" y="398886"/>
                </a:lnTo>
                <a:lnTo>
                  <a:pt x="65929" y="436172"/>
                </a:lnTo>
                <a:lnTo>
                  <a:pt x="97374" y="471469"/>
                </a:lnTo>
                <a:lnTo>
                  <a:pt x="134208" y="504276"/>
                </a:lnTo>
                <a:lnTo>
                  <a:pt x="176132" y="534093"/>
                </a:lnTo>
                <a:lnTo>
                  <a:pt x="222848" y="560423"/>
                </a:lnTo>
              </a:path>
            </a:pathLst>
          </a:custGeom>
          <a:ln w="28575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996811" y="4686099"/>
            <a:ext cx="417830" cy="524510"/>
          </a:xfrm>
          <a:custGeom>
            <a:avLst/>
            <a:gdLst/>
            <a:ahLst/>
            <a:cxnLst/>
            <a:rect l="l" t="t" r="r" b="b"/>
            <a:pathLst>
              <a:path w="417830" h="524510">
                <a:moveTo>
                  <a:pt x="417271" y="5884"/>
                </a:moveTo>
                <a:lnTo>
                  <a:pt x="357441" y="21"/>
                </a:lnTo>
                <a:lnTo>
                  <a:pt x="300073" y="0"/>
                </a:lnTo>
                <a:lnTo>
                  <a:pt x="245806" y="5554"/>
                </a:lnTo>
                <a:lnTo>
                  <a:pt x="195276" y="16416"/>
                </a:lnTo>
                <a:lnTo>
                  <a:pt x="149120" y="32321"/>
                </a:lnTo>
                <a:lnTo>
                  <a:pt x="107976" y="53001"/>
                </a:lnTo>
                <a:lnTo>
                  <a:pt x="72481" y="78189"/>
                </a:lnTo>
                <a:lnTo>
                  <a:pt x="43272" y="107618"/>
                </a:lnTo>
                <a:lnTo>
                  <a:pt x="20986" y="141022"/>
                </a:lnTo>
                <a:lnTo>
                  <a:pt x="6261" y="178134"/>
                </a:lnTo>
                <a:lnTo>
                  <a:pt x="0" y="215328"/>
                </a:lnTo>
                <a:lnTo>
                  <a:pt x="1251" y="253226"/>
                </a:lnTo>
                <a:lnTo>
                  <a:pt x="9690" y="291349"/>
                </a:lnTo>
                <a:lnTo>
                  <a:pt x="24989" y="329220"/>
                </a:lnTo>
                <a:lnTo>
                  <a:pt x="46823" y="366361"/>
                </a:lnTo>
                <a:lnTo>
                  <a:pt x="74866" y="402293"/>
                </a:lnTo>
                <a:lnTo>
                  <a:pt x="108790" y="436539"/>
                </a:lnTo>
                <a:lnTo>
                  <a:pt x="148271" y="468619"/>
                </a:lnTo>
                <a:lnTo>
                  <a:pt x="192981" y="498057"/>
                </a:lnTo>
                <a:lnTo>
                  <a:pt x="242595" y="524374"/>
                </a:lnTo>
              </a:path>
            </a:pathLst>
          </a:custGeom>
          <a:ln w="28575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219757" y="4788545"/>
            <a:ext cx="359410" cy="446405"/>
          </a:xfrm>
          <a:custGeom>
            <a:avLst/>
            <a:gdLst/>
            <a:ahLst/>
            <a:cxnLst/>
            <a:rect l="l" t="t" r="r" b="b"/>
            <a:pathLst>
              <a:path w="359410" h="446404">
                <a:moveTo>
                  <a:pt x="359064" y="5604"/>
                </a:moveTo>
                <a:lnTo>
                  <a:pt x="301978" y="0"/>
                </a:lnTo>
                <a:lnTo>
                  <a:pt x="247577" y="539"/>
                </a:lnTo>
                <a:lnTo>
                  <a:pt x="196617" y="6913"/>
                </a:lnTo>
                <a:lnTo>
                  <a:pt x="149856" y="18810"/>
                </a:lnTo>
                <a:lnTo>
                  <a:pt x="108053" y="35921"/>
                </a:lnTo>
                <a:lnTo>
                  <a:pt x="71965" y="57935"/>
                </a:lnTo>
                <a:lnTo>
                  <a:pt x="42350" y="84543"/>
                </a:lnTo>
                <a:lnTo>
                  <a:pt x="19966" y="115433"/>
                </a:lnTo>
                <a:lnTo>
                  <a:pt x="0" y="190172"/>
                </a:lnTo>
                <a:lnTo>
                  <a:pt x="4553" y="230850"/>
                </a:lnTo>
                <a:lnTo>
                  <a:pt x="18663" y="271516"/>
                </a:lnTo>
                <a:lnTo>
                  <a:pt x="41761" y="311356"/>
                </a:lnTo>
                <a:lnTo>
                  <a:pt x="73276" y="349559"/>
                </a:lnTo>
                <a:lnTo>
                  <a:pt x="112639" y="385310"/>
                </a:lnTo>
                <a:lnTo>
                  <a:pt x="159281" y="417797"/>
                </a:lnTo>
                <a:lnTo>
                  <a:pt x="212633" y="446205"/>
                </a:lnTo>
              </a:path>
            </a:pathLst>
          </a:custGeom>
          <a:ln w="28575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357760" y="4813914"/>
            <a:ext cx="324485" cy="378460"/>
          </a:xfrm>
          <a:custGeom>
            <a:avLst/>
            <a:gdLst/>
            <a:ahLst/>
            <a:cxnLst/>
            <a:rect l="l" t="t" r="r" b="b"/>
            <a:pathLst>
              <a:path w="324485" h="378460">
                <a:moveTo>
                  <a:pt x="323903" y="5993"/>
                </a:moveTo>
                <a:lnTo>
                  <a:pt x="265298" y="0"/>
                </a:lnTo>
                <a:lnTo>
                  <a:pt x="210087" y="604"/>
                </a:lnTo>
                <a:lnTo>
                  <a:pt x="159235" y="7454"/>
                </a:lnTo>
                <a:lnTo>
                  <a:pt x="113710" y="20195"/>
                </a:lnTo>
                <a:lnTo>
                  <a:pt x="74478" y="38473"/>
                </a:lnTo>
                <a:lnTo>
                  <a:pt x="42505" y="61936"/>
                </a:lnTo>
                <a:lnTo>
                  <a:pt x="4206" y="122998"/>
                </a:lnTo>
                <a:lnTo>
                  <a:pt x="0" y="161537"/>
                </a:lnTo>
                <a:lnTo>
                  <a:pt x="7665" y="201095"/>
                </a:lnTo>
                <a:lnTo>
                  <a:pt x="26425" y="240643"/>
                </a:lnTo>
                <a:lnTo>
                  <a:pt x="55503" y="279152"/>
                </a:lnTo>
                <a:lnTo>
                  <a:pt x="94120" y="315593"/>
                </a:lnTo>
                <a:lnTo>
                  <a:pt x="141500" y="348936"/>
                </a:lnTo>
                <a:lnTo>
                  <a:pt x="196865" y="378154"/>
                </a:lnTo>
              </a:path>
            </a:pathLst>
          </a:custGeom>
          <a:ln w="28575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2521237" y="4891426"/>
            <a:ext cx="288925" cy="326390"/>
          </a:xfrm>
          <a:custGeom>
            <a:avLst/>
            <a:gdLst/>
            <a:ahLst/>
            <a:cxnLst/>
            <a:rect l="l" t="t" r="r" b="b"/>
            <a:pathLst>
              <a:path w="288925" h="326389">
                <a:moveTo>
                  <a:pt x="288397" y="5977"/>
                </a:moveTo>
                <a:lnTo>
                  <a:pt x="228552" y="0"/>
                </a:lnTo>
                <a:lnTo>
                  <a:pt x="172953" y="1413"/>
                </a:lnTo>
                <a:lnTo>
                  <a:pt x="122879" y="9779"/>
                </a:lnTo>
                <a:lnTo>
                  <a:pt x="79607" y="24658"/>
                </a:lnTo>
                <a:lnTo>
                  <a:pt x="44415" y="45611"/>
                </a:lnTo>
                <a:lnTo>
                  <a:pt x="3383" y="103983"/>
                </a:lnTo>
                <a:lnTo>
                  <a:pt x="0" y="137184"/>
                </a:lnTo>
                <a:lnTo>
                  <a:pt x="7264" y="171389"/>
                </a:lnTo>
                <a:lnTo>
                  <a:pt x="24473" y="205707"/>
                </a:lnTo>
                <a:lnTo>
                  <a:pt x="50924" y="239244"/>
                </a:lnTo>
                <a:lnTo>
                  <a:pt x="85911" y="271108"/>
                </a:lnTo>
                <a:lnTo>
                  <a:pt x="128731" y="300406"/>
                </a:lnTo>
                <a:lnTo>
                  <a:pt x="178681" y="326245"/>
                </a:lnTo>
              </a:path>
            </a:pathLst>
          </a:custGeom>
          <a:ln w="28575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2721602" y="4994874"/>
            <a:ext cx="257810" cy="286385"/>
          </a:xfrm>
          <a:custGeom>
            <a:avLst/>
            <a:gdLst/>
            <a:ahLst/>
            <a:cxnLst/>
            <a:rect l="l" t="t" r="r" b="b"/>
            <a:pathLst>
              <a:path w="257810" h="286385">
                <a:moveTo>
                  <a:pt x="257768" y="6062"/>
                </a:moveTo>
                <a:lnTo>
                  <a:pt x="195493" y="0"/>
                </a:lnTo>
                <a:lnTo>
                  <a:pt x="138649" y="2792"/>
                </a:lnTo>
                <a:lnTo>
                  <a:pt x="89077" y="13833"/>
                </a:lnTo>
                <a:lnTo>
                  <a:pt x="48617" y="32514"/>
                </a:lnTo>
                <a:lnTo>
                  <a:pt x="19110" y="58227"/>
                </a:lnTo>
                <a:lnTo>
                  <a:pt x="2396" y="90365"/>
                </a:lnTo>
                <a:lnTo>
                  <a:pt x="0" y="124498"/>
                </a:lnTo>
                <a:lnTo>
                  <a:pt x="10447" y="159715"/>
                </a:lnTo>
                <a:lnTo>
                  <a:pt x="32725" y="194757"/>
                </a:lnTo>
                <a:lnTo>
                  <a:pt x="65821" y="228368"/>
                </a:lnTo>
                <a:lnTo>
                  <a:pt x="108720" y="259289"/>
                </a:lnTo>
                <a:lnTo>
                  <a:pt x="160410" y="286262"/>
                </a:lnTo>
              </a:path>
            </a:pathLst>
          </a:custGeom>
          <a:ln w="28575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2861217" y="5051746"/>
            <a:ext cx="208915" cy="219710"/>
          </a:xfrm>
          <a:custGeom>
            <a:avLst/>
            <a:gdLst/>
            <a:ahLst/>
            <a:cxnLst/>
            <a:rect l="l" t="t" r="r" b="b"/>
            <a:pathLst>
              <a:path w="208914" h="219710">
                <a:moveTo>
                  <a:pt x="208418" y="5748"/>
                </a:moveTo>
                <a:lnTo>
                  <a:pt x="147443" y="0"/>
                </a:lnTo>
                <a:lnTo>
                  <a:pt x="93600" y="3959"/>
                </a:lnTo>
                <a:lnTo>
                  <a:pt x="49444" y="16878"/>
                </a:lnTo>
                <a:lnTo>
                  <a:pt x="17531" y="38009"/>
                </a:lnTo>
                <a:lnTo>
                  <a:pt x="417" y="66606"/>
                </a:lnTo>
                <a:lnTo>
                  <a:pt x="0" y="98064"/>
                </a:lnTo>
                <a:lnTo>
                  <a:pt x="14496" y="130758"/>
                </a:lnTo>
                <a:lnTo>
                  <a:pt x="42452" y="163012"/>
                </a:lnTo>
                <a:lnTo>
                  <a:pt x="82414" y="193152"/>
                </a:lnTo>
                <a:lnTo>
                  <a:pt x="132929" y="219501"/>
                </a:lnTo>
              </a:path>
            </a:pathLst>
          </a:custGeom>
          <a:ln w="28575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2996375" y="5094948"/>
            <a:ext cx="133985" cy="167005"/>
          </a:xfrm>
          <a:custGeom>
            <a:avLst/>
            <a:gdLst/>
            <a:ahLst/>
            <a:cxnLst/>
            <a:rect l="l" t="t" r="r" b="b"/>
            <a:pathLst>
              <a:path w="133985" h="167004">
                <a:moveTo>
                  <a:pt x="133799" y="1665"/>
                </a:moveTo>
                <a:lnTo>
                  <a:pt x="86829" y="0"/>
                </a:lnTo>
                <a:lnTo>
                  <a:pt x="46750" y="9371"/>
                </a:lnTo>
                <a:lnTo>
                  <a:pt x="411" y="55881"/>
                </a:lnTo>
                <a:lnTo>
                  <a:pt x="0" y="86013"/>
                </a:lnTo>
                <a:lnTo>
                  <a:pt x="13835" y="116137"/>
                </a:lnTo>
                <a:lnTo>
                  <a:pt x="40234" y="143832"/>
                </a:lnTo>
                <a:lnTo>
                  <a:pt x="77513" y="166676"/>
                </a:lnTo>
              </a:path>
            </a:pathLst>
          </a:custGeom>
          <a:ln w="28574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385559" y="2767583"/>
            <a:ext cx="432815" cy="560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042659" y="3896751"/>
            <a:ext cx="1624965" cy="862330"/>
          </a:xfrm>
          <a:custGeom>
            <a:avLst/>
            <a:gdLst/>
            <a:ahLst/>
            <a:cxnLst/>
            <a:rect l="l" t="t" r="r" b="b"/>
            <a:pathLst>
              <a:path w="1624965" h="862329">
                <a:moveTo>
                  <a:pt x="1624584" y="53352"/>
                </a:moveTo>
                <a:lnTo>
                  <a:pt x="1571613" y="40709"/>
                </a:lnTo>
                <a:lnTo>
                  <a:pt x="1518972" y="28708"/>
                </a:lnTo>
                <a:lnTo>
                  <a:pt x="1466989" y="17994"/>
                </a:lnTo>
                <a:lnTo>
                  <a:pt x="1415994" y="9209"/>
                </a:lnTo>
                <a:lnTo>
                  <a:pt x="1366315" y="2996"/>
                </a:lnTo>
                <a:lnTo>
                  <a:pt x="1318282" y="0"/>
                </a:lnTo>
                <a:lnTo>
                  <a:pt x="1272223" y="861"/>
                </a:lnTo>
                <a:lnTo>
                  <a:pt x="1228467" y="6225"/>
                </a:lnTo>
                <a:lnTo>
                  <a:pt x="1187343" y="16733"/>
                </a:lnTo>
                <a:lnTo>
                  <a:pt x="1149181" y="33030"/>
                </a:lnTo>
                <a:lnTo>
                  <a:pt x="1114309" y="55757"/>
                </a:lnTo>
                <a:lnTo>
                  <a:pt x="1083056" y="85559"/>
                </a:lnTo>
                <a:lnTo>
                  <a:pt x="1053740" y="142270"/>
                </a:lnTo>
                <a:lnTo>
                  <a:pt x="1044139" y="180015"/>
                </a:lnTo>
                <a:lnTo>
                  <a:pt x="1037246" y="222818"/>
                </a:lnTo>
                <a:lnTo>
                  <a:pt x="1032564" y="269776"/>
                </a:lnTo>
                <a:lnTo>
                  <a:pt x="1029595" y="319990"/>
                </a:lnTo>
                <a:lnTo>
                  <a:pt x="1027842" y="372555"/>
                </a:lnTo>
                <a:lnTo>
                  <a:pt x="1026807" y="426572"/>
                </a:lnTo>
                <a:lnTo>
                  <a:pt x="1025994" y="481138"/>
                </a:lnTo>
                <a:lnTo>
                  <a:pt x="1024905" y="535352"/>
                </a:lnTo>
                <a:lnTo>
                  <a:pt x="1023041" y="588312"/>
                </a:lnTo>
                <a:lnTo>
                  <a:pt x="1019907" y="639116"/>
                </a:lnTo>
                <a:lnTo>
                  <a:pt x="1015005" y="686863"/>
                </a:lnTo>
                <a:lnTo>
                  <a:pt x="1007836" y="730651"/>
                </a:lnTo>
                <a:lnTo>
                  <a:pt x="997904" y="769578"/>
                </a:lnTo>
                <a:lnTo>
                  <a:pt x="967762" y="829244"/>
                </a:lnTo>
                <a:lnTo>
                  <a:pt x="920597" y="858646"/>
                </a:lnTo>
                <a:lnTo>
                  <a:pt x="894826" y="861755"/>
                </a:lnTo>
                <a:lnTo>
                  <a:pt x="866811" y="860958"/>
                </a:lnTo>
                <a:lnTo>
                  <a:pt x="804481" y="848385"/>
                </a:lnTo>
                <a:lnTo>
                  <a:pt x="734461" y="822418"/>
                </a:lnTo>
                <a:lnTo>
                  <a:pt x="696834" y="804876"/>
                </a:lnTo>
                <a:lnTo>
                  <a:pt x="657605" y="784544"/>
                </a:lnTo>
                <a:lnTo>
                  <a:pt x="616881" y="761607"/>
                </a:lnTo>
                <a:lnTo>
                  <a:pt x="574768" y="736251"/>
                </a:lnTo>
                <a:lnTo>
                  <a:pt x="531374" y="708663"/>
                </a:lnTo>
                <a:lnTo>
                  <a:pt x="486805" y="679028"/>
                </a:lnTo>
                <a:lnTo>
                  <a:pt x="441168" y="647533"/>
                </a:lnTo>
                <a:lnTo>
                  <a:pt x="394570" y="614363"/>
                </a:lnTo>
                <a:lnTo>
                  <a:pt x="347117" y="579705"/>
                </a:lnTo>
                <a:lnTo>
                  <a:pt x="298917" y="543744"/>
                </a:lnTo>
                <a:lnTo>
                  <a:pt x="250076" y="506667"/>
                </a:lnTo>
                <a:lnTo>
                  <a:pt x="200701" y="468660"/>
                </a:lnTo>
                <a:lnTo>
                  <a:pt x="150900" y="429908"/>
                </a:lnTo>
                <a:lnTo>
                  <a:pt x="100777" y="390598"/>
                </a:lnTo>
                <a:lnTo>
                  <a:pt x="50442" y="350916"/>
                </a:lnTo>
                <a:lnTo>
                  <a:pt x="0" y="311048"/>
                </a:lnTo>
              </a:path>
            </a:pathLst>
          </a:custGeom>
          <a:ln w="28575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6757420" y="3197351"/>
            <a:ext cx="219710" cy="155575"/>
          </a:xfrm>
          <a:custGeom>
            <a:avLst/>
            <a:gdLst/>
            <a:ahLst/>
            <a:cxnLst/>
            <a:rect l="l" t="t" r="r" b="b"/>
            <a:pathLst>
              <a:path w="219709" h="155575">
                <a:moveTo>
                  <a:pt x="86080" y="0"/>
                </a:moveTo>
                <a:lnTo>
                  <a:pt x="0" y="28524"/>
                </a:lnTo>
                <a:lnTo>
                  <a:pt x="77597" y="59893"/>
                </a:lnTo>
                <a:lnTo>
                  <a:pt x="50914" y="69875"/>
                </a:lnTo>
                <a:lnTo>
                  <a:pt x="124879" y="99834"/>
                </a:lnTo>
                <a:lnTo>
                  <a:pt x="101841" y="106959"/>
                </a:lnTo>
                <a:lnTo>
                  <a:pt x="219456" y="155448"/>
                </a:lnTo>
                <a:lnTo>
                  <a:pt x="150342" y="92697"/>
                </a:lnTo>
                <a:lnTo>
                  <a:pt x="168529" y="86995"/>
                </a:lnTo>
                <a:lnTo>
                  <a:pt x="112750" y="49911"/>
                </a:lnTo>
                <a:lnTo>
                  <a:pt x="130937" y="44208"/>
                </a:lnTo>
                <a:lnTo>
                  <a:pt x="8608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758944" y="3198876"/>
            <a:ext cx="219710" cy="155575"/>
          </a:xfrm>
          <a:custGeom>
            <a:avLst/>
            <a:gdLst/>
            <a:ahLst/>
            <a:cxnLst/>
            <a:rect l="l" t="t" r="r" b="b"/>
            <a:pathLst>
              <a:path w="219709" h="155575">
                <a:moveTo>
                  <a:pt x="86080" y="0"/>
                </a:moveTo>
                <a:lnTo>
                  <a:pt x="0" y="28524"/>
                </a:lnTo>
                <a:lnTo>
                  <a:pt x="77597" y="59893"/>
                </a:lnTo>
                <a:lnTo>
                  <a:pt x="50914" y="69875"/>
                </a:lnTo>
                <a:lnTo>
                  <a:pt x="124879" y="99834"/>
                </a:lnTo>
                <a:lnTo>
                  <a:pt x="101841" y="106959"/>
                </a:lnTo>
                <a:lnTo>
                  <a:pt x="219456" y="155448"/>
                </a:lnTo>
                <a:lnTo>
                  <a:pt x="150342" y="92697"/>
                </a:lnTo>
                <a:lnTo>
                  <a:pt x="168529" y="86995"/>
                </a:lnTo>
                <a:lnTo>
                  <a:pt x="112750" y="49911"/>
                </a:lnTo>
                <a:lnTo>
                  <a:pt x="130937" y="44208"/>
                </a:lnTo>
                <a:lnTo>
                  <a:pt x="86080" y="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6115814" y="3579876"/>
            <a:ext cx="457200" cy="109855"/>
          </a:xfrm>
          <a:custGeom>
            <a:avLst/>
            <a:gdLst/>
            <a:ahLst/>
            <a:cxnLst/>
            <a:rect l="l" t="t" r="r" b="b"/>
            <a:pathLst>
              <a:path w="457200" h="109854">
                <a:moveTo>
                  <a:pt x="106324" y="45478"/>
                </a:moveTo>
                <a:lnTo>
                  <a:pt x="0" y="109728"/>
                </a:lnTo>
                <a:lnTo>
                  <a:pt x="189611" y="105397"/>
                </a:lnTo>
                <a:lnTo>
                  <a:pt x="161507" y="85178"/>
                </a:lnTo>
                <a:lnTo>
                  <a:pt x="141770" y="85178"/>
                </a:lnTo>
                <a:lnTo>
                  <a:pt x="124040" y="72910"/>
                </a:lnTo>
                <a:lnTo>
                  <a:pt x="139511" y="69354"/>
                </a:lnTo>
                <a:lnTo>
                  <a:pt x="106324" y="45478"/>
                </a:lnTo>
                <a:close/>
              </a:path>
              <a:path w="457200" h="109854">
                <a:moveTo>
                  <a:pt x="156708" y="81726"/>
                </a:moveTo>
                <a:lnTo>
                  <a:pt x="141770" y="85178"/>
                </a:lnTo>
                <a:lnTo>
                  <a:pt x="161507" y="85178"/>
                </a:lnTo>
                <a:lnTo>
                  <a:pt x="156708" y="81726"/>
                </a:lnTo>
                <a:close/>
              </a:path>
              <a:path w="457200" h="109854">
                <a:moveTo>
                  <a:pt x="441248" y="0"/>
                </a:moveTo>
                <a:lnTo>
                  <a:pt x="139511" y="69354"/>
                </a:lnTo>
                <a:lnTo>
                  <a:pt x="156708" y="81726"/>
                </a:lnTo>
                <a:lnTo>
                  <a:pt x="457200" y="12268"/>
                </a:lnTo>
                <a:lnTo>
                  <a:pt x="441248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239855" y="3579876"/>
            <a:ext cx="333375" cy="85725"/>
          </a:xfrm>
          <a:custGeom>
            <a:avLst/>
            <a:gdLst/>
            <a:ahLst/>
            <a:cxnLst/>
            <a:rect l="l" t="t" r="r" b="b"/>
            <a:pathLst>
              <a:path w="333375" h="85725">
                <a:moveTo>
                  <a:pt x="317207" y="0"/>
                </a:moveTo>
                <a:lnTo>
                  <a:pt x="0" y="72910"/>
                </a:lnTo>
                <a:lnTo>
                  <a:pt x="17729" y="85178"/>
                </a:lnTo>
                <a:lnTo>
                  <a:pt x="333159" y="12268"/>
                </a:lnTo>
                <a:lnTo>
                  <a:pt x="317207" y="0"/>
                </a:lnTo>
                <a:close/>
              </a:path>
            </a:pathLst>
          </a:custGeom>
          <a:ln w="3175">
            <a:solidFill>
              <a:srgbClr val="CC00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115814" y="3625354"/>
            <a:ext cx="189865" cy="64769"/>
          </a:xfrm>
          <a:custGeom>
            <a:avLst/>
            <a:gdLst/>
            <a:ahLst/>
            <a:cxnLst/>
            <a:rect l="l" t="t" r="r" b="b"/>
            <a:pathLst>
              <a:path w="189864" h="64770">
                <a:moveTo>
                  <a:pt x="106324" y="0"/>
                </a:moveTo>
                <a:lnTo>
                  <a:pt x="0" y="64249"/>
                </a:lnTo>
                <a:lnTo>
                  <a:pt x="189611" y="59918"/>
                </a:lnTo>
                <a:lnTo>
                  <a:pt x="106324" y="0"/>
                </a:lnTo>
                <a:close/>
              </a:path>
            </a:pathLst>
          </a:custGeom>
          <a:ln w="3175">
            <a:solidFill>
              <a:srgbClr val="CC00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4875245" y="4242381"/>
            <a:ext cx="4368457" cy="26258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6120649" y="1088041"/>
            <a:ext cx="3003550" cy="1238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0" dirty="0">
                <a:solidFill>
                  <a:srgbClr val="32946A"/>
                </a:solidFill>
                <a:latin typeface="Arial"/>
                <a:cs typeface="Arial"/>
              </a:rPr>
              <a:t>Implant</a:t>
            </a:r>
            <a:r>
              <a:rPr sz="3200" b="1" spc="-75" dirty="0">
                <a:solidFill>
                  <a:srgbClr val="32946A"/>
                </a:solidFill>
                <a:latin typeface="Arial"/>
                <a:cs typeface="Arial"/>
              </a:rPr>
              <a:t> BAN</a:t>
            </a:r>
            <a:endParaRPr sz="3200" dirty="0">
              <a:latin typeface="Arial"/>
              <a:cs typeface="Arial"/>
            </a:endParaRPr>
          </a:p>
          <a:p>
            <a:pPr marL="574040" marR="5080" indent="66675">
              <a:lnSpc>
                <a:spcPct val="100000"/>
              </a:lnSpc>
              <a:spcBef>
                <a:spcPts val="1460"/>
              </a:spcBef>
            </a:pP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Tele-control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Medical 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Equipment and</a:t>
            </a:r>
            <a:r>
              <a:rPr sz="1800" spc="-1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Devices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88719" y="2718816"/>
            <a:ext cx="7674863" cy="1831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182611" y="3957828"/>
            <a:ext cx="109855" cy="939165"/>
          </a:xfrm>
          <a:custGeom>
            <a:avLst/>
            <a:gdLst/>
            <a:ahLst/>
            <a:cxnLst/>
            <a:rect l="l" t="t" r="r" b="b"/>
            <a:pathLst>
              <a:path w="109854" h="939164">
                <a:moveTo>
                  <a:pt x="109727" y="0"/>
                </a:moveTo>
                <a:lnTo>
                  <a:pt x="0" y="103695"/>
                </a:lnTo>
                <a:lnTo>
                  <a:pt x="0" y="938784"/>
                </a:lnTo>
                <a:lnTo>
                  <a:pt x="109727" y="835088"/>
                </a:lnTo>
                <a:lnTo>
                  <a:pt x="10972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182611" y="3957828"/>
            <a:ext cx="109855" cy="939165"/>
          </a:xfrm>
          <a:custGeom>
            <a:avLst/>
            <a:gdLst/>
            <a:ahLst/>
            <a:cxnLst/>
            <a:rect l="l" t="t" r="r" b="b"/>
            <a:pathLst>
              <a:path w="109854" h="939164">
                <a:moveTo>
                  <a:pt x="109727" y="0"/>
                </a:moveTo>
                <a:lnTo>
                  <a:pt x="0" y="103695"/>
                </a:lnTo>
                <a:lnTo>
                  <a:pt x="0" y="938784"/>
                </a:lnTo>
                <a:lnTo>
                  <a:pt x="109727" y="835088"/>
                </a:lnTo>
                <a:lnTo>
                  <a:pt x="109727" y="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6505956" y="3671328"/>
            <a:ext cx="765175" cy="304800"/>
          </a:xfrm>
          <a:custGeom>
            <a:avLst/>
            <a:gdLst/>
            <a:ahLst/>
            <a:cxnLst/>
            <a:rect l="l" t="t" r="r" b="b"/>
            <a:pathLst>
              <a:path w="765175" h="304800">
                <a:moveTo>
                  <a:pt x="0" y="0"/>
                </a:moveTo>
                <a:lnTo>
                  <a:pt x="765035" y="0"/>
                </a:lnTo>
                <a:lnTo>
                  <a:pt x="765035" y="304787"/>
                </a:lnTo>
                <a:lnTo>
                  <a:pt x="0" y="304787"/>
                </a:lnTo>
                <a:lnTo>
                  <a:pt x="0" y="0"/>
                </a:lnTo>
                <a:close/>
              </a:path>
            </a:pathLst>
          </a:custGeom>
          <a:solidFill>
            <a:srgbClr val="F1F9C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281665" y="3649979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136"/>
                </a:lnTo>
              </a:path>
            </a:pathLst>
          </a:custGeom>
          <a:ln w="21348">
            <a:solidFill>
              <a:srgbClr val="C2C8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505956" y="3660654"/>
            <a:ext cx="786765" cy="0"/>
          </a:xfrm>
          <a:custGeom>
            <a:avLst/>
            <a:gdLst/>
            <a:ahLst/>
            <a:cxnLst/>
            <a:rect l="l" t="t" r="r" b="b"/>
            <a:pathLst>
              <a:path w="786765">
                <a:moveTo>
                  <a:pt x="0" y="0"/>
                </a:moveTo>
                <a:lnTo>
                  <a:pt x="786383" y="0"/>
                </a:lnTo>
              </a:path>
            </a:pathLst>
          </a:custGeom>
          <a:ln w="21348">
            <a:solidFill>
              <a:srgbClr val="F4FAC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6505956" y="3649979"/>
            <a:ext cx="786765" cy="326390"/>
          </a:xfrm>
          <a:custGeom>
            <a:avLst/>
            <a:gdLst/>
            <a:ahLst/>
            <a:cxnLst/>
            <a:rect l="l" t="t" r="r" b="b"/>
            <a:pathLst>
              <a:path w="786765" h="326389">
                <a:moveTo>
                  <a:pt x="0" y="21348"/>
                </a:moveTo>
                <a:lnTo>
                  <a:pt x="21348" y="0"/>
                </a:lnTo>
                <a:lnTo>
                  <a:pt x="786384" y="0"/>
                </a:lnTo>
                <a:lnTo>
                  <a:pt x="786384" y="304787"/>
                </a:lnTo>
                <a:lnTo>
                  <a:pt x="765035" y="326136"/>
                </a:lnTo>
                <a:lnTo>
                  <a:pt x="0" y="326136"/>
                </a:lnTo>
                <a:lnTo>
                  <a:pt x="0" y="21348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6505956" y="3649979"/>
            <a:ext cx="786765" cy="21590"/>
          </a:xfrm>
          <a:custGeom>
            <a:avLst/>
            <a:gdLst/>
            <a:ahLst/>
            <a:cxnLst/>
            <a:rect l="l" t="t" r="r" b="b"/>
            <a:pathLst>
              <a:path w="786765" h="21589">
                <a:moveTo>
                  <a:pt x="0" y="21348"/>
                </a:moveTo>
                <a:lnTo>
                  <a:pt x="765035" y="21348"/>
                </a:lnTo>
                <a:lnTo>
                  <a:pt x="786384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270991" y="3671328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87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384035" y="4046220"/>
            <a:ext cx="798830" cy="850900"/>
          </a:xfrm>
          <a:custGeom>
            <a:avLst/>
            <a:gdLst/>
            <a:ahLst/>
            <a:cxnLst/>
            <a:rect l="l" t="t" r="r" b="b"/>
            <a:pathLst>
              <a:path w="798829" h="850900">
                <a:moveTo>
                  <a:pt x="0" y="0"/>
                </a:moveTo>
                <a:lnTo>
                  <a:pt x="798576" y="0"/>
                </a:lnTo>
                <a:lnTo>
                  <a:pt x="798576" y="850391"/>
                </a:lnTo>
                <a:lnTo>
                  <a:pt x="0" y="85039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384035" y="4046220"/>
            <a:ext cx="798830" cy="850900"/>
          </a:xfrm>
          <a:custGeom>
            <a:avLst/>
            <a:gdLst/>
            <a:ahLst/>
            <a:cxnLst/>
            <a:rect l="l" t="t" r="r" b="b"/>
            <a:pathLst>
              <a:path w="798829" h="850900">
                <a:moveTo>
                  <a:pt x="0" y="0"/>
                </a:moveTo>
                <a:lnTo>
                  <a:pt x="798576" y="0"/>
                </a:lnTo>
                <a:lnTo>
                  <a:pt x="798576" y="850391"/>
                </a:lnTo>
                <a:lnTo>
                  <a:pt x="0" y="85039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6583680" y="4276344"/>
            <a:ext cx="344805" cy="70485"/>
          </a:xfrm>
          <a:custGeom>
            <a:avLst/>
            <a:gdLst/>
            <a:ahLst/>
            <a:cxnLst/>
            <a:rect l="l" t="t" r="r" b="b"/>
            <a:pathLst>
              <a:path w="344804" h="70485">
                <a:moveTo>
                  <a:pt x="0" y="0"/>
                </a:moveTo>
                <a:lnTo>
                  <a:pt x="344424" y="0"/>
                </a:lnTo>
                <a:lnTo>
                  <a:pt x="344424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6583680" y="4276344"/>
            <a:ext cx="344805" cy="70485"/>
          </a:xfrm>
          <a:custGeom>
            <a:avLst/>
            <a:gdLst/>
            <a:ahLst/>
            <a:cxnLst/>
            <a:rect l="l" t="t" r="r" b="b"/>
            <a:pathLst>
              <a:path w="344804" h="70485">
                <a:moveTo>
                  <a:pt x="0" y="0"/>
                </a:moveTo>
                <a:lnTo>
                  <a:pt x="344424" y="0"/>
                </a:lnTo>
                <a:lnTo>
                  <a:pt x="344424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614159" y="43220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6656831" y="43220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6699504" y="43220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6742176" y="43220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6784847" y="43220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6626352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6641592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6672071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6684264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6714743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6726935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6757416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6769607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6800088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6812280" y="433120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6827519" y="43220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6556247" y="4276344"/>
            <a:ext cx="27940" cy="70485"/>
          </a:xfrm>
          <a:custGeom>
            <a:avLst/>
            <a:gdLst/>
            <a:ahLst/>
            <a:cxnLst/>
            <a:rect l="l" t="t" r="r" b="b"/>
            <a:pathLst>
              <a:path w="27940" h="70485">
                <a:moveTo>
                  <a:pt x="27431" y="0"/>
                </a:moveTo>
                <a:lnTo>
                  <a:pt x="6857" y="0"/>
                </a:lnTo>
                <a:lnTo>
                  <a:pt x="0" y="35051"/>
                </a:lnTo>
                <a:lnTo>
                  <a:pt x="6857" y="70103"/>
                </a:lnTo>
                <a:lnTo>
                  <a:pt x="27431" y="70103"/>
                </a:lnTo>
                <a:lnTo>
                  <a:pt x="27431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6556247" y="4276344"/>
            <a:ext cx="27940" cy="70485"/>
          </a:xfrm>
          <a:custGeom>
            <a:avLst/>
            <a:gdLst/>
            <a:ahLst/>
            <a:cxnLst/>
            <a:rect l="l" t="t" r="r" b="b"/>
            <a:pathLst>
              <a:path w="27940" h="70485">
                <a:moveTo>
                  <a:pt x="27431" y="0"/>
                </a:moveTo>
                <a:lnTo>
                  <a:pt x="6857" y="0"/>
                </a:lnTo>
                <a:lnTo>
                  <a:pt x="0" y="35051"/>
                </a:lnTo>
                <a:lnTo>
                  <a:pt x="6857" y="70103"/>
                </a:lnTo>
                <a:lnTo>
                  <a:pt x="27431" y="70103"/>
                </a:lnTo>
                <a:lnTo>
                  <a:pt x="27431" y="0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6577583" y="4276344"/>
            <a:ext cx="15240" cy="70485"/>
          </a:xfrm>
          <a:custGeom>
            <a:avLst/>
            <a:gdLst/>
            <a:ahLst/>
            <a:cxnLst/>
            <a:rect l="l" t="t" r="r" b="b"/>
            <a:pathLst>
              <a:path w="15240" h="70485">
                <a:moveTo>
                  <a:pt x="0" y="70103"/>
                </a:moveTo>
                <a:lnTo>
                  <a:pt x="15240" y="70103"/>
                </a:lnTo>
                <a:lnTo>
                  <a:pt x="15240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6571233" y="4269994"/>
            <a:ext cx="27940" cy="83185"/>
          </a:xfrm>
          <a:custGeom>
            <a:avLst/>
            <a:gdLst/>
            <a:ahLst/>
            <a:cxnLst/>
            <a:rect l="l" t="t" r="r" b="b"/>
            <a:pathLst>
              <a:path w="27940" h="83185">
                <a:moveTo>
                  <a:pt x="0" y="82803"/>
                </a:moveTo>
                <a:lnTo>
                  <a:pt x="27940" y="82803"/>
                </a:lnTo>
                <a:lnTo>
                  <a:pt x="27940" y="0"/>
                </a:lnTo>
                <a:lnTo>
                  <a:pt x="0" y="0"/>
                </a:lnTo>
                <a:lnTo>
                  <a:pt x="0" y="8280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7066788" y="4270247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914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7066788" y="426389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18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6928104" y="4248911"/>
            <a:ext cx="15240" cy="116205"/>
          </a:xfrm>
          <a:custGeom>
            <a:avLst/>
            <a:gdLst/>
            <a:ahLst/>
            <a:cxnLst/>
            <a:rect l="l" t="t" r="r" b="b"/>
            <a:pathLst>
              <a:path w="15240" h="116204">
                <a:moveTo>
                  <a:pt x="0" y="115824"/>
                </a:moveTo>
                <a:lnTo>
                  <a:pt x="15240" y="115824"/>
                </a:lnTo>
                <a:lnTo>
                  <a:pt x="15240" y="0"/>
                </a:lnTo>
                <a:lnTo>
                  <a:pt x="0" y="0"/>
                </a:lnTo>
                <a:lnTo>
                  <a:pt x="0" y="11582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6921754" y="4242561"/>
            <a:ext cx="27940" cy="128905"/>
          </a:xfrm>
          <a:custGeom>
            <a:avLst/>
            <a:gdLst/>
            <a:ahLst/>
            <a:cxnLst/>
            <a:rect l="l" t="t" r="r" b="b"/>
            <a:pathLst>
              <a:path w="27940" h="128904">
                <a:moveTo>
                  <a:pt x="0" y="128524"/>
                </a:moveTo>
                <a:lnTo>
                  <a:pt x="27940" y="128524"/>
                </a:lnTo>
                <a:lnTo>
                  <a:pt x="27940" y="0"/>
                </a:lnTo>
                <a:lnTo>
                  <a:pt x="0" y="0"/>
                </a:lnTo>
                <a:lnTo>
                  <a:pt x="0" y="1285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943343" y="4285488"/>
            <a:ext cx="119380" cy="6350"/>
          </a:xfrm>
          <a:custGeom>
            <a:avLst/>
            <a:gdLst/>
            <a:ahLst/>
            <a:cxnLst/>
            <a:rect l="l" t="t" r="r" b="b"/>
            <a:pathLst>
              <a:path w="119379" h="6350">
                <a:moveTo>
                  <a:pt x="0" y="0"/>
                </a:moveTo>
                <a:lnTo>
                  <a:pt x="118872" y="6096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6943343" y="4309871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6943343" y="4331208"/>
            <a:ext cx="119380" cy="6350"/>
          </a:xfrm>
          <a:custGeom>
            <a:avLst/>
            <a:gdLst/>
            <a:ahLst/>
            <a:cxnLst/>
            <a:rect l="l" t="t" r="r" b="b"/>
            <a:pathLst>
              <a:path w="119379" h="6350">
                <a:moveTo>
                  <a:pt x="0" y="6095"/>
                </a:moveTo>
                <a:lnTo>
                  <a:pt x="118872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6498335" y="4300728"/>
            <a:ext cx="58419" cy="21590"/>
          </a:xfrm>
          <a:custGeom>
            <a:avLst/>
            <a:gdLst/>
            <a:ahLst/>
            <a:cxnLst/>
            <a:rect l="l" t="t" r="r" b="b"/>
            <a:pathLst>
              <a:path w="58420" h="21589">
                <a:moveTo>
                  <a:pt x="0" y="21336"/>
                </a:moveTo>
                <a:lnTo>
                  <a:pt x="57912" y="21336"/>
                </a:lnTo>
                <a:lnTo>
                  <a:pt x="57912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6491985" y="4294378"/>
            <a:ext cx="71120" cy="34290"/>
          </a:xfrm>
          <a:custGeom>
            <a:avLst/>
            <a:gdLst/>
            <a:ahLst/>
            <a:cxnLst/>
            <a:rect l="l" t="t" r="r" b="b"/>
            <a:pathLst>
              <a:path w="71120" h="34289">
                <a:moveTo>
                  <a:pt x="0" y="34036"/>
                </a:moveTo>
                <a:lnTo>
                  <a:pt x="70612" y="34036"/>
                </a:lnTo>
                <a:lnTo>
                  <a:pt x="70612" y="0"/>
                </a:lnTo>
                <a:lnTo>
                  <a:pt x="0" y="0"/>
                </a:lnTo>
                <a:lnTo>
                  <a:pt x="0" y="3403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6583680" y="4428744"/>
            <a:ext cx="344805" cy="70485"/>
          </a:xfrm>
          <a:custGeom>
            <a:avLst/>
            <a:gdLst/>
            <a:ahLst/>
            <a:cxnLst/>
            <a:rect l="l" t="t" r="r" b="b"/>
            <a:pathLst>
              <a:path w="344804" h="70485">
                <a:moveTo>
                  <a:pt x="0" y="0"/>
                </a:moveTo>
                <a:lnTo>
                  <a:pt x="344424" y="0"/>
                </a:lnTo>
                <a:lnTo>
                  <a:pt x="344424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6583680" y="4428744"/>
            <a:ext cx="344805" cy="70485"/>
          </a:xfrm>
          <a:custGeom>
            <a:avLst/>
            <a:gdLst/>
            <a:ahLst/>
            <a:cxnLst/>
            <a:rect l="l" t="t" r="r" b="b"/>
            <a:pathLst>
              <a:path w="344804" h="70485">
                <a:moveTo>
                  <a:pt x="0" y="0"/>
                </a:moveTo>
                <a:lnTo>
                  <a:pt x="344424" y="0"/>
                </a:lnTo>
                <a:lnTo>
                  <a:pt x="344424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6614159" y="44744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6656831" y="44744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6699504" y="44744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6742176" y="44744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6784847" y="44744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6626352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6641592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6672071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6684264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6714743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6726935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6757416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6769607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6800088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6812280" y="448665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6350" y="6096"/>
                </a:moveTo>
                <a:lnTo>
                  <a:pt x="6350" y="6096"/>
                </a:lnTo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6827519" y="44744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6556247" y="4428744"/>
            <a:ext cx="27940" cy="70485"/>
          </a:xfrm>
          <a:custGeom>
            <a:avLst/>
            <a:gdLst/>
            <a:ahLst/>
            <a:cxnLst/>
            <a:rect l="l" t="t" r="r" b="b"/>
            <a:pathLst>
              <a:path w="27940" h="70485">
                <a:moveTo>
                  <a:pt x="27431" y="0"/>
                </a:moveTo>
                <a:lnTo>
                  <a:pt x="6857" y="0"/>
                </a:lnTo>
                <a:lnTo>
                  <a:pt x="0" y="35051"/>
                </a:lnTo>
                <a:lnTo>
                  <a:pt x="6857" y="70103"/>
                </a:lnTo>
                <a:lnTo>
                  <a:pt x="27431" y="70103"/>
                </a:lnTo>
                <a:lnTo>
                  <a:pt x="2743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6556247" y="4428744"/>
            <a:ext cx="27940" cy="70485"/>
          </a:xfrm>
          <a:custGeom>
            <a:avLst/>
            <a:gdLst/>
            <a:ahLst/>
            <a:cxnLst/>
            <a:rect l="l" t="t" r="r" b="b"/>
            <a:pathLst>
              <a:path w="27940" h="70485">
                <a:moveTo>
                  <a:pt x="27431" y="0"/>
                </a:moveTo>
                <a:lnTo>
                  <a:pt x="6857" y="0"/>
                </a:lnTo>
                <a:lnTo>
                  <a:pt x="0" y="35051"/>
                </a:lnTo>
                <a:lnTo>
                  <a:pt x="6857" y="70103"/>
                </a:lnTo>
                <a:lnTo>
                  <a:pt x="27431" y="70103"/>
                </a:lnTo>
                <a:lnTo>
                  <a:pt x="27431" y="0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6577583" y="4428744"/>
            <a:ext cx="15240" cy="70485"/>
          </a:xfrm>
          <a:custGeom>
            <a:avLst/>
            <a:gdLst/>
            <a:ahLst/>
            <a:cxnLst/>
            <a:rect l="l" t="t" r="r" b="b"/>
            <a:pathLst>
              <a:path w="15240" h="70485">
                <a:moveTo>
                  <a:pt x="0" y="70103"/>
                </a:moveTo>
                <a:lnTo>
                  <a:pt x="15240" y="70103"/>
                </a:lnTo>
                <a:lnTo>
                  <a:pt x="15240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6571233" y="4422394"/>
            <a:ext cx="27940" cy="83185"/>
          </a:xfrm>
          <a:custGeom>
            <a:avLst/>
            <a:gdLst/>
            <a:ahLst/>
            <a:cxnLst/>
            <a:rect l="l" t="t" r="r" b="b"/>
            <a:pathLst>
              <a:path w="27940" h="83185">
                <a:moveTo>
                  <a:pt x="0" y="82803"/>
                </a:moveTo>
                <a:lnTo>
                  <a:pt x="27940" y="82803"/>
                </a:lnTo>
                <a:lnTo>
                  <a:pt x="27940" y="0"/>
                </a:lnTo>
                <a:lnTo>
                  <a:pt x="0" y="0"/>
                </a:lnTo>
                <a:lnTo>
                  <a:pt x="0" y="8280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7066788" y="4425696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9144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7066788" y="4419346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51"/>
                </a:lnTo>
              </a:path>
            </a:pathLst>
          </a:custGeom>
          <a:ln w="218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6928104" y="4404359"/>
            <a:ext cx="15240" cy="116205"/>
          </a:xfrm>
          <a:custGeom>
            <a:avLst/>
            <a:gdLst/>
            <a:ahLst/>
            <a:cxnLst/>
            <a:rect l="l" t="t" r="r" b="b"/>
            <a:pathLst>
              <a:path w="15240" h="116204">
                <a:moveTo>
                  <a:pt x="0" y="115824"/>
                </a:moveTo>
                <a:lnTo>
                  <a:pt x="15240" y="115824"/>
                </a:lnTo>
                <a:lnTo>
                  <a:pt x="15240" y="0"/>
                </a:lnTo>
                <a:lnTo>
                  <a:pt x="0" y="0"/>
                </a:lnTo>
                <a:lnTo>
                  <a:pt x="0" y="115824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6921754" y="4398009"/>
            <a:ext cx="27940" cy="128905"/>
          </a:xfrm>
          <a:custGeom>
            <a:avLst/>
            <a:gdLst/>
            <a:ahLst/>
            <a:cxnLst/>
            <a:rect l="l" t="t" r="r" b="b"/>
            <a:pathLst>
              <a:path w="27940" h="128904">
                <a:moveTo>
                  <a:pt x="0" y="128524"/>
                </a:moveTo>
                <a:lnTo>
                  <a:pt x="27940" y="128524"/>
                </a:lnTo>
                <a:lnTo>
                  <a:pt x="27940" y="0"/>
                </a:lnTo>
                <a:lnTo>
                  <a:pt x="0" y="0"/>
                </a:lnTo>
                <a:lnTo>
                  <a:pt x="0" y="1285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6943343" y="4440935"/>
            <a:ext cx="119380" cy="3175"/>
          </a:xfrm>
          <a:custGeom>
            <a:avLst/>
            <a:gdLst/>
            <a:ahLst/>
            <a:cxnLst/>
            <a:rect l="l" t="t" r="r" b="b"/>
            <a:pathLst>
              <a:path w="119379" h="3175">
                <a:moveTo>
                  <a:pt x="0" y="0"/>
                </a:moveTo>
                <a:lnTo>
                  <a:pt x="118872" y="3048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6943343" y="4465320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6943343" y="4486655"/>
            <a:ext cx="119380" cy="3175"/>
          </a:xfrm>
          <a:custGeom>
            <a:avLst/>
            <a:gdLst/>
            <a:ahLst/>
            <a:cxnLst/>
            <a:rect l="l" t="t" r="r" b="b"/>
            <a:pathLst>
              <a:path w="119379" h="3175">
                <a:moveTo>
                  <a:pt x="0" y="3048"/>
                </a:moveTo>
                <a:lnTo>
                  <a:pt x="118872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6498335" y="4456176"/>
            <a:ext cx="58419" cy="18415"/>
          </a:xfrm>
          <a:custGeom>
            <a:avLst/>
            <a:gdLst/>
            <a:ahLst/>
            <a:cxnLst/>
            <a:rect l="l" t="t" r="r" b="b"/>
            <a:pathLst>
              <a:path w="58420" h="18414">
                <a:moveTo>
                  <a:pt x="0" y="18287"/>
                </a:moveTo>
                <a:lnTo>
                  <a:pt x="57912" y="18287"/>
                </a:lnTo>
                <a:lnTo>
                  <a:pt x="5791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6491985" y="4449826"/>
            <a:ext cx="71120" cy="31115"/>
          </a:xfrm>
          <a:custGeom>
            <a:avLst/>
            <a:gdLst/>
            <a:ahLst/>
            <a:cxnLst/>
            <a:rect l="l" t="t" r="r" b="b"/>
            <a:pathLst>
              <a:path w="71120" h="31114">
                <a:moveTo>
                  <a:pt x="0" y="30987"/>
                </a:moveTo>
                <a:lnTo>
                  <a:pt x="70612" y="30987"/>
                </a:lnTo>
                <a:lnTo>
                  <a:pt x="70612" y="0"/>
                </a:lnTo>
                <a:lnTo>
                  <a:pt x="0" y="0"/>
                </a:lnTo>
                <a:lnTo>
                  <a:pt x="0" y="3098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6583680" y="4584191"/>
            <a:ext cx="344805" cy="70485"/>
          </a:xfrm>
          <a:custGeom>
            <a:avLst/>
            <a:gdLst/>
            <a:ahLst/>
            <a:cxnLst/>
            <a:rect l="l" t="t" r="r" b="b"/>
            <a:pathLst>
              <a:path w="344804" h="70485">
                <a:moveTo>
                  <a:pt x="0" y="0"/>
                </a:moveTo>
                <a:lnTo>
                  <a:pt x="344424" y="0"/>
                </a:lnTo>
                <a:lnTo>
                  <a:pt x="344424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6583680" y="4584191"/>
            <a:ext cx="344805" cy="70485"/>
          </a:xfrm>
          <a:custGeom>
            <a:avLst/>
            <a:gdLst/>
            <a:ahLst/>
            <a:cxnLst/>
            <a:rect l="l" t="t" r="r" b="b"/>
            <a:pathLst>
              <a:path w="344804" h="70485">
                <a:moveTo>
                  <a:pt x="0" y="0"/>
                </a:moveTo>
                <a:lnTo>
                  <a:pt x="344424" y="0"/>
                </a:lnTo>
                <a:lnTo>
                  <a:pt x="344424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6614159" y="462991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6656831" y="462991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6699504" y="462991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6742176" y="462991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6784847" y="462991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6626352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6641592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6672071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6684264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6714743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6726935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6757416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6769607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6800088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6812280" y="4639055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6827519" y="462991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6556247" y="4584191"/>
            <a:ext cx="27940" cy="70485"/>
          </a:xfrm>
          <a:custGeom>
            <a:avLst/>
            <a:gdLst/>
            <a:ahLst/>
            <a:cxnLst/>
            <a:rect l="l" t="t" r="r" b="b"/>
            <a:pathLst>
              <a:path w="27940" h="70485">
                <a:moveTo>
                  <a:pt x="27431" y="0"/>
                </a:moveTo>
                <a:lnTo>
                  <a:pt x="6857" y="0"/>
                </a:lnTo>
                <a:lnTo>
                  <a:pt x="0" y="35051"/>
                </a:lnTo>
                <a:lnTo>
                  <a:pt x="6857" y="70103"/>
                </a:lnTo>
                <a:lnTo>
                  <a:pt x="27431" y="70103"/>
                </a:lnTo>
                <a:lnTo>
                  <a:pt x="27431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6556247" y="4584191"/>
            <a:ext cx="27940" cy="70485"/>
          </a:xfrm>
          <a:custGeom>
            <a:avLst/>
            <a:gdLst/>
            <a:ahLst/>
            <a:cxnLst/>
            <a:rect l="l" t="t" r="r" b="b"/>
            <a:pathLst>
              <a:path w="27940" h="70485">
                <a:moveTo>
                  <a:pt x="27431" y="0"/>
                </a:moveTo>
                <a:lnTo>
                  <a:pt x="6857" y="0"/>
                </a:lnTo>
                <a:lnTo>
                  <a:pt x="0" y="35051"/>
                </a:lnTo>
                <a:lnTo>
                  <a:pt x="6857" y="70103"/>
                </a:lnTo>
                <a:lnTo>
                  <a:pt x="27431" y="70103"/>
                </a:lnTo>
                <a:lnTo>
                  <a:pt x="27431" y="0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6577583" y="4584191"/>
            <a:ext cx="15240" cy="70485"/>
          </a:xfrm>
          <a:custGeom>
            <a:avLst/>
            <a:gdLst/>
            <a:ahLst/>
            <a:cxnLst/>
            <a:rect l="l" t="t" r="r" b="b"/>
            <a:pathLst>
              <a:path w="15240" h="70485">
                <a:moveTo>
                  <a:pt x="0" y="70103"/>
                </a:moveTo>
                <a:lnTo>
                  <a:pt x="15240" y="70103"/>
                </a:lnTo>
                <a:lnTo>
                  <a:pt x="15240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6571233" y="4577841"/>
            <a:ext cx="27940" cy="83185"/>
          </a:xfrm>
          <a:custGeom>
            <a:avLst/>
            <a:gdLst/>
            <a:ahLst/>
            <a:cxnLst/>
            <a:rect l="l" t="t" r="r" b="b"/>
            <a:pathLst>
              <a:path w="27940" h="83185">
                <a:moveTo>
                  <a:pt x="0" y="82803"/>
                </a:moveTo>
                <a:lnTo>
                  <a:pt x="27940" y="82803"/>
                </a:lnTo>
                <a:lnTo>
                  <a:pt x="27940" y="0"/>
                </a:lnTo>
                <a:lnTo>
                  <a:pt x="0" y="0"/>
                </a:lnTo>
                <a:lnTo>
                  <a:pt x="0" y="8280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" name="object 128"/>
          <p:cNvSpPr/>
          <p:nvPr/>
        </p:nvSpPr>
        <p:spPr>
          <a:xfrm>
            <a:off x="7066788" y="4578096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9144">
            <a:solidFill>
              <a:srgbClr val="FFCC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7066788" y="457174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899"/>
                </a:lnTo>
              </a:path>
            </a:pathLst>
          </a:custGeom>
          <a:ln w="218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" name="object 130"/>
          <p:cNvSpPr/>
          <p:nvPr/>
        </p:nvSpPr>
        <p:spPr>
          <a:xfrm>
            <a:off x="6928104" y="4559808"/>
            <a:ext cx="15240" cy="116205"/>
          </a:xfrm>
          <a:custGeom>
            <a:avLst/>
            <a:gdLst/>
            <a:ahLst/>
            <a:cxnLst/>
            <a:rect l="l" t="t" r="r" b="b"/>
            <a:pathLst>
              <a:path w="15240" h="116204">
                <a:moveTo>
                  <a:pt x="0" y="115824"/>
                </a:moveTo>
                <a:lnTo>
                  <a:pt x="15240" y="115824"/>
                </a:lnTo>
                <a:lnTo>
                  <a:pt x="15240" y="0"/>
                </a:lnTo>
                <a:lnTo>
                  <a:pt x="0" y="0"/>
                </a:lnTo>
                <a:lnTo>
                  <a:pt x="0" y="115824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" name="object 131"/>
          <p:cNvSpPr/>
          <p:nvPr/>
        </p:nvSpPr>
        <p:spPr>
          <a:xfrm>
            <a:off x="6921754" y="4553458"/>
            <a:ext cx="27940" cy="128905"/>
          </a:xfrm>
          <a:custGeom>
            <a:avLst/>
            <a:gdLst/>
            <a:ahLst/>
            <a:cxnLst/>
            <a:rect l="l" t="t" r="r" b="b"/>
            <a:pathLst>
              <a:path w="27940" h="128904">
                <a:moveTo>
                  <a:pt x="0" y="128524"/>
                </a:moveTo>
                <a:lnTo>
                  <a:pt x="27940" y="128524"/>
                </a:lnTo>
                <a:lnTo>
                  <a:pt x="27940" y="0"/>
                </a:lnTo>
                <a:lnTo>
                  <a:pt x="0" y="0"/>
                </a:lnTo>
                <a:lnTo>
                  <a:pt x="0" y="1285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" name="object 132"/>
          <p:cNvSpPr/>
          <p:nvPr/>
        </p:nvSpPr>
        <p:spPr>
          <a:xfrm>
            <a:off x="6943343" y="4593335"/>
            <a:ext cx="119380" cy="6350"/>
          </a:xfrm>
          <a:custGeom>
            <a:avLst/>
            <a:gdLst/>
            <a:ahLst/>
            <a:cxnLst/>
            <a:rect l="l" t="t" r="r" b="b"/>
            <a:pathLst>
              <a:path w="119379" h="6350">
                <a:moveTo>
                  <a:pt x="0" y="0"/>
                </a:moveTo>
                <a:lnTo>
                  <a:pt x="118872" y="6096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" name="object 133"/>
          <p:cNvSpPr/>
          <p:nvPr/>
        </p:nvSpPr>
        <p:spPr>
          <a:xfrm>
            <a:off x="6943343" y="4620767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" name="object 134"/>
          <p:cNvSpPr/>
          <p:nvPr/>
        </p:nvSpPr>
        <p:spPr>
          <a:xfrm>
            <a:off x="6943343" y="4639055"/>
            <a:ext cx="119380" cy="6350"/>
          </a:xfrm>
          <a:custGeom>
            <a:avLst/>
            <a:gdLst/>
            <a:ahLst/>
            <a:cxnLst/>
            <a:rect l="l" t="t" r="r" b="b"/>
            <a:pathLst>
              <a:path w="119379" h="6350">
                <a:moveTo>
                  <a:pt x="0" y="6096"/>
                </a:moveTo>
                <a:lnTo>
                  <a:pt x="118872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6498335" y="4608576"/>
            <a:ext cx="58419" cy="21590"/>
          </a:xfrm>
          <a:custGeom>
            <a:avLst/>
            <a:gdLst/>
            <a:ahLst/>
            <a:cxnLst/>
            <a:rect l="l" t="t" r="r" b="b"/>
            <a:pathLst>
              <a:path w="58420" h="21589">
                <a:moveTo>
                  <a:pt x="0" y="21336"/>
                </a:moveTo>
                <a:lnTo>
                  <a:pt x="57912" y="21336"/>
                </a:lnTo>
                <a:lnTo>
                  <a:pt x="57912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" name="object 136"/>
          <p:cNvSpPr/>
          <p:nvPr/>
        </p:nvSpPr>
        <p:spPr>
          <a:xfrm>
            <a:off x="6491985" y="4602226"/>
            <a:ext cx="71120" cy="34290"/>
          </a:xfrm>
          <a:custGeom>
            <a:avLst/>
            <a:gdLst/>
            <a:ahLst/>
            <a:cxnLst/>
            <a:rect l="l" t="t" r="r" b="b"/>
            <a:pathLst>
              <a:path w="71120" h="34289">
                <a:moveTo>
                  <a:pt x="0" y="34036"/>
                </a:moveTo>
                <a:lnTo>
                  <a:pt x="70612" y="34036"/>
                </a:lnTo>
                <a:lnTo>
                  <a:pt x="70612" y="0"/>
                </a:lnTo>
                <a:lnTo>
                  <a:pt x="0" y="0"/>
                </a:lnTo>
                <a:lnTo>
                  <a:pt x="0" y="3403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" name="object 137"/>
          <p:cNvSpPr/>
          <p:nvPr/>
        </p:nvSpPr>
        <p:spPr>
          <a:xfrm>
            <a:off x="6583680" y="4739640"/>
            <a:ext cx="344805" cy="70485"/>
          </a:xfrm>
          <a:custGeom>
            <a:avLst/>
            <a:gdLst/>
            <a:ahLst/>
            <a:cxnLst/>
            <a:rect l="l" t="t" r="r" b="b"/>
            <a:pathLst>
              <a:path w="344804" h="70485">
                <a:moveTo>
                  <a:pt x="0" y="0"/>
                </a:moveTo>
                <a:lnTo>
                  <a:pt x="344424" y="0"/>
                </a:lnTo>
                <a:lnTo>
                  <a:pt x="344424" y="70104"/>
                </a:lnTo>
                <a:lnTo>
                  <a:pt x="0" y="70104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" name="object 138"/>
          <p:cNvSpPr/>
          <p:nvPr/>
        </p:nvSpPr>
        <p:spPr>
          <a:xfrm>
            <a:off x="6583680" y="4739640"/>
            <a:ext cx="344805" cy="70485"/>
          </a:xfrm>
          <a:custGeom>
            <a:avLst/>
            <a:gdLst/>
            <a:ahLst/>
            <a:cxnLst/>
            <a:rect l="l" t="t" r="r" b="b"/>
            <a:pathLst>
              <a:path w="344804" h="70485">
                <a:moveTo>
                  <a:pt x="0" y="0"/>
                </a:moveTo>
                <a:lnTo>
                  <a:pt x="344424" y="0"/>
                </a:lnTo>
                <a:lnTo>
                  <a:pt x="344424" y="70104"/>
                </a:lnTo>
                <a:lnTo>
                  <a:pt x="0" y="7010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" name="object 139"/>
          <p:cNvSpPr/>
          <p:nvPr/>
        </p:nvSpPr>
        <p:spPr>
          <a:xfrm>
            <a:off x="6614159" y="4785359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" name="object 140"/>
          <p:cNvSpPr/>
          <p:nvPr/>
        </p:nvSpPr>
        <p:spPr>
          <a:xfrm>
            <a:off x="6656831" y="4785359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6699504" y="4785359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6742176" y="4785359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6784847" y="4785359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" name="object 144"/>
          <p:cNvSpPr/>
          <p:nvPr/>
        </p:nvSpPr>
        <p:spPr>
          <a:xfrm>
            <a:off x="6626352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" name="object 145"/>
          <p:cNvSpPr/>
          <p:nvPr/>
        </p:nvSpPr>
        <p:spPr>
          <a:xfrm>
            <a:off x="6641592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" name="object 146"/>
          <p:cNvSpPr/>
          <p:nvPr/>
        </p:nvSpPr>
        <p:spPr>
          <a:xfrm>
            <a:off x="6672071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" name="object 147"/>
          <p:cNvSpPr/>
          <p:nvPr/>
        </p:nvSpPr>
        <p:spPr>
          <a:xfrm>
            <a:off x="6684264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" name="object 148"/>
          <p:cNvSpPr/>
          <p:nvPr/>
        </p:nvSpPr>
        <p:spPr>
          <a:xfrm>
            <a:off x="6714743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" name="object 149"/>
          <p:cNvSpPr/>
          <p:nvPr/>
        </p:nvSpPr>
        <p:spPr>
          <a:xfrm>
            <a:off x="6726935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" name="object 150"/>
          <p:cNvSpPr/>
          <p:nvPr/>
        </p:nvSpPr>
        <p:spPr>
          <a:xfrm>
            <a:off x="6757416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" name="object 151"/>
          <p:cNvSpPr/>
          <p:nvPr/>
        </p:nvSpPr>
        <p:spPr>
          <a:xfrm>
            <a:off x="6769607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" name="object 152"/>
          <p:cNvSpPr/>
          <p:nvPr/>
        </p:nvSpPr>
        <p:spPr>
          <a:xfrm>
            <a:off x="6800088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" name="object 153"/>
          <p:cNvSpPr/>
          <p:nvPr/>
        </p:nvSpPr>
        <p:spPr>
          <a:xfrm>
            <a:off x="6812280" y="479450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350" y="7620"/>
                </a:moveTo>
                <a:lnTo>
                  <a:pt x="6350" y="7620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" name="object 154"/>
          <p:cNvSpPr/>
          <p:nvPr/>
        </p:nvSpPr>
        <p:spPr>
          <a:xfrm>
            <a:off x="6827519" y="4785359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350" y="12191"/>
                </a:moveTo>
                <a:lnTo>
                  <a:pt x="6350" y="12191"/>
                </a:lnTo>
              </a:path>
            </a:pathLst>
          </a:custGeom>
          <a:ln w="24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" name="object 155"/>
          <p:cNvSpPr/>
          <p:nvPr/>
        </p:nvSpPr>
        <p:spPr>
          <a:xfrm>
            <a:off x="6556247" y="4739640"/>
            <a:ext cx="27940" cy="70485"/>
          </a:xfrm>
          <a:custGeom>
            <a:avLst/>
            <a:gdLst/>
            <a:ahLst/>
            <a:cxnLst/>
            <a:rect l="l" t="t" r="r" b="b"/>
            <a:pathLst>
              <a:path w="27940" h="70485">
                <a:moveTo>
                  <a:pt x="27431" y="0"/>
                </a:moveTo>
                <a:lnTo>
                  <a:pt x="6857" y="0"/>
                </a:lnTo>
                <a:lnTo>
                  <a:pt x="0" y="35052"/>
                </a:lnTo>
                <a:lnTo>
                  <a:pt x="6857" y="70104"/>
                </a:lnTo>
                <a:lnTo>
                  <a:pt x="27431" y="70104"/>
                </a:lnTo>
                <a:lnTo>
                  <a:pt x="27431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" name="object 156"/>
          <p:cNvSpPr/>
          <p:nvPr/>
        </p:nvSpPr>
        <p:spPr>
          <a:xfrm>
            <a:off x="6556247" y="4739640"/>
            <a:ext cx="27940" cy="70485"/>
          </a:xfrm>
          <a:custGeom>
            <a:avLst/>
            <a:gdLst/>
            <a:ahLst/>
            <a:cxnLst/>
            <a:rect l="l" t="t" r="r" b="b"/>
            <a:pathLst>
              <a:path w="27940" h="70485">
                <a:moveTo>
                  <a:pt x="27431" y="0"/>
                </a:moveTo>
                <a:lnTo>
                  <a:pt x="6857" y="0"/>
                </a:lnTo>
                <a:lnTo>
                  <a:pt x="0" y="35052"/>
                </a:lnTo>
                <a:lnTo>
                  <a:pt x="6857" y="70104"/>
                </a:lnTo>
                <a:lnTo>
                  <a:pt x="27431" y="70104"/>
                </a:lnTo>
                <a:lnTo>
                  <a:pt x="27431" y="0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" name="object 157"/>
          <p:cNvSpPr/>
          <p:nvPr/>
        </p:nvSpPr>
        <p:spPr>
          <a:xfrm>
            <a:off x="6577583" y="4739640"/>
            <a:ext cx="15240" cy="70485"/>
          </a:xfrm>
          <a:custGeom>
            <a:avLst/>
            <a:gdLst/>
            <a:ahLst/>
            <a:cxnLst/>
            <a:rect l="l" t="t" r="r" b="b"/>
            <a:pathLst>
              <a:path w="15240" h="70485">
                <a:moveTo>
                  <a:pt x="0" y="70104"/>
                </a:moveTo>
                <a:lnTo>
                  <a:pt x="15240" y="70104"/>
                </a:lnTo>
                <a:lnTo>
                  <a:pt x="15240" y="0"/>
                </a:lnTo>
                <a:lnTo>
                  <a:pt x="0" y="0"/>
                </a:lnTo>
                <a:lnTo>
                  <a:pt x="0" y="70104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" name="object 158"/>
          <p:cNvSpPr/>
          <p:nvPr/>
        </p:nvSpPr>
        <p:spPr>
          <a:xfrm>
            <a:off x="6571233" y="4733290"/>
            <a:ext cx="27940" cy="83185"/>
          </a:xfrm>
          <a:custGeom>
            <a:avLst/>
            <a:gdLst/>
            <a:ahLst/>
            <a:cxnLst/>
            <a:rect l="l" t="t" r="r" b="b"/>
            <a:pathLst>
              <a:path w="27940" h="83185">
                <a:moveTo>
                  <a:pt x="0" y="82804"/>
                </a:moveTo>
                <a:lnTo>
                  <a:pt x="27940" y="82804"/>
                </a:lnTo>
                <a:lnTo>
                  <a:pt x="27940" y="0"/>
                </a:lnTo>
                <a:lnTo>
                  <a:pt x="0" y="0"/>
                </a:lnTo>
                <a:lnTo>
                  <a:pt x="0" y="8280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" name="object 159"/>
          <p:cNvSpPr/>
          <p:nvPr/>
        </p:nvSpPr>
        <p:spPr>
          <a:xfrm>
            <a:off x="7066788" y="4733544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9144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" name="object 160"/>
          <p:cNvSpPr/>
          <p:nvPr/>
        </p:nvSpPr>
        <p:spPr>
          <a:xfrm>
            <a:off x="7066788" y="4727194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899"/>
                </a:lnTo>
              </a:path>
            </a:pathLst>
          </a:custGeom>
          <a:ln w="218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" name="object 161"/>
          <p:cNvSpPr/>
          <p:nvPr/>
        </p:nvSpPr>
        <p:spPr>
          <a:xfrm>
            <a:off x="6928104" y="4715255"/>
            <a:ext cx="15240" cy="113030"/>
          </a:xfrm>
          <a:custGeom>
            <a:avLst/>
            <a:gdLst/>
            <a:ahLst/>
            <a:cxnLst/>
            <a:rect l="l" t="t" r="r" b="b"/>
            <a:pathLst>
              <a:path w="15240" h="113029">
                <a:moveTo>
                  <a:pt x="0" y="112776"/>
                </a:moveTo>
                <a:lnTo>
                  <a:pt x="15240" y="112776"/>
                </a:lnTo>
                <a:lnTo>
                  <a:pt x="15240" y="0"/>
                </a:lnTo>
                <a:lnTo>
                  <a:pt x="0" y="0"/>
                </a:lnTo>
                <a:lnTo>
                  <a:pt x="0" y="11277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" name="object 162"/>
          <p:cNvSpPr/>
          <p:nvPr/>
        </p:nvSpPr>
        <p:spPr>
          <a:xfrm>
            <a:off x="6921754" y="4708905"/>
            <a:ext cx="27940" cy="125730"/>
          </a:xfrm>
          <a:custGeom>
            <a:avLst/>
            <a:gdLst/>
            <a:ahLst/>
            <a:cxnLst/>
            <a:rect l="l" t="t" r="r" b="b"/>
            <a:pathLst>
              <a:path w="27940" h="125729">
                <a:moveTo>
                  <a:pt x="0" y="125476"/>
                </a:moveTo>
                <a:lnTo>
                  <a:pt x="27940" y="125476"/>
                </a:lnTo>
                <a:lnTo>
                  <a:pt x="27940" y="0"/>
                </a:lnTo>
                <a:lnTo>
                  <a:pt x="0" y="0"/>
                </a:lnTo>
                <a:lnTo>
                  <a:pt x="0" y="12547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" name="object 163"/>
          <p:cNvSpPr/>
          <p:nvPr/>
        </p:nvSpPr>
        <p:spPr>
          <a:xfrm>
            <a:off x="6943343" y="4748784"/>
            <a:ext cx="119380" cy="3175"/>
          </a:xfrm>
          <a:custGeom>
            <a:avLst/>
            <a:gdLst/>
            <a:ahLst/>
            <a:cxnLst/>
            <a:rect l="l" t="t" r="r" b="b"/>
            <a:pathLst>
              <a:path w="119379" h="3175">
                <a:moveTo>
                  <a:pt x="0" y="0"/>
                </a:moveTo>
                <a:lnTo>
                  <a:pt x="118872" y="3048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" name="object 164"/>
          <p:cNvSpPr/>
          <p:nvPr/>
        </p:nvSpPr>
        <p:spPr>
          <a:xfrm>
            <a:off x="6943343" y="4773167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" name="object 165"/>
          <p:cNvSpPr/>
          <p:nvPr/>
        </p:nvSpPr>
        <p:spPr>
          <a:xfrm>
            <a:off x="6943343" y="4794503"/>
            <a:ext cx="119380" cy="3175"/>
          </a:xfrm>
          <a:custGeom>
            <a:avLst/>
            <a:gdLst/>
            <a:ahLst/>
            <a:cxnLst/>
            <a:rect l="l" t="t" r="r" b="b"/>
            <a:pathLst>
              <a:path w="119379" h="3175">
                <a:moveTo>
                  <a:pt x="0" y="3048"/>
                </a:moveTo>
                <a:lnTo>
                  <a:pt x="118872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" name="object 166"/>
          <p:cNvSpPr/>
          <p:nvPr/>
        </p:nvSpPr>
        <p:spPr>
          <a:xfrm>
            <a:off x="6498335" y="4764023"/>
            <a:ext cx="58419" cy="21590"/>
          </a:xfrm>
          <a:custGeom>
            <a:avLst/>
            <a:gdLst/>
            <a:ahLst/>
            <a:cxnLst/>
            <a:rect l="l" t="t" r="r" b="b"/>
            <a:pathLst>
              <a:path w="58420" h="21589">
                <a:moveTo>
                  <a:pt x="0" y="21336"/>
                </a:moveTo>
                <a:lnTo>
                  <a:pt x="57912" y="21336"/>
                </a:lnTo>
                <a:lnTo>
                  <a:pt x="57912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" name="object 167"/>
          <p:cNvSpPr/>
          <p:nvPr/>
        </p:nvSpPr>
        <p:spPr>
          <a:xfrm>
            <a:off x="6491985" y="4757673"/>
            <a:ext cx="71120" cy="34290"/>
          </a:xfrm>
          <a:custGeom>
            <a:avLst/>
            <a:gdLst/>
            <a:ahLst/>
            <a:cxnLst/>
            <a:rect l="l" t="t" r="r" b="b"/>
            <a:pathLst>
              <a:path w="71120" h="34289">
                <a:moveTo>
                  <a:pt x="0" y="34036"/>
                </a:moveTo>
                <a:lnTo>
                  <a:pt x="70612" y="34036"/>
                </a:lnTo>
                <a:lnTo>
                  <a:pt x="70612" y="0"/>
                </a:lnTo>
                <a:lnTo>
                  <a:pt x="0" y="0"/>
                </a:lnTo>
                <a:lnTo>
                  <a:pt x="0" y="3403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" name="object 168"/>
          <p:cNvSpPr/>
          <p:nvPr/>
        </p:nvSpPr>
        <p:spPr>
          <a:xfrm>
            <a:off x="7086600" y="4259579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27431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" name="object 169"/>
          <p:cNvSpPr/>
          <p:nvPr/>
        </p:nvSpPr>
        <p:spPr>
          <a:xfrm>
            <a:off x="7104888" y="4250439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4"/>
                </a:lnTo>
              </a:path>
            </a:pathLst>
          </a:custGeom>
          <a:ln w="9144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" name="object 170"/>
          <p:cNvSpPr/>
          <p:nvPr/>
        </p:nvSpPr>
        <p:spPr>
          <a:xfrm>
            <a:off x="7072883" y="4250439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29" h="9525">
                <a:moveTo>
                  <a:pt x="36576" y="0"/>
                </a:moveTo>
                <a:lnTo>
                  <a:pt x="9144" y="0"/>
                </a:lnTo>
                <a:lnTo>
                  <a:pt x="0" y="9144"/>
                </a:lnTo>
                <a:lnTo>
                  <a:pt x="27432" y="9144"/>
                </a:lnTo>
                <a:lnTo>
                  <a:pt x="36576" y="0"/>
                </a:lnTo>
                <a:close/>
              </a:path>
            </a:pathLst>
          </a:custGeom>
          <a:solidFill>
            <a:srgbClr val="32D6A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" name="object 171"/>
          <p:cNvSpPr/>
          <p:nvPr/>
        </p:nvSpPr>
        <p:spPr>
          <a:xfrm>
            <a:off x="7072883" y="4250435"/>
            <a:ext cx="36830" cy="116205"/>
          </a:xfrm>
          <a:custGeom>
            <a:avLst/>
            <a:gdLst/>
            <a:ahLst/>
            <a:cxnLst/>
            <a:rect l="l" t="t" r="r" b="b"/>
            <a:pathLst>
              <a:path w="36829" h="116204">
                <a:moveTo>
                  <a:pt x="0" y="9143"/>
                </a:moveTo>
                <a:lnTo>
                  <a:pt x="9144" y="0"/>
                </a:lnTo>
                <a:lnTo>
                  <a:pt x="36576" y="0"/>
                </a:lnTo>
                <a:lnTo>
                  <a:pt x="36576" y="106679"/>
                </a:lnTo>
                <a:lnTo>
                  <a:pt x="27432" y="115823"/>
                </a:lnTo>
                <a:lnTo>
                  <a:pt x="0" y="115823"/>
                </a:lnTo>
                <a:lnTo>
                  <a:pt x="0" y="9143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" name="object 172"/>
          <p:cNvSpPr/>
          <p:nvPr/>
        </p:nvSpPr>
        <p:spPr>
          <a:xfrm>
            <a:off x="7072883" y="4250435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29" h="9525">
                <a:moveTo>
                  <a:pt x="0" y="9143"/>
                </a:moveTo>
                <a:lnTo>
                  <a:pt x="27432" y="9143"/>
                </a:lnTo>
                <a:lnTo>
                  <a:pt x="36576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" name="object 173"/>
          <p:cNvSpPr/>
          <p:nvPr/>
        </p:nvSpPr>
        <p:spPr>
          <a:xfrm>
            <a:off x="7100316" y="4259579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" name="object 174"/>
          <p:cNvSpPr/>
          <p:nvPr/>
        </p:nvSpPr>
        <p:spPr>
          <a:xfrm>
            <a:off x="7086600" y="4415028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27431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" name="object 175"/>
          <p:cNvSpPr/>
          <p:nvPr/>
        </p:nvSpPr>
        <p:spPr>
          <a:xfrm>
            <a:off x="7104888" y="4405887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4"/>
                </a:lnTo>
              </a:path>
            </a:pathLst>
          </a:custGeom>
          <a:ln w="9144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" name="object 176"/>
          <p:cNvSpPr/>
          <p:nvPr/>
        </p:nvSpPr>
        <p:spPr>
          <a:xfrm>
            <a:off x="7072883" y="4405887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29" h="9525">
                <a:moveTo>
                  <a:pt x="36576" y="0"/>
                </a:moveTo>
                <a:lnTo>
                  <a:pt x="9144" y="0"/>
                </a:lnTo>
                <a:lnTo>
                  <a:pt x="0" y="9144"/>
                </a:lnTo>
                <a:lnTo>
                  <a:pt x="27432" y="9144"/>
                </a:lnTo>
                <a:lnTo>
                  <a:pt x="36576" y="0"/>
                </a:lnTo>
                <a:close/>
              </a:path>
            </a:pathLst>
          </a:custGeom>
          <a:solidFill>
            <a:srgbClr val="32D6A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" name="object 177"/>
          <p:cNvSpPr/>
          <p:nvPr/>
        </p:nvSpPr>
        <p:spPr>
          <a:xfrm>
            <a:off x="7072883" y="4405884"/>
            <a:ext cx="36830" cy="116205"/>
          </a:xfrm>
          <a:custGeom>
            <a:avLst/>
            <a:gdLst/>
            <a:ahLst/>
            <a:cxnLst/>
            <a:rect l="l" t="t" r="r" b="b"/>
            <a:pathLst>
              <a:path w="36829" h="116204">
                <a:moveTo>
                  <a:pt x="0" y="9144"/>
                </a:moveTo>
                <a:lnTo>
                  <a:pt x="9144" y="0"/>
                </a:lnTo>
                <a:lnTo>
                  <a:pt x="36576" y="0"/>
                </a:lnTo>
                <a:lnTo>
                  <a:pt x="36576" y="106680"/>
                </a:lnTo>
                <a:lnTo>
                  <a:pt x="27432" y="115824"/>
                </a:lnTo>
                <a:lnTo>
                  <a:pt x="0" y="115824"/>
                </a:lnTo>
                <a:lnTo>
                  <a:pt x="0" y="9144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" name="object 178"/>
          <p:cNvSpPr/>
          <p:nvPr/>
        </p:nvSpPr>
        <p:spPr>
          <a:xfrm>
            <a:off x="7072883" y="4405884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29" h="9525">
                <a:moveTo>
                  <a:pt x="0" y="9144"/>
                </a:moveTo>
                <a:lnTo>
                  <a:pt x="27432" y="9144"/>
                </a:lnTo>
                <a:lnTo>
                  <a:pt x="36576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" name="object 179"/>
          <p:cNvSpPr/>
          <p:nvPr/>
        </p:nvSpPr>
        <p:spPr>
          <a:xfrm>
            <a:off x="7100316" y="4415028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" name="object 180"/>
          <p:cNvSpPr/>
          <p:nvPr/>
        </p:nvSpPr>
        <p:spPr>
          <a:xfrm>
            <a:off x="7086600" y="4570476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27431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" name="object 181"/>
          <p:cNvSpPr/>
          <p:nvPr/>
        </p:nvSpPr>
        <p:spPr>
          <a:xfrm>
            <a:off x="7104888" y="4561335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4"/>
                </a:lnTo>
              </a:path>
            </a:pathLst>
          </a:custGeom>
          <a:ln w="9144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" name="object 182"/>
          <p:cNvSpPr/>
          <p:nvPr/>
        </p:nvSpPr>
        <p:spPr>
          <a:xfrm>
            <a:off x="7072883" y="4561335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29" h="9525">
                <a:moveTo>
                  <a:pt x="36576" y="0"/>
                </a:moveTo>
                <a:lnTo>
                  <a:pt x="9144" y="0"/>
                </a:lnTo>
                <a:lnTo>
                  <a:pt x="0" y="9144"/>
                </a:lnTo>
                <a:lnTo>
                  <a:pt x="27432" y="9144"/>
                </a:lnTo>
                <a:lnTo>
                  <a:pt x="36576" y="0"/>
                </a:lnTo>
                <a:close/>
              </a:path>
            </a:pathLst>
          </a:custGeom>
          <a:solidFill>
            <a:srgbClr val="32D6A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" name="object 183"/>
          <p:cNvSpPr/>
          <p:nvPr/>
        </p:nvSpPr>
        <p:spPr>
          <a:xfrm>
            <a:off x="7072883" y="4561332"/>
            <a:ext cx="36830" cy="116205"/>
          </a:xfrm>
          <a:custGeom>
            <a:avLst/>
            <a:gdLst/>
            <a:ahLst/>
            <a:cxnLst/>
            <a:rect l="l" t="t" r="r" b="b"/>
            <a:pathLst>
              <a:path w="36829" h="116204">
                <a:moveTo>
                  <a:pt x="0" y="9144"/>
                </a:moveTo>
                <a:lnTo>
                  <a:pt x="9144" y="0"/>
                </a:lnTo>
                <a:lnTo>
                  <a:pt x="36576" y="0"/>
                </a:lnTo>
                <a:lnTo>
                  <a:pt x="36576" y="106680"/>
                </a:lnTo>
                <a:lnTo>
                  <a:pt x="27432" y="115824"/>
                </a:lnTo>
                <a:lnTo>
                  <a:pt x="0" y="115824"/>
                </a:lnTo>
                <a:lnTo>
                  <a:pt x="0" y="9144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" name="object 184"/>
          <p:cNvSpPr/>
          <p:nvPr/>
        </p:nvSpPr>
        <p:spPr>
          <a:xfrm>
            <a:off x="7072883" y="4561332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29" h="9525">
                <a:moveTo>
                  <a:pt x="0" y="9144"/>
                </a:moveTo>
                <a:lnTo>
                  <a:pt x="27432" y="9144"/>
                </a:lnTo>
                <a:lnTo>
                  <a:pt x="36576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" name="object 185"/>
          <p:cNvSpPr/>
          <p:nvPr/>
        </p:nvSpPr>
        <p:spPr>
          <a:xfrm>
            <a:off x="7100316" y="4570476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" name="object 186"/>
          <p:cNvSpPr/>
          <p:nvPr/>
        </p:nvSpPr>
        <p:spPr>
          <a:xfrm>
            <a:off x="7086600" y="4725923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31"/>
                </a:lnTo>
              </a:path>
            </a:pathLst>
          </a:custGeom>
          <a:ln w="27431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" name="object 187"/>
          <p:cNvSpPr/>
          <p:nvPr/>
        </p:nvSpPr>
        <p:spPr>
          <a:xfrm>
            <a:off x="7104888" y="4716783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763"/>
                </a:lnTo>
              </a:path>
            </a:pathLst>
          </a:custGeom>
          <a:ln w="9144">
            <a:solidFill>
              <a:srgbClr val="00A47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" name="object 188"/>
          <p:cNvSpPr/>
          <p:nvPr/>
        </p:nvSpPr>
        <p:spPr>
          <a:xfrm>
            <a:off x="7072883" y="4716783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29" h="9525">
                <a:moveTo>
                  <a:pt x="36576" y="0"/>
                </a:moveTo>
                <a:lnTo>
                  <a:pt x="9144" y="0"/>
                </a:lnTo>
                <a:lnTo>
                  <a:pt x="0" y="9143"/>
                </a:lnTo>
                <a:lnTo>
                  <a:pt x="27432" y="9143"/>
                </a:lnTo>
                <a:lnTo>
                  <a:pt x="36576" y="0"/>
                </a:lnTo>
                <a:close/>
              </a:path>
            </a:pathLst>
          </a:custGeom>
          <a:solidFill>
            <a:srgbClr val="32D6A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" name="object 189"/>
          <p:cNvSpPr/>
          <p:nvPr/>
        </p:nvSpPr>
        <p:spPr>
          <a:xfrm>
            <a:off x="7072883" y="4716779"/>
            <a:ext cx="36830" cy="113030"/>
          </a:xfrm>
          <a:custGeom>
            <a:avLst/>
            <a:gdLst/>
            <a:ahLst/>
            <a:cxnLst/>
            <a:rect l="l" t="t" r="r" b="b"/>
            <a:pathLst>
              <a:path w="36829" h="113029">
                <a:moveTo>
                  <a:pt x="0" y="9144"/>
                </a:moveTo>
                <a:lnTo>
                  <a:pt x="9144" y="0"/>
                </a:lnTo>
                <a:lnTo>
                  <a:pt x="36576" y="0"/>
                </a:lnTo>
                <a:lnTo>
                  <a:pt x="36576" y="103632"/>
                </a:lnTo>
                <a:lnTo>
                  <a:pt x="27432" y="112776"/>
                </a:lnTo>
                <a:lnTo>
                  <a:pt x="0" y="112776"/>
                </a:lnTo>
                <a:lnTo>
                  <a:pt x="0" y="9144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" name="object 190"/>
          <p:cNvSpPr/>
          <p:nvPr/>
        </p:nvSpPr>
        <p:spPr>
          <a:xfrm>
            <a:off x="7072883" y="4716779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29" h="9525">
                <a:moveTo>
                  <a:pt x="0" y="9144"/>
                </a:moveTo>
                <a:lnTo>
                  <a:pt x="27432" y="9144"/>
                </a:lnTo>
                <a:lnTo>
                  <a:pt x="36576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" name="object 191"/>
          <p:cNvSpPr/>
          <p:nvPr/>
        </p:nvSpPr>
        <p:spPr>
          <a:xfrm>
            <a:off x="7100316" y="4725923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32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" name="object 192"/>
          <p:cNvSpPr/>
          <p:nvPr/>
        </p:nvSpPr>
        <p:spPr>
          <a:xfrm>
            <a:off x="6627876" y="4145660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>
                <a:moveTo>
                  <a:pt x="0" y="0"/>
                </a:moveTo>
                <a:lnTo>
                  <a:pt x="325374" y="0"/>
                </a:lnTo>
              </a:path>
            </a:pathLst>
          </a:custGeom>
          <a:ln w="5715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" name="object 193"/>
          <p:cNvSpPr/>
          <p:nvPr/>
        </p:nvSpPr>
        <p:spPr>
          <a:xfrm>
            <a:off x="6953250" y="4098035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19050" y="0"/>
                </a:moveTo>
                <a:lnTo>
                  <a:pt x="0" y="19050"/>
                </a:lnTo>
                <a:lnTo>
                  <a:pt x="0" y="76200"/>
                </a:lnTo>
                <a:lnTo>
                  <a:pt x="19050" y="57150"/>
                </a:lnTo>
                <a:lnTo>
                  <a:pt x="19050" y="0"/>
                </a:lnTo>
                <a:close/>
              </a:path>
            </a:pathLst>
          </a:custGeom>
          <a:solidFill>
            <a:srgbClr val="00A4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" name="object 194"/>
          <p:cNvSpPr/>
          <p:nvPr/>
        </p:nvSpPr>
        <p:spPr>
          <a:xfrm>
            <a:off x="6627876" y="410756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19050">
            <a:solidFill>
              <a:srgbClr val="32D6A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" name="object 195"/>
          <p:cNvSpPr/>
          <p:nvPr/>
        </p:nvSpPr>
        <p:spPr>
          <a:xfrm>
            <a:off x="6627876" y="4098035"/>
            <a:ext cx="344805" cy="76200"/>
          </a:xfrm>
          <a:custGeom>
            <a:avLst/>
            <a:gdLst/>
            <a:ahLst/>
            <a:cxnLst/>
            <a:rect l="l" t="t" r="r" b="b"/>
            <a:pathLst>
              <a:path w="344804" h="76200">
                <a:moveTo>
                  <a:pt x="0" y="19050"/>
                </a:moveTo>
                <a:lnTo>
                  <a:pt x="19050" y="0"/>
                </a:lnTo>
                <a:lnTo>
                  <a:pt x="344424" y="0"/>
                </a:lnTo>
                <a:lnTo>
                  <a:pt x="344424" y="57150"/>
                </a:lnTo>
                <a:lnTo>
                  <a:pt x="325374" y="76200"/>
                </a:lnTo>
                <a:lnTo>
                  <a:pt x="0" y="76200"/>
                </a:lnTo>
                <a:lnTo>
                  <a:pt x="0" y="1905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" name="object 196"/>
          <p:cNvSpPr/>
          <p:nvPr/>
        </p:nvSpPr>
        <p:spPr>
          <a:xfrm>
            <a:off x="6627876" y="4098035"/>
            <a:ext cx="344805" cy="19050"/>
          </a:xfrm>
          <a:custGeom>
            <a:avLst/>
            <a:gdLst/>
            <a:ahLst/>
            <a:cxnLst/>
            <a:rect l="l" t="t" r="r" b="b"/>
            <a:pathLst>
              <a:path w="344804" h="19050">
                <a:moveTo>
                  <a:pt x="0" y="19050"/>
                </a:moveTo>
                <a:lnTo>
                  <a:pt x="325374" y="19050"/>
                </a:lnTo>
                <a:lnTo>
                  <a:pt x="344424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" name="object 197"/>
          <p:cNvSpPr/>
          <p:nvPr/>
        </p:nvSpPr>
        <p:spPr>
          <a:xfrm>
            <a:off x="6953250" y="4117085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" name="object 198"/>
          <p:cNvSpPr/>
          <p:nvPr/>
        </p:nvSpPr>
        <p:spPr>
          <a:xfrm>
            <a:off x="6627876" y="4221860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>
                <a:moveTo>
                  <a:pt x="0" y="0"/>
                </a:moveTo>
                <a:lnTo>
                  <a:pt x="325374" y="0"/>
                </a:lnTo>
              </a:path>
            </a:pathLst>
          </a:custGeom>
          <a:ln w="5715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" name="object 199"/>
          <p:cNvSpPr/>
          <p:nvPr/>
        </p:nvSpPr>
        <p:spPr>
          <a:xfrm>
            <a:off x="6953250" y="4174235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19050" y="0"/>
                </a:moveTo>
                <a:lnTo>
                  <a:pt x="0" y="19050"/>
                </a:lnTo>
                <a:lnTo>
                  <a:pt x="0" y="76200"/>
                </a:lnTo>
                <a:lnTo>
                  <a:pt x="19050" y="57150"/>
                </a:lnTo>
                <a:lnTo>
                  <a:pt x="19050" y="0"/>
                </a:lnTo>
                <a:close/>
              </a:path>
            </a:pathLst>
          </a:custGeom>
          <a:solidFill>
            <a:srgbClr val="00A4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" name="object 200"/>
          <p:cNvSpPr/>
          <p:nvPr/>
        </p:nvSpPr>
        <p:spPr>
          <a:xfrm>
            <a:off x="6627876" y="418376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19050">
            <a:solidFill>
              <a:srgbClr val="32D6A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" name="object 201"/>
          <p:cNvSpPr/>
          <p:nvPr/>
        </p:nvSpPr>
        <p:spPr>
          <a:xfrm>
            <a:off x="6627876" y="4174235"/>
            <a:ext cx="344805" cy="76200"/>
          </a:xfrm>
          <a:custGeom>
            <a:avLst/>
            <a:gdLst/>
            <a:ahLst/>
            <a:cxnLst/>
            <a:rect l="l" t="t" r="r" b="b"/>
            <a:pathLst>
              <a:path w="344804" h="76200">
                <a:moveTo>
                  <a:pt x="0" y="19050"/>
                </a:moveTo>
                <a:lnTo>
                  <a:pt x="19050" y="0"/>
                </a:lnTo>
                <a:lnTo>
                  <a:pt x="344424" y="0"/>
                </a:lnTo>
                <a:lnTo>
                  <a:pt x="344424" y="57150"/>
                </a:lnTo>
                <a:lnTo>
                  <a:pt x="325374" y="76200"/>
                </a:lnTo>
                <a:lnTo>
                  <a:pt x="0" y="76200"/>
                </a:lnTo>
                <a:lnTo>
                  <a:pt x="0" y="1905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" name="object 202"/>
          <p:cNvSpPr/>
          <p:nvPr/>
        </p:nvSpPr>
        <p:spPr>
          <a:xfrm>
            <a:off x="6627876" y="4174235"/>
            <a:ext cx="344805" cy="19050"/>
          </a:xfrm>
          <a:custGeom>
            <a:avLst/>
            <a:gdLst/>
            <a:ahLst/>
            <a:cxnLst/>
            <a:rect l="l" t="t" r="r" b="b"/>
            <a:pathLst>
              <a:path w="344804" h="19050">
                <a:moveTo>
                  <a:pt x="0" y="19050"/>
                </a:moveTo>
                <a:lnTo>
                  <a:pt x="325374" y="19050"/>
                </a:lnTo>
                <a:lnTo>
                  <a:pt x="344424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" name="object 203"/>
          <p:cNvSpPr/>
          <p:nvPr/>
        </p:nvSpPr>
        <p:spPr>
          <a:xfrm>
            <a:off x="6953250" y="4193285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" name="object 204"/>
          <p:cNvSpPr/>
          <p:nvPr/>
        </p:nvSpPr>
        <p:spPr>
          <a:xfrm>
            <a:off x="6384035" y="4042740"/>
            <a:ext cx="793115" cy="31115"/>
          </a:xfrm>
          <a:custGeom>
            <a:avLst/>
            <a:gdLst/>
            <a:ahLst/>
            <a:cxnLst/>
            <a:rect l="l" t="t" r="r" b="b"/>
            <a:pathLst>
              <a:path w="793115" h="31114">
                <a:moveTo>
                  <a:pt x="0" y="30911"/>
                </a:moveTo>
                <a:lnTo>
                  <a:pt x="792911" y="30911"/>
                </a:lnTo>
                <a:lnTo>
                  <a:pt x="792911" y="0"/>
                </a:lnTo>
                <a:lnTo>
                  <a:pt x="0" y="0"/>
                </a:lnTo>
                <a:lnTo>
                  <a:pt x="0" y="30911"/>
                </a:lnTo>
                <a:close/>
              </a:path>
            </a:pathLst>
          </a:custGeom>
          <a:solidFill>
            <a:srgbClr val="F1F9C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" name="object 205"/>
          <p:cNvSpPr/>
          <p:nvPr/>
        </p:nvSpPr>
        <p:spPr>
          <a:xfrm>
            <a:off x="7176950" y="3927345"/>
            <a:ext cx="115570" cy="146685"/>
          </a:xfrm>
          <a:custGeom>
            <a:avLst/>
            <a:gdLst/>
            <a:ahLst/>
            <a:cxnLst/>
            <a:rect l="l" t="t" r="r" b="b"/>
            <a:pathLst>
              <a:path w="115570" h="146685">
                <a:moveTo>
                  <a:pt x="115392" y="0"/>
                </a:moveTo>
                <a:lnTo>
                  <a:pt x="0" y="115392"/>
                </a:lnTo>
                <a:lnTo>
                  <a:pt x="0" y="146304"/>
                </a:lnTo>
                <a:lnTo>
                  <a:pt x="115392" y="30911"/>
                </a:lnTo>
                <a:lnTo>
                  <a:pt x="115392" y="0"/>
                </a:lnTo>
                <a:close/>
              </a:path>
            </a:pathLst>
          </a:custGeom>
          <a:solidFill>
            <a:srgbClr val="C2C8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" name="object 206"/>
          <p:cNvSpPr/>
          <p:nvPr/>
        </p:nvSpPr>
        <p:spPr>
          <a:xfrm>
            <a:off x="6384035" y="3927345"/>
            <a:ext cx="908685" cy="115570"/>
          </a:xfrm>
          <a:custGeom>
            <a:avLst/>
            <a:gdLst/>
            <a:ahLst/>
            <a:cxnLst/>
            <a:rect l="l" t="t" r="r" b="b"/>
            <a:pathLst>
              <a:path w="908684" h="115570">
                <a:moveTo>
                  <a:pt x="908304" y="0"/>
                </a:moveTo>
                <a:lnTo>
                  <a:pt x="115392" y="0"/>
                </a:lnTo>
                <a:lnTo>
                  <a:pt x="0" y="115392"/>
                </a:lnTo>
                <a:lnTo>
                  <a:pt x="792911" y="115392"/>
                </a:lnTo>
                <a:lnTo>
                  <a:pt x="908304" y="0"/>
                </a:lnTo>
                <a:close/>
              </a:path>
            </a:pathLst>
          </a:custGeom>
          <a:solidFill>
            <a:srgbClr val="F4FA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" name="object 207"/>
          <p:cNvSpPr/>
          <p:nvPr/>
        </p:nvSpPr>
        <p:spPr>
          <a:xfrm>
            <a:off x="6384035" y="3927345"/>
            <a:ext cx="908685" cy="146685"/>
          </a:xfrm>
          <a:custGeom>
            <a:avLst/>
            <a:gdLst/>
            <a:ahLst/>
            <a:cxnLst/>
            <a:rect l="l" t="t" r="r" b="b"/>
            <a:pathLst>
              <a:path w="908684" h="146685">
                <a:moveTo>
                  <a:pt x="0" y="115392"/>
                </a:moveTo>
                <a:lnTo>
                  <a:pt x="115392" y="0"/>
                </a:lnTo>
                <a:lnTo>
                  <a:pt x="908304" y="0"/>
                </a:lnTo>
                <a:lnTo>
                  <a:pt x="908304" y="30911"/>
                </a:lnTo>
                <a:lnTo>
                  <a:pt x="792911" y="146304"/>
                </a:lnTo>
                <a:lnTo>
                  <a:pt x="0" y="146304"/>
                </a:lnTo>
                <a:lnTo>
                  <a:pt x="0" y="115392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" name="object 208"/>
          <p:cNvSpPr/>
          <p:nvPr/>
        </p:nvSpPr>
        <p:spPr>
          <a:xfrm>
            <a:off x="6384035" y="3927345"/>
            <a:ext cx="908685" cy="115570"/>
          </a:xfrm>
          <a:custGeom>
            <a:avLst/>
            <a:gdLst/>
            <a:ahLst/>
            <a:cxnLst/>
            <a:rect l="l" t="t" r="r" b="b"/>
            <a:pathLst>
              <a:path w="908684" h="115570">
                <a:moveTo>
                  <a:pt x="0" y="115392"/>
                </a:moveTo>
                <a:lnTo>
                  <a:pt x="792911" y="115392"/>
                </a:lnTo>
                <a:lnTo>
                  <a:pt x="908304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" name="object 209"/>
          <p:cNvSpPr/>
          <p:nvPr/>
        </p:nvSpPr>
        <p:spPr>
          <a:xfrm>
            <a:off x="7176947" y="4042737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0"/>
                </a:moveTo>
                <a:lnTo>
                  <a:pt x="0" y="30911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" name="object 210"/>
          <p:cNvSpPr/>
          <p:nvPr/>
        </p:nvSpPr>
        <p:spPr>
          <a:xfrm>
            <a:off x="6569964" y="3777996"/>
            <a:ext cx="152400" cy="146685"/>
          </a:xfrm>
          <a:custGeom>
            <a:avLst/>
            <a:gdLst/>
            <a:ahLst/>
            <a:cxnLst/>
            <a:rect l="l" t="t" r="r" b="b"/>
            <a:pathLst>
              <a:path w="152400" h="146685">
                <a:moveTo>
                  <a:pt x="0" y="0"/>
                </a:moveTo>
                <a:lnTo>
                  <a:pt x="152400" y="0"/>
                </a:lnTo>
                <a:lnTo>
                  <a:pt x="152400" y="146303"/>
                </a:lnTo>
                <a:lnTo>
                  <a:pt x="0" y="146303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" name="object 211"/>
          <p:cNvSpPr/>
          <p:nvPr/>
        </p:nvSpPr>
        <p:spPr>
          <a:xfrm>
            <a:off x="6569964" y="3777996"/>
            <a:ext cx="152400" cy="146685"/>
          </a:xfrm>
          <a:custGeom>
            <a:avLst/>
            <a:gdLst/>
            <a:ahLst/>
            <a:cxnLst/>
            <a:rect l="l" t="t" r="r" b="b"/>
            <a:pathLst>
              <a:path w="152400" h="146685">
                <a:moveTo>
                  <a:pt x="0" y="0"/>
                </a:moveTo>
                <a:lnTo>
                  <a:pt x="152400" y="0"/>
                </a:lnTo>
                <a:lnTo>
                  <a:pt x="152400" y="146303"/>
                </a:lnTo>
                <a:lnTo>
                  <a:pt x="0" y="14630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" name="object 212"/>
          <p:cNvSpPr/>
          <p:nvPr/>
        </p:nvSpPr>
        <p:spPr>
          <a:xfrm>
            <a:off x="6591300" y="3799332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488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" name="object 213"/>
          <p:cNvSpPr/>
          <p:nvPr/>
        </p:nvSpPr>
        <p:spPr>
          <a:xfrm>
            <a:off x="6591300" y="3851147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" name="object 214"/>
          <p:cNvSpPr/>
          <p:nvPr/>
        </p:nvSpPr>
        <p:spPr>
          <a:xfrm>
            <a:off x="6591300" y="3802383"/>
            <a:ext cx="100965" cy="74295"/>
          </a:xfrm>
          <a:custGeom>
            <a:avLst/>
            <a:gdLst/>
            <a:ahLst/>
            <a:cxnLst/>
            <a:rect l="l" t="t" r="r" b="b"/>
            <a:pathLst>
              <a:path w="100965" h="74295">
                <a:moveTo>
                  <a:pt x="0" y="14744"/>
                </a:moveTo>
                <a:lnTo>
                  <a:pt x="7543" y="15976"/>
                </a:lnTo>
                <a:lnTo>
                  <a:pt x="15087" y="17208"/>
                </a:lnTo>
                <a:lnTo>
                  <a:pt x="20116" y="14744"/>
                </a:lnTo>
                <a:lnTo>
                  <a:pt x="25146" y="12280"/>
                </a:lnTo>
                <a:lnTo>
                  <a:pt x="26822" y="0"/>
                </a:lnTo>
                <a:lnTo>
                  <a:pt x="30175" y="0"/>
                </a:lnTo>
                <a:lnTo>
                  <a:pt x="33528" y="0"/>
                </a:lnTo>
                <a:lnTo>
                  <a:pt x="33528" y="2451"/>
                </a:lnTo>
                <a:lnTo>
                  <a:pt x="40233" y="14744"/>
                </a:lnTo>
                <a:lnTo>
                  <a:pt x="46598" y="28803"/>
                </a:lnTo>
                <a:lnTo>
                  <a:pt x="54692" y="47931"/>
                </a:lnTo>
                <a:lnTo>
                  <a:pt x="63100" y="65213"/>
                </a:lnTo>
                <a:lnTo>
                  <a:pt x="70408" y="73736"/>
                </a:lnTo>
                <a:lnTo>
                  <a:pt x="76380" y="68899"/>
                </a:lnTo>
                <a:lnTo>
                  <a:pt x="81724" y="55303"/>
                </a:lnTo>
                <a:lnTo>
                  <a:pt x="86439" y="39862"/>
                </a:lnTo>
                <a:lnTo>
                  <a:pt x="90525" y="29489"/>
                </a:lnTo>
                <a:lnTo>
                  <a:pt x="95554" y="22123"/>
                </a:lnTo>
                <a:lnTo>
                  <a:pt x="98069" y="25806"/>
                </a:lnTo>
                <a:lnTo>
                  <a:pt x="100584" y="29489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" name="object 215"/>
          <p:cNvSpPr/>
          <p:nvPr/>
        </p:nvSpPr>
        <p:spPr>
          <a:xfrm>
            <a:off x="6944868" y="3572255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27432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6" name="object 216"/>
          <p:cNvSpPr/>
          <p:nvPr/>
        </p:nvSpPr>
        <p:spPr>
          <a:xfrm>
            <a:off x="6944868" y="3558540"/>
            <a:ext cx="119380" cy="27940"/>
          </a:xfrm>
          <a:custGeom>
            <a:avLst/>
            <a:gdLst/>
            <a:ahLst/>
            <a:cxnLst/>
            <a:rect l="l" t="t" r="r" b="b"/>
            <a:pathLst>
              <a:path w="119379" h="27939">
                <a:moveTo>
                  <a:pt x="0" y="0"/>
                </a:moveTo>
                <a:lnTo>
                  <a:pt x="118872" y="0"/>
                </a:lnTo>
                <a:lnTo>
                  <a:pt x="118872" y="27432"/>
                </a:lnTo>
                <a:lnTo>
                  <a:pt x="0" y="274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7" name="object 217"/>
          <p:cNvSpPr/>
          <p:nvPr/>
        </p:nvSpPr>
        <p:spPr>
          <a:xfrm>
            <a:off x="6944868" y="3777996"/>
            <a:ext cx="119380" cy="30480"/>
          </a:xfrm>
          <a:custGeom>
            <a:avLst/>
            <a:gdLst/>
            <a:ahLst/>
            <a:cxnLst/>
            <a:rect l="l" t="t" r="r" b="b"/>
            <a:pathLst>
              <a:path w="119379" h="30479">
                <a:moveTo>
                  <a:pt x="0" y="30479"/>
                </a:moveTo>
                <a:lnTo>
                  <a:pt x="118872" y="30479"/>
                </a:lnTo>
                <a:lnTo>
                  <a:pt x="118872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8" name="object 218"/>
          <p:cNvSpPr/>
          <p:nvPr/>
        </p:nvSpPr>
        <p:spPr>
          <a:xfrm>
            <a:off x="6944868" y="3777996"/>
            <a:ext cx="119380" cy="30480"/>
          </a:xfrm>
          <a:custGeom>
            <a:avLst/>
            <a:gdLst/>
            <a:ahLst/>
            <a:cxnLst/>
            <a:rect l="l" t="t" r="r" b="b"/>
            <a:pathLst>
              <a:path w="119379" h="30479">
                <a:moveTo>
                  <a:pt x="0" y="0"/>
                </a:moveTo>
                <a:lnTo>
                  <a:pt x="118872" y="0"/>
                </a:lnTo>
                <a:lnTo>
                  <a:pt x="118872" y="30479"/>
                </a:lnTo>
                <a:lnTo>
                  <a:pt x="0" y="304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9" name="object 219"/>
          <p:cNvSpPr/>
          <p:nvPr/>
        </p:nvSpPr>
        <p:spPr>
          <a:xfrm>
            <a:off x="6944868" y="3811523"/>
            <a:ext cx="119380" cy="27940"/>
          </a:xfrm>
          <a:custGeom>
            <a:avLst/>
            <a:gdLst/>
            <a:ahLst/>
            <a:cxnLst/>
            <a:rect l="l" t="t" r="r" b="b"/>
            <a:pathLst>
              <a:path w="119379" h="27939">
                <a:moveTo>
                  <a:pt x="0" y="27431"/>
                </a:moveTo>
                <a:lnTo>
                  <a:pt x="118872" y="27431"/>
                </a:lnTo>
                <a:lnTo>
                  <a:pt x="118872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0" name="object 220"/>
          <p:cNvSpPr/>
          <p:nvPr/>
        </p:nvSpPr>
        <p:spPr>
          <a:xfrm>
            <a:off x="6944868" y="3811523"/>
            <a:ext cx="119380" cy="27940"/>
          </a:xfrm>
          <a:custGeom>
            <a:avLst/>
            <a:gdLst/>
            <a:ahLst/>
            <a:cxnLst/>
            <a:rect l="l" t="t" r="r" b="b"/>
            <a:pathLst>
              <a:path w="119379" h="27939">
                <a:moveTo>
                  <a:pt x="0" y="0"/>
                </a:moveTo>
                <a:lnTo>
                  <a:pt x="118872" y="0"/>
                </a:lnTo>
                <a:lnTo>
                  <a:pt x="118872" y="27431"/>
                </a:lnTo>
                <a:lnTo>
                  <a:pt x="0" y="2743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1" name="object 221"/>
          <p:cNvSpPr/>
          <p:nvPr/>
        </p:nvSpPr>
        <p:spPr>
          <a:xfrm>
            <a:off x="6944868" y="3838955"/>
            <a:ext cx="119380" cy="30480"/>
          </a:xfrm>
          <a:custGeom>
            <a:avLst/>
            <a:gdLst/>
            <a:ahLst/>
            <a:cxnLst/>
            <a:rect l="l" t="t" r="r" b="b"/>
            <a:pathLst>
              <a:path w="119379" h="30479">
                <a:moveTo>
                  <a:pt x="0" y="30479"/>
                </a:moveTo>
                <a:lnTo>
                  <a:pt x="118872" y="30479"/>
                </a:lnTo>
                <a:lnTo>
                  <a:pt x="118872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2" name="object 222"/>
          <p:cNvSpPr/>
          <p:nvPr/>
        </p:nvSpPr>
        <p:spPr>
          <a:xfrm>
            <a:off x="6944868" y="3838955"/>
            <a:ext cx="119380" cy="30480"/>
          </a:xfrm>
          <a:custGeom>
            <a:avLst/>
            <a:gdLst/>
            <a:ahLst/>
            <a:cxnLst/>
            <a:rect l="l" t="t" r="r" b="b"/>
            <a:pathLst>
              <a:path w="119379" h="30479">
                <a:moveTo>
                  <a:pt x="0" y="0"/>
                </a:moveTo>
                <a:lnTo>
                  <a:pt x="118872" y="0"/>
                </a:lnTo>
                <a:lnTo>
                  <a:pt x="118872" y="30480"/>
                </a:lnTo>
                <a:lnTo>
                  <a:pt x="0" y="3048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3" name="object 223"/>
          <p:cNvSpPr/>
          <p:nvPr/>
        </p:nvSpPr>
        <p:spPr>
          <a:xfrm>
            <a:off x="6536435" y="3957828"/>
            <a:ext cx="241300" cy="58419"/>
          </a:xfrm>
          <a:custGeom>
            <a:avLst/>
            <a:gdLst/>
            <a:ahLst/>
            <a:cxnLst/>
            <a:rect l="l" t="t" r="r" b="b"/>
            <a:pathLst>
              <a:path w="241300" h="58420">
                <a:moveTo>
                  <a:pt x="240792" y="0"/>
                </a:moveTo>
                <a:lnTo>
                  <a:pt x="55016" y="0"/>
                </a:lnTo>
                <a:lnTo>
                  <a:pt x="0" y="57912"/>
                </a:lnTo>
                <a:lnTo>
                  <a:pt x="185775" y="57912"/>
                </a:lnTo>
                <a:lnTo>
                  <a:pt x="240792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4" name="object 224"/>
          <p:cNvSpPr/>
          <p:nvPr/>
        </p:nvSpPr>
        <p:spPr>
          <a:xfrm>
            <a:off x="6536435" y="3957828"/>
            <a:ext cx="241300" cy="58419"/>
          </a:xfrm>
          <a:custGeom>
            <a:avLst/>
            <a:gdLst/>
            <a:ahLst/>
            <a:cxnLst/>
            <a:rect l="l" t="t" r="r" b="b"/>
            <a:pathLst>
              <a:path w="241300" h="58420">
                <a:moveTo>
                  <a:pt x="0" y="57912"/>
                </a:moveTo>
                <a:lnTo>
                  <a:pt x="55016" y="0"/>
                </a:lnTo>
                <a:lnTo>
                  <a:pt x="240792" y="0"/>
                </a:lnTo>
                <a:lnTo>
                  <a:pt x="185775" y="57912"/>
                </a:lnTo>
                <a:lnTo>
                  <a:pt x="0" y="57912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5" name="object 225"/>
          <p:cNvSpPr/>
          <p:nvPr/>
        </p:nvSpPr>
        <p:spPr>
          <a:xfrm>
            <a:off x="6807707" y="3957828"/>
            <a:ext cx="243840" cy="58419"/>
          </a:xfrm>
          <a:custGeom>
            <a:avLst/>
            <a:gdLst/>
            <a:ahLst/>
            <a:cxnLst/>
            <a:rect l="l" t="t" r="r" b="b"/>
            <a:pathLst>
              <a:path w="243840" h="58420">
                <a:moveTo>
                  <a:pt x="243840" y="0"/>
                </a:moveTo>
                <a:lnTo>
                  <a:pt x="55384" y="0"/>
                </a:lnTo>
                <a:lnTo>
                  <a:pt x="0" y="57912"/>
                </a:lnTo>
                <a:lnTo>
                  <a:pt x="188455" y="57912"/>
                </a:lnTo>
                <a:lnTo>
                  <a:pt x="24384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6" name="object 226"/>
          <p:cNvSpPr/>
          <p:nvPr/>
        </p:nvSpPr>
        <p:spPr>
          <a:xfrm>
            <a:off x="6807707" y="3957828"/>
            <a:ext cx="243840" cy="58419"/>
          </a:xfrm>
          <a:custGeom>
            <a:avLst/>
            <a:gdLst/>
            <a:ahLst/>
            <a:cxnLst/>
            <a:rect l="l" t="t" r="r" b="b"/>
            <a:pathLst>
              <a:path w="243840" h="58420">
                <a:moveTo>
                  <a:pt x="0" y="57912"/>
                </a:moveTo>
                <a:lnTo>
                  <a:pt x="55384" y="0"/>
                </a:lnTo>
                <a:lnTo>
                  <a:pt x="243840" y="0"/>
                </a:lnTo>
                <a:lnTo>
                  <a:pt x="188455" y="57912"/>
                </a:lnTo>
                <a:lnTo>
                  <a:pt x="0" y="57912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7" name="object 227"/>
          <p:cNvSpPr/>
          <p:nvPr/>
        </p:nvSpPr>
        <p:spPr>
          <a:xfrm>
            <a:off x="6566916" y="395782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57912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8" name="object 228"/>
          <p:cNvSpPr/>
          <p:nvPr/>
        </p:nvSpPr>
        <p:spPr>
          <a:xfrm>
            <a:off x="6597395" y="395782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57911" y="0"/>
                </a:moveTo>
                <a:lnTo>
                  <a:pt x="0" y="57912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" name="object 229"/>
          <p:cNvSpPr/>
          <p:nvPr/>
        </p:nvSpPr>
        <p:spPr>
          <a:xfrm>
            <a:off x="6624828" y="3957828"/>
            <a:ext cx="60960" cy="58419"/>
          </a:xfrm>
          <a:custGeom>
            <a:avLst/>
            <a:gdLst/>
            <a:ahLst/>
            <a:cxnLst/>
            <a:rect l="l" t="t" r="r" b="b"/>
            <a:pathLst>
              <a:path w="60959" h="58420">
                <a:moveTo>
                  <a:pt x="60959" y="0"/>
                </a:moveTo>
                <a:lnTo>
                  <a:pt x="0" y="57912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" name="object 230"/>
          <p:cNvSpPr/>
          <p:nvPr/>
        </p:nvSpPr>
        <p:spPr>
          <a:xfrm>
            <a:off x="6655307" y="3957828"/>
            <a:ext cx="64135" cy="58419"/>
          </a:xfrm>
          <a:custGeom>
            <a:avLst/>
            <a:gdLst/>
            <a:ahLst/>
            <a:cxnLst/>
            <a:rect l="l" t="t" r="r" b="b"/>
            <a:pathLst>
              <a:path w="64134" h="58420">
                <a:moveTo>
                  <a:pt x="64007" y="0"/>
                </a:moveTo>
                <a:lnTo>
                  <a:pt x="0" y="57912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1" name="object 231"/>
          <p:cNvSpPr/>
          <p:nvPr/>
        </p:nvSpPr>
        <p:spPr>
          <a:xfrm>
            <a:off x="6685788" y="3957828"/>
            <a:ext cx="64135" cy="58419"/>
          </a:xfrm>
          <a:custGeom>
            <a:avLst/>
            <a:gdLst/>
            <a:ahLst/>
            <a:cxnLst/>
            <a:rect l="l" t="t" r="r" b="b"/>
            <a:pathLst>
              <a:path w="64134" h="58420">
                <a:moveTo>
                  <a:pt x="64007" y="0"/>
                </a:moveTo>
                <a:lnTo>
                  <a:pt x="0" y="57912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2" name="object 232"/>
          <p:cNvSpPr/>
          <p:nvPr/>
        </p:nvSpPr>
        <p:spPr>
          <a:xfrm>
            <a:off x="6566916" y="3988308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3" name="object 233"/>
          <p:cNvSpPr/>
          <p:nvPr/>
        </p:nvSpPr>
        <p:spPr>
          <a:xfrm>
            <a:off x="6292596" y="4302442"/>
            <a:ext cx="213360" cy="94615"/>
          </a:xfrm>
          <a:custGeom>
            <a:avLst/>
            <a:gdLst/>
            <a:ahLst/>
            <a:cxnLst/>
            <a:rect l="l" t="t" r="r" b="b"/>
            <a:pathLst>
              <a:path w="213359" h="94614">
                <a:moveTo>
                  <a:pt x="213360" y="8081"/>
                </a:moveTo>
                <a:lnTo>
                  <a:pt x="169902" y="3029"/>
                </a:lnTo>
                <a:lnTo>
                  <a:pt x="128587" y="0"/>
                </a:lnTo>
                <a:lnTo>
                  <a:pt x="91559" y="1011"/>
                </a:lnTo>
                <a:lnTo>
                  <a:pt x="60960" y="8081"/>
                </a:lnTo>
                <a:lnTo>
                  <a:pt x="37861" y="25591"/>
                </a:lnTo>
                <a:lnTo>
                  <a:pt x="20955" y="51187"/>
                </a:lnTo>
                <a:lnTo>
                  <a:pt x="8810" y="76785"/>
                </a:lnTo>
                <a:lnTo>
                  <a:pt x="0" y="94302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4" name="object 234"/>
          <p:cNvSpPr/>
          <p:nvPr/>
        </p:nvSpPr>
        <p:spPr>
          <a:xfrm>
            <a:off x="6292596" y="4462464"/>
            <a:ext cx="213360" cy="163195"/>
          </a:xfrm>
          <a:custGeom>
            <a:avLst/>
            <a:gdLst/>
            <a:ahLst/>
            <a:cxnLst/>
            <a:rect l="l" t="t" r="r" b="b"/>
            <a:pathLst>
              <a:path w="213359" h="163195">
                <a:moveTo>
                  <a:pt x="213360" y="13958"/>
                </a:moveTo>
                <a:lnTo>
                  <a:pt x="181094" y="5234"/>
                </a:lnTo>
                <a:lnTo>
                  <a:pt x="149542" y="0"/>
                </a:lnTo>
                <a:lnTo>
                  <a:pt x="119419" y="1744"/>
                </a:lnTo>
                <a:lnTo>
                  <a:pt x="91440" y="13958"/>
                </a:lnTo>
                <a:lnTo>
                  <a:pt x="66079" y="38970"/>
                </a:lnTo>
                <a:lnTo>
                  <a:pt x="42862" y="74455"/>
                </a:lnTo>
                <a:lnTo>
                  <a:pt x="21074" y="116921"/>
                </a:lnTo>
                <a:lnTo>
                  <a:pt x="0" y="162879"/>
                </a:lnTo>
              </a:path>
            </a:pathLst>
          </a:custGeom>
          <a:ln w="285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5" name="object 235"/>
          <p:cNvSpPr/>
          <p:nvPr/>
        </p:nvSpPr>
        <p:spPr>
          <a:xfrm>
            <a:off x="6292596" y="4617527"/>
            <a:ext cx="243840" cy="111760"/>
          </a:xfrm>
          <a:custGeom>
            <a:avLst/>
            <a:gdLst/>
            <a:ahLst/>
            <a:cxnLst/>
            <a:rect l="l" t="t" r="r" b="b"/>
            <a:pathLst>
              <a:path w="243840" h="111760">
                <a:moveTo>
                  <a:pt x="243839" y="9553"/>
                </a:moveTo>
                <a:lnTo>
                  <a:pt x="206963" y="3581"/>
                </a:lnTo>
                <a:lnTo>
                  <a:pt x="170907" y="0"/>
                </a:lnTo>
                <a:lnTo>
                  <a:pt x="136483" y="1195"/>
                </a:lnTo>
                <a:lnTo>
                  <a:pt x="104508" y="9553"/>
                </a:lnTo>
                <a:lnTo>
                  <a:pt x="75523" y="26667"/>
                </a:lnTo>
                <a:lnTo>
                  <a:pt x="48987" y="50946"/>
                </a:lnTo>
                <a:lnTo>
                  <a:pt x="24083" y="80001"/>
                </a:lnTo>
                <a:lnTo>
                  <a:pt x="0" y="111445"/>
                </a:lnTo>
              </a:path>
            </a:pathLst>
          </a:custGeom>
          <a:ln w="285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6" name="object 236"/>
          <p:cNvSpPr/>
          <p:nvPr/>
        </p:nvSpPr>
        <p:spPr>
          <a:xfrm>
            <a:off x="6286500" y="4780788"/>
            <a:ext cx="219710" cy="55244"/>
          </a:xfrm>
          <a:custGeom>
            <a:avLst/>
            <a:gdLst/>
            <a:ahLst/>
            <a:cxnLst/>
            <a:rect l="l" t="t" r="r" b="b"/>
            <a:pathLst>
              <a:path w="219709" h="55245">
                <a:moveTo>
                  <a:pt x="219455" y="0"/>
                </a:moveTo>
                <a:lnTo>
                  <a:pt x="171878" y="6858"/>
                </a:lnTo>
                <a:lnTo>
                  <a:pt x="126872" y="13716"/>
                </a:lnTo>
                <a:lnTo>
                  <a:pt x="87010" y="20574"/>
                </a:lnTo>
                <a:lnTo>
                  <a:pt x="32146" y="34290"/>
                </a:lnTo>
                <a:lnTo>
                  <a:pt x="7286" y="48006"/>
                </a:lnTo>
                <a:lnTo>
                  <a:pt x="0" y="54864"/>
                </a:lnTo>
              </a:path>
            </a:pathLst>
          </a:custGeom>
          <a:ln w="285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7" name="object 237"/>
          <p:cNvSpPr/>
          <p:nvPr/>
        </p:nvSpPr>
        <p:spPr>
          <a:xfrm>
            <a:off x="6158486" y="3332988"/>
            <a:ext cx="323215" cy="417830"/>
          </a:xfrm>
          <a:custGeom>
            <a:avLst/>
            <a:gdLst/>
            <a:ahLst/>
            <a:cxnLst/>
            <a:rect l="l" t="t" r="r" b="b"/>
            <a:pathLst>
              <a:path w="323214" h="417829">
                <a:moveTo>
                  <a:pt x="126733" y="0"/>
                </a:moveTo>
                <a:lnTo>
                  <a:pt x="0" y="76619"/>
                </a:lnTo>
                <a:lnTo>
                  <a:pt x="114236" y="160896"/>
                </a:lnTo>
                <a:lnTo>
                  <a:pt x="74968" y="187718"/>
                </a:lnTo>
                <a:lnTo>
                  <a:pt x="183857" y="268173"/>
                </a:lnTo>
                <a:lnTo>
                  <a:pt x="149936" y="287324"/>
                </a:lnTo>
                <a:lnTo>
                  <a:pt x="323087" y="417576"/>
                </a:lnTo>
                <a:lnTo>
                  <a:pt x="221335" y="249008"/>
                </a:lnTo>
                <a:lnTo>
                  <a:pt x="248119" y="233692"/>
                </a:lnTo>
                <a:lnTo>
                  <a:pt x="166001" y="134086"/>
                </a:lnTo>
                <a:lnTo>
                  <a:pt x="192773" y="118757"/>
                </a:lnTo>
                <a:lnTo>
                  <a:pt x="126733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8" name="object 238"/>
          <p:cNvSpPr/>
          <p:nvPr/>
        </p:nvSpPr>
        <p:spPr>
          <a:xfrm>
            <a:off x="6158486" y="3332988"/>
            <a:ext cx="323215" cy="417830"/>
          </a:xfrm>
          <a:custGeom>
            <a:avLst/>
            <a:gdLst/>
            <a:ahLst/>
            <a:cxnLst/>
            <a:rect l="l" t="t" r="r" b="b"/>
            <a:pathLst>
              <a:path w="323214" h="417829">
                <a:moveTo>
                  <a:pt x="126733" y="0"/>
                </a:moveTo>
                <a:lnTo>
                  <a:pt x="0" y="76619"/>
                </a:lnTo>
                <a:lnTo>
                  <a:pt x="114236" y="160896"/>
                </a:lnTo>
                <a:lnTo>
                  <a:pt x="74968" y="187718"/>
                </a:lnTo>
                <a:lnTo>
                  <a:pt x="183857" y="268173"/>
                </a:lnTo>
                <a:lnTo>
                  <a:pt x="149936" y="287324"/>
                </a:lnTo>
                <a:lnTo>
                  <a:pt x="323087" y="417576"/>
                </a:lnTo>
                <a:lnTo>
                  <a:pt x="221335" y="249008"/>
                </a:lnTo>
                <a:lnTo>
                  <a:pt x="248119" y="233692"/>
                </a:lnTo>
                <a:lnTo>
                  <a:pt x="166001" y="134086"/>
                </a:lnTo>
                <a:lnTo>
                  <a:pt x="192773" y="118757"/>
                </a:lnTo>
                <a:lnTo>
                  <a:pt x="126733" y="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9" name="object 239"/>
          <p:cNvSpPr/>
          <p:nvPr/>
        </p:nvSpPr>
        <p:spPr>
          <a:xfrm>
            <a:off x="6158486" y="3332988"/>
            <a:ext cx="323215" cy="417830"/>
          </a:xfrm>
          <a:custGeom>
            <a:avLst/>
            <a:gdLst/>
            <a:ahLst/>
            <a:cxnLst/>
            <a:rect l="l" t="t" r="r" b="b"/>
            <a:pathLst>
              <a:path w="323214" h="417829">
                <a:moveTo>
                  <a:pt x="126733" y="0"/>
                </a:moveTo>
                <a:lnTo>
                  <a:pt x="0" y="76619"/>
                </a:lnTo>
                <a:lnTo>
                  <a:pt x="114236" y="160896"/>
                </a:lnTo>
                <a:lnTo>
                  <a:pt x="74968" y="187718"/>
                </a:lnTo>
                <a:lnTo>
                  <a:pt x="183857" y="268173"/>
                </a:lnTo>
                <a:lnTo>
                  <a:pt x="149936" y="287324"/>
                </a:lnTo>
                <a:lnTo>
                  <a:pt x="323087" y="417576"/>
                </a:lnTo>
                <a:lnTo>
                  <a:pt x="221335" y="249008"/>
                </a:lnTo>
                <a:lnTo>
                  <a:pt x="248119" y="233692"/>
                </a:lnTo>
                <a:lnTo>
                  <a:pt x="166001" y="134086"/>
                </a:lnTo>
                <a:lnTo>
                  <a:pt x="192773" y="118757"/>
                </a:lnTo>
                <a:lnTo>
                  <a:pt x="126733" y="0"/>
                </a:lnTo>
                <a:close/>
              </a:path>
            </a:pathLst>
          </a:custGeom>
          <a:ln w="793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0" name="object 240"/>
          <p:cNvSpPr txBox="1"/>
          <p:nvPr/>
        </p:nvSpPr>
        <p:spPr>
          <a:xfrm>
            <a:off x="147002" y="1072636"/>
            <a:ext cx="3497579" cy="3440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975" algn="ctr">
              <a:lnSpc>
                <a:spcPts val="3545"/>
              </a:lnSpc>
            </a:pPr>
            <a:r>
              <a:rPr sz="3200" b="1" spc="-15" dirty="0">
                <a:solidFill>
                  <a:srgbClr val="2D2DB9"/>
                </a:solidFill>
                <a:latin typeface="Arial"/>
                <a:cs typeface="Arial"/>
              </a:rPr>
              <a:t>Wearable</a:t>
            </a:r>
            <a:r>
              <a:rPr sz="3200" b="1" spc="-70" dirty="0">
                <a:solidFill>
                  <a:srgbClr val="2D2DB9"/>
                </a:solidFill>
                <a:latin typeface="Arial"/>
                <a:cs typeface="Arial"/>
              </a:rPr>
              <a:t> </a:t>
            </a:r>
            <a:r>
              <a:rPr sz="3200" b="1" spc="-75" dirty="0">
                <a:solidFill>
                  <a:srgbClr val="2D2DB9"/>
                </a:solidFill>
                <a:latin typeface="Arial"/>
                <a:cs typeface="Arial"/>
              </a:rPr>
              <a:t>BAN</a:t>
            </a:r>
            <a:endParaRPr sz="3200" dirty="0">
              <a:latin typeface="Arial"/>
              <a:cs typeface="Arial"/>
            </a:endParaRPr>
          </a:p>
          <a:p>
            <a:pPr marL="340360">
              <a:lnSpc>
                <a:spcPts val="1864"/>
              </a:lnSpc>
            </a:pPr>
            <a:r>
              <a:rPr sz="1800" spc="-15" dirty="0">
                <a:solidFill>
                  <a:srgbClr val="17375E"/>
                </a:solidFill>
                <a:latin typeface="Arial"/>
                <a:cs typeface="Arial"/>
              </a:rPr>
              <a:t>Tele-metering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or</a:t>
            </a:r>
            <a:r>
              <a:rPr sz="1800" spc="-11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17375E"/>
                </a:solidFill>
                <a:latin typeface="Arial"/>
                <a:cs typeface="Arial"/>
              </a:rPr>
              <a:t>sensing</a:t>
            </a:r>
            <a:endParaRPr sz="1800" dirty="0">
              <a:latin typeface="Arial"/>
              <a:cs typeface="Arial"/>
            </a:endParaRPr>
          </a:p>
          <a:p>
            <a:pPr marL="340360">
              <a:lnSpc>
                <a:spcPts val="2140"/>
              </a:lnSpc>
            </a:pPr>
            <a:r>
              <a:rPr sz="1800" spc="-5" dirty="0">
                <a:solidFill>
                  <a:srgbClr val="17375E"/>
                </a:solidFill>
                <a:latin typeface="Arial"/>
                <a:cs typeface="Arial"/>
              </a:rPr>
              <a:t>vital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signs </a:t>
            </a:r>
            <a:r>
              <a:rPr sz="1800" spc="-10" dirty="0">
                <a:solidFill>
                  <a:srgbClr val="17375E"/>
                </a:solidFill>
                <a:latin typeface="Arial"/>
                <a:cs typeface="Arial"/>
              </a:rPr>
              <a:t>with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various</a:t>
            </a:r>
            <a:r>
              <a:rPr sz="18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7375E"/>
                </a:solidFill>
                <a:latin typeface="Arial"/>
                <a:cs typeface="Arial"/>
              </a:rPr>
              <a:t>sensors</a:t>
            </a:r>
            <a:endParaRPr sz="1800" dirty="0">
              <a:latin typeface="Arial"/>
              <a:cs typeface="Arial"/>
            </a:endParaRPr>
          </a:p>
          <a:p>
            <a:pPr marL="12700" marR="2867660" algn="just">
              <a:lnSpc>
                <a:spcPts val="2160"/>
              </a:lnSpc>
              <a:spcBef>
                <a:spcPts val="50"/>
              </a:spcBef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ECG 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EEG  SP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  <a:p>
            <a:pPr marL="12700" marR="1786889">
              <a:lnSpc>
                <a:spcPts val="2160"/>
              </a:lnSpc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Blood</a:t>
            </a:r>
            <a:r>
              <a:rPr sz="1800" b="1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Pressure 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Heartbeat</a:t>
            </a:r>
            <a:endParaRPr sz="1800" dirty="0">
              <a:latin typeface="Arial"/>
              <a:cs typeface="Arial"/>
            </a:endParaRPr>
          </a:p>
          <a:p>
            <a:pPr marL="12700" marR="1517650">
              <a:lnSpc>
                <a:spcPts val="2160"/>
              </a:lnSpc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Body</a:t>
            </a:r>
            <a:r>
              <a:rPr sz="1800" b="1" spc="-8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temperature  Glocuse</a:t>
            </a:r>
            <a:r>
              <a:rPr sz="1800" b="1" spc="-9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level</a:t>
            </a:r>
            <a:endParaRPr sz="1800" dirty="0">
              <a:latin typeface="Arial"/>
              <a:cs typeface="Arial"/>
            </a:endParaRPr>
          </a:p>
          <a:p>
            <a:pPr marL="12700" marR="532130">
              <a:lnSpc>
                <a:spcPts val="2160"/>
              </a:lnSpc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Medical 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images(X-ray,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MRI)  and</a:t>
            </a:r>
            <a:r>
              <a:rPr sz="1800" b="1" spc="-10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video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67056" y="4518998"/>
            <a:ext cx="1430020" cy="170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1989"/>
              </a:lnSpc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etc.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5146395" y="2162962"/>
            <a:ext cx="3218039" cy="26703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3" name="object 243"/>
          <p:cNvSpPr/>
          <p:nvPr/>
        </p:nvSpPr>
        <p:spPr>
          <a:xfrm>
            <a:off x="6592823" y="2855988"/>
            <a:ext cx="1572767" cy="515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4" name="object 244"/>
          <p:cNvSpPr/>
          <p:nvPr/>
        </p:nvSpPr>
        <p:spPr>
          <a:xfrm>
            <a:off x="6766559" y="3130308"/>
            <a:ext cx="1225295" cy="5150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5" name="object 245"/>
          <p:cNvSpPr txBox="1"/>
          <p:nvPr/>
        </p:nvSpPr>
        <p:spPr>
          <a:xfrm>
            <a:off x="6723702" y="2925959"/>
            <a:ext cx="1289050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Pace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Maker  with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ICD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2788920" y="5373626"/>
            <a:ext cx="4273550" cy="923925"/>
          </a:xfrm>
          <a:custGeom>
            <a:avLst/>
            <a:gdLst/>
            <a:ahLst/>
            <a:cxnLst/>
            <a:rect l="l" t="t" r="r" b="b"/>
            <a:pathLst>
              <a:path w="4273550" h="923925">
                <a:moveTo>
                  <a:pt x="4119372" y="0"/>
                </a:moveTo>
                <a:lnTo>
                  <a:pt x="153924" y="0"/>
                </a:lnTo>
                <a:lnTo>
                  <a:pt x="105270" y="7846"/>
                </a:lnTo>
                <a:lnTo>
                  <a:pt x="63016" y="29697"/>
                </a:lnTo>
                <a:lnTo>
                  <a:pt x="29697" y="63016"/>
                </a:lnTo>
                <a:lnTo>
                  <a:pt x="7846" y="105270"/>
                </a:lnTo>
                <a:lnTo>
                  <a:pt x="0" y="153923"/>
                </a:lnTo>
                <a:lnTo>
                  <a:pt x="0" y="769619"/>
                </a:lnTo>
                <a:lnTo>
                  <a:pt x="7846" y="818268"/>
                </a:lnTo>
                <a:lnTo>
                  <a:pt x="29697" y="860521"/>
                </a:lnTo>
                <a:lnTo>
                  <a:pt x="63016" y="893843"/>
                </a:lnTo>
                <a:lnTo>
                  <a:pt x="105270" y="915696"/>
                </a:lnTo>
                <a:lnTo>
                  <a:pt x="153924" y="923544"/>
                </a:lnTo>
                <a:lnTo>
                  <a:pt x="4119372" y="923544"/>
                </a:lnTo>
                <a:lnTo>
                  <a:pt x="4168025" y="915696"/>
                </a:lnTo>
                <a:lnTo>
                  <a:pt x="4210279" y="893843"/>
                </a:lnTo>
                <a:lnTo>
                  <a:pt x="4243598" y="860521"/>
                </a:lnTo>
                <a:lnTo>
                  <a:pt x="4265449" y="818268"/>
                </a:lnTo>
                <a:lnTo>
                  <a:pt x="4273296" y="769619"/>
                </a:lnTo>
                <a:lnTo>
                  <a:pt x="4273296" y="153923"/>
                </a:lnTo>
                <a:lnTo>
                  <a:pt x="4265449" y="105270"/>
                </a:lnTo>
                <a:lnTo>
                  <a:pt x="4243598" y="63016"/>
                </a:lnTo>
                <a:lnTo>
                  <a:pt x="4210279" y="29697"/>
                </a:lnTo>
                <a:lnTo>
                  <a:pt x="4168025" y="7846"/>
                </a:lnTo>
                <a:lnTo>
                  <a:pt x="411937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7" name="object 247"/>
          <p:cNvSpPr txBox="1"/>
          <p:nvPr/>
        </p:nvSpPr>
        <p:spPr>
          <a:xfrm>
            <a:off x="3240495" y="5463706"/>
            <a:ext cx="3367404" cy="74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7825" marR="423545" indent="593725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Novel </a:t>
            </a:r>
            <a:r>
              <a:rPr sz="1600" b="1" dirty="0">
                <a:latin typeface="Arial"/>
                <a:cs typeface="Arial"/>
              </a:rPr>
              <a:t>Concept  Intelligent Network of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Vital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Sensors, </a:t>
            </a:r>
            <a:r>
              <a:rPr sz="1600" b="1" spc="-5" dirty="0">
                <a:latin typeface="Arial"/>
                <a:cs typeface="Arial"/>
              </a:rPr>
              <a:t>eHR, </a:t>
            </a:r>
            <a:r>
              <a:rPr sz="1600" b="1" dirty="0">
                <a:latin typeface="Arial"/>
                <a:cs typeface="Arial"/>
              </a:rPr>
              <a:t>Medical Robots</a:t>
            </a:r>
            <a:r>
              <a:rPr sz="1600" b="1" spc="-1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etc.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6830568" y="5087124"/>
            <a:ext cx="2264663" cy="5150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9" name="object 249"/>
          <p:cNvSpPr/>
          <p:nvPr/>
        </p:nvSpPr>
        <p:spPr>
          <a:xfrm>
            <a:off x="7159752" y="5361444"/>
            <a:ext cx="1548383" cy="5150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0" name="object 250"/>
          <p:cNvSpPr txBox="1"/>
          <p:nvPr/>
        </p:nvSpPr>
        <p:spPr>
          <a:xfrm>
            <a:off x="6963166" y="5156767"/>
            <a:ext cx="1920875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630" marR="5080" indent="-32956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Wireless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Capsule  Endoscope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67056" y="4593335"/>
            <a:ext cx="1429499" cy="16337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2" name="object 252"/>
          <p:cNvSpPr/>
          <p:nvPr/>
        </p:nvSpPr>
        <p:spPr>
          <a:xfrm>
            <a:off x="908303" y="5135879"/>
            <a:ext cx="637031" cy="10119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9" name="object 3">
            <a:extLst>
              <a:ext uri="{FF2B5EF4-FFF2-40B4-BE49-F238E27FC236}">
                <a16:creationId xmlns:a16="http://schemas.microsoft.com/office/drawing/2014/main" id="{04275BE9-7484-43CF-A418-F708211BB486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1" name="object 3">
            <a:extLst>
              <a:ext uri="{FF2B5EF4-FFF2-40B4-BE49-F238E27FC236}">
                <a16:creationId xmlns:a16="http://schemas.microsoft.com/office/drawing/2014/main" id="{A6335955-EE2A-43A5-8B68-FF0853FE8E0C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2" name="object 7">
            <a:extLst>
              <a:ext uri="{FF2B5EF4-FFF2-40B4-BE49-F238E27FC236}">
                <a16:creationId xmlns:a16="http://schemas.microsoft.com/office/drawing/2014/main" id="{1826B6FB-E63E-40F4-84E0-C603AF65BFD4}"/>
              </a:ext>
            </a:extLst>
          </p:cNvPr>
          <p:cNvSpPr txBox="1"/>
          <p:nvPr/>
        </p:nvSpPr>
        <p:spPr>
          <a:xfrm>
            <a:off x="671783" y="403264"/>
            <a:ext cx="184945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May 2023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3" name="スライド番号プレースホルダー 252">
            <a:extLst>
              <a:ext uri="{FF2B5EF4-FFF2-40B4-BE49-F238E27FC236}">
                <a16:creationId xmlns:a16="http://schemas.microsoft.com/office/drawing/2014/main" id="{4AC0E0B0-8548-6F5D-5A1F-F4B43ECD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7</a:t>
            </a:fld>
            <a:endParaRPr lang="fi-FI" altLang="ja-JP"/>
          </a:p>
        </p:txBody>
      </p:sp>
      <p:sp>
        <p:nvSpPr>
          <p:cNvPr id="254" name="日付プレースホルダー 253">
            <a:extLst>
              <a:ext uri="{FF2B5EF4-FFF2-40B4-BE49-F238E27FC236}">
                <a16:creationId xmlns:a16="http://schemas.microsoft.com/office/drawing/2014/main" id="{28461EAB-4D26-0AE5-3557-40A7051A582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3264A-2E3F-2C64-A019-EB9179AA7CB8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685800" y="480400"/>
            <a:ext cx="16002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lv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050" b="1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342900" marR="0" lvl="1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85800" marR="0" lvl="2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028700" marR="0" lvl="3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714500" marR="0" lvl="5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057400" marR="0" lvl="6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400300" marR="0" lvl="7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743200" marR="0" lvl="8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altLang="ja-JP" sz="1800">
                <a:latin typeface="+mn-lt"/>
              </a:rPr>
              <a:t>May 2023</a:t>
            </a:r>
            <a:endParaRPr lang="en-US" sz="32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2DBF5-43C7-9840-D31E-9261564A7023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4341814" y="6475413"/>
            <a:ext cx="5365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lvl="0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Slide </a:t>
            </a:r>
            <a:fld id="{00000000-1234-1234-1234-123412341234}" type="slidenum">
              <a:rPr lang="en-US" smtClean="0"/>
              <a:pPr/>
              <a:t>70</a:t>
            </a:fld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4EB0E-B9CF-075B-5093-D06159F95FFF}"/>
              </a:ext>
            </a:extLst>
          </p:cNvPr>
          <p:cNvSpPr txBox="1"/>
          <p:nvPr/>
        </p:nvSpPr>
        <p:spPr>
          <a:xfrm>
            <a:off x="3344447" y="817107"/>
            <a:ext cx="2639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TG 6ma Timeline</a:t>
            </a:r>
          </a:p>
        </p:txBody>
      </p:sp>
      <p:graphicFrame>
        <p:nvGraphicFramePr>
          <p:cNvPr id="12" name="Diagram 6">
            <a:extLst>
              <a:ext uri="{FF2B5EF4-FFF2-40B4-BE49-F238E27FC236}">
                <a16:creationId xmlns:a16="http://schemas.microsoft.com/office/drawing/2014/main" id="{BBE37834-BEAB-63C1-2ECD-9FA475589D86}"/>
              </a:ext>
            </a:extLst>
          </p:cNvPr>
          <p:cNvGraphicFramePr/>
          <p:nvPr/>
        </p:nvGraphicFramePr>
        <p:xfrm>
          <a:off x="135467" y="1783201"/>
          <a:ext cx="8949267" cy="349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3524165-B353-1A36-E6CC-5C4F3E046847}"/>
              </a:ext>
            </a:extLst>
          </p:cNvPr>
          <p:cNvGrpSpPr/>
          <p:nvPr/>
        </p:nvGrpSpPr>
        <p:grpSpPr>
          <a:xfrm>
            <a:off x="7052049" y="1797373"/>
            <a:ext cx="918331" cy="3437059"/>
            <a:chOff x="6066903" y="0"/>
            <a:chExt cx="918331" cy="3437059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95F317FE-9D18-8367-932F-DF72D478A02A}"/>
                </a:ext>
              </a:extLst>
            </p:cNvPr>
            <p:cNvSpPr/>
            <p:nvPr/>
          </p:nvSpPr>
          <p:spPr>
            <a:xfrm>
              <a:off x="6189778" y="0"/>
              <a:ext cx="795456" cy="139894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96981A9-07A1-9C49-7E66-BCDF0C254833}"/>
                </a:ext>
              </a:extLst>
            </p:cNvPr>
            <p:cNvSpPr txBox="1"/>
            <p:nvPr/>
          </p:nvSpPr>
          <p:spPr>
            <a:xfrm>
              <a:off x="6066903" y="2283299"/>
              <a:ext cx="795456" cy="1153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/>
                  <a:ea typeface="+mn-ea"/>
                  <a:cs typeface="+mn-cs"/>
                </a:rPr>
                <a:t>SB recirculation if required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/>
                  <a:ea typeface="+mn-ea"/>
                  <a:cs typeface="+mn-cs"/>
                </a:rPr>
                <a:t>Jun 2024</a:t>
              </a:r>
            </a:p>
          </p:txBody>
        </p:sp>
      </p:grpSp>
      <p:sp>
        <p:nvSpPr>
          <p:cNvPr id="7" name="楕円 6">
            <a:extLst>
              <a:ext uri="{FF2B5EF4-FFF2-40B4-BE49-F238E27FC236}">
                <a16:creationId xmlns:a16="http://schemas.microsoft.com/office/drawing/2014/main" id="{EDCA183C-BB01-902A-D35B-DCC42BE4DA07}"/>
              </a:ext>
            </a:extLst>
          </p:cNvPr>
          <p:cNvSpPr/>
          <p:nvPr/>
        </p:nvSpPr>
        <p:spPr>
          <a:xfrm>
            <a:off x="7930440" y="3324557"/>
            <a:ext cx="349736" cy="349736"/>
          </a:xfrm>
          <a:prstGeom prst="ellipse">
            <a:avLst/>
          </a:prstGeom>
          <a:solidFill>
            <a:srgbClr val="3333CC">
              <a:hueOff val="-14400000"/>
              <a:satOff val="-60003"/>
              <a:lumOff val="50001"/>
              <a:alphaOff val="0"/>
            </a:srgbClr>
          </a:solidFill>
          <a:ln w="381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10755A3-2E65-C4F9-1109-E9E161FD0074}"/>
              </a:ext>
            </a:extLst>
          </p:cNvPr>
          <p:cNvGrpSpPr/>
          <p:nvPr/>
        </p:nvGrpSpPr>
        <p:grpSpPr>
          <a:xfrm>
            <a:off x="7350863" y="1797373"/>
            <a:ext cx="1152173" cy="1430872"/>
            <a:chOff x="5744293" y="21371"/>
            <a:chExt cx="1152173" cy="1430872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321D946D-1FD8-0591-9F3F-3C5952326C40}"/>
                </a:ext>
              </a:extLst>
            </p:cNvPr>
            <p:cNvSpPr/>
            <p:nvPr/>
          </p:nvSpPr>
          <p:spPr>
            <a:xfrm>
              <a:off x="6101010" y="53299"/>
              <a:ext cx="795456" cy="139894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B25EBD9-D1A8-8B6B-5282-AB8518DDD9D5}"/>
                </a:ext>
              </a:extLst>
            </p:cNvPr>
            <p:cNvSpPr txBox="1"/>
            <p:nvPr/>
          </p:nvSpPr>
          <p:spPr>
            <a:xfrm>
              <a:off x="5744293" y="21371"/>
              <a:ext cx="885845" cy="1398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altLang="ja-JP" sz="1400" kern="1200" dirty="0" err="1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/>
                  <a:ea typeface="+mn-ea"/>
                  <a:cs typeface="+mn-cs"/>
                </a:rPr>
                <a:t>RevcomSubmission</a:t>
              </a:r>
              <a:endParaRPr kumimoji="1" lang="en-US" altLang="ja-JP" sz="14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/>
                <a:ea typeface="+mn-ea"/>
                <a:cs typeface="+mn-cs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/>
                  <a:ea typeface="+mn-ea"/>
                  <a:cs typeface="+mn-cs"/>
                </a:rPr>
                <a:t>June 2024</a:t>
              </a:r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8B2AC054-8654-E6EA-986F-05225075DF1E}"/>
              </a:ext>
            </a:extLst>
          </p:cNvPr>
          <p:cNvSpPr txBox="1"/>
          <p:nvPr/>
        </p:nvSpPr>
        <p:spPr>
          <a:xfrm>
            <a:off x="4670324" y="5854490"/>
            <a:ext cx="41117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Notes:  SASB/RevCom scheduled for 2024 a guess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4B1AC8FB-DF62-AFD9-421C-8A7C3DB7053A}"/>
              </a:ext>
            </a:extLst>
          </p:cNvPr>
          <p:cNvSpPr/>
          <p:nvPr/>
        </p:nvSpPr>
        <p:spPr>
          <a:xfrm>
            <a:off x="1558964" y="3324556"/>
            <a:ext cx="349736" cy="349736"/>
          </a:xfrm>
          <a:prstGeom prst="ellipse">
            <a:avLst/>
          </a:prstGeom>
          <a:solidFill>
            <a:srgbClr val="3333CC">
              <a:hueOff val="-3200000"/>
              <a:satOff val="-13334"/>
              <a:lumOff val="11111"/>
              <a:alphaOff val="0"/>
            </a:srgbClr>
          </a:solidFill>
          <a:ln w="381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B175AB80-4D23-9ECC-8915-9DA3754366C6}"/>
              </a:ext>
            </a:extLst>
          </p:cNvPr>
          <p:cNvSpPr/>
          <p:nvPr/>
        </p:nvSpPr>
        <p:spPr>
          <a:xfrm>
            <a:off x="5480208" y="3347474"/>
            <a:ext cx="349736" cy="349736"/>
          </a:xfrm>
          <a:prstGeom prst="ellipse">
            <a:avLst/>
          </a:prstGeom>
          <a:solidFill>
            <a:srgbClr val="3333CC">
              <a:hueOff val="-9600000"/>
              <a:satOff val="-40002"/>
              <a:lumOff val="33334"/>
              <a:alphaOff val="0"/>
            </a:srgbClr>
          </a:solidFill>
          <a:ln w="381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5354B8A-865D-85B8-FAAE-70EE126C9F0F}"/>
              </a:ext>
            </a:extLst>
          </p:cNvPr>
          <p:cNvGrpSpPr/>
          <p:nvPr/>
        </p:nvGrpSpPr>
        <p:grpSpPr>
          <a:xfrm>
            <a:off x="5860804" y="3743274"/>
            <a:ext cx="772500" cy="2052971"/>
            <a:chOff x="5168409" y="82635"/>
            <a:chExt cx="772500" cy="2052971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25AE7012-670E-8BC2-5712-5A31659D817E}"/>
                </a:ext>
              </a:extLst>
            </p:cNvPr>
            <p:cNvSpPr/>
            <p:nvPr/>
          </p:nvSpPr>
          <p:spPr>
            <a:xfrm>
              <a:off x="5168409" y="82635"/>
              <a:ext cx="718367" cy="139894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1AA4BF8-75B8-75EB-4260-F387D862EAE6}"/>
                </a:ext>
              </a:extLst>
            </p:cNvPr>
            <p:cNvSpPr txBox="1"/>
            <p:nvPr/>
          </p:nvSpPr>
          <p:spPr>
            <a:xfrm>
              <a:off x="5222542" y="664238"/>
              <a:ext cx="718367" cy="1471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altLang="ja-JP" sz="1400" kern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/>
                  <a:ea typeface="+mn-ea"/>
                  <a:cs typeface="+mn-cs"/>
                </a:rPr>
                <a:t>EC approval to SB, SB submission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/>
                  <a:ea typeface="+mn-ea"/>
                  <a:cs typeface="+mn-cs"/>
                </a:rPr>
                <a:t>Mar 2024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3D2D0EA-64BF-2B6B-AD25-65FDC4E66CB7}"/>
              </a:ext>
            </a:extLst>
          </p:cNvPr>
          <p:cNvGrpSpPr/>
          <p:nvPr/>
        </p:nvGrpSpPr>
        <p:grpSpPr>
          <a:xfrm>
            <a:off x="6316624" y="738126"/>
            <a:ext cx="954115" cy="2444019"/>
            <a:chOff x="5168409" y="82635"/>
            <a:chExt cx="954115" cy="2444019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A9E88181-C22C-5B34-1700-3D1775B44D3B}"/>
                </a:ext>
              </a:extLst>
            </p:cNvPr>
            <p:cNvSpPr/>
            <p:nvPr/>
          </p:nvSpPr>
          <p:spPr>
            <a:xfrm>
              <a:off x="5168409" y="82635"/>
              <a:ext cx="718367" cy="139894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D63A317-B657-1698-BA33-C7BCF73473ED}"/>
                </a:ext>
              </a:extLst>
            </p:cNvPr>
            <p:cNvSpPr txBox="1"/>
            <p:nvPr/>
          </p:nvSpPr>
          <p:spPr>
            <a:xfrm>
              <a:off x="5404157" y="1127710"/>
              <a:ext cx="718367" cy="1398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altLang="ja-JP" sz="1400" kern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/>
                  <a:ea typeface="+mn-ea"/>
                  <a:cs typeface="+mn-cs"/>
                </a:rPr>
                <a:t>SB recirculation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/>
                  <a:ea typeface="+mn-ea"/>
                  <a:cs typeface="+mn-cs"/>
                </a:rPr>
                <a:t>May 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37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21436-9E69-889E-4F75-A740886D1DEF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685800" y="448074"/>
            <a:ext cx="16002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lv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050" b="1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342900" marR="0" lvl="1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85800" marR="0" lvl="2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028700" marR="0" lvl="3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714500" marR="0" lvl="5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057400" marR="0" lvl="6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400300" marR="0" lvl="7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743200" marR="0" lvl="8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altLang="ja-JP" sz="1600">
                <a:latin typeface="+mn-lt"/>
              </a:rPr>
              <a:t>May 2023</a:t>
            </a:r>
            <a:endParaRPr lang="en-US" sz="20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0BE59-3329-155B-EA4D-ED6917043A9A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4341814" y="6475413"/>
            <a:ext cx="5365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lvl="0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Slide </a:t>
            </a:r>
            <a:fld id="{00000000-1234-1234-1234-123412341234}" type="slidenum">
              <a:rPr lang="en-US" smtClean="0"/>
              <a:pPr/>
              <a:t>71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F2013-0BE3-2D37-2527-5FF42FCE904D}"/>
              </a:ext>
            </a:extLst>
          </p:cNvPr>
          <p:cNvSpPr txBox="1"/>
          <p:nvPr/>
        </p:nvSpPr>
        <p:spPr>
          <a:xfrm>
            <a:off x="915876" y="6185965"/>
            <a:ext cx="34259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Note: the deadlines are subject to change.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E687580-B60A-2870-4F13-80A6690CFE4D}"/>
              </a:ext>
            </a:extLst>
          </p:cNvPr>
          <p:cNvSpPr txBox="1"/>
          <p:nvPr/>
        </p:nvSpPr>
        <p:spPr>
          <a:xfrm>
            <a:off x="3324717" y="613511"/>
            <a:ext cx="2570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Timeline details.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E2C8F65-3438-ED0E-D049-F4D5C85C52DE}"/>
              </a:ext>
            </a:extLst>
          </p:cNvPr>
          <p:cNvGraphicFramePr>
            <a:graphicFrameLocks noGrp="1"/>
          </p:cNvGraphicFramePr>
          <p:nvPr/>
        </p:nvGraphicFramePr>
        <p:xfrm>
          <a:off x="532661" y="1003177"/>
          <a:ext cx="8424908" cy="528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6326">
                  <a:extLst>
                    <a:ext uri="{9D8B030D-6E8A-4147-A177-3AD203B41FA5}">
                      <a16:colId xmlns:a16="http://schemas.microsoft.com/office/drawing/2014/main" val="3373569716"/>
                    </a:ext>
                  </a:extLst>
                </a:gridCol>
                <a:gridCol w="1512510">
                  <a:extLst>
                    <a:ext uri="{9D8B030D-6E8A-4147-A177-3AD203B41FA5}">
                      <a16:colId xmlns:a16="http://schemas.microsoft.com/office/drawing/2014/main" val="807585388"/>
                    </a:ext>
                  </a:extLst>
                </a:gridCol>
                <a:gridCol w="3946072">
                  <a:extLst>
                    <a:ext uri="{9D8B030D-6E8A-4147-A177-3AD203B41FA5}">
                      <a16:colId xmlns:a16="http://schemas.microsoft.com/office/drawing/2014/main" val="2122188044"/>
                    </a:ext>
                  </a:extLst>
                </a:gridCol>
              </a:tblGrid>
              <a:tr h="173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Topic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Deadline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Notes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522873"/>
                  </a:ext>
                </a:extLst>
              </a:tr>
              <a:tr h="749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Technical Requirements Document (TRD). Channel Model Document (CMD). Call for Proposals.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Sept. 2022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TRD describes the technical requirements baseline for the evaluation of proposals. The CMD contains the channel models for different use cases targeted by the Std.</a:t>
                      </a:r>
                      <a:endParaRPr lang="ja-JP" sz="105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Announcement of call for proposals.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3987548146"/>
                  </a:ext>
                </a:extLst>
              </a:tr>
              <a:tr h="2876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Due day for proposals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March 10</a:t>
                      </a:r>
                      <a:r>
                        <a:rPr lang="en-US" sz="1050" baseline="30000">
                          <a:effectLst/>
                        </a:rPr>
                        <a:t>th</a:t>
                      </a:r>
                      <a:r>
                        <a:rPr lang="en-US" sz="1050">
                          <a:effectLst/>
                        </a:rPr>
                        <a:t>, 2023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r>
                        <a:rPr lang="en-US" altLang="ja-JP" sz="1050" dirty="0">
                          <a:effectLst/>
                        </a:rPr>
                        <a:t>Postponed from January 2023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3074276685"/>
                  </a:ext>
                </a:extLst>
              </a:tr>
              <a:tr h="4374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Presentation of proposals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Nov. 2022,  January, March 2023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Start of discussions for harmonization of proposals. 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1303890370"/>
                  </a:ext>
                </a:extLst>
              </a:tr>
              <a:tr h="186577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Harmonization of Proposals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March 2023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Agreements on key technologies. 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494872119"/>
                  </a:ext>
                </a:extLst>
              </a:tr>
              <a:tr h="377149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Std Draft v.0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May 2023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Mostly editorial revisions and start integrating text of agreed proposals. 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1971130197"/>
                  </a:ext>
                </a:extLst>
              </a:tr>
              <a:tr h="179865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Std Draft v. 1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July 2023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Finish integration of technical proposals.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2881622587"/>
                  </a:ext>
                </a:extLst>
              </a:tr>
              <a:tr h="179865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Std Draft v. 1 recirculation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August 2023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TG approval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1365456968"/>
                  </a:ext>
                </a:extLst>
              </a:tr>
              <a:tr h="179865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WG pre-ballot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September 2023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WG pre-ballot submission.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3999023231"/>
                  </a:ext>
                </a:extLst>
              </a:tr>
              <a:tr h="299053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Comments and resolution for pre-ballot.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November 2023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Finish resolutions to pre-ballot comments and recirculation.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1320649457"/>
                  </a:ext>
                </a:extLst>
              </a:tr>
              <a:tr h="179865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WG letter ballot (LB)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January 2024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LB submission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1670800571"/>
                  </a:ext>
                </a:extLst>
              </a:tr>
              <a:tr h="179865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LB recirculation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January 2024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Comment-resolutions to LB recirculation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2114813110"/>
                  </a:ext>
                </a:extLst>
              </a:tr>
              <a:tr h="316435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Conditional approval for Sponsor Ballot (SB)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January 2024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Seek conditional approval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421804914"/>
                  </a:ext>
                </a:extLst>
              </a:tr>
              <a:tr h="299053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Final LB recirculation. EC approval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March 2024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Just before the March meeting. 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2635356219"/>
                  </a:ext>
                </a:extLst>
              </a:tr>
              <a:tr h="179865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EC approval to SB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March 2024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1466481069"/>
                  </a:ext>
                </a:extLst>
              </a:tr>
              <a:tr h="179865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SB submission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March 2024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2123723813"/>
                  </a:ext>
                </a:extLst>
              </a:tr>
              <a:tr h="179865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SB recirculation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May 2024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Resolutions to SB.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965977265"/>
                  </a:ext>
                </a:extLst>
              </a:tr>
              <a:tr h="34837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Conditional/unconditional approval to RevCom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May 2024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Submission to SASB agenda 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1000059126"/>
                  </a:ext>
                </a:extLst>
              </a:tr>
              <a:tr h="179865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SB recirculation if required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June 2024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ja-JP" sz="105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3918411585"/>
                  </a:ext>
                </a:extLst>
              </a:tr>
              <a:tr h="187062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RevCom submission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June 2024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RevCom approval</a:t>
                      </a:r>
                      <a:endParaRPr lang="ja-JP" sz="105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7113" marR="47113" marT="0" marB="0" anchor="ctr"/>
                </a:tc>
                <a:extLst>
                  <a:ext uri="{0D108BD9-81ED-4DB2-BD59-A6C34878D82A}">
                    <a16:rowId xmlns:a16="http://schemas.microsoft.com/office/drawing/2014/main" val="575618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39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77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7126" y="579748"/>
            <a:ext cx="395732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90"/>
              </a:lnSpc>
            </a:pPr>
            <a:r>
              <a:rPr lang="en-US" sz="3200" dirty="0">
                <a:latin typeface="Times New Roman"/>
                <a:cs typeface="Times New Roman"/>
              </a:rPr>
              <a:t>7</a:t>
            </a:r>
            <a:r>
              <a:rPr sz="3200" dirty="0">
                <a:latin typeface="Times New Roman"/>
                <a:cs typeface="Times New Roman"/>
              </a:rPr>
              <a:t>. </a:t>
            </a:r>
            <a:r>
              <a:rPr sz="3200" spc="-5" dirty="0">
                <a:latin typeface="Times New Roman"/>
                <a:cs typeface="Times New Roman"/>
              </a:rPr>
              <a:t>Concluding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Remark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3400" y="6511290"/>
            <a:ext cx="54419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20" dirty="0">
                <a:latin typeface="Times New Roman"/>
                <a:cs typeface="Times New Roman"/>
              </a:rPr>
              <a:t>Slide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sz="1200" dirty="0">
                <a:latin typeface="Times New Roman"/>
                <a:cs typeface="Times New Roman"/>
              </a:rPr>
              <a:t>72</a:t>
            </a:fld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709" y="1095238"/>
            <a:ext cx="8585200" cy="5382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140" marR="69850" indent="-345440" algn="just">
              <a:lnSpc>
                <a:spcPct val="87500"/>
              </a:lnSpc>
              <a:buFont typeface="Arial"/>
              <a:buChar char="•"/>
              <a:tabLst>
                <a:tab pos="421640" algn="l"/>
              </a:tabLst>
            </a:pPr>
            <a:r>
              <a:rPr sz="2000" spc="-5" dirty="0">
                <a:latin typeface="Times New Roman"/>
                <a:cs typeface="Times New Roman"/>
              </a:rPr>
              <a:t>Corresponding request </a:t>
            </a:r>
            <a:r>
              <a:rPr sz="2000" spc="-10" dirty="0">
                <a:latin typeface="Times New Roman"/>
                <a:cs typeface="Times New Roman"/>
              </a:rPr>
              <a:t>from </a:t>
            </a:r>
            <a:r>
              <a:rPr sz="2000" dirty="0">
                <a:latin typeface="Times New Roman"/>
                <a:cs typeface="Times New Roman"/>
              </a:rPr>
              <a:t>ETSI </a:t>
            </a:r>
            <a:r>
              <a:rPr sz="2000" spc="-15" dirty="0">
                <a:latin typeface="Times New Roman"/>
                <a:cs typeface="Times New Roman"/>
              </a:rPr>
              <a:t>smart </a:t>
            </a:r>
            <a:r>
              <a:rPr sz="2000" spc="-5" dirty="0">
                <a:latin typeface="Times New Roman"/>
                <a:cs typeface="Times New Roman"/>
              </a:rPr>
              <a:t>BAN </a:t>
            </a:r>
            <a:r>
              <a:rPr sz="2000" spc="-10" dirty="0">
                <a:latin typeface="Times New Roman"/>
                <a:cs typeface="Times New Roman"/>
              </a:rPr>
              <a:t>and smart </a:t>
            </a:r>
            <a:r>
              <a:rPr sz="2000" spc="-5" dirty="0">
                <a:latin typeface="Times New Roman"/>
                <a:cs typeface="Times New Roman"/>
              </a:rPr>
              <a:t>M2M, </a:t>
            </a:r>
            <a:r>
              <a:rPr sz="2000" spc="-10" dirty="0">
                <a:latin typeface="Times New Roman"/>
                <a:cs typeface="Times New Roman"/>
              </a:rPr>
              <a:t>IG-DEP and </a:t>
            </a:r>
            <a:r>
              <a:rPr sz="2000" spc="-25" dirty="0">
                <a:latin typeface="Times New Roman"/>
                <a:cs typeface="Times New Roman"/>
              </a:rPr>
              <a:t>its  </a:t>
            </a:r>
            <a:r>
              <a:rPr sz="2000" spc="-10" dirty="0">
                <a:latin typeface="Times New Roman"/>
                <a:cs typeface="Times New Roman"/>
              </a:rPr>
              <a:t>successive </a:t>
            </a:r>
            <a:r>
              <a:rPr sz="2000" dirty="0">
                <a:latin typeface="Times New Roman"/>
                <a:cs typeface="Times New Roman"/>
              </a:rPr>
              <a:t>SG15.6a </a:t>
            </a:r>
            <a:r>
              <a:rPr sz="2000" spc="-15" dirty="0">
                <a:latin typeface="Times New Roman"/>
                <a:cs typeface="Times New Roman"/>
              </a:rPr>
              <a:t>have </a:t>
            </a:r>
            <a:r>
              <a:rPr sz="2000" spc="-10" dirty="0">
                <a:latin typeface="Times New Roman"/>
                <a:cs typeface="Times New Roman"/>
              </a:rPr>
              <a:t>discussed to focus </a:t>
            </a:r>
            <a:r>
              <a:rPr sz="2000" dirty="0">
                <a:latin typeface="Times New Roman"/>
                <a:cs typeface="Times New Roman"/>
              </a:rPr>
              <a:t>on </a:t>
            </a:r>
            <a:r>
              <a:rPr sz="2000" spc="-10" dirty="0">
                <a:latin typeface="Times New Roman"/>
                <a:cs typeface="Times New Roman"/>
              </a:rPr>
              <a:t>internal </a:t>
            </a:r>
            <a:r>
              <a:rPr sz="2000" spc="-5" dirty="0">
                <a:latin typeface="Times New Roman"/>
                <a:cs typeface="Times New Roman"/>
              </a:rPr>
              <a:t>car </a:t>
            </a:r>
            <a:r>
              <a:rPr sz="2000" spc="-10" dirty="0">
                <a:latin typeface="Times New Roman"/>
                <a:cs typeface="Times New Roman"/>
              </a:rPr>
              <a:t>network for  </a:t>
            </a:r>
            <a:r>
              <a:rPr sz="2000" dirty="0">
                <a:latin typeface="Times New Roman"/>
                <a:cs typeface="Times New Roman"/>
              </a:rPr>
              <a:t>IoT/M2M </a:t>
            </a:r>
            <a:r>
              <a:rPr sz="2000" spc="-10" dirty="0">
                <a:latin typeface="Times New Roman"/>
                <a:cs typeface="Times New Roman"/>
              </a:rPr>
              <a:t>connections that is focused </a:t>
            </a:r>
            <a:r>
              <a:rPr sz="2000" dirty="0">
                <a:latin typeface="Times New Roman"/>
                <a:cs typeface="Times New Roman"/>
              </a:rPr>
              <a:t>on </a:t>
            </a:r>
            <a:r>
              <a:rPr sz="2000" spc="-10" dirty="0">
                <a:latin typeface="Times New Roman"/>
                <a:cs typeface="Times New Roman"/>
              </a:rPr>
              <a:t>BAN for </a:t>
            </a:r>
            <a:r>
              <a:rPr sz="2000" spc="-20" dirty="0">
                <a:latin typeface="Times New Roman"/>
                <a:cs typeface="Times New Roman"/>
              </a:rPr>
              <a:t>human </a:t>
            </a:r>
            <a:r>
              <a:rPr sz="2000" spc="-1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car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bodies.</a:t>
            </a:r>
            <a:endParaRPr sz="2000" dirty="0">
              <a:latin typeface="Times New Roman"/>
              <a:cs typeface="Times New Roman"/>
            </a:endParaRPr>
          </a:p>
          <a:p>
            <a:pPr marL="358140" indent="-344170">
              <a:lnSpc>
                <a:spcPts val="1945"/>
              </a:lnSpc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spc="-5" dirty="0">
                <a:latin typeface="Times New Roman"/>
                <a:cs typeface="Times New Roman"/>
              </a:rPr>
              <a:t>As </a:t>
            </a:r>
            <a:r>
              <a:rPr lang="en-US" sz="2000" spc="-5" dirty="0">
                <a:latin typeface="Times New Roman"/>
                <a:cs typeface="Times New Roman"/>
              </a:rPr>
              <a:t>revision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IEEE802.15.6, </a:t>
            </a:r>
            <a:r>
              <a:rPr sz="2000" spc="-15" dirty="0">
                <a:latin typeface="Times New Roman"/>
                <a:cs typeface="Times New Roman"/>
              </a:rPr>
              <a:t>MAC </a:t>
            </a:r>
            <a:r>
              <a:rPr sz="2000" spc="-10" dirty="0">
                <a:latin typeface="Times New Roman"/>
                <a:cs typeface="Times New Roman"/>
              </a:rPr>
              <a:t>for multiple </a:t>
            </a:r>
            <a:r>
              <a:rPr sz="2000" dirty="0">
                <a:latin typeface="Times New Roman"/>
                <a:cs typeface="Times New Roman"/>
              </a:rPr>
              <a:t>BANs </a:t>
            </a:r>
            <a:r>
              <a:rPr sz="2000" spc="-5" dirty="0">
                <a:latin typeface="Times New Roman"/>
                <a:cs typeface="Times New Roman"/>
              </a:rPr>
              <a:t>can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10" dirty="0">
                <a:latin typeface="Times New Roman"/>
                <a:cs typeface="Times New Roman"/>
              </a:rPr>
              <a:t>guaranteed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endParaRPr sz="2000" dirty="0">
              <a:latin typeface="Times New Roman"/>
              <a:cs typeface="Times New Roman"/>
            </a:endParaRPr>
          </a:p>
          <a:p>
            <a:pPr marL="358140" marR="70485">
              <a:lnSpc>
                <a:spcPts val="2090"/>
              </a:lnSpc>
              <a:spcBef>
                <a:spcPts val="180"/>
              </a:spcBef>
            </a:pPr>
            <a:r>
              <a:rPr sz="2000" spc="-10" dirty="0">
                <a:latin typeface="Times New Roman"/>
                <a:cs typeface="Times New Roman"/>
              </a:rPr>
              <a:t>satisfy permissible </a:t>
            </a:r>
            <a:r>
              <a:rPr sz="2000" dirty="0">
                <a:latin typeface="Times New Roman"/>
                <a:cs typeface="Times New Roman"/>
              </a:rPr>
              <a:t>delay or </a:t>
            </a:r>
            <a:r>
              <a:rPr sz="2000" spc="-10" dirty="0">
                <a:latin typeface="Times New Roman"/>
                <a:cs typeface="Times New Roman"/>
              </a:rPr>
              <a:t>back-off time </a:t>
            </a:r>
            <a:r>
              <a:rPr sz="2000" spc="-5" dirty="0">
                <a:latin typeface="Times New Roman"/>
                <a:cs typeface="Times New Roman"/>
              </a:rPr>
              <a:t>and </a:t>
            </a:r>
            <a:r>
              <a:rPr sz="2000" spc="-10" dirty="0">
                <a:latin typeface="Times New Roman"/>
                <a:cs typeface="Times New Roman"/>
              </a:rPr>
              <a:t>throughput </a:t>
            </a:r>
            <a:r>
              <a:rPr sz="2000" spc="10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high </a:t>
            </a:r>
            <a:r>
              <a:rPr sz="2000" spc="-5" dirty="0">
                <a:latin typeface="Times New Roman"/>
                <a:cs typeface="Times New Roman"/>
              </a:rPr>
              <a:t>QoS packets  </a:t>
            </a:r>
            <a:r>
              <a:rPr sz="2000" spc="-10" dirty="0">
                <a:latin typeface="Times New Roman"/>
                <a:cs typeface="Times New Roman"/>
              </a:rPr>
              <a:t>for </a:t>
            </a:r>
            <a:r>
              <a:rPr sz="2000" spc="-20" dirty="0">
                <a:latin typeface="Times New Roman"/>
                <a:cs typeface="Times New Roman"/>
              </a:rPr>
              <a:t>human </a:t>
            </a:r>
            <a:r>
              <a:rPr sz="2000" spc="-10" dirty="0">
                <a:latin typeface="Times New Roman"/>
                <a:cs typeface="Times New Roman"/>
              </a:rPr>
              <a:t>and vehicle BANs </a:t>
            </a:r>
            <a:r>
              <a:rPr sz="2000" spc="-20" dirty="0">
                <a:latin typeface="Times New Roman"/>
                <a:cs typeface="Times New Roman"/>
              </a:rPr>
              <a:t>while </a:t>
            </a:r>
            <a:r>
              <a:rPr sz="2000" spc="-15" dirty="0">
                <a:latin typeface="Times New Roman"/>
                <a:cs typeface="Times New Roman"/>
              </a:rPr>
              <a:t>maintaining </a:t>
            </a:r>
            <a:r>
              <a:rPr sz="2000" spc="-10" dirty="0">
                <a:latin typeface="Times New Roman"/>
                <a:cs typeface="Times New Roman"/>
              </a:rPr>
              <a:t>average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performance.</a:t>
            </a:r>
            <a:endParaRPr sz="2000" dirty="0">
              <a:latin typeface="Times New Roman"/>
              <a:cs typeface="Times New Roman"/>
            </a:endParaRPr>
          </a:p>
          <a:p>
            <a:pPr marL="358140" marR="5080" indent="-344170">
              <a:lnSpc>
                <a:spcPts val="2090"/>
              </a:lnSpc>
              <a:spcBef>
                <a:spcPts val="15"/>
              </a:spcBef>
              <a:buFont typeface="Arial"/>
              <a:buChar char="•"/>
              <a:tabLst>
                <a:tab pos="358140" algn="l"/>
                <a:tab pos="358775" algn="l"/>
                <a:tab pos="1299845" algn="l"/>
                <a:tab pos="2031364" algn="l"/>
                <a:tab pos="3256279" algn="l"/>
                <a:tab pos="3603625" algn="l"/>
                <a:tab pos="4765040" algn="l"/>
                <a:tab pos="6082030" algn="l"/>
                <a:tab pos="6907530" algn="l"/>
                <a:tab pos="7913370" algn="l"/>
              </a:tabLst>
            </a:pPr>
            <a:r>
              <a:rPr sz="2000" spc="-5" dirty="0">
                <a:latin typeface="Times New Roman"/>
                <a:cs typeface="Times New Roman"/>
              </a:rPr>
              <a:t>As </a:t>
            </a:r>
            <a:r>
              <a:rPr lang="en-US" sz="2000" spc="-5" dirty="0">
                <a:latin typeface="Times New Roman"/>
                <a:cs typeface="Times New Roman"/>
              </a:rPr>
              <a:t>revision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IEEE802.15.6, </a:t>
            </a:r>
            <a:r>
              <a:rPr sz="2000" dirty="0">
                <a:latin typeface="Times New Roman"/>
                <a:cs typeface="Times New Roman"/>
              </a:rPr>
              <a:t>PHY </a:t>
            </a:r>
            <a:r>
              <a:rPr sz="2000" spc="-1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UWB radios </a:t>
            </a:r>
            <a:r>
              <a:rPr sz="2000" spc="-10" dirty="0">
                <a:latin typeface="Times New Roman"/>
                <a:cs typeface="Times New Roman"/>
              </a:rPr>
              <a:t>should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10" dirty="0">
                <a:latin typeface="Times New Roman"/>
                <a:cs typeface="Times New Roman"/>
              </a:rPr>
              <a:t>revised </a:t>
            </a:r>
            <a:r>
              <a:rPr sz="2000" spc="-15" dirty="0">
                <a:latin typeface="Times New Roman"/>
                <a:cs typeface="Times New Roman"/>
              </a:rPr>
              <a:t>for  </a:t>
            </a:r>
            <a:r>
              <a:rPr sz="2000" spc="-5" dirty="0">
                <a:latin typeface="Times New Roman"/>
                <a:cs typeface="Times New Roman"/>
              </a:rPr>
              <a:t>updated	UWB	</a:t>
            </a:r>
            <a:r>
              <a:rPr sz="2000" spc="-10" dirty="0">
                <a:latin typeface="Times New Roman"/>
                <a:cs typeface="Times New Roman"/>
              </a:rPr>
              <a:t>regulation.	</a:t>
            </a:r>
            <a:r>
              <a:rPr sz="2000" spc="-5" dirty="0">
                <a:latin typeface="Times New Roman"/>
                <a:cs typeface="Times New Roman"/>
              </a:rPr>
              <a:t>In	</a:t>
            </a:r>
            <a:r>
              <a:rPr sz="2000" spc="-15" dirty="0">
                <a:latin typeface="Times New Roman"/>
                <a:cs typeface="Times New Roman"/>
              </a:rPr>
              <a:t>particular,	</a:t>
            </a:r>
            <a:r>
              <a:rPr sz="2000" spc="-10" dirty="0">
                <a:latin typeface="Times New Roman"/>
                <a:cs typeface="Times New Roman"/>
              </a:rPr>
              <a:t>coexistence	</a:t>
            </a:r>
            <a:r>
              <a:rPr sz="2000" spc="-5" dirty="0">
                <a:latin typeface="Times New Roman"/>
                <a:cs typeface="Times New Roman"/>
              </a:rPr>
              <a:t>among	</a:t>
            </a:r>
            <a:r>
              <a:rPr sz="2000" spc="-10" dirty="0">
                <a:latin typeface="Times New Roman"/>
                <a:cs typeface="Times New Roman"/>
              </a:rPr>
              <a:t>different	</a:t>
            </a:r>
            <a:r>
              <a:rPr sz="2000" spc="-5" dirty="0">
                <a:latin typeface="Times New Roman"/>
                <a:cs typeface="Times New Roman"/>
              </a:rPr>
              <a:t>UWB</a:t>
            </a:r>
            <a:endParaRPr sz="2000" dirty="0">
              <a:latin typeface="Times New Roman"/>
              <a:cs typeface="Times New Roman"/>
            </a:endParaRPr>
          </a:p>
          <a:p>
            <a:pPr marL="358140" marR="5080">
              <a:lnSpc>
                <a:spcPts val="2090"/>
              </a:lnSpc>
              <a:spcBef>
                <a:spcPts val="15"/>
              </a:spcBef>
            </a:pPr>
            <a:r>
              <a:rPr sz="2000" dirty="0">
                <a:latin typeface="Times New Roman"/>
                <a:cs typeface="Times New Roman"/>
              </a:rPr>
              <a:t>radios of </a:t>
            </a:r>
            <a:r>
              <a:rPr sz="2000" spc="-5" dirty="0">
                <a:latin typeface="Times New Roman"/>
                <a:cs typeface="Times New Roman"/>
              </a:rPr>
              <a:t>IEEE802.15 </a:t>
            </a:r>
            <a:r>
              <a:rPr sz="2000" spc="-10" dirty="0">
                <a:latin typeface="Times New Roman"/>
                <a:cs typeface="Times New Roman"/>
              </a:rPr>
              <a:t>such </a:t>
            </a:r>
            <a:r>
              <a:rPr sz="2000" spc="-5" dirty="0">
                <a:latin typeface="Times New Roman"/>
                <a:cs typeface="Times New Roman"/>
              </a:rPr>
              <a:t>as </a:t>
            </a:r>
            <a:r>
              <a:rPr sz="2000" dirty="0">
                <a:latin typeface="Times New Roman"/>
                <a:cs typeface="Times New Roman"/>
              </a:rPr>
              <a:t>15.4a, </a:t>
            </a:r>
            <a:r>
              <a:rPr sz="2000" spc="-5" dirty="0">
                <a:latin typeface="Times New Roman"/>
                <a:cs typeface="Times New Roman"/>
              </a:rPr>
              <a:t>15.4f, 15.4z can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5" dirty="0">
                <a:latin typeface="Times New Roman"/>
                <a:cs typeface="Times New Roman"/>
              </a:rPr>
              <a:t>supported. </a:t>
            </a:r>
            <a:r>
              <a:rPr sz="2000" spc="-15" dirty="0">
                <a:latin typeface="Times New Roman"/>
                <a:cs typeface="Times New Roman"/>
              </a:rPr>
              <a:t>For </a:t>
            </a:r>
            <a:r>
              <a:rPr sz="2000" spc="-10" dirty="0">
                <a:latin typeface="Times New Roman"/>
                <a:cs typeface="Times New Roman"/>
              </a:rPr>
              <a:t>instance,  during </a:t>
            </a:r>
            <a:r>
              <a:rPr sz="2000" spc="-5" dirty="0">
                <a:latin typeface="Times New Roman"/>
                <a:cs typeface="Times New Roman"/>
              </a:rPr>
              <a:t>CCA, types </a:t>
            </a:r>
            <a:r>
              <a:rPr sz="2000" dirty="0">
                <a:latin typeface="Times New Roman"/>
                <a:cs typeface="Times New Roman"/>
              </a:rPr>
              <a:t>or </a:t>
            </a:r>
            <a:r>
              <a:rPr sz="2000" spc="-5" dirty="0">
                <a:latin typeface="Times New Roman"/>
                <a:cs typeface="Times New Roman"/>
              </a:rPr>
              <a:t>features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these UWB </a:t>
            </a:r>
            <a:r>
              <a:rPr sz="2000" dirty="0">
                <a:latin typeface="Times New Roman"/>
                <a:cs typeface="Times New Roman"/>
              </a:rPr>
              <a:t>radios </a:t>
            </a:r>
            <a:r>
              <a:rPr sz="2000" spc="-5" dirty="0">
                <a:latin typeface="Times New Roman"/>
                <a:cs typeface="Times New Roman"/>
              </a:rPr>
              <a:t>can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10" dirty="0">
                <a:latin typeface="Times New Roman"/>
                <a:cs typeface="Times New Roman"/>
              </a:rPr>
              <a:t>analyzed to  </a:t>
            </a:r>
            <a:r>
              <a:rPr sz="2000" spc="-5" dirty="0">
                <a:latin typeface="Times New Roman"/>
                <a:cs typeface="Times New Roman"/>
              </a:rPr>
              <a:t>control</a:t>
            </a:r>
            <a:endParaRPr sz="2000" dirty="0">
              <a:latin typeface="Times New Roman"/>
              <a:cs typeface="Times New Roman"/>
            </a:endParaRPr>
          </a:p>
          <a:p>
            <a:pPr marL="358140">
              <a:lnSpc>
                <a:spcPts val="1935"/>
              </a:lnSpc>
            </a:pPr>
            <a:r>
              <a:rPr sz="2000" spc="-10" dirty="0">
                <a:latin typeface="Times New Roman"/>
                <a:cs typeface="Times New Roman"/>
              </a:rPr>
              <a:t>access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packets </a:t>
            </a:r>
            <a:r>
              <a:rPr sz="2000" spc="-10" dirty="0">
                <a:latin typeface="Times New Roman"/>
                <a:cs typeface="Times New Roman"/>
              </a:rPr>
              <a:t>from </a:t>
            </a:r>
            <a:r>
              <a:rPr sz="2000" spc="-5" dirty="0">
                <a:latin typeface="Times New Roman"/>
                <a:cs typeface="Times New Roman"/>
              </a:rPr>
              <a:t>each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radio.</a:t>
            </a:r>
          </a:p>
          <a:p>
            <a:pPr marL="357505" marR="70485" indent="-344170" algn="just">
              <a:lnSpc>
                <a:spcPct val="87600"/>
              </a:lnSpc>
              <a:spcBef>
                <a:spcPts val="145"/>
              </a:spcBef>
              <a:buFont typeface="Arial"/>
              <a:buChar char="•"/>
              <a:tabLst>
                <a:tab pos="358775" algn="l"/>
              </a:tabLst>
            </a:pPr>
            <a:r>
              <a:rPr sz="2000" spc="-65" dirty="0">
                <a:latin typeface="Times New Roman"/>
                <a:cs typeface="Times New Roman"/>
              </a:rPr>
              <a:t>To </a:t>
            </a:r>
            <a:r>
              <a:rPr sz="2000" spc="-10" dirty="0">
                <a:latin typeface="Times New Roman"/>
                <a:cs typeface="Times New Roman"/>
              </a:rPr>
              <a:t>include </a:t>
            </a:r>
            <a:r>
              <a:rPr sz="2000" spc="-5" dirty="0">
                <a:latin typeface="Times New Roman"/>
                <a:cs typeface="Times New Roman"/>
              </a:rPr>
              <a:t>new </a:t>
            </a:r>
            <a:r>
              <a:rPr sz="2000" spc="-15" dirty="0">
                <a:latin typeface="Times New Roman"/>
                <a:cs typeface="Times New Roman"/>
              </a:rPr>
              <a:t>use </a:t>
            </a:r>
            <a:r>
              <a:rPr sz="2000" spc="-10" dirty="0">
                <a:latin typeface="Times New Roman"/>
                <a:cs typeface="Times New Roman"/>
              </a:rPr>
              <a:t>cases with enhanced </a:t>
            </a:r>
            <a:r>
              <a:rPr sz="2000" spc="-5" dirty="0">
                <a:latin typeface="Times New Roman"/>
                <a:cs typeface="Times New Roman"/>
              </a:rPr>
              <a:t>dependability </a:t>
            </a:r>
            <a:r>
              <a:rPr sz="2000" spc="-10" dirty="0">
                <a:latin typeface="Times New Roman"/>
                <a:cs typeface="Times New Roman"/>
              </a:rPr>
              <a:t>such </a:t>
            </a:r>
            <a:r>
              <a:rPr sz="2000" spc="-5" dirty="0">
                <a:latin typeface="Times New Roman"/>
                <a:cs typeface="Times New Roman"/>
              </a:rPr>
              <a:t>as </a:t>
            </a:r>
            <a:r>
              <a:rPr sz="2000" spc="-10" dirty="0">
                <a:latin typeface="Times New Roman"/>
                <a:cs typeface="Times New Roman"/>
              </a:rPr>
              <a:t>the </a:t>
            </a:r>
            <a:r>
              <a:rPr sz="2000" spc="-20" dirty="0">
                <a:latin typeface="Times New Roman"/>
                <a:cs typeface="Times New Roman"/>
              </a:rPr>
              <a:t>2</a:t>
            </a:r>
            <a:r>
              <a:rPr sz="2025" spc="-30" baseline="24691" dirty="0">
                <a:latin typeface="Times New Roman"/>
                <a:cs typeface="Times New Roman"/>
              </a:rPr>
              <a:t>nd  </a:t>
            </a:r>
            <a:r>
              <a:rPr sz="2000" spc="-5" dirty="0">
                <a:latin typeface="Times New Roman"/>
                <a:cs typeface="Times New Roman"/>
              </a:rPr>
              <a:t>Generation </a:t>
            </a:r>
            <a:r>
              <a:rPr sz="2000" dirty="0">
                <a:latin typeface="Times New Roman"/>
                <a:cs typeface="Times New Roman"/>
              </a:rPr>
              <a:t>of ECoG </a:t>
            </a:r>
            <a:r>
              <a:rPr sz="2000" spc="-1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Brain-Machine-Interface(BMI), </a:t>
            </a:r>
            <a:r>
              <a:rPr sz="2000" spc="-10" dirty="0">
                <a:latin typeface="Times New Roman"/>
                <a:cs typeface="Times New Roman"/>
              </a:rPr>
              <a:t>technical requirement  has </a:t>
            </a:r>
            <a:r>
              <a:rPr sz="2000" spc="-5" dirty="0">
                <a:latin typeface="Times New Roman"/>
                <a:cs typeface="Times New Roman"/>
              </a:rPr>
              <a:t>been updated </a:t>
            </a:r>
            <a:r>
              <a:rPr sz="2000" spc="-1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cover  </a:t>
            </a:r>
            <a:r>
              <a:rPr sz="2000" spc="-15" dirty="0">
                <a:latin typeface="Times New Roman"/>
                <a:cs typeface="Times New Roman"/>
              </a:rPr>
              <a:t>higher </a:t>
            </a:r>
            <a:r>
              <a:rPr sz="2000" spc="-5" dirty="0">
                <a:latin typeface="Times New Roman"/>
                <a:cs typeface="Times New Roman"/>
              </a:rPr>
              <a:t>data rate </a:t>
            </a:r>
            <a:r>
              <a:rPr sz="2000" spc="-10" dirty="0">
                <a:latin typeface="Times New Roman"/>
                <a:cs typeface="Times New Roman"/>
              </a:rPr>
              <a:t>and </a:t>
            </a:r>
            <a:r>
              <a:rPr sz="2000" spc="-15" dirty="0">
                <a:latin typeface="Times New Roman"/>
                <a:cs typeface="Times New Roman"/>
              </a:rPr>
              <a:t>more units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ECoG </a:t>
            </a:r>
            <a:r>
              <a:rPr sz="2000" spc="-10" dirty="0">
                <a:latin typeface="Times New Roman"/>
                <a:cs typeface="Times New Roman"/>
              </a:rPr>
              <a:t>sensors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6870" marR="63500" indent="-344170" algn="just">
              <a:lnSpc>
                <a:spcPts val="2090"/>
              </a:lnSpc>
              <a:spcBef>
                <a:spcPts val="40"/>
              </a:spcBef>
              <a:buFont typeface="Arial"/>
              <a:buChar char="•"/>
              <a:tabLst>
                <a:tab pos="357505" algn="l"/>
              </a:tabLst>
            </a:pPr>
            <a:r>
              <a:rPr sz="2000" spc="-85" dirty="0">
                <a:latin typeface="Times New Roman"/>
                <a:cs typeface="Times New Roman"/>
              </a:rPr>
              <a:t>We </a:t>
            </a:r>
            <a:r>
              <a:rPr sz="2000" spc="-10" dirty="0">
                <a:latin typeface="Times New Roman"/>
                <a:cs typeface="Times New Roman"/>
              </a:rPr>
              <a:t>focus </a:t>
            </a:r>
            <a:r>
              <a:rPr sz="2000" dirty="0">
                <a:latin typeface="Times New Roman"/>
                <a:cs typeface="Times New Roman"/>
              </a:rPr>
              <a:t>on </a:t>
            </a:r>
            <a:r>
              <a:rPr lang="en-US" sz="2000" dirty="0">
                <a:latin typeface="Times New Roman"/>
                <a:cs typeface="Times New Roman"/>
              </a:rPr>
              <a:t>revision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IEEE802.15.6 </a:t>
            </a:r>
            <a:r>
              <a:rPr sz="2000" spc="-10" dirty="0">
                <a:latin typeface="Times New Roman"/>
                <a:cs typeface="Times New Roman"/>
              </a:rPr>
              <a:t>for enhanced </a:t>
            </a:r>
            <a:r>
              <a:rPr sz="2000" spc="-5" dirty="0">
                <a:latin typeface="Times New Roman"/>
                <a:cs typeface="Times New Roman"/>
              </a:rPr>
              <a:t>dependability </a:t>
            </a:r>
            <a:r>
              <a:rPr sz="2000" spc="-10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PHY  </a:t>
            </a:r>
            <a:r>
              <a:rPr sz="2000" spc="-10" dirty="0">
                <a:latin typeface="Times New Roman"/>
                <a:cs typeface="Times New Roman"/>
              </a:rPr>
              <a:t>and </a:t>
            </a:r>
            <a:r>
              <a:rPr sz="2000" spc="-15" dirty="0">
                <a:latin typeface="Times New Roman"/>
                <a:cs typeface="Times New Roman"/>
              </a:rPr>
              <a:t>MAC</a:t>
            </a:r>
            <a:r>
              <a:rPr lang="en-US" sz="2000" spc="-15" dirty="0">
                <a:latin typeface="Times New Roman"/>
                <a:cs typeface="Times New Roman"/>
              </a:rPr>
              <a:t>, call for proposals satisfying TRD </a:t>
            </a:r>
            <a:r>
              <a:rPr sz="2000" spc="-10" dirty="0">
                <a:latin typeface="Times New Roman"/>
                <a:cs typeface="Times New Roman"/>
              </a:rPr>
              <a:t>and </a:t>
            </a:r>
            <a:r>
              <a:rPr lang="en-US" sz="2000" spc="-10" dirty="0">
                <a:latin typeface="Times New Roman"/>
                <a:cs typeface="Times New Roman"/>
              </a:rPr>
              <a:t>establish IEEE802.15.6ma</a:t>
            </a:r>
            <a:r>
              <a:rPr sz="2000" spc="-1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6870" marR="68580" indent="-344170" algn="just">
              <a:lnSpc>
                <a:spcPts val="2090"/>
              </a:lnSpc>
              <a:spcBef>
                <a:spcPts val="20"/>
              </a:spcBef>
              <a:buFont typeface="Arial"/>
              <a:buChar char="•"/>
              <a:tabLst>
                <a:tab pos="357505" algn="l"/>
              </a:tabLst>
            </a:pPr>
            <a:r>
              <a:rPr sz="2000" spc="-5" dirty="0">
                <a:latin typeface="Times New Roman"/>
                <a:cs typeface="Times New Roman"/>
              </a:rPr>
              <a:t>If </a:t>
            </a:r>
            <a:r>
              <a:rPr sz="2000" spc="-15" dirty="0">
                <a:latin typeface="Times New Roman"/>
                <a:cs typeface="Times New Roman"/>
              </a:rPr>
              <a:t>you </a:t>
            </a:r>
            <a:r>
              <a:rPr sz="2000" spc="-5" dirty="0">
                <a:latin typeface="Times New Roman"/>
                <a:cs typeface="Times New Roman"/>
              </a:rPr>
              <a:t>have any question </a:t>
            </a:r>
            <a:r>
              <a:rPr sz="2000" spc="5" dirty="0">
                <a:latin typeface="Times New Roman"/>
                <a:cs typeface="Times New Roman"/>
              </a:rPr>
              <a:t>and </a:t>
            </a:r>
            <a:r>
              <a:rPr sz="2000" spc="-10" dirty="0">
                <a:latin typeface="Times New Roman"/>
                <a:cs typeface="Times New Roman"/>
              </a:rPr>
              <a:t>comment, you </a:t>
            </a:r>
            <a:r>
              <a:rPr sz="2000" spc="-5" dirty="0">
                <a:latin typeface="Times New Roman"/>
                <a:cs typeface="Times New Roman"/>
              </a:rPr>
              <a:t>are </a:t>
            </a:r>
            <a:r>
              <a:rPr sz="2000" spc="-10" dirty="0">
                <a:latin typeface="Times New Roman"/>
                <a:cs typeface="Times New Roman"/>
              </a:rPr>
              <a:t>welcome to discussion </a:t>
            </a:r>
            <a:r>
              <a:rPr sz="2000" spc="15" dirty="0">
                <a:latin typeface="Times New Roman"/>
                <a:cs typeface="Times New Roman"/>
              </a:rPr>
              <a:t>in  </a:t>
            </a:r>
            <a:r>
              <a:rPr lang="en-US" sz="2000" spc="15" dirty="0">
                <a:latin typeface="Times New Roman"/>
                <a:cs typeface="Times New Roman"/>
              </a:rPr>
              <a:t>TG</a:t>
            </a:r>
            <a:r>
              <a:rPr sz="2000" dirty="0">
                <a:latin typeface="Times New Roman"/>
                <a:cs typeface="Times New Roman"/>
              </a:rPr>
              <a:t>15.6</a:t>
            </a:r>
            <a:r>
              <a:rPr lang="en-US" sz="200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10" dirty="0">
                <a:latin typeface="Times New Roman"/>
                <a:cs typeface="Times New Roman"/>
              </a:rPr>
              <a:t>and send content contributions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endParaRPr sz="2000" dirty="0">
              <a:latin typeface="Times New Roman"/>
              <a:cs typeface="Times New Roman"/>
            </a:endParaRPr>
          </a:p>
          <a:p>
            <a:pPr marL="12700" marR="71120" indent="384175">
              <a:lnSpc>
                <a:spcPts val="2090"/>
              </a:lnSpc>
              <a:spcBef>
                <a:spcPts val="20"/>
              </a:spcBef>
            </a:pPr>
            <a:r>
              <a:rPr sz="2000" spc="-25" dirty="0">
                <a:latin typeface="Times New Roman"/>
                <a:cs typeface="Times New Roman"/>
              </a:rPr>
              <a:t>Ryuji </a:t>
            </a:r>
            <a:r>
              <a:rPr sz="2000" spc="-10" dirty="0">
                <a:latin typeface="Times New Roman"/>
                <a:cs typeface="Times New Roman"/>
              </a:rPr>
              <a:t>Kohno </a:t>
            </a:r>
            <a:r>
              <a:rPr sz="2000" spc="-5" dirty="0">
                <a:latin typeface="Times New Roman"/>
                <a:cs typeface="Times New Roman"/>
              </a:rPr>
              <a:t>&lt;</a:t>
            </a:r>
            <a:r>
              <a:rPr sz="2000" spc="-5" dirty="0">
                <a:latin typeface="Times New Roman"/>
                <a:cs typeface="Times New Roman"/>
                <a:hlinkClick r:id="rId2"/>
              </a:rPr>
              <a:t>kohno@ynu.ac.jp&gt;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and </a:t>
            </a:r>
            <a:r>
              <a:rPr sz="2000" spc="-35" dirty="0">
                <a:latin typeface="Times New Roman"/>
                <a:cs typeface="Times New Roman"/>
              </a:rPr>
              <a:t>Takumi </a:t>
            </a:r>
            <a:r>
              <a:rPr sz="2000" spc="-5" dirty="0">
                <a:latin typeface="Times New Roman"/>
                <a:cs typeface="Times New Roman"/>
              </a:rPr>
              <a:t>Kobayashi &lt;Kobayashi-takumi-  </a:t>
            </a:r>
            <a:r>
              <a:rPr sz="2000" spc="-10" dirty="0">
                <a:latin typeface="Times New Roman"/>
                <a:cs typeface="Times New Roman"/>
                <a:hlinkClick r:id="rId3"/>
              </a:rPr>
              <a:t>ch@ynu.ac.jp&gt;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12DEC54-FD05-4E06-828E-5DF79CF51EB0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7034D72-8CDE-4F20-953E-8D05DE4829EF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8A326FF9-05D3-4C9B-A4C5-7FB0728CE2CF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622AF3-D1DF-50DE-3EB1-4BC2E1C7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72</a:t>
            </a:fld>
            <a:endParaRPr lang="fi-FI" altLang="ja-JP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7B1E8FC-0F41-2E6C-D59D-A7BF91FD33B5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May 2023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C9513836-97BA-8D15-DD9C-A06F0742C00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33400" y="1619450"/>
            <a:ext cx="8435100" cy="4389120"/>
          </a:xfrm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Chair;           Ryuji Kohno, YNU/YRP-IAI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kohno@ynu.ac.jp, kohno@yrp-iai.jp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Vice-Chair;   Marco Hernandez, YRP-IAI/CWC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Marco.Hernandez@ieee.org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  Secretary;      Takumi Kobayashi, YNU/TCU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kobayashi-takumi-ch@ynu.ac.jp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 </a:t>
            </a:r>
            <a:r>
              <a:rPr kumimoji="1" lang="it-IT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Daisuke Anzai, NIT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anzai@nitech.ac.jp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Technical Editor;     Minsoo Kim, YRP-IAI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minsoo@minsookim.com</a:t>
            </a:r>
            <a:endParaRPr kumimoji="1" lang="ja-JP" altLang="en-US" sz="24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85800" y="849430"/>
            <a:ext cx="7772400" cy="595929"/>
          </a:xfrm>
        </p:spPr>
        <p:txBody>
          <a:bodyPr/>
          <a:lstStyle/>
          <a:p>
            <a:r>
              <a:rPr lang="en-US" altLang="ja-JP" b="1" dirty="0">
                <a:solidFill>
                  <a:schemeClr val="tx1"/>
                </a:solidFill>
              </a:rPr>
              <a:t>Contacts and Conference call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56579B57-E710-9FEB-F937-49C3AF5CFA50}"/>
              </a:ext>
            </a:extLst>
          </p:cNvPr>
          <p:cNvSpPr txBox="1"/>
          <p:nvPr/>
        </p:nvSpPr>
        <p:spPr>
          <a:xfrm>
            <a:off x="4343400" y="6511290"/>
            <a:ext cx="54419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20" dirty="0">
                <a:latin typeface="Times New Roman"/>
                <a:cs typeface="Times New Roman"/>
              </a:rPr>
              <a:t>Slide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sz="1200" dirty="0">
                <a:latin typeface="Times New Roman"/>
                <a:cs typeface="Times New Roman"/>
              </a:rPr>
              <a:t>73</a:t>
            </a:fld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5500B5-998E-4422-911E-DD9201C7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73</a:t>
            </a:fld>
            <a:endParaRPr lang="fi-FI" altLang="ja-JP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CB567D8C-D167-C57C-E514-6BC30E42E6C8}"/>
              </a:ext>
            </a:extLst>
          </p:cNvPr>
          <p:cNvSpPr txBox="1"/>
          <p:nvPr/>
        </p:nvSpPr>
        <p:spPr>
          <a:xfrm>
            <a:off x="671783" y="403264"/>
            <a:ext cx="808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>
                <a:latin typeface="Arial"/>
                <a:cs typeface="Arial"/>
              </a:rPr>
              <a:t>May 2023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1248E573-1D08-378D-2A49-10148309DC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684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755650" y="2133600"/>
            <a:ext cx="7764463" cy="2878138"/>
          </a:xfrm>
        </p:spPr>
        <p:txBody>
          <a:bodyPr/>
          <a:lstStyle/>
          <a:p>
            <a:pPr algn="ctr"/>
            <a:r>
              <a:rPr lang="en-US" altLang="ja-JP" b="1" dirty="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rPr>
              <a:t>Thank You !</a:t>
            </a:r>
          </a:p>
          <a:p>
            <a:pPr algn="ctr"/>
            <a:endParaRPr lang="en-US" altLang="ja-JP" b="1" dirty="0">
              <a:solidFill>
                <a:schemeClr val="tx2"/>
              </a:solidFill>
              <a:latin typeface="Times New Roman" pitchFamily="18" charset="0"/>
              <a:ea typeface="ＭＳ Ｐゴシック" charset="-128"/>
            </a:endParaRPr>
          </a:p>
          <a:p>
            <a:pPr algn="ctr"/>
            <a:r>
              <a:rPr lang="en-US" altLang="ja-JP" b="1" dirty="0">
                <a:solidFill>
                  <a:schemeClr val="tx2"/>
                </a:solidFill>
                <a:latin typeface="Times New Roman" pitchFamily="18" charset="0"/>
                <a:ea typeface="ＭＳ Ｐゴシック" charset="-128"/>
              </a:rPr>
              <a:t>Any Questions ?</a:t>
            </a:r>
          </a:p>
          <a:p>
            <a:endParaRPr lang="en-US" altLang="ja-JP" dirty="0">
              <a:ea typeface="ＭＳ Ｐゴシック" charset="-128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87680D5-BCB3-75BD-CA85-2F9B88F8BA7F}"/>
              </a:ext>
            </a:extLst>
          </p:cNvPr>
          <p:cNvSpPr txBox="1"/>
          <p:nvPr/>
        </p:nvSpPr>
        <p:spPr>
          <a:xfrm>
            <a:off x="4343400" y="6511290"/>
            <a:ext cx="54419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20" dirty="0">
                <a:latin typeface="Times New Roman"/>
                <a:cs typeface="Times New Roman"/>
              </a:rPr>
              <a:t>Slide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fld id="{81D60167-4931-47E6-BA6A-407CBD079E47}" type="slidenum">
              <a:rPr sz="1200" dirty="0">
                <a:latin typeface="Times New Roman"/>
                <a:cs typeface="Times New Roman"/>
              </a:rPr>
              <a:t>74</a:t>
            </a:fld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894ECDF-2E5E-9F76-6AF4-42DBD95B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4D1D-F4F9-4A4B-B50F-B046AC901C27}" type="slidenum">
              <a:rPr lang="fi-FI" altLang="ja-JP" smtClean="0"/>
              <a:pPr>
                <a:defRPr/>
              </a:pPr>
              <a:t>74</a:t>
            </a:fld>
            <a:endParaRPr lang="fi-FI" altLang="ja-JP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21BA506-D563-ABFF-457B-ECA69CE49B4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ja-JP"/>
              <a:t>May 2023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278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69329" y="3656755"/>
            <a:ext cx="2729230" cy="41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97025" algn="l"/>
              </a:tabLst>
            </a:pPr>
            <a:r>
              <a:rPr sz="2400" b="1" spc="-15" dirty="0">
                <a:latin typeface="Arial Black"/>
                <a:cs typeface="Arial Black"/>
              </a:rPr>
              <a:t>Data	</a:t>
            </a:r>
            <a:r>
              <a:rPr sz="2400" b="1" spc="-5" dirty="0">
                <a:latin typeface="Arial Black"/>
                <a:cs typeface="Arial Black"/>
              </a:rPr>
              <a:t>mining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3" y="152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0119" y="751390"/>
            <a:ext cx="835787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1.4 </a:t>
            </a:r>
            <a:r>
              <a:rPr spc="-25" dirty="0"/>
              <a:t>BAN- </a:t>
            </a:r>
            <a:r>
              <a:rPr spc="-5" dirty="0"/>
              <a:t>Use Cases for Remote </a:t>
            </a:r>
            <a:r>
              <a:rPr spc="5" dirty="0"/>
              <a:t>Medical</a:t>
            </a:r>
            <a:r>
              <a:rPr spc="55" dirty="0"/>
              <a:t> </a:t>
            </a:r>
            <a:r>
              <a:rPr dirty="0"/>
              <a:t>Services</a:t>
            </a:r>
          </a:p>
        </p:txBody>
      </p:sp>
      <p:sp>
        <p:nvSpPr>
          <p:cNvPr id="5" name="object 5"/>
          <p:cNvSpPr/>
          <p:nvPr/>
        </p:nvSpPr>
        <p:spPr>
          <a:xfrm>
            <a:off x="3493008" y="1551432"/>
            <a:ext cx="1545335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558644" y="2053181"/>
            <a:ext cx="883919" cy="275590"/>
          </a:xfrm>
          <a:custGeom>
            <a:avLst/>
            <a:gdLst/>
            <a:ahLst/>
            <a:cxnLst/>
            <a:rect l="l" t="t" r="r" b="b"/>
            <a:pathLst>
              <a:path w="883920" h="275589">
                <a:moveTo>
                  <a:pt x="0" y="275018"/>
                </a:moveTo>
                <a:lnTo>
                  <a:pt x="299288" y="138328"/>
                </a:lnTo>
                <a:lnTo>
                  <a:pt x="299288" y="247040"/>
                </a:lnTo>
                <a:lnTo>
                  <a:pt x="8835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415606" y="2023027"/>
            <a:ext cx="85090" cy="70485"/>
          </a:xfrm>
          <a:custGeom>
            <a:avLst/>
            <a:gdLst/>
            <a:ahLst/>
            <a:cxnLst/>
            <a:rect l="l" t="t" r="r" b="b"/>
            <a:pathLst>
              <a:path w="85089" h="70485">
                <a:moveTo>
                  <a:pt x="0" y="0"/>
                </a:moveTo>
                <a:lnTo>
                  <a:pt x="29679" y="70180"/>
                </a:lnTo>
                <a:lnTo>
                  <a:pt x="85026" y="54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500885" y="2288260"/>
            <a:ext cx="85725" cy="69850"/>
          </a:xfrm>
          <a:custGeom>
            <a:avLst/>
            <a:gdLst/>
            <a:ahLst/>
            <a:cxnLst/>
            <a:rect l="l" t="t" r="r" b="b"/>
            <a:pathLst>
              <a:path w="85725" h="69850">
                <a:moveTo>
                  <a:pt x="53479" y="0"/>
                </a:moveTo>
                <a:lnTo>
                  <a:pt x="0" y="66319"/>
                </a:lnTo>
                <a:lnTo>
                  <a:pt x="85140" y="69316"/>
                </a:lnTo>
                <a:lnTo>
                  <a:pt x="53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749209" y="2719086"/>
            <a:ext cx="1217295" cy="1249045"/>
          </a:xfrm>
          <a:custGeom>
            <a:avLst/>
            <a:gdLst/>
            <a:ahLst/>
            <a:cxnLst/>
            <a:rect l="l" t="t" r="r" b="b"/>
            <a:pathLst>
              <a:path w="1217295" h="1249045">
                <a:moveTo>
                  <a:pt x="0" y="0"/>
                </a:moveTo>
                <a:lnTo>
                  <a:pt x="441579" y="523875"/>
                </a:lnTo>
                <a:lnTo>
                  <a:pt x="480618" y="327393"/>
                </a:lnTo>
                <a:lnTo>
                  <a:pt x="1216901" y="124890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928419" y="3934289"/>
            <a:ext cx="77470" cy="83820"/>
          </a:xfrm>
          <a:custGeom>
            <a:avLst/>
            <a:gdLst/>
            <a:ahLst/>
            <a:cxnLst/>
            <a:rect l="l" t="t" r="r" b="b"/>
            <a:pathLst>
              <a:path w="77470" h="83820">
                <a:moveTo>
                  <a:pt x="59537" y="0"/>
                </a:moveTo>
                <a:lnTo>
                  <a:pt x="0" y="47561"/>
                </a:lnTo>
                <a:lnTo>
                  <a:pt x="77330" y="83311"/>
                </a:lnTo>
                <a:lnTo>
                  <a:pt x="59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708290" y="2670534"/>
            <a:ext cx="78740" cy="83185"/>
          </a:xfrm>
          <a:custGeom>
            <a:avLst/>
            <a:gdLst/>
            <a:ahLst/>
            <a:cxnLst/>
            <a:rect l="l" t="t" r="r" b="b"/>
            <a:pathLst>
              <a:path w="78739" h="83185">
                <a:moveTo>
                  <a:pt x="0" y="0"/>
                </a:moveTo>
                <a:lnTo>
                  <a:pt x="19977" y="82816"/>
                </a:lnTo>
                <a:lnTo>
                  <a:pt x="78231" y="3370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387019" y="2511442"/>
            <a:ext cx="1150620" cy="1203960"/>
          </a:xfrm>
          <a:custGeom>
            <a:avLst/>
            <a:gdLst/>
            <a:ahLst/>
            <a:cxnLst/>
            <a:rect l="l" t="t" r="r" b="b"/>
            <a:pathLst>
              <a:path w="1150620" h="1203960">
                <a:moveTo>
                  <a:pt x="0" y="1203401"/>
                </a:moveTo>
                <a:lnTo>
                  <a:pt x="400316" y="463994"/>
                </a:lnTo>
                <a:lnTo>
                  <a:pt x="462534" y="1028001"/>
                </a:lnTo>
                <a:lnTo>
                  <a:pt x="1150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498489" y="2458662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5" h="85089">
                <a:moveTo>
                  <a:pt x="74041" y="0"/>
                </a:moveTo>
                <a:lnTo>
                  <a:pt x="0" y="42151"/>
                </a:lnTo>
                <a:lnTo>
                  <a:pt x="63334" y="84518"/>
                </a:lnTo>
                <a:lnTo>
                  <a:pt x="740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356780" y="3685541"/>
            <a:ext cx="69850" cy="85725"/>
          </a:xfrm>
          <a:custGeom>
            <a:avLst/>
            <a:gdLst/>
            <a:ahLst/>
            <a:cxnLst/>
            <a:rect l="l" t="t" r="r" b="b"/>
            <a:pathLst>
              <a:path w="69850" h="85725">
                <a:moveTo>
                  <a:pt x="2781" y="0"/>
                </a:moveTo>
                <a:lnTo>
                  <a:pt x="0" y="85140"/>
                </a:lnTo>
                <a:lnTo>
                  <a:pt x="69786" y="36271"/>
                </a:lnTo>
                <a:lnTo>
                  <a:pt x="2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852927" y="3989832"/>
            <a:ext cx="941831" cy="1588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2327051" y="3913897"/>
            <a:ext cx="77533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800" b="1" spc="-8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02154" y="4270247"/>
            <a:ext cx="204470" cy="332740"/>
          </a:xfrm>
          <a:custGeom>
            <a:avLst/>
            <a:gdLst/>
            <a:ahLst/>
            <a:cxnLst/>
            <a:rect l="l" t="t" r="r" b="b"/>
            <a:pathLst>
              <a:path w="204470" h="332739">
                <a:moveTo>
                  <a:pt x="0" y="0"/>
                </a:moveTo>
                <a:lnTo>
                  <a:pt x="64338" y="134594"/>
                </a:lnTo>
                <a:lnTo>
                  <a:pt x="47548" y="148221"/>
                </a:lnTo>
                <a:lnTo>
                  <a:pt x="99314" y="228307"/>
                </a:lnTo>
                <a:lnTo>
                  <a:pt x="82524" y="238531"/>
                </a:lnTo>
                <a:lnTo>
                  <a:pt x="124485" y="332231"/>
                </a:lnTo>
                <a:lnTo>
                  <a:pt x="204216" y="272605"/>
                </a:lnTo>
                <a:lnTo>
                  <a:pt x="132880" y="202742"/>
                </a:lnTo>
                <a:lnTo>
                  <a:pt x="156654" y="182295"/>
                </a:lnTo>
                <a:lnTo>
                  <a:pt x="88112" y="117563"/>
                </a:lnTo>
                <a:lnTo>
                  <a:pt x="109105" y="102222"/>
                </a:lnTo>
                <a:lnTo>
                  <a:pt x="0" y="0"/>
                </a:lnTo>
                <a:close/>
              </a:path>
            </a:pathLst>
          </a:custGeom>
          <a:solidFill>
            <a:srgbClr val="FCF6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503678" y="4271771"/>
            <a:ext cx="204470" cy="332740"/>
          </a:xfrm>
          <a:custGeom>
            <a:avLst/>
            <a:gdLst/>
            <a:ahLst/>
            <a:cxnLst/>
            <a:rect l="l" t="t" r="r" b="b"/>
            <a:pathLst>
              <a:path w="204470" h="332739">
                <a:moveTo>
                  <a:pt x="124485" y="332231"/>
                </a:moveTo>
                <a:lnTo>
                  <a:pt x="204216" y="272605"/>
                </a:lnTo>
                <a:lnTo>
                  <a:pt x="132880" y="202742"/>
                </a:lnTo>
                <a:lnTo>
                  <a:pt x="156654" y="182295"/>
                </a:lnTo>
                <a:lnTo>
                  <a:pt x="88112" y="117563"/>
                </a:lnTo>
                <a:lnTo>
                  <a:pt x="109105" y="102222"/>
                </a:lnTo>
                <a:lnTo>
                  <a:pt x="0" y="0"/>
                </a:lnTo>
                <a:lnTo>
                  <a:pt x="64338" y="134594"/>
                </a:lnTo>
                <a:lnTo>
                  <a:pt x="47548" y="148221"/>
                </a:lnTo>
                <a:lnTo>
                  <a:pt x="99314" y="228307"/>
                </a:lnTo>
                <a:lnTo>
                  <a:pt x="82524" y="238531"/>
                </a:lnTo>
                <a:lnTo>
                  <a:pt x="124485" y="33223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552188" y="4792979"/>
            <a:ext cx="289560" cy="195580"/>
          </a:xfrm>
          <a:custGeom>
            <a:avLst/>
            <a:gdLst/>
            <a:ahLst/>
            <a:cxnLst/>
            <a:rect l="l" t="t" r="r" b="b"/>
            <a:pathLst>
              <a:path w="289560" h="195579">
                <a:moveTo>
                  <a:pt x="289560" y="0"/>
                </a:moveTo>
                <a:lnTo>
                  <a:pt x="0" y="0"/>
                </a:lnTo>
                <a:lnTo>
                  <a:pt x="144780" y="195072"/>
                </a:lnTo>
                <a:lnTo>
                  <a:pt x="289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552188" y="4792979"/>
            <a:ext cx="289560" cy="195580"/>
          </a:xfrm>
          <a:custGeom>
            <a:avLst/>
            <a:gdLst/>
            <a:ahLst/>
            <a:cxnLst/>
            <a:rect l="l" t="t" r="r" b="b"/>
            <a:pathLst>
              <a:path w="289560" h="195579">
                <a:moveTo>
                  <a:pt x="0" y="0"/>
                </a:moveTo>
                <a:lnTo>
                  <a:pt x="144780" y="195072"/>
                </a:lnTo>
                <a:lnTo>
                  <a:pt x="28956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591811" y="4951476"/>
            <a:ext cx="210820" cy="76200"/>
          </a:xfrm>
          <a:custGeom>
            <a:avLst/>
            <a:gdLst/>
            <a:ahLst/>
            <a:cxnLst/>
            <a:rect l="l" t="t" r="r" b="b"/>
            <a:pathLst>
              <a:path w="210820" h="76200">
                <a:moveTo>
                  <a:pt x="0" y="0"/>
                </a:moveTo>
                <a:lnTo>
                  <a:pt x="210312" y="0"/>
                </a:lnTo>
                <a:lnTo>
                  <a:pt x="210312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695444" y="4988052"/>
            <a:ext cx="0" cy="1228725"/>
          </a:xfrm>
          <a:custGeom>
            <a:avLst/>
            <a:gdLst/>
            <a:ahLst/>
            <a:cxnLst/>
            <a:rect l="l" t="t" r="r" b="b"/>
            <a:pathLst>
              <a:path h="1228725">
                <a:moveTo>
                  <a:pt x="0" y="0"/>
                </a:moveTo>
                <a:lnTo>
                  <a:pt x="0" y="1228344"/>
                </a:lnTo>
              </a:path>
            </a:pathLst>
          </a:custGeom>
          <a:ln w="48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671059" y="4988052"/>
            <a:ext cx="48895" cy="1228725"/>
          </a:xfrm>
          <a:custGeom>
            <a:avLst/>
            <a:gdLst/>
            <a:ahLst/>
            <a:cxnLst/>
            <a:rect l="l" t="t" r="r" b="b"/>
            <a:pathLst>
              <a:path w="48895" h="1228725">
                <a:moveTo>
                  <a:pt x="0" y="0"/>
                </a:moveTo>
                <a:lnTo>
                  <a:pt x="48767" y="0"/>
                </a:lnTo>
                <a:lnTo>
                  <a:pt x="48767" y="1228344"/>
                </a:lnTo>
                <a:lnTo>
                  <a:pt x="0" y="122834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3715511" y="5992367"/>
            <a:ext cx="408431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3927512" y="5398977"/>
            <a:ext cx="414347" cy="781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5408676" y="5149596"/>
            <a:ext cx="637540" cy="990600"/>
          </a:xfrm>
          <a:custGeom>
            <a:avLst/>
            <a:gdLst/>
            <a:ahLst/>
            <a:cxnLst/>
            <a:rect l="l" t="t" r="r" b="b"/>
            <a:pathLst>
              <a:path w="637539" h="990600">
                <a:moveTo>
                  <a:pt x="0" y="0"/>
                </a:moveTo>
                <a:lnTo>
                  <a:pt x="637032" y="9905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4658867" y="5192267"/>
            <a:ext cx="603885" cy="1097280"/>
          </a:xfrm>
          <a:custGeom>
            <a:avLst/>
            <a:gdLst/>
            <a:ahLst/>
            <a:cxnLst/>
            <a:rect l="l" t="t" r="r" b="b"/>
            <a:pathLst>
              <a:path w="603885" h="1097279">
                <a:moveTo>
                  <a:pt x="603503" y="0"/>
                </a:moveTo>
                <a:lnTo>
                  <a:pt x="0" y="109727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5408676" y="4649723"/>
            <a:ext cx="289560" cy="198120"/>
          </a:xfrm>
          <a:custGeom>
            <a:avLst/>
            <a:gdLst/>
            <a:ahLst/>
            <a:cxnLst/>
            <a:rect l="l" t="t" r="r" b="b"/>
            <a:pathLst>
              <a:path w="289560" h="198120">
                <a:moveTo>
                  <a:pt x="289560" y="0"/>
                </a:moveTo>
                <a:lnTo>
                  <a:pt x="0" y="0"/>
                </a:lnTo>
                <a:lnTo>
                  <a:pt x="144780" y="198120"/>
                </a:lnTo>
                <a:lnTo>
                  <a:pt x="289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5408676" y="4649723"/>
            <a:ext cx="289560" cy="198120"/>
          </a:xfrm>
          <a:custGeom>
            <a:avLst/>
            <a:gdLst/>
            <a:ahLst/>
            <a:cxnLst/>
            <a:rect l="l" t="t" r="r" b="b"/>
            <a:pathLst>
              <a:path w="289560" h="198120">
                <a:moveTo>
                  <a:pt x="0" y="0"/>
                </a:moveTo>
                <a:lnTo>
                  <a:pt x="144780" y="198120"/>
                </a:lnTo>
                <a:lnTo>
                  <a:pt x="28956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5448300" y="4808220"/>
            <a:ext cx="213360" cy="79375"/>
          </a:xfrm>
          <a:custGeom>
            <a:avLst/>
            <a:gdLst/>
            <a:ahLst/>
            <a:cxnLst/>
            <a:rect l="l" t="t" r="r" b="b"/>
            <a:pathLst>
              <a:path w="213360" h="79375">
                <a:moveTo>
                  <a:pt x="0" y="0"/>
                </a:moveTo>
                <a:lnTo>
                  <a:pt x="213360" y="0"/>
                </a:lnTo>
                <a:lnTo>
                  <a:pt x="213360" y="79247"/>
                </a:lnTo>
                <a:lnTo>
                  <a:pt x="0" y="792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5554979" y="4847844"/>
            <a:ext cx="0" cy="1228725"/>
          </a:xfrm>
          <a:custGeom>
            <a:avLst/>
            <a:gdLst/>
            <a:ahLst/>
            <a:cxnLst/>
            <a:rect l="l" t="t" r="r" b="b"/>
            <a:pathLst>
              <a:path h="1228725">
                <a:moveTo>
                  <a:pt x="0" y="0"/>
                </a:moveTo>
                <a:lnTo>
                  <a:pt x="0" y="1228343"/>
                </a:lnTo>
              </a:path>
            </a:pathLst>
          </a:custGeom>
          <a:ln w="48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4959011" y="5325916"/>
            <a:ext cx="400016" cy="8350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4570412" y="5525325"/>
            <a:ext cx="28194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ＭＳ Ｐゴシック"/>
                <a:cs typeface="ＭＳ Ｐゴシック"/>
              </a:rPr>
              <a:t>切替</a:t>
            </a:r>
            <a:endParaRPr sz="1000" dirty="0">
              <a:latin typeface="ＭＳ Ｐゴシック"/>
              <a:cs typeface="ＭＳ Ｐゴシック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222446" y="5207129"/>
            <a:ext cx="444002" cy="943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3784091" y="3942588"/>
            <a:ext cx="268605" cy="137160"/>
          </a:xfrm>
          <a:custGeom>
            <a:avLst/>
            <a:gdLst/>
            <a:ahLst/>
            <a:cxnLst/>
            <a:rect l="l" t="t" r="r" b="b"/>
            <a:pathLst>
              <a:path w="268604" h="137160">
                <a:moveTo>
                  <a:pt x="268224" y="0"/>
                </a:moveTo>
                <a:lnTo>
                  <a:pt x="0" y="0"/>
                </a:lnTo>
                <a:lnTo>
                  <a:pt x="134112" y="137160"/>
                </a:lnTo>
                <a:lnTo>
                  <a:pt x="268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3784091" y="3942588"/>
            <a:ext cx="268605" cy="137160"/>
          </a:xfrm>
          <a:custGeom>
            <a:avLst/>
            <a:gdLst/>
            <a:ahLst/>
            <a:cxnLst/>
            <a:rect l="l" t="t" r="r" b="b"/>
            <a:pathLst>
              <a:path w="268604" h="137160">
                <a:moveTo>
                  <a:pt x="0" y="0"/>
                </a:moveTo>
                <a:lnTo>
                  <a:pt x="134112" y="137160"/>
                </a:lnTo>
                <a:lnTo>
                  <a:pt x="268224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3820667" y="3771900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548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3916679" y="4021835"/>
            <a:ext cx="0" cy="847725"/>
          </a:xfrm>
          <a:custGeom>
            <a:avLst/>
            <a:gdLst/>
            <a:ahLst/>
            <a:cxnLst/>
            <a:rect l="l" t="t" r="r" b="b"/>
            <a:pathLst>
              <a:path h="847725">
                <a:moveTo>
                  <a:pt x="0" y="0"/>
                </a:moveTo>
                <a:lnTo>
                  <a:pt x="0" y="847344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3524821" y="3532404"/>
            <a:ext cx="273951" cy="531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4146689" y="2742238"/>
            <a:ext cx="655320" cy="1806575"/>
          </a:xfrm>
          <a:custGeom>
            <a:avLst/>
            <a:gdLst/>
            <a:ahLst/>
            <a:cxnLst/>
            <a:rect l="l" t="t" r="r" b="b"/>
            <a:pathLst>
              <a:path w="655320" h="1806575">
                <a:moveTo>
                  <a:pt x="0" y="0"/>
                </a:moveTo>
                <a:lnTo>
                  <a:pt x="223227" y="769162"/>
                </a:lnTo>
                <a:lnTo>
                  <a:pt x="294894" y="453034"/>
                </a:lnTo>
                <a:lnTo>
                  <a:pt x="655142" y="180652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761746" y="4526696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73634" y="0"/>
                </a:moveTo>
                <a:lnTo>
                  <a:pt x="0" y="19596"/>
                </a:lnTo>
                <a:lnTo>
                  <a:pt x="56413" y="83439"/>
                </a:lnTo>
                <a:lnTo>
                  <a:pt x="736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113643" y="2681260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19">
                <a:moveTo>
                  <a:pt x="15341" y="0"/>
                </a:moveTo>
                <a:lnTo>
                  <a:pt x="0" y="83794"/>
                </a:lnTo>
                <a:lnTo>
                  <a:pt x="73177" y="62547"/>
                </a:lnTo>
                <a:lnTo>
                  <a:pt x="153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3301641" y="2917729"/>
            <a:ext cx="476250" cy="902969"/>
          </a:xfrm>
          <a:custGeom>
            <a:avLst/>
            <a:gdLst/>
            <a:ahLst/>
            <a:cxnLst/>
            <a:rect l="l" t="t" r="r" b="b"/>
            <a:pathLst>
              <a:path w="476250" h="902970">
                <a:moveTo>
                  <a:pt x="476237" y="0"/>
                </a:moveTo>
                <a:lnTo>
                  <a:pt x="256400" y="370243"/>
                </a:lnTo>
                <a:lnTo>
                  <a:pt x="408279" y="238721"/>
                </a:lnTo>
                <a:lnTo>
                  <a:pt x="0" y="90241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3268367" y="3789357"/>
            <a:ext cx="72390" cy="85090"/>
          </a:xfrm>
          <a:custGeom>
            <a:avLst/>
            <a:gdLst/>
            <a:ahLst/>
            <a:cxnLst/>
            <a:rect l="l" t="t" r="r" b="b"/>
            <a:pathLst>
              <a:path w="72389" h="85089">
                <a:moveTo>
                  <a:pt x="7480" y="0"/>
                </a:moveTo>
                <a:lnTo>
                  <a:pt x="0" y="84861"/>
                </a:lnTo>
                <a:lnTo>
                  <a:pt x="72377" y="39928"/>
                </a:lnTo>
                <a:lnTo>
                  <a:pt x="7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3738636" y="2863126"/>
            <a:ext cx="71755" cy="85090"/>
          </a:xfrm>
          <a:custGeom>
            <a:avLst/>
            <a:gdLst/>
            <a:ahLst/>
            <a:cxnLst/>
            <a:rect l="l" t="t" r="r" b="b"/>
            <a:pathLst>
              <a:path w="71754" h="85089">
                <a:moveTo>
                  <a:pt x="71666" y="0"/>
                </a:moveTo>
                <a:lnTo>
                  <a:pt x="0" y="46075"/>
                </a:lnTo>
                <a:lnTo>
                  <a:pt x="65519" y="84975"/>
                </a:lnTo>
                <a:lnTo>
                  <a:pt x="716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5226025" y="3532621"/>
            <a:ext cx="635000" cy="946150"/>
          </a:xfrm>
          <a:custGeom>
            <a:avLst/>
            <a:gdLst/>
            <a:ahLst/>
            <a:cxnLst/>
            <a:rect l="l" t="t" r="r" b="b"/>
            <a:pathLst>
              <a:path w="635000" h="946150">
                <a:moveTo>
                  <a:pt x="0" y="945654"/>
                </a:moveTo>
                <a:lnTo>
                  <a:pt x="206603" y="473976"/>
                </a:lnTo>
                <a:lnTo>
                  <a:pt x="206603" y="904760"/>
                </a:lnTo>
                <a:lnTo>
                  <a:pt x="634593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740992" y="3360420"/>
            <a:ext cx="207010" cy="255904"/>
          </a:xfrm>
          <a:custGeom>
            <a:avLst/>
            <a:gdLst/>
            <a:ahLst/>
            <a:cxnLst/>
            <a:rect l="l" t="t" r="r" b="b"/>
            <a:pathLst>
              <a:path w="207010" h="255904">
                <a:moveTo>
                  <a:pt x="201079" y="0"/>
                </a:moveTo>
                <a:lnTo>
                  <a:pt x="0" y="157759"/>
                </a:lnTo>
                <a:lnTo>
                  <a:pt x="206641" y="255524"/>
                </a:lnTo>
                <a:lnTo>
                  <a:pt x="201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5136603" y="4397519"/>
            <a:ext cx="209550" cy="255270"/>
          </a:xfrm>
          <a:custGeom>
            <a:avLst/>
            <a:gdLst/>
            <a:ahLst/>
            <a:cxnLst/>
            <a:rect l="l" t="t" r="r" b="b"/>
            <a:pathLst>
              <a:path w="209550" h="255270">
                <a:moveTo>
                  <a:pt x="0" y="0"/>
                </a:moveTo>
                <a:lnTo>
                  <a:pt x="12992" y="255257"/>
                </a:lnTo>
                <a:lnTo>
                  <a:pt x="209397" y="917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169623" y="1932137"/>
            <a:ext cx="906780" cy="45085"/>
          </a:xfrm>
          <a:custGeom>
            <a:avLst/>
            <a:gdLst/>
            <a:ahLst/>
            <a:cxnLst/>
            <a:rect l="l" t="t" r="r" b="b"/>
            <a:pathLst>
              <a:path w="906780" h="45085">
                <a:moveTo>
                  <a:pt x="0" y="42189"/>
                </a:moveTo>
                <a:lnTo>
                  <a:pt x="269430" y="21628"/>
                </a:lnTo>
                <a:lnTo>
                  <a:pt x="269430" y="44996"/>
                </a:lnTo>
                <a:lnTo>
                  <a:pt x="906284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3029849" y="1820800"/>
            <a:ext cx="236220" cy="228600"/>
          </a:xfrm>
          <a:custGeom>
            <a:avLst/>
            <a:gdLst/>
            <a:ahLst/>
            <a:cxnLst/>
            <a:rect l="l" t="t" r="r" b="b"/>
            <a:pathLst>
              <a:path w="236220" h="228600">
                <a:moveTo>
                  <a:pt x="0" y="0"/>
                </a:moveTo>
                <a:lnTo>
                  <a:pt x="16103" y="228028"/>
                </a:lnTo>
                <a:lnTo>
                  <a:pt x="236080" y="979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979674" y="1857444"/>
            <a:ext cx="236854" cy="227965"/>
          </a:xfrm>
          <a:custGeom>
            <a:avLst/>
            <a:gdLst/>
            <a:ahLst/>
            <a:cxnLst/>
            <a:rect l="l" t="t" r="r" b="b"/>
            <a:pathLst>
              <a:path w="236855" h="227964">
                <a:moveTo>
                  <a:pt x="219240" y="0"/>
                </a:moveTo>
                <a:lnTo>
                  <a:pt x="0" y="131368"/>
                </a:lnTo>
                <a:lnTo>
                  <a:pt x="236639" y="227939"/>
                </a:lnTo>
                <a:lnTo>
                  <a:pt x="219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6516623" y="4818888"/>
            <a:ext cx="1786127" cy="16337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7057643" y="3619500"/>
            <a:ext cx="929640" cy="600710"/>
          </a:xfrm>
          <a:custGeom>
            <a:avLst/>
            <a:gdLst/>
            <a:ahLst/>
            <a:cxnLst/>
            <a:rect l="l" t="t" r="r" b="b"/>
            <a:pathLst>
              <a:path w="929640" h="600710">
                <a:moveTo>
                  <a:pt x="0" y="120091"/>
                </a:moveTo>
                <a:lnTo>
                  <a:pt x="464820" y="0"/>
                </a:lnTo>
                <a:lnTo>
                  <a:pt x="929640" y="120091"/>
                </a:lnTo>
                <a:lnTo>
                  <a:pt x="697230" y="120091"/>
                </a:lnTo>
                <a:lnTo>
                  <a:pt x="697230" y="480364"/>
                </a:lnTo>
                <a:lnTo>
                  <a:pt x="929640" y="480364"/>
                </a:lnTo>
                <a:lnTo>
                  <a:pt x="464820" y="600455"/>
                </a:lnTo>
                <a:lnTo>
                  <a:pt x="0" y="480364"/>
                </a:lnTo>
                <a:lnTo>
                  <a:pt x="232410" y="480364"/>
                </a:lnTo>
                <a:lnTo>
                  <a:pt x="232410" y="120091"/>
                </a:lnTo>
                <a:lnTo>
                  <a:pt x="0" y="12009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8378847" y="5088178"/>
            <a:ext cx="231775" cy="215900"/>
          </a:xfrm>
          <a:custGeom>
            <a:avLst/>
            <a:gdLst/>
            <a:ahLst/>
            <a:cxnLst/>
            <a:rect l="l" t="t" r="r" b="b"/>
            <a:pathLst>
              <a:path w="231775" h="215900">
                <a:moveTo>
                  <a:pt x="231698" y="0"/>
                </a:moveTo>
                <a:lnTo>
                  <a:pt x="0" y="0"/>
                </a:lnTo>
                <a:lnTo>
                  <a:pt x="0" y="215341"/>
                </a:lnTo>
                <a:lnTo>
                  <a:pt x="231698" y="215341"/>
                </a:lnTo>
                <a:lnTo>
                  <a:pt x="231698" y="0"/>
                </a:lnTo>
                <a:close/>
              </a:path>
            </a:pathLst>
          </a:custGeom>
          <a:solidFill>
            <a:srgbClr val="E9290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8141205" y="4865141"/>
            <a:ext cx="701040" cy="223520"/>
          </a:xfrm>
          <a:custGeom>
            <a:avLst/>
            <a:gdLst/>
            <a:ahLst/>
            <a:cxnLst/>
            <a:rect l="l" t="t" r="r" b="b"/>
            <a:pathLst>
              <a:path w="701040" h="223520">
                <a:moveTo>
                  <a:pt x="701039" y="0"/>
                </a:moveTo>
                <a:lnTo>
                  <a:pt x="0" y="0"/>
                </a:lnTo>
                <a:lnTo>
                  <a:pt x="0" y="223037"/>
                </a:lnTo>
                <a:lnTo>
                  <a:pt x="701039" y="223037"/>
                </a:lnTo>
                <a:lnTo>
                  <a:pt x="701039" y="0"/>
                </a:lnTo>
                <a:close/>
              </a:path>
            </a:pathLst>
          </a:custGeom>
          <a:solidFill>
            <a:srgbClr val="E9290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8378847" y="4642103"/>
            <a:ext cx="231775" cy="223520"/>
          </a:xfrm>
          <a:custGeom>
            <a:avLst/>
            <a:gdLst/>
            <a:ahLst/>
            <a:cxnLst/>
            <a:rect l="l" t="t" r="r" b="b"/>
            <a:pathLst>
              <a:path w="231775" h="223520">
                <a:moveTo>
                  <a:pt x="231698" y="0"/>
                </a:moveTo>
                <a:lnTo>
                  <a:pt x="0" y="0"/>
                </a:lnTo>
                <a:lnTo>
                  <a:pt x="0" y="223037"/>
                </a:lnTo>
                <a:lnTo>
                  <a:pt x="231698" y="223037"/>
                </a:lnTo>
                <a:lnTo>
                  <a:pt x="231698" y="0"/>
                </a:lnTo>
                <a:close/>
              </a:path>
            </a:pathLst>
          </a:custGeom>
          <a:solidFill>
            <a:srgbClr val="E9290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8141205" y="4642103"/>
            <a:ext cx="701040" cy="661670"/>
          </a:xfrm>
          <a:custGeom>
            <a:avLst/>
            <a:gdLst/>
            <a:ahLst/>
            <a:cxnLst/>
            <a:rect l="l" t="t" r="r" b="b"/>
            <a:pathLst>
              <a:path w="701040" h="661670">
                <a:moveTo>
                  <a:pt x="237642" y="0"/>
                </a:moveTo>
                <a:lnTo>
                  <a:pt x="237642" y="223037"/>
                </a:lnTo>
                <a:lnTo>
                  <a:pt x="0" y="223037"/>
                </a:lnTo>
                <a:lnTo>
                  <a:pt x="0" y="446074"/>
                </a:lnTo>
                <a:lnTo>
                  <a:pt x="237642" y="446074"/>
                </a:lnTo>
                <a:lnTo>
                  <a:pt x="237642" y="661416"/>
                </a:lnTo>
                <a:lnTo>
                  <a:pt x="469341" y="661416"/>
                </a:lnTo>
                <a:lnTo>
                  <a:pt x="469341" y="446074"/>
                </a:lnTo>
                <a:lnTo>
                  <a:pt x="701039" y="446074"/>
                </a:lnTo>
                <a:lnTo>
                  <a:pt x="701039" y="223037"/>
                </a:lnTo>
                <a:lnTo>
                  <a:pt x="469341" y="223037"/>
                </a:lnTo>
                <a:lnTo>
                  <a:pt x="469341" y="0"/>
                </a:lnTo>
                <a:lnTo>
                  <a:pt x="237642" y="0"/>
                </a:lnTo>
                <a:close/>
              </a:path>
            </a:pathLst>
          </a:custGeom>
          <a:ln w="11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6294120" y="2371344"/>
            <a:ext cx="2645651" cy="1142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6842759" y="5071865"/>
            <a:ext cx="429895" cy="1164590"/>
          </a:xfrm>
          <a:custGeom>
            <a:avLst/>
            <a:gdLst/>
            <a:ahLst/>
            <a:cxnLst/>
            <a:rect l="l" t="t" r="r" b="b"/>
            <a:pathLst>
              <a:path w="429895" h="1164589">
                <a:moveTo>
                  <a:pt x="290956" y="869010"/>
                </a:moveTo>
                <a:lnTo>
                  <a:pt x="138810" y="869010"/>
                </a:lnTo>
                <a:lnTo>
                  <a:pt x="149478" y="1096454"/>
                </a:lnTo>
                <a:lnTo>
                  <a:pt x="80086" y="1164336"/>
                </a:lnTo>
                <a:lnTo>
                  <a:pt x="349681" y="1164336"/>
                </a:lnTo>
                <a:lnTo>
                  <a:pt x="277609" y="1096454"/>
                </a:lnTo>
                <a:lnTo>
                  <a:pt x="290956" y="869010"/>
                </a:lnTo>
                <a:close/>
              </a:path>
              <a:path w="429895" h="1164589">
                <a:moveTo>
                  <a:pt x="355028" y="661949"/>
                </a:moveTo>
                <a:lnTo>
                  <a:pt x="77406" y="661949"/>
                </a:lnTo>
                <a:lnTo>
                  <a:pt x="0" y="869010"/>
                </a:lnTo>
                <a:lnTo>
                  <a:pt x="429767" y="869010"/>
                </a:lnTo>
                <a:lnTo>
                  <a:pt x="355028" y="661949"/>
                </a:lnTo>
                <a:close/>
              </a:path>
              <a:path w="429895" h="1164589">
                <a:moveTo>
                  <a:pt x="363029" y="329272"/>
                </a:moveTo>
                <a:lnTo>
                  <a:pt x="69405" y="329272"/>
                </a:lnTo>
                <a:lnTo>
                  <a:pt x="58724" y="336067"/>
                </a:lnTo>
                <a:lnTo>
                  <a:pt x="50711" y="346252"/>
                </a:lnTo>
                <a:lnTo>
                  <a:pt x="45377" y="349643"/>
                </a:lnTo>
                <a:lnTo>
                  <a:pt x="42710" y="356438"/>
                </a:lnTo>
                <a:lnTo>
                  <a:pt x="37376" y="363219"/>
                </a:lnTo>
                <a:lnTo>
                  <a:pt x="34696" y="370014"/>
                </a:lnTo>
                <a:lnTo>
                  <a:pt x="29362" y="380199"/>
                </a:lnTo>
                <a:lnTo>
                  <a:pt x="26695" y="386981"/>
                </a:lnTo>
                <a:lnTo>
                  <a:pt x="24028" y="397167"/>
                </a:lnTo>
                <a:lnTo>
                  <a:pt x="21348" y="410743"/>
                </a:lnTo>
                <a:lnTo>
                  <a:pt x="18681" y="420928"/>
                </a:lnTo>
                <a:lnTo>
                  <a:pt x="16014" y="434505"/>
                </a:lnTo>
                <a:lnTo>
                  <a:pt x="16014" y="495617"/>
                </a:lnTo>
                <a:lnTo>
                  <a:pt x="18681" y="512584"/>
                </a:lnTo>
                <a:lnTo>
                  <a:pt x="21348" y="532955"/>
                </a:lnTo>
                <a:lnTo>
                  <a:pt x="26695" y="553326"/>
                </a:lnTo>
                <a:lnTo>
                  <a:pt x="37376" y="600849"/>
                </a:lnTo>
                <a:lnTo>
                  <a:pt x="45377" y="624611"/>
                </a:lnTo>
                <a:lnTo>
                  <a:pt x="56057" y="651763"/>
                </a:lnTo>
                <a:lnTo>
                  <a:pt x="58724" y="661949"/>
                </a:lnTo>
                <a:lnTo>
                  <a:pt x="371043" y="661949"/>
                </a:lnTo>
                <a:lnTo>
                  <a:pt x="376377" y="651763"/>
                </a:lnTo>
                <a:lnTo>
                  <a:pt x="384390" y="624611"/>
                </a:lnTo>
                <a:lnTo>
                  <a:pt x="392391" y="600849"/>
                </a:lnTo>
                <a:lnTo>
                  <a:pt x="403072" y="553326"/>
                </a:lnTo>
                <a:lnTo>
                  <a:pt x="408406" y="532955"/>
                </a:lnTo>
                <a:lnTo>
                  <a:pt x="411086" y="512584"/>
                </a:lnTo>
                <a:lnTo>
                  <a:pt x="413753" y="495617"/>
                </a:lnTo>
                <a:lnTo>
                  <a:pt x="413753" y="478637"/>
                </a:lnTo>
                <a:lnTo>
                  <a:pt x="416420" y="461670"/>
                </a:lnTo>
                <a:lnTo>
                  <a:pt x="413753" y="448094"/>
                </a:lnTo>
                <a:lnTo>
                  <a:pt x="413753" y="434505"/>
                </a:lnTo>
                <a:lnTo>
                  <a:pt x="411086" y="420928"/>
                </a:lnTo>
                <a:lnTo>
                  <a:pt x="411086" y="410743"/>
                </a:lnTo>
                <a:lnTo>
                  <a:pt x="408406" y="397167"/>
                </a:lnTo>
                <a:lnTo>
                  <a:pt x="403072" y="386981"/>
                </a:lnTo>
                <a:lnTo>
                  <a:pt x="400405" y="380199"/>
                </a:lnTo>
                <a:lnTo>
                  <a:pt x="397738" y="370014"/>
                </a:lnTo>
                <a:lnTo>
                  <a:pt x="392391" y="363219"/>
                </a:lnTo>
                <a:lnTo>
                  <a:pt x="389724" y="356438"/>
                </a:lnTo>
                <a:lnTo>
                  <a:pt x="384390" y="349643"/>
                </a:lnTo>
                <a:lnTo>
                  <a:pt x="379044" y="346252"/>
                </a:lnTo>
                <a:lnTo>
                  <a:pt x="371043" y="336067"/>
                </a:lnTo>
                <a:lnTo>
                  <a:pt x="365696" y="332676"/>
                </a:lnTo>
                <a:lnTo>
                  <a:pt x="363029" y="329272"/>
                </a:lnTo>
                <a:close/>
              </a:path>
              <a:path w="429895" h="1164589">
                <a:moveTo>
                  <a:pt x="355028" y="325881"/>
                </a:moveTo>
                <a:lnTo>
                  <a:pt x="74739" y="325881"/>
                </a:lnTo>
                <a:lnTo>
                  <a:pt x="72072" y="329272"/>
                </a:lnTo>
                <a:lnTo>
                  <a:pt x="357695" y="329272"/>
                </a:lnTo>
                <a:lnTo>
                  <a:pt x="355028" y="325881"/>
                </a:lnTo>
                <a:close/>
              </a:path>
              <a:path w="429895" h="1164589">
                <a:moveTo>
                  <a:pt x="349681" y="322491"/>
                </a:moveTo>
                <a:lnTo>
                  <a:pt x="80086" y="322491"/>
                </a:lnTo>
                <a:lnTo>
                  <a:pt x="77406" y="325881"/>
                </a:lnTo>
                <a:lnTo>
                  <a:pt x="352361" y="325881"/>
                </a:lnTo>
                <a:lnTo>
                  <a:pt x="349681" y="322491"/>
                </a:lnTo>
                <a:close/>
              </a:path>
              <a:path w="429895" h="1164589">
                <a:moveTo>
                  <a:pt x="331000" y="30556"/>
                </a:moveTo>
                <a:lnTo>
                  <a:pt x="96100" y="30556"/>
                </a:lnTo>
                <a:lnTo>
                  <a:pt x="90754" y="37350"/>
                </a:lnTo>
                <a:lnTo>
                  <a:pt x="90754" y="40741"/>
                </a:lnTo>
                <a:lnTo>
                  <a:pt x="88087" y="40741"/>
                </a:lnTo>
                <a:lnTo>
                  <a:pt x="88087" y="44132"/>
                </a:lnTo>
                <a:lnTo>
                  <a:pt x="85420" y="47536"/>
                </a:lnTo>
                <a:lnTo>
                  <a:pt x="85420" y="50926"/>
                </a:lnTo>
                <a:lnTo>
                  <a:pt x="101434" y="88264"/>
                </a:lnTo>
                <a:lnTo>
                  <a:pt x="90754" y="101841"/>
                </a:lnTo>
                <a:lnTo>
                  <a:pt x="88087" y="101841"/>
                </a:lnTo>
                <a:lnTo>
                  <a:pt x="88087" y="105232"/>
                </a:lnTo>
                <a:lnTo>
                  <a:pt x="85420" y="108635"/>
                </a:lnTo>
                <a:lnTo>
                  <a:pt x="85420" y="112026"/>
                </a:lnTo>
                <a:lnTo>
                  <a:pt x="80086" y="118821"/>
                </a:lnTo>
                <a:lnTo>
                  <a:pt x="80086" y="122212"/>
                </a:lnTo>
                <a:lnTo>
                  <a:pt x="77406" y="125602"/>
                </a:lnTo>
                <a:lnTo>
                  <a:pt x="77406" y="128993"/>
                </a:lnTo>
                <a:lnTo>
                  <a:pt x="74739" y="132397"/>
                </a:lnTo>
                <a:lnTo>
                  <a:pt x="74739" y="152755"/>
                </a:lnTo>
                <a:lnTo>
                  <a:pt x="77406" y="156159"/>
                </a:lnTo>
                <a:lnTo>
                  <a:pt x="77406" y="162940"/>
                </a:lnTo>
                <a:lnTo>
                  <a:pt x="80086" y="162940"/>
                </a:lnTo>
                <a:lnTo>
                  <a:pt x="80086" y="166344"/>
                </a:lnTo>
                <a:lnTo>
                  <a:pt x="82753" y="166344"/>
                </a:lnTo>
                <a:lnTo>
                  <a:pt x="82753" y="186702"/>
                </a:lnTo>
                <a:lnTo>
                  <a:pt x="85420" y="190106"/>
                </a:lnTo>
                <a:lnTo>
                  <a:pt x="85420" y="200291"/>
                </a:lnTo>
                <a:lnTo>
                  <a:pt x="88087" y="203682"/>
                </a:lnTo>
                <a:lnTo>
                  <a:pt x="88087" y="207073"/>
                </a:lnTo>
                <a:lnTo>
                  <a:pt x="90754" y="213867"/>
                </a:lnTo>
                <a:lnTo>
                  <a:pt x="90754" y="217258"/>
                </a:lnTo>
                <a:lnTo>
                  <a:pt x="93421" y="224053"/>
                </a:lnTo>
                <a:lnTo>
                  <a:pt x="93421" y="227444"/>
                </a:lnTo>
                <a:lnTo>
                  <a:pt x="96100" y="230835"/>
                </a:lnTo>
                <a:lnTo>
                  <a:pt x="101434" y="244411"/>
                </a:lnTo>
                <a:lnTo>
                  <a:pt x="104101" y="247815"/>
                </a:lnTo>
                <a:lnTo>
                  <a:pt x="106768" y="254596"/>
                </a:lnTo>
                <a:lnTo>
                  <a:pt x="109448" y="257987"/>
                </a:lnTo>
                <a:lnTo>
                  <a:pt x="114782" y="271576"/>
                </a:lnTo>
                <a:lnTo>
                  <a:pt x="128130" y="288543"/>
                </a:lnTo>
                <a:lnTo>
                  <a:pt x="130797" y="295338"/>
                </a:lnTo>
                <a:lnTo>
                  <a:pt x="136131" y="298729"/>
                </a:lnTo>
                <a:lnTo>
                  <a:pt x="141477" y="305511"/>
                </a:lnTo>
                <a:lnTo>
                  <a:pt x="85420" y="322491"/>
                </a:lnTo>
                <a:lnTo>
                  <a:pt x="344347" y="322491"/>
                </a:lnTo>
                <a:lnTo>
                  <a:pt x="282955" y="305511"/>
                </a:lnTo>
                <a:lnTo>
                  <a:pt x="290956" y="298729"/>
                </a:lnTo>
                <a:lnTo>
                  <a:pt x="296303" y="288543"/>
                </a:lnTo>
                <a:lnTo>
                  <a:pt x="304304" y="281749"/>
                </a:lnTo>
                <a:lnTo>
                  <a:pt x="320319" y="261391"/>
                </a:lnTo>
                <a:lnTo>
                  <a:pt x="322986" y="251205"/>
                </a:lnTo>
                <a:lnTo>
                  <a:pt x="331000" y="241020"/>
                </a:lnTo>
                <a:lnTo>
                  <a:pt x="341680" y="213867"/>
                </a:lnTo>
                <a:lnTo>
                  <a:pt x="344347" y="210464"/>
                </a:lnTo>
                <a:lnTo>
                  <a:pt x="344347" y="203682"/>
                </a:lnTo>
                <a:lnTo>
                  <a:pt x="347014" y="196888"/>
                </a:lnTo>
                <a:lnTo>
                  <a:pt x="347014" y="190106"/>
                </a:lnTo>
                <a:lnTo>
                  <a:pt x="349681" y="183311"/>
                </a:lnTo>
                <a:lnTo>
                  <a:pt x="349681" y="162940"/>
                </a:lnTo>
                <a:lnTo>
                  <a:pt x="347014" y="159550"/>
                </a:lnTo>
                <a:lnTo>
                  <a:pt x="347014" y="149364"/>
                </a:lnTo>
                <a:lnTo>
                  <a:pt x="344347" y="149364"/>
                </a:lnTo>
                <a:lnTo>
                  <a:pt x="344347" y="135788"/>
                </a:lnTo>
                <a:lnTo>
                  <a:pt x="341680" y="132397"/>
                </a:lnTo>
                <a:lnTo>
                  <a:pt x="341680" y="125602"/>
                </a:lnTo>
                <a:lnTo>
                  <a:pt x="339013" y="122212"/>
                </a:lnTo>
                <a:lnTo>
                  <a:pt x="339013" y="112026"/>
                </a:lnTo>
                <a:lnTo>
                  <a:pt x="336334" y="112026"/>
                </a:lnTo>
                <a:lnTo>
                  <a:pt x="336334" y="105232"/>
                </a:lnTo>
                <a:lnTo>
                  <a:pt x="333667" y="105232"/>
                </a:lnTo>
                <a:lnTo>
                  <a:pt x="333667" y="101841"/>
                </a:lnTo>
                <a:lnTo>
                  <a:pt x="325666" y="91655"/>
                </a:lnTo>
                <a:lnTo>
                  <a:pt x="341680" y="50926"/>
                </a:lnTo>
                <a:lnTo>
                  <a:pt x="341680" y="44132"/>
                </a:lnTo>
                <a:lnTo>
                  <a:pt x="339013" y="44132"/>
                </a:lnTo>
                <a:lnTo>
                  <a:pt x="339013" y="40741"/>
                </a:lnTo>
                <a:lnTo>
                  <a:pt x="331000" y="30556"/>
                </a:lnTo>
                <a:close/>
              </a:path>
              <a:path w="429895" h="1164589">
                <a:moveTo>
                  <a:pt x="322986" y="23774"/>
                </a:moveTo>
                <a:lnTo>
                  <a:pt x="104101" y="23774"/>
                </a:lnTo>
                <a:lnTo>
                  <a:pt x="98767" y="30556"/>
                </a:lnTo>
                <a:lnTo>
                  <a:pt x="328333" y="30556"/>
                </a:lnTo>
                <a:lnTo>
                  <a:pt x="322986" y="23774"/>
                </a:lnTo>
                <a:close/>
              </a:path>
              <a:path w="429895" h="1164589">
                <a:moveTo>
                  <a:pt x="317652" y="20370"/>
                </a:moveTo>
                <a:lnTo>
                  <a:pt x="112115" y="20370"/>
                </a:lnTo>
                <a:lnTo>
                  <a:pt x="109448" y="23774"/>
                </a:lnTo>
                <a:lnTo>
                  <a:pt x="317652" y="23774"/>
                </a:lnTo>
                <a:lnTo>
                  <a:pt x="317652" y="20370"/>
                </a:lnTo>
                <a:close/>
              </a:path>
              <a:path w="429895" h="1164589">
                <a:moveTo>
                  <a:pt x="312318" y="16979"/>
                </a:moveTo>
                <a:lnTo>
                  <a:pt x="117449" y="16979"/>
                </a:lnTo>
                <a:lnTo>
                  <a:pt x="114782" y="20370"/>
                </a:lnTo>
                <a:lnTo>
                  <a:pt x="314985" y="20370"/>
                </a:lnTo>
                <a:lnTo>
                  <a:pt x="312318" y="16979"/>
                </a:lnTo>
                <a:close/>
              </a:path>
              <a:path w="429895" h="1164589">
                <a:moveTo>
                  <a:pt x="298970" y="13588"/>
                </a:moveTo>
                <a:lnTo>
                  <a:pt x="128130" y="13588"/>
                </a:lnTo>
                <a:lnTo>
                  <a:pt x="125463" y="16979"/>
                </a:lnTo>
                <a:lnTo>
                  <a:pt x="301637" y="16979"/>
                </a:lnTo>
                <a:lnTo>
                  <a:pt x="298970" y="13588"/>
                </a:lnTo>
                <a:close/>
              </a:path>
              <a:path w="429895" h="1164589">
                <a:moveTo>
                  <a:pt x="290956" y="10185"/>
                </a:moveTo>
                <a:lnTo>
                  <a:pt x="138810" y="10185"/>
                </a:lnTo>
                <a:lnTo>
                  <a:pt x="133464" y="13588"/>
                </a:lnTo>
                <a:lnTo>
                  <a:pt x="293623" y="13588"/>
                </a:lnTo>
                <a:lnTo>
                  <a:pt x="290956" y="10185"/>
                </a:lnTo>
                <a:close/>
              </a:path>
              <a:path w="429895" h="1164589">
                <a:moveTo>
                  <a:pt x="274942" y="6794"/>
                </a:moveTo>
                <a:lnTo>
                  <a:pt x="152158" y="6794"/>
                </a:lnTo>
                <a:lnTo>
                  <a:pt x="149478" y="10185"/>
                </a:lnTo>
                <a:lnTo>
                  <a:pt x="280288" y="10185"/>
                </a:lnTo>
                <a:lnTo>
                  <a:pt x="274942" y="6794"/>
                </a:lnTo>
                <a:close/>
              </a:path>
              <a:path w="429895" h="1164589">
                <a:moveTo>
                  <a:pt x="256260" y="3403"/>
                </a:moveTo>
                <a:lnTo>
                  <a:pt x="170840" y="3403"/>
                </a:lnTo>
                <a:lnTo>
                  <a:pt x="168173" y="6794"/>
                </a:lnTo>
                <a:lnTo>
                  <a:pt x="261594" y="6794"/>
                </a:lnTo>
                <a:lnTo>
                  <a:pt x="256260" y="3403"/>
                </a:lnTo>
                <a:close/>
              </a:path>
              <a:path w="429895" h="1164589">
                <a:moveTo>
                  <a:pt x="221551" y="0"/>
                </a:moveTo>
                <a:lnTo>
                  <a:pt x="205536" y="0"/>
                </a:lnTo>
                <a:lnTo>
                  <a:pt x="202869" y="3403"/>
                </a:lnTo>
                <a:lnTo>
                  <a:pt x="224231" y="3403"/>
                </a:lnTo>
                <a:lnTo>
                  <a:pt x="221551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6995159" y="5937503"/>
            <a:ext cx="125095" cy="228600"/>
          </a:xfrm>
          <a:custGeom>
            <a:avLst/>
            <a:gdLst/>
            <a:ahLst/>
            <a:cxnLst/>
            <a:rect l="l" t="t" r="r" b="b"/>
            <a:pathLst>
              <a:path w="125095" h="228600">
                <a:moveTo>
                  <a:pt x="124968" y="0"/>
                </a:moveTo>
                <a:lnTo>
                  <a:pt x="0" y="0"/>
                </a:lnTo>
                <a:lnTo>
                  <a:pt x="13296" y="228600"/>
                </a:lnTo>
                <a:lnTo>
                  <a:pt x="111671" y="228600"/>
                </a:lnTo>
                <a:lnTo>
                  <a:pt x="124968" y="0"/>
                </a:lnTo>
                <a:close/>
              </a:path>
            </a:pathLst>
          </a:custGeom>
          <a:solidFill>
            <a:srgbClr val="FFBF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6958583" y="6175247"/>
            <a:ext cx="198120" cy="48895"/>
          </a:xfrm>
          <a:custGeom>
            <a:avLst/>
            <a:gdLst/>
            <a:ahLst/>
            <a:cxnLst/>
            <a:rect l="l" t="t" r="r" b="b"/>
            <a:pathLst>
              <a:path w="198120" h="48895">
                <a:moveTo>
                  <a:pt x="147929" y="0"/>
                </a:moveTo>
                <a:lnTo>
                  <a:pt x="50190" y="0"/>
                </a:lnTo>
                <a:lnTo>
                  <a:pt x="0" y="48767"/>
                </a:lnTo>
                <a:lnTo>
                  <a:pt x="198120" y="48767"/>
                </a:lnTo>
                <a:lnTo>
                  <a:pt x="147929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6861041" y="5730240"/>
            <a:ext cx="393700" cy="198120"/>
          </a:xfrm>
          <a:custGeom>
            <a:avLst/>
            <a:gdLst/>
            <a:ahLst/>
            <a:cxnLst/>
            <a:rect l="l" t="t" r="r" b="b"/>
            <a:pathLst>
              <a:path w="393700" h="198120">
                <a:moveTo>
                  <a:pt x="320979" y="0"/>
                </a:moveTo>
                <a:lnTo>
                  <a:pt x="72224" y="0"/>
                </a:lnTo>
                <a:lnTo>
                  <a:pt x="0" y="198120"/>
                </a:lnTo>
                <a:lnTo>
                  <a:pt x="393192" y="198120"/>
                </a:lnTo>
                <a:lnTo>
                  <a:pt x="320979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7184134" y="5404103"/>
            <a:ext cx="58419" cy="317500"/>
          </a:xfrm>
          <a:custGeom>
            <a:avLst/>
            <a:gdLst/>
            <a:ahLst/>
            <a:cxnLst/>
            <a:rect l="l" t="t" r="r" b="b"/>
            <a:pathLst>
              <a:path w="58420" h="317500">
                <a:moveTo>
                  <a:pt x="0" y="0"/>
                </a:moveTo>
                <a:lnTo>
                  <a:pt x="18427" y="316992"/>
                </a:lnTo>
                <a:lnTo>
                  <a:pt x="28956" y="289725"/>
                </a:lnTo>
                <a:lnTo>
                  <a:pt x="36855" y="265861"/>
                </a:lnTo>
                <a:lnTo>
                  <a:pt x="42113" y="241998"/>
                </a:lnTo>
                <a:lnTo>
                  <a:pt x="47383" y="221551"/>
                </a:lnTo>
                <a:lnTo>
                  <a:pt x="50012" y="201104"/>
                </a:lnTo>
                <a:lnTo>
                  <a:pt x="55283" y="184061"/>
                </a:lnTo>
                <a:lnTo>
                  <a:pt x="57912" y="163614"/>
                </a:lnTo>
                <a:lnTo>
                  <a:pt x="57912" y="105664"/>
                </a:lnTo>
                <a:lnTo>
                  <a:pt x="55283" y="92024"/>
                </a:lnTo>
                <a:lnTo>
                  <a:pt x="55283" y="81800"/>
                </a:lnTo>
                <a:lnTo>
                  <a:pt x="50012" y="61353"/>
                </a:lnTo>
                <a:lnTo>
                  <a:pt x="47383" y="54533"/>
                </a:lnTo>
                <a:lnTo>
                  <a:pt x="42113" y="44310"/>
                </a:lnTo>
                <a:lnTo>
                  <a:pt x="39484" y="37490"/>
                </a:lnTo>
                <a:lnTo>
                  <a:pt x="23698" y="17043"/>
                </a:lnTo>
                <a:lnTo>
                  <a:pt x="18427" y="13639"/>
                </a:lnTo>
                <a:lnTo>
                  <a:pt x="13157" y="6819"/>
                </a:lnTo>
                <a:lnTo>
                  <a:pt x="7899" y="6819"/>
                </a:lnTo>
                <a:lnTo>
                  <a:pt x="5270" y="3403"/>
                </a:lnTo>
                <a:lnTo>
                  <a:pt x="2628" y="3403"/>
                </a:lnTo>
                <a:lnTo>
                  <a:pt x="0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6873244" y="5404103"/>
            <a:ext cx="60960" cy="317500"/>
          </a:xfrm>
          <a:custGeom>
            <a:avLst/>
            <a:gdLst/>
            <a:ahLst/>
            <a:cxnLst/>
            <a:rect l="l" t="t" r="r" b="b"/>
            <a:pathLst>
              <a:path w="60959" h="317500">
                <a:moveTo>
                  <a:pt x="60959" y="0"/>
                </a:moveTo>
                <a:lnTo>
                  <a:pt x="58305" y="0"/>
                </a:lnTo>
                <a:lnTo>
                  <a:pt x="55651" y="3403"/>
                </a:lnTo>
                <a:lnTo>
                  <a:pt x="52997" y="3403"/>
                </a:lnTo>
                <a:lnTo>
                  <a:pt x="50355" y="6819"/>
                </a:lnTo>
                <a:lnTo>
                  <a:pt x="47701" y="6819"/>
                </a:lnTo>
                <a:lnTo>
                  <a:pt x="42405" y="10223"/>
                </a:lnTo>
                <a:lnTo>
                  <a:pt x="39750" y="13639"/>
                </a:lnTo>
                <a:lnTo>
                  <a:pt x="34455" y="17043"/>
                </a:lnTo>
                <a:lnTo>
                  <a:pt x="18541" y="37490"/>
                </a:lnTo>
                <a:lnTo>
                  <a:pt x="15900" y="44310"/>
                </a:lnTo>
                <a:lnTo>
                  <a:pt x="13246" y="54533"/>
                </a:lnTo>
                <a:lnTo>
                  <a:pt x="7950" y="61353"/>
                </a:lnTo>
                <a:lnTo>
                  <a:pt x="5295" y="71577"/>
                </a:lnTo>
                <a:lnTo>
                  <a:pt x="5295" y="81800"/>
                </a:lnTo>
                <a:lnTo>
                  <a:pt x="2641" y="92024"/>
                </a:lnTo>
                <a:lnTo>
                  <a:pt x="0" y="105664"/>
                </a:lnTo>
                <a:lnTo>
                  <a:pt x="0" y="149974"/>
                </a:lnTo>
                <a:lnTo>
                  <a:pt x="2641" y="163614"/>
                </a:lnTo>
                <a:lnTo>
                  <a:pt x="5295" y="184061"/>
                </a:lnTo>
                <a:lnTo>
                  <a:pt x="7950" y="201104"/>
                </a:lnTo>
                <a:lnTo>
                  <a:pt x="10591" y="221551"/>
                </a:lnTo>
                <a:lnTo>
                  <a:pt x="15900" y="241998"/>
                </a:lnTo>
                <a:lnTo>
                  <a:pt x="23850" y="265861"/>
                </a:lnTo>
                <a:lnTo>
                  <a:pt x="29146" y="289725"/>
                </a:lnTo>
                <a:lnTo>
                  <a:pt x="39750" y="316992"/>
                </a:lnTo>
                <a:lnTo>
                  <a:pt x="60959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6943340" y="5084064"/>
            <a:ext cx="226060" cy="113030"/>
          </a:xfrm>
          <a:custGeom>
            <a:avLst/>
            <a:gdLst/>
            <a:ahLst/>
            <a:cxnLst/>
            <a:rect l="l" t="t" r="r" b="b"/>
            <a:pathLst>
              <a:path w="226059" h="113029">
                <a:moveTo>
                  <a:pt x="222897" y="30759"/>
                </a:moveTo>
                <a:lnTo>
                  <a:pt x="0" y="30759"/>
                </a:lnTo>
                <a:lnTo>
                  <a:pt x="0" y="37591"/>
                </a:lnTo>
                <a:lnTo>
                  <a:pt x="29197" y="112775"/>
                </a:lnTo>
                <a:lnTo>
                  <a:pt x="29197" y="109359"/>
                </a:lnTo>
                <a:lnTo>
                  <a:pt x="31851" y="109359"/>
                </a:lnTo>
                <a:lnTo>
                  <a:pt x="31851" y="102527"/>
                </a:lnTo>
                <a:lnTo>
                  <a:pt x="34505" y="102527"/>
                </a:lnTo>
                <a:lnTo>
                  <a:pt x="34505" y="99110"/>
                </a:lnTo>
                <a:lnTo>
                  <a:pt x="37147" y="99110"/>
                </a:lnTo>
                <a:lnTo>
                  <a:pt x="37147" y="95694"/>
                </a:lnTo>
                <a:lnTo>
                  <a:pt x="39801" y="95694"/>
                </a:lnTo>
                <a:lnTo>
                  <a:pt x="42456" y="92265"/>
                </a:lnTo>
                <a:lnTo>
                  <a:pt x="47764" y="92265"/>
                </a:lnTo>
                <a:lnTo>
                  <a:pt x="47764" y="88849"/>
                </a:lnTo>
                <a:lnTo>
                  <a:pt x="50419" y="88849"/>
                </a:lnTo>
                <a:lnTo>
                  <a:pt x="55727" y="85432"/>
                </a:lnTo>
                <a:lnTo>
                  <a:pt x="58381" y="85432"/>
                </a:lnTo>
                <a:lnTo>
                  <a:pt x="61036" y="82016"/>
                </a:lnTo>
                <a:lnTo>
                  <a:pt x="68999" y="82016"/>
                </a:lnTo>
                <a:lnTo>
                  <a:pt x="71653" y="78600"/>
                </a:lnTo>
                <a:lnTo>
                  <a:pt x="87566" y="78600"/>
                </a:lnTo>
                <a:lnTo>
                  <a:pt x="92875" y="75183"/>
                </a:lnTo>
                <a:lnTo>
                  <a:pt x="209632" y="75183"/>
                </a:lnTo>
                <a:lnTo>
                  <a:pt x="225552" y="37591"/>
                </a:lnTo>
                <a:lnTo>
                  <a:pt x="222897" y="37591"/>
                </a:lnTo>
                <a:lnTo>
                  <a:pt x="222897" y="30759"/>
                </a:lnTo>
                <a:close/>
              </a:path>
              <a:path w="226059" h="113029">
                <a:moveTo>
                  <a:pt x="209632" y="75183"/>
                </a:moveTo>
                <a:lnTo>
                  <a:pt x="132676" y="75183"/>
                </a:lnTo>
                <a:lnTo>
                  <a:pt x="135331" y="78600"/>
                </a:lnTo>
                <a:lnTo>
                  <a:pt x="151257" y="78600"/>
                </a:lnTo>
                <a:lnTo>
                  <a:pt x="153911" y="82016"/>
                </a:lnTo>
                <a:lnTo>
                  <a:pt x="161874" y="82016"/>
                </a:lnTo>
                <a:lnTo>
                  <a:pt x="164528" y="85432"/>
                </a:lnTo>
                <a:lnTo>
                  <a:pt x="169837" y="85432"/>
                </a:lnTo>
                <a:lnTo>
                  <a:pt x="172478" y="88849"/>
                </a:lnTo>
                <a:lnTo>
                  <a:pt x="175133" y="88849"/>
                </a:lnTo>
                <a:lnTo>
                  <a:pt x="177787" y="92265"/>
                </a:lnTo>
                <a:lnTo>
                  <a:pt x="180441" y="92265"/>
                </a:lnTo>
                <a:lnTo>
                  <a:pt x="183095" y="95694"/>
                </a:lnTo>
                <a:lnTo>
                  <a:pt x="185750" y="95694"/>
                </a:lnTo>
                <a:lnTo>
                  <a:pt x="185750" y="99110"/>
                </a:lnTo>
                <a:lnTo>
                  <a:pt x="188404" y="99110"/>
                </a:lnTo>
                <a:lnTo>
                  <a:pt x="188404" y="102527"/>
                </a:lnTo>
                <a:lnTo>
                  <a:pt x="191058" y="102527"/>
                </a:lnTo>
                <a:lnTo>
                  <a:pt x="191058" y="105943"/>
                </a:lnTo>
                <a:lnTo>
                  <a:pt x="193713" y="109359"/>
                </a:lnTo>
                <a:lnTo>
                  <a:pt x="193713" y="112775"/>
                </a:lnTo>
                <a:lnTo>
                  <a:pt x="209632" y="75183"/>
                </a:lnTo>
                <a:close/>
              </a:path>
              <a:path w="226059" h="113029">
                <a:moveTo>
                  <a:pt x="220243" y="27343"/>
                </a:moveTo>
                <a:lnTo>
                  <a:pt x="2654" y="27343"/>
                </a:lnTo>
                <a:lnTo>
                  <a:pt x="2654" y="30759"/>
                </a:lnTo>
                <a:lnTo>
                  <a:pt x="220243" y="30759"/>
                </a:lnTo>
                <a:lnTo>
                  <a:pt x="220243" y="27343"/>
                </a:lnTo>
                <a:close/>
              </a:path>
              <a:path w="226059" h="113029">
                <a:moveTo>
                  <a:pt x="217589" y="23926"/>
                </a:moveTo>
                <a:lnTo>
                  <a:pt x="7962" y="23926"/>
                </a:lnTo>
                <a:lnTo>
                  <a:pt x="5308" y="27343"/>
                </a:lnTo>
                <a:lnTo>
                  <a:pt x="217589" y="27343"/>
                </a:lnTo>
                <a:lnTo>
                  <a:pt x="217589" y="23926"/>
                </a:lnTo>
                <a:close/>
              </a:path>
              <a:path w="226059" h="113029">
                <a:moveTo>
                  <a:pt x="212293" y="20510"/>
                </a:moveTo>
                <a:lnTo>
                  <a:pt x="10617" y="20510"/>
                </a:lnTo>
                <a:lnTo>
                  <a:pt x="10617" y="23926"/>
                </a:lnTo>
                <a:lnTo>
                  <a:pt x="212293" y="23926"/>
                </a:lnTo>
                <a:lnTo>
                  <a:pt x="212293" y="20510"/>
                </a:lnTo>
                <a:close/>
              </a:path>
              <a:path w="226059" h="113029">
                <a:moveTo>
                  <a:pt x="206984" y="17081"/>
                </a:moveTo>
                <a:lnTo>
                  <a:pt x="18580" y="17081"/>
                </a:lnTo>
                <a:lnTo>
                  <a:pt x="15925" y="20510"/>
                </a:lnTo>
                <a:lnTo>
                  <a:pt x="206984" y="20510"/>
                </a:lnTo>
                <a:lnTo>
                  <a:pt x="206984" y="17081"/>
                </a:lnTo>
                <a:close/>
              </a:path>
              <a:path w="226059" h="113029">
                <a:moveTo>
                  <a:pt x="199021" y="13665"/>
                </a:moveTo>
                <a:lnTo>
                  <a:pt x="23888" y="13665"/>
                </a:lnTo>
                <a:lnTo>
                  <a:pt x="21234" y="17081"/>
                </a:lnTo>
                <a:lnTo>
                  <a:pt x="201676" y="17081"/>
                </a:lnTo>
                <a:lnTo>
                  <a:pt x="199021" y="13665"/>
                </a:lnTo>
                <a:close/>
              </a:path>
              <a:path w="226059" h="113029">
                <a:moveTo>
                  <a:pt x="191058" y="10248"/>
                </a:moveTo>
                <a:lnTo>
                  <a:pt x="31851" y="10248"/>
                </a:lnTo>
                <a:lnTo>
                  <a:pt x="29197" y="13665"/>
                </a:lnTo>
                <a:lnTo>
                  <a:pt x="196367" y="13665"/>
                </a:lnTo>
                <a:lnTo>
                  <a:pt x="191058" y="10248"/>
                </a:lnTo>
                <a:close/>
              </a:path>
              <a:path w="226059" h="113029">
                <a:moveTo>
                  <a:pt x="175133" y="6832"/>
                </a:moveTo>
                <a:lnTo>
                  <a:pt x="47764" y="6832"/>
                </a:lnTo>
                <a:lnTo>
                  <a:pt x="42456" y="10248"/>
                </a:lnTo>
                <a:lnTo>
                  <a:pt x="180441" y="10248"/>
                </a:lnTo>
                <a:lnTo>
                  <a:pt x="175133" y="6832"/>
                </a:lnTo>
                <a:close/>
              </a:path>
              <a:path w="226059" h="113029">
                <a:moveTo>
                  <a:pt x="159219" y="3416"/>
                </a:moveTo>
                <a:lnTo>
                  <a:pt x="63690" y="3416"/>
                </a:lnTo>
                <a:lnTo>
                  <a:pt x="58381" y="6832"/>
                </a:lnTo>
                <a:lnTo>
                  <a:pt x="167182" y="6832"/>
                </a:lnTo>
                <a:lnTo>
                  <a:pt x="159219" y="3416"/>
                </a:lnTo>
                <a:close/>
              </a:path>
              <a:path w="226059" h="113029">
                <a:moveTo>
                  <a:pt x="135331" y="0"/>
                </a:moveTo>
                <a:lnTo>
                  <a:pt x="87566" y="0"/>
                </a:lnTo>
                <a:lnTo>
                  <a:pt x="84912" y="3416"/>
                </a:lnTo>
                <a:lnTo>
                  <a:pt x="137985" y="3416"/>
                </a:lnTo>
                <a:lnTo>
                  <a:pt x="135331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6989058" y="5382767"/>
            <a:ext cx="67310" cy="116205"/>
          </a:xfrm>
          <a:custGeom>
            <a:avLst/>
            <a:gdLst/>
            <a:ahLst/>
            <a:cxnLst/>
            <a:rect l="l" t="t" r="r" b="b"/>
            <a:pathLst>
              <a:path w="67309" h="116204">
                <a:moveTo>
                  <a:pt x="21463" y="0"/>
                </a:moveTo>
                <a:lnTo>
                  <a:pt x="0" y="20434"/>
                </a:lnTo>
                <a:lnTo>
                  <a:pt x="18783" y="37477"/>
                </a:lnTo>
                <a:lnTo>
                  <a:pt x="10731" y="51104"/>
                </a:lnTo>
                <a:lnTo>
                  <a:pt x="67056" y="115823"/>
                </a:lnTo>
                <a:lnTo>
                  <a:pt x="21463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6922006" y="5382769"/>
            <a:ext cx="271780" cy="338455"/>
          </a:xfrm>
          <a:custGeom>
            <a:avLst/>
            <a:gdLst/>
            <a:ahLst/>
            <a:cxnLst/>
            <a:rect l="l" t="t" r="r" b="b"/>
            <a:pathLst>
              <a:path w="271779" h="338454">
                <a:moveTo>
                  <a:pt x="80581" y="0"/>
                </a:moveTo>
                <a:lnTo>
                  <a:pt x="21488" y="17081"/>
                </a:lnTo>
                <a:lnTo>
                  <a:pt x="0" y="338327"/>
                </a:lnTo>
                <a:lnTo>
                  <a:pt x="271271" y="338327"/>
                </a:lnTo>
                <a:lnTo>
                  <a:pt x="256870" y="123024"/>
                </a:lnTo>
                <a:lnTo>
                  <a:pt x="134289" y="123024"/>
                </a:lnTo>
                <a:lnTo>
                  <a:pt x="72516" y="51257"/>
                </a:lnTo>
                <a:lnTo>
                  <a:pt x="80581" y="37591"/>
                </a:lnTo>
                <a:lnTo>
                  <a:pt x="61772" y="20497"/>
                </a:lnTo>
                <a:lnTo>
                  <a:pt x="80581" y="0"/>
                </a:lnTo>
                <a:close/>
              </a:path>
              <a:path w="271779" h="338454">
                <a:moveTo>
                  <a:pt x="188010" y="3416"/>
                </a:moveTo>
                <a:lnTo>
                  <a:pt x="206806" y="20497"/>
                </a:lnTo>
                <a:lnTo>
                  <a:pt x="188010" y="37591"/>
                </a:lnTo>
                <a:lnTo>
                  <a:pt x="196062" y="51257"/>
                </a:lnTo>
                <a:lnTo>
                  <a:pt x="134289" y="123024"/>
                </a:lnTo>
                <a:lnTo>
                  <a:pt x="256870" y="123024"/>
                </a:lnTo>
                <a:lnTo>
                  <a:pt x="249783" y="17081"/>
                </a:lnTo>
                <a:lnTo>
                  <a:pt x="188010" y="3416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7056125" y="5382767"/>
            <a:ext cx="67310" cy="116205"/>
          </a:xfrm>
          <a:custGeom>
            <a:avLst/>
            <a:gdLst/>
            <a:ahLst/>
            <a:cxnLst/>
            <a:rect l="l" t="t" r="r" b="b"/>
            <a:pathLst>
              <a:path w="67309" h="116204">
                <a:moveTo>
                  <a:pt x="45593" y="0"/>
                </a:moveTo>
                <a:lnTo>
                  <a:pt x="0" y="115823"/>
                </a:lnTo>
                <a:lnTo>
                  <a:pt x="56324" y="51104"/>
                </a:lnTo>
                <a:lnTo>
                  <a:pt x="48272" y="37477"/>
                </a:lnTo>
                <a:lnTo>
                  <a:pt x="67056" y="20434"/>
                </a:lnTo>
                <a:lnTo>
                  <a:pt x="45593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6967732" y="5175507"/>
            <a:ext cx="173990" cy="299085"/>
          </a:xfrm>
          <a:custGeom>
            <a:avLst/>
            <a:gdLst/>
            <a:ahLst/>
            <a:cxnLst/>
            <a:rect l="l" t="t" r="r" b="b"/>
            <a:pathLst>
              <a:path w="173990" h="299085">
                <a:moveTo>
                  <a:pt x="106908" y="186689"/>
                </a:moveTo>
                <a:lnTo>
                  <a:pt x="66814" y="186689"/>
                </a:lnTo>
                <a:lnTo>
                  <a:pt x="66814" y="200266"/>
                </a:lnTo>
                <a:lnTo>
                  <a:pt x="50774" y="203657"/>
                </a:lnTo>
                <a:lnTo>
                  <a:pt x="88201" y="298703"/>
                </a:lnTo>
                <a:lnTo>
                  <a:pt x="122948" y="203657"/>
                </a:lnTo>
                <a:lnTo>
                  <a:pt x="109588" y="200266"/>
                </a:lnTo>
                <a:lnTo>
                  <a:pt x="106908" y="186689"/>
                </a:lnTo>
                <a:close/>
              </a:path>
              <a:path w="173990" h="299085">
                <a:moveTo>
                  <a:pt x="117601" y="183286"/>
                </a:moveTo>
                <a:lnTo>
                  <a:pt x="58800" y="183286"/>
                </a:lnTo>
                <a:lnTo>
                  <a:pt x="61467" y="186689"/>
                </a:lnTo>
                <a:lnTo>
                  <a:pt x="114934" y="186689"/>
                </a:lnTo>
                <a:lnTo>
                  <a:pt x="117601" y="183286"/>
                </a:lnTo>
                <a:close/>
              </a:path>
              <a:path w="173990" h="299085">
                <a:moveTo>
                  <a:pt x="125615" y="179895"/>
                </a:moveTo>
                <a:lnTo>
                  <a:pt x="53454" y="179895"/>
                </a:lnTo>
                <a:lnTo>
                  <a:pt x="56121" y="183286"/>
                </a:lnTo>
                <a:lnTo>
                  <a:pt x="122948" y="183286"/>
                </a:lnTo>
                <a:lnTo>
                  <a:pt x="125615" y="179895"/>
                </a:lnTo>
                <a:close/>
              </a:path>
              <a:path w="173990" h="299085">
                <a:moveTo>
                  <a:pt x="130962" y="176504"/>
                </a:moveTo>
                <a:lnTo>
                  <a:pt x="42760" y="176504"/>
                </a:lnTo>
                <a:lnTo>
                  <a:pt x="45427" y="179895"/>
                </a:lnTo>
                <a:lnTo>
                  <a:pt x="128295" y="179895"/>
                </a:lnTo>
                <a:lnTo>
                  <a:pt x="130962" y="176504"/>
                </a:lnTo>
                <a:close/>
              </a:path>
              <a:path w="173990" h="299085">
                <a:moveTo>
                  <a:pt x="138988" y="169710"/>
                </a:moveTo>
                <a:lnTo>
                  <a:pt x="34747" y="169710"/>
                </a:lnTo>
                <a:lnTo>
                  <a:pt x="40093" y="176504"/>
                </a:lnTo>
                <a:lnTo>
                  <a:pt x="133642" y="176504"/>
                </a:lnTo>
                <a:lnTo>
                  <a:pt x="136309" y="173113"/>
                </a:lnTo>
                <a:lnTo>
                  <a:pt x="138988" y="173113"/>
                </a:lnTo>
                <a:lnTo>
                  <a:pt x="138988" y="169710"/>
                </a:lnTo>
                <a:close/>
              </a:path>
              <a:path w="173990" h="299085">
                <a:moveTo>
                  <a:pt x="147002" y="162928"/>
                </a:moveTo>
                <a:lnTo>
                  <a:pt x="29400" y="162928"/>
                </a:lnTo>
                <a:lnTo>
                  <a:pt x="32067" y="166319"/>
                </a:lnTo>
                <a:lnTo>
                  <a:pt x="32067" y="169710"/>
                </a:lnTo>
                <a:lnTo>
                  <a:pt x="141655" y="169710"/>
                </a:lnTo>
                <a:lnTo>
                  <a:pt x="147002" y="162928"/>
                </a:lnTo>
                <a:close/>
              </a:path>
              <a:path w="173990" h="299085">
                <a:moveTo>
                  <a:pt x="141655" y="37337"/>
                </a:moveTo>
                <a:lnTo>
                  <a:pt x="21374" y="37337"/>
                </a:lnTo>
                <a:lnTo>
                  <a:pt x="13360" y="47523"/>
                </a:lnTo>
                <a:lnTo>
                  <a:pt x="13360" y="50914"/>
                </a:lnTo>
                <a:lnTo>
                  <a:pt x="10693" y="50914"/>
                </a:lnTo>
                <a:lnTo>
                  <a:pt x="8013" y="54305"/>
                </a:lnTo>
                <a:lnTo>
                  <a:pt x="8013" y="57696"/>
                </a:lnTo>
                <a:lnTo>
                  <a:pt x="5346" y="61099"/>
                </a:lnTo>
                <a:lnTo>
                  <a:pt x="5346" y="67881"/>
                </a:lnTo>
                <a:lnTo>
                  <a:pt x="2666" y="71272"/>
                </a:lnTo>
                <a:lnTo>
                  <a:pt x="2666" y="78066"/>
                </a:lnTo>
                <a:lnTo>
                  <a:pt x="0" y="81457"/>
                </a:lnTo>
                <a:lnTo>
                  <a:pt x="0" y="112013"/>
                </a:lnTo>
                <a:lnTo>
                  <a:pt x="2666" y="115404"/>
                </a:lnTo>
                <a:lnTo>
                  <a:pt x="2666" y="122199"/>
                </a:lnTo>
                <a:lnTo>
                  <a:pt x="5346" y="125590"/>
                </a:lnTo>
                <a:lnTo>
                  <a:pt x="5346" y="128981"/>
                </a:lnTo>
                <a:lnTo>
                  <a:pt x="8013" y="132372"/>
                </a:lnTo>
                <a:lnTo>
                  <a:pt x="8013" y="135775"/>
                </a:lnTo>
                <a:lnTo>
                  <a:pt x="13360" y="142557"/>
                </a:lnTo>
                <a:lnTo>
                  <a:pt x="13360" y="145948"/>
                </a:lnTo>
                <a:lnTo>
                  <a:pt x="26720" y="162928"/>
                </a:lnTo>
                <a:lnTo>
                  <a:pt x="149669" y="162928"/>
                </a:lnTo>
                <a:lnTo>
                  <a:pt x="149669" y="159537"/>
                </a:lnTo>
                <a:lnTo>
                  <a:pt x="152349" y="159537"/>
                </a:lnTo>
                <a:lnTo>
                  <a:pt x="152349" y="156133"/>
                </a:lnTo>
                <a:lnTo>
                  <a:pt x="155016" y="156133"/>
                </a:lnTo>
                <a:lnTo>
                  <a:pt x="155016" y="152742"/>
                </a:lnTo>
                <a:lnTo>
                  <a:pt x="157695" y="152742"/>
                </a:lnTo>
                <a:lnTo>
                  <a:pt x="160362" y="149351"/>
                </a:lnTo>
                <a:lnTo>
                  <a:pt x="160362" y="145948"/>
                </a:lnTo>
                <a:lnTo>
                  <a:pt x="163042" y="142557"/>
                </a:lnTo>
                <a:lnTo>
                  <a:pt x="168389" y="128981"/>
                </a:lnTo>
                <a:lnTo>
                  <a:pt x="168389" y="125590"/>
                </a:lnTo>
                <a:lnTo>
                  <a:pt x="171056" y="118795"/>
                </a:lnTo>
                <a:lnTo>
                  <a:pt x="171056" y="105219"/>
                </a:lnTo>
                <a:lnTo>
                  <a:pt x="173735" y="101828"/>
                </a:lnTo>
                <a:lnTo>
                  <a:pt x="173735" y="84861"/>
                </a:lnTo>
                <a:lnTo>
                  <a:pt x="171056" y="81457"/>
                </a:lnTo>
                <a:lnTo>
                  <a:pt x="171056" y="71272"/>
                </a:lnTo>
                <a:lnTo>
                  <a:pt x="168389" y="67881"/>
                </a:lnTo>
                <a:lnTo>
                  <a:pt x="168389" y="61099"/>
                </a:lnTo>
                <a:lnTo>
                  <a:pt x="165709" y="57696"/>
                </a:lnTo>
                <a:lnTo>
                  <a:pt x="165709" y="54305"/>
                </a:lnTo>
                <a:lnTo>
                  <a:pt x="157695" y="44119"/>
                </a:lnTo>
                <a:lnTo>
                  <a:pt x="155016" y="44119"/>
                </a:lnTo>
                <a:lnTo>
                  <a:pt x="152349" y="40728"/>
                </a:lnTo>
                <a:lnTo>
                  <a:pt x="147002" y="40728"/>
                </a:lnTo>
                <a:lnTo>
                  <a:pt x="141655" y="37337"/>
                </a:lnTo>
                <a:close/>
              </a:path>
              <a:path w="173990" h="299085">
                <a:moveTo>
                  <a:pt x="136309" y="33934"/>
                </a:moveTo>
                <a:lnTo>
                  <a:pt x="24053" y="33934"/>
                </a:lnTo>
                <a:lnTo>
                  <a:pt x="24053" y="37337"/>
                </a:lnTo>
                <a:lnTo>
                  <a:pt x="136309" y="37337"/>
                </a:lnTo>
                <a:lnTo>
                  <a:pt x="136309" y="33934"/>
                </a:lnTo>
                <a:close/>
              </a:path>
              <a:path w="173990" h="299085">
                <a:moveTo>
                  <a:pt x="80187" y="3390"/>
                </a:moveTo>
                <a:lnTo>
                  <a:pt x="66814" y="3390"/>
                </a:lnTo>
                <a:lnTo>
                  <a:pt x="66814" y="13576"/>
                </a:lnTo>
                <a:lnTo>
                  <a:pt x="64147" y="16967"/>
                </a:lnTo>
                <a:lnTo>
                  <a:pt x="64147" y="20358"/>
                </a:lnTo>
                <a:lnTo>
                  <a:pt x="56121" y="30543"/>
                </a:lnTo>
                <a:lnTo>
                  <a:pt x="32067" y="30543"/>
                </a:lnTo>
                <a:lnTo>
                  <a:pt x="29400" y="33934"/>
                </a:lnTo>
                <a:lnTo>
                  <a:pt x="133642" y="33934"/>
                </a:lnTo>
                <a:lnTo>
                  <a:pt x="125615" y="23761"/>
                </a:lnTo>
                <a:lnTo>
                  <a:pt x="125615" y="20358"/>
                </a:lnTo>
                <a:lnTo>
                  <a:pt x="117612" y="10185"/>
                </a:lnTo>
                <a:lnTo>
                  <a:pt x="88201" y="10185"/>
                </a:lnTo>
                <a:lnTo>
                  <a:pt x="85521" y="6781"/>
                </a:lnTo>
                <a:lnTo>
                  <a:pt x="82854" y="6781"/>
                </a:lnTo>
                <a:lnTo>
                  <a:pt x="80187" y="3390"/>
                </a:lnTo>
                <a:close/>
              </a:path>
              <a:path w="173990" h="299085">
                <a:moveTo>
                  <a:pt x="112255" y="3390"/>
                </a:moveTo>
                <a:lnTo>
                  <a:pt x="93548" y="3390"/>
                </a:lnTo>
                <a:lnTo>
                  <a:pt x="88201" y="10185"/>
                </a:lnTo>
                <a:lnTo>
                  <a:pt x="117612" y="10185"/>
                </a:lnTo>
                <a:lnTo>
                  <a:pt x="114934" y="6781"/>
                </a:lnTo>
                <a:lnTo>
                  <a:pt x="112255" y="6781"/>
                </a:lnTo>
                <a:lnTo>
                  <a:pt x="112255" y="3390"/>
                </a:lnTo>
                <a:close/>
              </a:path>
              <a:path w="173990" h="299085">
                <a:moveTo>
                  <a:pt x="72161" y="0"/>
                </a:moveTo>
                <a:lnTo>
                  <a:pt x="72161" y="3390"/>
                </a:lnTo>
                <a:lnTo>
                  <a:pt x="74841" y="3390"/>
                </a:lnTo>
                <a:lnTo>
                  <a:pt x="72161" y="0"/>
                </a:lnTo>
                <a:close/>
              </a:path>
              <a:path w="173990" h="299085">
                <a:moveTo>
                  <a:pt x="104241" y="0"/>
                </a:moveTo>
                <a:lnTo>
                  <a:pt x="98894" y="0"/>
                </a:lnTo>
                <a:lnTo>
                  <a:pt x="98894" y="3390"/>
                </a:lnTo>
                <a:lnTo>
                  <a:pt x="106908" y="3390"/>
                </a:lnTo>
                <a:lnTo>
                  <a:pt x="104241" y="0"/>
                </a:lnTo>
                <a:close/>
              </a:path>
            </a:pathLst>
          </a:custGeom>
          <a:solidFill>
            <a:srgbClr val="FFBF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7016501" y="5257800"/>
            <a:ext cx="15240" cy="9525"/>
          </a:xfrm>
          <a:custGeom>
            <a:avLst/>
            <a:gdLst/>
            <a:ahLst/>
            <a:cxnLst/>
            <a:rect l="l" t="t" r="r" b="b"/>
            <a:pathLst>
              <a:path w="15240" h="9525">
                <a:moveTo>
                  <a:pt x="12699" y="6096"/>
                </a:moveTo>
                <a:lnTo>
                  <a:pt x="2539" y="6096"/>
                </a:lnTo>
                <a:lnTo>
                  <a:pt x="2539" y="9144"/>
                </a:lnTo>
                <a:lnTo>
                  <a:pt x="12699" y="9144"/>
                </a:lnTo>
                <a:lnTo>
                  <a:pt x="12699" y="6096"/>
                </a:lnTo>
                <a:close/>
              </a:path>
              <a:path w="15240" h="9525">
                <a:moveTo>
                  <a:pt x="15239" y="3048"/>
                </a:moveTo>
                <a:lnTo>
                  <a:pt x="0" y="3048"/>
                </a:lnTo>
                <a:lnTo>
                  <a:pt x="0" y="6096"/>
                </a:lnTo>
                <a:lnTo>
                  <a:pt x="15239" y="6096"/>
                </a:lnTo>
                <a:lnTo>
                  <a:pt x="15239" y="3048"/>
                </a:lnTo>
                <a:close/>
              </a:path>
              <a:path w="15240" h="9525">
                <a:moveTo>
                  <a:pt x="12699" y="0"/>
                </a:moveTo>
                <a:lnTo>
                  <a:pt x="2539" y="0"/>
                </a:lnTo>
                <a:lnTo>
                  <a:pt x="2539" y="3048"/>
                </a:lnTo>
                <a:lnTo>
                  <a:pt x="12699" y="3048"/>
                </a:lnTo>
                <a:lnTo>
                  <a:pt x="126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7080504" y="5257800"/>
            <a:ext cx="12700" cy="9525"/>
          </a:xfrm>
          <a:custGeom>
            <a:avLst/>
            <a:gdLst/>
            <a:ahLst/>
            <a:cxnLst/>
            <a:rect l="l" t="t" r="r" b="b"/>
            <a:pathLst>
              <a:path w="12700" h="9525">
                <a:moveTo>
                  <a:pt x="12192" y="0"/>
                </a:moveTo>
                <a:lnTo>
                  <a:pt x="0" y="0"/>
                </a:lnTo>
                <a:lnTo>
                  <a:pt x="0" y="9144"/>
                </a:lnTo>
                <a:lnTo>
                  <a:pt x="9753" y="9144"/>
                </a:lnTo>
                <a:lnTo>
                  <a:pt x="12192" y="6096"/>
                </a:lnTo>
                <a:lnTo>
                  <a:pt x="12192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5782659" y="4023963"/>
            <a:ext cx="681545" cy="5230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4572" y="38103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3968" y="1524"/>
                </a:moveTo>
                <a:lnTo>
                  <a:pt x="396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4572" y="38103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3968" y="1524"/>
                </a:moveTo>
                <a:lnTo>
                  <a:pt x="396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5798820" y="3790188"/>
            <a:ext cx="15240" cy="45720"/>
          </a:xfrm>
          <a:custGeom>
            <a:avLst/>
            <a:gdLst/>
            <a:ahLst/>
            <a:cxnLst/>
            <a:rect l="l" t="t" r="r" b="b"/>
            <a:pathLst>
              <a:path w="15239" h="45720">
                <a:moveTo>
                  <a:pt x="15239" y="45719"/>
                </a:moveTo>
                <a:lnTo>
                  <a:pt x="9702" y="45719"/>
                </a:lnTo>
                <a:lnTo>
                  <a:pt x="0" y="1904"/>
                </a:lnTo>
                <a:lnTo>
                  <a:pt x="5537" y="0"/>
                </a:lnTo>
                <a:lnTo>
                  <a:pt x="15239" y="4571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7415779" y="5071871"/>
            <a:ext cx="469900" cy="1283335"/>
          </a:xfrm>
          <a:custGeom>
            <a:avLst/>
            <a:gdLst/>
            <a:ahLst/>
            <a:cxnLst/>
            <a:rect l="l" t="t" r="r" b="b"/>
            <a:pathLst>
              <a:path w="469900" h="1283335">
                <a:moveTo>
                  <a:pt x="318731" y="957732"/>
                </a:moveTo>
                <a:lnTo>
                  <a:pt x="150672" y="957732"/>
                </a:lnTo>
                <a:lnTo>
                  <a:pt x="165163" y="1208379"/>
                </a:lnTo>
                <a:lnTo>
                  <a:pt x="89827" y="1283208"/>
                </a:lnTo>
                <a:lnTo>
                  <a:pt x="379577" y="1283208"/>
                </a:lnTo>
                <a:lnTo>
                  <a:pt x="304241" y="1208379"/>
                </a:lnTo>
                <a:lnTo>
                  <a:pt x="318731" y="957732"/>
                </a:lnTo>
                <a:close/>
              </a:path>
              <a:path w="469900" h="1283335">
                <a:moveTo>
                  <a:pt x="385368" y="729526"/>
                </a:moveTo>
                <a:lnTo>
                  <a:pt x="84035" y="729526"/>
                </a:lnTo>
                <a:lnTo>
                  <a:pt x="0" y="957732"/>
                </a:lnTo>
                <a:lnTo>
                  <a:pt x="469391" y="957732"/>
                </a:lnTo>
                <a:lnTo>
                  <a:pt x="385368" y="729526"/>
                </a:lnTo>
                <a:close/>
              </a:path>
              <a:path w="469900" h="1283335">
                <a:moveTo>
                  <a:pt x="394068" y="362889"/>
                </a:moveTo>
                <a:lnTo>
                  <a:pt x="75336" y="362889"/>
                </a:lnTo>
                <a:lnTo>
                  <a:pt x="69545" y="366636"/>
                </a:lnTo>
                <a:lnTo>
                  <a:pt x="66649" y="370370"/>
                </a:lnTo>
                <a:lnTo>
                  <a:pt x="60858" y="374116"/>
                </a:lnTo>
                <a:lnTo>
                  <a:pt x="57950" y="381596"/>
                </a:lnTo>
                <a:lnTo>
                  <a:pt x="52158" y="385330"/>
                </a:lnTo>
                <a:lnTo>
                  <a:pt x="46367" y="392823"/>
                </a:lnTo>
                <a:lnTo>
                  <a:pt x="43472" y="400303"/>
                </a:lnTo>
                <a:lnTo>
                  <a:pt x="37668" y="407784"/>
                </a:lnTo>
                <a:lnTo>
                  <a:pt x="34772" y="419011"/>
                </a:lnTo>
                <a:lnTo>
                  <a:pt x="28981" y="426491"/>
                </a:lnTo>
                <a:lnTo>
                  <a:pt x="26085" y="437718"/>
                </a:lnTo>
                <a:lnTo>
                  <a:pt x="23190" y="452678"/>
                </a:lnTo>
                <a:lnTo>
                  <a:pt x="20281" y="463905"/>
                </a:lnTo>
                <a:lnTo>
                  <a:pt x="20281" y="478866"/>
                </a:lnTo>
                <a:lnTo>
                  <a:pt x="17386" y="493826"/>
                </a:lnTo>
                <a:lnTo>
                  <a:pt x="17386" y="527494"/>
                </a:lnTo>
                <a:lnTo>
                  <a:pt x="23190" y="564908"/>
                </a:lnTo>
                <a:lnTo>
                  <a:pt x="28981" y="609803"/>
                </a:lnTo>
                <a:lnTo>
                  <a:pt x="34772" y="635990"/>
                </a:lnTo>
                <a:lnTo>
                  <a:pt x="52158" y="688365"/>
                </a:lnTo>
                <a:lnTo>
                  <a:pt x="60858" y="718299"/>
                </a:lnTo>
                <a:lnTo>
                  <a:pt x="66649" y="729526"/>
                </a:lnTo>
                <a:lnTo>
                  <a:pt x="402755" y="729526"/>
                </a:lnTo>
                <a:lnTo>
                  <a:pt x="408546" y="718299"/>
                </a:lnTo>
                <a:lnTo>
                  <a:pt x="417245" y="688365"/>
                </a:lnTo>
                <a:lnTo>
                  <a:pt x="434632" y="635990"/>
                </a:lnTo>
                <a:lnTo>
                  <a:pt x="440423" y="609803"/>
                </a:lnTo>
                <a:lnTo>
                  <a:pt x="446214" y="564908"/>
                </a:lnTo>
                <a:lnTo>
                  <a:pt x="452018" y="527494"/>
                </a:lnTo>
                <a:lnTo>
                  <a:pt x="452018" y="493826"/>
                </a:lnTo>
                <a:lnTo>
                  <a:pt x="449110" y="478866"/>
                </a:lnTo>
                <a:lnTo>
                  <a:pt x="449110" y="463905"/>
                </a:lnTo>
                <a:lnTo>
                  <a:pt x="446214" y="452678"/>
                </a:lnTo>
                <a:lnTo>
                  <a:pt x="443318" y="437718"/>
                </a:lnTo>
                <a:lnTo>
                  <a:pt x="440423" y="426491"/>
                </a:lnTo>
                <a:lnTo>
                  <a:pt x="437527" y="419011"/>
                </a:lnTo>
                <a:lnTo>
                  <a:pt x="431723" y="407784"/>
                </a:lnTo>
                <a:lnTo>
                  <a:pt x="428828" y="400303"/>
                </a:lnTo>
                <a:lnTo>
                  <a:pt x="408546" y="374116"/>
                </a:lnTo>
                <a:lnTo>
                  <a:pt x="402755" y="370370"/>
                </a:lnTo>
                <a:lnTo>
                  <a:pt x="399859" y="366636"/>
                </a:lnTo>
                <a:lnTo>
                  <a:pt x="394068" y="362889"/>
                </a:lnTo>
                <a:close/>
              </a:path>
              <a:path w="469900" h="1283335">
                <a:moveTo>
                  <a:pt x="385368" y="359143"/>
                </a:moveTo>
                <a:lnTo>
                  <a:pt x="84035" y="359143"/>
                </a:lnTo>
                <a:lnTo>
                  <a:pt x="78231" y="362889"/>
                </a:lnTo>
                <a:lnTo>
                  <a:pt x="391159" y="362889"/>
                </a:lnTo>
                <a:lnTo>
                  <a:pt x="385368" y="359143"/>
                </a:lnTo>
                <a:close/>
              </a:path>
              <a:path w="469900" h="1283335">
                <a:moveTo>
                  <a:pt x="379577" y="355409"/>
                </a:moveTo>
                <a:lnTo>
                  <a:pt x="89827" y="355409"/>
                </a:lnTo>
                <a:lnTo>
                  <a:pt x="86931" y="359143"/>
                </a:lnTo>
                <a:lnTo>
                  <a:pt x="382473" y="359143"/>
                </a:lnTo>
                <a:lnTo>
                  <a:pt x="379577" y="355409"/>
                </a:lnTo>
                <a:close/>
              </a:path>
              <a:path w="469900" h="1283335">
                <a:moveTo>
                  <a:pt x="367982" y="41147"/>
                </a:moveTo>
                <a:lnTo>
                  <a:pt x="98513" y="41147"/>
                </a:lnTo>
                <a:lnTo>
                  <a:pt x="98513" y="44894"/>
                </a:lnTo>
                <a:lnTo>
                  <a:pt x="95618" y="48628"/>
                </a:lnTo>
                <a:lnTo>
                  <a:pt x="95618" y="56121"/>
                </a:lnTo>
                <a:lnTo>
                  <a:pt x="110108" y="97269"/>
                </a:lnTo>
                <a:lnTo>
                  <a:pt x="101422" y="108496"/>
                </a:lnTo>
                <a:lnTo>
                  <a:pt x="101422" y="112229"/>
                </a:lnTo>
                <a:lnTo>
                  <a:pt x="98513" y="112229"/>
                </a:lnTo>
                <a:lnTo>
                  <a:pt x="95618" y="115976"/>
                </a:lnTo>
                <a:lnTo>
                  <a:pt x="95618" y="119710"/>
                </a:lnTo>
                <a:lnTo>
                  <a:pt x="89827" y="127203"/>
                </a:lnTo>
                <a:lnTo>
                  <a:pt x="89827" y="130936"/>
                </a:lnTo>
                <a:lnTo>
                  <a:pt x="86931" y="134683"/>
                </a:lnTo>
                <a:lnTo>
                  <a:pt x="86931" y="138417"/>
                </a:lnTo>
                <a:lnTo>
                  <a:pt x="84035" y="142163"/>
                </a:lnTo>
                <a:lnTo>
                  <a:pt x="84035" y="149644"/>
                </a:lnTo>
                <a:lnTo>
                  <a:pt x="81140" y="153390"/>
                </a:lnTo>
                <a:lnTo>
                  <a:pt x="81140" y="164604"/>
                </a:lnTo>
                <a:lnTo>
                  <a:pt x="84035" y="168351"/>
                </a:lnTo>
                <a:lnTo>
                  <a:pt x="84035" y="175831"/>
                </a:lnTo>
                <a:lnTo>
                  <a:pt x="86931" y="175831"/>
                </a:lnTo>
                <a:lnTo>
                  <a:pt x="86931" y="179577"/>
                </a:lnTo>
                <a:lnTo>
                  <a:pt x="89827" y="183311"/>
                </a:lnTo>
                <a:lnTo>
                  <a:pt x="89827" y="198285"/>
                </a:lnTo>
                <a:lnTo>
                  <a:pt x="92722" y="205765"/>
                </a:lnTo>
                <a:lnTo>
                  <a:pt x="92722" y="216979"/>
                </a:lnTo>
                <a:lnTo>
                  <a:pt x="95618" y="220725"/>
                </a:lnTo>
                <a:lnTo>
                  <a:pt x="95618" y="224472"/>
                </a:lnTo>
                <a:lnTo>
                  <a:pt x="98513" y="228206"/>
                </a:lnTo>
                <a:lnTo>
                  <a:pt x="98513" y="235686"/>
                </a:lnTo>
                <a:lnTo>
                  <a:pt x="101422" y="239433"/>
                </a:lnTo>
                <a:lnTo>
                  <a:pt x="101422" y="246913"/>
                </a:lnTo>
                <a:lnTo>
                  <a:pt x="107213" y="254393"/>
                </a:lnTo>
                <a:lnTo>
                  <a:pt x="107213" y="261873"/>
                </a:lnTo>
                <a:lnTo>
                  <a:pt x="110108" y="269366"/>
                </a:lnTo>
                <a:lnTo>
                  <a:pt x="113004" y="273100"/>
                </a:lnTo>
                <a:lnTo>
                  <a:pt x="115900" y="280581"/>
                </a:lnTo>
                <a:lnTo>
                  <a:pt x="124599" y="291807"/>
                </a:lnTo>
                <a:lnTo>
                  <a:pt x="130390" y="306768"/>
                </a:lnTo>
                <a:lnTo>
                  <a:pt x="136182" y="310514"/>
                </a:lnTo>
                <a:lnTo>
                  <a:pt x="139077" y="317995"/>
                </a:lnTo>
                <a:lnTo>
                  <a:pt x="144881" y="325475"/>
                </a:lnTo>
                <a:lnTo>
                  <a:pt x="150672" y="329222"/>
                </a:lnTo>
                <a:lnTo>
                  <a:pt x="156463" y="336702"/>
                </a:lnTo>
                <a:lnTo>
                  <a:pt x="92722" y="355409"/>
                </a:lnTo>
                <a:lnTo>
                  <a:pt x="376681" y="355409"/>
                </a:lnTo>
                <a:lnTo>
                  <a:pt x="307136" y="336702"/>
                </a:lnTo>
                <a:lnTo>
                  <a:pt x="315836" y="329222"/>
                </a:lnTo>
                <a:lnTo>
                  <a:pt x="347700" y="288061"/>
                </a:lnTo>
                <a:lnTo>
                  <a:pt x="353491" y="276847"/>
                </a:lnTo>
                <a:lnTo>
                  <a:pt x="356400" y="269366"/>
                </a:lnTo>
                <a:lnTo>
                  <a:pt x="365086" y="258140"/>
                </a:lnTo>
                <a:lnTo>
                  <a:pt x="370878" y="243179"/>
                </a:lnTo>
                <a:lnTo>
                  <a:pt x="370878" y="235686"/>
                </a:lnTo>
                <a:lnTo>
                  <a:pt x="373773" y="231952"/>
                </a:lnTo>
                <a:lnTo>
                  <a:pt x="376681" y="224472"/>
                </a:lnTo>
                <a:lnTo>
                  <a:pt x="376681" y="213245"/>
                </a:lnTo>
                <a:lnTo>
                  <a:pt x="379577" y="209499"/>
                </a:lnTo>
                <a:lnTo>
                  <a:pt x="379577" y="168351"/>
                </a:lnTo>
                <a:lnTo>
                  <a:pt x="376681" y="164604"/>
                </a:lnTo>
                <a:lnTo>
                  <a:pt x="376681" y="157124"/>
                </a:lnTo>
                <a:lnTo>
                  <a:pt x="373773" y="153390"/>
                </a:lnTo>
                <a:lnTo>
                  <a:pt x="373773" y="145897"/>
                </a:lnTo>
                <a:lnTo>
                  <a:pt x="370878" y="138417"/>
                </a:lnTo>
                <a:lnTo>
                  <a:pt x="370878" y="130936"/>
                </a:lnTo>
                <a:lnTo>
                  <a:pt x="367982" y="127203"/>
                </a:lnTo>
                <a:lnTo>
                  <a:pt x="367982" y="119710"/>
                </a:lnTo>
                <a:lnTo>
                  <a:pt x="356400" y="104749"/>
                </a:lnTo>
                <a:lnTo>
                  <a:pt x="356400" y="101015"/>
                </a:lnTo>
                <a:lnTo>
                  <a:pt x="373773" y="56121"/>
                </a:lnTo>
                <a:lnTo>
                  <a:pt x="370878" y="52374"/>
                </a:lnTo>
                <a:lnTo>
                  <a:pt x="370878" y="48628"/>
                </a:lnTo>
                <a:lnTo>
                  <a:pt x="367982" y="44894"/>
                </a:lnTo>
                <a:lnTo>
                  <a:pt x="367982" y="41147"/>
                </a:lnTo>
                <a:close/>
              </a:path>
              <a:path w="469900" h="1283335">
                <a:moveTo>
                  <a:pt x="365086" y="37414"/>
                </a:moveTo>
                <a:lnTo>
                  <a:pt x="101422" y="37414"/>
                </a:lnTo>
                <a:lnTo>
                  <a:pt x="101422" y="41147"/>
                </a:lnTo>
                <a:lnTo>
                  <a:pt x="365086" y="41147"/>
                </a:lnTo>
                <a:lnTo>
                  <a:pt x="365086" y="37414"/>
                </a:lnTo>
                <a:close/>
              </a:path>
              <a:path w="469900" h="1283335">
                <a:moveTo>
                  <a:pt x="362191" y="33667"/>
                </a:moveTo>
                <a:lnTo>
                  <a:pt x="104317" y="33667"/>
                </a:lnTo>
                <a:lnTo>
                  <a:pt x="104317" y="37414"/>
                </a:lnTo>
                <a:lnTo>
                  <a:pt x="362191" y="37414"/>
                </a:lnTo>
                <a:lnTo>
                  <a:pt x="362191" y="33667"/>
                </a:lnTo>
                <a:close/>
              </a:path>
              <a:path w="469900" h="1283335">
                <a:moveTo>
                  <a:pt x="356400" y="29933"/>
                </a:moveTo>
                <a:lnTo>
                  <a:pt x="110108" y="29933"/>
                </a:lnTo>
                <a:lnTo>
                  <a:pt x="107213" y="33667"/>
                </a:lnTo>
                <a:lnTo>
                  <a:pt x="359295" y="33667"/>
                </a:lnTo>
                <a:lnTo>
                  <a:pt x="356400" y="29933"/>
                </a:lnTo>
                <a:close/>
              </a:path>
              <a:path w="469900" h="1283335">
                <a:moveTo>
                  <a:pt x="350596" y="26187"/>
                </a:moveTo>
                <a:lnTo>
                  <a:pt x="115900" y="26187"/>
                </a:lnTo>
                <a:lnTo>
                  <a:pt x="113004" y="29933"/>
                </a:lnTo>
                <a:lnTo>
                  <a:pt x="353491" y="29933"/>
                </a:lnTo>
                <a:lnTo>
                  <a:pt x="350596" y="26187"/>
                </a:lnTo>
                <a:close/>
              </a:path>
              <a:path w="469900" h="1283335">
                <a:moveTo>
                  <a:pt x="344804" y="22440"/>
                </a:moveTo>
                <a:lnTo>
                  <a:pt x="121704" y="22440"/>
                </a:lnTo>
                <a:lnTo>
                  <a:pt x="118795" y="26187"/>
                </a:lnTo>
                <a:lnTo>
                  <a:pt x="347700" y="26187"/>
                </a:lnTo>
                <a:lnTo>
                  <a:pt x="344804" y="22440"/>
                </a:lnTo>
                <a:close/>
              </a:path>
              <a:path w="469900" h="1283335">
                <a:moveTo>
                  <a:pt x="339013" y="18707"/>
                </a:moveTo>
                <a:lnTo>
                  <a:pt x="127495" y="18707"/>
                </a:lnTo>
                <a:lnTo>
                  <a:pt x="124599" y="22440"/>
                </a:lnTo>
                <a:lnTo>
                  <a:pt x="341909" y="22440"/>
                </a:lnTo>
                <a:lnTo>
                  <a:pt x="339013" y="18707"/>
                </a:lnTo>
                <a:close/>
              </a:path>
              <a:path w="469900" h="1283335">
                <a:moveTo>
                  <a:pt x="327418" y="14960"/>
                </a:moveTo>
                <a:lnTo>
                  <a:pt x="139077" y="14960"/>
                </a:lnTo>
                <a:lnTo>
                  <a:pt x="136182" y="18707"/>
                </a:lnTo>
                <a:lnTo>
                  <a:pt x="330314" y="18707"/>
                </a:lnTo>
                <a:lnTo>
                  <a:pt x="327418" y="14960"/>
                </a:lnTo>
                <a:close/>
              </a:path>
              <a:path w="469900" h="1283335">
                <a:moveTo>
                  <a:pt x="315836" y="11226"/>
                </a:moveTo>
                <a:lnTo>
                  <a:pt x="150672" y="11226"/>
                </a:lnTo>
                <a:lnTo>
                  <a:pt x="147777" y="14960"/>
                </a:lnTo>
                <a:lnTo>
                  <a:pt x="318731" y="14960"/>
                </a:lnTo>
                <a:lnTo>
                  <a:pt x="315836" y="11226"/>
                </a:lnTo>
                <a:close/>
              </a:path>
              <a:path w="469900" h="1283335">
                <a:moveTo>
                  <a:pt x="301345" y="7480"/>
                </a:moveTo>
                <a:lnTo>
                  <a:pt x="165163" y="7480"/>
                </a:lnTo>
                <a:lnTo>
                  <a:pt x="162267" y="11226"/>
                </a:lnTo>
                <a:lnTo>
                  <a:pt x="304241" y="11226"/>
                </a:lnTo>
                <a:lnTo>
                  <a:pt x="301345" y="7480"/>
                </a:lnTo>
                <a:close/>
              </a:path>
              <a:path w="469900" h="1283335">
                <a:moveTo>
                  <a:pt x="281063" y="3746"/>
                </a:moveTo>
                <a:lnTo>
                  <a:pt x="185445" y="3746"/>
                </a:lnTo>
                <a:lnTo>
                  <a:pt x="182549" y="7480"/>
                </a:lnTo>
                <a:lnTo>
                  <a:pt x="283959" y="7480"/>
                </a:lnTo>
                <a:lnTo>
                  <a:pt x="281063" y="3746"/>
                </a:lnTo>
                <a:close/>
              </a:path>
              <a:path w="469900" h="1283335">
                <a:moveTo>
                  <a:pt x="240499" y="0"/>
                </a:moveTo>
                <a:lnTo>
                  <a:pt x="226009" y="0"/>
                </a:lnTo>
                <a:lnTo>
                  <a:pt x="220217" y="3746"/>
                </a:lnTo>
                <a:lnTo>
                  <a:pt x="246291" y="3746"/>
                </a:lnTo>
                <a:lnTo>
                  <a:pt x="2404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7580376" y="6025896"/>
            <a:ext cx="137160" cy="250190"/>
          </a:xfrm>
          <a:custGeom>
            <a:avLst/>
            <a:gdLst/>
            <a:ahLst/>
            <a:cxnLst/>
            <a:rect l="l" t="t" r="r" b="b"/>
            <a:pathLst>
              <a:path w="137159" h="250189">
                <a:moveTo>
                  <a:pt x="137159" y="0"/>
                </a:moveTo>
                <a:lnTo>
                  <a:pt x="0" y="0"/>
                </a:lnTo>
                <a:lnTo>
                  <a:pt x="14592" y="249935"/>
                </a:lnTo>
                <a:lnTo>
                  <a:pt x="125488" y="249935"/>
                </a:lnTo>
                <a:lnTo>
                  <a:pt x="137159" y="0"/>
                </a:lnTo>
                <a:close/>
              </a:path>
            </a:pathLst>
          </a:custGeom>
          <a:solidFill>
            <a:srgbClr val="FFBF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7540752" y="6288023"/>
            <a:ext cx="219710" cy="55244"/>
          </a:xfrm>
          <a:custGeom>
            <a:avLst/>
            <a:gdLst/>
            <a:ahLst/>
            <a:cxnLst/>
            <a:rect l="l" t="t" r="r" b="b"/>
            <a:pathLst>
              <a:path w="219709" h="55245">
                <a:moveTo>
                  <a:pt x="164591" y="0"/>
                </a:moveTo>
                <a:lnTo>
                  <a:pt x="54863" y="0"/>
                </a:lnTo>
                <a:lnTo>
                  <a:pt x="0" y="54863"/>
                </a:lnTo>
                <a:lnTo>
                  <a:pt x="219455" y="54863"/>
                </a:lnTo>
                <a:lnTo>
                  <a:pt x="164591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7434067" y="5797296"/>
            <a:ext cx="429895" cy="216535"/>
          </a:xfrm>
          <a:custGeom>
            <a:avLst/>
            <a:gdLst/>
            <a:ahLst/>
            <a:cxnLst/>
            <a:rect l="l" t="t" r="r" b="b"/>
            <a:pathLst>
              <a:path w="429895" h="216535">
                <a:moveTo>
                  <a:pt x="350837" y="0"/>
                </a:moveTo>
                <a:lnTo>
                  <a:pt x="81864" y="0"/>
                </a:lnTo>
                <a:lnTo>
                  <a:pt x="0" y="216407"/>
                </a:lnTo>
                <a:lnTo>
                  <a:pt x="429768" y="216407"/>
                </a:lnTo>
                <a:lnTo>
                  <a:pt x="350837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7787634" y="5437632"/>
            <a:ext cx="67310" cy="347980"/>
          </a:xfrm>
          <a:custGeom>
            <a:avLst/>
            <a:gdLst/>
            <a:ahLst/>
            <a:cxnLst/>
            <a:rect l="l" t="t" r="r" b="b"/>
            <a:pathLst>
              <a:path w="67309" h="347979">
                <a:moveTo>
                  <a:pt x="0" y="0"/>
                </a:moveTo>
                <a:lnTo>
                  <a:pt x="23329" y="347472"/>
                </a:lnTo>
                <a:lnTo>
                  <a:pt x="32080" y="317576"/>
                </a:lnTo>
                <a:lnTo>
                  <a:pt x="40817" y="291426"/>
                </a:lnTo>
                <a:lnTo>
                  <a:pt x="46647" y="265277"/>
                </a:lnTo>
                <a:lnTo>
                  <a:pt x="58318" y="220433"/>
                </a:lnTo>
                <a:lnTo>
                  <a:pt x="61226" y="201752"/>
                </a:lnTo>
                <a:lnTo>
                  <a:pt x="64147" y="179336"/>
                </a:lnTo>
                <a:lnTo>
                  <a:pt x="64147" y="164401"/>
                </a:lnTo>
                <a:lnTo>
                  <a:pt x="67055" y="145719"/>
                </a:lnTo>
                <a:lnTo>
                  <a:pt x="67055" y="130771"/>
                </a:lnTo>
                <a:lnTo>
                  <a:pt x="64147" y="115824"/>
                </a:lnTo>
                <a:lnTo>
                  <a:pt x="64147" y="100876"/>
                </a:lnTo>
                <a:lnTo>
                  <a:pt x="55397" y="67246"/>
                </a:lnTo>
                <a:lnTo>
                  <a:pt x="52489" y="59778"/>
                </a:lnTo>
                <a:lnTo>
                  <a:pt x="49568" y="48577"/>
                </a:lnTo>
                <a:lnTo>
                  <a:pt x="43738" y="41097"/>
                </a:lnTo>
                <a:lnTo>
                  <a:pt x="40817" y="33629"/>
                </a:lnTo>
                <a:lnTo>
                  <a:pt x="34988" y="29895"/>
                </a:lnTo>
                <a:lnTo>
                  <a:pt x="32080" y="22415"/>
                </a:lnTo>
                <a:lnTo>
                  <a:pt x="26250" y="18681"/>
                </a:lnTo>
                <a:lnTo>
                  <a:pt x="23329" y="14947"/>
                </a:lnTo>
                <a:lnTo>
                  <a:pt x="17500" y="11214"/>
                </a:lnTo>
                <a:lnTo>
                  <a:pt x="14579" y="7467"/>
                </a:lnTo>
                <a:lnTo>
                  <a:pt x="11671" y="7467"/>
                </a:lnTo>
                <a:lnTo>
                  <a:pt x="8750" y="3733"/>
                </a:lnTo>
                <a:lnTo>
                  <a:pt x="5841" y="3733"/>
                </a:lnTo>
                <a:lnTo>
                  <a:pt x="0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7446270" y="5437632"/>
            <a:ext cx="67310" cy="347980"/>
          </a:xfrm>
          <a:custGeom>
            <a:avLst/>
            <a:gdLst/>
            <a:ahLst/>
            <a:cxnLst/>
            <a:rect l="l" t="t" r="r" b="b"/>
            <a:pathLst>
              <a:path w="67309" h="347979">
                <a:moveTo>
                  <a:pt x="67055" y="0"/>
                </a:moveTo>
                <a:lnTo>
                  <a:pt x="61213" y="3733"/>
                </a:lnTo>
                <a:lnTo>
                  <a:pt x="58305" y="3733"/>
                </a:lnTo>
                <a:lnTo>
                  <a:pt x="55384" y="7467"/>
                </a:lnTo>
                <a:lnTo>
                  <a:pt x="52476" y="7467"/>
                </a:lnTo>
                <a:lnTo>
                  <a:pt x="49555" y="11214"/>
                </a:lnTo>
                <a:lnTo>
                  <a:pt x="43726" y="14947"/>
                </a:lnTo>
                <a:lnTo>
                  <a:pt x="40805" y="18681"/>
                </a:lnTo>
                <a:lnTo>
                  <a:pt x="34975" y="22415"/>
                </a:lnTo>
                <a:lnTo>
                  <a:pt x="32067" y="29895"/>
                </a:lnTo>
                <a:lnTo>
                  <a:pt x="26238" y="33629"/>
                </a:lnTo>
                <a:lnTo>
                  <a:pt x="23317" y="41097"/>
                </a:lnTo>
                <a:lnTo>
                  <a:pt x="17487" y="48577"/>
                </a:lnTo>
                <a:lnTo>
                  <a:pt x="14566" y="59778"/>
                </a:lnTo>
                <a:lnTo>
                  <a:pt x="11658" y="67246"/>
                </a:lnTo>
                <a:lnTo>
                  <a:pt x="2908" y="100876"/>
                </a:lnTo>
                <a:lnTo>
                  <a:pt x="2908" y="115824"/>
                </a:lnTo>
                <a:lnTo>
                  <a:pt x="0" y="130771"/>
                </a:lnTo>
                <a:lnTo>
                  <a:pt x="0" y="145719"/>
                </a:lnTo>
                <a:lnTo>
                  <a:pt x="2908" y="164401"/>
                </a:lnTo>
                <a:lnTo>
                  <a:pt x="2908" y="179336"/>
                </a:lnTo>
                <a:lnTo>
                  <a:pt x="5829" y="201752"/>
                </a:lnTo>
                <a:lnTo>
                  <a:pt x="8737" y="220433"/>
                </a:lnTo>
                <a:lnTo>
                  <a:pt x="20396" y="265277"/>
                </a:lnTo>
                <a:lnTo>
                  <a:pt x="26238" y="291426"/>
                </a:lnTo>
                <a:lnTo>
                  <a:pt x="34975" y="317576"/>
                </a:lnTo>
                <a:lnTo>
                  <a:pt x="43726" y="347472"/>
                </a:lnTo>
                <a:lnTo>
                  <a:pt x="67055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7525506" y="5084064"/>
            <a:ext cx="247015" cy="125095"/>
          </a:xfrm>
          <a:custGeom>
            <a:avLst/>
            <a:gdLst/>
            <a:ahLst/>
            <a:cxnLst/>
            <a:rect l="l" t="t" r="r" b="b"/>
            <a:pathLst>
              <a:path w="247015" h="125095">
                <a:moveTo>
                  <a:pt x="246888" y="37871"/>
                </a:moveTo>
                <a:lnTo>
                  <a:pt x="0" y="37871"/>
                </a:lnTo>
                <a:lnTo>
                  <a:pt x="0" y="41656"/>
                </a:lnTo>
                <a:lnTo>
                  <a:pt x="34861" y="124968"/>
                </a:lnTo>
                <a:lnTo>
                  <a:pt x="34861" y="117398"/>
                </a:lnTo>
                <a:lnTo>
                  <a:pt x="37769" y="117398"/>
                </a:lnTo>
                <a:lnTo>
                  <a:pt x="37769" y="113601"/>
                </a:lnTo>
                <a:lnTo>
                  <a:pt x="43573" y="106032"/>
                </a:lnTo>
                <a:lnTo>
                  <a:pt x="46482" y="106032"/>
                </a:lnTo>
                <a:lnTo>
                  <a:pt x="46482" y="102247"/>
                </a:lnTo>
                <a:lnTo>
                  <a:pt x="52285" y="102247"/>
                </a:lnTo>
                <a:lnTo>
                  <a:pt x="55194" y="98463"/>
                </a:lnTo>
                <a:lnTo>
                  <a:pt x="58102" y="98463"/>
                </a:lnTo>
                <a:lnTo>
                  <a:pt x="60998" y="94678"/>
                </a:lnTo>
                <a:lnTo>
                  <a:pt x="63906" y="94678"/>
                </a:lnTo>
                <a:lnTo>
                  <a:pt x="69710" y="90881"/>
                </a:lnTo>
                <a:lnTo>
                  <a:pt x="75526" y="90881"/>
                </a:lnTo>
                <a:lnTo>
                  <a:pt x="81330" y="87096"/>
                </a:lnTo>
                <a:lnTo>
                  <a:pt x="95859" y="87096"/>
                </a:lnTo>
                <a:lnTo>
                  <a:pt x="101663" y="83312"/>
                </a:lnTo>
                <a:lnTo>
                  <a:pt x="229463" y="83312"/>
                </a:lnTo>
                <a:lnTo>
                  <a:pt x="246888" y="41656"/>
                </a:lnTo>
                <a:lnTo>
                  <a:pt x="246888" y="37871"/>
                </a:lnTo>
                <a:close/>
              </a:path>
              <a:path w="247015" h="125095">
                <a:moveTo>
                  <a:pt x="229463" y="83312"/>
                </a:moveTo>
                <a:lnTo>
                  <a:pt x="145237" y="83312"/>
                </a:lnTo>
                <a:lnTo>
                  <a:pt x="151041" y="87096"/>
                </a:lnTo>
                <a:lnTo>
                  <a:pt x="165569" y="87096"/>
                </a:lnTo>
                <a:lnTo>
                  <a:pt x="171373" y="90881"/>
                </a:lnTo>
                <a:lnTo>
                  <a:pt x="177177" y="90881"/>
                </a:lnTo>
                <a:lnTo>
                  <a:pt x="182994" y="94678"/>
                </a:lnTo>
                <a:lnTo>
                  <a:pt x="185902" y="94678"/>
                </a:lnTo>
                <a:lnTo>
                  <a:pt x="188798" y="98463"/>
                </a:lnTo>
                <a:lnTo>
                  <a:pt x="194614" y="98463"/>
                </a:lnTo>
                <a:lnTo>
                  <a:pt x="194614" y="102247"/>
                </a:lnTo>
                <a:lnTo>
                  <a:pt x="200418" y="102247"/>
                </a:lnTo>
                <a:lnTo>
                  <a:pt x="200418" y="106032"/>
                </a:lnTo>
                <a:lnTo>
                  <a:pt x="203327" y="106032"/>
                </a:lnTo>
                <a:lnTo>
                  <a:pt x="209130" y="113601"/>
                </a:lnTo>
                <a:lnTo>
                  <a:pt x="209130" y="117398"/>
                </a:lnTo>
                <a:lnTo>
                  <a:pt x="212039" y="117398"/>
                </a:lnTo>
                <a:lnTo>
                  <a:pt x="212039" y="124968"/>
                </a:lnTo>
                <a:lnTo>
                  <a:pt x="229463" y="83312"/>
                </a:lnTo>
                <a:close/>
              </a:path>
              <a:path w="247015" h="125095">
                <a:moveTo>
                  <a:pt x="241084" y="30289"/>
                </a:moveTo>
                <a:lnTo>
                  <a:pt x="5816" y="30289"/>
                </a:lnTo>
                <a:lnTo>
                  <a:pt x="2908" y="34086"/>
                </a:lnTo>
                <a:lnTo>
                  <a:pt x="2908" y="37871"/>
                </a:lnTo>
                <a:lnTo>
                  <a:pt x="243992" y="37871"/>
                </a:lnTo>
                <a:lnTo>
                  <a:pt x="243992" y="34086"/>
                </a:lnTo>
                <a:lnTo>
                  <a:pt x="241084" y="30289"/>
                </a:lnTo>
                <a:close/>
              </a:path>
              <a:path w="247015" h="125095">
                <a:moveTo>
                  <a:pt x="238175" y="26504"/>
                </a:moveTo>
                <a:lnTo>
                  <a:pt x="8724" y="26504"/>
                </a:lnTo>
                <a:lnTo>
                  <a:pt x="8724" y="30289"/>
                </a:lnTo>
                <a:lnTo>
                  <a:pt x="238175" y="30289"/>
                </a:lnTo>
                <a:lnTo>
                  <a:pt x="238175" y="26504"/>
                </a:lnTo>
                <a:close/>
              </a:path>
              <a:path w="247015" h="125095">
                <a:moveTo>
                  <a:pt x="232371" y="22720"/>
                </a:moveTo>
                <a:lnTo>
                  <a:pt x="14528" y="22720"/>
                </a:lnTo>
                <a:lnTo>
                  <a:pt x="11620" y="26504"/>
                </a:lnTo>
                <a:lnTo>
                  <a:pt x="235280" y="26504"/>
                </a:lnTo>
                <a:lnTo>
                  <a:pt x="232371" y="22720"/>
                </a:lnTo>
                <a:close/>
              </a:path>
              <a:path w="247015" h="125095">
                <a:moveTo>
                  <a:pt x="226555" y="18935"/>
                </a:moveTo>
                <a:lnTo>
                  <a:pt x="20332" y="18935"/>
                </a:lnTo>
                <a:lnTo>
                  <a:pt x="17437" y="22720"/>
                </a:lnTo>
                <a:lnTo>
                  <a:pt x="229463" y="22720"/>
                </a:lnTo>
                <a:lnTo>
                  <a:pt x="226555" y="18935"/>
                </a:lnTo>
                <a:close/>
              </a:path>
              <a:path w="247015" h="125095">
                <a:moveTo>
                  <a:pt x="220751" y="15151"/>
                </a:moveTo>
                <a:lnTo>
                  <a:pt x="26149" y="15151"/>
                </a:lnTo>
                <a:lnTo>
                  <a:pt x="26149" y="18935"/>
                </a:lnTo>
                <a:lnTo>
                  <a:pt x="220751" y="18935"/>
                </a:lnTo>
                <a:lnTo>
                  <a:pt x="220751" y="15151"/>
                </a:lnTo>
                <a:close/>
              </a:path>
              <a:path w="247015" h="125095">
                <a:moveTo>
                  <a:pt x="209130" y="11366"/>
                </a:moveTo>
                <a:lnTo>
                  <a:pt x="37769" y="11366"/>
                </a:lnTo>
                <a:lnTo>
                  <a:pt x="31953" y="15151"/>
                </a:lnTo>
                <a:lnTo>
                  <a:pt x="214947" y="15151"/>
                </a:lnTo>
                <a:lnTo>
                  <a:pt x="209130" y="11366"/>
                </a:lnTo>
                <a:close/>
              </a:path>
              <a:path w="247015" h="125095">
                <a:moveTo>
                  <a:pt x="194614" y="7569"/>
                </a:moveTo>
                <a:lnTo>
                  <a:pt x="52285" y="7569"/>
                </a:lnTo>
                <a:lnTo>
                  <a:pt x="46482" y="11366"/>
                </a:lnTo>
                <a:lnTo>
                  <a:pt x="200418" y="11366"/>
                </a:lnTo>
                <a:lnTo>
                  <a:pt x="194614" y="7569"/>
                </a:lnTo>
                <a:close/>
              </a:path>
              <a:path w="247015" h="125095">
                <a:moveTo>
                  <a:pt x="174282" y="3784"/>
                </a:moveTo>
                <a:lnTo>
                  <a:pt x="72618" y="3784"/>
                </a:lnTo>
                <a:lnTo>
                  <a:pt x="63906" y="7569"/>
                </a:lnTo>
                <a:lnTo>
                  <a:pt x="182994" y="7569"/>
                </a:lnTo>
                <a:lnTo>
                  <a:pt x="174282" y="3784"/>
                </a:lnTo>
                <a:close/>
              </a:path>
              <a:path w="247015" h="125095">
                <a:moveTo>
                  <a:pt x="148132" y="0"/>
                </a:moveTo>
                <a:lnTo>
                  <a:pt x="98755" y="0"/>
                </a:lnTo>
                <a:lnTo>
                  <a:pt x="92951" y="3784"/>
                </a:lnTo>
                <a:lnTo>
                  <a:pt x="153949" y="3784"/>
                </a:lnTo>
                <a:lnTo>
                  <a:pt x="148132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7577330" y="5416296"/>
            <a:ext cx="73660" cy="128270"/>
          </a:xfrm>
          <a:custGeom>
            <a:avLst/>
            <a:gdLst/>
            <a:ahLst/>
            <a:cxnLst/>
            <a:rect l="l" t="t" r="r" b="b"/>
            <a:pathLst>
              <a:path w="73659" h="128270">
                <a:moveTo>
                  <a:pt x="23406" y="0"/>
                </a:moveTo>
                <a:lnTo>
                  <a:pt x="0" y="22593"/>
                </a:lnTo>
                <a:lnTo>
                  <a:pt x="17551" y="41414"/>
                </a:lnTo>
                <a:lnTo>
                  <a:pt x="11696" y="56476"/>
                </a:lnTo>
                <a:lnTo>
                  <a:pt x="73151" y="128015"/>
                </a:lnTo>
                <a:lnTo>
                  <a:pt x="23406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7501125" y="5416299"/>
            <a:ext cx="299085" cy="368935"/>
          </a:xfrm>
          <a:custGeom>
            <a:avLst/>
            <a:gdLst/>
            <a:ahLst/>
            <a:cxnLst/>
            <a:rect l="l" t="t" r="r" b="b"/>
            <a:pathLst>
              <a:path w="299084" h="368935">
                <a:moveTo>
                  <a:pt x="87858" y="0"/>
                </a:moveTo>
                <a:lnTo>
                  <a:pt x="26365" y="18618"/>
                </a:lnTo>
                <a:lnTo>
                  <a:pt x="0" y="368808"/>
                </a:lnTo>
                <a:lnTo>
                  <a:pt x="298703" y="368808"/>
                </a:lnTo>
                <a:lnTo>
                  <a:pt x="283008" y="134112"/>
                </a:lnTo>
                <a:lnTo>
                  <a:pt x="149351" y="134112"/>
                </a:lnTo>
                <a:lnTo>
                  <a:pt x="79070" y="55880"/>
                </a:lnTo>
                <a:lnTo>
                  <a:pt x="87858" y="40970"/>
                </a:lnTo>
                <a:lnTo>
                  <a:pt x="67360" y="22352"/>
                </a:lnTo>
                <a:lnTo>
                  <a:pt x="87858" y="0"/>
                </a:lnTo>
                <a:close/>
              </a:path>
              <a:path w="299084" h="368935">
                <a:moveTo>
                  <a:pt x="207924" y="3721"/>
                </a:moveTo>
                <a:lnTo>
                  <a:pt x="225501" y="22352"/>
                </a:lnTo>
                <a:lnTo>
                  <a:pt x="207924" y="40970"/>
                </a:lnTo>
                <a:lnTo>
                  <a:pt x="213779" y="55880"/>
                </a:lnTo>
                <a:lnTo>
                  <a:pt x="149351" y="134112"/>
                </a:lnTo>
                <a:lnTo>
                  <a:pt x="283008" y="134112"/>
                </a:lnTo>
                <a:lnTo>
                  <a:pt x="275285" y="18618"/>
                </a:lnTo>
                <a:lnTo>
                  <a:pt x="207924" y="3721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7647429" y="5416296"/>
            <a:ext cx="73660" cy="128270"/>
          </a:xfrm>
          <a:custGeom>
            <a:avLst/>
            <a:gdLst/>
            <a:ahLst/>
            <a:cxnLst/>
            <a:rect l="l" t="t" r="r" b="b"/>
            <a:pathLst>
              <a:path w="73659" h="128270">
                <a:moveTo>
                  <a:pt x="49745" y="0"/>
                </a:moveTo>
                <a:lnTo>
                  <a:pt x="0" y="128015"/>
                </a:lnTo>
                <a:lnTo>
                  <a:pt x="61455" y="56476"/>
                </a:lnTo>
                <a:lnTo>
                  <a:pt x="55600" y="41414"/>
                </a:lnTo>
                <a:lnTo>
                  <a:pt x="73152" y="22593"/>
                </a:lnTo>
                <a:lnTo>
                  <a:pt x="49745" y="0"/>
                </a:lnTo>
                <a:close/>
              </a:path>
            </a:pathLst>
          </a:custGeom>
          <a:solidFill>
            <a:srgbClr val="FFDD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7549891" y="5187689"/>
            <a:ext cx="189230" cy="329565"/>
          </a:xfrm>
          <a:custGeom>
            <a:avLst/>
            <a:gdLst/>
            <a:ahLst/>
            <a:cxnLst/>
            <a:rect l="l" t="t" r="r" b="b"/>
            <a:pathLst>
              <a:path w="189229" h="329564">
                <a:moveTo>
                  <a:pt x="119202" y="205739"/>
                </a:moveTo>
                <a:lnTo>
                  <a:pt x="75590" y="205739"/>
                </a:lnTo>
                <a:lnTo>
                  <a:pt x="72682" y="220713"/>
                </a:lnTo>
                <a:lnTo>
                  <a:pt x="58153" y="224447"/>
                </a:lnTo>
                <a:lnTo>
                  <a:pt x="95948" y="329183"/>
                </a:lnTo>
                <a:lnTo>
                  <a:pt x="133743" y="224447"/>
                </a:lnTo>
                <a:lnTo>
                  <a:pt x="119202" y="220713"/>
                </a:lnTo>
                <a:lnTo>
                  <a:pt x="119202" y="205739"/>
                </a:lnTo>
                <a:close/>
              </a:path>
              <a:path w="189229" h="329564">
                <a:moveTo>
                  <a:pt x="127927" y="202006"/>
                </a:moveTo>
                <a:lnTo>
                  <a:pt x="63969" y="202006"/>
                </a:lnTo>
                <a:lnTo>
                  <a:pt x="66878" y="205739"/>
                </a:lnTo>
                <a:lnTo>
                  <a:pt x="125018" y="205739"/>
                </a:lnTo>
                <a:lnTo>
                  <a:pt x="127927" y="202006"/>
                </a:lnTo>
                <a:close/>
              </a:path>
              <a:path w="189229" h="329564">
                <a:moveTo>
                  <a:pt x="136651" y="198259"/>
                </a:moveTo>
                <a:lnTo>
                  <a:pt x="58153" y="198259"/>
                </a:lnTo>
                <a:lnTo>
                  <a:pt x="61061" y="202006"/>
                </a:lnTo>
                <a:lnTo>
                  <a:pt x="133743" y="202006"/>
                </a:lnTo>
                <a:lnTo>
                  <a:pt x="136651" y="198259"/>
                </a:lnTo>
                <a:close/>
              </a:path>
              <a:path w="189229" h="329564">
                <a:moveTo>
                  <a:pt x="142468" y="194525"/>
                </a:moveTo>
                <a:lnTo>
                  <a:pt x="49428" y="194525"/>
                </a:lnTo>
                <a:lnTo>
                  <a:pt x="52336" y="198259"/>
                </a:lnTo>
                <a:lnTo>
                  <a:pt x="142468" y="198259"/>
                </a:lnTo>
                <a:lnTo>
                  <a:pt x="142468" y="194525"/>
                </a:lnTo>
                <a:close/>
              </a:path>
              <a:path w="189229" h="329564">
                <a:moveTo>
                  <a:pt x="154089" y="187045"/>
                </a:moveTo>
                <a:lnTo>
                  <a:pt x="40703" y="187045"/>
                </a:lnTo>
                <a:lnTo>
                  <a:pt x="46520" y="194525"/>
                </a:lnTo>
                <a:lnTo>
                  <a:pt x="148272" y="194525"/>
                </a:lnTo>
                <a:lnTo>
                  <a:pt x="154089" y="187045"/>
                </a:lnTo>
                <a:close/>
              </a:path>
              <a:path w="189229" h="329564">
                <a:moveTo>
                  <a:pt x="159905" y="179565"/>
                </a:moveTo>
                <a:lnTo>
                  <a:pt x="31978" y="179565"/>
                </a:lnTo>
                <a:lnTo>
                  <a:pt x="37795" y="187045"/>
                </a:lnTo>
                <a:lnTo>
                  <a:pt x="156997" y="187045"/>
                </a:lnTo>
                <a:lnTo>
                  <a:pt x="156997" y="183299"/>
                </a:lnTo>
                <a:lnTo>
                  <a:pt x="159905" y="183299"/>
                </a:lnTo>
                <a:lnTo>
                  <a:pt x="159905" y="179565"/>
                </a:lnTo>
                <a:close/>
              </a:path>
              <a:path w="189229" h="329564">
                <a:moveTo>
                  <a:pt x="156997" y="41147"/>
                </a:moveTo>
                <a:lnTo>
                  <a:pt x="23266" y="41147"/>
                </a:lnTo>
                <a:lnTo>
                  <a:pt x="23266" y="44894"/>
                </a:lnTo>
                <a:lnTo>
                  <a:pt x="8724" y="63601"/>
                </a:lnTo>
                <a:lnTo>
                  <a:pt x="8724" y="67335"/>
                </a:lnTo>
                <a:lnTo>
                  <a:pt x="5816" y="71081"/>
                </a:lnTo>
                <a:lnTo>
                  <a:pt x="5816" y="78562"/>
                </a:lnTo>
                <a:lnTo>
                  <a:pt x="2908" y="82295"/>
                </a:lnTo>
                <a:lnTo>
                  <a:pt x="2908" y="101003"/>
                </a:lnTo>
                <a:lnTo>
                  <a:pt x="0" y="101003"/>
                </a:lnTo>
                <a:lnTo>
                  <a:pt x="0" y="112229"/>
                </a:lnTo>
                <a:lnTo>
                  <a:pt x="2908" y="119710"/>
                </a:lnTo>
                <a:lnTo>
                  <a:pt x="2908" y="127190"/>
                </a:lnTo>
                <a:lnTo>
                  <a:pt x="5816" y="130936"/>
                </a:lnTo>
                <a:lnTo>
                  <a:pt x="5816" y="138417"/>
                </a:lnTo>
                <a:lnTo>
                  <a:pt x="8724" y="142151"/>
                </a:lnTo>
                <a:lnTo>
                  <a:pt x="8724" y="145897"/>
                </a:lnTo>
                <a:lnTo>
                  <a:pt x="11633" y="149631"/>
                </a:lnTo>
                <a:lnTo>
                  <a:pt x="11633" y="153377"/>
                </a:lnTo>
                <a:lnTo>
                  <a:pt x="17449" y="160858"/>
                </a:lnTo>
                <a:lnTo>
                  <a:pt x="17449" y="164591"/>
                </a:lnTo>
                <a:lnTo>
                  <a:pt x="20358" y="168338"/>
                </a:lnTo>
                <a:lnTo>
                  <a:pt x="23266" y="168338"/>
                </a:lnTo>
                <a:lnTo>
                  <a:pt x="26174" y="172084"/>
                </a:lnTo>
                <a:lnTo>
                  <a:pt x="26174" y="175818"/>
                </a:lnTo>
                <a:lnTo>
                  <a:pt x="29082" y="179565"/>
                </a:lnTo>
                <a:lnTo>
                  <a:pt x="162813" y="179565"/>
                </a:lnTo>
                <a:lnTo>
                  <a:pt x="177355" y="160858"/>
                </a:lnTo>
                <a:lnTo>
                  <a:pt x="177355" y="157111"/>
                </a:lnTo>
                <a:lnTo>
                  <a:pt x="180263" y="157111"/>
                </a:lnTo>
                <a:lnTo>
                  <a:pt x="180263" y="149631"/>
                </a:lnTo>
                <a:lnTo>
                  <a:pt x="183172" y="142151"/>
                </a:lnTo>
                <a:lnTo>
                  <a:pt x="186067" y="138417"/>
                </a:lnTo>
                <a:lnTo>
                  <a:pt x="186067" y="127190"/>
                </a:lnTo>
                <a:lnTo>
                  <a:pt x="188975" y="119710"/>
                </a:lnTo>
                <a:lnTo>
                  <a:pt x="188975" y="86042"/>
                </a:lnTo>
                <a:lnTo>
                  <a:pt x="186067" y="82295"/>
                </a:lnTo>
                <a:lnTo>
                  <a:pt x="186067" y="71081"/>
                </a:lnTo>
                <a:lnTo>
                  <a:pt x="183172" y="67335"/>
                </a:lnTo>
                <a:lnTo>
                  <a:pt x="183172" y="63601"/>
                </a:lnTo>
                <a:lnTo>
                  <a:pt x="180263" y="63601"/>
                </a:lnTo>
                <a:lnTo>
                  <a:pt x="180263" y="56121"/>
                </a:lnTo>
                <a:lnTo>
                  <a:pt x="177355" y="56121"/>
                </a:lnTo>
                <a:lnTo>
                  <a:pt x="177355" y="52374"/>
                </a:lnTo>
                <a:lnTo>
                  <a:pt x="174447" y="52374"/>
                </a:lnTo>
                <a:lnTo>
                  <a:pt x="174447" y="48640"/>
                </a:lnTo>
                <a:lnTo>
                  <a:pt x="168630" y="48640"/>
                </a:lnTo>
                <a:lnTo>
                  <a:pt x="168630" y="44894"/>
                </a:lnTo>
                <a:lnTo>
                  <a:pt x="159905" y="44894"/>
                </a:lnTo>
                <a:lnTo>
                  <a:pt x="156997" y="41147"/>
                </a:lnTo>
                <a:close/>
              </a:path>
              <a:path w="189229" h="329564">
                <a:moveTo>
                  <a:pt x="148272" y="37414"/>
                </a:moveTo>
                <a:lnTo>
                  <a:pt x="29082" y="37414"/>
                </a:lnTo>
                <a:lnTo>
                  <a:pt x="26174" y="41147"/>
                </a:lnTo>
                <a:lnTo>
                  <a:pt x="148272" y="41147"/>
                </a:lnTo>
                <a:lnTo>
                  <a:pt x="148272" y="37414"/>
                </a:lnTo>
                <a:close/>
              </a:path>
              <a:path w="189229" h="329564">
                <a:moveTo>
                  <a:pt x="145376" y="33667"/>
                </a:moveTo>
                <a:lnTo>
                  <a:pt x="34886" y="33667"/>
                </a:lnTo>
                <a:lnTo>
                  <a:pt x="31978" y="37414"/>
                </a:lnTo>
                <a:lnTo>
                  <a:pt x="145376" y="37414"/>
                </a:lnTo>
                <a:lnTo>
                  <a:pt x="145376" y="33667"/>
                </a:lnTo>
                <a:close/>
              </a:path>
              <a:path w="189229" h="329564">
                <a:moveTo>
                  <a:pt x="95948" y="7492"/>
                </a:moveTo>
                <a:lnTo>
                  <a:pt x="72682" y="7492"/>
                </a:lnTo>
                <a:lnTo>
                  <a:pt x="72682" y="18707"/>
                </a:lnTo>
                <a:lnTo>
                  <a:pt x="69773" y="18707"/>
                </a:lnTo>
                <a:lnTo>
                  <a:pt x="69773" y="26187"/>
                </a:lnTo>
                <a:lnTo>
                  <a:pt x="66878" y="26187"/>
                </a:lnTo>
                <a:lnTo>
                  <a:pt x="66878" y="29933"/>
                </a:lnTo>
                <a:lnTo>
                  <a:pt x="63969" y="29933"/>
                </a:lnTo>
                <a:lnTo>
                  <a:pt x="63969" y="33667"/>
                </a:lnTo>
                <a:lnTo>
                  <a:pt x="142468" y="33667"/>
                </a:lnTo>
                <a:lnTo>
                  <a:pt x="142468" y="29933"/>
                </a:lnTo>
                <a:lnTo>
                  <a:pt x="127925" y="11226"/>
                </a:lnTo>
                <a:lnTo>
                  <a:pt x="95948" y="11226"/>
                </a:lnTo>
                <a:lnTo>
                  <a:pt x="95948" y="7492"/>
                </a:lnTo>
                <a:close/>
              </a:path>
              <a:path w="189229" h="329564">
                <a:moveTo>
                  <a:pt x="122110" y="3746"/>
                </a:moveTo>
                <a:lnTo>
                  <a:pt x="101765" y="3746"/>
                </a:lnTo>
                <a:lnTo>
                  <a:pt x="101765" y="7492"/>
                </a:lnTo>
                <a:lnTo>
                  <a:pt x="98856" y="7492"/>
                </a:lnTo>
                <a:lnTo>
                  <a:pt x="98856" y="11226"/>
                </a:lnTo>
                <a:lnTo>
                  <a:pt x="127925" y="11226"/>
                </a:lnTo>
                <a:lnTo>
                  <a:pt x="122110" y="3746"/>
                </a:lnTo>
                <a:close/>
              </a:path>
              <a:path w="189229" h="329564">
                <a:moveTo>
                  <a:pt x="90131" y="3746"/>
                </a:moveTo>
                <a:lnTo>
                  <a:pt x="75590" y="3746"/>
                </a:lnTo>
                <a:lnTo>
                  <a:pt x="75590" y="7492"/>
                </a:lnTo>
                <a:lnTo>
                  <a:pt x="90131" y="7492"/>
                </a:lnTo>
                <a:lnTo>
                  <a:pt x="90131" y="3746"/>
                </a:lnTo>
                <a:close/>
              </a:path>
              <a:path w="189229" h="329564">
                <a:moveTo>
                  <a:pt x="81406" y="0"/>
                </a:moveTo>
                <a:lnTo>
                  <a:pt x="78498" y="3746"/>
                </a:lnTo>
                <a:lnTo>
                  <a:pt x="81406" y="3746"/>
                </a:lnTo>
                <a:lnTo>
                  <a:pt x="81406" y="0"/>
                </a:lnTo>
                <a:close/>
              </a:path>
              <a:path w="189229" h="329564">
                <a:moveTo>
                  <a:pt x="116293" y="0"/>
                </a:moveTo>
                <a:lnTo>
                  <a:pt x="110477" y="0"/>
                </a:lnTo>
                <a:lnTo>
                  <a:pt x="107581" y="3746"/>
                </a:lnTo>
                <a:lnTo>
                  <a:pt x="116293" y="3746"/>
                </a:lnTo>
                <a:lnTo>
                  <a:pt x="116293" y="0"/>
                </a:lnTo>
                <a:close/>
              </a:path>
            </a:pathLst>
          </a:custGeom>
          <a:solidFill>
            <a:srgbClr val="FFBF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7607803" y="528218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04" y="0"/>
                </a:lnTo>
              </a:path>
            </a:pathLst>
          </a:custGeom>
          <a:ln w="12191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7674864" y="527608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2" y="0"/>
                </a:moveTo>
                <a:lnTo>
                  <a:pt x="2438" y="0"/>
                </a:lnTo>
                <a:lnTo>
                  <a:pt x="2438" y="4064"/>
                </a:lnTo>
                <a:lnTo>
                  <a:pt x="0" y="4064"/>
                </a:lnTo>
                <a:lnTo>
                  <a:pt x="0" y="8128"/>
                </a:lnTo>
                <a:lnTo>
                  <a:pt x="2438" y="8128"/>
                </a:lnTo>
                <a:lnTo>
                  <a:pt x="2438" y="12192"/>
                </a:lnTo>
                <a:lnTo>
                  <a:pt x="12192" y="12192"/>
                </a:lnTo>
                <a:lnTo>
                  <a:pt x="12192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7985753" y="4998713"/>
            <a:ext cx="499872" cy="12222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4713841" y="2631376"/>
            <a:ext cx="1068705" cy="62230"/>
          </a:xfrm>
          <a:custGeom>
            <a:avLst/>
            <a:gdLst/>
            <a:ahLst/>
            <a:cxnLst/>
            <a:rect l="l" t="t" r="r" b="b"/>
            <a:pathLst>
              <a:path w="1068704" h="62230">
                <a:moveTo>
                  <a:pt x="0" y="34988"/>
                </a:moveTo>
                <a:lnTo>
                  <a:pt x="377215" y="62217"/>
                </a:lnTo>
                <a:lnTo>
                  <a:pt x="363486" y="0"/>
                </a:lnTo>
                <a:lnTo>
                  <a:pt x="1068565" y="61506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5746487" y="2604990"/>
            <a:ext cx="178435" cy="170815"/>
          </a:xfrm>
          <a:custGeom>
            <a:avLst/>
            <a:gdLst/>
            <a:ahLst/>
            <a:cxnLst/>
            <a:rect l="l" t="t" r="r" b="b"/>
            <a:pathLst>
              <a:path w="178435" h="170814">
                <a:moveTo>
                  <a:pt x="14909" y="0"/>
                </a:moveTo>
                <a:lnTo>
                  <a:pt x="0" y="170802"/>
                </a:lnTo>
                <a:lnTo>
                  <a:pt x="178257" y="100304"/>
                </a:lnTo>
                <a:lnTo>
                  <a:pt x="14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4571340" y="2582912"/>
            <a:ext cx="177165" cy="171450"/>
          </a:xfrm>
          <a:custGeom>
            <a:avLst/>
            <a:gdLst/>
            <a:ahLst/>
            <a:cxnLst/>
            <a:rect l="l" t="t" r="r" b="b"/>
            <a:pathLst>
              <a:path w="177164" h="171450">
                <a:moveTo>
                  <a:pt x="177164" y="0"/>
                </a:moveTo>
                <a:lnTo>
                  <a:pt x="0" y="73164"/>
                </a:lnTo>
                <a:lnTo>
                  <a:pt x="164833" y="171005"/>
                </a:lnTo>
                <a:lnTo>
                  <a:pt x="1771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 txBox="1"/>
          <p:nvPr/>
        </p:nvSpPr>
        <p:spPr>
          <a:xfrm>
            <a:off x="4866763" y="2141005"/>
            <a:ext cx="1055370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800" b="1" i="1" dirty="0">
                <a:latin typeface="Arial"/>
                <a:cs typeface="Arial"/>
              </a:rPr>
              <a:t>Satellite  </a:t>
            </a:r>
            <a:r>
              <a:rPr sz="1800" b="1" i="1" spc="-10" dirty="0">
                <a:latin typeface="Arial"/>
                <a:cs typeface="Arial"/>
              </a:rPr>
              <a:t>N</a:t>
            </a:r>
            <a:r>
              <a:rPr sz="1800" b="1" i="1" dirty="0">
                <a:latin typeface="Arial"/>
                <a:cs typeface="Arial"/>
              </a:rPr>
              <a:t>et</a:t>
            </a:r>
            <a:r>
              <a:rPr sz="1800" b="1" i="1" spc="-10" dirty="0">
                <a:latin typeface="Arial"/>
                <a:cs typeface="Arial"/>
              </a:rPr>
              <a:t>w</a:t>
            </a:r>
            <a:r>
              <a:rPr sz="1800" b="1" i="1" dirty="0">
                <a:latin typeface="Arial"/>
                <a:cs typeface="Arial"/>
              </a:rPr>
              <a:t>o</a:t>
            </a:r>
            <a:r>
              <a:rPr sz="1800" b="1" i="1" spc="-10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k</a:t>
            </a:r>
            <a:r>
              <a:rPr sz="1800" b="1" i="1" spc="-5" dirty="0"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016752" y="1624583"/>
            <a:ext cx="3093720" cy="1889760"/>
          </a:xfrm>
          <a:custGeom>
            <a:avLst/>
            <a:gdLst/>
            <a:ahLst/>
            <a:cxnLst/>
            <a:rect l="l" t="t" r="r" b="b"/>
            <a:pathLst>
              <a:path w="3093720" h="1889760">
                <a:moveTo>
                  <a:pt x="0" y="0"/>
                </a:moveTo>
                <a:lnTo>
                  <a:pt x="3093720" y="0"/>
                </a:lnTo>
                <a:lnTo>
                  <a:pt x="3093720" y="1889760"/>
                </a:lnTo>
                <a:lnTo>
                  <a:pt x="0" y="188976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 txBox="1"/>
          <p:nvPr/>
        </p:nvSpPr>
        <p:spPr>
          <a:xfrm>
            <a:off x="6096953" y="1662041"/>
            <a:ext cx="2845435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20"/>
              </a:lnSpc>
            </a:pPr>
            <a:r>
              <a:rPr sz="2000" b="1" spc="-5" dirty="0">
                <a:latin typeface="Arial"/>
                <a:cs typeface="Arial"/>
              </a:rPr>
              <a:t>Medical Data </a:t>
            </a:r>
            <a:r>
              <a:rPr sz="2000" b="1" spc="-10" dirty="0">
                <a:latin typeface="Arial"/>
                <a:cs typeface="Arial"/>
              </a:rPr>
              <a:t>Server </a:t>
            </a:r>
            <a:r>
              <a:rPr sz="2000" b="1" spc="-5" dirty="0">
                <a:latin typeface="Arial"/>
                <a:cs typeface="Arial"/>
              </a:rPr>
              <a:t>for  Data </a:t>
            </a:r>
            <a:r>
              <a:rPr sz="2000" b="1" dirty="0">
                <a:latin typeface="Arial"/>
                <a:cs typeface="Arial"/>
              </a:rPr>
              <a:t>Mining </a:t>
            </a:r>
            <a:r>
              <a:rPr sz="2000" b="1" spc="5" dirty="0">
                <a:latin typeface="Arial"/>
                <a:cs typeface="Arial"/>
              </a:rPr>
              <a:t>with  </a:t>
            </a:r>
            <a:r>
              <a:rPr sz="2000" b="1" dirty="0">
                <a:latin typeface="Arial"/>
                <a:cs typeface="Arial"/>
              </a:rPr>
              <a:t>Machine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Learning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300215" y="4291584"/>
            <a:ext cx="2786380" cy="203327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81915" marR="351790">
              <a:lnSpc>
                <a:spcPts val="2160"/>
              </a:lnSpc>
              <a:spcBef>
                <a:spcPts val="270"/>
              </a:spcBef>
            </a:pPr>
            <a:r>
              <a:rPr sz="2000" b="1" spc="-5" dirty="0">
                <a:latin typeface="Arial"/>
                <a:cs typeface="Arial"/>
              </a:rPr>
              <a:t>Medical Center and  </a:t>
            </a:r>
            <a:r>
              <a:rPr sz="2000" b="1" spc="-10" dirty="0">
                <a:latin typeface="Arial"/>
                <a:cs typeface="Arial"/>
              </a:rPr>
              <a:t>General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Hospitals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393065" algn="ctr">
              <a:lnSpc>
                <a:spcPct val="100000"/>
              </a:lnSpc>
              <a:spcBef>
                <a:spcPts val="1730"/>
              </a:spcBef>
            </a:pPr>
            <a:r>
              <a:rPr sz="1200" spc="-5" dirty="0">
                <a:solidFill>
                  <a:srgbClr val="8A8A8A"/>
                </a:solidFill>
                <a:latin typeface="Arial"/>
                <a:cs typeface="Arial"/>
              </a:rPr>
              <a:t>8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920874" y="5362854"/>
            <a:ext cx="67945" cy="102235"/>
          </a:xfrm>
          <a:custGeom>
            <a:avLst/>
            <a:gdLst/>
            <a:ahLst/>
            <a:cxnLst/>
            <a:rect l="l" t="t" r="r" b="b"/>
            <a:pathLst>
              <a:path w="67945" h="102235">
                <a:moveTo>
                  <a:pt x="67500" y="0"/>
                </a:moveTo>
                <a:lnTo>
                  <a:pt x="0" y="0"/>
                </a:lnTo>
                <a:lnTo>
                  <a:pt x="0" y="102209"/>
                </a:lnTo>
                <a:lnTo>
                  <a:pt x="67500" y="102209"/>
                </a:lnTo>
                <a:lnTo>
                  <a:pt x="67500" y="0"/>
                </a:lnTo>
                <a:close/>
              </a:path>
            </a:pathLst>
          </a:custGeom>
          <a:solidFill>
            <a:srgbClr val="E9290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7851647" y="5256987"/>
            <a:ext cx="204470" cy="106045"/>
          </a:xfrm>
          <a:custGeom>
            <a:avLst/>
            <a:gdLst/>
            <a:ahLst/>
            <a:cxnLst/>
            <a:rect l="l" t="t" r="r" b="b"/>
            <a:pathLst>
              <a:path w="204470" h="106045">
                <a:moveTo>
                  <a:pt x="204216" y="0"/>
                </a:moveTo>
                <a:lnTo>
                  <a:pt x="0" y="0"/>
                </a:lnTo>
                <a:lnTo>
                  <a:pt x="0" y="105867"/>
                </a:lnTo>
                <a:lnTo>
                  <a:pt x="204216" y="105867"/>
                </a:lnTo>
                <a:lnTo>
                  <a:pt x="204216" y="0"/>
                </a:lnTo>
                <a:close/>
              </a:path>
            </a:pathLst>
          </a:custGeom>
          <a:solidFill>
            <a:srgbClr val="E9290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7920874" y="5151120"/>
            <a:ext cx="67945" cy="106045"/>
          </a:xfrm>
          <a:custGeom>
            <a:avLst/>
            <a:gdLst/>
            <a:ahLst/>
            <a:cxnLst/>
            <a:rect l="l" t="t" r="r" b="b"/>
            <a:pathLst>
              <a:path w="67945" h="106045">
                <a:moveTo>
                  <a:pt x="67500" y="0"/>
                </a:moveTo>
                <a:lnTo>
                  <a:pt x="0" y="0"/>
                </a:lnTo>
                <a:lnTo>
                  <a:pt x="0" y="105867"/>
                </a:lnTo>
                <a:lnTo>
                  <a:pt x="67500" y="105867"/>
                </a:lnTo>
                <a:lnTo>
                  <a:pt x="67500" y="0"/>
                </a:lnTo>
                <a:close/>
              </a:path>
            </a:pathLst>
          </a:custGeom>
          <a:solidFill>
            <a:srgbClr val="E9290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7851647" y="5151120"/>
            <a:ext cx="204470" cy="314325"/>
          </a:xfrm>
          <a:custGeom>
            <a:avLst/>
            <a:gdLst/>
            <a:ahLst/>
            <a:cxnLst/>
            <a:rect l="l" t="t" r="r" b="b"/>
            <a:pathLst>
              <a:path w="204470" h="314325">
                <a:moveTo>
                  <a:pt x="69227" y="0"/>
                </a:moveTo>
                <a:lnTo>
                  <a:pt x="69227" y="105867"/>
                </a:lnTo>
                <a:lnTo>
                  <a:pt x="0" y="105867"/>
                </a:lnTo>
                <a:lnTo>
                  <a:pt x="0" y="211734"/>
                </a:lnTo>
                <a:lnTo>
                  <a:pt x="69227" y="211734"/>
                </a:lnTo>
                <a:lnTo>
                  <a:pt x="69227" y="313943"/>
                </a:lnTo>
                <a:lnTo>
                  <a:pt x="136728" y="313943"/>
                </a:lnTo>
                <a:lnTo>
                  <a:pt x="136728" y="211734"/>
                </a:lnTo>
                <a:lnTo>
                  <a:pt x="204216" y="211734"/>
                </a:lnTo>
                <a:lnTo>
                  <a:pt x="204216" y="105867"/>
                </a:lnTo>
                <a:lnTo>
                  <a:pt x="136728" y="105867"/>
                </a:lnTo>
                <a:lnTo>
                  <a:pt x="136728" y="0"/>
                </a:lnTo>
                <a:lnTo>
                  <a:pt x="69227" y="0"/>
                </a:lnTo>
                <a:close/>
              </a:path>
            </a:pathLst>
          </a:custGeom>
          <a:ln w="11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917447" y="2276855"/>
            <a:ext cx="1639811" cy="17282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1252475" y="3754887"/>
            <a:ext cx="219963" cy="2242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 txBox="1"/>
          <p:nvPr/>
        </p:nvSpPr>
        <p:spPr>
          <a:xfrm>
            <a:off x="130175" y="2762639"/>
            <a:ext cx="66548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400" b="1" spc="-8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831848" y="2996183"/>
            <a:ext cx="795655" cy="304800"/>
          </a:xfrm>
          <a:custGeom>
            <a:avLst/>
            <a:gdLst/>
            <a:ahLst/>
            <a:cxnLst/>
            <a:rect l="l" t="t" r="r" b="b"/>
            <a:pathLst>
              <a:path w="795655" h="304800">
                <a:moveTo>
                  <a:pt x="0" y="0"/>
                </a:moveTo>
                <a:lnTo>
                  <a:pt x="795527" y="0"/>
                </a:lnTo>
                <a:lnTo>
                  <a:pt x="795527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 txBox="1"/>
          <p:nvPr/>
        </p:nvSpPr>
        <p:spPr>
          <a:xfrm>
            <a:off x="1817687" y="2872232"/>
            <a:ext cx="63944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oble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817687" y="3009391"/>
            <a:ext cx="69723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13664" y="1228788"/>
            <a:ext cx="205422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Medical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support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113664" y="1594548"/>
            <a:ext cx="1818005" cy="61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developing  </a:t>
            </a:r>
            <a:r>
              <a:rPr sz="2400" spc="-5" dirty="0">
                <a:latin typeface="Calibri"/>
                <a:cs typeface="Calibri"/>
              </a:rPr>
              <a:t>countries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41019" y="2823968"/>
            <a:ext cx="2018030" cy="1256030"/>
          </a:xfrm>
          <a:custGeom>
            <a:avLst/>
            <a:gdLst/>
            <a:ahLst/>
            <a:cxnLst/>
            <a:rect l="l" t="t" r="r" b="b"/>
            <a:pathLst>
              <a:path w="2018030" h="1256029">
                <a:moveTo>
                  <a:pt x="1109268" y="3124"/>
                </a:moveTo>
                <a:lnTo>
                  <a:pt x="1059078" y="3124"/>
                </a:lnTo>
                <a:lnTo>
                  <a:pt x="1054061" y="40512"/>
                </a:lnTo>
                <a:lnTo>
                  <a:pt x="1199616" y="49860"/>
                </a:lnTo>
                <a:lnTo>
                  <a:pt x="1204645" y="52971"/>
                </a:lnTo>
                <a:lnTo>
                  <a:pt x="1219695" y="15582"/>
                </a:lnTo>
                <a:lnTo>
                  <a:pt x="1209662" y="12471"/>
                </a:lnTo>
                <a:lnTo>
                  <a:pt x="1159471" y="9347"/>
                </a:lnTo>
                <a:lnTo>
                  <a:pt x="1109268" y="3124"/>
                </a:lnTo>
                <a:close/>
              </a:path>
              <a:path w="2018030" h="1256029">
                <a:moveTo>
                  <a:pt x="1008888" y="0"/>
                </a:moveTo>
                <a:lnTo>
                  <a:pt x="953681" y="3124"/>
                </a:lnTo>
                <a:lnTo>
                  <a:pt x="903478" y="3124"/>
                </a:lnTo>
                <a:lnTo>
                  <a:pt x="853287" y="9347"/>
                </a:lnTo>
                <a:lnTo>
                  <a:pt x="808113" y="12471"/>
                </a:lnTo>
                <a:lnTo>
                  <a:pt x="818146" y="49860"/>
                </a:lnTo>
                <a:lnTo>
                  <a:pt x="958697" y="40512"/>
                </a:lnTo>
                <a:lnTo>
                  <a:pt x="1054061" y="40512"/>
                </a:lnTo>
                <a:lnTo>
                  <a:pt x="1059078" y="3124"/>
                </a:lnTo>
                <a:lnTo>
                  <a:pt x="1008888" y="0"/>
                </a:lnTo>
                <a:close/>
              </a:path>
              <a:path w="2018030" h="1256029">
                <a:moveTo>
                  <a:pt x="627418" y="46748"/>
                </a:moveTo>
                <a:lnTo>
                  <a:pt x="612355" y="49860"/>
                </a:lnTo>
                <a:lnTo>
                  <a:pt x="567182" y="62331"/>
                </a:lnTo>
                <a:lnTo>
                  <a:pt x="527024" y="77901"/>
                </a:lnTo>
                <a:lnTo>
                  <a:pt x="481850" y="90373"/>
                </a:lnTo>
                <a:lnTo>
                  <a:pt x="441706" y="109067"/>
                </a:lnTo>
                <a:lnTo>
                  <a:pt x="406565" y="124650"/>
                </a:lnTo>
                <a:lnTo>
                  <a:pt x="441706" y="155803"/>
                </a:lnTo>
                <a:lnTo>
                  <a:pt x="511975" y="124650"/>
                </a:lnTo>
                <a:lnTo>
                  <a:pt x="552132" y="109067"/>
                </a:lnTo>
                <a:lnTo>
                  <a:pt x="592277" y="96596"/>
                </a:lnTo>
                <a:lnTo>
                  <a:pt x="637451" y="87248"/>
                </a:lnTo>
                <a:lnTo>
                  <a:pt x="647496" y="84137"/>
                </a:lnTo>
                <a:lnTo>
                  <a:pt x="627418" y="46748"/>
                </a:lnTo>
                <a:close/>
              </a:path>
              <a:path w="2018030" h="1256029">
                <a:moveTo>
                  <a:pt x="266026" y="202552"/>
                </a:moveTo>
                <a:lnTo>
                  <a:pt x="261010" y="205663"/>
                </a:lnTo>
                <a:lnTo>
                  <a:pt x="225869" y="230593"/>
                </a:lnTo>
                <a:lnTo>
                  <a:pt x="195757" y="252399"/>
                </a:lnTo>
                <a:lnTo>
                  <a:pt x="170662" y="277329"/>
                </a:lnTo>
                <a:lnTo>
                  <a:pt x="140538" y="302259"/>
                </a:lnTo>
                <a:lnTo>
                  <a:pt x="120459" y="330301"/>
                </a:lnTo>
                <a:lnTo>
                  <a:pt x="170662" y="349008"/>
                </a:lnTo>
                <a:lnTo>
                  <a:pt x="220853" y="299148"/>
                </a:lnTo>
                <a:lnTo>
                  <a:pt x="245948" y="277329"/>
                </a:lnTo>
                <a:lnTo>
                  <a:pt x="276059" y="252399"/>
                </a:lnTo>
                <a:lnTo>
                  <a:pt x="301155" y="233705"/>
                </a:lnTo>
                <a:lnTo>
                  <a:pt x="311200" y="227482"/>
                </a:lnTo>
                <a:lnTo>
                  <a:pt x="266026" y="202552"/>
                </a:lnTo>
                <a:close/>
              </a:path>
              <a:path w="2018030" h="1256029">
                <a:moveTo>
                  <a:pt x="45173" y="436257"/>
                </a:moveTo>
                <a:lnTo>
                  <a:pt x="40157" y="442480"/>
                </a:lnTo>
                <a:lnTo>
                  <a:pt x="30111" y="470534"/>
                </a:lnTo>
                <a:lnTo>
                  <a:pt x="15062" y="501688"/>
                </a:lnTo>
                <a:lnTo>
                  <a:pt x="10033" y="532853"/>
                </a:lnTo>
                <a:lnTo>
                  <a:pt x="0" y="564007"/>
                </a:lnTo>
                <a:lnTo>
                  <a:pt x="0" y="592061"/>
                </a:lnTo>
                <a:lnTo>
                  <a:pt x="60236" y="595172"/>
                </a:lnTo>
                <a:lnTo>
                  <a:pt x="60236" y="567131"/>
                </a:lnTo>
                <a:lnTo>
                  <a:pt x="70269" y="539089"/>
                </a:lnTo>
                <a:lnTo>
                  <a:pt x="75285" y="511035"/>
                </a:lnTo>
                <a:lnTo>
                  <a:pt x="85331" y="482993"/>
                </a:lnTo>
                <a:lnTo>
                  <a:pt x="100380" y="454952"/>
                </a:lnTo>
                <a:lnTo>
                  <a:pt x="100380" y="448716"/>
                </a:lnTo>
                <a:lnTo>
                  <a:pt x="45173" y="436257"/>
                </a:lnTo>
                <a:close/>
              </a:path>
              <a:path w="2018030" h="1256029">
                <a:moveTo>
                  <a:pt x="65252" y="704240"/>
                </a:moveTo>
                <a:lnTo>
                  <a:pt x="5016" y="707351"/>
                </a:lnTo>
                <a:lnTo>
                  <a:pt x="5016" y="722934"/>
                </a:lnTo>
                <a:lnTo>
                  <a:pt x="25095" y="785253"/>
                </a:lnTo>
                <a:lnTo>
                  <a:pt x="40157" y="813295"/>
                </a:lnTo>
                <a:lnTo>
                  <a:pt x="55206" y="844461"/>
                </a:lnTo>
                <a:lnTo>
                  <a:pt x="65252" y="860044"/>
                </a:lnTo>
                <a:lnTo>
                  <a:pt x="125488" y="844461"/>
                </a:lnTo>
                <a:lnTo>
                  <a:pt x="115443" y="831989"/>
                </a:lnTo>
                <a:lnTo>
                  <a:pt x="85331" y="775906"/>
                </a:lnTo>
                <a:lnTo>
                  <a:pt x="75285" y="747864"/>
                </a:lnTo>
                <a:lnTo>
                  <a:pt x="70269" y="719810"/>
                </a:lnTo>
                <a:lnTo>
                  <a:pt x="65252" y="704240"/>
                </a:lnTo>
                <a:close/>
              </a:path>
              <a:path w="2018030" h="1256029">
                <a:moveTo>
                  <a:pt x="205790" y="944168"/>
                </a:moveTo>
                <a:lnTo>
                  <a:pt x="150583" y="965987"/>
                </a:lnTo>
                <a:lnTo>
                  <a:pt x="170662" y="978446"/>
                </a:lnTo>
                <a:lnTo>
                  <a:pt x="195757" y="1003376"/>
                </a:lnTo>
                <a:lnTo>
                  <a:pt x="225869" y="1028306"/>
                </a:lnTo>
                <a:lnTo>
                  <a:pt x="255981" y="1050124"/>
                </a:lnTo>
                <a:lnTo>
                  <a:pt x="311200" y="1084402"/>
                </a:lnTo>
                <a:lnTo>
                  <a:pt x="356374" y="1056347"/>
                </a:lnTo>
                <a:lnTo>
                  <a:pt x="336295" y="1047000"/>
                </a:lnTo>
                <a:lnTo>
                  <a:pt x="245948" y="981570"/>
                </a:lnTo>
                <a:lnTo>
                  <a:pt x="220853" y="959751"/>
                </a:lnTo>
                <a:lnTo>
                  <a:pt x="205790" y="944168"/>
                </a:lnTo>
                <a:close/>
              </a:path>
              <a:path w="2018030" h="1256029">
                <a:moveTo>
                  <a:pt x="496912" y="1124902"/>
                </a:moveTo>
                <a:lnTo>
                  <a:pt x="461784" y="1156068"/>
                </a:lnTo>
                <a:lnTo>
                  <a:pt x="481850" y="1165415"/>
                </a:lnTo>
                <a:lnTo>
                  <a:pt x="522008" y="1180998"/>
                </a:lnTo>
                <a:lnTo>
                  <a:pt x="657529" y="1218387"/>
                </a:lnTo>
                <a:lnTo>
                  <a:pt x="687654" y="1224622"/>
                </a:lnTo>
                <a:lnTo>
                  <a:pt x="707732" y="1187221"/>
                </a:lnTo>
                <a:lnTo>
                  <a:pt x="682625" y="1180998"/>
                </a:lnTo>
                <a:lnTo>
                  <a:pt x="637451" y="1171651"/>
                </a:lnTo>
                <a:lnTo>
                  <a:pt x="516991" y="1134249"/>
                </a:lnTo>
                <a:lnTo>
                  <a:pt x="496912" y="1124902"/>
                </a:lnTo>
                <a:close/>
              </a:path>
              <a:path w="2018030" h="1256029">
                <a:moveTo>
                  <a:pt x="883399" y="1212151"/>
                </a:moveTo>
                <a:lnTo>
                  <a:pt x="873366" y="1249553"/>
                </a:lnTo>
                <a:lnTo>
                  <a:pt x="903478" y="1252664"/>
                </a:lnTo>
                <a:lnTo>
                  <a:pt x="953681" y="1255776"/>
                </a:lnTo>
                <a:lnTo>
                  <a:pt x="1059078" y="1255776"/>
                </a:lnTo>
                <a:lnTo>
                  <a:pt x="1109268" y="1252664"/>
                </a:lnTo>
                <a:lnTo>
                  <a:pt x="1124331" y="1249553"/>
                </a:lnTo>
                <a:lnTo>
                  <a:pt x="1120150" y="1218387"/>
                </a:lnTo>
                <a:lnTo>
                  <a:pt x="958697" y="1218387"/>
                </a:lnTo>
                <a:lnTo>
                  <a:pt x="908507" y="1215275"/>
                </a:lnTo>
                <a:lnTo>
                  <a:pt x="883399" y="1212151"/>
                </a:lnTo>
                <a:close/>
              </a:path>
              <a:path w="2018030" h="1256029">
                <a:moveTo>
                  <a:pt x="1119314" y="1212151"/>
                </a:moveTo>
                <a:lnTo>
                  <a:pt x="1104252" y="1215275"/>
                </a:lnTo>
                <a:lnTo>
                  <a:pt x="1054061" y="1218387"/>
                </a:lnTo>
                <a:lnTo>
                  <a:pt x="1120150" y="1218387"/>
                </a:lnTo>
                <a:lnTo>
                  <a:pt x="1119314" y="1212151"/>
                </a:lnTo>
                <a:close/>
              </a:path>
              <a:path w="2018030" h="1256029">
                <a:moveTo>
                  <a:pt x="1505800" y="1128026"/>
                </a:moveTo>
                <a:lnTo>
                  <a:pt x="1460627" y="1146721"/>
                </a:lnTo>
                <a:lnTo>
                  <a:pt x="1420469" y="1159179"/>
                </a:lnTo>
                <a:lnTo>
                  <a:pt x="1375295" y="1171651"/>
                </a:lnTo>
                <a:lnTo>
                  <a:pt x="1294993" y="1190345"/>
                </a:lnTo>
                <a:lnTo>
                  <a:pt x="1310043" y="1227734"/>
                </a:lnTo>
                <a:lnTo>
                  <a:pt x="1355217" y="1218387"/>
                </a:lnTo>
                <a:lnTo>
                  <a:pt x="1445564" y="1193457"/>
                </a:lnTo>
                <a:lnTo>
                  <a:pt x="1485722" y="1180998"/>
                </a:lnTo>
                <a:lnTo>
                  <a:pt x="1530896" y="1165415"/>
                </a:lnTo>
                <a:lnTo>
                  <a:pt x="1540941" y="1162304"/>
                </a:lnTo>
                <a:lnTo>
                  <a:pt x="1505800" y="1128026"/>
                </a:lnTo>
                <a:close/>
              </a:path>
              <a:path w="2018030" h="1256029">
                <a:moveTo>
                  <a:pt x="1801939" y="950404"/>
                </a:moveTo>
                <a:lnTo>
                  <a:pt x="1791906" y="956640"/>
                </a:lnTo>
                <a:lnTo>
                  <a:pt x="1766811" y="981570"/>
                </a:lnTo>
                <a:lnTo>
                  <a:pt x="1741716" y="1003376"/>
                </a:lnTo>
                <a:lnTo>
                  <a:pt x="1711591" y="1025194"/>
                </a:lnTo>
                <a:lnTo>
                  <a:pt x="1676463" y="1043889"/>
                </a:lnTo>
                <a:lnTo>
                  <a:pt x="1651368" y="1062583"/>
                </a:lnTo>
                <a:lnTo>
                  <a:pt x="1691513" y="1090625"/>
                </a:lnTo>
                <a:lnTo>
                  <a:pt x="1721637" y="1071930"/>
                </a:lnTo>
                <a:lnTo>
                  <a:pt x="1751749" y="1050124"/>
                </a:lnTo>
                <a:lnTo>
                  <a:pt x="1786889" y="1028306"/>
                </a:lnTo>
                <a:lnTo>
                  <a:pt x="1817001" y="1003376"/>
                </a:lnTo>
                <a:lnTo>
                  <a:pt x="1842096" y="978446"/>
                </a:lnTo>
                <a:lnTo>
                  <a:pt x="1852142" y="969098"/>
                </a:lnTo>
                <a:lnTo>
                  <a:pt x="1801939" y="950404"/>
                </a:lnTo>
                <a:close/>
              </a:path>
              <a:path w="2018030" h="1256029">
                <a:moveTo>
                  <a:pt x="1947506" y="710463"/>
                </a:moveTo>
                <a:lnTo>
                  <a:pt x="1947506" y="716699"/>
                </a:lnTo>
                <a:lnTo>
                  <a:pt x="1937461" y="747864"/>
                </a:lnTo>
                <a:lnTo>
                  <a:pt x="1927428" y="775906"/>
                </a:lnTo>
                <a:lnTo>
                  <a:pt x="1897316" y="831989"/>
                </a:lnTo>
                <a:lnTo>
                  <a:pt x="1887270" y="853808"/>
                </a:lnTo>
                <a:lnTo>
                  <a:pt x="1942490" y="866266"/>
                </a:lnTo>
                <a:lnTo>
                  <a:pt x="1957539" y="844461"/>
                </a:lnTo>
                <a:lnTo>
                  <a:pt x="1972602" y="816419"/>
                </a:lnTo>
                <a:lnTo>
                  <a:pt x="1982635" y="785253"/>
                </a:lnTo>
                <a:lnTo>
                  <a:pt x="1997697" y="754087"/>
                </a:lnTo>
                <a:lnTo>
                  <a:pt x="2002713" y="726046"/>
                </a:lnTo>
                <a:lnTo>
                  <a:pt x="2007743" y="713587"/>
                </a:lnTo>
                <a:lnTo>
                  <a:pt x="1947506" y="710463"/>
                </a:lnTo>
                <a:close/>
              </a:path>
              <a:path w="2018030" h="1256029">
                <a:moveTo>
                  <a:pt x="1972602" y="445604"/>
                </a:moveTo>
                <a:lnTo>
                  <a:pt x="1912365" y="454952"/>
                </a:lnTo>
                <a:lnTo>
                  <a:pt x="1927428" y="479882"/>
                </a:lnTo>
                <a:lnTo>
                  <a:pt x="1937461" y="507923"/>
                </a:lnTo>
                <a:lnTo>
                  <a:pt x="1942490" y="539089"/>
                </a:lnTo>
                <a:lnTo>
                  <a:pt x="1952523" y="567131"/>
                </a:lnTo>
                <a:lnTo>
                  <a:pt x="1952523" y="598284"/>
                </a:lnTo>
                <a:lnTo>
                  <a:pt x="2017776" y="598284"/>
                </a:lnTo>
                <a:lnTo>
                  <a:pt x="2012759" y="564007"/>
                </a:lnTo>
                <a:lnTo>
                  <a:pt x="2007743" y="532853"/>
                </a:lnTo>
                <a:lnTo>
                  <a:pt x="1997697" y="501688"/>
                </a:lnTo>
                <a:lnTo>
                  <a:pt x="1987664" y="473646"/>
                </a:lnTo>
                <a:lnTo>
                  <a:pt x="1972602" y="445604"/>
                </a:lnTo>
                <a:close/>
              </a:path>
              <a:path w="2018030" h="1256029">
                <a:moveTo>
                  <a:pt x="1756765" y="208775"/>
                </a:moveTo>
                <a:lnTo>
                  <a:pt x="1711591" y="233705"/>
                </a:lnTo>
                <a:lnTo>
                  <a:pt x="1736686" y="252399"/>
                </a:lnTo>
                <a:lnTo>
                  <a:pt x="1766811" y="274218"/>
                </a:lnTo>
                <a:lnTo>
                  <a:pt x="1817001" y="324078"/>
                </a:lnTo>
                <a:lnTo>
                  <a:pt x="1842096" y="345884"/>
                </a:lnTo>
                <a:lnTo>
                  <a:pt x="1847113" y="352120"/>
                </a:lnTo>
                <a:lnTo>
                  <a:pt x="1902333" y="336537"/>
                </a:lnTo>
                <a:lnTo>
                  <a:pt x="1897316" y="330301"/>
                </a:lnTo>
                <a:lnTo>
                  <a:pt x="1872208" y="302259"/>
                </a:lnTo>
                <a:lnTo>
                  <a:pt x="1847113" y="277329"/>
                </a:lnTo>
                <a:lnTo>
                  <a:pt x="1817001" y="252399"/>
                </a:lnTo>
                <a:lnTo>
                  <a:pt x="1756765" y="208775"/>
                </a:lnTo>
                <a:close/>
              </a:path>
              <a:path w="2018030" h="1256029">
                <a:moveTo>
                  <a:pt x="1400390" y="49860"/>
                </a:moveTo>
                <a:lnTo>
                  <a:pt x="1395374" y="49860"/>
                </a:lnTo>
                <a:lnTo>
                  <a:pt x="1375295" y="84137"/>
                </a:lnTo>
                <a:lnTo>
                  <a:pt x="1415453" y="96596"/>
                </a:lnTo>
                <a:lnTo>
                  <a:pt x="1460627" y="109067"/>
                </a:lnTo>
                <a:lnTo>
                  <a:pt x="1495767" y="124650"/>
                </a:lnTo>
                <a:lnTo>
                  <a:pt x="1576070" y="155803"/>
                </a:lnTo>
                <a:lnTo>
                  <a:pt x="1576070" y="158927"/>
                </a:lnTo>
                <a:lnTo>
                  <a:pt x="1616227" y="127761"/>
                </a:lnTo>
                <a:lnTo>
                  <a:pt x="1611210" y="124650"/>
                </a:lnTo>
                <a:lnTo>
                  <a:pt x="1490738" y="77901"/>
                </a:lnTo>
                <a:lnTo>
                  <a:pt x="1445564" y="62331"/>
                </a:lnTo>
                <a:lnTo>
                  <a:pt x="1400390" y="498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1349133" y="2823968"/>
            <a:ext cx="251460" cy="50165"/>
          </a:xfrm>
          <a:custGeom>
            <a:avLst/>
            <a:gdLst/>
            <a:ahLst/>
            <a:cxnLst/>
            <a:rect l="l" t="t" r="r" b="b"/>
            <a:pathLst>
              <a:path w="251459" h="50164">
                <a:moveTo>
                  <a:pt x="245948" y="40512"/>
                </a:moveTo>
                <a:lnTo>
                  <a:pt x="195757" y="40512"/>
                </a:lnTo>
                <a:lnTo>
                  <a:pt x="150583" y="40512"/>
                </a:lnTo>
                <a:lnTo>
                  <a:pt x="100380" y="43624"/>
                </a:lnTo>
                <a:lnTo>
                  <a:pt x="55206" y="46748"/>
                </a:lnTo>
                <a:lnTo>
                  <a:pt x="10032" y="49860"/>
                </a:lnTo>
                <a:lnTo>
                  <a:pt x="0" y="12471"/>
                </a:lnTo>
                <a:lnTo>
                  <a:pt x="45173" y="9347"/>
                </a:lnTo>
                <a:lnTo>
                  <a:pt x="95364" y="3124"/>
                </a:lnTo>
                <a:lnTo>
                  <a:pt x="145567" y="3124"/>
                </a:lnTo>
                <a:lnTo>
                  <a:pt x="200774" y="0"/>
                </a:lnTo>
                <a:lnTo>
                  <a:pt x="250964" y="3124"/>
                </a:lnTo>
                <a:lnTo>
                  <a:pt x="245948" y="405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947585" y="2870716"/>
            <a:ext cx="241300" cy="109220"/>
          </a:xfrm>
          <a:custGeom>
            <a:avLst/>
            <a:gdLst/>
            <a:ahLst/>
            <a:cxnLst/>
            <a:rect l="l" t="t" r="r" b="b"/>
            <a:pathLst>
              <a:path w="241300" h="109219">
                <a:moveTo>
                  <a:pt x="240931" y="37388"/>
                </a:moveTo>
                <a:lnTo>
                  <a:pt x="230885" y="40500"/>
                </a:lnTo>
                <a:lnTo>
                  <a:pt x="185712" y="49847"/>
                </a:lnTo>
                <a:lnTo>
                  <a:pt x="145567" y="62318"/>
                </a:lnTo>
                <a:lnTo>
                  <a:pt x="105409" y="77901"/>
                </a:lnTo>
                <a:lnTo>
                  <a:pt x="70269" y="93484"/>
                </a:lnTo>
                <a:lnTo>
                  <a:pt x="35140" y="109054"/>
                </a:lnTo>
                <a:lnTo>
                  <a:pt x="0" y="77901"/>
                </a:lnTo>
                <a:lnTo>
                  <a:pt x="35140" y="62318"/>
                </a:lnTo>
                <a:lnTo>
                  <a:pt x="75285" y="43624"/>
                </a:lnTo>
                <a:lnTo>
                  <a:pt x="120459" y="31153"/>
                </a:lnTo>
                <a:lnTo>
                  <a:pt x="160616" y="15582"/>
                </a:lnTo>
                <a:lnTo>
                  <a:pt x="205790" y="3111"/>
                </a:lnTo>
                <a:lnTo>
                  <a:pt x="220852" y="0"/>
                </a:lnTo>
                <a:lnTo>
                  <a:pt x="240931" y="37388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661479" y="3026520"/>
            <a:ext cx="191135" cy="146685"/>
          </a:xfrm>
          <a:custGeom>
            <a:avLst/>
            <a:gdLst/>
            <a:ahLst/>
            <a:cxnLst/>
            <a:rect l="l" t="t" r="r" b="b"/>
            <a:pathLst>
              <a:path w="191134" h="146685">
                <a:moveTo>
                  <a:pt x="190741" y="24930"/>
                </a:moveTo>
                <a:lnTo>
                  <a:pt x="155600" y="49847"/>
                </a:lnTo>
                <a:lnTo>
                  <a:pt x="125488" y="74777"/>
                </a:lnTo>
                <a:lnTo>
                  <a:pt x="75298" y="121526"/>
                </a:lnTo>
                <a:lnTo>
                  <a:pt x="50203" y="146456"/>
                </a:lnTo>
                <a:lnTo>
                  <a:pt x="0" y="127749"/>
                </a:lnTo>
                <a:lnTo>
                  <a:pt x="20078" y="99707"/>
                </a:lnTo>
                <a:lnTo>
                  <a:pt x="50203" y="74777"/>
                </a:lnTo>
                <a:lnTo>
                  <a:pt x="75298" y="49847"/>
                </a:lnTo>
                <a:lnTo>
                  <a:pt x="105409" y="28041"/>
                </a:lnTo>
                <a:lnTo>
                  <a:pt x="140550" y="3111"/>
                </a:lnTo>
                <a:lnTo>
                  <a:pt x="145567" y="0"/>
                </a:lnTo>
                <a:lnTo>
                  <a:pt x="190741" y="2493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541019" y="3260225"/>
            <a:ext cx="100965" cy="159385"/>
          </a:xfrm>
          <a:custGeom>
            <a:avLst/>
            <a:gdLst/>
            <a:ahLst/>
            <a:cxnLst/>
            <a:rect l="l" t="t" r="r" b="b"/>
            <a:pathLst>
              <a:path w="100965" h="159385">
                <a:moveTo>
                  <a:pt x="100380" y="12458"/>
                </a:moveTo>
                <a:lnTo>
                  <a:pt x="100380" y="18694"/>
                </a:lnTo>
                <a:lnTo>
                  <a:pt x="85331" y="46736"/>
                </a:lnTo>
                <a:lnTo>
                  <a:pt x="75285" y="74777"/>
                </a:lnTo>
                <a:lnTo>
                  <a:pt x="70269" y="102831"/>
                </a:lnTo>
                <a:lnTo>
                  <a:pt x="60236" y="130873"/>
                </a:lnTo>
                <a:lnTo>
                  <a:pt x="60236" y="158915"/>
                </a:lnTo>
                <a:lnTo>
                  <a:pt x="0" y="155803"/>
                </a:lnTo>
                <a:lnTo>
                  <a:pt x="0" y="127749"/>
                </a:lnTo>
                <a:lnTo>
                  <a:pt x="10033" y="96596"/>
                </a:lnTo>
                <a:lnTo>
                  <a:pt x="15062" y="65430"/>
                </a:lnTo>
                <a:lnTo>
                  <a:pt x="30111" y="34277"/>
                </a:lnTo>
                <a:lnTo>
                  <a:pt x="40157" y="6222"/>
                </a:lnTo>
                <a:lnTo>
                  <a:pt x="45173" y="0"/>
                </a:lnTo>
                <a:lnTo>
                  <a:pt x="100380" y="12458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546036" y="3528208"/>
            <a:ext cx="120650" cy="156210"/>
          </a:xfrm>
          <a:custGeom>
            <a:avLst/>
            <a:gdLst/>
            <a:ahLst/>
            <a:cxnLst/>
            <a:rect l="l" t="t" r="r" b="b"/>
            <a:pathLst>
              <a:path w="120650" h="156210">
                <a:moveTo>
                  <a:pt x="60236" y="0"/>
                </a:moveTo>
                <a:lnTo>
                  <a:pt x="65252" y="15570"/>
                </a:lnTo>
                <a:lnTo>
                  <a:pt x="70269" y="43624"/>
                </a:lnTo>
                <a:lnTo>
                  <a:pt x="80314" y="71666"/>
                </a:lnTo>
                <a:lnTo>
                  <a:pt x="95364" y="99707"/>
                </a:lnTo>
                <a:lnTo>
                  <a:pt x="110426" y="127749"/>
                </a:lnTo>
                <a:lnTo>
                  <a:pt x="120472" y="140220"/>
                </a:lnTo>
                <a:lnTo>
                  <a:pt x="60236" y="155803"/>
                </a:lnTo>
                <a:lnTo>
                  <a:pt x="50190" y="140220"/>
                </a:lnTo>
                <a:lnTo>
                  <a:pt x="35140" y="109054"/>
                </a:lnTo>
                <a:lnTo>
                  <a:pt x="20078" y="81013"/>
                </a:lnTo>
                <a:lnTo>
                  <a:pt x="10045" y="49847"/>
                </a:lnTo>
                <a:lnTo>
                  <a:pt x="0" y="18694"/>
                </a:lnTo>
                <a:lnTo>
                  <a:pt x="0" y="3111"/>
                </a:lnTo>
                <a:lnTo>
                  <a:pt x="60236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691603" y="3768137"/>
            <a:ext cx="206375" cy="140335"/>
          </a:xfrm>
          <a:custGeom>
            <a:avLst/>
            <a:gdLst/>
            <a:ahLst/>
            <a:cxnLst/>
            <a:rect l="l" t="t" r="r" b="b"/>
            <a:pathLst>
              <a:path w="206375" h="140335">
                <a:moveTo>
                  <a:pt x="55206" y="0"/>
                </a:moveTo>
                <a:lnTo>
                  <a:pt x="70269" y="15582"/>
                </a:lnTo>
                <a:lnTo>
                  <a:pt x="95364" y="37401"/>
                </a:lnTo>
                <a:lnTo>
                  <a:pt x="125476" y="59207"/>
                </a:lnTo>
                <a:lnTo>
                  <a:pt x="155600" y="81026"/>
                </a:lnTo>
                <a:lnTo>
                  <a:pt x="185712" y="102831"/>
                </a:lnTo>
                <a:lnTo>
                  <a:pt x="205790" y="112179"/>
                </a:lnTo>
                <a:lnTo>
                  <a:pt x="160616" y="140233"/>
                </a:lnTo>
                <a:lnTo>
                  <a:pt x="140538" y="127762"/>
                </a:lnTo>
                <a:lnTo>
                  <a:pt x="105397" y="105956"/>
                </a:lnTo>
                <a:lnTo>
                  <a:pt x="75285" y="84137"/>
                </a:lnTo>
                <a:lnTo>
                  <a:pt x="45173" y="59207"/>
                </a:lnTo>
                <a:lnTo>
                  <a:pt x="20078" y="34277"/>
                </a:lnTo>
                <a:lnTo>
                  <a:pt x="0" y="21818"/>
                </a:lnTo>
                <a:lnTo>
                  <a:pt x="55206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1002804" y="3948870"/>
            <a:ext cx="246379" cy="100330"/>
          </a:xfrm>
          <a:custGeom>
            <a:avLst/>
            <a:gdLst/>
            <a:ahLst/>
            <a:cxnLst/>
            <a:rect l="l" t="t" r="r" b="b"/>
            <a:pathLst>
              <a:path w="246380" h="100329">
                <a:moveTo>
                  <a:pt x="35128" y="0"/>
                </a:moveTo>
                <a:lnTo>
                  <a:pt x="55206" y="9347"/>
                </a:lnTo>
                <a:lnTo>
                  <a:pt x="95364" y="21818"/>
                </a:lnTo>
                <a:lnTo>
                  <a:pt x="135521" y="34277"/>
                </a:lnTo>
                <a:lnTo>
                  <a:pt x="175666" y="46748"/>
                </a:lnTo>
                <a:lnTo>
                  <a:pt x="220840" y="56095"/>
                </a:lnTo>
                <a:lnTo>
                  <a:pt x="245948" y="62318"/>
                </a:lnTo>
                <a:lnTo>
                  <a:pt x="225869" y="99720"/>
                </a:lnTo>
                <a:lnTo>
                  <a:pt x="195745" y="93484"/>
                </a:lnTo>
                <a:lnTo>
                  <a:pt x="150571" y="81026"/>
                </a:lnTo>
                <a:lnTo>
                  <a:pt x="105397" y="68554"/>
                </a:lnTo>
                <a:lnTo>
                  <a:pt x="60223" y="56095"/>
                </a:lnTo>
                <a:lnTo>
                  <a:pt x="20066" y="40513"/>
                </a:lnTo>
                <a:lnTo>
                  <a:pt x="0" y="31165"/>
                </a:lnTo>
                <a:lnTo>
                  <a:pt x="35128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1414386" y="4036119"/>
            <a:ext cx="251460" cy="43815"/>
          </a:xfrm>
          <a:custGeom>
            <a:avLst/>
            <a:gdLst/>
            <a:ahLst/>
            <a:cxnLst/>
            <a:rect l="l" t="t" r="r" b="b"/>
            <a:pathLst>
              <a:path w="251460" h="43814">
                <a:moveTo>
                  <a:pt x="10032" y="0"/>
                </a:moveTo>
                <a:lnTo>
                  <a:pt x="35128" y="3124"/>
                </a:lnTo>
                <a:lnTo>
                  <a:pt x="85331" y="6235"/>
                </a:lnTo>
                <a:lnTo>
                  <a:pt x="135521" y="6235"/>
                </a:lnTo>
                <a:lnTo>
                  <a:pt x="180695" y="6235"/>
                </a:lnTo>
                <a:lnTo>
                  <a:pt x="230885" y="3124"/>
                </a:lnTo>
                <a:lnTo>
                  <a:pt x="245948" y="0"/>
                </a:lnTo>
                <a:lnTo>
                  <a:pt x="250964" y="37401"/>
                </a:lnTo>
                <a:lnTo>
                  <a:pt x="235902" y="40512"/>
                </a:lnTo>
                <a:lnTo>
                  <a:pt x="185712" y="43624"/>
                </a:lnTo>
                <a:lnTo>
                  <a:pt x="130505" y="43624"/>
                </a:lnTo>
                <a:lnTo>
                  <a:pt x="80314" y="43624"/>
                </a:lnTo>
                <a:lnTo>
                  <a:pt x="30111" y="40512"/>
                </a:lnTo>
                <a:lnTo>
                  <a:pt x="0" y="37401"/>
                </a:lnTo>
                <a:lnTo>
                  <a:pt x="10032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1836013" y="3951994"/>
            <a:ext cx="246379" cy="99695"/>
          </a:xfrm>
          <a:custGeom>
            <a:avLst/>
            <a:gdLst/>
            <a:ahLst/>
            <a:cxnLst/>
            <a:rect l="l" t="t" r="r" b="b"/>
            <a:pathLst>
              <a:path w="246380" h="99695">
                <a:moveTo>
                  <a:pt x="0" y="62318"/>
                </a:moveTo>
                <a:lnTo>
                  <a:pt x="40157" y="52971"/>
                </a:lnTo>
                <a:lnTo>
                  <a:pt x="80302" y="43624"/>
                </a:lnTo>
                <a:lnTo>
                  <a:pt x="125476" y="31153"/>
                </a:lnTo>
                <a:lnTo>
                  <a:pt x="165633" y="18694"/>
                </a:lnTo>
                <a:lnTo>
                  <a:pt x="205790" y="3111"/>
                </a:lnTo>
                <a:lnTo>
                  <a:pt x="210807" y="0"/>
                </a:lnTo>
                <a:lnTo>
                  <a:pt x="245948" y="34277"/>
                </a:lnTo>
                <a:lnTo>
                  <a:pt x="235902" y="37388"/>
                </a:lnTo>
                <a:lnTo>
                  <a:pt x="190728" y="52971"/>
                </a:lnTo>
                <a:lnTo>
                  <a:pt x="150571" y="65430"/>
                </a:lnTo>
                <a:lnTo>
                  <a:pt x="105397" y="77901"/>
                </a:lnTo>
                <a:lnTo>
                  <a:pt x="60223" y="90360"/>
                </a:lnTo>
                <a:lnTo>
                  <a:pt x="15049" y="99707"/>
                </a:lnTo>
                <a:lnTo>
                  <a:pt x="0" y="62318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2192388" y="3774372"/>
            <a:ext cx="201295" cy="140335"/>
          </a:xfrm>
          <a:custGeom>
            <a:avLst/>
            <a:gdLst/>
            <a:ahLst/>
            <a:cxnLst/>
            <a:rect l="l" t="t" r="r" b="b"/>
            <a:pathLst>
              <a:path w="201294" h="140335">
                <a:moveTo>
                  <a:pt x="0" y="112179"/>
                </a:moveTo>
                <a:lnTo>
                  <a:pt x="25095" y="93484"/>
                </a:lnTo>
                <a:lnTo>
                  <a:pt x="60223" y="74790"/>
                </a:lnTo>
                <a:lnTo>
                  <a:pt x="90347" y="52971"/>
                </a:lnTo>
                <a:lnTo>
                  <a:pt x="115443" y="31165"/>
                </a:lnTo>
                <a:lnTo>
                  <a:pt x="140538" y="6235"/>
                </a:lnTo>
                <a:lnTo>
                  <a:pt x="150571" y="0"/>
                </a:lnTo>
                <a:lnTo>
                  <a:pt x="200774" y="18694"/>
                </a:lnTo>
                <a:lnTo>
                  <a:pt x="190728" y="28041"/>
                </a:lnTo>
                <a:lnTo>
                  <a:pt x="165633" y="52971"/>
                </a:lnTo>
                <a:lnTo>
                  <a:pt x="135521" y="77901"/>
                </a:lnTo>
                <a:lnTo>
                  <a:pt x="100380" y="99720"/>
                </a:lnTo>
                <a:lnTo>
                  <a:pt x="70269" y="121526"/>
                </a:lnTo>
                <a:lnTo>
                  <a:pt x="40144" y="140220"/>
                </a:lnTo>
                <a:lnTo>
                  <a:pt x="0" y="11217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2428290" y="3534431"/>
            <a:ext cx="120650" cy="156210"/>
          </a:xfrm>
          <a:custGeom>
            <a:avLst/>
            <a:gdLst/>
            <a:ahLst/>
            <a:cxnLst/>
            <a:rect l="l" t="t" r="r" b="b"/>
            <a:pathLst>
              <a:path w="120650" h="156210">
                <a:moveTo>
                  <a:pt x="0" y="143344"/>
                </a:moveTo>
                <a:lnTo>
                  <a:pt x="10045" y="121526"/>
                </a:lnTo>
                <a:lnTo>
                  <a:pt x="25095" y="93484"/>
                </a:lnTo>
                <a:lnTo>
                  <a:pt x="40157" y="65443"/>
                </a:lnTo>
                <a:lnTo>
                  <a:pt x="50190" y="37401"/>
                </a:lnTo>
                <a:lnTo>
                  <a:pt x="60236" y="6235"/>
                </a:lnTo>
                <a:lnTo>
                  <a:pt x="60236" y="0"/>
                </a:lnTo>
                <a:lnTo>
                  <a:pt x="120472" y="3124"/>
                </a:lnTo>
                <a:lnTo>
                  <a:pt x="115442" y="15582"/>
                </a:lnTo>
                <a:lnTo>
                  <a:pt x="110426" y="43624"/>
                </a:lnTo>
                <a:lnTo>
                  <a:pt x="95364" y="74790"/>
                </a:lnTo>
                <a:lnTo>
                  <a:pt x="85331" y="105956"/>
                </a:lnTo>
                <a:lnTo>
                  <a:pt x="70269" y="133997"/>
                </a:lnTo>
                <a:lnTo>
                  <a:pt x="55219" y="155803"/>
                </a:lnTo>
                <a:lnTo>
                  <a:pt x="0" y="14334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2453385" y="3269572"/>
            <a:ext cx="105410" cy="153035"/>
          </a:xfrm>
          <a:custGeom>
            <a:avLst/>
            <a:gdLst/>
            <a:ahLst/>
            <a:cxnLst/>
            <a:rect l="l" t="t" r="r" b="b"/>
            <a:pathLst>
              <a:path w="105410" h="153035">
                <a:moveTo>
                  <a:pt x="40157" y="152679"/>
                </a:moveTo>
                <a:lnTo>
                  <a:pt x="40157" y="121526"/>
                </a:lnTo>
                <a:lnTo>
                  <a:pt x="30124" y="93484"/>
                </a:lnTo>
                <a:lnTo>
                  <a:pt x="25095" y="62318"/>
                </a:lnTo>
                <a:lnTo>
                  <a:pt x="15062" y="34277"/>
                </a:lnTo>
                <a:lnTo>
                  <a:pt x="0" y="9347"/>
                </a:lnTo>
                <a:lnTo>
                  <a:pt x="60236" y="0"/>
                </a:lnTo>
                <a:lnTo>
                  <a:pt x="85331" y="56083"/>
                </a:lnTo>
                <a:lnTo>
                  <a:pt x="100393" y="118402"/>
                </a:lnTo>
                <a:lnTo>
                  <a:pt x="105409" y="152679"/>
                </a:lnTo>
                <a:lnTo>
                  <a:pt x="40157" y="15267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2252611" y="3032743"/>
            <a:ext cx="191135" cy="143510"/>
          </a:xfrm>
          <a:custGeom>
            <a:avLst/>
            <a:gdLst/>
            <a:ahLst/>
            <a:cxnLst/>
            <a:rect l="l" t="t" r="r" b="b"/>
            <a:pathLst>
              <a:path w="191135" h="143510">
                <a:moveTo>
                  <a:pt x="135521" y="143344"/>
                </a:moveTo>
                <a:lnTo>
                  <a:pt x="130505" y="137109"/>
                </a:lnTo>
                <a:lnTo>
                  <a:pt x="105410" y="115303"/>
                </a:lnTo>
                <a:lnTo>
                  <a:pt x="80314" y="90373"/>
                </a:lnTo>
                <a:lnTo>
                  <a:pt x="55219" y="65443"/>
                </a:lnTo>
                <a:lnTo>
                  <a:pt x="25095" y="43624"/>
                </a:lnTo>
                <a:lnTo>
                  <a:pt x="0" y="24930"/>
                </a:lnTo>
                <a:lnTo>
                  <a:pt x="45173" y="0"/>
                </a:lnTo>
                <a:lnTo>
                  <a:pt x="75298" y="21818"/>
                </a:lnTo>
                <a:lnTo>
                  <a:pt x="105410" y="43624"/>
                </a:lnTo>
                <a:lnTo>
                  <a:pt x="135521" y="68554"/>
                </a:lnTo>
                <a:lnTo>
                  <a:pt x="160616" y="93484"/>
                </a:lnTo>
                <a:lnTo>
                  <a:pt x="185724" y="121526"/>
                </a:lnTo>
                <a:lnTo>
                  <a:pt x="190741" y="127761"/>
                </a:lnTo>
                <a:lnTo>
                  <a:pt x="135521" y="14334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1916315" y="2873828"/>
            <a:ext cx="241300" cy="109220"/>
          </a:xfrm>
          <a:custGeom>
            <a:avLst/>
            <a:gdLst/>
            <a:ahLst/>
            <a:cxnLst/>
            <a:rect l="l" t="t" r="r" b="b"/>
            <a:pathLst>
              <a:path w="241300" h="109219">
                <a:moveTo>
                  <a:pt x="200774" y="109067"/>
                </a:moveTo>
                <a:lnTo>
                  <a:pt x="200774" y="105943"/>
                </a:lnTo>
                <a:lnTo>
                  <a:pt x="160616" y="90373"/>
                </a:lnTo>
                <a:lnTo>
                  <a:pt x="120472" y="74790"/>
                </a:lnTo>
                <a:lnTo>
                  <a:pt x="85331" y="59207"/>
                </a:lnTo>
                <a:lnTo>
                  <a:pt x="40157" y="46736"/>
                </a:lnTo>
                <a:lnTo>
                  <a:pt x="0" y="34277"/>
                </a:lnTo>
                <a:lnTo>
                  <a:pt x="20078" y="0"/>
                </a:lnTo>
                <a:lnTo>
                  <a:pt x="25095" y="0"/>
                </a:lnTo>
                <a:lnTo>
                  <a:pt x="70269" y="12471"/>
                </a:lnTo>
                <a:lnTo>
                  <a:pt x="115443" y="28041"/>
                </a:lnTo>
                <a:lnTo>
                  <a:pt x="155600" y="43624"/>
                </a:lnTo>
                <a:lnTo>
                  <a:pt x="195757" y="59207"/>
                </a:lnTo>
                <a:lnTo>
                  <a:pt x="235915" y="74790"/>
                </a:lnTo>
                <a:lnTo>
                  <a:pt x="240931" y="77901"/>
                </a:lnTo>
                <a:lnTo>
                  <a:pt x="200774" y="10906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1595081" y="2827092"/>
            <a:ext cx="165735" cy="50165"/>
          </a:xfrm>
          <a:custGeom>
            <a:avLst/>
            <a:gdLst/>
            <a:ahLst/>
            <a:cxnLst/>
            <a:rect l="l" t="t" r="r" b="b"/>
            <a:pathLst>
              <a:path w="165735" h="50164">
                <a:moveTo>
                  <a:pt x="150583" y="49847"/>
                </a:moveTo>
                <a:lnTo>
                  <a:pt x="145554" y="46736"/>
                </a:lnTo>
                <a:lnTo>
                  <a:pt x="95364" y="43624"/>
                </a:lnTo>
                <a:lnTo>
                  <a:pt x="50190" y="40500"/>
                </a:lnTo>
                <a:lnTo>
                  <a:pt x="0" y="37388"/>
                </a:lnTo>
                <a:lnTo>
                  <a:pt x="5016" y="0"/>
                </a:lnTo>
                <a:lnTo>
                  <a:pt x="55206" y="0"/>
                </a:lnTo>
                <a:lnTo>
                  <a:pt x="105410" y="6223"/>
                </a:lnTo>
                <a:lnTo>
                  <a:pt x="155600" y="9347"/>
                </a:lnTo>
                <a:lnTo>
                  <a:pt x="165633" y="12458"/>
                </a:lnTo>
                <a:lnTo>
                  <a:pt x="150583" y="4984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1575624" y="4449823"/>
            <a:ext cx="475936" cy="3631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26"/>
          <p:cNvSpPr txBox="1"/>
          <p:nvPr/>
        </p:nvSpPr>
        <p:spPr>
          <a:xfrm>
            <a:off x="328612" y="4659629"/>
            <a:ext cx="77533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800" b="1" spc="-8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463675" y="4208970"/>
            <a:ext cx="60452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VS</a:t>
            </a:r>
            <a:r>
              <a:rPr sz="1800" spc="-14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</a:p>
        </p:txBody>
      </p:sp>
      <p:sp>
        <p:nvSpPr>
          <p:cNvPr id="128" name="object 128"/>
          <p:cNvSpPr/>
          <p:nvPr/>
        </p:nvSpPr>
        <p:spPr>
          <a:xfrm>
            <a:off x="91436" y="4277075"/>
            <a:ext cx="3976916" cy="21145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4264875" y="5093715"/>
            <a:ext cx="1574355" cy="1358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" name="object 130"/>
          <p:cNvSpPr txBox="1"/>
          <p:nvPr/>
        </p:nvSpPr>
        <p:spPr>
          <a:xfrm>
            <a:off x="5329609" y="6144983"/>
            <a:ext cx="77533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800" b="1" spc="-8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074461" y="1581270"/>
            <a:ext cx="132651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Satellite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Link</a:t>
            </a:r>
          </a:p>
        </p:txBody>
      </p:sp>
      <p:sp>
        <p:nvSpPr>
          <p:cNvPr id="132" name="object 132"/>
          <p:cNvSpPr txBox="1"/>
          <p:nvPr/>
        </p:nvSpPr>
        <p:spPr>
          <a:xfrm>
            <a:off x="5010779" y="2880368"/>
            <a:ext cx="1442085" cy="41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 Black"/>
                <a:cs typeface="Arial Black"/>
              </a:rPr>
              <a:t>Big</a:t>
            </a:r>
            <a:r>
              <a:rPr sz="2400" b="1" spc="-85" dirty="0">
                <a:latin typeface="Arial Black"/>
                <a:cs typeface="Arial Black"/>
              </a:rPr>
              <a:t> </a:t>
            </a:r>
            <a:r>
              <a:rPr sz="2400" b="1" spc="-15" dirty="0">
                <a:latin typeface="Arial Black"/>
                <a:cs typeface="Arial Black"/>
              </a:rPr>
              <a:t>Data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4518096" y="3416444"/>
            <a:ext cx="1036955" cy="979169"/>
          </a:xfrm>
          <a:custGeom>
            <a:avLst/>
            <a:gdLst/>
            <a:ahLst/>
            <a:cxnLst/>
            <a:rect l="l" t="t" r="r" b="b"/>
            <a:pathLst>
              <a:path w="1036954" h="979170">
                <a:moveTo>
                  <a:pt x="0" y="979119"/>
                </a:moveTo>
                <a:lnTo>
                  <a:pt x="428574" y="637933"/>
                </a:lnTo>
                <a:lnTo>
                  <a:pt x="231355" y="606526"/>
                </a:lnTo>
                <a:lnTo>
                  <a:pt x="1036408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" name="object 134"/>
          <p:cNvSpPr/>
          <p:nvPr/>
        </p:nvSpPr>
        <p:spPr>
          <a:xfrm>
            <a:off x="5480094" y="3330469"/>
            <a:ext cx="188595" cy="172085"/>
          </a:xfrm>
          <a:custGeom>
            <a:avLst/>
            <a:gdLst/>
            <a:ahLst/>
            <a:cxnLst/>
            <a:rect l="l" t="t" r="r" b="b"/>
            <a:pathLst>
              <a:path w="188595" h="172085">
                <a:moveTo>
                  <a:pt x="188518" y="0"/>
                </a:moveTo>
                <a:lnTo>
                  <a:pt x="0" y="34696"/>
                </a:lnTo>
                <a:lnTo>
                  <a:pt x="103162" y="171640"/>
                </a:lnTo>
                <a:lnTo>
                  <a:pt x="1885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4406314" y="4310700"/>
            <a:ext cx="187960" cy="173990"/>
          </a:xfrm>
          <a:custGeom>
            <a:avLst/>
            <a:gdLst/>
            <a:ahLst/>
            <a:cxnLst/>
            <a:rect l="l" t="t" r="r" b="b"/>
            <a:pathLst>
              <a:path w="187960" h="173989">
                <a:moveTo>
                  <a:pt x="80733" y="0"/>
                </a:moveTo>
                <a:lnTo>
                  <a:pt x="0" y="173850"/>
                </a:lnTo>
                <a:lnTo>
                  <a:pt x="187528" y="134124"/>
                </a:lnTo>
                <a:lnTo>
                  <a:pt x="80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" name="object 136"/>
          <p:cNvSpPr txBox="1"/>
          <p:nvPr/>
        </p:nvSpPr>
        <p:spPr>
          <a:xfrm>
            <a:off x="4650740" y="3478655"/>
            <a:ext cx="95440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10" dirty="0">
                <a:latin typeface="Arial"/>
                <a:cs typeface="Arial"/>
              </a:rPr>
              <a:t>I</a:t>
            </a:r>
            <a:r>
              <a:rPr sz="2000" b="1" i="1" dirty="0">
                <a:latin typeface="Arial"/>
                <a:cs typeface="Arial"/>
              </a:rPr>
              <a:t>nt</a:t>
            </a:r>
            <a:r>
              <a:rPr sz="2000" b="1" i="1" spc="-10" dirty="0">
                <a:latin typeface="Arial"/>
                <a:cs typeface="Arial"/>
              </a:rPr>
              <a:t>e</a:t>
            </a:r>
            <a:r>
              <a:rPr sz="2000" b="1" i="1" spc="-15" dirty="0">
                <a:latin typeface="Arial"/>
                <a:cs typeface="Arial"/>
              </a:rPr>
              <a:t>r</a:t>
            </a:r>
            <a:r>
              <a:rPr sz="2000" b="1" i="1" dirty="0">
                <a:latin typeface="Arial"/>
                <a:cs typeface="Arial"/>
              </a:rPr>
              <a:t>n</a:t>
            </a:r>
            <a:r>
              <a:rPr sz="2000" b="1" i="1" spc="-10" dirty="0">
                <a:latin typeface="Arial"/>
                <a:cs typeface="Arial"/>
              </a:rPr>
              <a:t>e</a:t>
            </a:r>
            <a:r>
              <a:rPr sz="2000" b="1" i="1" spc="-5" dirty="0">
                <a:latin typeface="Arial"/>
                <a:cs typeface="Arial"/>
              </a:rPr>
              <a:t>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271269" y="4179273"/>
            <a:ext cx="926465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10"/>
              </a:lnSpc>
            </a:pPr>
            <a:r>
              <a:rPr sz="1800" b="1" i="1" dirty="0">
                <a:latin typeface="Arial"/>
                <a:cs typeface="Arial"/>
              </a:rPr>
              <a:t>Cellular  </a:t>
            </a:r>
            <a:r>
              <a:rPr sz="1800" b="1" i="1" spc="-10" dirty="0">
                <a:latin typeface="Arial"/>
                <a:cs typeface="Arial"/>
              </a:rPr>
              <a:t>N</a:t>
            </a:r>
            <a:r>
              <a:rPr sz="1800" b="1" i="1" dirty="0">
                <a:latin typeface="Arial"/>
                <a:cs typeface="Arial"/>
              </a:rPr>
              <a:t>et</a:t>
            </a:r>
            <a:r>
              <a:rPr sz="1800" b="1" i="1" spc="-10" dirty="0">
                <a:latin typeface="Arial"/>
                <a:cs typeface="Arial"/>
              </a:rPr>
              <a:t>w</a:t>
            </a:r>
            <a:r>
              <a:rPr sz="1800" b="1" i="1" dirty="0">
                <a:latin typeface="Arial"/>
                <a:cs typeface="Arial"/>
              </a:rPr>
              <a:t>o</a:t>
            </a:r>
            <a:r>
              <a:rPr sz="1800" b="1" i="1" spc="-10" dirty="0">
                <a:latin typeface="Arial"/>
                <a:cs typeface="Arial"/>
              </a:rPr>
              <a:t>rk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1344167" y="1420367"/>
            <a:ext cx="4437887" cy="41849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" name="object 139"/>
          <p:cNvSpPr/>
          <p:nvPr/>
        </p:nvSpPr>
        <p:spPr>
          <a:xfrm>
            <a:off x="2459735" y="3230892"/>
            <a:ext cx="2225039" cy="6614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" name="object 140"/>
          <p:cNvSpPr/>
          <p:nvPr/>
        </p:nvSpPr>
        <p:spPr>
          <a:xfrm>
            <a:off x="1418844" y="1470660"/>
            <a:ext cx="4288790" cy="4038600"/>
          </a:xfrm>
          <a:custGeom>
            <a:avLst/>
            <a:gdLst/>
            <a:ahLst/>
            <a:cxnLst/>
            <a:rect l="l" t="t" r="r" b="b"/>
            <a:pathLst>
              <a:path w="4288790" h="4038600">
                <a:moveTo>
                  <a:pt x="2390868" y="4025900"/>
                </a:moveTo>
                <a:lnTo>
                  <a:pt x="1897667" y="4025900"/>
                </a:lnTo>
                <a:lnTo>
                  <a:pt x="1946379" y="4038600"/>
                </a:lnTo>
                <a:lnTo>
                  <a:pt x="2342156" y="4038600"/>
                </a:lnTo>
                <a:lnTo>
                  <a:pt x="2390868" y="4025900"/>
                </a:lnTo>
                <a:close/>
              </a:path>
              <a:path w="4288790" h="4038600">
                <a:moveTo>
                  <a:pt x="2487295" y="4013200"/>
                </a:moveTo>
                <a:lnTo>
                  <a:pt x="1801240" y="4013200"/>
                </a:lnTo>
                <a:lnTo>
                  <a:pt x="1849283" y="4025900"/>
                </a:lnTo>
                <a:lnTo>
                  <a:pt x="2439252" y="4025900"/>
                </a:lnTo>
                <a:lnTo>
                  <a:pt x="2487295" y="4013200"/>
                </a:lnTo>
                <a:close/>
              </a:path>
              <a:path w="4288790" h="4038600">
                <a:moveTo>
                  <a:pt x="2629254" y="3987800"/>
                </a:moveTo>
                <a:lnTo>
                  <a:pt x="1659281" y="3987800"/>
                </a:lnTo>
                <a:lnTo>
                  <a:pt x="1753551" y="4013200"/>
                </a:lnTo>
                <a:lnTo>
                  <a:pt x="2534984" y="4013200"/>
                </a:lnTo>
                <a:lnTo>
                  <a:pt x="2629254" y="3987800"/>
                </a:lnTo>
                <a:close/>
              </a:path>
              <a:path w="4288790" h="4038600">
                <a:moveTo>
                  <a:pt x="2675810" y="63500"/>
                </a:moveTo>
                <a:lnTo>
                  <a:pt x="1612725" y="63500"/>
                </a:lnTo>
                <a:lnTo>
                  <a:pt x="1475522" y="101600"/>
                </a:lnTo>
                <a:lnTo>
                  <a:pt x="1430650" y="127000"/>
                </a:lnTo>
                <a:lnTo>
                  <a:pt x="1298796" y="165100"/>
                </a:lnTo>
                <a:lnTo>
                  <a:pt x="1255806" y="190500"/>
                </a:lnTo>
                <a:lnTo>
                  <a:pt x="1213317" y="203200"/>
                </a:lnTo>
                <a:lnTo>
                  <a:pt x="1171342" y="228600"/>
                </a:lnTo>
                <a:lnTo>
                  <a:pt x="1129893" y="241300"/>
                </a:lnTo>
                <a:lnTo>
                  <a:pt x="1088982" y="266700"/>
                </a:lnTo>
                <a:lnTo>
                  <a:pt x="1008824" y="317500"/>
                </a:lnTo>
                <a:lnTo>
                  <a:pt x="969602" y="330200"/>
                </a:lnTo>
                <a:lnTo>
                  <a:pt x="930967" y="355600"/>
                </a:lnTo>
                <a:lnTo>
                  <a:pt x="892932" y="381000"/>
                </a:lnTo>
                <a:lnTo>
                  <a:pt x="855510" y="406400"/>
                </a:lnTo>
                <a:lnTo>
                  <a:pt x="818712" y="444500"/>
                </a:lnTo>
                <a:lnTo>
                  <a:pt x="782551" y="469900"/>
                </a:lnTo>
                <a:lnTo>
                  <a:pt x="747040" y="495300"/>
                </a:lnTo>
                <a:lnTo>
                  <a:pt x="712190" y="520700"/>
                </a:lnTo>
                <a:lnTo>
                  <a:pt x="678013" y="546100"/>
                </a:lnTo>
                <a:lnTo>
                  <a:pt x="644524" y="584200"/>
                </a:lnTo>
                <a:lnTo>
                  <a:pt x="611732" y="609600"/>
                </a:lnTo>
                <a:lnTo>
                  <a:pt x="579652" y="647700"/>
                </a:lnTo>
                <a:lnTo>
                  <a:pt x="548295" y="673100"/>
                </a:lnTo>
                <a:lnTo>
                  <a:pt x="517674" y="711200"/>
                </a:lnTo>
                <a:lnTo>
                  <a:pt x="487800" y="749300"/>
                </a:lnTo>
                <a:lnTo>
                  <a:pt x="458687" y="774700"/>
                </a:lnTo>
                <a:lnTo>
                  <a:pt x="430346" y="812800"/>
                </a:lnTo>
                <a:lnTo>
                  <a:pt x="402791" y="850900"/>
                </a:lnTo>
                <a:lnTo>
                  <a:pt x="376032" y="889000"/>
                </a:lnTo>
                <a:lnTo>
                  <a:pt x="350084" y="914400"/>
                </a:lnTo>
                <a:lnTo>
                  <a:pt x="324957" y="952500"/>
                </a:lnTo>
                <a:lnTo>
                  <a:pt x="300664" y="990600"/>
                </a:lnTo>
                <a:lnTo>
                  <a:pt x="277218" y="1028700"/>
                </a:lnTo>
                <a:lnTo>
                  <a:pt x="254631" y="1066800"/>
                </a:lnTo>
                <a:lnTo>
                  <a:pt x="232916" y="1104900"/>
                </a:lnTo>
                <a:lnTo>
                  <a:pt x="212084" y="1143000"/>
                </a:lnTo>
                <a:lnTo>
                  <a:pt x="192148" y="1193800"/>
                </a:lnTo>
                <a:lnTo>
                  <a:pt x="173120" y="1231900"/>
                </a:lnTo>
                <a:lnTo>
                  <a:pt x="155013" y="1270000"/>
                </a:lnTo>
                <a:lnTo>
                  <a:pt x="137839" y="1308100"/>
                </a:lnTo>
                <a:lnTo>
                  <a:pt x="121610" y="1358900"/>
                </a:lnTo>
                <a:lnTo>
                  <a:pt x="106338" y="1397000"/>
                </a:lnTo>
                <a:lnTo>
                  <a:pt x="92037" y="1435100"/>
                </a:lnTo>
                <a:lnTo>
                  <a:pt x="78718" y="1485900"/>
                </a:lnTo>
                <a:lnTo>
                  <a:pt x="66394" y="1524000"/>
                </a:lnTo>
                <a:lnTo>
                  <a:pt x="55076" y="1574800"/>
                </a:lnTo>
                <a:lnTo>
                  <a:pt x="44778" y="1612900"/>
                </a:lnTo>
                <a:lnTo>
                  <a:pt x="35512" y="1663700"/>
                </a:lnTo>
                <a:lnTo>
                  <a:pt x="27289" y="1701800"/>
                </a:lnTo>
                <a:lnTo>
                  <a:pt x="20123" y="1752600"/>
                </a:lnTo>
                <a:lnTo>
                  <a:pt x="14026" y="1790700"/>
                </a:lnTo>
                <a:lnTo>
                  <a:pt x="9009" y="1841500"/>
                </a:lnTo>
                <a:lnTo>
                  <a:pt x="5086" y="1879600"/>
                </a:lnTo>
                <a:lnTo>
                  <a:pt x="2268" y="1930400"/>
                </a:lnTo>
                <a:lnTo>
                  <a:pt x="569" y="1981200"/>
                </a:lnTo>
                <a:lnTo>
                  <a:pt x="0" y="2019300"/>
                </a:lnTo>
                <a:lnTo>
                  <a:pt x="569" y="2070100"/>
                </a:lnTo>
                <a:lnTo>
                  <a:pt x="2268" y="2120900"/>
                </a:lnTo>
                <a:lnTo>
                  <a:pt x="5086" y="2171700"/>
                </a:lnTo>
                <a:lnTo>
                  <a:pt x="9009" y="2209800"/>
                </a:lnTo>
                <a:lnTo>
                  <a:pt x="14026" y="2260600"/>
                </a:lnTo>
                <a:lnTo>
                  <a:pt x="20123" y="2298700"/>
                </a:lnTo>
                <a:lnTo>
                  <a:pt x="27289" y="2349500"/>
                </a:lnTo>
                <a:lnTo>
                  <a:pt x="35512" y="2387600"/>
                </a:lnTo>
                <a:lnTo>
                  <a:pt x="44778" y="2438400"/>
                </a:lnTo>
                <a:lnTo>
                  <a:pt x="55076" y="2476500"/>
                </a:lnTo>
                <a:lnTo>
                  <a:pt x="66394" y="2527300"/>
                </a:lnTo>
                <a:lnTo>
                  <a:pt x="78718" y="2565400"/>
                </a:lnTo>
                <a:lnTo>
                  <a:pt x="92037" y="2616200"/>
                </a:lnTo>
                <a:lnTo>
                  <a:pt x="106338" y="2654300"/>
                </a:lnTo>
                <a:lnTo>
                  <a:pt x="121610" y="2692400"/>
                </a:lnTo>
                <a:lnTo>
                  <a:pt x="137839" y="2743200"/>
                </a:lnTo>
                <a:lnTo>
                  <a:pt x="155013" y="2781300"/>
                </a:lnTo>
                <a:lnTo>
                  <a:pt x="173120" y="2819400"/>
                </a:lnTo>
                <a:lnTo>
                  <a:pt x="192148" y="2857500"/>
                </a:lnTo>
                <a:lnTo>
                  <a:pt x="212084" y="2908300"/>
                </a:lnTo>
                <a:lnTo>
                  <a:pt x="232916" y="2946400"/>
                </a:lnTo>
                <a:lnTo>
                  <a:pt x="254631" y="2984500"/>
                </a:lnTo>
                <a:lnTo>
                  <a:pt x="277218" y="3022600"/>
                </a:lnTo>
                <a:lnTo>
                  <a:pt x="300664" y="3060700"/>
                </a:lnTo>
                <a:lnTo>
                  <a:pt x="324957" y="3098800"/>
                </a:lnTo>
                <a:lnTo>
                  <a:pt x="350084" y="3136900"/>
                </a:lnTo>
                <a:lnTo>
                  <a:pt x="376032" y="3162300"/>
                </a:lnTo>
                <a:lnTo>
                  <a:pt x="402791" y="3200400"/>
                </a:lnTo>
                <a:lnTo>
                  <a:pt x="430346" y="3238500"/>
                </a:lnTo>
                <a:lnTo>
                  <a:pt x="458687" y="3276600"/>
                </a:lnTo>
                <a:lnTo>
                  <a:pt x="487800" y="3302000"/>
                </a:lnTo>
                <a:lnTo>
                  <a:pt x="517674" y="3340100"/>
                </a:lnTo>
                <a:lnTo>
                  <a:pt x="548295" y="3378200"/>
                </a:lnTo>
                <a:lnTo>
                  <a:pt x="579652" y="3403600"/>
                </a:lnTo>
                <a:lnTo>
                  <a:pt x="611732" y="3441700"/>
                </a:lnTo>
                <a:lnTo>
                  <a:pt x="644524" y="3467100"/>
                </a:lnTo>
                <a:lnTo>
                  <a:pt x="678013" y="3505200"/>
                </a:lnTo>
                <a:lnTo>
                  <a:pt x="712190" y="3530600"/>
                </a:lnTo>
                <a:lnTo>
                  <a:pt x="747040" y="3556000"/>
                </a:lnTo>
                <a:lnTo>
                  <a:pt x="782551" y="3581400"/>
                </a:lnTo>
                <a:lnTo>
                  <a:pt x="818712" y="3606800"/>
                </a:lnTo>
                <a:lnTo>
                  <a:pt x="855510" y="3644900"/>
                </a:lnTo>
                <a:lnTo>
                  <a:pt x="892932" y="3670300"/>
                </a:lnTo>
                <a:lnTo>
                  <a:pt x="930967" y="3695700"/>
                </a:lnTo>
                <a:lnTo>
                  <a:pt x="969602" y="3721100"/>
                </a:lnTo>
                <a:lnTo>
                  <a:pt x="1008824" y="3733800"/>
                </a:lnTo>
                <a:lnTo>
                  <a:pt x="1048621" y="3759200"/>
                </a:lnTo>
                <a:lnTo>
                  <a:pt x="1129893" y="3810000"/>
                </a:lnTo>
                <a:lnTo>
                  <a:pt x="1171342" y="3822700"/>
                </a:lnTo>
                <a:lnTo>
                  <a:pt x="1213317" y="3848100"/>
                </a:lnTo>
                <a:lnTo>
                  <a:pt x="1255806" y="3860800"/>
                </a:lnTo>
                <a:lnTo>
                  <a:pt x="1298796" y="3886200"/>
                </a:lnTo>
                <a:lnTo>
                  <a:pt x="1430650" y="3924300"/>
                </a:lnTo>
                <a:lnTo>
                  <a:pt x="1475522" y="3949700"/>
                </a:lnTo>
                <a:lnTo>
                  <a:pt x="1612725" y="3987800"/>
                </a:lnTo>
                <a:lnTo>
                  <a:pt x="2675810" y="3987800"/>
                </a:lnTo>
                <a:lnTo>
                  <a:pt x="2813013" y="3949700"/>
                </a:lnTo>
                <a:lnTo>
                  <a:pt x="2857885" y="3924300"/>
                </a:lnTo>
                <a:lnTo>
                  <a:pt x="2989739" y="3886200"/>
                </a:lnTo>
                <a:lnTo>
                  <a:pt x="3032729" y="3860800"/>
                </a:lnTo>
                <a:lnTo>
                  <a:pt x="3075218" y="3848100"/>
                </a:lnTo>
                <a:lnTo>
                  <a:pt x="3117193" y="3822700"/>
                </a:lnTo>
                <a:lnTo>
                  <a:pt x="3158642" y="3810000"/>
                </a:lnTo>
                <a:lnTo>
                  <a:pt x="3239914" y="3759200"/>
                </a:lnTo>
                <a:lnTo>
                  <a:pt x="3279711" y="3733800"/>
                </a:lnTo>
                <a:lnTo>
                  <a:pt x="3318933" y="3721100"/>
                </a:lnTo>
                <a:lnTo>
                  <a:pt x="3357568" y="3695700"/>
                </a:lnTo>
                <a:lnTo>
                  <a:pt x="3395603" y="3670300"/>
                </a:lnTo>
                <a:lnTo>
                  <a:pt x="3433025" y="3644900"/>
                </a:lnTo>
                <a:lnTo>
                  <a:pt x="3469823" y="3606800"/>
                </a:lnTo>
                <a:lnTo>
                  <a:pt x="3505984" y="3581400"/>
                </a:lnTo>
                <a:lnTo>
                  <a:pt x="3541495" y="3556000"/>
                </a:lnTo>
                <a:lnTo>
                  <a:pt x="3576345" y="3530600"/>
                </a:lnTo>
                <a:lnTo>
                  <a:pt x="3610522" y="3505200"/>
                </a:lnTo>
                <a:lnTo>
                  <a:pt x="3644011" y="3467100"/>
                </a:lnTo>
                <a:lnTo>
                  <a:pt x="3676803" y="3441700"/>
                </a:lnTo>
                <a:lnTo>
                  <a:pt x="3708883" y="3403600"/>
                </a:lnTo>
                <a:lnTo>
                  <a:pt x="3740240" y="3378200"/>
                </a:lnTo>
                <a:lnTo>
                  <a:pt x="3770861" y="3340100"/>
                </a:lnTo>
                <a:lnTo>
                  <a:pt x="3800735" y="3302000"/>
                </a:lnTo>
                <a:lnTo>
                  <a:pt x="3829848" y="3276600"/>
                </a:lnTo>
                <a:lnTo>
                  <a:pt x="3858189" y="3238500"/>
                </a:lnTo>
                <a:lnTo>
                  <a:pt x="3885744" y="3200400"/>
                </a:lnTo>
                <a:lnTo>
                  <a:pt x="3912503" y="3162300"/>
                </a:lnTo>
                <a:lnTo>
                  <a:pt x="3938451" y="3136900"/>
                </a:lnTo>
                <a:lnTo>
                  <a:pt x="3963578" y="3098800"/>
                </a:lnTo>
                <a:lnTo>
                  <a:pt x="3987871" y="3060700"/>
                </a:lnTo>
                <a:lnTo>
                  <a:pt x="4011317" y="3022600"/>
                </a:lnTo>
                <a:lnTo>
                  <a:pt x="4033904" y="2984500"/>
                </a:lnTo>
                <a:lnTo>
                  <a:pt x="4055619" y="2946400"/>
                </a:lnTo>
                <a:lnTo>
                  <a:pt x="4076451" y="2908300"/>
                </a:lnTo>
                <a:lnTo>
                  <a:pt x="4096387" y="2857500"/>
                </a:lnTo>
                <a:lnTo>
                  <a:pt x="4115415" y="2819400"/>
                </a:lnTo>
                <a:lnTo>
                  <a:pt x="4133522" y="2781300"/>
                </a:lnTo>
                <a:lnTo>
                  <a:pt x="4150696" y="2743200"/>
                </a:lnTo>
                <a:lnTo>
                  <a:pt x="4166925" y="2692400"/>
                </a:lnTo>
                <a:lnTo>
                  <a:pt x="4182197" y="2654300"/>
                </a:lnTo>
                <a:lnTo>
                  <a:pt x="4196498" y="2616200"/>
                </a:lnTo>
                <a:lnTo>
                  <a:pt x="4209817" y="2565400"/>
                </a:lnTo>
                <a:lnTo>
                  <a:pt x="4222141" y="2527300"/>
                </a:lnTo>
                <a:lnTo>
                  <a:pt x="4233459" y="2476500"/>
                </a:lnTo>
                <a:lnTo>
                  <a:pt x="4243757" y="2438400"/>
                </a:lnTo>
                <a:lnTo>
                  <a:pt x="4253023" y="2387600"/>
                </a:lnTo>
                <a:lnTo>
                  <a:pt x="4261246" y="2349500"/>
                </a:lnTo>
                <a:lnTo>
                  <a:pt x="4268412" y="2298700"/>
                </a:lnTo>
                <a:lnTo>
                  <a:pt x="4274509" y="2260600"/>
                </a:lnTo>
                <a:lnTo>
                  <a:pt x="4279526" y="2209800"/>
                </a:lnTo>
                <a:lnTo>
                  <a:pt x="4283449" y="2171700"/>
                </a:lnTo>
                <a:lnTo>
                  <a:pt x="4286267" y="2120900"/>
                </a:lnTo>
                <a:lnTo>
                  <a:pt x="4287966" y="2070100"/>
                </a:lnTo>
                <a:lnTo>
                  <a:pt x="4288536" y="2019300"/>
                </a:lnTo>
                <a:lnTo>
                  <a:pt x="4287966" y="1981200"/>
                </a:lnTo>
                <a:lnTo>
                  <a:pt x="4286267" y="1930400"/>
                </a:lnTo>
                <a:lnTo>
                  <a:pt x="4283449" y="1879600"/>
                </a:lnTo>
                <a:lnTo>
                  <a:pt x="4279526" y="1841500"/>
                </a:lnTo>
                <a:lnTo>
                  <a:pt x="4274509" y="1790700"/>
                </a:lnTo>
                <a:lnTo>
                  <a:pt x="4268412" y="1752600"/>
                </a:lnTo>
                <a:lnTo>
                  <a:pt x="4261246" y="1701800"/>
                </a:lnTo>
                <a:lnTo>
                  <a:pt x="4253023" y="1663700"/>
                </a:lnTo>
                <a:lnTo>
                  <a:pt x="4243757" y="1612900"/>
                </a:lnTo>
                <a:lnTo>
                  <a:pt x="4233459" y="1574800"/>
                </a:lnTo>
                <a:lnTo>
                  <a:pt x="4222141" y="1524000"/>
                </a:lnTo>
                <a:lnTo>
                  <a:pt x="4209817" y="1485900"/>
                </a:lnTo>
                <a:lnTo>
                  <a:pt x="4196498" y="1435100"/>
                </a:lnTo>
                <a:lnTo>
                  <a:pt x="4182197" y="1397000"/>
                </a:lnTo>
                <a:lnTo>
                  <a:pt x="4166925" y="1358900"/>
                </a:lnTo>
                <a:lnTo>
                  <a:pt x="4150696" y="1308100"/>
                </a:lnTo>
                <a:lnTo>
                  <a:pt x="4133522" y="1270000"/>
                </a:lnTo>
                <a:lnTo>
                  <a:pt x="4115415" y="1231900"/>
                </a:lnTo>
                <a:lnTo>
                  <a:pt x="4096387" y="1193800"/>
                </a:lnTo>
                <a:lnTo>
                  <a:pt x="4076451" y="1143000"/>
                </a:lnTo>
                <a:lnTo>
                  <a:pt x="4055619" y="1104900"/>
                </a:lnTo>
                <a:lnTo>
                  <a:pt x="4033904" y="1066800"/>
                </a:lnTo>
                <a:lnTo>
                  <a:pt x="4011317" y="1028700"/>
                </a:lnTo>
                <a:lnTo>
                  <a:pt x="3987871" y="990600"/>
                </a:lnTo>
                <a:lnTo>
                  <a:pt x="3963578" y="952500"/>
                </a:lnTo>
                <a:lnTo>
                  <a:pt x="3938451" y="914400"/>
                </a:lnTo>
                <a:lnTo>
                  <a:pt x="3912503" y="889000"/>
                </a:lnTo>
                <a:lnTo>
                  <a:pt x="3885744" y="850900"/>
                </a:lnTo>
                <a:lnTo>
                  <a:pt x="3858189" y="812800"/>
                </a:lnTo>
                <a:lnTo>
                  <a:pt x="3829848" y="774700"/>
                </a:lnTo>
                <a:lnTo>
                  <a:pt x="3800735" y="749300"/>
                </a:lnTo>
                <a:lnTo>
                  <a:pt x="3770861" y="711200"/>
                </a:lnTo>
                <a:lnTo>
                  <a:pt x="3740240" y="673100"/>
                </a:lnTo>
                <a:lnTo>
                  <a:pt x="3708883" y="647700"/>
                </a:lnTo>
                <a:lnTo>
                  <a:pt x="3676803" y="609600"/>
                </a:lnTo>
                <a:lnTo>
                  <a:pt x="3644011" y="584200"/>
                </a:lnTo>
                <a:lnTo>
                  <a:pt x="3610522" y="546100"/>
                </a:lnTo>
                <a:lnTo>
                  <a:pt x="3576345" y="520700"/>
                </a:lnTo>
                <a:lnTo>
                  <a:pt x="3541495" y="495300"/>
                </a:lnTo>
                <a:lnTo>
                  <a:pt x="3505984" y="469900"/>
                </a:lnTo>
                <a:lnTo>
                  <a:pt x="3469823" y="444500"/>
                </a:lnTo>
                <a:lnTo>
                  <a:pt x="3433025" y="406400"/>
                </a:lnTo>
                <a:lnTo>
                  <a:pt x="3395603" y="381000"/>
                </a:lnTo>
                <a:lnTo>
                  <a:pt x="3357568" y="355600"/>
                </a:lnTo>
                <a:lnTo>
                  <a:pt x="3318933" y="330200"/>
                </a:lnTo>
                <a:lnTo>
                  <a:pt x="3279711" y="317500"/>
                </a:lnTo>
                <a:lnTo>
                  <a:pt x="3199553" y="266700"/>
                </a:lnTo>
                <a:lnTo>
                  <a:pt x="3158642" y="241300"/>
                </a:lnTo>
                <a:lnTo>
                  <a:pt x="3117193" y="228600"/>
                </a:lnTo>
                <a:lnTo>
                  <a:pt x="3075218" y="203200"/>
                </a:lnTo>
                <a:lnTo>
                  <a:pt x="3032729" y="190500"/>
                </a:lnTo>
                <a:lnTo>
                  <a:pt x="2989739" y="165100"/>
                </a:lnTo>
                <a:lnTo>
                  <a:pt x="2857885" y="127000"/>
                </a:lnTo>
                <a:lnTo>
                  <a:pt x="2813013" y="101600"/>
                </a:lnTo>
                <a:lnTo>
                  <a:pt x="2675810" y="63500"/>
                </a:lnTo>
                <a:close/>
              </a:path>
              <a:path w="4288790" h="4038600">
                <a:moveTo>
                  <a:pt x="2534984" y="38100"/>
                </a:moveTo>
                <a:lnTo>
                  <a:pt x="1753551" y="38100"/>
                </a:lnTo>
                <a:lnTo>
                  <a:pt x="1659281" y="63500"/>
                </a:lnTo>
                <a:lnTo>
                  <a:pt x="2629254" y="63500"/>
                </a:lnTo>
                <a:lnTo>
                  <a:pt x="2534984" y="38100"/>
                </a:lnTo>
                <a:close/>
              </a:path>
              <a:path w="4288790" h="4038600">
                <a:moveTo>
                  <a:pt x="2439252" y="25400"/>
                </a:moveTo>
                <a:lnTo>
                  <a:pt x="1849283" y="25400"/>
                </a:lnTo>
                <a:lnTo>
                  <a:pt x="1801240" y="38100"/>
                </a:lnTo>
                <a:lnTo>
                  <a:pt x="2487295" y="38100"/>
                </a:lnTo>
                <a:lnTo>
                  <a:pt x="2439252" y="25400"/>
                </a:lnTo>
                <a:close/>
              </a:path>
              <a:path w="4288790" h="4038600">
                <a:moveTo>
                  <a:pt x="2342156" y="12700"/>
                </a:moveTo>
                <a:lnTo>
                  <a:pt x="1946379" y="12700"/>
                </a:lnTo>
                <a:lnTo>
                  <a:pt x="1897667" y="25400"/>
                </a:lnTo>
                <a:lnTo>
                  <a:pt x="2390868" y="25400"/>
                </a:lnTo>
                <a:lnTo>
                  <a:pt x="2342156" y="12700"/>
                </a:lnTo>
                <a:close/>
              </a:path>
              <a:path w="4288790" h="4038600">
                <a:moveTo>
                  <a:pt x="2144268" y="0"/>
                </a:moveTo>
                <a:lnTo>
                  <a:pt x="2094364" y="12700"/>
                </a:lnTo>
                <a:lnTo>
                  <a:pt x="2194171" y="12700"/>
                </a:lnTo>
                <a:lnTo>
                  <a:pt x="2144268" y="0"/>
                </a:lnTo>
                <a:close/>
              </a:path>
            </a:pathLst>
          </a:custGeom>
          <a:solidFill>
            <a:srgbClr val="D6D6D6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1418844" y="1470660"/>
            <a:ext cx="4288790" cy="4038600"/>
          </a:xfrm>
          <a:custGeom>
            <a:avLst/>
            <a:gdLst/>
            <a:ahLst/>
            <a:cxnLst/>
            <a:rect l="l" t="t" r="r" b="b"/>
            <a:pathLst>
              <a:path w="4288790" h="4038600">
                <a:moveTo>
                  <a:pt x="0" y="2019300"/>
                </a:moveTo>
                <a:lnTo>
                  <a:pt x="569" y="1972305"/>
                </a:lnTo>
                <a:lnTo>
                  <a:pt x="2268" y="1925573"/>
                </a:lnTo>
                <a:lnTo>
                  <a:pt x="5086" y="1879116"/>
                </a:lnTo>
                <a:lnTo>
                  <a:pt x="9009" y="1832945"/>
                </a:lnTo>
                <a:lnTo>
                  <a:pt x="14026" y="1787072"/>
                </a:lnTo>
                <a:lnTo>
                  <a:pt x="20123" y="1741508"/>
                </a:lnTo>
                <a:lnTo>
                  <a:pt x="27289" y="1696266"/>
                </a:lnTo>
                <a:lnTo>
                  <a:pt x="35512" y="1651355"/>
                </a:lnTo>
                <a:lnTo>
                  <a:pt x="44778" y="1606790"/>
                </a:lnTo>
                <a:lnTo>
                  <a:pt x="55076" y="1562580"/>
                </a:lnTo>
                <a:lnTo>
                  <a:pt x="66394" y="1518737"/>
                </a:lnTo>
                <a:lnTo>
                  <a:pt x="78718" y="1475274"/>
                </a:lnTo>
                <a:lnTo>
                  <a:pt x="92037" y="1432201"/>
                </a:lnTo>
                <a:lnTo>
                  <a:pt x="106338" y="1389531"/>
                </a:lnTo>
                <a:lnTo>
                  <a:pt x="121610" y="1347274"/>
                </a:lnTo>
                <a:lnTo>
                  <a:pt x="137839" y="1305443"/>
                </a:lnTo>
                <a:lnTo>
                  <a:pt x="155013" y="1264050"/>
                </a:lnTo>
                <a:lnTo>
                  <a:pt x="173120" y="1223105"/>
                </a:lnTo>
                <a:lnTo>
                  <a:pt x="192148" y="1182620"/>
                </a:lnTo>
                <a:lnTo>
                  <a:pt x="212084" y="1142608"/>
                </a:lnTo>
                <a:lnTo>
                  <a:pt x="232916" y="1103079"/>
                </a:lnTo>
                <a:lnTo>
                  <a:pt x="254631" y="1064045"/>
                </a:lnTo>
                <a:lnTo>
                  <a:pt x="277218" y="1025519"/>
                </a:lnTo>
                <a:lnTo>
                  <a:pt x="300664" y="987511"/>
                </a:lnTo>
                <a:lnTo>
                  <a:pt x="324957" y="950033"/>
                </a:lnTo>
                <a:lnTo>
                  <a:pt x="350084" y="913096"/>
                </a:lnTo>
                <a:lnTo>
                  <a:pt x="376032" y="876713"/>
                </a:lnTo>
                <a:lnTo>
                  <a:pt x="402791" y="840895"/>
                </a:lnTo>
                <a:lnTo>
                  <a:pt x="430346" y="805654"/>
                </a:lnTo>
                <a:lnTo>
                  <a:pt x="458687" y="771000"/>
                </a:lnTo>
                <a:lnTo>
                  <a:pt x="487800" y="736947"/>
                </a:lnTo>
                <a:lnTo>
                  <a:pt x="517674" y="703505"/>
                </a:lnTo>
                <a:lnTo>
                  <a:pt x="548295" y="670686"/>
                </a:lnTo>
                <a:lnTo>
                  <a:pt x="579652" y="638501"/>
                </a:lnTo>
                <a:lnTo>
                  <a:pt x="611732" y="606963"/>
                </a:lnTo>
                <a:lnTo>
                  <a:pt x="644524" y="576083"/>
                </a:lnTo>
                <a:lnTo>
                  <a:pt x="678013" y="545872"/>
                </a:lnTo>
                <a:lnTo>
                  <a:pt x="712190" y="516343"/>
                </a:lnTo>
                <a:lnTo>
                  <a:pt x="747040" y="487506"/>
                </a:lnTo>
                <a:lnTo>
                  <a:pt x="782551" y="459373"/>
                </a:lnTo>
                <a:lnTo>
                  <a:pt x="818712" y="431957"/>
                </a:lnTo>
                <a:lnTo>
                  <a:pt x="855510" y="405268"/>
                </a:lnTo>
                <a:lnTo>
                  <a:pt x="892932" y="379318"/>
                </a:lnTo>
                <a:lnTo>
                  <a:pt x="930967" y="354119"/>
                </a:lnTo>
                <a:lnTo>
                  <a:pt x="969602" y="329682"/>
                </a:lnTo>
                <a:lnTo>
                  <a:pt x="1008824" y="306020"/>
                </a:lnTo>
                <a:lnTo>
                  <a:pt x="1048621" y="283143"/>
                </a:lnTo>
                <a:lnTo>
                  <a:pt x="1088982" y="261063"/>
                </a:lnTo>
                <a:lnTo>
                  <a:pt x="1129893" y="239793"/>
                </a:lnTo>
                <a:lnTo>
                  <a:pt x="1171342" y="219343"/>
                </a:lnTo>
                <a:lnTo>
                  <a:pt x="1213317" y="199725"/>
                </a:lnTo>
                <a:lnTo>
                  <a:pt x="1255806" y="180950"/>
                </a:lnTo>
                <a:lnTo>
                  <a:pt x="1298796" y="163031"/>
                </a:lnTo>
                <a:lnTo>
                  <a:pt x="1342275" y="145979"/>
                </a:lnTo>
                <a:lnTo>
                  <a:pt x="1386230" y="129806"/>
                </a:lnTo>
                <a:lnTo>
                  <a:pt x="1430650" y="114523"/>
                </a:lnTo>
                <a:lnTo>
                  <a:pt x="1475522" y="100142"/>
                </a:lnTo>
                <a:lnTo>
                  <a:pt x="1520833" y="86674"/>
                </a:lnTo>
                <a:lnTo>
                  <a:pt x="1566571" y="74131"/>
                </a:lnTo>
                <a:lnTo>
                  <a:pt x="1612725" y="62525"/>
                </a:lnTo>
                <a:lnTo>
                  <a:pt x="1659281" y="51867"/>
                </a:lnTo>
                <a:lnTo>
                  <a:pt x="1706227" y="42169"/>
                </a:lnTo>
                <a:lnTo>
                  <a:pt x="1753551" y="33442"/>
                </a:lnTo>
                <a:lnTo>
                  <a:pt x="1801240" y="25699"/>
                </a:lnTo>
                <a:lnTo>
                  <a:pt x="1849283" y="18951"/>
                </a:lnTo>
                <a:lnTo>
                  <a:pt x="1897667" y="13208"/>
                </a:lnTo>
                <a:lnTo>
                  <a:pt x="1946379" y="8484"/>
                </a:lnTo>
                <a:lnTo>
                  <a:pt x="1995408" y="4790"/>
                </a:lnTo>
                <a:lnTo>
                  <a:pt x="2044740" y="2136"/>
                </a:lnTo>
                <a:lnTo>
                  <a:pt x="2094364" y="536"/>
                </a:lnTo>
                <a:lnTo>
                  <a:pt x="2144268" y="0"/>
                </a:lnTo>
                <a:lnTo>
                  <a:pt x="2194171" y="536"/>
                </a:lnTo>
                <a:lnTo>
                  <a:pt x="2243795" y="2136"/>
                </a:lnTo>
                <a:lnTo>
                  <a:pt x="2293127" y="4790"/>
                </a:lnTo>
                <a:lnTo>
                  <a:pt x="2342156" y="8484"/>
                </a:lnTo>
                <a:lnTo>
                  <a:pt x="2390868" y="13208"/>
                </a:lnTo>
                <a:lnTo>
                  <a:pt x="2439252" y="18951"/>
                </a:lnTo>
                <a:lnTo>
                  <a:pt x="2487295" y="25699"/>
                </a:lnTo>
                <a:lnTo>
                  <a:pt x="2534984" y="33442"/>
                </a:lnTo>
                <a:lnTo>
                  <a:pt x="2582308" y="42169"/>
                </a:lnTo>
                <a:lnTo>
                  <a:pt x="2629254" y="51867"/>
                </a:lnTo>
                <a:lnTo>
                  <a:pt x="2675810" y="62525"/>
                </a:lnTo>
                <a:lnTo>
                  <a:pt x="2721964" y="74131"/>
                </a:lnTo>
                <a:lnTo>
                  <a:pt x="2767702" y="86674"/>
                </a:lnTo>
                <a:lnTo>
                  <a:pt x="2813013" y="100142"/>
                </a:lnTo>
                <a:lnTo>
                  <a:pt x="2857885" y="114523"/>
                </a:lnTo>
                <a:lnTo>
                  <a:pt x="2902305" y="129806"/>
                </a:lnTo>
                <a:lnTo>
                  <a:pt x="2946260" y="145979"/>
                </a:lnTo>
                <a:lnTo>
                  <a:pt x="2989739" y="163031"/>
                </a:lnTo>
                <a:lnTo>
                  <a:pt x="3032729" y="180950"/>
                </a:lnTo>
                <a:lnTo>
                  <a:pt x="3075218" y="199725"/>
                </a:lnTo>
                <a:lnTo>
                  <a:pt x="3117193" y="219343"/>
                </a:lnTo>
                <a:lnTo>
                  <a:pt x="3158642" y="239793"/>
                </a:lnTo>
                <a:lnTo>
                  <a:pt x="3199553" y="261063"/>
                </a:lnTo>
                <a:lnTo>
                  <a:pt x="3239914" y="283143"/>
                </a:lnTo>
                <a:lnTo>
                  <a:pt x="3279711" y="306020"/>
                </a:lnTo>
                <a:lnTo>
                  <a:pt x="3318933" y="329682"/>
                </a:lnTo>
                <a:lnTo>
                  <a:pt x="3357568" y="354119"/>
                </a:lnTo>
                <a:lnTo>
                  <a:pt x="3395603" y="379318"/>
                </a:lnTo>
                <a:lnTo>
                  <a:pt x="3433025" y="405268"/>
                </a:lnTo>
                <a:lnTo>
                  <a:pt x="3469823" y="431957"/>
                </a:lnTo>
                <a:lnTo>
                  <a:pt x="3505984" y="459373"/>
                </a:lnTo>
                <a:lnTo>
                  <a:pt x="3541495" y="487506"/>
                </a:lnTo>
                <a:lnTo>
                  <a:pt x="3576345" y="516343"/>
                </a:lnTo>
                <a:lnTo>
                  <a:pt x="3610522" y="545872"/>
                </a:lnTo>
                <a:lnTo>
                  <a:pt x="3644011" y="576083"/>
                </a:lnTo>
                <a:lnTo>
                  <a:pt x="3676803" y="606963"/>
                </a:lnTo>
                <a:lnTo>
                  <a:pt x="3708883" y="638501"/>
                </a:lnTo>
                <a:lnTo>
                  <a:pt x="3740240" y="670686"/>
                </a:lnTo>
                <a:lnTo>
                  <a:pt x="3770861" y="703505"/>
                </a:lnTo>
                <a:lnTo>
                  <a:pt x="3800735" y="736947"/>
                </a:lnTo>
                <a:lnTo>
                  <a:pt x="3829848" y="771000"/>
                </a:lnTo>
                <a:lnTo>
                  <a:pt x="3858189" y="805654"/>
                </a:lnTo>
                <a:lnTo>
                  <a:pt x="3885744" y="840895"/>
                </a:lnTo>
                <a:lnTo>
                  <a:pt x="3912503" y="876713"/>
                </a:lnTo>
                <a:lnTo>
                  <a:pt x="3938451" y="913096"/>
                </a:lnTo>
                <a:lnTo>
                  <a:pt x="3963578" y="950033"/>
                </a:lnTo>
                <a:lnTo>
                  <a:pt x="3987871" y="987511"/>
                </a:lnTo>
                <a:lnTo>
                  <a:pt x="4011317" y="1025519"/>
                </a:lnTo>
                <a:lnTo>
                  <a:pt x="4033904" y="1064045"/>
                </a:lnTo>
                <a:lnTo>
                  <a:pt x="4055619" y="1103079"/>
                </a:lnTo>
                <a:lnTo>
                  <a:pt x="4076451" y="1142608"/>
                </a:lnTo>
                <a:lnTo>
                  <a:pt x="4096387" y="1182620"/>
                </a:lnTo>
                <a:lnTo>
                  <a:pt x="4115415" y="1223105"/>
                </a:lnTo>
                <a:lnTo>
                  <a:pt x="4133522" y="1264050"/>
                </a:lnTo>
                <a:lnTo>
                  <a:pt x="4150696" y="1305443"/>
                </a:lnTo>
                <a:lnTo>
                  <a:pt x="4166925" y="1347274"/>
                </a:lnTo>
                <a:lnTo>
                  <a:pt x="4182197" y="1389531"/>
                </a:lnTo>
                <a:lnTo>
                  <a:pt x="4196498" y="1432201"/>
                </a:lnTo>
                <a:lnTo>
                  <a:pt x="4209817" y="1475274"/>
                </a:lnTo>
                <a:lnTo>
                  <a:pt x="4222141" y="1518737"/>
                </a:lnTo>
                <a:lnTo>
                  <a:pt x="4233459" y="1562580"/>
                </a:lnTo>
                <a:lnTo>
                  <a:pt x="4243757" y="1606790"/>
                </a:lnTo>
                <a:lnTo>
                  <a:pt x="4253023" y="1651355"/>
                </a:lnTo>
                <a:lnTo>
                  <a:pt x="4261246" y="1696266"/>
                </a:lnTo>
                <a:lnTo>
                  <a:pt x="4268412" y="1741508"/>
                </a:lnTo>
                <a:lnTo>
                  <a:pt x="4274509" y="1787072"/>
                </a:lnTo>
                <a:lnTo>
                  <a:pt x="4279526" y="1832945"/>
                </a:lnTo>
                <a:lnTo>
                  <a:pt x="4283449" y="1879116"/>
                </a:lnTo>
                <a:lnTo>
                  <a:pt x="4286267" y="1925573"/>
                </a:lnTo>
                <a:lnTo>
                  <a:pt x="4287966" y="1972305"/>
                </a:lnTo>
                <a:lnTo>
                  <a:pt x="4288536" y="2019300"/>
                </a:lnTo>
                <a:lnTo>
                  <a:pt x="4287966" y="2066294"/>
                </a:lnTo>
                <a:lnTo>
                  <a:pt x="4286267" y="2113026"/>
                </a:lnTo>
                <a:lnTo>
                  <a:pt x="4283449" y="2159483"/>
                </a:lnTo>
                <a:lnTo>
                  <a:pt x="4279526" y="2205654"/>
                </a:lnTo>
                <a:lnTo>
                  <a:pt x="4274509" y="2251527"/>
                </a:lnTo>
                <a:lnTo>
                  <a:pt x="4268412" y="2297091"/>
                </a:lnTo>
                <a:lnTo>
                  <a:pt x="4261246" y="2342333"/>
                </a:lnTo>
                <a:lnTo>
                  <a:pt x="4253023" y="2387244"/>
                </a:lnTo>
                <a:lnTo>
                  <a:pt x="4243757" y="2431809"/>
                </a:lnTo>
                <a:lnTo>
                  <a:pt x="4233459" y="2476019"/>
                </a:lnTo>
                <a:lnTo>
                  <a:pt x="4222141" y="2519862"/>
                </a:lnTo>
                <a:lnTo>
                  <a:pt x="4209817" y="2563325"/>
                </a:lnTo>
                <a:lnTo>
                  <a:pt x="4196498" y="2606398"/>
                </a:lnTo>
                <a:lnTo>
                  <a:pt x="4182197" y="2649068"/>
                </a:lnTo>
                <a:lnTo>
                  <a:pt x="4166925" y="2691325"/>
                </a:lnTo>
                <a:lnTo>
                  <a:pt x="4150696" y="2733156"/>
                </a:lnTo>
                <a:lnTo>
                  <a:pt x="4133522" y="2774549"/>
                </a:lnTo>
                <a:lnTo>
                  <a:pt x="4115415" y="2815494"/>
                </a:lnTo>
                <a:lnTo>
                  <a:pt x="4096387" y="2855979"/>
                </a:lnTo>
                <a:lnTo>
                  <a:pt x="4076451" y="2895991"/>
                </a:lnTo>
                <a:lnTo>
                  <a:pt x="4055619" y="2935520"/>
                </a:lnTo>
                <a:lnTo>
                  <a:pt x="4033904" y="2974554"/>
                </a:lnTo>
                <a:lnTo>
                  <a:pt x="4011317" y="3013080"/>
                </a:lnTo>
                <a:lnTo>
                  <a:pt x="3987871" y="3051088"/>
                </a:lnTo>
                <a:lnTo>
                  <a:pt x="3963578" y="3088566"/>
                </a:lnTo>
                <a:lnTo>
                  <a:pt x="3938451" y="3125503"/>
                </a:lnTo>
                <a:lnTo>
                  <a:pt x="3912503" y="3161886"/>
                </a:lnTo>
                <a:lnTo>
                  <a:pt x="3885744" y="3197704"/>
                </a:lnTo>
                <a:lnTo>
                  <a:pt x="3858189" y="3232945"/>
                </a:lnTo>
                <a:lnTo>
                  <a:pt x="3829848" y="3267599"/>
                </a:lnTo>
                <a:lnTo>
                  <a:pt x="3800735" y="3301652"/>
                </a:lnTo>
                <a:lnTo>
                  <a:pt x="3770861" y="3335094"/>
                </a:lnTo>
                <a:lnTo>
                  <a:pt x="3740240" y="3367913"/>
                </a:lnTo>
                <a:lnTo>
                  <a:pt x="3708883" y="3400098"/>
                </a:lnTo>
                <a:lnTo>
                  <a:pt x="3676803" y="3431636"/>
                </a:lnTo>
                <a:lnTo>
                  <a:pt x="3644011" y="3462516"/>
                </a:lnTo>
                <a:lnTo>
                  <a:pt x="3610522" y="3492727"/>
                </a:lnTo>
                <a:lnTo>
                  <a:pt x="3576345" y="3522256"/>
                </a:lnTo>
                <a:lnTo>
                  <a:pt x="3541495" y="3551093"/>
                </a:lnTo>
                <a:lnTo>
                  <a:pt x="3505984" y="3579226"/>
                </a:lnTo>
                <a:lnTo>
                  <a:pt x="3469823" y="3606642"/>
                </a:lnTo>
                <a:lnTo>
                  <a:pt x="3433025" y="3633331"/>
                </a:lnTo>
                <a:lnTo>
                  <a:pt x="3395603" y="3659281"/>
                </a:lnTo>
                <a:lnTo>
                  <a:pt x="3357568" y="3684480"/>
                </a:lnTo>
                <a:lnTo>
                  <a:pt x="3318933" y="3708917"/>
                </a:lnTo>
                <a:lnTo>
                  <a:pt x="3279711" y="3732579"/>
                </a:lnTo>
                <a:lnTo>
                  <a:pt x="3239914" y="3755456"/>
                </a:lnTo>
                <a:lnTo>
                  <a:pt x="3199553" y="3777536"/>
                </a:lnTo>
                <a:lnTo>
                  <a:pt x="3158642" y="3798806"/>
                </a:lnTo>
                <a:lnTo>
                  <a:pt x="3117193" y="3819256"/>
                </a:lnTo>
                <a:lnTo>
                  <a:pt x="3075218" y="3838874"/>
                </a:lnTo>
                <a:lnTo>
                  <a:pt x="3032729" y="3857649"/>
                </a:lnTo>
                <a:lnTo>
                  <a:pt x="2989739" y="3875568"/>
                </a:lnTo>
                <a:lnTo>
                  <a:pt x="2946260" y="3892620"/>
                </a:lnTo>
                <a:lnTo>
                  <a:pt x="2902305" y="3908793"/>
                </a:lnTo>
                <a:lnTo>
                  <a:pt x="2857885" y="3924076"/>
                </a:lnTo>
                <a:lnTo>
                  <a:pt x="2813013" y="3938457"/>
                </a:lnTo>
                <a:lnTo>
                  <a:pt x="2767702" y="3951925"/>
                </a:lnTo>
                <a:lnTo>
                  <a:pt x="2721964" y="3964468"/>
                </a:lnTo>
                <a:lnTo>
                  <a:pt x="2675810" y="3976074"/>
                </a:lnTo>
                <a:lnTo>
                  <a:pt x="2629254" y="3986732"/>
                </a:lnTo>
                <a:lnTo>
                  <a:pt x="2582308" y="3996430"/>
                </a:lnTo>
                <a:lnTo>
                  <a:pt x="2534984" y="4005157"/>
                </a:lnTo>
                <a:lnTo>
                  <a:pt x="2487295" y="4012900"/>
                </a:lnTo>
                <a:lnTo>
                  <a:pt x="2439252" y="4019648"/>
                </a:lnTo>
                <a:lnTo>
                  <a:pt x="2390868" y="4025391"/>
                </a:lnTo>
                <a:lnTo>
                  <a:pt x="2342156" y="4030115"/>
                </a:lnTo>
                <a:lnTo>
                  <a:pt x="2293127" y="4033809"/>
                </a:lnTo>
                <a:lnTo>
                  <a:pt x="2243795" y="4036463"/>
                </a:lnTo>
                <a:lnTo>
                  <a:pt x="2194171" y="4038063"/>
                </a:lnTo>
                <a:lnTo>
                  <a:pt x="2144268" y="4038600"/>
                </a:lnTo>
                <a:lnTo>
                  <a:pt x="2094364" y="4038063"/>
                </a:lnTo>
                <a:lnTo>
                  <a:pt x="2044740" y="4036463"/>
                </a:lnTo>
                <a:lnTo>
                  <a:pt x="1995408" y="4033809"/>
                </a:lnTo>
                <a:lnTo>
                  <a:pt x="1946379" y="4030115"/>
                </a:lnTo>
                <a:lnTo>
                  <a:pt x="1897667" y="4025391"/>
                </a:lnTo>
                <a:lnTo>
                  <a:pt x="1849283" y="4019648"/>
                </a:lnTo>
                <a:lnTo>
                  <a:pt x="1801240" y="4012900"/>
                </a:lnTo>
                <a:lnTo>
                  <a:pt x="1753551" y="4005157"/>
                </a:lnTo>
                <a:lnTo>
                  <a:pt x="1706227" y="3996430"/>
                </a:lnTo>
                <a:lnTo>
                  <a:pt x="1659281" y="3986732"/>
                </a:lnTo>
                <a:lnTo>
                  <a:pt x="1612725" y="3976074"/>
                </a:lnTo>
                <a:lnTo>
                  <a:pt x="1566571" y="3964468"/>
                </a:lnTo>
                <a:lnTo>
                  <a:pt x="1520833" y="3951925"/>
                </a:lnTo>
                <a:lnTo>
                  <a:pt x="1475522" y="3938457"/>
                </a:lnTo>
                <a:lnTo>
                  <a:pt x="1430650" y="3924076"/>
                </a:lnTo>
                <a:lnTo>
                  <a:pt x="1386230" y="3908793"/>
                </a:lnTo>
                <a:lnTo>
                  <a:pt x="1342275" y="3892620"/>
                </a:lnTo>
                <a:lnTo>
                  <a:pt x="1298796" y="3875568"/>
                </a:lnTo>
                <a:lnTo>
                  <a:pt x="1255806" y="3857649"/>
                </a:lnTo>
                <a:lnTo>
                  <a:pt x="1213317" y="3838874"/>
                </a:lnTo>
                <a:lnTo>
                  <a:pt x="1171342" y="3819256"/>
                </a:lnTo>
                <a:lnTo>
                  <a:pt x="1129893" y="3798806"/>
                </a:lnTo>
                <a:lnTo>
                  <a:pt x="1088982" y="3777536"/>
                </a:lnTo>
                <a:lnTo>
                  <a:pt x="1048621" y="3755456"/>
                </a:lnTo>
                <a:lnTo>
                  <a:pt x="1008824" y="3732579"/>
                </a:lnTo>
                <a:lnTo>
                  <a:pt x="969602" y="3708917"/>
                </a:lnTo>
                <a:lnTo>
                  <a:pt x="930967" y="3684480"/>
                </a:lnTo>
                <a:lnTo>
                  <a:pt x="892932" y="3659281"/>
                </a:lnTo>
                <a:lnTo>
                  <a:pt x="855510" y="3633331"/>
                </a:lnTo>
                <a:lnTo>
                  <a:pt x="818712" y="3606642"/>
                </a:lnTo>
                <a:lnTo>
                  <a:pt x="782551" y="3579226"/>
                </a:lnTo>
                <a:lnTo>
                  <a:pt x="747040" y="3551093"/>
                </a:lnTo>
                <a:lnTo>
                  <a:pt x="712190" y="3522256"/>
                </a:lnTo>
                <a:lnTo>
                  <a:pt x="678013" y="3492727"/>
                </a:lnTo>
                <a:lnTo>
                  <a:pt x="644524" y="3462516"/>
                </a:lnTo>
                <a:lnTo>
                  <a:pt x="611732" y="3431636"/>
                </a:lnTo>
                <a:lnTo>
                  <a:pt x="579652" y="3400098"/>
                </a:lnTo>
                <a:lnTo>
                  <a:pt x="548295" y="3367913"/>
                </a:lnTo>
                <a:lnTo>
                  <a:pt x="517674" y="3335094"/>
                </a:lnTo>
                <a:lnTo>
                  <a:pt x="487800" y="3301652"/>
                </a:lnTo>
                <a:lnTo>
                  <a:pt x="458687" y="3267599"/>
                </a:lnTo>
                <a:lnTo>
                  <a:pt x="430346" y="3232945"/>
                </a:lnTo>
                <a:lnTo>
                  <a:pt x="402791" y="3197704"/>
                </a:lnTo>
                <a:lnTo>
                  <a:pt x="376032" y="3161886"/>
                </a:lnTo>
                <a:lnTo>
                  <a:pt x="350084" y="3125503"/>
                </a:lnTo>
                <a:lnTo>
                  <a:pt x="324957" y="3088566"/>
                </a:lnTo>
                <a:lnTo>
                  <a:pt x="300664" y="3051088"/>
                </a:lnTo>
                <a:lnTo>
                  <a:pt x="277218" y="3013080"/>
                </a:lnTo>
                <a:lnTo>
                  <a:pt x="254631" y="2974554"/>
                </a:lnTo>
                <a:lnTo>
                  <a:pt x="232916" y="2935520"/>
                </a:lnTo>
                <a:lnTo>
                  <a:pt x="212084" y="2895991"/>
                </a:lnTo>
                <a:lnTo>
                  <a:pt x="192148" y="2855979"/>
                </a:lnTo>
                <a:lnTo>
                  <a:pt x="173120" y="2815494"/>
                </a:lnTo>
                <a:lnTo>
                  <a:pt x="155013" y="2774549"/>
                </a:lnTo>
                <a:lnTo>
                  <a:pt x="137839" y="2733156"/>
                </a:lnTo>
                <a:lnTo>
                  <a:pt x="121610" y="2691325"/>
                </a:lnTo>
                <a:lnTo>
                  <a:pt x="106338" y="2649068"/>
                </a:lnTo>
                <a:lnTo>
                  <a:pt x="92037" y="2606398"/>
                </a:lnTo>
                <a:lnTo>
                  <a:pt x="78718" y="2563325"/>
                </a:lnTo>
                <a:lnTo>
                  <a:pt x="66394" y="2519862"/>
                </a:lnTo>
                <a:lnTo>
                  <a:pt x="55076" y="2476019"/>
                </a:lnTo>
                <a:lnTo>
                  <a:pt x="44778" y="2431809"/>
                </a:lnTo>
                <a:lnTo>
                  <a:pt x="35512" y="2387244"/>
                </a:lnTo>
                <a:lnTo>
                  <a:pt x="27289" y="2342333"/>
                </a:lnTo>
                <a:lnTo>
                  <a:pt x="20123" y="2297091"/>
                </a:lnTo>
                <a:lnTo>
                  <a:pt x="14026" y="2251527"/>
                </a:lnTo>
                <a:lnTo>
                  <a:pt x="9009" y="2205654"/>
                </a:lnTo>
                <a:lnTo>
                  <a:pt x="5086" y="2159483"/>
                </a:lnTo>
                <a:lnTo>
                  <a:pt x="2268" y="2113026"/>
                </a:lnTo>
                <a:lnTo>
                  <a:pt x="569" y="2066294"/>
                </a:lnTo>
                <a:lnTo>
                  <a:pt x="0" y="2019300"/>
                </a:lnTo>
                <a:close/>
              </a:path>
            </a:pathLst>
          </a:custGeom>
          <a:ln w="571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2502407" y="3249167"/>
            <a:ext cx="2139695" cy="5760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143"/>
          <p:cNvSpPr txBox="1"/>
          <p:nvPr/>
        </p:nvSpPr>
        <p:spPr>
          <a:xfrm>
            <a:off x="2652087" y="3329255"/>
            <a:ext cx="181673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Network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Cloud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364213" y="6474084"/>
            <a:ext cx="501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5" dirty="0">
                <a:latin typeface="Arial"/>
                <a:cs typeface="Arial"/>
              </a:rPr>
              <a:t>Slide</a:t>
            </a:r>
            <a:r>
              <a:rPr sz="1200" spc="-160" dirty="0">
                <a:latin typeface="Arial"/>
                <a:cs typeface="Arial"/>
              </a:rPr>
              <a:t> </a:t>
            </a:r>
            <a:fld id="{81D60167-4931-47E6-BA6A-407CBD079E47}" type="slidenum">
              <a:rPr sz="1200" spc="-5" dirty="0">
                <a:latin typeface="Arial"/>
                <a:cs typeface="Arial"/>
              </a:rPr>
              <a:t>8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51" name="object 3">
            <a:extLst>
              <a:ext uri="{FF2B5EF4-FFF2-40B4-BE49-F238E27FC236}">
                <a16:creationId xmlns:a16="http://schemas.microsoft.com/office/drawing/2014/main" id="{3C69D297-AB7C-4EFB-8E77-B580130BCC09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" name="object 2">
            <a:extLst>
              <a:ext uri="{FF2B5EF4-FFF2-40B4-BE49-F238E27FC236}">
                <a16:creationId xmlns:a16="http://schemas.microsoft.com/office/drawing/2014/main" id="{2256B9CF-D934-4486-A068-1269F7CFF49A}"/>
              </a:ext>
            </a:extLst>
          </p:cNvPr>
          <p:cNvSpPr txBox="1"/>
          <p:nvPr/>
        </p:nvSpPr>
        <p:spPr>
          <a:xfrm>
            <a:off x="5555996" y="392176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3" name="object 3">
            <a:extLst>
              <a:ext uri="{FF2B5EF4-FFF2-40B4-BE49-F238E27FC236}">
                <a16:creationId xmlns:a16="http://schemas.microsoft.com/office/drawing/2014/main" id="{7ECBED1C-9EED-4CA0-9BFD-3CB443764DA1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" name="スライド番号プレースホルダー 147">
            <a:extLst>
              <a:ext uri="{FF2B5EF4-FFF2-40B4-BE49-F238E27FC236}">
                <a16:creationId xmlns:a16="http://schemas.microsoft.com/office/drawing/2014/main" id="{EEB659B0-8081-4B2F-9F3E-FE02A5ABCF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5" dirty="0"/>
              <a:t>Slide</a:t>
            </a:r>
            <a:r>
              <a:rPr lang="en-US" spc="-155" dirty="0"/>
              <a:t> </a:t>
            </a:r>
            <a:fld id="{81D60167-4931-47E6-BA6A-407CBD079E47}" type="slidenum">
              <a:rPr spc="-5" smtClean="0"/>
              <a:t>8</a:t>
            </a:fld>
            <a:endParaRPr spc="-5" dirty="0"/>
          </a:p>
        </p:txBody>
      </p:sp>
      <p:sp>
        <p:nvSpPr>
          <p:cNvPr id="144" name="日付プレースホルダー 143">
            <a:extLst>
              <a:ext uri="{FF2B5EF4-FFF2-40B4-BE49-F238E27FC236}">
                <a16:creationId xmlns:a16="http://schemas.microsoft.com/office/drawing/2014/main" id="{5B047850-5953-81CA-F815-DFA7A08165F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altLang="ja-JP"/>
              <a:t>May 2023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455" y="4392167"/>
            <a:ext cx="2417051" cy="1798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55904" y="3956303"/>
            <a:ext cx="2417445" cy="506095"/>
          </a:xfrm>
          <a:custGeom>
            <a:avLst/>
            <a:gdLst/>
            <a:ahLst/>
            <a:cxnLst/>
            <a:rect l="l" t="t" r="r" b="b"/>
            <a:pathLst>
              <a:path w="2417445" h="506095">
                <a:moveTo>
                  <a:pt x="1208532" y="0"/>
                </a:moveTo>
                <a:lnTo>
                  <a:pt x="1134912" y="461"/>
                </a:lnTo>
                <a:lnTo>
                  <a:pt x="1062458" y="1829"/>
                </a:lnTo>
                <a:lnTo>
                  <a:pt x="991298" y="4075"/>
                </a:lnTo>
                <a:lnTo>
                  <a:pt x="921557" y="7175"/>
                </a:lnTo>
                <a:lnTo>
                  <a:pt x="853361" y="11100"/>
                </a:lnTo>
                <a:lnTo>
                  <a:pt x="786838" y="15826"/>
                </a:lnTo>
                <a:lnTo>
                  <a:pt x="722113" y="21325"/>
                </a:lnTo>
                <a:lnTo>
                  <a:pt x="659313" y="27571"/>
                </a:lnTo>
                <a:lnTo>
                  <a:pt x="598565" y="34538"/>
                </a:lnTo>
                <a:lnTo>
                  <a:pt x="539994" y="42198"/>
                </a:lnTo>
                <a:lnTo>
                  <a:pt x="483728" y="50527"/>
                </a:lnTo>
                <a:lnTo>
                  <a:pt x="429892" y="59496"/>
                </a:lnTo>
                <a:lnTo>
                  <a:pt x="378613" y="69080"/>
                </a:lnTo>
                <a:lnTo>
                  <a:pt x="330018" y="79253"/>
                </a:lnTo>
                <a:lnTo>
                  <a:pt x="284233" y="89987"/>
                </a:lnTo>
                <a:lnTo>
                  <a:pt x="241384" y="101256"/>
                </a:lnTo>
                <a:lnTo>
                  <a:pt x="201598" y="113034"/>
                </a:lnTo>
                <a:lnTo>
                  <a:pt x="165001" y="125295"/>
                </a:lnTo>
                <a:lnTo>
                  <a:pt x="101880" y="151158"/>
                </a:lnTo>
                <a:lnTo>
                  <a:pt x="53033" y="178632"/>
                </a:lnTo>
                <a:lnTo>
                  <a:pt x="19471" y="207508"/>
                </a:lnTo>
                <a:lnTo>
                  <a:pt x="0" y="252984"/>
                </a:lnTo>
                <a:lnTo>
                  <a:pt x="2205" y="268395"/>
                </a:lnTo>
                <a:lnTo>
                  <a:pt x="34278" y="313059"/>
                </a:lnTo>
                <a:lnTo>
                  <a:pt x="75609" y="341260"/>
                </a:lnTo>
                <a:lnTo>
                  <a:pt x="131719" y="367956"/>
                </a:lnTo>
                <a:lnTo>
                  <a:pt x="201598" y="392933"/>
                </a:lnTo>
                <a:lnTo>
                  <a:pt x="241384" y="404711"/>
                </a:lnTo>
                <a:lnTo>
                  <a:pt x="284233" y="415980"/>
                </a:lnTo>
                <a:lnTo>
                  <a:pt x="330018" y="426714"/>
                </a:lnTo>
                <a:lnTo>
                  <a:pt x="378613" y="436887"/>
                </a:lnTo>
                <a:lnTo>
                  <a:pt x="429892" y="446471"/>
                </a:lnTo>
                <a:lnTo>
                  <a:pt x="483728" y="455440"/>
                </a:lnTo>
                <a:lnTo>
                  <a:pt x="539994" y="463769"/>
                </a:lnTo>
                <a:lnTo>
                  <a:pt x="598565" y="471429"/>
                </a:lnTo>
                <a:lnTo>
                  <a:pt x="659313" y="478396"/>
                </a:lnTo>
                <a:lnTo>
                  <a:pt x="722113" y="484642"/>
                </a:lnTo>
                <a:lnTo>
                  <a:pt x="786838" y="490141"/>
                </a:lnTo>
                <a:lnTo>
                  <a:pt x="853361" y="494867"/>
                </a:lnTo>
                <a:lnTo>
                  <a:pt x="921557" y="498792"/>
                </a:lnTo>
                <a:lnTo>
                  <a:pt x="991298" y="501892"/>
                </a:lnTo>
                <a:lnTo>
                  <a:pt x="1062458" y="504138"/>
                </a:lnTo>
                <a:lnTo>
                  <a:pt x="1134912" y="505506"/>
                </a:lnTo>
                <a:lnTo>
                  <a:pt x="1208532" y="505968"/>
                </a:lnTo>
                <a:lnTo>
                  <a:pt x="1282151" y="505506"/>
                </a:lnTo>
                <a:lnTo>
                  <a:pt x="1354605" y="504138"/>
                </a:lnTo>
                <a:lnTo>
                  <a:pt x="1425765" y="501892"/>
                </a:lnTo>
                <a:lnTo>
                  <a:pt x="1495506" y="498792"/>
                </a:lnTo>
                <a:lnTo>
                  <a:pt x="1563702" y="494867"/>
                </a:lnTo>
                <a:lnTo>
                  <a:pt x="1630225" y="490141"/>
                </a:lnTo>
                <a:lnTo>
                  <a:pt x="1694950" y="484642"/>
                </a:lnTo>
                <a:lnTo>
                  <a:pt x="1757750" y="478396"/>
                </a:lnTo>
                <a:lnTo>
                  <a:pt x="1818498" y="471429"/>
                </a:lnTo>
                <a:lnTo>
                  <a:pt x="1877069" y="463769"/>
                </a:lnTo>
                <a:lnTo>
                  <a:pt x="1933335" y="455440"/>
                </a:lnTo>
                <a:lnTo>
                  <a:pt x="1987171" y="446471"/>
                </a:lnTo>
                <a:lnTo>
                  <a:pt x="2038450" y="436887"/>
                </a:lnTo>
                <a:lnTo>
                  <a:pt x="2087045" y="426714"/>
                </a:lnTo>
                <a:lnTo>
                  <a:pt x="2132830" y="415980"/>
                </a:lnTo>
                <a:lnTo>
                  <a:pt x="2175679" y="404711"/>
                </a:lnTo>
                <a:lnTo>
                  <a:pt x="2215465" y="392933"/>
                </a:lnTo>
                <a:lnTo>
                  <a:pt x="2252062" y="380672"/>
                </a:lnTo>
                <a:lnTo>
                  <a:pt x="2315183" y="354809"/>
                </a:lnTo>
                <a:lnTo>
                  <a:pt x="2364030" y="327335"/>
                </a:lnTo>
                <a:lnTo>
                  <a:pt x="2397592" y="298459"/>
                </a:lnTo>
                <a:lnTo>
                  <a:pt x="2417064" y="252984"/>
                </a:lnTo>
                <a:lnTo>
                  <a:pt x="2414858" y="237572"/>
                </a:lnTo>
                <a:lnTo>
                  <a:pt x="2382785" y="192908"/>
                </a:lnTo>
                <a:lnTo>
                  <a:pt x="2341454" y="164707"/>
                </a:lnTo>
                <a:lnTo>
                  <a:pt x="2285344" y="138011"/>
                </a:lnTo>
                <a:lnTo>
                  <a:pt x="2215465" y="113034"/>
                </a:lnTo>
                <a:lnTo>
                  <a:pt x="2175679" y="101256"/>
                </a:lnTo>
                <a:lnTo>
                  <a:pt x="2132830" y="89987"/>
                </a:lnTo>
                <a:lnTo>
                  <a:pt x="2087045" y="79253"/>
                </a:lnTo>
                <a:lnTo>
                  <a:pt x="2038450" y="69080"/>
                </a:lnTo>
                <a:lnTo>
                  <a:pt x="1987171" y="59496"/>
                </a:lnTo>
                <a:lnTo>
                  <a:pt x="1933335" y="50527"/>
                </a:lnTo>
                <a:lnTo>
                  <a:pt x="1877069" y="42198"/>
                </a:lnTo>
                <a:lnTo>
                  <a:pt x="1818498" y="34538"/>
                </a:lnTo>
                <a:lnTo>
                  <a:pt x="1757750" y="27571"/>
                </a:lnTo>
                <a:lnTo>
                  <a:pt x="1694950" y="21325"/>
                </a:lnTo>
                <a:lnTo>
                  <a:pt x="1630225" y="15826"/>
                </a:lnTo>
                <a:lnTo>
                  <a:pt x="1563702" y="11100"/>
                </a:lnTo>
                <a:lnTo>
                  <a:pt x="1495506" y="7175"/>
                </a:lnTo>
                <a:lnTo>
                  <a:pt x="1425765" y="4075"/>
                </a:lnTo>
                <a:lnTo>
                  <a:pt x="1354605" y="1829"/>
                </a:lnTo>
                <a:lnTo>
                  <a:pt x="1282151" y="461"/>
                </a:lnTo>
                <a:lnTo>
                  <a:pt x="1208532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55904" y="3956303"/>
            <a:ext cx="2417445" cy="506095"/>
          </a:xfrm>
          <a:custGeom>
            <a:avLst/>
            <a:gdLst/>
            <a:ahLst/>
            <a:cxnLst/>
            <a:rect l="l" t="t" r="r" b="b"/>
            <a:pathLst>
              <a:path w="2417445" h="506095">
                <a:moveTo>
                  <a:pt x="0" y="252984"/>
                </a:moveTo>
                <a:lnTo>
                  <a:pt x="19471" y="207508"/>
                </a:lnTo>
                <a:lnTo>
                  <a:pt x="53033" y="178632"/>
                </a:lnTo>
                <a:lnTo>
                  <a:pt x="101880" y="151158"/>
                </a:lnTo>
                <a:lnTo>
                  <a:pt x="165001" y="125295"/>
                </a:lnTo>
                <a:lnTo>
                  <a:pt x="201598" y="113034"/>
                </a:lnTo>
                <a:lnTo>
                  <a:pt x="241384" y="101256"/>
                </a:lnTo>
                <a:lnTo>
                  <a:pt x="284233" y="89987"/>
                </a:lnTo>
                <a:lnTo>
                  <a:pt x="330018" y="79253"/>
                </a:lnTo>
                <a:lnTo>
                  <a:pt x="378613" y="69080"/>
                </a:lnTo>
                <a:lnTo>
                  <a:pt x="429892" y="59496"/>
                </a:lnTo>
                <a:lnTo>
                  <a:pt x="483728" y="50527"/>
                </a:lnTo>
                <a:lnTo>
                  <a:pt x="539994" y="42198"/>
                </a:lnTo>
                <a:lnTo>
                  <a:pt x="598565" y="34538"/>
                </a:lnTo>
                <a:lnTo>
                  <a:pt x="659313" y="27571"/>
                </a:lnTo>
                <a:lnTo>
                  <a:pt x="722113" y="21325"/>
                </a:lnTo>
                <a:lnTo>
                  <a:pt x="786838" y="15826"/>
                </a:lnTo>
                <a:lnTo>
                  <a:pt x="853361" y="11100"/>
                </a:lnTo>
                <a:lnTo>
                  <a:pt x="921557" y="7175"/>
                </a:lnTo>
                <a:lnTo>
                  <a:pt x="991298" y="4075"/>
                </a:lnTo>
                <a:lnTo>
                  <a:pt x="1062458" y="1829"/>
                </a:lnTo>
                <a:lnTo>
                  <a:pt x="1134912" y="461"/>
                </a:lnTo>
                <a:lnTo>
                  <a:pt x="1208532" y="0"/>
                </a:lnTo>
                <a:lnTo>
                  <a:pt x="1282151" y="461"/>
                </a:lnTo>
                <a:lnTo>
                  <a:pt x="1354605" y="1829"/>
                </a:lnTo>
                <a:lnTo>
                  <a:pt x="1425765" y="4075"/>
                </a:lnTo>
                <a:lnTo>
                  <a:pt x="1495506" y="7175"/>
                </a:lnTo>
                <a:lnTo>
                  <a:pt x="1563702" y="11100"/>
                </a:lnTo>
                <a:lnTo>
                  <a:pt x="1630225" y="15826"/>
                </a:lnTo>
                <a:lnTo>
                  <a:pt x="1694950" y="21325"/>
                </a:lnTo>
                <a:lnTo>
                  <a:pt x="1757750" y="27571"/>
                </a:lnTo>
                <a:lnTo>
                  <a:pt x="1818498" y="34538"/>
                </a:lnTo>
                <a:lnTo>
                  <a:pt x="1877069" y="42198"/>
                </a:lnTo>
                <a:lnTo>
                  <a:pt x="1933335" y="50527"/>
                </a:lnTo>
                <a:lnTo>
                  <a:pt x="1987171" y="59496"/>
                </a:lnTo>
                <a:lnTo>
                  <a:pt x="2038450" y="69080"/>
                </a:lnTo>
                <a:lnTo>
                  <a:pt x="2087045" y="79253"/>
                </a:lnTo>
                <a:lnTo>
                  <a:pt x="2132830" y="89987"/>
                </a:lnTo>
                <a:lnTo>
                  <a:pt x="2175679" y="101256"/>
                </a:lnTo>
                <a:lnTo>
                  <a:pt x="2215465" y="113034"/>
                </a:lnTo>
                <a:lnTo>
                  <a:pt x="2252062" y="125295"/>
                </a:lnTo>
                <a:lnTo>
                  <a:pt x="2315183" y="151158"/>
                </a:lnTo>
                <a:lnTo>
                  <a:pt x="2364030" y="178632"/>
                </a:lnTo>
                <a:lnTo>
                  <a:pt x="2397592" y="207508"/>
                </a:lnTo>
                <a:lnTo>
                  <a:pt x="2417064" y="252984"/>
                </a:lnTo>
                <a:lnTo>
                  <a:pt x="2414858" y="268395"/>
                </a:lnTo>
                <a:lnTo>
                  <a:pt x="2382785" y="313059"/>
                </a:lnTo>
                <a:lnTo>
                  <a:pt x="2341454" y="341260"/>
                </a:lnTo>
                <a:lnTo>
                  <a:pt x="2285344" y="367956"/>
                </a:lnTo>
                <a:lnTo>
                  <a:pt x="2215465" y="392933"/>
                </a:lnTo>
                <a:lnTo>
                  <a:pt x="2175679" y="404711"/>
                </a:lnTo>
                <a:lnTo>
                  <a:pt x="2132830" y="415980"/>
                </a:lnTo>
                <a:lnTo>
                  <a:pt x="2087045" y="426714"/>
                </a:lnTo>
                <a:lnTo>
                  <a:pt x="2038450" y="436887"/>
                </a:lnTo>
                <a:lnTo>
                  <a:pt x="1987171" y="446471"/>
                </a:lnTo>
                <a:lnTo>
                  <a:pt x="1933335" y="455440"/>
                </a:lnTo>
                <a:lnTo>
                  <a:pt x="1877069" y="463769"/>
                </a:lnTo>
                <a:lnTo>
                  <a:pt x="1818498" y="471429"/>
                </a:lnTo>
                <a:lnTo>
                  <a:pt x="1757750" y="478396"/>
                </a:lnTo>
                <a:lnTo>
                  <a:pt x="1694950" y="484642"/>
                </a:lnTo>
                <a:lnTo>
                  <a:pt x="1630225" y="490141"/>
                </a:lnTo>
                <a:lnTo>
                  <a:pt x="1563702" y="494867"/>
                </a:lnTo>
                <a:lnTo>
                  <a:pt x="1495506" y="498792"/>
                </a:lnTo>
                <a:lnTo>
                  <a:pt x="1425765" y="501892"/>
                </a:lnTo>
                <a:lnTo>
                  <a:pt x="1354605" y="504138"/>
                </a:lnTo>
                <a:lnTo>
                  <a:pt x="1282151" y="505506"/>
                </a:lnTo>
                <a:lnTo>
                  <a:pt x="1208532" y="505968"/>
                </a:lnTo>
                <a:lnTo>
                  <a:pt x="1134912" y="505506"/>
                </a:lnTo>
                <a:lnTo>
                  <a:pt x="1062458" y="504138"/>
                </a:lnTo>
                <a:lnTo>
                  <a:pt x="991298" y="501892"/>
                </a:lnTo>
                <a:lnTo>
                  <a:pt x="921557" y="498792"/>
                </a:lnTo>
                <a:lnTo>
                  <a:pt x="853361" y="494867"/>
                </a:lnTo>
                <a:lnTo>
                  <a:pt x="786838" y="490141"/>
                </a:lnTo>
                <a:lnTo>
                  <a:pt x="722113" y="484642"/>
                </a:lnTo>
                <a:lnTo>
                  <a:pt x="659313" y="478396"/>
                </a:lnTo>
                <a:lnTo>
                  <a:pt x="598565" y="471429"/>
                </a:lnTo>
                <a:lnTo>
                  <a:pt x="539994" y="463769"/>
                </a:lnTo>
                <a:lnTo>
                  <a:pt x="483728" y="455440"/>
                </a:lnTo>
                <a:lnTo>
                  <a:pt x="429892" y="446471"/>
                </a:lnTo>
                <a:lnTo>
                  <a:pt x="378613" y="436887"/>
                </a:lnTo>
                <a:lnTo>
                  <a:pt x="330018" y="426714"/>
                </a:lnTo>
                <a:lnTo>
                  <a:pt x="284233" y="415980"/>
                </a:lnTo>
                <a:lnTo>
                  <a:pt x="241384" y="404711"/>
                </a:lnTo>
                <a:lnTo>
                  <a:pt x="201598" y="392933"/>
                </a:lnTo>
                <a:lnTo>
                  <a:pt x="165001" y="380672"/>
                </a:lnTo>
                <a:lnTo>
                  <a:pt x="101880" y="354809"/>
                </a:lnTo>
                <a:lnTo>
                  <a:pt x="53033" y="327335"/>
                </a:lnTo>
                <a:lnTo>
                  <a:pt x="19471" y="298459"/>
                </a:lnTo>
                <a:lnTo>
                  <a:pt x="0" y="25298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913888" y="3858767"/>
            <a:ext cx="3611879" cy="2737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968751" y="3861815"/>
            <a:ext cx="3502151" cy="2627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462528" y="4949952"/>
            <a:ext cx="820419" cy="177165"/>
          </a:xfrm>
          <a:custGeom>
            <a:avLst/>
            <a:gdLst/>
            <a:ahLst/>
            <a:cxnLst/>
            <a:rect l="l" t="t" r="r" b="b"/>
            <a:pathLst>
              <a:path w="820420" h="177164">
                <a:moveTo>
                  <a:pt x="790448" y="0"/>
                </a:moveTo>
                <a:lnTo>
                  <a:pt x="29463" y="0"/>
                </a:lnTo>
                <a:lnTo>
                  <a:pt x="17996" y="2315"/>
                </a:lnTo>
                <a:lnTo>
                  <a:pt x="8631" y="8631"/>
                </a:lnTo>
                <a:lnTo>
                  <a:pt x="2315" y="17996"/>
                </a:lnTo>
                <a:lnTo>
                  <a:pt x="0" y="29464"/>
                </a:lnTo>
                <a:lnTo>
                  <a:pt x="0" y="147320"/>
                </a:lnTo>
                <a:lnTo>
                  <a:pt x="2315" y="158787"/>
                </a:lnTo>
                <a:lnTo>
                  <a:pt x="8631" y="168152"/>
                </a:lnTo>
                <a:lnTo>
                  <a:pt x="17996" y="174468"/>
                </a:lnTo>
                <a:lnTo>
                  <a:pt x="29463" y="176784"/>
                </a:lnTo>
                <a:lnTo>
                  <a:pt x="790448" y="176784"/>
                </a:lnTo>
                <a:lnTo>
                  <a:pt x="801915" y="174468"/>
                </a:lnTo>
                <a:lnTo>
                  <a:pt x="811280" y="168152"/>
                </a:lnTo>
                <a:lnTo>
                  <a:pt x="817596" y="158787"/>
                </a:lnTo>
                <a:lnTo>
                  <a:pt x="819912" y="147320"/>
                </a:lnTo>
                <a:lnTo>
                  <a:pt x="819912" y="29464"/>
                </a:lnTo>
                <a:lnTo>
                  <a:pt x="817596" y="17996"/>
                </a:lnTo>
                <a:lnTo>
                  <a:pt x="811280" y="8631"/>
                </a:lnTo>
                <a:lnTo>
                  <a:pt x="801915" y="2315"/>
                </a:lnTo>
                <a:lnTo>
                  <a:pt x="790448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346191" y="5349240"/>
            <a:ext cx="810895" cy="216535"/>
          </a:xfrm>
          <a:custGeom>
            <a:avLst/>
            <a:gdLst/>
            <a:ahLst/>
            <a:cxnLst/>
            <a:rect l="l" t="t" r="r" b="b"/>
            <a:pathLst>
              <a:path w="810895" h="216535">
                <a:moveTo>
                  <a:pt x="774700" y="0"/>
                </a:moveTo>
                <a:lnTo>
                  <a:pt x="36068" y="0"/>
                </a:lnTo>
                <a:lnTo>
                  <a:pt x="22031" y="2833"/>
                </a:lnTo>
                <a:lnTo>
                  <a:pt x="10566" y="10561"/>
                </a:lnTo>
                <a:lnTo>
                  <a:pt x="2835" y="22025"/>
                </a:lnTo>
                <a:lnTo>
                  <a:pt x="0" y="36068"/>
                </a:lnTo>
                <a:lnTo>
                  <a:pt x="0" y="180340"/>
                </a:lnTo>
                <a:lnTo>
                  <a:pt x="2835" y="194376"/>
                </a:lnTo>
                <a:lnTo>
                  <a:pt x="10566" y="205841"/>
                </a:lnTo>
                <a:lnTo>
                  <a:pt x="22031" y="213572"/>
                </a:lnTo>
                <a:lnTo>
                  <a:pt x="36068" y="216408"/>
                </a:lnTo>
                <a:lnTo>
                  <a:pt x="774700" y="216408"/>
                </a:lnTo>
                <a:lnTo>
                  <a:pt x="788736" y="213572"/>
                </a:lnTo>
                <a:lnTo>
                  <a:pt x="800201" y="205841"/>
                </a:lnTo>
                <a:lnTo>
                  <a:pt x="807932" y="194376"/>
                </a:lnTo>
                <a:lnTo>
                  <a:pt x="810768" y="180340"/>
                </a:lnTo>
                <a:lnTo>
                  <a:pt x="810768" y="36068"/>
                </a:lnTo>
                <a:lnTo>
                  <a:pt x="807932" y="22025"/>
                </a:lnTo>
                <a:lnTo>
                  <a:pt x="800201" y="10561"/>
                </a:lnTo>
                <a:lnTo>
                  <a:pt x="788736" y="2833"/>
                </a:lnTo>
                <a:lnTo>
                  <a:pt x="77470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479291" y="4912000"/>
            <a:ext cx="78676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3430" algn="l"/>
              </a:tabLst>
            </a:pPr>
            <a:r>
              <a:rPr sz="1600" u="heavy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heavy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heavy" spc="-5" dirty="0">
                <a:solidFill>
                  <a:srgbClr val="FFFFFF"/>
                </a:solidFill>
                <a:latin typeface="Arial"/>
                <a:cs typeface="Arial"/>
              </a:rPr>
              <a:t>Node	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1975" y="4557869"/>
            <a:ext cx="485775" cy="514984"/>
          </a:xfrm>
          <a:custGeom>
            <a:avLst/>
            <a:gdLst/>
            <a:ahLst/>
            <a:cxnLst/>
            <a:rect l="l" t="t" r="r" b="b"/>
            <a:pathLst>
              <a:path w="485775" h="514985">
                <a:moveTo>
                  <a:pt x="0" y="514565"/>
                </a:moveTo>
                <a:lnTo>
                  <a:pt x="4854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369559" y="5331133"/>
            <a:ext cx="76454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51205" algn="l"/>
              </a:tabLst>
            </a:pPr>
            <a:r>
              <a:rPr sz="1600" u="heavy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heavy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heavy" spc="-5" dirty="0">
                <a:solidFill>
                  <a:srgbClr val="FFFFFF"/>
                </a:solidFill>
                <a:latin typeface="Arial"/>
                <a:cs typeface="Arial"/>
              </a:rPr>
              <a:t>Node	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06650" y="4557880"/>
            <a:ext cx="111125" cy="113664"/>
          </a:xfrm>
          <a:custGeom>
            <a:avLst/>
            <a:gdLst/>
            <a:ahLst/>
            <a:cxnLst/>
            <a:rect l="l" t="t" r="r" b="b"/>
            <a:pathLst>
              <a:path w="111125" h="113664">
                <a:moveTo>
                  <a:pt x="64668" y="113639"/>
                </a:moveTo>
                <a:lnTo>
                  <a:pt x="110769" y="0"/>
                </a:lnTo>
                <a:lnTo>
                  <a:pt x="0" y="5264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389561" y="4654296"/>
            <a:ext cx="445134" cy="471805"/>
          </a:xfrm>
          <a:custGeom>
            <a:avLst/>
            <a:gdLst/>
            <a:ahLst/>
            <a:cxnLst/>
            <a:rect l="l" t="t" r="r" b="b"/>
            <a:pathLst>
              <a:path w="445135" h="471804">
                <a:moveTo>
                  <a:pt x="444830" y="0"/>
                </a:moveTo>
                <a:lnTo>
                  <a:pt x="0" y="4715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389552" y="5012171"/>
            <a:ext cx="111125" cy="113664"/>
          </a:xfrm>
          <a:custGeom>
            <a:avLst/>
            <a:gdLst/>
            <a:ahLst/>
            <a:cxnLst/>
            <a:rect l="l" t="t" r="r" b="b"/>
            <a:pathLst>
              <a:path w="111125" h="113664">
                <a:moveTo>
                  <a:pt x="46100" y="0"/>
                </a:moveTo>
                <a:lnTo>
                  <a:pt x="0" y="113639"/>
                </a:lnTo>
                <a:lnTo>
                  <a:pt x="110769" y="6099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965748" y="4554467"/>
            <a:ext cx="474345" cy="487680"/>
          </a:xfrm>
          <a:custGeom>
            <a:avLst/>
            <a:gdLst/>
            <a:ahLst/>
            <a:cxnLst/>
            <a:rect l="l" t="t" r="r" b="b"/>
            <a:pathLst>
              <a:path w="474345" h="487679">
                <a:moveTo>
                  <a:pt x="473925" y="48761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965753" y="4554471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60" h="113029">
                <a:moveTo>
                  <a:pt x="47777" y="112941"/>
                </a:moveTo>
                <a:lnTo>
                  <a:pt x="0" y="0"/>
                </a:lnTo>
                <a:lnTo>
                  <a:pt x="111531" y="5097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124200" y="4486655"/>
            <a:ext cx="408940" cy="432434"/>
          </a:xfrm>
          <a:custGeom>
            <a:avLst/>
            <a:gdLst/>
            <a:ahLst/>
            <a:cxnLst/>
            <a:rect l="l" t="t" r="r" b="b"/>
            <a:pathLst>
              <a:path w="408939" h="432435">
                <a:moveTo>
                  <a:pt x="0" y="0"/>
                </a:moveTo>
                <a:lnTo>
                  <a:pt x="408381" y="43193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421751" y="4805004"/>
            <a:ext cx="111125" cy="113664"/>
          </a:xfrm>
          <a:custGeom>
            <a:avLst/>
            <a:gdLst/>
            <a:ahLst/>
            <a:cxnLst/>
            <a:rect l="l" t="t" r="r" b="b"/>
            <a:pathLst>
              <a:path w="111125" h="113664">
                <a:moveTo>
                  <a:pt x="64604" y="0"/>
                </a:moveTo>
                <a:lnTo>
                  <a:pt x="110820" y="113601"/>
                </a:lnTo>
                <a:lnTo>
                  <a:pt x="0" y="610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575566" y="4587238"/>
            <a:ext cx="2642870" cy="1079500"/>
          </a:xfrm>
          <a:custGeom>
            <a:avLst/>
            <a:gdLst/>
            <a:ahLst/>
            <a:cxnLst/>
            <a:rect l="l" t="t" r="r" b="b"/>
            <a:pathLst>
              <a:path w="2642870" h="1079500">
                <a:moveTo>
                  <a:pt x="2642831" y="880211"/>
                </a:moveTo>
                <a:lnTo>
                  <a:pt x="2584597" y="890395"/>
                </a:lnTo>
                <a:lnTo>
                  <a:pt x="2526405" y="900545"/>
                </a:lnTo>
                <a:lnTo>
                  <a:pt x="2468287" y="910639"/>
                </a:lnTo>
                <a:lnTo>
                  <a:pt x="2410273" y="920655"/>
                </a:lnTo>
                <a:lnTo>
                  <a:pt x="2352391" y="930568"/>
                </a:lnTo>
                <a:lnTo>
                  <a:pt x="2294671" y="940358"/>
                </a:lnTo>
                <a:lnTo>
                  <a:pt x="2237144" y="950000"/>
                </a:lnTo>
                <a:lnTo>
                  <a:pt x="2179839" y="959473"/>
                </a:lnTo>
                <a:lnTo>
                  <a:pt x="2122785" y="968754"/>
                </a:lnTo>
                <a:lnTo>
                  <a:pt x="2066013" y="977819"/>
                </a:lnTo>
                <a:lnTo>
                  <a:pt x="2009553" y="986646"/>
                </a:lnTo>
                <a:lnTo>
                  <a:pt x="1953433" y="995212"/>
                </a:lnTo>
                <a:lnTo>
                  <a:pt x="1897684" y="1003495"/>
                </a:lnTo>
                <a:lnTo>
                  <a:pt x="1842335" y="1011472"/>
                </a:lnTo>
                <a:lnTo>
                  <a:pt x="1787417" y="1019120"/>
                </a:lnTo>
                <a:lnTo>
                  <a:pt x="1732958" y="1026416"/>
                </a:lnTo>
                <a:lnTo>
                  <a:pt x="1678990" y="1033337"/>
                </a:lnTo>
                <a:lnTo>
                  <a:pt x="1625540" y="1039862"/>
                </a:lnTo>
                <a:lnTo>
                  <a:pt x="1572640" y="1045967"/>
                </a:lnTo>
                <a:lnTo>
                  <a:pt x="1520318" y="1051629"/>
                </a:lnTo>
                <a:lnTo>
                  <a:pt x="1468605" y="1056825"/>
                </a:lnTo>
                <a:lnTo>
                  <a:pt x="1417531" y="1061534"/>
                </a:lnTo>
                <a:lnTo>
                  <a:pt x="1367124" y="1065732"/>
                </a:lnTo>
                <a:lnTo>
                  <a:pt x="1317415" y="1069396"/>
                </a:lnTo>
                <a:lnTo>
                  <a:pt x="1268434" y="1072503"/>
                </a:lnTo>
                <a:lnTo>
                  <a:pt x="1220210" y="1075032"/>
                </a:lnTo>
                <a:lnTo>
                  <a:pt x="1172773" y="1076959"/>
                </a:lnTo>
                <a:lnTo>
                  <a:pt x="1126153" y="1078261"/>
                </a:lnTo>
                <a:lnTo>
                  <a:pt x="1080379" y="1078917"/>
                </a:lnTo>
                <a:lnTo>
                  <a:pt x="1035482" y="1078902"/>
                </a:lnTo>
                <a:lnTo>
                  <a:pt x="991490" y="1078194"/>
                </a:lnTo>
                <a:lnTo>
                  <a:pt x="948435" y="1076771"/>
                </a:lnTo>
                <a:lnTo>
                  <a:pt x="906344" y="1074609"/>
                </a:lnTo>
                <a:lnTo>
                  <a:pt x="865249" y="1071687"/>
                </a:lnTo>
                <a:lnTo>
                  <a:pt x="825179" y="1067981"/>
                </a:lnTo>
                <a:lnTo>
                  <a:pt x="786163" y="1063468"/>
                </a:lnTo>
                <a:lnTo>
                  <a:pt x="748232" y="1058127"/>
                </a:lnTo>
                <a:lnTo>
                  <a:pt x="675741" y="1044864"/>
                </a:lnTo>
                <a:lnTo>
                  <a:pt x="607944" y="1028013"/>
                </a:lnTo>
                <a:lnTo>
                  <a:pt x="527978" y="1000792"/>
                </a:lnTo>
                <a:lnTo>
                  <a:pt x="483084" y="981100"/>
                </a:lnTo>
                <a:lnTo>
                  <a:pt x="441082" y="959196"/>
                </a:lnTo>
                <a:lnTo>
                  <a:pt x="401857" y="935169"/>
                </a:lnTo>
                <a:lnTo>
                  <a:pt x="365294" y="909108"/>
                </a:lnTo>
                <a:lnTo>
                  <a:pt x="331276" y="881099"/>
                </a:lnTo>
                <a:lnTo>
                  <a:pt x="299687" y="851234"/>
                </a:lnTo>
                <a:lnTo>
                  <a:pt x="270413" y="819598"/>
                </a:lnTo>
                <a:lnTo>
                  <a:pt x="243337" y="786282"/>
                </a:lnTo>
                <a:lnTo>
                  <a:pt x="218344" y="751373"/>
                </a:lnTo>
                <a:lnTo>
                  <a:pt x="195318" y="714960"/>
                </a:lnTo>
                <a:lnTo>
                  <a:pt x="174143" y="677132"/>
                </a:lnTo>
                <a:lnTo>
                  <a:pt x="154704" y="637977"/>
                </a:lnTo>
                <a:lnTo>
                  <a:pt x="136884" y="597583"/>
                </a:lnTo>
                <a:lnTo>
                  <a:pt x="120569" y="556039"/>
                </a:lnTo>
                <a:lnTo>
                  <a:pt x="105642" y="513433"/>
                </a:lnTo>
                <a:lnTo>
                  <a:pt x="91988" y="469854"/>
                </a:lnTo>
                <a:lnTo>
                  <a:pt x="79492" y="425390"/>
                </a:lnTo>
                <a:lnTo>
                  <a:pt x="68036" y="380130"/>
                </a:lnTo>
                <a:lnTo>
                  <a:pt x="57507" y="334162"/>
                </a:lnTo>
                <a:lnTo>
                  <a:pt x="47787" y="287575"/>
                </a:lnTo>
                <a:lnTo>
                  <a:pt x="38761" y="240457"/>
                </a:lnTo>
                <a:lnTo>
                  <a:pt x="30315" y="192897"/>
                </a:lnTo>
                <a:lnTo>
                  <a:pt x="22331" y="144982"/>
                </a:lnTo>
                <a:lnTo>
                  <a:pt x="14694" y="96802"/>
                </a:lnTo>
                <a:lnTo>
                  <a:pt x="7289" y="48445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138117" y="5436370"/>
            <a:ext cx="83185" cy="87630"/>
          </a:xfrm>
          <a:custGeom>
            <a:avLst/>
            <a:gdLst/>
            <a:ahLst/>
            <a:cxnLst/>
            <a:rect l="l" t="t" r="r" b="b"/>
            <a:pathLst>
              <a:path w="83185" h="87629">
                <a:moveTo>
                  <a:pt x="0" y="0"/>
                </a:moveTo>
                <a:lnTo>
                  <a:pt x="82715" y="30657"/>
                </a:lnTo>
                <a:lnTo>
                  <a:pt x="15316" y="875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2444953" y="4657964"/>
            <a:ext cx="2800985" cy="1188720"/>
          </a:xfrm>
          <a:custGeom>
            <a:avLst/>
            <a:gdLst/>
            <a:ahLst/>
            <a:cxnLst/>
            <a:rect l="l" t="t" r="r" b="b"/>
            <a:pathLst>
              <a:path w="2800985" h="1188720">
                <a:moveTo>
                  <a:pt x="2800654" y="959256"/>
                </a:moveTo>
                <a:lnTo>
                  <a:pt x="2741614" y="970315"/>
                </a:lnTo>
                <a:lnTo>
                  <a:pt x="2682603" y="981351"/>
                </a:lnTo>
                <a:lnTo>
                  <a:pt x="2623647" y="992341"/>
                </a:lnTo>
                <a:lnTo>
                  <a:pt x="2564775" y="1003262"/>
                </a:lnTo>
                <a:lnTo>
                  <a:pt x="2506016" y="1014092"/>
                </a:lnTo>
                <a:lnTo>
                  <a:pt x="2447397" y="1024806"/>
                </a:lnTo>
                <a:lnTo>
                  <a:pt x="2388947" y="1035383"/>
                </a:lnTo>
                <a:lnTo>
                  <a:pt x="2330693" y="1045799"/>
                </a:lnTo>
                <a:lnTo>
                  <a:pt x="2272664" y="1056031"/>
                </a:lnTo>
                <a:lnTo>
                  <a:pt x="2214888" y="1066056"/>
                </a:lnTo>
                <a:lnTo>
                  <a:pt x="2157392" y="1075851"/>
                </a:lnTo>
                <a:lnTo>
                  <a:pt x="2100205" y="1085393"/>
                </a:lnTo>
                <a:lnTo>
                  <a:pt x="2043355" y="1094660"/>
                </a:lnTo>
                <a:lnTo>
                  <a:pt x="1986871" y="1103628"/>
                </a:lnTo>
                <a:lnTo>
                  <a:pt x="1930779" y="1112274"/>
                </a:lnTo>
                <a:lnTo>
                  <a:pt x="1875108" y="1120575"/>
                </a:lnTo>
                <a:lnTo>
                  <a:pt x="1819887" y="1128509"/>
                </a:lnTo>
                <a:lnTo>
                  <a:pt x="1765143" y="1136052"/>
                </a:lnTo>
                <a:lnTo>
                  <a:pt x="1710904" y="1143181"/>
                </a:lnTo>
                <a:lnTo>
                  <a:pt x="1657199" y="1149874"/>
                </a:lnTo>
                <a:lnTo>
                  <a:pt x="1604055" y="1156107"/>
                </a:lnTo>
                <a:lnTo>
                  <a:pt x="1551501" y="1161857"/>
                </a:lnTo>
                <a:lnTo>
                  <a:pt x="1499565" y="1167102"/>
                </a:lnTo>
                <a:lnTo>
                  <a:pt x="1448275" y="1171818"/>
                </a:lnTo>
                <a:lnTo>
                  <a:pt x="1397658" y="1175983"/>
                </a:lnTo>
                <a:lnTo>
                  <a:pt x="1347743" y="1179573"/>
                </a:lnTo>
                <a:lnTo>
                  <a:pt x="1298559" y="1182565"/>
                </a:lnTo>
                <a:lnTo>
                  <a:pt x="1250132" y="1184937"/>
                </a:lnTo>
                <a:lnTo>
                  <a:pt x="1202492" y="1186665"/>
                </a:lnTo>
                <a:lnTo>
                  <a:pt x="1155665" y="1187726"/>
                </a:lnTo>
                <a:lnTo>
                  <a:pt x="1109682" y="1188099"/>
                </a:lnTo>
                <a:lnTo>
                  <a:pt x="1064568" y="1187758"/>
                </a:lnTo>
                <a:lnTo>
                  <a:pt x="1020353" y="1186683"/>
                </a:lnTo>
                <a:lnTo>
                  <a:pt x="977065" y="1184848"/>
                </a:lnTo>
                <a:lnTo>
                  <a:pt x="934731" y="1182233"/>
                </a:lnTo>
                <a:lnTo>
                  <a:pt x="893380" y="1178812"/>
                </a:lnTo>
                <a:lnTo>
                  <a:pt x="853040" y="1174565"/>
                </a:lnTo>
                <a:lnTo>
                  <a:pt x="813739" y="1169467"/>
                </a:lnTo>
                <a:lnTo>
                  <a:pt x="775504" y="1163495"/>
                </a:lnTo>
                <a:lnTo>
                  <a:pt x="702348" y="1148841"/>
                </a:lnTo>
                <a:lnTo>
                  <a:pt x="633798" y="1130416"/>
                </a:lnTo>
                <a:lnTo>
                  <a:pt x="555151" y="1101940"/>
                </a:lnTo>
                <a:lnTo>
                  <a:pt x="511638" y="1081973"/>
                </a:lnTo>
                <a:lnTo>
                  <a:pt x="470687" y="1059909"/>
                </a:lnTo>
                <a:lnTo>
                  <a:pt x="432205" y="1035825"/>
                </a:lnTo>
                <a:lnTo>
                  <a:pt x="396098" y="1009796"/>
                </a:lnTo>
                <a:lnTo>
                  <a:pt x="362274" y="981899"/>
                </a:lnTo>
                <a:lnTo>
                  <a:pt x="330639" y="952209"/>
                </a:lnTo>
                <a:lnTo>
                  <a:pt x="301100" y="920804"/>
                </a:lnTo>
                <a:lnTo>
                  <a:pt x="273564" y="887759"/>
                </a:lnTo>
                <a:lnTo>
                  <a:pt x="247938" y="853151"/>
                </a:lnTo>
                <a:lnTo>
                  <a:pt x="224128" y="817056"/>
                </a:lnTo>
                <a:lnTo>
                  <a:pt x="202042" y="779551"/>
                </a:lnTo>
                <a:lnTo>
                  <a:pt x="181586" y="740710"/>
                </a:lnTo>
                <a:lnTo>
                  <a:pt x="162667" y="700612"/>
                </a:lnTo>
                <a:lnTo>
                  <a:pt x="145193" y="659331"/>
                </a:lnTo>
                <a:lnTo>
                  <a:pt x="129069" y="616945"/>
                </a:lnTo>
                <a:lnTo>
                  <a:pt x="114203" y="573530"/>
                </a:lnTo>
                <a:lnTo>
                  <a:pt x="100501" y="529161"/>
                </a:lnTo>
                <a:lnTo>
                  <a:pt x="87871" y="483915"/>
                </a:lnTo>
                <a:lnTo>
                  <a:pt x="76219" y="437868"/>
                </a:lnTo>
                <a:lnTo>
                  <a:pt x="65452" y="391097"/>
                </a:lnTo>
                <a:lnTo>
                  <a:pt x="55477" y="343678"/>
                </a:lnTo>
                <a:lnTo>
                  <a:pt x="46200" y="295687"/>
                </a:lnTo>
                <a:lnTo>
                  <a:pt x="37530" y="247200"/>
                </a:lnTo>
                <a:lnTo>
                  <a:pt x="29371" y="198294"/>
                </a:lnTo>
                <a:lnTo>
                  <a:pt x="21632" y="149044"/>
                </a:lnTo>
                <a:lnTo>
                  <a:pt x="14219" y="99528"/>
                </a:lnTo>
                <a:lnTo>
                  <a:pt x="7040" y="49821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2411510" y="4657863"/>
            <a:ext cx="88265" cy="81915"/>
          </a:xfrm>
          <a:custGeom>
            <a:avLst/>
            <a:gdLst/>
            <a:ahLst/>
            <a:cxnLst/>
            <a:rect l="l" t="t" r="r" b="b"/>
            <a:pathLst>
              <a:path w="88264" h="81914">
                <a:moveTo>
                  <a:pt x="0" y="81635"/>
                </a:moveTo>
                <a:lnTo>
                  <a:pt x="33426" y="0"/>
                </a:lnTo>
                <a:lnTo>
                  <a:pt x="88036" y="69278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3295539" y="6182577"/>
            <a:ext cx="147891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Elderly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people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86797" y="5869623"/>
            <a:ext cx="1896745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Therapist,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Nurses,  </a:t>
            </a:r>
            <a:r>
              <a:rPr sz="1800" spc="-5" dirty="0">
                <a:latin typeface="Arial"/>
                <a:cs typeface="Arial"/>
              </a:rPr>
              <a:t>Care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givers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33671" y="1319783"/>
            <a:ext cx="2329180" cy="768350"/>
          </a:xfrm>
          <a:custGeom>
            <a:avLst/>
            <a:gdLst/>
            <a:ahLst/>
            <a:cxnLst/>
            <a:rect l="l" t="t" r="r" b="b"/>
            <a:pathLst>
              <a:path w="2329179" h="768350">
                <a:moveTo>
                  <a:pt x="1164336" y="0"/>
                </a:moveTo>
                <a:lnTo>
                  <a:pt x="1095923" y="651"/>
                </a:lnTo>
                <a:lnTo>
                  <a:pt x="1028550" y="2583"/>
                </a:lnTo>
                <a:lnTo>
                  <a:pt x="962328" y="5759"/>
                </a:lnTo>
                <a:lnTo>
                  <a:pt x="897366" y="10143"/>
                </a:lnTo>
                <a:lnTo>
                  <a:pt x="833772" y="15698"/>
                </a:lnTo>
                <a:lnTo>
                  <a:pt x="771655" y="22389"/>
                </a:lnTo>
                <a:lnTo>
                  <a:pt x="711126" y="30180"/>
                </a:lnTo>
                <a:lnTo>
                  <a:pt x="652293" y="39035"/>
                </a:lnTo>
                <a:lnTo>
                  <a:pt x="595265" y="48917"/>
                </a:lnTo>
                <a:lnTo>
                  <a:pt x="540151" y="59791"/>
                </a:lnTo>
                <a:lnTo>
                  <a:pt x="487062" y="71621"/>
                </a:lnTo>
                <a:lnTo>
                  <a:pt x="436105" y="84371"/>
                </a:lnTo>
                <a:lnTo>
                  <a:pt x="387391" y="98004"/>
                </a:lnTo>
                <a:lnTo>
                  <a:pt x="341028" y="112485"/>
                </a:lnTo>
                <a:lnTo>
                  <a:pt x="297125" y="127777"/>
                </a:lnTo>
                <a:lnTo>
                  <a:pt x="255793" y="143846"/>
                </a:lnTo>
                <a:lnTo>
                  <a:pt x="217139" y="160653"/>
                </a:lnTo>
                <a:lnTo>
                  <a:pt x="181274" y="178164"/>
                </a:lnTo>
                <a:lnTo>
                  <a:pt x="118345" y="215153"/>
                </a:lnTo>
                <a:lnTo>
                  <a:pt x="67879" y="254524"/>
                </a:lnTo>
                <a:lnTo>
                  <a:pt x="30751" y="295989"/>
                </a:lnTo>
                <a:lnTo>
                  <a:pt x="7833" y="339260"/>
                </a:lnTo>
                <a:lnTo>
                  <a:pt x="0" y="384048"/>
                </a:lnTo>
                <a:lnTo>
                  <a:pt x="1976" y="406613"/>
                </a:lnTo>
                <a:lnTo>
                  <a:pt x="17461" y="450678"/>
                </a:lnTo>
                <a:lnTo>
                  <a:pt x="47593" y="493082"/>
                </a:lnTo>
                <a:lnTo>
                  <a:pt x="91500" y="533536"/>
                </a:lnTo>
                <a:lnTo>
                  <a:pt x="148306" y="571752"/>
                </a:lnTo>
                <a:lnTo>
                  <a:pt x="217139" y="607442"/>
                </a:lnTo>
                <a:lnTo>
                  <a:pt x="255793" y="624249"/>
                </a:lnTo>
                <a:lnTo>
                  <a:pt x="297125" y="640318"/>
                </a:lnTo>
                <a:lnTo>
                  <a:pt x="341028" y="655610"/>
                </a:lnTo>
                <a:lnTo>
                  <a:pt x="387391" y="670091"/>
                </a:lnTo>
                <a:lnTo>
                  <a:pt x="436105" y="683724"/>
                </a:lnTo>
                <a:lnTo>
                  <a:pt x="487062" y="696474"/>
                </a:lnTo>
                <a:lnTo>
                  <a:pt x="540151" y="708304"/>
                </a:lnTo>
                <a:lnTo>
                  <a:pt x="595265" y="719178"/>
                </a:lnTo>
                <a:lnTo>
                  <a:pt x="652293" y="729060"/>
                </a:lnTo>
                <a:lnTo>
                  <a:pt x="711126" y="737915"/>
                </a:lnTo>
                <a:lnTo>
                  <a:pt x="771655" y="745706"/>
                </a:lnTo>
                <a:lnTo>
                  <a:pt x="833772" y="752397"/>
                </a:lnTo>
                <a:lnTo>
                  <a:pt x="897366" y="757952"/>
                </a:lnTo>
                <a:lnTo>
                  <a:pt x="962328" y="762336"/>
                </a:lnTo>
                <a:lnTo>
                  <a:pt x="1028550" y="765512"/>
                </a:lnTo>
                <a:lnTo>
                  <a:pt x="1095923" y="767444"/>
                </a:lnTo>
                <a:lnTo>
                  <a:pt x="1164336" y="768096"/>
                </a:lnTo>
                <a:lnTo>
                  <a:pt x="1232748" y="767444"/>
                </a:lnTo>
                <a:lnTo>
                  <a:pt x="1300121" y="765512"/>
                </a:lnTo>
                <a:lnTo>
                  <a:pt x="1366343" y="762336"/>
                </a:lnTo>
                <a:lnTo>
                  <a:pt x="1431305" y="757952"/>
                </a:lnTo>
                <a:lnTo>
                  <a:pt x="1494899" y="752397"/>
                </a:lnTo>
                <a:lnTo>
                  <a:pt x="1557016" y="745706"/>
                </a:lnTo>
                <a:lnTo>
                  <a:pt x="1617545" y="737915"/>
                </a:lnTo>
                <a:lnTo>
                  <a:pt x="1676378" y="729060"/>
                </a:lnTo>
                <a:lnTo>
                  <a:pt x="1733406" y="719178"/>
                </a:lnTo>
                <a:lnTo>
                  <a:pt x="1788520" y="708304"/>
                </a:lnTo>
                <a:lnTo>
                  <a:pt x="1841609" y="696474"/>
                </a:lnTo>
                <a:lnTo>
                  <a:pt x="1892566" y="683724"/>
                </a:lnTo>
                <a:lnTo>
                  <a:pt x="1941280" y="670091"/>
                </a:lnTo>
                <a:lnTo>
                  <a:pt x="1987643" y="655610"/>
                </a:lnTo>
                <a:lnTo>
                  <a:pt x="2031546" y="640318"/>
                </a:lnTo>
                <a:lnTo>
                  <a:pt x="2072878" y="624249"/>
                </a:lnTo>
                <a:lnTo>
                  <a:pt x="2111532" y="607442"/>
                </a:lnTo>
                <a:lnTo>
                  <a:pt x="2147397" y="589931"/>
                </a:lnTo>
                <a:lnTo>
                  <a:pt x="2210326" y="552942"/>
                </a:lnTo>
                <a:lnTo>
                  <a:pt x="2260792" y="513571"/>
                </a:lnTo>
                <a:lnTo>
                  <a:pt x="2297920" y="472106"/>
                </a:lnTo>
                <a:lnTo>
                  <a:pt x="2320838" y="428835"/>
                </a:lnTo>
                <a:lnTo>
                  <a:pt x="2328672" y="384048"/>
                </a:lnTo>
                <a:lnTo>
                  <a:pt x="2326695" y="361482"/>
                </a:lnTo>
                <a:lnTo>
                  <a:pt x="2311210" y="317417"/>
                </a:lnTo>
                <a:lnTo>
                  <a:pt x="2281078" y="275013"/>
                </a:lnTo>
                <a:lnTo>
                  <a:pt x="2237171" y="234559"/>
                </a:lnTo>
                <a:lnTo>
                  <a:pt x="2180365" y="196343"/>
                </a:lnTo>
                <a:lnTo>
                  <a:pt x="2111532" y="160653"/>
                </a:lnTo>
                <a:lnTo>
                  <a:pt x="2072878" y="143846"/>
                </a:lnTo>
                <a:lnTo>
                  <a:pt x="2031546" y="127777"/>
                </a:lnTo>
                <a:lnTo>
                  <a:pt x="1987643" y="112485"/>
                </a:lnTo>
                <a:lnTo>
                  <a:pt x="1941280" y="98004"/>
                </a:lnTo>
                <a:lnTo>
                  <a:pt x="1892566" y="84371"/>
                </a:lnTo>
                <a:lnTo>
                  <a:pt x="1841609" y="71621"/>
                </a:lnTo>
                <a:lnTo>
                  <a:pt x="1788520" y="59791"/>
                </a:lnTo>
                <a:lnTo>
                  <a:pt x="1733406" y="48917"/>
                </a:lnTo>
                <a:lnTo>
                  <a:pt x="1676378" y="39035"/>
                </a:lnTo>
                <a:lnTo>
                  <a:pt x="1617545" y="30180"/>
                </a:lnTo>
                <a:lnTo>
                  <a:pt x="1557016" y="22389"/>
                </a:lnTo>
                <a:lnTo>
                  <a:pt x="1494899" y="15698"/>
                </a:lnTo>
                <a:lnTo>
                  <a:pt x="1431305" y="10143"/>
                </a:lnTo>
                <a:lnTo>
                  <a:pt x="1366343" y="5759"/>
                </a:lnTo>
                <a:lnTo>
                  <a:pt x="1300121" y="2583"/>
                </a:lnTo>
                <a:lnTo>
                  <a:pt x="1232748" y="651"/>
                </a:lnTo>
                <a:lnTo>
                  <a:pt x="1164336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233671" y="1319783"/>
            <a:ext cx="2329180" cy="768350"/>
          </a:xfrm>
          <a:custGeom>
            <a:avLst/>
            <a:gdLst/>
            <a:ahLst/>
            <a:cxnLst/>
            <a:rect l="l" t="t" r="r" b="b"/>
            <a:pathLst>
              <a:path w="2329179" h="768350">
                <a:moveTo>
                  <a:pt x="0" y="384048"/>
                </a:moveTo>
                <a:lnTo>
                  <a:pt x="7833" y="339260"/>
                </a:lnTo>
                <a:lnTo>
                  <a:pt x="30751" y="295989"/>
                </a:lnTo>
                <a:lnTo>
                  <a:pt x="67879" y="254524"/>
                </a:lnTo>
                <a:lnTo>
                  <a:pt x="118345" y="215153"/>
                </a:lnTo>
                <a:lnTo>
                  <a:pt x="181274" y="178164"/>
                </a:lnTo>
                <a:lnTo>
                  <a:pt x="217139" y="160653"/>
                </a:lnTo>
                <a:lnTo>
                  <a:pt x="255793" y="143846"/>
                </a:lnTo>
                <a:lnTo>
                  <a:pt x="297125" y="127777"/>
                </a:lnTo>
                <a:lnTo>
                  <a:pt x="341028" y="112485"/>
                </a:lnTo>
                <a:lnTo>
                  <a:pt x="387391" y="98004"/>
                </a:lnTo>
                <a:lnTo>
                  <a:pt x="436105" y="84371"/>
                </a:lnTo>
                <a:lnTo>
                  <a:pt x="487062" y="71621"/>
                </a:lnTo>
                <a:lnTo>
                  <a:pt x="540151" y="59791"/>
                </a:lnTo>
                <a:lnTo>
                  <a:pt x="595265" y="48917"/>
                </a:lnTo>
                <a:lnTo>
                  <a:pt x="652293" y="39035"/>
                </a:lnTo>
                <a:lnTo>
                  <a:pt x="711126" y="30180"/>
                </a:lnTo>
                <a:lnTo>
                  <a:pt x="771655" y="22389"/>
                </a:lnTo>
                <a:lnTo>
                  <a:pt x="833772" y="15698"/>
                </a:lnTo>
                <a:lnTo>
                  <a:pt x="897366" y="10143"/>
                </a:lnTo>
                <a:lnTo>
                  <a:pt x="962328" y="5759"/>
                </a:lnTo>
                <a:lnTo>
                  <a:pt x="1028550" y="2583"/>
                </a:lnTo>
                <a:lnTo>
                  <a:pt x="1095923" y="651"/>
                </a:lnTo>
                <a:lnTo>
                  <a:pt x="1164336" y="0"/>
                </a:lnTo>
                <a:lnTo>
                  <a:pt x="1232748" y="651"/>
                </a:lnTo>
                <a:lnTo>
                  <a:pt x="1300121" y="2583"/>
                </a:lnTo>
                <a:lnTo>
                  <a:pt x="1366343" y="5759"/>
                </a:lnTo>
                <a:lnTo>
                  <a:pt x="1431305" y="10143"/>
                </a:lnTo>
                <a:lnTo>
                  <a:pt x="1494899" y="15698"/>
                </a:lnTo>
                <a:lnTo>
                  <a:pt x="1557016" y="22389"/>
                </a:lnTo>
                <a:lnTo>
                  <a:pt x="1617545" y="30180"/>
                </a:lnTo>
                <a:lnTo>
                  <a:pt x="1676378" y="39035"/>
                </a:lnTo>
                <a:lnTo>
                  <a:pt x="1733406" y="48917"/>
                </a:lnTo>
                <a:lnTo>
                  <a:pt x="1788520" y="59791"/>
                </a:lnTo>
                <a:lnTo>
                  <a:pt x="1841609" y="71621"/>
                </a:lnTo>
                <a:lnTo>
                  <a:pt x="1892566" y="84371"/>
                </a:lnTo>
                <a:lnTo>
                  <a:pt x="1941280" y="98004"/>
                </a:lnTo>
                <a:lnTo>
                  <a:pt x="1987643" y="112485"/>
                </a:lnTo>
                <a:lnTo>
                  <a:pt x="2031546" y="127777"/>
                </a:lnTo>
                <a:lnTo>
                  <a:pt x="2072878" y="143846"/>
                </a:lnTo>
                <a:lnTo>
                  <a:pt x="2111532" y="160653"/>
                </a:lnTo>
                <a:lnTo>
                  <a:pt x="2147397" y="178164"/>
                </a:lnTo>
                <a:lnTo>
                  <a:pt x="2210326" y="215153"/>
                </a:lnTo>
                <a:lnTo>
                  <a:pt x="2260792" y="254524"/>
                </a:lnTo>
                <a:lnTo>
                  <a:pt x="2297920" y="295989"/>
                </a:lnTo>
                <a:lnTo>
                  <a:pt x="2320838" y="339260"/>
                </a:lnTo>
                <a:lnTo>
                  <a:pt x="2328672" y="384048"/>
                </a:lnTo>
                <a:lnTo>
                  <a:pt x="2326695" y="406613"/>
                </a:lnTo>
                <a:lnTo>
                  <a:pt x="2311210" y="450678"/>
                </a:lnTo>
                <a:lnTo>
                  <a:pt x="2281078" y="493082"/>
                </a:lnTo>
                <a:lnTo>
                  <a:pt x="2237171" y="533536"/>
                </a:lnTo>
                <a:lnTo>
                  <a:pt x="2180365" y="571752"/>
                </a:lnTo>
                <a:lnTo>
                  <a:pt x="2111532" y="607442"/>
                </a:lnTo>
                <a:lnTo>
                  <a:pt x="2072878" y="624249"/>
                </a:lnTo>
                <a:lnTo>
                  <a:pt x="2031546" y="640318"/>
                </a:lnTo>
                <a:lnTo>
                  <a:pt x="1987643" y="655610"/>
                </a:lnTo>
                <a:lnTo>
                  <a:pt x="1941280" y="670091"/>
                </a:lnTo>
                <a:lnTo>
                  <a:pt x="1892566" y="683724"/>
                </a:lnTo>
                <a:lnTo>
                  <a:pt x="1841609" y="696474"/>
                </a:lnTo>
                <a:lnTo>
                  <a:pt x="1788520" y="708304"/>
                </a:lnTo>
                <a:lnTo>
                  <a:pt x="1733406" y="719178"/>
                </a:lnTo>
                <a:lnTo>
                  <a:pt x="1676378" y="729060"/>
                </a:lnTo>
                <a:lnTo>
                  <a:pt x="1617545" y="737915"/>
                </a:lnTo>
                <a:lnTo>
                  <a:pt x="1557016" y="745706"/>
                </a:lnTo>
                <a:lnTo>
                  <a:pt x="1494899" y="752397"/>
                </a:lnTo>
                <a:lnTo>
                  <a:pt x="1431305" y="757952"/>
                </a:lnTo>
                <a:lnTo>
                  <a:pt x="1366343" y="762336"/>
                </a:lnTo>
                <a:lnTo>
                  <a:pt x="1300121" y="765512"/>
                </a:lnTo>
                <a:lnTo>
                  <a:pt x="1232748" y="767444"/>
                </a:lnTo>
                <a:lnTo>
                  <a:pt x="1164336" y="768096"/>
                </a:lnTo>
                <a:lnTo>
                  <a:pt x="1095923" y="767444"/>
                </a:lnTo>
                <a:lnTo>
                  <a:pt x="1028550" y="765512"/>
                </a:lnTo>
                <a:lnTo>
                  <a:pt x="962328" y="762336"/>
                </a:lnTo>
                <a:lnTo>
                  <a:pt x="897366" y="757952"/>
                </a:lnTo>
                <a:lnTo>
                  <a:pt x="833772" y="752397"/>
                </a:lnTo>
                <a:lnTo>
                  <a:pt x="771655" y="745706"/>
                </a:lnTo>
                <a:lnTo>
                  <a:pt x="711126" y="737915"/>
                </a:lnTo>
                <a:lnTo>
                  <a:pt x="652293" y="729060"/>
                </a:lnTo>
                <a:lnTo>
                  <a:pt x="595265" y="719178"/>
                </a:lnTo>
                <a:lnTo>
                  <a:pt x="540151" y="708304"/>
                </a:lnTo>
                <a:lnTo>
                  <a:pt x="487062" y="696474"/>
                </a:lnTo>
                <a:lnTo>
                  <a:pt x="436105" y="683724"/>
                </a:lnTo>
                <a:lnTo>
                  <a:pt x="387391" y="670091"/>
                </a:lnTo>
                <a:lnTo>
                  <a:pt x="341028" y="655610"/>
                </a:lnTo>
                <a:lnTo>
                  <a:pt x="297125" y="640318"/>
                </a:lnTo>
                <a:lnTo>
                  <a:pt x="255793" y="624249"/>
                </a:lnTo>
                <a:lnTo>
                  <a:pt x="217139" y="607442"/>
                </a:lnTo>
                <a:lnTo>
                  <a:pt x="181274" y="589931"/>
                </a:lnTo>
                <a:lnTo>
                  <a:pt x="118345" y="552942"/>
                </a:lnTo>
                <a:lnTo>
                  <a:pt x="67879" y="513571"/>
                </a:lnTo>
                <a:lnTo>
                  <a:pt x="30751" y="472106"/>
                </a:lnTo>
                <a:lnTo>
                  <a:pt x="7833" y="428835"/>
                </a:lnTo>
                <a:lnTo>
                  <a:pt x="0" y="38404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4715093" y="1455792"/>
            <a:ext cx="1362710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Data storage  server;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DBMS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25896" y="2868167"/>
            <a:ext cx="2740660" cy="1042669"/>
          </a:xfrm>
          <a:custGeom>
            <a:avLst/>
            <a:gdLst/>
            <a:ahLst/>
            <a:cxnLst/>
            <a:rect l="l" t="t" r="r" b="b"/>
            <a:pathLst>
              <a:path w="2740659" h="1042670">
                <a:moveTo>
                  <a:pt x="1370076" y="0"/>
                </a:moveTo>
                <a:lnTo>
                  <a:pt x="1301694" y="637"/>
                </a:lnTo>
                <a:lnTo>
                  <a:pt x="1234181" y="2531"/>
                </a:lnTo>
                <a:lnTo>
                  <a:pt x="1167614" y="5651"/>
                </a:lnTo>
                <a:lnTo>
                  <a:pt x="1102072" y="9966"/>
                </a:lnTo>
                <a:lnTo>
                  <a:pt x="1037634" y="15448"/>
                </a:lnTo>
                <a:lnTo>
                  <a:pt x="974377" y="22067"/>
                </a:lnTo>
                <a:lnTo>
                  <a:pt x="912381" y="29792"/>
                </a:lnTo>
                <a:lnTo>
                  <a:pt x="851723" y="38593"/>
                </a:lnTo>
                <a:lnTo>
                  <a:pt x="792483" y="48441"/>
                </a:lnTo>
                <a:lnTo>
                  <a:pt x="734739" y="59307"/>
                </a:lnTo>
                <a:lnTo>
                  <a:pt x="678569" y="71159"/>
                </a:lnTo>
                <a:lnTo>
                  <a:pt x="624052" y="83969"/>
                </a:lnTo>
                <a:lnTo>
                  <a:pt x="571266" y="97706"/>
                </a:lnTo>
                <a:lnTo>
                  <a:pt x="520290" y="112340"/>
                </a:lnTo>
                <a:lnTo>
                  <a:pt x="471202" y="127842"/>
                </a:lnTo>
                <a:lnTo>
                  <a:pt x="424081" y="144182"/>
                </a:lnTo>
                <a:lnTo>
                  <a:pt x="379006" y="161330"/>
                </a:lnTo>
                <a:lnTo>
                  <a:pt x="336054" y="179256"/>
                </a:lnTo>
                <a:lnTo>
                  <a:pt x="295304" y="197930"/>
                </a:lnTo>
                <a:lnTo>
                  <a:pt x="256835" y="217322"/>
                </a:lnTo>
                <a:lnTo>
                  <a:pt x="220726" y="237403"/>
                </a:lnTo>
                <a:lnTo>
                  <a:pt x="187054" y="258143"/>
                </a:lnTo>
                <a:lnTo>
                  <a:pt x="127337" y="301478"/>
                </a:lnTo>
                <a:lnTo>
                  <a:pt x="78313" y="347090"/>
                </a:lnTo>
                <a:lnTo>
                  <a:pt x="40609" y="394739"/>
                </a:lnTo>
                <a:lnTo>
                  <a:pt x="14854" y="444187"/>
                </a:lnTo>
                <a:lnTo>
                  <a:pt x="1676" y="495194"/>
                </a:lnTo>
                <a:lnTo>
                  <a:pt x="0" y="521208"/>
                </a:lnTo>
                <a:lnTo>
                  <a:pt x="1676" y="547221"/>
                </a:lnTo>
                <a:lnTo>
                  <a:pt x="14854" y="598228"/>
                </a:lnTo>
                <a:lnTo>
                  <a:pt x="40609" y="647676"/>
                </a:lnTo>
                <a:lnTo>
                  <a:pt x="78313" y="695325"/>
                </a:lnTo>
                <a:lnTo>
                  <a:pt x="127337" y="740937"/>
                </a:lnTo>
                <a:lnTo>
                  <a:pt x="187054" y="784272"/>
                </a:lnTo>
                <a:lnTo>
                  <a:pt x="220726" y="805012"/>
                </a:lnTo>
                <a:lnTo>
                  <a:pt x="256835" y="825093"/>
                </a:lnTo>
                <a:lnTo>
                  <a:pt x="295304" y="844485"/>
                </a:lnTo>
                <a:lnTo>
                  <a:pt x="336054" y="863159"/>
                </a:lnTo>
                <a:lnTo>
                  <a:pt x="379006" y="881085"/>
                </a:lnTo>
                <a:lnTo>
                  <a:pt x="424081" y="898233"/>
                </a:lnTo>
                <a:lnTo>
                  <a:pt x="471202" y="914573"/>
                </a:lnTo>
                <a:lnTo>
                  <a:pt x="520290" y="930075"/>
                </a:lnTo>
                <a:lnTo>
                  <a:pt x="571266" y="944709"/>
                </a:lnTo>
                <a:lnTo>
                  <a:pt x="624052" y="958446"/>
                </a:lnTo>
                <a:lnTo>
                  <a:pt x="678569" y="971256"/>
                </a:lnTo>
                <a:lnTo>
                  <a:pt x="734739" y="983108"/>
                </a:lnTo>
                <a:lnTo>
                  <a:pt x="792483" y="993974"/>
                </a:lnTo>
                <a:lnTo>
                  <a:pt x="851723" y="1003822"/>
                </a:lnTo>
                <a:lnTo>
                  <a:pt x="912381" y="1012623"/>
                </a:lnTo>
                <a:lnTo>
                  <a:pt x="974377" y="1020348"/>
                </a:lnTo>
                <a:lnTo>
                  <a:pt x="1037634" y="1026967"/>
                </a:lnTo>
                <a:lnTo>
                  <a:pt x="1102072" y="1032449"/>
                </a:lnTo>
                <a:lnTo>
                  <a:pt x="1167614" y="1036764"/>
                </a:lnTo>
                <a:lnTo>
                  <a:pt x="1234181" y="1039884"/>
                </a:lnTo>
                <a:lnTo>
                  <a:pt x="1301694" y="1041778"/>
                </a:lnTo>
                <a:lnTo>
                  <a:pt x="1370076" y="1042416"/>
                </a:lnTo>
                <a:lnTo>
                  <a:pt x="1438456" y="1041778"/>
                </a:lnTo>
                <a:lnTo>
                  <a:pt x="1505968" y="1039884"/>
                </a:lnTo>
                <a:lnTo>
                  <a:pt x="1572534" y="1036764"/>
                </a:lnTo>
                <a:lnTo>
                  <a:pt x="1638075" y="1032449"/>
                </a:lnTo>
                <a:lnTo>
                  <a:pt x="1702513" y="1026967"/>
                </a:lnTo>
                <a:lnTo>
                  <a:pt x="1765769" y="1020348"/>
                </a:lnTo>
                <a:lnTo>
                  <a:pt x="1827765" y="1012623"/>
                </a:lnTo>
                <a:lnTo>
                  <a:pt x="1888422" y="1003822"/>
                </a:lnTo>
                <a:lnTo>
                  <a:pt x="1947662" y="993974"/>
                </a:lnTo>
                <a:lnTo>
                  <a:pt x="2005406" y="983108"/>
                </a:lnTo>
                <a:lnTo>
                  <a:pt x="2061576" y="971256"/>
                </a:lnTo>
                <a:lnTo>
                  <a:pt x="2116094" y="958446"/>
                </a:lnTo>
                <a:lnTo>
                  <a:pt x="2168879" y="944709"/>
                </a:lnTo>
                <a:lnTo>
                  <a:pt x="2219856" y="930075"/>
                </a:lnTo>
                <a:lnTo>
                  <a:pt x="2268944" y="914573"/>
                </a:lnTo>
                <a:lnTo>
                  <a:pt x="2316065" y="898233"/>
                </a:lnTo>
                <a:lnTo>
                  <a:pt x="2361141" y="881085"/>
                </a:lnTo>
                <a:lnTo>
                  <a:pt x="2404093" y="863159"/>
                </a:lnTo>
                <a:lnTo>
                  <a:pt x="2444843" y="844485"/>
                </a:lnTo>
                <a:lnTo>
                  <a:pt x="2483312" y="825093"/>
                </a:lnTo>
                <a:lnTo>
                  <a:pt x="2519422" y="805012"/>
                </a:lnTo>
                <a:lnTo>
                  <a:pt x="2553095" y="784272"/>
                </a:lnTo>
                <a:lnTo>
                  <a:pt x="2612812" y="740937"/>
                </a:lnTo>
                <a:lnTo>
                  <a:pt x="2661837" y="695325"/>
                </a:lnTo>
                <a:lnTo>
                  <a:pt x="2699541" y="647676"/>
                </a:lnTo>
                <a:lnTo>
                  <a:pt x="2725296" y="598228"/>
                </a:lnTo>
                <a:lnTo>
                  <a:pt x="2738475" y="547221"/>
                </a:lnTo>
                <a:lnTo>
                  <a:pt x="2740152" y="521208"/>
                </a:lnTo>
                <a:lnTo>
                  <a:pt x="2738475" y="495194"/>
                </a:lnTo>
                <a:lnTo>
                  <a:pt x="2725296" y="444187"/>
                </a:lnTo>
                <a:lnTo>
                  <a:pt x="2699541" y="394739"/>
                </a:lnTo>
                <a:lnTo>
                  <a:pt x="2661837" y="347090"/>
                </a:lnTo>
                <a:lnTo>
                  <a:pt x="2612812" y="301478"/>
                </a:lnTo>
                <a:lnTo>
                  <a:pt x="2553095" y="258143"/>
                </a:lnTo>
                <a:lnTo>
                  <a:pt x="2519422" y="237403"/>
                </a:lnTo>
                <a:lnTo>
                  <a:pt x="2483312" y="217322"/>
                </a:lnTo>
                <a:lnTo>
                  <a:pt x="2444843" y="197930"/>
                </a:lnTo>
                <a:lnTo>
                  <a:pt x="2404093" y="179256"/>
                </a:lnTo>
                <a:lnTo>
                  <a:pt x="2361141" y="161330"/>
                </a:lnTo>
                <a:lnTo>
                  <a:pt x="2316065" y="144182"/>
                </a:lnTo>
                <a:lnTo>
                  <a:pt x="2268944" y="127842"/>
                </a:lnTo>
                <a:lnTo>
                  <a:pt x="2219856" y="112340"/>
                </a:lnTo>
                <a:lnTo>
                  <a:pt x="2168879" y="97706"/>
                </a:lnTo>
                <a:lnTo>
                  <a:pt x="2116094" y="83969"/>
                </a:lnTo>
                <a:lnTo>
                  <a:pt x="2061576" y="71159"/>
                </a:lnTo>
                <a:lnTo>
                  <a:pt x="2005406" y="59307"/>
                </a:lnTo>
                <a:lnTo>
                  <a:pt x="1947662" y="48441"/>
                </a:lnTo>
                <a:lnTo>
                  <a:pt x="1888422" y="38593"/>
                </a:lnTo>
                <a:lnTo>
                  <a:pt x="1827765" y="29792"/>
                </a:lnTo>
                <a:lnTo>
                  <a:pt x="1765769" y="22067"/>
                </a:lnTo>
                <a:lnTo>
                  <a:pt x="1702513" y="15448"/>
                </a:lnTo>
                <a:lnTo>
                  <a:pt x="1638075" y="9966"/>
                </a:lnTo>
                <a:lnTo>
                  <a:pt x="1572534" y="5651"/>
                </a:lnTo>
                <a:lnTo>
                  <a:pt x="1505968" y="2531"/>
                </a:lnTo>
                <a:lnTo>
                  <a:pt x="1438456" y="637"/>
                </a:lnTo>
                <a:lnTo>
                  <a:pt x="1370076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025896" y="2868167"/>
            <a:ext cx="2740660" cy="1042669"/>
          </a:xfrm>
          <a:custGeom>
            <a:avLst/>
            <a:gdLst/>
            <a:ahLst/>
            <a:cxnLst/>
            <a:rect l="l" t="t" r="r" b="b"/>
            <a:pathLst>
              <a:path w="2740659" h="1042670">
                <a:moveTo>
                  <a:pt x="0" y="521208"/>
                </a:moveTo>
                <a:lnTo>
                  <a:pt x="6654" y="469510"/>
                </a:lnTo>
                <a:lnTo>
                  <a:pt x="26199" y="419253"/>
                </a:lnTo>
                <a:lnTo>
                  <a:pt x="58007" y="370675"/>
                </a:lnTo>
                <a:lnTo>
                  <a:pt x="101449" y="324014"/>
                </a:lnTo>
                <a:lnTo>
                  <a:pt x="155898" y="279511"/>
                </a:lnTo>
                <a:lnTo>
                  <a:pt x="220726" y="237403"/>
                </a:lnTo>
                <a:lnTo>
                  <a:pt x="256835" y="217322"/>
                </a:lnTo>
                <a:lnTo>
                  <a:pt x="295304" y="197930"/>
                </a:lnTo>
                <a:lnTo>
                  <a:pt x="336054" y="179256"/>
                </a:lnTo>
                <a:lnTo>
                  <a:pt x="379006" y="161330"/>
                </a:lnTo>
                <a:lnTo>
                  <a:pt x="424081" y="144182"/>
                </a:lnTo>
                <a:lnTo>
                  <a:pt x="471202" y="127842"/>
                </a:lnTo>
                <a:lnTo>
                  <a:pt x="520290" y="112340"/>
                </a:lnTo>
                <a:lnTo>
                  <a:pt x="571266" y="97706"/>
                </a:lnTo>
                <a:lnTo>
                  <a:pt x="624052" y="83969"/>
                </a:lnTo>
                <a:lnTo>
                  <a:pt x="678569" y="71159"/>
                </a:lnTo>
                <a:lnTo>
                  <a:pt x="734739" y="59307"/>
                </a:lnTo>
                <a:lnTo>
                  <a:pt x="792483" y="48441"/>
                </a:lnTo>
                <a:lnTo>
                  <a:pt x="851723" y="38593"/>
                </a:lnTo>
                <a:lnTo>
                  <a:pt x="912381" y="29792"/>
                </a:lnTo>
                <a:lnTo>
                  <a:pt x="974377" y="22067"/>
                </a:lnTo>
                <a:lnTo>
                  <a:pt x="1037634" y="15448"/>
                </a:lnTo>
                <a:lnTo>
                  <a:pt x="1102072" y="9966"/>
                </a:lnTo>
                <a:lnTo>
                  <a:pt x="1167614" y="5651"/>
                </a:lnTo>
                <a:lnTo>
                  <a:pt x="1234181" y="2531"/>
                </a:lnTo>
                <a:lnTo>
                  <a:pt x="1301694" y="637"/>
                </a:lnTo>
                <a:lnTo>
                  <a:pt x="1370076" y="0"/>
                </a:lnTo>
                <a:lnTo>
                  <a:pt x="1438456" y="637"/>
                </a:lnTo>
                <a:lnTo>
                  <a:pt x="1505968" y="2531"/>
                </a:lnTo>
                <a:lnTo>
                  <a:pt x="1572534" y="5651"/>
                </a:lnTo>
                <a:lnTo>
                  <a:pt x="1638075" y="9966"/>
                </a:lnTo>
                <a:lnTo>
                  <a:pt x="1702513" y="15448"/>
                </a:lnTo>
                <a:lnTo>
                  <a:pt x="1765769" y="22067"/>
                </a:lnTo>
                <a:lnTo>
                  <a:pt x="1827765" y="29792"/>
                </a:lnTo>
                <a:lnTo>
                  <a:pt x="1888422" y="38593"/>
                </a:lnTo>
                <a:lnTo>
                  <a:pt x="1947662" y="48441"/>
                </a:lnTo>
                <a:lnTo>
                  <a:pt x="2005406" y="59307"/>
                </a:lnTo>
                <a:lnTo>
                  <a:pt x="2061576" y="71159"/>
                </a:lnTo>
                <a:lnTo>
                  <a:pt x="2116094" y="83969"/>
                </a:lnTo>
                <a:lnTo>
                  <a:pt x="2168879" y="97706"/>
                </a:lnTo>
                <a:lnTo>
                  <a:pt x="2219856" y="112340"/>
                </a:lnTo>
                <a:lnTo>
                  <a:pt x="2268944" y="127842"/>
                </a:lnTo>
                <a:lnTo>
                  <a:pt x="2316065" y="144182"/>
                </a:lnTo>
                <a:lnTo>
                  <a:pt x="2361141" y="161330"/>
                </a:lnTo>
                <a:lnTo>
                  <a:pt x="2404093" y="179256"/>
                </a:lnTo>
                <a:lnTo>
                  <a:pt x="2444843" y="197930"/>
                </a:lnTo>
                <a:lnTo>
                  <a:pt x="2483312" y="217322"/>
                </a:lnTo>
                <a:lnTo>
                  <a:pt x="2519422" y="237403"/>
                </a:lnTo>
                <a:lnTo>
                  <a:pt x="2553095" y="258143"/>
                </a:lnTo>
                <a:lnTo>
                  <a:pt x="2612812" y="301478"/>
                </a:lnTo>
                <a:lnTo>
                  <a:pt x="2661837" y="347090"/>
                </a:lnTo>
                <a:lnTo>
                  <a:pt x="2699541" y="394739"/>
                </a:lnTo>
                <a:lnTo>
                  <a:pt x="2725296" y="444187"/>
                </a:lnTo>
                <a:lnTo>
                  <a:pt x="2738475" y="495194"/>
                </a:lnTo>
                <a:lnTo>
                  <a:pt x="2740152" y="521208"/>
                </a:lnTo>
                <a:lnTo>
                  <a:pt x="2738475" y="547221"/>
                </a:lnTo>
                <a:lnTo>
                  <a:pt x="2725296" y="598228"/>
                </a:lnTo>
                <a:lnTo>
                  <a:pt x="2699541" y="647676"/>
                </a:lnTo>
                <a:lnTo>
                  <a:pt x="2661837" y="695325"/>
                </a:lnTo>
                <a:lnTo>
                  <a:pt x="2612812" y="740937"/>
                </a:lnTo>
                <a:lnTo>
                  <a:pt x="2553095" y="784272"/>
                </a:lnTo>
                <a:lnTo>
                  <a:pt x="2519422" y="805012"/>
                </a:lnTo>
                <a:lnTo>
                  <a:pt x="2483312" y="825093"/>
                </a:lnTo>
                <a:lnTo>
                  <a:pt x="2444843" y="844485"/>
                </a:lnTo>
                <a:lnTo>
                  <a:pt x="2404093" y="863159"/>
                </a:lnTo>
                <a:lnTo>
                  <a:pt x="2361141" y="881085"/>
                </a:lnTo>
                <a:lnTo>
                  <a:pt x="2316065" y="898233"/>
                </a:lnTo>
                <a:lnTo>
                  <a:pt x="2268944" y="914573"/>
                </a:lnTo>
                <a:lnTo>
                  <a:pt x="2219856" y="930075"/>
                </a:lnTo>
                <a:lnTo>
                  <a:pt x="2168879" y="944709"/>
                </a:lnTo>
                <a:lnTo>
                  <a:pt x="2116094" y="958446"/>
                </a:lnTo>
                <a:lnTo>
                  <a:pt x="2061576" y="971256"/>
                </a:lnTo>
                <a:lnTo>
                  <a:pt x="2005406" y="983108"/>
                </a:lnTo>
                <a:lnTo>
                  <a:pt x="1947662" y="993974"/>
                </a:lnTo>
                <a:lnTo>
                  <a:pt x="1888422" y="1003822"/>
                </a:lnTo>
                <a:lnTo>
                  <a:pt x="1827765" y="1012623"/>
                </a:lnTo>
                <a:lnTo>
                  <a:pt x="1765769" y="1020348"/>
                </a:lnTo>
                <a:lnTo>
                  <a:pt x="1702513" y="1026967"/>
                </a:lnTo>
                <a:lnTo>
                  <a:pt x="1638075" y="1032449"/>
                </a:lnTo>
                <a:lnTo>
                  <a:pt x="1572534" y="1036764"/>
                </a:lnTo>
                <a:lnTo>
                  <a:pt x="1505968" y="1039884"/>
                </a:lnTo>
                <a:lnTo>
                  <a:pt x="1438456" y="1041778"/>
                </a:lnTo>
                <a:lnTo>
                  <a:pt x="1370076" y="1042416"/>
                </a:lnTo>
                <a:lnTo>
                  <a:pt x="1301694" y="1041778"/>
                </a:lnTo>
                <a:lnTo>
                  <a:pt x="1234181" y="1039884"/>
                </a:lnTo>
                <a:lnTo>
                  <a:pt x="1167614" y="1036764"/>
                </a:lnTo>
                <a:lnTo>
                  <a:pt x="1102072" y="1032449"/>
                </a:lnTo>
                <a:lnTo>
                  <a:pt x="1037634" y="1026967"/>
                </a:lnTo>
                <a:lnTo>
                  <a:pt x="974377" y="1020348"/>
                </a:lnTo>
                <a:lnTo>
                  <a:pt x="912381" y="1012623"/>
                </a:lnTo>
                <a:lnTo>
                  <a:pt x="851723" y="1003822"/>
                </a:lnTo>
                <a:lnTo>
                  <a:pt x="792483" y="993974"/>
                </a:lnTo>
                <a:lnTo>
                  <a:pt x="734739" y="983108"/>
                </a:lnTo>
                <a:lnTo>
                  <a:pt x="678569" y="971256"/>
                </a:lnTo>
                <a:lnTo>
                  <a:pt x="624052" y="958446"/>
                </a:lnTo>
                <a:lnTo>
                  <a:pt x="571266" y="944709"/>
                </a:lnTo>
                <a:lnTo>
                  <a:pt x="520290" y="930075"/>
                </a:lnTo>
                <a:lnTo>
                  <a:pt x="471202" y="914573"/>
                </a:lnTo>
                <a:lnTo>
                  <a:pt x="424081" y="898233"/>
                </a:lnTo>
                <a:lnTo>
                  <a:pt x="379006" y="881085"/>
                </a:lnTo>
                <a:lnTo>
                  <a:pt x="336054" y="863159"/>
                </a:lnTo>
                <a:lnTo>
                  <a:pt x="295304" y="844485"/>
                </a:lnTo>
                <a:lnTo>
                  <a:pt x="256835" y="825093"/>
                </a:lnTo>
                <a:lnTo>
                  <a:pt x="220726" y="805012"/>
                </a:lnTo>
                <a:lnTo>
                  <a:pt x="187054" y="784272"/>
                </a:lnTo>
                <a:lnTo>
                  <a:pt x="127337" y="740937"/>
                </a:lnTo>
                <a:lnTo>
                  <a:pt x="78313" y="695325"/>
                </a:lnTo>
                <a:lnTo>
                  <a:pt x="40609" y="647676"/>
                </a:lnTo>
                <a:lnTo>
                  <a:pt x="14854" y="598228"/>
                </a:lnTo>
                <a:lnTo>
                  <a:pt x="1676" y="547221"/>
                </a:lnTo>
                <a:lnTo>
                  <a:pt x="0" y="52120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6624655" y="2835549"/>
            <a:ext cx="1543050" cy="1113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Hospital,  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eh</a:t>
            </a:r>
            <a:r>
              <a:rPr sz="1800" b="1" spc="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bilitation  </a:t>
            </a:r>
            <a:r>
              <a:rPr sz="1800" b="1" spc="-15" dirty="0">
                <a:latin typeface="Arial"/>
                <a:cs typeface="Arial"/>
              </a:rPr>
              <a:t>center, </a:t>
            </a:r>
            <a:r>
              <a:rPr sz="1800" b="1" dirty="0">
                <a:latin typeface="Arial"/>
                <a:cs typeface="Arial"/>
              </a:rPr>
              <a:t>or  Clinicians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50007" y="3081527"/>
            <a:ext cx="1963420" cy="542925"/>
          </a:xfrm>
          <a:custGeom>
            <a:avLst/>
            <a:gdLst/>
            <a:ahLst/>
            <a:cxnLst/>
            <a:rect l="l" t="t" r="r" b="b"/>
            <a:pathLst>
              <a:path w="1963420" h="542925">
                <a:moveTo>
                  <a:pt x="981456" y="0"/>
                </a:moveTo>
                <a:lnTo>
                  <a:pt x="911363" y="681"/>
                </a:lnTo>
                <a:lnTo>
                  <a:pt x="842601" y="2693"/>
                </a:lnTo>
                <a:lnTo>
                  <a:pt x="775336" y="5992"/>
                </a:lnTo>
                <a:lnTo>
                  <a:pt x="709732" y="10530"/>
                </a:lnTo>
                <a:lnTo>
                  <a:pt x="645957" y="16262"/>
                </a:lnTo>
                <a:lnTo>
                  <a:pt x="584177" y="23142"/>
                </a:lnTo>
                <a:lnTo>
                  <a:pt x="524558" y="31124"/>
                </a:lnTo>
                <a:lnTo>
                  <a:pt x="467265" y="40163"/>
                </a:lnTo>
                <a:lnTo>
                  <a:pt x="412464" y="50212"/>
                </a:lnTo>
                <a:lnTo>
                  <a:pt x="360323" y="61225"/>
                </a:lnTo>
                <a:lnTo>
                  <a:pt x="311006" y="73156"/>
                </a:lnTo>
                <a:lnTo>
                  <a:pt x="264681" y="85961"/>
                </a:lnTo>
                <a:lnTo>
                  <a:pt x="221512" y="99592"/>
                </a:lnTo>
                <a:lnTo>
                  <a:pt x="181667" y="114003"/>
                </a:lnTo>
                <a:lnTo>
                  <a:pt x="145310" y="129150"/>
                </a:lnTo>
                <a:lnTo>
                  <a:pt x="83730" y="161464"/>
                </a:lnTo>
                <a:lnTo>
                  <a:pt x="38099" y="196168"/>
                </a:lnTo>
                <a:lnTo>
                  <a:pt x="9746" y="232892"/>
                </a:lnTo>
                <a:lnTo>
                  <a:pt x="0" y="271272"/>
                </a:lnTo>
                <a:lnTo>
                  <a:pt x="2464" y="290645"/>
                </a:lnTo>
                <a:lnTo>
                  <a:pt x="21679" y="328243"/>
                </a:lnTo>
                <a:lnTo>
                  <a:pt x="58837" y="364003"/>
                </a:lnTo>
                <a:lnTo>
                  <a:pt x="112609" y="397557"/>
                </a:lnTo>
                <a:lnTo>
                  <a:pt x="181667" y="428540"/>
                </a:lnTo>
                <a:lnTo>
                  <a:pt x="221512" y="442951"/>
                </a:lnTo>
                <a:lnTo>
                  <a:pt x="264681" y="456582"/>
                </a:lnTo>
                <a:lnTo>
                  <a:pt x="311006" y="469387"/>
                </a:lnTo>
                <a:lnTo>
                  <a:pt x="360323" y="481318"/>
                </a:lnTo>
                <a:lnTo>
                  <a:pt x="412464" y="492331"/>
                </a:lnTo>
                <a:lnTo>
                  <a:pt x="467265" y="502380"/>
                </a:lnTo>
                <a:lnTo>
                  <a:pt x="524558" y="511419"/>
                </a:lnTo>
                <a:lnTo>
                  <a:pt x="584177" y="519401"/>
                </a:lnTo>
                <a:lnTo>
                  <a:pt x="645957" y="526281"/>
                </a:lnTo>
                <a:lnTo>
                  <a:pt x="709732" y="532013"/>
                </a:lnTo>
                <a:lnTo>
                  <a:pt x="775336" y="536551"/>
                </a:lnTo>
                <a:lnTo>
                  <a:pt x="842601" y="539850"/>
                </a:lnTo>
                <a:lnTo>
                  <a:pt x="911363" y="541862"/>
                </a:lnTo>
                <a:lnTo>
                  <a:pt x="981456" y="542544"/>
                </a:lnTo>
                <a:lnTo>
                  <a:pt x="1051548" y="541862"/>
                </a:lnTo>
                <a:lnTo>
                  <a:pt x="1120310" y="539850"/>
                </a:lnTo>
                <a:lnTo>
                  <a:pt x="1187575" y="536551"/>
                </a:lnTo>
                <a:lnTo>
                  <a:pt x="1253179" y="532013"/>
                </a:lnTo>
                <a:lnTo>
                  <a:pt x="1316954" y="526281"/>
                </a:lnTo>
                <a:lnTo>
                  <a:pt x="1378734" y="519401"/>
                </a:lnTo>
                <a:lnTo>
                  <a:pt x="1438353" y="511419"/>
                </a:lnTo>
                <a:lnTo>
                  <a:pt x="1495646" y="502380"/>
                </a:lnTo>
                <a:lnTo>
                  <a:pt x="1550447" y="492331"/>
                </a:lnTo>
                <a:lnTo>
                  <a:pt x="1602588" y="481318"/>
                </a:lnTo>
                <a:lnTo>
                  <a:pt x="1651905" y="469387"/>
                </a:lnTo>
                <a:lnTo>
                  <a:pt x="1698230" y="456582"/>
                </a:lnTo>
                <a:lnTo>
                  <a:pt x="1741399" y="442951"/>
                </a:lnTo>
                <a:lnTo>
                  <a:pt x="1781244" y="428540"/>
                </a:lnTo>
                <a:lnTo>
                  <a:pt x="1817601" y="413393"/>
                </a:lnTo>
                <a:lnTo>
                  <a:pt x="1879181" y="381079"/>
                </a:lnTo>
                <a:lnTo>
                  <a:pt x="1924812" y="346375"/>
                </a:lnTo>
                <a:lnTo>
                  <a:pt x="1953165" y="309651"/>
                </a:lnTo>
                <a:lnTo>
                  <a:pt x="1962912" y="271272"/>
                </a:lnTo>
                <a:lnTo>
                  <a:pt x="1960447" y="251898"/>
                </a:lnTo>
                <a:lnTo>
                  <a:pt x="1941232" y="214300"/>
                </a:lnTo>
                <a:lnTo>
                  <a:pt x="1904074" y="178540"/>
                </a:lnTo>
                <a:lnTo>
                  <a:pt x="1850302" y="144986"/>
                </a:lnTo>
                <a:lnTo>
                  <a:pt x="1781244" y="114003"/>
                </a:lnTo>
                <a:lnTo>
                  <a:pt x="1741399" y="99592"/>
                </a:lnTo>
                <a:lnTo>
                  <a:pt x="1698230" y="85961"/>
                </a:lnTo>
                <a:lnTo>
                  <a:pt x="1651905" y="73156"/>
                </a:lnTo>
                <a:lnTo>
                  <a:pt x="1602588" y="61225"/>
                </a:lnTo>
                <a:lnTo>
                  <a:pt x="1550447" y="50212"/>
                </a:lnTo>
                <a:lnTo>
                  <a:pt x="1495646" y="40163"/>
                </a:lnTo>
                <a:lnTo>
                  <a:pt x="1438353" y="31124"/>
                </a:lnTo>
                <a:lnTo>
                  <a:pt x="1378734" y="23142"/>
                </a:lnTo>
                <a:lnTo>
                  <a:pt x="1316954" y="16262"/>
                </a:lnTo>
                <a:lnTo>
                  <a:pt x="1253179" y="10530"/>
                </a:lnTo>
                <a:lnTo>
                  <a:pt x="1187575" y="5992"/>
                </a:lnTo>
                <a:lnTo>
                  <a:pt x="1120310" y="2693"/>
                </a:lnTo>
                <a:lnTo>
                  <a:pt x="1051548" y="681"/>
                </a:lnTo>
                <a:lnTo>
                  <a:pt x="981456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2350007" y="3081527"/>
            <a:ext cx="1963420" cy="542925"/>
          </a:xfrm>
          <a:custGeom>
            <a:avLst/>
            <a:gdLst/>
            <a:ahLst/>
            <a:cxnLst/>
            <a:rect l="l" t="t" r="r" b="b"/>
            <a:pathLst>
              <a:path w="1963420" h="542925">
                <a:moveTo>
                  <a:pt x="0" y="271272"/>
                </a:moveTo>
                <a:lnTo>
                  <a:pt x="9746" y="232892"/>
                </a:lnTo>
                <a:lnTo>
                  <a:pt x="38099" y="196168"/>
                </a:lnTo>
                <a:lnTo>
                  <a:pt x="83730" y="161464"/>
                </a:lnTo>
                <a:lnTo>
                  <a:pt x="145310" y="129150"/>
                </a:lnTo>
                <a:lnTo>
                  <a:pt x="181667" y="114003"/>
                </a:lnTo>
                <a:lnTo>
                  <a:pt x="221512" y="99592"/>
                </a:lnTo>
                <a:lnTo>
                  <a:pt x="264681" y="85961"/>
                </a:lnTo>
                <a:lnTo>
                  <a:pt x="311006" y="73156"/>
                </a:lnTo>
                <a:lnTo>
                  <a:pt x="360323" y="61225"/>
                </a:lnTo>
                <a:lnTo>
                  <a:pt x="412464" y="50212"/>
                </a:lnTo>
                <a:lnTo>
                  <a:pt x="467265" y="40163"/>
                </a:lnTo>
                <a:lnTo>
                  <a:pt x="524558" y="31124"/>
                </a:lnTo>
                <a:lnTo>
                  <a:pt x="584177" y="23142"/>
                </a:lnTo>
                <a:lnTo>
                  <a:pt x="645957" y="16262"/>
                </a:lnTo>
                <a:lnTo>
                  <a:pt x="709732" y="10530"/>
                </a:lnTo>
                <a:lnTo>
                  <a:pt x="775336" y="5992"/>
                </a:lnTo>
                <a:lnTo>
                  <a:pt x="842601" y="2693"/>
                </a:lnTo>
                <a:lnTo>
                  <a:pt x="911363" y="681"/>
                </a:lnTo>
                <a:lnTo>
                  <a:pt x="981456" y="0"/>
                </a:lnTo>
                <a:lnTo>
                  <a:pt x="1051548" y="681"/>
                </a:lnTo>
                <a:lnTo>
                  <a:pt x="1120310" y="2693"/>
                </a:lnTo>
                <a:lnTo>
                  <a:pt x="1187575" y="5992"/>
                </a:lnTo>
                <a:lnTo>
                  <a:pt x="1253179" y="10530"/>
                </a:lnTo>
                <a:lnTo>
                  <a:pt x="1316954" y="16262"/>
                </a:lnTo>
                <a:lnTo>
                  <a:pt x="1378734" y="23142"/>
                </a:lnTo>
                <a:lnTo>
                  <a:pt x="1438353" y="31124"/>
                </a:lnTo>
                <a:lnTo>
                  <a:pt x="1495646" y="40163"/>
                </a:lnTo>
                <a:lnTo>
                  <a:pt x="1550447" y="50212"/>
                </a:lnTo>
                <a:lnTo>
                  <a:pt x="1602588" y="61225"/>
                </a:lnTo>
                <a:lnTo>
                  <a:pt x="1651905" y="73156"/>
                </a:lnTo>
                <a:lnTo>
                  <a:pt x="1698230" y="85961"/>
                </a:lnTo>
                <a:lnTo>
                  <a:pt x="1741399" y="99592"/>
                </a:lnTo>
                <a:lnTo>
                  <a:pt x="1781244" y="114003"/>
                </a:lnTo>
                <a:lnTo>
                  <a:pt x="1817601" y="129150"/>
                </a:lnTo>
                <a:lnTo>
                  <a:pt x="1879181" y="161464"/>
                </a:lnTo>
                <a:lnTo>
                  <a:pt x="1924812" y="196168"/>
                </a:lnTo>
                <a:lnTo>
                  <a:pt x="1953165" y="232892"/>
                </a:lnTo>
                <a:lnTo>
                  <a:pt x="1962912" y="271272"/>
                </a:lnTo>
                <a:lnTo>
                  <a:pt x="1960447" y="290645"/>
                </a:lnTo>
                <a:lnTo>
                  <a:pt x="1941232" y="328243"/>
                </a:lnTo>
                <a:lnTo>
                  <a:pt x="1904074" y="364003"/>
                </a:lnTo>
                <a:lnTo>
                  <a:pt x="1850302" y="397557"/>
                </a:lnTo>
                <a:lnTo>
                  <a:pt x="1781244" y="428540"/>
                </a:lnTo>
                <a:lnTo>
                  <a:pt x="1741399" y="442951"/>
                </a:lnTo>
                <a:lnTo>
                  <a:pt x="1698230" y="456582"/>
                </a:lnTo>
                <a:lnTo>
                  <a:pt x="1651905" y="469387"/>
                </a:lnTo>
                <a:lnTo>
                  <a:pt x="1602588" y="481318"/>
                </a:lnTo>
                <a:lnTo>
                  <a:pt x="1550447" y="492331"/>
                </a:lnTo>
                <a:lnTo>
                  <a:pt x="1495646" y="502380"/>
                </a:lnTo>
                <a:lnTo>
                  <a:pt x="1438353" y="511419"/>
                </a:lnTo>
                <a:lnTo>
                  <a:pt x="1378734" y="519401"/>
                </a:lnTo>
                <a:lnTo>
                  <a:pt x="1316954" y="526281"/>
                </a:lnTo>
                <a:lnTo>
                  <a:pt x="1253179" y="532013"/>
                </a:lnTo>
                <a:lnTo>
                  <a:pt x="1187575" y="536551"/>
                </a:lnTo>
                <a:lnTo>
                  <a:pt x="1120310" y="539850"/>
                </a:lnTo>
                <a:lnTo>
                  <a:pt x="1051548" y="541862"/>
                </a:lnTo>
                <a:lnTo>
                  <a:pt x="981456" y="542544"/>
                </a:lnTo>
                <a:lnTo>
                  <a:pt x="911363" y="541862"/>
                </a:lnTo>
                <a:lnTo>
                  <a:pt x="842601" y="539850"/>
                </a:lnTo>
                <a:lnTo>
                  <a:pt x="775336" y="536551"/>
                </a:lnTo>
                <a:lnTo>
                  <a:pt x="709732" y="532013"/>
                </a:lnTo>
                <a:lnTo>
                  <a:pt x="645957" y="526281"/>
                </a:lnTo>
                <a:lnTo>
                  <a:pt x="584177" y="519401"/>
                </a:lnTo>
                <a:lnTo>
                  <a:pt x="524558" y="511419"/>
                </a:lnTo>
                <a:lnTo>
                  <a:pt x="467265" y="502380"/>
                </a:lnTo>
                <a:lnTo>
                  <a:pt x="412464" y="492331"/>
                </a:lnTo>
                <a:lnTo>
                  <a:pt x="360323" y="481318"/>
                </a:lnTo>
                <a:lnTo>
                  <a:pt x="311006" y="469387"/>
                </a:lnTo>
                <a:lnTo>
                  <a:pt x="264681" y="456582"/>
                </a:lnTo>
                <a:lnTo>
                  <a:pt x="221512" y="442951"/>
                </a:lnTo>
                <a:lnTo>
                  <a:pt x="181667" y="428540"/>
                </a:lnTo>
                <a:lnTo>
                  <a:pt x="145310" y="413393"/>
                </a:lnTo>
                <a:lnTo>
                  <a:pt x="83730" y="381079"/>
                </a:lnTo>
                <a:lnTo>
                  <a:pt x="38099" y="346375"/>
                </a:lnTo>
                <a:lnTo>
                  <a:pt x="9746" y="309651"/>
                </a:lnTo>
                <a:lnTo>
                  <a:pt x="0" y="27127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2850702" y="3210458"/>
            <a:ext cx="97345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5" dirty="0">
                <a:latin typeface="Arial"/>
                <a:cs typeface="Arial"/>
              </a:rPr>
              <a:t>e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648455" y="2020373"/>
            <a:ext cx="871855" cy="1050925"/>
          </a:xfrm>
          <a:custGeom>
            <a:avLst/>
            <a:gdLst/>
            <a:ahLst/>
            <a:cxnLst/>
            <a:rect l="l" t="t" r="r" b="b"/>
            <a:pathLst>
              <a:path w="871854" h="1050925">
                <a:moveTo>
                  <a:pt x="0" y="1050785"/>
                </a:moveTo>
                <a:lnTo>
                  <a:pt x="87156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4412842" y="2020369"/>
            <a:ext cx="107314" cy="116839"/>
          </a:xfrm>
          <a:custGeom>
            <a:avLst/>
            <a:gdLst/>
            <a:ahLst/>
            <a:cxnLst/>
            <a:rect l="l" t="t" r="r" b="b"/>
            <a:pathLst>
              <a:path w="107314" h="116839">
                <a:moveTo>
                  <a:pt x="68427" y="116357"/>
                </a:moveTo>
                <a:lnTo>
                  <a:pt x="107175" y="0"/>
                </a:lnTo>
                <a:lnTo>
                  <a:pt x="0" y="596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3829329" y="1993393"/>
            <a:ext cx="904875" cy="1090930"/>
          </a:xfrm>
          <a:custGeom>
            <a:avLst/>
            <a:gdLst/>
            <a:ahLst/>
            <a:cxnLst/>
            <a:rect l="l" t="t" r="r" b="b"/>
            <a:pathLst>
              <a:path w="904875" h="1090930">
                <a:moveTo>
                  <a:pt x="0" y="1090942"/>
                </a:moveTo>
                <a:lnTo>
                  <a:pt x="9048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3829333" y="2967984"/>
            <a:ext cx="107314" cy="116839"/>
          </a:xfrm>
          <a:custGeom>
            <a:avLst/>
            <a:gdLst/>
            <a:ahLst/>
            <a:cxnLst/>
            <a:rect l="l" t="t" r="r" b="b"/>
            <a:pathLst>
              <a:path w="107314" h="116839">
                <a:moveTo>
                  <a:pt x="38760" y="0"/>
                </a:moveTo>
                <a:lnTo>
                  <a:pt x="0" y="116357"/>
                </a:lnTo>
                <a:lnTo>
                  <a:pt x="107188" y="5675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5727191" y="1996439"/>
            <a:ext cx="869315" cy="947419"/>
          </a:xfrm>
          <a:custGeom>
            <a:avLst/>
            <a:gdLst/>
            <a:ahLst/>
            <a:cxnLst/>
            <a:rect l="l" t="t" r="r" b="b"/>
            <a:pathLst>
              <a:path w="869315" h="947419">
                <a:moveTo>
                  <a:pt x="0" y="0"/>
                </a:moveTo>
                <a:lnTo>
                  <a:pt x="868807" y="94684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6485969" y="2829010"/>
            <a:ext cx="110489" cy="114300"/>
          </a:xfrm>
          <a:custGeom>
            <a:avLst/>
            <a:gdLst/>
            <a:ahLst/>
            <a:cxnLst/>
            <a:rect l="l" t="t" r="r" b="b"/>
            <a:pathLst>
              <a:path w="110490" h="114300">
                <a:moveTo>
                  <a:pt x="65506" y="0"/>
                </a:moveTo>
                <a:lnTo>
                  <a:pt x="110020" y="114274"/>
                </a:lnTo>
                <a:lnTo>
                  <a:pt x="0" y="6009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5610819" y="2095291"/>
            <a:ext cx="876300" cy="944880"/>
          </a:xfrm>
          <a:custGeom>
            <a:avLst/>
            <a:gdLst/>
            <a:ahLst/>
            <a:cxnLst/>
            <a:rect l="l" t="t" r="r" b="b"/>
            <a:pathLst>
              <a:path w="876300" h="944880">
                <a:moveTo>
                  <a:pt x="0" y="0"/>
                </a:moveTo>
                <a:lnTo>
                  <a:pt x="875931" y="94443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5610825" y="2095286"/>
            <a:ext cx="110489" cy="114300"/>
          </a:xfrm>
          <a:custGeom>
            <a:avLst/>
            <a:gdLst/>
            <a:ahLst/>
            <a:cxnLst/>
            <a:rect l="l" t="t" r="r" b="b"/>
            <a:pathLst>
              <a:path w="110489" h="114300">
                <a:moveTo>
                  <a:pt x="45135" y="114033"/>
                </a:moveTo>
                <a:lnTo>
                  <a:pt x="0" y="0"/>
                </a:lnTo>
                <a:lnTo>
                  <a:pt x="110312" y="5358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233671" y="3258311"/>
            <a:ext cx="1974850" cy="0"/>
          </a:xfrm>
          <a:custGeom>
            <a:avLst/>
            <a:gdLst/>
            <a:ahLst/>
            <a:cxnLst/>
            <a:rect l="l" t="t" r="r" b="b"/>
            <a:pathLst>
              <a:path w="1974850">
                <a:moveTo>
                  <a:pt x="0" y="0"/>
                </a:moveTo>
                <a:lnTo>
                  <a:pt x="197432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093702" y="3213855"/>
            <a:ext cx="114300" cy="88900"/>
          </a:xfrm>
          <a:custGeom>
            <a:avLst/>
            <a:gdLst/>
            <a:ahLst/>
            <a:cxnLst/>
            <a:rect l="l" t="t" r="r" b="b"/>
            <a:pathLst>
              <a:path w="114300" h="88900">
                <a:moveTo>
                  <a:pt x="0" y="0"/>
                </a:moveTo>
                <a:lnTo>
                  <a:pt x="114300" y="44450"/>
                </a:lnTo>
                <a:lnTo>
                  <a:pt x="0" y="889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4277867" y="3410711"/>
            <a:ext cx="1964689" cy="0"/>
          </a:xfrm>
          <a:custGeom>
            <a:avLst/>
            <a:gdLst/>
            <a:ahLst/>
            <a:cxnLst/>
            <a:rect l="l" t="t" r="r" b="b"/>
            <a:pathLst>
              <a:path w="1964689">
                <a:moveTo>
                  <a:pt x="0" y="0"/>
                </a:moveTo>
                <a:lnTo>
                  <a:pt x="196430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4277869" y="3366254"/>
            <a:ext cx="114300" cy="88900"/>
          </a:xfrm>
          <a:custGeom>
            <a:avLst/>
            <a:gdLst/>
            <a:ahLst/>
            <a:cxnLst/>
            <a:rect l="l" t="t" r="r" b="b"/>
            <a:pathLst>
              <a:path w="114300" h="88900">
                <a:moveTo>
                  <a:pt x="114300" y="88900"/>
                </a:moveTo>
                <a:lnTo>
                  <a:pt x="0" y="44450"/>
                </a:lnTo>
                <a:lnTo>
                  <a:pt x="114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3691128" y="2453640"/>
            <a:ext cx="938783" cy="512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3741416" y="2483929"/>
            <a:ext cx="837480" cy="411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3741414" y="2484036"/>
            <a:ext cx="837565" cy="411480"/>
          </a:xfrm>
          <a:custGeom>
            <a:avLst/>
            <a:gdLst/>
            <a:ahLst/>
            <a:cxnLst/>
            <a:rect l="l" t="t" r="r" b="b"/>
            <a:pathLst>
              <a:path w="837564" h="411480">
                <a:moveTo>
                  <a:pt x="75675" y="135433"/>
                </a:moveTo>
                <a:lnTo>
                  <a:pt x="101212" y="70643"/>
                </a:lnTo>
                <a:lnTo>
                  <a:pt x="138694" y="48303"/>
                </a:lnTo>
                <a:lnTo>
                  <a:pt x="187842" y="36894"/>
                </a:lnTo>
                <a:lnTo>
                  <a:pt x="209652" y="36144"/>
                </a:lnTo>
                <a:lnTo>
                  <a:pt x="231200" y="37800"/>
                </a:lnTo>
                <a:lnTo>
                  <a:pt x="252043" y="41807"/>
                </a:lnTo>
                <a:lnTo>
                  <a:pt x="271738" y="48108"/>
                </a:lnTo>
                <a:lnTo>
                  <a:pt x="297815" y="26867"/>
                </a:lnTo>
                <a:lnTo>
                  <a:pt x="332830" y="14393"/>
                </a:lnTo>
                <a:lnTo>
                  <a:pt x="372281" y="11611"/>
                </a:lnTo>
                <a:lnTo>
                  <a:pt x="411667" y="19444"/>
                </a:lnTo>
                <a:lnTo>
                  <a:pt x="418147" y="21952"/>
                </a:lnTo>
                <a:lnTo>
                  <a:pt x="424330" y="24764"/>
                </a:lnTo>
                <a:lnTo>
                  <a:pt x="430192" y="27868"/>
                </a:lnTo>
                <a:lnTo>
                  <a:pt x="435708" y="31255"/>
                </a:lnTo>
                <a:lnTo>
                  <a:pt x="456380" y="13515"/>
                </a:lnTo>
                <a:lnTo>
                  <a:pt x="484641" y="2825"/>
                </a:lnTo>
                <a:lnTo>
                  <a:pt x="516836" y="0"/>
                </a:lnTo>
                <a:lnTo>
                  <a:pt x="549309" y="5855"/>
                </a:lnTo>
                <a:lnTo>
                  <a:pt x="557707" y="9068"/>
                </a:lnTo>
                <a:lnTo>
                  <a:pt x="565480" y="12888"/>
                </a:lnTo>
                <a:lnTo>
                  <a:pt x="572551" y="17274"/>
                </a:lnTo>
                <a:lnTo>
                  <a:pt x="578849" y="22187"/>
                </a:lnTo>
                <a:lnTo>
                  <a:pt x="608217" y="6727"/>
                </a:lnTo>
                <a:lnTo>
                  <a:pt x="642991" y="201"/>
                </a:lnTo>
                <a:lnTo>
                  <a:pt x="678898" y="2842"/>
                </a:lnTo>
                <a:lnTo>
                  <a:pt x="711666" y="14885"/>
                </a:lnTo>
                <a:lnTo>
                  <a:pt x="723132" y="22596"/>
                </a:lnTo>
                <a:lnTo>
                  <a:pt x="732378" y="31438"/>
                </a:lnTo>
                <a:lnTo>
                  <a:pt x="739221" y="41201"/>
                </a:lnTo>
                <a:lnTo>
                  <a:pt x="743480" y="51677"/>
                </a:lnTo>
                <a:lnTo>
                  <a:pt x="780207" y="64010"/>
                </a:lnTo>
                <a:lnTo>
                  <a:pt x="806116" y="84119"/>
                </a:lnTo>
                <a:lnTo>
                  <a:pt x="818871" y="109266"/>
                </a:lnTo>
                <a:lnTo>
                  <a:pt x="816136" y="136716"/>
                </a:lnTo>
                <a:lnTo>
                  <a:pt x="814879" y="139815"/>
                </a:lnTo>
                <a:lnTo>
                  <a:pt x="813291" y="142863"/>
                </a:lnTo>
                <a:lnTo>
                  <a:pt x="811399" y="145809"/>
                </a:lnTo>
                <a:lnTo>
                  <a:pt x="834374" y="177125"/>
                </a:lnTo>
                <a:lnTo>
                  <a:pt x="821508" y="242661"/>
                </a:lnTo>
                <a:lnTo>
                  <a:pt x="787218" y="268961"/>
                </a:lnTo>
                <a:lnTo>
                  <a:pt x="742275" y="283938"/>
                </a:lnTo>
                <a:lnTo>
                  <a:pt x="725750" y="286246"/>
                </a:lnTo>
                <a:lnTo>
                  <a:pt x="716580" y="315363"/>
                </a:lnTo>
                <a:lnTo>
                  <a:pt x="692238" y="339052"/>
                </a:lnTo>
                <a:lnTo>
                  <a:pt x="656367" y="354922"/>
                </a:lnTo>
                <a:lnTo>
                  <a:pt x="612606" y="360579"/>
                </a:lnTo>
                <a:lnTo>
                  <a:pt x="597197" y="359783"/>
                </a:lnTo>
                <a:lnTo>
                  <a:pt x="582163" y="357594"/>
                </a:lnTo>
                <a:lnTo>
                  <a:pt x="567716" y="354053"/>
                </a:lnTo>
                <a:lnTo>
                  <a:pt x="554072" y="349200"/>
                </a:lnTo>
                <a:lnTo>
                  <a:pt x="529440" y="379906"/>
                </a:lnTo>
                <a:lnTo>
                  <a:pt x="490500" y="401160"/>
                </a:lnTo>
                <a:lnTo>
                  <a:pt x="442510" y="411077"/>
                </a:lnTo>
                <a:lnTo>
                  <a:pt x="390724" y="407772"/>
                </a:lnTo>
                <a:lnTo>
                  <a:pt x="369760" y="402164"/>
                </a:lnTo>
                <a:lnTo>
                  <a:pt x="350680" y="394293"/>
                </a:lnTo>
                <a:lnTo>
                  <a:pt x="333883" y="384357"/>
                </a:lnTo>
                <a:lnTo>
                  <a:pt x="319769" y="372555"/>
                </a:lnTo>
                <a:lnTo>
                  <a:pt x="275257" y="384520"/>
                </a:lnTo>
                <a:lnTo>
                  <a:pt x="229060" y="386502"/>
                </a:lnTo>
                <a:lnTo>
                  <a:pt x="184565" y="379067"/>
                </a:lnTo>
                <a:lnTo>
                  <a:pt x="145157" y="362783"/>
                </a:lnTo>
                <a:lnTo>
                  <a:pt x="114220" y="338214"/>
                </a:lnTo>
                <a:lnTo>
                  <a:pt x="112632" y="336411"/>
                </a:lnTo>
                <a:lnTo>
                  <a:pt x="79158" y="334571"/>
                </a:lnTo>
                <a:lnTo>
                  <a:pt x="50339" y="324662"/>
                </a:lnTo>
                <a:lnTo>
                  <a:pt x="29197" y="308273"/>
                </a:lnTo>
                <a:lnTo>
                  <a:pt x="18754" y="286995"/>
                </a:lnTo>
                <a:lnTo>
                  <a:pt x="18618" y="274700"/>
                </a:lnTo>
                <a:lnTo>
                  <a:pt x="22418" y="262814"/>
                </a:lnTo>
                <a:lnTo>
                  <a:pt x="29952" y="251748"/>
                </a:lnTo>
                <a:lnTo>
                  <a:pt x="41017" y="241910"/>
                </a:lnTo>
                <a:lnTo>
                  <a:pt x="16045" y="226928"/>
                </a:lnTo>
                <a:lnTo>
                  <a:pt x="2049" y="207360"/>
                </a:lnTo>
                <a:lnTo>
                  <a:pt x="0" y="185696"/>
                </a:lnTo>
                <a:lnTo>
                  <a:pt x="10867" y="164427"/>
                </a:lnTo>
                <a:lnTo>
                  <a:pt x="22852" y="153790"/>
                </a:lnTo>
                <a:lnTo>
                  <a:pt x="37987" y="145428"/>
                </a:lnTo>
                <a:lnTo>
                  <a:pt x="55585" y="139639"/>
                </a:lnTo>
                <a:lnTo>
                  <a:pt x="74964" y="136716"/>
                </a:lnTo>
                <a:lnTo>
                  <a:pt x="75675" y="13543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3783328" y="2724336"/>
            <a:ext cx="49530" cy="7620"/>
          </a:xfrm>
          <a:custGeom>
            <a:avLst/>
            <a:gdLst/>
            <a:ahLst/>
            <a:cxnLst/>
            <a:rect l="l" t="t" r="r" b="b"/>
            <a:pathLst>
              <a:path w="49529" h="7619">
                <a:moveTo>
                  <a:pt x="49149" y="7594"/>
                </a:moveTo>
                <a:lnTo>
                  <a:pt x="36318" y="7609"/>
                </a:lnTo>
                <a:lnTo>
                  <a:pt x="23707" y="6326"/>
                </a:lnTo>
                <a:lnTo>
                  <a:pt x="11530" y="3778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3854334" y="2815014"/>
            <a:ext cx="21590" cy="3810"/>
          </a:xfrm>
          <a:custGeom>
            <a:avLst/>
            <a:gdLst/>
            <a:ahLst/>
            <a:cxnLst/>
            <a:rect l="l" t="t" r="r" b="b"/>
            <a:pathLst>
              <a:path w="21589" h="3810">
                <a:moveTo>
                  <a:pt x="21513" y="0"/>
                </a:moveTo>
                <a:lnTo>
                  <a:pt x="14604" y="1828"/>
                </a:lnTo>
                <a:lnTo>
                  <a:pt x="7378" y="3048"/>
                </a:lnTo>
                <a:lnTo>
                  <a:pt x="0" y="3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4048187" y="2838357"/>
            <a:ext cx="13335" cy="17145"/>
          </a:xfrm>
          <a:custGeom>
            <a:avLst/>
            <a:gdLst/>
            <a:ahLst/>
            <a:cxnLst/>
            <a:rect l="l" t="t" r="r" b="b"/>
            <a:pathLst>
              <a:path w="13335" h="17144">
                <a:moveTo>
                  <a:pt x="12953" y="16573"/>
                </a:moveTo>
                <a:lnTo>
                  <a:pt x="7759" y="11366"/>
                </a:lnTo>
                <a:lnTo>
                  <a:pt x="3416" y="581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4295570" y="2813592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4" h="18414">
                <a:moveTo>
                  <a:pt x="5168" y="0"/>
                </a:moveTo>
                <a:lnTo>
                  <a:pt x="4406" y="6172"/>
                </a:lnTo>
                <a:lnTo>
                  <a:pt x="2679" y="12268"/>
                </a:lnTo>
                <a:lnTo>
                  <a:pt x="0" y="1818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4403622" y="2701235"/>
            <a:ext cx="63500" cy="67945"/>
          </a:xfrm>
          <a:custGeom>
            <a:avLst/>
            <a:gdLst/>
            <a:ahLst/>
            <a:cxnLst/>
            <a:rect l="l" t="t" r="r" b="b"/>
            <a:pathLst>
              <a:path w="63500" h="67944">
                <a:moveTo>
                  <a:pt x="0" y="0"/>
                </a:moveTo>
                <a:lnTo>
                  <a:pt x="26310" y="11895"/>
                </a:lnTo>
                <a:lnTo>
                  <a:pt x="46251" y="27897"/>
                </a:lnTo>
                <a:lnTo>
                  <a:pt x="58837" y="46939"/>
                </a:lnTo>
                <a:lnTo>
                  <a:pt x="63080" y="6795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4524323" y="2628845"/>
            <a:ext cx="28575" cy="26034"/>
          </a:xfrm>
          <a:custGeom>
            <a:avLst/>
            <a:gdLst/>
            <a:ahLst/>
            <a:cxnLst/>
            <a:rect l="l" t="t" r="r" b="b"/>
            <a:pathLst>
              <a:path w="28575" h="26035">
                <a:moveTo>
                  <a:pt x="28092" y="0"/>
                </a:moveTo>
                <a:lnTo>
                  <a:pt x="22758" y="7154"/>
                </a:lnTo>
                <a:lnTo>
                  <a:pt x="16251" y="13830"/>
                </a:lnTo>
                <a:lnTo>
                  <a:pt x="8641" y="19963"/>
                </a:lnTo>
                <a:lnTo>
                  <a:pt x="0" y="2548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4485016" y="2534281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4">
                <a:moveTo>
                  <a:pt x="0" y="0"/>
                </a:moveTo>
                <a:lnTo>
                  <a:pt x="1066" y="3962"/>
                </a:lnTo>
                <a:lnTo>
                  <a:pt x="1562" y="8000"/>
                </a:lnTo>
                <a:lnTo>
                  <a:pt x="1473" y="1202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4305616" y="2504893"/>
            <a:ext cx="14604" cy="15875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0" y="15341"/>
                </a:moveTo>
                <a:lnTo>
                  <a:pt x="3657" y="9791"/>
                </a:lnTo>
                <a:lnTo>
                  <a:pt x="8509" y="4622"/>
                </a:lnTo>
                <a:lnTo>
                  <a:pt x="1438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4171021" y="2514316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13233"/>
                </a:moveTo>
                <a:lnTo>
                  <a:pt x="1485" y="8648"/>
                </a:lnTo>
                <a:lnTo>
                  <a:pt x="3835" y="4203"/>
                </a:lnTo>
                <a:lnTo>
                  <a:pt x="695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4013058" y="2532046"/>
            <a:ext cx="25400" cy="13335"/>
          </a:xfrm>
          <a:custGeom>
            <a:avLst/>
            <a:gdLst/>
            <a:ahLst/>
            <a:cxnLst/>
            <a:rect l="l" t="t" r="r" b="b"/>
            <a:pathLst>
              <a:path w="25400" h="13335">
                <a:moveTo>
                  <a:pt x="0" y="0"/>
                </a:moveTo>
                <a:lnTo>
                  <a:pt x="6735" y="2822"/>
                </a:lnTo>
                <a:lnTo>
                  <a:pt x="13196" y="5911"/>
                </a:lnTo>
                <a:lnTo>
                  <a:pt x="19364" y="9258"/>
                </a:lnTo>
                <a:lnTo>
                  <a:pt x="25222" y="1285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817098" y="2619472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69">
                <a:moveTo>
                  <a:pt x="4394" y="13512"/>
                </a:moveTo>
                <a:lnTo>
                  <a:pt x="2400" y="9093"/>
                </a:lnTo>
                <a:lnTo>
                  <a:pt x="927" y="4572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5562600" y="2392679"/>
            <a:ext cx="1018019" cy="5151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5612889" y="2422969"/>
            <a:ext cx="916659" cy="4142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5612893" y="2423083"/>
            <a:ext cx="916940" cy="414655"/>
          </a:xfrm>
          <a:custGeom>
            <a:avLst/>
            <a:gdLst/>
            <a:ahLst/>
            <a:cxnLst/>
            <a:rect l="l" t="t" r="r" b="b"/>
            <a:pathLst>
              <a:path w="916940" h="414655">
                <a:moveTo>
                  <a:pt x="82824" y="136440"/>
                </a:moveTo>
                <a:lnTo>
                  <a:pt x="110777" y="71173"/>
                </a:lnTo>
                <a:lnTo>
                  <a:pt x="151804" y="48670"/>
                </a:lnTo>
                <a:lnTo>
                  <a:pt x="205595" y="37177"/>
                </a:lnTo>
                <a:lnTo>
                  <a:pt x="229472" y="36414"/>
                </a:lnTo>
                <a:lnTo>
                  <a:pt x="253060" y="38083"/>
                </a:lnTo>
                <a:lnTo>
                  <a:pt x="275873" y="42122"/>
                </a:lnTo>
                <a:lnTo>
                  <a:pt x="297429" y="48467"/>
                </a:lnTo>
                <a:lnTo>
                  <a:pt x="325968" y="27067"/>
                </a:lnTo>
                <a:lnTo>
                  <a:pt x="364292" y="14503"/>
                </a:lnTo>
                <a:lnTo>
                  <a:pt x="407473" y="11704"/>
                </a:lnTo>
                <a:lnTo>
                  <a:pt x="450578" y="19600"/>
                </a:lnTo>
                <a:lnTo>
                  <a:pt x="457672" y="22127"/>
                </a:lnTo>
                <a:lnTo>
                  <a:pt x="464441" y="24958"/>
                </a:lnTo>
                <a:lnTo>
                  <a:pt x="470861" y="28082"/>
                </a:lnTo>
                <a:lnTo>
                  <a:pt x="476905" y="31487"/>
                </a:lnTo>
                <a:lnTo>
                  <a:pt x="499527" y="13617"/>
                </a:lnTo>
                <a:lnTo>
                  <a:pt x="530456" y="2847"/>
                </a:lnTo>
                <a:lnTo>
                  <a:pt x="565693" y="0"/>
                </a:lnTo>
                <a:lnTo>
                  <a:pt x="601238" y="5897"/>
                </a:lnTo>
                <a:lnTo>
                  <a:pt x="610428" y="9138"/>
                </a:lnTo>
                <a:lnTo>
                  <a:pt x="618934" y="12988"/>
                </a:lnTo>
                <a:lnTo>
                  <a:pt x="626675" y="17407"/>
                </a:lnTo>
                <a:lnTo>
                  <a:pt x="633572" y="22356"/>
                </a:lnTo>
                <a:lnTo>
                  <a:pt x="665713" y="6784"/>
                </a:lnTo>
                <a:lnTo>
                  <a:pt x="703775" y="210"/>
                </a:lnTo>
                <a:lnTo>
                  <a:pt x="743079" y="2871"/>
                </a:lnTo>
                <a:lnTo>
                  <a:pt x="778949" y="15003"/>
                </a:lnTo>
                <a:lnTo>
                  <a:pt x="791496" y="22767"/>
                </a:lnTo>
                <a:lnTo>
                  <a:pt x="801614" y="31670"/>
                </a:lnTo>
                <a:lnTo>
                  <a:pt x="809105" y="41504"/>
                </a:lnTo>
                <a:lnTo>
                  <a:pt x="813772" y="52061"/>
                </a:lnTo>
                <a:lnTo>
                  <a:pt x="853968" y="64487"/>
                </a:lnTo>
                <a:lnTo>
                  <a:pt x="882324" y="84743"/>
                </a:lnTo>
                <a:lnTo>
                  <a:pt x="896283" y="110074"/>
                </a:lnTo>
                <a:lnTo>
                  <a:pt x="893287" y="137723"/>
                </a:lnTo>
                <a:lnTo>
                  <a:pt x="891916" y="140860"/>
                </a:lnTo>
                <a:lnTo>
                  <a:pt x="890176" y="143920"/>
                </a:lnTo>
                <a:lnTo>
                  <a:pt x="888106" y="146892"/>
                </a:lnTo>
                <a:lnTo>
                  <a:pt x="913251" y="178443"/>
                </a:lnTo>
                <a:lnTo>
                  <a:pt x="899166" y="244460"/>
                </a:lnTo>
                <a:lnTo>
                  <a:pt x="861639" y="270946"/>
                </a:lnTo>
                <a:lnTo>
                  <a:pt x="812449" y="286041"/>
                </a:lnTo>
                <a:lnTo>
                  <a:pt x="794367" y="288370"/>
                </a:lnTo>
                <a:lnTo>
                  <a:pt x="784327" y="317701"/>
                </a:lnTo>
                <a:lnTo>
                  <a:pt x="757684" y="341564"/>
                </a:lnTo>
                <a:lnTo>
                  <a:pt x="718423" y="357550"/>
                </a:lnTo>
                <a:lnTo>
                  <a:pt x="670529" y="363249"/>
                </a:lnTo>
                <a:lnTo>
                  <a:pt x="653658" y="362449"/>
                </a:lnTo>
                <a:lnTo>
                  <a:pt x="637201" y="360246"/>
                </a:lnTo>
                <a:lnTo>
                  <a:pt x="621387" y="356681"/>
                </a:lnTo>
                <a:lnTo>
                  <a:pt x="606445" y="351794"/>
                </a:lnTo>
                <a:lnTo>
                  <a:pt x="579486" y="382722"/>
                </a:lnTo>
                <a:lnTo>
                  <a:pt x="536866" y="404132"/>
                </a:lnTo>
                <a:lnTo>
                  <a:pt x="484339" y="414125"/>
                </a:lnTo>
                <a:lnTo>
                  <a:pt x="427654" y="410798"/>
                </a:lnTo>
                <a:lnTo>
                  <a:pt x="404715" y="405145"/>
                </a:lnTo>
                <a:lnTo>
                  <a:pt x="383833" y="397214"/>
                </a:lnTo>
                <a:lnTo>
                  <a:pt x="365447" y="387204"/>
                </a:lnTo>
                <a:lnTo>
                  <a:pt x="349994" y="375314"/>
                </a:lnTo>
                <a:lnTo>
                  <a:pt x="301277" y="387370"/>
                </a:lnTo>
                <a:lnTo>
                  <a:pt x="250713" y="389368"/>
                </a:lnTo>
                <a:lnTo>
                  <a:pt x="202010" y="381881"/>
                </a:lnTo>
                <a:lnTo>
                  <a:pt x="158874" y="365478"/>
                </a:lnTo>
                <a:lnTo>
                  <a:pt x="125013" y="340732"/>
                </a:lnTo>
                <a:lnTo>
                  <a:pt x="124429" y="340123"/>
                </a:lnTo>
                <a:lnTo>
                  <a:pt x="123845" y="339513"/>
                </a:lnTo>
                <a:lnTo>
                  <a:pt x="123273" y="338904"/>
                </a:lnTo>
                <a:lnTo>
                  <a:pt x="86631" y="337049"/>
                </a:lnTo>
                <a:lnTo>
                  <a:pt x="55089" y="327067"/>
                </a:lnTo>
                <a:lnTo>
                  <a:pt x="31950" y="310561"/>
                </a:lnTo>
                <a:lnTo>
                  <a:pt x="20518" y="289132"/>
                </a:lnTo>
                <a:lnTo>
                  <a:pt x="20366" y="276742"/>
                </a:lnTo>
                <a:lnTo>
                  <a:pt x="24526" y="264766"/>
                </a:lnTo>
                <a:lnTo>
                  <a:pt x="32775" y="253615"/>
                </a:lnTo>
                <a:lnTo>
                  <a:pt x="44889" y="243704"/>
                </a:lnTo>
                <a:lnTo>
                  <a:pt x="17558" y="228613"/>
                </a:lnTo>
                <a:lnTo>
                  <a:pt x="2241" y="208902"/>
                </a:lnTo>
                <a:lnTo>
                  <a:pt x="0" y="187078"/>
                </a:lnTo>
                <a:lnTo>
                  <a:pt x="11894" y="165650"/>
                </a:lnTo>
                <a:lnTo>
                  <a:pt x="25006" y="154932"/>
                </a:lnTo>
                <a:lnTo>
                  <a:pt x="41571" y="146507"/>
                </a:lnTo>
                <a:lnTo>
                  <a:pt x="60836" y="140674"/>
                </a:lnTo>
                <a:lnTo>
                  <a:pt x="82049" y="137736"/>
                </a:lnTo>
                <a:lnTo>
                  <a:pt x="82824" y="1364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5658760" y="2665173"/>
            <a:ext cx="53975" cy="8255"/>
          </a:xfrm>
          <a:custGeom>
            <a:avLst/>
            <a:gdLst/>
            <a:ahLst/>
            <a:cxnLst/>
            <a:rect l="l" t="t" r="r" b="b"/>
            <a:pathLst>
              <a:path w="53975" h="8255">
                <a:moveTo>
                  <a:pt x="53797" y="7645"/>
                </a:moveTo>
                <a:lnTo>
                  <a:pt x="39758" y="7658"/>
                </a:lnTo>
                <a:lnTo>
                  <a:pt x="25955" y="6365"/>
                </a:lnTo>
                <a:lnTo>
                  <a:pt x="12624" y="3802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5736484" y="2756512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10">
                <a:moveTo>
                  <a:pt x="23533" y="0"/>
                </a:moveTo>
                <a:lnTo>
                  <a:pt x="15989" y="1854"/>
                </a:lnTo>
                <a:lnTo>
                  <a:pt x="8077" y="3073"/>
                </a:lnTo>
                <a:lnTo>
                  <a:pt x="0" y="365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5948650" y="2780032"/>
            <a:ext cx="14604" cy="17145"/>
          </a:xfrm>
          <a:custGeom>
            <a:avLst/>
            <a:gdLst/>
            <a:ahLst/>
            <a:cxnLst/>
            <a:rect l="l" t="t" r="r" b="b"/>
            <a:pathLst>
              <a:path w="14604" h="17144">
                <a:moveTo>
                  <a:pt x="14185" y="16700"/>
                </a:moveTo>
                <a:lnTo>
                  <a:pt x="8509" y="11455"/>
                </a:lnTo>
                <a:lnTo>
                  <a:pt x="3759" y="5854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6219427" y="2755089"/>
            <a:ext cx="5715" cy="18415"/>
          </a:xfrm>
          <a:custGeom>
            <a:avLst/>
            <a:gdLst/>
            <a:ahLst/>
            <a:cxnLst/>
            <a:rect l="l" t="t" r="r" b="b"/>
            <a:pathLst>
              <a:path w="5714" h="18414">
                <a:moveTo>
                  <a:pt x="5664" y="0"/>
                </a:moveTo>
                <a:lnTo>
                  <a:pt x="4838" y="6210"/>
                </a:lnTo>
                <a:lnTo>
                  <a:pt x="2933" y="12357"/>
                </a:lnTo>
                <a:lnTo>
                  <a:pt x="0" y="1832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6337702" y="2641894"/>
            <a:ext cx="69215" cy="68580"/>
          </a:xfrm>
          <a:custGeom>
            <a:avLst/>
            <a:gdLst/>
            <a:ahLst/>
            <a:cxnLst/>
            <a:rect l="l" t="t" r="r" b="b"/>
            <a:pathLst>
              <a:path w="69214" h="68580">
                <a:moveTo>
                  <a:pt x="0" y="0"/>
                </a:moveTo>
                <a:lnTo>
                  <a:pt x="28796" y="11980"/>
                </a:lnTo>
                <a:lnTo>
                  <a:pt x="50626" y="28098"/>
                </a:lnTo>
                <a:lnTo>
                  <a:pt x="64406" y="47284"/>
                </a:lnTo>
                <a:lnTo>
                  <a:pt x="69049" y="684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6469820" y="2568971"/>
            <a:ext cx="31115" cy="26034"/>
          </a:xfrm>
          <a:custGeom>
            <a:avLst/>
            <a:gdLst/>
            <a:ahLst/>
            <a:cxnLst/>
            <a:rect l="l" t="t" r="r" b="b"/>
            <a:pathLst>
              <a:path w="31114" h="26035">
                <a:moveTo>
                  <a:pt x="30746" y="0"/>
                </a:moveTo>
                <a:lnTo>
                  <a:pt x="24906" y="7209"/>
                </a:lnTo>
                <a:lnTo>
                  <a:pt x="17783" y="13933"/>
                </a:lnTo>
                <a:lnTo>
                  <a:pt x="9454" y="20107"/>
                </a:lnTo>
                <a:lnTo>
                  <a:pt x="0" y="2566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6426780" y="2473695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0"/>
                </a:moveTo>
                <a:lnTo>
                  <a:pt x="1181" y="4000"/>
                </a:lnTo>
                <a:lnTo>
                  <a:pt x="1727" y="8064"/>
                </a:lnTo>
                <a:lnTo>
                  <a:pt x="1625" y="1212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230425" y="2444092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15468"/>
                </a:moveTo>
                <a:lnTo>
                  <a:pt x="4013" y="9867"/>
                </a:lnTo>
                <a:lnTo>
                  <a:pt x="9309" y="4660"/>
                </a:lnTo>
                <a:lnTo>
                  <a:pt x="1574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6083105" y="2453591"/>
            <a:ext cx="7620" cy="13335"/>
          </a:xfrm>
          <a:custGeom>
            <a:avLst/>
            <a:gdLst/>
            <a:ahLst/>
            <a:cxnLst/>
            <a:rect l="l" t="t" r="r" b="b"/>
            <a:pathLst>
              <a:path w="7620" h="13335">
                <a:moveTo>
                  <a:pt x="0" y="13335"/>
                </a:moveTo>
                <a:lnTo>
                  <a:pt x="1638" y="8712"/>
                </a:lnTo>
                <a:lnTo>
                  <a:pt x="4190" y="4229"/>
                </a:lnTo>
                <a:lnTo>
                  <a:pt x="763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5910207" y="2471460"/>
            <a:ext cx="27940" cy="13335"/>
          </a:xfrm>
          <a:custGeom>
            <a:avLst/>
            <a:gdLst/>
            <a:ahLst/>
            <a:cxnLst/>
            <a:rect l="l" t="t" r="r" b="b"/>
            <a:pathLst>
              <a:path w="27939" h="13335">
                <a:moveTo>
                  <a:pt x="0" y="0"/>
                </a:moveTo>
                <a:lnTo>
                  <a:pt x="7371" y="2841"/>
                </a:lnTo>
                <a:lnTo>
                  <a:pt x="14443" y="5949"/>
                </a:lnTo>
                <a:lnTo>
                  <a:pt x="21195" y="9315"/>
                </a:lnTo>
                <a:lnTo>
                  <a:pt x="27609" y="1292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695717" y="2559522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69">
                <a:moveTo>
                  <a:pt x="4826" y="13614"/>
                </a:moveTo>
                <a:lnTo>
                  <a:pt x="2628" y="9169"/>
                </a:lnTo>
                <a:lnTo>
                  <a:pt x="1016" y="461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4696967" y="3084588"/>
            <a:ext cx="966215" cy="551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4747259" y="3114992"/>
            <a:ext cx="864886" cy="4507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4747257" y="3115104"/>
            <a:ext cx="865505" cy="450850"/>
          </a:xfrm>
          <a:custGeom>
            <a:avLst/>
            <a:gdLst/>
            <a:ahLst/>
            <a:cxnLst/>
            <a:rect l="l" t="t" r="r" b="b"/>
            <a:pathLst>
              <a:path w="865504" h="450850">
                <a:moveTo>
                  <a:pt x="78149" y="148481"/>
                </a:moveTo>
                <a:lnTo>
                  <a:pt x="81588" y="110453"/>
                </a:lnTo>
                <a:lnTo>
                  <a:pt x="104525" y="77456"/>
                </a:lnTo>
                <a:lnTo>
                  <a:pt x="143234" y="52965"/>
                </a:lnTo>
                <a:lnTo>
                  <a:pt x="193986" y="40455"/>
                </a:lnTo>
                <a:lnTo>
                  <a:pt x="216510" y="39627"/>
                </a:lnTo>
                <a:lnTo>
                  <a:pt x="238764" y="41444"/>
                </a:lnTo>
                <a:lnTo>
                  <a:pt x="260292" y="45839"/>
                </a:lnTo>
                <a:lnTo>
                  <a:pt x="280638" y="52748"/>
                </a:lnTo>
                <a:lnTo>
                  <a:pt x="307567" y="29462"/>
                </a:lnTo>
                <a:lnTo>
                  <a:pt x="343725" y="15788"/>
                </a:lnTo>
                <a:lnTo>
                  <a:pt x="384465" y="12740"/>
                </a:lnTo>
                <a:lnTo>
                  <a:pt x="425138" y="21329"/>
                </a:lnTo>
                <a:lnTo>
                  <a:pt x="431831" y="24079"/>
                </a:lnTo>
                <a:lnTo>
                  <a:pt x="438215" y="27161"/>
                </a:lnTo>
                <a:lnTo>
                  <a:pt x="444268" y="30562"/>
                </a:lnTo>
                <a:lnTo>
                  <a:pt x="449967" y="34270"/>
                </a:lnTo>
                <a:lnTo>
                  <a:pt x="471317" y="14822"/>
                </a:lnTo>
                <a:lnTo>
                  <a:pt x="500502" y="3099"/>
                </a:lnTo>
                <a:lnTo>
                  <a:pt x="533747" y="0"/>
                </a:lnTo>
                <a:lnTo>
                  <a:pt x="567277" y="6419"/>
                </a:lnTo>
                <a:lnTo>
                  <a:pt x="575951" y="9945"/>
                </a:lnTo>
                <a:lnTo>
                  <a:pt x="583977" y="14134"/>
                </a:lnTo>
                <a:lnTo>
                  <a:pt x="591280" y="18942"/>
                </a:lnTo>
                <a:lnTo>
                  <a:pt x="597782" y="24326"/>
                </a:lnTo>
                <a:lnTo>
                  <a:pt x="628115" y="7381"/>
                </a:lnTo>
                <a:lnTo>
                  <a:pt x="664030" y="228"/>
                </a:lnTo>
                <a:lnTo>
                  <a:pt x="701115" y="3123"/>
                </a:lnTo>
                <a:lnTo>
                  <a:pt x="734955" y="16325"/>
                </a:lnTo>
                <a:lnTo>
                  <a:pt x="746796" y="24775"/>
                </a:lnTo>
                <a:lnTo>
                  <a:pt x="756345" y="34467"/>
                </a:lnTo>
                <a:lnTo>
                  <a:pt x="763412" y="45168"/>
                </a:lnTo>
                <a:lnTo>
                  <a:pt x="767810" y="56647"/>
                </a:lnTo>
                <a:lnTo>
                  <a:pt x="805738" y="70175"/>
                </a:lnTo>
                <a:lnTo>
                  <a:pt x="832496" y="92223"/>
                </a:lnTo>
                <a:lnTo>
                  <a:pt x="845668" y="119791"/>
                </a:lnTo>
                <a:lnTo>
                  <a:pt x="842841" y="149878"/>
                </a:lnTo>
                <a:lnTo>
                  <a:pt x="841546" y="153282"/>
                </a:lnTo>
                <a:lnTo>
                  <a:pt x="839908" y="156622"/>
                </a:lnTo>
                <a:lnTo>
                  <a:pt x="837952" y="159860"/>
                </a:lnTo>
                <a:lnTo>
                  <a:pt x="861679" y="194188"/>
                </a:lnTo>
                <a:lnTo>
                  <a:pt x="848392" y="266034"/>
                </a:lnTo>
                <a:lnTo>
                  <a:pt x="812984" y="294861"/>
                </a:lnTo>
                <a:lnTo>
                  <a:pt x="766564" y="311281"/>
                </a:lnTo>
                <a:lnTo>
                  <a:pt x="749496" y="313810"/>
                </a:lnTo>
                <a:lnTo>
                  <a:pt x="740029" y="345737"/>
                </a:lnTo>
                <a:lnTo>
                  <a:pt x="714894" y="371707"/>
                </a:lnTo>
                <a:lnTo>
                  <a:pt x="677850" y="389103"/>
                </a:lnTo>
                <a:lnTo>
                  <a:pt x="632656" y="395305"/>
                </a:lnTo>
                <a:lnTo>
                  <a:pt x="616738" y="394432"/>
                </a:lnTo>
                <a:lnTo>
                  <a:pt x="601211" y="392032"/>
                </a:lnTo>
                <a:lnTo>
                  <a:pt x="586293" y="388151"/>
                </a:lnTo>
                <a:lnTo>
                  <a:pt x="572204" y="382834"/>
                </a:lnTo>
                <a:lnTo>
                  <a:pt x="546767" y="416491"/>
                </a:lnTo>
                <a:lnTo>
                  <a:pt x="506555" y="439790"/>
                </a:lnTo>
                <a:lnTo>
                  <a:pt x="456994" y="450664"/>
                </a:lnTo>
                <a:lnTo>
                  <a:pt x="403510" y="447045"/>
                </a:lnTo>
                <a:lnTo>
                  <a:pt x="381864" y="440893"/>
                </a:lnTo>
                <a:lnTo>
                  <a:pt x="362161" y="432261"/>
                </a:lnTo>
                <a:lnTo>
                  <a:pt x="344812" y="421369"/>
                </a:lnTo>
                <a:lnTo>
                  <a:pt x="330231" y="408437"/>
                </a:lnTo>
                <a:lnTo>
                  <a:pt x="284265" y="421551"/>
                </a:lnTo>
                <a:lnTo>
                  <a:pt x="236557" y="423724"/>
                </a:lnTo>
                <a:lnTo>
                  <a:pt x="190603" y="415575"/>
                </a:lnTo>
                <a:lnTo>
                  <a:pt x="149902" y="397725"/>
                </a:lnTo>
                <a:lnTo>
                  <a:pt x="117951" y="370794"/>
                </a:lnTo>
                <a:lnTo>
                  <a:pt x="117405" y="370134"/>
                </a:lnTo>
                <a:lnTo>
                  <a:pt x="116859" y="369474"/>
                </a:lnTo>
                <a:lnTo>
                  <a:pt x="116325" y="368813"/>
                </a:lnTo>
                <a:lnTo>
                  <a:pt x="81745" y="366792"/>
                </a:lnTo>
                <a:lnTo>
                  <a:pt x="51979" y="355926"/>
                </a:lnTo>
                <a:lnTo>
                  <a:pt x="30145" y="337959"/>
                </a:lnTo>
                <a:lnTo>
                  <a:pt x="19361" y="314635"/>
                </a:lnTo>
                <a:lnTo>
                  <a:pt x="19218" y="301161"/>
                </a:lnTo>
                <a:lnTo>
                  <a:pt x="23144" y="288130"/>
                </a:lnTo>
                <a:lnTo>
                  <a:pt x="30925" y="275995"/>
                </a:lnTo>
                <a:lnTo>
                  <a:pt x="42348" y="265207"/>
                </a:lnTo>
                <a:lnTo>
                  <a:pt x="16563" y="248787"/>
                </a:lnTo>
                <a:lnTo>
                  <a:pt x="2114" y="227334"/>
                </a:lnTo>
                <a:lnTo>
                  <a:pt x="0" y="203583"/>
                </a:lnTo>
                <a:lnTo>
                  <a:pt x="11220" y="180269"/>
                </a:lnTo>
                <a:lnTo>
                  <a:pt x="23599" y="168605"/>
                </a:lnTo>
                <a:lnTo>
                  <a:pt x="39231" y="159436"/>
                </a:lnTo>
                <a:lnTo>
                  <a:pt x="57410" y="153089"/>
                </a:lnTo>
                <a:lnTo>
                  <a:pt x="77425" y="149891"/>
                </a:lnTo>
                <a:lnTo>
                  <a:pt x="78149" y="14848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4790533" y="3378559"/>
            <a:ext cx="50800" cy="8890"/>
          </a:xfrm>
          <a:custGeom>
            <a:avLst/>
            <a:gdLst/>
            <a:ahLst/>
            <a:cxnLst/>
            <a:rect l="l" t="t" r="r" b="b"/>
            <a:pathLst>
              <a:path w="50800" h="8889">
                <a:moveTo>
                  <a:pt x="50761" y="8318"/>
                </a:moveTo>
                <a:lnTo>
                  <a:pt x="37513" y="8331"/>
                </a:lnTo>
                <a:lnTo>
                  <a:pt x="24490" y="6926"/>
                </a:lnTo>
                <a:lnTo>
                  <a:pt x="11912" y="4137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4863876" y="3477949"/>
            <a:ext cx="22225" cy="4445"/>
          </a:xfrm>
          <a:custGeom>
            <a:avLst/>
            <a:gdLst/>
            <a:ahLst/>
            <a:cxnLst/>
            <a:rect l="l" t="t" r="r" b="b"/>
            <a:pathLst>
              <a:path w="22225" h="4445">
                <a:moveTo>
                  <a:pt x="22199" y="0"/>
                </a:moveTo>
                <a:lnTo>
                  <a:pt x="15074" y="2019"/>
                </a:lnTo>
                <a:lnTo>
                  <a:pt x="7619" y="3352"/>
                </a:lnTo>
                <a:lnTo>
                  <a:pt x="0" y="39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5064053" y="3503552"/>
            <a:ext cx="13970" cy="18415"/>
          </a:xfrm>
          <a:custGeom>
            <a:avLst/>
            <a:gdLst/>
            <a:ahLst/>
            <a:cxnLst/>
            <a:rect l="l" t="t" r="r" b="b"/>
            <a:pathLst>
              <a:path w="13970" h="18414">
                <a:moveTo>
                  <a:pt x="13385" y="18160"/>
                </a:moveTo>
                <a:lnTo>
                  <a:pt x="8026" y="12471"/>
                </a:lnTo>
                <a:lnTo>
                  <a:pt x="3543" y="6375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5319539" y="3476412"/>
            <a:ext cx="5715" cy="20320"/>
          </a:xfrm>
          <a:custGeom>
            <a:avLst/>
            <a:gdLst/>
            <a:ahLst/>
            <a:cxnLst/>
            <a:rect l="l" t="t" r="r" b="b"/>
            <a:pathLst>
              <a:path w="5714" h="20320">
                <a:moveTo>
                  <a:pt x="5346" y="0"/>
                </a:moveTo>
                <a:lnTo>
                  <a:pt x="4559" y="6756"/>
                </a:lnTo>
                <a:lnTo>
                  <a:pt x="2768" y="13436"/>
                </a:lnTo>
                <a:lnTo>
                  <a:pt x="0" y="1993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5431121" y="3353222"/>
            <a:ext cx="65405" cy="74930"/>
          </a:xfrm>
          <a:custGeom>
            <a:avLst/>
            <a:gdLst/>
            <a:ahLst/>
            <a:cxnLst/>
            <a:rect l="l" t="t" r="r" b="b"/>
            <a:pathLst>
              <a:path w="65404" h="74929">
                <a:moveTo>
                  <a:pt x="0" y="0"/>
                </a:moveTo>
                <a:lnTo>
                  <a:pt x="27178" y="13040"/>
                </a:lnTo>
                <a:lnTo>
                  <a:pt x="47777" y="30583"/>
                </a:lnTo>
                <a:lnTo>
                  <a:pt x="60775" y="51461"/>
                </a:lnTo>
                <a:lnTo>
                  <a:pt x="65151" y="7451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5555785" y="3273860"/>
            <a:ext cx="29209" cy="27940"/>
          </a:xfrm>
          <a:custGeom>
            <a:avLst/>
            <a:gdLst/>
            <a:ahLst/>
            <a:cxnLst/>
            <a:rect l="l" t="t" r="r" b="b"/>
            <a:pathLst>
              <a:path w="29210" h="27939">
                <a:moveTo>
                  <a:pt x="29006" y="0"/>
                </a:moveTo>
                <a:lnTo>
                  <a:pt x="23499" y="7846"/>
                </a:lnTo>
                <a:lnTo>
                  <a:pt x="16779" y="15165"/>
                </a:lnTo>
                <a:lnTo>
                  <a:pt x="8922" y="21886"/>
                </a:lnTo>
                <a:lnTo>
                  <a:pt x="0" y="2794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5515183" y="3170190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5">
                <a:moveTo>
                  <a:pt x="0" y="0"/>
                </a:moveTo>
                <a:lnTo>
                  <a:pt x="1117" y="4356"/>
                </a:lnTo>
                <a:lnTo>
                  <a:pt x="1625" y="8775"/>
                </a:lnTo>
                <a:lnTo>
                  <a:pt x="1536" y="131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5329915" y="3137970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39" h="17144">
                <a:moveTo>
                  <a:pt x="0" y="16827"/>
                </a:moveTo>
                <a:lnTo>
                  <a:pt x="3784" y="10744"/>
                </a:lnTo>
                <a:lnTo>
                  <a:pt x="8788" y="5067"/>
                </a:lnTo>
                <a:lnTo>
                  <a:pt x="1485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5190914" y="3148308"/>
            <a:ext cx="7620" cy="14604"/>
          </a:xfrm>
          <a:custGeom>
            <a:avLst/>
            <a:gdLst/>
            <a:ahLst/>
            <a:cxnLst/>
            <a:rect l="l" t="t" r="r" b="b"/>
            <a:pathLst>
              <a:path w="7620" h="14605">
                <a:moveTo>
                  <a:pt x="0" y="14516"/>
                </a:moveTo>
                <a:lnTo>
                  <a:pt x="1536" y="9474"/>
                </a:lnTo>
                <a:lnTo>
                  <a:pt x="3962" y="4610"/>
                </a:lnTo>
                <a:lnTo>
                  <a:pt x="7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5027782" y="3167752"/>
            <a:ext cx="26034" cy="14604"/>
          </a:xfrm>
          <a:custGeom>
            <a:avLst/>
            <a:gdLst/>
            <a:ahLst/>
            <a:cxnLst/>
            <a:rect l="l" t="t" r="r" b="b"/>
            <a:pathLst>
              <a:path w="26035" h="14605">
                <a:moveTo>
                  <a:pt x="0" y="0"/>
                </a:moveTo>
                <a:lnTo>
                  <a:pt x="6957" y="3091"/>
                </a:lnTo>
                <a:lnTo>
                  <a:pt x="13628" y="6473"/>
                </a:lnTo>
                <a:lnTo>
                  <a:pt x="19997" y="10136"/>
                </a:lnTo>
                <a:lnTo>
                  <a:pt x="26047" y="1407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4825408" y="3263586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39">
                <a:moveTo>
                  <a:pt x="4546" y="14820"/>
                </a:moveTo>
                <a:lnTo>
                  <a:pt x="2476" y="9969"/>
                </a:lnTo>
                <a:lnTo>
                  <a:pt x="965" y="501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3858767" y="2316479"/>
            <a:ext cx="2581655" cy="10302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4191000" y="2456688"/>
            <a:ext cx="133730" cy="660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5451106" y="3098419"/>
            <a:ext cx="532117" cy="1202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4191000" y="3106229"/>
            <a:ext cx="391744" cy="1124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4676635" y="3187611"/>
            <a:ext cx="231241" cy="310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3910018" y="2348420"/>
            <a:ext cx="2480892" cy="9270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3910019" y="2348429"/>
            <a:ext cx="2480945" cy="927100"/>
          </a:xfrm>
          <a:custGeom>
            <a:avLst/>
            <a:gdLst/>
            <a:ahLst/>
            <a:cxnLst/>
            <a:rect l="l" t="t" r="r" b="b"/>
            <a:pathLst>
              <a:path w="2480945" h="927100">
                <a:moveTo>
                  <a:pt x="225798" y="305227"/>
                </a:moveTo>
                <a:lnTo>
                  <a:pt x="228866" y="242136"/>
                </a:lnTo>
                <a:lnTo>
                  <a:pt x="269023" y="184747"/>
                </a:lnTo>
                <a:lnTo>
                  <a:pt x="301303" y="159334"/>
                </a:lnTo>
                <a:lnTo>
                  <a:pt x="340808" y="136716"/>
                </a:lnTo>
                <a:lnTo>
                  <a:pt x="386855" y="117352"/>
                </a:lnTo>
                <a:lnTo>
                  <a:pt x="438761" y="101697"/>
                </a:lnTo>
                <a:lnTo>
                  <a:pt x="495844" y="90209"/>
                </a:lnTo>
                <a:lnTo>
                  <a:pt x="557421" y="83345"/>
                </a:lnTo>
                <a:lnTo>
                  <a:pt x="609017" y="81546"/>
                </a:lnTo>
                <a:lnTo>
                  <a:pt x="660289" y="83237"/>
                </a:lnTo>
                <a:lnTo>
                  <a:pt x="710566" y="88351"/>
                </a:lnTo>
                <a:lnTo>
                  <a:pt x="759178" y="96821"/>
                </a:lnTo>
                <a:lnTo>
                  <a:pt x="805452" y="108580"/>
                </a:lnTo>
                <a:lnTo>
                  <a:pt x="835597" y="85015"/>
                </a:lnTo>
                <a:lnTo>
                  <a:pt x="872423" y="65124"/>
                </a:lnTo>
                <a:lnTo>
                  <a:pt x="914761" y="49088"/>
                </a:lnTo>
                <a:lnTo>
                  <a:pt x="961443" y="37090"/>
                </a:lnTo>
                <a:lnTo>
                  <a:pt x="1011300" y="29313"/>
                </a:lnTo>
                <a:lnTo>
                  <a:pt x="1063164" y="25938"/>
                </a:lnTo>
                <a:lnTo>
                  <a:pt x="1115867" y="27147"/>
                </a:lnTo>
                <a:lnTo>
                  <a:pt x="1168240" y="33125"/>
                </a:lnTo>
                <a:lnTo>
                  <a:pt x="1219116" y="44051"/>
                </a:lnTo>
                <a:lnTo>
                  <a:pt x="1256548" y="56026"/>
                </a:lnTo>
                <a:lnTo>
                  <a:pt x="1290198" y="70619"/>
                </a:lnTo>
                <a:lnTo>
                  <a:pt x="1321745" y="45960"/>
                </a:lnTo>
                <a:lnTo>
                  <a:pt x="1362127" y="26225"/>
                </a:lnTo>
                <a:lnTo>
                  <a:pt x="1409328" y="11758"/>
                </a:lnTo>
                <a:lnTo>
                  <a:pt x="1461333" y="2901"/>
                </a:lnTo>
                <a:lnTo>
                  <a:pt x="1516128" y="0"/>
                </a:lnTo>
                <a:lnTo>
                  <a:pt x="1571697" y="3395"/>
                </a:lnTo>
                <a:lnTo>
                  <a:pt x="1626024" y="13431"/>
                </a:lnTo>
                <a:lnTo>
                  <a:pt x="1673830" y="29275"/>
                </a:lnTo>
                <a:lnTo>
                  <a:pt x="1713349" y="50223"/>
                </a:lnTo>
                <a:lnTo>
                  <a:pt x="1753973" y="30332"/>
                </a:lnTo>
                <a:lnTo>
                  <a:pt x="1800172" y="15405"/>
                </a:lnTo>
                <a:lnTo>
                  <a:pt x="1850368" y="5507"/>
                </a:lnTo>
                <a:lnTo>
                  <a:pt x="1902981" y="704"/>
                </a:lnTo>
                <a:lnTo>
                  <a:pt x="1956433" y="1064"/>
                </a:lnTo>
                <a:lnTo>
                  <a:pt x="2009145" y="6652"/>
                </a:lnTo>
                <a:lnTo>
                  <a:pt x="2059538" y="17534"/>
                </a:lnTo>
                <a:lnTo>
                  <a:pt x="2106033" y="33777"/>
                </a:lnTo>
                <a:lnTo>
                  <a:pt x="2167252" y="71034"/>
                </a:lnTo>
                <a:lnTo>
                  <a:pt x="2200077" y="116606"/>
                </a:lnTo>
                <a:lnTo>
                  <a:pt x="2257931" y="127923"/>
                </a:lnTo>
                <a:lnTo>
                  <a:pt x="2308653" y="144385"/>
                </a:lnTo>
                <a:lnTo>
                  <a:pt x="2351381" y="165224"/>
                </a:lnTo>
                <a:lnTo>
                  <a:pt x="2385251" y="189669"/>
                </a:lnTo>
                <a:lnTo>
                  <a:pt x="2422960" y="246297"/>
                </a:lnTo>
                <a:lnTo>
                  <a:pt x="2425073" y="276940"/>
                </a:lnTo>
                <a:lnTo>
                  <a:pt x="2414872" y="308109"/>
                </a:lnTo>
                <a:lnTo>
                  <a:pt x="2411138" y="315094"/>
                </a:lnTo>
                <a:lnTo>
                  <a:pt x="2406452" y="321940"/>
                </a:lnTo>
                <a:lnTo>
                  <a:pt x="2400864" y="328595"/>
                </a:lnTo>
                <a:lnTo>
                  <a:pt x="2438448" y="358729"/>
                </a:lnTo>
                <a:lnTo>
                  <a:pt x="2464180" y="390860"/>
                </a:lnTo>
                <a:lnTo>
                  <a:pt x="2478260" y="424203"/>
                </a:lnTo>
                <a:lnTo>
                  <a:pt x="2480891" y="457977"/>
                </a:lnTo>
                <a:lnTo>
                  <a:pt x="2472275" y="491399"/>
                </a:lnTo>
                <a:lnTo>
                  <a:pt x="2422109" y="554052"/>
                </a:lnTo>
                <a:lnTo>
                  <a:pt x="2380962" y="581718"/>
                </a:lnTo>
                <a:lnTo>
                  <a:pt x="2329376" y="605899"/>
                </a:lnTo>
                <a:lnTo>
                  <a:pt x="2287932" y="620043"/>
                </a:lnTo>
                <a:lnTo>
                  <a:pt x="2243454" y="631324"/>
                </a:lnTo>
                <a:lnTo>
                  <a:pt x="2196509" y="639625"/>
                </a:lnTo>
                <a:lnTo>
                  <a:pt x="2147664" y="644825"/>
                </a:lnTo>
                <a:lnTo>
                  <a:pt x="2141838" y="675134"/>
                </a:lnTo>
                <a:lnTo>
                  <a:pt x="2101014" y="729806"/>
                </a:lnTo>
                <a:lnTo>
                  <a:pt x="2067904" y="753224"/>
                </a:lnTo>
                <a:lnTo>
                  <a:pt x="2027589" y="773398"/>
                </a:lnTo>
                <a:lnTo>
                  <a:pt x="1981014" y="789857"/>
                </a:lnTo>
                <a:lnTo>
                  <a:pt x="1929122" y="802127"/>
                </a:lnTo>
                <a:lnTo>
                  <a:pt x="1872860" y="809736"/>
                </a:lnTo>
                <a:lnTo>
                  <a:pt x="1813171" y="812211"/>
                </a:lnTo>
                <a:lnTo>
                  <a:pt x="1767605" y="810421"/>
                </a:lnTo>
                <a:lnTo>
                  <a:pt x="1723159" y="805495"/>
                </a:lnTo>
                <a:lnTo>
                  <a:pt x="1680453" y="797527"/>
                </a:lnTo>
                <a:lnTo>
                  <a:pt x="1640109" y="786607"/>
                </a:lnTo>
                <a:lnTo>
                  <a:pt x="1619503" y="813942"/>
                </a:lnTo>
                <a:lnTo>
                  <a:pt x="1558340" y="861036"/>
                </a:lnTo>
                <a:lnTo>
                  <a:pt x="1519275" y="880388"/>
                </a:lnTo>
                <a:lnTo>
                  <a:pt x="1475551" y="896671"/>
                </a:lnTo>
                <a:lnTo>
                  <a:pt x="1427915" y="909682"/>
                </a:lnTo>
                <a:lnTo>
                  <a:pt x="1377113" y="919216"/>
                </a:lnTo>
                <a:lnTo>
                  <a:pt x="1323893" y="925069"/>
                </a:lnTo>
                <a:lnTo>
                  <a:pt x="1269001" y="927039"/>
                </a:lnTo>
                <a:lnTo>
                  <a:pt x="1213185" y="924920"/>
                </a:lnTo>
                <a:lnTo>
                  <a:pt x="1157191" y="918510"/>
                </a:lnTo>
                <a:lnTo>
                  <a:pt x="1107212" y="908819"/>
                </a:lnTo>
                <a:lnTo>
                  <a:pt x="1060641" y="895810"/>
                </a:lnTo>
                <a:lnTo>
                  <a:pt x="1018083" y="879712"/>
                </a:lnTo>
                <a:lnTo>
                  <a:pt x="980147" y="860757"/>
                </a:lnTo>
                <a:lnTo>
                  <a:pt x="947438" y="839173"/>
                </a:lnTo>
                <a:lnTo>
                  <a:pt x="898052" y="852278"/>
                </a:lnTo>
                <a:lnTo>
                  <a:pt x="847018" y="861943"/>
                </a:lnTo>
                <a:lnTo>
                  <a:pt x="794905" y="868239"/>
                </a:lnTo>
                <a:lnTo>
                  <a:pt x="742283" y="871239"/>
                </a:lnTo>
                <a:lnTo>
                  <a:pt x="689723" y="871016"/>
                </a:lnTo>
                <a:lnTo>
                  <a:pt x="637792" y="867641"/>
                </a:lnTo>
                <a:lnTo>
                  <a:pt x="587060" y="861188"/>
                </a:lnTo>
                <a:lnTo>
                  <a:pt x="538098" y="851728"/>
                </a:lnTo>
                <a:lnTo>
                  <a:pt x="491474" y="839334"/>
                </a:lnTo>
                <a:lnTo>
                  <a:pt x="447759" y="824079"/>
                </a:lnTo>
                <a:lnTo>
                  <a:pt x="407521" y="806034"/>
                </a:lnTo>
                <a:lnTo>
                  <a:pt x="371330" y="785273"/>
                </a:lnTo>
                <a:lnTo>
                  <a:pt x="339756" y="761868"/>
                </a:lnTo>
                <a:lnTo>
                  <a:pt x="335069" y="757804"/>
                </a:lnTo>
                <a:lnTo>
                  <a:pt x="277345" y="757865"/>
                </a:lnTo>
                <a:lnTo>
                  <a:pt x="222869" y="751493"/>
                </a:lnTo>
                <a:lnTo>
                  <a:pt x="173308" y="739356"/>
                </a:lnTo>
                <a:lnTo>
                  <a:pt x="130327" y="722124"/>
                </a:lnTo>
                <a:lnTo>
                  <a:pt x="95592" y="700462"/>
                </a:lnTo>
                <a:lnTo>
                  <a:pt x="57523" y="646526"/>
                </a:lnTo>
                <a:lnTo>
                  <a:pt x="57109" y="618842"/>
                </a:lnTo>
                <a:lnTo>
                  <a:pt x="68339" y="592072"/>
                </a:lnTo>
                <a:lnTo>
                  <a:pt x="90612" y="567145"/>
                </a:lnTo>
                <a:lnTo>
                  <a:pt x="123322" y="544990"/>
                </a:lnTo>
                <a:lnTo>
                  <a:pt x="70646" y="523930"/>
                </a:lnTo>
                <a:lnTo>
                  <a:pt x="31968" y="497445"/>
                </a:lnTo>
                <a:lnTo>
                  <a:pt x="8136" y="467198"/>
                </a:lnTo>
                <a:lnTo>
                  <a:pt x="0" y="434852"/>
                </a:lnTo>
                <a:lnTo>
                  <a:pt x="8407" y="402070"/>
                </a:lnTo>
                <a:lnTo>
                  <a:pt x="34206" y="370517"/>
                </a:lnTo>
                <a:lnTo>
                  <a:pt x="69639" y="346559"/>
                </a:lnTo>
                <a:lnTo>
                  <a:pt x="114388" y="327726"/>
                </a:lnTo>
                <a:lnTo>
                  <a:pt x="166423" y="314687"/>
                </a:lnTo>
                <a:lnTo>
                  <a:pt x="223716" y="308109"/>
                </a:lnTo>
                <a:lnTo>
                  <a:pt x="225798" y="30522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4036005" y="2889808"/>
            <a:ext cx="145415" cy="17145"/>
          </a:xfrm>
          <a:custGeom>
            <a:avLst/>
            <a:gdLst/>
            <a:ahLst/>
            <a:cxnLst/>
            <a:rect l="l" t="t" r="r" b="b"/>
            <a:pathLst>
              <a:path w="145414" h="17144">
                <a:moveTo>
                  <a:pt x="145300" y="17094"/>
                </a:moveTo>
                <a:lnTo>
                  <a:pt x="107375" y="17123"/>
                </a:lnTo>
                <a:lnTo>
                  <a:pt x="70092" y="14233"/>
                </a:lnTo>
                <a:lnTo>
                  <a:pt x="34088" y="8500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4245936" y="3093973"/>
            <a:ext cx="64135" cy="8255"/>
          </a:xfrm>
          <a:custGeom>
            <a:avLst/>
            <a:gdLst/>
            <a:ahLst/>
            <a:cxnLst/>
            <a:rect l="l" t="t" r="r" b="b"/>
            <a:pathLst>
              <a:path w="64135" h="8255">
                <a:moveTo>
                  <a:pt x="63576" y="0"/>
                </a:moveTo>
                <a:lnTo>
                  <a:pt x="48104" y="2842"/>
                </a:lnTo>
                <a:lnTo>
                  <a:pt x="32316" y="5157"/>
                </a:lnTo>
                <a:lnTo>
                  <a:pt x="16264" y="6941"/>
                </a:lnTo>
                <a:lnTo>
                  <a:pt x="0" y="819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4819011" y="3146551"/>
            <a:ext cx="38735" cy="37465"/>
          </a:xfrm>
          <a:custGeom>
            <a:avLst/>
            <a:gdLst/>
            <a:ahLst/>
            <a:cxnLst/>
            <a:rect l="l" t="t" r="r" b="b"/>
            <a:pathLst>
              <a:path w="38735" h="37464">
                <a:moveTo>
                  <a:pt x="38303" y="37325"/>
                </a:moveTo>
                <a:lnTo>
                  <a:pt x="27269" y="28396"/>
                </a:lnTo>
                <a:lnTo>
                  <a:pt x="17194" y="19186"/>
                </a:lnTo>
                <a:lnTo>
                  <a:pt x="8097" y="9714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5550378" y="3090811"/>
            <a:ext cx="15875" cy="41275"/>
          </a:xfrm>
          <a:custGeom>
            <a:avLst/>
            <a:gdLst/>
            <a:ahLst/>
            <a:cxnLst/>
            <a:rect l="l" t="t" r="r" b="b"/>
            <a:pathLst>
              <a:path w="15875" h="41275">
                <a:moveTo>
                  <a:pt x="15290" y="0"/>
                </a:moveTo>
                <a:lnTo>
                  <a:pt x="13065" y="10378"/>
                </a:lnTo>
                <a:lnTo>
                  <a:pt x="9769" y="20677"/>
                </a:lnTo>
                <a:lnTo>
                  <a:pt x="5410" y="30873"/>
                </a:lnTo>
                <a:lnTo>
                  <a:pt x="0" y="4094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5869809" y="2837776"/>
            <a:ext cx="186690" cy="153035"/>
          </a:xfrm>
          <a:custGeom>
            <a:avLst/>
            <a:gdLst/>
            <a:ahLst/>
            <a:cxnLst/>
            <a:rect l="l" t="t" r="r" b="b"/>
            <a:pathLst>
              <a:path w="186689" h="153035">
                <a:moveTo>
                  <a:pt x="0" y="0"/>
                </a:moveTo>
                <a:lnTo>
                  <a:pt x="63644" y="20608"/>
                </a:lnTo>
                <a:lnTo>
                  <a:pt x="115612" y="47446"/>
                </a:lnTo>
                <a:lnTo>
                  <a:pt x="154408" y="79284"/>
                </a:lnTo>
                <a:lnTo>
                  <a:pt x="178535" y="114894"/>
                </a:lnTo>
                <a:lnTo>
                  <a:pt x="186499" y="15304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6226666" y="2674759"/>
            <a:ext cx="83185" cy="57785"/>
          </a:xfrm>
          <a:custGeom>
            <a:avLst/>
            <a:gdLst/>
            <a:ahLst/>
            <a:cxnLst/>
            <a:rect l="l" t="t" r="r" b="b"/>
            <a:pathLst>
              <a:path w="83185" h="57785">
                <a:moveTo>
                  <a:pt x="83045" y="0"/>
                </a:moveTo>
                <a:lnTo>
                  <a:pt x="67278" y="16118"/>
                </a:lnTo>
                <a:lnTo>
                  <a:pt x="48042" y="31153"/>
                </a:lnTo>
                <a:lnTo>
                  <a:pt x="25547" y="44959"/>
                </a:lnTo>
                <a:lnTo>
                  <a:pt x="0" y="5739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6110435" y="2461818"/>
            <a:ext cx="4445" cy="27305"/>
          </a:xfrm>
          <a:custGeom>
            <a:avLst/>
            <a:gdLst/>
            <a:ahLst/>
            <a:cxnLst/>
            <a:rect l="l" t="t" r="r" b="b"/>
            <a:pathLst>
              <a:path w="4445" h="27305">
                <a:moveTo>
                  <a:pt x="0" y="0"/>
                </a:moveTo>
                <a:lnTo>
                  <a:pt x="2059" y="6729"/>
                </a:lnTo>
                <a:lnTo>
                  <a:pt x="3476" y="13498"/>
                </a:lnTo>
                <a:lnTo>
                  <a:pt x="4250" y="20293"/>
                </a:lnTo>
                <a:lnTo>
                  <a:pt x="4381" y="271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5580071" y="2395639"/>
            <a:ext cx="42545" cy="34925"/>
          </a:xfrm>
          <a:custGeom>
            <a:avLst/>
            <a:gdLst/>
            <a:ahLst/>
            <a:cxnLst/>
            <a:rect l="l" t="t" r="r" b="b"/>
            <a:pathLst>
              <a:path w="42545" h="34925">
                <a:moveTo>
                  <a:pt x="0" y="34556"/>
                </a:moveTo>
                <a:lnTo>
                  <a:pt x="8765" y="25349"/>
                </a:lnTo>
                <a:lnTo>
                  <a:pt x="18805" y="16497"/>
                </a:lnTo>
                <a:lnTo>
                  <a:pt x="30078" y="8035"/>
                </a:lnTo>
                <a:lnTo>
                  <a:pt x="4254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5182155" y="2416860"/>
            <a:ext cx="20955" cy="29845"/>
          </a:xfrm>
          <a:custGeom>
            <a:avLst/>
            <a:gdLst/>
            <a:ahLst/>
            <a:cxnLst/>
            <a:rect l="l" t="t" r="r" b="b"/>
            <a:pathLst>
              <a:path w="20954" h="29844">
                <a:moveTo>
                  <a:pt x="0" y="29819"/>
                </a:moveTo>
                <a:lnTo>
                  <a:pt x="3774" y="22129"/>
                </a:lnTo>
                <a:lnTo>
                  <a:pt x="8475" y="14581"/>
                </a:lnTo>
                <a:lnTo>
                  <a:pt x="14089" y="7197"/>
                </a:lnTo>
                <a:lnTo>
                  <a:pt x="205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4715176" y="2456802"/>
            <a:ext cx="74930" cy="29209"/>
          </a:xfrm>
          <a:custGeom>
            <a:avLst/>
            <a:gdLst/>
            <a:ahLst/>
            <a:cxnLst/>
            <a:rect l="l" t="t" r="r" b="b"/>
            <a:pathLst>
              <a:path w="74929" h="29210">
                <a:moveTo>
                  <a:pt x="0" y="0"/>
                </a:moveTo>
                <a:lnTo>
                  <a:pt x="19908" y="6354"/>
                </a:lnTo>
                <a:lnTo>
                  <a:pt x="39004" y="13306"/>
                </a:lnTo>
                <a:lnTo>
                  <a:pt x="57239" y="20834"/>
                </a:lnTo>
                <a:lnTo>
                  <a:pt x="74561" y="2891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4135827" y="2653664"/>
            <a:ext cx="13335" cy="30480"/>
          </a:xfrm>
          <a:custGeom>
            <a:avLst/>
            <a:gdLst/>
            <a:ahLst/>
            <a:cxnLst/>
            <a:rect l="l" t="t" r="r" b="b"/>
            <a:pathLst>
              <a:path w="13335" h="30480">
                <a:moveTo>
                  <a:pt x="13017" y="30429"/>
                </a:moveTo>
                <a:lnTo>
                  <a:pt x="8874" y="22922"/>
                </a:lnTo>
                <a:lnTo>
                  <a:pt x="5322" y="15343"/>
                </a:lnTo>
                <a:lnTo>
                  <a:pt x="2364" y="7699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 txBox="1"/>
          <p:nvPr/>
        </p:nvSpPr>
        <p:spPr>
          <a:xfrm>
            <a:off x="4347200" y="2537472"/>
            <a:ext cx="143065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marR="5080" indent="-305435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Network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cloud  </a:t>
            </a:r>
            <a:r>
              <a:rPr sz="1600" b="1" spc="-5" dirty="0">
                <a:latin typeface="Arial"/>
                <a:cs typeface="Arial"/>
              </a:rPr>
              <a:t>(5G.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6G)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906511" y="2145792"/>
            <a:ext cx="835151" cy="10363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 txBox="1"/>
          <p:nvPr/>
        </p:nvSpPr>
        <p:spPr>
          <a:xfrm>
            <a:off x="186244" y="3496812"/>
            <a:ext cx="2446655" cy="85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20675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Body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Area</a:t>
            </a:r>
            <a:r>
              <a:rPr sz="18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Network 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(BAN)</a:t>
            </a:r>
            <a:endParaRPr sz="1800" dirty="0">
              <a:latin typeface="Arial"/>
              <a:cs typeface="Arial"/>
            </a:endParaRPr>
          </a:p>
          <a:p>
            <a:pPr marL="1122045">
              <a:lnSpc>
                <a:spcPct val="100000"/>
              </a:lnSpc>
              <a:spcBef>
                <a:spcPts val="165"/>
              </a:spcBef>
            </a:pPr>
            <a:r>
              <a:rPr sz="1800" b="1" spc="-5" dirty="0">
                <a:latin typeface="Arial"/>
                <a:cs typeface="Arial"/>
              </a:rPr>
              <a:t>Coordinator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298447" y="1319783"/>
            <a:ext cx="2341245" cy="826135"/>
          </a:xfrm>
          <a:custGeom>
            <a:avLst/>
            <a:gdLst/>
            <a:ahLst/>
            <a:cxnLst/>
            <a:rect l="l" t="t" r="r" b="b"/>
            <a:pathLst>
              <a:path w="2341245" h="826135">
                <a:moveTo>
                  <a:pt x="1170432" y="0"/>
                </a:moveTo>
                <a:lnTo>
                  <a:pt x="1101659" y="701"/>
                </a:lnTo>
                <a:lnTo>
                  <a:pt x="1033933" y="2778"/>
                </a:lnTo>
                <a:lnTo>
                  <a:pt x="967364" y="6193"/>
                </a:lnTo>
                <a:lnTo>
                  <a:pt x="902060" y="10907"/>
                </a:lnTo>
                <a:lnTo>
                  <a:pt x="838133" y="16882"/>
                </a:lnTo>
                <a:lnTo>
                  <a:pt x="775691" y="24077"/>
                </a:lnTo>
                <a:lnTo>
                  <a:pt x="714844" y="32456"/>
                </a:lnTo>
                <a:lnTo>
                  <a:pt x="655703" y="41978"/>
                </a:lnTo>
                <a:lnTo>
                  <a:pt x="598376" y="52606"/>
                </a:lnTo>
                <a:lnTo>
                  <a:pt x="542974" y="64300"/>
                </a:lnTo>
                <a:lnTo>
                  <a:pt x="489607" y="77022"/>
                </a:lnTo>
                <a:lnTo>
                  <a:pt x="438384" y="90733"/>
                </a:lnTo>
                <a:lnTo>
                  <a:pt x="389414" y="105394"/>
                </a:lnTo>
                <a:lnTo>
                  <a:pt x="342809" y="120967"/>
                </a:lnTo>
                <a:lnTo>
                  <a:pt x="298677" y="137413"/>
                </a:lnTo>
                <a:lnTo>
                  <a:pt x="257129" y="154692"/>
                </a:lnTo>
                <a:lnTo>
                  <a:pt x="218273" y="172767"/>
                </a:lnTo>
                <a:lnTo>
                  <a:pt x="182220" y="191599"/>
                </a:lnTo>
                <a:lnTo>
                  <a:pt x="149080" y="211148"/>
                </a:lnTo>
                <a:lnTo>
                  <a:pt x="91977" y="252245"/>
                </a:lnTo>
                <a:lnTo>
                  <a:pt x="47842" y="295749"/>
                </a:lnTo>
                <a:lnTo>
                  <a:pt x="17552" y="341350"/>
                </a:lnTo>
                <a:lnTo>
                  <a:pt x="1986" y="388737"/>
                </a:lnTo>
                <a:lnTo>
                  <a:pt x="0" y="413003"/>
                </a:lnTo>
                <a:lnTo>
                  <a:pt x="1986" y="437270"/>
                </a:lnTo>
                <a:lnTo>
                  <a:pt x="17552" y="484657"/>
                </a:lnTo>
                <a:lnTo>
                  <a:pt x="47842" y="530258"/>
                </a:lnTo>
                <a:lnTo>
                  <a:pt x="91977" y="573762"/>
                </a:lnTo>
                <a:lnTo>
                  <a:pt x="149080" y="614859"/>
                </a:lnTo>
                <a:lnTo>
                  <a:pt x="182220" y="634408"/>
                </a:lnTo>
                <a:lnTo>
                  <a:pt x="218273" y="653240"/>
                </a:lnTo>
                <a:lnTo>
                  <a:pt x="257129" y="671315"/>
                </a:lnTo>
                <a:lnTo>
                  <a:pt x="298677" y="688594"/>
                </a:lnTo>
                <a:lnTo>
                  <a:pt x="342809" y="705040"/>
                </a:lnTo>
                <a:lnTo>
                  <a:pt x="389414" y="720613"/>
                </a:lnTo>
                <a:lnTo>
                  <a:pt x="438384" y="735274"/>
                </a:lnTo>
                <a:lnTo>
                  <a:pt x="489607" y="748985"/>
                </a:lnTo>
                <a:lnTo>
                  <a:pt x="542974" y="761707"/>
                </a:lnTo>
                <a:lnTo>
                  <a:pt x="598376" y="773401"/>
                </a:lnTo>
                <a:lnTo>
                  <a:pt x="655703" y="784029"/>
                </a:lnTo>
                <a:lnTo>
                  <a:pt x="714844" y="793551"/>
                </a:lnTo>
                <a:lnTo>
                  <a:pt x="775691" y="801930"/>
                </a:lnTo>
                <a:lnTo>
                  <a:pt x="838133" y="809125"/>
                </a:lnTo>
                <a:lnTo>
                  <a:pt x="902060" y="815100"/>
                </a:lnTo>
                <a:lnTo>
                  <a:pt x="967364" y="819814"/>
                </a:lnTo>
                <a:lnTo>
                  <a:pt x="1033933" y="823229"/>
                </a:lnTo>
                <a:lnTo>
                  <a:pt x="1101659" y="825306"/>
                </a:lnTo>
                <a:lnTo>
                  <a:pt x="1170432" y="826007"/>
                </a:lnTo>
                <a:lnTo>
                  <a:pt x="1239204" y="825306"/>
                </a:lnTo>
                <a:lnTo>
                  <a:pt x="1306930" y="823229"/>
                </a:lnTo>
                <a:lnTo>
                  <a:pt x="1373499" y="819814"/>
                </a:lnTo>
                <a:lnTo>
                  <a:pt x="1438803" y="815100"/>
                </a:lnTo>
                <a:lnTo>
                  <a:pt x="1502730" y="809125"/>
                </a:lnTo>
                <a:lnTo>
                  <a:pt x="1565172" y="801930"/>
                </a:lnTo>
                <a:lnTo>
                  <a:pt x="1626019" y="793551"/>
                </a:lnTo>
                <a:lnTo>
                  <a:pt x="1685160" y="784029"/>
                </a:lnTo>
                <a:lnTo>
                  <a:pt x="1742487" y="773401"/>
                </a:lnTo>
                <a:lnTo>
                  <a:pt x="1797889" y="761707"/>
                </a:lnTo>
                <a:lnTo>
                  <a:pt x="1851256" y="748985"/>
                </a:lnTo>
                <a:lnTo>
                  <a:pt x="1902479" y="735274"/>
                </a:lnTo>
                <a:lnTo>
                  <a:pt x="1951449" y="720613"/>
                </a:lnTo>
                <a:lnTo>
                  <a:pt x="1998054" y="705040"/>
                </a:lnTo>
                <a:lnTo>
                  <a:pt x="2042186" y="688594"/>
                </a:lnTo>
                <a:lnTo>
                  <a:pt x="2083734" y="671315"/>
                </a:lnTo>
                <a:lnTo>
                  <a:pt x="2122590" y="653240"/>
                </a:lnTo>
                <a:lnTo>
                  <a:pt x="2158643" y="634408"/>
                </a:lnTo>
                <a:lnTo>
                  <a:pt x="2191783" y="614859"/>
                </a:lnTo>
                <a:lnTo>
                  <a:pt x="2248886" y="573762"/>
                </a:lnTo>
                <a:lnTo>
                  <a:pt x="2293021" y="530258"/>
                </a:lnTo>
                <a:lnTo>
                  <a:pt x="2323311" y="484657"/>
                </a:lnTo>
                <a:lnTo>
                  <a:pt x="2338877" y="437270"/>
                </a:lnTo>
                <a:lnTo>
                  <a:pt x="2340864" y="413003"/>
                </a:lnTo>
                <a:lnTo>
                  <a:pt x="2338877" y="388737"/>
                </a:lnTo>
                <a:lnTo>
                  <a:pt x="2323311" y="341350"/>
                </a:lnTo>
                <a:lnTo>
                  <a:pt x="2293021" y="295749"/>
                </a:lnTo>
                <a:lnTo>
                  <a:pt x="2248886" y="252245"/>
                </a:lnTo>
                <a:lnTo>
                  <a:pt x="2191783" y="211148"/>
                </a:lnTo>
                <a:lnTo>
                  <a:pt x="2158643" y="191599"/>
                </a:lnTo>
                <a:lnTo>
                  <a:pt x="2122590" y="172767"/>
                </a:lnTo>
                <a:lnTo>
                  <a:pt x="2083734" y="154692"/>
                </a:lnTo>
                <a:lnTo>
                  <a:pt x="2042186" y="137413"/>
                </a:lnTo>
                <a:lnTo>
                  <a:pt x="1998054" y="120967"/>
                </a:lnTo>
                <a:lnTo>
                  <a:pt x="1951449" y="105394"/>
                </a:lnTo>
                <a:lnTo>
                  <a:pt x="1902479" y="90733"/>
                </a:lnTo>
                <a:lnTo>
                  <a:pt x="1851256" y="77022"/>
                </a:lnTo>
                <a:lnTo>
                  <a:pt x="1797889" y="64300"/>
                </a:lnTo>
                <a:lnTo>
                  <a:pt x="1742487" y="52606"/>
                </a:lnTo>
                <a:lnTo>
                  <a:pt x="1685160" y="41978"/>
                </a:lnTo>
                <a:lnTo>
                  <a:pt x="1626019" y="32456"/>
                </a:lnTo>
                <a:lnTo>
                  <a:pt x="1565172" y="24077"/>
                </a:lnTo>
                <a:lnTo>
                  <a:pt x="1502730" y="16882"/>
                </a:lnTo>
                <a:lnTo>
                  <a:pt x="1438803" y="10907"/>
                </a:lnTo>
                <a:lnTo>
                  <a:pt x="1373499" y="6193"/>
                </a:lnTo>
                <a:lnTo>
                  <a:pt x="1306930" y="2778"/>
                </a:lnTo>
                <a:lnTo>
                  <a:pt x="1239204" y="701"/>
                </a:lnTo>
                <a:lnTo>
                  <a:pt x="1170432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1298447" y="1319783"/>
            <a:ext cx="2341245" cy="826135"/>
          </a:xfrm>
          <a:custGeom>
            <a:avLst/>
            <a:gdLst/>
            <a:ahLst/>
            <a:cxnLst/>
            <a:rect l="l" t="t" r="r" b="b"/>
            <a:pathLst>
              <a:path w="2341245" h="826135">
                <a:moveTo>
                  <a:pt x="0" y="413003"/>
                </a:moveTo>
                <a:lnTo>
                  <a:pt x="7874" y="364839"/>
                </a:lnTo>
                <a:lnTo>
                  <a:pt x="30911" y="318307"/>
                </a:lnTo>
                <a:lnTo>
                  <a:pt x="68233" y="273716"/>
                </a:lnTo>
                <a:lnTo>
                  <a:pt x="118963" y="231376"/>
                </a:lnTo>
                <a:lnTo>
                  <a:pt x="182220" y="191599"/>
                </a:lnTo>
                <a:lnTo>
                  <a:pt x="218273" y="172767"/>
                </a:lnTo>
                <a:lnTo>
                  <a:pt x="257129" y="154692"/>
                </a:lnTo>
                <a:lnTo>
                  <a:pt x="298677" y="137413"/>
                </a:lnTo>
                <a:lnTo>
                  <a:pt x="342809" y="120967"/>
                </a:lnTo>
                <a:lnTo>
                  <a:pt x="389414" y="105394"/>
                </a:lnTo>
                <a:lnTo>
                  <a:pt x="438384" y="90733"/>
                </a:lnTo>
                <a:lnTo>
                  <a:pt x="489607" y="77022"/>
                </a:lnTo>
                <a:lnTo>
                  <a:pt x="542974" y="64300"/>
                </a:lnTo>
                <a:lnTo>
                  <a:pt x="598376" y="52606"/>
                </a:lnTo>
                <a:lnTo>
                  <a:pt x="655703" y="41978"/>
                </a:lnTo>
                <a:lnTo>
                  <a:pt x="714844" y="32456"/>
                </a:lnTo>
                <a:lnTo>
                  <a:pt x="775691" y="24077"/>
                </a:lnTo>
                <a:lnTo>
                  <a:pt x="838133" y="16882"/>
                </a:lnTo>
                <a:lnTo>
                  <a:pt x="902060" y="10907"/>
                </a:lnTo>
                <a:lnTo>
                  <a:pt x="967364" y="6193"/>
                </a:lnTo>
                <a:lnTo>
                  <a:pt x="1033933" y="2778"/>
                </a:lnTo>
                <a:lnTo>
                  <a:pt x="1101659" y="701"/>
                </a:lnTo>
                <a:lnTo>
                  <a:pt x="1170432" y="0"/>
                </a:lnTo>
                <a:lnTo>
                  <a:pt x="1239204" y="701"/>
                </a:lnTo>
                <a:lnTo>
                  <a:pt x="1306930" y="2778"/>
                </a:lnTo>
                <a:lnTo>
                  <a:pt x="1373499" y="6193"/>
                </a:lnTo>
                <a:lnTo>
                  <a:pt x="1438803" y="10907"/>
                </a:lnTo>
                <a:lnTo>
                  <a:pt x="1502730" y="16882"/>
                </a:lnTo>
                <a:lnTo>
                  <a:pt x="1565172" y="24077"/>
                </a:lnTo>
                <a:lnTo>
                  <a:pt x="1626019" y="32456"/>
                </a:lnTo>
                <a:lnTo>
                  <a:pt x="1685160" y="41978"/>
                </a:lnTo>
                <a:lnTo>
                  <a:pt x="1742487" y="52606"/>
                </a:lnTo>
                <a:lnTo>
                  <a:pt x="1797889" y="64300"/>
                </a:lnTo>
                <a:lnTo>
                  <a:pt x="1851256" y="77022"/>
                </a:lnTo>
                <a:lnTo>
                  <a:pt x="1902479" y="90733"/>
                </a:lnTo>
                <a:lnTo>
                  <a:pt x="1951449" y="105394"/>
                </a:lnTo>
                <a:lnTo>
                  <a:pt x="1998054" y="120967"/>
                </a:lnTo>
                <a:lnTo>
                  <a:pt x="2042186" y="137413"/>
                </a:lnTo>
                <a:lnTo>
                  <a:pt x="2083734" y="154692"/>
                </a:lnTo>
                <a:lnTo>
                  <a:pt x="2122590" y="172767"/>
                </a:lnTo>
                <a:lnTo>
                  <a:pt x="2158643" y="191599"/>
                </a:lnTo>
                <a:lnTo>
                  <a:pt x="2191783" y="211148"/>
                </a:lnTo>
                <a:lnTo>
                  <a:pt x="2248886" y="252245"/>
                </a:lnTo>
                <a:lnTo>
                  <a:pt x="2293021" y="295749"/>
                </a:lnTo>
                <a:lnTo>
                  <a:pt x="2323311" y="341350"/>
                </a:lnTo>
                <a:lnTo>
                  <a:pt x="2338877" y="388737"/>
                </a:lnTo>
                <a:lnTo>
                  <a:pt x="2340864" y="413003"/>
                </a:lnTo>
                <a:lnTo>
                  <a:pt x="2338877" y="437270"/>
                </a:lnTo>
                <a:lnTo>
                  <a:pt x="2323311" y="484657"/>
                </a:lnTo>
                <a:lnTo>
                  <a:pt x="2293021" y="530258"/>
                </a:lnTo>
                <a:lnTo>
                  <a:pt x="2248886" y="573762"/>
                </a:lnTo>
                <a:lnTo>
                  <a:pt x="2191783" y="614859"/>
                </a:lnTo>
                <a:lnTo>
                  <a:pt x="2158643" y="634408"/>
                </a:lnTo>
                <a:lnTo>
                  <a:pt x="2122590" y="653240"/>
                </a:lnTo>
                <a:lnTo>
                  <a:pt x="2083734" y="671315"/>
                </a:lnTo>
                <a:lnTo>
                  <a:pt x="2042186" y="688594"/>
                </a:lnTo>
                <a:lnTo>
                  <a:pt x="1998054" y="705040"/>
                </a:lnTo>
                <a:lnTo>
                  <a:pt x="1951449" y="720613"/>
                </a:lnTo>
                <a:lnTo>
                  <a:pt x="1902479" y="735274"/>
                </a:lnTo>
                <a:lnTo>
                  <a:pt x="1851256" y="748985"/>
                </a:lnTo>
                <a:lnTo>
                  <a:pt x="1797889" y="761707"/>
                </a:lnTo>
                <a:lnTo>
                  <a:pt x="1742487" y="773401"/>
                </a:lnTo>
                <a:lnTo>
                  <a:pt x="1685160" y="784029"/>
                </a:lnTo>
                <a:lnTo>
                  <a:pt x="1626019" y="793551"/>
                </a:lnTo>
                <a:lnTo>
                  <a:pt x="1565172" y="801930"/>
                </a:lnTo>
                <a:lnTo>
                  <a:pt x="1502730" y="809125"/>
                </a:lnTo>
                <a:lnTo>
                  <a:pt x="1438803" y="815100"/>
                </a:lnTo>
                <a:lnTo>
                  <a:pt x="1373499" y="819814"/>
                </a:lnTo>
                <a:lnTo>
                  <a:pt x="1306930" y="823229"/>
                </a:lnTo>
                <a:lnTo>
                  <a:pt x="1239204" y="825306"/>
                </a:lnTo>
                <a:lnTo>
                  <a:pt x="1170432" y="826007"/>
                </a:lnTo>
                <a:lnTo>
                  <a:pt x="1101659" y="825306"/>
                </a:lnTo>
                <a:lnTo>
                  <a:pt x="1033933" y="823229"/>
                </a:lnTo>
                <a:lnTo>
                  <a:pt x="967364" y="819814"/>
                </a:lnTo>
                <a:lnTo>
                  <a:pt x="902060" y="815100"/>
                </a:lnTo>
                <a:lnTo>
                  <a:pt x="838133" y="809125"/>
                </a:lnTo>
                <a:lnTo>
                  <a:pt x="775691" y="801930"/>
                </a:lnTo>
                <a:lnTo>
                  <a:pt x="714844" y="793551"/>
                </a:lnTo>
                <a:lnTo>
                  <a:pt x="655703" y="784029"/>
                </a:lnTo>
                <a:lnTo>
                  <a:pt x="598376" y="773401"/>
                </a:lnTo>
                <a:lnTo>
                  <a:pt x="542974" y="761707"/>
                </a:lnTo>
                <a:lnTo>
                  <a:pt x="489607" y="748985"/>
                </a:lnTo>
                <a:lnTo>
                  <a:pt x="438384" y="735274"/>
                </a:lnTo>
                <a:lnTo>
                  <a:pt x="389414" y="720613"/>
                </a:lnTo>
                <a:lnTo>
                  <a:pt x="342809" y="705040"/>
                </a:lnTo>
                <a:lnTo>
                  <a:pt x="298677" y="688594"/>
                </a:lnTo>
                <a:lnTo>
                  <a:pt x="257129" y="671315"/>
                </a:lnTo>
                <a:lnTo>
                  <a:pt x="218273" y="653240"/>
                </a:lnTo>
                <a:lnTo>
                  <a:pt x="182220" y="634408"/>
                </a:lnTo>
                <a:lnTo>
                  <a:pt x="149080" y="614859"/>
                </a:lnTo>
                <a:lnTo>
                  <a:pt x="91977" y="573762"/>
                </a:lnTo>
                <a:lnTo>
                  <a:pt x="47842" y="530258"/>
                </a:lnTo>
                <a:lnTo>
                  <a:pt x="17552" y="484657"/>
                </a:lnTo>
                <a:lnTo>
                  <a:pt x="1986" y="437270"/>
                </a:lnTo>
                <a:lnTo>
                  <a:pt x="0" y="41300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 txBox="1"/>
          <p:nvPr/>
        </p:nvSpPr>
        <p:spPr>
          <a:xfrm>
            <a:off x="1743397" y="1362001"/>
            <a:ext cx="1452880" cy="74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Data </a:t>
            </a:r>
            <a:r>
              <a:rPr sz="1600" b="1" spc="5" dirty="0">
                <a:latin typeface="Arial"/>
                <a:cs typeface="Arial"/>
              </a:rPr>
              <a:t>mining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or  </a:t>
            </a:r>
            <a:r>
              <a:rPr sz="1600" b="1" spc="-20" dirty="0">
                <a:latin typeface="Arial"/>
                <a:cs typeface="Arial"/>
              </a:rPr>
              <a:t>Analysis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i="1" spc="-5" dirty="0">
                <a:latin typeface="Arial"/>
                <a:cs typeface="Arial"/>
              </a:rPr>
              <a:t>like</a:t>
            </a:r>
            <a:r>
              <a:rPr sz="1600" b="1" i="1" spc="-5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Watson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636264" y="1694688"/>
            <a:ext cx="643255" cy="0"/>
          </a:xfrm>
          <a:custGeom>
            <a:avLst/>
            <a:gdLst/>
            <a:ahLst/>
            <a:cxnLst/>
            <a:rect l="l" t="t" r="r" b="b"/>
            <a:pathLst>
              <a:path w="643254">
                <a:moveTo>
                  <a:pt x="0" y="0"/>
                </a:moveTo>
                <a:lnTo>
                  <a:pt x="64272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4164685" y="1650231"/>
            <a:ext cx="114300" cy="88900"/>
          </a:xfrm>
          <a:custGeom>
            <a:avLst/>
            <a:gdLst/>
            <a:ahLst/>
            <a:cxnLst/>
            <a:rect l="l" t="t" r="r" b="b"/>
            <a:pathLst>
              <a:path w="114300" h="88900">
                <a:moveTo>
                  <a:pt x="0" y="0"/>
                </a:moveTo>
                <a:lnTo>
                  <a:pt x="114300" y="44450"/>
                </a:lnTo>
                <a:lnTo>
                  <a:pt x="0" y="889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3631691" y="1871472"/>
            <a:ext cx="633095" cy="0"/>
          </a:xfrm>
          <a:custGeom>
            <a:avLst/>
            <a:gdLst/>
            <a:ahLst/>
            <a:cxnLst/>
            <a:rect l="l" t="t" r="r" b="b"/>
            <a:pathLst>
              <a:path w="633095">
                <a:moveTo>
                  <a:pt x="0" y="0"/>
                </a:moveTo>
                <a:lnTo>
                  <a:pt x="63270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3631693" y="1827015"/>
            <a:ext cx="114300" cy="88900"/>
          </a:xfrm>
          <a:custGeom>
            <a:avLst/>
            <a:gdLst/>
            <a:ahLst/>
            <a:cxnLst/>
            <a:rect l="l" t="t" r="r" b="b"/>
            <a:pathLst>
              <a:path w="114300" h="88900">
                <a:moveTo>
                  <a:pt x="114300" y="88900"/>
                </a:moveTo>
                <a:lnTo>
                  <a:pt x="0" y="44450"/>
                </a:lnTo>
                <a:lnTo>
                  <a:pt x="114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6309359" y="1466088"/>
            <a:ext cx="883907" cy="6400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2350007" y="3586620"/>
            <a:ext cx="461009" cy="417195"/>
          </a:xfrm>
          <a:custGeom>
            <a:avLst/>
            <a:gdLst/>
            <a:ahLst/>
            <a:cxnLst/>
            <a:rect l="l" t="t" r="r" b="b"/>
            <a:pathLst>
              <a:path w="461010" h="417195">
                <a:moveTo>
                  <a:pt x="0" y="416775"/>
                </a:moveTo>
                <a:lnTo>
                  <a:pt x="4608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2696251" y="3586623"/>
            <a:ext cx="114935" cy="109855"/>
          </a:xfrm>
          <a:custGeom>
            <a:avLst/>
            <a:gdLst/>
            <a:ahLst/>
            <a:cxnLst/>
            <a:rect l="l" t="t" r="r" b="b"/>
            <a:pathLst>
              <a:path w="114935" h="109854">
                <a:moveTo>
                  <a:pt x="59639" y="109639"/>
                </a:moveTo>
                <a:lnTo>
                  <a:pt x="114592" y="0"/>
                </a:lnTo>
                <a:lnTo>
                  <a:pt x="0" y="4371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2583272" y="3636264"/>
            <a:ext cx="422275" cy="382270"/>
          </a:xfrm>
          <a:custGeom>
            <a:avLst/>
            <a:gdLst/>
            <a:ahLst/>
            <a:cxnLst/>
            <a:rect l="l" t="t" r="r" b="b"/>
            <a:pathLst>
              <a:path w="422275" h="382270">
                <a:moveTo>
                  <a:pt x="422033" y="0"/>
                </a:moveTo>
                <a:lnTo>
                  <a:pt x="0" y="38168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2583267" y="3908309"/>
            <a:ext cx="114935" cy="109855"/>
          </a:xfrm>
          <a:custGeom>
            <a:avLst/>
            <a:gdLst/>
            <a:ahLst/>
            <a:cxnLst/>
            <a:rect l="l" t="t" r="r" b="b"/>
            <a:pathLst>
              <a:path w="114935" h="109854">
                <a:moveTo>
                  <a:pt x="54952" y="0"/>
                </a:moveTo>
                <a:lnTo>
                  <a:pt x="0" y="109639"/>
                </a:lnTo>
                <a:lnTo>
                  <a:pt x="114592" y="659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1258824" y="5166361"/>
            <a:ext cx="774700" cy="216535"/>
          </a:xfrm>
          <a:custGeom>
            <a:avLst/>
            <a:gdLst/>
            <a:ahLst/>
            <a:cxnLst/>
            <a:rect l="l" t="t" r="r" b="b"/>
            <a:pathLst>
              <a:path w="774700" h="216535">
                <a:moveTo>
                  <a:pt x="738124" y="0"/>
                </a:moveTo>
                <a:lnTo>
                  <a:pt x="36068" y="0"/>
                </a:lnTo>
                <a:lnTo>
                  <a:pt x="22031" y="2833"/>
                </a:lnTo>
                <a:lnTo>
                  <a:pt x="10566" y="10561"/>
                </a:lnTo>
                <a:lnTo>
                  <a:pt x="2835" y="22025"/>
                </a:lnTo>
                <a:lnTo>
                  <a:pt x="0" y="36068"/>
                </a:lnTo>
                <a:lnTo>
                  <a:pt x="0" y="180340"/>
                </a:lnTo>
                <a:lnTo>
                  <a:pt x="2835" y="194376"/>
                </a:lnTo>
                <a:lnTo>
                  <a:pt x="10566" y="205841"/>
                </a:lnTo>
                <a:lnTo>
                  <a:pt x="22031" y="213572"/>
                </a:lnTo>
                <a:lnTo>
                  <a:pt x="36068" y="216408"/>
                </a:lnTo>
                <a:lnTo>
                  <a:pt x="738124" y="216408"/>
                </a:lnTo>
                <a:lnTo>
                  <a:pt x="752160" y="213572"/>
                </a:lnTo>
                <a:lnTo>
                  <a:pt x="763625" y="205841"/>
                </a:lnTo>
                <a:lnTo>
                  <a:pt x="771356" y="194376"/>
                </a:lnTo>
                <a:lnTo>
                  <a:pt x="774192" y="180340"/>
                </a:lnTo>
                <a:lnTo>
                  <a:pt x="774192" y="36068"/>
                </a:lnTo>
                <a:lnTo>
                  <a:pt x="771356" y="22025"/>
                </a:lnTo>
                <a:lnTo>
                  <a:pt x="763625" y="10561"/>
                </a:lnTo>
                <a:lnTo>
                  <a:pt x="752160" y="2833"/>
                </a:lnTo>
                <a:lnTo>
                  <a:pt x="738124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614319" y="3866440"/>
            <a:ext cx="5745480" cy="1929764"/>
          </a:xfrm>
          <a:custGeom>
            <a:avLst/>
            <a:gdLst/>
            <a:ahLst/>
            <a:cxnLst/>
            <a:rect l="l" t="t" r="r" b="b"/>
            <a:pathLst>
              <a:path w="5745480" h="1929764">
                <a:moveTo>
                  <a:pt x="91" y="840884"/>
                </a:moveTo>
                <a:lnTo>
                  <a:pt x="1489" y="765681"/>
                </a:lnTo>
                <a:lnTo>
                  <a:pt x="4715" y="726308"/>
                </a:lnTo>
                <a:lnTo>
                  <a:pt x="9832" y="686079"/>
                </a:lnTo>
                <a:lnTo>
                  <a:pt x="16996" y="645239"/>
                </a:lnTo>
                <a:lnTo>
                  <a:pt x="26361" y="604032"/>
                </a:lnTo>
                <a:lnTo>
                  <a:pt x="38084" y="562702"/>
                </a:lnTo>
                <a:lnTo>
                  <a:pt x="52318" y="521494"/>
                </a:lnTo>
                <a:lnTo>
                  <a:pt x="69219" y="480652"/>
                </a:lnTo>
                <a:lnTo>
                  <a:pt x="88942" y="440420"/>
                </a:lnTo>
                <a:lnTo>
                  <a:pt x="111642" y="401042"/>
                </a:lnTo>
                <a:lnTo>
                  <a:pt x="137475" y="362764"/>
                </a:lnTo>
                <a:lnTo>
                  <a:pt x="166595" y="325828"/>
                </a:lnTo>
                <a:lnTo>
                  <a:pt x="199158" y="290480"/>
                </a:lnTo>
                <a:lnTo>
                  <a:pt x="235319" y="256963"/>
                </a:lnTo>
                <a:lnTo>
                  <a:pt x="275232" y="225522"/>
                </a:lnTo>
                <a:lnTo>
                  <a:pt x="319053" y="196402"/>
                </a:lnTo>
                <a:lnTo>
                  <a:pt x="366938" y="169846"/>
                </a:lnTo>
                <a:lnTo>
                  <a:pt x="419040" y="146098"/>
                </a:lnTo>
                <a:lnTo>
                  <a:pt x="475516" y="125404"/>
                </a:lnTo>
                <a:lnTo>
                  <a:pt x="542757" y="105936"/>
                </a:lnTo>
                <a:lnTo>
                  <a:pt x="580234" y="96688"/>
                </a:lnTo>
                <a:lnTo>
                  <a:pt x="620089" y="87781"/>
                </a:lnTo>
                <a:lnTo>
                  <a:pt x="662175" y="79226"/>
                </a:lnTo>
                <a:lnTo>
                  <a:pt x="706347" y="71038"/>
                </a:lnTo>
                <a:lnTo>
                  <a:pt x="752459" y="63228"/>
                </a:lnTo>
                <a:lnTo>
                  <a:pt x="800365" y="55809"/>
                </a:lnTo>
                <a:lnTo>
                  <a:pt x="849919" y="48794"/>
                </a:lnTo>
                <a:lnTo>
                  <a:pt x="900975" y="42195"/>
                </a:lnTo>
                <a:lnTo>
                  <a:pt x="953388" y="36024"/>
                </a:lnTo>
                <a:lnTo>
                  <a:pt x="1007013" y="30295"/>
                </a:lnTo>
                <a:lnTo>
                  <a:pt x="1061702" y="25020"/>
                </a:lnTo>
                <a:lnTo>
                  <a:pt x="1117311" y="20211"/>
                </a:lnTo>
                <a:lnTo>
                  <a:pt x="1173693" y="15882"/>
                </a:lnTo>
                <a:lnTo>
                  <a:pt x="1230703" y="12043"/>
                </a:lnTo>
                <a:lnTo>
                  <a:pt x="1288195" y="8710"/>
                </a:lnTo>
                <a:lnTo>
                  <a:pt x="1346024" y="5893"/>
                </a:lnTo>
                <a:lnTo>
                  <a:pt x="1404043" y="3605"/>
                </a:lnTo>
                <a:lnTo>
                  <a:pt x="1462107" y="1859"/>
                </a:lnTo>
                <a:lnTo>
                  <a:pt x="1520069" y="668"/>
                </a:lnTo>
                <a:lnTo>
                  <a:pt x="1577785" y="44"/>
                </a:lnTo>
                <a:lnTo>
                  <a:pt x="1635108" y="0"/>
                </a:lnTo>
                <a:lnTo>
                  <a:pt x="1691893" y="547"/>
                </a:lnTo>
                <a:lnTo>
                  <a:pt x="1747994" y="1700"/>
                </a:lnTo>
                <a:lnTo>
                  <a:pt x="1803265" y="3470"/>
                </a:lnTo>
                <a:lnTo>
                  <a:pt x="1857560" y="5870"/>
                </a:lnTo>
                <a:lnTo>
                  <a:pt x="1910733" y="8913"/>
                </a:lnTo>
                <a:lnTo>
                  <a:pt x="1962639" y="12611"/>
                </a:lnTo>
                <a:lnTo>
                  <a:pt x="2013132" y="16976"/>
                </a:lnTo>
                <a:lnTo>
                  <a:pt x="2062067" y="22022"/>
                </a:lnTo>
                <a:lnTo>
                  <a:pt x="2109297" y="27761"/>
                </a:lnTo>
                <a:lnTo>
                  <a:pt x="2154676" y="34205"/>
                </a:lnTo>
                <a:lnTo>
                  <a:pt x="2198059" y="41368"/>
                </a:lnTo>
                <a:lnTo>
                  <a:pt x="2239300" y="49261"/>
                </a:lnTo>
                <a:lnTo>
                  <a:pt x="2278254" y="57897"/>
                </a:lnTo>
                <a:lnTo>
                  <a:pt x="2348715" y="77449"/>
                </a:lnTo>
                <a:lnTo>
                  <a:pt x="2396212" y="95461"/>
                </a:lnTo>
                <a:lnTo>
                  <a:pt x="2439767" y="117217"/>
                </a:lnTo>
                <a:lnTo>
                  <a:pt x="2479641" y="142402"/>
                </a:lnTo>
                <a:lnTo>
                  <a:pt x="2516095" y="170702"/>
                </a:lnTo>
                <a:lnTo>
                  <a:pt x="2549390" y="201801"/>
                </a:lnTo>
                <a:lnTo>
                  <a:pt x="2579786" y="235385"/>
                </a:lnTo>
                <a:lnTo>
                  <a:pt x="2607545" y="271140"/>
                </a:lnTo>
                <a:lnTo>
                  <a:pt x="2632925" y="308750"/>
                </a:lnTo>
                <a:lnTo>
                  <a:pt x="2656190" y="347901"/>
                </a:lnTo>
                <a:lnTo>
                  <a:pt x="2677598" y="388279"/>
                </a:lnTo>
                <a:lnTo>
                  <a:pt x="2697411" y="429569"/>
                </a:lnTo>
                <a:lnTo>
                  <a:pt x="2715889" y="471456"/>
                </a:lnTo>
                <a:lnTo>
                  <a:pt x="2733294" y="513625"/>
                </a:lnTo>
                <a:lnTo>
                  <a:pt x="2749885" y="555762"/>
                </a:lnTo>
                <a:lnTo>
                  <a:pt x="2765925" y="597552"/>
                </a:lnTo>
                <a:lnTo>
                  <a:pt x="2781672" y="638681"/>
                </a:lnTo>
                <a:lnTo>
                  <a:pt x="2797388" y="678834"/>
                </a:lnTo>
                <a:lnTo>
                  <a:pt x="2813334" y="717696"/>
                </a:lnTo>
                <a:lnTo>
                  <a:pt x="2829771" y="754952"/>
                </a:lnTo>
                <a:lnTo>
                  <a:pt x="2846958" y="790288"/>
                </a:lnTo>
                <a:lnTo>
                  <a:pt x="2884629" y="853942"/>
                </a:lnTo>
                <a:lnTo>
                  <a:pt x="2928432" y="906139"/>
                </a:lnTo>
                <a:lnTo>
                  <a:pt x="2996372" y="955538"/>
                </a:lnTo>
                <a:lnTo>
                  <a:pt x="3039186" y="977354"/>
                </a:lnTo>
                <a:lnTo>
                  <a:pt x="3081893" y="993422"/>
                </a:lnTo>
                <a:lnTo>
                  <a:pt x="3124663" y="1004561"/>
                </a:lnTo>
                <a:lnTo>
                  <a:pt x="3167661" y="1011587"/>
                </a:lnTo>
                <a:lnTo>
                  <a:pt x="3211055" y="1015320"/>
                </a:lnTo>
                <a:lnTo>
                  <a:pt x="3255013" y="1016576"/>
                </a:lnTo>
                <a:lnTo>
                  <a:pt x="3299703" y="1016175"/>
                </a:lnTo>
                <a:lnTo>
                  <a:pt x="3345291" y="1014933"/>
                </a:lnTo>
                <a:lnTo>
                  <a:pt x="3391945" y="1013670"/>
                </a:lnTo>
                <a:lnTo>
                  <a:pt x="3439832" y="1013202"/>
                </a:lnTo>
                <a:lnTo>
                  <a:pt x="3489120" y="1014348"/>
                </a:lnTo>
                <a:lnTo>
                  <a:pt x="3539976" y="1017927"/>
                </a:lnTo>
                <a:lnTo>
                  <a:pt x="3592567" y="1024755"/>
                </a:lnTo>
                <a:lnTo>
                  <a:pt x="3647061" y="1035651"/>
                </a:lnTo>
                <a:lnTo>
                  <a:pt x="3685690" y="1061223"/>
                </a:lnTo>
                <a:lnTo>
                  <a:pt x="3715403" y="1085592"/>
                </a:lnTo>
                <a:lnTo>
                  <a:pt x="3754355" y="1130823"/>
                </a:lnTo>
                <a:lnTo>
                  <a:pt x="3776462" y="1171552"/>
                </a:lnTo>
                <a:lnTo>
                  <a:pt x="3785119" y="1190293"/>
                </a:lnTo>
                <a:lnTo>
                  <a:pt x="3794269" y="1207986"/>
                </a:lnTo>
                <a:lnTo>
                  <a:pt x="3820322" y="1240334"/>
                </a:lnTo>
                <a:lnTo>
                  <a:pt x="3867165" y="1268803"/>
                </a:lnTo>
                <a:lnTo>
                  <a:pt x="3947344" y="1293601"/>
                </a:lnTo>
                <a:lnTo>
                  <a:pt x="4003855" y="1304688"/>
                </a:lnTo>
                <a:lnTo>
                  <a:pt x="4072341" y="1313124"/>
                </a:lnTo>
                <a:lnTo>
                  <a:pt x="4111977" y="1316038"/>
                </a:lnTo>
                <a:lnTo>
                  <a:pt x="4154843" y="1318183"/>
                </a:lnTo>
                <a:lnTo>
                  <a:pt x="4200664" y="1319631"/>
                </a:lnTo>
                <a:lnTo>
                  <a:pt x="4249165" y="1320458"/>
                </a:lnTo>
                <a:lnTo>
                  <a:pt x="4300073" y="1320736"/>
                </a:lnTo>
                <a:lnTo>
                  <a:pt x="4353112" y="1320541"/>
                </a:lnTo>
                <a:lnTo>
                  <a:pt x="4408009" y="1319945"/>
                </a:lnTo>
                <a:lnTo>
                  <a:pt x="4464489" y="1319024"/>
                </a:lnTo>
                <a:lnTo>
                  <a:pt x="4522277" y="1317852"/>
                </a:lnTo>
                <a:lnTo>
                  <a:pt x="4581099" y="1316501"/>
                </a:lnTo>
                <a:lnTo>
                  <a:pt x="4640681" y="1315047"/>
                </a:lnTo>
                <a:lnTo>
                  <a:pt x="4700747" y="1313563"/>
                </a:lnTo>
                <a:lnTo>
                  <a:pt x="4761025" y="1312124"/>
                </a:lnTo>
                <a:lnTo>
                  <a:pt x="4821238" y="1310804"/>
                </a:lnTo>
                <a:lnTo>
                  <a:pt x="4881114" y="1309676"/>
                </a:lnTo>
                <a:lnTo>
                  <a:pt x="4940376" y="1308814"/>
                </a:lnTo>
                <a:lnTo>
                  <a:pt x="4998752" y="1308294"/>
                </a:lnTo>
                <a:lnTo>
                  <a:pt x="5055966" y="1308188"/>
                </a:lnTo>
                <a:lnTo>
                  <a:pt x="5111744" y="1308571"/>
                </a:lnTo>
                <a:lnTo>
                  <a:pt x="5165812" y="1309517"/>
                </a:lnTo>
                <a:lnTo>
                  <a:pt x="5217894" y="1311099"/>
                </a:lnTo>
                <a:lnTo>
                  <a:pt x="5267718" y="1313393"/>
                </a:lnTo>
                <a:lnTo>
                  <a:pt x="5315007" y="1316472"/>
                </a:lnTo>
                <a:lnTo>
                  <a:pt x="5359489" y="1320410"/>
                </a:lnTo>
                <a:lnTo>
                  <a:pt x="5400887" y="1325281"/>
                </a:lnTo>
                <a:lnTo>
                  <a:pt x="5438929" y="1331159"/>
                </a:lnTo>
                <a:lnTo>
                  <a:pt x="5503843" y="1346233"/>
                </a:lnTo>
                <a:lnTo>
                  <a:pt x="5566307" y="1373127"/>
                </a:lnTo>
                <a:lnTo>
                  <a:pt x="5599748" y="1394526"/>
                </a:lnTo>
                <a:lnTo>
                  <a:pt x="5630279" y="1419324"/>
                </a:lnTo>
                <a:lnTo>
                  <a:pt x="5657691" y="1447070"/>
                </a:lnTo>
                <a:lnTo>
                  <a:pt x="5681774" y="1477312"/>
                </a:lnTo>
                <a:lnTo>
                  <a:pt x="5702317" y="1509599"/>
                </a:lnTo>
                <a:lnTo>
                  <a:pt x="5731945" y="1578502"/>
                </a:lnTo>
                <a:lnTo>
                  <a:pt x="5744893" y="1650171"/>
                </a:lnTo>
                <a:lnTo>
                  <a:pt x="5744588" y="1685914"/>
                </a:lnTo>
                <a:lnTo>
                  <a:pt x="5729368" y="1754962"/>
                </a:lnTo>
                <a:lnTo>
                  <a:pt x="5693267" y="1817751"/>
                </a:lnTo>
                <a:lnTo>
                  <a:pt x="5666862" y="1845670"/>
                </a:lnTo>
                <a:lnTo>
                  <a:pt x="5634607" y="1870670"/>
                </a:lnTo>
                <a:lnTo>
                  <a:pt x="5596291" y="1892301"/>
                </a:lnTo>
                <a:lnTo>
                  <a:pt x="5551705" y="1910111"/>
                </a:lnTo>
                <a:lnTo>
                  <a:pt x="5500639" y="1923648"/>
                </a:lnTo>
                <a:lnTo>
                  <a:pt x="4581388" y="1929325"/>
                </a:lnTo>
                <a:lnTo>
                  <a:pt x="2001256" y="1672366"/>
                </a:lnTo>
                <a:lnTo>
                  <a:pt x="1935699" y="1668188"/>
                </a:lnTo>
                <a:lnTo>
                  <a:pt x="1871231" y="1664803"/>
                </a:lnTo>
                <a:lnTo>
                  <a:pt x="1807849" y="1662131"/>
                </a:lnTo>
                <a:lnTo>
                  <a:pt x="1745556" y="1660094"/>
                </a:lnTo>
                <a:lnTo>
                  <a:pt x="1684350" y="1658614"/>
                </a:lnTo>
                <a:lnTo>
                  <a:pt x="1624234" y="1657611"/>
                </a:lnTo>
                <a:lnTo>
                  <a:pt x="1565206" y="1657008"/>
                </a:lnTo>
                <a:lnTo>
                  <a:pt x="1507267" y="1656725"/>
                </a:lnTo>
                <a:lnTo>
                  <a:pt x="1450417" y="1656684"/>
                </a:lnTo>
                <a:lnTo>
                  <a:pt x="1394657" y="1656806"/>
                </a:lnTo>
                <a:lnTo>
                  <a:pt x="1339988" y="1657012"/>
                </a:lnTo>
                <a:lnTo>
                  <a:pt x="1286408" y="1657225"/>
                </a:lnTo>
                <a:lnTo>
                  <a:pt x="1233920" y="1657364"/>
                </a:lnTo>
                <a:lnTo>
                  <a:pt x="1182522" y="1657353"/>
                </a:lnTo>
                <a:lnTo>
                  <a:pt x="1132215" y="1657112"/>
                </a:lnTo>
                <a:lnTo>
                  <a:pt x="1083000" y="1656562"/>
                </a:lnTo>
                <a:lnTo>
                  <a:pt x="1034877" y="1655624"/>
                </a:lnTo>
                <a:lnTo>
                  <a:pt x="987846" y="1654221"/>
                </a:lnTo>
                <a:lnTo>
                  <a:pt x="941908" y="1652274"/>
                </a:lnTo>
                <a:lnTo>
                  <a:pt x="897062" y="1649703"/>
                </a:lnTo>
                <a:lnTo>
                  <a:pt x="853310" y="1646431"/>
                </a:lnTo>
                <a:lnTo>
                  <a:pt x="810650" y="1642379"/>
                </a:lnTo>
                <a:lnTo>
                  <a:pt x="769085" y="1637467"/>
                </a:lnTo>
                <a:lnTo>
                  <a:pt x="728614" y="1631618"/>
                </a:lnTo>
                <a:lnTo>
                  <a:pt x="689237" y="1624752"/>
                </a:lnTo>
                <a:lnTo>
                  <a:pt x="650954" y="1616792"/>
                </a:lnTo>
                <a:lnTo>
                  <a:pt x="613767" y="1607658"/>
                </a:lnTo>
                <a:lnTo>
                  <a:pt x="542678" y="1585556"/>
                </a:lnTo>
                <a:lnTo>
                  <a:pt x="459977" y="1550084"/>
                </a:lnTo>
                <a:lnTo>
                  <a:pt x="413636" y="1524782"/>
                </a:lnTo>
                <a:lnTo>
                  <a:pt x="369754" y="1496769"/>
                </a:lnTo>
                <a:lnTo>
                  <a:pt x="328331" y="1466286"/>
                </a:lnTo>
                <a:lnTo>
                  <a:pt x="289367" y="1433576"/>
                </a:lnTo>
                <a:lnTo>
                  <a:pt x="252862" y="1398883"/>
                </a:lnTo>
                <a:lnTo>
                  <a:pt x="218816" y="1362448"/>
                </a:lnTo>
                <a:lnTo>
                  <a:pt x="187230" y="1324516"/>
                </a:lnTo>
                <a:lnTo>
                  <a:pt x="158104" y="1285328"/>
                </a:lnTo>
                <a:lnTo>
                  <a:pt x="131438" y="1245128"/>
                </a:lnTo>
                <a:lnTo>
                  <a:pt x="107231" y="1204159"/>
                </a:lnTo>
                <a:lnTo>
                  <a:pt x="85485" y="1162663"/>
                </a:lnTo>
                <a:lnTo>
                  <a:pt x="66198" y="1120884"/>
                </a:lnTo>
                <a:lnTo>
                  <a:pt x="49373" y="1079063"/>
                </a:lnTo>
                <a:lnTo>
                  <a:pt x="35007" y="1037445"/>
                </a:lnTo>
                <a:lnTo>
                  <a:pt x="23102" y="996271"/>
                </a:lnTo>
                <a:lnTo>
                  <a:pt x="13658" y="955786"/>
                </a:lnTo>
                <a:lnTo>
                  <a:pt x="6675" y="916231"/>
                </a:lnTo>
                <a:lnTo>
                  <a:pt x="2152" y="877849"/>
                </a:lnTo>
                <a:lnTo>
                  <a:pt x="91" y="840884"/>
                </a:lnTo>
                <a:close/>
              </a:path>
            </a:pathLst>
          </a:custGeom>
          <a:ln w="635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 txBox="1"/>
          <p:nvPr/>
        </p:nvSpPr>
        <p:spPr>
          <a:xfrm>
            <a:off x="1282191" y="5148168"/>
            <a:ext cx="72771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heavy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heavy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heavy" spc="-5" dirty="0">
                <a:solidFill>
                  <a:srgbClr val="FFFFFF"/>
                </a:solidFill>
                <a:latin typeface="Arial"/>
                <a:cs typeface="Arial"/>
              </a:rPr>
              <a:t>Node</a:t>
            </a:r>
            <a:r>
              <a:rPr sz="1600" u="heavy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23088" y="5974081"/>
            <a:ext cx="2810510" cy="441959"/>
          </a:xfrm>
          <a:custGeom>
            <a:avLst/>
            <a:gdLst/>
            <a:ahLst/>
            <a:cxnLst/>
            <a:rect l="l" t="t" r="r" b="b"/>
            <a:pathLst>
              <a:path w="2810510" h="441960">
                <a:moveTo>
                  <a:pt x="2736596" y="0"/>
                </a:moveTo>
                <a:lnTo>
                  <a:pt x="73660" y="0"/>
                </a:lnTo>
                <a:lnTo>
                  <a:pt x="44989" y="5789"/>
                </a:lnTo>
                <a:lnTo>
                  <a:pt x="21575" y="21575"/>
                </a:lnTo>
                <a:lnTo>
                  <a:pt x="5789" y="44989"/>
                </a:lnTo>
                <a:lnTo>
                  <a:pt x="0" y="73659"/>
                </a:lnTo>
                <a:lnTo>
                  <a:pt x="0" y="368299"/>
                </a:lnTo>
                <a:lnTo>
                  <a:pt x="5789" y="396970"/>
                </a:lnTo>
                <a:lnTo>
                  <a:pt x="21575" y="420384"/>
                </a:lnTo>
                <a:lnTo>
                  <a:pt x="44989" y="436170"/>
                </a:lnTo>
                <a:lnTo>
                  <a:pt x="73660" y="441959"/>
                </a:lnTo>
                <a:lnTo>
                  <a:pt x="2736596" y="441959"/>
                </a:lnTo>
                <a:lnTo>
                  <a:pt x="2765266" y="436170"/>
                </a:lnTo>
                <a:lnTo>
                  <a:pt x="2788680" y="420384"/>
                </a:lnTo>
                <a:lnTo>
                  <a:pt x="2804466" y="396970"/>
                </a:lnTo>
                <a:lnTo>
                  <a:pt x="2810256" y="368299"/>
                </a:lnTo>
                <a:lnTo>
                  <a:pt x="2810256" y="73659"/>
                </a:lnTo>
                <a:lnTo>
                  <a:pt x="2804466" y="44989"/>
                </a:lnTo>
                <a:lnTo>
                  <a:pt x="2788680" y="21575"/>
                </a:lnTo>
                <a:lnTo>
                  <a:pt x="2765266" y="5789"/>
                </a:lnTo>
                <a:lnTo>
                  <a:pt x="2736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323088" y="5974081"/>
            <a:ext cx="2810510" cy="441959"/>
          </a:xfrm>
          <a:custGeom>
            <a:avLst/>
            <a:gdLst/>
            <a:ahLst/>
            <a:cxnLst/>
            <a:rect l="l" t="t" r="r" b="b"/>
            <a:pathLst>
              <a:path w="2810510" h="441960">
                <a:moveTo>
                  <a:pt x="0" y="73659"/>
                </a:moveTo>
                <a:lnTo>
                  <a:pt x="5789" y="44989"/>
                </a:lnTo>
                <a:lnTo>
                  <a:pt x="21575" y="21575"/>
                </a:lnTo>
                <a:lnTo>
                  <a:pt x="44989" y="5789"/>
                </a:lnTo>
                <a:lnTo>
                  <a:pt x="73660" y="0"/>
                </a:lnTo>
                <a:lnTo>
                  <a:pt x="2736596" y="0"/>
                </a:lnTo>
                <a:lnTo>
                  <a:pt x="2765266" y="5789"/>
                </a:lnTo>
                <a:lnTo>
                  <a:pt x="2788680" y="21575"/>
                </a:lnTo>
                <a:lnTo>
                  <a:pt x="2804466" y="44989"/>
                </a:lnTo>
                <a:lnTo>
                  <a:pt x="2810256" y="73659"/>
                </a:lnTo>
                <a:lnTo>
                  <a:pt x="2810256" y="368299"/>
                </a:lnTo>
                <a:lnTo>
                  <a:pt x="2804466" y="396970"/>
                </a:lnTo>
                <a:lnTo>
                  <a:pt x="2788680" y="420384"/>
                </a:lnTo>
                <a:lnTo>
                  <a:pt x="2765266" y="436170"/>
                </a:lnTo>
                <a:lnTo>
                  <a:pt x="2736596" y="441959"/>
                </a:lnTo>
                <a:lnTo>
                  <a:pt x="73660" y="441959"/>
                </a:lnTo>
                <a:lnTo>
                  <a:pt x="44989" y="436170"/>
                </a:lnTo>
                <a:lnTo>
                  <a:pt x="21575" y="420384"/>
                </a:lnTo>
                <a:lnTo>
                  <a:pt x="5789" y="396970"/>
                </a:lnTo>
                <a:lnTo>
                  <a:pt x="0" y="368299"/>
                </a:lnTo>
                <a:lnTo>
                  <a:pt x="0" y="73659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26"/>
          <p:cNvSpPr txBox="1"/>
          <p:nvPr/>
        </p:nvSpPr>
        <p:spPr>
          <a:xfrm>
            <a:off x="718286" y="5946733"/>
            <a:ext cx="2012314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</a:pPr>
            <a:r>
              <a:rPr sz="1600" u="heavy" dirty="0">
                <a:latin typeface="Arial"/>
                <a:cs typeface="Arial"/>
              </a:rPr>
              <a:t>physical assistant</a:t>
            </a:r>
            <a:r>
              <a:rPr sz="1600" u="heavy" spc="-135" dirty="0">
                <a:latin typeface="Arial"/>
                <a:cs typeface="Arial"/>
              </a:rPr>
              <a:t> </a:t>
            </a:r>
            <a:r>
              <a:rPr sz="1600" u="heavy" spc="-10" dirty="0">
                <a:latin typeface="Arial"/>
                <a:cs typeface="Arial"/>
              </a:rPr>
              <a:t>and  </a:t>
            </a:r>
            <a:r>
              <a:rPr sz="1600" u="heavy" spc="-5" dirty="0">
                <a:latin typeface="Arial"/>
                <a:cs typeface="Arial"/>
              </a:rPr>
              <a:t>surgery</a:t>
            </a:r>
            <a:r>
              <a:rPr sz="1600" u="heavy" spc="-65" dirty="0">
                <a:latin typeface="Arial"/>
                <a:cs typeface="Arial"/>
              </a:rPr>
              <a:t> </a:t>
            </a:r>
            <a:r>
              <a:rPr sz="1600" u="heavy" spc="-5" dirty="0">
                <a:latin typeface="Arial"/>
                <a:cs typeface="Arial"/>
              </a:rPr>
              <a:t>robots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7" name="object 127"/>
          <p:cNvSpPr txBox="1">
            <a:spLocks noGrp="1"/>
          </p:cNvSpPr>
          <p:nvPr>
            <p:ph type="title"/>
          </p:nvPr>
        </p:nvSpPr>
        <p:spPr>
          <a:xfrm>
            <a:off x="133095" y="639263"/>
            <a:ext cx="887780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5465" marR="5080">
              <a:lnSpc>
                <a:spcPct val="100000"/>
              </a:lnSpc>
            </a:pPr>
            <a:r>
              <a:rPr sz="2000" spc="-10" dirty="0"/>
              <a:t>1.5 </a:t>
            </a:r>
            <a:r>
              <a:rPr lang="en-US" sz="2000" spc="-10" dirty="0"/>
              <a:t>B</a:t>
            </a:r>
            <a:r>
              <a:rPr sz="2000" spc="-20" dirty="0"/>
              <a:t>AN-base </a:t>
            </a:r>
            <a:r>
              <a:rPr sz="2000" spc="-5" dirty="0"/>
              <a:t>Universal </a:t>
            </a:r>
            <a:r>
              <a:rPr sz="2000" spc="-10" dirty="0"/>
              <a:t>Platform </a:t>
            </a:r>
            <a:r>
              <a:rPr sz="2000" dirty="0"/>
              <a:t>with </a:t>
            </a:r>
            <a:r>
              <a:rPr sz="2000" spc="-5" dirty="0"/>
              <a:t>Network Cloud, Data </a:t>
            </a:r>
            <a:r>
              <a:rPr sz="2000" dirty="0"/>
              <a:t>Mining  </a:t>
            </a:r>
            <a:r>
              <a:rPr sz="2000" spc="-10" dirty="0"/>
              <a:t>Server </a:t>
            </a:r>
            <a:r>
              <a:rPr sz="2000" spc="-5" dirty="0"/>
              <a:t>for Medical</a:t>
            </a:r>
            <a:r>
              <a:rPr sz="2000" spc="-20" dirty="0"/>
              <a:t> </a:t>
            </a:r>
            <a:r>
              <a:rPr sz="2000" spc="-10" dirty="0"/>
              <a:t>Healthcare</a:t>
            </a:r>
            <a:endParaRPr sz="2000" dirty="0"/>
          </a:p>
        </p:txBody>
      </p:sp>
      <p:sp>
        <p:nvSpPr>
          <p:cNvPr id="130" name="object 130"/>
          <p:cNvSpPr txBox="1"/>
          <p:nvPr/>
        </p:nvSpPr>
        <p:spPr>
          <a:xfrm>
            <a:off x="4364213" y="6474084"/>
            <a:ext cx="5010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5" dirty="0" err="1">
                <a:latin typeface="Arial"/>
                <a:cs typeface="Arial"/>
              </a:rPr>
              <a:t>lide</a:t>
            </a:r>
            <a:r>
              <a:rPr sz="1200" spc="-160" dirty="0">
                <a:latin typeface="Arial"/>
                <a:cs typeface="Arial"/>
              </a:rPr>
              <a:t> </a:t>
            </a:r>
            <a:fld id="{81D60167-4931-47E6-BA6A-407CBD079E47}" type="slidenum">
              <a:rPr sz="1200" spc="-5" dirty="0">
                <a:latin typeface="Arial"/>
                <a:cs typeface="Arial"/>
              </a:rPr>
              <a:t>9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35" name="object 3">
            <a:extLst>
              <a:ext uri="{FF2B5EF4-FFF2-40B4-BE49-F238E27FC236}">
                <a16:creationId xmlns:a16="http://schemas.microsoft.com/office/drawing/2014/main" id="{FBD5E528-F67E-4CD9-9D3E-F4F75A74B4EE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" name="object 2">
            <a:extLst>
              <a:ext uri="{FF2B5EF4-FFF2-40B4-BE49-F238E27FC236}">
                <a16:creationId xmlns:a16="http://schemas.microsoft.com/office/drawing/2014/main" id="{18AA5EA3-0F3C-4940-BC21-439F24486A88}"/>
              </a:ext>
            </a:extLst>
          </p:cNvPr>
          <p:cNvSpPr txBox="1"/>
          <p:nvPr/>
        </p:nvSpPr>
        <p:spPr>
          <a:xfrm>
            <a:off x="5555996" y="392176"/>
            <a:ext cx="2918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doc.: </a:t>
            </a:r>
            <a:r>
              <a:rPr sz="1400" b="1" spc="-5" dirty="0">
                <a:latin typeface="Arial"/>
                <a:cs typeface="Arial"/>
              </a:rPr>
              <a:t>IEEE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802.15-2</a:t>
            </a:r>
            <a:r>
              <a:rPr lang="en-US" sz="1400" b="1" spc="-15" dirty="0">
                <a:latin typeface="Arial"/>
                <a:cs typeface="Arial"/>
              </a:rPr>
              <a:t>2-0389-02-06ma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7" name="object 3">
            <a:extLst>
              <a:ext uri="{FF2B5EF4-FFF2-40B4-BE49-F238E27FC236}">
                <a16:creationId xmlns:a16="http://schemas.microsoft.com/office/drawing/2014/main" id="{7B2D9BBE-C4B7-46A5-BD02-B4D27787ECD4}"/>
              </a:ext>
            </a:extLst>
          </p:cNvPr>
          <p:cNvSpPr/>
          <p:nvPr/>
        </p:nvSpPr>
        <p:spPr>
          <a:xfrm>
            <a:off x="685800" y="6096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" name="スライド番号プレースホルダー 131">
            <a:extLst>
              <a:ext uri="{FF2B5EF4-FFF2-40B4-BE49-F238E27FC236}">
                <a16:creationId xmlns:a16="http://schemas.microsoft.com/office/drawing/2014/main" id="{BFF18B2D-4FB1-F849-507C-32D10C74E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5"/>
              <a:t>Slide</a:t>
            </a:r>
            <a:r>
              <a:rPr lang="en-US" spc="-155"/>
              <a:t> </a:t>
            </a:r>
            <a:fld id="{81D60167-4931-47E6-BA6A-407CBD079E47}" type="slidenum">
              <a:rPr spc="-5" smtClean="0"/>
              <a:t>9</a:t>
            </a:fld>
            <a:endParaRPr spc="-5" dirty="0"/>
          </a:p>
        </p:txBody>
      </p:sp>
      <p:sp>
        <p:nvSpPr>
          <p:cNvPr id="128" name="日付プレースホルダー 127">
            <a:extLst>
              <a:ext uri="{FF2B5EF4-FFF2-40B4-BE49-F238E27FC236}">
                <a16:creationId xmlns:a16="http://schemas.microsoft.com/office/drawing/2014/main" id="{5A4C5E43-E448-1E99-7902-82B28C607959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84482" y="363379"/>
            <a:ext cx="2287317" cy="246221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altLang="ja-JP" sz="1600" b="1"/>
              <a:t>May 2023</a:t>
            </a:r>
            <a:endParaRPr lang="en-US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IEEE-P802_15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4262</TotalTime>
  <Words>8864</Words>
  <Application>Microsoft Office PowerPoint</Application>
  <PresentationFormat>画面に合わせる (4:3)</PresentationFormat>
  <Paragraphs>1841</Paragraphs>
  <Slides>74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74</vt:i4>
      </vt:variant>
    </vt:vector>
  </HeadingPairs>
  <TitlesOfParts>
    <vt:vector size="92" baseType="lpstr">
      <vt:lpstr>ＭＳ Ｐゴシック</vt:lpstr>
      <vt:lpstr>ＭＳ ゴシック</vt:lpstr>
      <vt:lpstr>ＭＳ 明朝</vt:lpstr>
      <vt:lpstr>TimesNewRomanPSMT</vt:lpstr>
      <vt:lpstr>メイリオ</vt:lpstr>
      <vt:lpstr>Yu Gothic</vt:lpstr>
      <vt:lpstr>Yu Gothic</vt:lpstr>
      <vt:lpstr>Arial</vt:lpstr>
      <vt:lpstr>Arial Black</vt:lpstr>
      <vt:lpstr>Calibri</vt:lpstr>
      <vt:lpstr>Century</vt:lpstr>
      <vt:lpstr>Century Gothic</vt:lpstr>
      <vt:lpstr>Symbol</vt:lpstr>
      <vt:lpstr>Times New Roman</vt:lpstr>
      <vt:lpstr>Verdana</vt:lpstr>
      <vt:lpstr>Wingdings</vt:lpstr>
      <vt:lpstr>2_IEEE-P802_15</vt:lpstr>
      <vt:lpstr>Visio</vt:lpstr>
      <vt:lpstr>PowerPoint プレゼンテーション</vt:lpstr>
      <vt:lpstr>PowerPoint プレゼンテーション</vt:lpstr>
      <vt:lpstr>Agenda</vt:lpstr>
      <vt:lpstr>PowerPoint プレゼンテーション</vt:lpstr>
      <vt:lpstr>PowerPoint プレゼンテーション</vt:lpstr>
      <vt:lpstr>1.2 Medical Inspection and Treatment by BAN</vt:lpstr>
      <vt:lpstr>1.3 Wireless BAN: Body Area Network</vt:lpstr>
      <vt:lpstr>1.4 BAN- Use Cases for Remote Medical Services</vt:lpstr>
      <vt:lpstr>1.5 BAN-base Universal Platform with Network Cloud, Data Mining  Server for Medical Healthcare</vt:lpstr>
      <vt:lpstr>1.6 Universal Platform Based on BAN, Cloud Network, and AI Data  Server for General Social Infrastructure beyond Medical Services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1.10 Remote Localization and Rescue of Missing Victims Using  Wireless Dependable BAN of Things/M2M</vt:lpstr>
      <vt:lpstr>PowerPoint プレゼンテーション</vt:lpstr>
      <vt:lpstr>PowerPoint プレゼンテーション</vt:lpstr>
      <vt:lpstr>PowerPoint プレゼンテーション</vt:lpstr>
      <vt:lpstr>2.1 Standard of Medical Wireless Body Area  Network(BAN);IEEE802.15.6</vt:lpstr>
      <vt:lpstr>2.2 Top View of IEEE Std 802.15.6</vt:lpstr>
      <vt:lpstr>PowerPoint プレゼンテーション</vt:lpstr>
      <vt:lpstr>2.4 Three Channel Access Modes</vt:lpstr>
      <vt:lpstr>2.5 Time-referenced Superframe w/ Beacon</vt:lpstr>
      <vt:lpstr>2.6 Worldwide UWB Regulations in 2012</vt:lpstr>
      <vt:lpstr>2.7 Radio Outdoor Uses in the Frequency  Band 7.25-9.00GHz (January 2021)</vt:lpstr>
      <vt:lpstr>2.8 Summary of IEEE802.15.6-2012 A standard, IEEE Std 802.15.6TM was completed and published in  Feb. 2012. In which, specifications of three PHY and common MAC  are defined to support various medical and non-medical consumer  applications.</vt:lpstr>
      <vt:lpstr>PowerPoint プレゼンテーション</vt:lpstr>
      <vt:lpstr>3.1 Necessity for Enhanced Dependability in 15.6 BAN</vt:lpstr>
      <vt:lpstr>3.2 Technical Challenges for Enhanced  Dependability</vt:lpstr>
      <vt:lpstr>3.3 Uniqueness different from existing standards  (1/2)</vt:lpstr>
      <vt:lpstr>3.3 Uniqueness different from existing standards  (2/2)</vt:lpstr>
      <vt:lpstr>3.4 Focused Issues in Amendment of std 15.6 BAN  with Enhanced Dependability</vt:lpstr>
      <vt:lpstr>PowerPoint プレゼンテーション</vt:lpstr>
      <vt:lpstr>4.1 Channel models and scenarios in IEEE802.15.6ma</vt:lpstr>
      <vt:lpstr>4.2 Brain-Machine-Interface(BMI): Wireless Body Area Network (BAN) with AI Machine-Learning and User-Interface</vt:lpstr>
      <vt:lpstr>4.2 BMI with Wireless BAN with AI Machine-Learning and User-Interface</vt:lpstr>
      <vt:lpstr>4.2 Channel models and scenarios in use case of BMI and BCI</vt:lpstr>
      <vt:lpstr>PowerPoint プレゼンテーション</vt:lpstr>
      <vt:lpstr>4.3 Channel models and scenarios for capsule endoscopy</vt:lpstr>
      <vt:lpstr>4.4 Channel and Environmental models of VBAN</vt:lpstr>
      <vt:lpstr>4.4 Use Case of Coexisting Multiple HBAN and VBAN</vt:lpstr>
      <vt:lpstr>4.4 Channel models and scenarios in IEEE802.15.6ma</vt:lpstr>
      <vt:lpstr>4.5 Classification of Channel and Environment Models for Human and Vehicle Body Area Networks (HBAN&amp;VBAN)</vt:lpstr>
      <vt:lpstr>PowerPoint プレゼンテーション</vt:lpstr>
      <vt:lpstr>5.1 Interference among BANs or BAN and other systems</vt:lpstr>
      <vt:lpstr>5.2 Interference among BANs or BAN and other systems</vt:lpstr>
      <vt:lpstr>5.3 Two-hop star topology extension</vt:lpstr>
      <vt:lpstr>5.4 TSN Possibility in WBAN 15.6ma</vt:lpstr>
      <vt:lpstr>5.4 Possible bridging in 802.15.6ma</vt:lpstr>
      <vt:lpstr>5.5 Coordinator to Coordinator Bridging</vt:lpstr>
      <vt:lpstr>5.6 TSN equipment to infrastructure</vt:lpstr>
      <vt:lpstr>5.7 TSN in the 15.6ma protocol stack</vt:lpstr>
      <vt:lpstr>5.7 TSN switch</vt:lpstr>
      <vt:lpstr>PowerPoint プレゼンテーション</vt:lpstr>
      <vt:lpstr>PowerPoint プレゼンテーション</vt:lpstr>
      <vt:lpstr>6.2 Approach for Intra and Inter System  Interference among BAN and Other PANs</vt:lpstr>
      <vt:lpstr>PowerPoint プレゼンテーション</vt:lpstr>
      <vt:lpstr>6.4 Space Domain Interference Mitigation</vt:lpstr>
      <vt:lpstr>PowerPoint プレゼンテーション</vt:lpstr>
      <vt:lpstr>6.6 Integrated Terminal to Avoid Mutual Interference in  case of overlaid coexisting BAN and other Radios  such as UWB-BAN and 4G/5G</vt:lpstr>
      <vt:lpstr>PowerPoint プレゼンテーション</vt:lpstr>
      <vt:lpstr>PowerPoint プレゼンテーション</vt:lpstr>
      <vt:lpstr>Definition of Coexistence Environment Levels</vt:lpstr>
      <vt:lpstr>Progress Report(1/5)</vt:lpstr>
      <vt:lpstr>Progress Report(2/5)</vt:lpstr>
      <vt:lpstr>Progress Report(3/5)</vt:lpstr>
      <vt:lpstr>Progress Report(4/5)</vt:lpstr>
      <vt:lpstr>Progress Report(5/5)</vt:lpstr>
      <vt:lpstr>PowerPoint プレゼンテーション</vt:lpstr>
      <vt:lpstr>PowerPoint プレゼンテーション</vt:lpstr>
      <vt:lpstr>7. Concluding Remark</vt:lpstr>
      <vt:lpstr>Contacts and Conference call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kohno-ryuji-ns@ynu.jp</dc:creator>
  <cp:lastModifiedBy>Kohno Ryuji</cp:lastModifiedBy>
  <cp:revision>16</cp:revision>
  <cp:lastPrinted>2021-07-14T12:43:36Z</cp:lastPrinted>
  <dcterms:created xsi:type="dcterms:W3CDTF">2021-05-25T15:20:10Z</dcterms:created>
  <dcterms:modified xsi:type="dcterms:W3CDTF">2023-05-15T19:11:17Z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2021-05-12T00:00:00Z</vt:filetime>
  </property>
  <property fmtid="{D5CDD505-2E9C-101B-9397-08002B2CF9AE}" pid="3" name="Creator">
    <vt:lpwstr>PowerPoint 用 Acrobat PDFMaker 15</vt:lpwstr>
  </property>
  <property fmtid="{D5CDD505-2E9C-101B-9397-08002B2CF9AE}" pid="4" name="LastSaved">
    <vt:filetime>2021-05-25T00:00:00Z</vt:filetime>
  </property>
</Properties>
</file>