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1252" r:id="rId43"/>
    <p:sldId id="795" r:id="rId44"/>
    <p:sldId id="297" r:id="rId45"/>
    <p:sldId id="298" r:id="rId46"/>
    <p:sldId id="304" r:id="rId47"/>
    <p:sldId id="1253" r:id="rId48"/>
    <p:sldId id="1254" r:id="rId49"/>
    <p:sldId id="1255" r:id="rId50"/>
  </p:sldIdLst>
  <p:sldSz cx="9144000" cy="6858000" type="screen4x3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>
      <p:cViewPr varScale="1">
        <p:scale>
          <a:sx n="72" d="100"/>
          <a:sy n="72" d="100"/>
        </p:scale>
        <p:origin x="10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AB14F-C761-4D3F-B480-3CE4FFAEA2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B200D1A-9A50-47A8-B392-23595CE1D99F}">
      <dgm:prSet phldrT="[Text]"/>
      <dgm:spPr/>
      <dgm:t>
        <a:bodyPr/>
        <a:lstStyle/>
        <a:p>
          <a:r>
            <a:rPr lang="en-US" dirty="0"/>
            <a:t>Use cases &amp; TRD &amp; Channel model  doc: July 2022</a:t>
          </a:r>
        </a:p>
      </dgm:t>
    </dgm:pt>
    <dgm:pt modelId="{54BFD2D8-CAAB-4B16-94F2-772020248AD6}" type="parTrans" cxnId="{6405074A-5821-4FAE-94E9-EB07788EF921}">
      <dgm:prSet/>
      <dgm:spPr/>
      <dgm:t>
        <a:bodyPr/>
        <a:lstStyle/>
        <a:p>
          <a:endParaRPr lang="en-US"/>
        </a:p>
      </dgm:t>
    </dgm:pt>
    <dgm:pt modelId="{577F6339-F5A4-4015-A048-8CEB47729A73}" type="sibTrans" cxnId="{6405074A-5821-4FAE-94E9-EB07788EF921}">
      <dgm:prSet/>
      <dgm:spPr/>
      <dgm:t>
        <a:bodyPr/>
        <a:lstStyle/>
        <a:p>
          <a:endParaRPr lang="en-US"/>
        </a:p>
      </dgm:t>
    </dgm:pt>
    <dgm:pt modelId="{4E43FC53-E531-41F3-8C42-DD5615BBB87E}">
      <dgm:prSet phldrT="[Text]"/>
      <dgm:spPr/>
      <dgm:t>
        <a:bodyPr/>
        <a:lstStyle/>
        <a:p>
          <a:r>
            <a:rPr lang="en-US" dirty="0"/>
            <a:t>Specification Framework Document: November 2022</a:t>
          </a:r>
        </a:p>
      </dgm:t>
    </dgm:pt>
    <dgm:pt modelId="{2775932B-DDE2-46C2-9364-D42F406E2E1D}" type="parTrans" cxnId="{D5F285BC-47AE-4EA3-9FC4-77741F58D0B3}">
      <dgm:prSet/>
      <dgm:spPr/>
      <dgm:t>
        <a:bodyPr/>
        <a:lstStyle/>
        <a:p>
          <a:endParaRPr lang="en-US"/>
        </a:p>
      </dgm:t>
    </dgm:pt>
    <dgm:pt modelId="{C766B90E-E9D9-484C-9499-DCA821BA73DC}" type="sibTrans" cxnId="{D5F285BC-47AE-4EA3-9FC4-77741F58D0B3}">
      <dgm:prSet/>
      <dgm:spPr/>
      <dgm:t>
        <a:bodyPr/>
        <a:lstStyle/>
        <a:p>
          <a:endParaRPr lang="en-US"/>
        </a:p>
      </dgm:t>
    </dgm:pt>
    <dgm:pt modelId="{D5B1FD51-6986-49DF-A167-67142C6F76A5}">
      <dgm:prSet phldrT="[Text]"/>
      <dgm:spPr/>
      <dgm:t>
        <a:bodyPr/>
        <a:lstStyle/>
        <a:p>
          <a:r>
            <a:rPr lang="en-US" dirty="0"/>
            <a:t>Draft Specification: January 2023</a:t>
          </a:r>
        </a:p>
      </dgm:t>
    </dgm:pt>
    <dgm:pt modelId="{33C8BDAC-52A3-4ABF-94E3-CB6B87D09FC2}" type="parTrans" cxnId="{4799166C-2B2E-47F8-941F-A8C6D44ECE69}">
      <dgm:prSet/>
      <dgm:spPr/>
      <dgm:t>
        <a:bodyPr/>
        <a:lstStyle/>
        <a:p>
          <a:endParaRPr lang="en-US"/>
        </a:p>
      </dgm:t>
    </dgm:pt>
    <dgm:pt modelId="{CACE9065-F259-4CB5-929D-8ACC349B9962}" type="sibTrans" cxnId="{4799166C-2B2E-47F8-941F-A8C6D44ECE69}">
      <dgm:prSet/>
      <dgm:spPr/>
      <dgm:t>
        <a:bodyPr/>
        <a:lstStyle/>
        <a:p>
          <a:endParaRPr lang="en-US"/>
        </a:p>
      </dgm:t>
    </dgm:pt>
    <dgm:pt modelId="{AF66C7BC-D167-45C9-8F02-1E0C31BC4F84}">
      <dgm:prSet phldrT="[Text]"/>
      <dgm:spPr/>
      <dgm:t>
        <a:bodyPr/>
        <a:lstStyle/>
        <a:p>
          <a:r>
            <a:rPr lang="en-US" dirty="0"/>
            <a:t>Call for proposals: September 2022</a:t>
          </a:r>
        </a:p>
      </dgm:t>
    </dgm:pt>
    <dgm:pt modelId="{AC7E7932-B406-4976-8349-AE629ED94CC7}" type="parTrans" cxnId="{97460A91-5344-432A-9583-F7EE9BC7B82B}">
      <dgm:prSet/>
      <dgm:spPr/>
      <dgm:t>
        <a:bodyPr/>
        <a:lstStyle/>
        <a:p>
          <a:endParaRPr lang="en-US"/>
        </a:p>
      </dgm:t>
    </dgm:pt>
    <dgm:pt modelId="{CE119DC8-5AA7-4A24-93F8-31D31E92965A}" type="sibTrans" cxnId="{97460A91-5344-432A-9583-F7EE9BC7B82B}">
      <dgm:prSet/>
      <dgm:spPr/>
      <dgm:t>
        <a:bodyPr/>
        <a:lstStyle/>
        <a:p>
          <a:endParaRPr lang="en-US"/>
        </a:p>
      </dgm:t>
    </dgm:pt>
    <dgm:pt modelId="{546FA647-71B7-4662-8B99-AD62F6CC21E9}">
      <dgm:prSet phldrT="[Text]"/>
      <dgm:spPr/>
      <dgm:t>
        <a:bodyPr/>
        <a:lstStyle/>
        <a:p>
          <a:r>
            <a:rPr lang="en-US" dirty="0"/>
            <a:t>802.15 Letter ballot: March 2023</a:t>
          </a:r>
        </a:p>
      </dgm:t>
    </dgm:pt>
    <dgm:pt modelId="{A6B01165-8C69-47AB-8D91-95417EA77062}" type="parTrans" cxnId="{57042C12-AC22-425C-A880-24C7719217C2}">
      <dgm:prSet/>
      <dgm:spPr/>
      <dgm:t>
        <a:bodyPr/>
        <a:lstStyle/>
        <a:p>
          <a:endParaRPr lang="en-US"/>
        </a:p>
      </dgm:t>
    </dgm:pt>
    <dgm:pt modelId="{E6C92C9D-2090-4C89-B1E6-47D7E76DE76C}" type="sibTrans" cxnId="{57042C12-AC22-425C-A880-24C7719217C2}">
      <dgm:prSet/>
      <dgm:spPr/>
      <dgm:t>
        <a:bodyPr/>
        <a:lstStyle/>
        <a:p>
          <a:endParaRPr lang="en-US"/>
        </a:p>
      </dgm:t>
    </dgm:pt>
    <dgm:pt modelId="{238B678A-2A9D-4B4D-A9AB-39CF993F5CA9}">
      <dgm:prSet phldrT="[Text]"/>
      <dgm:spPr/>
      <dgm:t>
        <a:bodyPr/>
        <a:lstStyle/>
        <a:p>
          <a:r>
            <a:rPr lang="en-US" dirty="0"/>
            <a:t>SA Sponsor ballot: July 2023</a:t>
          </a:r>
        </a:p>
      </dgm:t>
    </dgm:pt>
    <dgm:pt modelId="{1DD2C15B-6403-41BA-9FA0-F0873CEF8BCD}" type="parTrans" cxnId="{5F3206C0-6E07-43EE-AAB6-CA936456EBC7}">
      <dgm:prSet/>
      <dgm:spPr/>
      <dgm:t>
        <a:bodyPr/>
        <a:lstStyle/>
        <a:p>
          <a:endParaRPr lang="en-US"/>
        </a:p>
      </dgm:t>
    </dgm:pt>
    <dgm:pt modelId="{1F2A9BF4-4354-41E9-8438-BFEDC98C11D3}" type="sibTrans" cxnId="{5F3206C0-6E07-43EE-AAB6-CA936456EBC7}">
      <dgm:prSet/>
      <dgm:spPr/>
      <dgm:t>
        <a:bodyPr/>
        <a:lstStyle/>
        <a:p>
          <a:endParaRPr lang="en-US"/>
        </a:p>
      </dgm:t>
    </dgm:pt>
    <dgm:pt modelId="{A633F6D2-C9E5-4FE2-8B84-033E7E7C4ACA}">
      <dgm:prSet phldrT="[Text]"/>
      <dgm:spPr/>
      <dgm:t>
        <a:bodyPr/>
        <a:lstStyle/>
        <a:p>
          <a:r>
            <a:rPr lang="en-US" dirty="0" err="1"/>
            <a:t>RevCom</a:t>
          </a:r>
          <a:r>
            <a:rPr lang="en-US" dirty="0"/>
            <a:t> approval: December 2023</a:t>
          </a:r>
        </a:p>
      </dgm:t>
    </dgm:pt>
    <dgm:pt modelId="{79FE9E78-01CC-449D-876E-E24C730C1266}" type="parTrans" cxnId="{E8EFE471-9D5D-487B-AD65-A63E004750C5}">
      <dgm:prSet/>
      <dgm:spPr/>
      <dgm:t>
        <a:bodyPr/>
        <a:lstStyle/>
        <a:p>
          <a:endParaRPr lang="en-US"/>
        </a:p>
      </dgm:t>
    </dgm:pt>
    <dgm:pt modelId="{7308D237-0125-4183-AB26-CAF66839EB32}" type="sibTrans" cxnId="{E8EFE471-9D5D-487B-AD65-A63E004750C5}">
      <dgm:prSet/>
      <dgm:spPr/>
      <dgm:t>
        <a:bodyPr/>
        <a:lstStyle/>
        <a:p>
          <a:endParaRPr lang="en-US"/>
        </a:p>
      </dgm:t>
    </dgm:pt>
    <dgm:pt modelId="{B136AAD1-9BD3-4E48-9784-2CDE4288577E}" type="pres">
      <dgm:prSet presAssocID="{B3EAB14F-C761-4D3F-B480-3CE4FFAEA23E}" presName="Name0" presStyleCnt="0">
        <dgm:presLayoutVars>
          <dgm:dir/>
          <dgm:resizeHandles val="exact"/>
        </dgm:presLayoutVars>
      </dgm:prSet>
      <dgm:spPr/>
    </dgm:pt>
    <dgm:pt modelId="{F2B19CDB-9A25-430E-84B3-2D656EDB3ABB}" type="pres">
      <dgm:prSet presAssocID="{B3EAB14F-C761-4D3F-B480-3CE4FFAEA23E}" presName="arrow" presStyleLbl="bgShp" presStyleIdx="0" presStyleCnt="1"/>
      <dgm:spPr/>
    </dgm:pt>
    <dgm:pt modelId="{D8C4AA79-23E9-43D6-9D97-892FE877F041}" type="pres">
      <dgm:prSet presAssocID="{B3EAB14F-C761-4D3F-B480-3CE4FFAEA23E}" presName="points" presStyleCnt="0"/>
      <dgm:spPr/>
    </dgm:pt>
    <dgm:pt modelId="{EFA871E9-55B0-4E23-924D-BAA978B512FF}" type="pres">
      <dgm:prSet presAssocID="{7B200D1A-9A50-47A8-B392-23595CE1D99F}" presName="compositeA" presStyleCnt="0"/>
      <dgm:spPr/>
    </dgm:pt>
    <dgm:pt modelId="{A9DE7134-34C9-4FE8-A70A-56826BED3ACF}" type="pres">
      <dgm:prSet presAssocID="{7B200D1A-9A50-47A8-B392-23595CE1D99F}" presName="textA" presStyleLbl="revTx" presStyleIdx="0" presStyleCnt="7">
        <dgm:presLayoutVars>
          <dgm:bulletEnabled val="1"/>
        </dgm:presLayoutVars>
      </dgm:prSet>
      <dgm:spPr/>
    </dgm:pt>
    <dgm:pt modelId="{3194DB2F-0DA6-449B-BC4F-55ECD76E78B0}" type="pres">
      <dgm:prSet presAssocID="{7B200D1A-9A50-47A8-B392-23595CE1D99F}" presName="circleA" presStyleLbl="node1" presStyleIdx="0" presStyleCnt="7"/>
      <dgm:spPr/>
    </dgm:pt>
    <dgm:pt modelId="{08118216-8722-413F-B6CE-1F3B048A8478}" type="pres">
      <dgm:prSet presAssocID="{7B200D1A-9A50-47A8-B392-23595CE1D99F}" presName="spaceA" presStyleCnt="0"/>
      <dgm:spPr/>
    </dgm:pt>
    <dgm:pt modelId="{B984A945-5C63-4279-ADDD-B127C2CDB0B5}" type="pres">
      <dgm:prSet presAssocID="{577F6339-F5A4-4015-A048-8CEB47729A73}" presName="space" presStyleCnt="0"/>
      <dgm:spPr/>
    </dgm:pt>
    <dgm:pt modelId="{645B806B-0A55-445C-AB0A-612CD41C9B57}" type="pres">
      <dgm:prSet presAssocID="{AF66C7BC-D167-45C9-8F02-1E0C31BC4F84}" presName="compositeB" presStyleCnt="0"/>
      <dgm:spPr/>
    </dgm:pt>
    <dgm:pt modelId="{678E0597-0EE8-4EB5-A574-356F5388ED9E}" type="pres">
      <dgm:prSet presAssocID="{AF66C7BC-D167-45C9-8F02-1E0C31BC4F84}" presName="textB" presStyleLbl="revTx" presStyleIdx="1" presStyleCnt="7">
        <dgm:presLayoutVars>
          <dgm:bulletEnabled val="1"/>
        </dgm:presLayoutVars>
      </dgm:prSet>
      <dgm:spPr/>
    </dgm:pt>
    <dgm:pt modelId="{3F567A75-622E-4932-A351-DB0A34E47121}" type="pres">
      <dgm:prSet presAssocID="{AF66C7BC-D167-45C9-8F02-1E0C31BC4F84}" presName="circleB" presStyleLbl="node1" presStyleIdx="1" presStyleCnt="7"/>
      <dgm:spPr/>
    </dgm:pt>
    <dgm:pt modelId="{18FF87E2-C4CE-4EAC-A0AC-CD61E374B544}" type="pres">
      <dgm:prSet presAssocID="{AF66C7BC-D167-45C9-8F02-1E0C31BC4F84}" presName="spaceB" presStyleCnt="0"/>
      <dgm:spPr/>
    </dgm:pt>
    <dgm:pt modelId="{B1A434C5-AB7A-4452-B4D2-2AAB2826DEFB}" type="pres">
      <dgm:prSet presAssocID="{CE119DC8-5AA7-4A24-93F8-31D31E92965A}" presName="space" presStyleCnt="0"/>
      <dgm:spPr/>
    </dgm:pt>
    <dgm:pt modelId="{A490B3D9-EA9C-4F7A-BCDE-9B8DDD427B09}" type="pres">
      <dgm:prSet presAssocID="{4E43FC53-E531-41F3-8C42-DD5615BBB87E}" presName="compositeA" presStyleCnt="0"/>
      <dgm:spPr/>
    </dgm:pt>
    <dgm:pt modelId="{AD260D4E-4F81-47B3-B5F6-E28BC1F839BD}" type="pres">
      <dgm:prSet presAssocID="{4E43FC53-E531-41F3-8C42-DD5615BBB87E}" presName="textA" presStyleLbl="revTx" presStyleIdx="2" presStyleCnt="7">
        <dgm:presLayoutVars>
          <dgm:bulletEnabled val="1"/>
        </dgm:presLayoutVars>
      </dgm:prSet>
      <dgm:spPr/>
    </dgm:pt>
    <dgm:pt modelId="{D1881834-468D-4277-BE7C-683CEB8AB178}" type="pres">
      <dgm:prSet presAssocID="{4E43FC53-E531-41F3-8C42-DD5615BBB87E}" presName="circleA" presStyleLbl="node1" presStyleIdx="2" presStyleCnt="7"/>
      <dgm:spPr/>
    </dgm:pt>
    <dgm:pt modelId="{9FE582BB-141E-4AE7-9D22-B66FD4BC2E77}" type="pres">
      <dgm:prSet presAssocID="{4E43FC53-E531-41F3-8C42-DD5615BBB87E}" presName="spaceA" presStyleCnt="0"/>
      <dgm:spPr/>
    </dgm:pt>
    <dgm:pt modelId="{17D84355-186F-4CEE-8ABE-ECEEC25D9FE0}" type="pres">
      <dgm:prSet presAssocID="{C766B90E-E9D9-484C-9499-DCA821BA73DC}" presName="space" presStyleCnt="0"/>
      <dgm:spPr/>
    </dgm:pt>
    <dgm:pt modelId="{BFD122F7-A350-4B85-B7CA-6BABE7688235}" type="pres">
      <dgm:prSet presAssocID="{D5B1FD51-6986-49DF-A167-67142C6F76A5}" presName="compositeB" presStyleCnt="0"/>
      <dgm:spPr/>
    </dgm:pt>
    <dgm:pt modelId="{C2FEBDE2-E4ED-4DCD-BD2B-8DB8F2F35826}" type="pres">
      <dgm:prSet presAssocID="{D5B1FD51-6986-49DF-A167-67142C6F76A5}" presName="textB" presStyleLbl="revTx" presStyleIdx="3" presStyleCnt="7">
        <dgm:presLayoutVars>
          <dgm:bulletEnabled val="1"/>
        </dgm:presLayoutVars>
      </dgm:prSet>
      <dgm:spPr/>
    </dgm:pt>
    <dgm:pt modelId="{C69C5448-66A6-4AF0-AF48-3528C3F2AEB6}" type="pres">
      <dgm:prSet presAssocID="{D5B1FD51-6986-49DF-A167-67142C6F76A5}" presName="circleB" presStyleLbl="node1" presStyleIdx="3" presStyleCnt="7"/>
      <dgm:spPr/>
    </dgm:pt>
    <dgm:pt modelId="{E69DB3C5-AEAA-4409-ABF6-C17243C17B60}" type="pres">
      <dgm:prSet presAssocID="{D5B1FD51-6986-49DF-A167-67142C6F76A5}" presName="spaceB" presStyleCnt="0"/>
      <dgm:spPr/>
    </dgm:pt>
    <dgm:pt modelId="{8527F932-C83B-4C31-AB98-0579F83765AC}" type="pres">
      <dgm:prSet presAssocID="{CACE9065-F259-4CB5-929D-8ACC349B9962}" presName="space" presStyleCnt="0"/>
      <dgm:spPr/>
    </dgm:pt>
    <dgm:pt modelId="{C9F4B670-D6C9-4A46-89B6-2738D58963F6}" type="pres">
      <dgm:prSet presAssocID="{546FA647-71B7-4662-8B99-AD62F6CC21E9}" presName="compositeA" presStyleCnt="0"/>
      <dgm:spPr/>
    </dgm:pt>
    <dgm:pt modelId="{D82B4B60-0B3A-4847-BE80-7CA82B8A1BC0}" type="pres">
      <dgm:prSet presAssocID="{546FA647-71B7-4662-8B99-AD62F6CC21E9}" presName="textA" presStyleLbl="revTx" presStyleIdx="4" presStyleCnt="7">
        <dgm:presLayoutVars>
          <dgm:bulletEnabled val="1"/>
        </dgm:presLayoutVars>
      </dgm:prSet>
      <dgm:spPr/>
    </dgm:pt>
    <dgm:pt modelId="{FED9D7B1-4366-484B-8348-D9FD0F7819C7}" type="pres">
      <dgm:prSet presAssocID="{546FA647-71B7-4662-8B99-AD62F6CC21E9}" presName="circleA" presStyleLbl="node1" presStyleIdx="4" presStyleCnt="7"/>
      <dgm:spPr/>
    </dgm:pt>
    <dgm:pt modelId="{B158BF33-9395-4EF1-9B69-AD4D02318EBF}" type="pres">
      <dgm:prSet presAssocID="{546FA647-71B7-4662-8B99-AD62F6CC21E9}" presName="spaceA" presStyleCnt="0"/>
      <dgm:spPr/>
    </dgm:pt>
    <dgm:pt modelId="{2553A64B-7AD6-48BF-BC2C-BF6C54172D24}" type="pres">
      <dgm:prSet presAssocID="{E6C92C9D-2090-4C89-B1E6-47D7E76DE76C}" presName="space" presStyleCnt="0"/>
      <dgm:spPr/>
    </dgm:pt>
    <dgm:pt modelId="{C8029811-9245-4DDB-88B4-6E80C0B39E94}" type="pres">
      <dgm:prSet presAssocID="{238B678A-2A9D-4B4D-A9AB-39CF993F5CA9}" presName="compositeB" presStyleCnt="0"/>
      <dgm:spPr/>
    </dgm:pt>
    <dgm:pt modelId="{78C29BFB-6DD7-45AB-8E24-63D127F1FDB0}" type="pres">
      <dgm:prSet presAssocID="{238B678A-2A9D-4B4D-A9AB-39CF993F5CA9}" presName="textB" presStyleLbl="revTx" presStyleIdx="5" presStyleCnt="7">
        <dgm:presLayoutVars>
          <dgm:bulletEnabled val="1"/>
        </dgm:presLayoutVars>
      </dgm:prSet>
      <dgm:spPr/>
    </dgm:pt>
    <dgm:pt modelId="{BB2DF606-C0F9-49FD-84D0-7CA5E1B405BC}" type="pres">
      <dgm:prSet presAssocID="{238B678A-2A9D-4B4D-A9AB-39CF993F5CA9}" presName="circleB" presStyleLbl="node1" presStyleIdx="5" presStyleCnt="7"/>
      <dgm:spPr/>
    </dgm:pt>
    <dgm:pt modelId="{3D07AB8B-1502-4835-A59C-3A6BE9E517A7}" type="pres">
      <dgm:prSet presAssocID="{238B678A-2A9D-4B4D-A9AB-39CF993F5CA9}" presName="spaceB" presStyleCnt="0"/>
      <dgm:spPr/>
    </dgm:pt>
    <dgm:pt modelId="{022B13B9-9AB8-4523-85AA-924658FB32FA}" type="pres">
      <dgm:prSet presAssocID="{1F2A9BF4-4354-41E9-8438-BFEDC98C11D3}" presName="space" presStyleCnt="0"/>
      <dgm:spPr/>
    </dgm:pt>
    <dgm:pt modelId="{72861866-5CC9-4A89-B26E-59C74F913AC2}" type="pres">
      <dgm:prSet presAssocID="{A633F6D2-C9E5-4FE2-8B84-033E7E7C4ACA}" presName="compositeA" presStyleCnt="0"/>
      <dgm:spPr/>
    </dgm:pt>
    <dgm:pt modelId="{772FF4FD-17D8-4FEC-9C5A-4357F4B84113}" type="pres">
      <dgm:prSet presAssocID="{A633F6D2-C9E5-4FE2-8B84-033E7E7C4ACA}" presName="textA" presStyleLbl="revTx" presStyleIdx="6" presStyleCnt="7">
        <dgm:presLayoutVars>
          <dgm:bulletEnabled val="1"/>
        </dgm:presLayoutVars>
      </dgm:prSet>
      <dgm:spPr/>
    </dgm:pt>
    <dgm:pt modelId="{AA278167-FEB2-4413-AA06-8679E2E1945A}" type="pres">
      <dgm:prSet presAssocID="{A633F6D2-C9E5-4FE2-8B84-033E7E7C4ACA}" presName="circleA" presStyleLbl="node1" presStyleIdx="6" presStyleCnt="7"/>
      <dgm:spPr/>
    </dgm:pt>
    <dgm:pt modelId="{371A7EA1-F26E-4405-BB92-F14394146344}" type="pres">
      <dgm:prSet presAssocID="{A633F6D2-C9E5-4FE2-8B84-033E7E7C4ACA}" presName="spaceA" presStyleCnt="0"/>
      <dgm:spPr/>
    </dgm:pt>
  </dgm:ptLst>
  <dgm:cxnLst>
    <dgm:cxn modelId="{57042C12-AC22-425C-A880-24C7719217C2}" srcId="{B3EAB14F-C761-4D3F-B480-3CE4FFAEA23E}" destId="{546FA647-71B7-4662-8B99-AD62F6CC21E9}" srcOrd="4" destOrd="0" parTransId="{A6B01165-8C69-47AB-8D91-95417EA77062}" sibTransId="{E6C92C9D-2090-4C89-B1E6-47D7E76DE76C}"/>
    <dgm:cxn modelId="{6405074A-5821-4FAE-94E9-EB07788EF921}" srcId="{B3EAB14F-C761-4D3F-B480-3CE4FFAEA23E}" destId="{7B200D1A-9A50-47A8-B392-23595CE1D99F}" srcOrd="0" destOrd="0" parTransId="{54BFD2D8-CAAB-4B16-94F2-772020248AD6}" sibTransId="{577F6339-F5A4-4015-A048-8CEB47729A73}"/>
    <dgm:cxn modelId="{4799166C-2B2E-47F8-941F-A8C6D44ECE69}" srcId="{B3EAB14F-C761-4D3F-B480-3CE4FFAEA23E}" destId="{D5B1FD51-6986-49DF-A167-67142C6F76A5}" srcOrd="3" destOrd="0" parTransId="{33C8BDAC-52A3-4ABF-94E3-CB6B87D09FC2}" sibTransId="{CACE9065-F259-4CB5-929D-8ACC349B9962}"/>
    <dgm:cxn modelId="{E0316F4C-3B39-409A-982F-615087761FD9}" type="presOf" srcId="{4E43FC53-E531-41F3-8C42-DD5615BBB87E}" destId="{AD260D4E-4F81-47B3-B5F6-E28BC1F839BD}" srcOrd="0" destOrd="0" presId="urn:microsoft.com/office/officeart/2005/8/layout/hProcess11"/>
    <dgm:cxn modelId="{E8EFE471-9D5D-487B-AD65-A63E004750C5}" srcId="{B3EAB14F-C761-4D3F-B480-3CE4FFAEA23E}" destId="{A633F6D2-C9E5-4FE2-8B84-033E7E7C4ACA}" srcOrd="6" destOrd="0" parTransId="{79FE9E78-01CC-449D-876E-E24C730C1266}" sibTransId="{7308D237-0125-4183-AB26-CAF66839EB32}"/>
    <dgm:cxn modelId="{20B43F87-F74F-4BA4-8F4B-01999944973F}" type="presOf" srcId="{AF66C7BC-D167-45C9-8F02-1E0C31BC4F84}" destId="{678E0597-0EE8-4EB5-A574-356F5388ED9E}" srcOrd="0" destOrd="0" presId="urn:microsoft.com/office/officeart/2005/8/layout/hProcess11"/>
    <dgm:cxn modelId="{97460A91-5344-432A-9583-F7EE9BC7B82B}" srcId="{B3EAB14F-C761-4D3F-B480-3CE4FFAEA23E}" destId="{AF66C7BC-D167-45C9-8F02-1E0C31BC4F84}" srcOrd="1" destOrd="0" parTransId="{AC7E7932-B406-4976-8349-AE629ED94CC7}" sibTransId="{CE119DC8-5AA7-4A24-93F8-31D31E92965A}"/>
    <dgm:cxn modelId="{B62E6591-948F-483F-86F4-830E38E85649}" type="presOf" srcId="{7B200D1A-9A50-47A8-B392-23595CE1D99F}" destId="{A9DE7134-34C9-4FE8-A70A-56826BED3ACF}" srcOrd="0" destOrd="0" presId="urn:microsoft.com/office/officeart/2005/8/layout/hProcess11"/>
    <dgm:cxn modelId="{23ABC2A2-5AD8-4188-8592-F8F37F568727}" type="presOf" srcId="{B3EAB14F-C761-4D3F-B480-3CE4FFAEA23E}" destId="{B136AAD1-9BD3-4E48-9784-2CDE4288577E}" srcOrd="0" destOrd="0" presId="urn:microsoft.com/office/officeart/2005/8/layout/hProcess11"/>
    <dgm:cxn modelId="{9A3D43BB-B3DC-48FA-9DCC-34E93A4362D2}" type="presOf" srcId="{A633F6D2-C9E5-4FE2-8B84-033E7E7C4ACA}" destId="{772FF4FD-17D8-4FEC-9C5A-4357F4B84113}" srcOrd="0" destOrd="0" presId="urn:microsoft.com/office/officeart/2005/8/layout/hProcess11"/>
    <dgm:cxn modelId="{D5F285BC-47AE-4EA3-9FC4-77741F58D0B3}" srcId="{B3EAB14F-C761-4D3F-B480-3CE4FFAEA23E}" destId="{4E43FC53-E531-41F3-8C42-DD5615BBB87E}" srcOrd="2" destOrd="0" parTransId="{2775932B-DDE2-46C2-9364-D42F406E2E1D}" sibTransId="{C766B90E-E9D9-484C-9499-DCA821BA73DC}"/>
    <dgm:cxn modelId="{71FE1DBD-68DB-4E28-942D-DFAD9B4C44BB}" type="presOf" srcId="{238B678A-2A9D-4B4D-A9AB-39CF993F5CA9}" destId="{78C29BFB-6DD7-45AB-8E24-63D127F1FDB0}" srcOrd="0" destOrd="0" presId="urn:microsoft.com/office/officeart/2005/8/layout/hProcess11"/>
    <dgm:cxn modelId="{5F3206C0-6E07-43EE-AAB6-CA936456EBC7}" srcId="{B3EAB14F-C761-4D3F-B480-3CE4FFAEA23E}" destId="{238B678A-2A9D-4B4D-A9AB-39CF993F5CA9}" srcOrd="5" destOrd="0" parTransId="{1DD2C15B-6403-41BA-9FA0-F0873CEF8BCD}" sibTransId="{1F2A9BF4-4354-41E9-8438-BFEDC98C11D3}"/>
    <dgm:cxn modelId="{80E8D9E5-DA87-4B97-948A-F22CD441514B}" type="presOf" srcId="{546FA647-71B7-4662-8B99-AD62F6CC21E9}" destId="{D82B4B60-0B3A-4847-BE80-7CA82B8A1BC0}" srcOrd="0" destOrd="0" presId="urn:microsoft.com/office/officeart/2005/8/layout/hProcess11"/>
    <dgm:cxn modelId="{DF9FFDE9-E979-4911-987E-6F85B22BA5C1}" type="presOf" srcId="{D5B1FD51-6986-49DF-A167-67142C6F76A5}" destId="{C2FEBDE2-E4ED-4DCD-BD2B-8DB8F2F35826}" srcOrd="0" destOrd="0" presId="urn:microsoft.com/office/officeart/2005/8/layout/hProcess11"/>
    <dgm:cxn modelId="{AB6917E9-2D14-425C-B292-0CB773AD202A}" type="presParOf" srcId="{B136AAD1-9BD3-4E48-9784-2CDE4288577E}" destId="{F2B19CDB-9A25-430E-84B3-2D656EDB3ABB}" srcOrd="0" destOrd="0" presId="urn:microsoft.com/office/officeart/2005/8/layout/hProcess11"/>
    <dgm:cxn modelId="{4ABEC1EF-1471-4E99-92E1-854B7CE7E97F}" type="presParOf" srcId="{B136AAD1-9BD3-4E48-9784-2CDE4288577E}" destId="{D8C4AA79-23E9-43D6-9D97-892FE877F041}" srcOrd="1" destOrd="0" presId="urn:microsoft.com/office/officeart/2005/8/layout/hProcess11"/>
    <dgm:cxn modelId="{9C7C7527-64A9-461D-B612-B58D893BFAD9}" type="presParOf" srcId="{D8C4AA79-23E9-43D6-9D97-892FE877F041}" destId="{EFA871E9-55B0-4E23-924D-BAA978B512FF}" srcOrd="0" destOrd="0" presId="urn:microsoft.com/office/officeart/2005/8/layout/hProcess11"/>
    <dgm:cxn modelId="{32CA1DF3-A0A9-4681-B6DB-BD5DD1BB905A}" type="presParOf" srcId="{EFA871E9-55B0-4E23-924D-BAA978B512FF}" destId="{A9DE7134-34C9-4FE8-A70A-56826BED3ACF}" srcOrd="0" destOrd="0" presId="urn:microsoft.com/office/officeart/2005/8/layout/hProcess11"/>
    <dgm:cxn modelId="{644BFCD6-29F7-4645-95A3-7F4EFDCE9FCB}" type="presParOf" srcId="{EFA871E9-55B0-4E23-924D-BAA978B512FF}" destId="{3194DB2F-0DA6-449B-BC4F-55ECD76E78B0}" srcOrd="1" destOrd="0" presId="urn:microsoft.com/office/officeart/2005/8/layout/hProcess11"/>
    <dgm:cxn modelId="{40BC0318-F443-4DC2-B02B-CBAE4E7CF6AB}" type="presParOf" srcId="{EFA871E9-55B0-4E23-924D-BAA978B512FF}" destId="{08118216-8722-413F-B6CE-1F3B048A8478}" srcOrd="2" destOrd="0" presId="urn:microsoft.com/office/officeart/2005/8/layout/hProcess11"/>
    <dgm:cxn modelId="{30B15A54-AF53-4CBB-98E2-7C5ADE7B9845}" type="presParOf" srcId="{D8C4AA79-23E9-43D6-9D97-892FE877F041}" destId="{B984A945-5C63-4279-ADDD-B127C2CDB0B5}" srcOrd="1" destOrd="0" presId="urn:microsoft.com/office/officeart/2005/8/layout/hProcess11"/>
    <dgm:cxn modelId="{880BFE11-62C7-4845-A6EB-BAF5C5DC5DC7}" type="presParOf" srcId="{D8C4AA79-23E9-43D6-9D97-892FE877F041}" destId="{645B806B-0A55-445C-AB0A-612CD41C9B57}" srcOrd="2" destOrd="0" presId="urn:microsoft.com/office/officeart/2005/8/layout/hProcess11"/>
    <dgm:cxn modelId="{732019BC-EDEC-418E-B497-AAD35C607F41}" type="presParOf" srcId="{645B806B-0A55-445C-AB0A-612CD41C9B57}" destId="{678E0597-0EE8-4EB5-A574-356F5388ED9E}" srcOrd="0" destOrd="0" presId="urn:microsoft.com/office/officeart/2005/8/layout/hProcess11"/>
    <dgm:cxn modelId="{69E140DD-46D5-4859-A021-234212CE314A}" type="presParOf" srcId="{645B806B-0A55-445C-AB0A-612CD41C9B57}" destId="{3F567A75-622E-4932-A351-DB0A34E47121}" srcOrd="1" destOrd="0" presId="urn:microsoft.com/office/officeart/2005/8/layout/hProcess11"/>
    <dgm:cxn modelId="{275C7BF4-CC9D-4CCC-BC95-240427AE68DD}" type="presParOf" srcId="{645B806B-0A55-445C-AB0A-612CD41C9B57}" destId="{18FF87E2-C4CE-4EAC-A0AC-CD61E374B544}" srcOrd="2" destOrd="0" presId="urn:microsoft.com/office/officeart/2005/8/layout/hProcess11"/>
    <dgm:cxn modelId="{9ABA3ED8-2AF8-485F-833B-29C8B9E5FC4C}" type="presParOf" srcId="{D8C4AA79-23E9-43D6-9D97-892FE877F041}" destId="{B1A434C5-AB7A-4452-B4D2-2AAB2826DEFB}" srcOrd="3" destOrd="0" presId="urn:microsoft.com/office/officeart/2005/8/layout/hProcess11"/>
    <dgm:cxn modelId="{3C3C451F-1403-4732-8445-2B8D4A74E70B}" type="presParOf" srcId="{D8C4AA79-23E9-43D6-9D97-892FE877F041}" destId="{A490B3D9-EA9C-4F7A-BCDE-9B8DDD427B09}" srcOrd="4" destOrd="0" presId="urn:microsoft.com/office/officeart/2005/8/layout/hProcess11"/>
    <dgm:cxn modelId="{94DA79ED-0EB3-480C-A67A-3EB65C2DBFBC}" type="presParOf" srcId="{A490B3D9-EA9C-4F7A-BCDE-9B8DDD427B09}" destId="{AD260D4E-4F81-47B3-B5F6-E28BC1F839BD}" srcOrd="0" destOrd="0" presId="urn:microsoft.com/office/officeart/2005/8/layout/hProcess11"/>
    <dgm:cxn modelId="{AFEAE9F7-F4A2-4F88-BB91-F97085A1A331}" type="presParOf" srcId="{A490B3D9-EA9C-4F7A-BCDE-9B8DDD427B09}" destId="{D1881834-468D-4277-BE7C-683CEB8AB178}" srcOrd="1" destOrd="0" presId="urn:microsoft.com/office/officeart/2005/8/layout/hProcess11"/>
    <dgm:cxn modelId="{A6B50E73-8282-49E6-86B4-2FECF306556E}" type="presParOf" srcId="{A490B3D9-EA9C-4F7A-BCDE-9B8DDD427B09}" destId="{9FE582BB-141E-4AE7-9D22-B66FD4BC2E77}" srcOrd="2" destOrd="0" presId="urn:microsoft.com/office/officeart/2005/8/layout/hProcess11"/>
    <dgm:cxn modelId="{4D1AA580-95B8-4B03-A58C-E99ABED44157}" type="presParOf" srcId="{D8C4AA79-23E9-43D6-9D97-892FE877F041}" destId="{17D84355-186F-4CEE-8ABE-ECEEC25D9FE0}" srcOrd="5" destOrd="0" presId="urn:microsoft.com/office/officeart/2005/8/layout/hProcess11"/>
    <dgm:cxn modelId="{45842D7E-1DAD-43CA-93B7-CAE22400527F}" type="presParOf" srcId="{D8C4AA79-23E9-43D6-9D97-892FE877F041}" destId="{BFD122F7-A350-4B85-B7CA-6BABE7688235}" srcOrd="6" destOrd="0" presId="urn:microsoft.com/office/officeart/2005/8/layout/hProcess11"/>
    <dgm:cxn modelId="{11EFC3D0-8C38-4D31-B596-71FCF231D066}" type="presParOf" srcId="{BFD122F7-A350-4B85-B7CA-6BABE7688235}" destId="{C2FEBDE2-E4ED-4DCD-BD2B-8DB8F2F35826}" srcOrd="0" destOrd="0" presId="urn:microsoft.com/office/officeart/2005/8/layout/hProcess11"/>
    <dgm:cxn modelId="{2E6BF1F6-CFAA-42F7-87E6-AAAA0835464A}" type="presParOf" srcId="{BFD122F7-A350-4B85-B7CA-6BABE7688235}" destId="{C69C5448-66A6-4AF0-AF48-3528C3F2AEB6}" srcOrd="1" destOrd="0" presId="urn:microsoft.com/office/officeart/2005/8/layout/hProcess11"/>
    <dgm:cxn modelId="{E54A5469-5B28-4AC5-9B21-C23E67FF159D}" type="presParOf" srcId="{BFD122F7-A350-4B85-B7CA-6BABE7688235}" destId="{E69DB3C5-AEAA-4409-ABF6-C17243C17B60}" srcOrd="2" destOrd="0" presId="urn:microsoft.com/office/officeart/2005/8/layout/hProcess11"/>
    <dgm:cxn modelId="{D6450F8C-51C7-4DFD-9772-CF4E4D7E0D5C}" type="presParOf" srcId="{D8C4AA79-23E9-43D6-9D97-892FE877F041}" destId="{8527F932-C83B-4C31-AB98-0579F83765AC}" srcOrd="7" destOrd="0" presId="urn:microsoft.com/office/officeart/2005/8/layout/hProcess11"/>
    <dgm:cxn modelId="{3E39F98D-593B-4C4C-810B-7198196EFE4D}" type="presParOf" srcId="{D8C4AA79-23E9-43D6-9D97-892FE877F041}" destId="{C9F4B670-D6C9-4A46-89B6-2738D58963F6}" srcOrd="8" destOrd="0" presId="urn:microsoft.com/office/officeart/2005/8/layout/hProcess11"/>
    <dgm:cxn modelId="{005E3723-8D65-4EA7-8BBC-3EEE3D9899FA}" type="presParOf" srcId="{C9F4B670-D6C9-4A46-89B6-2738D58963F6}" destId="{D82B4B60-0B3A-4847-BE80-7CA82B8A1BC0}" srcOrd="0" destOrd="0" presId="urn:microsoft.com/office/officeart/2005/8/layout/hProcess11"/>
    <dgm:cxn modelId="{7AFC7990-938C-4118-AEAE-838E240C935A}" type="presParOf" srcId="{C9F4B670-D6C9-4A46-89B6-2738D58963F6}" destId="{FED9D7B1-4366-484B-8348-D9FD0F7819C7}" srcOrd="1" destOrd="0" presId="urn:microsoft.com/office/officeart/2005/8/layout/hProcess11"/>
    <dgm:cxn modelId="{4A10B7AE-7D90-4010-A16B-559BD73B4699}" type="presParOf" srcId="{C9F4B670-D6C9-4A46-89B6-2738D58963F6}" destId="{B158BF33-9395-4EF1-9B69-AD4D02318EBF}" srcOrd="2" destOrd="0" presId="urn:microsoft.com/office/officeart/2005/8/layout/hProcess11"/>
    <dgm:cxn modelId="{DD3071AD-23EF-4B05-A46A-0215476B2644}" type="presParOf" srcId="{D8C4AA79-23E9-43D6-9D97-892FE877F041}" destId="{2553A64B-7AD6-48BF-BC2C-BF6C54172D24}" srcOrd="9" destOrd="0" presId="urn:microsoft.com/office/officeart/2005/8/layout/hProcess11"/>
    <dgm:cxn modelId="{FD00DB66-6BF4-4655-B8EF-F7CF620012A0}" type="presParOf" srcId="{D8C4AA79-23E9-43D6-9D97-892FE877F041}" destId="{C8029811-9245-4DDB-88B4-6E80C0B39E94}" srcOrd="10" destOrd="0" presId="urn:microsoft.com/office/officeart/2005/8/layout/hProcess11"/>
    <dgm:cxn modelId="{D18D5BE4-21F3-46E0-B14A-2FC485931948}" type="presParOf" srcId="{C8029811-9245-4DDB-88B4-6E80C0B39E94}" destId="{78C29BFB-6DD7-45AB-8E24-63D127F1FDB0}" srcOrd="0" destOrd="0" presId="urn:microsoft.com/office/officeart/2005/8/layout/hProcess11"/>
    <dgm:cxn modelId="{515612E4-CFCF-45F3-AEDB-B8A347478BE8}" type="presParOf" srcId="{C8029811-9245-4DDB-88B4-6E80C0B39E94}" destId="{BB2DF606-C0F9-49FD-84D0-7CA5E1B405BC}" srcOrd="1" destOrd="0" presId="urn:microsoft.com/office/officeart/2005/8/layout/hProcess11"/>
    <dgm:cxn modelId="{EC33A852-2C74-4540-951F-4CBD3DC27F0F}" type="presParOf" srcId="{C8029811-9245-4DDB-88B4-6E80C0B39E94}" destId="{3D07AB8B-1502-4835-A59C-3A6BE9E517A7}" srcOrd="2" destOrd="0" presId="urn:microsoft.com/office/officeart/2005/8/layout/hProcess11"/>
    <dgm:cxn modelId="{239321F1-01E5-4CFD-86AB-6326EE27D21C}" type="presParOf" srcId="{D8C4AA79-23E9-43D6-9D97-892FE877F041}" destId="{022B13B9-9AB8-4523-85AA-924658FB32FA}" srcOrd="11" destOrd="0" presId="urn:microsoft.com/office/officeart/2005/8/layout/hProcess11"/>
    <dgm:cxn modelId="{059CA88D-CC28-49D0-ABA5-B79487E58CB5}" type="presParOf" srcId="{D8C4AA79-23E9-43D6-9D97-892FE877F041}" destId="{72861866-5CC9-4A89-B26E-59C74F913AC2}" srcOrd="12" destOrd="0" presId="urn:microsoft.com/office/officeart/2005/8/layout/hProcess11"/>
    <dgm:cxn modelId="{78B78BC5-BD16-4897-A247-780CAA4F24E4}" type="presParOf" srcId="{72861866-5CC9-4A89-B26E-59C74F913AC2}" destId="{772FF4FD-17D8-4FEC-9C5A-4357F4B84113}" srcOrd="0" destOrd="0" presId="urn:microsoft.com/office/officeart/2005/8/layout/hProcess11"/>
    <dgm:cxn modelId="{C8689290-9AAB-4EDB-9A58-A721720FAD11}" type="presParOf" srcId="{72861866-5CC9-4A89-B26E-59C74F913AC2}" destId="{AA278167-FEB2-4413-AA06-8679E2E1945A}" srcOrd="1" destOrd="0" presId="urn:microsoft.com/office/officeart/2005/8/layout/hProcess11"/>
    <dgm:cxn modelId="{91C885B5-4D09-4C96-852E-532C8F98C50A}" type="presParOf" srcId="{72861866-5CC9-4A89-B26E-59C74F913AC2}" destId="{371A7EA1-F26E-4405-BB92-F1439414634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19CDB-9A25-430E-84B3-2D656EDB3ABB}">
      <dsp:nvSpPr>
        <dsp:cNvPr id="0" name=""/>
        <dsp:cNvSpPr/>
      </dsp:nvSpPr>
      <dsp:spPr>
        <a:xfrm>
          <a:off x="0" y="979051"/>
          <a:ext cx="7886700" cy="130540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E7134-34C9-4FE8-A70A-56826BED3ACF}">
      <dsp:nvSpPr>
        <dsp:cNvPr id="0" name=""/>
        <dsp:cNvSpPr/>
      </dsp:nvSpPr>
      <dsp:spPr>
        <a:xfrm>
          <a:off x="606" y="0"/>
          <a:ext cx="97216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Use cases &amp; TRD &amp; Channel model  doc: July 2022</a:t>
          </a:r>
        </a:p>
      </dsp:txBody>
      <dsp:txXfrm>
        <a:off x="606" y="0"/>
        <a:ext cx="972166" cy="1305401"/>
      </dsp:txXfrm>
    </dsp:sp>
    <dsp:sp modelId="{3194DB2F-0DA6-449B-BC4F-55ECD76E78B0}">
      <dsp:nvSpPr>
        <dsp:cNvPr id="0" name=""/>
        <dsp:cNvSpPr/>
      </dsp:nvSpPr>
      <dsp:spPr>
        <a:xfrm>
          <a:off x="323514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E0597-0EE8-4EB5-A574-356F5388ED9E}">
      <dsp:nvSpPr>
        <dsp:cNvPr id="0" name=""/>
        <dsp:cNvSpPr/>
      </dsp:nvSpPr>
      <dsp:spPr>
        <a:xfrm>
          <a:off x="1021381" y="1958102"/>
          <a:ext cx="97216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Call for proposals: September 2022</a:t>
          </a:r>
        </a:p>
      </dsp:txBody>
      <dsp:txXfrm>
        <a:off x="1021381" y="1958102"/>
        <a:ext cx="972166" cy="1305401"/>
      </dsp:txXfrm>
    </dsp:sp>
    <dsp:sp modelId="{3F567A75-622E-4932-A351-DB0A34E47121}">
      <dsp:nvSpPr>
        <dsp:cNvPr id="0" name=""/>
        <dsp:cNvSpPr/>
      </dsp:nvSpPr>
      <dsp:spPr>
        <a:xfrm>
          <a:off x="1344289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60D4E-4F81-47B3-B5F6-E28BC1F839BD}">
      <dsp:nvSpPr>
        <dsp:cNvPr id="0" name=""/>
        <dsp:cNvSpPr/>
      </dsp:nvSpPr>
      <dsp:spPr>
        <a:xfrm>
          <a:off x="2042156" y="0"/>
          <a:ext cx="97216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Specification Framework Document: November 2022</a:t>
          </a:r>
        </a:p>
      </dsp:txBody>
      <dsp:txXfrm>
        <a:off x="2042156" y="0"/>
        <a:ext cx="972166" cy="1305401"/>
      </dsp:txXfrm>
    </dsp:sp>
    <dsp:sp modelId="{D1881834-468D-4277-BE7C-683CEB8AB178}">
      <dsp:nvSpPr>
        <dsp:cNvPr id="0" name=""/>
        <dsp:cNvSpPr/>
      </dsp:nvSpPr>
      <dsp:spPr>
        <a:xfrm>
          <a:off x="2365064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EBDE2-E4ED-4DCD-BD2B-8DB8F2F35826}">
      <dsp:nvSpPr>
        <dsp:cNvPr id="0" name=""/>
        <dsp:cNvSpPr/>
      </dsp:nvSpPr>
      <dsp:spPr>
        <a:xfrm>
          <a:off x="3062931" y="1958102"/>
          <a:ext cx="97216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Draft Specification: January 2023</a:t>
          </a:r>
        </a:p>
      </dsp:txBody>
      <dsp:txXfrm>
        <a:off x="3062931" y="1958102"/>
        <a:ext cx="972166" cy="1305401"/>
      </dsp:txXfrm>
    </dsp:sp>
    <dsp:sp modelId="{C69C5448-66A6-4AF0-AF48-3528C3F2AEB6}">
      <dsp:nvSpPr>
        <dsp:cNvPr id="0" name=""/>
        <dsp:cNvSpPr/>
      </dsp:nvSpPr>
      <dsp:spPr>
        <a:xfrm>
          <a:off x="3385839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B4B60-0B3A-4847-BE80-7CA82B8A1BC0}">
      <dsp:nvSpPr>
        <dsp:cNvPr id="0" name=""/>
        <dsp:cNvSpPr/>
      </dsp:nvSpPr>
      <dsp:spPr>
        <a:xfrm>
          <a:off x="4083706" y="0"/>
          <a:ext cx="97216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802.15 Letter ballot: March 2023</a:t>
          </a:r>
        </a:p>
      </dsp:txBody>
      <dsp:txXfrm>
        <a:off x="4083706" y="0"/>
        <a:ext cx="972166" cy="1305401"/>
      </dsp:txXfrm>
    </dsp:sp>
    <dsp:sp modelId="{FED9D7B1-4366-484B-8348-D9FD0F7819C7}">
      <dsp:nvSpPr>
        <dsp:cNvPr id="0" name=""/>
        <dsp:cNvSpPr/>
      </dsp:nvSpPr>
      <dsp:spPr>
        <a:xfrm>
          <a:off x="4406614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29BFB-6DD7-45AB-8E24-63D127F1FDB0}">
      <dsp:nvSpPr>
        <dsp:cNvPr id="0" name=""/>
        <dsp:cNvSpPr/>
      </dsp:nvSpPr>
      <dsp:spPr>
        <a:xfrm>
          <a:off x="5104481" y="1958102"/>
          <a:ext cx="97216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 Sponsor ballot: July 2023</a:t>
          </a:r>
        </a:p>
      </dsp:txBody>
      <dsp:txXfrm>
        <a:off x="5104481" y="1958102"/>
        <a:ext cx="972166" cy="1305401"/>
      </dsp:txXfrm>
    </dsp:sp>
    <dsp:sp modelId="{BB2DF606-C0F9-49FD-84D0-7CA5E1B405BC}">
      <dsp:nvSpPr>
        <dsp:cNvPr id="0" name=""/>
        <dsp:cNvSpPr/>
      </dsp:nvSpPr>
      <dsp:spPr>
        <a:xfrm>
          <a:off x="5427389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FF4FD-17D8-4FEC-9C5A-4357F4B84113}">
      <dsp:nvSpPr>
        <dsp:cNvPr id="0" name=""/>
        <dsp:cNvSpPr/>
      </dsp:nvSpPr>
      <dsp:spPr>
        <a:xfrm>
          <a:off x="6125256" y="0"/>
          <a:ext cx="97216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RevCom</a:t>
          </a:r>
          <a:r>
            <a:rPr lang="en-US" sz="1000" kern="1200" dirty="0"/>
            <a:t> approval: December 2023</a:t>
          </a:r>
        </a:p>
      </dsp:txBody>
      <dsp:txXfrm>
        <a:off x="6125256" y="0"/>
        <a:ext cx="972166" cy="1305401"/>
      </dsp:txXfrm>
    </dsp:sp>
    <dsp:sp modelId="{AA278167-FEB2-4413-AA06-8679E2E1945A}">
      <dsp:nvSpPr>
        <dsp:cNvPr id="0" name=""/>
        <dsp:cNvSpPr/>
      </dsp:nvSpPr>
      <dsp:spPr>
        <a:xfrm>
          <a:off x="6448164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60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660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ABBDFD0-F222-4A06-94E8-17BF5F9584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416539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2693"/>
            <a:ext cx="4434999" cy="35660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838" y="6742693"/>
            <a:ext cx="4434999" cy="35660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8B97F20-69AE-4706-9DDF-F6A262BCC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0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97F20-69AE-4706-9DDF-F6A262BCC78E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23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ja-JP"/>
              <a:t>doc.: IEEE 802.15-&lt;doc#&gt;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/>
            <a:r>
              <a:rPr lang="en-US" altLang="ja-JP"/>
              <a:t>Shoichi Kitazawa (ATR)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E3F-5094-4468-9CC9-C689E0F636B7}" type="slidenum">
              <a:rPr kumimoji="1" lang="ja-JP" altLang="en-US" smtClean="0"/>
              <a:pPr/>
              <a:t>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158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6125"/>
            <a:ext cx="4903788" cy="3678238"/>
          </a:xfrm>
          <a:ln/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9460" name="日付プレースホルダー 3"/>
          <p:cNvSpPr>
            <a:spLocks noGrp="1"/>
          </p:cNvSpPr>
          <p:nvPr>
            <p:ph type="dt" sz="quarter"/>
          </p:nvPr>
        </p:nvSpPr>
        <p:spPr>
          <a:xfrm>
            <a:off x="3815373" y="1"/>
            <a:ext cx="2918831" cy="49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1400" dirty="0">
                <a:ea typeface="Arial Unicode MS" pitchFamily="50" charset="-128"/>
                <a:cs typeface="Arial Unicode MS" pitchFamily="50" charset="-128"/>
              </a:rPr>
              <a:t>07/12/10</a:t>
            </a:r>
          </a:p>
        </p:txBody>
      </p:sp>
      <p:sp>
        <p:nvSpPr>
          <p:cNvPr id="19461" name="スライド番号プレースホルダー 4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400" dirty="0"/>
              <a:t>Page </a:t>
            </a:r>
            <a:fld id="{28B1BE53-0473-474E-A0A8-8E2CBAF09E75}" type="slidenum">
              <a:rPr lang="en-US" altLang="ja-JP" sz="2400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05845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Slide </a:t>
            </a:r>
            <a:fld id="{018E0977-DC1B-42DD-B45E-59C02A783531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July 2022</a:t>
            </a:r>
            <a:endParaRPr lang="en-US" altLang="ja-JP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00B3EB-094F-4448-A1B4-477052B47C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056" y="6475412"/>
            <a:ext cx="38164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ＭＳ Ｐゴシック" charset="-128"/>
              </a:defRPr>
            </a:lvl1pPr>
          </a:lstStyle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60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ja-JP"/>
              <a:t>July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5" dirty="0"/>
              <a:t>Slide</a:t>
            </a:r>
            <a:r>
              <a:rPr spc="-15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5040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Slide </a:t>
            </a:r>
            <a:fld id="{74847ECA-0452-41E3-B15B-04905DA18685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3C9B97-54FD-4B73-A403-71443ABF73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056" y="6475412"/>
            <a:ext cx="38164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ＭＳ Ｐゴシック" charset="-128"/>
              </a:defRPr>
            </a:lvl1pPr>
          </a:lstStyle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A8094A5-9854-4997-A198-F86A7BEBC2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July 2022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24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Slide </a:t>
            </a:r>
            <a:fld id="{BC763230-8612-4F82-9598-E8DB08C9F578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3CDD3C-4A6E-43B1-A08D-D8A63ACB6D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056" y="6475412"/>
            <a:ext cx="38164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ＭＳ Ｐゴシック" charset="-128"/>
              </a:defRPr>
            </a:lvl1pPr>
          </a:lstStyle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AF77D5D-6C5D-4DD5-B494-B645091FCAFB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July 2022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74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Slide </a:t>
            </a:r>
            <a:fld id="{F80C6039-A5FA-4F5B-9853-58798A63706D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A8EF3-0E6D-4A1A-950A-5D9E18B76C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056" y="6475412"/>
            <a:ext cx="38164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ＭＳ Ｐゴシック" charset="-128"/>
              </a:defRPr>
            </a:lvl1pPr>
          </a:lstStyle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F252AD-9861-4529-8BF1-D424A9D776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July 2022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27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Slide </a:t>
            </a:r>
            <a:fld id="{266A080E-4E30-4968-B029-7CF782D6220C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3A917-AB10-413C-905B-BCEDBC732A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056" y="6475412"/>
            <a:ext cx="38164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ＭＳ Ｐゴシック" charset="-128"/>
              </a:defRPr>
            </a:lvl1pPr>
          </a:lstStyle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56CC2A-6C3C-4AD3-B30B-D918765CB0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July 2022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536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96668-893F-4CF0-A202-913ECC14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9D5FCA-E16D-4801-B7E6-629F06F5B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ja-JP"/>
              <a:t>Slide </a:t>
            </a:r>
            <a:fld id="{EAFD9030-C83D-42D9-9BFB-ADDEB84EB1F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4FE3D-0CAB-4BCC-9D25-05B62C8757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July 2022</a:t>
            </a:r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754F0C-6C4A-4F55-A62E-6D33194AB7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08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81400" y="6512207"/>
            <a:ext cx="2133600" cy="36756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4D1D-F4F9-4A4B-B50F-B046AC901C27}" type="slidenum">
              <a:rPr lang="fi-FI" altLang="ja-JP"/>
              <a:pPr>
                <a:defRPr/>
              </a:pPr>
              <a:t>‹#›</a:t>
            </a:fld>
            <a:endParaRPr lang="fi-FI" altLang="ja-JP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7C6E5-F3E4-C9C6-F84E-6D02729958D8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July 2022</a:t>
            </a:r>
            <a:endParaRPr lang="en-US" altLang="ja-JP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BE8EFCA-BD0C-0E77-AA8D-9CA13FCFD1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481822"/>
            <a:ext cx="3353029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ea typeface="ＭＳ Ｐゴシック" charset="-128"/>
              </a:defRPr>
            </a:lvl1pPr>
          </a:lstStyle>
          <a:p>
            <a:r>
              <a:rPr lang="en-US" altLang="ja-JP" dirty="0"/>
              <a:t>Ryuji Kohno’(, Takumi Kobayashi (YNU/YRP-IAI)</a:t>
            </a:r>
          </a:p>
        </p:txBody>
      </p:sp>
    </p:spTree>
    <p:extLst>
      <p:ext uri="{BB962C8B-B14F-4D97-AF65-F5344CB8AC3E}">
        <p14:creationId xmlns:p14="http://schemas.microsoft.com/office/powerpoint/2010/main" val="1023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ＭＳ Ｐゴシック"/>
                <a:cs typeface="ＭＳ Ｐゴシック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0"/>
              <a:t>Ryuji Kohno’(, Takumi Kobayashi (YNU/YRP-IAI)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35370-3728-02C2-A318-674C3154A04C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84483" y="381000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July 2022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70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ja-JP"/>
              <a:t>July 2022</a:t>
            </a:r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5" dirty="0"/>
              <a:t>Slide</a:t>
            </a:r>
            <a:r>
              <a:rPr spc="-15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019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マスター タイトルの書式設定</a:t>
            </a:r>
            <a:endParaRPr lang="en-US" altLang="ja-JP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4766" y="6475413"/>
            <a:ext cx="5706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ea typeface="ＭＳ Ｐゴシック" charset="-128"/>
              </a:defRPr>
            </a:lvl1pPr>
          </a:lstStyle>
          <a:p>
            <a:r>
              <a:rPr lang="en-US" altLang="ja-JP"/>
              <a:t>Slide </a:t>
            </a:r>
            <a:fld id="{EAFD9030-C83D-42D9-9BFB-ADDEB84EB1F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95800" y="394156"/>
            <a:ext cx="39624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712788" lvl="4" indent="0" algn="r"/>
            <a:r>
              <a:rPr lang="en-US" altLang="ja-JP" sz="1400" b="1" dirty="0">
                <a:ea typeface="ＭＳ Ｐゴシック" charset="-128"/>
              </a:rPr>
              <a:t>doc.: IEEE 802.15-22-0389-00-06ma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2"/>
            <a:ext cx="90702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100" dirty="0">
                <a:ea typeface="ＭＳ Ｐゴシック" charset="-128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482" y="332601"/>
            <a:ext cx="22873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ea typeface="ＭＳ Ｐゴシック" charset="-128"/>
              </a:defRPr>
            </a:lvl1pPr>
          </a:lstStyle>
          <a:p>
            <a:r>
              <a:rPr lang="en-US" altLang="ja-JP"/>
              <a:t>July 2022</a:t>
            </a:r>
            <a:endParaRPr lang="en-US" altLang="ja-JP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BC45AD9-9BF0-47C6-AC9A-04B3BB126B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481822"/>
            <a:ext cx="3353029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ea typeface="ＭＳ Ｐゴシック" charset="-128"/>
              </a:defRPr>
            </a:lvl1pPr>
          </a:lstStyle>
          <a:p>
            <a:r>
              <a:rPr lang="en-US" altLang="ja-JP" dirty="0"/>
              <a:t>Ryuji Kohno’(, Takumi Kobayashi (YNU/YRP-IAI)</a:t>
            </a:r>
          </a:p>
        </p:txBody>
      </p:sp>
    </p:spTree>
    <p:extLst>
      <p:ext uri="{BB962C8B-B14F-4D97-AF65-F5344CB8AC3E}">
        <p14:creationId xmlns:p14="http://schemas.microsoft.com/office/powerpoint/2010/main" val="314410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7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hno@ynu.ac.j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kohno@yrp-iai.jp" TargetMode="External"/><Relationship Id="rId4" Type="http://schemas.openxmlformats.org/officeDocument/2006/relationships/hyperlink" Target="mailto:kobayashi-takumi-ch@ynu.ac.j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jpg"/><Relationship Id="rId2" Type="http://schemas.openxmlformats.org/officeDocument/2006/relationships/image" Target="../media/image61.png"/><Relationship Id="rId16" Type="http://schemas.openxmlformats.org/officeDocument/2006/relationships/image" Target="../media/image7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jpg"/><Relationship Id="rId11" Type="http://schemas.openxmlformats.org/officeDocument/2006/relationships/image" Target="../media/image69.jp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jpg"/><Relationship Id="rId4" Type="http://schemas.openxmlformats.org/officeDocument/2006/relationships/image" Target="../media/image12.jp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jp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jp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105.png"/><Relationship Id="rId3" Type="http://schemas.openxmlformats.org/officeDocument/2006/relationships/image" Target="../media/image77.png"/><Relationship Id="rId21" Type="http://schemas.openxmlformats.org/officeDocument/2006/relationships/image" Target="../media/image107.jp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6.png"/><Relationship Id="rId16" Type="http://schemas.openxmlformats.org/officeDocument/2006/relationships/image" Target="../media/image91.png"/><Relationship Id="rId20" Type="http://schemas.openxmlformats.org/officeDocument/2006/relationships/image" Target="../media/image10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4.png"/><Relationship Id="rId11" Type="http://schemas.openxmlformats.org/officeDocument/2006/relationships/image" Target="../media/image86.png"/><Relationship Id="rId5" Type="http://schemas.openxmlformats.org/officeDocument/2006/relationships/image" Target="../media/image103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8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10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105.png"/><Relationship Id="rId3" Type="http://schemas.openxmlformats.org/officeDocument/2006/relationships/image" Target="../media/image77.png"/><Relationship Id="rId21" Type="http://schemas.openxmlformats.org/officeDocument/2006/relationships/image" Target="../media/image111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6.png"/><Relationship Id="rId16" Type="http://schemas.openxmlformats.org/officeDocument/2006/relationships/image" Target="../media/image91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86.png"/><Relationship Id="rId5" Type="http://schemas.openxmlformats.org/officeDocument/2006/relationships/image" Target="../media/image109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8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1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26" Type="http://schemas.openxmlformats.org/officeDocument/2006/relationships/image" Target="../media/image161.jpg"/><Relationship Id="rId3" Type="http://schemas.openxmlformats.org/officeDocument/2006/relationships/image" Target="../media/image138.jpg"/><Relationship Id="rId21" Type="http://schemas.openxmlformats.org/officeDocument/2006/relationships/image" Target="../media/image156.jp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jpg"/><Relationship Id="rId33" Type="http://schemas.openxmlformats.org/officeDocument/2006/relationships/image" Target="../media/image168.png"/><Relationship Id="rId2" Type="http://schemas.openxmlformats.org/officeDocument/2006/relationships/image" Target="../media/image137.png"/><Relationship Id="rId16" Type="http://schemas.openxmlformats.org/officeDocument/2006/relationships/image" Target="../media/image151.png"/><Relationship Id="rId20" Type="http://schemas.openxmlformats.org/officeDocument/2006/relationships/image" Target="../media/image155.jpg"/><Relationship Id="rId29" Type="http://schemas.openxmlformats.org/officeDocument/2006/relationships/image" Target="../media/image1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24" Type="http://schemas.openxmlformats.org/officeDocument/2006/relationships/image" Target="../media/image159.jpg"/><Relationship Id="rId32" Type="http://schemas.openxmlformats.org/officeDocument/2006/relationships/image" Target="../media/image167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23" Type="http://schemas.openxmlformats.org/officeDocument/2006/relationships/image" Target="../media/image158.jpg"/><Relationship Id="rId28" Type="http://schemas.openxmlformats.org/officeDocument/2006/relationships/image" Target="../media/image163.png"/><Relationship Id="rId10" Type="http://schemas.openxmlformats.org/officeDocument/2006/relationships/image" Target="../media/image145.png"/><Relationship Id="rId19" Type="http://schemas.openxmlformats.org/officeDocument/2006/relationships/image" Target="../media/image154.jpg"/><Relationship Id="rId31" Type="http://schemas.openxmlformats.org/officeDocument/2006/relationships/image" Target="../media/image166.png"/><Relationship Id="rId4" Type="http://schemas.openxmlformats.org/officeDocument/2006/relationships/image" Target="../media/image139.jp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jpg"/><Relationship Id="rId27" Type="http://schemas.openxmlformats.org/officeDocument/2006/relationships/image" Target="../media/image162.jpg"/><Relationship Id="rId30" Type="http://schemas.openxmlformats.org/officeDocument/2006/relationships/image" Target="../media/image165.png"/><Relationship Id="rId8" Type="http://schemas.openxmlformats.org/officeDocument/2006/relationships/image" Target="../media/image1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ch@ynu.ac.jp" TargetMode="External"/><Relationship Id="rId2" Type="http://schemas.openxmlformats.org/officeDocument/2006/relationships/hyperlink" Target="mailto:kohno@ynu.ac.jp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jp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18159" y="621791"/>
            <a:ext cx="8418575" cy="463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93065" y="350659"/>
            <a:ext cx="8434070" cy="630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  <a:tabLst>
                <a:tab pos="5146040" algn="l"/>
              </a:tabLst>
            </a:pPr>
            <a:r>
              <a:rPr sz="1400" b="1" spc="-15" dirty="0">
                <a:latin typeface="Arial"/>
                <a:cs typeface="Arial"/>
              </a:rPr>
              <a:t>	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</a:t>
            </a:r>
            <a:r>
              <a:rPr lang="en-US" sz="1400" b="1" spc="-15" dirty="0">
                <a:latin typeface="Arial"/>
                <a:cs typeface="Arial"/>
              </a:rPr>
              <a:t>22-0389-00-06ma</a:t>
            </a:r>
            <a:endParaRPr lang="en-US" sz="1400" dirty="0">
              <a:latin typeface="Arial"/>
              <a:cs typeface="Arial"/>
            </a:endParaRPr>
          </a:p>
          <a:p>
            <a:pPr marL="12700" marR="62230" indent="213360" algn="just">
              <a:lnSpc>
                <a:spcPct val="100000"/>
              </a:lnSpc>
              <a:spcBef>
                <a:spcPts val="640"/>
              </a:spcBef>
            </a:pPr>
            <a:r>
              <a:rPr lang="en-US" sz="1600" b="1" u="sng" spc="-5" dirty="0">
                <a:latin typeface="Arial"/>
                <a:cs typeface="Arial"/>
              </a:rPr>
              <a:t>Project: </a:t>
            </a:r>
            <a:r>
              <a:rPr lang="en-US" sz="1600" b="1" u="sng" spc="5" dirty="0">
                <a:latin typeface="Arial"/>
                <a:cs typeface="Arial"/>
              </a:rPr>
              <a:t>IEEE </a:t>
            </a:r>
            <a:r>
              <a:rPr lang="en-US" sz="1600" b="1" u="sng" spc="-5" dirty="0">
                <a:latin typeface="Arial"/>
                <a:cs typeface="Arial"/>
              </a:rPr>
              <a:t>P802.15 </a:t>
            </a:r>
            <a:r>
              <a:rPr lang="en-US" sz="1600" b="1" u="sng" spc="5" dirty="0">
                <a:latin typeface="Arial"/>
                <a:cs typeface="Arial"/>
              </a:rPr>
              <a:t>Working </a:t>
            </a:r>
            <a:r>
              <a:rPr lang="en-US" sz="1600" b="1" u="sng" dirty="0">
                <a:latin typeface="Arial"/>
                <a:cs typeface="Arial"/>
              </a:rPr>
              <a:t>Group for Wireless Personal </a:t>
            </a:r>
            <a:r>
              <a:rPr lang="en-US" sz="1600" b="1" u="sng" spc="-25" dirty="0">
                <a:latin typeface="Arial"/>
                <a:cs typeface="Arial"/>
              </a:rPr>
              <a:t>Area </a:t>
            </a:r>
            <a:r>
              <a:rPr lang="en-US" sz="1600" b="1" u="sng" dirty="0">
                <a:latin typeface="Arial"/>
                <a:cs typeface="Arial"/>
              </a:rPr>
              <a:t>Networks </a:t>
            </a:r>
            <a:r>
              <a:rPr lang="en-US" sz="1600" b="1" u="sng" spc="-25" dirty="0">
                <a:latin typeface="Arial"/>
                <a:cs typeface="Arial"/>
              </a:rPr>
              <a:t>(WPANs)  </a:t>
            </a:r>
            <a:r>
              <a:rPr lang="en-US" sz="1400" b="1" spc="-15" dirty="0">
                <a:latin typeface="Arial"/>
                <a:cs typeface="Arial"/>
              </a:rPr>
              <a:t>Submission Title: </a:t>
            </a:r>
            <a:r>
              <a:rPr lang="en-US" sz="1400" spc="-15" dirty="0">
                <a:latin typeface="Arial"/>
                <a:cs typeface="Arial"/>
              </a:rPr>
              <a:t>[Overview of IG-DEP, SG6a, TG6a, and TG15.6ma </a:t>
            </a:r>
            <a:r>
              <a:rPr lang="en-US" sz="1400" spc="-10" dirty="0">
                <a:latin typeface="Arial"/>
                <a:cs typeface="Arial"/>
              </a:rPr>
              <a:t>for Revision of IEEE802.</a:t>
            </a:r>
            <a:r>
              <a:rPr lang="en-US" sz="1400" spc="-15" dirty="0">
                <a:latin typeface="Arial"/>
                <a:cs typeface="Arial"/>
              </a:rPr>
              <a:t>15.6-2012 Wireless </a:t>
            </a:r>
            <a:r>
              <a:rPr lang="en-US" sz="1400" spc="-5" dirty="0">
                <a:latin typeface="Arial"/>
                <a:cs typeface="Arial"/>
              </a:rPr>
              <a:t>BAN </a:t>
            </a:r>
            <a:r>
              <a:rPr lang="en-US" sz="1400" spc="-15" dirty="0">
                <a:latin typeface="Arial"/>
                <a:cs typeface="Arial"/>
              </a:rPr>
              <a:t>with Enhanced Dependability]  </a:t>
            </a:r>
          </a:p>
          <a:p>
            <a:pPr marL="12700" marR="62230" indent="-12700" algn="just">
              <a:lnSpc>
                <a:spcPct val="100000"/>
              </a:lnSpc>
              <a:spcBef>
                <a:spcPts val="640"/>
              </a:spcBef>
            </a:pPr>
            <a:r>
              <a:rPr lang="en-US" sz="1400" b="1" spc="-10" dirty="0">
                <a:latin typeface="Arial"/>
                <a:cs typeface="Arial"/>
              </a:rPr>
              <a:t>Date </a:t>
            </a:r>
            <a:r>
              <a:rPr lang="en-US" sz="1400" b="1" spc="-15" dirty="0">
                <a:latin typeface="Arial"/>
                <a:cs typeface="Arial"/>
              </a:rPr>
              <a:t>Submitted: </a:t>
            </a:r>
            <a:r>
              <a:rPr lang="en-US" sz="1400" spc="-10" dirty="0">
                <a:latin typeface="Arial"/>
                <a:cs typeface="Arial"/>
              </a:rPr>
              <a:t>[12 July </a:t>
            </a:r>
            <a:r>
              <a:rPr lang="en-US" sz="1400" spc="-15" dirty="0">
                <a:latin typeface="Arial"/>
                <a:cs typeface="Arial"/>
              </a:rPr>
              <a:t>2022]</a:t>
            </a:r>
            <a:endParaRPr lang="en-US" sz="1400" dirty="0">
              <a:latin typeface="Arial"/>
              <a:cs typeface="Arial"/>
            </a:endParaRPr>
          </a:p>
          <a:p>
            <a:pPr marL="12700" marR="342265" indent="-635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Source: </a:t>
            </a:r>
            <a:r>
              <a:rPr sz="1400" spc="-15" dirty="0">
                <a:latin typeface="Arial"/>
                <a:cs typeface="Arial"/>
              </a:rPr>
              <a:t>[Ryuji Kohno, </a:t>
            </a:r>
            <a:r>
              <a:rPr sz="1400" spc="-25" dirty="0">
                <a:latin typeface="Arial"/>
                <a:cs typeface="Arial"/>
              </a:rPr>
              <a:t>Takumi </a:t>
            </a:r>
            <a:r>
              <a:rPr sz="1400" spc="-15" dirty="0">
                <a:latin typeface="Arial"/>
                <a:cs typeface="Arial"/>
              </a:rPr>
              <a:t>Kobayashi] </a:t>
            </a:r>
            <a:r>
              <a:rPr sz="1400" spc="-20" dirty="0">
                <a:latin typeface="Arial"/>
                <a:cs typeface="Arial"/>
              </a:rPr>
              <a:t>[1;Yokohama </a:t>
            </a:r>
            <a:r>
              <a:rPr sz="1400" spc="-10" dirty="0">
                <a:latin typeface="Arial"/>
                <a:cs typeface="Arial"/>
              </a:rPr>
              <a:t>National University(YNU), </a:t>
            </a:r>
            <a:r>
              <a:rPr sz="1400" spc="-15" dirty="0">
                <a:latin typeface="Arial"/>
                <a:cs typeface="Arial"/>
              </a:rPr>
              <a:t>2;YRP International  </a:t>
            </a:r>
            <a:r>
              <a:rPr sz="1400" spc="-10" dirty="0">
                <a:latin typeface="Arial"/>
                <a:cs typeface="Arial"/>
              </a:rPr>
              <a:t>Alliance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Instiitute(YRP-IAI)]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Address [1; </a:t>
            </a:r>
            <a:r>
              <a:rPr sz="1400" spc="-15" dirty="0">
                <a:latin typeface="Arial"/>
                <a:cs typeface="Arial"/>
              </a:rPr>
              <a:t>79-5 </a:t>
            </a:r>
            <a:r>
              <a:rPr sz="1400" spc="-25" dirty="0">
                <a:latin typeface="Arial"/>
                <a:cs typeface="Arial"/>
              </a:rPr>
              <a:t>Tokiwadai, </a:t>
            </a:r>
            <a:r>
              <a:rPr sz="1400" spc="-15" dirty="0">
                <a:latin typeface="Arial"/>
                <a:cs typeface="Arial"/>
              </a:rPr>
              <a:t>Hodogaya-ku, </a:t>
            </a:r>
            <a:r>
              <a:rPr sz="1400" spc="-25" dirty="0">
                <a:latin typeface="Arial"/>
                <a:cs typeface="Arial"/>
              </a:rPr>
              <a:t>Yokohama, </a:t>
            </a:r>
            <a:r>
              <a:rPr sz="1400" spc="-15" dirty="0">
                <a:latin typeface="Arial"/>
                <a:cs typeface="Arial"/>
              </a:rPr>
              <a:t>Japan</a:t>
            </a:r>
            <a:r>
              <a:rPr sz="1400" spc="2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240-8501</a:t>
            </a:r>
            <a:endParaRPr sz="1400" dirty="0">
              <a:latin typeface="Arial"/>
              <a:cs typeface="Arial"/>
            </a:endParaRPr>
          </a:p>
          <a:p>
            <a:pPr marL="12700" marR="1657985" indent="7372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2; YRP1 Blg., </a:t>
            </a:r>
            <a:r>
              <a:rPr sz="1400" spc="-15" dirty="0">
                <a:latin typeface="Arial"/>
                <a:cs typeface="Arial"/>
              </a:rPr>
              <a:t>3-4 </a:t>
            </a:r>
            <a:r>
              <a:rPr sz="1400" spc="-10" dirty="0">
                <a:latin typeface="Arial"/>
                <a:cs typeface="Arial"/>
              </a:rPr>
              <a:t>HikarinoOka, </a:t>
            </a:r>
            <a:r>
              <a:rPr sz="1400" spc="-30" dirty="0">
                <a:latin typeface="Arial"/>
                <a:cs typeface="Arial"/>
              </a:rPr>
              <a:t>Yokosuka-City, </a:t>
            </a:r>
            <a:r>
              <a:rPr sz="1400" spc="-15" dirty="0">
                <a:latin typeface="Arial"/>
                <a:cs typeface="Arial"/>
              </a:rPr>
              <a:t>Kanagawa, Japan 239-0847 </a:t>
            </a:r>
            <a:r>
              <a:rPr sz="1400" spc="-5" dirty="0">
                <a:latin typeface="Arial"/>
                <a:cs typeface="Arial"/>
              </a:rPr>
              <a:t>]  </a:t>
            </a:r>
            <a:r>
              <a:rPr sz="1400" spc="-20" dirty="0">
                <a:latin typeface="Arial"/>
                <a:cs typeface="Arial"/>
              </a:rPr>
              <a:t>Voice:[1; +81-90-5408-0611], </a:t>
            </a:r>
            <a:r>
              <a:rPr sz="1400" spc="-40" dirty="0">
                <a:latin typeface="Arial"/>
                <a:cs typeface="Arial"/>
              </a:rPr>
              <a:t>FAX:</a:t>
            </a:r>
            <a:r>
              <a:rPr sz="1400" spc="254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[+81-45-383-5528],</a:t>
            </a:r>
            <a:endParaRPr sz="1400" dirty="0">
              <a:latin typeface="Arial"/>
              <a:cs typeface="Arial"/>
            </a:endParaRPr>
          </a:p>
          <a:p>
            <a:pPr marL="12700" marR="106045" indent="-63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Email:[1: </a:t>
            </a:r>
            <a:r>
              <a:rPr sz="1400" spc="-15" dirty="0">
                <a:latin typeface="Arial"/>
                <a:cs typeface="Arial"/>
                <a:hlinkClick r:id="rId3"/>
              </a:rPr>
              <a:t>kohno@ynu.ac.jp,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  <a:hlinkClick r:id="rId4"/>
              </a:rPr>
              <a:t>kobayashi-takumi-ch@ynu.ac.jp,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  <a:hlinkClick r:id="rId5"/>
              </a:rPr>
              <a:t>2:kohno@yrp-iai.jp,</a:t>
            </a:r>
            <a:r>
              <a:rPr sz="1400" spc="-10" dirty="0">
                <a:latin typeface="Arial"/>
                <a:cs typeface="Arial"/>
              </a:rPr>
              <a:t> kobayashi-takumi@yrp-  iai.jp]</a:t>
            </a:r>
            <a:endParaRPr sz="1400" dirty="0">
              <a:latin typeface="Arial"/>
              <a:cs typeface="Arial"/>
            </a:endParaRPr>
          </a:p>
          <a:p>
            <a:pPr marL="12700" marR="19050">
              <a:lnSpc>
                <a:spcPct val="100000"/>
              </a:lnSpc>
              <a:spcBef>
                <a:spcPts val="595"/>
              </a:spcBef>
              <a:tabLst>
                <a:tab pos="927100" algn="l"/>
                <a:tab pos="8034020" algn="l"/>
              </a:tabLst>
            </a:pPr>
            <a:r>
              <a:rPr sz="1400" b="1" spc="-15" dirty="0">
                <a:latin typeface="Arial"/>
                <a:cs typeface="Arial"/>
              </a:rPr>
              <a:t>Abstract:	</a:t>
            </a:r>
            <a:r>
              <a:rPr sz="1400" spc="-5" dirty="0">
                <a:latin typeface="Arial"/>
                <a:cs typeface="Arial"/>
              </a:rPr>
              <a:t>[This </a:t>
            </a:r>
            <a:r>
              <a:rPr sz="1400" spc="-10" dirty="0">
                <a:latin typeface="Arial"/>
                <a:cs typeface="Arial"/>
              </a:rPr>
              <a:t>document  summarizes </a:t>
            </a:r>
            <a:r>
              <a:rPr sz="1400" spc="-15" dirty="0">
                <a:latin typeface="Arial"/>
                <a:cs typeface="Arial"/>
              </a:rPr>
              <a:t>IG-DEP</a:t>
            </a:r>
            <a:r>
              <a:rPr lang="en-US" sz="1400" spc="-15" dirty="0">
                <a:latin typeface="Arial"/>
                <a:cs typeface="Arial"/>
              </a:rPr>
              <a:t>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SG15.6a </a:t>
            </a:r>
            <a:r>
              <a:rPr lang="en-US" sz="1400" spc="-10" dirty="0">
                <a:latin typeface="Arial"/>
                <a:cs typeface="Arial"/>
              </a:rPr>
              <a:t>, TG6a, and TG6ma a</a:t>
            </a:r>
            <a:r>
              <a:rPr sz="1400" spc="-10" dirty="0">
                <a:latin typeface="Arial"/>
                <a:cs typeface="Arial"/>
              </a:rPr>
              <a:t>ctivity for </a:t>
            </a:r>
            <a:r>
              <a:rPr lang="en-US" sz="1400" spc="-10" dirty="0">
                <a:latin typeface="Arial"/>
                <a:cs typeface="Arial"/>
              </a:rPr>
              <a:t>revision </a:t>
            </a:r>
            <a:r>
              <a:rPr sz="1400" spc="-10" dirty="0">
                <a:latin typeface="Arial"/>
                <a:cs typeface="Arial"/>
              </a:rPr>
              <a:t>amendment of</a:t>
            </a:r>
            <a:r>
              <a:rPr sz="1400" spc="3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IEEE802.15.6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-  </a:t>
            </a:r>
            <a:r>
              <a:rPr sz="1400" spc="-15" dirty="0">
                <a:latin typeface="Arial"/>
                <a:cs typeface="Arial"/>
              </a:rPr>
              <a:t>2012 Medical </a:t>
            </a:r>
            <a:r>
              <a:rPr sz="1400" spc="-10" dirty="0">
                <a:latin typeface="Arial"/>
                <a:cs typeface="Arial"/>
              </a:rPr>
              <a:t>Body Area Network(BAN) </a:t>
            </a:r>
            <a:r>
              <a:rPr sz="1400" spc="-15" dirty="0">
                <a:latin typeface="Arial"/>
                <a:cs typeface="Arial"/>
              </a:rPr>
              <a:t>corresponding </a:t>
            </a:r>
            <a:r>
              <a:rPr sz="1400" spc="-10" dirty="0">
                <a:latin typeface="Arial"/>
                <a:cs typeface="Arial"/>
              </a:rPr>
              <a:t>to increasing for </a:t>
            </a:r>
            <a:r>
              <a:rPr sz="1400" spc="-15" dirty="0">
                <a:latin typeface="Arial"/>
                <a:cs typeface="Arial"/>
              </a:rPr>
              <a:t>enhanced dependability </a:t>
            </a:r>
            <a:r>
              <a:rPr sz="1400" spc="-5" dirty="0">
                <a:latin typeface="Arial"/>
                <a:cs typeface="Arial"/>
              </a:rPr>
              <a:t>in  </a:t>
            </a:r>
            <a:r>
              <a:rPr sz="1400" spc="-35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ss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en</a:t>
            </a:r>
            <a:r>
              <a:rPr sz="1400" spc="-5" dirty="0">
                <a:latin typeface="Arial"/>
                <a:cs typeface="Arial"/>
              </a:rPr>
              <a:t>si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on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ro</a:t>
            </a:r>
            <a:r>
              <a:rPr sz="1400" spc="-5" dirty="0">
                <a:latin typeface="Arial"/>
                <a:cs typeface="Arial"/>
              </a:rPr>
              <a:t>lli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hu</a:t>
            </a:r>
            <a:r>
              <a:rPr sz="1400" spc="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 an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bod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ed</a:t>
            </a:r>
            <a:r>
              <a:rPr sz="1400" spc="-5" dirty="0">
                <a:latin typeface="Arial"/>
                <a:cs typeface="Arial"/>
              </a:rPr>
              <a:t>ic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l </a:t>
            </a:r>
            <a:r>
              <a:rPr sz="1400" spc="-15" dirty="0">
                <a:latin typeface="Arial"/>
                <a:cs typeface="Arial"/>
              </a:rPr>
              <a:t>hea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ar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au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ive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s.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ft</a:t>
            </a:r>
            <a:r>
              <a:rPr sz="1400" spc="-15" dirty="0">
                <a:latin typeface="Arial"/>
                <a:cs typeface="Arial"/>
              </a:rPr>
              <a:t>er  </a:t>
            </a:r>
            <a:r>
              <a:rPr sz="1400" spc="-10" dirty="0">
                <a:latin typeface="Arial"/>
                <a:cs typeface="Arial"/>
              </a:rPr>
              <a:t>quick overview of </a:t>
            </a:r>
            <a:r>
              <a:rPr sz="1400" spc="-15" dirty="0">
                <a:latin typeface="Arial"/>
                <a:cs typeface="Arial"/>
              </a:rPr>
              <a:t>IEEE802.15.6 -2012, </a:t>
            </a:r>
            <a:r>
              <a:rPr sz="1400" spc="-10" dirty="0">
                <a:latin typeface="Arial"/>
                <a:cs typeface="Arial"/>
              </a:rPr>
              <a:t>necessity of the amendment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described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such critical use </a:t>
            </a:r>
            <a:r>
              <a:rPr sz="1400" spc="-15" dirty="0">
                <a:latin typeface="Arial"/>
                <a:cs typeface="Arial"/>
              </a:rPr>
              <a:t>cases  </a:t>
            </a:r>
            <a:r>
              <a:rPr sz="1400" spc="-10" dirty="0">
                <a:latin typeface="Arial"/>
                <a:cs typeface="Arial"/>
              </a:rPr>
              <a:t>that various </a:t>
            </a:r>
            <a:r>
              <a:rPr sz="1400" spc="-20" dirty="0">
                <a:latin typeface="Arial"/>
                <a:cs typeface="Arial"/>
              </a:rPr>
              <a:t>types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interference </a:t>
            </a:r>
            <a:r>
              <a:rPr sz="1400" spc="-10" dirty="0">
                <a:latin typeface="Arial"/>
                <a:cs typeface="Arial"/>
              </a:rPr>
              <a:t>such as intra </a:t>
            </a:r>
            <a:r>
              <a:rPr sz="1400" spc="-5" dirty="0">
                <a:latin typeface="Arial"/>
                <a:cs typeface="Arial"/>
              </a:rPr>
              <a:t>BAN </a:t>
            </a:r>
            <a:r>
              <a:rPr sz="1400" spc="-15" dirty="0">
                <a:latin typeface="Arial"/>
                <a:cs typeface="Arial"/>
              </a:rPr>
              <a:t>interference </a:t>
            </a:r>
            <a:r>
              <a:rPr sz="1400" spc="-5" dirty="0">
                <a:latin typeface="Arial"/>
                <a:cs typeface="Arial"/>
              </a:rPr>
              <a:t>in multiple </a:t>
            </a:r>
            <a:r>
              <a:rPr sz="1400" spc="-10" dirty="0">
                <a:latin typeface="Arial"/>
                <a:cs typeface="Arial"/>
              </a:rPr>
              <a:t>overlaid </a:t>
            </a:r>
            <a:r>
              <a:rPr sz="1400" spc="-5" dirty="0">
                <a:latin typeface="Arial"/>
                <a:cs typeface="Arial"/>
              </a:rPr>
              <a:t>BANs, </a:t>
            </a:r>
            <a:r>
              <a:rPr sz="1400" spc="-15" dirty="0">
                <a:latin typeface="Arial"/>
                <a:cs typeface="Arial"/>
              </a:rPr>
              <a:t>interference  </a:t>
            </a:r>
            <a:r>
              <a:rPr sz="1400" spc="-10" dirty="0">
                <a:latin typeface="Arial"/>
                <a:cs typeface="Arial"/>
              </a:rPr>
              <a:t>among </a:t>
            </a:r>
            <a:r>
              <a:rPr sz="1400" spc="-5" dirty="0">
                <a:latin typeface="Arial"/>
                <a:cs typeface="Arial"/>
              </a:rPr>
              <a:t>BAN </a:t>
            </a:r>
            <a:r>
              <a:rPr sz="1400" spc="-15" dirty="0">
                <a:latin typeface="Arial"/>
                <a:cs typeface="Arial"/>
              </a:rPr>
              <a:t>and other </a:t>
            </a:r>
            <a:r>
              <a:rPr sz="1400" spc="-30" dirty="0">
                <a:latin typeface="Arial"/>
                <a:cs typeface="Arial"/>
              </a:rPr>
              <a:t>PANs </a:t>
            </a:r>
            <a:r>
              <a:rPr sz="1400" spc="-5" dirty="0">
                <a:latin typeface="Arial"/>
                <a:cs typeface="Arial"/>
              </a:rPr>
              <a:t>in some </a:t>
            </a:r>
            <a:r>
              <a:rPr sz="1400" spc="-10" dirty="0">
                <a:latin typeface="Arial"/>
                <a:cs typeface="Arial"/>
              </a:rPr>
              <a:t>overlaid </a:t>
            </a:r>
            <a:r>
              <a:rPr sz="1400" spc="-15" dirty="0">
                <a:latin typeface="Arial"/>
                <a:cs typeface="Arial"/>
              </a:rPr>
              <a:t>frequency band </a:t>
            </a:r>
            <a:r>
              <a:rPr sz="1400" spc="-10" dirty="0">
                <a:latin typeface="Arial"/>
                <a:cs typeface="Arial"/>
              </a:rPr>
              <a:t>etc. </a:t>
            </a:r>
            <a:r>
              <a:rPr sz="1400" spc="-15" dirty="0">
                <a:latin typeface="Arial"/>
                <a:cs typeface="Arial"/>
              </a:rPr>
              <a:t>Extension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BAN </a:t>
            </a:r>
            <a:r>
              <a:rPr sz="1400" spc="-15" dirty="0">
                <a:latin typeface="Arial"/>
                <a:cs typeface="Arial"/>
              </a:rPr>
              <a:t>from </a:t>
            </a:r>
            <a:r>
              <a:rPr sz="1400" spc="-10" dirty="0">
                <a:latin typeface="Arial"/>
                <a:cs typeface="Arial"/>
              </a:rPr>
              <a:t>human </a:t>
            </a:r>
            <a:r>
              <a:rPr sz="1400" spc="-15" dirty="0">
                <a:latin typeface="Arial"/>
                <a:cs typeface="Arial"/>
              </a:rPr>
              <a:t>body for  </a:t>
            </a:r>
            <a:r>
              <a:rPr sz="1400" spc="-10" dirty="0">
                <a:latin typeface="Arial"/>
                <a:cs typeface="Arial"/>
              </a:rPr>
              <a:t>medical </a:t>
            </a:r>
            <a:r>
              <a:rPr sz="1400" spc="-15" dirty="0">
                <a:latin typeface="Arial"/>
                <a:cs typeface="Arial"/>
              </a:rPr>
              <a:t>healthcare </a:t>
            </a:r>
            <a:r>
              <a:rPr sz="1400" spc="-10" dirty="0">
                <a:latin typeface="Arial"/>
                <a:cs typeface="Arial"/>
              </a:rPr>
              <a:t>to car </a:t>
            </a:r>
            <a:r>
              <a:rPr sz="1400" spc="-15" dirty="0">
                <a:latin typeface="Arial"/>
                <a:cs typeface="Arial"/>
              </a:rPr>
              <a:t>body </a:t>
            </a:r>
            <a:r>
              <a:rPr sz="1400" spc="-10" dirty="0">
                <a:latin typeface="Arial"/>
                <a:cs typeface="Arial"/>
              </a:rPr>
              <a:t>for automotive uses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their combination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discussed as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common  </a:t>
            </a:r>
            <a:r>
              <a:rPr sz="1400" spc="-15" dirty="0">
                <a:latin typeface="Arial"/>
                <a:cs typeface="Arial"/>
              </a:rPr>
              <a:t>standard.</a:t>
            </a:r>
            <a:r>
              <a:rPr lang="en-US" sz="1400" spc="-15" dirty="0">
                <a:latin typeface="Arial"/>
                <a:cs typeface="Arial"/>
              </a:rPr>
              <a:t>]</a:t>
            </a:r>
          </a:p>
          <a:p>
            <a:pPr marL="12700" marR="19050">
              <a:lnSpc>
                <a:spcPct val="100000"/>
              </a:lnSpc>
              <a:spcBef>
                <a:spcPts val="595"/>
              </a:spcBef>
              <a:tabLst>
                <a:tab pos="927100" algn="l"/>
                <a:tab pos="8034020" algn="l"/>
              </a:tabLst>
            </a:pPr>
            <a:r>
              <a:rPr sz="1400" b="1" spc="-15" dirty="0">
                <a:latin typeface="Arial"/>
                <a:cs typeface="Arial"/>
              </a:rPr>
              <a:t>Purpose:	</a:t>
            </a:r>
            <a:r>
              <a:rPr sz="1400" spc="-10" dirty="0">
                <a:latin typeface="Arial"/>
                <a:cs typeface="Arial"/>
              </a:rPr>
              <a:t>[information]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  <a:tabLst>
                <a:tab pos="927100" algn="l"/>
              </a:tabLst>
            </a:pPr>
            <a:r>
              <a:rPr sz="1400" b="1" spc="-15" dirty="0">
                <a:latin typeface="Arial"/>
                <a:cs typeface="Arial"/>
              </a:rPr>
              <a:t>Notice:	</a:t>
            </a:r>
            <a:r>
              <a:rPr sz="1400" spc="-5" dirty="0">
                <a:latin typeface="Arial"/>
                <a:cs typeface="Arial"/>
              </a:rPr>
              <a:t>This </a:t>
            </a:r>
            <a:r>
              <a:rPr sz="1400" spc="-10" dirty="0">
                <a:latin typeface="Arial"/>
                <a:cs typeface="Arial"/>
              </a:rPr>
              <a:t>document </a:t>
            </a:r>
            <a:r>
              <a:rPr sz="1400" spc="-15" dirty="0">
                <a:latin typeface="Arial"/>
                <a:cs typeface="Arial"/>
              </a:rPr>
              <a:t>has been prepared </a:t>
            </a:r>
            <a:r>
              <a:rPr sz="1400" spc="-10" dirty="0">
                <a:latin typeface="Arial"/>
                <a:cs typeface="Arial"/>
              </a:rPr>
              <a:t>to assist the IEEE </a:t>
            </a:r>
            <a:r>
              <a:rPr sz="1400" spc="-15" dirty="0">
                <a:latin typeface="Arial"/>
                <a:cs typeface="Arial"/>
              </a:rPr>
              <a:t>P802.15.  </a:t>
            </a: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5" dirty="0">
                <a:latin typeface="Arial"/>
                <a:cs typeface="Arial"/>
              </a:rPr>
              <a:t>offered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basis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for  </a:t>
            </a:r>
            <a:r>
              <a:rPr sz="1400" spc="-10" dirty="0">
                <a:latin typeface="Arial"/>
                <a:cs typeface="Arial"/>
              </a:rPr>
              <a:t>discussion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5" dirty="0">
                <a:latin typeface="Arial"/>
                <a:cs typeface="Arial"/>
              </a:rPr>
              <a:t>not </a:t>
            </a:r>
            <a:r>
              <a:rPr sz="1400" spc="-10" dirty="0">
                <a:latin typeface="Arial"/>
                <a:cs typeface="Arial"/>
              </a:rPr>
              <a:t>binding on the contributing individual(s) or </a:t>
            </a:r>
            <a:r>
              <a:rPr sz="1400" spc="-15" dirty="0">
                <a:latin typeface="Arial"/>
                <a:cs typeface="Arial"/>
              </a:rPr>
              <a:t>organization(s).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material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this  document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subject to </a:t>
            </a:r>
            <a:r>
              <a:rPr sz="1400" spc="-15" dirty="0">
                <a:latin typeface="Arial"/>
                <a:cs typeface="Arial"/>
              </a:rPr>
              <a:t>change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5" dirty="0">
                <a:latin typeface="Arial"/>
                <a:cs typeface="Arial"/>
              </a:rPr>
              <a:t>form and content </a:t>
            </a:r>
            <a:r>
              <a:rPr sz="1400" spc="-10" dirty="0">
                <a:latin typeface="Arial"/>
                <a:cs typeface="Arial"/>
              </a:rPr>
              <a:t>after </a:t>
            </a:r>
            <a:r>
              <a:rPr sz="1400" spc="-15" dirty="0">
                <a:latin typeface="Arial"/>
                <a:cs typeface="Arial"/>
              </a:rPr>
              <a:t>further </a:t>
            </a:r>
            <a:r>
              <a:rPr sz="1400" spc="-35" dirty="0">
                <a:latin typeface="Arial"/>
                <a:cs typeface="Arial"/>
              </a:rPr>
              <a:t>study.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5" dirty="0">
                <a:latin typeface="Arial"/>
                <a:cs typeface="Arial"/>
              </a:rPr>
              <a:t>contributor(s) </a:t>
            </a:r>
            <a:r>
              <a:rPr sz="1400" spc="-10" dirty="0">
                <a:latin typeface="Arial"/>
                <a:cs typeface="Arial"/>
              </a:rPr>
              <a:t>reserve(s) the </a:t>
            </a:r>
            <a:r>
              <a:rPr sz="1400" spc="-15" dirty="0">
                <a:latin typeface="Arial"/>
                <a:cs typeface="Arial"/>
              </a:rPr>
              <a:t>right 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add, </a:t>
            </a:r>
            <a:r>
              <a:rPr sz="1400" spc="-10" dirty="0">
                <a:latin typeface="Arial"/>
                <a:cs typeface="Arial"/>
              </a:rPr>
              <a:t>amend or </a:t>
            </a:r>
            <a:r>
              <a:rPr sz="1400" spc="-15" dirty="0">
                <a:latin typeface="Arial"/>
                <a:cs typeface="Arial"/>
              </a:rPr>
              <a:t>withdraw </a:t>
            </a:r>
            <a:r>
              <a:rPr sz="1400" spc="-10" dirty="0">
                <a:latin typeface="Arial"/>
                <a:cs typeface="Arial"/>
              </a:rPr>
              <a:t>material contained</a:t>
            </a:r>
            <a:r>
              <a:rPr sz="1400" spc="204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herein.</a:t>
            </a:r>
            <a:endParaRPr sz="1400" dirty="0">
              <a:latin typeface="Arial"/>
              <a:cs typeface="Arial"/>
            </a:endParaRPr>
          </a:p>
          <a:p>
            <a:pPr marL="12700" marR="81915">
              <a:lnSpc>
                <a:spcPct val="100000"/>
              </a:lnSpc>
              <a:tabLst>
                <a:tab pos="927100" algn="l"/>
              </a:tabLst>
            </a:pPr>
            <a:r>
              <a:rPr sz="1400" b="1" spc="-15" dirty="0">
                <a:latin typeface="Arial"/>
                <a:cs typeface="Arial"/>
              </a:rPr>
              <a:t>Release:	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contributor </a:t>
            </a:r>
            <a:r>
              <a:rPr sz="1400" spc="-15" dirty="0">
                <a:latin typeface="Arial"/>
                <a:cs typeface="Arial"/>
              </a:rPr>
              <a:t>acknowledges and </a:t>
            </a:r>
            <a:r>
              <a:rPr sz="1400" spc="-10" dirty="0">
                <a:latin typeface="Arial"/>
                <a:cs typeface="Arial"/>
              </a:rPr>
              <a:t>accepts that this contribution becomes the </a:t>
            </a:r>
            <a:r>
              <a:rPr sz="1400" spc="-15" dirty="0">
                <a:latin typeface="Arial"/>
                <a:cs typeface="Arial"/>
              </a:rPr>
              <a:t>property 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IEEE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be made publicly available by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P802.15.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4228" y="6474100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1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5140" y="6473210"/>
            <a:ext cx="305816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latin typeface="Times New Roman"/>
                <a:cs typeface="Times New Roman"/>
              </a:rPr>
              <a:t>Ryuji </a:t>
            </a:r>
            <a:r>
              <a:rPr sz="1200" spc="-10" dirty="0">
                <a:latin typeface="Times New Roman"/>
                <a:cs typeface="Times New Roman"/>
              </a:rPr>
              <a:t>Kohno, </a:t>
            </a:r>
            <a:r>
              <a:rPr sz="1200" spc="-25" dirty="0">
                <a:latin typeface="Times New Roman"/>
                <a:cs typeface="Times New Roman"/>
              </a:rPr>
              <a:t>Takumi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Kobayashi(YNU/YRP-IAI)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B3B02248-4EB6-9C43-C63A-7DC02574881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5AD0657-1475-5EAD-4DDB-6A0E318615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</a:t>
            </a:fld>
            <a:endParaRPr lang="en-US" altLang="ja-JP" spc="-10" dirty="0"/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09BF24D2-A8FB-FCCD-4341-26C54F2185F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July 2022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510595" y="6507090"/>
            <a:ext cx="1962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556260" marR="5080" indent="-60960">
              <a:lnSpc>
                <a:spcPct val="100000"/>
              </a:lnSpc>
            </a:pPr>
            <a:r>
              <a:rPr sz="2000" spc="-10" dirty="0"/>
              <a:t>1.6 </a:t>
            </a:r>
            <a:r>
              <a:rPr sz="2000" spc="-5" dirty="0"/>
              <a:t>Universal </a:t>
            </a:r>
            <a:r>
              <a:rPr sz="2000" spc="-10" dirty="0"/>
              <a:t>Platform Based </a:t>
            </a:r>
            <a:r>
              <a:rPr sz="2000" spc="-5" dirty="0"/>
              <a:t>on </a:t>
            </a:r>
            <a:r>
              <a:rPr sz="2000" spc="-25" dirty="0"/>
              <a:t>BAN, </a:t>
            </a:r>
            <a:r>
              <a:rPr sz="2000" spc="-5" dirty="0"/>
              <a:t>Cloud Network, and </a:t>
            </a:r>
            <a:r>
              <a:rPr sz="2000" spc="-45" dirty="0"/>
              <a:t>AI </a:t>
            </a:r>
            <a:r>
              <a:rPr sz="2000" spc="-5" dirty="0"/>
              <a:t>Data  </a:t>
            </a:r>
            <a:r>
              <a:rPr sz="2000" spc="-10" dirty="0"/>
              <a:t>Server </a:t>
            </a:r>
            <a:r>
              <a:rPr sz="2000" spc="-5" dirty="0"/>
              <a:t>for </a:t>
            </a:r>
            <a:r>
              <a:rPr sz="2000" spc="-10" dirty="0"/>
              <a:t>General Social Infrastructure beyond </a:t>
            </a:r>
            <a:r>
              <a:rPr sz="2000" spc="-5" dirty="0"/>
              <a:t>Medical</a:t>
            </a:r>
            <a:r>
              <a:rPr sz="2000" spc="229" dirty="0"/>
              <a:t> </a:t>
            </a:r>
            <a:r>
              <a:rPr sz="2000" spc="-10" dirty="0"/>
              <a:t>Services</a:t>
            </a:r>
            <a:endParaRPr sz="2000" dirty="0"/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1868FB9B-BD9A-4036-B4DB-D323C51AB52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0" y="6472238"/>
            <a:ext cx="754063" cy="182562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altLang="ja-JP"/>
              <a:t>July 2022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5724771" y="6472363"/>
            <a:ext cx="3179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Ryuji </a:t>
            </a:r>
            <a:r>
              <a:rPr sz="1200" spc="-5" dirty="0">
                <a:latin typeface="Arial"/>
                <a:cs typeface="Arial"/>
              </a:rPr>
              <a:t>Kohno, </a:t>
            </a:r>
            <a:r>
              <a:rPr sz="1200" spc="-30" dirty="0">
                <a:latin typeface="Arial"/>
                <a:cs typeface="Arial"/>
              </a:rPr>
              <a:t>Takumi</a:t>
            </a:r>
            <a:r>
              <a:rPr sz="1200" spc="-5" dirty="0">
                <a:latin typeface="Arial"/>
                <a:cs typeface="Arial"/>
              </a:rPr>
              <a:t> Kobayashi(YNU/YRP-IAI)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3295" y="1417320"/>
            <a:ext cx="8214359" cy="4995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58FCFFF-14B0-4FC6-8502-05EC1CC0EF99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A0F1C15-15EA-4532-9887-1D98E4DD724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B074622D-2FBD-4B7D-BB9D-6E1ACB88A8A9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A64C6C-556F-F0CF-CA19-63C57A46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10</a:t>
            </a:fld>
            <a:endParaRPr lang="fi-FI" altLang="ja-JP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D328EF9A-244A-BF6C-021B-BA0DCBD3F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57964" y="596659"/>
            <a:ext cx="7315200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2160" marR="5080" indent="-2030095">
              <a:lnSpc>
                <a:spcPts val="3290"/>
              </a:lnSpc>
            </a:pPr>
            <a:r>
              <a:rPr sz="2800" b="1" spc="5" dirty="0">
                <a:latin typeface="Arial"/>
                <a:cs typeface="Arial"/>
              </a:rPr>
              <a:t>1.7 </a:t>
            </a:r>
            <a:r>
              <a:rPr sz="2800" b="1" spc="-5" dirty="0">
                <a:latin typeface="Arial"/>
                <a:cs typeface="Arial"/>
              </a:rPr>
              <a:t>Extension of Use Cases of </a:t>
            </a:r>
            <a:r>
              <a:rPr sz="2800" b="1" spc="-30" dirty="0">
                <a:latin typeface="Arial"/>
                <a:cs typeface="Arial"/>
              </a:rPr>
              <a:t>BAN </a:t>
            </a:r>
            <a:r>
              <a:rPr sz="2800" b="1" spc="-20" dirty="0">
                <a:latin typeface="Arial"/>
                <a:cs typeface="Arial"/>
              </a:rPr>
              <a:t>beyond  </a:t>
            </a:r>
            <a:r>
              <a:rPr sz="2800" b="1" spc="5" dirty="0">
                <a:latin typeface="Arial"/>
                <a:cs typeface="Arial"/>
              </a:rPr>
              <a:t>Medical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Healthcare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0148" y="4078954"/>
            <a:ext cx="1711070" cy="1721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363320" y="4422447"/>
            <a:ext cx="148717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050" spc="-5" dirty="0">
                <a:latin typeface="Arial"/>
                <a:cs typeface="Arial"/>
              </a:rPr>
              <a:t>On </a:t>
            </a:r>
            <a:r>
              <a:rPr sz="1050" dirty="0">
                <a:latin typeface="Arial"/>
                <a:cs typeface="Arial"/>
              </a:rPr>
              <a:t>Chip </a:t>
            </a:r>
            <a:r>
              <a:rPr sz="1050" spc="-10" dirty="0">
                <a:latin typeface="Arial"/>
                <a:cs typeface="Arial"/>
              </a:rPr>
              <a:t>Antenna </a:t>
            </a:r>
            <a:r>
              <a:rPr sz="1050" spc="-15" dirty="0">
                <a:latin typeface="Arial"/>
                <a:cs typeface="Arial"/>
              </a:rPr>
              <a:t>and  </a:t>
            </a:r>
            <a:r>
              <a:rPr sz="1050" spc="5" dirty="0">
                <a:latin typeface="Arial"/>
                <a:cs typeface="Arial"/>
              </a:rPr>
              <a:t>Wireless </a:t>
            </a:r>
            <a:r>
              <a:rPr sz="1050" dirty="0">
                <a:latin typeface="Arial"/>
                <a:cs typeface="Arial"/>
              </a:rPr>
              <a:t>Network in</a:t>
            </a:r>
            <a:r>
              <a:rPr sz="1050" spc="-18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chio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24194" y="4354271"/>
            <a:ext cx="64325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1255"/>
              </a:lnSpc>
            </a:pPr>
            <a:r>
              <a:rPr sz="1050" dirty="0">
                <a:latin typeface="Arial"/>
                <a:cs typeface="Arial"/>
              </a:rPr>
              <a:t>MMIC</a:t>
            </a:r>
          </a:p>
          <a:p>
            <a:pPr algn="ctr">
              <a:lnSpc>
                <a:spcPts val="1255"/>
              </a:lnSpc>
            </a:pPr>
            <a:r>
              <a:rPr sz="1050" spc="5" dirty="0">
                <a:latin typeface="Arial"/>
                <a:cs typeface="Arial"/>
              </a:rPr>
              <a:t>(Flip</a:t>
            </a:r>
            <a:r>
              <a:rPr sz="1050" spc="-1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Chip)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26755" y="5132255"/>
            <a:ext cx="95631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latin typeface="Arial"/>
                <a:cs typeface="Arial"/>
              </a:rPr>
              <a:t>Multi-layer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BCB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72609" y="5202127"/>
            <a:ext cx="76136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Silicon</a:t>
            </a:r>
            <a:r>
              <a:rPr sz="1050" spc="-8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Base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5913" y="4044886"/>
            <a:ext cx="4213547" cy="2813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13943" y="3639308"/>
            <a:ext cx="2554605" cy="2508885"/>
          </a:xfrm>
          <a:custGeom>
            <a:avLst/>
            <a:gdLst/>
            <a:ahLst/>
            <a:cxnLst/>
            <a:rect l="l" t="t" r="r" b="b"/>
            <a:pathLst>
              <a:path w="2554605" h="2508885">
                <a:moveTo>
                  <a:pt x="2136127" y="0"/>
                </a:moveTo>
                <a:lnTo>
                  <a:pt x="418096" y="0"/>
                </a:lnTo>
                <a:lnTo>
                  <a:pt x="369337" y="2812"/>
                </a:lnTo>
                <a:lnTo>
                  <a:pt x="322230" y="11042"/>
                </a:lnTo>
                <a:lnTo>
                  <a:pt x="277088" y="24374"/>
                </a:lnTo>
                <a:lnTo>
                  <a:pt x="234227" y="42495"/>
                </a:lnTo>
                <a:lnTo>
                  <a:pt x="193958" y="65091"/>
                </a:lnTo>
                <a:lnTo>
                  <a:pt x="156597" y="91850"/>
                </a:lnTo>
                <a:lnTo>
                  <a:pt x="122456" y="122456"/>
                </a:lnTo>
                <a:lnTo>
                  <a:pt x="91850" y="156597"/>
                </a:lnTo>
                <a:lnTo>
                  <a:pt x="65091" y="193958"/>
                </a:lnTo>
                <a:lnTo>
                  <a:pt x="42495" y="234227"/>
                </a:lnTo>
                <a:lnTo>
                  <a:pt x="24374" y="277088"/>
                </a:lnTo>
                <a:lnTo>
                  <a:pt x="11042" y="322230"/>
                </a:lnTo>
                <a:lnTo>
                  <a:pt x="2812" y="369337"/>
                </a:lnTo>
                <a:lnTo>
                  <a:pt x="0" y="418096"/>
                </a:lnTo>
                <a:lnTo>
                  <a:pt x="0" y="2090420"/>
                </a:lnTo>
                <a:lnTo>
                  <a:pt x="2812" y="2139176"/>
                </a:lnTo>
                <a:lnTo>
                  <a:pt x="11042" y="2186281"/>
                </a:lnTo>
                <a:lnTo>
                  <a:pt x="24374" y="2231421"/>
                </a:lnTo>
                <a:lnTo>
                  <a:pt x="42495" y="2274281"/>
                </a:lnTo>
                <a:lnTo>
                  <a:pt x="65091" y="2314548"/>
                </a:lnTo>
                <a:lnTo>
                  <a:pt x="91850" y="2351909"/>
                </a:lnTo>
                <a:lnTo>
                  <a:pt x="122456" y="2386049"/>
                </a:lnTo>
                <a:lnTo>
                  <a:pt x="156597" y="2416654"/>
                </a:lnTo>
                <a:lnTo>
                  <a:pt x="193958" y="2443412"/>
                </a:lnTo>
                <a:lnTo>
                  <a:pt x="234227" y="2466008"/>
                </a:lnTo>
                <a:lnTo>
                  <a:pt x="277088" y="2484129"/>
                </a:lnTo>
                <a:lnTo>
                  <a:pt x="322230" y="2497461"/>
                </a:lnTo>
                <a:lnTo>
                  <a:pt x="369337" y="2505691"/>
                </a:lnTo>
                <a:lnTo>
                  <a:pt x="418096" y="2508504"/>
                </a:lnTo>
                <a:lnTo>
                  <a:pt x="2136127" y="2508504"/>
                </a:lnTo>
                <a:lnTo>
                  <a:pt x="2184886" y="2505691"/>
                </a:lnTo>
                <a:lnTo>
                  <a:pt x="2231993" y="2497461"/>
                </a:lnTo>
                <a:lnTo>
                  <a:pt x="2277135" y="2484129"/>
                </a:lnTo>
                <a:lnTo>
                  <a:pt x="2319996" y="2466008"/>
                </a:lnTo>
                <a:lnTo>
                  <a:pt x="2360265" y="2443412"/>
                </a:lnTo>
                <a:lnTo>
                  <a:pt x="2397626" y="2416654"/>
                </a:lnTo>
                <a:lnTo>
                  <a:pt x="2431767" y="2386049"/>
                </a:lnTo>
                <a:lnTo>
                  <a:pt x="2462373" y="2351909"/>
                </a:lnTo>
                <a:lnTo>
                  <a:pt x="2489132" y="2314548"/>
                </a:lnTo>
                <a:lnTo>
                  <a:pt x="2511728" y="2274281"/>
                </a:lnTo>
                <a:lnTo>
                  <a:pt x="2529849" y="2231421"/>
                </a:lnTo>
                <a:lnTo>
                  <a:pt x="2543181" y="2186281"/>
                </a:lnTo>
                <a:lnTo>
                  <a:pt x="2551411" y="2139176"/>
                </a:lnTo>
                <a:lnTo>
                  <a:pt x="2554224" y="2090420"/>
                </a:lnTo>
                <a:lnTo>
                  <a:pt x="2554224" y="418096"/>
                </a:lnTo>
                <a:lnTo>
                  <a:pt x="2551411" y="369337"/>
                </a:lnTo>
                <a:lnTo>
                  <a:pt x="2543181" y="322230"/>
                </a:lnTo>
                <a:lnTo>
                  <a:pt x="2529849" y="277088"/>
                </a:lnTo>
                <a:lnTo>
                  <a:pt x="2511728" y="234227"/>
                </a:lnTo>
                <a:lnTo>
                  <a:pt x="2489132" y="193958"/>
                </a:lnTo>
                <a:lnTo>
                  <a:pt x="2462373" y="156597"/>
                </a:lnTo>
                <a:lnTo>
                  <a:pt x="2431767" y="122456"/>
                </a:lnTo>
                <a:lnTo>
                  <a:pt x="2397626" y="91850"/>
                </a:lnTo>
                <a:lnTo>
                  <a:pt x="2360265" y="65091"/>
                </a:lnTo>
                <a:lnTo>
                  <a:pt x="2319996" y="42495"/>
                </a:lnTo>
                <a:lnTo>
                  <a:pt x="2277135" y="24374"/>
                </a:lnTo>
                <a:lnTo>
                  <a:pt x="2231993" y="11042"/>
                </a:lnTo>
                <a:lnTo>
                  <a:pt x="2184886" y="2812"/>
                </a:lnTo>
                <a:lnTo>
                  <a:pt x="2136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740151" y="3639318"/>
            <a:ext cx="2124710" cy="2508885"/>
          </a:xfrm>
          <a:custGeom>
            <a:avLst/>
            <a:gdLst/>
            <a:ahLst/>
            <a:cxnLst/>
            <a:rect l="l" t="t" r="r" b="b"/>
            <a:pathLst>
              <a:path w="2124710" h="2508885">
                <a:moveTo>
                  <a:pt x="1770367" y="0"/>
                </a:moveTo>
                <a:lnTo>
                  <a:pt x="354088" y="0"/>
                </a:lnTo>
                <a:lnTo>
                  <a:pt x="306041" y="3232"/>
                </a:lnTo>
                <a:lnTo>
                  <a:pt x="259959" y="12647"/>
                </a:lnTo>
                <a:lnTo>
                  <a:pt x="216262" y="27824"/>
                </a:lnTo>
                <a:lnTo>
                  <a:pt x="175374" y="48340"/>
                </a:lnTo>
                <a:lnTo>
                  <a:pt x="137717" y="73775"/>
                </a:lnTo>
                <a:lnTo>
                  <a:pt x="103711" y="103705"/>
                </a:lnTo>
                <a:lnTo>
                  <a:pt x="73779" y="137709"/>
                </a:lnTo>
                <a:lnTo>
                  <a:pt x="48344" y="175365"/>
                </a:lnTo>
                <a:lnTo>
                  <a:pt x="27826" y="216252"/>
                </a:lnTo>
                <a:lnTo>
                  <a:pt x="12648" y="259947"/>
                </a:lnTo>
                <a:lnTo>
                  <a:pt x="3232" y="306029"/>
                </a:lnTo>
                <a:lnTo>
                  <a:pt x="0" y="354075"/>
                </a:lnTo>
                <a:lnTo>
                  <a:pt x="0" y="2154415"/>
                </a:lnTo>
                <a:lnTo>
                  <a:pt x="3232" y="2202462"/>
                </a:lnTo>
                <a:lnTo>
                  <a:pt x="12648" y="2248544"/>
                </a:lnTo>
                <a:lnTo>
                  <a:pt x="27826" y="2292241"/>
                </a:lnTo>
                <a:lnTo>
                  <a:pt x="48344" y="2333129"/>
                </a:lnTo>
                <a:lnTo>
                  <a:pt x="73779" y="2370786"/>
                </a:lnTo>
                <a:lnTo>
                  <a:pt x="103711" y="2404792"/>
                </a:lnTo>
                <a:lnTo>
                  <a:pt x="137717" y="2434724"/>
                </a:lnTo>
                <a:lnTo>
                  <a:pt x="175374" y="2460159"/>
                </a:lnTo>
                <a:lnTo>
                  <a:pt x="216262" y="2480677"/>
                </a:lnTo>
                <a:lnTo>
                  <a:pt x="259959" y="2495855"/>
                </a:lnTo>
                <a:lnTo>
                  <a:pt x="306041" y="2505271"/>
                </a:lnTo>
                <a:lnTo>
                  <a:pt x="354088" y="2508504"/>
                </a:lnTo>
                <a:lnTo>
                  <a:pt x="1770367" y="2508504"/>
                </a:lnTo>
                <a:lnTo>
                  <a:pt x="1818414" y="2505271"/>
                </a:lnTo>
                <a:lnTo>
                  <a:pt x="1864496" y="2495855"/>
                </a:lnTo>
                <a:lnTo>
                  <a:pt x="1908193" y="2480677"/>
                </a:lnTo>
                <a:lnTo>
                  <a:pt x="1949081" y="2460159"/>
                </a:lnTo>
                <a:lnTo>
                  <a:pt x="1986738" y="2434724"/>
                </a:lnTo>
                <a:lnTo>
                  <a:pt x="2020744" y="2404792"/>
                </a:lnTo>
                <a:lnTo>
                  <a:pt x="2050676" y="2370786"/>
                </a:lnTo>
                <a:lnTo>
                  <a:pt x="2076111" y="2333129"/>
                </a:lnTo>
                <a:lnTo>
                  <a:pt x="2096629" y="2292241"/>
                </a:lnTo>
                <a:lnTo>
                  <a:pt x="2111807" y="2248544"/>
                </a:lnTo>
                <a:lnTo>
                  <a:pt x="2121223" y="2202462"/>
                </a:lnTo>
                <a:lnTo>
                  <a:pt x="2124456" y="2154415"/>
                </a:lnTo>
                <a:lnTo>
                  <a:pt x="2124456" y="354075"/>
                </a:lnTo>
                <a:lnTo>
                  <a:pt x="2121223" y="306029"/>
                </a:lnTo>
                <a:lnTo>
                  <a:pt x="2111807" y="259947"/>
                </a:lnTo>
                <a:lnTo>
                  <a:pt x="2096629" y="216252"/>
                </a:lnTo>
                <a:lnTo>
                  <a:pt x="2076111" y="175365"/>
                </a:lnTo>
                <a:lnTo>
                  <a:pt x="2050676" y="137709"/>
                </a:lnTo>
                <a:lnTo>
                  <a:pt x="2020744" y="103705"/>
                </a:lnTo>
                <a:lnTo>
                  <a:pt x="1986738" y="73775"/>
                </a:lnTo>
                <a:lnTo>
                  <a:pt x="1949081" y="48340"/>
                </a:lnTo>
                <a:lnTo>
                  <a:pt x="1908193" y="27824"/>
                </a:lnTo>
                <a:lnTo>
                  <a:pt x="1864496" y="12647"/>
                </a:lnTo>
                <a:lnTo>
                  <a:pt x="1818414" y="3232"/>
                </a:lnTo>
                <a:lnTo>
                  <a:pt x="1770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584960" y="3642359"/>
            <a:ext cx="2282951" cy="2502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267457" y="5391911"/>
            <a:ext cx="192405" cy="116205"/>
          </a:xfrm>
          <a:custGeom>
            <a:avLst/>
            <a:gdLst/>
            <a:ahLst/>
            <a:cxnLst/>
            <a:rect l="l" t="t" r="r" b="b"/>
            <a:pathLst>
              <a:path w="192404" h="116204">
                <a:moveTo>
                  <a:pt x="75323" y="0"/>
                </a:moveTo>
                <a:lnTo>
                  <a:pt x="0" y="21247"/>
                </a:lnTo>
                <a:lnTo>
                  <a:pt x="67894" y="44627"/>
                </a:lnTo>
                <a:lnTo>
                  <a:pt x="44551" y="52069"/>
                </a:lnTo>
                <a:lnTo>
                  <a:pt x="109270" y="74383"/>
                </a:lnTo>
                <a:lnTo>
                  <a:pt x="89115" y="79692"/>
                </a:lnTo>
                <a:lnTo>
                  <a:pt x="192023" y="115823"/>
                </a:lnTo>
                <a:lnTo>
                  <a:pt x="131546" y="69075"/>
                </a:lnTo>
                <a:lnTo>
                  <a:pt x="147459" y="64820"/>
                </a:lnTo>
                <a:lnTo>
                  <a:pt x="98666" y="37185"/>
                </a:lnTo>
                <a:lnTo>
                  <a:pt x="114579" y="32943"/>
                </a:lnTo>
                <a:lnTo>
                  <a:pt x="75323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268981" y="5393435"/>
            <a:ext cx="192405" cy="116205"/>
          </a:xfrm>
          <a:custGeom>
            <a:avLst/>
            <a:gdLst/>
            <a:ahLst/>
            <a:cxnLst/>
            <a:rect l="l" t="t" r="r" b="b"/>
            <a:pathLst>
              <a:path w="192404" h="116204">
                <a:moveTo>
                  <a:pt x="75323" y="0"/>
                </a:moveTo>
                <a:lnTo>
                  <a:pt x="0" y="21247"/>
                </a:lnTo>
                <a:lnTo>
                  <a:pt x="67894" y="44627"/>
                </a:lnTo>
                <a:lnTo>
                  <a:pt x="44551" y="52069"/>
                </a:lnTo>
                <a:lnTo>
                  <a:pt x="109270" y="74383"/>
                </a:lnTo>
                <a:lnTo>
                  <a:pt x="89115" y="79692"/>
                </a:lnTo>
                <a:lnTo>
                  <a:pt x="192023" y="115823"/>
                </a:lnTo>
                <a:lnTo>
                  <a:pt x="131546" y="69075"/>
                </a:lnTo>
                <a:lnTo>
                  <a:pt x="147459" y="64820"/>
                </a:lnTo>
                <a:lnTo>
                  <a:pt x="98666" y="37185"/>
                </a:lnTo>
                <a:lnTo>
                  <a:pt x="114579" y="32943"/>
                </a:lnTo>
                <a:lnTo>
                  <a:pt x="75323" y="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080139" y="4010489"/>
            <a:ext cx="1159298" cy="1578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000896" y="5192942"/>
            <a:ext cx="257175" cy="388620"/>
          </a:xfrm>
          <a:custGeom>
            <a:avLst/>
            <a:gdLst/>
            <a:ahLst/>
            <a:cxnLst/>
            <a:rect l="l" t="t" r="r" b="b"/>
            <a:pathLst>
              <a:path w="257175" h="388620">
                <a:moveTo>
                  <a:pt x="256623" y="952"/>
                </a:moveTo>
                <a:lnTo>
                  <a:pt x="206593" y="0"/>
                </a:lnTo>
                <a:lnTo>
                  <a:pt x="159463" y="7256"/>
                </a:lnTo>
                <a:lnTo>
                  <a:pt x="116346" y="22086"/>
                </a:lnTo>
                <a:lnTo>
                  <a:pt x="78355" y="43851"/>
                </a:lnTo>
                <a:lnTo>
                  <a:pt x="46603" y="71916"/>
                </a:lnTo>
                <a:lnTo>
                  <a:pt x="22203" y="105644"/>
                </a:lnTo>
                <a:lnTo>
                  <a:pt x="6267" y="144398"/>
                </a:lnTo>
                <a:lnTo>
                  <a:pt x="0" y="190218"/>
                </a:lnTo>
                <a:lnTo>
                  <a:pt x="5696" y="236022"/>
                </a:lnTo>
                <a:lnTo>
                  <a:pt x="22562" y="280269"/>
                </a:lnTo>
                <a:lnTo>
                  <a:pt x="49798" y="321417"/>
                </a:lnTo>
                <a:lnTo>
                  <a:pt x="86610" y="357925"/>
                </a:lnTo>
                <a:lnTo>
                  <a:pt x="132201" y="388251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094365" y="5237862"/>
            <a:ext cx="224154" cy="330835"/>
          </a:xfrm>
          <a:custGeom>
            <a:avLst/>
            <a:gdLst/>
            <a:ahLst/>
            <a:cxnLst/>
            <a:rect l="l" t="t" r="r" b="b"/>
            <a:pathLst>
              <a:path w="224155" h="330835">
                <a:moveTo>
                  <a:pt x="223915" y="793"/>
                </a:moveTo>
                <a:lnTo>
                  <a:pt x="172870" y="0"/>
                </a:lnTo>
                <a:lnTo>
                  <a:pt x="125571" y="8695"/>
                </a:lnTo>
                <a:lnTo>
                  <a:pt x="83573" y="26025"/>
                </a:lnTo>
                <a:lnTo>
                  <a:pt x="48429" y="51133"/>
                </a:lnTo>
                <a:lnTo>
                  <a:pt x="21692" y="83165"/>
                </a:lnTo>
                <a:lnTo>
                  <a:pt x="4916" y="121265"/>
                </a:lnTo>
                <a:lnTo>
                  <a:pt x="0" y="168320"/>
                </a:lnTo>
                <a:lnTo>
                  <a:pt x="10072" y="215077"/>
                </a:lnTo>
                <a:lnTo>
                  <a:pt x="33889" y="259233"/>
                </a:lnTo>
                <a:lnTo>
                  <a:pt x="70211" y="298482"/>
                </a:lnTo>
                <a:lnTo>
                  <a:pt x="117793" y="330523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210644" y="5294643"/>
            <a:ext cx="202565" cy="275590"/>
          </a:xfrm>
          <a:custGeom>
            <a:avLst/>
            <a:gdLst/>
            <a:ahLst/>
            <a:cxnLst/>
            <a:rect l="l" t="t" r="r" b="b"/>
            <a:pathLst>
              <a:path w="202565" h="275589">
                <a:moveTo>
                  <a:pt x="202301" y="1456"/>
                </a:moveTo>
                <a:lnTo>
                  <a:pt x="146249" y="0"/>
                </a:lnTo>
                <a:lnTo>
                  <a:pt x="95873" y="9992"/>
                </a:lnTo>
                <a:lnTo>
                  <a:pt x="53629" y="30256"/>
                </a:lnTo>
                <a:lnTo>
                  <a:pt x="21972" y="59613"/>
                </a:lnTo>
                <a:lnTo>
                  <a:pt x="3355" y="96884"/>
                </a:lnTo>
                <a:lnTo>
                  <a:pt x="0" y="136302"/>
                </a:lnTo>
                <a:lnTo>
                  <a:pt x="10489" y="175818"/>
                </a:lnTo>
                <a:lnTo>
                  <a:pt x="33609" y="213454"/>
                </a:lnTo>
                <a:lnTo>
                  <a:pt x="68144" y="247234"/>
                </a:lnTo>
                <a:lnTo>
                  <a:pt x="112880" y="275179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297111" y="5340750"/>
            <a:ext cx="206375" cy="250190"/>
          </a:xfrm>
          <a:custGeom>
            <a:avLst/>
            <a:gdLst/>
            <a:ahLst/>
            <a:cxnLst/>
            <a:rect l="l" t="t" r="r" b="b"/>
            <a:pathLst>
              <a:path w="206375" h="250189">
                <a:moveTo>
                  <a:pt x="206015" y="3554"/>
                </a:moveTo>
                <a:lnTo>
                  <a:pt x="147499" y="0"/>
                </a:lnTo>
                <a:lnTo>
                  <a:pt x="95313" y="7180"/>
                </a:lnTo>
                <a:lnTo>
                  <a:pt x="51987" y="24107"/>
                </a:lnTo>
                <a:lnTo>
                  <a:pt x="20048" y="49791"/>
                </a:lnTo>
                <a:lnTo>
                  <a:pt x="0" y="119096"/>
                </a:lnTo>
                <a:lnTo>
                  <a:pt x="12323" y="155556"/>
                </a:lnTo>
                <a:lnTo>
                  <a:pt x="37673" y="190785"/>
                </a:lnTo>
                <a:lnTo>
                  <a:pt x="74722" y="222939"/>
                </a:lnTo>
                <a:lnTo>
                  <a:pt x="122145" y="250175"/>
                </a:lnTo>
              </a:path>
            </a:pathLst>
          </a:custGeom>
          <a:ln w="28574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374335" y="5374804"/>
            <a:ext cx="177800" cy="219710"/>
          </a:xfrm>
          <a:custGeom>
            <a:avLst/>
            <a:gdLst/>
            <a:ahLst/>
            <a:cxnLst/>
            <a:rect l="l" t="t" r="r" b="b"/>
            <a:pathLst>
              <a:path w="177800" h="219710">
                <a:moveTo>
                  <a:pt x="177680" y="2322"/>
                </a:moveTo>
                <a:lnTo>
                  <a:pt x="115013" y="0"/>
                </a:lnTo>
                <a:lnTo>
                  <a:pt x="61670" y="12115"/>
                </a:lnTo>
                <a:lnTo>
                  <a:pt x="21984" y="36950"/>
                </a:lnTo>
                <a:lnTo>
                  <a:pt x="286" y="72782"/>
                </a:lnTo>
                <a:lnTo>
                  <a:pt x="0" y="112551"/>
                </a:lnTo>
                <a:lnTo>
                  <a:pt x="18936" y="152404"/>
                </a:lnTo>
                <a:lnTo>
                  <a:pt x="54790" y="189114"/>
                </a:lnTo>
                <a:lnTo>
                  <a:pt x="105252" y="219454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460742" y="5413295"/>
            <a:ext cx="162560" cy="184150"/>
          </a:xfrm>
          <a:custGeom>
            <a:avLst/>
            <a:gdLst/>
            <a:ahLst/>
            <a:cxnLst/>
            <a:rect l="l" t="t" r="r" b="b"/>
            <a:pathLst>
              <a:path w="162559" h="184150">
                <a:moveTo>
                  <a:pt x="162115" y="3372"/>
                </a:moveTo>
                <a:lnTo>
                  <a:pt x="104095" y="0"/>
                </a:lnTo>
                <a:lnTo>
                  <a:pt x="55121" y="8923"/>
                </a:lnTo>
                <a:lnTo>
                  <a:pt x="19115" y="28812"/>
                </a:lnTo>
                <a:lnTo>
                  <a:pt x="0" y="58337"/>
                </a:lnTo>
                <a:lnTo>
                  <a:pt x="688" y="91574"/>
                </a:lnTo>
                <a:lnTo>
                  <a:pt x="18992" y="125409"/>
                </a:lnTo>
                <a:lnTo>
                  <a:pt x="52756" y="157124"/>
                </a:lnTo>
                <a:lnTo>
                  <a:pt x="99822" y="184004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554044" y="5456090"/>
            <a:ext cx="144780" cy="165735"/>
          </a:xfrm>
          <a:custGeom>
            <a:avLst/>
            <a:gdLst/>
            <a:ahLst/>
            <a:cxnLst/>
            <a:rect l="l" t="t" r="r" b="b"/>
            <a:pathLst>
              <a:path w="144780" h="165735">
                <a:moveTo>
                  <a:pt x="144729" y="2849"/>
                </a:moveTo>
                <a:lnTo>
                  <a:pt x="92918" y="0"/>
                </a:lnTo>
                <a:lnTo>
                  <a:pt x="49209" y="8126"/>
                </a:lnTo>
                <a:lnTo>
                  <a:pt x="17077" y="26034"/>
                </a:lnTo>
                <a:lnTo>
                  <a:pt x="0" y="52531"/>
                </a:lnTo>
                <a:lnTo>
                  <a:pt x="566" y="82370"/>
                </a:lnTo>
                <a:lnTo>
                  <a:pt x="16875" y="112737"/>
                </a:lnTo>
                <a:lnTo>
                  <a:pt x="47009" y="141201"/>
                </a:lnTo>
                <a:lnTo>
                  <a:pt x="89052" y="165332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635056" y="5476999"/>
            <a:ext cx="127635" cy="142875"/>
          </a:xfrm>
          <a:custGeom>
            <a:avLst/>
            <a:gdLst/>
            <a:ahLst/>
            <a:cxnLst/>
            <a:rect l="l" t="t" r="r" b="b"/>
            <a:pathLst>
              <a:path w="127635" h="142875">
                <a:moveTo>
                  <a:pt x="127431" y="2861"/>
                </a:moveTo>
                <a:lnTo>
                  <a:pt x="81778" y="0"/>
                </a:lnTo>
                <a:lnTo>
                  <a:pt x="43256" y="6736"/>
                </a:lnTo>
                <a:lnTo>
                  <a:pt x="14964" y="22047"/>
                </a:lnTo>
                <a:lnTo>
                  <a:pt x="0" y="44910"/>
                </a:lnTo>
                <a:lnTo>
                  <a:pt x="644" y="70701"/>
                </a:lnTo>
                <a:lnTo>
                  <a:pt x="15138" y="97000"/>
                </a:lnTo>
                <a:lnTo>
                  <a:pt x="41776" y="121688"/>
                </a:lnTo>
                <a:lnTo>
                  <a:pt x="78854" y="142650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711238" y="5505200"/>
            <a:ext cx="106045" cy="109855"/>
          </a:xfrm>
          <a:custGeom>
            <a:avLst/>
            <a:gdLst/>
            <a:ahLst/>
            <a:cxnLst/>
            <a:rect l="l" t="t" r="r" b="b"/>
            <a:pathLst>
              <a:path w="106044" h="109854">
                <a:moveTo>
                  <a:pt x="105651" y="3005"/>
                </a:moveTo>
                <a:lnTo>
                  <a:pt x="67383" y="0"/>
                </a:lnTo>
                <a:lnTo>
                  <a:pt x="35328" y="4467"/>
                </a:lnTo>
                <a:lnTo>
                  <a:pt x="12021" y="15691"/>
                </a:lnTo>
                <a:lnTo>
                  <a:pt x="0" y="32952"/>
                </a:lnTo>
                <a:lnTo>
                  <a:pt x="1041" y="52764"/>
                </a:lnTo>
                <a:lnTo>
                  <a:pt x="13654" y="73270"/>
                </a:lnTo>
                <a:lnTo>
                  <a:pt x="36384" y="92825"/>
                </a:lnTo>
                <a:lnTo>
                  <a:pt x="67779" y="109787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775436" y="5540178"/>
            <a:ext cx="66675" cy="82550"/>
          </a:xfrm>
          <a:custGeom>
            <a:avLst/>
            <a:gdLst/>
            <a:ahLst/>
            <a:cxnLst/>
            <a:rect l="l" t="t" r="r" b="b"/>
            <a:pathLst>
              <a:path w="66675" h="82550">
                <a:moveTo>
                  <a:pt x="66146" y="824"/>
                </a:moveTo>
                <a:lnTo>
                  <a:pt x="23109" y="4631"/>
                </a:lnTo>
                <a:lnTo>
                  <a:pt x="0" y="42521"/>
                </a:lnTo>
                <a:lnTo>
                  <a:pt x="6839" y="57413"/>
                </a:lnTo>
                <a:lnTo>
                  <a:pt x="19890" y="71103"/>
                </a:lnTo>
                <a:lnTo>
                  <a:pt x="38320" y="82396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93008" y="4431791"/>
            <a:ext cx="216407" cy="283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3320796" y="4954778"/>
            <a:ext cx="817244" cy="436245"/>
          </a:xfrm>
          <a:custGeom>
            <a:avLst/>
            <a:gdLst/>
            <a:ahLst/>
            <a:cxnLst/>
            <a:rect l="l" t="t" r="r" b="b"/>
            <a:pathLst>
              <a:path w="817245" h="436245">
                <a:moveTo>
                  <a:pt x="816863" y="27020"/>
                </a:moveTo>
                <a:lnTo>
                  <a:pt x="763762" y="14539"/>
                </a:lnTo>
                <a:lnTo>
                  <a:pt x="711983" y="4663"/>
                </a:lnTo>
                <a:lnTo>
                  <a:pt x="662851" y="0"/>
                </a:lnTo>
                <a:lnTo>
                  <a:pt x="617689" y="3154"/>
                </a:lnTo>
                <a:lnTo>
                  <a:pt x="577822" y="16732"/>
                </a:lnTo>
                <a:lnTo>
                  <a:pt x="544576" y="43340"/>
                </a:lnTo>
                <a:lnTo>
                  <a:pt x="522141" y="108332"/>
                </a:lnTo>
                <a:lnTo>
                  <a:pt x="518071" y="154287"/>
                </a:lnTo>
                <a:lnTo>
                  <a:pt x="516478" y="205038"/>
                </a:lnTo>
                <a:lnTo>
                  <a:pt x="515648" y="257454"/>
                </a:lnTo>
                <a:lnTo>
                  <a:pt x="513864" y="308402"/>
                </a:lnTo>
                <a:lnTo>
                  <a:pt x="509412" y="354749"/>
                </a:lnTo>
                <a:lnTo>
                  <a:pt x="500576" y="393364"/>
                </a:lnTo>
                <a:lnTo>
                  <a:pt x="462889" y="434868"/>
                </a:lnTo>
                <a:lnTo>
                  <a:pt x="435844" y="436037"/>
                </a:lnTo>
                <a:lnTo>
                  <a:pt x="404502" y="429668"/>
                </a:lnTo>
                <a:lnTo>
                  <a:pt x="330652" y="397332"/>
                </a:lnTo>
                <a:lnTo>
                  <a:pt x="289001" y="372873"/>
                </a:lnTo>
                <a:lnTo>
                  <a:pt x="244773" y="343891"/>
                </a:lnTo>
                <a:lnTo>
                  <a:pt x="198396" y="311140"/>
                </a:lnTo>
                <a:lnTo>
                  <a:pt x="150301" y="275375"/>
                </a:lnTo>
                <a:lnTo>
                  <a:pt x="100917" y="237348"/>
                </a:lnTo>
                <a:lnTo>
                  <a:pt x="50673" y="197814"/>
                </a:lnTo>
                <a:lnTo>
                  <a:pt x="0" y="157526"/>
                </a:lnTo>
              </a:path>
            </a:pathLst>
          </a:custGeom>
          <a:ln w="28575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678938" y="4629911"/>
            <a:ext cx="109855" cy="79375"/>
          </a:xfrm>
          <a:custGeom>
            <a:avLst/>
            <a:gdLst/>
            <a:ahLst/>
            <a:cxnLst/>
            <a:rect l="l" t="t" r="r" b="b"/>
            <a:pathLst>
              <a:path w="109854" h="79375">
                <a:moveTo>
                  <a:pt x="43040" y="0"/>
                </a:moveTo>
                <a:lnTo>
                  <a:pt x="0" y="14541"/>
                </a:lnTo>
                <a:lnTo>
                  <a:pt x="38798" y="30530"/>
                </a:lnTo>
                <a:lnTo>
                  <a:pt x="25463" y="35623"/>
                </a:lnTo>
                <a:lnTo>
                  <a:pt x="62445" y="50888"/>
                </a:lnTo>
                <a:lnTo>
                  <a:pt x="50927" y="54533"/>
                </a:lnTo>
                <a:lnTo>
                  <a:pt x="109728" y="79248"/>
                </a:lnTo>
                <a:lnTo>
                  <a:pt x="75171" y="47256"/>
                </a:lnTo>
                <a:lnTo>
                  <a:pt x="84264" y="44348"/>
                </a:lnTo>
                <a:lnTo>
                  <a:pt x="56375" y="25450"/>
                </a:lnTo>
                <a:lnTo>
                  <a:pt x="65468" y="22542"/>
                </a:lnTo>
                <a:lnTo>
                  <a:pt x="4304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680461" y="4631435"/>
            <a:ext cx="109855" cy="79375"/>
          </a:xfrm>
          <a:custGeom>
            <a:avLst/>
            <a:gdLst/>
            <a:ahLst/>
            <a:cxnLst/>
            <a:rect l="l" t="t" r="r" b="b"/>
            <a:pathLst>
              <a:path w="109854" h="79375">
                <a:moveTo>
                  <a:pt x="43040" y="0"/>
                </a:moveTo>
                <a:lnTo>
                  <a:pt x="0" y="14541"/>
                </a:lnTo>
                <a:lnTo>
                  <a:pt x="38798" y="30530"/>
                </a:lnTo>
                <a:lnTo>
                  <a:pt x="25463" y="35623"/>
                </a:lnTo>
                <a:lnTo>
                  <a:pt x="62445" y="50888"/>
                </a:lnTo>
                <a:lnTo>
                  <a:pt x="50927" y="54533"/>
                </a:lnTo>
                <a:lnTo>
                  <a:pt x="109728" y="79248"/>
                </a:lnTo>
                <a:lnTo>
                  <a:pt x="75171" y="47256"/>
                </a:lnTo>
                <a:lnTo>
                  <a:pt x="84264" y="44348"/>
                </a:lnTo>
                <a:lnTo>
                  <a:pt x="56375" y="25450"/>
                </a:lnTo>
                <a:lnTo>
                  <a:pt x="65468" y="22542"/>
                </a:lnTo>
                <a:lnTo>
                  <a:pt x="43040" y="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357373" y="4808220"/>
            <a:ext cx="228600" cy="55244"/>
          </a:xfrm>
          <a:custGeom>
            <a:avLst/>
            <a:gdLst/>
            <a:ahLst/>
            <a:cxnLst/>
            <a:rect l="l" t="t" r="r" b="b"/>
            <a:pathLst>
              <a:path w="228600" h="55245">
                <a:moveTo>
                  <a:pt x="53162" y="22745"/>
                </a:moveTo>
                <a:lnTo>
                  <a:pt x="0" y="54863"/>
                </a:lnTo>
                <a:lnTo>
                  <a:pt x="94805" y="52692"/>
                </a:lnTo>
                <a:lnTo>
                  <a:pt x="80765" y="42595"/>
                </a:lnTo>
                <a:lnTo>
                  <a:pt x="70878" y="42595"/>
                </a:lnTo>
                <a:lnTo>
                  <a:pt x="62026" y="36461"/>
                </a:lnTo>
                <a:lnTo>
                  <a:pt x="69762" y="34683"/>
                </a:lnTo>
                <a:lnTo>
                  <a:pt x="53162" y="22745"/>
                </a:lnTo>
                <a:close/>
              </a:path>
              <a:path w="228600" h="55245">
                <a:moveTo>
                  <a:pt x="78360" y="40866"/>
                </a:moveTo>
                <a:lnTo>
                  <a:pt x="70878" y="42595"/>
                </a:lnTo>
                <a:lnTo>
                  <a:pt x="80765" y="42595"/>
                </a:lnTo>
                <a:lnTo>
                  <a:pt x="78360" y="40866"/>
                </a:lnTo>
                <a:close/>
              </a:path>
              <a:path w="228600" h="55245">
                <a:moveTo>
                  <a:pt x="220624" y="0"/>
                </a:moveTo>
                <a:lnTo>
                  <a:pt x="69762" y="34683"/>
                </a:lnTo>
                <a:lnTo>
                  <a:pt x="78360" y="40866"/>
                </a:lnTo>
                <a:lnTo>
                  <a:pt x="228600" y="6134"/>
                </a:lnTo>
                <a:lnTo>
                  <a:pt x="220624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3419400" y="4808220"/>
            <a:ext cx="167005" cy="43180"/>
          </a:xfrm>
          <a:custGeom>
            <a:avLst/>
            <a:gdLst/>
            <a:ahLst/>
            <a:cxnLst/>
            <a:rect l="l" t="t" r="r" b="b"/>
            <a:pathLst>
              <a:path w="167004" h="43179">
                <a:moveTo>
                  <a:pt x="158597" y="0"/>
                </a:moveTo>
                <a:lnTo>
                  <a:pt x="0" y="36461"/>
                </a:lnTo>
                <a:lnTo>
                  <a:pt x="8851" y="42595"/>
                </a:lnTo>
                <a:lnTo>
                  <a:pt x="166573" y="6134"/>
                </a:lnTo>
                <a:lnTo>
                  <a:pt x="158597" y="0"/>
                </a:lnTo>
                <a:close/>
              </a:path>
            </a:pathLst>
          </a:custGeom>
          <a:ln w="3175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357373" y="4830965"/>
            <a:ext cx="95250" cy="32384"/>
          </a:xfrm>
          <a:custGeom>
            <a:avLst/>
            <a:gdLst/>
            <a:ahLst/>
            <a:cxnLst/>
            <a:rect l="l" t="t" r="r" b="b"/>
            <a:pathLst>
              <a:path w="95250" h="32385">
                <a:moveTo>
                  <a:pt x="53162" y="0"/>
                </a:moveTo>
                <a:lnTo>
                  <a:pt x="0" y="32118"/>
                </a:lnTo>
                <a:lnTo>
                  <a:pt x="94805" y="29946"/>
                </a:lnTo>
                <a:lnTo>
                  <a:pt x="53162" y="0"/>
                </a:lnTo>
                <a:close/>
              </a:path>
            </a:pathLst>
          </a:custGeom>
          <a:ln w="3175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874775" y="4437888"/>
            <a:ext cx="3864863" cy="926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893820" y="5009388"/>
            <a:ext cx="55244" cy="472440"/>
          </a:xfrm>
          <a:custGeom>
            <a:avLst/>
            <a:gdLst/>
            <a:ahLst/>
            <a:cxnLst/>
            <a:rect l="l" t="t" r="r" b="b"/>
            <a:pathLst>
              <a:path w="55245" h="472439">
                <a:moveTo>
                  <a:pt x="54863" y="0"/>
                </a:moveTo>
                <a:lnTo>
                  <a:pt x="0" y="51854"/>
                </a:lnTo>
                <a:lnTo>
                  <a:pt x="0" y="472440"/>
                </a:lnTo>
                <a:lnTo>
                  <a:pt x="54863" y="420585"/>
                </a:lnTo>
                <a:lnTo>
                  <a:pt x="54863" y="0"/>
                </a:lnTo>
                <a:close/>
              </a:path>
            </a:pathLst>
          </a:custGeom>
          <a:solidFill>
            <a:srgbClr val="DAF2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893820" y="5009388"/>
            <a:ext cx="55244" cy="472440"/>
          </a:xfrm>
          <a:custGeom>
            <a:avLst/>
            <a:gdLst/>
            <a:ahLst/>
            <a:cxnLst/>
            <a:rect l="l" t="t" r="r" b="b"/>
            <a:pathLst>
              <a:path w="55245" h="472439">
                <a:moveTo>
                  <a:pt x="54863" y="0"/>
                </a:moveTo>
                <a:lnTo>
                  <a:pt x="0" y="51854"/>
                </a:lnTo>
                <a:lnTo>
                  <a:pt x="0" y="472440"/>
                </a:lnTo>
                <a:lnTo>
                  <a:pt x="54863" y="420585"/>
                </a:lnTo>
                <a:lnTo>
                  <a:pt x="54863" y="0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552444" y="4867567"/>
            <a:ext cx="386080" cy="151130"/>
          </a:xfrm>
          <a:custGeom>
            <a:avLst/>
            <a:gdLst/>
            <a:ahLst/>
            <a:cxnLst/>
            <a:rect l="l" t="t" r="r" b="b"/>
            <a:pathLst>
              <a:path w="386079" h="151129">
                <a:moveTo>
                  <a:pt x="0" y="0"/>
                </a:moveTo>
                <a:lnTo>
                  <a:pt x="385660" y="0"/>
                </a:lnTo>
                <a:lnTo>
                  <a:pt x="385660" y="150964"/>
                </a:lnTo>
                <a:lnTo>
                  <a:pt x="0" y="150964"/>
                </a:lnTo>
                <a:lnTo>
                  <a:pt x="0" y="0"/>
                </a:lnTo>
                <a:close/>
              </a:path>
            </a:pathLst>
          </a:custGeom>
          <a:solidFill>
            <a:srgbClr val="F1F9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943393" y="4856989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3"/>
                </a:lnTo>
              </a:path>
            </a:pathLst>
          </a:custGeom>
          <a:ln w="10579">
            <a:solidFill>
              <a:srgbClr val="C2C8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552450" y="4862273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39" y="0"/>
                </a:lnTo>
              </a:path>
            </a:pathLst>
          </a:custGeom>
          <a:ln w="10579">
            <a:solidFill>
              <a:srgbClr val="F4FAC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3552444" y="4856984"/>
            <a:ext cx="396240" cy="161925"/>
          </a:xfrm>
          <a:custGeom>
            <a:avLst/>
            <a:gdLst/>
            <a:ahLst/>
            <a:cxnLst/>
            <a:rect l="l" t="t" r="r" b="b"/>
            <a:pathLst>
              <a:path w="396239" h="161925">
                <a:moveTo>
                  <a:pt x="0" y="10579"/>
                </a:moveTo>
                <a:lnTo>
                  <a:pt x="10579" y="0"/>
                </a:lnTo>
                <a:lnTo>
                  <a:pt x="396240" y="0"/>
                </a:lnTo>
                <a:lnTo>
                  <a:pt x="396240" y="150977"/>
                </a:lnTo>
                <a:lnTo>
                  <a:pt x="385660" y="161543"/>
                </a:lnTo>
                <a:lnTo>
                  <a:pt x="0" y="161543"/>
                </a:lnTo>
                <a:lnTo>
                  <a:pt x="0" y="10579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3552444" y="4856984"/>
            <a:ext cx="396240" cy="10795"/>
          </a:xfrm>
          <a:custGeom>
            <a:avLst/>
            <a:gdLst/>
            <a:ahLst/>
            <a:cxnLst/>
            <a:rect l="l" t="t" r="r" b="b"/>
            <a:pathLst>
              <a:path w="396239" h="10795">
                <a:moveTo>
                  <a:pt x="0" y="10579"/>
                </a:moveTo>
                <a:lnTo>
                  <a:pt x="385660" y="10579"/>
                </a:lnTo>
                <a:lnTo>
                  <a:pt x="396240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938104" y="4867563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0964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3491484" y="5055108"/>
            <a:ext cx="402590" cy="429895"/>
          </a:xfrm>
          <a:custGeom>
            <a:avLst/>
            <a:gdLst/>
            <a:ahLst/>
            <a:cxnLst/>
            <a:rect l="l" t="t" r="r" b="b"/>
            <a:pathLst>
              <a:path w="402589" h="429895">
                <a:moveTo>
                  <a:pt x="0" y="0"/>
                </a:moveTo>
                <a:lnTo>
                  <a:pt x="402336" y="0"/>
                </a:lnTo>
                <a:lnTo>
                  <a:pt x="402336" y="429768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F1F9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3491484" y="5055108"/>
            <a:ext cx="402590" cy="429895"/>
          </a:xfrm>
          <a:custGeom>
            <a:avLst/>
            <a:gdLst/>
            <a:ahLst/>
            <a:cxnLst/>
            <a:rect l="l" t="t" r="r" b="b"/>
            <a:pathLst>
              <a:path w="402589" h="429895">
                <a:moveTo>
                  <a:pt x="0" y="0"/>
                </a:moveTo>
                <a:lnTo>
                  <a:pt x="402336" y="0"/>
                </a:lnTo>
                <a:lnTo>
                  <a:pt x="402336" y="429768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3593591" y="5187696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365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3593591" y="5169408"/>
            <a:ext cx="173990" cy="36830"/>
          </a:xfrm>
          <a:custGeom>
            <a:avLst/>
            <a:gdLst/>
            <a:ahLst/>
            <a:cxnLst/>
            <a:rect l="l" t="t" r="r" b="b"/>
            <a:pathLst>
              <a:path w="173989" h="36829">
                <a:moveTo>
                  <a:pt x="0" y="0"/>
                </a:moveTo>
                <a:lnTo>
                  <a:pt x="173736" y="0"/>
                </a:lnTo>
                <a:lnTo>
                  <a:pt x="173736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3608832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627120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648455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3672840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694176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3614928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3621023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636264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3642359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3657600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3663696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678935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688079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3700271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3706367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715511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578352" y="5169408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8"/>
                </a:lnTo>
                <a:lnTo>
                  <a:pt x="3809" y="36576"/>
                </a:lnTo>
                <a:lnTo>
                  <a:pt x="15239" y="36576"/>
                </a:lnTo>
                <a:lnTo>
                  <a:pt x="1523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3578352" y="5169408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8"/>
                </a:lnTo>
                <a:lnTo>
                  <a:pt x="3809" y="36576"/>
                </a:lnTo>
                <a:lnTo>
                  <a:pt x="15239" y="36576"/>
                </a:lnTo>
                <a:lnTo>
                  <a:pt x="1523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3590544" y="518769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365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3584194" y="518769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49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3584447" y="516940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584447" y="520598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834384" y="518464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35" y="0"/>
                </a:lnTo>
              </a:path>
            </a:pathLst>
          </a:custGeom>
          <a:ln w="365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828034" y="5160009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275"/>
                </a:moveTo>
                <a:lnTo>
                  <a:pt x="15748" y="49275"/>
                </a:lnTo>
                <a:lnTo>
                  <a:pt x="15748" y="0"/>
                </a:lnTo>
                <a:lnTo>
                  <a:pt x="0" y="0"/>
                </a:lnTo>
                <a:lnTo>
                  <a:pt x="0" y="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770376" y="5157215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609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3770376" y="515086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11"/>
                </a:lnTo>
              </a:path>
            </a:pathLst>
          </a:custGeom>
          <a:ln w="187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773423" y="5172455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0"/>
                </a:moveTo>
                <a:lnTo>
                  <a:pt x="60960" y="304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3773423" y="5187696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3773423" y="5196840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3048"/>
                </a:moveTo>
                <a:lnTo>
                  <a:pt x="6096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3550920" y="5181600"/>
            <a:ext cx="27940" cy="12700"/>
          </a:xfrm>
          <a:custGeom>
            <a:avLst/>
            <a:gdLst/>
            <a:ahLst/>
            <a:cxnLst/>
            <a:rect l="l" t="t" r="r" b="b"/>
            <a:pathLst>
              <a:path w="27939" h="12700">
                <a:moveTo>
                  <a:pt x="0" y="12192"/>
                </a:moveTo>
                <a:lnTo>
                  <a:pt x="27432" y="12192"/>
                </a:lnTo>
                <a:lnTo>
                  <a:pt x="2743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3544570" y="5175250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0" y="24892"/>
                </a:moveTo>
                <a:lnTo>
                  <a:pt x="40132" y="24892"/>
                </a:lnTo>
                <a:lnTo>
                  <a:pt x="40132" y="0"/>
                </a:lnTo>
                <a:lnTo>
                  <a:pt x="0" y="0"/>
                </a:lnTo>
                <a:lnTo>
                  <a:pt x="0" y="24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3593591" y="5263896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36575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3593591" y="5245608"/>
            <a:ext cx="173990" cy="36830"/>
          </a:xfrm>
          <a:custGeom>
            <a:avLst/>
            <a:gdLst/>
            <a:ahLst/>
            <a:cxnLst/>
            <a:rect l="l" t="t" r="r" b="b"/>
            <a:pathLst>
              <a:path w="173989" h="36829">
                <a:moveTo>
                  <a:pt x="0" y="0"/>
                </a:moveTo>
                <a:lnTo>
                  <a:pt x="173736" y="0"/>
                </a:lnTo>
                <a:lnTo>
                  <a:pt x="173736" y="36575"/>
                </a:lnTo>
                <a:lnTo>
                  <a:pt x="0" y="365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3608832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3627120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3648455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3672840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3694176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3614928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3621023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3636264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3642359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3657600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3663696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3678935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3688079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3700271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3706367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3715511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3578352" y="5245608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7"/>
                </a:lnTo>
                <a:lnTo>
                  <a:pt x="3809" y="36575"/>
                </a:lnTo>
                <a:lnTo>
                  <a:pt x="15239" y="36575"/>
                </a:lnTo>
                <a:lnTo>
                  <a:pt x="1523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3578352" y="5245608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7"/>
                </a:lnTo>
                <a:lnTo>
                  <a:pt x="3809" y="36575"/>
                </a:lnTo>
                <a:lnTo>
                  <a:pt x="15239" y="36575"/>
                </a:lnTo>
                <a:lnTo>
                  <a:pt x="1523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3590544" y="526389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36575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3584194" y="526389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49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3584447" y="524560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3584447" y="528218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3770376" y="5233428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899"/>
                </a:lnTo>
              </a:path>
            </a:pathLst>
          </a:custGeom>
          <a:ln w="6096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3770376" y="522706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12"/>
                </a:lnTo>
              </a:path>
            </a:pathLst>
          </a:custGeom>
          <a:ln w="1879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3773423" y="5251703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0"/>
                </a:moveTo>
                <a:lnTo>
                  <a:pt x="60960" y="304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3773423" y="5276088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3048"/>
                </a:moveTo>
                <a:lnTo>
                  <a:pt x="6096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3550920" y="526542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9143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3544570" y="5265420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132" y="0"/>
                </a:lnTo>
              </a:path>
            </a:pathLst>
          </a:custGeom>
          <a:ln w="2184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3593591" y="5343144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36575">
            <a:solidFill>
              <a:srgbClr val="FF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3593591" y="5324855"/>
            <a:ext cx="173990" cy="36830"/>
          </a:xfrm>
          <a:custGeom>
            <a:avLst/>
            <a:gdLst/>
            <a:ahLst/>
            <a:cxnLst/>
            <a:rect l="l" t="t" r="r" b="b"/>
            <a:pathLst>
              <a:path w="173989" h="36829">
                <a:moveTo>
                  <a:pt x="0" y="0"/>
                </a:moveTo>
                <a:lnTo>
                  <a:pt x="173736" y="0"/>
                </a:lnTo>
                <a:lnTo>
                  <a:pt x="173736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3608832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3627120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3648455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3672840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3694176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3614928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3621023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3636264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3642359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3657600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3663696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3678935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3688079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3700271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3706367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3715511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3578352" y="5324855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8"/>
                </a:lnTo>
                <a:lnTo>
                  <a:pt x="3809" y="36576"/>
                </a:lnTo>
                <a:lnTo>
                  <a:pt x="15239" y="36576"/>
                </a:lnTo>
                <a:lnTo>
                  <a:pt x="15239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3578352" y="5324855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8"/>
                </a:lnTo>
                <a:lnTo>
                  <a:pt x="3809" y="36576"/>
                </a:lnTo>
                <a:lnTo>
                  <a:pt x="15239" y="36576"/>
                </a:lnTo>
                <a:lnTo>
                  <a:pt x="1523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3590544" y="5343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36575">
            <a:solidFill>
              <a:srgbClr val="FF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3584194" y="534314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49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3584447" y="532485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3584447" y="536143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3834384" y="534009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35" y="0"/>
                </a:lnTo>
              </a:path>
            </a:pathLst>
          </a:custGeom>
          <a:ln w="36575">
            <a:solidFill>
              <a:srgbClr val="FF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3828034" y="5315458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275"/>
                </a:moveTo>
                <a:lnTo>
                  <a:pt x="15748" y="49275"/>
                </a:lnTo>
                <a:lnTo>
                  <a:pt x="15748" y="0"/>
                </a:lnTo>
                <a:lnTo>
                  <a:pt x="0" y="0"/>
                </a:lnTo>
                <a:lnTo>
                  <a:pt x="0" y="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3770376" y="5312664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6096">
            <a:solidFill>
              <a:srgbClr val="FF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3770376" y="530631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12"/>
                </a:lnTo>
              </a:path>
            </a:pathLst>
          </a:custGeom>
          <a:ln w="187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3773423" y="5327903"/>
            <a:ext cx="60960" cy="6350"/>
          </a:xfrm>
          <a:custGeom>
            <a:avLst/>
            <a:gdLst/>
            <a:ahLst/>
            <a:cxnLst/>
            <a:rect l="l" t="t" r="r" b="b"/>
            <a:pathLst>
              <a:path w="60960" h="6350">
                <a:moveTo>
                  <a:pt x="0" y="0"/>
                </a:moveTo>
                <a:lnTo>
                  <a:pt x="60960" y="60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3773423" y="5343144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3773423" y="5352288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3048"/>
                </a:moveTo>
                <a:lnTo>
                  <a:pt x="6096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3550920" y="5337047"/>
            <a:ext cx="27940" cy="12700"/>
          </a:xfrm>
          <a:custGeom>
            <a:avLst/>
            <a:gdLst/>
            <a:ahLst/>
            <a:cxnLst/>
            <a:rect l="l" t="t" r="r" b="b"/>
            <a:pathLst>
              <a:path w="27939" h="12700">
                <a:moveTo>
                  <a:pt x="0" y="12191"/>
                </a:moveTo>
                <a:lnTo>
                  <a:pt x="27432" y="12191"/>
                </a:lnTo>
                <a:lnTo>
                  <a:pt x="2743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3544570" y="5330697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0" y="24891"/>
                </a:moveTo>
                <a:lnTo>
                  <a:pt x="40132" y="24891"/>
                </a:lnTo>
                <a:lnTo>
                  <a:pt x="40132" y="0"/>
                </a:lnTo>
                <a:lnTo>
                  <a:pt x="0" y="0"/>
                </a:lnTo>
                <a:lnTo>
                  <a:pt x="0" y="24891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3593591" y="5420867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33528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3593591" y="5404103"/>
            <a:ext cx="173990" cy="33655"/>
          </a:xfrm>
          <a:custGeom>
            <a:avLst/>
            <a:gdLst/>
            <a:ahLst/>
            <a:cxnLst/>
            <a:rect l="l" t="t" r="r" b="b"/>
            <a:pathLst>
              <a:path w="173989" h="33654">
                <a:moveTo>
                  <a:pt x="0" y="0"/>
                </a:moveTo>
                <a:lnTo>
                  <a:pt x="173736" y="0"/>
                </a:lnTo>
                <a:lnTo>
                  <a:pt x="173736" y="33528"/>
                </a:lnTo>
                <a:lnTo>
                  <a:pt x="0" y="3352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3608832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3627120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3648455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3672840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3694176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3614928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3621023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3636264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3642359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3657600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3663696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3678935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3688079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3700271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3706367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3715511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3578352" y="5404103"/>
            <a:ext cx="15240" cy="33655"/>
          </a:xfrm>
          <a:custGeom>
            <a:avLst/>
            <a:gdLst/>
            <a:ahLst/>
            <a:cxnLst/>
            <a:rect l="l" t="t" r="r" b="b"/>
            <a:pathLst>
              <a:path w="15239" h="33654">
                <a:moveTo>
                  <a:pt x="15239" y="0"/>
                </a:moveTo>
                <a:lnTo>
                  <a:pt x="3809" y="0"/>
                </a:lnTo>
                <a:lnTo>
                  <a:pt x="0" y="16764"/>
                </a:lnTo>
                <a:lnTo>
                  <a:pt x="3809" y="33528"/>
                </a:lnTo>
                <a:lnTo>
                  <a:pt x="15239" y="33528"/>
                </a:lnTo>
                <a:lnTo>
                  <a:pt x="1523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3578352" y="5404103"/>
            <a:ext cx="15240" cy="33655"/>
          </a:xfrm>
          <a:custGeom>
            <a:avLst/>
            <a:gdLst/>
            <a:ahLst/>
            <a:cxnLst/>
            <a:rect l="l" t="t" r="r" b="b"/>
            <a:pathLst>
              <a:path w="15239" h="33654">
                <a:moveTo>
                  <a:pt x="15239" y="0"/>
                </a:moveTo>
                <a:lnTo>
                  <a:pt x="3809" y="0"/>
                </a:lnTo>
                <a:lnTo>
                  <a:pt x="0" y="16764"/>
                </a:lnTo>
                <a:lnTo>
                  <a:pt x="3809" y="33528"/>
                </a:lnTo>
                <a:lnTo>
                  <a:pt x="15239" y="33528"/>
                </a:lnTo>
                <a:lnTo>
                  <a:pt x="1523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3590544" y="54208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33528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3584194" y="5397753"/>
            <a:ext cx="19050" cy="46355"/>
          </a:xfrm>
          <a:custGeom>
            <a:avLst/>
            <a:gdLst/>
            <a:ahLst/>
            <a:cxnLst/>
            <a:rect l="l" t="t" r="r" b="b"/>
            <a:pathLst>
              <a:path w="19050" h="46354">
                <a:moveTo>
                  <a:pt x="0" y="46228"/>
                </a:moveTo>
                <a:lnTo>
                  <a:pt x="18796" y="46228"/>
                </a:lnTo>
                <a:lnTo>
                  <a:pt x="18796" y="0"/>
                </a:lnTo>
                <a:lnTo>
                  <a:pt x="0" y="0"/>
                </a:lnTo>
                <a:lnTo>
                  <a:pt x="0" y="4622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3584447" y="5397753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0" y="12700"/>
                </a:moveTo>
                <a:lnTo>
                  <a:pt x="15240" y="12700"/>
                </a:lnTo>
                <a:lnTo>
                  <a:pt x="152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3584447" y="5431282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0" y="12700"/>
                </a:moveTo>
                <a:lnTo>
                  <a:pt x="15240" y="12700"/>
                </a:lnTo>
                <a:lnTo>
                  <a:pt x="152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3834384" y="541934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35" y="0"/>
                </a:lnTo>
              </a:path>
            </a:pathLst>
          </a:custGeom>
          <a:ln w="36575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3828034" y="5394705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276"/>
                </a:moveTo>
                <a:lnTo>
                  <a:pt x="15748" y="49276"/>
                </a:lnTo>
                <a:lnTo>
                  <a:pt x="15748" y="0"/>
                </a:lnTo>
                <a:lnTo>
                  <a:pt x="0" y="0"/>
                </a:lnTo>
                <a:lnTo>
                  <a:pt x="0" y="4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3770376" y="5391911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6096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3770376" y="5385561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63"/>
                </a:lnTo>
              </a:path>
            </a:pathLst>
          </a:custGeom>
          <a:ln w="1879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3773423" y="5407152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0"/>
                </a:moveTo>
                <a:lnTo>
                  <a:pt x="60960" y="304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3773423" y="5422391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3773423" y="5431535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3047"/>
                </a:moveTo>
                <a:lnTo>
                  <a:pt x="6096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3550920" y="542086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9143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3544570" y="5420867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132" y="0"/>
                </a:lnTo>
              </a:path>
            </a:pathLst>
          </a:custGeom>
          <a:ln w="218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3838955" y="5163311"/>
            <a:ext cx="13970" cy="53340"/>
          </a:xfrm>
          <a:custGeom>
            <a:avLst/>
            <a:gdLst/>
            <a:ahLst/>
            <a:cxnLst/>
            <a:rect l="l" t="t" r="r" b="b"/>
            <a:pathLst>
              <a:path w="13970" h="53339">
                <a:moveTo>
                  <a:pt x="0" y="53339"/>
                </a:moveTo>
                <a:lnTo>
                  <a:pt x="13715" y="53339"/>
                </a:lnTo>
                <a:lnTo>
                  <a:pt x="13715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3854961" y="5158736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1"/>
                </a:lnTo>
              </a:path>
            </a:pathLst>
          </a:custGeom>
          <a:ln w="457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3838959" y="5158736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18288" y="0"/>
                </a:moveTo>
                <a:lnTo>
                  <a:pt x="4572" y="0"/>
                </a:lnTo>
                <a:lnTo>
                  <a:pt x="0" y="4572"/>
                </a:lnTo>
                <a:lnTo>
                  <a:pt x="13716" y="4572"/>
                </a:lnTo>
                <a:lnTo>
                  <a:pt x="18288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3838955" y="5158740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4" h="58420">
                <a:moveTo>
                  <a:pt x="0" y="4572"/>
                </a:moveTo>
                <a:lnTo>
                  <a:pt x="4572" y="0"/>
                </a:lnTo>
                <a:lnTo>
                  <a:pt x="18288" y="0"/>
                </a:lnTo>
                <a:lnTo>
                  <a:pt x="18288" y="53340"/>
                </a:lnTo>
                <a:lnTo>
                  <a:pt x="13716" y="57912"/>
                </a:lnTo>
                <a:lnTo>
                  <a:pt x="0" y="57912"/>
                </a:lnTo>
                <a:lnTo>
                  <a:pt x="0" y="4572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3838955" y="5158740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0" y="4572"/>
                </a:moveTo>
                <a:lnTo>
                  <a:pt x="13716" y="4572"/>
                </a:lnTo>
                <a:lnTo>
                  <a:pt x="18288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3852671" y="5163311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3838959" y="5234940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18288" y="0"/>
                </a:moveTo>
                <a:lnTo>
                  <a:pt x="4572" y="0"/>
                </a:lnTo>
                <a:lnTo>
                  <a:pt x="0" y="4572"/>
                </a:lnTo>
                <a:lnTo>
                  <a:pt x="13716" y="4572"/>
                </a:lnTo>
                <a:lnTo>
                  <a:pt x="18288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3838955" y="5234940"/>
            <a:ext cx="18415" cy="60960"/>
          </a:xfrm>
          <a:custGeom>
            <a:avLst/>
            <a:gdLst/>
            <a:ahLst/>
            <a:cxnLst/>
            <a:rect l="l" t="t" r="r" b="b"/>
            <a:pathLst>
              <a:path w="18414" h="60960">
                <a:moveTo>
                  <a:pt x="0" y="4572"/>
                </a:moveTo>
                <a:lnTo>
                  <a:pt x="4572" y="0"/>
                </a:lnTo>
                <a:lnTo>
                  <a:pt x="18288" y="0"/>
                </a:lnTo>
                <a:lnTo>
                  <a:pt x="18288" y="56388"/>
                </a:lnTo>
                <a:lnTo>
                  <a:pt x="13716" y="60960"/>
                </a:lnTo>
                <a:lnTo>
                  <a:pt x="0" y="60960"/>
                </a:lnTo>
                <a:lnTo>
                  <a:pt x="0" y="457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3838955" y="5234940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0" y="4572"/>
                </a:moveTo>
                <a:lnTo>
                  <a:pt x="13716" y="4572"/>
                </a:lnTo>
                <a:lnTo>
                  <a:pt x="1828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3838955" y="5318759"/>
            <a:ext cx="13970" cy="53340"/>
          </a:xfrm>
          <a:custGeom>
            <a:avLst/>
            <a:gdLst/>
            <a:ahLst/>
            <a:cxnLst/>
            <a:rect l="l" t="t" r="r" b="b"/>
            <a:pathLst>
              <a:path w="13970" h="53339">
                <a:moveTo>
                  <a:pt x="0" y="53339"/>
                </a:moveTo>
                <a:lnTo>
                  <a:pt x="13715" y="53339"/>
                </a:lnTo>
                <a:lnTo>
                  <a:pt x="13715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3854961" y="5314184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1"/>
                </a:lnTo>
              </a:path>
            </a:pathLst>
          </a:custGeom>
          <a:ln w="457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3838959" y="5314184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18288" y="0"/>
                </a:moveTo>
                <a:lnTo>
                  <a:pt x="4572" y="0"/>
                </a:lnTo>
                <a:lnTo>
                  <a:pt x="0" y="4571"/>
                </a:lnTo>
                <a:lnTo>
                  <a:pt x="13716" y="4571"/>
                </a:lnTo>
                <a:lnTo>
                  <a:pt x="18288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3838955" y="5314188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4" h="58420">
                <a:moveTo>
                  <a:pt x="0" y="4571"/>
                </a:moveTo>
                <a:lnTo>
                  <a:pt x="4572" y="0"/>
                </a:lnTo>
                <a:lnTo>
                  <a:pt x="18288" y="0"/>
                </a:lnTo>
                <a:lnTo>
                  <a:pt x="18288" y="53339"/>
                </a:lnTo>
                <a:lnTo>
                  <a:pt x="13716" y="57911"/>
                </a:lnTo>
                <a:lnTo>
                  <a:pt x="0" y="57911"/>
                </a:lnTo>
                <a:lnTo>
                  <a:pt x="0" y="4571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3838955" y="5314188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0" y="4571"/>
                </a:moveTo>
                <a:lnTo>
                  <a:pt x="13716" y="4571"/>
                </a:lnTo>
                <a:lnTo>
                  <a:pt x="18288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3852671" y="531875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3838955" y="5398008"/>
            <a:ext cx="13970" cy="53340"/>
          </a:xfrm>
          <a:custGeom>
            <a:avLst/>
            <a:gdLst/>
            <a:ahLst/>
            <a:cxnLst/>
            <a:rect l="l" t="t" r="r" b="b"/>
            <a:pathLst>
              <a:path w="13970" h="53339">
                <a:moveTo>
                  <a:pt x="0" y="53339"/>
                </a:moveTo>
                <a:lnTo>
                  <a:pt x="13715" y="53339"/>
                </a:lnTo>
                <a:lnTo>
                  <a:pt x="13715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3854961" y="5393439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899"/>
                </a:lnTo>
              </a:path>
            </a:pathLst>
          </a:custGeom>
          <a:ln w="457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3838959" y="5393439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18288" y="0"/>
                </a:moveTo>
                <a:lnTo>
                  <a:pt x="4572" y="0"/>
                </a:lnTo>
                <a:lnTo>
                  <a:pt x="0" y="4572"/>
                </a:lnTo>
                <a:lnTo>
                  <a:pt x="13716" y="4572"/>
                </a:lnTo>
                <a:lnTo>
                  <a:pt x="18288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3838955" y="5393435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4" h="58420">
                <a:moveTo>
                  <a:pt x="0" y="4571"/>
                </a:moveTo>
                <a:lnTo>
                  <a:pt x="4572" y="0"/>
                </a:lnTo>
                <a:lnTo>
                  <a:pt x="18288" y="0"/>
                </a:lnTo>
                <a:lnTo>
                  <a:pt x="18288" y="53339"/>
                </a:lnTo>
                <a:lnTo>
                  <a:pt x="13716" y="57911"/>
                </a:lnTo>
                <a:lnTo>
                  <a:pt x="0" y="57911"/>
                </a:lnTo>
                <a:lnTo>
                  <a:pt x="0" y="4571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3838955" y="5393435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0" y="4571"/>
                </a:moveTo>
                <a:lnTo>
                  <a:pt x="13716" y="4571"/>
                </a:lnTo>
                <a:lnTo>
                  <a:pt x="18288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3852671" y="539800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3616452" y="5109590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305" y="0"/>
                </a:lnTo>
              </a:path>
            </a:pathLst>
          </a:custGeom>
          <a:ln w="25145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3778758" y="5088632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8382" y="0"/>
                </a:moveTo>
                <a:lnTo>
                  <a:pt x="0" y="8381"/>
                </a:lnTo>
                <a:lnTo>
                  <a:pt x="0" y="33527"/>
                </a:lnTo>
                <a:lnTo>
                  <a:pt x="8382" y="25145"/>
                </a:lnTo>
                <a:lnTo>
                  <a:pt x="8382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3616448" y="5092827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8381">
            <a:solidFill>
              <a:srgbClr val="32D6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3616452" y="5088635"/>
            <a:ext cx="170815" cy="33655"/>
          </a:xfrm>
          <a:custGeom>
            <a:avLst/>
            <a:gdLst/>
            <a:ahLst/>
            <a:cxnLst/>
            <a:rect l="l" t="t" r="r" b="b"/>
            <a:pathLst>
              <a:path w="170814" h="33654">
                <a:moveTo>
                  <a:pt x="0" y="8381"/>
                </a:moveTo>
                <a:lnTo>
                  <a:pt x="8382" y="0"/>
                </a:lnTo>
                <a:lnTo>
                  <a:pt x="170688" y="0"/>
                </a:lnTo>
                <a:lnTo>
                  <a:pt x="170688" y="25145"/>
                </a:lnTo>
                <a:lnTo>
                  <a:pt x="162306" y="33527"/>
                </a:lnTo>
                <a:lnTo>
                  <a:pt x="0" y="33527"/>
                </a:lnTo>
                <a:lnTo>
                  <a:pt x="0" y="838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3616452" y="5088635"/>
            <a:ext cx="170815" cy="8890"/>
          </a:xfrm>
          <a:custGeom>
            <a:avLst/>
            <a:gdLst/>
            <a:ahLst/>
            <a:cxnLst/>
            <a:rect l="l" t="t" r="r" b="b"/>
            <a:pathLst>
              <a:path w="170814" h="8889">
                <a:moveTo>
                  <a:pt x="0" y="8381"/>
                </a:moveTo>
                <a:lnTo>
                  <a:pt x="162306" y="8381"/>
                </a:lnTo>
                <a:lnTo>
                  <a:pt x="17068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3778758" y="5097017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4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3616452" y="5145023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544" y="0"/>
                </a:lnTo>
              </a:path>
            </a:pathLst>
          </a:custGeom>
          <a:ln w="27431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3777992" y="5122160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29">
                <a:moveTo>
                  <a:pt x="9144" y="0"/>
                </a:moveTo>
                <a:lnTo>
                  <a:pt x="0" y="9143"/>
                </a:lnTo>
                <a:lnTo>
                  <a:pt x="0" y="36575"/>
                </a:lnTo>
                <a:lnTo>
                  <a:pt x="9144" y="27431"/>
                </a:lnTo>
                <a:lnTo>
                  <a:pt x="9144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3616452" y="5126732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9143">
            <a:solidFill>
              <a:srgbClr val="32D6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3616452" y="5122164"/>
            <a:ext cx="170815" cy="36830"/>
          </a:xfrm>
          <a:custGeom>
            <a:avLst/>
            <a:gdLst/>
            <a:ahLst/>
            <a:cxnLst/>
            <a:rect l="l" t="t" r="r" b="b"/>
            <a:pathLst>
              <a:path w="170814" h="36829">
                <a:moveTo>
                  <a:pt x="0" y="9143"/>
                </a:moveTo>
                <a:lnTo>
                  <a:pt x="9144" y="0"/>
                </a:lnTo>
                <a:lnTo>
                  <a:pt x="170688" y="0"/>
                </a:lnTo>
                <a:lnTo>
                  <a:pt x="170688" y="27431"/>
                </a:lnTo>
                <a:lnTo>
                  <a:pt x="161544" y="36575"/>
                </a:lnTo>
                <a:lnTo>
                  <a:pt x="0" y="36575"/>
                </a:lnTo>
                <a:lnTo>
                  <a:pt x="0" y="9143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3616452" y="5122164"/>
            <a:ext cx="170815" cy="9525"/>
          </a:xfrm>
          <a:custGeom>
            <a:avLst/>
            <a:gdLst/>
            <a:ahLst/>
            <a:cxnLst/>
            <a:rect l="l" t="t" r="r" b="b"/>
            <a:pathLst>
              <a:path w="170814" h="9525">
                <a:moveTo>
                  <a:pt x="0" y="9143"/>
                </a:moveTo>
                <a:lnTo>
                  <a:pt x="161544" y="9143"/>
                </a:lnTo>
                <a:lnTo>
                  <a:pt x="170688" y="0"/>
                </a:lnTo>
              </a:path>
            </a:pathLst>
          </a:custGeom>
          <a:ln w="952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3777996" y="513130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3491484" y="5051843"/>
            <a:ext cx="400050" cy="15875"/>
          </a:xfrm>
          <a:custGeom>
            <a:avLst/>
            <a:gdLst/>
            <a:ahLst/>
            <a:cxnLst/>
            <a:rect l="l" t="t" r="r" b="b"/>
            <a:pathLst>
              <a:path w="400050" h="15875">
                <a:moveTo>
                  <a:pt x="0" y="15455"/>
                </a:moveTo>
                <a:lnTo>
                  <a:pt x="399503" y="15455"/>
                </a:lnTo>
                <a:lnTo>
                  <a:pt x="399503" y="0"/>
                </a:lnTo>
                <a:lnTo>
                  <a:pt x="0" y="0"/>
                </a:lnTo>
                <a:lnTo>
                  <a:pt x="0" y="15455"/>
                </a:lnTo>
                <a:close/>
              </a:path>
            </a:pathLst>
          </a:custGeom>
          <a:solidFill>
            <a:srgbClr val="F1F9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3890989" y="4994146"/>
            <a:ext cx="57785" cy="73660"/>
          </a:xfrm>
          <a:custGeom>
            <a:avLst/>
            <a:gdLst/>
            <a:ahLst/>
            <a:cxnLst/>
            <a:rect l="l" t="t" r="r" b="b"/>
            <a:pathLst>
              <a:path w="57785" h="73660">
                <a:moveTo>
                  <a:pt x="57696" y="0"/>
                </a:moveTo>
                <a:lnTo>
                  <a:pt x="0" y="57696"/>
                </a:lnTo>
                <a:lnTo>
                  <a:pt x="0" y="73151"/>
                </a:lnTo>
                <a:lnTo>
                  <a:pt x="57696" y="15455"/>
                </a:lnTo>
                <a:lnTo>
                  <a:pt x="57696" y="0"/>
                </a:lnTo>
                <a:close/>
              </a:path>
            </a:pathLst>
          </a:custGeom>
          <a:solidFill>
            <a:srgbClr val="C2C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3491484" y="4994146"/>
            <a:ext cx="457200" cy="57785"/>
          </a:xfrm>
          <a:custGeom>
            <a:avLst/>
            <a:gdLst/>
            <a:ahLst/>
            <a:cxnLst/>
            <a:rect l="l" t="t" r="r" b="b"/>
            <a:pathLst>
              <a:path w="457200" h="57785">
                <a:moveTo>
                  <a:pt x="457200" y="0"/>
                </a:moveTo>
                <a:lnTo>
                  <a:pt x="57696" y="0"/>
                </a:lnTo>
                <a:lnTo>
                  <a:pt x="0" y="57696"/>
                </a:lnTo>
                <a:lnTo>
                  <a:pt x="399503" y="57696"/>
                </a:lnTo>
                <a:lnTo>
                  <a:pt x="457200" y="0"/>
                </a:lnTo>
                <a:close/>
              </a:path>
            </a:pathLst>
          </a:custGeom>
          <a:solidFill>
            <a:srgbClr val="F4FA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3491484" y="4994146"/>
            <a:ext cx="457200" cy="73660"/>
          </a:xfrm>
          <a:custGeom>
            <a:avLst/>
            <a:gdLst/>
            <a:ahLst/>
            <a:cxnLst/>
            <a:rect l="l" t="t" r="r" b="b"/>
            <a:pathLst>
              <a:path w="457200" h="73660">
                <a:moveTo>
                  <a:pt x="0" y="57696"/>
                </a:moveTo>
                <a:lnTo>
                  <a:pt x="57696" y="0"/>
                </a:lnTo>
                <a:lnTo>
                  <a:pt x="457200" y="0"/>
                </a:lnTo>
                <a:lnTo>
                  <a:pt x="457200" y="15455"/>
                </a:lnTo>
                <a:lnTo>
                  <a:pt x="399503" y="73151"/>
                </a:lnTo>
                <a:lnTo>
                  <a:pt x="0" y="73151"/>
                </a:lnTo>
                <a:lnTo>
                  <a:pt x="0" y="57696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3491484" y="4994146"/>
            <a:ext cx="457200" cy="57785"/>
          </a:xfrm>
          <a:custGeom>
            <a:avLst/>
            <a:gdLst/>
            <a:ahLst/>
            <a:cxnLst/>
            <a:rect l="l" t="t" r="r" b="b"/>
            <a:pathLst>
              <a:path w="457200" h="57785">
                <a:moveTo>
                  <a:pt x="0" y="57696"/>
                </a:moveTo>
                <a:lnTo>
                  <a:pt x="399503" y="57696"/>
                </a:lnTo>
                <a:lnTo>
                  <a:pt x="457200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3890988" y="5051842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-4762" y="7727"/>
                </a:moveTo>
                <a:lnTo>
                  <a:pt x="4762" y="7727"/>
                </a:lnTo>
              </a:path>
            </a:pathLst>
          </a:custGeom>
          <a:ln w="1545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3585971" y="4917947"/>
            <a:ext cx="76200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0" y="0"/>
                </a:moveTo>
                <a:lnTo>
                  <a:pt x="76200" y="0"/>
                </a:lnTo>
                <a:lnTo>
                  <a:pt x="76200" y="82295"/>
                </a:lnTo>
                <a:lnTo>
                  <a:pt x="0" y="8229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3585971" y="4917947"/>
            <a:ext cx="76200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0" y="0"/>
                </a:moveTo>
                <a:lnTo>
                  <a:pt x="76200" y="0"/>
                </a:lnTo>
                <a:lnTo>
                  <a:pt x="76200" y="82295"/>
                </a:lnTo>
                <a:lnTo>
                  <a:pt x="0" y="8229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3595115" y="4930140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3595115" y="4930137"/>
            <a:ext cx="52069" cy="38735"/>
          </a:xfrm>
          <a:custGeom>
            <a:avLst/>
            <a:gdLst/>
            <a:ahLst/>
            <a:cxnLst/>
            <a:rect l="l" t="t" r="r" b="b"/>
            <a:pathLst>
              <a:path w="52070" h="38735">
                <a:moveTo>
                  <a:pt x="0" y="7670"/>
                </a:moveTo>
                <a:lnTo>
                  <a:pt x="3886" y="8305"/>
                </a:lnTo>
                <a:lnTo>
                  <a:pt x="7772" y="8953"/>
                </a:lnTo>
                <a:lnTo>
                  <a:pt x="10363" y="7670"/>
                </a:lnTo>
                <a:lnTo>
                  <a:pt x="12954" y="6388"/>
                </a:lnTo>
                <a:lnTo>
                  <a:pt x="13817" y="0"/>
                </a:lnTo>
                <a:lnTo>
                  <a:pt x="15544" y="0"/>
                </a:lnTo>
                <a:lnTo>
                  <a:pt x="17272" y="0"/>
                </a:lnTo>
                <a:lnTo>
                  <a:pt x="17272" y="1282"/>
                </a:lnTo>
                <a:lnTo>
                  <a:pt x="20726" y="7670"/>
                </a:lnTo>
                <a:lnTo>
                  <a:pt x="24005" y="14979"/>
                </a:lnTo>
                <a:lnTo>
                  <a:pt x="28174" y="24925"/>
                </a:lnTo>
                <a:lnTo>
                  <a:pt x="32506" y="33911"/>
                </a:lnTo>
                <a:lnTo>
                  <a:pt x="36271" y="38341"/>
                </a:lnTo>
                <a:lnTo>
                  <a:pt x="39347" y="35828"/>
                </a:lnTo>
                <a:lnTo>
                  <a:pt x="42100" y="28760"/>
                </a:lnTo>
                <a:lnTo>
                  <a:pt x="44529" y="20733"/>
                </a:lnTo>
                <a:lnTo>
                  <a:pt x="46634" y="15341"/>
                </a:lnTo>
                <a:lnTo>
                  <a:pt x="49225" y="11506"/>
                </a:lnTo>
                <a:lnTo>
                  <a:pt x="50520" y="13423"/>
                </a:lnTo>
                <a:lnTo>
                  <a:pt x="51816" y="15341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3774947" y="4808232"/>
            <a:ext cx="60960" cy="12700"/>
          </a:xfrm>
          <a:custGeom>
            <a:avLst/>
            <a:gdLst/>
            <a:ahLst/>
            <a:cxnLst/>
            <a:rect l="l" t="t" r="r" b="b"/>
            <a:pathLst>
              <a:path w="60960" h="12700">
                <a:moveTo>
                  <a:pt x="0" y="12179"/>
                </a:moveTo>
                <a:lnTo>
                  <a:pt x="60960" y="12179"/>
                </a:lnTo>
                <a:lnTo>
                  <a:pt x="60960" y="0"/>
                </a:lnTo>
                <a:lnTo>
                  <a:pt x="0" y="0"/>
                </a:lnTo>
                <a:lnTo>
                  <a:pt x="0" y="1217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3770185" y="4803457"/>
            <a:ext cx="70485" cy="22225"/>
          </a:xfrm>
          <a:custGeom>
            <a:avLst/>
            <a:gdLst/>
            <a:ahLst/>
            <a:cxnLst/>
            <a:rect l="l" t="t" r="r" b="b"/>
            <a:pathLst>
              <a:path w="70485" h="22225">
                <a:moveTo>
                  <a:pt x="0" y="21717"/>
                </a:moveTo>
                <a:lnTo>
                  <a:pt x="70485" y="21717"/>
                </a:lnTo>
                <a:lnTo>
                  <a:pt x="70485" y="0"/>
                </a:lnTo>
                <a:lnTo>
                  <a:pt x="0" y="0"/>
                </a:lnTo>
                <a:lnTo>
                  <a:pt x="0" y="21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3770185" y="4919281"/>
            <a:ext cx="70485" cy="19050"/>
          </a:xfrm>
          <a:custGeom>
            <a:avLst/>
            <a:gdLst/>
            <a:ahLst/>
            <a:cxnLst/>
            <a:rect l="l" t="t" r="r" b="b"/>
            <a:pathLst>
              <a:path w="70485" h="19050">
                <a:moveTo>
                  <a:pt x="0" y="18669"/>
                </a:moveTo>
                <a:lnTo>
                  <a:pt x="70485" y="18669"/>
                </a:lnTo>
                <a:lnTo>
                  <a:pt x="70485" y="0"/>
                </a:lnTo>
                <a:lnTo>
                  <a:pt x="0" y="0"/>
                </a:lnTo>
                <a:lnTo>
                  <a:pt x="0" y="18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3770185" y="4931473"/>
            <a:ext cx="70485" cy="22225"/>
          </a:xfrm>
          <a:custGeom>
            <a:avLst/>
            <a:gdLst/>
            <a:ahLst/>
            <a:cxnLst/>
            <a:rect l="l" t="t" r="r" b="b"/>
            <a:pathLst>
              <a:path w="70485" h="22225">
                <a:moveTo>
                  <a:pt x="0" y="21717"/>
                </a:moveTo>
                <a:lnTo>
                  <a:pt x="70485" y="21717"/>
                </a:lnTo>
                <a:lnTo>
                  <a:pt x="70485" y="0"/>
                </a:lnTo>
                <a:lnTo>
                  <a:pt x="0" y="0"/>
                </a:lnTo>
                <a:lnTo>
                  <a:pt x="0" y="21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3770185" y="4946713"/>
            <a:ext cx="70485" cy="22225"/>
          </a:xfrm>
          <a:custGeom>
            <a:avLst/>
            <a:gdLst/>
            <a:ahLst/>
            <a:cxnLst/>
            <a:rect l="l" t="t" r="r" b="b"/>
            <a:pathLst>
              <a:path w="70485" h="22225">
                <a:moveTo>
                  <a:pt x="0" y="21717"/>
                </a:moveTo>
                <a:lnTo>
                  <a:pt x="70485" y="21717"/>
                </a:lnTo>
                <a:lnTo>
                  <a:pt x="70485" y="0"/>
                </a:lnTo>
                <a:lnTo>
                  <a:pt x="0" y="0"/>
                </a:lnTo>
                <a:lnTo>
                  <a:pt x="0" y="21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3567684" y="5009388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121920" y="0"/>
                </a:moveTo>
                <a:lnTo>
                  <a:pt x="28956" y="0"/>
                </a:lnTo>
                <a:lnTo>
                  <a:pt x="0" y="30480"/>
                </a:lnTo>
                <a:lnTo>
                  <a:pt x="92964" y="30480"/>
                </a:lnTo>
                <a:lnTo>
                  <a:pt x="12192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3567684" y="5009388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0" y="30480"/>
                </a:moveTo>
                <a:lnTo>
                  <a:pt x="28956" y="0"/>
                </a:lnTo>
                <a:lnTo>
                  <a:pt x="121920" y="0"/>
                </a:lnTo>
                <a:lnTo>
                  <a:pt x="92964" y="30480"/>
                </a:lnTo>
                <a:lnTo>
                  <a:pt x="0" y="3048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3707891" y="5009388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121920" y="0"/>
                </a:moveTo>
                <a:lnTo>
                  <a:pt x="29146" y="0"/>
                </a:lnTo>
                <a:lnTo>
                  <a:pt x="0" y="30480"/>
                </a:lnTo>
                <a:lnTo>
                  <a:pt x="92773" y="30480"/>
                </a:lnTo>
                <a:lnTo>
                  <a:pt x="12192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3707891" y="5009388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0" y="30480"/>
                </a:moveTo>
                <a:lnTo>
                  <a:pt x="29146" y="0"/>
                </a:lnTo>
                <a:lnTo>
                  <a:pt x="121920" y="0"/>
                </a:lnTo>
                <a:lnTo>
                  <a:pt x="92773" y="30480"/>
                </a:lnTo>
                <a:lnTo>
                  <a:pt x="0" y="30480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3582923" y="50093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3598164" y="50093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3613403" y="50093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3628644" y="50093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3643884" y="50093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3582923" y="5027676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3445764" y="5183316"/>
            <a:ext cx="106680" cy="48895"/>
          </a:xfrm>
          <a:custGeom>
            <a:avLst/>
            <a:gdLst/>
            <a:ahLst/>
            <a:cxnLst/>
            <a:rect l="l" t="t" r="r" b="b"/>
            <a:pathLst>
              <a:path w="106679" h="48895">
                <a:moveTo>
                  <a:pt x="106679" y="4162"/>
                </a:moveTo>
                <a:lnTo>
                  <a:pt x="84951" y="1562"/>
                </a:lnTo>
                <a:lnTo>
                  <a:pt x="64293" y="0"/>
                </a:lnTo>
                <a:lnTo>
                  <a:pt x="45779" y="519"/>
                </a:lnTo>
                <a:lnTo>
                  <a:pt x="30479" y="4162"/>
                </a:lnTo>
                <a:lnTo>
                  <a:pt x="18930" y="13184"/>
                </a:lnTo>
                <a:lnTo>
                  <a:pt x="10477" y="26368"/>
                </a:lnTo>
                <a:lnTo>
                  <a:pt x="4405" y="39552"/>
                </a:lnTo>
                <a:lnTo>
                  <a:pt x="0" y="48574"/>
                </a:lnTo>
              </a:path>
            </a:pathLst>
          </a:custGeom>
          <a:ln w="28575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3445764" y="5264850"/>
            <a:ext cx="106680" cy="83185"/>
          </a:xfrm>
          <a:custGeom>
            <a:avLst/>
            <a:gdLst/>
            <a:ahLst/>
            <a:cxnLst/>
            <a:rect l="l" t="t" r="r" b="b"/>
            <a:pathLst>
              <a:path w="106679" h="83185">
                <a:moveTo>
                  <a:pt x="106679" y="7100"/>
                </a:moveTo>
                <a:lnTo>
                  <a:pt x="90547" y="2662"/>
                </a:lnTo>
                <a:lnTo>
                  <a:pt x="74771" y="0"/>
                </a:lnTo>
                <a:lnTo>
                  <a:pt x="59709" y="887"/>
                </a:lnTo>
                <a:lnTo>
                  <a:pt x="45719" y="7100"/>
                </a:lnTo>
                <a:lnTo>
                  <a:pt x="33039" y="19825"/>
                </a:lnTo>
                <a:lnTo>
                  <a:pt x="21431" y="37879"/>
                </a:lnTo>
                <a:lnTo>
                  <a:pt x="10537" y="59486"/>
                </a:lnTo>
                <a:lnTo>
                  <a:pt x="0" y="82869"/>
                </a:lnTo>
              </a:path>
            </a:pathLst>
          </a:custGeom>
          <a:ln w="2857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3445764" y="5345239"/>
            <a:ext cx="121920" cy="54610"/>
          </a:xfrm>
          <a:custGeom>
            <a:avLst/>
            <a:gdLst/>
            <a:ahLst/>
            <a:cxnLst/>
            <a:rect l="l" t="t" r="r" b="b"/>
            <a:pathLst>
              <a:path w="121920" h="54610">
                <a:moveTo>
                  <a:pt x="121920" y="4652"/>
                </a:moveTo>
                <a:lnTo>
                  <a:pt x="103480" y="1743"/>
                </a:lnTo>
                <a:lnTo>
                  <a:pt x="85450" y="0"/>
                </a:lnTo>
                <a:lnTo>
                  <a:pt x="68236" y="582"/>
                </a:lnTo>
                <a:lnTo>
                  <a:pt x="52247" y="4652"/>
                </a:lnTo>
                <a:lnTo>
                  <a:pt x="37756" y="12988"/>
                </a:lnTo>
                <a:lnTo>
                  <a:pt x="24490" y="24817"/>
                </a:lnTo>
                <a:lnTo>
                  <a:pt x="12040" y="38975"/>
                </a:lnTo>
                <a:lnTo>
                  <a:pt x="0" y="54297"/>
                </a:lnTo>
              </a:path>
            </a:pathLst>
          </a:custGeom>
          <a:ln w="28575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3442715" y="5426964"/>
            <a:ext cx="109855" cy="24765"/>
          </a:xfrm>
          <a:custGeom>
            <a:avLst/>
            <a:gdLst/>
            <a:ahLst/>
            <a:cxnLst/>
            <a:rect l="l" t="t" r="r" b="b"/>
            <a:pathLst>
              <a:path w="109854" h="24764">
                <a:moveTo>
                  <a:pt x="109727" y="0"/>
                </a:moveTo>
                <a:lnTo>
                  <a:pt x="63436" y="6096"/>
                </a:lnTo>
                <a:lnTo>
                  <a:pt x="16073" y="15240"/>
                </a:lnTo>
                <a:lnTo>
                  <a:pt x="3643" y="21336"/>
                </a:lnTo>
                <a:lnTo>
                  <a:pt x="0" y="24384"/>
                </a:lnTo>
              </a:path>
            </a:pathLst>
          </a:custGeom>
          <a:ln w="2857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3377178" y="4690871"/>
            <a:ext cx="161925" cy="210820"/>
          </a:xfrm>
          <a:custGeom>
            <a:avLst/>
            <a:gdLst/>
            <a:ahLst/>
            <a:cxnLst/>
            <a:rect l="l" t="t" r="r" b="b"/>
            <a:pathLst>
              <a:path w="161925" h="210820">
                <a:moveTo>
                  <a:pt x="63373" y="0"/>
                </a:moveTo>
                <a:lnTo>
                  <a:pt x="0" y="38595"/>
                </a:lnTo>
                <a:lnTo>
                  <a:pt x="57124" y="81038"/>
                </a:lnTo>
                <a:lnTo>
                  <a:pt x="37490" y="94538"/>
                </a:lnTo>
                <a:lnTo>
                  <a:pt x="91935" y="135064"/>
                </a:lnTo>
                <a:lnTo>
                  <a:pt x="74980" y="144716"/>
                </a:lnTo>
                <a:lnTo>
                  <a:pt x="161544" y="210311"/>
                </a:lnTo>
                <a:lnTo>
                  <a:pt x="110680" y="125412"/>
                </a:lnTo>
                <a:lnTo>
                  <a:pt x="124066" y="117703"/>
                </a:lnTo>
                <a:lnTo>
                  <a:pt x="83007" y="67525"/>
                </a:lnTo>
                <a:lnTo>
                  <a:pt x="96393" y="59817"/>
                </a:lnTo>
                <a:lnTo>
                  <a:pt x="63373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3378703" y="4692396"/>
            <a:ext cx="161925" cy="210820"/>
          </a:xfrm>
          <a:custGeom>
            <a:avLst/>
            <a:gdLst/>
            <a:ahLst/>
            <a:cxnLst/>
            <a:rect l="l" t="t" r="r" b="b"/>
            <a:pathLst>
              <a:path w="161925" h="210820">
                <a:moveTo>
                  <a:pt x="63373" y="0"/>
                </a:moveTo>
                <a:lnTo>
                  <a:pt x="0" y="38595"/>
                </a:lnTo>
                <a:lnTo>
                  <a:pt x="57124" y="81038"/>
                </a:lnTo>
                <a:lnTo>
                  <a:pt x="37490" y="94538"/>
                </a:lnTo>
                <a:lnTo>
                  <a:pt x="91935" y="135064"/>
                </a:lnTo>
                <a:lnTo>
                  <a:pt x="74980" y="144716"/>
                </a:lnTo>
                <a:lnTo>
                  <a:pt x="161544" y="210311"/>
                </a:lnTo>
                <a:lnTo>
                  <a:pt x="110680" y="125412"/>
                </a:lnTo>
                <a:lnTo>
                  <a:pt x="124066" y="117703"/>
                </a:lnTo>
                <a:lnTo>
                  <a:pt x="83007" y="67525"/>
                </a:lnTo>
                <a:lnTo>
                  <a:pt x="96393" y="59816"/>
                </a:lnTo>
                <a:lnTo>
                  <a:pt x="63373" y="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9" name="object 239"/>
          <p:cNvSpPr txBox="1"/>
          <p:nvPr/>
        </p:nvSpPr>
        <p:spPr>
          <a:xfrm>
            <a:off x="323719" y="3613086"/>
            <a:ext cx="2061845" cy="133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Wearable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BAN</a:t>
            </a:r>
            <a:endParaRPr sz="1800" dirty="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10"/>
              </a:spcBef>
            </a:pPr>
            <a:r>
              <a:rPr sz="1400" b="1" spc="-20" dirty="0">
                <a:latin typeface="Arial"/>
                <a:cs typeface="Arial"/>
              </a:rPr>
              <a:t>Tele-metering </a:t>
            </a:r>
            <a:r>
              <a:rPr sz="1400" b="1" spc="-15" dirty="0">
                <a:latin typeface="Arial"/>
                <a:cs typeface="Arial"/>
              </a:rPr>
              <a:t>vital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data</a:t>
            </a:r>
            <a:endParaRPr sz="1400" dirty="0">
              <a:latin typeface="Arial"/>
              <a:cs typeface="Arial"/>
            </a:endParaRPr>
          </a:p>
          <a:p>
            <a:pPr marL="12700" marR="1728470">
              <a:lnSpc>
                <a:spcPct val="100000"/>
              </a:lnSpc>
              <a:spcBef>
                <a:spcPts val="280"/>
              </a:spcBef>
            </a:pPr>
            <a:r>
              <a:rPr sz="1000" spc="5" dirty="0">
                <a:latin typeface="Arial"/>
                <a:cs typeface="Arial"/>
              </a:rPr>
              <a:t>EE</a:t>
            </a:r>
            <a:r>
              <a:rPr sz="1000" spc="10" dirty="0">
                <a:latin typeface="Arial"/>
                <a:cs typeface="Arial"/>
              </a:rPr>
              <a:t>G</a:t>
            </a:r>
            <a:r>
              <a:rPr sz="1000" dirty="0">
                <a:latin typeface="Arial"/>
                <a:cs typeface="Arial"/>
              </a:rPr>
              <a:t>.  E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10" dirty="0">
                <a:latin typeface="Arial"/>
                <a:cs typeface="Arial"/>
              </a:rPr>
              <a:t>G</a:t>
            </a:r>
            <a:r>
              <a:rPr sz="1000" dirty="0">
                <a:latin typeface="Arial"/>
                <a:cs typeface="Arial"/>
              </a:rPr>
              <a:t>,</a:t>
            </a:r>
          </a:p>
          <a:p>
            <a:pPr marL="12700" marR="1250315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Blad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Pressure  </a:t>
            </a:r>
            <a:r>
              <a:rPr sz="1000" dirty="0">
                <a:latin typeface="Arial"/>
                <a:cs typeface="Arial"/>
              </a:rPr>
              <a:t>Temperatute  MRI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images</a:t>
            </a:r>
          </a:p>
        </p:txBody>
      </p:sp>
      <p:sp>
        <p:nvSpPr>
          <p:cNvPr id="240" name="object 240"/>
          <p:cNvSpPr txBox="1"/>
          <p:nvPr/>
        </p:nvSpPr>
        <p:spPr>
          <a:xfrm>
            <a:off x="3582415" y="4785272"/>
            <a:ext cx="774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u="sng" dirty="0">
                <a:latin typeface="Arial"/>
                <a:cs typeface="Arial"/>
              </a:rPr>
              <a:t> </a:t>
            </a:r>
            <a:r>
              <a:rPr sz="1000" u="sng" spc="-150" dirty="0">
                <a:latin typeface="Arial"/>
                <a:cs typeface="Arial"/>
              </a:rPr>
              <a:t>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323719" y="4937611"/>
            <a:ext cx="24701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Et</a:t>
            </a:r>
            <a:r>
              <a:rPr sz="1000" dirty="0">
                <a:latin typeface="Arial"/>
                <a:cs typeface="Arial"/>
              </a:rPr>
              <a:t>c.</a:t>
            </a:r>
          </a:p>
        </p:txBody>
      </p:sp>
      <p:sp>
        <p:nvSpPr>
          <p:cNvPr id="242" name="object 242"/>
          <p:cNvSpPr/>
          <p:nvPr/>
        </p:nvSpPr>
        <p:spPr>
          <a:xfrm>
            <a:off x="1087615" y="4141355"/>
            <a:ext cx="1697329" cy="1441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1490472" y="4681728"/>
            <a:ext cx="323087" cy="3657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4" name="object 244"/>
          <p:cNvSpPr txBox="1"/>
          <p:nvPr/>
        </p:nvSpPr>
        <p:spPr>
          <a:xfrm>
            <a:off x="1213379" y="4974208"/>
            <a:ext cx="69977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>
              <a:lnSpc>
                <a:spcPts val="1250"/>
              </a:lnSpc>
            </a:pPr>
            <a:r>
              <a:rPr sz="1050" spc="-10" dirty="0">
                <a:latin typeface="Arial"/>
                <a:cs typeface="Arial"/>
              </a:rPr>
              <a:t>P</a:t>
            </a:r>
            <a:r>
              <a:rPr sz="1050" spc="-15" dirty="0">
                <a:latin typeface="Arial"/>
                <a:cs typeface="Arial"/>
              </a:rPr>
              <a:t>a</a:t>
            </a:r>
            <a:r>
              <a:rPr sz="1050" dirty="0">
                <a:latin typeface="Arial"/>
                <a:cs typeface="Arial"/>
              </a:rPr>
              <a:t>c</a:t>
            </a:r>
            <a:r>
              <a:rPr sz="1050" spc="-15" dirty="0">
                <a:latin typeface="Arial"/>
                <a:cs typeface="Arial"/>
              </a:rPr>
              <a:t>e</a:t>
            </a:r>
            <a:r>
              <a:rPr sz="1050" spc="30" dirty="0">
                <a:latin typeface="Arial"/>
                <a:cs typeface="Arial"/>
              </a:rPr>
              <a:t>m</a:t>
            </a:r>
            <a:r>
              <a:rPr sz="1050" spc="-15" dirty="0">
                <a:latin typeface="Arial"/>
                <a:cs typeface="Arial"/>
              </a:rPr>
              <a:t>a</a:t>
            </a:r>
            <a:r>
              <a:rPr sz="1050" dirty="0">
                <a:latin typeface="Arial"/>
                <a:cs typeface="Arial"/>
              </a:rPr>
              <a:t>k</a:t>
            </a:r>
            <a:r>
              <a:rPr sz="1050" spc="-15" dirty="0">
                <a:latin typeface="Arial"/>
                <a:cs typeface="Arial"/>
              </a:rPr>
              <a:t>er  </a:t>
            </a:r>
            <a:r>
              <a:rPr sz="1050" spc="5" dirty="0">
                <a:latin typeface="Arial"/>
                <a:cs typeface="Arial"/>
              </a:rPr>
              <a:t>with</a:t>
            </a:r>
            <a:r>
              <a:rPr sz="1050" spc="-1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IAD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319783" y="5757671"/>
            <a:ext cx="2338070" cy="332740"/>
          </a:xfrm>
          <a:custGeom>
            <a:avLst/>
            <a:gdLst/>
            <a:ahLst/>
            <a:cxnLst/>
            <a:rect l="l" t="t" r="r" b="b"/>
            <a:pathLst>
              <a:path w="2338070" h="332739">
                <a:moveTo>
                  <a:pt x="2282444" y="0"/>
                </a:moveTo>
                <a:lnTo>
                  <a:pt x="55372" y="0"/>
                </a:lnTo>
                <a:lnTo>
                  <a:pt x="33818" y="4351"/>
                </a:lnTo>
                <a:lnTo>
                  <a:pt x="16217" y="16217"/>
                </a:lnTo>
                <a:lnTo>
                  <a:pt x="4351" y="33818"/>
                </a:lnTo>
                <a:lnTo>
                  <a:pt x="0" y="55371"/>
                </a:lnTo>
                <a:lnTo>
                  <a:pt x="0" y="276859"/>
                </a:lnTo>
                <a:lnTo>
                  <a:pt x="4351" y="298413"/>
                </a:lnTo>
                <a:lnTo>
                  <a:pt x="16217" y="316014"/>
                </a:lnTo>
                <a:lnTo>
                  <a:pt x="33818" y="327880"/>
                </a:lnTo>
                <a:lnTo>
                  <a:pt x="55372" y="332231"/>
                </a:lnTo>
                <a:lnTo>
                  <a:pt x="2282444" y="332231"/>
                </a:lnTo>
                <a:lnTo>
                  <a:pt x="2303997" y="327880"/>
                </a:lnTo>
                <a:lnTo>
                  <a:pt x="2321598" y="316014"/>
                </a:lnTo>
                <a:lnTo>
                  <a:pt x="2333464" y="298413"/>
                </a:lnTo>
                <a:lnTo>
                  <a:pt x="2337816" y="276859"/>
                </a:lnTo>
                <a:lnTo>
                  <a:pt x="2337816" y="55371"/>
                </a:lnTo>
                <a:lnTo>
                  <a:pt x="2333464" y="33818"/>
                </a:lnTo>
                <a:lnTo>
                  <a:pt x="2321598" y="16217"/>
                </a:lnTo>
                <a:lnTo>
                  <a:pt x="2303997" y="4351"/>
                </a:lnTo>
                <a:lnTo>
                  <a:pt x="2282444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6" name="object 246"/>
          <p:cNvSpPr txBox="1"/>
          <p:nvPr/>
        </p:nvSpPr>
        <p:spPr>
          <a:xfrm>
            <a:off x="1277292" y="5738130"/>
            <a:ext cx="242189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 indent="-259079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Dependable </a:t>
            </a:r>
            <a:r>
              <a:rPr sz="1200" b="1" spc="-5" dirty="0">
                <a:latin typeface="Arial"/>
                <a:cs typeface="Arial"/>
              </a:rPr>
              <a:t>Network among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vital  sensors, actuators,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robots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490727" y="5593079"/>
            <a:ext cx="816863" cy="5090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3919728" y="5501640"/>
            <a:ext cx="871727" cy="521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9" name="object 249"/>
          <p:cNvSpPr txBox="1"/>
          <p:nvPr/>
        </p:nvSpPr>
        <p:spPr>
          <a:xfrm>
            <a:off x="3959440" y="5853683"/>
            <a:ext cx="691515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265">
              <a:lnSpc>
                <a:spcPts val="1250"/>
              </a:lnSpc>
            </a:pPr>
            <a:r>
              <a:rPr sz="1050" dirty="0">
                <a:latin typeface="Arial"/>
                <a:cs typeface="Arial"/>
              </a:rPr>
              <a:t>Capsule  </a:t>
            </a:r>
            <a:r>
              <a:rPr sz="1050" spc="-10" dirty="0">
                <a:latin typeface="Arial"/>
                <a:cs typeface="Arial"/>
              </a:rPr>
              <a:t>E</a:t>
            </a:r>
            <a:r>
              <a:rPr sz="1050" spc="-15" dirty="0">
                <a:latin typeface="Arial"/>
                <a:cs typeface="Arial"/>
              </a:rPr>
              <a:t>ndo</a:t>
            </a:r>
            <a:r>
              <a:rPr sz="1050" dirty="0">
                <a:latin typeface="Arial"/>
                <a:cs typeface="Arial"/>
              </a:rPr>
              <a:t>sc</a:t>
            </a:r>
            <a:r>
              <a:rPr sz="1050" spc="-15" dirty="0">
                <a:latin typeface="Arial"/>
                <a:cs typeface="Arial"/>
              </a:rPr>
              <a:t>o</a:t>
            </a:r>
            <a:r>
              <a:rPr sz="1050" spc="10" dirty="0">
                <a:latin typeface="Arial"/>
                <a:cs typeface="Arial"/>
              </a:rPr>
              <a:t>p</a:t>
            </a:r>
            <a:r>
              <a:rPr sz="1050" dirty="0">
                <a:latin typeface="Arial"/>
                <a:cs typeface="Arial"/>
              </a:rPr>
              <a:t>e</a:t>
            </a:r>
          </a:p>
        </p:txBody>
      </p:sp>
      <p:sp>
        <p:nvSpPr>
          <p:cNvPr id="250" name="object 250"/>
          <p:cNvSpPr/>
          <p:nvPr/>
        </p:nvSpPr>
        <p:spPr>
          <a:xfrm>
            <a:off x="3732276" y="4402839"/>
            <a:ext cx="1487805" cy="1115695"/>
          </a:xfrm>
          <a:custGeom>
            <a:avLst/>
            <a:gdLst/>
            <a:ahLst/>
            <a:cxnLst/>
            <a:rect l="l" t="t" r="r" b="b"/>
            <a:pathLst>
              <a:path w="1487804" h="1115695">
                <a:moveTo>
                  <a:pt x="1301496" y="0"/>
                </a:moveTo>
                <a:lnTo>
                  <a:pt x="185928" y="0"/>
                </a:lnTo>
                <a:lnTo>
                  <a:pt x="136502" y="6641"/>
                </a:lnTo>
                <a:lnTo>
                  <a:pt x="92089" y="25383"/>
                </a:lnTo>
                <a:lnTo>
                  <a:pt x="54459" y="54454"/>
                </a:lnTo>
                <a:lnTo>
                  <a:pt x="25385" y="92083"/>
                </a:lnTo>
                <a:lnTo>
                  <a:pt x="6641" y="136498"/>
                </a:lnTo>
                <a:lnTo>
                  <a:pt x="0" y="185928"/>
                </a:lnTo>
                <a:lnTo>
                  <a:pt x="0" y="929627"/>
                </a:lnTo>
                <a:lnTo>
                  <a:pt x="6641" y="979057"/>
                </a:lnTo>
                <a:lnTo>
                  <a:pt x="25385" y="1023475"/>
                </a:lnTo>
                <a:lnTo>
                  <a:pt x="54459" y="1061107"/>
                </a:lnTo>
                <a:lnTo>
                  <a:pt x="92089" y="1090181"/>
                </a:lnTo>
                <a:lnTo>
                  <a:pt x="136502" y="1108926"/>
                </a:lnTo>
                <a:lnTo>
                  <a:pt x="185928" y="1115568"/>
                </a:lnTo>
                <a:lnTo>
                  <a:pt x="1301496" y="1115568"/>
                </a:lnTo>
                <a:lnTo>
                  <a:pt x="1350921" y="1108926"/>
                </a:lnTo>
                <a:lnTo>
                  <a:pt x="1395334" y="1090181"/>
                </a:lnTo>
                <a:lnTo>
                  <a:pt x="1432964" y="1061107"/>
                </a:lnTo>
                <a:lnTo>
                  <a:pt x="1462038" y="1023475"/>
                </a:lnTo>
                <a:lnTo>
                  <a:pt x="1480782" y="979057"/>
                </a:lnTo>
                <a:lnTo>
                  <a:pt x="1487424" y="929627"/>
                </a:lnTo>
                <a:lnTo>
                  <a:pt x="1487424" y="185928"/>
                </a:lnTo>
                <a:lnTo>
                  <a:pt x="1480782" y="136498"/>
                </a:lnTo>
                <a:lnTo>
                  <a:pt x="1462038" y="92083"/>
                </a:lnTo>
                <a:lnTo>
                  <a:pt x="1432964" y="54454"/>
                </a:lnTo>
                <a:lnTo>
                  <a:pt x="1395334" y="25383"/>
                </a:lnTo>
                <a:lnTo>
                  <a:pt x="1350921" y="6641"/>
                </a:lnTo>
                <a:lnTo>
                  <a:pt x="1301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3732276" y="4402839"/>
            <a:ext cx="1487805" cy="1115695"/>
          </a:xfrm>
          <a:custGeom>
            <a:avLst/>
            <a:gdLst/>
            <a:ahLst/>
            <a:cxnLst/>
            <a:rect l="l" t="t" r="r" b="b"/>
            <a:pathLst>
              <a:path w="1487804" h="1115695">
                <a:moveTo>
                  <a:pt x="0" y="185928"/>
                </a:moveTo>
                <a:lnTo>
                  <a:pt x="6641" y="136498"/>
                </a:lnTo>
                <a:lnTo>
                  <a:pt x="25385" y="92083"/>
                </a:lnTo>
                <a:lnTo>
                  <a:pt x="54459" y="54454"/>
                </a:lnTo>
                <a:lnTo>
                  <a:pt x="92089" y="25383"/>
                </a:lnTo>
                <a:lnTo>
                  <a:pt x="136502" y="6641"/>
                </a:lnTo>
                <a:lnTo>
                  <a:pt x="185928" y="0"/>
                </a:lnTo>
                <a:lnTo>
                  <a:pt x="1301496" y="0"/>
                </a:lnTo>
                <a:lnTo>
                  <a:pt x="1350921" y="6641"/>
                </a:lnTo>
                <a:lnTo>
                  <a:pt x="1395334" y="25383"/>
                </a:lnTo>
                <a:lnTo>
                  <a:pt x="1432964" y="54454"/>
                </a:lnTo>
                <a:lnTo>
                  <a:pt x="1462038" y="92083"/>
                </a:lnTo>
                <a:lnTo>
                  <a:pt x="1480782" y="136498"/>
                </a:lnTo>
                <a:lnTo>
                  <a:pt x="1487424" y="185928"/>
                </a:lnTo>
                <a:lnTo>
                  <a:pt x="1487424" y="929627"/>
                </a:lnTo>
                <a:lnTo>
                  <a:pt x="1480782" y="979057"/>
                </a:lnTo>
                <a:lnTo>
                  <a:pt x="1462038" y="1023475"/>
                </a:lnTo>
                <a:lnTo>
                  <a:pt x="1432964" y="1061107"/>
                </a:lnTo>
                <a:lnTo>
                  <a:pt x="1395334" y="1090181"/>
                </a:lnTo>
                <a:lnTo>
                  <a:pt x="1350921" y="1108926"/>
                </a:lnTo>
                <a:lnTo>
                  <a:pt x="1301496" y="1115568"/>
                </a:lnTo>
                <a:lnTo>
                  <a:pt x="185928" y="1115568"/>
                </a:lnTo>
                <a:lnTo>
                  <a:pt x="136502" y="1108926"/>
                </a:lnTo>
                <a:lnTo>
                  <a:pt x="92089" y="1090181"/>
                </a:lnTo>
                <a:lnTo>
                  <a:pt x="54459" y="1061107"/>
                </a:lnTo>
                <a:lnTo>
                  <a:pt x="25385" y="1023475"/>
                </a:lnTo>
                <a:lnTo>
                  <a:pt x="6641" y="979057"/>
                </a:lnTo>
                <a:lnTo>
                  <a:pt x="0" y="929627"/>
                </a:lnTo>
                <a:lnTo>
                  <a:pt x="0" y="18592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2" name="object 252"/>
          <p:cNvSpPr txBox="1"/>
          <p:nvPr/>
        </p:nvSpPr>
        <p:spPr>
          <a:xfrm>
            <a:off x="3054464" y="3632289"/>
            <a:ext cx="1879600" cy="106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Implant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BAN</a:t>
            </a:r>
            <a:endParaRPr sz="1800" dirty="0">
              <a:latin typeface="Arial"/>
              <a:cs typeface="Arial"/>
            </a:endParaRPr>
          </a:p>
          <a:p>
            <a:pPr marL="336550" marR="215900" indent="-92075">
              <a:lnSpc>
                <a:spcPct val="100000"/>
              </a:lnSpc>
              <a:spcBef>
                <a:spcPts val="380"/>
              </a:spcBef>
            </a:pPr>
            <a:r>
              <a:rPr sz="1400" b="1" spc="-20" dirty="0">
                <a:latin typeface="Arial"/>
                <a:cs typeface="Arial"/>
              </a:rPr>
              <a:t>Tele-controlling  </a:t>
            </a:r>
            <a:r>
              <a:rPr sz="1400" b="1" spc="-10" dirty="0">
                <a:latin typeface="Arial"/>
                <a:cs typeface="Arial"/>
              </a:rPr>
              <a:t>implant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devices</a:t>
            </a:r>
            <a:endParaRPr sz="1400" dirty="0">
              <a:latin typeface="Arial"/>
              <a:cs typeface="Arial"/>
            </a:endParaRPr>
          </a:p>
          <a:p>
            <a:pPr marL="821690">
              <a:lnSpc>
                <a:spcPct val="100000"/>
              </a:lnSpc>
              <a:spcBef>
                <a:spcPts val="919"/>
              </a:spcBef>
            </a:pPr>
            <a:r>
              <a:rPr sz="1200" spc="20" dirty="0">
                <a:latin typeface="Arial"/>
                <a:cs typeface="Arial"/>
              </a:rPr>
              <a:t>UWB </a:t>
            </a:r>
            <a:r>
              <a:rPr sz="1200" spc="-5" dirty="0">
                <a:latin typeface="Arial"/>
                <a:cs typeface="Arial"/>
              </a:rPr>
              <a:t>can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solve</a:t>
            </a:r>
          </a:p>
        </p:txBody>
      </p:sp>
      <p:sp>
        <p:nvSpPr>
          <p:cNvPr id="253" name="object 253"/>
          <p:cNvSpPr txBox="1"/>
          <p:nvPr/>
        </p:nvSpPr>
        <p:spPr>
          <a:xfrm>
            <a:off x="3906428" y="4682583"/>
            <a:ext cx="11163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such 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problem</a:t>
            </a:r>
          </a:p>
        </p:txBody>
      </p:sp>
      <p:sp>
        <p:nvSpPr>
          <p:cNvPr id="254" name="object 254"/>
          <p:cNvSpPr txBox="1"/>
          <p:nvPr/>
        </p:nvSpPr>
        <p:spPr>
          <a:xfrm>
            <a:off x="3762247" y="4865464"/>
            <a:ext cx="15328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u="dbl" baseline="47222" dirty="0">
                <a:latin typeface="Arial"/>
                <a:cs typeface="Arial"/>
              </a:rPr>
              <a:t> </a:t>
            </a:r>
            <a:r>
              <a:rPr sz="1500" u="dbl" spc="-120" baseline="47222" dirty="0">
                <a:latin typeface="Arial"/>
                <a:cs typeface="Arial"/>
              </a:rPr>
              <a:t> </a:t>
            </a:r>
            <a:r>
              <a:rPr sz="1500" baseline="47222" dirty="0">
                <a:latin typeface="Arial"/>
                <a:cs typeface="Arial"/>
              </a:rPr>
              <a:t> </a:t>
            </a:r>
            <a:r>
              <a:rPr sz="1500" spc="-15" baseline="4722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  radio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interferes</a:t>
            </a:r>
          </a:p>
        </p:txBody>
      </p:sp>
      <p:sp>
        <p:nvSpPr>
          <p:cNvPr id="255" name="object 255"/>
          <p:cNvSpPr txBox="1"/>
          <p:nvPr/>
        </p:nvSpPr>
        <p:spPr>
          <a:xfrm>
            <a:off x="3863756" y="5048343"/>
            <a:ext cx="13303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human </a:t>
            </a:r>
            <a:r>
              <a:rPr sz="1200" spc="-5" dirty="0">
                <a:latin typeface="Arial"/>
                <a:cs typeface="Arial"/>
              </a:rPr>
              <a:t>body</a:t>
            </a:r>
            <a:r>
              <a:rPr sz="1200" spc="2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3760723" y="5126379"/>
            <a:ext cx="1482090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50" u="sng" dirty="0">
                <a:latin typeface="Arial"/>
                <a:cs typeface="Arial"/>
              </a:rPr>
              <a:t> </a:t>
            </a:r>
            <a:r>
              <a:rPr sz="1050" u="sng" spc="75" dirty="0">
                <a:latin typeface="Arial"/>
                <a:cs typeface="Arial"/>
              </a:rPr>
              <a:t> </a:t>
            </a:r>
            <a:endParaRPr sz="1050" dirty="0">
              <a:latin typeface="Arial"/>
              <a:cs typeface="Arial"/>
            </a:endParaRPr>
          </a:p>
          <a:p>
            <a:pPr marL="115570">
              <a:lnSpc>
                <a:spcPts val="1225"/>
              </a:lnSpc>
            </a:pPr>
            <a:r>
              <a:rPr sz="1200" spc="-5" dirty="0">
                <a:latin typeface="Arial"/>
                <a:cs typeface="Arial"/>
              </a:rPr>
              <a:t>medical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equipments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606551" y="2334766"/>
            <a:ext cx="3328670" cy="241300"/>
          </a:xfrm>
          <a:custGeom>
            <a:avLst/>
            <a:gdLst/>
            <a:ahLst/>
            <a:cxnLst/>
            <a:rect l="l" t="t" r="r" b="b"/>
            <a:pathLst>
              <a:path w="3328670" h="241300">
                <a:moveTo>
                  <a:pt x="3288284" y="0"/>
                </a:moveTo>
                <a:lnTo>
                  <a:pt x="40132" y="0"/>
                </a:lnTo>
                <a:lnTo>
                  <a:pt x="24511" y="3154"/>
                </a:lnTo>
                <a:lnTo>
                  <a:pt x="11755" y="11755"/>
                </a:lnTo>
                <a:lnTo>
                  <a:pt x="3154" y="24511"/>
                </a:lnTo>
                <a:lnTo>
                  <a:pt x="0" y="40132"/>
                </a:lnTo>
                <a:lnTo>
                  <a:pt x="0" y="200660"/>
                </a:lnTo>
                <a:lnTo>
                  <a:pt x="3154" y="216280"/>
                </a:lnTo>
                <a:lnTo>
                  <a:pt x="11755" y="229036"/>
                </a:lnTo>
                <a:lnTo>
                  <a:pt x="24511" y="237637"/>
                </a:lnTo>
                <a:lnTo>
                  <a:pt x="40132" y="240792"/>
                </a:lnTo>
                <a:lnTo>
                  <a:pt x="3288284" y="240792"/>
                </a:lnTo>
                <a:lnTo>
                  <a:pt x="3303904" y="237637"/>
                </a:lnTo>
                <a:lnTo>
                  <a:pt x="3316660" y="229036"/>
                </a:lnTo>
                <a:lnTo>
                  <a:pt x="3325261" y="216280"/>
                </a:lnTo>
                <a:lnTo>
                  <a:pt x="3328416" y="200660"/>
                </a:lnTo>
                <a:lnTo>
                  <a:pt x="3328416" y="40132"/>
                </a:lnTo>
                <a:lnTo>
                  <a:pt x="3325261" y="24511"/>
                </a:lnTo>
                <a:lnTo>
                  <a:pt x="3316660" y="11755"/>
                </a:lnTo>
                <a:lnTo>
                  <a:pt x="3303904" y="3154"/>
                </a:lnTo>
                <a:lnTo>
                  <a:pt x="3288284" y="0"/>
                </a:lnTo>
                <a:close/>
              </a:path>
            </a:pathLst>
          </a:custGeom>
          <a:solidFill>
            <a:srgbClr val="C1C1C1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606551" y="2167127"/>
            <a:ext cx="3331845" cy="219710"/>
          </a:xfrm>
          <a:custGeom>
            <a:avLst/>
            <a:gdLst/>
            <a:ahLst/>
            <a:cxnLst/>
            <a:rect l="l" t="t" r="r" b="b"/>
            <a:pathLst>
              <a:path w="3331845" h="219710">
                <a:moveTo>
                  <a:pt x="0" y="0"/>
                </a:moveTo>
                <a:lnTo>
                  <a:pt x="3331464" y="0"/>
                </a:lnTo>
                <a:lnTo>
                  <a:pt x="3331464" y="219455"/>
                </a:lnTo>
                <a:lnTo>
                  <a:pt x="0" y="219455"/>
                </a:lnTo>
                <a:lnTo>
                  <a:pt x="0" y="0"/>
                </a:lnTo>
                <a:close/>
              </a:path>
            </a:pathLst>
          </a:custGeom>
          <a:solidFill>
            <a:srgbClr val="C1C1C1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1845564" y="2857502"/>
            <a:ext cx="94615" cy="198120"/>
          </a:xfrm>
          <a:custGeom>
            <a:avLst/>
            <a:gdLst/>
            <a:ahLst/>
            <a:cxnLst/>
            <a:rect l="l" t="t" r="r" b="b"/>
            <a:pathLst>
              <a:path w="94614" h="198119">
                <a:moveTo>
                  <a:pt x="94487" y="183070"/>
                </a:moveTo>
                <a:lnTo>
                  <a:pt x="80225" y="198120"/>
                </a:lnTo>
                <a:lnTo>
                  <a:pt x="75476" y="198120"/>
                </a:lnTo>
                <a:lnTo>
                  <a:pt x="19011" y="198120"/>
                </a:lnTo>
                <a:lnTo>
                  <a:pt x="14262" y="198120"/>
                </a:lnTo>
                <a:lnTo>
                  <a:pt x="9512" y="196608"/>
                </a:lnTo>
                <a:lnTo>
                  <a:pt x="5943" y="194106"/>
                </a:lnTo>
                <a:lnTo>
                  <a:pt x="2971" y="191096"/>
                </a:lnTo>
                <a:lnTo>
                  <a:pt x="1193" y="187083"/>
                </a:lnTo>
                <a:lnTo>
                  <a:pt x="0" y="183070"/>
                </a:lnTo>
                <a:lnTo>
                  <a:pt x="0" y="15049"/>
                </a:lnTo>
                <a:lnTo>
                  <a:pt x="14262" y="0"/>
                </a:lnTo>
                <a:lnTo>
                  <a:pt x="19011" y="0"/>
                </a:lnTo>
                <a:lnTo>
                  <a:pt x="75476" y="0"/>
                </a:lnTo>
                <a:lnTo>
                  <a:pt x="80225" y="0"/>
                </a:lnTo>
                <a:lnTo>
                  <a:pt x="84391" y="2006"/>
                </a:lnTo>
                <a:lnTo>
                  <a:pt x="88544" y="4013"/>
                </a:lnTo>
                <a:lnTo>
                  <a:pt x="92113" y="7518"/>
                </a:lnTo>
                <a:lnTo>
                  <a:pt x="93891" y="11036"/>
                </a:lnTo>
                <a:lnTo>
                  <a:pt x="94487" y="15049"/>
                </a:lnTo>
                <a:lnTo>
                  <a:pt x="94487" y="183070"/>
                </a:lnTo>
                <a:close/>
              </a:path>
            </a:pathLst>
          </a:custGeom>
          <a:ln w="952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1863851" y="2918460"/>
            <a:ext cx="3175" cy="48895"/>
          </a:xfrm>
          <a:custGeom>
            <a:avLst/>
            <a:gdLst/>
            <a:ahLst/>
            <a:cxnLst/>
            <a:rect l="l" t="t" r="r" b="b"/>
            <a:pathLst>
              <a:path w="3175" h="48894">
                <a:moveTo>
                  <a:pt x="0" y="0"/>
                </a:moveTo>
                <a:lnTo>
                  <a:pt x="3048" y="48768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1924811" y="2918460"/>
            <a:ext cx="3175" cy="48895"/>
          </a:xfrm>
          <a:custGeom>
            <a:avLst/>
            <a:gdLst/>
            <a:ahLst/>
            <a:cxnLst/>
            <a:rect l="l" t="t" r="r" b="b"/>
            <a:pathLst>
              <a:path w="3175" h="48894">
                <a:moveTo>
                  <a:pt x="0" y="0"/>
                </a:moveTo>
                <a:lnTo>
                  <a:pt x="3048" y="48768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1924811" y="2912364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0" y="6096"/>
                </a:moveTo>
                <a:lnTo>
                  <a:pt x="9601" y="0"/>
                </a:lnTo>
                <a:lnTo>
                  <a:pt x="15240" y="1016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1924811" y="2945892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9601" y="3048"/>
                </a:lnTo>
                <a:lnTo>
                  <a:pt x="15240" y="3048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1845564" y="2912364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4" h="6350">
                <a:moveTo>
                  <a:pt x="18287" y="6096"/>
                </a:moveTo>
                <a:lnTo>
                  <a:pt x="6527" y="0"/>
                </a:lnTo>
                <a:lnTo>
                  <a:pt x="0" y="1016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1845564" y="2945892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18287" y="0"/>
                </a:moveTo>
                <a:lnTo>
                  <a:pt x="6527" y="3048"/>
                </a:lnTo>
                <a:lnTo>
                  <a:pt x="0" y="3048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1845564" y="2967227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39">
                <a:moveTo>
                  <a:pt x="18287" y="0"/>
                </a:moveTo>
                <a:lnTo>
                  <a:pt x="6527" y="24142"/>
                </a:lnTo>
                <a:lnTo>
                  <a:pt x="0" y="27432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1924811" y="2967227"/>
            <a:ext cx="15240" cy="27940"/>
          </a:xfrm>
          <a:custGeom>
            <a:avLst/>
            <a:gdLst/>
            <a:ahLst/>
            <a:cxnLst/>
            <a:rect l="l" t="t" r="r" b="b"/>
            <a:pathLst>
              <a:path w="15239" h="27939">
                <a:moveTo>
                  <a:pt x="0" y="0"/>
                </a:moveTo>
                <a:lnTo>
                  <a:pt x="9601" y="24206"/>
                </a:lnTo>
                <a:lnTo>
                  <a:pt x="15240" y="23672"/>
                </a:lnTo>
                <a:lnTo>
                  <a:pt x="15240" y="27432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1921764" y="3003804"/>
            <a:ext cx="12700" cy="52069"/>
          </a:xfrm>
          <a:custGeom>
            <a:avLst/>
            <a:gdLst/>
            <a:ahLst/>
            <a:cxnLst/>
            <a:rect l="l" t="t" r="r" b="b"/>
            <a:pathLst>
              <a:path w="12700" h="52069">
                <a:moveTo>
                  <a:pt x="12192" y="0"/>
                </a:moveTo>
                <a:lnTo>
                  <a:pt x="0" y="51816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1851660" y="3003804"/>
            <a:ext cx="15240" cy="52069"/>
          </a:xfrm>
          <a:custGeom>
            <a:avLst/>
            <a:gdLst/>
            <a:ahLst/>
            <a:cxnLst/>
            <a:rect l="l" t="t" r="r" b="b"/>
            <a:pathLst>
              <a:path w="15239" h="52069">
                <a:moveTo>
                  <a:pt x="0" y="0"/>
                </a:moveTo>
                <a:lnTo>
                  <a:pt x="15240" y="51816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1857755" y="2860548"/>
            <a:ext cx="73660" cy="30480"/>
          </a:xfrm>
          <a:custGeom>
            <a:avLst/>
            <a:gdLst/>
            <a:ahLst/>
            <a:cxnLst/>
            <a:rect l="l" t="t" r="r" b="b"/>
            <a:pathLst>
              <a:path w="73660" h="30480">
                <a:moveTo>
                  <a:pt x="0" y="0"/>
                </a:moveTo>
                <a:lnTo>
                  <a:pt x="0" y="30480"/>
                </a:lnTo>
                <a:lnTo>
                  <a:pt x="72580" y="30480"/>
                </a:lnTo>
                <a:lnTo>
                  <a:pt x="73152" y="0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1" name="object 271"/>
          <p:cNvSpPr/>
          <p:nvPr/>
        </p:nvSpPr>
        <p:spPr>
          <a:xfrm>
            <a:off x="1845564" y="2857502"/>
            <a:ext cx="94615" cy="198120"/>
          </a:xfrm>
          <a:custGeom>
            <a:avLst/>
            <a:gdLst/>
            <a:ahLst/>
            <a:cxnLst/>
            <a:rect l="l" t="t" r="r" b="b"/>
            <a:pathLst>
              <a:path w="94614" h="198119">
                <a:moveTo>
                  <a:pt x="94487" y="183070"/>
                </a:moveTo>
                <a:lnTo>
                  <a:pt x="80225" y="198120"/>
                </a:lnTo>
                <a:lnTo>
                  <a:pt x="75476" y="198120"/>
                </a:lnTo>
                <a:lnTo>
                  <a:pt x="19011" y="198120"/>
                </a:lnTo>
                <a:lnTo>
                  <a:pt x="14262" y="198120"/>
                </a:lnTo>
                <a:lnTo>
                  <a:pt x="9512" y="196608"/>
                </a:lnTo>
                <a:lnTo>
                  <a:pt x="5943" y="194106"/>
                </a:lnTo>
                <a:lnTo>
                  <a:pt x="2971" y="191096"/>
                </a:lnTo>
                <a:lnTo>
                  <a:pt x="1193" y="187083"/>
                </a:lnTo>
                <a:lnTo>
                  <a:pt x="0" y="183070"/>
                </a:lnTo>
                <a:lnTo>
                  <a:pt x="0" y="15049"/>
                </a:lnTo>
                <a:lnTo>
                  <a:pt x="14262" y="0"/>
                </a:lnTo>
                <a:lnTo>
                  <a:pt x="19011" y="0"/>
                </a:lnTo>
                <a:lnTo>
                  <a:pt x="75476" y="0"/>
                </a:lnTo>
                <a:lnTo>
                  <a:pt x="80225" y="0"/>
                </a:lnTo>
                <a:lnTo>
                  <a:pt x="84391" y="2006"/>
                </a:lnTo>
                <a:lnTo>
                  <a:pt x="88544" y="4013"/>
                </a:lnTo>
                <a:lnTo>
                  <a:pt x="92113" y="7518"/>
                </a:lnTo>
                <a:lnTo>
                  <a:pt x="93891" y="11036"/>
                </a:lnTo>
                <a:lnTo>
                  <a:pt x="94487" y="15049"/>
                </a:lnTo>
                <a:lnTo>
                  <a:pt x="94487" y="183070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2" name="object 272"/>
          <p:cNvSpPr/>
          <p:nvPr/>
        </p:nvSpPr>
        <p:spPr>
          <a:xfrm>
            <a:off x="1851660" y="2894070"/>
            <a:ext cx="82550" cy="121920"/>
          </a:xfrm>
          <a:custGeom>
            <a:avLst/>
            <a:gdLst/>
            <a:ahLst/>
            <a:cxnLst/>
            <a:rect l="l" t="t" r="r" b="b"/>
            <a:pathLst>
              <a:path w="82550" h="121919">
                <a:moveTo>
                  <a:pt x="8877" y="83502"/>
                </a:moveTo>
                <a:lnTo>
                  <a:pt x="0" y="102971"/>
                </a:lnTo>
                <a:lnTo>
                  <a:pt x="0" y="110655"/>
                </a:lnTo>
                <a:lnTo>
                  <a:pt x="11836" y="121920"/>
                </a:lnTo>
                <a:lnTo>
                  <a:pt x="70459" y="121920"/>
                </a:lnTo>
                <a:lnTo>
                  <a:pt x="74599" y="121412"/>
                </a:lnTo>
                <a:lnTo>
                  <a:pt x="77558" y="119875"/>
                </a:lnTo>
                <a:lnTo>
                  <a:pt x="80517" y="117309"/>
                </a:lnTo>
                <a:lnTo>
                  <a:pt x="82295" y="113728"/>
                </a:lnTo>
                <a:lnTo>
                  <a:pt x="82295" y="102971"/>
                </a:lnTo>
                <a:lnTo>
                  <a:pt x="79724" y="97332"/>
                </a:lnTo>
                <a:lnTo>
                  <a:pt x="20726" y="97332"/>
                </a:lnTo>
                <a:lnTo>
                  <a:pt x="16573" y="96824"/>
                </a:lnTo>
                <a:lnTo>
                  <a:pt x="13030" y="95288"/>
                </a:lnTo>
                <a:lnTo>
                  <a:pt x="10655" y="92722"/>
                </a:lnTo>
                <a:lnTo>
                  <a:pt x="9474" y="89649"/>
                </a:lnTo>
                <a:lnTo>
                  <a:pt x="8877" y="86067"/>
                </a:lnTo>
                <a:lnTo>
                  <a:pt x="8877" y="83502"/>
                </a:lnTo>
                <a:close/>
              </a:path>
              <a:path w="82550" h="121919">
                <a:moveTo>
                  <a:pt x="73418" y="83502"/>
                </a:moveTo>
                <a:lnTo>
                  <a:pt x="73418" y="86067"/>
                </a:lnTo>
                <a:lnTo>
                  <a:pt x="72821" y="89649"/>
                </a:lnTo>
                <a:lnTo>
                  <a:pt x="71043" y="92722"/>
                </a:lnTo>
                <a:lnTo>
                  <a:pt x="68681" y="95288"/>
                </a:lnTo>
                <a:lnTo>
                  <a:pt x="65125" y="96824"/>
                </a:lnTo>
                <a:lnTo>
                  <a:pt x="61569" y="97332"/>
                </a:lnTo>
                <a:lnTo>
                  <a:pt x="79724" y="97332"/>
                </a:lnTo>
                <a:lnTo>
                  <a:pt x="73418" y="83502"/>
                </a:lnTo>
                <a:close/>
              </a:path>
              <a:path w="82550" h="121919">
                <a:moveTo>
                  <a:pt x="8877" y="54305"/>
                </a:moveTo>
                <a:lnTo>
                  <a:pt x="0" y="57378"/>
                </a:lnTo>
                <a:lnTo>
                  <a:pt x="0" y="94259"/>
                </a:lnTo>
                <a:lnTo>
                  <a:pt x="8877" y="74282"/>
                </a:lnTo>
                <a:lnTo>
                  <a:pt x="8877" y="54305"/>
                </a:lnTo>
                <a:close/>
              </a:path>
              <a:path w="82550" h="121919">
                <a:moveTo>
                  <a:pt x="73418" y="54305"/>
                </a:moveTo>
                <a:lnTo>
                  <a:pt x="73418" y="74282"/>
                </a:lnTo>
                <a:lnTo>
                  <a:pt x="82295" y="94259"/>
                </a:lnTo>
                <a:lnTo>
                  <a:pt x="82295" y="57378"/>
                </a:lnTo>
                <a:lnTo>
                  <a:pt x="73418" y="54305"/>
                </a:lnTo>
                <a:close/>
              </a:path>
              <a:path w="82550" h="121919">
                <a:moveTo>
                  <a:pt x="0" y="20497"/>
                </a:moveTo>
                <a:lnTo>
                  <a:pt x="0" y="54305"/>
                </a:lnTo>
                <a:lnTo>
                  <a:pt x="8877" y="51739"/>
                </a:lnTo>
                <a:lnTo>
                  <a:pt x="8877" y="26136"/>
                </a:lnTo>
                <a:lnTo>
                  <a:pt x="0" y="20497"/>
                </a:lnTo>
                <a:close/>
              </a:path>
              <a:path w="82550" h="121919">
                <a:moveTo>
                  <a:pt x="82295" y="20497"/>
                </a:moveTo>
                <a:lnTo>
                  <a:pt x="73418" y="26136"/>
                </a:lnTo>
                <a:lnTo>
                  <a:pt x="73418" y="51739"/>
                </a:lnTo>
                <a:lnTo>
                  <a:pt x="82295" y="54305"/>
                </a:lnTo>
                <a:lnTo>
                  <a:pt x="82295" y="20497"/>
                </a:lnTo>
                <a:close/>
              </a:path>
              <a:path w="82550" h="121919">
                <a:moveTo>
                  <a:pt x="70459" y="0"/>
                </a:moveTo>
                <a:lnTo>
                  <a:pt x="11836" y="0"/>
                </a:lnTo>
                <a:lnTo>
                  <a:pt x="8293" y="1028"/>
                </a:lnTo>
                <a:lnTo>
                  <a:pt x="4737" y="2565"/>
                </a:lnTo>
                <a:lnTo>
                  <a:pt x="2362" y="5130"/>
                </a:lnTo>
                <a:lnTo>
                  <a:pt x="596" y="8204"/>
                </a:lnTo>
                <a:lnTo>
                  <a:pt x="0" y="11785"/>
                </a:lnTo>
                <a:lnTo>
                  <a:pt x="0" y="14351"/>
                </a:lnTo>
                <a:lnTo>
                  <a:pt x="8877" y="22034"/>
                </a:lnTo>
                <a:lnTo>
                  <a:pt x="9474" y="19469"/>
                </a:lnTo>
                <a:lnTo>
                  <a:pt x="11836" y="16916"/>
                </a:lnTo>
                <a:lnTo>
                  <a:pt x="14211" y="15379"/>
                </a:lnTo>
                <a:lnTo>
                  <a:pt x="17170" y="14351"/>
                </a:lnTo>
                <a:lnTo>
                  <a:pt x="61569" y="14351"/>
                </a:lnTo>
                <a:lnTo>
                  <a:pt x="65125" y="13843"/>
                </a:lnTo>
                <a:lnTo>
                  <a:pt x="82295" y="13843"/>
                </a:lnTo>
                <a:lnTo>
                  <a:pt x="82295" y="11785"/>
                </a:lnTo>
                <a:lnTo>
                  <a:pt x="81699" y="8204"/>
                </a:lnTo>
                <a:lnTo>
                  <a:pt x="79933" y="5130"/>
                </a:lnTo>
                <a:lnTo>
                  <a:pt x="77558" y="2565"/>
                </a:lnTo>
                <a:lnTo>
                  <a:pt x="74002" y="1028"/>
                </a:lnTo>
                <a:lnTo>
                  <a:pt x="70459" y="0"/>
                </a:lnTo>
                <a:close/>
              </a:path>
              <a:path w="82550" h="121919">
                <a:moveTo>
                  <a:pt x="82295" y="13843"/>
                </a:moveTo>
                <a:lnTo>
                  <a:pt x="65125" y="13843"/>
                </a:lnTo>
                <a:lnTo>
                  <a:pt x="68681" y="14859"/>
                </a:lnTo>
                <a:lnTo>
                  <a:pt x="71640" y="16916"/>
                </a:lnTo>
                <a:lnTo>
                  <a:pt x="73418" y="19989"/>
                </a:lnTo>
                <a:lnTo>
                  <a:pt x="82295" y="14351"/>
                </a:lnTo>
                <a:lnTo>
                  <a:pt x="82295" y="13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3" name="object 273"/>
          <p:cNvSpPr/>
          <p:nvPr/>
        </p:nvSpPr>
        <p:spPr>
          <a:xfrm>
            <a:off x="1851660" y="2977573"/>
            <a:ext cx="82550" cy="38735"/>
          </a:xfrm>
          <a:custGeom>
            <a:avLst/>
            <a:gdLst/>
            <a:ahLst/>
            <a:cxnLst/>
            <a:rect l="l" t="t" r="r" b="b"/>
            <a:pathLst>
              <a:path w="82550" h="38735">
                <a:moveTo>
                  <a:pt x="82295" y="19469"/>
                </a:moveTo>
                <a:lnTo>
                  <a:pt x="82295" y="27152"/>
                </a:lnTo>
                <a:lnTo>
                  <a:pt x="82295" y="30226"/>
                </a:lnTo>
                <a:lnTo>
                  <a:pt x="80517" y="33807"/>
                </a:lnTo>
                <a:lnTo>
                  <a:pt x="77558" y="36372"/>
                </a:lnTo>
                <a:lnTo>
                  <a:pt x="74599" y="37909"/>
                </a:lnTo>
                <a:lnTo>
                  <a:pt x="70459" y="38417"/>
                </a:lnTo>
                <a:lnTo>
                  <a:pt x="11836" y="38417"/>
                </a:lnTo>
                <a:lnTo>
                  <a:pt x="0" y="27152"/>
                </a:lnTo>
                <a:lnTo>
                  <a:pt x="0" y="19469"/>
                </a:lnTo>
                <a:lnTo>
                  <a:pt x="8877" y="0"/>
                </a:lnTo>
                <a:lnTo>
                  <a:pt x="8877" y="2565"/>
                </a:lnTo>
                <a:lnTo>
                  <a:pt x="9474" y="6146"/>
                </a:lnTo>
                <a:lnTo>
                  <a:pt x="10655" y="9220"/>
                </a:lnTo>
                <a:lnTo>
                  <a:pt x="13030" y="11785"/>
                </a:lnTo>
                <a:lnTo>
                  <a:pt x="16573" y="13322"/>
                </a:lnTo>
                <a:lnTo>
                  <a:pt x="20726" y="13830"/>
                </a:lnTo>
                <a:lnTo>
                  <a:pt x="61569" y="13830"/>
                </a:lnTo>
                <a:lnTo>
                  <a:pt x="73418" y="2565"/>
                </a:lnTo>
                <a:lnTo>
                  <a:pt x="73418" y="0"/>
                </a:lnTo>
                <a:lnTo>
                  <a:pt x="82295" y="19469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4" name="object 274"/>
          <p:cNvSpPr/>
          <p:nvPr/>
        </p:nvSpPr>
        <p:spPr>
          <a:xfrm>
            <a:off x="1851660" y="2948376"/>
            <a:ext cx="8890" cy="40005"/>
          </a:xfrm>
          <a:custGeom>
            <a:avLst/>
            <a:gdLst/>
            <a:ahLst/>
            <a:cxnLst/>
            <a:rect l="l" t="t" r="r" b="b"/>
            <a:pathLst>
              <a:path w="8889" h="40005">
                <a:moveTo>
                  <a:pt x="0" y="39954"/>
                </a:moveTo>
                <a:lnTo>
                  <a:pt x="0" y="3073"/>
                </a:lnTo>
                <a:lnTo>
                  <a:pt x="8877" y="0"/>
                </a:lnTo>
                <a:lnTo>
                  <a:pt x="8877" y="19977"/>
                </a:lnTo>
                <a:lnTo>
                  <a:pt x="0" y="39954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5" name="object 275"/>
          <p:cNvSpPr/>
          <p:nvPr/>
        </p:nvSpPr>
        <p:spPr>
          <a:xfrm>
            <a:off x="1851660" y="2914568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0" y="33807"/>
                </a:moveTo>
                <a:lnTo>
                  <a:pt x="0" y="0"/>
                </a:lnTo>
                <a:lnTo>
                  <a:pt x="8877" y="5638"/>
                </a:lnTo>
                <a:lnTo>
                  <a:pt x="8877" y="31241"/>
                </a:lnTo>
                <a:lnTo>
                  <a:pt x="0" y="33807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6" name="object 276"/>
          <p:cNvSpPr/>
          <p:nvPr/>
        </p:nvSpPr>
        <p:spPr>
          <a:xfrm>
            <a:off x="1851660" y="2894070"/>
            <a:ext cx="82550" cy="22225"/>
          </a:xfrm>
          <a:custGeom>
            <a:avLst/>
            <a:gdLst/>
            <a:ahLst/>
            <a:cxnLst/>
            <a:rect l="l" t="t" r="r" b="b"/>
            <a:pathLst>
              <a:path w="82550" h="22225">
                <a:moveTo>
                  <a:pt x="0" y="14351"/>
                </a:moveTo>
                <a:lnTo>
                  <a:pt x="0" y="11785"/>
                </a:lnTo>
                <a:lnTo>
                  <a:pt x="596" y="8204"/>
                </a:lnTo>
                <a:lnTo>
                  <a:pt x="2362" y="5130"/>
                </a:lnTo>
                <a:lnTo>
                  <a:pt x="4737" y="2565"/>
                </a:lnTo>
                <a:lnTo>
                  <a:pt x="8293" y="1028"/>
                </a:lnTo>
                <a:lnTo>
                  <a:pt x="11836" y="0"/>
                </a:lnTo>
                <a:lnTo>
                  <a:pt x="70459" y="0"/>
                </a:lnTo>
                <a:lnTo>
                  <a:pt x="82295" y="11785"/>
                </a:lnTo>
                <a:lnTo>
                  <a:pt x="82295" y="14351"/>
                </a:lnTo>
                <a:lnTo>
                  <a:pt x="73418" y="19989"/>
                </a:lnTo>
                <a:lnTo>
                  <a:pt x="71640" y="16916"/>
                </a:lnTo>
                <a:lnTo>
                  <a:pt x="68681" y="14859"/>
                </a:lnTo>
                <a:lnTo>
                  <a:pt x="65125" y="13843"/>
                </a:lnTo>
                <a:lnTo>
                  <a:pt x="61569" y="14351"/>
                </a:lnTo>
                <a:lnTo>
                  <a:pt x="20726" y="14351"/>
                </a:lnTo>
                <a:lnTo>
                  <a:pt x="17170" y="14351"/>
                </a:lnTo>
                <a:lnTo>
                  <a:pt x="14211" y="15379"/>
                </a:lnTo>
                <a:lnTo>
                  <a:pt x="11836" y="16916"/>
                </a:lnTo>
                <a:lnTo>
                  <a:pt x="9474" y="19469"/>
                </a:lnTo>
                <a:lnTo>
                  <a:pt x="8877" y="22034"/>
                </a:lnTo>
                <a:lnTo>
                  <a:pt x="0" y="14351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7" name="object 277"/>
          <p:cNvSpPr/>
          <p:nvPr/>
        </p:nvSpPr>
        <p:spPr>
          <a:xfrm>
            <a:off x="1925078" y="2914568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8877" y="0"/>
                </a:moveTo>
                <a:lnTo>
                  <a:pt x="8877" y="33807"/>
                </a:lnTo>
                <a:lnTo>
                  <a:pt x="0" y="31241"/>
                </a:lnTo>
                <a:lnTo>
                  <a:pt x="0" y="5638"/>
                </a:lnTo>
                <a:lnTo>
                  <a:pt x="8877" y="0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8" name="object 278"/>
          <p:cNvSpPr/>
          <p:nvPr/>
        </p:nvSpPr>
        <p:spPr>
          <a:xfrm>
            <a:off x="1925078" y="2948376"/>
            <a:ext cx="8890" cy="40005"/>
          </a:xfrm>
          <a:custGeom>
            <a:avLst/>
            <a:gdLst/>
            <a:ahLst/>
            <a:cxnLst/>
            <a:rect l="l" t="t" r="r" b="b"/>
            <a:pathLst>
              <a:path w="8889" h="40005">
                <a:moveTo>
                  <a:pt x="8877" y="3073"/>
                </a:moveTo>
                <a:lnTo>
                  <a:pt x="8877" y="39954"/>
                </a:lnTo>
                <a:lnTo>
                  <a:pt x="0" y="19977"/>
                </a:lnTo>
                <a:lnTo>
                  <a:pt x="0" y="0"/>
                </a:lnTo>
                <a:lnTo>
                  <a:pt x="8877" y="3073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9" name="object 279"/>
          <p:cNvSpPr/>
          <p:nvPr/>
        </p:nvSpPr>
        <p:spPr>
          <a:xfrm>
            <a:off x="601980" y="2269235"/>
            <a:ext cx="3335020" cy="216535"/>
          </a:xfrm>
          <a:custGeom>
            <a:avLst/>
            <a:gdLst/>
            <a:ahLst/>
            <a:cxnLst/>
            <a:rect l="l" t="t" r="r" b="b"/>
            <a:pathLst>
              <a:path w="3335020" h="216535">
                <a:moveTo>
                  <a:pt x="0" y="0"/>
                </a:moveTo>
                <a:lnTo>
                  <a:pt x="3334512" y="0"/>
                </a:lnTo>
                <a:lnTo>
                  <a:pt x="3334512" y="216408"/>
                </a:lnTo>
                <a:lnTo>
                  <a:pt x="0" y="21640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0" name="object 280"/>
          <p:cNvSpPr/>
          <p:nvPr/>
        </p:nvSpPr>
        <p:spPr>
          <a:xfrm>
            <a:off x="2008632" y="2362200"/>
            <a:ext cx="1923414" cy="0"/>
          </a:xfrm>
          <a:custGeom>
            <a:avLst/>
            <a:gdLst/>
            <a:ahLst/>
            <a:cxnLst/>
            <a:rect l="l" t="t" r="r" b="b"/>
            <a:pathLst>
              <a:path w="1923414">
                <a:moveTo>
                  <a:pt x="0" y="0"/>
                </a:moveTo>
                <a:lnTo>
                  <a:pt x="1923288" y="0"/>
                </a:lnTo>
              </a:path>
            </a:pathLst>
          </a:custGeom>
          <a:ln w="25400">
            <a:solidFill>
              <a:srgbClr val="979797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1" name="object 281"/>
          <p:cNvSpPr/>
          <p:nvPr/>
        </p:nvSpPr>
        <p:spPr>
          <a:xfrm>
            <a:off x="600456" y="2362200"/>
            <a:ext cx="984885" cy="0"/>
          </a:xfrm>
          <a:custGeom>
            <a:avLst/>
            <a:gdLst/>
            <a:ahLst/>
            <a:cxnLst/>
            <a:rect l="l" t="t" r="r" b="b"/>
            <a:pathLst>
              <a:path w="984885">
                <a:moveTo>
                  <a:pt x="0" y="0"/>
                </a:moveTo>
                <a:lnTo>
                  <a:pt x="984504" y="0"/>
                </a:lnTo>
              </a:path>
            </a:pathLst>
          </a:custGeom>
          <a:ln w="25400">
            <a:solidFill>
              <a:srgbClr val="979797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2" name="object 282"/>
          <p:cNvSpPr/>
          <p:nvPr/>
        </p:nvSpPr>
        <p:spPr>
          <a:xfrm>
            <a:off x="2001011" y="2171700"/>
            <a:ext cx="1932939" cy="0"/>
          </a:xfrm>
          <a:custGeom>
            <a:avLst/>
            <a:gdLst/>
            <a:ahLst/>
            <a:cxnLst/>
            <a:rect l="l" t="t" r="r" b="b"/>
            <a:pathLst>
              <a:path w="1932939">
                <a:moveTo>
                  <a:pt x="0" y="0"/>
                </a:moveTo>
                <a:lnTo>
                  <a:pt x="1932432" y="0"/>
                </a:lnTo>
              </a:path>
            </a:pathLst>
          </a:custGeom>
          <a:ln w="3810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3" name="object 283"/>
          <p:cNvSpPr/>
          <p:nvPr/>
        </p:nvSpPr>
        <p:spPr>
          <a:xfrm>
            <a:off x="2007107" y="2558795"/>
            <a:ext cx="1926589" cy="0"/>
          </a:xfrm>
          <a:custGeom>
            <a:avLst/>
            <a:gdLst/>
            <a:ahLst/>
            <a:cxnLst/>
            <a:rect l="l" t="t" r="r" b="b"/>
            <a:pathLst>
              <a:path w="1926589">
                <a:moveTo>
                  <a:pt x="0" y="0"/>
                </a:moveTo>
                <a:lnTo>
                  <a:pt x="1926336" y="0"/>
                </a:lnTo>
              </a:path>
            </a:pathLst>
          </a:custGeom>
          <a:ln w="3810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4" name="object 284"/>
          <p:cNvSpPr/>
          <p:nvPr/>
        </p:nvSpPr>
        <p:spPr>
          <a:xfrm>
            <a:off x="1792224" y="1453895"/>
            <a:ext cx="0" cy="822960"/>
          </a:xfrm>
          <a:custGeom>
            <a:avLst/>
            <a:gdLst/>
            <a:ahLst/>
            <a:cxnLst/>
            <a:rect l="l" t="t" r="r" b="b"/>
            <a:pathLst>
              <a:path h="822960">
                <a:moveTo>
                  <a:pt x="0" y="0"/>
                </a:moveTo>
                <a:lnTo>
                  <a:pt x="0" y="822959"/>
                </a:lnTo>
              </a:path>
            </a:pathLst>
          </a:custGeom>
          <a:ln w="25400">
            <a:solidFill>
              <a:srgbClr val="979797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5" name="object 285"/>
          <p:cNvSpPr txBox="1"/>
          <p:nvPr/>
        </p:nvSpPr>
        <p:spPr>
          <a:xfrm>
            <a:off x="2151857" y="1502068"/>
            <a:ext cx="200723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spc="5" dirty="0">
                <a:latin typeface="Arial"/>
                <a:cs typeface="Arial"/>
              </a:rPr>
              <a:t>Collision </a:t>
            </a:r>
            <a:r>
              <a:rPr sz="1000" b="1" spc="-5" dirty="0">
                <a:latin typeface="Arial"/>
                <a:cs typeface="Arial"/>
              </a:rPr>
              <a:t>Avoidance </a:t>
            </a:r>
            <a:r>
              <a:rPr sz="1000" b="1" dirty="0">
                <a:latin typeface="Arial"/>
                <a:cs typeface="Arial"/>
              </a:rPr>
              <a:t>and </a:t>
            </a:r>
            <a:r>
              <a:rPr sz="1000" b="1" spc="-5" dirty="0">
                <a:latin typeface="Arial"/>
                <a:cs typeface="Arial"/>
              </a:rPr>
              <a:t>safe  </a:t>
            </a:r>
            <a:r>
              <a:rPr sz="1000" b="1" dirty="0">
                <a:latin typeface="Arial"/>
                <a:cs typeface="Arial"/>
              </a:rPr>
              <a:t>driving </a:t>
            </a:r>
            <a:r>
              <a:rPr sz="1000" b="1" spc="5" dirty="0">
                <a:latin typeface="Arial"/>
                <a:cs typeface="Arial"/>
              </a:rPr>
              <a:t>by </a:t>
            </a:r>
            <a:r>
              <a:rPr sz="1000" b="1" dirty="0">
                <a:latin typeface="Arial"/>
                <a:cs typeface="Arial"/>
              </a:rPr>
              <a:t>inter-vehicle</a:t>
            </a:r>
            <a:r>
              <a:rPr sz="1000" b="1" spc="-20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networks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310449" y="1432370"/>
            <a:ext cx="3030092" cy="19328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7" name="object 287"/>
          <p:cNvSpPr/>
          <p:nvPr/>
        </p:nvSpPr>
        <p:spPr>
          <a:xfrm>
            <a:off x="-3238" y="1392746"/>
            <a:ext cx="3751273" cy="16003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8" name="object 288"/>
          <p:cNvSpPr/>
          <p:nvPr/>
        </p:nvSpPr>
        <p:spPr>
          <a:xfrm>
            <a:off x="3433375" y="2541523"/>
            <a:ext cx="419100" cy="182245"/>
          </a:xfrm>
          <a:custGeom>
            <a:avLst/>
            <a:gdLst/>
            <a:ahLst/>
            <a:cxnLst/>
            <a:rect l="l" t="t" r="r" b="b"/>
            <a:pathLst>
              <a:path w="419100" h="182244">
                <a:moveTo>
                  <a:pt x="0" y="0"/>
                </a:moveTo>
                <a:lnTo>
                  <a:pt x="271335" y="181749"/>
                </a:lnTo>
                <a:lnTo>
                  <a:pt x="264833" y="78905"/>
                </a:lnTo>
                <a:lnTo>
                  <a:pt x="418490" y="176669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9" name="object 289"/>
          <p:cNvSpPr/>
          <p:nvPr/>
        </p:nvSpPr>
        <p:spPr>
          <a:xfrm>
            <a:off x="3816791" y="2674369"/>
            <a:ext cx="95885" cy="82550"/>
          </a:xfrm>
          <a:custGeom>
            <a:avLst/>
            <a:gdLst/>
            <a:ahLst/>
            <a:cxnLst/>
            <a:rect l="l" t="t" r="r" b="b"/>
            <a:pathLst>
              <a:path w="95885" h="82550">
                <a:moveTo>
                  <a:pt x="46024" y="0"/>
                </a:moveTo>
                <a:lnTo>
                  <a:pt x="0" y="72326"/>
                </a:lnTo>
                <a:lnTo>
                  <a:pt x="95338" y="82181"/>
                </a:lnTo>
                <a:lnTo>
                  <a:pt x="460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0" name="object 290"/>
          <p:cNvSpPr txBox="1"/>
          <p:nvPr/>
        </p:nvSpPr>
        <p:spPr>
          <a:xfrm>
            <a:off x="1239293" y="2214896"/>
            <a:ext cx="245110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A</a:t>
            </a:r>
            <a:r>
              <a:rPr sz="1000" b="1" spc="5" dirty="0">
                <a:latin typeface="游ゴシック"/>
                <a:cs typeface="游ゴシック"/>
              </a:rPr>
              <a:t>車</a:t>
            </a:r>
            <a:endParaRPr sz="1000" dirty="0">
              <a:latin typeface="游ゴシック"/>
              <a:cs typeface="游ゴシック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09908" y="1470756"/>
            <a:ext cx="129857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latin typeface="Arial"/>
                <a:cs typeface="Arial"/>
              </a:rPr>
              <a:t>Collision</a:t>
            </a:r>
            <a:r>
              <a:rPr sz="1050" b="1" spc="-8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Avoidance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109908" y="1629276"/>
            <a:ext cx="152781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latin typeface="Arial"/>
                <a:cs typeface="Arial"/>
              </a:rPr>
              <a:t>Using  inter-vehicle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and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110042" y="1790881"/>
            <a:ext cx="120523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latin typeface="Arial"/>
                <a:cs typeface="Arial"/>
              </a:rPr>
              <a:t>roadside</a:t>
            </a:r>
            <a:r>
              <a:rPr sz="1050" b="1" spc="-6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networks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429511" y="2624328"/>
            <a:ext cx="185915" cy="1645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5" name="object 295"/>
          <p:cNvSpPr/>
          <p:nvPr/>
        </p:nvSpPr>
        <p:spPr>
          <a:xfrm>
            <a:off x="1923288" y="1950720"/>
            <a:ext cx="185915" cy="1645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6" name="object 296"/>
          <p:cNvSpPr/>
          <p:nvPr/>
        </p:nvSpPr>
        <p:spPr>
          <a:xfrm>
            <a:off x="6586740" y="1435608"/>
            <a:ext cx="2456675" cy="1911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7" name="object 297"/>
          <p:cNvSpPr/>
          <p:nvPr/>
        </p:nvSpPr>
        <p:spPr>
          <a:xfrm>
            <a:off x="6970236" y="2094395"/>
            <a:ext cx="331470" cy="557530"/>
          </a:xfrm>
          <a:custGeom>
            <a:avLst/>
            <a:gdLst/>
            <a:ahLst/>
            <a:cxnLst/>
            <a:rect l="l" t="t" r="r" b="b"/>
            <a:pathLst>
              <a:path w="331470" h="557530">
                <a:moveTo>
                  <a:pt x="0" y="0"/>
                </a:moveTo>
                <a:lnTo>
                  <a:pt x="331343" y="557453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8" name="object 298"/>
          <p:cNvSpPr/>
          <p:nvPr/>
        </p:nvSpPr>
        <p:spPr>
          <a:xfrm>
            <a:off x="7185859" y="2519532"/>
            <a:ext cx="116205" cy="132715"/>
          </a:xfrm>
          <a:custGeom>
            <a:avLst/>
            <a:gdLst/>
            <a:ahLst/>
            <a:cxnLst/>
            <a:rect l="l" t="t" r="r" b="b"/>
            <a:pathLst>
              <a:path w="116204" h="132714">
                <a:moveTo>
                  <a:pt x="0" y="68135"/>
                </a:moveTo>
                <a:lnTo>
                  <a:pt x="115722" y="132321"/>
                </a:lnTo>
                <a:lnTo>
                  <a:pt x="114630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9" name="object 299"/>
          <p:cNvSpPr/>
          <p:nvPr/>
        </p:nvSpPr>
        <p:spPr>
          <a:xfrm>
            <a:off x="6970237" y="2094402"/>
            <a:ext cx="116205" cy="132715"/>
          </a:xfrm>
          <a:custGeom>
            <a:avLst/>
            <a:gdLst/>
            <a:ahLst/>
            <a:cxnLst/>
            <a:rect l="l" t="t" r="r" b="b"/>
            <a:pathLst>
              <a:path w="116204" h="132714">
                <a:moveTo>
                  <a:pt x="115709" y="64185"/>
                </a:moveTo>
                <a:lnTo>
                  <a:pt x="0" y="0"/>
                </a:lnTo>
                <a:lnTo>
                  <a:pt x="1079" y="132321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0" name="object 300"/>
          <p:cNvSpPr/>
          <p:nvPr/>
        </p:nvSpPr>
        <p:spPr>
          <a:xfrm>
            <a:off x="7857564" y="2518297"/>
            <a:ext cx="732155" cy="301625"/>
          </a:xfrm>
          <a:custGeom>
            <a:avLst/>
            <a:gdLst/>
            <a:ahLst/>
            <a:cxnLst/>
            <a:rect l="l" t="t" r="r" b="b"/>
            <a:pathLst>
              <a:path w="732154" h="301625">
                <a:moveTo>
                  <a:pt x="731939" y="0"/>
                </a:moveTo>
                <a:lnTo>
                  <a:pt x="0" y="301472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1" name="object 301"/>
          <p:cNvSpPr/>
          <p:nvPr/>
        </p:nvSpPr>
        <p:spPr>
          <a:xfrm>
            <a:off x="7857567" y="2714581"/>
            <a:ext cx="131445" cy="123825"/>
          </a:xfrm>
          <a:custGeom>
            <a:avLst/>
            <a:gdLst/>
            <a:ahLst/>
            <a:cxnLst/>
            <a:rect l="l" t="t" r="r" b="b"/>
            <a:pathLst>
              <a:path w="131445" h="123825">
                <a:moveTo>
                  <a:pt x="80289" y="0"/>
                </a:moveTo>
                <a:lnTo>
                  <a:pt x="0" y="105181"/>
                </a:lnTo>
                <a:lnTo>
                  <a:pt x="131076" y="123304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2" name="object 302"/>
          <p:cNvSpPr/>
          <p:nvPr/>
        </p:nvSpPr>
        <p:spPr>
          <a:xfrm>
            <a:off x="8458430" y="2500168"/>
            <a:ext cx="131445" cy="123825"/>
          </a:xfrm>
          <a:custGeom>
            <a:avLst/>
            <a:gdLst/>
            <a:ahLst/>
            <a:cxnLst/>
            <a:rect l="l" t="t" r="r" b="b"/>
            <a:pathLst>
              <a:path w="131445" h="123825">
                <a:moveTo>
                  <a:pt x="50774" y="123304"/>
                </a:moveTo>
                <a:lnTo>
                  <a:pt x="131076" y="18122"/>
                </a:lnTo>
                <a:lnTo>
                  <a:pt x="0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3" name="object 303"/>
          <p:cNvSpPr/>
          <p:nvPr/>
        </p:nvSpPr>
        <p:spPr>
          <a:xfrm>
            <a:off x="1817159" y="2385315"/>
            <a:ext cx="873760" cy="305435"/>
          </a:xfrm>
          <a:custGeom>
            <a:avLst/>
            <a:gdLst/>
            <a:ahLst/>
            <a:cxnLst/>
            <a:rect l="l" t="t" r="r" b="b"/>
            <a:pathLst>
              <a:path w="873760" h="305435">
                <a:moveTo>
                  <a:pt x="873353" y="0"/>
                </a:moveTo>
                <a:lnTo>
                  <a:pt x="0" y="305308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4" name="object 304"/>
          <p:cNvSpPr/>
          <p:nvPr/>
        </p:nvSpPr>
        <p:spPr>
          <a:xfrm>
            <a:off x="1817161" y="2589956"/>
            <a:ext cx="130175" cy="126364"/>
          </a:xfrm>
          <a:custGeom>
            <a:avLst/>
            <a:gdLst/>
            <a:ahLst/>
            <a:cxnLst/>
            <a:rect l="l" t="t" r="r" b="b"/>
            <a:pathLst>
              <a:path w="130175" h="126364">
                <a:moveTo>
                  <a:pt x="85890" y="0"/>
                </a:moveTo>
                <a:lnTo>
                  <a:pt x="0" y="100660"/>
                </a:lnTo>
                <a:lnTo>
                  <a:pt x="129895" y="125882"/>
                </a:lnTo>
              </a:path>
            </a:pathLst>
          </a:custGeom>
          <a:ln w="38099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5" name="object 305"/>
          <p:cNvSpPr/>
          <p:nvPr/>
        </p:nvSpPr>
        <p:spPr>
          <a:xfrm>
            <a:off x="2560607" y="2360085"/>
            <a:ext cx="130175" cy="126364"/>
          </a:xfrm>
          <a:custGeom>
            <a:avLst/>
            <a:gdLst/>
            <a:ahLst/>
            <a:cxnLst/>
            <a:rect l="l" t="t" r="r" b="b"/>
            <a:pathLst>
              <a:path w="130175" h="126364">
                <a:moveTo>
                  <a:pt x="44005" y="125882"/>
                </a:moveTo>
                <a:lnTo>
                  <a:pt x="129908" y="25222"/>
                </a:lnTo>
                <a:lnTo>
                  <a:pt x="0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6" name="object 306"/>
          <p:cNvSpPr txBox="1"/>
          <p:nvPr/>
        </p:nvSpPr>
        <p:spPr>
          <a:xfrm>
            <a:off x="329565" y="2588005"/>
            <a:ext cx="94043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Road 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car  networks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2347200" y="2749940"/>
            <a:ext cx="179387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Inter-vehicle 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networks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7171105" y="2011336"/>
            <a:ext cx="184277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5" dirty="0">
                <a:solidFill>
                  <a:srgbClr val="FFFF00"/>
                </a:solidFill>
                <a:latin typeface="Arial"/>
                <a:cs typeface="Arial"/>
              </a:rPr>
              <a:t>Inter-module </a:t>
            </a:r>
            <a:r>
              <a:rPr sz="1400" b="1" spc="-10" dirty="0">
                <a:solidFill>
                  <a:srgbClr val="FFFF00"/>
                </a:solidFill>
                <a:latin typeface="Arial"/>
                <a:cs typeface="Arial"/>
              </a:rPr>
              <a:t>wireless  </a:t>
            </a:r>
            <a:r>
              <a:rPr sz="1400" b="1" spc="-15" dirty="0">
                <a:solidFill>
                  <a:srgbClr val="FFFF00"/>
                </a:solidFill>
                <a:latin typeface="Arial"/>
                <a:cs typeface="Arial"/>
              </a:rPr>
              <a:t>Networks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6134586" y="3327670"/>
            <a:ext cx="2823210" cy="949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marR="508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Dependable Wireless Sensing  </a:t>
            </a:r>
            <a:r>
              <a:rPr sz="1400" b="1" spc="-10" dirty="0">
                <a:latin typeface="Arial"/>
                <a:cs typeface="Arial"/>
              </a:rPr>
              <a:t>&amp; </a:t>
            </a:r>
            <a:r>
              <a:rPr sz="1400" b="1" spc="-15" dirty="0">
                <a:latin typeface="Arial"/>
                <a:cs typeface="Arial"/>
              </a:rPr>
              <a:t>Controlling for  Manufacturing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(CIM)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050" dirty="0">
                <a:latin typeface="Arial"/>
                <a:cs typeface="Arial"/>
              </a:rPr>
              <a:t>Silicon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Bsee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5082579" y="5778299"/>
            <a:ext cx="3225165" cy="65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065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Micor </a:t>
            </a:r>
            <a:r>
              <a:rPr sz="1050" spc="-5" dirty="0">
                <a:latin typeface="Arial"/>
                <a:cs typeface="Arial"/>
              </a:rPr>
              <a:t>Machine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Fablication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15"/>
              </a:spcBef>
            </a:pPr>
            <a:r>
              <a:rPr sz="1400" b="1" spc="-15" dirty="0">
                <a:latin typeface="Arial"/>
                <a:cs typeface="Arial"/>
              </a:rPr>
              <a:t>Dependable Wireless </a:t>
            </a:r>
            <a:r>
              <a:rPr sz="1400" b="1" spc="-20" dirty="0">
                <a:latin typeface="Arial"/>
                <a:cs typeface="Arial"/>
              </a:rPr>
              <a:t>System </a:t>
            </a:r>
            <a:r>
              <a:rPr sz="1400" b="1" spc="-15" dirty="0">
                <a:latin typeface="Arial"/>
                <a:cs typeface="Arial"/>
              </a:rPr>
              <a:t>Clock </a:t>
            </a:r>
            <a:r>
              <a:rPr sz="1400" b="1" spc="-10" dirty="0">
                <a:latin typeface="Arial"/>
                <a:cs typeface="Arial"/>
              </a:rPr>
              <a:t>in  </a:t>
            </a:r>
            <a:r>
              <a:rPr sz="1400" b="1" spc="-5" dirty="0">
                <a:latin typeface="Arial"/>
                <a:cs typeface="Arial"/>
              </a:rPr>
              <a:t>Micro </a:t>
            </a:r>
            <a:r>
              <a:rPr sz="1400" b="1" spc="-10" dirty="0">
                <a:latin typeface="Arial"/>
                <a:cs typeface="Arial"/>
              </a:rPr>
              <a:t>Circuit  &amp; Network in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Devices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259155" y="3347167"/>
            <a:ext cx="484695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Dependable Wireless Networks for</a:t>
            </a:r>
            <a:r>
              <a:rPr sz="1600" b="1" spc="-1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Transportation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4242815" y="1392936"/>
            <a:ext cx="2215895" cy="15575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3" name="object 313"/>
          <p:cNvSpPr/>
          <p:nvPr/>
        </p:nvSpPr>
        <p:spPr>
          <a:xfrm>
            <a:off x="6266688" y="3057144"/>
            <a:ext cx="2700655" cy="307975"/>
          </a:xfrm>
          <a:custGeom>
            <a:avLst/>
            <a:gdLst/>
            <a:ahLst/>
            <a:cxnLst/>
            <a:rect l="l" t="t" r="r" b="b"/>
            <a:pathLst>
              <a:path w="2700654" h="307975">
                <a:moveTo>
                  <a:pt x="0" y="0"/>
                </a:moveTo>
                <a:lnTo>
                  <a:pt x="2700527" y="0"/>
                </a:lnTo>
                <a:lnTo>
                  <a:pt x="2700527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4" name="object 314"/>
          <p:cNvSpPr txBox="1"/>
          <p:nvPr/>
        </p:nvSpPr>
        <p:spPr>
          <a:xfrm>
            <a:off x="6578591" y="3098736"/>
            <a:ext cx="208089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Factory Automation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(FA)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94488" y="3048000"/>
            <a:ext cx="4584700" cy="307975"/>
          </a:xfrm>
          <a:custGeom>
            <a:avLst/>
            <a:gdLst/>
            <a:ahLst/>
            <a:cxnLst/>
            <a:rect l="l" t="t" r="r" b="b"/>
            <a:pathLst>
              <a:path w="4584700" h="307975">
                <a:moveTo>
                  <a:pt x="0" y="0"/>
                </a:moveTo>
                <a:lnTo>
                  <a:pt x="4584192" y="0"/>
                </a:lnTo>
                <a:lnTo>
                  <a:pt x="4584192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6" name="object 316"/>
          <p:cNvSpPr txBox="1"/>
          <p:nvPr/>
        </p:nvSpPr>
        <p:spPr>
          <a:xfrm>
            <a:off x="174707" y="3090871"/>
            <a:ext cx="373062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Car </a:t>
            </a:r>
            <a:r>
              <a:rPr sz="1400" b="1" spc="-15" dirty="0">
                <a:latin typeface="Arial"/>
                <a:cs typeface="Arial"/>
              </a:rPr>
              <a:t>Navigation </a:t>
            </a:r>
            <a:r>
              <a:rPr sz="1400" b="1" spc="-10" dirty="0">
                <a:latin typeface="Arial"/>
                <a:cs typeface="Arial"/>
              </a:rPr>
              <a:t>&amp; </a:t>
            </a:r>
            <a:r>
              <a:rPr sz="1400" b="1" spc="-15" dirty="0">
                <a:latin typeface="Arial"/>
                <a:cs typeface="Arial"/>
              </a:rPr>
              <a:t>Collision </a:t>
            </a:r>
            <a:r>
              <a:rPr sz="1400" b="1" spc="-25" dirty="0">
                <a:latin typeface="Arial"/>
                <a:cs typeface="Arial"/>
              </a:rPr>
              <a:t>Avoidance</a:t>
            </a:r>
            <a:r>
              <a:rPr sz="1400" b="1" spc="22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Radar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4193538" y="2947499"/>
            <a:ext cx="243713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Car </a:t>
            </a:r>
            <a:r>
              <a:rPr sz="1400" b="1" spc="-20" dirty="0">
                <a:latin typeface="Arial"/>
                <a:cs typeface="Arial"/>
              </a:rPr>
              <a:t>LAN </a:t>
            </a:r>
            <a:r>
              <a:rPr sz="1400" b="1" spc="-10" dirty="0">
                <a:latin typeface="Arial"/>
                <a:cs typeface="Arial"/>
              </a:rPr>
              <a:t>&amp; </a:t>
            </a:r>
            <a:r>
              <a:rPr sz="1400" b="1" spc="-15" dirty="0">
                <a:latin typeface="Arial"/>
                <a:cs typeface="Arial"/>
              </a:rPr>
              <a:t>Wireless</a:t>
            </a:r>
            <a:r>
              <a:rPr sz="1400" b="1" spc="114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Harness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366572" y="6227429"/>
            <a:ext cx="417957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600" b="1" dirty="0">
                <a:latin typeface="Arial"/>
                <a:cs typeface="Arial"/>
              </a:rPr>
              <a:t>Dependable </a:t>
            </a:r>
            <a:r>
              <a:rPr sz="1600" b="1" spc="-30" dirty="0">
                <a:latin typeface="Arial"/>
                <a:cs typeface="Arial"/>
              </a:rPr>
              <a:t>BAN </a:t>
            </a:r>
            <a:r>
              <a:rPr sz="1600" b="1" dirty="0">
                <a:latin typeface="Arial"/>
                <a:cs typeface="Arial"/>
              </a:rPr>
              <a:t>for Medical</a:t>
            </a:r>
            <a:r>
              <a:rPr sz="1600" b="1" spc="-5" dirty="0">
                <a:latin typeface="Arial"/>
                <a:cs typeface="Arial"/>
              </a:rPr>
              <a:t> Healthcare</a:t>
            </a:r>
            <a:endParaRPr sz="1600" dirty="0">
              <a:latin typeface="Arial"/>
              <a:cs typeface="Arial"/>
            </a:endParaRPr>
          </a:p>
          <a:p>
            <a:pPr marL="318770">
              <a:lnSpc>
                <a:spcPts val="1440"/>
              </a:lnSpc>
              <a:tabLst>
                <a:tab pos="3672204" algn="l"/>
              </a:tabLst>
            </a:pPr>
            <a:r>
              <a:rPr sz="1650" baseline="5050" dirty="0">
                <a:latin typeface="Arial"/>
                <a:cs typeface="Arial"/>
              </a:rPr>
              <a:t>Submission	</a:t>
            </a:r>
            <a:r>
              <a:rPr sz="1200" spc="-20" dirty="0">
                <a:latin typeface="Times New Roman"/>
                <a:cs typeface="Times New Roman"/>
              </a:rPr>
              <a:t>Slide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11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5306304" y="6518503"/>
            <a:ext cx="3179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Ryuji </a:t>
            </a:r>
            <a:r>
              <a:rPr sz="1200" spc="-5" dirty="0">
                <a:latin typeface="Arial"/>
                <a:cs typeface="Arial"/>
              </a:rPr>
              <a:t>Kohno, </a:t>
            </a:r>
            <a:r>
              <a:rPr sz="1200" spc="-30" dirty="0">
                <a:latin typeface="Arial"/>
                <a:cs typeface="Arial"/>
              </a:rPr>
              <a:t>Takumi</a:t>
            </a:r>
            <a:r>
              <a:rPr sz="1200" spc="-5" dirty="0">
                <a:latin typeface="Arial"/>
                <a:cs typeface="Arial"/>
              </a:rPr>
              <a:t> Kobayashi(YNU/YRP-IAI)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8" name="object 3">
            <a:extLst>
              <a:ext uri="{FF2B5EF4-FFF2-40B4-BE49-F238E27FC236}">
                <a16:creationId xmlns:a16="http://schemas.microsoft.com/office/drawing/2014/main" id="{84B3EF06-987B-4743-9DC1-2D8487B4BE5B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9" name="object 2">
            <a:extLst>
              <a:ext uri="{FF2B5EF4-FFF2-40B4-BE49-F238E27FC236}">
                <a16:creationId xmlns:a16="http://schemas.microsoft.com/office/drawing/2014/main" id="{3040522E-C1EC-4CC0-A0A8-34470F715F1A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0" name="object 3">
            <a:extLst>
              <a:ext uri="{FF2B5EF4-FFF2-40B4-BE49-F238E27FC236}">
                <a16:creationId xmlns:a16="http://schemas.microsoft.com/office/drawing/2014/main" id="{3E9411D9-7F4A-4A38-B7B1-CA054E4DF35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1" name="object 7">
            <a:extLst>
              <a:ext uri="{FF2B5EF4-FFF2-40B4-BE49-F238E27FC236}">
                <a16:creationId xmlns:a16="http://schemas.microsoft.com/office/drawing/2014/main" id="{F1049C42-3F93-415F-AD41-DB5B631BCF7E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93C6C1B-E711-8489-7CC4-FDC9E4B705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11</a:t>
            </a:fld>
            <a:endParaRPr lang="en-US" altLang="ja-JP" spc="-10" dirty="0"/>
          </a:p>
        </p:txBody>
      </p:sp>
      <p:sp>
        <p:nvSpPr>
          <p:cNvPr id="319" name="フッター プレースホルダー 318">
            <a:extLst>
              <a:ext uri="{FF2B5EF4-FFF2-40B4-BE49-F238E27FC236}">
                <a16:creationId xmlns:a16="http://schemas.microsoft.com/office/drawing/2014/main" id="{A5289BD7-3655-55E4-04BA-334A1C14E57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5" name="object 5"/>
          <p:cNvSpPr/>
          <p:nvPr/>
        </p:nvSpPr>
        <p:spPr>
          <a:xfrm>
            <a:off x="106679" y="1773939"/>
            <a:ext cx="8930640" cy="2185670"/>
          </a:xfrm>
          <a:custGeom>
            <a:avLst/>
            <a:gdLst/>
            <a:ahLst/>
            <a:cxnLst/>
            <a:rect l="l" t="t" r="r" b="b"/>
            <a:pathLst>
              <a:path w="8930640" h="2185670">
                <a:moveTo>
                  <a:pt x="0" y="364236"/>
                </a:moveTo>
                <a:lnTo>
                  <a:pt x="3325" y="314810"/>
                </a:lnTo>
                <a:lnTo>
                  <a:pt x="13011" y="267405"/>
                </a:lnTo>
                <a:lnTo>
                  <a:pt x="28624" y="222456"/>
                </a:lnTo>
                <a:lnTo>
                  <a:pt x="49730" y="180396"/>
                </a:lnTo>
                <a:lnTo>
                  <a:pt x="75895" y="141659"/>
                </a:lnTo>
                <a:lnTo>
                  <a:pt x="106684" y="106680"/>
                </a:lnTo>
                <a:lnTo>
                  <a:pt x="141665" y="75891"/>
                </a:lnTo>
                <a:lnTo>
                  <a:pt x="180402" y="49727"/>
                </a:lnTo>
                <a:lnTo>
                  <a:pt x="222461" y="28622"/>
                </a:lnTo>
                <a:lnTo>
                  <a:pt x="267409" y="13010"/>
                </a:lnTo>
                <a:lnTo>
                  <a:pt x="314812" y="3324"/>
                </a:lnTo>
                <a:lnTo>
                  <a:pt x="364236" y="0"/>
                </a:lnTo>
                <a:lnTo>
                  <a:pt x="8566404" y="0"/>
                </a:lnTo>
                <a:lnTo>
                  <a:pt x="8615827" y="3324"/>
                </a:lnTo>
                <a:lnTo>
                  <a:pt x="8663230" y="13010"/>
                </a:lnTo>
                <a:lnTo>
                  <a:pt x="8708178" y="28622"/>
                </a:lnTo>
                <a:lnTo>
                  <a:pt x="8750237" y="49727"/>
                </a:lnTo>
                <a:lnTo>
                  <a:pt x="8788974" y="75891"/>
                </a:lnTo>
                <a:lnTo>
                  <a:pt x="8823955" y="106680"/>
                </a:lnTo>
                <a:lnTo>
                  <a:pt x="8854744" y="141659"/>
                </a:lnTo>
                <a:lnTo>
                  <a:pt x="8880909" y="180396"/>
                </a:lnTo>
                <a:lnTo>
                  <a:pt x="8902015" y="222456"/>
                </a:lnTo>
                <a:lnTo>
                  <a:pt x="8917628" y="267405"/>
                </a:lnTo>
                <a:lnTo>
                  <a:pt x="8927314" y="314810"/>
                </a:lnTo>
                <a:lnTo>
                  <a:pt x="8930640" y="364236"/>
                </a:lnTo>
                <a:lnTo>
                  <a:pt x="8930640" y="1821167"/>
                </a:lnTo>
                <a:lnTo>
                  <a:pt x="8927314" y="1870593"/>
                </a:lnTo>
                <a:lnTo>
                  <a:pt x="8917628" y="1917998"/>
                </a:lnTo>
                <a:lnTo>
                  <a:pt x="8902015" y="1962948"/>
                </a:lnTo>
                <a:lnTo>
                  <a:pt x="8880909" y="2005010"/>
                </a:lnTo>
                <a:lnTo>
                  <a:pt x="8854744" y="2043748"/>
                </a:lnTo>
                <a:lnTo>
                  <a:pt x="8823955" y="2078729"/>
                </a:lnTo>
                <a:lnTo>
                  <a:pt x="8788974" y="2109519"/>
                </a:lnTo>
                <a:lnTo>
                  <a:pt x="8750237" y="2135685"/>
                </a:lnTo>
                <a:lnTo>
                  <a:pt x="8708178" y="2156791"/>
                </a:lnTo>
                <a:lnTo>
                  <a:pt x="8663230" y="2172404"/>
                </a:lnTo>
                <a:lnTo>
                  <a:pt x="8615827" y="2182090"/>
                </a:lnTo>
                <a:lnTo>
                  <a:pt x="8566404" y="2185416"/>
                </a:lnTo>
                <a:lnTo>
                  <a:pt x="364236" y="2185416"/>
                </a:lnTo>
                <a:lnTo>
                  <a:pt x="314812" y="2182090"/>
                </a:lnTo>
                <a:lnTo>
                  <a:pt x="267409" y="2172404"/>
                </a:lnTo>
                <a:lnTo>
                  <a:pt x="222461" y="2156791"/>
                </a:lnTo>
                <a:lnTo>
                  <a:pt x="180402" y="2135685"/>
                </a:lnTo>
                <a:lnTo>
                  <a:pt x="141665" y="2109519"/>
                </a:lnTo>
                <a:lnTo>
                  <a:pt x="106684" y="2078729"/>
                </a:lnTo>
                <a:lnTo>
                  <a:pt x="75895" y="2043748"/>
                </a:lnTo>
                <a:lnTo>
                  <a:pt x="49730" y="2005010"/>
                </a:lnTo>
                <a:lnTo>
                  <a:pt x="28624" y="1962948"/>
                </a:lnTo>
                <a:lnTo>
                  <a:pt x="13011" y="1917998"/>
                </a:lnTo>
                <a:lnTo>
                  <a:pt x="3325" y="1870593"/>
                </a:lnTo>
                <a:lnTo>
                  <a:pt x="0" y="1821167"/>
                </a:lnTo>
                <a:lnTo>
                  <a:pt x="0" y="364236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087623" y="2258567"/>
            <a:ext cx="2206751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134867" y="2452116"/>
            <a:ext cx="1906905" cy="0"/>
          </a:xfrm>
          <a:custGeom>
            <a:avLst/>
            <a:gdLst/>
            <a:ahLst/>
            <a:cxnLst/>
            <a:rect l="l" t="t" r="r" b="b"/>
            <a:pathLst>
              <a:path w="1906904">
                <a:moveTo>
                  <a:pt x="0" y="0"/>
                </a:moveTo>
                <a:lnTo>
                  <a:pt x="190649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927067" y="23854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548383" y="2243329"/>
            <a:ext cx="1728470" cy="363220"/>
          </a:xfrm>
          <a:custGeom>
            <a:avLst/>
            <a:gdLst/>
            <a:ahLst/>
            <a:cxnLst/>
            <a:rect l="l" t="t" r="r" b="b"/>
            <a:pathLst>
              <a:path w="1728470" h="363219">
                <a:moveTo>
                  <a:pt x="1667764" y="0"/>
                </a:moveTo>
                <a:lnTo>
                  <a:pt x="60452" y="0"/>
                </a:lnTo>
                <a:lnTo>
                  <a:pt x="36920" y="4750"/>
                </a:lnTo>
                <a:lnTo>
                  <a:pt x="17705" y="17705"/>
                </a:lnTo>
                <a:lnTo>
                  <a:pt x="4750" y="36920"/>
                </a:lnTo>
                <a:lnTo>
                  <a:pt x="0" y="60451"/>
                </a:lnTo>
                <a:lnTo>
                  <a:pt x="0" y="302259"/>
                </a:lnTo>
                <a:lnTo>
                  <a:pt x="4750" y="325791"/>
                </a:lnTo>
                <a:lnTo>
                  <a:pt x="17705" y="345006"/>
                </a:lnTo>
                <a:lnTo>
                  <a:pt x="36920" y="357961"/>
                </a:lnTo>
                <a:lnTo>
                  <a:pt x="60452" y="362711"/>
                </a:lnTo>
                <a:lnTo>
                  <a:pt x="1667764" y="362711"/>
                </a:lnTo>
                <a:lnTo>
                  <a:pt x="1691295" y="357961"/>
                </a:lnTo>
                <a:lnTo>
                  <a:pt x="1710510" y="345006"/>
                </a:lnTo>
                <a:lnTo>
                  <a:pt x="1723465" y="325791"/>
                </a:lnTo>
                <a:lnTo>
                  <a:pt x="1728216" y="302259"/>
                </a:lnTo>
                <a:lnTo>
                  <a:pt x="1728216" y="60451"/>
                </a:lnTo>
                <a:lnTo>
                  <a:pt x="1723465" y="36920"/>
                </a:lnTo>
                <a:lnTo>
                  <a:pt x="1710510" y="17705"/>
                </a:lnTo>
                <a:lnTo>
                  <a:pt x="1691295" y="4750"/>
                </a:lnTo>
                <a:lnTo>
                  <a:pt x="1667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48383" y="2243329"/>
            <a:ext cx="1728470" cy="363220"/>
          </a:xfrm>
          <a:custGeom>
            <a:avLst/>
            <a:gdLst/>
            <a:ahLst/>
            <a:cxnLst/>
            <a:rect l="l" t="t" r="r" b="b"/>
            <a:pathLst>
              <a:path w="1728470" h="363219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667764" y="0"/>
                </a:lnTo>
                <a:lnTo>
                  <a:pt x="1691295" y="4750"/>
                </a:lnTo>
                <a:lnTo>
                  <a:pt x="1710510" y="17705"/>
                </a:lnTo>
                <a:lnTo>
                  <a:pt x="1723465" y="36920"/>
                </a:lnTo>
                <a:lnTo>
                  <a:pt x="1728216" y="60451"/>
                </a:lnTo>
                <a:lnTo>
                  <a:pt x="1728216" y="302259"/>
                </a:lnTo>
                <a:lnTo>
                  <a:pt x="1723465" y="325791"/>
                </a:lnTo>
                <a:lnTo>
                  <a:pt x="1710510" y="345006"/>
                </a:lnTo>
                <a:lnTo>
                  <a:pt x="1691295" y="357961"/>
                </a:lnTo>
                <a:lnTo>
                  <a:pt x="1667764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570620" y="2489349"/>
            <a:ext cx="1243965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Wireless  </a:t>
            </a:r>
            <a:r>
              <a:rPr sz="2000" spc="-220" dirty="0">
                <a:latin typeface="Arial"/>
                <a:cs typeface="Arial"/>
              </a:rPr>
              <a:t>channe</a:t>
            </a:r>
            <a:r>
              <a:rPr sz="2700" spc="-330" baseline="23148" dirty="0">
                <a:latin typeface="Arial"/>
                <a:cs typeface="Arial"/>
              </a:rPr>
              <a:t>W</a:t>
            </a:r>
            <a:r>
              <a:rPr sz="2000" spc="-220" dirty="0">
                <a:latin typeface="Arial"/>
                <a:cs typeface="Arial"/>
              </a:rPr>
              <a:t>l  </a:t>
            </a:r>
            <a:r>
              <a:rPr sz="2700" spc="-22" baseline="23148" dirty="0">
                <a:latin typeface="Arial"/>
                <a:cs typeface="Arial"/>
              </a:rPr>
              <a:t>ith</a:t>
            </a:r>
            <a:endParaRPr sz="2700" baseline="23148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78123" y="2138172"/>
            <a:ext cx="1582420" cy="1304925"/>
          </a:xfrm>
          <a:custGeom>
            <a:avLst/>
            <a:gdLst/>
            <a:ahLst/>
            <a:cxnLst/>
            <a:rect l="l" t="t" r="r" b="b"/>
            <a:pathLst>
              <a:path w="1582420" h="1304925">
                <a:moveTo>
                  <a:pt x="0" y="0"/>
                </a:moveTo>
                <a:lnTo>
                  <a:pt x="1581912" y="0"/>
                </a:lnTo>
                <a:lnTo>
                  <a:pt x="1581912" y="1304544"/>
                </a:lnTo>
                <a:lnTo>
                  <a:pt x="0" y="130454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702012" y="2756268"/>
            <a:ext cx="834363" cy="824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702012" y="1973198"/>
            <a:ext cx="834362" cy="824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0" y="2243327"/>
            <a:ext cx="1548383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148071" y="2243329"/>
            <a:ext cx="1152525" cy="363220"/>
          </a:xfrm>
          <a:custGeom>
            <a:avLst/>
            <a:gdLst/>
            <a:ahLst/>
            <a:cxnLst/>
            <a:rect l="l" t="t" r="r" b="b"/>
            <a:pathLst>
              <a:path w="1152525" h="363219">
                <a:moveTo>
                  <a:pt x="1091692" y="0"/>
                </a:moveTo>
                <a:lnTo>
                  <a:pt x="60452" y="0"/>
                </a:lnTo>
                <a:lnTo>
                  <a:pt x="36920" y="4750"/>
                </a:lnTo>
                <a:lnTo>
                  <a:pt x="17705" y="17705"/>
                </a:lnTo>
                <a:lnTo>
                  <a:pt x="4750" y="36920"/>
                </a:lnTo>
                <a:lnTo>
                  <a:pt x="0" y="60451"/>
                </a:lnTo>
                <a:lnTo>
                  <a:pt x="0" y="302259"/>
                </a:lnTo>
                <a:lnTo>
                  <a:pt x="4750" y="325791"/>
                </a:lnTo>
                <a:lnTo>
                  <a:pt x="17705" y="345006"/>
                </a:lnTo>
                <a:lnTo>
                  <a:pt x="36920" y="357961"/>
                </a:lnTo>
                <a:lnTo>
                  <a:pt x="60452" y="362711"/>
                </a:lnTo>
                <a:lnTo>
                  <a:pt x="1091692" y="362711"/>
                </a:lnTo>
                <a:lnTo>
                  <a:pt x="1115223" y="357961"/>
                </a:lnTo>
                <a:lnTo>
                  <a:pt x="1134438" y="345006"/>
                </a:lnTo>
                <a:lnTo>
                  <a:pt x="1147393" y="325791"/>
                </a:lnTo>
                <a:lnTo>
                  <a:pt x="1152144" y="302259"/>
                </a:lnTo>
                <a:lnTo>
                  <a:pt x="1152144" y="60451"/>
                </a:lnTo>
                <a:lnTo>
                  <a:pt x="1147393" y="36920"/>
                </a:lnTo>
                <a:lnTo>
                  <a:pt x="1134438" y="17705"/>
                </a:lnTo>
                <a:lnTo>
                  <a:pt x="1115223" y="4750"/>
                </a:lnTo>
                <a:lnTo>
                  <a:pt x="1091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148071" y="2243329"/>
            <a:ext cx="1152525" cy="363220"/>
          </a:xfrm>
          <a:custGeom>
            <a:avLst/>
            <a:gdLst/>
            <a:ahLst/>
            <a:cxnLst/>
            <a:rect l="l" t="t" r="r" b="b"/>
            <a:pathLst>
              <a:path w="1152525" h="363219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091692" y="0"/>
                </a:lnTo>
                <a:lnTo>
                  <a:pt x="1115223" y="4750"/>
                </a:lnTo>
                <a:lnTo>
                  <a:pt x="1134438" y="17705"/>
                </a:lnTo>
                <a:lnTo>
                  <a:pt x="1147393" y="36920"/>
                </a:lnTo>
                <a:lnTo>
                  <a:pt x="1152144" y="60451"/>
                </a:lnTo>
                <a:lnTo>
                  <a:pt x="1152144" y="302259"/>
                </a:lnTo>
                <a:lnTo>
                  <a:pt x="1147393" y="325791"/>
                </a:lnTo>
                <a:lnTo>
                  <a:pt x="1134438" y="345006"/>
                </a:lnTo>
                <a:lnTo>
                  <a:pt x="1115223" y="357961"/>
                </a:lnTo>
                <a:lnTo>
                  <a:pt x="1091692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769996" y="2232615"/>
            <a:ext cx="436689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092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	Pu</a:t>
            </a:r>
            <a:r>
              <a:rPr sz="2400" spc="5" dirty="0">
                <a:latin typeface="Arial"/>
                <a:cs typeface="Arial"/>
              </a:rPr>
              <a:t>mp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94815" y="2258567"/>
            <a:ext cx="612647" cy="432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242060" y="2452116"/>
            <a:ext cx="312420" cy="0"/>
          </a:xfrm>
          <a:custGeom>
            <a:avLst/>
            <a:gdLst/>
            <a:ahLst/>
            <a:cxnLst/>
            <a:rect l="l" t="t" r="r" b="b"/>
            <a:pathLst>
              <a:path w="312419">
                <a:moveTo>
                  <a:pt x="0" y="0"/>
                </a:moveTo>
                <a:lnTo>
                  <a:pt x="31239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440148" y="2385434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343085" y="1947164"/>
            <a:ext cx="896619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Clinician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963009" y="1976653"/>
            <a:ext cx="7423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Patient</a:t>
            </a:r>
          </a:p>
        </p:txBody>
      </p:sp>
      <p:sp>
        <p:nvSpPr>
          <p:cNvPr id="24" name="object 24"/>
          <p:cNvSpPr/>
          <p:nvPr/>
        </p:nvSpPr>
        <p:spPr>
          <a:xfrm>
            <a:off x="5087111" y="2987041"/>
            <a:ext cx="1295400" cy="363220"/>
          </a:xfrm>
          <a:custGeom>
            <a:avLst/>
            <a:gdLst/>
            <a:ahLst/>
            <a:cxnLst/>
            <a:rect l="l" t="t" r="r" b="b"/>
            <a:pathLst>
              <a:path w="1295400" h="363220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234948" y="0"/>
                </a:lnTo>
                <a:lnTo>
                  <a:pt x="1258479" y="4750"/>
                </a:lnTo>
                <a:lnTo>
                  <a:pt x="1277694" y="17705"/>
                </a:lnTo>
                <a:lnTo>
                  <a:pt x="1290649" y="36920"/>
                </a:lnTo>
                <a:lnTo>
                  <a:pt x="1295400" y="60451"/>
                </a:lnTo>
                <a:lnTo>
                  <a:pt x="1295400" y="302259"/>
                </a:lnTo>
                <a:lnTo>
                  <a:pt x="1290649" y="325791"/>
                </a:lnTo>
                <a:lnTo>
                  <a:pt x="1277694" y="345006"/>
                </a:lnTo>
                <a:lnTo>
                  <a:pt x="1258479" y="357961"/>
                </a:lnTo>
                <a:lnTo>
                  <a:pt x="1234948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5264310" y="2976414"/>
            <a:ext cx="94551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sensor</a:t>
            </a:r>
          </a:p>
        </p:txBody>
      </p:sp>
      <p:sp>
        <p:nvSpPr>
          <p:cNvPr id="26" name="object 26"/>
          <p:cNvSpPr/>
          <p:nvPr/>
        </p:nvSpPr>
        <p:spPr>
          <a:xfrm>
            <a:off x="6160008" y="3020580"/>
            <a:ext cx="1051559" cy="432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412612" y="3214116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75436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412607" y="31474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12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327647" y="2258567"/>
            <a:ext cx="1054607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374891" y="2452116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67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014951" y="23854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6666964" y="1906513"/>
            <a:ext cx="69215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uli</a:t>
            </a:r>
            <a:r>
              <a:rPr sz="1800" spc="-5" dirty="0">
                <a:latin typeface="Arial"/>
                <a:cs typeface="Arial"/>
              </a:rPr>
              <a:t>n  </a:t>
            </a:r>
            <a:r>
              <a:rPr sz="1800" dirty="0">
                <a:latin typeface="Arial"/>
                <a:cs typeface="Arial"/>
              </a:rPr>
              <a:t>Pump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0788" y="3329777"/>
            <a:ext cx="7748905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2405" marR="70040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Blood-sugar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level  (Glucose)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HbA1c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Wireless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Feedback Sensing and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Controlling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Loop for Diabetes</a:t>
            </a:r>
            <a:r>
              <a:rPr sz="1800" b="1" spc="-1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Patients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4087" y="4965191"/>
            <a:ext cx="78638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51331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122441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90472" y="4965191"/>
            <a:ext cx="78638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537716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1908825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274063" y="5074920"/>
            <a:ext cx="262255" cy="165100"/>
          </a:xfrm>
          <a:custGeom>
            <a:avLst/>
            <a:gdLst/>
            <a:ahLst/>
            <a:cxnLst/>
            <a:rect l="l" t="t" r="r" b="b"/>
            <a:pathLst>
              <a:path w="262255" h="165100">
                <a:moveTo>
                  <a:pt x="131064" y="0"/>
                </a:moveTo>
                <a:lnTo>
                  <a:pt x="80045" y="6466"/>
                </a:lnTo>
                <a:lnTo>
                  <a:pt x="38385" y="24103"/>
                </a:lnTo>
                <a:lnTo>
                  <a:pt x="10298" y="50261"/>
                </a:lnTo>
                <a:lnTo>
                  <a:pt x="0" y="82295"/>
                </a:lnTo>
                <a:lnTo>
                  <a:pt x="10298" y="114330"/>
                </a:lnTo>
                <a:lnTo>
                  <a:pt x="38385" y="140488"/>
                </a:lnTo>
                <a:lnTo>
                  <a:pt x="80045" y="158125"/>
                </a:lnTo>
                <a:lnTo>
                  <a:pt x="131064" y="164591"/>
                </a:lnTo>
                <a:lnTo>
                  <a:pt x="182082" y="158125"/>
                </a:lnTo>
                <a:lnTo>
                  <a:pt x="223742" y="140488"/>
                </a:lnTo>
                <a:lnTo>
                  <a:pt x="251829" y="114330"/>
                </a:lnTo>
                <a:lnTo>
                  <a:pt x="262128" y="82295"/>
                </a:lnTo>
                <a:lnTo>
                  <a:pt x="251829" y="50261"/>
                </a:lnTo>
                <a:lnTo>
                  <a:pt x="223742" y="24103"/>
                </a:lnTo>
                <a:lnTo>
                  <a:pt x="182082" y="6466"/>
                </a:lnTo>
                <a:lnTo>
                  <a:pt x="131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274063" y="5074920"/>
            <a:ext cx="262255" cy="165100"/>
          </a:xfrm>
          <a:custGeom>
            <a:avLst/>
            <a:gdLst/>
            <a:ahLst/>
            <a:cxnLst/>
            <a:rect l="l" t="t" r="r" b="b"/>
            <a:pathLst>
              <a:path w="262255" h="165100">
                <a:moveTo>
                  <a:pt x="0" y="82295"/>
                </a:moveTo>
                <a:lnTo>
                  <a:pt x="10298" y="50261"/>
                </a:lnTo>
                <a:lnTo>
                  <a:pt x="38385" y="24103"/>
                </a:lnTo>
                <a:lnTo>
                  <a:pt x="80045" y="6466"/>
                </a:lnTo>
                <a:lnTo>
                  <a:pt x="131064" y="0"/>
                </a:lnTo>
                <a:lnTo>
                  <a:pt x="182082" y="6466"/>
                </a:lnTo>
                <a:lnTo>
                  <a:pt x="223742" y="24103"/>
                </a:lnTo>
                <a:lnTo>
                  <a:pt x="251829" y="50261"/>
                </a:lnTo>
                <a:lnTo>
                  <a:pt x="262128" y="82295"/>
                </a:lnTo>
                <a:lnTo>
                  <a:pt x="251829" y="114330"/>
                </a:lnTo>
                <a:lnTo>
                  <a:pt x="223742" y="140488"/>
                </a:lnTo>
                <a:lnTo>
                  <a:pt x="182082" y="158125"/>
                </a:lnTo>
                <a:lnTo>
                  <a:pt x="131064" y="164591"/>
                </a:lnTo>
                <a:lnTo>
                  <a:pt x="80045" y="158125"/>
                </a:lnTo>
                <a:lnTo>
                  <a:pt x="38385" y="140488"/>
                </a:lnTo>
                <a:lnTo>
                  <a:pt x="10298" y="114330"/>
                </a:lnTo>
                <a:lnTo>
                  <a:pt x="0" y="8229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057400" y="4913376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5" h="487679">
                <a:moveTo>
                  <a:pt x="0" y="0"/>
                </a:moveTo>
                <a:lnTo>
                  <a:pt x="719327" y="0"/>
                </a:lnTo>
                <a:lnTo>
                  <a:pt x="719327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2320320" y="4998046"/>
            <a:ext cx="1943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731007" y="4965191"/>
            <a:ext cx="78638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778251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3149361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3346475" y="5440710"/>
            <a:ext cx="91122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7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s  </a:t>
            </a:r>
            <a:r>
              <a:rPr sz="1800" spc="5" dirty="0">
                <a:latin typeface="Arial"/>
                <a:cs typeface="Arial"/>
              </a:rPr>
              <a:t>channel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03647" y="4873752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4236720" y="4965191"/>
            <a:ext cx="78638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4283964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4655073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6065520" y="4965191"/>
            <a:ext cx="588251" cy="432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112764" y="515874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6287697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5852159" y="5074920"/>
            <a:ext cx="259079" cy="165100"/>
          </a:xfrm>
          <a:custGeom>
            <a:avLst/>
            <a:gdLst/>
            <a:ahLst/>
            <a:cxnLst/>
            <a:rect l="l" t="t" r="r" b="b"/>
            <a:pathLst>
              <a:path w="259079" h="165100">
                <a:moveTo>
                  <a:pt x="129539" y="0"/>
                </a:moveTo>
                <a:lnTo>
                  <a:pt x="79118" y="6466"/>
                </a:lnTo>
                <a:lnTo>
                  <a:pt x="37942" y="24103"/>
                </a:lnTo>
                <a:lnTo>
                  <a:pt x="10180" y="50261"/>
                </a:lnTo>
                <a:lnTo>
                  <a:pt x="0" y="82295"/>
                </a:lnTo>
                <a:lnTo>
                  <a:pt x="10180" y="114330"/>
                </a:lnTo>
                <a:lnTo>
                  <a:pt x="37942" y="140488"/>
                </a:lnTo>
                <a:lnTo>
                  <a:pt x="79118" y="158125"/>
                </a:lnTo>
                <a:lnTo>
                  <a:pt x="129539" y="164591"/>
                </a:lnTo>
                <a:lnTo>
                  <a:pt x="179961" y="158125"/>
                </a:lnTo>
                <a:lnTo>
                  <a:pt x="221137" y="140488"/>
                </a:lnTo>
                <a:lnTo>
                  <a:pt x="248899" y="114330"/>
                </a:lnTo>
                <a:lnTo>
                  <a:pt x="259079" y="82295"/>
                </a:lnTo>
                <a:lnTo>
                  <a:pt x="248899" y="50261"/>
                </a:lnTo>
                <a:lnTo>
                  <a:pt x="221137" y="24103"/>
                </a:lnTo>
                <a:lnTo>
                  <a:pt x="179961" y="6466"/>
                </a:lnTo>
                <a:lnTo>
                  <a:pt x="129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5852159" y="5074920"/>
            <a:ext cx="259079" cy="165100"/>
          </a:xfrm>
          <a:custGeom>
            <a:avLst/>
            <a:gdLst/>
            <a:ahLst/>
            <a:cxnLst/>
            <a:rect l="l" t="t" r="r" b="b"/>
            <a:pathLst>
              <a:path w="259079" h="165100">
                <a:moveTo>
                  <a:pt x="0" y="82295"/>
                </a:moveTo>
                <a:lnTo>
                  <a:pt x="10180" y="50261"/>
                </a:lnTo>
                <a:lnTo>
                  <a:pt x="37942" y="24103"/>
                </a:lnTo>
                <a:lnTo>
                  <a:pt x="79118" y="6466"/>
                </a:lnTo>
                <a:lnTo>
                  <a:pt x="129539" y="0"/>
                </a:lnTo>
                <a:lnTo>
                  <a:pt x="179961" y="6466"/>
                </a:lnTo>
                <a:lnTo>
                  <a:pt x="221137" y="24103"/>
                </a:lnTo>
                <a:lnTo>
                  <a:pt x="248899" y="50261"/>
                </a:lnTo>
                <a:lnTo>
                  <a:pt x="259079" y="82295"/>
                </a:lnTo>
                <a:lnTo>
                  <a:pt x="248899" y="114330"/>
                </a:lnTo>
                <a:lnTo>
                  <a:pt x="221137" y="140488"/>
                </a:lnTo>
                <a:lnTo>
                  <a:pt x="179961" y="158125"/>
                </a:lnTo>
                <a:lnTo>
                  <a:pt x="129539" y="164591"/>
                </a:lnTo>
                <a:lnTo>
                  <a:pt x="79118" y="158125"/>
                </a:lnTo>
                <a:lnTo>
                  <a:pt x="37942" y="140488"/>
                </a:lnTo>
                <a:lnTo>
                  <a:pt x="10180" y="114330"/>
                </a:lnTo>
                <a:lnTo>
                  <a:pt x="0" y="8229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5477255" y="4965191"/>
            <a:ext cx="588263" cy="432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5524500" y="515874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5699433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6440423" y="4870703"/>
            <a:ext cx="719455" cy="485140"/>
          </a:xfrm>
          <a:custGeom>
            <a:avLst/>
            <a:gdLst/>
            <a:ahLst/>
            <a:cxnLst/>
            <a:rect l="l" t="t" r="r" b="b"/>
            <a:pathLst>
              <a:path w="719454" h="485139">
                <a:moveTo>
                  <a:pt x="0" y="0"/>
                </a:moveTo>
                <a:lnTo>
                  <a:pt x="719327" y="0"/>
                </a:lnTo>
                <a:lnTo>
                  <a:pt x="719327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4996726" y="4957459"/>
            <a:ext cx="2005964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13535" algn="l"/>
              </a:tabLst>
            </a:pPr>
            <a:r>
              <a:rPr sz="2000" spc="-2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3000" spc="-15" baseline="1388" dirty="0">
                <a:latin typeface="Arial"/>
                <a:cs typeface="Arial"/>
              </a:rPr>
              <a:t>1/S</a:t>
            </a:r>
            <a:endParaRPr sz="3000" baseline="1388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06896" y="5455920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6598376" y="5539610"/>
            <a:ext cx="3340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114031" y="4965191"/>
            <a:ext cx="1112519" cy="432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7161276" y="5158740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8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7859348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766815" y="5047488"/>
            <a:ext cx="432815" cy="7345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63411" y="5278721"/>
            <a:ext cx="19050" cy="435609"/>
          </a:xfrm>
          <a:custGeom>
            <a:avLst/>
            <a:gdLst/>
            <a:ahLst/>
            <a:cxnLst/>
            <a:rect l="l" t="t" r="r" b="b"/>
            <a:pathLst>
              <a:path w="19050" h="435610">
                <a:moveTo>
                  <a:pt x="0" y="435190"/>
                </a:moveTo>
                <a:lnTo>
                  <a:pt x="1873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5910625" y="5278723"/>
            <a:ext cx="133350" cy="117475"/>
          </a:xfrm>
          <a:custGeom>
            <a:avLst/>
            <a:gdLst/>
            <a:ahLst/>
            <a:cxnLst/>
            <a:rect l="l" t="t" r="r" b="b"/>
            <a:pathLst>
              <a:path w="133350" h="117475">
                <a:moveTo>
                  <a:pt x="133223" y="117055"/>
                </a:moveTo>
                <a:lnTo>
                  <a:pt x="71513" y="0"/>
                </a:lnTo>
                <a:lnTo>
                  <a:pt x="0" y="11132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1191767" y="5047488"/>
            <a:ext cx="429767" cy="1072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1406652" y="5278754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4">
                <a:moveTo>
                  <a:pt x="0" y="774039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1339984" y="5278752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299"/>
                </a:moveTo>
                <a:lnTo>
                  <a:pt x="66675" y="0"/>
                </a:lnTo>
                <a:lnTo>
                  <a:pt x="0" y="1142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931152" y="5535180"/>
            <a:ext cx="652271" cy="4328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7183755" y="572871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354634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7183752" y="56620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473695" y="5053583"/>
            <a:ext cx="131051" cy="10850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539228" y="5076444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10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5897879" y="5672327"/>
            <a:ext cx="569975" cy="1280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963411" y="5713476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45774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4111751" y="5858255"/>
            <a:ext cx="3529583" cy="4328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4364353" y="6051803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323189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4364351" y="5985122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1341119" y="6010655"/>
            <a:ext cx="2072639" cy="1280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1406652" y="6051803"/>
            <a:ext cx="1962150" cy="0"/>
          </a:xfrm>
          <a:custGeom>
            <a:avLst/>
            <a:gdLst/>
            <a:ahLst/>
            <a:cxnLst/>
            <a:rect l="l" t="t" r="r" b="b"/>
            <a:pathLst>
              <a:path w="1962150">
                <a:moveTo>
                  <a:pt x="1961769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 txBox="1"/>
          <p:nvPr/>
        </p:nvSpPr>
        <p:spPr>
          <a:xfrm>
            <a:off x="2921424" y="4476736"/>
            <a:ext cx="3968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u[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654397" y="4825351"/>
            <a:ext cx="34544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7" name="object 87"/>
          <p:cNvSpPr/>
          <p:nvPr/>
        </p:nvSpPr>
        <p:spPr>
          <a:xfrm>
            <a:off x="3086100" y="4835652"/>
            <a:ext cx="1438910" cy="1338580"/>
          </a:xfrm>
          <a:custGeom>
            <a:avLst/>
            <a:gdLst/>
            <a:ahLst/>
            <a:cxnLst/>
            <a:rect l="l" t="t" r="r" b="b"/>
            <a:pathLst>
              <a:path w="1438910" h="1338579">
                <a:moveTo>
                  <a:pt x="0" y="0"/>
                </a:moveTo>
                <a:lnTo>
                  <a:pt x="1438655" y="0"/>
                </a:lnTo>
                <a:lnTo>
                  <a:pt x="1438655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 txBox="1"/>
          <p:nvPr/>
        </p:nvSpPr>
        <p:spPr>
          <a:xfrm>
            <a:off x="2598210" y="5751181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4730134" y="5684201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7760455" y="4872442"/>
            <a:ext cx="3816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2562548" y="5647625"/>
            <a:ext cx="1327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^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229271" y="4476736"/>
            <a:ext cx="39687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05" dirty="0">
                <a:latin typeface="Arial"/>
                <a:cs typeface="Arial"/>
              </a:rPr>
              <a:t>u</a:t>
            </a:r>
            <a:r>
              <a:rPr sz="2700" spc="-757" baseline="-7716" dirty="0">
                <a:latin typeface="Arial"/>
                <a:cs typeface="Arial"/>
              </a:rPr>
              <a:t>^</a:t>
            </a:r>
            <a:r>
              <a:rPr sz="2700" spc="-637" baseline="-7716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[k]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5667851" y="4994286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5733230" y="5237745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1155744" y="4913133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155744" y="5278436"/>
            <a:ext cx="1016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</a:t>
            </a:r>
          </a:p>
        </p:txBody>
      </p:sp>
      <p:sp>
        <p:nvSpPr>
          <p:cNvPr id="97" name="object 97"/>
          <p:cNvSpPr/>
          <p:nvPr/>
        </p:nvSpPr>
        <p:spPr>
          <a:xfrm>
            <a:off x="4674108" y="4835652"/>
            <a:ext cx="3008630" cy="1338580"/>
          </a:xfrm>
          <a:custGeom>
            <a:avLst/>
            <a:gdLst/>
            <a:ahLst/>
            <a:cxnLst/>
            <a:rect l="l" t="t" r="r" b="b"/>
            <a:pathLst>
              <a:path w="3008629" h="1338579">
                <a:moveTo>
                  <a:pt x="0" y="0"/>
                </a:moveTo>
                <a:lnTo>
                  <a:pt x="3008376" y="0"/>
                </a:lnTo>
                <a:lnTo>
                  <a:pt x="3008376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1144524" y="4835652"/>
            <a:ext cx="1765300" cy="1338580"/>
          </a:xfrm>
          <a:custGeom>
            <a:avLst/>
            <a:gdLst/>
            <a:ahLst/>
            <a:cxnLst/>
            <a:rect l="l" t="t" r="r" b="b"/>
            <a:pathLst>
              <a:path w="1765300" h="1338579">
                <a:moveTo>
                  <a:pt x="0" y="0"/>
                </a:moveTo>
                <a:lnTo>
                  <a:pt x="1764792" y="0"/>
                </a:lnTo>
                <a:lnTo>
                  <a:pt x="1764792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 txBox="1"/>
          <p:nvPr/>
        </p:nvSpPr>
        <p:spPr>
          <a:xfrm>
            <a:off x="1417402" y="4497916"/>
            <a:ext cx="11207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Controller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809652" y="4506544"/>
            <a:ext cx="346646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Human </a:t>
            </a:r>
            <a:r>
              <a:rPr sz="1600" b="1" spc="5" dirty="0">
                <a:latin typeface="Arial"/>
                <a:cs typeface="Arial"/>
              </a:rPr>
              <a:t>Model </a:t>
            </a:r>
            <a:r>
              <a:rPr sz="1600" b="1" dirty="0">
                <a:latin typeface="Arial"/>
                <a:cs typeface="Arial"/>
              </a:rPr>
              <a:t>of Glucose </a:t>
            </a:r>
            <a:r>
              <a:rPr sz="1600" b="1" spc="-5" dirty="0">
                <a:latin typeface="Arial"/>
                <a:cs typeface="Arial"/>
              </a:rPr>
              <a:t>vs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Insulin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514026" y="5691339"/>
            <a:ext cx="712165" cy="6978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3448634" y="4798402"/>
            <a:ext cx="712165" cy="6978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 txBox="1"/>
          <p:nvPr/>
        </p:nvSpPr>
        <p:spPr>
          <a:xfrm>
            <a:off x="281316" y="987701"/>
            <a:ext cx="864425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0" marR="5080" indent="-1600200">
              <a:lnSpc>
                <a:spcPct val="100000"/>
              </a:lnSpc>
            </a:pPr>
            <a:r>
              <a:rPr sz="24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Automatic Remote </a:t>
            </a:r>
            <a:r>
              <a:rPr sz="2400" b="1" dirty="0">
                <a:solidFill>
                  <a:srgbClr val="808080"/>
                </a:solidFill>
                <a:latin typeface="Times New Roman"/>
                <a:cs typeface="Times New Roman"/>
              </a:rPr>
              <a:t>Sensing </a:t>
            </a:r>
            <a:r>
              <a:rPr sz="2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Glucose </a:t>
            </a:r>
            <a:r>
              <a:rPr sz="2400" b="1" dirty="0">
                <a:solidFill>
                  <a:srgbClr val="808080"/>
                </a:solidFill>
                <a:latin typeface="Times New Roman"/>
                <a:cs typeface="Times New Roman"/>
              </a:rPr>
              <a:t>and </a:t>
            </a:r>
            <a:r>
              <a:rPr sz="2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Controlling </a:t>
            </a:r>
            <a:r>
              <a:rPr sz="2400" b="1" dirty="0">
                <a:solidFill>
                  <a:srgbClr val="808080"/>
                </a:solidFill>
                <a:latin typeface="Times New Roman"/>
                <a:cs typeface="Times New Roman"/>
              </a:rPr>
              <a:t>Insulin </a:t>
            </a:r>
            <a:r>
              <a:rPr sz="2400" b="1" spc="-20" dirty="0">
                <a:solidFill>
                  <a:srgbClr val="808080"/>
                </a:solidFill>
                <a:latin typeface="Times New Roman"/>
                <a:cs typeface="Times New Roman"/>
              </a:rPr>
              <a:t>Pump  </a:t>
            </a:r>
            <a:r>
              <a:rPr sz="2400" b="1" spc="5" dirty="0">
                <a:solidFill>
                  <a:srgbClr val="808080"/>
                </a:solidFill>
                <a:latin typeface="Times New Roman"/>
                <a:cs typeface="Times New Roman"/>
              </a:rPr>
              <a:t>for </a:t>
            </a:r>
            <a:r>
              <a:rPr sz="2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Diabetes </a:t>
            </a:r>
            <a:r>
              <a:rPr sz="24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Patients </a:t>
            </a:r>
            <a:r>
              <a:rPr sz="2400" b="1" dirty="0">
                <a:solidFill>
                  <a:srgbClr val="808080"/>
                </a:solidFill>
                <a:latin typeface="Times New Roman"/>
                <a:cs typeface="Times New Roman"/>
              </a:rPr>
              <a:t>Using </a:t>
            </a:r>
            <a:r>
              <a:rPr sz="2400" b="1" spc="-15" dirty="0">
                <a:solidFill>
                  <a:srgbClr val="808080"/>
                </a:solidFill>
                <a:latin typeface="Times New Roman"/>
                <a:cs typeface="Times New Roman"/>
              </a:rPr>
              <a:t>Wireless</a:t>
            </a:r>
            <a:r>
              <a:rPr sz="2400" b="1" spc="-9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BAN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110983" y="2709672"/>
            <a:ext cx="594359" cy="6827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1798320" y="2654807"/>
            <a:ext cx="1045463" cy="11338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7738871" y="2234184"/>
            <a:ext cx="1240535" cy="11948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7138416" y="2060448"/>
            <a:ext cx="1392935" cy="6431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2414016" y="2468879"/>
            <a:ext cx="429767" cy="731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2628900" y="2700143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43213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2562232" y="2700144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300"/>
                </a:moveTo>
                <a:lnTo>
                  <a:pt x="66675" y="0"/>
                </a:lnTo>
                <a:lnTo>
                  <a:pt x="0" y="1143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2581655" y="3172967"/>
            <a:ext cx="2633471" cy="1280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2628900" y="3214116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276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 txBox="1"/>
          <p:nvPr/>
        </p:nvSpPr>
        <p:spPr>
          <a:xfrm>
            <a:off x="673100" y="6204927"/>
            <a:ext cx="78740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834" algn="l"/>
                <a:tab pos="7860665" algn="l"/>
              </a:tabLst>
            </a:pP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 	Feedback Delay Loop Model </a:t>
            </a:r>
            <a:r>
              <a:rPr sz="1800" b="1" u="sng" spc="5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Motion</a:t>
            </a:r>
            <a:r>
              <a:rPr sz="1800" b="1" u="sng" spc="-2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Equation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9" name="フッター プレースホルダー 118">
            <a:extLst>
              <a:ext uri="{FF2B5EF4-FFF2-40B4-BE49-F238E27FC236}">
                <a16:creationId xmlns:a16="http://schemas.microsoft.com/office/drawing/2014/main" id="{F10C7284-BCBE-4A9D-96AC-85C277819D4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20" name="object 3">
            <a:extLst>
              <a:ext uri="{FF2B5EF4-FFF2-40B4-BE49-F238E27FC236}">
                <a16:creationId xmlns:a16="http://schemas.microsoft.com/office/drawing/2014/main" id="{FAE3DBCF-2A3B-4C9A-943D-193F12774D1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2">
            <a:extLst>
              <a:ext uri="{FF2B5EF4-FFF2-40B4-BE49-F238E27FC236}">
                <a16:creationId xmlns:a16="http://schemas.microsoft.com/office/drawing/2014/main" id="{39B614A3-4CC6-4182-A9C8-DB3864572F14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2" name="object 3">
            <a:extLst>
              <a:ext uri="{FF2B5EF4-FFF2-40B4-BE49-F238E27FC236}">
                <a16:creationId xmlns:a16="http://schemas.microsoft.com/office/drawing/2014/main" id="{ECC85A51-42CA-42FF-B5F3-9ACC7D658DF3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7">
            <a:extLst>
              <a:ext uri="{FF2B5EF4-FFF2-40B4-BE49-F238E27FC236}">
                <a16:creationId xmlns:a16="http://schemas.microsoft.com/office/drawing/2014/main" id="{4C755FF2-354B-41FD-846D-D05341CBEBAC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1517A3C-74A8-CE73-0EA7-82FCD1ABB1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12</a:t>
            </a:fld>
            <a:endParaRPr lang="en-US" altLang="ja-JP"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5" name="object 5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1439" y="2517660"/>
            <a:ext cx="3352799" cy="68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86383" y="2676144"/>
            <a:ext cx="1850135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60170" y="665697"/>
            <a:ext cx="689546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Arial"/>
                <a:cs typeface="Arial"/>
              </a:rPr>
              <a:t>1.8 </a:t>
            </a:r>
            <a:r>
              <a:rPr sz="2800" b="1" spc="-5" dirty="0">
                <a:latin typeface="Arial"/>
                <a:cs typeface="Arial"/>
              </a:rPr>
              <a:t>Demand of </a:t>
            </a:r>
            <a:r>
              <a:rPr sz="2800" b="1" spc="-30" dirty="0">
                <a:latin typeface="Arial"/>
                <a:cs typeface="Arial"/>
              </a:rPr>
              <a:t>BAN </a:t>
            </a:r>
            <a:r>
              <a:rPr sz="2800" b="1" spc="-5" dirty="0">
                <a:latin typeface="Arial"/>
                <a:cs typeface="Arial"/>
              </a:rPr>
              <a:t>for </a:t>
            </a:r>
            <a:r>
              <a:rPr sz="2800" b="1" spc="-15" dirty="0">
                <a:latin typeface="Arial"/>
                <a:cs typeface="Arial"/>
              </a:rPr>
              <a:t>Automotive</a:t>
            </a:r>
            <a:r>
              <a:rPr sz="2800" b="1" spc="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Uses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563" y="4792979"/>
            <a:ext cx="8647430" cy="1569720"/>
          </a:xfrm>
          <a:prstGeom prst="rect">
            <a:avLst/>
          </a:prstGeom>
          <a:ln w="28574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90"/>
              </a:spcBef>
            </a:pPr>
            <a:r>
              <a:rPr sz="1600" b="1" spc="-5" dirty="0">
                <a:latin typeface="Arial"/>
                <a:cs typeface="Arial"/>
              </a:rPr>
              <a:t>C.</a:t>
            </a:r>
            <a:r>
              <a:rPr sz="1600" b="1" spc="-1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Approach:</a:t>
            </a:r>
            <a:endParaRPr sz="1600" dirty="0">
              <a:latin typeface="Arial"/>
              <a:cs typeface="Arial"/>
            </a:endParaRPr>
          </a:p>
          <a:p>
            <a:pPr marL="531495" indent="-457200">
              <a:lnSpc>
                <a:spcPct val="100000"/>
              </a:lnSpc>
              <a:buAutoNum type="arabicParenBoth"/>
              <a:tabLst>
                <a:tab pos="531495" algn="l"/>
                <a:tab pos="532130" algn="l"/>
              </a:tabLst>
            </a:pPr>
            <a:r>
              <a:rPr sz="1600" b="1" spc="-5" dirty="0">
                <a:latin typeface="Arial"/>
                <a:cs typeface="Arial"/>
              </a:rPr>
              <a:t>R&amp;D </a:t>
            </a:r>
            <a:r>
              <a:rPr sz="1600" b="1" dirty="0">
                <a:latin typeface="Arial"/>
                <a:cs typeface="Arial"/>
              </a:rPr>
              <a:t>of Enable </a:t>
            </a:r>
            <a:r>
              <a:rPr sz="1600" b="1" spc="-10" dirty="0">
                <a:latin typeface="Arial"/>
                <a:cs typeface="Arial"/>
              </a:rPr>
              <a:t>Technologies </a:t>
            </a:r>
            <a:r>
              <a:rPr sz="1600" b="1" dirty="0">
                <a:latin typeface="Arial"/>
                <a:cs typeface="Arial"/>
              </a:rPr>
              <a:t>for Smart </a:t>
            </a:r>
            <a:r>
              <a:rPr sz="1600" b="1" spc="-15" dirty="0">
                <a:latin typeface="Arial"/>
                <a:cs typeface="Arial"/>
              </a:rPr>
              <a:t>Vehicle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1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City</a:t>
            </a:r>
            <a:endParaRPr sz="1600" dirty="0">
              <a:latin typeface="Arial"/>
              <a:cs typeface="Arial"/>
            </a:endParaRPr>
          </a:p>
          <a:p>
            <a:pPr marL="531495" marR="92075" indent="-457200">
              <a:lnSpc>
                <a:spcPts val="1900"/>
              </a:lnSpc>
              <a:spcBef>
                <a:spcPts val="105"/>
              </a:spcBef>
              <a:buAutoNum type="arabicParenBoth"/>
              <a:tabLst>
                <a:tab pos="531495" algn="l"/>
                <a:tab pos="532130" algn="l"/>
              </a:tabLst>
            </a:pPr>
            <a:r>
              <a:rPr sz="1600" b="1" dirty="0">
                <a:latin typeface="Arial"/>
                <a:cs typeface="Arial"/>
              </a:rPr>
              <a:t>Promote International Standard of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Wireless Body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Network</a:t>
            </a:r>
            <a:r>
              <a:rPr sz="1600" b="1" spc="-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（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BAN)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Integrated 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Platform of 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BAN/5G/AI </a:t>
            </a:r>
            <a:r>
              <a:rPr sz="1600" b="1" dirty="0">
                <a:latin typeface="Arial"/>
                <a:cs typeface="Arial"/>
              </a:rPr>
              <a:t>for Global Marketing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for both Medical and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Automotive 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uses</a:t>
            </a:r>
            <a:endParaRPr sz="1600" dirty="0">
              <a:latin typeface="Arial"/>
              <a:cs typeface="Arial"/>
            </a:endParaRPr>
          </a:p>
          <a:p>
            <a:pPr marL="436880" indent="-362585">
              <a:lnSpc>
                <a:spcPts val="1860"/>
              </a:lnSpc>
              <a:buAutoNum type="arabicParenBoth"/>
              <a:tabLst>
                <a:tab pos="437515" algn="l"/>
              </a:tabLst>
            </a:pPr>
            <a:r>
              <a:rPr sz="1600" b="1" dirty="0">
                <a:latin typeface="Arial"/>
                <a:cs typeface="Arial"/>
              </a:rPr>
              <a:t>Regulatory Compliance of </a:t>
            </a:r>
            <a:r>
              <a:rPr sz="1600" b="1" spc="-10" dirty="0">
                <a:latin typeface="Arial"/>
                <a:cs typeface="Arial"/>
              </a:rPr>
              <a:t>Devices </a:t>
            </a:r>
            <a:r>
              <a:rPr sz="1600" b="1" spc="5" dirty="0">
                <a:latin typeface="Arial"/>
                <a:cs typeface="Arial"/>
              </a:rPr>
              <a:t>&amp; </a:t>
            </a:r>
            <a:r>
              <a:rPr sz="1600" b="1" spc="-5" dirty="0">
                <a:latin typeface="Arial"/>
                <a:cs typeface="Arial"/>
              </a:rPr>
              <a:t>Services to Ensure </a:t>
            </a:r>
            <a:r>
              <a:rPr sz="1600" b="1" spc="-30" dirty="0">
                <a:latin typeface="Arial"/>
                <a:cs typeface="Arial"/>
              </a:rPr>
              <a:t>Safety, </a:t>
            </a:r>
            <a:r>
              <a:rPr sz="1600" b="1" spc="-15" dirty="0">
                <a:latin typeface="Arial"/>
                <a:cs typeface="Arial"/>
              </a:rPr>
              <a:t>Reliability,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Security,</a:t>
            </a:r>
            <a:endParaRPr sz="1600" dirty="0">
              <a:latin typeface="Arial"/>
              <a:cs typeface="Arial"/>
            </a:endParaRPr>
          </a:p>
          <a:p>
            <a:pPr marL="7429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i.e. Dependability by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Regulatory</a:t>
            </a:r>
            <a:r>
              <a:rPr sz="1600" b="1" spc="-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Science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1563" y="1135380"/>
            <a:ext cx="8571230" cy="1323340"/>
          </a:xfrm>
          <a:custGeom>
            <a:avLst/>
            <a:gdLst/>
            <a:ahLst/>
            <a:cxnLst/>
            <a:rect l="l" t="t" r="r" b="b"/>
            <a:pathLst>
              <a:path w="8571230" h="1323339">
                <a:moveTo>
                  <a:pt x="0" y="0"/>
                </a:moveTo>
                <a:lnTo>
                  <a:pt x="8570976" y="0"/>
                </a:lnTo>
                <a:lnTo>
                  <a:pt x="8570976" y="1322831"/>
                </a:lnTo>
                <a:lnTo>
                  <a:pt x="0" y="1322831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403091" y="2708148"/>
            <a:ext cx="1679575" cy="372110"/>
          </a:xfrm>
          <a:custGeom>
            <a:avLst/>
            <a:gdLst/>
            <a:ahLst/>
            <a:cxnLst/>
            <a:rect l="l" t="t" r="r" b="b"/>
            <a:pathLst>
              <a:path w="1679575" h="372110">
                <a:moveTo>
                  <a:pt x="0" y="185927"/>
                </a:moveTo>
                <a:lnTo>
                  <a:pt x="419862" y="185927"/>
                </a:lnTo>
                <a:lnTo>
                  <a:pt x="419862" y="0"/>
                </a:lnTo>
                <a:lnTo>
                  <a:pt x="1259586" y="0"/>
                </a:lnTo>
                <a:lnTo>
                  <a:pt x="1259586" y="185927"/>
                </a:lnTo>
                <a:lnTo>
                  <a:pt x="1679448" y="185927"/>
                </a:lnTo>
                <a:lnTo>
                  <a:pt x="839724" y="371855"/>
                </a:lnTo>
                <a:lnTo>
                  <a:pt x="0" y="185927"/>
                </a:lnTo>
                <a:close/>
              </a:path>
            </a:pathLst>
          </a:custGeom>
          <a:ln w="28575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442715" y="4335781"/>
            <a:ext cx="1679575" cy="341630"/>
          </a:xfrm>
          <a:custGeom>
            <a:avLst/>
            <a:gdLst/>
            <a:ahLst/>
            <a:cxnLst/>
            <a:rect l="l" t="t" r="r" b="b"/>
            <a:pathLst>
              <a:path w="1679575" h="341629">
                <a:moveTo>
                  <a:pt x="0" y="170687"/>
                </a:moveTo>
                <a:lnTo>
                  <a:pt x="419862" y="170687"/>
                </a:lnTo>
                <a:lnTo>
                  <a:pt x="419862" y="0"/>
                </a:lnTo>
                <a:lnTo>
                  <a:pt x="1259586" y="0"/>
                </a:lnTo>
                <a:lnTo>
                  <a:pt x="1259586" y="170687"/>
                </a:lnTo>
                <a:lnTo>
                  <a:pt x="1679448" y="170687"/>
                </a:lnTo>
                <a:lnTo>
                  <a:pt x="839724" y="341375"/>
                </a:lnTo>
                <a:lnTo>
                  <a:pt x="0" y="170687"/>
                </a:lnTo>
                <a:close/>
              </a:path>
            </a:pathLst>
          </a:custGeom>
          <a:ln w="28574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288279" y="2523744"/>
            <a:ext cx="3355847" cy="688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196583" y="2676144"/>
            <a:ext cx="1539239" cy="5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10391" y="1177584"/>
            <a:ext cx="8198484" cy="186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1910"/>
              </a:lnSpc>
              <a:buAutoNum type="alphaUcPeriod"/>
              <a:tabLst>
                <a:tab pos="456565" algn="l"/>
                <a:tab pos="457834" algn="l"/>
              </a:tabLst>
            </a:pPr>
            <a:r>
              <a:rPr sz="1600" b="1" dirty="0">
                <a:latin typeface="Arial"/>
                <a:cs typeface="Arial"/>
              </a:rPr>
              <a:t>Increasing Demands </a:t>
            </a:r>
            <a:r>
              <a:rPr sz="1600" b="1" spc="5" dirty="0">
                <a:latin typeface="Arial"/>
                <a:cs typeface="Arial"/>
              </a:rPr>
              <a:t>in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16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world</a:t>
            </a:r>
            <a:r>
              <a:rPr sz="1600" b="1" spc="5" dirty="0">
                <a:latin typeface="ＭＳ Ｐゴシック"/>
                <a:cs typeface="ＭＳ Ｐゴシック"/>
              </a:rPr>
              <a:t>：</a:t>
            </a:r>
            <a:endParaRPr sz="1600" dirty="0">
              <a:latin typeface="ＭＳ Ｐゴシック"/>
              <a:cs typeface="ＭＳ Ｐゴシック"/>
            </a:endParaRPr>
          </a:p>
          <a:p>
            <a:pPr marL="344170" marR="5080" lvl="1" indent="-164465">
              <a:lnSpc>
                <a:spcPts val="1920"/>
              </a:lnSpc>
              <a:spcBef>
                <a:spcPts val="50"/>
              </a:spcBef>
              <a:buClr>
                <a:srgbClr val="000000"/>
              </a:buClr>
              <a:buFont typeface="Wingdings"/>
              <a:buChar char=""/>
              <a:tabLst>
                <a:tab pos="402590" algn="l"/>
              </a:tabLst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New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business promotion by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applying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wireless ICT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vehicle by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huge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alliance  between automotive and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telecom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industries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such as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smart 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key, 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wireless</a:t>
            </a:r>
            <a:r>
              <a:rPr sz="1600" b="1" spc="-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harness</a:t>
            </a:r>
            <a:endParaRPr sz="1600" dirty="0">
              <a:latin typeface="Arial"/>
              <a:cs typeface="Arial"/>
            </a:endParaRPr>
          </a:p>
          <a:p>
            <a:pPr marL="344170" marR="11430" lvl="1" indent="-164465">
              <a:lnSpc>
                <a:spcPts val="1920"/>
              </a:lnSpc>
              <a:buClr>
                <a:srgbClr val="000000"/>
              </a:buClr>
              <a:buFont typeface="Wingdings"/>
              <a:buChar char=""/>
              <a:tabLst>
                <a:tab pos="393700" algn="l"/>
              </a:tabLst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Autonomous car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driving 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safety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controlling of elderly drivers by ICT 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data  science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544195">
              <a:lnSpc>
                <a:spcPct val="100000"/>
              </a:lnSpc>
              <a:tabLst>
                <a:tab pos="5956300" algn="l"/>
              </a:tabLst>
            </a:pPr>
            <a:r>
              <a:rPr sz="1600" b="1" spc="5" dirty="0">
                <a:solidFill>
                  <a:srgbClr val="FFFFFF"/>
                </a:solidFill>
                <a:latin typeface="メイリオ"/>
                <a:cs typeface="メイリオ"/>
              </a:rPr>
              <a:t>Smart</a:t>
            </a:r>
            <a:r>
              <a:rPr sz="1600" b="1" spc="-15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メイリオ"/>
                <a:cs typeface="メイリオ"/>
              </a:rPr>
              <a:t>Vehiles	</a:t>
            </a:r>
            <a:r>
              <a:rPr sz="1600" b="1" spc="5" dirty="0">
                <a:solidFill>
                  <a:srgbClr val="FFFFFF"/>
                </a:solidFill>
                <a:latin typeface="メイリオ"/>
                <a:cs typeface="メイリオ"/>
              </a:rPr>
              <a:t>EV and</a:t>
            </a:r>
            <a:r>
              <a:rPr sz="1600" b="1" spc="-110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600" b="1" dirty="0">
                <a:solidFill>
                  <a:srgbClr val="FFFFFF"/>
                </a:solidFill>
                <a:latin typeface="メイリオ"/>
                <a:cs typeface="メイリオ"/>
              </a:rPr>
              <a:t>HV</a:t>
            </a:r>
            <a:endParaRPr sz="1600" dirty="0">
              <a:latin typeface="メイリオ"/>
              <a:cs typeface="メイリオ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563" y="3201923"/>
            <a:ext cx="8571230" cy="10795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33375" indent="-259079">
              <a:lnSpc>
                <a:spcPct val="100000"/>
              </a:lnSpc>
              <a:spcBef>
                <a:spcPts val="200"/>
              </a:spcBef>
              <a:buAutoNum type="alphaUcPeriod" startAt="2"/>
              <a:tabLst>
                <a:tab pos="334010" algn="l"/>
              </a:tabLst>
            </a:pPr>
            <a:r>
              <a:rPr sz="1600" b="1" dirty="0">
                <a:latin typeface="Arial"/>
                <a:cs typeface="Arial"/>
              </a:rPr>
              <a:t>Challenging but Feasible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Solutions:</a:t>
            </a:r>
            <a:endParaRPr sz="1600" dirty="0">
              <a:latin typeface="Arial"/>
              <a:cs typeface="Arial"/>
            </a:endParaRPr>
          </a:p>
          <a:p>
            <a:pPr marL="531495" lvl="1" indent="-277495">
              <a:lnSpc>
                <a:spcPct val="100000"/>
              </a:lnSpc>
              <a:buFont typeface="Wingdings"/>
              <a:buChar char=""/>
              <a:tabLst>
                <a:tab pos="532130" algn="l"/>
              </a:tabLst>
            </a:pPr>
            <a:r>
              <a:rPr sz="1600" b="1" dirty="0">
                <a:latin typeface="Arial"/>
                <a:cs typeface="Arial"/>
              </a:rPr>
              <a:t>Provide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Remote Sensing and Controlling  Using ICT and</a:t>
            </a:r>
            <a:r>
              <a:rPr sz="1600" b="1" spc="-2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0000FF"/>
                </a:solidFill>
                <a:latin typeface="Arial"/>
                <a:cs typeface="Arial"/>
              </a:rPr>
              <a:t>AI</a:t>
            </a:r>
            <a:endParaRPr sz="1600" dirty="0">
              <a:latin typeface="Arial"/>
              <a:cs typeface="Arial"/>
            </a:endParaRPr>
          </a:p>
          <a:p>
            <a:pPr marL="598170">
              <a:lnSpc>
                <a:spcPct val="100000"/>
              </a:lnSpc>
            </a:pPr>
            <a:r>
              <a:rPr sz="1600" spc="5" dirty="0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Prevent 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Traffic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Accidents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Jam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and Co2</a:t>
            </a:r>
            <a:r>
              <a:rPr sz="1600" b="1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00FF"/>
                </a:solidFill>
                <a:latin typeface="Arial"/>
                <a:cs typeface="Arial"/>
              </a:rPr>
              <a:t>Emission</a:t>
            </a:r>
            <a:endParaRPr sz="1600" dirty="0">
              <a:latin typeface="Arial"/>
              <a:cs typeface="Arial"/>
            </a:endParaRPr>
          </a:p>
          <a:p>
            <a:pPr marL="254000">
              <a:lnSpc>
                <a:spcPct val="100000"/>
              </a:lnSpc>
            </a:pPr>
            <a:r>
              <a:rPr sz="1600" dirty="0">
                <a:solidFill>
                  <a:srgbClr val="0000FF"/>
                </a:solidFill>
                <a:latin typeface="Wingdings"/>
                <a:cs typeface="Wingdings"/>
              </a:rPr>
              <a:t>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Promote a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New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Global Business of 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Automotive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sz="1600" b="1" spc="-50" dirty="0">
                <a:solidFill>
                  <a:srgbClr val="0000FF"/>
                </a:solidFill>
                <a:latin typeface="Arial"/>
                <a:cs typeface="Arial"/>
              </a:rPr>
              <a:t>ICT,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Electronics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C2389FD8-CEFE-4E56-A1F6-2998CA968EA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716CC14D-7A2A-4BF9-B802-B5C6BE0D1084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3C51F014-C2F7-45EF-B0F8-FBD6029B9A46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3B52EB5D-3518-490D-94F6-FA131876883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B4F988B7-75DF-435D-BE89-AD3ED9B72CFA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A97E336-F390-E441-11C0-BEB650AC06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13</a:t>
            </a:fld>
            <a:endParaRPr lang="en-US" altLang="ja-JP"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5" name="object 5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343" y="1563627"/>
            <a:ext cx="8930640" cy="2185670"/>
          </a:xfrm>
          <a:custGeom>
            <a:avLst/>
            <a:gdLst/>
            <a:ahLst/>
            <a:cxnLst/>
            <a:rect l="l" t="t" r="r" b="b"/>
            <a:pathLst>
              <a:path w="8930640" h="2185670">
                <a:moveTo>
                  <a:pt x="0" y="364236"/>
                </a:moveTo>
                <a:lnTo>
                  <a:pt x="3325" y="314810"/>
                </a:lnTo>
                <a:lnTo>
                  <a:pt x="13011" y="267405"/>
                </a:lnTo>
                <a:lnTo>
                  <a:pt x="28624" y="222456"/>
                </a:lnTo>
                <a:lnTo>
                  <a:pt x="49730" y="180396"/>
                </a:lnTo>
                <a:lnTo>
                  <a:pt x="75895" y="141659"/>
                </a:lnTo>
                <a:lnTo>
                  <a:pt x="106684" y="106680"/>
                </a:lnTo>
                <a:lnTo>
                  <a:pt x="141665" y="75891"/>
                </a:lnTo>
                <a:lnTo>
                  <a:pt x="180402" y="49727"/>
                </a:lnTo>
                <a:lnTo>
                  <a:pt x="222461" y="28622"/>
                </a:lnTo>
                <a:lnTo>
                  <a:pt x="267409" y="13010"/>
                </a:lnTo>
                <a:lnTo>
                  <a:pt x="314812" y="3324"/>
                </a:lnTo>
                <a:lnTo>
                  <a:pt x="364236" y="0"/>
                </a:lnTo>
                <a:lnTo>
                  <a:pt x="8566404" y="0"/>
                </a:lnTo>
                <a:lnTo>
                  <a:pt x="8615827" y="3324"/>
                </a:lnTo>
                <a:lnTo>
                  <a:pt x="8663230" y="13010"/>
                </a:lnTo>
                <a:lnTo>
                  <a:pt x="8708178" y="28622"/>
                </a:lnTo>
                <a:lnTo>
                  <a:pt x="8750237" y="49727"/>
                </a:lnTo>
                <a:lnTo>
                  <a:pt x="8788974" y="75891"/>
                </a:lnTo>
                <a:lnTo>
                  <a:pt x="8823955" y="106680"/>
                </a:lnTo>
                <a:lnTo>
                  <a:pt x="8854744" y="141659"/>
                </a:lnTo>
                <a:lnTo>
                  <a:pt x="8880909" y="180396"/>
                </a:lnTo>
                <a:lnTo>
                  <a:pt x="8902015" y="222456"/>
                </a:lnTo>
                <a:lnTo>
                  <a:pt x="8917628" y="267405"/>
                </a:lnTo>
                <a:lnTo>
                  <a:pt x="8927314" y="314810"/>
                </a:lnTo>
                <a:lnTo>
                  <a:pt x="8930640" y="364236"/>
                </a:lnTo>
                <a:lnTo>
                  <a:pt x="8930640" y="1821167"/>
                </a:lnTo>
                <a:lnTo>
                  <a:pt x="8927314" y="1870593"/>
                </a:lnTo>
                <a:lnTo>
                  <a:pt x="8917628" y="1917998"/>
                </a:lnTo>
                <a:lnTo>
                  <a:pt x="8902015" y="1962948"/>
                </a:lnTo>
                <a:lnTo>
                  <a:pt x="8880909" y="2005010"/>
                </a:lnTo>
                <a:lnTo>
                  <a:pt x="8854744" y="2043748"/>
                </a:lnTo>
                <a:lnTo>
                  <a:pt x="8823955" y="2078729"/>
                </a:lnTo>
                <a:lnTo>
                  <a:pt x="8788974" y="2109519"/>
                </a:lnTo>
                <a:lnTo>
                  <a:pt x="8750237" y="2135685"/>
                </a:lnTo>
                <a:lnTo>
                  <a:pt x="8708178" y="2156791"/>
                </a:lnTo>
                <a:lnTo>
                  <a:pt x="8663230" y="2172404"/>
                </a:lnTo>
                <a:lnTo>
                  <a:pt x="8615827" y="2182090"/>
                </a:lnTo>
                <a:lnTo>
                  <a:pt x="8566404" y="2185416"/>
                </a:lnTo>
                <a:lnTo>
                  <a:pt x="364236" y="2185416"/>
                </a:lnTo>
                <a:lnTo>
                  <a:pt x="314812" y="2182090"/>
                </a:lnTo>
                <a:lnTo>
                  <a:pt x="267409" y="2172404"/>
                </a:lnTo>
                <a:lnTo>
                  <a:pt x="222461" y="2156791"/>
                </a:lnTo>
                <a:lnTo>
                  <a:pt x="180402" y="2135685"/>
                </a:lnTo>
                <a:lnTo>
                  <a:pt x="141665" y="2109519"/>
                </a:lnTo>
                <a:lnTo>
                  <a:pt x="106684" y="2078729"/>
                </a:lnTo>
                <a:lnTo>
                  <a:pt x="75895" y="2043748"/>
                </a:lnTo>
                <a:lnTo>
                  <a:pt x="49730" y="2005010"/>
                </a:lnTo>
                <a:lnTo>
                  <a:pt x="28624" y="1962948"/>
                </a:lnTo>
                <a:lnTo>
                  <a:pt x="13011" y="1917998"/>
                </a:lnTo>
                <a:lnTo>
                  <a:pt x="3325" y="1870593"/>
                </a:lnTo>
                <a:lnTo>
                  <a:pt x="0" y="1821167"/>
                </a:lnTo>
                <a:lnTo>
                  <a:pt x="0" y="364236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087623" y="2048255"/>
            <a:ext cx="2206751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134867" y="2241804"/>
            <a:ext cx="1906905" cy="0"/>
          </a:xfrm>
          <a:custGeom>
            <a:avLst/>
            <a:gdLst/>
            <a:ahLst/>
            <a:cxnLst/>
            <a:rect l="l" t="t" r="r" b="b"/>
            <a:pathLst>
              <a:path w="1906904">
                <a:moveTo>
                  <a:pt x="0" y="0"/>
                </a:moveTo>
                <a:lnTo>
                  <a:pt x="190649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927067" y="2175122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48383" y="2033016"/>
            <a:ext cx="1728470" cy="365760"/>
          </a:xfrm>
          <a:custGeom>
            <a:avLst/>
            <a:gdLst/>
            <a:ahLst/>
            <a:cxnLst/>
            <a:rect l="l" t="t" r="r" b="b"/>
            <a:pathLst>
              <a:path w="1728470" h="365760">
                <a:moveTo>
                  <a:pt x="1667256" y="0"/>
                </a:moveTo>
                <a:lnTo>
                  <a:pt x="60960" y="0"/>
                </a:lnTo>
                <a:lnTo>
                  <a:pt x="37231" y="4790"/>
                </a:lnTo>
                <a:lnTo>
                  <a:pt x="17854" y="17854"/>
                </a:lnTo>
                <a:lnTo>
                  <a:pt x="4790" y="37231"/>
                </a:lnTo>
                <a:lnTo>
                  <a:pt x="0" y="60960"/>
                </a:lnTo>
                <a:lnTo>
                  <a:pt x="0" y="304800"/>
                </a:lnTo>
                <a:lnTo>
                  <a:pt x="4790" y="328528"/>
                </a:lnTo>
                <a:lnTo>
                  <a:pt x="17854" y="347905"/>
                </a:lnTo>
                <a:lnTo>
                  <a:pt x="37231" y="360969"/>
                </a:lnTo>
                <a:lnTo>
                  <a:pt x="60960" y="365760"/>
                </a:lnTo>
                <a:lnTo>
                  <a:pt x="1667256" y="365760"/>
                </a:lnTo>
                <a:lnTo>
                  <a:pt x="1690984" y="360969"/>
                </a:lnTo>
                <a:lnTo>
                  <a:pt x="1710361" y="347905"/>
                </a:lnTo>
                <a:lnTo>
                  <a:pt x="1723425" y="328528"/>
                </a:lnTo>
                <a:lnTo>
                  <a:pt x="1728216" y="304800"/>
                </a:lnTo>
                <a:lnTo>
                  <a:pt x="1728216" y="60960"/>
                </a:lnTo>
                <a:lnTo>
                  <a:pt x="1723425" y="37231"/>
                </a:lnTo>
                <a:lnTo>
                  <a:pt x="1710361" y="17854"/>
                </a:lnTo>
                <a:lnTo>
                  <a:pt x="1690984" y="4790"/>
                </a:lnTo>
                <a:lnTo>
                  <a:pt x="1667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548383" y="2033016"/>
            <a:ext cx="1728470" cy="365760"/>
          </a:xfrm>
          <a:custGeom>
            <a:avLst/>
            <a:gdLst/>
            <a:ahLst/>
            <a:cxnLst/>
            <a:rect l="l" t="t" r="r" b="b"/>
            <a:pathLst>
              <a:path w="1728470" h="365760">
                <a:moveTo>
                  <a:pt x="0" y="60960"/>
                </a:moveTo>
                <a:lnTo>
                  <a:pt x="4790" y="37231"/>
                </a:lnTo>
                <a:lnTo>
                  <a:pt x="17854" y="17854"/>
                </a:lnTo>
                <a:lnTo>
                  <a:pt x="37231" y="4790"/>
                </a:lnTo>
                <a:lnTo>
                  <a:pt x="60960" y="0"/>
                </a:lnTo>
                <a:lnTo>
                  <a:pt x="1667256" y="0"/>
                </a:lnTo>
                <a:lnTo>
                  <a:pt x="1690984" y="4790"/>
                </a:lnTo>
                <a:lnTo>
                  <a:pt x="1710361" y="17854"/>
                </a:lnTo>
                <a:lnTo>
                  <a:pt x="1723425" y="37231"/>
                </a:lnTo>
                <a:lnTo>
                  <a:pt x="1728216" y="60960"/>
                </a:lnTo>
                <a:lnTo>
                  <a:pt x="1728216" y="304800"/>
                </a:lnTo>
                <a:lnTo>
                  <a:pt x="1723425" y="328528"/>
                </a:lnTo>
                <a:lnTo>
                  <a:pt x="1710361" y="347905"/>
                </a:lnTo>
                <a:lnTo>
                  <a:pt x="1690984" y="360969"/>
                </a:lnTo>
                <a:lnTo>
                  <a:pt x="1667256" y="365760"/>
                </a:lnTo>
                <a:lnTo>
                  <a:pt x="60960" y="365760"/>
                </a:lnTo>
                <a:lnTo>
                  <a:pt x="37231" y="360969"/>
                </a:lnTo>
                <a:lnTo>
                  <a:pt x="17854" y="347905"/>
                </a:lnTo>
                <a:lnTo>
                  <a:pt x="4790" y="328528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769996" y="2023292"/>
            <a:ext cx="128333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70620" y="2282059"/>
            <a:ext cx="8134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7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s  </a:t>
            </a:r>
            <a:r>
              <a:rPr sz="1600" spc="-5" dirty="0">
                <a:latin typeface="Arial"/>
                <a:cs typeface="Arial"/>
              </a:rPr>
              <a:t>channel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68979" y="1976627"/>
            <a:ext cx="1584960" cy="1304925"/>
          </a:xfrm>
          <a:custGeom>
            <a:avLst/>
            <a:gdLst/>
            <a:ahLst/>
            <a:cxnLst/>
            <a:rect l="l" t="t" r="r" b="b"/>
            <a:pathLst>
              <a:path w="1584960" h="1304925">
                <a:moveTo>
                  <a:pt x="0" y="0"/>
                </a:moveTo>
                <a:lnTo>
                  <a:pt x="1584960" y="0"/>
                </a:lnTo>
                <a:lnTo>
                  <a:pt x="1584960" y="1304544"/>
                </a:lnTo>
                <a:lnTo>
                  <a:pt x="0" y="130454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702005" y="2546946"/>
            <a:ext cx="834368" cy="824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702012" y="1763867"/>
            <a:ext cx="834362" cy="824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074920" y="2033018"/>
            <a:ext cx="1511935" cy="365760"/>
          </a:xfrm>
          <a:custGeom>
            <a:avLst/>
            <a:gdLst/>
            <a:ahLst/>
            <a:cxnLst/>
            <a:rect l="l" t="t" r="r" b="b"/>
            <a:pathLst>
              <a:path w="1511934" h="365760">
                <a:moveTo>
                  <a:pt x="1450848" y="0"/>
                </a:moveTo>
                <a:lnTo>
                  <a:pt x="60960" y="0"/>
                </a:lnTo>
                <a:lnTo>
                  <a:pt x="37231" y="4790"/>
                </a:lnTo>
                <a:lnTo>
                  <a:pt x="17854" y="17854"/>
                </a:lnTo>
                <a:lnTo>
                  <a:pt x="4790" y="37231"/>
                </a:lnTo>
                <a:lnTo>
                  <a:pt x="0" y="60960"/>
                </a:lnTo>
                <a:lnTo>
                  <a:pt x="0" y="304800"/>
                </a:lnTo>
                <a:lnTo>
                  <a:pt x="4790" y="328528"/>
                </a:lnTo>
                <a:lnTo>
                  <a:pt x="17854" y="347905"/>
                </a:lnTo>
                <a:lnTo>
                  <a:pt x="37231" y="360969"/>
                </a:lnTo>
                <a:lnTo>
                  <a:pt x="60960" y="365760"/>
                </a:lnTo>
                <a:lnTo>
                  <a:pt x="1450848" y="365760"/>
                </a:lnTo>
                <a:lnTo>
                  <a:pt x="1474576" y="360969"/>
                </a:lnTo>
                <a:lnTo>
                  <a:pt x="1493953" y="347905"/>
                </a:lnTo>
                <a:lnTo>
                  <a:pt x="1507017" y="328528"/>
                </a:lnTo>
                <a:lnTo>
                  <a:pt x="1511808" y="304800"/>
                </a:lnTo>
                <a:lnTo>
                  <a:pt x="1511808" y="60960"/>
                </a:lnTo>
                <a:lnTo>
                  <a:pt x="1507017" y="37231"/>
                </a:lnTo>
                <a:lnTo>
                  <a:pt x="1493953" y="17854"/>
                </a:lnTo>
                <a:lnTo>
                  <a:pt x="1474576" y="4790"/>
                </a:lnTo>
                <a:lnTo>
                  <a:pt x="1450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074920" y="2033017"/>
            <a:ext cx="1511935" cy="365760"/>
          </a:xfrm>
          <a:custGeom>
            <a:avLst/>
            <a:gdLst/>
            <a:ahLst/>
            <a:cxnLst/>
            <a:rect l="l" t="t" r="r" b="b"/>
            <a:pathLst>
              <a:path w="1511934" h="365760">
                <a:moveTo>
                  <a:pt x="0" y="60960"/>
                </a:moveTo>
                <a:lnTo>
                  <a:pt x="4790" y="37231"/>
                </a:lnTo>
                <a:lnTo>
                  <a:pt x="17854" y="17854"/>
                </a:lnTo>
                <a:lnTo>
                  <a:pt x="37231" y="4790"/>
                </a:lnTo>
                <a:lnTo>
                  <a:pt x="60960" y="0"/>
                </a:lnTo>
                <a:lnTo>
                  <a:pt x="1450848" y="0"/>
                </a:lnTo>
                <a:lnTo>
                  <a:pt x="1474576" y="4790"/>
                </a:lnTo>
                <a:lnTo>
                  <a:pt x="1493953" y="17854"/>
                </a:lnTo>
                <a:lnTo>
                  <a:pt x="1507017" y="37231"/>
                </a:lnTo>
                <a:lnTo>
                  <a:pt x="1511808" y="60960"/>
                </a:lnTo>
                <a:lnTo>
                  <a:pt x="1511808" y="304800"/>
                </a:lnTo>
                <a:lnTo>
                  <a:pt x="1507017" y="328528"/>
                </a:lnTo>
                <a:lnTo>
                  <a:pt x="1493953" y="347905"/>
                </a:lnTo>
                <a:lnTo>
                  <a:pt x="1474576" y="360969"/>
                </a:lnTo>
                <a:lnTo>
                  <a:pt x="1450848" y="365760"/>
                </a:lnTo>
                <a:lnTo>
                  <a:pt x="60960" y="365760"/>
                </a:lnTo>
                <a:lnTo>
                  <a:pt x="37231" y="360969"/>
                </a:lnTo>
                <a:lnTo>
                  <a:pt x="17854" y="347905"/>
                </a:lnTo>
                <a:lnTo>
                  <a:pt x="4790" y="328528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5264767" y="2072060"/>
            <a:ext cx="113157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Axel/Brake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94815" y="2048255"/>
            <a:ext cx="612647" cy="432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242060" y="2241804"/>
            <a:ext cx="312420" cy="0"/>
          </a:xfrm>
          <a:custGeom>
            <a:avLst/>
            <a:gdLst/>
            <a:ahLst/>
            <a:cxnLst/>
            <a:rect l="l" t="t" r="r" b="b"/>
            <a:pathLst>
              <a:path w="312419">
                <a:moveTo>
                  <a:pt x="0" y="0"/>
                </a:moveTo>
                <a:lnTo>
                  <a:pt x="31239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440148" y="2175122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343085" y="1737841"/>
            <a:ext cx="11684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Driver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602964" y="1665832"/>
            <a:ext cx="92900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Own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</a:t>
            </a:r>
          </a:p>
        </p:txBody>
      </p:sp>
      <p:sp>
        <p:nvSpPr>
          <p:cNvPr id="25" name="object 25"/>
          <p:cNvSpPr/>
          <p:nvPr/>
        </p:nvSpPr>
        <p:spPr>
          <a:xfrm>
            <a:off x="5087111" y="2776729"/>
            <a:ext cx="1295400" cy="365760"/>
          </a:xfrm>
          <a:custGeom>
            <a:avLst/>
            <a:gdLst/>
            <a:ahLst/>
            <a:cxnLst/>
            <a:rect l="l" t="t" r="r" b="b"/>
            <a:pathLst>
              <a:path w="1295400" h="365760">
                <a:moveTo>
                  <a:pt x="0" y="60960"/>
                </a:moveTo>
                <a:lnTo>
                  <a:pt x="4790" y="37231"/>
                </a:lnTo>
                <a:lnTo>
                  <a:pt x="17854" y="17854"/>
                </a:lnTo>
                <a:lnTo>
                  <a:pt x="37231" y="4790"/>
                </a:lnTo>
                <a:lnTo>
                  <a:pt x="60960" y="0"/>
                </a:lnTo>
                <a:lnTo>
                  <a:pt x="1234440" y="0"/>
                </a:lnTo>
                <a:lnTo>
                  <a:pt x="1258168" y="4790"/>
                </a:lnTo>
                <a:lnTo>
                  <a:pt x="1277545" y="17854"/>
                </a:lnTo>
                <a:lnTo>
                  <a:pt x="1290609" y="37231"/>
                </a:lnTo>
                <a:lnTo>
                  <a:pt x="1295400" y="60960"/>
                </a:lnTo>
                <a:lnTo>
                  <a:pt x="1295400" y="304800"/>
                </a:lnTo>
                <a:lnTo>
                  <a:pt x="1290609" y="328528"/>
                </a:lnTo>
                <a:lnTo>
                  <a:pt x="1277545" y="347905"/>
                </a:lnTo>
                <a:lnTo>
                  <a:pt x="1258168" y="360969"/>
                </a:lnTo>
                <a:lnTo>
                  <a:pt x="1234440" y="365760"/>
                </a:lnTo>
                <a:lnTo>
                  <a:pt x="60960" y="365760"/>
                </a:lnTo>
                <a:lnTo>
                  <a:pt x="37231" y="360969"/>
                </a:lnTo>
                <a:lnTo>
                  <a:pt x="17854" y="347905"/>
                </a:lnTo>
                <a:lnTo>
                  <a:pt x="4790" y="328528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5306950" y="2767090"/>
            <a:ext cx="85979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adar</a:t>
            </a:r>
          </a:p>
        </p:txBody>
      </p:sp>
      <p:sp>
        <p:nvSpPr>
          <p:cNvPr id="27" name="object 27"/>
          <p:cNvSpPr/>
          <p:nvPr/>
        </p:nvSpPr>
        <p:spPr>
          <a:xfrm>
            <a:off x="6160008" y="2810268"/>
            <a:ext cx="1895855" cy="432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412615" y="3003804"/>
            <a:ext cx="1598930" cy="0"/>
          </a:xfrm>
          <a:custGeom>
            <a:avLst/>
            <a:gdLst/>
            <a:ahLst/>
            <a:cxnLst/>
            <a:rect l="l" t="t" r="r" b="b"/>
            <a:pathLst>
              <a:path w="1598929">
                <a:moveTo>
                  <a:pt x="159875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412607" y="2937122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541007" y="2051303"/>
            <a:ext cx="768095" cy="429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588252" y="2217420"/>
            <a:ext cx="466725" cy="24765"/>
          </a:xfrm>
          <a:custGeom>
            <a:avLst/>
            <a:gdLst/>
            <a:ahLst/>
            <a:cxnLst/>
            <a:rect l="l" t="t" r="r" b="b"/>
            <a:pathLst>
              <a:path w="466725" h="24764">
                <a:moveTo>
                  <a:pt x="0" y="0"/>
                </a:moveTo>
                <a:lnTo>
                  <a:pt x="466382" y="24155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937036" y="2169067"/>
            <a:ext cx="118110" cy="133350"/>
          </a:xfrm>
          <a:custGeom>
            <a:avLst/>
            <a:gdLst/>
            <a:ahLst/>
            <a:cxnLst/>
            <a:rect l="l" t="t" r="r" b="b"/>
            <a:pathLst>
              <a:path w="118109" h="133350">
                <a:moveTo>
                  <a:pt x="6908" y="0"/>
                </a:moveTo>
                <a:lnTo>
                  <a:pt x="117601" y="72504"/>
                </a:lnTo>
                <a:lnTo>
                  <a:pt x="0" y="1331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4938772" y="1660900"/>
            <a:ext cx="220472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For Autonomous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Driving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6341" y="3190070"/>
            <a:ext cx="8090534" cy="89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5030" marR="35433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For Collision </a:t>
            </a:r>
            <a:r>
              <a:rPr sz="1600" spc="-5" dirty="0">
                <a:latin typeface="Arial"/>
                <a:cs typeface="Arial"/>
              </a:rPr>
              <a:t>Avoidance and</a:t>
            </a:r>
            <a:r>
              <a:rPr sz="1600" spc="-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Inter-  </a:t>
            </a:r>
            <a:r>
              <a:rPr sz="1600" spc="-15" dirty="0">
                <a:latin typeface="Arial"/>
                <a:cs typeface="Arial"/>
              </a:rPr>
              <a:t>Vehicle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Communication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b="1" spc="-5" dirty="0">
                <a:latin typeface="Arial"/>
                <a:cs typeface="Arial"/>
              </a:rPr>
              <a:t>Wireless </a:t>
            </a:r>
            <a:r>
              <a:rPr sz="1800" b="1" dirty="0">
                <a:latin typeface="Arial"/>
                <a:cs typeface="Arial"/>
              </a:rPr>
              <a:t>Feedback Sensing and </a:t>
            </a:r>
            <a:r>
              <a:rPr sz="1800" b="1" spc="-5" dirty="0">
                <a:latin typeface="Arial"/>
                <a:cs typeface="Arial"/>
              </a:rPr>
              <a:t>Controlling </a:t>
            </a:r>
            <a:r>
              <a:rPr sz="1800" b="1" dirty="0">
                <a:latin typeface="Arial"/>
                <a:cs typeface="Arial"/>
              </a:rPr>
              <a:t>Loop for </a:t>
            </a:r>
            <a:r>
              <a:rPr sz="1800" b="1" spc="-5" dirty="0">
                <a:latin typeface="Arial"/>
                <a:cs typeface="Arial"/>
              </a:rPr>
              <a:t>Autonomous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Driving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04087" y="4754879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1331" y="494842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122441" y="4881746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490472" y="4754879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1537716" y="494842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908825" y="4881746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274063" y="4867655"/>
            <a:ext cx="262255" cy="161925"/>
          </a:xfrm>
          <a:custGeom>
            <a:avLst/>
            <a:gdLst/>
            <a:ahLst/>
            <a:cxnLst/>
            <a:rect l="l" t="t" r="r" b="b"/>
            <a:pathLst>
              <a:path w="262255" h="161925">
                <a:moveTo>
                  <a:pt x="131064" y="0"/>
                </a:moveTo>
                <a:lnTo>
                  <a:pt x="80045" y="6346"/>
                </a:lnTo>
                <a:lnTo>
                  <a:pt x="38385" y="23655"/>
                </a:lnTo>
                <a:lnTo>
                  <a:pt x="10298" y="49329"/>
                </a:lnTo>
                <a:lnTo>
                  <a:pt x="0" y="80772"/>
                </a:lnTo>
                <a:lnTo>
                  <a:pt x="10298" y="112214"/>
                </a:lnTo>
                <a:lnTo>
                  <a:pt x="38385" y="137888"/>
                </a:lnTo>
                <a:lnTo>
                  <a:pt x="80045" y="155197"/>
                </a:lnTo>
                <a:lnTo>
                  <a:pt x="131064" y="161544"/>
                </a:lnTo>
                <a:lnTo>
                  <a:pt x="182082" y="155197"/>
                </a:lnTo>
                <a:lnTo>
                  <a:pt x="223742" y="137888"/>
                </a:lnTo>
                <a:lnTo>
                  <a:pt x="251829" y="112214"/>
                </a:lnTo>
                <a:lnTo>
                  <a:pt x="262128" y="80772"/>
                </a:lnTo>
                <a:lnTo>
                  <a:pt x="251829" y="49329"/>
                </a:lnTo>
                <a:lnTo>
                  <a:pt x="223742" y="23655"/>
                </a:lnTo>
                <a:lnTo>
                  <a:pt x="182082" y="6346"/>
                </a:lnTo>
                <a:lnTo>
                  <a:pt x="131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274063" y="4867655"/>
            <a:ext cx="262255" cy="161925"/>
          </a:xfrm>
          <a:custGeom>
            <a:avLst/>
            <a:gdLst/>
            <a:ahLst/>
            <a:cxnLst/>
            <a:rect l="l" t="t" r="r" b="b"/>
            <a:pathLst>
              <a:path w="262255" h="161925">
                <a:moveTo>
                  <a:pt x="0" y="80772"/>
                </a:moveTo>
                <a:lnTo>
                  <a:pt x="10298" y="49329"/>
                </a:lnTo>
                <a:lnTo>
                  <a:pt x="38385" y="23655"/>
                </a:lnTo>
                <a:lnTo>
                  <a:pt x="80045" y="6346"/>
                </a:lnTo>
                <a:lnTo>
                  <a:pt x="131064" y="0"/>
                </a:lnTo>
                <a:lnTo>
                  <a:pt x="182082" y="6346"/>
                </a:lnTo>
                <a:lnTo>
                  <a:pt x="223742" y="23655"/>
                </a:lnTo>
                <a:lnTo>
                  <a:pt x="251829" y="49329"/>
                </a:lnTo>
                <a:lnTo>
                  <a:pt x="262128" y="80772"/>
                </a:lnTo>
                <a:lnTo>
                  <a:pt x="251829" y="112214"/>
                </a:lnTo>
                <a:lnTo>
                  <a:pt x="223742" y="137888"/>
                </a:lnTo>
                <a:lnTo>
                  <a:pt x="182082" y="155197"/>
                </a:lnTo>
                <a:lnTo>
                  <a:pt x="131064" y="161544"/>
                </a:lnTo>
                <a:lnTo>
                  <a:pt x="80045" y="155197"/>
                </a:lnTo>
                <a:lnTo>
                  <a:pt x="38385" y="137888"/>
                </a:lnTo>
                <a:lnTo>
                  <a:pt x="10298" y="112214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2057400" y="4706111"/>
            <a:ext cx="719455" cy="485140"/>
          </a:xfrm>
          <a:custGeom>
            <a:avLst/>
            <a:gdLst/>
            <a:ahLst/>
            <a:cxnLst/>
            <a:rect l="l" t="t" r="r" b="b"/>
            <a:pathLst>
              <a:path w="719455" h="485139">
                <a:moveTo>
                  <a:pt x="0" y="0"/>
                </a:moveTo>
                <a:lnTo>
                  <a:pt x="719327" y="0"/>
                </a:lnTo>
                <a:lnTo>
                  <a:pt x="719327" y="484631"/>
                </a:lnTo>
                <a:lnTo>
                  <a:pt x="0" y="48463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2320320" y="4788723"/>
            <a:ext cx="1943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731007" y="4754879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778251" y="494842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3149361" y="4881746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3346475" y="5231386"/>
            <a:ext cx="91122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7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s  </a:t>
            </a:r>
            <a:r>
              <a:rPr sz="1800" spc="5" dirty="0">
                <a:latin typeface="Arial"/>
                <a:cs typeface="Arial"/>
              </a:rPr>
              <a:t>channel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803647" y="4663440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4236720" y="4754879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4283964" y="494842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4655073" y="4881746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065520" y="4754879"/>
            <a:ext cx="588251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6112764" y="4948428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6287697" y="4881746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5852159" y="4867655"/>
            <a:ext cx="259079" cy="161925"/>
          </a:xfrm>
          <a:custGeom>
            <a:avLst/>
            <a:gdLst/>
            <a:ahLst/>
            <a:cxnLst/>
            <a:rect l="l" t="t" r="r" b="b"/>
            <a:pathLst>
              <a:path w="259079" h="161925">
                <a:moveTo>
                  <a:pt x="129539" y="0"/>
                </a:moveTo>
                <a:lnTo>
                  <a:pt x="79118" y="6346"/>
                </a:lnTo>
                <a:lnTo>
                  <a:pt x="37942" y="23655"/>
                </a:lnTo>
                <a:lnTo>
                  <a:pt x="10180" y="49329"/>
                </a:lnTo>
                <a:lnTo>
                  <a:pt x="0" y="80772"/>
                </a:lnTo>
                <a:lnTo>
                  <a:pt x="10180" y="112214"/>
                </a:lnTo>
                <a:lnTo>
                  <a:pt x="37942" y="137888"/>
                </a:lnTo>
                <a:lnTo>
                  <a:pt x="79118" y="155197"/>
                </a:lnTo>
                <a:lnTo>
                  <a:pt x="129539" y="161544"/>
                </a:lnTo>
                <a:lnTo>
                  <a:pt x="179961" y="155197"/>
                </a:lnTo>
                <a:lnTo>
                  <a:pt x="221137" y="137888"/>
                </a:lnTo>
                <a:lnTo>
                  <a:pt x="248899" y="112214"/>
                </a:lnTo>
                <a:lnTo>
                  <a:pt x="259079" y="80772"/>
                </a:lnTo>
                <a:lnTo>
                  <a:pt x="248899" y="49329"/>
                </a:lnTo>
                <a:lnTo>
                  <a:pt x="221137" y="23655"/>
                </a:lnTo>
                <a:lnTo>
                  <a:pt x="179961" y="6346"/>
                </a:lnTo>
                <a:lnTo>
                  <a:pt x="129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5852159" y="4867655"/>
            <a:ext cx="259079" cy="161925"/>
          </a:xfrm>
          <a:custGeom>
            <a:avLst/>
            <a:gdLst/>
            <a:ahLst/>
            <a:cxnLst/>
            <a:rect l="l" t="t" r="r" b="b"/>
            <a:pathLst>
              <a:path w="259079" h="161925">
                <a:moveTo>
                  <a:pt x="0" y="80772"/>
                </a:moveTo>
                <a:lnTo>
                  <a:pt x="10180" y="49329"/>
                </a:lnTo>
                <a:lnTo>
                  <a:pt x="37942" y="23655"/>
                </a:lnTo>
                <a:lnTo>
                  <a:pt x="79118" y="6346"/>
                </a:lnTo>
                <a:lnTo>
                  <a:pt x="129539" y="0"/>
                </a:lnTo>
                <a:lnTo>
                  <a:pt x="179961" y="6346"/>
                </a:lnTo>
                <a:lnTo>
                  <a:pt x="221137" y="23655"/>
                </a:lnTo>
                <a:lnTo>
                  <a:pt x="248899" y="49329"/>
                </a:lnTo>
                <a:lnTo>
                  <a:pt x="259079" y="80772"/>
                </a:lnTo>
                <a:lnTo>
                  <a:pt x="248899" y="112214"/>
                </a:lnTo>
                <a:lnTo>
                  <a:pt x="221137" y="137888"/>
                </a:lnTo>
                <a:lnTo>
                  <a:pt x="179961" y="155197"/>
                </a:lnTo>
                <a:lnTo>
                  <a:pt x="129539" y="161544"/>
                </a:lnTo>
                <a:lnTo>
                  <a:pt x="79118" y="155197"/>
                </a:lnTo>
                <a:lnTo>
                  <a:pt x="37942" y="137888"/>
                </a:lnTo>
                <a:lnTo>
                  <a:pt x="10180" y="112214"/>
                </a:lnTo>
                <a:lnTo>
                  <a:pt x="0" y="80772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5477255" y="4754879"/>
            <a:ext cx="58826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5524500" y="4948428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5699433" y="4881746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6440423" y="4660391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 txBox="1"/>
          <p:nvPr/>
        </p:nvSpPr>
        <p:spPr>
          <a:xfrm>
            <a:off x="4996726" y="4748136"/>
            <a:ext cx="2005964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13535" algn="l"/>
              </a:tabLst>
            </a:pPr>
            <a:r>
              <a:rPr sz="2000" spc="-2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3000" spc="-15" baseline="1388" dirty="0">
                <a:latin typeface="Arial"/>
                <a:cs typeface="Arial"/>
              </a:rPr>
              <a:t>1/S</a:t>
            </a:r>
            <a:endParaRPr sz="3000" baseline="1388"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406896" y="5245608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6598376" y="5330287"/>
            <a:ext cx="3340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114031" y="4754879"/>
            <a:ext cx="1112519" cy="432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7161276" y="4948428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8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859348" y="4881746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766815" y="4837176"/>
            <a:ext cx="432815" cy="734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5963411" y="5068410"/>
            <a:ext cx="19050" cy="435609"/>
          </a:xfrm>
          <a:custGeom>
            <a:avLst/>
            <a:gdLst/>
            <a:ahLst/>
            <a:cxnLst/>
            <a:rect l="l" t="t" r="r" b="b"/>
            <a:pathLst>
              <a:path w="19050" h="435610">
                <a:moveTo>
                  <a:pt x="0" y="435190"/>
                </a:moveTo>
                <a:lnTo>
                  <a:pt x="1873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5910625" y="5068411"/>
            <a:ext cx="133350" cy="117475"/>
          </a:xfrm>
          <a:custGeom>
            <a:avLst/>
            <a:gdLst/>
            <a:ahLst/>
            <a:cxnLst/>
            <a:rect l="l" t="t" r="r" b="b"/>
            <a:pathLst>
              <a:path w="133350" h="117475">
                <a:moveTo>
                  <a:pt x="133223" y="117055"/>
                </a:moveTo>
                <a:lnTo>
                  <a:pt x="71513" y="0"/>
                </a:lnTo>
                <a:lnTo>
                  <a:pt x="0" y="11132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1191767" y="4837176"/>
            <a:ext cx="429767" cy="10728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1406652" y="506844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4">
                <a:moveTo>
                  <a:pt x="0" y="774039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1339984" y="5068440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300"/>
                </a:moveTo>
                <a:lnTo>
                  <a:pt x="66675" y="0"/>
                </a:lnTo>
                <a:lnTo>
                  <a:pt x="0" y="1143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931152" y="5324868"/>
            <a:ext cx="652271" cy="432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7183755" y="5518403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354634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183752" y="5451722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473695" y="4846320"/>
            <a:ext cx="131051" cy="10850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539228" y="4869179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10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897879" y="5462015"/>
            <a:ext cx="569975" cy="1280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5963411" y="5503164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45774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4111751" y="5647944"/>
            <a:ext cx="3529583" cy="432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4364353" y="5841491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323189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4364351" y="5774810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1341119" y="5800344"/>
            <a:ext cx="2072639" cy="1280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1406652" y="5841491"/>
            <a:ext cx="1962150" cy="0"/>
          </a:xfrm>
          <a:custGeom>
            <a:avLst/>
            <a:gdLst/>
            <a:ahLst/>
            <a:cxnLst/>
            <a:rect l="l" t="t" r="r" b="b"/>
            <a:pathLst>
              <a:path w="1962150">
                <a:moveTo>
                  <a:pt x="196176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 txBox="1"/>
          <p:nvPr/>
        </p:nvSpPr>
        <p:spPr>
          <a:xfrm>
            <a:off x="2921424" y="4267413"/>
            <a:ext cx="3968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u[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654397" y="4616028"/>
            <a:ext cx="34544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8" name="object 88"/>
          <p:cNvSpPr/>
          <p:nvPr/>
        </p:nvSpPr>
        <p:spPr>
          <a:xfrm>
            <a:off x="3086100" y="4625340"/>
            <a:ext cx="1438910" cy="1338580"/>
          </a:xfrm>
          <a:custGeom>
            <a:avLst/>
            <a:gdLst/>
            <a:ahLst/>
            <a:cxnLst/>
            <a:rect l="l" t="t" r="r" b="b"/>
            <a:pathLst>
              <a:path w="1438910" h="1338579">
                <a:moveTo>
                  <a:pt x="0" y="0"/>
                </a:moveTo>
                <a:lnTo>
                  <a:pt x="1438655" y="0"/>
                </a:lnTo>
                <a:lnTo>
                  <a:pt x="1438655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 txBox="1"/>
          <p:nvPr/>
        </p:nvSpPr>
        <p:spPr>
          <a:xfrm>
            <a:off x="2598210" y="5541858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4730134" y="5474878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7760455" y="4663120"/>
            <a:ext cx="3816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2562548" y="5438302"/>
            <a:ext cx="1327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^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229271" y="4267413"/>
            <a:ext cx="39687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05" dirty="0">
                <a:latin typeface="Arial"/>
                <a:cs typeface="Arial"/>
              </a:rPr>
              <a:t>u</a:t>
            </a:r>
            <a:r>
              <a:rPr sz="2700" spc="-757" baseline="-7716" dirty="0">
                <a:latin typeface="Arial"/>
                <a:cs typeface="Arial"/>
              </a:rPr>
              <a:t>^</a:t>
            </a:r>
            <a:r>
              <a:rPr sz="2700" spc="-637" baseline="-7716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[k]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5667851" y="4784963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5733230" y="5028422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155744" y="4703810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1155744" y="5069113"/>
            <a:ext cx="1016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</a:t>
            </a:r>
          </a:p>
        </p:txBody>
      </p:sp>
      <p:sp>
        <p:nvSpPr>
          <p:cNvPr id="98" name="object 98"/>
          <p:cNvSpPr/>
          <p:nvPr/>
        </p:nvSpPr>
        <p:spPr>
          <a:xfrm>
            <a:off x="4674108" y="4625340"/>
            <a:ext cx="3008630" cy="1338580"/>
          </a:xfrm>
          <a:custGeom>
            <a:avLst/>
            <a:gdLst/>
            <a:ahLst/>
            <a:cxnLst/>
            <a:rect l="l" t="t" r="r" b="b"/>
            <a:pathLst>
              <a:path w="3008629" h="1338579">
                <a:moveTo>
                  <a:pt x="0" y="0"/>
                </a:moveTo>
                <a:lnTo>
                  <a:pt x="3008376" y="0"/>
                </a:lnTo>
                <a:lnTo>
                  <a:pt x="3008376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1144524" y="4625340"/>
            <a:ext cx="1765300" cy="1338580"/>
          </a:xfrm>
          <a:custGeom>
            <a:avLst/>
            <a:gdLst/>
            <a:ahLst/>
            <a:cxnLst/>
            <a:rect l="l" t="t" r="r" b="b"/>
            <a:pathLst>
              <a:path w="1765300" h="1338579">
                <a:moveTo>
                  <a:pt x="0" y="0"/>
                </a:moveTo>
                <a:lnTo>
                  <a:pt x="1764792" y="0"/>
                </a:lnTo>
                <a:lnTo>
                  <a:pt x="1764792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 txBox="1"/>
          <p:nvPr/>
        </p:nvSpPr>
        <p:spPr>
          <a:xfrm>
            <a:off x="1417402" y="4288595"/>
            <a:ext cx="11207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Controller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09652" y="4297221"/>
            <a:ext cx="392811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Car </a:t>
            </a:r>
            <a:r>
              <a:rPr sz="1600" b="1" spc="-10" dirty="0">
                <a:latin typeface="Arial"/>
                <a:cs typeface="Arial"/>
              </a:rPr>
              <a:t>Axel/Brake </a:t>
            </a:r>
            <a:r>
              <a:rPr sz="1600" b="1" spc="5" dirty="0">
                <a:latin typeface="Arial"/>
                <a:cs typeface="Arial"/>
              </a:rPr>
              <a:t>Model </a:t>
            </a:r>
            <a:r>
              <a:rPr sz="1600" b="1" dirty="0">
                <a:latin typeface="Arial"/>
                <a:cs typeface="Arial"/>
              </a:rPr>
              <a:t>and </a:t>
            </a:r>
            <a:r>
              <a:rPr sz="1600" b="1" spc="-5" dirty="0">
                <a:latin typeface="Arial"/>
                <a:cs typeface="Arial"/>
              </a:rPr>
              <a:t>Radar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System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514020" y="5482018"/>
            <a:ext cx="712170" cy="6978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3448634" y="4589081"/>
            <a:ext cx="712165" cy="6978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 txBox="1"/>
          <p:nvPr/>
        </p:nvSpPr>
        <p:spPr>
          <a:xfrm>
            <a:off x="911917" y="849788"/>
            <a:ext cx="6737350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  <a:tabLst>
                <a:tab pos="667385" algn="l"/>
              </a:tabLst>
            </a:pPr>
            <a:r>
              <a:rPr sz="2800" b="1" spc="10" dirty="0">
                <a:latin typeface="ＭＳ Ｐゴシック"/>
                <a:cs typeface="ＭＳ Ｐゴシック"/>
              </a:rPr>
              <a:t>1.9	Use </a:t>
            </a:r>
            <a:r>
              <a:rPr sz="2800" b="1" spc="-5" dirty="0">
                <a:latin typeface="ＭＳ Ｐゴシック"/>
                <a:cs typeface="ＭＳ Ｐゴシック"/>
              </a:rPr>
              <a:t>of </a:t>
            </a:r>
            <a:r>
              <a:rPr sz="2800" b="1" dirty="0">
                <a:latin typeface="ＭＳ Ｐゴシック"/>
                <a:cs typeface="ＭＳ Ｐゴシック"/>
              </a:rPr>
              <a:t>BAN </a:t>
            </a:r>
            <a:r>
              <a:rPr sz="2800" b="1" spc="5" dirty="0">
                <a:latin typeface="ＭＳ Ｐゴシック"/>
                <a:cs typeface="ＭＳ Ｐゴシック"/>
              </a:rPr>
              <a:t>for Autonomous </a:t>
            </a:r>
            <a:r>
              <a:rPr sz="2800" b="1" spc="10" dirty="0">
                <a:latin typeface="ＭＳ Ｐゴシック"/>
                <a:cs typeface="ＭＳ Ｐゴシック"/>
              </a:rPr>
              <a:t>Car</a:t>
            </a:r>
            <a:r>
              <a:rPr sz="2800" b="1" spc="-260" dirty="0">
                <a:latin typeface="ＭＳ Ｐゴシック"/>
                <a:cs typeface="ＭＳ Ｐゴシック"/>
              </a:rPr>
              <a:t> </a:t>
            </a:r>
            <a:r>
              <a:rPr sz="2800" b="1" spc="5" dirty="0">
                <a:latin typeface="ＭＳ Ｐゴシック"/>
                <a:cs typeface="ＭＳ Ｐゴシック"/>
              </a:rPr>
              <a:t>Driving</a:t>
            </a:r>
            <a:endParaRPr sz="2800" dirty="0">
              <a:latin typeface="ＭＳ Ｐゴシック"/>
              <a:cs typeface="ＭＳ Ｐゴシック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414016" y="2258567"/>
            <a:ext cx="429767" cy="8168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2628900" y="2489833"/>
            <a:ext cx="0" cy="516255"/>
          </a:xfrm>
          <a:custGeom>
            <a:avLst/>
            <a:gdLst/>
            <a:ahLst/>
            <a:cxnLst/>
            <a:rect l="l" t="t" r="r" b="b"/>
            <a:pathLst>
              <a:path h="516255">
                <a:moveTo>
                  <a:pt x="0" y="515696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2562232" y="2489831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300"/>
                </a:moveTo>
                <a:lnTo>
                  <a:pt x="66675" y="0"/>
                </a:lnTo>
                <a:lnTo>
                  <a:pt x="0" y="1143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2581655" y="2962655"/>
            <a:ext cx="2633471" cy="1280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2628900" y="3003804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276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 txBox="1"/>
          <p:nvPr/>
        </p:nvSpPr>
        <p:spPr>
          <a:xfrm>
            <a:off x="1669430" y="6063198"/>
            <a:ext cx="547814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Feedback Delay Loop Model </a:t>
            </a:r>
            <a:r>
              <a:rPr sz="1800" b="1" spc="5" dirty="0"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Motion</a:t>
            </a:r>
            <a:r>
              <a:rPr sz="1800" b="1" spc="-2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Equation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86511" y="2029967"/>
            <a:ext cx="902207" cy="13502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8010144" y="2825495"/>
            <a:ext cx="1033271" cy="5394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7046976" y="1944623"/>
            <a:ext cx="1581911" cy="5760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 txBox="1"/>
          <p:nvPr/>
        </p:nvSpPr>
        <p:spPr>
          <a:xfrm>
            <a:off x="6977096" y="2540237"/>
            <a:ext cx="179895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Car Running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Ahead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0" name="フッター プレースホルダー 119">
            <a:extLst>
              <a:ext uri="{FF2B5EF4-FFF2-40B4-BE49-F238E27FC236}">
                <a16:creationId xmlns:a16="http://schemas.microsoft.com/office/drawing/2014/main" id="{477865E8-EFB0-4608-831B-E14A33C0C4C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21" name="object 3">
            <a:extLst>
              <a:ext uri="{FF2B5EF4-FFF2-40B4-BE49-F238E27FC236}">
                <a16:creationId xmlns:a16="http://schemas.microsoft.com/office/drawing/2014/main" id="{5BBBBA3F-474C-4F36-9918-6DC7CD52B453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2">
            <a:extLst>
              <a:ext uri="{FF2B5EF4-FFF2-40B4-BE49-F238E27FC236}">
                <a16:creationId xmlns:a16="http://schemas.microsoft.com/office/drawing/2014/main" id="{4ED13122-7661-4FE3-B7E2-8BDBAC3053E9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3" name="object 3">
            <a:extLst>
              <a:ext uri="{FF2B5EF4-FFF2-40B4-BE49-F238E27FC236}">
                <a16:creationId xmlns:a16="http://schemas.microsoft.com/office/drawing/2014/main" id="{66E9BE70-9D8F-4259-8FF6-57E44D2DFA6B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7">
            <a:extLst>
              <a:ext uri="{FF2B5EF4-FFF2-40B4-BE49-F238E27FC236}">
                <a16:creationId xmlns:a16="http://schemas.microsoft.com/office/drawing/2014/main" id="{F1899075-C6AE-4D60-9261-485E04515256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95E8C8F-015F-4422-2EC6-6979CF4838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14</a:t>
            </a:fld>
            <a:endParaRPr lang="en-US" altLang="ja-JP"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85343" y="1773939"/>
            <a:ext cx="8930640" cy="2185670"/>
          </a:xfrm>
          <a:custGeom>
            <a:avLst/>
            <a:gdLst/>
            <a:ahLst/>
            <a:cxnLst/>
            <a:rect l="l" t="t" r="r" b="b"/>
            <a:pathLst>
              <a:path w="8930640" h="2185670">
                <a:moveTo>
                  <a:pt x="0" y="364236"/>
                </a:moveTo>
                <a:lnTo>
                  <a:pt x="3325" y="314810"/>
                </a:lnTo>
                <a:lnTo>
                  <a:pt x="13011" y="267405"/>
                </a:lnTo>
                <a:lnTo>
                  <a:pt x="28624" y="222456"/>
                </a:lnTo>
                <a:lnTo>
                  <a:pt x="49730" y="180396"/>
                </a:lnTo>
                <a:lnTo>
                  <a:pt x="75895" y="141659"/>
                </a:lnTo>
                <a:lnTo>
                  <a:pt x="106684" y="106680"/>
                </a:lnTo>
                <a:lnTo>
                  <a:pt x="141665" y="75891"/>
                </a:lnTo>
                <a:lnTo>
                  <a:pt x="180402" y="49727"/>
                </a:lnTo>
                <a:lnTo>
                  <a:pt x="222461" y="28622"/>
                </a:lnTo>
                <a:lnTo>
                  <a:pt x="267409" y="13010"/>
                </a:lnTo>
                <a:lnTo>
                  <a:pt x="314812" y="3324"/>
                </a:lnTo>
                <a:lnTo>
                  <a:pt x="364236" y="0"/>
                </a:lnTo>
                <a:lnTo>
                  <a:pt x="8566404" y="0"/>
                </a:lnTo>
                <a:lnTo>
                  <a:pt x="8615827" y="3324"/>
                </a:lnTo>
                <a:lnTo>
                  <a:pt x="8663230" y="13010"/>
                </a:lnTo>
                <a:lnTo>
                  <a:pt x="8708178" y="28622"/>
                </a:lnTo>
                <a:lnTo>
                  <a:pt x="8750237" y="49727"/>
                </a:lnTo>
                <a:lnTo>
                  <a:pt x="8788974" y="75891"/>
                </a:lnTo>
                <a:lnTo>
                  <a:pt x="8823955" y="106680"/>
                </a:lnTo>
                <a:lnTo>
                  <a:pt x="8854744" y="141659"/>
                </a:lnTo>
                <a:lnTo>
                  <a:pt x="8880909" y="180396"/>
                </a:lnTo>
                <a:lnTo>
                  <a:pt x="8902015" y="222456"/>
                </a:lnTo>
                <a:lnTo>
                  <a:pt x="8917628" y="267405"/>
                </a:lnTo>
                <a:lnTo>
                  <a:pt x="8927314" y="314810"/>
                </a:lnTo>
                <a:lnTo>
                  <a:pt x="8930640" y="364236"/>
                </a:lnTo>
                <a:lnTo>
                  <a:pt x="8930640" y="1821167"/>
                </a:lnTo>
                <a:lnTo>
                  <a:pt x="8927314" y="1870593"/>
                </a:lnTo>
                <a:lnTo>
                  <a:pt x="8917628" y="1917998"/>
                </a:lnTo>
                <a:lnTo>
                  <a:pt x="8902015" y="1962948"/>
                </a:lnTo>
                <a:lnTo>
                  <a:pt x="8880909" y="2005010"/>
                </a:lnTo>
                <a:lnTo>
                  <a:pt x="8854744" y="2043748"/>
                </a:lnTo>
                <a:lnTo>
                  <a:pt x="8823955" y="2078729"/>
                </a:lnTo>
                <a:lnTo>
                  <a:pt x="8788974" y="2109519"/>
                </a:lnTo>
                <a:lnTo>
                  <a:pt x="8750237" y="2135685"/>
                </a:lnTo>
                <a:lnTo>
                  <a:pt x="8708178" y="2156791"/>
                </a:lnTo>
                <a:lnTo>
                  <a:pt x="8663230" y="2172404"/>
                </a:lnTo>
                <a:lnTo>
                  <a:pt x="8615827" y="2182090"/>
                </a:lnTo>
                <a:lnTo>
                  <a:pt x="8566404" y="2185416"/>
                </a:lnTo>
                <a:lnTo>
                  <a:pt x="364236" y="2185416"/>
                </a:lnTo>
                <a:lnTo>
                  <a:pt x="314812" y="2182090"/>
                </a:lnTo>
                <a:lnTo>
                  <a:pt x="267409" y="2172404"/>
                </a:lnTo>
                <a:lnTo>
                  <a:pt x="222461" y="2156791"/>
                </a:lnTo>
                <a:lnTo>
                  <a:pt x="180402" y="2135685"/>
                </a:lnTo>
                <a:lnTo>
                  <a:pt x="141665" y="2109519"/>
                </a:lnTo>
                <a:lnTo>
                  <a:pt x="106684" y="2078729"/>
                </a:lnTo>
                <a:lnTo>
                  <a:pt x="75895" y="2043748"/>
                </a:lnTo>
                <a:lnTo>
                  <a:pt x="49730" y="2005010"/>
                </a:lnTo>
                <a:lnTo>
                  <a:pt x="28624" y="1962948"/>
                </a:lnTo>
                <a:lnTo>
                  <a:pt x="13011" y="1917998"/>
                </a:lnTo>
                <a:lnTo>
                  <a:pt x="3325" y="1870593"/>
                </a:lnTo>
                <a:lnTo>
                  <a:pt x="0" y="1821167"/>
                </a:lnTo>
                <a:lnTo>
                  <a:pt x="0" y="364236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087623" y="2258567"/>
            <a:ext cx="2206751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134867" y="2452116"/>
            <a:ext cx="1906905" cy="0"/>
          </a:xfrm>
          <a:custGeom>
            <a:avLst/>
            <a:gdLst/>
            <a:ahLst/>
            <a:cxnLst/>
            <a:rect l="l" t="t" r="r" b="b"/>
            <a:pathLst>
              <a:path w="1906904">
                <a:moveTo>
                  <a:pt x="0" y="0"/>
                </a:moveTo>
                <a:lnTo>
                  <a:pt x="190649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927067" y="23854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48383" y="2243329"/>
            <a:ext cx="1728470" cy="363220"/>
          </a:xfrm>
          <a:custGeom>
            <a:avLst/>
            <a:gdLst/>
            <a:ahLst/>
            <a:cxnLst/>
            <a:rect l="l" t="t" r="r" b="b"/>
            <a:pathLst>
              <a:path w="1728470" h="363219">
                <a:moveTo>
                  <a:pt x="1667764" y="0"/>
                </a:moveTo>
                <a:lnTo>
                  <a:pt x="60452" y="0"/>
                </a:lnTo>
                <a:lnTo>
                  <a:pt x="36920" y="4750"/>
                </a:lnTo>
                <a:lnTo>
                  <a:pt x="17705" y="17705"/>
                </a:lnTo>
                <a:lnTo>
                  <a:pt x="4750" y="36920"/>
                </a:lnTo>
                <a:lnTo>
                  <a:pt x="0" y="60451"/>
                </a:lnTo>
                <a:lnTo>
                  <a:pt x="0" y="302259"/>
                </a:lnTo>
                <a:lnTo>
                  <a:pt x="4750" y="325791"/>
                </a:lnTo>
                <a:lnTo>
                  <a:pt x="17705" y="345006"/>
                </a:lnTo>
                <a:lnTo>
                  <a:pt x="36920" y="357961"/>
                </a:lnTo>
                <a:lnTo>
                  <a:pt x="60452" y="362711"/>
                </a:lnTo>
                <a:lnTo>
                  <a:pt x="1667764" y="362711"/>
                </a:lnTo>
                <a:lnTo>
                  <a:pt x="1691295" y="357961"/>
                </a:lnTo>
                <a:lnTo>
                  <a:pt x="1710510" y="345006"/>
                </a:lnTo>
                <a:lnTo>
                  <a:pt x="1723465" y="325791"/>
                </a:lnTo>
                <a:lnTo>
                  <a:pt x="1728216" y="302259"/>
                </a:lnTo>
                <a:lnTo>
                  <a:pt x="1728216" y="60451"/>
                </a:lnTo>
                <a:lnTo>
                  <a:pt x="1723465" y="36920"/>
                </a:lnTo>
                <a:lnTo>
                  <a:pt x="1710510" y="17705"/>
                </a:lnTo>
                <a:lnTo>
                  <a:pt x="1691295" y="4750"/>
                </a:lnTo>
                <a:lnTo>
                  <a:pt x="1667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548383" y="2243329"/>
            <a:ext cx="1728470" cy="363220"/>
          </a:xfrm>
          <a:custGeom>
            <a:avLst/>
            <a:gdLst/>
            <a:ahLst/>
            <a:cxnLst/>
            <a:rect l="l" t="t" r="r" b="b"/>
            <a:pathLst>
              <a:path w="1728470" h="363219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667764" y="0"/>
                </a:lnTo>
                <a:lnTo>
                  <a:pt x="1691295" y="4750"/>
                </a:lnTo>
                <a:lnTo>
                  <a:pt x="1710510" y="17705"/>
                </a:lnTo>
                <a:lnTo>
                  <a:pt x="1723465" y="36920"/>
                </a:lnTo>
                <a:lnTo>
                  <a:pt x="1728216" y="60451"/>
                </a:lnTo>
                <a:lnTo>
                  <a:pt x="1728216" y="302259"/>
                </a:lnTo>
                <a:lnTo>
                  <a:pt x="1723465" y="325791"/>
                </a:lnTo>
                <a:lnTo>
                  <a:pt x="1710510" y="345006"/>
                </a:lnTo>
                <a:lnTo>
                  <a:pt x="1691295" y="357961"/>
                </a:lnTo>
                <a:lnTo>
                  <a:pt x="1667764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769996" y="2232615"/>
            <a:ext cx="128333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70620" y="2491382"/>
            <a:ext cx="8134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7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s  </a:t>
            </a:r>
            <a:r>
              <a:rPr sz="1600" spc="-5" dirty="0">
                <a:latin typeface="Arial"/>
                <a:cs typeface="Arial"/>
              </a:rPr>
              <a:t>channel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979" y="2186939"/>
            <a:ext cx="1584960" cy="1304925"/>
          </a:xfrm>
          <a:custGeom>
            <a:avLst/>
            <a:gdLst/>
            <a:ahLst/>
            <a:cxnLst/>
            <a:rect l="l" t="t" r="r" b="b"/>
            <a:pathLst>
              <a:path w="1584960" h="1304925">
                <a:moveTo>
                  <a:pt x="0" y="0"/>
                </a:moveTo>
                <a:lnTo>
                  <a:pt x="1584960" y="0"/>
                </a:lnTo>
                <a:lnTo>
                  <a:pt x="1584960" y="1304543"/>
                </a:lnTo>
                <a:lnTo>
                  <a:pt x="0" y="130454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702012" y="2756268"/>
            <a:ext cx="834363" cy="824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702012" y="1973198"/>
            <a:ext cx="834362" cy="824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074920" y="2243329"/>
            <a:ext cx="1511935" cy="363220"/>
          </a:xfrm>
          <a:custGeom>
            <a:avLst/>
            <a:gdLst/>
            <a:ahLst/>
            <a:cxnLst/>
            <a:rect l="l" t="t" r="r" b="b"/>
            <a:pathLst>
              <a:path w="1511934" h="363219">
                <a:moveTo>
                  <a:pt x="1451356" y="0"/>
                </a:moveTo>
                <a:lnTo>
                  <a:pt x="60452" y="0"/>
                </a:lnTo>
                <a:lnTo>
                  <a:pt x="36920" y="4750"/>
                </a:lnTo>
                <a:lnTo>
                  <a:pt x="17705" y="17705"/>
                </a:lnTo>
                <a:lnTo>
                  <a:pt x="4750" y="36920"/>
                </a:lnTo>
                <a:lnTo>
                  <a:pt x="0" y="60451"/>
                </a:lnTo>
                <a:lnTo>
                  <a:pt x="0" y="302259"/>
                </a:lnTo>
                <a:lnTo>
                  <a:pt x="4750" y="325791"/>
                </a:lnTo>
                <a:lnTo>
                  <a:pt x="17705" y="345006"/>
                </a:lnTo>
                <a:lnTo>
                  <a:pt x="36920" y="357961"/>
                </a:lnTo>
                <a:lnTo>
                  <a:pt x="60452" y="362711"/>
                </a:lnTo>
                <a:lnTo>
                  <a:pt x="1451356" y="362711"/>
                </a:lnTo>
                <a:lnTo>
                  <a:pt x="1474887" y="357961"/>
                </a:lnTo>
                <a:lnTo>
                  <a:pt x="1494102" y="345006"/>
                </a:lnTo>
                <a:lnTo>
                  <a:pt x="1507057" y="325791"/>
                </a:lnTo>
                <a:lnTo>
                  <a:pt x="1511808" y="302259"/>
                </a:lnTo>
                <a:lnTo>
                  <a:pt x="1511808" y="60451"/>
                </a:lnTo>
                <a:lnTo>
                  <a:pt x="1507057" y="36920"/>
                </a:lnTo>
                <a:lnTo>
                  <a:pt x="1494102" y="17705"/>
                </a:lnTo>
                <a:lnTo>
                  <a:pt x="1474887" y="4750"/>
                </a:lnTo>
                <a:lnTo>
                  <a:pt x="1451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074920" y="2243327"/>
            <a:ext cx="1511935" cy="363220"/>
          </a:xfrm>
          <a:custGeom>
            <a:avLst/>
            <a:gdLst/>
            <a:ahLst/>
            <a:cxnLst/>
            <a:rect l="l" t="t" r="r" b="b"/>
            <a:pathLst>
              <a:path w="1511934" h="363219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451356" y="0"/>
                </a:lnTo>
                <a:lnTo>
                  <a:pt x="1474887" y="4750"/>
                </a:lnTo>
                <a:lnTo>
                  <a:pt x="1494102" y="17705"/>
                </a:lnTo>
                <a:lnTo>
                  <a:pt x="1507057" y="36920"/>
                </a:lnTo>
                <a:lnTo>
                  <a:pt x="1511808" y="60451"/>
                </a:lnTo>
                <a:lnTo>
                  <a:pt x="1511808" y="302259"/>
                </a:lnTo>
                <a:lnTo>
                  <a:pt x="1507057" y="325791"/>
                </a:lnTo>
                <a:lnTo>
                  <a:pt x="1494102" y="345006"/>
                </a:lnTo>
                <a:lnTo>
                  <a:pt x="1474887" y="357961"/>
                </a:lnTo>
                <a:lnTo>
                  <a:pt x="1451356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5276959" y="2281383"/>
            <a:ext cx="11106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igation</a:t>
            </a:r>
          </a:p>
        </p:txBody>
      </p:sp>
      <p:sp>
        <p:nvSpPr>
          <p:cNvPr id="17" name="object 17"/>
          <p:cNvSpPr/>
          <p:nvPr/>
        </p:nvSpPr>
        <p:spPr>
          <a:xfrm>
            <a:off x="1194815" y="2258567"/>
            <a:ext cx="612647" cy="432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242060" y="2452116"/>
            <a:ext cx="312420" cy="0"/>
          </a:xfrm>
          <a:custGeom>
            <a:avLst/>
            <a:gdLst/>
            <a:ahLst/>
            <a:cxnLst/>
            <a:rect l="l" t="t" r="r" b="b"/>
            <a:pathLst>
              <a:path w="312419">
                <a:moveTo>
                  <a:pt x="0" y="0"/>
                </a:moveTo>
                <a:lnTo>
                  <a:pt x="31239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0148" y="2385434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86244" y="1947164"/>
            <a:ext cx="142113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Rescue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Team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3066" y="1876172"/>
            <a:ext cx="124523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UAVs/Drones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87111" y="2987039"/>
            <a:ext cx="1737360" cy="363220"/>
          </a:xfrm>
          <a:custGeom>
            <a:avLst/>
            <a:gdLst/>
            <a:ahLst/>
            <a:cxnLst/>
            <a:rect l="l" t="t" r="r" b="b"/>
            <a:pathLst>
              <a:path w="1737359" h="363220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676908" y="0"/>
                </a:lnTo>
                <a:lnTo>
                  <a:pt x="1700439" y="4750"/>
                </a:lnTo>
                <a:lnTo>
                  <a:pt x="1719654" y="17705"/>
                </a:lnTo>
                <a:lnTo>
                  <a:pt x="1732609" y="36920"/>
                </a:lnTo>
                <a:lnTo>
                  <a:pt x="1737360" y="60451"/>
                </a:lnTo>
                <a:lnTo>
                  <a:pt x="1737360" y="302259"/>
                </a:lnTo>
                <a:lnTo>
                  <a:pt x="1732609" y="325791"/>
                </a:lnTo>
                <a:lnTo>
                  <a:pt x="1719654" y="345006"/>
                </a:lnTo>
                <a:lnTo>
                  <a:pt x="1700439" y="357961"/>
                </a:lnTo>
                <a:lnTo>
                  <a:pt x="1676908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577583" y="3020580"/>
            <a:ext cx="1304543" cy="432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830181" y="3214116"/>
            <a:ext cx="1006475" cy="0"/>
          </a:xfrm>
          <a:custGeom>
            <a:avLst/>
            <a:gdLst/>
            <a:ahLst/>
            <a:cxnLst/>
            <a:rect l="l" t="t" r="r" b="b"/>
            <a:pathLst>
              <a:path w="1006475">
                <a:moveTo>
                  <a:pt x="100610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830183" y="31474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541007" y="2258567"/>
            <a:ext cx="768095" cy="429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588252" y="2424683"/>
            <a:ext cx="466725" cy="24765"/>
          </a:xfrm>
          <a:custGeom>
            <a:avLst/>
            <a:gdLst/>
            <a:ahLst/>
            <a:cxnLst/>
            <a:rect l="l" t="t" r="r" b="b"/>
            <a:pathLst>
              <a:path w="466725" h="24764">
                <a:moveTo>
                  <a:pt x="0" y="0"/>
                </a:moveTo>
                <a:lnTo>
                  <a:pt x="466382" y="24155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937036" y="2376331"/>
            <a:ext cx="118110" cy="133350"/>
          </a:xfrm>
          <a:custGeom>
            <a:avLst/>
            <a:gdLst/>
            <a:ahLst/>
            <a:cxnLst/>
            <a:rect l="l" t="t" r="r" b="b"/>
            <a:pathLst>
              <a:path w="118109" h="133350">
                <a:moveTo>
                  <a:pt x="6908" y="0"/>
                </a:moveTo>
                <a:lnTo>
                  <a:pt x="117601" y="72504"/>
                </a:lnTo>
                <a:lnTo>
                  <a:pt x="0" y="1331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4938772" y="1746528"/>
            <a:ext cx="2128520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dirty="0">
                <a:latin typeface="Arial"/>
                <a:cs typeface="Arial"/>
              </a:rPr>
              <a:t>For Remote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Controlling  </a:t>
            </a:r>
            <a:r>
              <a:rPr sz="1600" spc="-25" dirty="0">
                <a:latin typeface="Arial"/>
                <a:cs typeface="Arial"/>
              </a:rPr>
              <a:t>UAVs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38772" y="3008926"/>
            <a:ext cx="2997200" cy="64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060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Localization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5" dirty="0">
                <a:latin typeface="Arial"/>
                <a:cs typeface="Arial"/>
              </a:rPr>
              <a:t>By </a:t>
            </a:r>
            <a:r>
              <a:rPr sz="1600" dirty="0">
                <a:latin typeface="Arial"/>
                <a:cs typeface="Arial"/>
              </a:rPr>
              <a:t>Using GNSS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Localization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4087" y="4965191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51331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122441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490472" y="4965191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537716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908825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274063" y="5074920"/>
            <a:ext cx="262255" cy="165100"/>
          </a:xfrm>
          <a:custGeom>
            <a:avLst/>
            <a:gdLst/>
            <a:ahLst/>
            <a:cxnLst/>
            <a:rect l="l" t="t" r="r" b="b"/>
            <a:pathLst>
              <a:path w="262255" h="165100">
                <a:moveTo>
                  <a:pt x="131064" y="0"/>
                </a:moveTo>
                <a:lnTo>
                  <a:pt x="80045" y="6466"/>
                </a:lnTo>
                <a:lnTo>
                  <a:pt x="38385" y="24103"/>
                </a:lnTo>
                <a:lnTo>
                  <a:pt x="10298" y="50261"/>
                </a:lnTo>
                <a:lnTo>
                  <a:pt x="0" y="82295"/>
                </a:lnTo>
                <a:lnTo>
                  <a:pt x="10298" y="114330"/>
                </a:lnTo>
                <a:lnTo>
                  <a:pt x="38385" y="140488"/>
                </a:lnTo>
                <a:lnTo>
                  <a:pt x="80045" y="158125"/>
                </a:lnTo>
                <a:lnTo>
                  <a:pt x="131064" y="164591"/>
                </a:lnTo>
                <a:lnTo>
                  <a:pt x="182082" y="158125"/>
                </a:lnTo>
                <a:lnTo>
                  <a:pt x="223742" y="140488"/>
                </a:lnTo>
                <a:lnTo>
                  <a:pt x="251829" y="114330"/>
                </a:lnTo>
                <a:lnTo>
                  <a:pt x="262128" y="82295"/>
                </a:lnTo>
                <a:lnTo>
                  <a:pt x="251829" y="50261"/>
                </a:lnTo>
                <a:lnTo>
                  <a:pt x="223742" y="24103"/>
                </a:lnTo>
                <a:lnTo>
                  <a:pt x="182082" y="6466"/>
                </a:lnTo>
                <a:lnTo>
                  <a:pt x="131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274063" y="5074920"/>
            <a:ext cx="262255" cy="165100"/>
          </a:xfrm>
          <a:custGeom>
            <a:avLst/>
            <a:gdLst/>
            <a:ahLst/>
            <a:cxnLst/>
            <a:rect l="l" t="t" r="r" b="b"/>
            <a:pathLst>
              <a:path w="262255" h="165100">
                <a:moveTo>
                  <a:pt x="0" y="82295"/>
                </a:moveTo>
                <a:lnTo>
                  <a:pt x="10298" y="50261"/>
                </a:lnTo>
                <a:lnTo>
                  <a:pt x="38385" y="24103"/>
                </a:lnTo>
                <a:lnTo>
                  <a:pt x="80045" y="6466"/>
                </a:lnTo>
                <a:lnTo>
                  <a:pt x="131064" y="0"/>
                </a:lnTo>
                <a:lnTo>
                  <a:pt x="182082" y="6466"/>
                </a:lnTo>
                <a:lnTo>
                  <a:pt x="223742" y="24103"/>
                </a:lnTo>
                <a:lnTo>
                  <a:pt x="251829" y="50261"/>
                </a:lnTo>
                <a:lnTo>
                  <a:pt x="262128" y="82295"/>
                </a:lnTo>
                <a:lnTo>
                  <a:pt x="251829" y="114330"/>
                </a:lnTo>
                <a:lnTo>
                  <a:pt x="223742" y="140488"/>
                </a:lnTo>
                <a:lnTo>
                  <a:pt x="182082" y="158125"/>
                </a:lnTo>
                <a:lnTo>
                  <a:pt x="131064" y="164591"/>
                </a:lnTo>
                <a:lnTo>
                  <a:pt x="80045" y="158125"/>
                </a:lnTo>
                <a:lnTo>
                  <a:pt x="38385" y="140488"/>
                </a:lnTo>
                <a:lnTo>
                  <a:pt x="10298" y="114330"/>
                </a:lnTo>
                <a:lnTo>
                  <a:pt x="0" y="8229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057400" y="4913376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5" h="487679">
                <a:moveTo>
                  <a:pt x="0" y="0"/>
                </a:moveTo>
                <a:lnTo>
                  <a:pt x="719327" y="0"/>
                </a:lnTo>
                <a:lnTo>
                  <a:pt x="719327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2320320" y="4998046"/>
            <a:ext cx="1943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731007" y="4965191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778251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149361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3346475" y="5440710"/>
            <a:ext cx="91122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7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s  </a:t>
            </a:r>
            <a:r>
              <a:rPr sz="1800" spc="5" dirty="0">
                <a:latin typeface="Arial"/>
                <a:cs typeface="Arial"/>
              </a:rPr>
              <a:t>channel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03647" y="4873752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4236720" y="4965191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4283964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4655073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065520" y="4965191"/>
            <a:ext cx="588251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6112764" y="515874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6287697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852159" y="5074920"/>
            <a:ext cx="259079" cy="165100"/>
          </a:xfrm>
          <a:custGeom>
            <a:avLst/>
            <a:gdLst/>
            <a:ahLst/>
            <a:cxnLst/>
            <a:rect l="l" t="t" r="r" b="b"/>
            <a:pathLst>
              <a:path w="259079" h="165100">
                <a:moveTo>
                  <a:pt x="129539" y="0"/>
                </a:moveTo>
                <a:lnTo>
                  <a:pt x="79118" y="6466"/>
                </a:lnTo>
                <a:lnTo>
                  <a:pt x="37942" y="24103"/>
                </a:lnTo>
                <a:lnTo>
                  <a:pt x="10180" y="50261"/>
                </a:lnTo>
                <a:lnTo>
                  <a:pt x="0" y="82295"/>
                </a:lnTo>
                <a:lnTo>
                  <a:pt x="10180" y="114330"/>
                </a:lnTo>
                <a:lnTo>
                  <a:pt x="37942" y="140488"/>
                </a:lnTo>
                <a:lnTo>
                  <a:pt x="79118" y="158125"/>
                </a:lnTo>
                <a:lnTo>
                  <a:pt x="129539" y="164591"/>
                </a:lnTo>
                <a:lnTo>
                  <a:pt x="179961" y="158125"/>
                </a:lnTo>
                <a:lnTo>
                  <a:pt x="221137" y="140488"/>
                </a:lnTo>
                <a:lnTo>
                  <a:pt x="248899" y="114330"/>
                </a:lnTo>
                <a:lnTo>
                  <a:pt x="259079" y="82295"/>
                </a:lnTo>
                <a:lnTo>
                  <a:pt x="248899" y="50261"/>
                </a:lnTo>
                <a:lnTo>
                  <a:pt x="221137" y="24103"/>
                </a:lnTo>
                <a:lnTo>
                  <a:pt x="179961" y="6466"/>
                </a:lnTo>
                <a:lnTo>
                  <a:pt x="129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852159" y="5074920"/>
            <a:ext cx="259079" cy="165100"/>
          </a:xfrm>
          <a:custGeom>
            <a:avLst/>
            <a:gdLst/>
            <a:ahLst/>
            <a:cxnLst/>
            <a:rect l="l" t="t" r="r" b="b"/>
            <a:pathLst>
              <a:path w="259079" h="165100">
                <a:moveTo>
                  <a:pt x="0" y="82295"/>
                </a:moveTo>
                <a:lnTo>
                  <a:pt x="10180" y="50261"/>
                </a:lnTo>
                <a:lnTo>
                  <a:pt x="37942" y="24103"/>
                </a:lnTo>
                <a:lnTo>
                  <a:pt x="79118" y="6466"/>
                </a:lnTo>
                <a:lnTo>
                  <a:pt x="129539" y="0"/>
                </a:lnTo>
                <a:lnTo>
                  <a:pt x="179961" y="6466"/>
                </a:lnTo>
                <a:lnTo>
                  <a:pt x="221137" y="24103"/>
                </a:lnTo>
                <a:lnTo>
                  <a:pt x="248899" y="50261"/>
                </a:lnTo>
                <a:lnTo>
                  <a:pt x="259079" y="82295"/>
                </a:lnTo>
                <a:lnTo>
                  <a:pt x="248899" y="114330"/>
                </a:lnTo>
                <a:lnTo>
                  <a:pt x="221137" y="140488"/>
                </a:lnTo>
                <a:lnTo>
                  <a:pt x="179961" y="158125"/>
                </a:lnTo>
                <a:lnTo>
                  <a:pt x="129539" y="164591"/>
                </a:lnTo>
                <a:lnTo>
                  <a:pt x="79118" y="158125"/>
                </a:lnTo>
                <a:lnTo>
                  <a:pt x="37942" y="140488"/>
                </a:lnTo>
                <a:lnTo>
                  <a:pt x="10180" y="114330"/>
                </a:lnTo>
                <a:lnTo>
                  <a:pt x="0" y="8229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5477255" y="4965191"/>
            <a:ext cx="58826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5524500" y="515874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5699433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6440423" y="4870703"/>
            <a:ext cx="719455" cy="485140"/>
          </a:xfrm>
          <a:custGeom>
            <a:avLst/>
            <a:gdLst/>
            <a:ahLst/>
            <a:cxnLst/>
            <a:rect l="l" t="t" r="r" b="b"/>
            <a:pathLst>
              <a:path w="719454" h="485139">
                <a:moveTo>
                  <a:pt x="0" y="0"/>
                </a:moveTo>
                <a:lnTo>
                  <a:pt x="719327" y="0"/>
                </a:lnTo>
                <a:lnTo>
                  <a:pt x="719327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 txBox="1"/>
          <p:nvPr/>
        </p:nvSpPr>
        <p:spPr>
          <a:xfrm>
            <a:off x="4996726" y="4957459"/>
            <a:ext cx="2005964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13535" algn="l"/>
              </a:tabLst>
            </a:pPr>
            <a:r>
              <a:rPr sz="2000" spc="-2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3000" spc="-15" baseline="1388" dirty="0">
                <a:latin typeface="Arial"/>
                <a:cs typeface="Arial"/>
              </a:rPr>
              <a:t>1/S</a:t>
            </a:r>
            <a:endParaRPr sz="3000" baseline="1388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406896" y="5455920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 txBox="1"/>
          <p:nvPr/>
        </p:nvSpPr>
        <p:spPr>
          <a:xfrm>
            <a:off x="6598375" y="5539609"/>
            <a:ext cx="3340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114031" y="4965191"/>
            <a:ext cx="1112519" cy="432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7161276" y="5158740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8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7859348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5766815" y="5047488"/>
            <a:ext cx="432815" cy="734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63411" y="5278721"/>
            <a:ext cx="19050" cy="435609"/>
          </a:xfrm>
          <a:custGeom>
            <a:avLst/>
            <a:gdLst/>
            <a:ahLst/>
            <a:cxnLst/>
            <a:rect l="l" t="t" r="r" b="b"/>
            <a:pathLst>
              <a:path w="19050" h="435610">
                <a:moveTo>
                  <a:pt x="0" y="435190"/>
                </a:moveTo>
                <a:lnTo>
                  <a:pt x="1873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10625" y="5278723"/>
            <a:ext cx="133350" cy="117475"/>
          </a:xfrm>
          <a:custGeom>
            <a:avLst/>
            <a:gdLst/>
            <a:ahLst/>
            <a:cxnLst/>
            <a:rect l="l" t="t" r="r" b="b"/>
            <a:pathLst>
              <a:path w="133350" h="117475">
                <a:moveTo>
                  <a:pt x="133223" y="117055"/>
                </a:moveTo>
                <a:lnTo>
                  <a:pt x="71513" y="0"/>
                </a:lnTo>
                <a:lnTo>
                  <a:pt x="0" y="11132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1191767" y="5047488"/>
            <a:ext cx="429767" cy="10728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406652" y="5278754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4">
                <a:moveTo>
                  <a:pt x="0" y="774039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1339984" y="5278752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299"/>
                </a:moveTo>
                <a:lnTo>
                  <a:pt x="66675" y="0"/>
                </a:lnTo>
                <a:lnTo>
                  <a:pt x="0" y="1142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931152" y="5535180"/>
            <a:ext cx="652271" cy="432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183755" y="572871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354634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183752" y="56620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7473695" y="5053583"/>
            <a:ext cx="131051" cy="10850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7539228" y="5076444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10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5897879" y="5672327"/>
            <a:ext cx="569975" cy="1280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5963411" y="5713476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45774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4111751" y="5858255"/>
            <a:ext cx="3529583" cy="432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4364353" y="6051803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323189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4364351" y="5985122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1341119" y="6010655"/>
            <a:ext cx="2072639" cy="1280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1406652" y="6051803"/>
            <a:ext cx="1962150" cy="0"/>
          </a:xfrm>
          <a:custGeom>
            <a:avLst/>
            <a:gdLst/>
            <a:ahLst/>
            <a:cxnLst/>
            <a:rect l="l" t="t" r="r" b="b"/>
            <a:pathLst>
              <a:path w="1962150">
                <a:moveTo>
                  <a:pt x="1961769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 txBox="1"/>
          <p:nvPr/>
        </p:nvSpPr>
        <p:spPr>
          <a:xfrm>
            <a:off x="2921424" y="4476736"/>
            <a:ext cx="3968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u[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654397" y="4825351"/>
            <a:ext cx="34544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4" name="object 84"/>
          <p:cNvSpPr/>
          <p:nvPr/>
        </p:nvSpPr>
        <p:spPr>
          <a:xfrm>
            <a:off x="3086100" y="4835652"/>
            <a:ext cx="1438910" cy="1338580"/>
          </a:xfrm>
          <a:custGeom>
            <a:avLst/>
            <a:gdLst/>
            <a:ahLst/>
            <a:cxnLst/>
            <a:rect l="l" t="t" r="r" b="b"/>
            <a:pathLst>
              <a:path w="1438910" h="1338579">
                <a:moveTo>
                  <a:pt x="0" y="0"/>
                </a:moveTo>
                <a:lnTo>
                  <a:pt x="1438655" y="0"/>
                </a:lnTo>
                <a:lnTo>
                  <a:pt x="1438655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 txBox="1"/>
          <p:nvPr/>
        </p:nvSpPr>
        <p:spPr>
          <a:xfrm>
            <a:off x="2598210" y="5751181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4730134" y="5684201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7760455" y="4872442"/>
            <a:ext cx="3816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2562548" y="5647625"/>
            <a:ext cx="1327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^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29271" y="4476736"/>
            <a:ext cx="39687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05" dirty="0">
                <a:latin typeface="Arial"/>
                <a:cs typeface="Arial"/>
              </a:rPr>
              <a:t>u</a:t>
            </a:r>
            <a:r>
              <a:rPr sz="2700" spc="-757" baseline="-7716" dirty="0">
                <a:latin typeface="Arial"/>
                <a:cs typeface="Arial"/>
              </a:rPr>
              <a:t>^</a:t>
            </a:r>
            <a:r>
              <a:rPr sz="2700" spc="-637" baseline="-7716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[k]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5667851" y="4994286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5733230" y="5237745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1155744" y="4913133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1155744" y="5278436"/>
            <a:ext cx="1016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</a:t>
            </a:r>
          </a:p>
        </p:txBody>
      </p:sp>
      <p:sp>
        <p:nvSpPr>
          <p:cNvPr id="94" name="object 94"/>
          <p:cNvSpPr/>
          <p:nvPr/>
        </p:nvSpPr>
        <p:spPr>
          <a:xfrm>
            <a:off x="4674108" y="4835652"/>
            <a:ext cx="3008630" cy="1338580"/>
          </a:xfrm>
          <a:custGeom>
            <a:avLst/>
            <a:gdLst/>
            <a:ahLst/>
            <a:cxnLst/>
            <a:rect l="l" t="t" r="r" b="b"/>
            <a:pathLst>
              <a:path w="3008629" h="1338579">
                <a:moveTo>
                  <a:pt x="0" y="0"/>
                </a:moveTo>
                <a:lnTo>
                  <a:pt x="3008376" y="0"/>
                </a:lnTo>
                <a:lnTo>
                  <a:pt x="3008376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1144524" y="4835652"/>
            <a:ext cx="1765300" cy="1338580"/>
          </a:xfrm>
          <a:custGeom>
            <a:avLst/>
            <a:gdLst/>
            <a:ahLst/>
            <a:cxnLst/>
            <a:rect l="l" t="t" r="r" b="b"/>
            <a:pathLst>
              <a:path w="1765300" h="1338579">
                <a:moveTo>
                  <a:pt x="0" y="0"/>
                </a:moveTo>
                <a:lnTo>
                  <a:pt x="1764792" y="0"/>
                </a:lnTo>
                <a:lnTo>
                  <a:pt x="1764792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 txBox="1"/>
          <p:nvPr/>
        </p:nvSpPr>
        <p:spPr>
          <a:xfrm>
            <a:off x="1417402" y="4497916"/>
            <a:ext cx="11207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Controller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8779" y="3643183"/>
            <a:ext cx="8198484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1236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UAVs/Drones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Wireless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Feedback Sensing and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Controlling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Loop for Rescue of</a:t>
            </a:r>
            <a:r>
              <a:rPr sz="1800" b="1" spc="-1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Victims</a:t>
            </a:r>
            <a:endParaRPr sz="1800" dirty="0">
              <a:latin typeface="Arial"/>
              <a:cs typeface="Arial"/>
            </a:endParaRPr>
          </a:p>
          <a:p>
            <a:pPr marL="4783455">
              <a:lnSpc>
                <a:spcPct val="100000"/>
              </a:lnSpc>
              <a:spcBef>
                <a:spcPts val="635"/>
              </a:spcBef>
            </a:pPr>
            <a:r>
              <a:rPr sz="1600" b="1" spc="-20" dirty="0">
                <a:latin typeface="Arial"/>
                <a:cs typeface="Arial"/>
              </a:rPr>
              <a:t>UAVs/Drones </a:t>
            </a:r>
            <a:r>
              <a:rPr sz="1600" b="1" spc="5" dirty="0">
                <a:latin typeface="Arial"/>
                <a:cs typeface="Arial"/>
              </a:rPr>
              <a:t>Model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Localizing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809651" y="4547014"/>
            <a:ext cx="73977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S</a:t>
            </a:r>
            <a:r>
              <a:rPr sz="1600" b="1" spc="-80" dirty="0">
                <a:latin typeface="Arial"/>
                <a:cs typeface="Arial"/>
              </a:rPr>
              <a:t>y</a:t>
            </a:r>
            <a:r>
              <a:rPr sz="1600" b="1" spc="-10" dirty="0">
                <a:latin typeface="Arial"/>
                <a:cs typeface="Arial"/>
              </a:rPr>
              <a:t>stem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514026" y="5691339"/>
            <a:ext cx="712165" cy="6978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3448634" y="4798402"/>
            <a:ext cx="712165" cy="6978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620" rIns="0" bIns="0" rtlCol="0">
            <a:spAutoFit/>
          </a:bodyPr>
          <a:lstStyle/>
          <a:p>
            <a:pPr marL="1694814" marR="5080" indent="-129857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1.10 </a:t>
            </a:r>
            <a:r>
              <a:rPr sz="2400" spc="-10" dirty="0">
                <a:latin typeface="Times New Roman"/>
                <a:cs typeface="Times New Roman"/>
              </a:rPr>
              <a:t>Remote </a:t>
            </a:r>
            <a:r>
              <a:rPr sz="2400" spc="-5" dirty="0">
                <a:latin typeface="Times New Roman"/>
                <a:cs typeface="Times New Roman"/>
              </a:rPr>
              <a:t>Localization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Rescue </a:t>
            </a:r>
            <a:r>
              <a:rPr sz="2400" dirty="0">
                <a:latin typeface="Times New Roman"/>
                <a:cs typeface="Times New Roman"/>
              </a:rPr>
              <a:t>of Missing </a:t>
            </a:r>
            <a:r>
              <a:rPr sz="2400" spc="-25" dirty="0">
                <a:latin typeface="Times New Roman"/>
                <a:cs typeface="Times New Roman"/>
              </a:rPr>
              <a:t>Victims </a:t>
            </a:r>
            <a:r>
              <a:rPr sz="2400" dirty="0">
                <a:latin typeface="Times New Roman"/>
                <a:cs typeface="Times New Roman"/>
              </a:rPr>
              <a:t>Using  </a:t>
            </a:r>
            <a:r>
              <a:rPr sz="2400" spc="-15" dirty="0">
                <a:latin typeface="Times New Roman"/>
                <a:cs typeface="Times New Roman"/>
              </a:rPr>
              <a:t>Wireless </a:t>
            </a:r>
            <a:r>
              <a:rPr sz="2400" spc="-5" dirty="0">
                <a:latin typeface="Times New Roman"/>
                <a:cs typeface="Times New Roman"/>
              </a:rPr>
              <a:t>Dependable BAN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Things/M2M</a:t>
            </a:r>
          </a:p>
        </p:txBody>
      </p:sp>
      <p:sp>
        <p:nvSpPr>
          <p:cNvPr id="119" name="フッター プレースホルダー 118">
            <a:extLst>
              <a:ext uri="{FF2B5EF4-FFF2-40B4-BE49-F238E27FC236}">
                <a16:creationId xmlns:a16="http://schemas.microsoft.com/office/drawing/2014/main" id="{43BF8560-F4D4-473B-93EF-7519F1ECD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02" name="object 102"/>
          <p:cNvSpPr/>
          <p:nvPr/>
        </p:nvSpPr>
        <p:spPr>
          <a:xfrm>
            <a:off x="2414016" y="2468879"/>
            <a:ext cx="429767" cy="8168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2628900" y="2700145"/>
            <a:ext cx="0" cy="516255"/>
          </a:xfrm>
          <a:custGeom>
            <a:avLst/>
            <a:gdLst/>
            <a:ahLst/>
            <a:cxnLst/>
            <a:rect l="l" t="t" r="r" b="b"/>
            <a:pathLst>
              <a:path h="516255">
                <a:moveTo>
                  <a:pt x="0" y="515696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2562232" y="2700143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300"/>
                </a:moveTo>
                <a:lnTo>
                  <a:pt x="66675" y="0"/>
                </a:lnTo>
                <a:lnTo>
                  <a:pt x="0" y="1143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2581655" y="3172967"/>
            <a:ext cx="2633471" cy="1280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2628900" y="3214116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276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 txBox="1"/>
          <p:nvPr/>
        </p:nvSpPr>
        <p:spPr>
          <a:xfrm>
            <a:off x="673100" y="6204927"/>
            <a:ext cx="78740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834" algn="l"/>
                <a:tab pos="7860665" algn="l"/>
              </a:tabLst>
            </a:pP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 	Feedback Delay Loop Model </a:t>
            </a:r>
            <a:r>
              <a:rPr sz="1800" b="1" u="sng" spc="5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Motion</a:t>
            </a:r>
            <a:r>
              <a:rPr sz="1800" b="1" u="sng" spc="-2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Equation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450997" y="2770741"/>
            <a:ext cx="142938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Missing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Victims</a:t>
            </a:r>
          </a:p>
        </p:txBody>
      </p:sp>
      <p:sp>
        <p:nvSpPr>
          <p:cNvPr id="109" name="object 109"/>
          <p:cNvSpPr/>
          <p:nvPr/>
        </p:nvSpPr>
        <p:spPr>
          <a:xfrm>
            <a:off x="7193279" y="2276855"/>
            <a:ext cx="402335" cy="4023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7699247" y="2133600"/>
            <a:ext cx="402335" cy="4023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8202167" y="2276855"/>
            <a:ext cx="402335" cy="4023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7955279" y="2996183"/>
            <a:ext cx="530351" cy="5303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329184" y="2276855"/>
            <a:ext cx="744758" cy="14735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3">
            <a:extLst>
              <a:ext uri="{FF2B5EF4-FFF2-40B4-BE49-F238E27FC236}">
                <a16:creationId xmlns:a16="http://schemas.microsoft.com/office/drawing/2014/main" id="{68D4B1E2-2EFF-4425-B67D-BB0FF479C93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3">
            <a:extLst>
              <a:ext uri="{FF2B5EF4-FFF2-40B4-BE49-F238E27FC236}">
                <a16:creationId xmlns:a16="http://schemas.microsoft.com/office/drawing/2014/main" id="{EDE0E35F-7C79-4AFC-9D1E-C8A184182D3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7">
            <a:extLst>
              <a:ext uri="{FF2B5EF4-FFF2-40B4-BE49-F238E27FC236}">
                <a16:creationId xmlns:a16="http://schemas.microsoft.com/office/drawing/2014/main" id="{688B793C-5D1D-4918-8DDF-EEFD251B8918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4" name="スライド番号プレースホルダー 113">
            <a:extLst>
              <a:ext uri="{FF2B5EF4-FFF2-40B4-BE49-F238E27FC236}">
                <a16:creationId xmlns:a16="http://schemas.microsoft.com/office/drawing/2014/main" id="{B9485736-DE40-E6B7-23E1-8AE09CD7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15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5" name="object 5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795530" y="6538955"/>
            <a:ext cx="305816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latin typeface="Times New Roman"/>
                <a:cs typeface="Times New Roman"/>
              </a:rPr>
              <a:t>Ryuji </a:t>
            </a:r>
            <a:r>
              <a:rPr sz="1200" spc="-10" dirty="0">
                <a:latin typeface="Times New Roman"/>
                <a:cs typeface="Times New Roman"/>
              </a:rPr>
              <a:t>Kohno, </a:t>
            </a:r>
            <a:r>
              <a:rPr sz="1200" spc="-25" dirty="0">
                <a:latin typeface="Times New Roman"/>
                <a:cs typeface="Times New Roman"/>
              </a:rPr>
              <a:t>Takumi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Kobayashi(YNU/YRP-IAI)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1136" y="6469316"/>
            <a:ext cx="1778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8933" y="595306"/>
            <a:ext cx="724662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Times New Roman"/>
                <a:cs typeface="Times New Roman"/>
              </a:rPr>
              <a:t>1.11 </a:t>
            </a:r>
            <a:r>
              <a:rPr sz="2800" b="1" dirty="0">
                <a:latin typeface="Times New Roman"/>
                <a:cs typeface="Times New Roman"/>
              </a:rPr>
              <a:t>Body Area </a:t>
            </a:r>
            <a:r>
              <a:rPr sz="2800" b="1" spc="-5" dirty="0">
                <a:latin typeface="Times New Roman"/>
                <a:cs typeface="Times New Roman"/>
              </a:rPr>
              <a:t>Network(BAN) </a:t>
            </a:r>
            <a:r>
              <a:rPr sz="2800" b="1" spc="5" dirty="0">
                <a:latin typeface="Times New Roman"/>
                <a:cs typeface="Times New Roman"/>
              </a:rPr>
              <a:t>of </a:t>
            </a:r>
            <a:r>
              <a:rPr sz="2800" b="1" dirty="0">
                <a:latin typeface="Times New Roman"/>
                <a:cs typeface="Times New Roman"/>
              </a:rPr>
              <a:t>Vehicle</a:t>
            </a:r>
            <a:r>
              <a:rPr sz="2800" b="1" spc="-1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Body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78863" y="3797808"/>
            <a:ext cx="6160008" cy="2465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450079" y="4727447"/>
            <a:ext cx="277495" cy="259079"/>
          </a:xfrm>
          <a:custGeom>
            <a:avLst/>
            <a:gdLst/>
            <a:ahLst/>
            <a:cxnLst/>
            <a:rect l="l" t="t" r="r" b="b"/>
            <a:pathLst>
              <a:path w="277495" h="259079">
                <a:moveTo>
                  <a:pt x="138684" y="0"/>
                </a:moveTo>
                <a:lnTo>
                  <a:pt x="94848" y="6604"/>
                </a:lnTo>
                <a:lnTo>
                  <a:pt x="56778" y="24994"/>
                </a:lnTo>
                <a:lnTo>
                  <a:pt x="26757" y="53037"/>
                </a:lnTo>
                <a:lnTo>
                  <a:pt x="7070" y="88596"/>
                </a:lnTo>
                <a:lnTo>
                  <a:pt x="0" y="129539"/>
                </a:lnTo>
                <a:lnTo>
                  <a:pt x="7070" y="170483"/>
                </a:lnTo>
                <a:lnTo>
                  <a:pt x="26757" y="206042"/>
                </a:lnTo>
                <a:lnTo>
                  <a:pt x="56778" y="234085"/>
                </a:lnTo>
                <a:lnTo>
                  <a:pt x="94848" y="252475"/>
                </a:lnTo>
                <a:lnTo>
                  <a:pt x="138684" y="259079"/>
                </a:lnTo>
                <a:lnTo>
                  <a:pt x="182519" y="252475"/>
                </a:lnTo>
                <a:lnTo>
                  <a:pt x="220589" y="234085"/>
                </a:lnTo>
                <a:lnTo>
                  <a:pt x="250610" y="206042"/>
                </a:lnTo>
                <a:lnTo>
                  <a:pt x="270297" y="170483"/>
                </a:lnTo>
                <a:lnTo>
                  <a:pt x="277368" y="129539"/>
                </a:lnTo>
                <a:lnTo>
                  <a:pt x="270297" y="88596"/>
                </a:lnTo>
                <a:lnTo>
                  <a:pt x="250610" y="53037"/>
                </a:lnTo>
                <a:lnTo>
                  <a:pt x="220589" y="24994"/>
                </a:lnTo>
                <a:lnTo>
                  <a:pt x="182519" y="6604"/>
                </a:lnTo>
                <a:lnTo>
                  <a:pt x="138684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512352" y="4714346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27376" y="4986528"/>
            <a:ext cx="277495" cy="262255"/>
          </a:xfrm>
          <a:custGeom>
            <a:avLst/>
            <a:gdLst/>
            <a:ahLst/>
            <a:cxnLst/>
            <a:rect l="l" t="t" r="r" b="b"/>
            <a:pathLst>
              <a:path w="277494" h="262254">
                <a:moveTo>
                  <a:pt x="138684" y="0"/>
                </a:moveTo>
                <a:lnTo>
                  <a:pt x="94848" y="6681"/>
                </a:lnTo>
                <a:lnTo>
                  <a:pt x="56778" y="25286"/>
                </a:lnTo>
                <a:lnTo>
                  <a:pt x="26757" y="53656"/>
                </a:lnTo>
                <a:lnTo>
                  <a:pt x="7070" y="89635"/>
                </a:lnTo>
                <a:lnTo>
                  <a:pt x="0" y="131064"/>
                </a:lnTo>
                <a:lnTo>
                  <a:pt x="7070" y="172492"/>
                </a:lnTo>
                <a:lnTo>
                  <a:pt x="26757" y="208471"/>
                </a:lnTo>
                <a:lnTo>
                  <a:pt x="56778" y="236841"/>
                </a:lnTo>
                <a:lnTo>
                  <a:pt x="94848" y="255446"/>
                </a:lnTo>
                <a:lnTo>
                  <a:pt x="138684" y="262128"/>
                </a:lnTo>
                <a:lnTo>
                  <a:pt x="182519" y="255446"/>
                </a:lnTo>
                <a:lnTo>
                  <a:pt x="220589" y="236841"/>
                </a:lnTo>
                <a:lnTo>
                  <a:pt x="250610" y="208471"/>
                </a:lnTo>
                <a:lnTo>
                  <a:pt x="270297" y="172492"/>
                </a:lnTo>
                <a:lnTo>
                  <a:pt x="277368" y="131064"/>
                </a:lnTo>
                <a:lnTo>
                  <a:pt x="270297" y="89635"/>
                </a:lnTo>
                <a:lnTo>
                  <a:pt x="250610" y="53656"/>
                </a:lnTo>
                <a:lnTo>
                  <a:pt x="220589" y="25286"/>
                </a:lnTo>
                <a:lnTo>
                  <a:pt x="182519" y="6681"/>
                </a:lnTo>
                <a:lnTo>
                  <a:pt x="1386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689484" y="497427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4951" y="4654296"/>
            <a:ext cx="280670" cy="259079"/>
          </a:xfrm>
          <a:custGeom>
            <a:avLst/>
            <a:gdLst/>
            <a:ahLst/>
            <a:cxnLst/>
            <a:rect l="l" t="t" r="r" b="b"/>
            <a:pathLst>
              <a:path w="280670" h="259079">
                <a:moveTo>
                  <a:pt x="140208" y="0"/>
                </a:moveTo>
                <a:lnTo>
                  <a:pt x="95892" y="6604"/>
                </a:lnTo>
                <a:lnTo>
                  <a:pt x="57404" y="24994"/>
                </a:lnTo>
                <a:lnTo>
                  <a:pt x="27052" y="53037"/>
                </a:lnTo>
                <a:lnTo>
                  <a:pt x="7148" y="88596"/>
                </a:lnTo>
                <a:lnTo>
                  <a:pt x="0" y="129539"/>
                </a:lnTo>
                <a:lnTo>
                  <a:pt x="7148" y="170483"/>
                </a:lnTo>
                <a:lnTo>
                  <a:pt x="27052" y="206042"/>
                </a:lnTo>
                <a:lnTo>
                  <a:pt x="57404" y="234085"/>
                </a:lnTo>
                <a:lnTo>
                  <a:pt x="95892" y="252475"/>
                </a:lnTo>
                <a:lnTo>
                  <a:pt x="140208" y="259079"/>
                </a:lnTo>
                <a:lnTo>
                  <a:pt x="184523" y="252475"/>
                </a:lnTo>
                <a:lnTo>
                  <a:pt x="223011" y="234085"/>
                </a:lnTo>
                <a:lnTo>
                  <a:pt x="253363" y="206042"/>
                </a:lnTo>
                <a:lnTo>
                  <a:pt x="273267" y="170483"/>
                </a:lnTo>
                <a:lnTo>
                  <a:pt x="280416" y="129539"/>
                </a:lnTo>
                <a:lnTo>
                  <a:pt x="273267" y="88596"/>
                </a:lnTo>
                <a:lnTo>
                  <a:pt x="253363" y="53037"/>
                </a:lnTo>
                <a:lnTo>
                  <a:pt x="223011" y="24994"/>
                </a:lnTo>
                <a:lnTo>
                  <a:pt x="184523" y="6604"/>
                </a:lnTo>
                <a:lnTo>
                  <a:pt x="140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108104" y="4639564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98520" y="5145023"/>
            <a:ext cx="277495" cy="259079"/>
          </a:xfrm>
          <a:custGeom>
            <a:avLst/>
            <a:gdLst/>
            <a:ahLst/>
            <a:cxnLst/>
            <a:rect l="l" t="t" r="r" b="b"/>
            <a:pathLst>
              <a:path w="277495" h="259079">
                <a:moveTo>
                  <a:pt x="138684" y="0"/>
                </a:moveTo>
                <a:lnTo>
                  <a:pt x="94848" y="6604"/>
                </a:lnTo>
                <a:lnTo>
                  <a:pt x="56778" y="24994"/>
                </a:lnTo>
                <a:lnTo>
                  <a:pt x="26757" y="53037"/>
                </a:lnTo>
                <a:lnTo>
                  <a:pt x="7070" y="88596"/>
                </a:lnTo>
                <a:lnTo>
                  <a:pt x="0" y="129539"/>
                </a:lnTo>
                <a:lnTo>
                  <a:pt x="7070" y="170483"/>
                </a:lnTo>
                <a:lnTo>
                  <a:pt x="26757" y="206042"/>
                </a:lnTo>
                <a:lnTo>
                  <a:pt x="56778" y="234085"/>
                </a:lnTo>
                <a:lnTo>
                  <a:pt x="94848" y="252475"/>
                </a:lnTo>
                <a:lnTo>
                  <a:pt x="138684" y="259079"/>
                </a:lnTo>
                <a:lnTo>
                  <a:pt x="182519" y="252475"/>
                </a:lnTo>
                <a:lnTo>
                  <a:pt x="220589" y="234085"/>
                </a:lnTo>
                <a:lnTo>
                  <a:pt x="250610" y="206042"/>
                </a:lnTo>
                <a:lnTo>
                  <a:pt x="270297" y="170483"/>
                </a:lnTo>
                <a:lnTo>
                  <a:pt x="277368" y="129539"/>
                </a:lnTo>
                <a:lnTo>
                  <a:pt x="270297" y="88596"/>
                </a:lnTo>
                <a:lnTo>
                  <a:pt x="250610" y="53037"/>
                </a:lnTo>
                <a:lnTo>
                  <a:pt x="220589" y="24994"/>
                </a:lnTo>
                <a:lnTo>
                  <a:pt x="182519" y="6604"/>
                </a:lnTo>
                <a:lnTo>
                  <a:pt x="1386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461377" y="5130348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75888" y="4453128"/>
            <a:ext cx="280670" cy="259079"/>
          </a:xfrm>
          <a:custGeom>
            <a:avLst/>
            <a:gdLst/>
            <a:ahLst/>
            <a:cxnLst/>
            <a:rect l="l" t="t" r="r" b="b"/>
            <a:pathLst>
              <a:path w="280670" h="259079">
                <a:moveTo>
                  <a:pt x="140208" y="0"/>
                </a:moveTo>
                <a:lnTo>
                  <a:pt x="95892" y="6604"/>
                </a:lnTo>
                <a:lnTo>
                  <a:pt x="57404" y="24994"/>
                </a:lnTo>
                <a:lnTo>
                  <a:pt x="27052" y="53037"/>
                </a:lnTo>
                <a:lnTo>
                  <a:pt x="7148" y="88596"/>
                </a:lnTo>
                <a:lnTo>
                  <a:pt x="0" y="129540"/>
                </a:lnTo>
                <a:lnTo>
                  <a:pt x="7148" y="170483"/>
                </a:lnTo>
                <a:lnTo>
                  <a:pt x="27052" y="206042"/>
                </a:lnTo>
                <a:lnTo>
                  <a:pt x="57404" y="234085"/>
                </a:lnTo>
                <a:lnTo>
                  <a:pt x="95892" y="252475"/>
                </a:lnTo>
                <a:lnTo>
                  <a:pt x="140208" y="259080"/>
                </a:lnTo>
                <a:lnTo>
                  <a:pt x="184523" y="252475"/>
                </a:lnTo>
                <a:lnTo>
                  <a:pt x="223011" y="234085"/>
                </a:lnTo>
                <a:lnTo>
                  <a:pt x="253363" y="206042"/>
                </a:lnTo>
                <a:lnTo>
                  <a:pt x="273267" y="170483"/>
                </a:lnTo>
                <a:lnTo>
                  <a:pt x="280416" y="129540"/>
                </a:lnTo>
                <a:lnTo>
                  <a:pt x="273267" y="88596"/>
                </a:lnTo>
                <a:lnTo>
                  <a:pt x="253363" y="53037"/>
                </a:lnTo>
                <a:lnTo>
                  <a:pt x="223011" y="24994"/>
                </a:lnTo>
                <a:lnTo>
                  <a:pt x="184523" y="6604"/>
                </a:lnTo>
                <a:lnTo>
                  <a:pt x="14020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3740457" y="4440263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17135" y="5285232"/>
            <a:ext cx="280670" cy="262255"/>
          </a:xfrm>
          <a:custGeom>
            <a:avLst/>
            <a:gdLst/>
            <a:ahLst/>
            <a:cxnLst/>
            <a:rect l="l" t="t" r="r" b="b"/>
            <a:pathLst>
              <a:path w="280670" h="262254">
                <a:moveTo>
                  <a:pt x="140208" y="0"/>
                </a:moveTo>
                <a:lnTo>
                  <a:pt x="95892" y="6681"/>
                </a:lnTo>
                <a:lnTo>
                  <a:pt x="57404" y="25286"/>
                </a:lnTo>
                <a:lnTo>
                  <a:pt x="27052" y="53656"/>
                </a:lnTo>
                <a:lnTo>
                  <a:pt x="7148" y="89635"/>
                </a:lnTo>
                <a:lnTo>
                  <a:pt x="0" y="131064"/>
                </a:lnTo>
                <a:lnTo>
                  <a:pt x="7148" y="172492"/>
                </a:lnTo>
                <a:lnTo>
                  <a:pt x="27052" y="208471"/>
                </a:lnTo>
                <a:lnTo>
                  <a:pt x="57404" y="236841"/>
                </a:lnTo>
                <a:lnTo>
                  <a:pt x="95892" y="255446"/>
                </a:lnTo>
                <a:lnTo>
                  <a:pt x="140208" y="262128"/>
                </a:lnTo>
                <a:lnTo>
                  <a:pt x="184523" y="255446"/>
                </a:lnTo>
                <a:lnTo>
                  <a:pt x="223011" y="236841"/>
                </a:lnTo>
                <a:lnTo>
                  <a:pt x="253363" y="208471"/>
                </a:lnTo>
                <a:lnTo>
                  <a:pt x="273267" y="172492"/>
                </a:lnTo>
                <a:lnTo>
                  <a:pt x="280416" y="131064"/>
                </a:lnTo>
                <a:lnTo>
                  <a:pt x="273267" y="89635"/>
                </a:lnTo>
                <a:lnTo>
                  <a:pt x="253363" y="53656"/>
                </a:lnTo>
                <a:lnTo>
                  <a:pt x="223011" y="25286"/>
                </a:lnTo>
                <a:lnTo>
                  <a:pt x="184523" y="6681"/>
                </a:lnTo>
                <a:lnTo>
                  <a:pt x="14020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4581766" y="5273295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9055" y="1947672"/>
            <a:ext cx="7486015" cy="8382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44195" indent="-3441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44195" algn="l"/>
                <a:tab pos="544830" algn="l"/>
              </a:tabLst>
            </a:pPr>
            <a:r>
              <a:rPr sz="1800" dirty="0">
                <a:latin typeface="Arial"/>
                <a:cs typeface="Arial"/>
              </a:rPr>
              <a:t>Engine diagnostic </a:t>
            </a:r>
            <a:r>
              <a:rPr sz="1800" spc="5" dirty="0">
                <a:latin typeface="Arial"/>
                <a:cs typeface="Arial"/>
              </a:rPr>
              <a:t>sensor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controller</a:t>
            </a:r>
          </a:p>
          <a:p>
            <a:pPr marL="544195" indent="-344170">
              <a:lnSpc>
                <a:spcPct val="100000"/>
              </a:lnSpc>
              <a:buAutoNum type="arabicPeriod"/>
              <a:tabLst>
                <a:tab pos="544195" algn="l"/>
                <a:tab pos="544830" algn="l"/>
              </a:tabLst>
            </a:pPr>
            <a:r>
              <a:rPr sz="1800" spc="-5" dirty="0">
                <a:latin typeface="Arial"/>
                <a:cs typeface="Arial"/>
              </a:rPr>
              <a:t>Air </a:t>
            </a:r>
            <a:r>
              <a:rPr sz="1800" dirty="0">
                <a:latin typeface="Arial"/>
                <a:cs typeface="Arial"/>
              </a:rPr>
              <a:t>pressure </a:t>
            </a:r>
            <a:r>
              <a:rPr sz="1800" spc="-10" dirty="0">
                <a:latin typeface="Arial"/>
                <a:cs typeface="Arial"/>
              </a:rPr>
              <a:t>sensor, </a:t>
            </a:r>
            <a:r>
              <a:rPr sz="1800" spc="-5" dirty="0">
                <a:latin typeface="Arial"/>
                <a:cs typeface="Arial"/>
              </a:rPr>
              <a:t>wheel </a:t>
            </a:r>
            <a:r>
              <a:rPr sz="1800" dirty="0">
                <a:latin typeface="Arial"/>
                <a:cs typeface="Arial"/>
              </a:rPr>
              <a:t>health </a:t>
            </a:r>
            <a:r>
              <a:rPr sz="1800" spc="5" dirty="0">
                <a:latin typeface="Arial"/>
                <a:cs typeface="Arial"/>
              </a:rPr>
              <a:t>sensor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controller</a:t>
            </a:r>
          </a:p>
          <a:p>
            <a:pPr marL="544195" indent="-344170">
              <a:lnSpc>
                <a:spcPts val="1980"/>
              </a:lnSpc>
              <a:buAutoNum type="arabicPeriod"/>
              <a:tabLst>
                <a:tab pos="544195" algn="l"/>
                <a:tab pos="544830" algn="l"/>
              </a:tabLst>
            </a:pPr>
            <a:r>
              <a:rPr sz="1800" spc="-5" dirty="0">
                <a:latin typeface="Arial"/>
                <a:cs typeface="Arial"/>
              </a:rPr>
              <a:t>Transmission </a:t>
            </a:r>
            <a:r>
              <a:rPr sz="1800" dirty="0">
                <a:latin typeface="Arial"/>
                <a:cs typeface="Arial"/>
              </a:rPr>
              <a:t>monitoring </a:t>
            </a:r>
            <a:r>
              <a:rPr sz="1800" spc="5" dirty="0">
                <a:latin typeface="Arial"/>
                <a:cs typeface="Arial"/>
              </a:rPr>
              <a:t>sensor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controller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29055" y="3069335"/>
            <a:ext cx="7486015" cy="835660"/>
          </a:xfrm>
          <a:prstGeom prst="rect">
            <a:avLst/>
          </a:prstGeom>
          <a:ln w="25399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44195" indent="-344170">
              <a:lnSpc>
                <a:spcPts val="2065"/>
              </a:lnSpc>
              <a:buAutoNum type="arabicPeriod" startAt="4"/>
              <a:tabLst>
                <a:tab pos="544195" algn="l"/>
                <a:tab pos="544830" algn="l"/>
              </a:tabLst>
            </a:pPr>
            <a:r>
              <a:rPr sz="1800" dirty="0">
                <a:latin typeface="Arial"/>
                <a:cs typeface="Arial"/>
              </a:rPr>
              <a:t>Cabin environment </a:t>
            </a:r>
            <a:r>
              <a:rPr sz="1800" spc="5" dirty="0">
                <a:latin typeface="Arial"/>
                <a:cs typeface="Arial"/>
              </a:rPr>
              <a:t>sensor </a:t>
            </a:r>
            <a:r>
              <a:rPr sz="1800" dirty="0">
                <a:latin typeface="Arial"/>
                <a:cs typeface="Arial"/>
              </a:rPr>
              <a:t>(temperature, brightness, humidity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etc.)</a:t>
            </a:r>
          </a:p>
          <a:p>
            <a:pPr marL="544195" indent="-344170">
              <a:lnSpc>
                <a:spcPct val="100000"/>
              </a:lnSpc>
              <a:buAutoNum type="arabicPeriod" startAt="4"/>
              <a:tabLst>
                <a:tab pos="544195" algn="l"/>
                <a:tab pos="544830" algn="l"/>
              </a:tabLst>
            </a:pPr>
            <a:r>
              <a:rPr sz="1800" dirty="0">
                <a:latin typeface="Arial"/>
                <a:cs typeface="Arial"/>
              </a:rPr>
              <a:t>Sheet </a:t>
            </a:r>
            <a:r>
              <a:rPr sz="1800" spc="-10" dirty="0">
                <a:latin typeface="Arial"/>
                <a:cs typeface="Arial"/>
              </a:rPr>
              <a:t>sensor, </a:t>
            </a:r>
            <a:r>
              <a:rPr sz="1800" dirty="0">
                <a:latin typeface="Arial"/>
                <a:cs typeface="Arial"/>
              </a:rPr>
              <a:t>health care sensors for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driver</a:t>
            </a:r>
          </a:p>
          <a:p>
            <a:pPr marL="544195" indent="-344170">
              <a:lnSpc>
                <a:spcPts val="2150"/>
              </a:lnSpc>
              <a:buAutoNum type="arabicPeriod" startAt="4"/>
              <a:tabLst>
                <a:tab pos="544195" algn="l"/>
                <a:tab pos="544830" algn="l"/>
              </a:tabLst>
            </a:pPr>
            <a:r>
              <a:rPr sz="1800" dirty="0">
                <a:latin typeface="Arial"/>
                <a:cs typeface="Arial"/>
              </a:rPr>
              <a:t>Sheet </a:t>
            </a:r>
            <a:r>
              <a:rPr sz="1800" spc="-10" dirty="0">
                <a:latin typeface="Arial"/>
                <a:cs typeface="Arial"/>
              </a:rPr>
              <a:t>sensor, </a:t>
            </a:r>
            <a:r>
              <a:rPr sz="1800" dirty="0">
                <a:latin typeface="Arial"/>
                <a:cs typeface="Arial"/>
              </a:rPr>
              <a:t>health care sensors for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passenger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4469" y="2774941"/>
            <a:ext cx="64928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B0F0"/>
                </a:solidFill>
                <a:latin typeface="Arial"/>
                <a:cs typeface="Arial"/>
              </a:rPr>
              <a:t>Use </a:t>
            </a:r>
            <a:r>
              <a:rPr sz="1800" spc="5" dirty="0">
                <a:solidFill>
                  <a:srgbClr val="00B0F0"/>
                </a:solidFill>
                <a:latin typeface="Arial"/>
                <a:cs typeface="Arial"/>
              </a:rPr>
              <a:t>case </a:t>
            </a:r>
            <a:r>
              <a:rPr sz="1800" dirty="0">
                <a:solidFill>
                  <a:srgbClr val="00B0F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00B0F0"/>
                </a:solidFill>
                <a:latin typeface="Arial"/>
                <a:cs typeface="Arial"/>
              </a:rPr>
              <a:t>Vehicle </a:t>
            </a:r>
            <a:r>
              <a:rPr sz="1800" dirty="0">
                <a:solidFill>
                  <a:srgbClr val="00B0F0"/>
                </a:solidFill>
                <a:latin typeface="Arial"/>
                <a:cs typeface="Arial"/>
              </a:rPr>
              <a:t>Body </a:t>
            </a:r>
            <a:r>
              <a:rPr sz="1800" spc="-5" dirty="0">
                <a:solidFill>
                  <a:srgbClr val="00B0F0"/>
                </a:solidFill>
                <a:latin typeface="Arial"/>
                <a:cs typeface="Arial"/>
              </a:rPr>
              <a:t>Area Network(VBAN) </a:t>
            </a:r>
            <a:r>
              <a:rPr sz="1800" dirty="0">
                <a:solidFill>
                  <a:srgbClr val="00B0F0"/>
                </a:solidFill>
                <a:latin typeface="Arial"/>
                <a:cs typeface="Arial"/>
              </a:rPr>
              <a:t>for Cabin</a:t>
            </a:r>
            <a:r>
              <a:rPr sz="1800" spc="-2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B0F0"/>
                </a:solidFill>
                <a:latin typeface="Arial"/>
                <a:cs typeface="Arial"/>
              </a:rPr>
              <a:t>Room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50592" y="5846064"/>
            <a:ext cx="6483350" cy="600710"/>
          </a:xfrm>
          <a:custGeom>
            <a:avLst/>
            <a:gdLst/>
            <a:ahLst/>
            <a:cxnLst/>
            <a:rect l="l" t="t" r="r" b="b"/>
            <a:pathLst>
              <a:path w="6483350" h="600710">
                <a:moveTo>
                  <a:pt x="0" y="0"/>
                </a:moveTo>
                <a:lnTo>
                  <a:pt x="6483096" y="0"/>
                </a:lnTo>
                <a:lnTo>
                  <a:pt x="6483096" y="600456"/>
                </a:lnTo>
                <a:lnTo>
                  <a:pt x="0" y="6004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2527887" y="5888718"/>
            <a:ext cx="615950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https://media.istockphoto.com/photos/transparent-car-design-wire-model3d-illustration-my-own-car-  </a:t>
            </a:r>
            <a:r>
              <a:rPr sz="1100" dirty="0">
                <a:latin typeface="Arial"/>
                <a:cs typeface="Arial"/>
              </a:rPr>
              <a:t>design-picture-id594040008?k=6&amp;m=594040008&amp;s=612x612&amp;w=0&amp;h=XE8LiBjpM51aB4pH2CFt6-  MT6IvALRPnlxPcac0RXhg=</a:t>
            </a:r>
          </a:p>
        </p:txBody>
      </p:sp>
      <p:sp>
        <p:nvSpPr>
          <p:cNvPr id="28" name="object 28"/>
          <p:cNvSpPr/>
          <p:nvPr/>
        </p:nvSpPr>
        <p:spPr>
          <a:xfrm>
            <a:off x="919822" y="1110805"/>
            <a:ext cx="7263765" cy="256540"/>
          </a:xfrm>
          <a:custGeom>
            <a:avLst/>
            <a:gdLst/>
            <a:ahLst/>
            <a:cxnLst/>
            <a:rect l="l" t="t" r="r" b="b"/>
            <a:pathLst>
              <a:path w="7263765" h="256540">
                <a:moveTo>
                  <a:pt x="0" y="0"/>
                </a:moveTo>
                <a:lnTo>
                  <a:pt x="7263383" y="0"/>
                </a:lnTo>
                <a:lnTo>
                  <a:pt x="7263383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919822" y="1385125"/>
            <a:ext cx="1203960" cy="256540"/>
          </a:xfrm>
          <a:custGeom>
            <a:avLst/>
            <a:gdLst/>
            <a:ahLst/>
            <a:cxnLst/>
            <a:rect l="l" t="t" r="r" b="b"/>
            <a:pathLst>
              <a:path w="1203960" h="256539">
                <a:moveTo>
                  <a:pt x="0" y="0"/>
                </a:moveTo>
                <a:lnTo>
                  <a:pt x="1203960" y="0"/>
                </a:lnTo>
                <a:lnTo>
                  <a:pt x="1203960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51214" y="1385125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2"/>
                </a:lnTo>
              </a:path>
            </a:pathLst>
          </a:custGeom>
          <a:ln w="548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2178646" y="1385125"/>
            <a:ext cx="844550" cy="256540"/>
          </a:xfrm>
          <a:custGeom>
            <a:avLst/>
            <a:gdLst/>
            <a:ahLst/>
            <a:cxnLst/>
            <a:rect l="l" t="t" r="r" b="b"/>
            <a:pathLst>
              <a:path w="844550" h="256539">
                <a:moveTo>
                  <a:pt x="0" y="0"/>
                </a:moveTo>
                <a:lnTo>
                  <a:pt x="844295" y="0"/>
                </a:lnTo>
                <a:lnTo>
                  <a:pt x="844295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050374" y="1385125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2"/>
                </a:lnTo>
              </a:path>
            </a:pathLst>
          </a:custGeom>
          <a:ln w="548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3077806" y="1385125"/>
            <a:ext cx="241300" cy="256540"/>
          </a:xfrm>
          <a:custGeom>
            <a:avLst/>
            <a:gdLst/>
            <a:ahLst/>
            <a:cxnLst/>
            <a:rect l="l" t="t" r="r" b="b"/>
            <a:pathLst>
              <a:path w="241300" h="256539">
                <a:moveTo>
                  <a:pt x="0" y="0"/>
                </a:moveTo>
                <a:lnTo>
                  <a:pt x="240792" y="0"/>
                </a:lnTo>
                <a:lnTo>
                  <a:pt x="240792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318598" y="1385125"/>
            <a:ext cx="64135" cy="256540"/>
          </a:xfrm>
          <a:custGeom>
            <a:avLst/>
            <a:gdLst/>
            <a:ahLst/>
            <a:cxnLst/>
            <a:rect l="l" t="t" r="r" b="b"/>
            <a:pathLst>
              <a:path w="64135" h="256539">
                <a:moveTo>
                  <a:pt x="0" y="0"/>
                </a:moveTo>
                <a:lnTo>
                  <a:pt x="64008" y="0"/>
                </a:lnTo>
                <a:lnTo>
                  <a:pt x="64008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382606" y="1385125"/>
            <a:ext cx="3874135" cy="256540"/>
          </a:xfrm>
          <a:custGeom>
            <a:avLst/>
            <a:gdLst/>
            <a:ahLst/>
            <a:cxnLst/>
            <a:rect l="l" t="t" r="r" b="b"/>
            <a:pathLst>
              <a:path w="3874134" h="256539">
                <a:moveTo>
                  <a:pt x="0" y="0"/>
                </a:moveTo>
                <a:lnTo>
                  <a:pt x="3874007" y="0"/>
                </a:lnTo>
                <a:lnTo>
                  <a:pt x="3874007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526526" y="1086418"/>
            <a:ext cx="7611109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065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Motivation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extend </a:t>
            </a:r>
            <a:r>
              <a:rPr sz="1800" dirty="0">
                <a:latin typeface="Arial"/>
                <a:cs typeface="Arial"/>
              </a:rPr>
              <a:t>human </a:t>
            </a:r>
            <a:r>
              <a:rPr sz="1800" spc="-5" dirty="0">
                <a:latin typeface="Arial"/>
                <a:cs typeface="Arial"/>
              </a:rPr>
              <a:t>BAN(HBAN)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VBAN </a:t>
            </a:r>
            <a:r>
              <a:rPr sz="1800" dirty="0">
                <a:latin typeface="Arial"/>
                <a:cs typeface="Arial"/>
              </a:rPr>
              <a:t>is to promote </a:t>
            </a:r>
            <a:r>
              <a:rPr sz="1800" spc="5" dirty="0">
                <a:latin typeface="Arial"/>
                <a:cs typeface="Arial"/>
              </a:rPr>
              <a:t>much  </a:t>
            </a:r>
            <a:r>
              <a:rPr sz="1800" dirty="0">
                <a:latin typeface="Arial"/>
                <a:cs typeface="Arial"/>
              </a:rPr>
              <a:t>dependable services by interaction </a:t>
            </a:r>
            <a:r>
              <a:rPr sz="1800" spc="-5" dirty="0">
                <a:latin typeface="Arial"/>
                <a:cs typeface="Arial"/>
              </a:rPr>
              <a:t>between HBAN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VBAN.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494093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Use 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case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Vehicle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Body</a:t>
            </a:r>
            <a:r>
              <a:rPr sz="1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Area Network(VBAN)	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 Engine</a:t>
            </a:r>
            <a:r>
              <a:rPr sz="18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Room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B2AF6FC5-FE73-4348-B54F-F27F66AF92B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7CC7DF14-3C30-40CA-9339-CCB69DE4F4FC}"/>
              </a:ext>
            </a:extLst>
          </p:cNvPr>
          <p:cNvSpPr txBox="1"/>
          <p:nvPr/>
        </p:nvSpPr>
        <p:spPr>
          <a:xfrm>
            <a:off x="5105400" y="392176"/>
            <a:ext cx="336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802.15-21-002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A2BE4EEE-935C-4EAD-B175-AB9453897506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3DDD678E-8248-4D77-BCD9-0049AE3CE603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4A677A5-7E89-3C63-A087-DFD0263DC5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16</a:t>
            </a:fld>
            <a:endParaRPr lang="en-US" altLang="ja-JP"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6296" y="567944"/>
            <a:ext cx="7167880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6530">
              <a:lnSpc>
                <a:spcPct val="100000"/>
              </a:lnSpc>
              <a:tabLst>
                <a:tab pos="1082040" algn="l"/>
              </a:tabLst>
            </a:pPr>
            <a:r>
              <a:rPr sz="2800" b="1" dirty="0">
                <a:latin typeface="Arial"/>
                <a:cs typeface="Arial"/>
              </a:rPr>
              <a:t>1.12	</a:t>
            </a:r>
            <a:r>
              <a:rPr sz="2800" b="1" spc="-5" dirty="0">
                <a:latin typeface="Arial"/>
                <a:cs typeface="Arial"/>
              </a:rPr>
              <a:t>Use </a:t>
            </a:r>
            <a:r>
              <a:rPr sz="2800" b="1" dirty="0">
                <a:latin typeface="Arial"/>
                <a:cs typeface="Arial"/>
              </a:rPr>
              <a:t>case </a:t>
            </a:r>
            <a:r>
              <a:rPr sz="2800" b="1" spc="5" dirty="0">
                <a:latin typeface="Arial"/>
                <a:cs typeface="Arial"/>
              </a:rPr>
              <a:t>in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Factory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Manufacturing  </a:t>
            </a:r>
            <a:r>
              <a:rPr sz="2800" b="1" spc="-5" dirty="0">
                <a:latin typeface="Arial"/>
                <a:cs typeface="Arial"/>
              </a:rPr>
              <a:t>Line; </a:t>
            </a:r>
            <a:r>
              <a:rPr sz="2800" b="1" dirty="0">
                <a:latin typeface="Arial"/>
                <a:cs typeface="Arial"/>
              </a:rPr>
              <a:t>Detection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spc="15" dirty="0">
                <a:latin typeface="Arial"/>
                <a:cs typeface="Arial"/>
              </a:rPr>
              <a:t>Twist </a:t>
            </a:r>
            <a:r>
              <a:rPr sz="2800" b="1" spc="-5" dirty="0">
                <a:latin typeface="Arial"/>
                <a:cs typeface="Arial"/>
              </a:rPr>
              <a:t>and </a:t>
            </a:r>
            <a:r>
              <a:rPr sz="2800" b="1" spc="-10" dirty="0">
                <a:latin typeface="Arial"/>
                <a:cs typeface="Arial"/>
              </a:rPr>
              <a:t>Cut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Cables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4752" y="2145792"/>
            <a:ext cx="3450335" cy="2947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71856" y="1764792"/>
            <a:ext cx="1572767" cy="1225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318260" y="2680716"/>
            <a:ext cx="375285" cy="480059"/>
          </a:xfrm>
          <a:custGeom>
            <a:avLst/>
            <a:gdLst/>
            <a:ahLst/>
            <a:cxnLst/>
            <a:rect l="l" t="t" r="r" b="b"/>
            <a:pathLst>
              <a:path w="375285" h="480060">
                <a:moveTo>
                  <a:pt x="0" y="0"/>
                </a:moveTo>
                <a:lnTo>
                  <a:pt x="374700" y="479894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70071" y="3029479"/>
            <a:ext cx="123189" cy="131445"/>
          </a:xfrm>
          <a:custGeom>
            <a:avLst/>
            <a:gdLst/>
            <a:ahLst/>
            <a:cxnLst/>
            <a:rect l="l" t="t" r="r" b="b"/>
            <a:pathLst>
              <a:path w="123189" h="131444">
                <a:moveTo>
                  <a:pt x="105105" y="0"/>
                </a:moveTo>
                <a:lnTo>
                  <a:pt x="122885" y="131127"/>
                </a:lnTo>
                <a:lnTo>
                  <a:pt x="0" y="8206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519427" y="2680716"/>
            <a:ext cx="807720" cy="732790"/>
          </a:xfrm>
          <a:custGeom>
            <a:avLst/>
            <a:gdLst/>
            <a:ahLst/>
            <a:cxnLst/>
            <a:rect l="l" t="t" r="r" b="b"/>
            <a:pathLst>
              <a:path w="807719" h="732789">
                <a:moveTo>
                  <a:pt x="0" y="0"/>
                </a:moveTo>
                <a:lnTo>
                  <a:pt x="807275" y="73262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197252" y="3287153"/>
            <a:ext cx="129539" cy="126364"/>
          </a:xfrm>
          <a:custGeom>
            <a:avLst/>
            <a:gdLst/>
            <a:ahLst/>
            <a:cxnLst/>
            <a:rect l="l" t="t" r="r" b="b"/>
            <a:pathLst>
              <a:path w="129539" h="126364">
                <a:moveTo>
                  <a:pt x="89623" y="0"/>
                </a:moveTo>
                <a:lnTo>
                  <a:pt x="129451" y="126187"/>
                </a:lnTo>
                <a:lnTo>
                  <a:pt x="0" y="9874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242060" y="4585715"/>
            <a:ext cx="179070" cy="215265"/>
          </a:xfrm>
          <a:custGeom>
            <a:avLst/>
            <a:gdLst/>
            <a:ahLst/>
            <a:cxnLst/>
            <a:rect l="l" t="t" r="r" b="b"/>
            <a:pathLst>
              <a:path w="179069" h="215264">
                <a:moveTo>
                  <a:pt x="0" y="0"/>
                </a:moveTo>
                <a:lnTo>
                  <a:pt x="178968" y="21506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296676" y="4670272"/>
            <a:ext cx="124460" cy="130810"/>
          </a:xfrm>
          <a:custGeom>
            <a:avLst/>
            <a:gdLst/>
            <a:ahLst/>
            <a:cxnLst/>
            <a:rect l="l" t="t" r="r" b="b"/>
            <a:pathLst>
              <a:path w="124459" h="130810">
                <a:moveTo>
                  <a:pt x="102501" y="0"/>
                </a:moveTo>
                <a:lnTo>
                  <a:pt x="124358" y="130505"/>
                </a:lnTo>
                <a:lnTo>
                  <a:pt x="0" y="85293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242060" y="2566940"/>
            <a:ext cx="1727835" cy="1697355"/>
          </a:xfrm>
          <a:custGeom>
            <a:avLst/>
            <a:gdLst/>
            <a:ahLst/>
            <a:cxnLst/>
            <a:rect l="l" t="t" r="r" b="b"/>
            <a:pathLst>
              <a:path w="1727835" h="1697354">
                <a:moveTo>
                  <a:pt x="0" y="1697024"/>
                </a:moveTo>
                <a:lnTo>
                  <a:pt x="172744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841235" y="2566948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69">
                <a:moveTo>
                  <a:pt x="93459" y="127660"/>
                </a:moveTo>
                <a:lnTo>
                  <a:pt x="128270" y="0"/>
                </a:lnTo>
                <a:lnTo>
                  <a:pt x="0" y="3253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547615" y="3438144"/>
            <a:ext cx="4520183" cy="3035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38803" y="1920582"/>
            <a:ext cx="8630285" cy="302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9520" marR="50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In order to </a:t>
            </a:r>
            <a:r>
              <a:rPr sz="1800" spc="-5" dirty="0">
                <a:latin typeface="Times New Roman"/>
                <a:cs typeface="Times New Roman"/>
              </a:rPr>
              <a:t>improve </a:t>
            </a:r>
            <a:r>
              <a:rPr sz="1800" dirty="0">
                <a:latin typeface="Times New Roman"/>
                <a:cs typeface="Times New Roman"/>
              </a:rPr>
              <a:t>QoS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controlling  </a:t>
            </a:r>
            <a:r>
              <a:rPr sz="1800" spc="5" dirty="0">
                <a:latin typeface="Times New Roman"/>
                <a:cs typeface="Times New Roman"/>
              </a:rPr>
              <a:t>robots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factory lines, </a:t>
            </a:r>
            <a:r>
              <a:rPr sz="1800" spc="-10" dirty="0">
                <a:latin typeface="Times New Roman"/>
                <a:cs typeface="Times New Roman"/>
              </a:rPr>
              <a:t>real-time  </a:t>
            </a:r>
            <a:r>
              <a:rPr sz="1800" dirty="0">
                <a:latin typeface="Times New Roman"/>
                <a:cs typeface="Times New Roman"/>
              </a:rPr>
              <a:t>sensing and controlling </a:t>
            </a:r>
            <a:r>
              <a:rPr sz="1800" spc="-10" dirty="0">
                <a:latin typeface="Times New Roman"/>
                <a:cs typeface="Times New Roman"/>
              </a:rPr>
              <a:t>with  </a:t>
            </a:r>
            <a:r>
              <a:rPr sz="1800" spc="-5" dirty="0">
                <a:latin typeface="Times New Roman"/>
                <a:cs typeface="Times New Roman"/>
              </a:rPr>
              <a:t>permissible </a:t>
            </a:r>
            <a:r>
              <a:rPr sz="1800" spc="-10" dirty="0">
                <a:latin typeface="Times New Roman"/>
                <a:cs typeface="Times New Roman"/>
              </a:rPr>
              <a:t>feedback </a:t>
            </a:r>
            <a:r>
              <a:rPr sz="1800" dirty="0">
                <a:latin typeface="Times New Roman"/>
                <a:cs typeface="Times New Roman"/>
              </a:rPr>
              <a:t>control </a:t>
            </a:r>
            <a:r>
              <a:rPr sz="1800" spc="5" dirty="0">
                <a:latin typeface="Times New Roman"/>
                <a:cs typeface="Times New Roman"/>
              </a:rPr>
              <a:t>loop  </a:t>
            </a:r>
            <a:r>
              <a:rPr sz="1800" spc="-10" dirty="0">
                <a:latin typeface="Times New Roman"/>
                <a:cs typeface="Times New Roman"/>
              </a:rPr>
              <a:t>must </a:t>
            </a:r>
            <a:r>
              <a:rPr sz="1800" spc="5" dirty="0">
                <a:latin typeface="Times New Roman"/>
                <a:cs typeface="Times New Roman"/>
              </a:rPr>
              <a:t>be </a:t>
            </a:r>
            <a:r>
              <a:rPr sz="1800" spc="-5" dirty="0">
                <a:latin typeface="Times New Roman"/>
                <a:cs typeface="Times New Roman"/>
              </a:rPr>
              <a:t>important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requirement</a:t>
            </a:r>
            <a:endParaRPr sz="1800" dirty="0">
              <a:latin typeface="Times New Roman"/>
              <a:cs typeface="Times New Roman"/>
            </a:endParaRPr>
          </a:p>
          <a:p>
            <a:pPr marL="12700" marR="7421880">
              <a:lnSpc>
                <a:spcPct val="100000"/>
              </a:lnSpc>
              <a:spcBef>
                <a:spcPts val="1330"/>
              </a:spcBef>
            </a:pPr>
            <a:r>
              <a:rPr sz="1600" dirty="0">
                <a:latin typeface="Times New Roman"/>
                <a:cs typeface="Times New Roman"/>
              </a:rPr>
              <a:t>Prediction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and  </a:t>
            </a:r>
            <a:r>
              <a:rPr sz="1600" dirty="0">
                <a:latin typeface="Times New Roman"/>
                <a:cs typeface="Times New Roman"/>
              </a:rPr>
              <a:t>Real-time  </a:t>
            </a:r>
            <a:r>
              <a:rPr sz="1600" spc="-5" dirty="0">
                <a:latin typeface="Times New Roman"/>
                <a:cs typeface="Times New Roman"/>
              </a:rPr>
              <a:t>Detection of  twist </a:t>
            </a:r>
            <a:r>
              <a:rPr sz="1600" spc="5" dirty="0">
                <a:latin typeface="Times New Roman"/>
                <a:cs typeface="Times New Roman"/>
              </a:rPr>
              <a:t>and cut  in </a:t>
            </a:r>
            <a:r>
              <a:rPr sz="1600" dirty="0">
                <a:latin typeface="Times New Roman"/>
                <a:cs typeface="Times New Roman"/>
              </a:rPr>
              <a:t>signal </a:t>
            </a:r>
            <a:r>
              <a:rPr sz="1600" spc="5" dirty="0">
                <a:latin typeface="Times New Roman"/>
                <a:cs typeface="Times New Roman"/>
              </a:rPr>
              <a:t>and  </a:t>
            </a:r>
            <a:r>
              <a:rPr sz="1600" spc="-10" dirty="0">
                <a:latin typeface="Times New Roman"/>
                <a:cs typeface="Times New Roman"/>
              </a:rPr>
              <a:t>power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cables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8C8F0F08-E675-43CF-8E09-1B5927DB29A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AD1C89C2-58D9-492B-BCC8-113D8923D56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CCA0C6FC-E319-4A36-9056-A8B72F6124D5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B38B2CD1-C59F-4C7B-B1C8-7A90786DCF1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F8F314D-7273-43CE-A6B0-631274B5BBBD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01ED47-F027-5FB7-559F-4C817DFBA9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17</a:t>
            </a:fld>
            <a:endParaRPr lang="en-US" altLang="ja-JP"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89677" y="2452019"/>
            <a:ext cx="6056630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509270" algn="l"/>
              </a:tabLst>
            </a:pPr>
            <a:r>
              <a:rPr sz="2800" b="1" dirty="0">
                <a:latin typeface="Arial"/>
                <a:cs typeface="Arial"/>
              </a:rPr>
              <a:t>2.	</a:t>
            </a:r>
            <a:r>
              <a:rPr sz="2800" b="1" spc="-5" dirty="0">
                <a:latin typeface="Arial"/>
                <a:cs typeface="Arial"/>
              </a:rPr>
              <a:t>Short Review of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WBAN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Standard  IEEE802.15.6-2012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6965BFC5-5957-4A2B-B152-2A495AE674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5BCE2C4B-4F9E-434A-9FB2-94EBD6C7E7F4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8663B1AE-75A3-4B3C-A6F0-F3854BB894A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4AC558F-D4C7-4CA1-0AFD-F95B6CF1D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18</a:t>
            </a:fld>
            <a:endParaRPr lang="en-US" altLang="ja-JP" spc="-1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69C158-CA7E-4740-6642-19E25B27DC0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9544" y="401054"/>
            <a:ext cx="1600200" cy="215444"/>
          </a:xfrm>
        </p:spPr>
        <p:txBody>
          <a:bodyPr/>
          <a:lstStyle/>
          <a:p>
            <a:r>
              <a:rPr lang="en-US" altLang="ja-JP"/>
              <a:t>July 2022</a:t>
            </a:r>
            <a:endParaRPr lang="en-US" altLang="ja-JP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CC2B9198-1F1F-1CCC-C4B4-2C8457FF66EC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381000" y="665202"/>
            <a:ext cx="8839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0" marR="5080" indent="-1332230">
              <a:lnSpc>
                <a:spcPct val="100000"/>
              </a:lnSpc>
            </a:pPr>
            <a:r>
              <a:rPr spc="5" dirty="0"/>
              <a:t>2.1 </a:t>
            </a:r>
            <a:r>
              <a:rPr dirty="0"/>
              <a:t>Standard </a:t>
            </a:r>
            <a:r>
              <a:rPr spc="-5" dirty="0"/>
              <a:t>of </a:t>
            </a:r>
            <a:r>
              <a:rPr spc="5" dirty="0"/>
              <a:t>Medical </a:t>
            </a:r>
            <a:r>
              <a:rPr dirty="0"/>
              <a:t>Wireless Body</a:t>
            </a:r>
            <a:r>
              <a:rPr spc="-285" dirty="0"/>
              <a:t> </a:t>
            </a:r>
            <a:r>
              <a:rPr spc="-20" dirty="0"/>
              <a:t>Area  </a:t>
            </a:r>
            <a:r>
              <a:rPr spc="-5" dirty="0"/>
              <a:t>Network(BAN);IEEE802.15.6</a:t>
            </a:r>
          </a:p>
        </p:txBody>
      </p:sp>
      <p:sp>
        <p:nvSpPr>
          <p:cNvPr id="78" name="フッター プレースホルダー 77">
            <a:extLst>
              <a:ext uri="{FF2B5EF4-FFF2-40B4-BE49-F238E27FC236}">
                <a16:creationId xmlns:a16="http://schemas.microsoft.com/office/drawing/2014/main" id="{21028C78-6453-4A47-987E-B6DF5773B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4736" y="6586312"/>
            <a:ext cx="3837637" cy="305099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 dirty="0"/>
              <a:t>Ryuji Kohno’(, Takumi Kobayashi (YNU/YRP-IAI)</a:t>
            </a:r>
            <a:endParaRPr lang="en-US" spc="-5" dirty="0"/>
          </a:p>
        </p:txBody>
      </p:sp>
      <p:sp>
        <p:nvSpPr>
          <p:cNvPr id="5" name="object 5"/>
          <p:cNvSpPr/>
          <p:nvPr/>
        </p:nvSpPr>
        <p:spPr>
          <a:xfrm>
            <a:off x="5436108" y="4866132"/>
            <a:ext cx="1225550" cy="932815"/>
          </a:xfrm>
          <a:custGeom>
            <a:avLst/>
            <a:gdLst/>
            <a:ahLst/>
            <a:cxnLst/>
            <a:rect l="l" t="t" r="r" b="b"/>
            <a:pathLst>
              <a:path w="1225550" h="932814">
                <a:moveTo>
                  <a:pt x="0" y="0"/>
                </a:moveTo>
                <a:lnTo>
                  <a:pt x="1225295" y="0"/>
                </a:lnTo>
                <a:lnTo>
                  <a:pt x="1225295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44736" y="4868927"/>
            <a:ext cx="1007110" cy="89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802.15.4b</a:t>
            </a:r>
            <a:endParaRPr sz="1600" dirty="0">
              <a:latin typeface="Arial"/>
              <a:cs typeface="Arial"/>
            </a:endParaRPr>
          </a:p>
          <a:p>
            <a:pPr marL="12700" marR="5080" indent="6350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Revision &amp;  </a:t>
            </a:r>
            <a:r>
              <a:rPr sz="1400" spc="-15" dirty="0">
                <a:latin typeface="Arial"/>
                <a:cs typeface="Arial"/>
              </a:rPr>
              <a:t>Modification 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15.4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MAC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0483" y="3424428"/>
            <a:ext cx="1442085" cy="719455"/>
          </a:xfrm>
          <a:custGeom>
            <a:avLst/>
            <a:gdLst/>
            <a:ahLst/>
            <a:cxnLst/>
            <a:rect l="l" t="t" r="r" b="b"/>
            <a:pathLst>
              <a:path w="1442085" h="719454">
                <a:moveTo>
                  <a:pt x="0" y="0"/>
                </a:moveTo>
                <a:lnTo>
                  <a:pt x="1441704" y="0"/>
                </a:lnTo>
                <a:lnTo>
                  <a:pt x="1441704" y="719327"/>
                </a:lnTo>
                <a:lnTo>
                  <a:pt x="0" y="719327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301333" y="3427477"/>
            <a:ext cx="105600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802.15.3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PHY </a:t>
            </a:r>
            <a:r>
              <a:rPr sz="1400" spc="-10" dirty="0">
                <a:latin typeface="Arial"/>
                <a:cs typeface="Arial"/>
              </a:rPr>
              <a:t>for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High  Rate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WPAN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8588" y="2488692"/>
            <a:ext cx="1304925" cy="509270"/>
          </a:xfrm>
          <a:custGeom>
            <a:avLst/>
            <a:gdLst/>
            <a:ahLst/>
            <a:cxnLst/>
            <a:rect l="l" t="t" r="r" b="b"/>
            <a:pathLst>
              <a:path w="1304925" h="509269">
                <a:moveTo>
                  <a:pt x="0" y="0"/>
                </a:moveTo>
                <a:lnTo>
                  <a:pt x="1304543" y="0"/>
                </a:lnTo>
                <a:lnTo>
                  <a:pt x="1304543" y="509015"/>
                </a:lnTo>
                <a:lnTo>
                  <a:pt x="0" y="50901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519203" y="2492439"/>
            <a:ext cx="110236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I</a:t>
            </a:r>
            <a:r>
              <a:rPr sz="1600" spc="10" dirty="0">
                <a:latin typeface="Arial"/>
                <a:cs typeface="Arial"/>
              </a:rPr>
              <a:t>EEE</a:t>
            </a:r>
            <a:r>
              <a:rPr sz="1600" spc="-10" dirty="0">
                <a:latin typeface="Arial"/>
                <a:cs typeface="Arial"/>
              </a:rPr>
              <a:t>802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30" dirty="0">
                <a:latin typeface="Arial"/>
                <a:cs typeface="Arial"/>
              </a:rPr>
              <a:t>1</a:t>
            </a:r>
            <a:r>
              <a:rPr sz="1600" dirty="0">
                <a:latin typeface="Arial"/>
                <a:cs typeface="Arial"/>
              </a:rPr>
              <a:t>1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Wireless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13332" y="3433571"/>
            <a:ext cx="1438910" cy="932815"/>
          </a:xfrm>
          <a:custGeom>
            <a:avLst/>
            <a:gdLst/>
            <a:ahLst/>
            <a:cxnLst/>
            <a:rect l="l" t="t" r="r" b="b"/>
            <a:pathLst>
              <a:path w="1438910" h="932814">
                <a:moveTo>
                  <a:pt x="0" y="0"/>
                </a:moveTo>
                <a:lnTo>
                  <a:pt x="1438656" y="0"/>
                </a:lnTo>
                <a:lnTo>
                  <a:pt x="1438656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593011" y="3437002"/>
            <a:ext cx="1275080" cy="89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802.15.2</a:t>
            </a:r>
            <a:endParaRPr sz="1600" dirty="0">
              <a:latin typeface="Arial"/>
              <a:cs typeface="Arial"/>
            </a:endParaRPr>
          </a:p>
          <a:p>
            <a:pPr marL="12065" marR="5080" indent="-2540" algn="ctr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Arial"/>
                <a:cs typeface="Arial"/>
              </a:rPr>
              <a:t>Coexistence  between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WPAN  </a:t>
            </a:r>
            <a:r>
              <a:rPr sz="1400" spc="-15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WLAN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9347" y="3265932"/>
            <a:ext cx="7546975" cy="15240"/>
          </a:xfrm>
          <a:custGeom>
            <a:avLst/>
            <a:gdLst/>
            <a:ahLst/>
            <a:cxnLst/>
            <a:rect l="l" t="t" r="r" b="b"/>
            <a:pathLst>
              <a:path w="7546975" h="15239">
                <a:moveTo>
                  <a:pt x="0" y="15239"/>
                </a:moveTo>
                <a:lnTo>
                  <a:pt x="75468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208276" y="32811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796795" y="2351532"/>
            <a:ext cx="5852160" cy="3175"/>
          </a:xfrm>
          <a:custGeom>
            <a:avLst/>
            <a:gdLst/>
            <a:ahLst/>
            <a:cxnLst/>
            <a:rect l="l" t="t" r="r" b="b"/>
            <a:pathLst>
              <a:path w="5852159" h="3175">
                <a:moveTo>
                  <a:pt x="5852160" y="0"/>
                </a:moveTo>
                <a:lnTo>
                  <a:pt x="0" y="304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216140" y="32811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720084" y="3287267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951988" y="2351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808988" y="2351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484876" y="32811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350508" y="3424428"/>
            <a:ext cx="1353820" cy="722630"/>
          </a:xfrm>
          <a:custGeom>
            <a:avLst/>
            <a:gdLst/>
            <a:ahLst/>
            <a:cxnLst/>
            <a:rect l="l" t="t" r="r" b="b"/>
            <a:pathLst>
              <a:path w="1353820" h="722629">
                <a:moveTo>
                  <a:pt x="0" y="0"/>
                </a:moveTo>
                <a:lnTo>
                  <a:pt x="1353312" y="0"/>
                </a:lnTo>
                <a:lnTo>
                  <a:pt x="1353312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6449951" y="3429064"/>
            <a:ext cx="115062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802.15.5</a:t>
            </a:r>
            <a:endParaRPr sz="16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WPAN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Mesh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Network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32020" y="2991611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132332" y="2488692"/>
            <a:ext cx="1009015" cy="502920"/>
          </a:xfrm>
          <a:custGeom>
            <a:avLst/>
            <a:gdLst/>
            <a:ahLst/>
            <a:cxnLst/>
            <a:rect l="l" t="t" r="r" b="b"/>
            <a:pathLst>
              <a:path w="1009014" h="502919">
                <a:moveTo>
                  <a:pt x="0" y="0"/>
                </a:moveTo>
                <a:lnTo>
                  <a:pt x="1008888" y="0"/>
                </a:lnTo>
                <a:lnTo>
                  <a:pt x="1008888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4732020" y="234238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99516" y="2354579"/>
            <a:ext cx="1137285" cy="0"/>
          </a:xfrm>
          <a:custGeom>
            <a:avLst/>
            <a:gdLst/>
            <a:ahLst/>
            <a:cxnLst/>
            <a:rect l="l" t="t" r="r" b="b"/>
            <a:pathLst>
              <a:path w="1137285">
                <a:moveTo>
                  <a:pt x="1136904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985259" y="2488692"/>
            <a:ext cx="1414780" cy="509270"/>
          </a:xfrm>
          <a:custGeom>
            <a:avLst/>
            <a:gdLst/>
            <a:ahLst/>
            <a:cxnLst/>
            <a:rect l="l" t="t" r="r" b="b"/>
            <a:pathLst>
              <a:path w="1414779" h="509269">
                <a:moveTo>
                  <a:pt x="0" y="0"/>
                </a:moveTo>
                <a:lnTo>
                  <a:pt x="1414272" y="0"/>
                </a:lnTo>
                <a:lnTo>
                  <a:pt x="1414272" y="509015"/>
                </a:lnTo>
                <a:lnTo>
                  <a:pt x="0" y="509015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985259" y="2488692"/>
            <a:ext cx="1414780" cy="509270"/>
          </a:xfrm>
          <a:custGeom>
            <a:avLst/>
            <a:gdLst/>
            <a:ahLst/>
            <a:cxnLst/>
            <a:rect l="l" t="t" r="r" b="b"/>
            <a:pathLst>
              <a:path w="1414779" h="509269">
                <a:moveTo>
                  <a:pt x="0" y="0"/>
                </a:moveTo>
                <a:lnTo>
                  <a:pt x="1414272" y="0"/>
                </a:lnTo>
                <a:lnTo>
                  <a:pt x="1414272" y="509015"/>
                </a:lnTo>
                <a:lnTo>
                  <a:pt x="0" y="50901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4133405" y="2492439"/>
            <a:ext cx="111633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IEEE802.15</a:t>
            </a: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Wireless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PAN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6700" y="3418332"/>
            <a:ext cx="1115695" cy="1030605"/>
          </a:xfrm>
          <a:custGeom>
            <a:avLst/>
            <a:gdLst/>
            <a:ahLst/>
            <a:cxnLst/>
            <a:rect l="l" t="t" r="r" b="b"/>
            <a:pathLst>
              <a:path w="1115695" h="1030604">
                <a:moveTo>
                  <a:pt x="0" y="0"/>
                </a:moveTo>
                <a:lnTo>
                  <a:pt x="1115568" y="0"/>
                </a:lnTo>
                <a:lnTo>
                  <a:pt x="1115568" y="1030224"/>
                </a:lnTo>
                <a:lnTo>
                  <a:pt x="0" y="103022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377306" y="3438584"/>
            <a:ext cx="88900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ue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oo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h</a:t>
            </a:r>
          </a:p>
        </p:txBody>
      </p:sp>
      <p:sp>
        <p:nvSpPr>
          <p:cNvPr id="32" name="object 32"/>
          <p:cNvSpPr/>
          <p:nvPr/>
        </p:nvSpPr>
        <p:spPr>
          <a:xfrm>
            <a:off x="4768596" y="3424428"/>
            <a:ext cx="1438910" cy="719455"/>
          </a:xfrm>
          <a:custGeom>
            <a:avLst/>
            <a:gdLst/>
            <a:ahLst/>
            <a:cxnLst/>
            <a:rect l="l" t="t" r="r" b="b"/>
            <a:pathLst>
              <a:path w="1438910" h="719454">
                <a:moveTo>
                  <a:pt x="0" y="0"/>
                </a:moveTo>
                <a:lnTo>
                  <a:pt x="1438655" y="0"/>
                </a:lnTo>
                <a:lnTo>
                  <a:pt x="1438655" y="719327"/>
                </a:lnTo>
                <a:lnTo>
                  <a:pt x="0" y="719327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4806975" y="3427477"/>
            <a:ext cx="108712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802.15.4</a:t>
            </a:r>
            <a:endParaRPr sz="1600" dirty="0">
              <a:latin typeface="Arial"/>
              <a:cs typeface="Arial"/>
            </a:endParaRPr>
          </a:p>
          <a:p>
            <a:pPr marL="12700" marR="762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PHY </a:t>
            </a:r>
            <a:r>
              <a:rPr sz="1400" spc="-10" dirty="0">
                <a:latin typeface="Arial"/>
                <a:cs typeface="Arial"/>
              </a:rPr>
              <a:t>for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Low  </a:t>
            </a:r>
            <a:r>
              <a:rPr sz="1400" spc="-10" dirty="0">
                <a:latin typeface="Arial"/>
                <a:cs typeface="Arial"/>
              </a:rPr>
              <a:t>Rate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WPAN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051" y="4866132"/>
            <a:ext cx="1262380" cy="932815"/>
          </a:xfrm>
          <a:custGeom>
            <a:avLst/>
            <a:gdLst/>
            <a:ahLst/>
            <a:cxnLst/>
            <a:rect l="l" t="t" r="r" b="b"/>
            <a:pathLst>
              <a:path w="1262380" h="932814">
                <a:moveTo>
                  <a:pt x="0" y="0"/>
                </a:moveTo>
                <a:lnTo>
                  <a:pt x="1261872" y="0"/>
                </a:lnTo>
                <a:lnTo>
                  <a:pt x="1261872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177536" y="4868927"/>
            <a:ext cx="97726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802.15.3a</a:t>
            </a:r>
            <a:endParaRPr sz="1600" dirty="0">
              <a:latin typeface="Arial"/>
              <a:cs typeface="Arial"/>
            </a:endParaRPr>
          </a:p>
          <a:p>
            <a:pPr marL="12700" marR="5080" indent="5778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Alternative  </a:t>
            </a:r>
            <a:r>
              <a:rPr sz="1400" spc="-5" dirty="0">
                <a:latin typeface="Arial"/>
                <a:cs typeface="Arial"/>
              </a:rPr>
              <a:t>PHY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15.3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74364" y="472287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467868" y="47289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305811" y="472287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699004" y="4866132"/>
            <a:ext cx="1228725" cy="932815"/>
          </a:xfrm>
          <a:custGeom>
            <a:avLst/>
            <a:gdLst/>
            <a:ahLst/>
            <a:cxnLst/>
            <a:rect l="l" t="t" r="r" b="b"/>
            <a:pathLst>
              <a:path w="1228725" h="932814">
                <a:moveTo>
                  <a:pt x="0" y="0"/>
                </a:moveTo>
                <a:lnTo>
                  <a:pt x="1228344" y="0"/>
                </a:lnTo>
                <a:lnTo>
                  <a:pt x="1228344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2850578" y="4868927"/>
            <a:ext cx="919480" cy="89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802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15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3c</a:t>
            </a:r>
            <a:endParaRPr sz="1600" dirty="0">
              <a:latin typeface="Arial"/>
              <a:cs typeface="Arial"/>
            </a:endParaRPr>
          </a:p>
          <a:p>
            <a:pPr marL="33655" marR="22860" indent="635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PHY in  </a:t>
            </a:r>
            <a:r>
              <a:rPr sz="1400" spc="-10" dirty="0">
                <a:latin typeface="Arial"/>
                <a:cs typeface="Arial"/>
              </a:rPr>
              <a:t>Millimeter  </a:t>
            </a:r>
            <a:r>
              <a:rPr sz="1400" spc="-15" dirty="0">
                <a:latin typeface="Arial"/>
                <a:cs typeface="Arial"/>
              </a:rPr>
              <a:t>wave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band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01211" y="4116323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7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388363" y="4866132"/>
            <a:ext cx="1240790" cy="963294"/>
          </a:xfrm>
          <a:custGeom>
            <a:avLst/>
            <a:gdLst/>
            <a:ahLst/>
            <a:cxnLst/>
            <a:rect l="l" t="t" r="r" b="b"/>
            <a:pathLst>
              <a:path w="1240789" h="963295">
                <a:moveTo>
                  <a:pt x="0" y="0"/>
                </a:moveTo>
                <a:lnTo>
                  <a:pt x="1240536" y="0"/>
                </a:lnTo>
                <a:lnTo>
                  <a:pt x="1240536" y="963168"/>
                </a:lnTo>
                <a:lnTo>
                  <a:pt x="0" y="96316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1493583" y="4868927"/>
            <a:ext cx="102933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802.15.3b</a:t>
            </a:r>
            <a:endParaRPr sz="1600" dirty="0">
              <a:latin typeface="Arial"/>
              <a:cs typeface="Arial"/>
            </a:endParaRPr>
          </a:p>
          <a:p>
            <a:pPr marL="243840" marR="5080" indent="-231775">
              <a:lnSpc>
                <a:spcPct val="100000"/>
              </a:lnSpc>
              <a:spcBef>
                <a:spcPts val="5"/>
              </a:spcBef>
            </a:pPr>
            <a:r>
              <a:rPr sz="1400" spc="-45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enan</a:t>
            </a:r>
            <a:r>
              <a:rPr sz="1400" spc="-5" dirty="0">
                <a:latin typeface="Arial"/>
                <a:cs typeface="Arial"/>
              </a:rPr>
              <a:t>ce 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15.3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34340" y="4719828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400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6819900" y="472287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4838700" y="471982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545835" y="4116323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7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3997452" y="4866132"/>
            <a:ext cx="1369060" cy="914400"/>
          </a:xfrm>
          <a:custGeom>
            <a:avLst/>
            <a:gdLst/>
            <a:ahLst/>
            <a:cxnLst/>
            <a:rect l="l" t="t" r="r" b="b"/>
            <a:pathLst>
              <a:path w="1369060" h="914400">
                <a:moveTo>
                  <a:pt x="0" y="0"/>
                </a:moveTo>
                <a:lnTo>
                  <a:pt x="1368552" y="0"/>
                </a:lnTo>
                <a:lnTo>
                  <a:pt x="1368552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997452" y="4866132"/>
            <a:ext cx="1369060" cy="914400"/>
          </a:xfrm>
          <a:custGeom>
            <a:avLst/>
            <a:gdLst/>
            <a:ahLst/>
            <a:cxnLst/>
            <a:rect l="l" t="t" r="r" b="b"/>
            <a:pathLst>
              <a:path w="1369060" h="914400">
                <a:moveTo>
                  <a:pt x="0" y="0"/>
                </a:moveTo>
                <a:lnTo>
                  <a:pt x="1368552" y="0"/>
                </a:lnTo>
                <a:lnTo>
                  <a:pt x="1368552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4037038" y="4868927"/>
            <a:ext cx="1251585" cy="89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802.15.4a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Arial"/>
                <a:cs typeface="Arial"/>
              </a:rPr>
              <a:t>Low </a:t>
            </a:r>
            <a:r>
              <a:rPr sz="1400" spc="-10" dirty="0">
                <a:latin typeface="Arial"/>
                <a:cs typeface="Arial"/>
              </a:rPr>
              <a:t>rate </a:t>
            </a:r>
            <a:r>
              <a:rPr sz="1400" spc="15" dirty="0">
                <a:latin typeface="Arial"/>
                <a:cs typeface="Arial"/>
              </a:rPr>
              <a:t>UWB  </a:t>
            </a:r>
            <a:r>
              <a:rPr sz="1400" spc="-35" dirty="0">
                <a:latin typeface="Arial"/>
                <a:cs typeface="Arial"/>
              </a:rPr>
              <a:t>PAN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Alternative  </a:t>
            </a:r>
            <a:r>
              <a:rPr sz="1400" spc="-5" dirty="0">
                <a:latin typeface="Arial"/>
                <a:cs typeface="Arial"/>
              </a:rPr>
              <a:t>PHY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15.4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841747" y="4719828"/>
            <a:ext cx="3453765" cy="0"/>
          </a:xfrm>
          <a:custGeom>
            <a:avLst/>
            <a:gdLst/>
            <a:ahLst/>
            <a:cxnLst/>
            <a:rect l="l" t="t" r="r" b="b"/>
            <a:pathLst>
              <a:path w="3453765">
                <a:moveTo>
                  <a:pt x="0" y="0"/>
                </a:moveTo>
                <a:lnTo>
                  <a:pt x="345338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570732" y="20985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88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3061716" y="1732788"/>
            <a:ext cx="1012190" cy="365760"/>
          </a:xfrm>
          <a:custGeom>
            <a:avLst/>
            <a:gdLst/>
            <a:ahLst/>
            <a:cxnLst/>
            <a:rect l="l" t="t" r="r" b="b"/>
            <a:pathLst>
              <a:path w="1012189" h="365760">
                <a:moveTo>
                  <a:pt x="0" y="0"/>
                </a:moveTo>
                <a:lnTo>
                  <a:pt x="1011935" y="0"/>
                </a:lnTo>
                <a:lnTo>
                  <a:pt x="1011935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3061716" y="1732788"/>
            <a:ext cx="1012190" cy="365760"/>
          </a:xfrm>
          <a:custGeom>
            <a:avLst/>
            <a:gdLst/>
            <a:ahLst/>
            <a:cxnLst/>
            <a:rect l="l" t="t" r="r" b="b"/>
            <a:pathLst>
              <a:path w="1012189" h="365760">
                <a:moveTo>
                  <a:pt x="0" y="0"/>
                </a:moveTo>
                <a:lnTo>
                  <a:pt x="1011935" y="0"/>
                </a:lnTo>
                <a:lnTo>
                  <a:pt x="1011935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 txBox="1"/>
          <p:nvPr/>
        </p:nvSpPr>
        <p:spPr>
          <a:xfrm>
            <a:off x="3147631" y="1773293"/>
            <a:ext cx="83439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IEEE802</a:t>
            </a:r>
          </a:p>
        </p:txBody>
      </p:sp>
      <p:sp>
        <p:nvSpPr>
          <p:cNvPr id="56" name="object 56"/>
          <p:cNvSpPr/>
          <p:nvPr/>
        </p:nvSpPr>
        <p:spPr>
          <a:xfrm>
            <a:off x="5594603" y="2488692"/>
            <a:ext cx="1536700" cy="509270"/>
          </a:xfrm>
          <a:custGeom>
            <a:avLst/>
            <a:gdLst/>
            <a:ahLst/>
            <a:cxnLst/>
            <a:rect l="l" t="t" r="r" b="b"/>
            <a:pathLst>
              <a:path w="1536700" h="509269">
                <a:moveTo>
                  <a:pt x="0" y="0"/>
                </a:moveTo>
                <a:lnTo>
                  <a:pt x="1536192" y="0"/>
                </a:lnTo>
                <a:lnTo>
                  <a:pt x="1536192" y="509015"/>
                </a:lnTo>
                <a:lnTo>
                  <a:pt x="0" y="50901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 txBox="1"/>
          <p:nvPr/>
        </p:nvSpPr>
        <p:spPr>
          <a:xfrm>
            <a:off x="5785770" y="2492439"/>
            <a:ext cx="114744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IEEE802.16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Wireless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170676" y="234238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6734556" y="4866132"/>
            <a:ext cx="1152525" cy="932815"/>
          </a:xfrm>
          <a:custGeom>
            <a:avLst/>
            <a:gdLst/>
            <a:ahLst/>
            <a:cxnLst/>
            <a:rect l="l" t="t" r="r" b="b"/>
            <a:pathLst>
              <a:path w="1152525" h="932814">
                <a:moveTo>
                  <a:pt x="0" y="0"/>
                </a:moveTo>
                <a:lnTo>
                  <a:pt x="1152144" y="0"/>
                </a:lnTo>
                <a:lnTo>
                  <a:pt x="1152144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 txBox="1"/>
          <p:nvPr/>
        </p:nvSpPr>
        <p:spPr>
          <a:xfrm>
            <a:off x="6847840" y="4868927"/>
            <a:ext cx="91948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802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15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4c</a:t>
            </a:r>
            <a:endParaRPr sz="1600" dirty="0">
              <a:latin typeface="Arial"/>
              <a:cs typeface="Arial"/>
            </a:endParaRPr>
          </a:p>
          <a:p>
            <a:pPr marL="137160" marR="126364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ne</a:t>
            </a:r>
            <a:r>
              <a:rPr sz="1400" spc="-5" dirty="0">
                <a:latin typeface="Arial"/>
                <a:cs typeface="Arial"/>
              </a:rPr>
              <a:t>se  </a:t>
            </a:r>
            <a:r>
              <a:rPr sz="1400" spc="-10" dirty="0">
                <a:latin typeface="Arial"/>
                <a:cs typeface="Arial"/>
              </a:rPr>
              <a:t>WPAN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935468" y="4866132"/>
            <a:ext cx="1152525" cy="932815"/>
          </a:xfrm>
          <a:custGeom>
            <a:avLst/>
            <a:gdLst/>
            <a:ahLst/>
            <a:cxnLst/>
            <a:rect l="l" t="t" r="r" b="b"/>
            <a:pathLst>
              <a:path w="1152525" h="932814">
                <a:moveTo>
                  <a:pt x="0" y="0"/>
                </a:moveTo>
                <a:lnTo>
                  <a:pt x="1152144" y="0"/>
                </a:lnTo>
                <a:lnTo>
                  <a:pt x="1152144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 txBox="1"/>
          <p:nvPr/>
        </p:nvSpPr>
        <p:spPr>
          <a:xfrm>
            <a:off x="8043450" y="4868927"/>
            <a:ext cx="93091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802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15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4d</a:t>
            </a:r>
            <a:endParaRPr sz="1600" dirty="0">
              <a:latin typeface="Arial"/>
              <a:cs typeface="Arial"/>
            </a:endParaRPr>
          </a:p>
          <a:p>
            <a:pPr marL="85725" marR="7366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J</a:t>
            </a:r>
            <a:r>
              <a:rPr sz="1400" spc="-15" dirty="0">
                <a:latin typeface="Arial"/>
                <a:cs typeface="Arial"/>
              </a:rPr>
              <a:t>apane</a:t>
            </a:r>
            <a:r>
              <a:rPr sz="1400" spc="-5" dirty="0">
                <a:latin typeface="Arial"/>
                <a:cs typeface="Arial"/>
              </a:rPr>
              <a:t>se  </a:t>
            </a:r>
            <a:r>
              <a:rPr sz="1400" spc="-10" dirty="0">
                <a:latin typeface="Arial"/>
                <a:cs typeface="Arial"/>
              </a:rPr>
              <a:t>WPAN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79347" y="32811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5847588" y="471982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8295131" y="471982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 txBox="1"/>
          <p:nvPr/>
        </p:nvSpPr>
        <p:spPr>
          <a:xfrm>
            <a:off x="3776586" y="5796344"/>
            <a:ext cx="189357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5"/>
              </a:lnSpc>
            </a:pPr>
            <a:r>
              <a:rPr sz="1600" spc="-5" dirty="0">
                <a:latin typeface="Arial"/>
                <a:cs typeface="Arial"/>
              </a:rPr>
              <a:t>2007.3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ts val="1655"/>
              </a:lnSpc>
            </a:pPr>
            <a:r>
              <a:rPr sz="1600" spc="-5" dirty="0">
                <a:latin typeface="Arial"/>
                <a:cs typeface="Arial"/>
              </a:rPr>
              <a:t>Standard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Completed</a:t>
            </a:r>
          </a:p>
        </p:txBody>
      </p:sp>
      <p:sp>
        <p:nvSpPr>
          <p:cNvPr id="67" name="object 67"/>
          <p:cNvSpPr/>
          <p:nvPr/>
        </p:nvSpPr>
        <p:spPr>
          <a:xfrm>
            <a:off x="7804404" y="3461003"/>
            <a:ext cx="1228725" cy="722630"/>
          </a:xfrm>
          <a:custGeom>
            <a:avLst/>
            <a:gdLst/>
            <a:ahLst/>
            <a:cxnLst/>
            <a:rect l="l" t="t" r="r" b="b"/>
            <a:pathLst>
              <a:path w="1228725" h="722629">
                <a:moveTo>
                  <a:pt x="0" y="0"/>
                </a:moveTo>
                <a:lnTo>
                  <a:pt x="1228344" y="0"/>
                </a:lnTo>
                <a:lnTo>
                  <a:pt x="1228344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804404" y="3461003"/>
            <a:ext cx="1228725" cy="722630"/>
          </a:xfrm>
          <a:custGeom>
            <a:avLst/>
            <a:gdLst/>
            <a:ahLst/>
            <a:cxnLst/>
            <a:rect l="l" t="t" r="r" b="b"/>
            <a:pathLst>
              <a:path w="1228725" h="722629">
                <a:moveTo>
                  <a:pt x="0" y="0"/>
                </a:moveTo>
                <a:lnTo>
                  <a:pt x="1228344" y="0"/>
                </a:lnTo>
                <a:lnTo>
                  <a:pt x="1228344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 txBox="1"/>
          <p:nvPr/>
        </p:nvSpPr>
        <p:spPr>
          <a:xfrm>
            <a:off x="7864505" y="3465577"/>
            <a:ext cx="110426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ct val="100000"/>
              </a:lnSpc>
            </a:pPr>
            <a:r>
              <a:rPr sz="1600" b="1" spc="-5" dirty="0">
                <a:solidFill>
                  <a:srgbClr val="CC0099"/>
                </a:solidFill>
                <a:latin typeface="Arial"/>
                <a:cs typeface="Arial"/>
              </a:rPr>
              <a:t>802.15.6</a:t>
            </a:r>
            <a:endParaRPr sz="1600" dirty="0">
              <a:latin typeface="Arial"/>
              <a:cs typeface="Arial"/>
            </a:endParaRPr>
          </a:p>
          <a:p>
            <a:pPr marL="12700" marR="5080" indent="176530">
              <a:lnSpc>
                <a:spcPct val="100000"/>
              </a:lnSpc>
              <a:spcBef>
                <a:spcPts val="5"/>
              </a:spcBef>
            </a:pP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Wireless 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Medical</a:t>
            </a:r>
            <a:r>
              <a:rPr sz="14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BAN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426195" y="3265932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28575">
            <a:solidFill>
              <a:srgbClr val="FF66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 txBox="1"/>
          <p:nvPr/>
        </p:nvSpPr>
        <p:spPr>
          <a:xfrm>
            <a:off x="7487042" y="4214106"/>
            <a:ext cx="158559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-3175">
              <a:lnSpc>
                <a:spcPct val="787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2012.2</a:t>
            </a:r>
            <a:r>
              <a:rPr sz="16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Standard 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was</a:t>
            </a:r>
            <a:r>
              <a:rPr sz="1600" b="1" spc="3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Completed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57338" y="6523418"/>
            <a:ext cx="245859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19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9" name="object 3">
            <a:extLst>
              <a:ext uri="{FF2B5EF4-FFF2-40B4-BE49-F238E27FC236}">
                <a16:creationId xmlns:a16="http://schemas.microsoft.com/office/drawing/2014/main" id="{222C7602-1654-4E66-B674-2227616296A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3">
            <a:extLst>
              <a:ext uri="{FF2B5EF4-FFF2-40B4-BE49-F238E27FC236}">
                <a16:creationId xmlns:a16="http://schemas.microsoft.com/office/drawing/2014/main" id="{9C84B02D-6616-4972-8072-E06DBAE03A70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7">
            <a:extLst>
              <a:ext uri="{FF2B5EF4-FFF2-40B4-BE49-F238E27FC236}">
                <a16:creationId xmlns:a16="http://schemas.microsoft.com/office/drawing/2014/main" id="{1949B9C7-BAEE-42EE-BCB9-FAAFF725ABE5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81628" y="1515202"/>
            <a:ext cx="7401559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</a:pPr>
            <a:r>
              <a:rPr lang="en-US" sz="3600" b="1" spc="-5" dirty="0">
                <a:latin typeface="Arial"/>
                <a:cs typeface="Arial"/>
              </a:rPr>
              <a:t>Overview of IG-DEP, SG6a, TG6a and TG15.6ma for Revision </a:t>
            </a:r>
            <a:r>
              <a:rPr sz="3600" b="1" dirty="0">
                <a:latin typeface="Arial"/>
                <a:cs typeface="Arial"/>
              </a:rPr>
              <a:t>of </a:t>
            </a:r>
            <a:r>
              <a:rPr sz="3600" b="1" spc="-5" dirty="0">
                <a:latin typeface="Arial"/>
                <a:cs typeface="Arial"/>
              </a:rPr>
              <a:t>IEEE </a:t>
            </a:r>
            <a:r>
              <a:rPr sz="3600" b="1" spc="-10" dirty="0">
                <a:latin typeface="Arial"/>
                <a:cs typeface="Arial"/>
              </a:rPr>
              <a:t>802.15.6</a:t>
            </a:r>
            <a:r>
              <a:rPr lang="en-US" sz="3600" b="1" spc="-10" dirty="0">
                <a:latin typeface="Arial"/>
                <a:cs typeface="Arial"/>
              </a:rPr>
              <a:t>-2012 Wireless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40" dirty="0">
                <a:latin typeface="Arial"/>
                <a:cs typeface="Arial"/>
              </a:rPr>
              <a:t>BAN  </a:t>
            </a:r>
            <a:r>
              <a:rPr sz="3600" b="1" spc="10" dirty="0">
                <a:latin typeface="Arial"/>
                <a:cs typeface="Arial"/>
              </a:rPr>
              <a:t>with </a:t>
            </a:r>
            <a:r>
              <a:rPr sz="3600" b="1" spc="-5" dirty="0">
                <a:latin typeface="Arial"/>
                <a:cs typeface="Arial"/>
              </a:rPr>
              <a:t>Enhanced</a:t>
            </a:r>
            <a:r>
              <a:rPr sz="3600" b="1" spc="-8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Dependability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3"/>
          </p:nvPr>
        </p:nvSpPr>
        <p:spPr>
          <a:xfrm>
            <a:off x="567639" y="6497055"/>
            <a:ext cx="21336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/>
              <a:t>July 2022</a:t>
            </a:r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364228" y="6474100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2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5140" y="6473210"/>
            <a:ext cx="305816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latin typeface="Times New Roman"/>
                <a:cs typeface="Times New Roman"/>
              </a:rPr>
              <a:t>Ryuji </a:t>
            </a:r>
            <a:r>
              <a:rPr sz="1200" spc="-10" dirty="0">
                <a:latin typeface="Times New Roman"/>
                <a:cs typeface="Times New Roman"/>
              </a:rPr>
              <a:t>Kohno, </a:t>
            </a:r>
            <a:r>
              <a:rPr sz="1200" spc="-25" dirty="0">
                <a:latin typeface="Times New Roman"/>
                <a:cs typeface="Times New Roman"/>
              </a:rPr>
              <a:t>Takumi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Kobayashi(YNU/YRP-IAI)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21" y="4259417"/>
            <a:ext cx="7700009" cy="129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125" marR="615315" indent="85598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Ryuji </a:t>
            </a:r>
            <a:r>
              <a:rPr sz="2800" spc="5" dirty="0">
                <a:latin typeface="Times New Roman"/>
                <a:cs typeface="Times New Roman"/>
              </a:rPr>
              <a:t>Kohno</a:t>
            </a:r>
            <a:r>
              <a:rPr lang="en-US" sz="2800" spc="5" dirty="0">
                <a:latin typeface="Times New Roman"/>
                <a:cs typeface="Times New Roman"/>
              </a:rPr>
              <a:t>, </a:t>
            </a:r>
            <a:r>
              <a:rPr lang="en-US" sz="2800" spc="-5" dirty="0">
                <a:latin typeface="Times New Roman"/>
                <a:cs typeface="Times New Roman"/>
              </a:rPr>
              <a:t>Takumi </a:t>
            </a:r>
            <a:r>
              <a:rPr lang="en-US" sz="2800" dirty="0">
                <a:latin typeface="Times New Roman"/>
                <a:cs typeface="Times New Roman"/>
              </a:rPr>
              <a:t>Kobayashi  Yokohama National University,</a:t>
            </a:r>
            <a:r>
              <a:rPr lang="en-US" sz="2800" spc="-18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Japan(YNU)</a:t>
            </a: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YRP </a:t>
            </a:r>
            <a:r>
              <a:rPr sz="2800" dirty="0">
                <a:latin typeface="Times New Roman"/>
                <a:cs typeface="Times New Roman"/>
              </a:rPr>
              <a:t>International Alliance Institute,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Japan(YRP-IAI)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1782" y="403264"/>
            <a:ext cx="184281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 2022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CDA25EB2-44D1-AB23-53C3-E1175433CA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2</a:t>
            </a:fld>
            <a:endParaRPr lang="en-US" altLang="ja-JP" spc="-10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31F65070-FF1B-E8B4-2130-9ACB4F48E1D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2527" y="621031"/>
            <a:ext cx="724344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2.2 </a:t>
            </a:r>
            <a:r>
              <a:rPr sz="3600" spc="-85" dirty="0"/>
              <a:t>Top </a:t>
            </a:r>
            <a:r>
              <a:rPr sz="3600" spc="-25" dirty="0"/>
              <a:t>View </a:t>
            </a:r>
            <a:r>
              <a:rPr sz="3600" dirty="0"/>
              <a:t>of </a:t>
            </a:r>
            <a:r>
              <a:rPr sz="3600" spc="-5" dirty="0"/>
              <a:t>IEEE Std</a:t>
            </a:r>
            <a:r>
              <a:rPr sz="3600" spc="35" dirty="0"/>
              <a:t> </a:t>
            </a:r>
            <a:r>
              <a:rPr sz="3600" spc="-10" dirty="0"/>
              <a:t>802.15.6</a:t>
            </a:r>
            <a:endParaRPr sz="3600" dirty="0"/>
          </a:p>
        </p:txBody>
      </p:sp>
      <p:sp>
        <p:nvSpPr>
          <p:cNvPr id="59" name="フッター プレースホルダー 58">
            <a:extLst>
              <a:ext uri="{FF2B5EF4-FFF2-40B4-BE49-F238E27FC236}">
                <a16:creationId xmlns:a16="http://schemas.microsoft.com/office/drawing/2014/main" id="{81DFEBCC-8145-41E9-982A-DE3FC0B7B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271447" y="5934886"/>
            <a:ext cx="338772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UWB: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Ultra-wideband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HBC: </a:t>
            </a:r>
            <a:r>
              <a:rPr sz="1600" b="1" dirty="0">
                <a:latin typeface="Arial"/>
                <a:cs typeface="Arial"/>
              </a:rPr>
              <a:t>Human </a:t>
            </a:r>
            <a:r>
              <a:rPr sz="1600" b="1" spc="5" dirty="0">
                <a:latin typeface="Arial"/>
                <a:cs typeface="Arial"/>
              </a:rPr>
              <a:t>body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communication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79064" y="1923288"/>
            <a:ext cx="2283460" cy="500380"/>
          </a:xfrm>
          <a:custGeom>
            <a:avLst/>
            <a:gdLst/>
            <a:ahLst/>
            <a:cxnLst/>
            <a:rect l="l" t="t" r="r" b="b"/>
            <a:pathLst>
              <a:path w="2283460" h="500380">
                <a:moveTo>
                  <a:pt x="0" y="0"/>
                </a:moveTo>
                <a:lnTo>
                  <a:pt x="2282952" y="0"/>
                </a:lnTo>
                <a:lnTo>
                  <a:pt x="2282952" y="499872"/>
                </a:lnTo>
                <a:lnTo>
                  <a:pt x="0" y="4998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323724" y="2032613"/>
            <a:ext cx="1996439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IEEE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802.15.6</a:t>
            </a:r>
          </a:p>
        </p:txBody>
      </p:sp>
      <p:sp>
        <p:nvSpPr>
          <p:cNvPr id="7" name="object 7"/>
          <p:cNvSpPr/>
          <p:nvPr/>
        </p:nvSpPr>
        <p:spPr>
          <a:xfrm>
            <a:off x="240791" y="3121151"/>
            <a:ext cx="2490470" cy="786765"/>
          </a:xfrm>
          <a:custGeom>
            <a:avLst/>
            <a:gdLst/>
            <a:ahLst/>
            <a:cxnLst/>
            <a:rect l="l" t="t" r="r" b="b"/>
            <a:pathLst>
              <a:path w="2490470" h="786764">
                <a:moveTo>
                  <a:pt x="0" y="0"/>
                </a:moveTo>
                <a:lnTo>
                  <a:pt x="2490216" y="0"/>
                </a:lnTo>
                <a:lnTo>
                  <a:pt x="2490216" y="786384"/>
                </a:lnTo>
                <a:lnTo>
                  <a:pt x="0" y="78638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40791" y="3121151"/>
            <a:ext cx="2490470" cy="786765"/>
          </a:xfrm>
          <a:custGeom>
            <a:avLst/>
            <a:gdLst/>
            <a:ahLst/>
            <a:cxnLst/>
            <a:rect l="l" t="t" r="r" b="b"/>
            <a:pathLst>
              <a:path w="2490470" h="786764">
                <a:moveTo>
                  <a:pt x="0" y="0"/>
                </a:moveTo>
                <a:lnTo>
                  <a:pt x="2490216" y="0"/>
                </a:lnTo>
                <a:lnTo>
                  <a:pt x="2490216" y="786384"/>
                </a:lnTo>
                <a:lnTo>
                  <a:pt x="0" y="78638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40791" y="3232639"/>
            <a:ext cx="2490470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955" marR="345440" indent="889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Narrow band </a:t>
            </a:r>
            <a:r>
              <a:rPr sz="1800" spc="-5" dirty="0">
                <a:latin typeface="Arial"/>
                <a:cs typeface="Arial"/>
              </a:rPr>
              <a:t>PHY  </a:t>
            </a:r>
            <a:r>
              <a:rPr sz="1800" dirty="0">
                <a:latin typeface="Arial"/>
                <a:cs typeface="Arial"/>
              </a:rPr>
              <a:t>on-body &amp;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in-body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66872" y="3121151"/>
            <a:ext cx="2024380" cy="786765"/>
          </a:xfrm>
          <a:prstGeom prst="rect">
            <a:avLst/>
          </a:prstGeom>
          <a:solidFill>
            <a:srgbClr val="F2F2F2"/>
          </a:solidFill>
          <a:ln w="25400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600"/>
              </a:spcBef>
            </a:pPr>
            <a:r>
              <a:rPr sz="1800" spc="20" dirty="0">
                <a:latin typeface="Arial"/>
                <a:cs typeface="Arial"/>
              </a:rPr>
              <a:t>UWB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PHY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on-body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94576" y="3121151"/>
            <a:ext cx="1990725" cy="786765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MAC</a:t>
            </a:r>
            <a:endParaRPr sz="1800" dirty="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（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 all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800" spc="-1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）</a:t>
            </a:r>
            <a:endParaRPr sz="1800" dirty="0">
              <a:latin typeface="ＭＳ Ｐゴシック"/>
              <a:cs typeface="ＭＳ Ｐゴシック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23450" y="2764535"/>
            <a:ext cx="1270" cy="294005"/>
          </a:xfrm>
          <a:custGeom>
            <a:avLst/>
            <a:gdLst/>
            <a:ahLst/>
            <a:cxnLst/>
            <a:rect l="l" t="t" r="r" b="b"/>
            <a:pathLst>
              <a:path w="1270" h="294005">
                <a:moveTo>
                  <a:pt x="0" y="293687"/>
                </a:moveTo>
                <a:lnTo>
                  <a:pt x="125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085400" y="3045355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0" y="0"/>
                </a:moveTo>
                <a:lnTo>
                  <a:pt x="37769" y="76365"/>
                </a:lnTo>
                <a:lnTo>
                  <a:pt x="7620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658111" y="2764535"/>
            <a:ext cx="5465445" cy="0"/>
          </a:xfrm>
          <a:custGeom>
            <a:avLst/>
            <a:gdLst/>
            <a:ahLst/>
            <a:cxnLst/>
            <a:rect l="l" t="t" r="r" b="b"/>
            <a:pathLst>
              <a:path w="5465445">
                <a:moveTo>
                  <a:pt x="0" y="0"/>
                </a:moveTo>
                <a:lnTo>
                  <a:pt x="546520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285760" y="2380489"/>
            <a:ext cx="1270" cy="294005"/>
          </a:xfrm>
          <a:custGeom>
            <a:avLst/>
            <a:gdLst/>
            <a:ahLst/>
            <a:cxnLst/>
            <a:rect l="l" t="t" r="r" b="b"/>
            <a:pathLst>
              <a:path w="1270" h="294005">
                <a:moveTo>
                  <a:pt x="0" y="293687"/>
                </a:moveTo>
                <a:lnTo>
                  <a:pt x="127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247712" y="2661307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0" y="0"/>
                </a:moveTo>
                <a:lnTo>
                  <a:pt x="37769" y="76365"/>
                </a:lnTo>
                <a:lnTo>
                  <a:pt x="7620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285760" y="2764535"/>
            <a:ext cx="1270" cy="294005"/>
          </a:xfrm>
          <a:custGeom>
            <a:avLst/>
            <a:gdLst/>
            <a:ahLst/>
            <a:cxnLst/>
            <a:rect l="l" t="t" r="r" b="b"/>
            <a:pathLst>
              <a:path w="1270" h="294005">
                <a:moveTo>
                  <a:pt x="0" y="293687"/>
                </a:moveTo>
                <a:lnTo>
                  <a:pt x="127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247712" y="3045355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0" y="0"/>
                </a:moveTo>
                <a:lnTo>
                  <a:pt x="37769" y="76365"/>
                </a:lnTo>
                <a:lnTo>
                  <a:pt x="7620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679722" y="2764534"/>
            <a:ext cx="1270" cy="294005"/>
          </a:xfrm>
          <a:custGeom>
            <a:avLst/>
            <a:gdLst/>
            <a:ahLst/>
            <a:cxnLst/>
            <a:rect l="l" t="t" r="r" b="b"/>
            <a:pathLst>
              <a:path w="1269" h="294005">
                <a:moveTo>
                  <a:pt x="0" y="293687"/>
                </a:moveTo>
                <a:lnTo>
                  <a:pt x="127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641673" y="304535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0" y="0"/>
                </a:moveTo>
                <a:lnTo>
                  <a:pt x="37769" y="76365"/>
                </a:lnTo>
                <a:lnTo>
                  <a:pt x="7620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06271" y="1242421"/>
            <a:ext cx="1950731" cy="987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914919" y="1120704"/>
            <a:ext cx="2076754" cy="592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311184" y="1955203"/>
            <a:ext cx="1228076" cy="27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973886" y="2382899"/>
            <a:ext cx="926465" cy="240665"/>
          </a:xfrm>
          <a:custGeom>
            <a:avLst/>
            <a:gdLst/>
            <a:ahLst/>
            <a:cxnLst/>
            <a:rect l="l" t="t" r="r" b="b"/>
            <a:pathLst>
              <a:path w="926464" h="240664">
                <a:moveTo>
                  <a:pt x="20675" y="186903"/>
                </a:moveTo>
                <a:lnTo>
                  <a:pt x="482" y="190459"/>
                </a:lnTo>
                <a:lnTo>
                  <a:pt x="1903" y="198356"/>
                </a:lnTo>
                <a:lnTo>
                  <a:pt x="4298" y="205739"/>
                </a:lnTo>
                <a:lnTo>
                  <a:pt x="37160" y="236332"/>
                </a:lnTo>
                <a:lnTo>
                  <a:pt x="64154" y="240061"/>
                </a:lnTo>
                <a:lnTo>
                  <a:pt x="74802" y="239532"/>
                </a:lnTo>
                <a:lnTo>
                  <a:pt x="111926" y="226295"/>
                </a:lnTo>
                <a:lnTo>
                  <a:pt x="118252" y="220559"/>
                </a:lnTo>
                <a:lnTo>
                  <a:pt x="65306" y="220559"/>
                </a:lnTo>
                <a:lnTo>
                  <a:pt x="58800" y="220217"/>
                </a:lnTo>
                <a:lnTo>
                  <a:pt x="25184" y="201470"/>
                </a:lnTo>
                <a:lnTo>
                  <a:pt x="22351" y="194968"/>
                </a:lnTo>
                <a:lnTo>
                  <a:pt x="20675" y="186903"/>
                </a:lnTo>
                <a:close/>
              </a:path>
              <a:path w="926464" h="240664">
                <a:moveTo>
                  <a:pt x="62990" y="71070"/>
                </a:moveTo>
                <a:lnTo>
                  <a:pt x="24739" y="79652"/>
                </a:lnTo>
                <a:lnTo>
                  <a:pt x="0" y="113192"/>
                </a:lnTo>
                <a:lnTo>
                  <a:pt x="1371" y="128902"/>
                </a:lnTo>
                <a:lnTo>
                  <a:pt x="32507" y="156826"/>
                </a:lnTo>
                <a:lnTo>
                  <a:pt x="69767" y="163915"/>
                </a:lnTo>
                <a:lnTo>
                  <a:pt x="78206" y="165358"/>
                </a:lnTo>
                <a:lnTo>
                  <a:pt x="110604" y="194079"/>
                </a:lnTo>
                <a:lnTo>
                  <a:pt x="109473" y="198867"/>
                </a:lnTo>
                <a:lnTo>
                  <a:pt x="72110" y="220266"/>
                </a:lnTo>
                <a:lnTo>
                  <a:pt x="65306" y="220559"/>
                </a:lnTo>
                <a:lnTo>
                  <a:pt x="118252" y="220559"/>
                </a:lnTo>
                <a:lnTo>
                  <a:pt x="130894" y="191896"/>
                </a:lnTo>
                <a:lnTo>
                  <a:pt x="130797" y="185443"/>
                </a:lnTo>
                <a:lnTo>
                  <a:pt x="106478" y="150984"/>
                </a:lnTo>
                <a:lnTo>
                  <a:pt x="62522" y="140828"/>
                </a:lnTo>
                <a:lnTo>
                  <a:pt x="50373" y="138913"/>
                </a:lnTo>
                <a:lnTo>
                  <a:pt x="20789" y="111402"/>
                </a:lnTo>
                <a:lnTo>
                  <a:pt x="23279" y="105382"/>
                </a:lnTo>
                <a:lnTo>
                  <a:pt x="65581" y="90132"/>
                </a:lnTo>
                <a:lnTo>
                  <a:pt x="109638" y="90132"/>
                </a:lnTo>
                <a:lnTo>
                  <a:pt x="109435" y="89837"/>
                </a:lnTo>
                <a:lnTo>
                  <a:pt x="71345" y="71444"/>
                </a:lnTo>
                <a:lnTo>
                  <a:pt x="62990" y="71070"/>
                </a:lnTo>
                <a:close/>
              </a:path>
              <a:path w="926464" h="240664">
                <a:moveTo>
                  <a:pt x="109638" y="90132"/>
                </a:moveTo>
                <a:lnTo>
                  <a:pt x="65581" y="90132"/>
                </a:lnTo>
                <a:lnTo>
                  <a:pt x="73385" y="90942"/>
                </a:lnTo>
                <a:lnTo>
                  <a:pt x="80130" y="92837"/>
                </a:lnTo>
                <a:lnTo>
                  <a:pt x="99148" y="118184"/>
                </a:lnTo>
                <a:lnTo>
                  <a:pt x="119697" y="114818"/>
                </a:lnTo>
                <a:lnTo>
                  <a:pt x="118378" y="107898"/>
                </a:lnTo>
                <a:lnTo>
                  <a:pt x="116228" y="101427"/>
                </a:lnTo>
                <a:lnTo>
                  <a:pt x="113248" y="95407"/>
                </a:lnTo>
                <a:lnTo>
                  <a:pt x="109638" y="90132"/>
                </a:lnTo>
                <a:close/>
              </a:path>
              <a:path w="926464" h="240664">
                <a:moveTo>
                  <a:pt x="199580" y="104137"/>
                </a:moveTo>
                <a:lnTo>
                  <a:pt x="161213" y="124076"/>
                </a:lnTo>
                <a:lnTo>
                  <a:pt x="149657" y="157427"/>
                </a:lnTo>
                <a:lnTo>
                  <a:pt x="149910" y="171676"/>
                </a:lnTo>
                <a:lnTo>
                  <a:pt x="169011" y="215097"/>
                </a:lnTo>
                <a:lnTo>
                  <a:pt x="199122" y="227543"/>
                </a:lnTo>
                <a:lnTo>
                  <a:pt x="211493" y="227467"/>
                </a:lnTo>
                <a:lnTo>
                  <a:pt x="247677" y="210995"/>
                </a:lnTo>
                <a:lnTo>
                  <a:pt x="210159" y="210995"/>
                </a:lnTo>
                <a:lnTo>
                  <a:pt x="203016" y="210969"/>
                </a:lnTo>
                <a:lnTo>
                  <a:pt x="172862" y="183035"/>
                </a:lnTo>
                <a:lnTo>
                  <a:pt x="170954" y="173975"/>
                </a:lnTo>
                <a:lnTo>
                  <a:pt x="259029" y="166266"/>
                </a:lnTo>
                <a:lnTo>
                  <a:pt x="258889" y="163891"/>
                </a:lnTo>
                <a:lnTo>
                  <a:pt x="258673" y="160919"/>
                </a:lnTo>
                <a:lnTo>
                  <a:pt x="258126" y="157427"/>
                </a:lnTo>
                <a:lnTo>
                  <a:pt x="170624" y="157427"/>
                </a:lnTo>
                <a:lnTo>
                  <a:pt x="171010" y="149997"/>
                </a:lnTo>
                <a:lnTo>
                  <a:pt x="201244" y="120571"/>
                </a:lnTo>
                <a:lnTo>
                  <a:pt x="242955" y="120571"/>
                </a:lnTo>
                <a:lnTo>
                  <a:pt x="239687" y="116875"/>
                </a:lnTo>
                <a:lnTo>
                  <a:pt x="231021" y="110522"/>
                </a:lnTo>
                <a:lnTo>
                  <a:pt x="221448" y="106282"/>
                </a:lnTo>
                <a:lnTo>
                  <a:pt x="210967" y="104154"/>
                </a:lnTo>
                <a:lnTo>
                  <a:pt x="199580" y="104137"/>
                </a:lnTo>
                <a:close/>
              </a:path>
              <a:path w="926464" h="240664">
                <a:moveTo>
                  <a:pt x="239179" y="184033"/>
                </a:moveTo>
                <a:lnTo>
                  <a:pt x="210159" y="210995"/>
                </a:lnTo>
                <a:lnTo>
                  <a:pt x="247677" y="210995"/>
                </a:lnTo>
                <a:lnTo>
                  <a:pt x="250033" y="208457"/>
                </a:lnTo>
                <a:lnTo>
                  <a:pt x="254515" y="201489"/>
                </a:lnTo>
                <a:lnTo>
                  <a:pt x="257866" y="193598"/>
                </a:lnTo>
                <a:lnTo>
                  <a:pt x="260083" y="184782"/>
                </a:lnTo>
                <a:lnTo>
                  <a:pt x="239179" y="184033"/>
                </a:lnTo>
                <a:close/>
              </a:path>
              <a:path w="926464" h="240664">
                <a:moveTo>
                  <a:pt x="242955" y="120571"/>
                </a:moveTo>
                <a:lnTo>
                  <a:pt x="201244" y="120571"/>
                </a:lnTo>
                <a:lnTo>
                  <a:pt x="208571" y="120657"/>
                </a:lnTo>
                <a:lnTo>
                  <a:pt x="215314" y="122251"/>
                </a:lnTo>
                <a:lnTo>
                  <a:pt x="236575" y="151648"/>
                </a:lnTo>
                <a:lnTo>
                  <a:pt x="170624" y="157427"/>
                </a:lnTo>
                <a:lnTo>
                  <a:pt x="258126" y="157427"/>
                </a:lnTo>
                <a:lnTo>
                  <a:pt x="256523" y="147201"/>
                </a:lnTo>
                <a:lnTo>
                  <a:pt x="252642" y="135287"/>
                </a:lnTo>
                <a:lnTo>
                  <a:pt x="247031" y="125179"/>
                </a:lnTo>
                <a:lnTo>
                  <a:pt x="242955" y="120571"/>
                </a:lnTo>
                <a:close/>
              </a:path>
              <a:path w="926464" h="240664">
                <a:moveTo>
                  <a:pt x="335568" y="92845"/>
                </a:moveTo>
                <a:lnTo>
                  <a:pt x="293057" y="107242"/>
                </a:lnTo>
                <a:lnTo>
                  <a:pt x="277537" y="150604"/>
                </a:lnTo>
                <a:lnTo>
                  <a:pt x="277952" y="159903"/>
                </a:lnTo>
                <a:lnTo>
                  <a:pt x="296659" y="204048"/>
                </a:lnTo>
                <a:lnTo>
                  <a:pt x="325409" y="216498"/>
                </a:lnTo>
                <a:lnTo>
                  <a:pt x="337019" y="216482"/>
                </a:lnTo>
                <a:lnTo>
                  <a:pt x="370309" y="200048"/>
                </a:lnTo>
                <a:lnTo>
                  <a:pt x="335356" y="200048"/>
                </a:lnTo>
                <a:lnTo>
                  <a:pt x="328308" y="199981"/>
                </a:lnTo>
                <a:lnTo>
                  <a:pt x="300013" y="168588"/>
                </a:lnTo>
                <a:lnTo>
                  <a:pt x="298108" y="146557"/>
                </a:lnTo>
                <a:lnTo>
                  <a:pt x="299062" y="137037"/>
                </a:lnTo>
                <a:lnTo>
                  <a:pt x="328548" y="109433"/>
                </a:lnTo>
                <a:lnTo>
                  <a:pt x="335229" y="108849"/>
                </a:lnTo>
                <a:lnTo>
                  <a:pt x="367989" y="108849"/>
                </a:lnTo>
                <a:lnTo>
                  <a:pt x="364686" y="104906"/>
                </a:lnTo>
                <a:lnTo>
                  <a:pt x="358648" y="100023"/>
                </a:lnTo>
                <a:lnTo>
                  <a:pt x="351726" y="96336"/>
                </a:lnTo>
                <a:lnTo>
                  <a:pt x="344031" y="93944"/>
                </a:lnTo>
                <a:lnTo>
                  <a:pt x="335568" y="92845"/>
                </a:lnTo>
                <a:close/>
              </a:path>
              <a:path w="926464" h="240664">
                <a:moveTo>
                  <a:pt x="362470" y="167980"/>
                </a:moveTo>
                <a:lnTo>
                  <a:pt x="335356" y="200048"/>
                </a:lnTo>
                <a:lnTo>
                  <a:pt x="370309" y="200048"/>
                </a:lnTo>
                <a:lnTo>
                  <a:pt x="374113" y="195286"/>
                </a:lnTo>
                <a:lnTo>
                  <a:pt x="378218" y="187459"/>
                </a:lnTo>
                <a:lnTo>
                  <a:pt x="380971" y="178636"/>
                </a:lnTo>
                <a:lnTo>
                  <a:pt x="382371" y="168818"/>
                </a:lnTo>
                <a:lnTo>
                  <a:pt x="362470" y="167980"/>
                </a:lnTo>
                <a:close/>
              </a:path>
              <a:path w="926464" h="240664">
                <a:moveTo>
                  <a:pt x="367989" y="108849"/>
                </a:moveTo>
                <a:lnTo>
                  <a:pt x="335229" y="108849"/>
                </a:lnTo>
                <a:lnTo>
                  <a:pt x="341083" y="110348"/>
                </a:lnTo>
                <a:lnTo>
                  <a:pt x="351205" y="117536"/>
                </a:lnTo>
                <a:lnTo>
                  <a:pt x="355003" y="123213"/>
                </a:lnTo>
                <a:lnTo>
                  <a:pt x="357555" y="130985"/>
                </a:lnTo>
                <a:lnTo>
                  <a:pt x="376745" y="126273"/>
                </a:lnTo>
                <a:lnTo>
                  <a:pt x="373735" y="118032"/>
                </a:lnTo>
                <a:lnTo>
                  <a:pt x="369716" y="110910"/>
                </a:lnTo>
                <a:lnTo>
                  <a:pt x="367989" y="108849"/>
                </a:lnTo>
                <a:close/>
              </a:path>
              <a:path w="926464" h="240664">
                <a:moveTo>
                  <a:pt x="413816" y="88072"/>
                </a:moveTo>
                <a:lnTo>
                  <a:pt x="393801" y="89824"/>
                </a:lnTo>
                <a:lnTo>
                  <a:pt x="400951" y="171524"/>
                </a:lnTo>
                <a:lnTo>
                  <a:pt x="401904" y="177708"/>
                </a:lnTo>
                <a:lnTo>
                  <a:pt x="431139" y="206906"/>
                </a:lnTo>
                <a:lnTo>
                  <a:pt x="437769" y="207668"/>
                </a:lnTo>
                <a:lnTo>
                  <a:pt x="444728" y="207058"/>
                </a:lnTo>
                <a:lnTo>
                  <a:pt x="455841" y="204824"/>
                </a:lnTo>
                <a:lnTo>
                  <a:pt x="465501" y="200199"/>
                </a:lnTo>
                <a:lnTo>
                  <a:pt x="473705" y="193180"/>
                </a:lnTo>
                <a:lnTo>
                  <a:pt x="475983" y="190002"/>
                </a:lnTo>
                <a:lnTo>
                  <a:pt x="441223" y="190002"/>
                </a:lnTo>
                <a:lnTo>
                  <a:pt x="436054" y="188935"/>
                </a:lnTo>
                <a:lnTo>
                  <a:pt x="420458" y="164018"/>
                </a:lnTo>
                <a:lnTo>
                  <a:pt x="413816" y="88072"/>
                </a:lnTo>
                <a:close/>
              </a:path>
              <a:path w="926464" h="240664">
                <a:moveTo>
                  <a:pt x="498492" y="183766"/>
                </a:moveTo>
                <a:lnTo>
                  <a:pt x="480453" y="183766"/>
                </a:lnTo>
                <a:lnTo>
                  <a:pt x="481964" y="201115"/>
                </a:lnTo>
                <a:lnTo>
                  <a:pt x="499872" y="199540"/>
                </a:lnTo>
                <a:lnTo>
                  <a:pt x="498492" y="183766"/>
                </a:lnTo>
                <a:close/>
              </a:path>
              <a:path w="926464" h="240664">
                <a:moveTo>
                  <a:pt x="489546" y="81455"/>
                </a:moveTo>
                <a:lnTo>
                  <a:pt x="469531" y="83208"/>
                </a:lnTo>
                <a:lnTo>
                  <a:pt x="475945" y="156550"/>
                </a:lnTo>
                <a:lnTo>
                  <a:pt x="475526" y="164348"/>
                </a:lnTo>
                <a:lnTo>
                  <a:pt x="441223" y="190002"/>
                </a:lnTo>
                <a:lnTo>
                  <a:pt x="475983" y="190002"/>
                </a:lnTo>
                <a:lnTo>
                  <a:pt x="480453" y="183766"/>
                </a:lnTo>
                <a:lnTo>
                  <a:pt x="498492" y="183766"/>
                </a:lnTo>
                <a:lnTo>
                  <a:pt x="489546" y="81455"/>
                </a:lnTo>
                <a:close/>
              </a:path>
              <a:path w="926464" h="240664">
                <a:moveTo>
                  <a:pt x="539572" y="77074"/>
                </a:moveTo>
                <a:lnTo>
                  <a:pt x="521550" y="78648"/>
                </a:lnTo>
                <a:lnTo>
                  <a:pt x="531888" y="196746"/>
                </a:lnTo>
                <a:lnTo>
                  <a:pt x="551903" y="194993"/>
                </a:lnTo>
                <a:lnTo>
                  <a:pt x="545757" y="124711"/>
                </a:lnTo>
                <a:lnTo>
                  <a:pt x="546188" y="116837"/>
                </a:lnTo>
                <a:lnTo>
                  <a:pt x="548855" y="104722"/>
                </a:lnTo>
                <a:lnTo>
                  <a:pt x="551027" y="100848"/>
                </a:lnTo>
                <a:lnTo>
                  <a:pt x="557530" y="94981"/>
                </a:lnTo>
                <a:lnTo>
                  <a:pt x="541134" y="94981"/>
                </a:lnTo>
                <a:lnTo>
                  <a:pt x="539572" y="77074"/>
                </a:lnTo>
                <a:close/>
              </a:path>
              <a:path w="926464" h="240664">
                <a:moveTo>
                  <a:pt x="581727" y="92517"/>
                </a:moveTo>
                <a:lnTo>
                  <a:pt x="570611" y="92517"/>
                </a:lnTo>
                <a:lnTo>
                  <a:pt x="575627" y="93533"/>
                </a:lnTo>
                <a:lnTo>
                  <a:pt x="580771" y="95997"/>
                </a:lnTo>
                <a:lnTo>
                  <a:pt x="581727" y="92517"/>
                </a:lnTo>
                <a:close/>
              </a:path>
              <a:path w="926464" h="240664">
                <a:moveTo>
                  <a:pt x="571652" y="71575"/>
                </a:moveTo>
                <a:lnTo>
                  <a:pt x="541134" y="94981"/>
                </a:lnTo>
                <a:lnTo>
                  <a:pt x="557530" y="94981"/>
                </a:lnTo>
                <a:lnTo>
                  <a:pt x="561340" y="93317"/>
                </a:lnTo>
                <a:lnTo>
                  <a:pt x="570611" y="92517"/>
                </a:lnTo>
                <a:lnTo>
                  <a:pt x="581727" y="92517"/>
                </a:lnTo>
                <a:lnTo>
                  <a:pt x="586041" y="76820"/>
                </a:lnTo>
                <a:lnTo>
                  <a:pt x="578700" y="73124"/>
                </a:lnTo>
                <a:lnTo>
                  <a:pt x="571652" y="71575"/>
                </a:lnTo>
                <a:close/>
              </a:path>
              <a:path w="926464" h="240664">
                <a:moveTo>
                  <a:pt x="613879" y="25308"/>
                </a:moveTo>
                <a:lnTo>
                  <a:pt x="593864" y="27061"/>
                </a:lnTo>
                <a:lnTo>
                  <a:pt x="595883" y="50073"/>
                </a:lnTo>
                <a:lnTo>
                  <a:pt x="615899" y="48321"/>
                </a:lnTo>
                <a:lnTo>
                  <a:pt x="613879" y="25308"/>
                </a:lnTo>
                <a:close/>
              </a:path>
              <a:path w="926464" h="240664">
                <a:moveTo>
                  <a:pt x="617816" y="70228"/>
                </a:moveTo>
                <a:lnTo>
                  <a:pt x="597801" y="71981"/>
                </a:lnTo>
                <a:lnTo>
                  <a:pt x="608126" y="190066"/>
                </a:lnTo>
                <a:lnTo>
                  <a:pt x="628141" y="188326"/>
                </a:lnTo>
                <a:lnTo>
                  <a:pt x="617816" y="70228"/>
                </a:lnTo>
                <a:close/>
              </a:path>
              <a:path w="926464" h="240664">
                <a:moveTo>
                  <a:pt x="722617" y="206944"/>
                </a:moveTo>
                <a:lnTo>
                  <a:pt x="726490" y="225549"/>
                </a:lnTo>
                <a:lnTo>
                  <a:pt x="731380" y="226756"/>
                </a:lnTo>
                <a:lnTo>
                  <a:pt x="735749" y="227200"/>
                </a:lnTo>
                <a:lnTo>
                  <a:pt x="745972" y="226299"/>
                </a:lnTo>
                <a:lnTo>
                  <a:pt x="751332" y="224279"/>
                </a:lnTo>
                <a:lnTo>
                  <a:pt x="759980" y="217332"/>
                </a:lnTo>
                <a:lnTo>
                  <a:pt x="763638" y="212138"/>
                </a:lnTo>
                <a:lnTo>
                  <a:pt x="765421" y="208011"/>
                </a:lnTo>
                <a:lnTo>
                  <a:pt x="730973" y="208011"/>
                </a:lnTo>
                <a:lnTo>
                  <a:pt x="727100" y="207744"/>
                </a:lnTo>
                <a:lnTo>
                  <a:pt x="722617" y="206944"/>
                </a:lnTo>
                <a:close/>
              </a:path>
              <a:path w="926464" h="240664">
                <a:moveTo>
                  <a:pt x="723303" y="60995"/>
                </a:moveTo>
                <a:lnTo>
                  <a:pt x="701725" y="62888"/>
                </a:lnTo>
                <a:lnTo>
                  <a:pt x="756894" y="177277"/>
                </a:lnTo>
                <a:lnTo>
                  <a:pt x="756259" y="179499"/>
                </a:lnTo>
                <a:lnTo>
                  <a:pt x="730973" y="208011"/>
                </a:lnTo>
                <a:lnTo>
                  <a:pt x="765421" y="208011"/>
                </a:lnTo>
                <a:lnTo>
                  <a:pt x="782048" y="153845"/>
                </a:lnTo>
                <a:lnTo>
                  <a:pt x="764806" y="153845"/>
                </a:lnTo>
                <a:lnTo>
                  <a:pt x="762200" y="146832"/>
                </a:lnTo>
                <a:lnTo>
                  <a:pt x="759431" y="139889"/>
                </a:lnTo>
                <a:lnTo>
                  <a:pt x="756764" y="133623"/>
                </a:lnTo>
                <a:lnTo>
                  <a:pt x="753859" y="127239"/>
                </a:lnTo>
                <a:lnTo>
                  <a:pt x="723303" y="60995"/>
                </a:lnTo>
                <a:close/>
              </a:path>
              <a:path w="926464" h="240664">
                <a:moveTo>
                  <a:pt x="674395" y="82725"/>
                </a:moveTo>
                <a:lnTo>
                  <a:pt x="654329" y="82725"/>
                </a:lnTo>
                <a:lnTo>
                  <a:pt x="661327" y="162672"/>
                </a:lnTo>
                <a:lnTo>
                  <a:pt x="683971" y="184998"/>
                </a:lnTo>
                <a:lnTo>
                  <a:pt x="695693" y="183982"/>
                </a:lnTo>
                <a:lnTo>
                  <a:pt x="700671" y="182941"/>
                </a:lnTo>
                <a:lnTo>
                  <a:pt x="706208" y="181264"/>
                </a:lnTo>
                <a:lnTo>
                  <a:pt x="702223" y="165643"/>
                </a:lnTo>
                <a:lnTo>
                  <a:pt x="690092" y="165643"/>
                </a:lnTo>
                <a:lnTo>
                  <a:pt x="687768" y="165364"/>
                </a:lnTo>
                <a:lnTo>
                  <a:pt x="684415" y="163713"/>
                </a:lnTo>
                <a:lnTo>
                  <a:pt x="683145" y="162519"/>
                </a:lnTo>
                <a:lnTo>
                  <a:pt x="681456" y="159382"/>
                </a:lnTo>
                <a:lnTo>
                  <a:pt x="680783" y="155737"/>
                </a:lnTo>
                <a:lnTo>
                  <a:pt x="674395" y="82725"/>
                </a:lnTo>
                <a:close/>
              </a:path>
              <a:path w="926464" h="240664">
                <a:moveTo>
                  <a:pt x="701763" y="163840"/>
                </a:moveTo>
                <a:lnTo>
                  <a:pt x="698182" y="164678"/>
                </a:lnTo>
                <a:lnTo>
                  <a:pt x="695274" y="165186"/>
                </a:lnTo>
                <a:lnTo>
                  <a:pt x="690092" y="165643"/>
                </a:lnTo>
                <a:lnTo>
                  <a:pt x="702223" y="165643"/>
                </a:lnTo>
                <a:lnTo>
                  <a:pt x="701763" y="163840"/>
                </a:lnTo>
                <a:close/>
              </a:path>
              <a:path w="926464" h="240664">
                <a:moveTo>
                  <a:pt x="809917" y="53426"/>
                </a:moveTo>
                <a:lnTo>
                  <a:pt x="770686" y="126210"/>
                </a:lnTo>
                <a:lnTo>
                  <a:pt x="764806" y="153845"/>
                </a:lnTo>
                <a:lnTo>
                  <a:pt x="782048" y="153845"/>
                </a:lnTo>
                <a:lnTo>
                  <a:pt x="809917" y="53426"/>
                </a:lnTo>
                <a:close/>
              </a:path>
              <a:path w="926464" h="240664">
                <a:moveTo>
                  <a:pt x="669264" y="24153"/>
                </a:moveTo>
                <a:lnTo>
                  <a:pt x="650417" y="37907"/>
                </a:lnTo>
                <a:lnTo>
                  <a:pt x="652970" y="67155"/>
                </a:lnTo>
                <a:lnTo>
                  <a:pt x="638302" y="68438"/>
                </a:lnTo>
                <a:lnTo>
                  <a:pt x="639660" y="84008"/>
                </a:lnTo>
                <a:lnTo>
                  <a:pt x="654329" y="82725"/>
                </a:lnTo>
                <a:lnTo>
                  <a:pt x="674395" y="82725"/>
                </a:lnTo>
                <a:lnTo>
                  <a:pt x="674243" y="80985"/>
                </a:lnTo>
                <a:lnTo>
                  <a:pt x="694372" y="79220"/>
                </a:lnTo>
                <a:lnTo>
                  <a:pt x="693156" y="65415"/>
                </a:lnTo>
                <a:lnTo>
                  <a:pt x="672884" y="65415"/>
                </a:lnTo>
                <a:lnTo>
                  <a:pt x="669264" y="24153"/>
                </a:lnTo>
                <a:close/>
              </a:path>
              <a:path w="926464" h="240664">
                <a:moveTo>
                  <a:pt x="693000" y="63650"/>
                </a:moveTo>
                <a:lnTo>
                  <a:pt x="672884" y="65415"/>
                </a:lnTo>
                <a:lnTo>
                  <a:pt x="693156" y="65415"/>
                </a:lnTo>
                <a:lnTo>
                  <a:pt x="693000" y="63650"/>
                </a:lnTo>
                <a:close/>
              </a:path>
              <a:path w="926464" h="240664">
                <a:moveTo>
                  <a:pt x="914808" y="15834"/>
                </a:moveTo>
                <a:lnTo>
                  <a:pt x="879652" y="15834"/>
                </a:lnTo>
                <a:lnTo>
                  <a:pt x="887361" y="18133"/>
                </a:lnTo>
                <a:lnTo>
                  <a:pt x="900544" y="28852"/>
                </a:lnTo>
                <a:lnTo>
                  <a:pt x="904189" y="35430"/>
                </a:lnTo>
                <a:lnTo>
                  <a:pt x="905243" y="47508"/>
                </a:lnTo>
                <a:lnTo>
                  <a:pt x="904557" y="51572"/>
                </a:lnTo>
                <a:lnTo>
                  <a:pt x="901039" y="59192"/>
                </a:lnTo>
                <a:lnTo>
                  <a:pt x="896962" y="64463"/>
                </a:lnTo>
                <a:lnTo>
                  <a:pt x="884161" y="77912"/>
                </a:lnTo>
                <a:lnTo>
                  <a:pt x="879779" y="82979"/>
                </a:lnTo>
                <a:lnTo>
                  <a:pt x="877379" y="86395"/>
                </a:lnTo>
                <a:lnTo>
                  <a:pt x="874128" y="91094"/>
                </a:lnTo>
                <a:lnTo>
                  <a:pt x="871880" y="95654"/>
                </a:lnTo>
                <a:lnTo>
                  <a:pt x="870623" y="100099"/>
                </a:lnTo>
                <a:lnTo>
                  <a:pt x="868908" y="106004"/>
                </a:lnTo>
                <a:lnTo>
                  <a:pt x="868387" y="112888"/>
                </a:lnTo>
                <a:lnTo>
                  <a:pt x="869188" y="122082"/>
                </a:lnTo>
                <a:lnTo>
                  <a:pt x="869708" y="126743"/>
                </a:lnTo>
                <a:lnTo>
                  <a:pt x="888949" y="125054"/>
                </a:lnTo>
                <a:lnTo>
                  <a:pt x="888390" y="117041"/>
                </a:lnTo>
                <a:lnTo>
                  <a:pt x="888441" y="111199"/>
                </a:lnTo>
                <a:lnTo>
                  <a:pt x="904379" y="83817"/>
                </a:lnTo>
                <a:lnTo>
                  <a:pt x="910526" y="77026"/>
                </a:lnTo>
                <a:lnTo>
                  <a:pt x="925944" y="47191"/>
                </a:lnTo>
                <a:lnTo>
                  <a:pt x="925322" y="40079"/>
                </a:lnTo>
                <a:lnTo>
                  <a:pt x="923636" y="31230"/>
                </a:lnTo>
                <a:lnTo>
                  <a:pt x="920264" y="23294"/>
                </a:lnTo>
                <a:lnTo>
                  <a:pt x="915156" y="16156"/>
                </a:lnTo>
                <a:lnTo>
                  <a:pt x="914808" y="15834"/>
                </a:lnTo>
                <a:close/>
              </a:path>
              <a:path w="926464" h="240664">
                <a:moveTo>
                  <a:pt x="880481" y="0"/>
                </a:moveTo>
                <a:lnTo>
                  <a:pt x="840766" y="9528"/>
                </a:lnTo>
                <a:lnTo>
                  <a:pt x="820356" y="51839"/>
                </a:lnTo>
                <a:lnTo>
                  <a:pt x="841133" y="52486"/>
                </a:lnTo>
                <a:lnTo>
                  <a:pt x="842142" y="44390"/>
                </a:lnTo>
                <a:lnTo>
                  <a:pt x="843988" y="37358"/>
                </a:lnTo>
                <a:lnTo>
                  <a:pt x="879652" y="15834"/>
                </a:lnTo>
                <a:lnTo>
                  <a:pt x="914808" y="15834"/>
                </a:lnTo>
                <a:lnTo>
                  <a:pt x="908329" y="9853"/>
                </a:lnTo>
                <a:lnTo>
                  <a:pt x="900116" y="4835"/>
                </a:lnTo>
                <a:lnTo>
                  <a:pt x="890833" y="1551"/>
                </a:lnTo>
                <a:lnTo>
                  <a:pt x="880481" y="0"/>
                </a:lnTo>
                <a:close/>
              </a:path>
              <a:path w="926464" h="240664">
                <a:moveTo>
                  <a:pt x="892797" y="142199"/>
                </a:moveTo>
                <a:lnTo>
                  <a:pt x="870000" y="144193"/>
                </a:lnTo>
                <a:lnTo>
                  <a:pt x="871994" y="166990"/>
                </a:lnTo>
                <a:lnTo>
                  <a:pt x="894791" y="164996"/>
                </a:lnTo>
                <a:lnTo>
                  <a:pt x="892797" y="142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144265" y="2463744"/>
            <a:ext cx="1088390" cy="347980"/>
          </a:xfrm>
          <a:custGeom>
            <a:avLst/>
            <a:gdLst/>
            <a:ahLst/>
            <a:cxnLst/>
            <a:rect l="l" t="t" r="r" b="b"/>
            <a:pathLst>
              <a:path w="1088390" h="347980">
                <a:moveTo>
                  <a:pt x="129729" y="93230"/>
                </a:moveTo>
                <a:lnTo>
                  <a:pt x="32753" y="93230"/>
                </a:lnTo>
                <a:lnTo>
                  <a:pt x="63068" y="98043"/>
                </a:lnTo>
                <a:lnTo>
                  <a:pt x="67005" y="98920"/>
                </a:lnTo>
                <a:lnTo>
                  <a:pt x="93046" y="128881"/>
                </a:lnTo>
                <a:lnTo>
                  <a:pt x="115544" y="179920"/>
                </a:lnTo>
                <a:lnTo>
                  <a:pt x="142443" y="184175"/>
                </a:lnTo>
                <a:lnTo>
                  <a:pt x="121297" y="135737"/>
                </a:lnTo>
                <a:lnTo>
                  <a:pt x="95326" y="101333"/>
                </a:lnTo>
                <a:lnTo>
                  <a:pt x="106534" y="100921"/>
                </a:lnTo>
                <a:lnTo>
                  <a:pt x="116400" y="99193"/>
                </a:lnTo>
                <a:lnTo>
                  <a:pt x="124920" y="96150"/>
                </a:lnTo>
                <a:lnTo>
                  <a:pt x="129729" y="93230"/>
                </a:lnTo>
                <a:close/>
              </a:path>
              <a:path w="1088390" h="347980">
                <a:moveTo>
                  <a:pt x="25603" y="0"/>
                </a:moveTo>
                <a:lnTo>
                  <a:pt x="0" y="161620"/>
                </a:lnTo>
                <a:lnTo>
                  <a:pt x="21386" y="165011"/>
                </a:lnTo>
                <a:lnTo>
                  <a:pt x="32753" y="93230"/>
                </a:lnTo>
                <a:lnTo>
                  <a:pt x="129729" y="93230"/>
                </a:lnTo>
                <a:lnTo>
                  <a:pt x="132092" y="91795"/>
                </a:lnTo>
                <a:lnTo>
                  <a:pt x="137955" y="86328"/>
                </a:lnTo>
                <a:lnTo>
                  <a:pt x="139814" y="83743"/>
                </a:lnTo>
                <a:lnTo>
                  <a:pt x="99237" y="83743"/>
                </a:lnTo>
                <a:lnTo>
                  <a:pt x="91440" y="83540"/>
                </a:lnTo>
                <a:lnTo>
                  <a:pt x="35687" y="74714"/>
                </a:lnTo>
                <a:lnTo>
                  <a:pt x="44157" y="21247"/>
                </a:lnTo>
                <a:lnTo>
                  <a:pt x="130015" y="21247"/>
                </a:lnTo>
                <a:lnTo>
                  <a:pt x="129425" y="20904"/>
                </a:lnTo>
                <a:lnTo>
                  <a:pt x="123456" y="18006"/>
                </a:lnTo>
                <a:lnTo>
                  <a:pt x="116103" y="15447"/>
                </a:lnTo>
                <a:lnTo>
                  <a:pt x="107369" y="13230"/>
                </a:lnTo>
                <a:lnTo>
                  <a:pt x="97256" y="11353"/>
                </a:lnTo>
                <a:lnTo>
                  <a:pt x="25603" y="0"/>
                </a:lnTo>
                <a:close/>
              </a:path>
              <a:path w="1088390" h="347980">
                <a:moveTo>
                  <a:pt x="130015" y="21247"/>
                </a:moveTo>
                <a:lnTo>
                  <a:pt x="44157" y="21247"/>
                </a:lnTo>
                <a:lnTo>
                  <a:pt x="95313" y="29349"/>
                </a:lnTo>
                <a:lnTo>
                  <a:pt x="103621" y="31135"/>
                </a:lnTo>
                <a:lnTo>
                  <a:pt x="126987" y="53428"/>
                </a:lnTo>
                <a:lnTo>
                  <a:pt x="124942" y="66281"/>
                </a:lnTo>
                <a:lnTo>
                  <a:pt x="122745" y="70891"/>
                </a:lnTo>
                <a:lnTo>
                  <a:pt x="115608" y="78879"/>
                </a:lnTo>
                <a:lnTo>
                  <a:pt x="110909" y="81445"/>
                </a:lnTo>
                <a:lnTo>
                  <a:pt x="99237" y="83743"/>
                </a:lnTo>
                <a:lnTo>
                  <a:pt x="139814" y="83743"/>
                </a:lnTo>
                <a:lnTo>
                  <a:pt x="142532" y="79967"/>
                </a:lnTo>
                <a:lnTo>
                  <a:pt x="145822" y="72712"/>
                </a:lnTo>
                <a:lnTo>
                  <a:pt x="147828" y="64566"/>
                </a:lnTo>
                <a:lnTo>
                  <a:pt x="148435" y="57970"/>
                </a:lnTo>
                <a:lnTo>
                  <a:pt x="148159" y="51533"/>
                </a:lnTo>
                <a:lnTo>
                  <a:pt x="147001" y="45253"/>
                </a:lnTo>
                <a:lnTo>
                  <a:pt x="144957" y="39128"/>
                </a:lnTo>
                <a:lnTo>
                  <a:pt x="141643" y="31076"/>
                </a:lnTo>
                <a:lnTo>
                  <a:pt x="136461" y="24993"/>
                </a:lnTo>
                <a:lnTo>
                  <a:pt x="130015" y="21247"/>
                </a:lnTo>
                <a:close/>
              </a:path>
              <a:path w="1088390" h="347980">
                <a:moveTo>
                  <a:pt x="215010" y="73988"/>
                </a:moveTo>
                <a:lnTo>
                  <a:pt x="176599" y="92793"/>
                </a:lnTo>
                <a:lnTo>
                  <a:pt x="162204" y="128320"/>
                </a:lnTo>
                <a:lnTo>
                  <a:pt x="161006" y="141951"/>
                </a:lnTo>
                <a:lnTo>
                  <a:pt x="161944" y="154285"/>
                </a:lnTo>
                <a:lnTo>
                  <a:pt x="186050" y="189745"/>
                </a:lnTo>
                <a:lnTo>
                  <a:pt x="218289" y="198271"/>
                </a:lnTo>
                <a:lnTo>
                  <a:pt x="227418" y="197812"/>
                </a:lnTo>
                <a:lnTo>
                  <a:pt x="256737" y="182206"/>
                </a:lnTo>
                <a:lnTo>
                  <a:pt x="218414" y="182206"/>
                </a:lnTo>
                <a:lnTo>
                  <a:pt x="211150" y="181051"/>
                </a:lnTo>
                <a:lnTo>
                  <a:pt x="182638" y="153196"/>
                </a:lnTo>
                <a:lnTo>
                  <a:pt x="181767" y="145376"/>
                </a:lnTo>
                <a:lnTo>
                  <a:pt x="181822" y="141951"/>
                </a:lnTo>
                <a:lnTo>
                  <a:pt x="182054" y="135648"/>
                </a:lnTo>
                <a:lnTo>
                  <a:pt x="271084" y="135648"/>
                </a:lnTo>
                <a:lnTo>
                  <a:pt x="271557" y="130365"/>
                </a:lnTo>
                <a:lnTo>
                  <a:pt x="271521" y="129857"/>
                </a:lnTo>
                <a:lnTo>
                  <a:pt x="251117" y="129857"/>
                </a:lnTo>
                <a:lnTo>
                  <a:pt x="185750" y="119507"/>
                </a:lnTo>
                <a:lnTo>
                  <a:pt x="217714" y="90683"/>
                </a:lnTo>
                <a:lnTo>
                  <a:pt x="257419" y="90683"/>
                </a:lnTo>
                <a:lnTo>
                  <a:pt x="255690" y="88604"/>
                </a:lnTo>
                <a:lnTo>
                  <a:pt x="247427" y="82175"/>
                </a:lnTo>
                <a:lnTo>
                  <a:pt x="237774" y="77574"/>
                </a:lnTo>
                <a:lnTo>
                  <a:pt x="226733" y="74802"/>
                </a:lnTo>
                <a:lnTo>
                  <a:pt x="215010" y="73988"/>
                </a:lnTo>
                <a:close/>
              </a:path>
              <a:path w="1088390" h="347980">
                <a:moveTo>
                  <a:pt x="245821" y="161899"/>
                </a:moveTo>
                <a:lnTo>
                  <a:pt x="241477" y="169811"/>
                </a:lnTo>
                <a:lnTo>
                  <a:pt x="236435" y="175260"/>
                </a:lnTo>
                <a:lnTo>
                  <a:pt x="224929" y="181279"/>
                </a:lnTo>
                <a:lnTo>
                  <a:pt x="218414" y="182206"/>
                </a:lnTo>
                <a:lnTo>
                  <a:pt x="256737" y="182206"/>
                </a:lnTo>
                <a:lnTo>
                  <a:pt x="261639" y="175706"/>
                </a:lnTo>
                <a:lnTo>
                  <a:pt x="265925" y="167690"/>
                </a:lnTo>
                <a:lnTo>
                  <a:pt x="245821" y="161899"/>
                </a:lnTo>
                <a:close/>
              </a:path>
              <a:path w="1088390" h="347980">
                <a:moveTo>
                  <a:pt x="271084" y="135648"/>
                </a:moveTo>
                <a:lnTo>
                  <a:pt x="182054" y="135648"/>
                </a:lnTo>
                <a:lnTo>
                  <a:pt x="269379" y="149479"/>
                </a:lnTo>
                <a:lnTo>
                  <a:pt x="270141" y="145376"/>
                </a:lnTo>
                <a:lnTo>
                  <a:pt x="270319" y="144195"/>
                </a:lnTo>
                <a:lnTo>
                  <a:pt x="271084" y="135648"/>
                </a:lnTo>
                <a:close/>
              </a:path>
              <a:path w="1088390" h="347980">
                <a:moveTo>
                  <a:pt x="257419" y="90683"/>
                </a:moveTo>
                <a:lnTo>
                  <a:pt x="217714" y="90683"/>
                </a:lnTo>
                <a:lnTo>
                  <a:pt x="224370" y="91147"/>
                </a:lnTo>
                <a:lnTo>
                  <a:pt x="231452" y="93007"/>
                </a:lnTo>
                <a:lnTo>
                  <a:pt x="251802" y="119862"/>
                </a:lnTo>
                <a:lnTo>
                  <a:pt x="251117" y="129857"/>
                </a:lnTo>
                <a:lnTo>
                  <a:pt x="271521" y="129857"/>
                </a:lnTo>
                <a:lnTo>
                  <a:pt x="270678" y="117867"/>
                </a:lnTo>
                <a:lnTo>
                  <a:pt x="267679" y="106700"/>
                </a:lnTo>
                <a:lnTo>
                  <a:pt x="262559" y="96862"/>
                </a:lnTo>
                <a:lnTo>
                  <a:pt x="257419" y="90683"/>
                </a:lnTo>
                <a:close/>
              </a:path>
              <a:path w="1088390" h="347980">
                <a:moveTo>
                  <a:pt x="311302" y="45250"/>
                </a:moveTo>
                <a:lnTo>
                  <a:pt x="285699" y="206870"/>
                </a:lnTo>
                <a:lnTo>
                  <a:pt x="305536" y="210007"/>
                </a:lnTo>
                <a:lnTo>
                  <a:pt x="331139" y="48386"/>
                </a:lnTo>
                <a:lnTo>
                  <a:pt x="311302" y="45250"/>
                </a:lnTo>
                <a:close/>
              </a:path>
              <a:path w="1088390" h="347980">
                <a:moveTo>
                  <a:pt x="363029" y="53441"/>
                </a:moveTo>
                <a:lnTo>
                  <a:pt x="359410" y="76263"/>
                </a:lnTo>
                <a:lnTo>
                  <a:pt x="379260" y="79400"/>
                </a:lnTo>
                <a:lnTo>
                  <a:pt x="382866" y="56578"/>
                </a:lnTo>
                <a:lnTo>
                  <a:pt x="363029" y="53441"/>
                </a:lnTo>
                <a:close/>
              </a:path>
              <a:path w="1088390" h="347980">
                <a:moveTo>
                  <a:pt x="355968" y="97980"/>
                </a:moveTo>
                <a:lnTo>
                  <a:pt x="337426" y="215061"/>
                </a:lnTo>
                <a:lnTo>
                  <a:pt x="357276" y="218211"/>
                </a:lnTo>
                <a:lnTo>
                  <a:pt x="375818" y="101130"/>
                </a:lnTo>
                <a:lnTo>
                  <a:pt x="355968" y="97980"/>
                </a:lnTo>
                <a:close/>
              </a:path>
              <a:path w="1088390" h="347980">
                <a:moveTo>
                  <a:pt x="486959" y="220814"/>
                </a:moveTo>
                <a:lnTo>
                  <a:pt x="467182" y="220814"/>
                </a:lnTo>
                <a:lnTo>
                  <a:pt x="466902" y="226415"/>
                </a:lnTo>
                <a:lnTo>
                  <a:pt x="467461" y="231444"/>
                </a:lnTo>
                <a:lnTo>
                  <a:pt x="468871" y="235877"/>
                </a:lnTo>
                <a:lnTo>
                  <a:pt x="489584" y="239166"/>
                </a:lnTo>
                <a:lnTo>
                  <a:pt x="487806" y="234289"/>
                </a:lnTo>
                <a:lnTo>
                  <a:pt x="486867" y="229336"/>
                </a:lnTo>
                <a:lnTo>
                  <a:pt x="486959" y="220814"/>
                </a:lnTo>
                <a:close/>
              </a:path>
              <a:path w="1088390" h="347980">
                <a:moveTo>
                  <a:pt x="430517" y="161620"/>
                </a:moveTo>
                <a:lnTo>
                  <a:pt x="389699" y="180454"/>
                </a:lnTo>
                <a:lnTo>
                  <a:pt x="386202" y="198321"/>
                </a:lnTo>
                <a:lnTo>
                  <a:pt x="387138" y="204982"/>
                </a:lnTo>
                <a:lnTo>
                  <a:pt x="421373" y="231076"/>
                </a:lnTo>
                <a:lnTo>
                  <a:pt x="429158" y="232308"/>
                </a:lnTo>
                <a:lnTo>
                  <a:pt x="436664" y="232168"/>
                </a:lnTo>
                <a:lnTo>
                  <a:pt x="451065" y="229184"/>
                </a:lnTo>
                <a:lnTo>
                  <a:pt x="458838" y="225894"/>
                </a:lnTo>
                <a:lnTo>
                  <a:pt x="467182" y="220814"/>
                </a:lnTo>
                <a:lnTo>
                  <a:pt x="486959" y="220814"/>
                </a:lnTo>
                <a:lnTo>
                  <a:pt x="487027" y="219285"/>
                </a:lnTo>
                <a:lnTo>
                  <a:pt x="487215" y="217487"/>
                </a:lnTo>
                <a:lnTo>
                  <a:pt x="436219" y="217487"/>
                </a:lnTo>
                <a:lnTo>
                  <a:pt x="420852" y="215049"/>
                </a:lnTo>
                <a:lnTo>
                  <a:pt x="415277" y="212356"/>
                </a:lnTo>
                <a:lnTo>
                  <a:pt x="408381" y="204038"/>
                </a:lnTo>
                <a:lnTo>
                  <a:pt x="407073" y="199313"/>
                </a:lnTo>
                <a:lnTo>
                  <a:pt x="408457" y="190563"/>
                </a:lnTo>
                <a:lnTo>
                  <a:pt x="430606" y="178473"/>
                </a:lnTo>
                <a:lnTo>
                  <a:pt x="451494" y="178473"/>
                </a:lnTo>
                <a:lnTo>
                  <a:pt x="458400" y="178168"/>
                </a:lnTo>
                <a:lnTo>
                  <a:pt x="466139" y="177387"/>
                </a:lnTo>
                <a:lnTo>
                  <a:pt x="472554" y="176225"/>
                </a:lnTo>
                <a:lnTo>
                  <a:pt x="493119" y="176225"/>
                </a:lnTo>
                <a:lnTo>
                  <a:pt x="495337" y="162191"/>
                </a:lnTo>
                <a:lnTo>
                  <a:pt x="450002" y="162191"/>
                </a:lnTo>
                <a:lnTo>
                  <a:pt x="438543" y="161912"/>
                </a:lnTo>
                <a:lnTo>
                  <a:pt x="430517" y="161620"/>
                </a:lnTo>
                <a:close/>
              </a:path>
              <a:path w="1088390" h="347980">
                <a:moveTo>
                  <a:pt x="493119" y="176225"/>
                </a:moveTo>
                <a:lnTo>
                  <a:pt x="472554" y="176225"/>
                </a:lnTo>
                <a:lnTo>
                  <a:pt x="470014" y="192252"/>
                </a:lnTo>
                <a:lnTo>
                  <a:pt x="467893" y="198691"/>
                </a:lnTo>
                <a:lnTo>
                  <a:pt x="436219" y="217487"/>
                </a:lnTo>
                <a:lnTo>
                  <a:pt x="487215" y="217487"/>
                </a:lnTo>
                <a:lnTo>
                  <a:pt x="487814" y="211743"/>
                </a:lnTo>
                <a:lnTo>
                  <a:pt x="489166" y="201683"/>
                </a:lnTo>
                <a:lnTo>
                  <a:pt x="491083" y="189102"/>
                </a:lnTo>
                <a:lnTo>
                  <a:pt x="493119" y="176225"/>
                </a:lnTo>
                <a:close/>
              </a:path>
              <a:path w="1088390" h="347980">
                <a:moveTo>
                  <a:pt x="451494" y="178473"/>
                </a:moveTo>
                <a:lnTo>
                  <a:pt x="430606" y="178473"/>
                </a:lnTo>
                <a:lnTo>
                  <a:pt x="449337" y="178568"/>
                </a:lnTo>
                <a:lnTo>
                  <a:pt x="451494" y="178473"/>
                </a:lnTo>
                <a:close/>
              </a:path>
              <a:path w="1088390" h="347980">
                <a:moveTo>
                  <a:pt x="490810" y="125755"/>
                </a:moveTo>
                <a:lnTo>
                  <a:pt x="442150" y="125755"/>
                </a:lnTo>
                <a:lnTo>
                  <a:pt x="461492" y="128816"/>
                </a:lnTo>
                <a:lnTo>
                  <a:pt x="468668" y="132257"/>
                </a:lnTo>
                <a:lnTo>
                  <a:pt x="476250" y="141439"/>
                </a:lnTo>
                <a:lnTo>
                  <a:pt x="477227" y="147434"/>
                </a:lnTo>
                <a:lnTo>
                  <a:pt x="475830" y="156260"/>
                </a:lnTo>
                <a:lnTo>
                  <a:pt x="475005" y="160680"/>
                </a:lnTo>
                <a:lnTo>
                  <a:pt x="468233" y="161572"/>
                </a:lnTo>
                <a:lnTo>
                  <a:pt x="459898" y="162077"/>
                </a:lnTo>
                <a:lnTo>
                  <a:pt x="450002" y="162191"/>
                </a:lnTo>
                <a:lnTo>
                  <a:pt x="495337" y="162191"/>
                </a:lnTo>
                <a:lnTo>
                  <a:pt x="496658" y="153835"/>
                </a:lnTo>
                <a:lnTo>
                  <a:pt x="497306" y="147675"/>
                </a:lnTo>
                <a:lnTo>
                  <a:pt x="497179" y="144195"/>
                </a:lnTo>
                <a:lnTo>
                  <a:pt x="496862" y="138569"/>
                </a:lnTo>
                <a:lnTo>
                  <a:pt x="495515" y="133743"/>
                </a:lnTo>
                <a:lnTo>
                  <a:pt x="490810" y="125755"/>
                </a:lnTo>
                <a:close/>
              </a:path>
              <a:path w="1088390" h="347980">
                <a:moveTo>
                  <a:pt x="442601" y="110045"/>
                </a:moveTo>
                <a:lnTo>
                  <a:pt x="405485" y="124675"/>
                </a:lnTo>
                <a:lnTo>
                  <a:pt x="398437" y="138950"/>
                </a:lnTo>
                <a:lnTo>
                  <a:pt x="417423" y="144665"/>
                </a:lnTo>
                <a:lnTo>
                  <a:pt x="420878" y="136702"/>
                </a:lnTo>
                <a:lnTo>
                  <a:pt x="425081" y="131432"/>
                </a:lnTo>
                <a:lnTo>
                  <a:pt x="435013" y="126301"/>
                </a:lnTo>
                <a:lnTo>
                  <a:pt x="442150" y="125755"/>
                </a:lnTo>
                <a:lnTo>
                  <a:pt x="490810" y="125755"/>
                </a:lnTo>
                <a:lnTo>
                  <a:pt x="449593" y="110359"/>
                </a:lnTo>
                <a:lnTo>
                  <a:pt x="442601" y="110045"/>
                </a:lnTo>
                <a:close/>
              </a:path>
              <a:path w="1088390" h="347980">
                <a:moveTo>
                  <a:pt x="552901" y="231419"/>
                </a:moveTo>
                <a:lnTo>
                  <a:pt x="535559" y="231419"/>
                </a:lnTo>
                <a:lnTo>
                  <a:pt x="540814" y="240010"/>
                </a:lnTo>
                <a:lnTo>
                  <a:pt x="547530" y="246618"/>
                </a:lnTo>
                <a:lnTo>
                  <a:pt x="555706" y="251239"/>
                </a:lnTo>
                <a:lnTo>
                  <a:pt x="565340" y="253872"/>
                </a:lnTo>
                <a:lnTo>
                  <a:pt x="575551" y="254436"/>
                </a:lnTo>
                <a:lnTo>
                  <a:pt x="585341" y="252831"/>
                </a:lnTo>
                <a:lnTo>
                  <a:pt x="594710" y="249054"/>
                </a:lnTo>
                <a:lnTo>
                  <a:pt x="603656" y="243103"/>
                </a:lnTo>
                <a:lnTo>
                  <a:pt x="609110" y="237587"/>
                </a:lnTo>
                <a:lnTo>
                  <a:pt x="572663" y="237587"/>
                </a:lnTo>
                <a:lnTo>
                  <a:pt x="566267" y="237299"/>
                </a:lnTo>
                <a:lnTo>
                  <a:pt x="558840" y="235139"/>
                </a:lnTo>
                <a:lnTo>
                  <a:pt x="552901" y="231419"/>
                </a:lnTo>
                <a:close/>
              </a:path>
              <a:path w="1088390" h="347980">
                <a:moveTo>
                  <a:pt x="540423" y="81533"/>
                </a:moveTo>
                <a:lnTo>
                  <a:pt x="514819" y="243154"/>
                </a:lnTo>
                <a:lnTo>
                  <a:pt x="533234" y="246075"/>
                </a:lnTo>
                <a:lnTo>
                  <a:pt x="535559" y="231419"/>
                </a:lnTo>
                <a:lnTo>
                  <a:pt x="552901" y="231419"/>
                </a:lnTo>
                <a:lnTo>
                  <a:pt x="540991" y="204981"/>
                </a:lnTo>
                <a:lnTo>
                  <a:pt x="541236" y="196472"/>
                </a:lnTo>
                <a:lnTo>
                  <a:pt x="557085" y="155435"/>
                </a:lnTo>
                <a:lnTo>
                  <a:pt x="574971" y="147400"/>
                </a:lnTo>
                <a:lnTo>
                  <a:pt x="615434" y="147400"/>
                </a:lnTo>
                <a:lnTo>
                  <a:pt x="611441" y="143167"/>
                </a:lnTo>
                <a:lnTo>
                  <a:pt x="610183" y="142341"/>
                </a:lnTo>
                <a:lnTo>
                  <a:pt x="551129" y="142341"/>
                </a:lnTo>
                <a:lnTo>
                  <a:pt x="560273" y="84683"/>
                </a:lnTo>
                <a:lnTo>
                  <a:pt x="540423" y="81533"/>
                </a:lnTo>
                <a:close/>
              </a:path>
              <a:path w="1088390" h="347980">
                <a:moveTo>
                  <a:pt x="615434" y="147400"/>
                </a:moveTo>
                <a:lnTo>
                  <a:pt x="574971" y="147400"/>
                </a:lnTo>
                <a:lnTo>
                  <a:pt x="581367" y="147688"/>
                </a:lnTo>
                <a:lnTo>
                  <a:pt x="589965" y="149059"/>
                </a:lnTo>
                <a:lnTo>
                  <a:pt x="606491" y="186613"/>
                </a:lnTo>
                <a:lnTo>
                  <a:pt x="605370" y="197383"/>
                </a:lnTo>
                <a:lnTo>
                  <a:pt x="584803" y="233715"/>
                </a:lnTo>
                <a:lnTo>
                  <a:pt x="572663" y="237587"/>
                </a:lnTo>
                <a:lnTo>
                  <a:pt x="609110" y="237587"/>
                </a:lnTo>
                <a:lnTo>
                  <a:pt x="625906" y="198932"/>
                </a:lnTo>
                <a:lnTo>
                  <a:pt x="627329" y="182359"/>
                </a:lnTo>
                <a:lnTo>
                  <a:pt x="624979" y="166763"/>
                </a:lnTo>
                <a:lnTo>
                  <a:pt x="622731" y="159918"/>
                </a:lnTo>
                <a:lnTo>
                  <a:pt x="616089" y="148094"/>
                </a:lnTo>
                <a:lnTo>
                  <a:pt x="615434" y="147400"/>
                </a:lnTo>
                <a:close/>
              </a:path>
              <a:path w="1088390" h="347980">
                <a:moveTo>
                  <a:pt x="576234" y="131165"/>
                </a:moveTo>
                <a:lnTo>
                  <a:pt x="567289" y="132791"/>
                </a:lnTo>
                <a:lnTo>
                  <a:pt x="558941" y="136507"/>
                </a:lnTo>
                <a:lnTo>
                  <a:pt x="551129" y="142341"/>
                </a:lnTo>
                <a:lnTo>
                  <a:pt x="610183" y="142341"/>
                </a:lnTo>
                <a:lnTo>
                  <a:pt x="599503" y="135331"/>
                </a:lnTo>
                <a:lnTo>
                  <a:pt x="592912" y="132791"/>
                </a:lnTo>
                <a:lnTo>
                  <a:pt x="585711" y="131660"/>
                </a:lnTo>
                <a:lnTo>
                  <a:pt x="576234" y="131165"/>
                </a:lnTo>
                <a:close/>
              </a:path>
              <a:path w="1088390" h="347980">
                <a:moveTo>
                  <a:pt x="667080" y="101599"/>
                </a:moveTo>
                <a:lnTo>
                  <a:pt x="663473" y="124421"/>
                </a:lnTo>
                <a:lnTo>
                  <a:pt x="683310" y="127558"/>
                </a:lnTo>
                <a:lnTo>
                  <a:pt x="686930" y="104736"/>
                </a:lnTo>
                <a:lnTo>
                  <a:pt x="667080" y="101599"/>
                </a:lnTo>
                <a:close/>
              </a:path>
              <a:path w="1088390" h="347980">
                <a:moveTo>
                  <a:pt x="660031" y="146138"/>
                </a:moveTo>
                <a:lnTo>
                  <a:pt x="641489" y="263220"/>
                </a:lnTo>
                <a:lnTo>
                  <a:pt x="661327" y="266369"/>
                </a:lnTo>
                <a:lnTo>
                  <a:pt x="679869" y="149288"/>
                </a:lnTo>
                <a:lnTo>
                  <a:pt x="660031" y="146138"/>
                </a:lnTo>
                <a:close/>
              </a:path>
              <a:path w="1088390" h="347980">
                <a:moveTo>
                  <a:pt x="717715" y="109613"/>
                </a:moveTo>
                <a:lnTo>
                  <a:pt x="692111" y="271233"/>
                </a:lnTo>
                <a:lnTo>
                  <a:pt x="711962" y="274383"/>
                </a:lnTo>
                <a:lnTo>
                  <a:pt x="737552" y="112763"/>
                </a:lnTo>
                <a:lnTo>
                  <a:pt x="717715" y="109613"/>
                </a:lnTo>
                <a:close/>
              </a:path>
              <a:path w="1088390" h="347980">
                <a:moveTo>
                  <a:pt x="769442" y="117805"/>
                </a:moveTo>
                <a:lnTo>
                  <a:pt x="765822" y="140627"/>
                </a:lnTo>
                <a:lnTo>
                  <a:pt x="785672" y="143776"/>
                </a:lnTo>
                <a:lnTo>
                  <a:pt x="789279" y="120954"/>
                </a:lnTo>
                <a:lnTo>
                  <a:pt x="769442" y="117805"/>
                </a:lnTo>
                <a:close/>
              </a:path>
              <a:path w="1088390" h="347980">
                <a:moveTo>
                  <a:pt x="762381" y="162356"/>
                </a:moveTo>
                <a:lnTo>
                  <a:pt x="743839" y="279438"/>
                </a:lnTo>
                <a:lnTo>
                  <a:pt x="763689" y="282575"/>
                </a:lnTo>
                <a:lnTo>
                  <a:pt x="782231" y="165493"/>
                </a:lnTo>
                <a:lnTo>
                  <a:pt x="762381" y="162356"/>
                </a:lnTo>
                <a:close/>
              </a:path>
              <a:path w="1088390" h="347980">
                <a:moveTo>
                  <a:pt x="850849" y="323507"/>
                </a:moveTo>
                <a:lnTo>
                  <a:pt x="850099" y="342480"/>
                </a:lnTo>
                <a:lnTo>
                  <a:pt x="854557" y="344843"/>
                </a:lnTo>
                <a:lnTo>
                  <a:pt x="858685" y="346329"/>
                </a:lnTo>
                <a:lnTo>
                  <a:pt x="868832" y="347941"/>
                </a:lnTo>
                <a:lnTo>
                  <a:pt x="874509" y="347268"/>
                </a:lnTo>
                <a:lnTo>
                  <a:pt x="897263" y="327761"/>
                </a:lnTo>
                <a:lnTo>
                  <a:pt x="866343" y="327761"/>
                </a:lnTo>
                <a:lnTo>
                  <a:pt x="858697" y="326555"/>
                </a:lnTo>
                <a:lnTo>
                  <a:pt x="855002" y="325361"/>
                </a:lnTo>
                <a:lnTo>
                  <a:pt x="850849" y="323507"/>
                </a:lnTo>
                <a:close/>
              </a:path>
              <a:path w="1088390" h="347980">
                <a:moveTo>
                  <a:pt x="865428" y="178676"/>
                </a:moveTo>
                <a:lnTo>
                  <a:pt x="891273" y="303009"/>
                </a:lnTo>
                <a:lnTo>
                  <a:pt x="890130" y="305015"/>
                </a:lnTo>
                <a:lnTo>
                  <a:pt x="889292" y="306539"/>
                </a:lnTo>
                <a:lnTo>
                  <a:pt x="866343" y="327761"/>
                </a:lnTo>
                <a:lnTo>
                  <a:pt x="897263" y="327761"/>
                </a:lnTo>
                <a:lnTo>
                  <a:pt x="900352" y="322948"/>
                </a:lnTo>
                <a:lnTo>
                  <a:pt x="904506" y="316028"/>
                </a:lnTo>
                <a:lnTo>
                  <a:pt x="909344" y="307581"/>
                </a:lnTo>
                <a:lnTo>
                  <a:pt x="923720" y="282181"/>
                </a:lnTo>
                <a:lnTo>
                  <a:pt x="904633" y="282181"/>
                </a:lnTo>
                <a:lnTo>
                  <a:pt x="903796" y="274726"/>
                </a:lnTo>
                <a:lnTo>
                  <a:pt x="902794" y="267385"/>
                </a:lnTo>
                <a:lnTo>
                  <a:pt x="901713" y="260616"/>
                </a:lnTo>
                <a:lnTo>
                  <a:pt x="900442" y="253720"/>
                </a:lnTo>
                <a:lnTo>
                  <a:pt x="886815" y="182054"/>
                </a:lnTo>
                <a:lnTo>
                  <a:pt x="865428" y="178676"/>
                </a:lnTo>
                <a:close/>
              </a:path>
              <a:path w="1088390" h="347980">
                <a:moveTo>
                  <a:pt x="802538" y="168706"/>
                </a:moveTo>
                <a:lnTo>
                  <a:pt x="800100" y="184150"/>
                </a:lnTo>
                <a:lnTo>
                  <a:pt x="814641" y="186448"/>
                </a:lnTo>
                <a:lnTo>
                  <a:pt x="802093" y="265722"/>
                </a:lnTo>
                <a:lnTo>
                  <a:pt x="830275" y="294703"/>
                </a:lnTo>
                <a:lnTo>
                  <a:pt x="835367" y="294906"/>
                </a:lnTo>
                <a:lnTo>
                  <a:pt x="841133" y="294614"/>
                </a:lnTo>
                <a:lnTo>
                  <a:pt x="841044" y="276631"/>
                </a:lnTo>
                <a:lnTo>
                  <a:pt x="837361" y="276580"/>
                </a:lnTo>
                <a:lnTo>
                  <a:pt x="834415" y="276377"/>
                </a:lnTo>
                <a:lnTo>
                  <a:pt x="822484" y="267660"/>
                </a:lnTo>
                <a:lnTo>
                  <a:pt x="822517" y="265722"/>
                </a:lnTo>
                <a:lnTo>
                  <a:pt x="822642" y="263702"/>
                </a:lnTo>
                <a:lnTo>
                  <a:pt x="834377" y="189572"/>
                </a:lnTo>
                <a:lnTo>
                  <a:pt x="854841" y="189572"/>
                </a:lnTo>
                <a:lnTo>
                  <a:pt x="856780" y="177304"/>
                </a:lnTo>
                <a:lnTo>
                  <a:pt x="836828" y="174142"/>
                </a:lnTo>
                <a:lnTo>
                  <a:pt x="837323" y="171018"/>
                </a:lnTo>
                <a:lnTo>
                  <a:pt x="817092" y="171018"/>
                </a:lnTo>
                <a:lnTo>
                  <a:pt x="802538" y="168706"/>
                </a:lnTo>
                <a:close/>
              </a:path>
              <a:path w="1088390" h="347980">
                <a:moveTo>
                  <a:pt x="952855" y="192519"/>
                </a:moveTo>
                <a:lnTo>
                  <a:pt x="917016" y="256794"/>
                </a:lnTo>
                <a:lnTo>
                  <a:pt x="904633" y="282181"/>
                </a:lnTo>
                <a:lnTo>
                  <a:pt x="923720" y="282181"/>
                </a:lnTo>
                <a:lnTo>
                  <a:pt x="972693" y="195656"/>
                </a:lnTo>
                <a:lnTo>
                  <a:pt x="952855" y="192519"/>
                </a:lnTo>
                <a:close/>
              </a:path>
              <a:path w="1088390" h="347980">
                <a:moveTo>
                  <a:pt x="854841" y="189572"/>
                </a:moveTo>
                <a:lnTo>
                  <a:pt x="834377" y="189572"/>
                </a:lnTo>
                <a:lnTo>
                  <a:pt x="854341" y="192735"/>
                </a:lnTo>
                <a:lnTo>
                  <a:pt x="854841" y="189572"/>
                </a:lnTo>
                <a:close/>
              </a:path>
              <a:path w="1088390" h="347980">
                <a:moveTo>
                  <a:pt x="843305" y="133235"/>
                </a:moveTo>
                <a:lnTo>
                  <a:pt x="821677" y="142024"/>
                </a:lnTo>
                <a:lnTo>
                  <a:pt x="817092" y="171018"/>
                </a:lnTo>
                <a:lnTo>
                  <a:pt x="837323" y="171018"/>
                </a:lnTo>
                <a:lnTo>
                  <a:pt x="843305" y="133235"/>
                </a:lnTo>
                <a:close/>
              </a:path>
              <a:path w="1088390" h="347980">
                <a:moveTo>
                  <a:pt x="1074930" y="173342"/>
                </a:moveTo>
                <a:lnTo>
                  <a:pt x="1032256" y="173342"/>
                </a:lnTo>
                <a:lnTo>
                  <a:pt x="1049451" y="176060"/>
                </a:lnTo>
                <a:lnTo>
                  <a:pt x="1056373" y="180149"/>
                </a:lnTo>
                <a:lnTo>
                  <a:pt x="1066571" y="193751"/>
                </a:lnTo>
                <a:lnTo>
                  <a:pt x="1068514" y="201002"/>
                </a:lnTo>
                <a:lnTo>
                  <a:pt x="1066622" y="212979"/>
                </a:lnTo>
                <a:lnTo>
                  <a:pt x="1064971" y="216750"/>
                </a:lnTo>
                <a:lnTo>
                  <a:pt x="1059713" y="223304"/>
                </a:lnTo>
                <a:lnTo>
                  <a:pt x="1054481" y="227431"/>
                </a:lnTo>
                <a:lnTo>
                  <a:pt x="1038809" y="237375"/>
                </a:lnTo>
                <a:lnTo>
                  <a:pt x="1033322" y="241236"/>
                </a:lnTo>
                <a:lnTo>
                  <a:pt x="1030173" y="243979"/>
                </a:lnTo>
                <a:lnTo>
                  <a:pt x="1025893" y="247751"/>
                </a:lnTo>
                <a:lnTo>
                  <a:pt x="1022604" y="251637"/>
                </a:lnTo>
                <a:lnTo>
                  <a:pt x="1020305" y="255638"/>
                </a:lnTo>
                <a:lnTo>
                  <a:pt x="1017206" y="260946"/>
                </a:lnTo>
                <a:lnTo>
                  <a:pt x="1015034" y="267500"/>
                </a:lnTo>
                <a:lnTo>
                  <a:pt x="1013802" y="275285"/>
                </a:lnTo>
                <a:lnTo>
                  <a:pt x="1013320" y="278599"/>
                </a:lnTo>
                <a:lnTo>
                  <a:pt x="1012977" y="281266"/>
                </a:lnTo>
                <a:lnTo>
                  <a:pt x="1032040" y="284276"/>
                </a:lnTo>
                <a:lnTo>
                  <a:pt x="1033449" y="276364"/>
                </a:lnTo>
                <a:lnTo>
                  <a:pt x="1034910" y="270725"/>
                </a:lnTo>
                <a:lnTo>
                  <a:pt x="1057008" y="248005"/>
                </a:lnTo>
                <a:lnTo>
                  <a:pt x="1064608" y="242902"/>
                </a:lnTo>
                <a:lnTo>
                  <a:pt x="1087894" y="210629"/>
                </a:lnTo>
                <a:lnTo>
                  <a:pt x="1088377" y="202298"/>
                </a:lnTo>
                <a:lnTo>
                  <a:pt x="1088307" y="201002"/>
                </a:lnTo>
                <a:lnTo>
                  <a:pt x="1087058" y="193119"/>
                </a:lnTo>
                <a:lnTo>
                  <a:pt x="1083828" y="184958"/>
                </a:lnTo>
                <a:lnTo>
                  <a:pt x="1078725" y="177190"/>
                </a:lnTo>
                <a:lnTo>
                  <a:pt x="1074930" y="173342"/>
                </a:lnTo>
                <a:close/>
              </a:path>
              <a:path w="1088390" h="347980">
                <a:moveTo>
                  <a:pt x="1032198" y="157371"/>
                </a:moveTo>
                <a:lnTo>
                  <a:pt x="991835" y="177560"/>
                </a:lnTo>
                <a:lnTo>
                  <a:pt x="983208" y="196646"/>
                </a:lnTo>
                <a:lnTo>
                  <a:pt x="1003211" y="202298"/>
                </a:lnTo>
                <a:lnTo>
                  <a:pt x="1006146" y="194692"/>
                </a:lnTo>
                <a:lnTo>
                  <a:pt x="1009637" y="188317"/>
                </a:lnTo>
                <a:lnTo>
                  <a:pt x="1013680" y="183172"/>
                </a:lnTo>
                <a:lnTo>
                  <a:pt x="1018273" y="179260"/>
                </a:lnTo>
                <a:lnTo>
                  <a:pt x="1024775" y="174866"/>
                </a:lnTo>
                <a:lnTo>
                  <a:pt x="1032256" y="173342"/>
                </a:lnTo>
                <a:lnTo>
                  <a:pt x="1074930" y="173342"/>
                </a:lnTo>
                <a:lnTo>
                  <a:pt x="1071941" y="170320"/>
                </a:lnTo>
                <a:lnTo>
                  <a:pt x="1063753" y="164904"/>
                </a:lnTo>
                <a:lnTo>
                  <a:pt x="1054084" y="160893"/>
                </a:lnTo>
                <a:lnTo>
                  <a:pt x="1042962" y="158305"/>
                </a:lnTo>
                <a:lnTo>
                  <a:pt x="1032198" y="157371"/>
                </a:lnTo>
                <a:close/>
              </a:path>
              <a:path w="1088390" h="347980">
                <a:moveTo>
                  <a:pt x="1009040" y="298272"/>
                </a:moveTo>
                <a:lnTo>
                  <a:pt x="1005459" y="320865"/>
                </a:lnTo>
                <a:lnTo>
                  <a:pt x="1028052" y="324446"/>
                </a:lnTo>
                <a:lnTo>
                  <a:pt x="1031633" y="301853"/>
                </a:lnTo>
                <a:lnTo>
                  <a:pt x="1009040" y="298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78131" y="4509420"/>
            <a:ext cx="2080260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Modulation: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GMSK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•&amp;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DPSK</a:t>
            </a:r>
            <a:endParaRPr sz="1800" dirty="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sz="1800" spc="-10" dirty="0">
                <a:latin typeface="Arial"/>
                <a:cs typeface="Arial"/>
              </a:rPr>
              <a:t>TX </a:t>
            </a:r>
            <a:r>
              <a:rPr sz="1800" dirty="0">
                <a:latin typeface="Arial"/>
                <a:cs typeface="Arial"/>
              </a:rPr>
              <a:t>range: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~3m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8131" y="5606700"/>
            <a:ext cx="261302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rate: ~ </a:t>
            </a:r>
            <a:r>
              <a:rPr sz="1800" spc="5" dirty="0">
                <a:latin typeface="Arial"/>
                <a:cs typeface="Arial"/>
              </a:rPr>
              <a:t>some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Mbps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9163" y="4390649"/>
            <a:ext cx="2792095" cy="1521460"/>
          </a:xfrm>
          <a:custGeom>
            <a:avLst/>
            <a:gdLst/>
            <a:ahLst/>
            <a:cxnLst/>
            <a:rect l="l" t="t" r="r" b="b"/>
            <a:pathLst>
              <a:path w="2792095" h="1521460">
                <a:moveTo>
                  <a:pt x="0" y="253492"/>
                </a:moveTo>
                <a:lnTo>
                  <a:pt x="4084" y="207925"/>
                </a:lnTo>
                <a:lnTo>
                  <a:pt x="15859" y="165038"/>
                </a:lnTo>
                <a:lnTo>
                  <a:pt x="34610" y="125547"/>
                </a:lnTo>
                <a:lnTo>
                  <a:pt x="59620" y="90168"/>
                </a:lnTo>
                <a:lnTo>
                  <a:pt x="90173" y="59616"/>
                </a:lnTo>
                <a:lnTo>
                  <a:pt x="125553" y="34607"/>
                </a:lnTo>
                <a:lnTo>
                  <a:pt x="165043" y="15858"/>
                </a:lnTo>
                <a:lnTo>
                  <a:pt x="207928" y="4083"/>
                </a:lnTo>
                <a:lnTo>
                  <a:pt x="253492" y="0"/>
                </a:lnTo>
                <a:lnTo>
                  <a:pt x="2538476" y="0"/>
                </a:lnTo>
                <a:lnTo>
                  <a:pt x="2584039" y="4083"/>
                </a:lnTo>
                <a:lnTo>
                  <a:pt x="2626924" y="15858"/>
                </a:lnTo>
                <a:lnTo>
                  <a:pt x="2666414" y="34607"/>
                </a:lnTo>
                <a:lnTo>
                  <a:pt x="2701794" y="59616"/>
                </a:lnTo>
                <a:lnTo>
                  <a:pt x="2732347" y="90168"/>
                </a:lnTo>
                <a:lnTo>
                  <a:pt x="2757357" y="125547"/>
                </a:lnTo>
                <a:lnTo>
                  <a:pt x="2776108" y="165038"/>
                </a:lnTo>
                <a:lnTo>
                  <a:pt x="2787883" y="207925"/>
                </a:lnTo>
                <a:lnTo>
                  <a:pt x="2791968" y="253492"/>
                </a:lnTo>
                <a:lnTo>
                  <a:pt x="2791968" y="1267447"/>
                </a:lnTo>
                <a:lnTo>
                  <a:pt x="2787883" y="1313014"/>
                </a:lnTo>
                <a:lnTo>
                  <a:pt x="2776108" y="1355902"/>
                </a:lnTo>
                <a:lnTo>
                  <a:pt x="2757357" y="1395395"/>
                </a:lnTo>
                <a:lnTo>
                  <a:pt x="2732347" y="1430776"/>
                </a:lnTo>
                <a:lnTo>
                  <a:pt x="2701794" y="1461330"/>
                </a:lnTo>
                <a:lnTo>
                  <a:pt x="2666414" y="1486340"/>
                </a:lnTo>
                <a:lnTo>
                  <a:pt x="2626924" y="1505091"/>
                </a:lnTo>
                <a:lnTo>
                  <a:pt x="2584039" y="1516867"/>
                </a:lnTo>
                <a:lnTo>
                  <a:pt x="2538476" y="1520952"/>
                </a:lnTo>
                <a:lnTo>
                  <a:pt x="253492" y="1520952"/>
                </a:lnTo>
                <a:lnTo>
                  <a:pt x="207928" y="1516867"/>
                </a:lnTo>
                <a:lnTo>
                  <a:pt x="165043" y="1505091"/>
                </a:lnTo>
                <a:lnTo>
                  <a:pt x="125553" y="1486340"/>
                </a:lnTo>
                <a:lnTo>
                  <a:pt x="90173" y="1461330"/>
                </a:lnTo>
                <a:lnTo>
                  <a:pt x="59620" y="1430776"/>
                </a:lnTo>
                <a:lnTo>
                  <a:pt x="34610" y="1395395"/>
                </a:lnTo>
                <a:lnTo>
                  <a:pt x="15859" y="1355902"/>
                </a:lnTo>
                <a:lnTo>
                  <a:pt x="4084" y="1313014"/>
                </a:lnTo>
                <a:lnTo>
                  <a:pt x="0" y="1267447"/>
                </a:lnTo>
                <a:lnTo>
                  <a:pt x="0" y="25349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037565" y="4534480"/>
            <a:ext cx="2195830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4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odul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tion:I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30" dirty="0">
                <a:latin typeface="Arial"/>
                <a:cs typeface="Arial"/>
              </a:rPr>
              <a:t>U</a:t>
            </a:r>
            <a:r>
              <a:rPr sz="1800" spc="5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B  &amp;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FM-UWB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37565" y="5083121"/>
            <a:ext cx="1683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sz="1800" spc="-10" dirty="0">
                <a:latin typeface="Arial"/>
                <a:cs typeface="Arial"/>
              </a:rPr>
              <a:t>TX </a:t>
            </a:r>
            <a:r>
              <a:rPr sz="1800" dirty="0">
                <a:latin typeface="Arial"/>
                <a:cs typeface="Arial"/>
              </a:rPr>
              <a:t>range: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~3m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78131" y="5332380"/>
            <a:ext cx="479615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  <a:tab pos="2871470" algn="l"/>
              </a:tabLst>
            </a:pPr>
            <a:r>
              <a:rPr sz="1800" dirty="0">
                <a:latin typeface="Arial"/>
                <a:cs typeface="Arial"/>
              </a:rPr>
              <a:t>Bands: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MICS,WMTS,ISM	</a:t>
            </a:r>
            <a:r>
              <a:rPr sz="2700" spc="-7" baseline="-6172" dirty="0">
                <a:latin typeface="Arial"/>
                <a:cs typeface="Arial"/>
              </a:rPr>
              <a:t>• </a:t>
            </a:r>
            <a:r>
              <a:rPr sz="2700" baseline="-6172" dirty="0">
                <a:latin typeface="Arial"/>
                <a:cs typeface="Arial"/>
              </a:rPr>
              <a:t>Band: </a:t>
            </a:r>
            <a:r>
              <a:rPr sz="2700" spc="30" baseline="-6172" dirty="0">
                <a:latin typeface="Arial"/>
                <a:cs typeface="Arial"/>
              </a:rPr>
              <a:t>UWB</a:t>
            </a:r>
            <a:r>
              <a:rPr sz="2700" spc="-262" baseline="-6172" dirty="0">
                <a:latin typeface="Arial"/>
                <a:cs typeface="Arial"/>
              </a:rPr>
              <a:t> </a:t>
            </a:r>
            <a:r>
              <a:rPr sz="2700" baseline="-6172" dirty="0">
                <a:latin typeface="Arial"/>
                <a:cs typeface="Arial"/>
              </a:rPr>
              <a:t>band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037565" y="5631760"/>
            <a:ext cx="218313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rate: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~10Mbps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03804" y="4375410"/>
            <a:ext cx="2329180" cy="1584960"/>
          </a:xfrm>
          <a:custGeom>
            <a:avLst/>
            <a:gdLst/>
            <a:ahLst/>
            <a:cxnLst/>
            <a:rect l="l" t="t" r="r" b="b"/>
            <a:pathLst>
              <a:path w="2329179" h="1584960">
                <a:moveTo>
                  <a:pt x="0" y="264160"/>
                </a:moveTo>
                <a:lnTo>
                  <a:pt x="4256" y="216675"/>
                </a:lnTo>
                <a:lnTo>
                  <a:pt x="16527" y="171983"/>
                </a:lnTo>
                <a:lnTo>
                  <a:pt x="36067" y="130830"/>
                </a:lnTo>
                <a:lnTo>
                  <a:pt x="62129" y="93962"/>
                </a:lnTo>
                <a:lnTo>
                  <a:pt x="93967" y="62125"/>
                </a:lnTo>
                <a:lnTo>
                  <a:pt x="130836" y="36064"/>
                </a:lnTo>
                <a:lnTo>
                  <a:pt x="171988" y="16525"/>
                </a:lnTo>
                <a:lnTo>
                  <a:pt x="216678" y="4255"/>
                </a:lnTo>
                <a:lnTo>
                  <a:pt x="264160" y="0"/>
                </a:lnTo>
                <a:lnTo>
                  <a:pt x="2064512" y="0"/>
                </a:lnTo>
                <a:lnTo>
                  <a:pt x="2111993" y="4255"/>
                </a:lnTo>
                <a:lnTo>
                  <a:pt x="2156683" y="16525"/>
                </a:lnTo>
                <a:lnTo>
                  <a:pt x="2197835" y="36064"/>
                </a:lnTo>
                <a:lnTo>
                  <a:pt x="2234704" y="62125"/>
                </a:lnTo>
                <a:lnTo>
                  <a:pt x="2266542" y="93962"/>
                </a:lnTo>
                <a:lnTo>
                  <a:pt x="2292604" y="130830"/>
                </a:lnTo>
                <a:lnTo>
                  <a:pt x="2312144" y="171983"/>
                </a:lnTo>
                <a:lnTo>
                  <a:pt x="2324415" y="216675"/>
                </a:lnTo>
                <a:lnTo>
                  <a:pt x="2328672" y="264160"/>
                </a:lnTo>
                <a:lnTo>
                  <a:pt x="2328672" y="1320787"/>
                </a:lnTo>
                <a:lnTo>
                  <a:pt x="2324415" y="1368272"/>
                </a:lnTo>
                <a:lnTo>
                  <a:pt x="2312144" y="1412965"/>
                </a:lnTo>
                <a:lnTo>
                  <a:pt x="2292604" y="1454119"/>
                </a:lnTo>
                <a:lnTo>
                  <a:pt x="2266542" y="1490990"/>
                </a:lnTo>
                <a:lnTo>
                  <a:pt x="2234704" y="1522829"/>
                </a:lnTo>
                <a:lnTo>
                  <a:pt x="2197835" y="1548892"/>
                </a:lnTo>
                <a:lnTo>
                  <a:pt x="2156683" y="1568432"/>
                </a:lnTo>
                <a:lnTo>
                  <a:pt x="2111993" y="1580703"/>
                </a:lnTo>
                <a:lnTo>
                  <a:pt x="2064512" y="1584960"/>
                </a:lnTo>
                <a:lnTo>
                  <a:pt x="264160" y="1584960"/>
                </a:lnTo>
                <a:lnTo>
                  <a:pt x="216678" y="1580703"/>
                </a:lnTo>
                <a:lnTo>
                  <a:pt x="171988" y="1568432"/>
                </a:lnTo>
                <a:lnTo>
                  <a:pt x="130836" y="1548892"/>
                </a:lnTo>
                <a:lnTo>
                  <a:pt x="93967" y="1522829"/>
                </a:lnTo>
                <a:lnTo>
                  <a:pt x="62129" y="1490990"/>
                </a:lnTo>
                <a:lnTo>
                  <a:pt x="36067" y="1454119"/>
                </a:lnTo>
                <a:lnTo>
                  <a:pt x="16527" y="1412965"/>
                </a:lnTo>
                <a:lnTo>
                  <a:pt x="4256" y="1368272"/>
                </a:lnTo>
                <a:lnTo>
                  <a:pt x="0" y="1320787"/>
                </a:lnTo>
                <a:lnTo>
                  <a:pt x="0" y="26416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6882134" y="4501079"/>
            <a:ext cx="2066925" cy="138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0534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on-ba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e-  </a:t>
            </a:r>
            <a:r>
              <a:rPr sz="1800" spc="-30" dirty="0">
                <a:latin typeface="Arial"/>
                <a:cs typeface="Arial"/>
              </a:rPr>
              <a:t>TDMA</a:t>
            </a:r>
            <a:endParaRPr sz="1800" dirty="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Group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Superframe</a:t>
            </a:r>
          </a:p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dirty="0">
                <a:latin typeface="Arial"/>
                <a:cs typeface="Arial"/>
              </a:rPr>
              <a:t>Priority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</a:t>
            </a:r>
          </a:p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dirty="0">
                <a:latin typeface="Arial"/>
                <a:cs typeface="Arial"/>
              </a:rPr>
              <a:t>Non-beacon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mode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13804" y="4390647"/>
            <a:ext cx="2161540" cy="1521460"/>
          </a:xfrm>
          <a:custGeom>
            <a:avLst/>
            <a:gdLst/>
            <a:ahLst/>
            <a:cxnLst/>
            <a:rect l="l" t="t" r="r" b="b"/>
            <a:pathLst>
              <a:path w="2161540" h="1521460">
                <a:moveTo>
                  <a:pt x="0" y="253492"/>
                </a:moveTo>
                <a:lnTo>
                  <a:pt x="4084" y="207925"/>
                </a:lnTo>
                <a:lnTo>
                  <a:pt x="15859" y="165038"/>
                </a:lnTo>
                <a:lnTo>
                  <a:pt x="34610" y="125547"/>
                </a:lnTo>
                <a:lnTo>
                  <a:pt x="59620" y="90168"/>
                </a:lnTo>
                <a:lnTo>
                  <a:pt x="90173" y="59616"/>
                </a:lnTo>
                <a:lnTo>
                  <a:pt x="125553" y="34607"/>
                </a:lnTo>
                <a:lnTo>
                  <a:pt x="165043" y="15858"/>
                </a:lnTo>
                <a:lnTo>
                  <a:pt x="207928" y="4083"/>
                </a:lnTo>
                <a:lnTo>
                  <a:pt x="253492" y="0"/>
                </a:lnTo>
                <a:lnTo>
                  <a:pt x="1907539" y="0"/>
                </a:lnTo>
                <a:lnTo>
                  <a:pt x="1953103" y="4083"/>
                </a:lnTo>
                <a:lnTo>
                  <a:pt x="1995988" y="15858"/>
                </a:lnTo>
                <a:lnTo>
                  <a:pt x="2035478" y="34607"/>
                </a:lnTo>
                <a:lnTo>
                  <a:pt x="2070858" y="59616"/>
                </a:lnTo>
                <a:lnTo>
                  <a:pt x="2101411" y="90168"/>
                </a:lnTo>
                <a:lnTo>
                  <a:pt x="2126421" y="125547"/>
                </a:lnTo>
                <a:lnTo>
                  <a:pt x="2145172" y="165038"/>
                </a:lnTo>
                <a:lnTo>
                  <a:pt x="2156947" y="207925"/>
                </a:lnTo>
                <a:lnTo>
                  <a:pt x="2161032" y="253492"/>
                </a:lnTo>
                <a:lnTo>
                  <a:pt x="2161032" y="1267447"/>
                </a:lnTo>
                <a:lnTo>
                  <a:pt x="2156947" y="1313014"/>
                </a:lnTo>
                <a:lnTo>
                  <a:pt x="2145172" y="1355902"/>
                </a:lnTo>
                <a:lnTo>
                  <a:pt x="2126421" y="1395395"/>
                </a:lnTo>
                <a:lnTo>
                  <a:pt x="2101411" y="1430776"/>
                </a:lnTo>
                <a:lnTo>
                  <a:pt x="2070858" y="1461330"/>
                </a:lnTo>
                <a:lnTo>
                  <a:pt x="2035478" y="1486340"/>
                </a:lnTo>
                <a:lnTo>
                  <a:pt x="1995988" y="1505091"/>
                </a:lnTo>
                <a:lnTo>
                  <a:pt x="1953103" y="1516867"/>
                </a:lnTo>
                <a:lnTo>
                  <a:pt x="1907539" y="1520952"/>
                </a:lnTo>
                <a:lnTo>
                  <a:pt x="253492" y="1520952"/>
                </a:lnTo>
                <a:lnTo>
                  <a:pt x="207928" y="1516867"/>
                </a:lnTo>
                <a:lnTo>
                  <a:pt x="165043" y="1505091"/>
                </a:lnTo>
                <a:lnTo>
                  <a:pt x="125553" y="1486340"/>
                </a:lnTo>
                <a:lnTo>
                  <a:pt x="90173" y="1461330"/>
                </a:lnTo>
                <a:lnTo>
                  <a:pt x="59620" y="1430776"/>
                </a:lnTo>
                <a:lnTo>
                  <a:pt x="34610" y="1395395"/>
                </a:lnTo>
                <a:lnTo>
                  <a:pt x="15859" y="1355902"/>
                </a:lnTo>
                <a:lnTo>
                  <a:pt x="4084" y="1313014"/>
                </a:lnTo>
                <a:lnTo>
                  <a:pt x="0" y="1267447"/>
                </a:lnTo>
                <a:lnTo>
                  <a:pt x="0" y="25349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217675" y="3887723"/>
            <a:ext cx="622300" cy="426720"/>
          </a:xfrm>
          <a:custGeom>
            <a:avLst/>
            <a:gdLst/>
            <a:ahLst/>
            <a:cxnLst/>
            <a:rect l="l" t="t" r="r" b="b"/>
            <a:pathLst>
              <a:path w="622300" h="426720">
                <a:moveTo>
                  <a:pt x="466344" y="0"/>
                </a:moveTo>
                <a:lnTo>
                  <a:pt x="155447" y="0"/>
                </a:lnTo>
                <a:lnTo>
                  <a:pt x="155447" y="13334"/>
                </a:lnTo>
                <a:lnTo>
                  <a:pt x="466344" y="13334"/>
                </a:lnTo>
                <a:lnTo>
                  <a:pt x="466344" y="0"/>
                </a:lnTo>
                <a:close/>
              </a:path>
              <a:path w="622300" h="426720">
                <a:moveTo>
                  <a:pt x="466344" y="26669"/>
                </a:moveTo>
                <a:lnTo>
                  <a:pt x="155447" y="26669"/>
                </a:lnTo>
                <a:lnTo>
                  <a:pt x="155447" y="53339"/>
                </a:lnTo>
                <a:lnTo>
                  <a:pt x="466344" y="53339"/>
                </a:lnTo>
                <a:lnTo>
                  <a:pt x="466344" y="26669"/>
                </a:lnTo>
                <a:close/>
              </a:path>
              <a:path w="622300" h="426720">
                <a:moveTo>
                  <a:pt x="621792" y="213359"/>
                </a:moveTo>
                <a:lnTo>
                  <a:pt x="0" y="213359"/>
                </a:lnTo>
                <a:lnTo>
                  <a:pt x="310896" y="426719"/>
                </a:lnTo>
                <a:lnTo>
                  <a:pt x="621792" y="213359"/>
                </a:lnTo>
                <a:close/>
              </a:path>
              <a:path w="622300" h="426720">
                <a:moveTo>
                  <a:pt x="466344" y="66675"/>
                </a:moveTo>
                <a:lnTo>
                  <a:pt x="155448" y="66675"/>
                </a:lnTo>
                <a:lnTo>
                  <a:pt x="155448" y="213359"/>
                </a:lnTo>
                <a:lnTo>
                  <a:pt x="466344" y="213359"/>
                </a:lnTo>
                <a:lnTo>
                  <a:pt x="466344" y="6667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368361" y="3894391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42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73124" y="3914394"/>
            <a:ext cx="311150" cy="26670"/>
          </a:xfrm>
          <a:custGeom>
            <a:avLst/>
            <a:gdLst/>
            <a:ahLst/>
            <a:cxnLst/>
            <a:rect l="l" t="t" r="r" b="b"/>
            <a:pathLst>
              <a:path w="311150" h="26670">
                <a:moveTo>
                  <a:pt x="310896" y="26669"/>
                </a:moveTo>
                <a:lnTo>
                  <a:pt x="0" y="26669"/>
                </a:lnTo>
                <a:lnTo>
                  <a:pt x="0" y="0"/>
                </a:lnTo>
                <a:lnTo>
                  <a:pt x="310896" y="0"/>
                </a:lnTo>
                <a:lnTo>
                  <a:pt x="310896" y="266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1217675" y="3954398"/>
            <a:ext cx="622300" cy="360045"/>
          </a:xfrm>
          <a:custGeom>
            <a:avLst/>
            <a:gdLst/>
            <a:ahLst/>
            <a:cxnLst/>
            <a:rect l="l" t="t" r="r" b="b"/>
            <a:pathLst>
              <a:path w="622300" h="360045">
                <a:moveTo>
                  <a:pt x="466344" y="0"/>
                </a:moveTo>
                <a:lnTo>
                  <a:pt x="466344" y="146684"/>
                </a:lnTo>
                <a:lnTo>
                  <a:pt x="621792" y="146684"/>
                </a:lnTo>
                <a:lnTo>
                  <a:pt x="310896" y="360044"/>
                </a:lnTo>
                <a:lnTo>
                  <a:pt x="0" y="146684"/>
                </a:lnTo>
                <a:lnTo>
                  <a:pt x="155448" y="146684"/>
                </a:lnTo>
                <a:lnTo>
                  <a:pt x="155448" y="0"/>
                </a:lnTo>
                <a:lnTo>
                  <a:pt x="4663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560564" y="3899915"/>
            <a:ext cx="624840" cy="426720"/>
          </a:xfrm>
          <a:custGeom>
            <a:avLst/>
            <a:gdLst/>
            <a:ahLst/>
            <a:cxnLst/>
            <a:rect l="l" t="t" r="r" b="b"/>
            <a:pathLst>
              <a:path w="624840" h="426720">
                <a:moveTo>
                  <a:pt x="468629" y="0"/>
                </a:moveTo>
                <a:lnTo>
                  <a:pt x="156209" y="0"/>
                </a:lnTo>
                <a:lnTo>
                  <a:pt x="156209" y="13335"/>
                </a:lnTo>
                <a:lnTo>
                  <a:pt x="468629" y="13335"/>
                </a:lnTo>
                <a:lnTo>
                  <a:pt x="468629" y="0"/>
                </a:lnTo>
                <a:close/>
              </a:path>
              <a:path w="624840" h="426720">
                <a:moveTo>
                  <a:pt x="468629" y="26670"/>
                </a:moveTo>
                <a:lnTo>
                  <a:pt x="156209" y="26670"/>
                </a:lnTo>
                <a:lnTo>
                  <a:pt x="156209" y="53340"/>
                </a:lnTo>
                <a:lnTo>
                  <a:pt x="468629" y="53340"/>
                </a:lnTo>
                <a:lnTo>
                  <a:pt x="468629" y="26670"/>
                </a:lnTo>
                <a:close/>
              </a:path>
              <a:path w="624840" h="426720">
                <a:moveTo>
                  <a:pt x="624839" y="213360"/>
                </a:moveTo>
                <a:lnTo>
                  <a:pt x="0" y="213360"/>
                </a:lnTo>
                <a:lnTo>
                  <a:pt x="312419" y="426720"/>
                </a:lnTo>
                <a:lnTo>
                  <a:pt x="624839" y="213360"/>
                </a:lnTo>
                <a:close/>
              </a:path>
              <a:path w="624840" h="426720">
                <a:moveTo>
                  <a:pt x="468629" y="66675"/>
                </a:moveTo>
                <a:lnTo>
                  <a:pt x="156209" y="66675"/>
                </a:lnTo>
                <a:lnTo>
                  <a:pt x="156209" y="213360"/>
                </a:lnTo>
                <a:lnTo>
                  <a:pt x="468629" y="213360"/>
                </a:lnTo>
                <a:lnTo>
                  <a:pt x="468629" y="6667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560564" y="3966590"/>
            <a:ext cx="624840" cy="360045"/>
          </a:xfrm>
          <a:custGeom>
            <a:avLst/>
            <a:gdLst/>
            <a:ahLst/>
            <a:cxnLst/>
            <a:rect l="l" t="t" r="r" b="b"/>
            <a:pathLst>
              <a:path w="624840" h="360045">
                <a:moveTo>
                  <a:pt x="468629" y="0"/>
                </a:moveTo>
                <a:lnTo>
                  <a:pt x="468629" y="146684"/>
                </a:lnTo>
                <a:lnTo>
                  <a:pt x="624839" y="146684"/>
                </a:lnTo>
                <a:lnTo>
                  <a:pt x="312419" y="360044"/>
                </a:lnTo>
                <a:lnTo>
                  <a:pt x="0" y="146684"/>
                </a:lnTo>
                <a:lnTo>
                  <a:pt x="156209" y="146684"/>
                </a:lnTo>
                <a:lnTo>
                  <a:pt x="156209" y="0"/>
                </a:lnTo>
                <a:lnTo>
                  <a:pt x="46862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3942588" y="3930396"/>
            <a:ext cx="622300" cy="426720"/>
          </a:xfrm>
          <a:custGeom>
            <a:avLst/>
            <a:gdLst/>
            <a:ahLst/>
            <a:cxnLst/>
            <a:rect l="l" t="t" r="r" b="b"/>
            <a:pathLst>
              <a:path w="622300" h="426720">
                <a:moveTo>
                  <a:pt x="466344" y="0"/>
                </a:moveTo>
                <a:lnTo>
                  <a:pt x="155448" y="0"/>
                </a:lnTo>
                <a:lnTo>
                  <a:pt x="155448" y="13334"/>
                </a:lnTo>
                <a:lnTo>
                  <a:pt x="466344" y="13334"/>
                </a:lnTo>
                <a:lnTo>
                  <a:pt x="466344" y="0"/>
                </a:lnTo>
                <a:close/>
              </a:path>
              <a:path w="622300" h="426720">
                <a:moveTo>
                  <a:pt x="466344" y="26669"/>
                </a:moveTo>
                <a:lnTo>
                  <a:pt x="155448" y="26669"/>
                </a:lnTo>
                <a:lnTo>
                  <a:pt x="155448" y="53339"/>
                </a:lnTo>
                <a:lnTo>
                  <a:pt x="466344" y="53339"/>
                </a:lnTo>
                <a:lnTo>
                  <a:pt x="466344" y="26669"/>
                </a:lnTo>
                <a:close/>
              </a:path>
              <a:path w="622300" h="426720">
                <a:moveTo>
                  <a:pt x="621791" y="213359"/>
                </a:moveTo>
                <a:lnTo>
                  <a:pt x="0" y="213359"/>
                </a:lnTo>
                <a:lnTo>
                  <a:pt x="310896" y="426719"/>
                </a:lnTo>
                <a:lnTo>
                  <a:pt x="621791" y="213359"/>
                </a:lnTo>
                <a:close/>
              </a:path>
              <a:path w="622300" h="426720">
                <a:moveTo>
                  <a:pt x="466344" y="66674"/>
                </a:moveTo>
                <a:lnTo>
                  <a:pt x="155448" y="66674"/>
                </a:lnTo>
                <a:lnTo>
                  <a:pt x="155448" y="213359"/>
                </a:lnTo>
                <a:lnTo>
                  <a:pt x="466344" y="213359"/>
                </a:lnTo>
                <a:lnTo>
                  <a:pt x="466344" y="6667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4093273" y="3937063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42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4098035" y="3957065"/>
            <a:ext cx="311150" cy="26670"/>
          </a:xfrm>
          <a:custGeom>
            <a:avLst/>
            <a:gdLst/>
            <a:ahLst/>
            <a:cxnLst/>
            <a:rect l="l" t="t" r="r" b="b"/>
            <a:pathLst>
              <a:path w="311150" h="26670">
                <a:moveTo>
                  <a:pt x="310896" y="26669"/>
                </a:moveTo>
                <a:lnTo>
                  <a:pt x="0" y="26669"/>
                </a:lnTo>
                <a:lnTo>
                  <a:pt x="0" y="0"/>
                </a:lnTo>
                <a:lnTo>
                  <a:pt x="310896" y="0"/>
                </a:lnTo>
                <a:lnTo>
                  <a:pt x="310896" y="266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3942588" y="3997071"/>
            <a:ext cx="622300" cy="360045"/>
          </a:xfrm>
          <a:custGeom>
            <a:avLst/>
            <a:gdLst/>
            <a:ahLst/>
            <a:cxnLst/>
            <a:rect l="l" t="t" r="r" b="b"/>
            <a:pathLst>
              <a:path w="622300" h="360045">
                <a:moveTo>
                  <a:pt x="466344" y="0"/>
                </a:moveTo>
                <a:lnTo>
                  <a:pt x="466344" y="146684"/>
                </a:lnTo>
                <a:lnTo>
                  <a:pt x="621791" y="146684"/>
                </a:lnTo>
                <a:lnTo>
                  <a:pt x="310896" y="360044"/>
                </a:lnTo>
                <a:lnTo>
                  <a:pt x="0" y="146684"/>
                </a:lnTo>
                <a:lnTo>
                  <a:pt x="155448" y="146684"/>
                </a:lnTo>
                <a:lnTo>
                  <a:pt x="155448" y="0"/>
                </a:lnTo>
                <a:lnTo>
                  <a:pt x="4663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 txBox="1"/>
          <p:nvPr/>
        </p:nvSpPr>
        <p:spPr>
          <a:xfrm>
            <a:off x="5398008" y="3102864"/>
            <a:ext cx="1256030" cy="786765"/>
          </a:xfrm>
          <a:prstGeom prst="rect">
            <a:avLst/>
          </a:prstGeom>
          <a:solidFill>
            <a:srgbClr val="F2F2F2"/>
          </a:solidFill>
          <a:ln w="25400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770"/>
              </a:spcBef>
            </a:pPr>
            <a:r>
              <a:rPr sz="1800" spc="-5" dirty="0">
                <a:latin typeface="Arial"/>
                <a:cs typeface="Arial"/>
              </a:rPr>
              <a:t>HBC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PHY</a:t>
            </a:r>
            <a:endParaRPr sz="1800" dirty="0">
              <a:latin typeface="Arial"/>
              <a:cs typeface="Arial"/>
            </a:endParaRPr>
          </a:p>
          <a:p>
            <a:pPr marR="6096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on-body</a:t>
            </a:r>
          </a:p>
        </p:txBody>
      </p:sp>
      <p:sp>
        <p:nvSpPr>
          <p:cNvPr id="47" name="object 47"/>
          <p:cNvSpPr/>
          <p:nvPr/>
        </p:nvSpPr>
        <p:spPr>
          <a:xfrm>
            <a:off x="6026168" y="2743200"/>
            <a:ext cx="1270" cy="294005"/>
          </a:xfrm>
          <a:custGeom>
            <a:avLst/>
            <a:gdLst/>
            <a:ahLst/>
            <a:cxnLst/>
            <a:rect l="l" t="t" r="r" b="b"/>
            <a:pathLst>
              <a:path w="1270" h="294005">
                <a:moveTo>
                  <a:pt x="0" y="293687"/>
                </a:moveTo>
                <a:lnTo>
                  <a:pt x="127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5988121" y="302401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0" y="0"/>
                </a:moveTo>
                <a:lnTo>
                  <a:pt x="37769" y="76365"/>
                </a:lnTo>
                <a:lnTo>
                  <a:pt x="7620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 txBox="1"/>
          <p:nvPr/>
        </p:nvSpPr>
        <p:spPr>
          <a:xfrm>
            <a:off x="5457745" y="4505529"/>
            <a:ext cx="1255395" cy="138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dirty="0">
                <a:latin typeface="Arial"/>
                <a:cs typeface="Arial"/>
              </a:rPr>
              <a:t>Frequen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y  Selective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10-50MHz</a:t>
            </a:r>
            <a:endParaRPr sz="1800" dirty="0">
              <a:latin typeface="Arial"/>
              <a:cs typeface="Arial"/>
            </a:endParaRPr>
          </a:p>
          <a:p>
            <a:pPr marL="12700" marR="14351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dirty="0">
                <a:latin typeface="Arial"/>
                <a:cs typeface="Arial"/>
              </a:rPr>
              <a:t>125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bp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-  </a:t>
            </a:r>
            <a:r>
              <a:rPr sz="1800" spc="-5" dirty="0">
                <a:latin typeface="Arial"/>
                <a:cs typeface="Arial"/>
              </a:rPr>
              <a:t>2Mbps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390388" y="4399793"/>
            <a:ext cx="1365885" cy="1521460"/>
          </a:xfrm>
          <a:custGeom>
            <a:avLst/>
            <a:gdLst/>
            <a:ahLst/>
            <a:cxnLst/>
            <a:rect l="l" t="t" r="r" b="b"/>
            <a:pathLst>
              <a:path w="1365884" h="1521460">
                <a:moveTo>
                  <a:pt x="0" y="227583"/>
                </a:moveTo>
                <a:lnTo>
                  <a:pt x="4623" y="181717"/>
                </a:lnTo>
                <a:lnTo>
                  <a:pt x="17884" y="138997"/>
                </a:lnTo>
                <a:lnTo>
                  <a:pt x="38867" y="100339"/>
                </a:lnTo>
                <a:lnTo>
                  <a:pt x="66657" y="66657"/>
                </a:lnTo>
                <a:lnTo>
                  <a:pt x="100339" y="38867"/>
                </a:lnTo>
                <a:lnTo>
                  <a:pt x="138997" y="17884"/>
                </a:lnTo>
                <a:lnTo>
                  <a:pt x="181717" y="4623"/>
                </a:lnTo>
                <a:lnTo>
                  <a:pt x="227584" y="0"/>
                </a:lnTo>
                <a:lnTo>
                  <a:pt x="1137920" y="0"/>
                </a:lnTo>
                <a:lnTo>
                  <a:pt x="1183786" y="4623"/>
                </a:lnTo>
                <a:lnTo>
                  <a:pt x="1226506" y="17884"/>
                </a:lnTo>
                <a:lnTo>
                  <a:pt x="1265164" y="38867"/>
                </a:lnTo>
                <a:lnTo>
                  <a:pt x="1298846" y="66657"/>
                </a:lnTo>
                <a:lnTo>
                  <a:pt x="1326636" y="100339"/>
                </a:lnTo>
                <a:lnTo>
                  <a:pt x="1347619" y="138997"/>
                </a:lnTo>
                <a:lnTo>
                  <a:pt x="1360880" y="181717"/>
                </a:lnTo>
                <a:lnTo>
                  <a:pt x="1365504" y="227583"/>
                </a:lnTo>
                <a:lnTo>
                  <a:pt x="1365504" y="1293355"/>
                </a:lnTo>
                <a:lnTo>
                  <a:pt x="1360880" y="1339222"/>
                </a:lnTo>
                <a:lnTo>
                  <a:pt x="1347619" y="1381943"/>
                </a:lnTo>
                <a:lnTo>
                  <a:pt x="1326636" y="1420604"/>
                </a:lnTo>
                <a:lnTo>
                  <a:pt x="1298846" y="1454288"/>
                </a:lnTo>
                <a:lnTo>
                  <a:pt x="1265164" y="1482080"/>
                </a:lnTo>
                <a:lnTo>
                  <a:pt x="1226506" y="1503065"/>
                </a:lnTo>
                <a:lnTo>
                  <a:pt x="1183786" y="1516327"/>
                </a:lnTo>
                <a:lnTo>
                  <a:pt x="1137920" y="1520952"/>
                </a:lnTo>
                <a:lnTo>
                  <a:pt x="227584" y="1520952"/>
                </a:lnTo>
                <a:lnTo>
                  <a:pt x="181717" y="1516327"/>
                </a:lnTo>
                <a:lnTo>
                  <a:pt x="138997" y="1503065"/>
                </a:lnTo>
                <a:lnTo>
                  <a:pt x="100339" y="1482080"/>
                </a:lnTo>
                <a:lnTo>
                  <a:pt x="66657" y="1454288"/>
                </a:lnTo>
                <a:lnTo>
                  <a:pt x="38867" y="1420604"/>
                </a:lnTo>
                <a:lnTo>
                  <a:pt x="17884" y="1381943"/>
                </a:lnTo>
                <a:lnTo>
                  <a:pt x="4623" y="1339222"/>
                </a:lnTo>
                <a:lnTo>
                  <a:pt x="0" y="1293355"/>
                </a:lnTo>
                <a:lnTo>
                  <a:pt x="0" y="227583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750052" y="3896867"/>
            <a:ext cx="622300" cy="426720"/>
          </a:xfrm>
          <a:custGeom>
            <a:avLst/>
            <a:gdLst/>
            <a:ahLst/>
            <a:cxnLst/>
            <a:rect l="l" t="t" r="r" b="b"/>
            <a:pathLst>
              <a:path w="622300" h="426720">
                <a:moveTo>
                  <a:pt x="466344" y="0"/>
                </a:moveTo>
                <a:lnTo>
                  <a:pt x="155448" y="0"/>
                </a:lnTo>
                <a:lnTo>
                  <a:pt x="155448" y="13335"/>
                </a:lnTo>
                <a:lnTo>
                  <a:pt x="466344" y="13335"/>
                </a:lnTo>
                <a:lnTo>
                  <a:pt x="466344" y="0"/>
                </a:lnTo>
                <a:close/>
              </a:path>
              <a:path w="622300" h="426720">
                <a:moveTo>
                  <a:pt x="466344" y="26670"/>
                </a:moveTo>
                <a:lnTo>
                  <a:pt x="155448" y="26670"/>
                </a:lnTo>
                <a:lnTo>
                  <a:pt x="155448" y="53340"/>
                </a:lnTo>
                <a:lnTo>
                  <a:pt x="466344" y="53340"/>
                </a:lnTo>
                <a:lnTo>
                  <a:pt x="466344" y="26670"/>
                </a:lnTo>
                <a:close/>
              </a:path>
              <a:path w="622300" h="426720">
                <a:moveTo>
                  <a:pt x="621792" y="213360"/>
                </a:moveTo>
                <a:lnTo>
                  <a:pt x="0" y="213360"/>
                </a:lnTo>
                <a:lnTo>
                  <a:pt x="310896" y="426720"/>
                </a:lnTo>
                <a:lnTo>
                  <a:pt x="621792" y="213360"/>
                </a:lnTo>
                <a:close/>
              </a:path>
              <a:path w="622300" h="426720">
                <a:moveTo>
                  <a:pt x="466344" y="66675"/>
                </a:moveTo>
                <a:lnTo>
                  <a:pt x="155448" y="66675"/>
                </a:lnTo>
                <a:lnTo>
                  <a:pt x="155448" y="213360"/>
                </a:lnTo>
                <a:lnTo>
                  <a:pt x="466344" y="213360"/>
                </a:lnTo>
                <a:lnTo>
                  <a:pt x="466344" y="6667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00737" y="390353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42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05500" y="3923538"/>
            <a:ext cx="311150" cy="26670"/>
          </a:xfrm>
          <a:custGeom>
            <a:avLst/>
            <a:gdLst/>
            <a:ahLst/>
            <a:cxnLst/>
            <a:rect l="l" t="t" r="r" b="b"/>
            <a:pathLst>
              <a:path w="311150" h="26670">
                <a:moveTo>
                  <a:pt x="310896" y="26669"/>
                </a:moveTo>
                <a:lnTo>
                  <a:pt x="0" y="26669"/>
                </a:lnTo>
                <a:lnTo>
                  <a:pt x="0" y="0"/>
                </a:lnTo>
                <a:lnTo>
                  <a:pt x="310896" y="0"/>
                </a:lnTo>
                <a:lnTo>
                  <a:pt x="310896" y="266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5750052" y="3963542"/>
            <a:ext cx="622300" cy="360045"/>
          </a:xfrm>
          <a:custGeom>
            <a:avLst/>
            <a:gdLst/>
            <a:ahLst/>
            <a:cxnLst/>
            <a:rect l="l" t="t" r="r" b="b"/>
            <a:pathLst>
              <a:path w="622300" h="360045">
                <a:moveTo>
                  <a:pt x="466344" y="0"/>
                </a:moveTo>
                <a:lnTo>
                  <a:pt x="466344" y="146684"/>
                </a:lnTo>
                <a:lnTo>
                  <a:pt x="621792" y="146684"/>
                </a:lnTo>
                <a:lnTo>
                  <a:pt x="310896" y="360044"/>
                </a:lnTo>
                <a:lnTo>
                  <a:pt x="0" y="146684"/>
                </a:lnTo>
                <a:lnTo>
                  <a:pt x="155448" y="146684"/>
                </a:lnTo>
                <a:lnTo>
                  <a:pt x="155448" y="0"/>
                </a:lnTo>
                <a:lnTo>
                  <a:pt x="4663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3">
            <a:extLst>
              <a:ext uri="{FF2B5EF4-FFF2-40B4-BE49-F238E27FC236}">
                <a16:creationId xmlns:a16="http://schemas.microsoft.com/office/drawing/2014/main" id="{0764C376-3E90-4760-AB38-FD4B45ADA44B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4920CF14-648D-440C-81F7-53B3CA558F0C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7">
            <a:extLst>
              <a:ext uri="{FF2B5EF4-FFF2-40B4-BE49-F238E27FC236}">
                <a16:creationId xmlns:a16="http://schemas.microsoft.com/office/drawing/2014/main" id="{B60DA73F-35C9-491D-84B6-824E9F1F41D4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5" name="スライド番号プレースホルダー 54">
            <a:extLst>
              <a:ext uri="{FF2B5EF4-FFF2-40B4-BE49-F238E27FC236}">
                <a16:creationId xmlns:a16="http://schemas.microsoft.com/office/drawing/2014/main" id="{B244E858-971A-BC81-E62B-AEC9F454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20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90128" y="623388"/>
            <a:ext cx="554101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2.3 </a:t>
            </a:r>
            <a:r>
              <a:rPr sz="3600" b="1" spc="-15" dirty="0">
                <a:latin typeface="Arial"/>
                <a:cs typeface="Arial"/>
              </a:rPr>
              <a:t>User </a:t>
            </a:r>
            <a:r>
              <a:rPr sz="3600" b="1" spc="-5" dirty="0">
                <a:latin typeface="Arial"/>
                <a:cs typeface="Arial"/>
              </a:rPr>
              <a:t>Priority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Mapping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3FC0A2BC-A81C-42A5-87ED-899AB301BC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04787" y="1318727"/>
          <a:ext cx="8683624" cy="4986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378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Priority</a:t>
                      </a:r>
                      <a:r>
                        <a:rPr sz="1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level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918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900" b="1" spc="-20" dirty="0">
                          <a:latin typeface="Arial"/>
                          <a:cs typeface="Arial"/>
                        </a:rPr>
                        <a:t>Traffic</a:t>
                      </a:r>
                      <a:r>
                        <a:rPr sz="1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designation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1219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25" dirty="0">
                          <a:latin typeface="Arial"/>
                          <a:cs typeface="Arial"/>
                        </a:rPr>
                        <a:t>type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7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Emergency 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medical 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sz="1900" b="1" spc="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report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80">
                <a:tc>
                  <a:txBody>
                    <a:bodyPr/>
                    <a:lstStyle/>
                    <a:p>
                      <a:pPr marL="129539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6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2286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3500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867410" algn="l"/>
                          <a:tab pos="1964689" algn="l"/>
                          <a:tab pos="3131820" algn="l"/>
                          <a:tab pos="3894454" algn="l"/>
                        </a:tabLst>
                      </a:pP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	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	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900" b="1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cal	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900" b="1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	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network</a:t>
                      </a:r>
                      <a:r>
                        <a:rPr sz="19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control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 or</a:t>
                      </a:r>
                      <a:r>
                        <a:rPr sz="1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management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9539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5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Medical 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network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 control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 or</a:t>
                      </a:r>
                      <a:r>
                        <a:rPr sz="1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management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4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spc="-35" dirty="0">
                          <a:latin typeface="Arial"/>
                          <a:cs typeface="Arial"/>
                        </a:rPr>
                        <a:t>Voice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3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Video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2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Excellent</a:t>
                      </a:r>
                      <a:r>
                        <a:rPr sz="1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effort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1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Best</a:t>
                      </a:r>
                      <a:r>
                        <a:rPr sz="19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effort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0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Background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bject 3">
            <a:extLst>
              <a:ext uri="{FF2B5EF4-FFF2-40B4-BE49-F238E27FC236}">
                <a16:creationId xmlns:a16="http://schemas.microsoft.com/office/drawing/2014/main" id="{50B34546-AAA1-4E56-ABB3-4BC625589076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D6CCF76F-502D-4C6E-9E7F-EFD5CBB1B15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A8818F65-E004-4CD7-A6B8-AA3804CA208F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68F350-B342-5122-3F8F-6002007950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21</a:t>
            </a:fld>
            <a:endParaRPr lang="en-US" altLang="ja-JP" spc="-10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A3912497-EF91-AE35-B2E8-B6F9FD83FE10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1036" y="723135"/>
            <a:ext cx="726313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2.4 Three Channel </a:t>
            </a:r>
            <a:r>
              <a:rPr sz="3600" spc="-25" dirty="0"/>
              <a:t>Access</a:t>
            </a:r>
            <a:r>
              <a:rPr sz="3600" spc="45" dirty="0"/>
              <a:t> </a:t>
            </a:r>
            <a:r>
              <a:rPr sz="3600" spc="-5" dirty="0"/>
              <a:t>Modes</a:t>
            </a:r>
            <a:endParaRPr sz="3600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E5D75CC-B5BC-4C60-9385-BF69D0394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2248" y="1692309"/>
          <a:ext cx="8675686" cy="424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7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2263">
                <a:tc>
                  <a:txBody>
                    <a:bodyPr/>
                    <a:lstStyle/>
                    <a:p>
                      <a:pPr marL="356870" marR="210185" indent="-1270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nn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access 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mode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8035" marR="139065" indent="-64325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2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reference-based  (superframe  structure)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Beacon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Notes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810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133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45" dirty="0">
                          <a:latin typeface="Arial"/>
                          <a:cs typeface="Arial"/>
                        </a:rPr>
                        <a:t>Yes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4381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45" dirty="0">
                          <a:latin typeface="Arial"/>
                          <a:cs typeface="Arial"/>
                        </a:rPr>
                        <a:t>Yes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 marR="17081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Coordinator sends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beacon in each  superframe except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for  inactive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superframes.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L="77406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II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L="133985" algn="ctr">
                        <a:lnSpc>
                          <a:spcPct val="100000"/>
                        </a:lnSpc>
                      </a:pPr>
                      <a:r>
                        <a:rPr sz="2000" b="1" spc="-45" dirty="0">
                          <a:latin typeface="Arial"/>
                          <a:cs typeface="Arial"/>
                        </a:rPr>
                        <a:t>Yes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L="48704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No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2295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Coordinator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120650" marR="25844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establishes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time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reference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but doesn’t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send</a:t>
                      </a:r>
                      <a:r>
                        <a:rPr sz="2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beacon.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324">
                <a:tc>
                  <a:txBody>
                    <a:bodyPr/>
                    <a:lstStyle/>
                    <a:p>
                      <a:pPr marL="74041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III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8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No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No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23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There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2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time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reference.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3">
            <a:extLst>
              <a:ext uri="{FF2B5EF4-FFF2-40B4-BE49-F238E27FC236}">
                <a16:creationId xmlns:a16="http://schemas.microsoft.com/office/drawing/2014/main" id="{693C4743-159B-4BA5-8EBE-BC83876DF0D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7E99E3D8-F923-4662-B9E1-47A8F67B312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56198ED-8285-43D4-B554-94A3E1F1EA3D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2A6911-1020-7BF9-F0D5-4B9BC6D7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22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446" y="656340"/>
            <a:ext cx="834707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2.5 </a:t>
            </a:r>
            <a:r>
              <a:rPr sz="3200" spc="-10" dirty="0"/>
              <a:t>Time-referenced Superframe </a:t>
            </a:r>
            <a:r>
              <a:rPr sz="3200" spc="35" dirty="0"/>
              <a:t>w/</a:t>
            </a:r>
            <a:r>
              <a:rPr sz="3200" spc="15" dirty="0"/>
              <a:t> </a:t>
            </a:r>
            <a:r>
              <a:rPr sz="3200" spc="-10" dirty="0"/>
              <a:t>Beacon</a:t>
            </a:r>
            <a:endParaRPr sz="3200" dirty="0"/>
          </a:p>
        </p:txBody>
      </p:sp>
      <p:sp>
        <p:nvSpPr>
          <p:cNvPr id="65" name="フッター プレースホルダー 64">
            <a:extLst>
              <a:ext uri="{FF2B5EF4-FFF2-40B4-BE49-F238E27FC236}">
                <a16:creationId xmlns:a16="http://schemas.microsoft.com/office/drawing/2014/main" id="{3A761AC0-FE7A-4BEA-9311-21C8DBFC0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08659" y="1379219"/>
            <a:ext cx="4685030" cy="36893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60"/>
              </a:spcBef>
            </a:pPr>
            <a:r>
              <a:rPr sz="1800" b="1" dirty="0">
                <a:solidFill>
                  <a:srgbClr val="3A30BA"/>
                </a:solidFill>
                <a:latin typeface="Arial"/>
                <a:cs typeface="Arial"/>
              </a:rPr>
              <a:t>Clock and position of each access</a:t>
            </a:r>
            <a:r>
              <a:rPr sz="1800" b="1" spc="-175" dirty="0">
                <a:solidFill>
                  <a:srgbClr val="3A30B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A30BA"/>
                </a:solidFill>
                <a:latin typeface="Arial"/>
                <a:cs typeface="Arial"/>
              </a:rPr>
              <a:t>phase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8860" y="2028444"/>
            <a:ext cx="5943600" cy="36893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solidFill>
                  <a:srgbClr val="3A30BA"/>
                </a:solidFill>
                <a:latin typeface="Arial"/>
                <a:cs typeface="Arial"/>
              </a:rPr>
              <a:t>May obtain contended allocation for highest</a:t>
            </a:r>
            <a:r>
              <a:rPr sz="1800" b="1" spc="-175" dirty="0">
                <a:solidFill>
                  <a:srgbClr val="3A30B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A30BA"/>
                </a:solidFill>
                <a:latin typeface="Arial"/>
                <a:cs typeface="Arial"/>
              </a:rPr>
              <a:t>priority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0183" y="3316223"/>
            <a:ext cx="7715250" cy="0"/>
          </a:xfrm>
          <a:custGeom>
            <a:avLst/>
            <a:gdLst/>
            <a:ahLst/>
            <a:cxnLst/>
            <a:rect l="l" t="t" r="r" b="b"/>
            <a:pathLst>
              <a:path w="7715250">
                <a:moveTo>
                  <a:pt x="0" y="0"/>
                </a:moveTo>
                <a:lnTo>
                  <a:pt x="77152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25067" y="2817874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6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212837" y="2817874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6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9952" y="2959607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709927" y="2959607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426207" y="2959607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352544" y="2889504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925567" y="2889504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568696" y="2889504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281671" y="2889504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23544" y="2959607"/>
            <a:ext cx="216535" cy="356870"/>
          </a:xfrm>
          <a:custGeom>
            <a:avLst/>
            <a:gdLst/>
            <a:ahLst/>
            <a:cxnLst/>
            <a:rect l="l" t="t" r="r" b="b"/>
            <a:pathLst>
              <a:path w="216534" h="356870">
                <a:moveTo>
                  <a:pt x="0" y="0"/>
                </a:moveTo>
                <a:lnTo>
                  <a:pt x="216407" y="0"/>
                </a:lnTo>
                <a:lnTo>
                  <a:pt x="216407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23544" y="2959607"/>
            <a:ext cx="216535" cy="356870"/>
          </a:xfrm>
          <a:custGeom>
            <a:avLst/>
            <a:gdLst/>
            <a:ahLst/>
            <a:cxnLst/>
            <a:rect l="l" t="t" r="r" b="b"/>
            <a:pathLst>
              <a:path w="216534" h="356870">
                <a:moveTo>
                  <a:pt x="0" y="0"/>
                </a:moveTo>
                <a:lnTo>
                  <a:pt x="216407" y="0"/>
                </a:lnTo>
                <a:lnTo>
                  <a:pt x="216407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003630" y="3028329"/>
            <a:ext cx="14351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81671" y="2959607"/>
            <a:ext cx="216535" cy="356870"/>
          </a:xfrm>
          <a:custGeom>
            <a:avLst/>
            <a:gdLst/>
            <a:ahLst/>
            <a:cxnLst/>
            <a:rect l="l" t="t" r="r" b="b"/>
            <a:pathLst>
              <a:path w="216534" h="356870">
                <a:moveTo>
                  <a:pt x="0" y="0"/>
                </a:moveTo>
                <a:lnTo>
                  <a:pt x="216407" y="0"/>
                </a:lnTo>
                <a:lnTo>
                  <a:pt x="216407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281671" y="2959607"/>
            <a:ext cx="216535" cy="356870"/>
          </a:xfrm>
          <a:custGeom>
            <a:avLst/>
            <a:gdLst/>
            <a:ahLst/>
            <a:cxnLst/>
            <a:rect l="l" t="t" r="r" b="b"/>
            <a:pathLst>
              <a:path w="216534" h="356870">
                <a:moveTo>
                  <a:pt x="0" y="0"/>
                </a:moveTo>
                <a:lnTo>
                  <a:pt x="216407" y="0"/>
                </a:lnTo>
                <a:lnTo>
                  <a:pt x="216407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7290131" y="3002386"/>
            <a:ext cx="25209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B2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7954" y="3430911"/>
            <a:ext cx="48768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3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P1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0918" y="3430911"/>
            <a:ext cx="495934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-35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P1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90744" y="3435507"/>
            <a:ext cx="41529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0" dirty="0">
                <a:latin typeface="Arial"/>
                <a:cs typeface="Arial"/>
              </a:rPr>
              <a:t>M</a:t>
            </a:r>
            <a:r>
              <a:rPr sz="1400" b="1" spc="-35" dirty="0">
                <a:latin typeface="Arial"/>
                <a:cs typeface="Arial"/>
              </a:rPr>
              <a:t>AP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32594" y="3430911"/>
            <a:ext cx="106743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EAP2 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RAP2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31195" y="3435507"/>
            <a:ext cx="41529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0" dirty="0">
                <a:latin typeface="Arial"/>
                <a:cs typeface="Arial"/>
              </a:rPr>
              <a:t>M</a:t>
            </a:r>
            <a:r>
              <a:rPr sz="1400" b="1" spc="-35" dirty="0">
                <a:latin typeface="Arial"/>
                <a:cs typeface="Arial"/>
              </a:rPr>
              <a:t>AP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98080" y="3316223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6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7647317" y="3430935"/>
            <a:ext cx="39370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-35" dirty="0">
                <a:latin typeface="Arial"/>
                <a:cs typeface="Arial"/>
              </a:rPr>
              <a:t>AP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12913" y="3317946"/>
            <a:ext cx="428625" cy="1270"/>
          </a:xfrm>
          <a:custGeom>
            <a:avLst/>
            <a:gdLst/>
            <a:ahLst/>
            <a:cxnLst/>
            <a:rect l="l" t="t" r="r" b="b"/>
            <a:pathLst>
              <a:path w="428625" h="1270">
                <a:moveTo>
                  <a:pt x="0" y="0"/>
                </a:moveTo>
                <a:lnTo>
                  <a:pt x="428625" y="119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627046" y="3247655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406" y="0"/>
                </a:moveTo>
                <a:lnTo>
                  <a:pt x="0" y="142875"/>
                </a:lnTo>
                <a:lnTo>
                  <a:pt x="85928" y="71678"/>
                </a:lnTo>
                <a:lnTo>
                  <a:pt x="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141470" y="3246544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59" h="142875">
                <a:moveTo>
                  <a:pt x="85928" y="0"/>
                </a:moveTo>
                <a:lnTo>
                  <a:pt x="0" y="71208"/>
                </a:lnTo>
                <a:lnTo>
                  <a:pt x="85534" y="142875"/>
                </a:lnTo>
                <a:lnTo>
                  <a:pt x="85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782889" y="3317906"/>
            <a:ext cx="571500" cy="1270"/>
          </a:xfrm>
          <a:custGeom>
            <a:avLst/>
            <a:gdLst/>
            <a:ahLst/>
            <a:cxnLst/>
            <a:rect l="l" t="t" r="r" b="b"/>
            <a:pathLst>
              <a:path w="571500" h="1270">
                <a:moveTo>
                  <a:pt x="0" y="0"/>
                </a:moveTo>
                <a:lnTo>
                  <a:pt x="571500" y="127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2339934" y="3247703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330" y="0"/>
                </a:moveTo>
                <a:lnTo>
                  <a:pt x="0" y="142875"/>
                </a:lnTo>
                <a:lnTo>
                  <a:pt x="85890" y="71628"/>
                </a:lnTo>
                <a:lnTo>
                  <a:pt x="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711448" y="3246497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85877" y="0"/>
                </a:moveTo>
                <a:lnTo>
                  <a:pt x="0" y="71247"/>
                </a:lnTo>
                <a:lnTo>
                  <a:pt x="85572" y="142875"/>
                </a:lnTo>
                <a:lnTo>
                  <a:pt x="85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499169" y="3317806"/>
            <a:ext cx="1786255" cy="1905"/>
          </a:xfrm>
          <a:custGeom>
            <a:avLst/>
            <a:gdLst/>
            <a:ahLst/>
            <a:cxnLst/>
            <a:rect l="l" t="t" r="r" b="b"/>
            <a:pathLst>
              <a:path w="1786254" h="1904">
                <a:moveTo>
                  <a:pt x="0" y="0"/>
                </a:moveTo>
                <a:lnTo>
                  <a:pt x="1785937" y="147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4270754" y="3247823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126" y="0"/>
                </a:moveTo>
                <a:lnTo>
                  <a:pt x="0" y="142875"/>
                </a:lnTo>
                <a:lnTo>
                  <a:pt x="85788" y="71513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427727" y="3246376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85788" y="0"/>
                </a:moveTo>
                <a:lnTo>
                  <a:pt x="0" y="71374"/>
                </a:lnTo>
                <a:lnTo>
                  <a:pt x="85674" y="142875"/>
                </a:lnTo>
                <a:lnTo>
                  <a:pt x="85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425505" y="3317946"/>
            <a:ext cx="428625" cy="1270"/>
          </a:xfrm>
          <a:custGeom>
            <a:avLst/>
            <a:gdLst/>
            <a:ahLst/>
            <a:cxnLst/>
            <a:rect l="l" t="t" r="r" b="b"/>
            <a:pathLst>
              <a:path w="428625" h="1270">
                <a:moveTo>
                  <a:pt x="0" y="0"/>
                </a:moveTo>
                <a:lnTo>
                  <a:pt x="428625" y="119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4839638" y="3247655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406" y="0"/>
                </a:moveTo>
                <a:lnTo>
                  <a:pt x="0" y="142875"/>
                </a:lnTo>
                <a:lnTo>
                  <a:pt x="85928" y="71678"/>
                </a:lnTo>
                <a:lnTo>
                  <a:pt x="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354062" y="3246544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85928" y="0"/>
                </a:moveTo>
                <a:lnTo>
                  <a:pt x="0" y="71208"/>
                </a:lnTo>
                <a:lnTo>
                  <a:pt x="85534" y="142875"/>
                </a:lnTo>
                <a:lnTo>
                  <a:pt x="85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998529" y="3317924"/>
            <a:ext cx="500380" cy="1270"/>
          </a:xfrm>
          <a:custGeom>
            <a:avLst/>
            <a:gdLst/>
            <a:ahLst/>
            <a:cxnLst/>
            <a:rect l="l" t="t" r="r" b="b"/>
            <a:pathLst>
              <a:path w="500379" h="1270">
                <a:moveTo>
                  <a:pt x="0" y="0"/>
                </a:moveTo>
                <a:lnTo>
                  <a:pt x="500062" y="123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5484129" y="3247682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355" y="0"/>
                </a:moveTo>
                <a:lnTo>
                  <a:pt x="0" y="142875"/>
                </a:lnTo>
                <a:lnTo>
                  <a:pt x="85902" y="71653"/>
                </a:lnTo>
                <a:lnTo>
                  <a:pt x="3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4927096" y="3246517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85890" y="0"/>
                </a:moveTo>
                <a:lnTo>
                  <a:pt x="0" y="71234"/>
                </a:lnTo>
                <a:lnTo>
                  <a:pt x="85547" y="142875"/>
                </a:lnTo>
                <a:lnTo>
                  <a:pt x="85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5641657" y="3317814"/>
            <a:ext cx="1571625" cy="1905"/>
          </a:xfrm>
          <a:custGeom>
            <a:avLst/>
            <a:gdLst/>
            <a:ahLst/>
            <a:cxnLst/>
            <a:rect l="l" t="t" r="r" b="b"/>
            <a:pathLst>
              <a:path w="1571625" h="1904">
                <a:moveTo>
                  <a:pt x="0" y="0"/>
                </a:moveTo>
                <a:lnTo>
                  <a:pt x="1571625" y="146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7198924" y="3247814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59" h="142875">
                <a:moveTo>
                  <a:pt x="139" y="0"/>
                </a:moveTo>
                <a:lnTo>
                  <a:pt x="0" y="142875"/>
                </a:lnTo>
                <a:lnTo>
                  <a:pt x="85801" y="71526"/>
                </a:lnTo>
                <a:lnTo>
                  <a:pt x="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5570220" y="3246385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85788" y="0"/>
                </a:moveTo>
                <a:lnTo>
                  <a:pt x="0" y="71361"/>
                </a:lnTo>
                <a:lnTo>
                  <a:pt x="85661" y="142875"/>
                </a:lnTo>
                <a:lnTo>
                  <a:pt x="85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7571041" y="3317906"/>
            <a:ext cx="571500" cy="1270"/>
          </a:xfrm>
          <a:custGeom>
            <a:avLst/>
            <a:gdLst/>
            <a:ahLst/>
            <a:cxnLst/>
            <a:rect l="l" t="t" r="r" b="b"/>
            <a:pathLst>
              <a:path w="571500" h="1270">
                <a:moveTo>
                  <a:pt x="0" y="0"/>
                </a:moveTo>
                <a:lnTo>
                  <a:pt x="571500" y="127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8128085" y="3247703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59" h="142875">
                <a:moveTo>
                  <a:pt x="330" y="0"/>
                </a:moveTo>
                <a:lnTo>
                  <a:pt x="0" y="142875"/>
                </a:lnTo>
                <a:lnTo>
                  <a:pt x="85890" y="71628"/>
                </a:lnTo>
                <a:lnTo>
                  <a:pt x="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499600" y="3246497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59" h="142875">
                <a:moveTo>
                  <a:pt x="85877" y="0"/>
                </a:moveTo>
                <a:lnTo>
                  <a:pt x="0" y="71247"/>
                </a:lnTo>
                <a:lnTo>
                  <a:pt x="85572" y="142875"/>
                </a:lnTo>
                <a:lnTo>
                  <a:pt x="85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5486400" y="4033299"/>
            <a:ext cx="2670175" cy="0"/>
          </a:xfrm>
          <a:custGeom>
            <a:avLst/>
            <a:gdLst/>
            <a:ahLst/>
            <a:cxnLst/>
            <a:rect l="l" t="t" r="r" b="b"/>
            <a:pathLst>
              <a:path w="2670175">
                <a:moveTo>
                  <a:pt x="0" y="0"/>
                </a:moveTo>
                <a:lnTo>
                  <a:pt x="266979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977519" y="4033299"/>
            <a:ext cx="2491105" cy="0"/>
          </a:xfrm>
          <a:custGeom>
            <a:avLst/>
            <a:gdLst/>
            <a:ahLst/>
            <a:cxnLst/>
            <a:rect l="l" t="t" r="r" b="b"/>
            <a:pathLst>
              <a:path w="2491104">
                <a:moveTo>
                  <a:pt x="0" y="0"/>
                </a:moveTo>
                <a:lnTo>
                  <a:pt x="249110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8133947" y="3970571"/>
            <a:ext cx="76835" cy="127000"/>
          </a:xfrm>
          <a:custGeom>
            <a:avLst/>
            <a:gdLst/>
            <a:ahLst/>
            <a:cxnLst/>
            <a:rect l="l" t="t" r="r" b="b"/>
            <a:pathLst>
              <a:path w="76834" h="127000">
                <a:moveTo>
                  <a:pt x="38" y="0"/>
                </a:moveTo>
                <a:lnTo>
                  <a:pt x="0" y="126999"/>
                </a:lnTo>
                <a:lnTo>
                  <a:pt x="76225" y="63525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923545" y="3969016"/>
            <a:ext cx="76200" cy="127000"/>
          </a:xfrm>
          <a:custGeom>
            <a:avLst/>
            <a:gdLst/>
            <a:ahLst/>
            <a:cxnLst/>
            <a:rect l="l" t="t" r="r" b="b"/>
            <a:pathLst>
              <a:path w="76200" h="127000">
                <a:moveTo>
                  <a:pt x="76212" y="0"/>
                </a:moveTo>
                <a:lnTo>
                  <a:pt x="0" y="63487"/>
                </a:lnTo>
                <a:lnTo>
                  <a:pt x="76187" y="127000"/>
                </a:lnTo>
                <a:lnTo>
                  <a:pt x="76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 txBox="1"/>
          <p:nvPr/>
        </p:nvSpPr>
        <p:spPr>
          <a:xfrm>
            <a:off x="1987880" y="3937434"/>
            <a:ext cx="3408679" cy="232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639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One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superframe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 marR="43815">
              <a:lnSpc>
                <a:spcPct val="15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CC0066"/>
                </a:solidFill>
                <a:latin typeface="Arial"/>
                <a:cs typeface="Arial"/>
              </a:rPr>
              <a:t>EAP: 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exclusive access phase  </a:t>
            </a:r>
            <a:r>
              <a:rPr sz="1800" b="1" spc="-15" dirty="0">
                <a:solidFill>
                  <a:srgbClr val="CC0066"/>
                </a:solidFill>
                <a:latin typeface="Arial"/>
                <a:cs typeface="Arial"/>
              </a:rPr>
              <a:t>RAP: 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random access phase  </a:t>
            </a:r>
            <a:r>
              <a:rPr sz="1800" b="1" spc="-10" dirty="0">
                <a:solidFill>
                  <a:srgbClr val="CC0066"/>
                </a:solidFill>
                <a:latin typeface="Arial"/>
                <a:cs typeface="Arial"/>
              </a:rPr>
              <a:t>MAP: 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managed access phase  </a:t>
            </a:r>
            <a:r>
              <a:rPr sz="1800" b="1" spc="-15" dirty="0">
                <a:solidFill>
                  <a:srgbClr val="CC0066"/>
                </a:solidFill>
                <a:latin typeface="Arial"/>
                <a:cs typeface="Arial"/>
              </a:rPr>
              <a:t>CAP: 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contention access</a:t>
            </a:r>
            <a:r>
              <a:rPr sz="1800" b="1" spc="-75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phase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87512" y="2395727"/>
            <a:ext cx="1882775" cy="740410"/>
          </a:xfrm>
          <a:custGeom>
            <a:avLst/>
            <a:gdLst/>
            <a:ahLst/>
            <a:cxnLst/>
            <a:rect l="l" t="t" r="r" b="b"/>
            <a:pathLst>
              <a:path w="1882775" h="740410">
                <a:moveTo>
                  <a:pt x="1882190" y="0"/>
                </a:moveTo>
                <a:lnTo>
                  <a:pt x="0" y="73994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587520" y="3066414"/>
            <a:ext cx="87630" cy="83185"/>
          </a:xfrm>
          <a:custGeom>
            <a:avLst/>
            <a:gdLst/>
            <a:ahLst/>
            <a:cxnLst/>
            <a:rect l="l" t="t" r="r" b="b"/>
            <a:pathLst>
              <a:path w="87630" h="83185">
                <a:moveTo>
                  <a:pt x="54648" y="0"/>
                </a:moveTo>
                <a:lnTo>
                  <a:pt x="0" y="69253"/>
                </a:lnTo>
                <a:lnTo>
                  <a:pt x="87172" y="8274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3880103" y="2395727"/>
            <a:ext cx="793750" cy="864235"/>
          </a:xfrm>
          <a:custGeom>
            <a:avLst/>
            <a:gdLst/>
            <a:ahLst/>
            <a:cxnLst/>
            <a:rect l="l" t="t" r="r" b="b"/>
            <a:pathLst>
              <a:path w="793750" h="864235">
                <a:moveTo>
                  <a:pt x="0" y="0"/>
                </a:moveTo>
                <a:lnTo>
                  <a:pt x="793178" y="863866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4589015" y="3173398"/>
            <a:ext cx="84455" cy="86360"/>
          </a:xfrm>
          <a:custGeom>
            <a:avLst/>
            <a:gdLst/>
            <a:ahLst/>
            <a:cxnLst/>
            <a:rect l="l" t="t" r="r" b="b"/>
            <a:pathLst>
              <a:path w="84454" h="86360">
                <a:moveTo>
                  <a:pt x="65481" y="0"/>
                </a:moveTo>
                <a:lnTo>
                  <a:pt x="84277" y="86194"/>
                </a:lnTo>
                <a:lnTo>
                  <a:pt x="0" y="60121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037983" y="1761744"/>
            <a:ext cx="833755" cy="1061720"/>
          </a:xfrm>
          <a:custGeom>
            <a:avLst/>
            <a:gdLst/>
            <a:ahLst/>
            <a:cxnLst/>
            <a:rect l="l" t="t" r="r" b="b"/>
            <a:pathLst>
              <a:path w="833755" h="1061720">
                <a:moveTo>
                  <a:pt x="833615" y="0"/>
                </a:moveTo>
                <a:lnTo>
                  <a:pt x="0" y="1061669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1037991" y="2736033"/>
            <a:ext cx="82550" cy="87630"/>
          </a:xfrm>
          <a:custGeom>
            <a:avLst/>
            <a:gdLst/>
            <a:ahLst/>
            <a:cxnLst/>
            <a:rect l="l" t="t" r="r" b="b"/>
            <a:pathLst>
              <a:path w="82550" h="87630">
                <a:moveTo>
                  <a:pt x="12090" y="0"/>
                </a:moveTo>
                <a:lnTo>
                  <a:pt x="0" y="87388"/>
                </a:lnTo>
                <a:lnTo>
                  <a:pt x="82016" y="5490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3">
            <a:extLst>
              <a:ext uri="{FF2B5EF4-FFF2-40B4-BE49-F238E27FC236}">
                <a16:creationId xmlns:a16="http://schemas.microsoft.com/office/drawing/2014/main" id="{662F8CB2-5DD4-4D8A-8CA1-A7F28AA311D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">
            <a:extLst>
              <a:ext uri="{FF2B5EF4-FFF2-40B4-BE49-F238E27FC236}">
                <a16:creationId xmlns:a16="http://schemas.microsoft.com/office/drawing/2014/main" id="{8B4956C0-5B95-4764-97BB-D2200E6C09F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7">
            <a:extLst>
              <a:ext uri="{FF2B5EF4-FFF2-40B4-BE49-F238E27FC236}">
                <a16:creationId xmlns:a16="http://schemas.microsoft.com/office/drawing/2014/main" id="{FE6BDD87-88E0-4215-9B6D-55485AB74C9A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1" name="スライド番号プレースホルダー 60">
            <a:extLst>
              <a:ext uri="{FF2B5EF4-FFF2-40B4-BE49-F238E27FC236}">
                <a16:creationId xmlns:a16="http://schemas.microsoft.com/office/drawing/2014/main" id="{D624ED2E-5B53-DD1B-90B0-4966C8D8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23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432" y="854295"/>
            <a:ext cx="787273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1370" algn="l"/>
              </a:tabLst>
            </a:pPr>
            <a:r>
              <a:rPr sz="3200" spc="-5" dirty="0"/>
              <a:t>2.6	</a:t>
            </a:r>
            <a:r>
              <a:rPr sz="3200" dirty="0"/>
              <a:t>Worldwide </a:t>
            </a:r>
            <a:r>
              <a:rPr sz="3200" spc="-5" dirty="0"/>
              <a:t>UWB </a:t>
            </a:r>
            <a:r>
              <a:rPr sz="3200" spc="-10" dirty="0"/>
              <a:t>Regulations </a:t>
            </a:r>
            <a:r>
              <a:rPr sz="3200" spc="-5" dirty="0"/>
              <a:t>in</a:t>
            </a:r>
            <a:r>
              <a:rPr sz="3200" spc="-55" dirty="0"/>
              <a:t> </a:t>
            </a:r>
            <a:r>
              <a:rPr sz="3200" spc="-5" dirty="0"/>
              <a:t>2012</a:t>
            </a:r>
            <a:endParaRPr sz="320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FA40BFB-DEAC-4DDB-9C4A-DD7FFE58CC5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651049" y="291333"/>
            <a:ext cx="22873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/>
              <a:t>July 2022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4215" y="1734311"/>
            <a:ext cx="8735555" cy="4600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592BA8C-EBE2-4595-BCFE-E267C4A40C16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31B58911-20B4-48F2-82F9-555B5F0B5FE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728831-5DE7-E0FB-9CD2-652B9F90EB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5"/>
              <a:t>Slide</a:t>
            </a:r>
            <a:r>
              <a:rPr lang="en-US" spc="-155"/>
              <a:t> </a:t>
            </a:r>
            <a:fld id="{81D60167-4931-47E6-BA6A-407CBD079E47}" type="slidenum">
              <a:rPr spc="-5" smtClean="0"/>
              <a:t>24</a:t>
            </a:fld>
            <a:endParaRPr spc="-5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BEEE76DA-9987-6E51-6673-DF468CD99C78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89772"/>
            <a:ext cx="787512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  <a:tabLst>
                <a:tab pos="3950335" algn="l"/>
              </a:tabLst>
            </a:pPr>
            <a:r>
              <a:rPr sz="3200" spc="5" dirty="0"/>
              <a:t>2.7 </a:t>
            </a:r>
            <a:r>
              <a:rPr sz="3200" spc="-5" dirty="0"/>
              <a:t>Radio Outdoor Uses </a:t>
            </a:r>
            <a:r>
              <a:rPr sz="3200" spc="5" dirty="0"/>
              <a:t>in </a:t>
            </a:r>
            <a:r>
              <a:rPr sz="3200" spc="-5" dirty="0"/>
              <a:t>the Frequency  Band</a:t>
            </a:r>
            <a:r>
              <a:rPr sz="3200" spc="5" dirty="0"/>
              <a:t> </a:t>
            </a:r>
            <a:r>
              <a:rPr sz="3200" dirty="0">
                <a:solidFill>
                  <a:srgbClr val="FF0000"/>
                </a:solidFill>
              </a:rPr>
              <a:t>7.25-9.00GHz	</a:t>
            </a:r>
            <a:r>
              <a:rPr sz="3200" spc="-5" dirty="0"/>
              <a:t>(January</a:t>
            </a:r>
            <a:r>
              <a:rPr sz="3200" spc="-55" dirty="0"/>
              <a:t> </a:t>
            </a:r>
            <a:r>
              <a:rPr sz="3200" spc="-5" dirty="0"/>
              <a:t>2021)</a:t>
            </a:r>
          </a:p>
        </p:txBody>
      </p:sp>
      <p:sp>
        <p:nvSpPr>
          <p:cNvPr id="43" name="フッター プレースホルダー 42">
            <a:extLst>
              <a:ext uri="{FF2B5EF4-FFF2-40B4-BE49-F238E27FC236}">
                <a16:creationId xmlns:a16="http://schemas.microsoft.com/office/drawing/2014/main" id="{D215DDBA-EA1D-4BA7-A93B-AF319FCC2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5" name="object 5"/>
          <p:cNvSpPr/>
          <p:nvPr/>
        </p:nvSpPr>
        <p:spPr>
          <a:xfrm>
            <a:off x="0" y="3352800"/>
            <a:ext cx="9144000" cy="3215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85928" y="4584191"/>
            <a:ext cx="426720" cy="2317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900" b="1" spc="-10" dirty="0">
                <a:latin typeface="Arial"/>
                <a:cs typeface="Arial"/>
              </a:rPr>
              <a:t>RAS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3231" y="4483608"/>
            <a:ext cx="1146175" cy="347980"/>
          </a:xfrm>
          <a:custGeom>
            <a:avLst/>
            <a:gdLst/>
            <a:ahLst/>
            <a:cxnLst/>
            <a:rect l="l" t="t" r="r" b="b"/>
            <a:pathLst>
              <a:path w="1146175" h="347979">
                <a:moveTo>
                  <a:pt x="0" y="0"/>
                </a:moveTo>
                <a:lnTo>
                  <a:pt x="1146047" y="0"/>
                </a:lnTo>
                <a:lnTo>
                  <a:pt x="1146047" y="347472"/>
                </a:lnTo>
                <a:lnTo>
                  <a:pt x="0" y="3474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91912" y="4524088"/>
            <a:ext cx="879475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Public uses  </a:t>
            </a:r>
            <a:r>
              <a:rPr sz="900" b="1" spc="5" dirty="0">
                <a:latin typeface="Arial"/>
                <a:cs typeface="Arial"/>
              </a:rPr>
              <a:t>(Fixed &amp;</a:t>
            </a:r>
            <a:r>
              <a:rPr sz="900" b="1" spc="-15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Mobile  </a:t>
            </a:r>
            <a:r>
              <a:rPr sz="900" b="1" spc="5" dirty="0">
                <a:latin typeface="Arial"/>
                <a:cs typeface="Arial"/>
              </a:rPr>
              <a:t>Satellites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14943" y="5169408"/>
            <a:ext cx="320040" cy="378460"/>
          </a:xfrm>
          <a:custGeom>
            <a:avLst/>
            <a:gdLst/>
            <a:ahLst/>
            <a:cxnLst/>
            <a:rect l="l" t="t" r="r" b="b"/>
            <a:pathLst>
              <a:path w="320040" h="378460">
                <a:moveTo>
                  <a:pt x="0" y="0"/>
                </a:moveTo>
                <a:lnTo>
                  <a:pt x="320040" y="0"/>
                </a:lnTo>
                <a:lnTo>
                  <a:pt x="320040" y="377952"/>
                </a:lnTo>
                <a:lnTo>
                  <a:pt x="0" y="377952"/>
                </a:lnTo>
                <a:lnTo>
                  <a:pt x="0" y="0"/>
                </a:lnTo>
                <a:close/>
              </a:path>
            </a:pathLst>
          </a:custGeom>
          <a:solidFill>
            <a:srgbClr val="47FF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410668" y="5270699"/>
            <a:ext cx="205740" cy="19812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70"/>
              </a:spcBef>
            </a:pPr>
            <a:r>
              <a:rPr sz="400" b="1" spc="-10" dirty="0">
                <a:latin typeface="Arial"/>
                <a:cs typeface="Arial"/>
              </a:rPr>
              <a:t>R</a:t>
            </a:r>
            <a:r>
              <a:rPr sz="400" b="1" spc="-15" dirty="0">
                <a:latin typeface="Arial"/>
                <a:cs typeface="Arial"/>
              </a:rPr>
              <a:t>a</a:t>
            </a:r>
            <a:r>
              <a:rPr sz="400" b="1" spc="-10" dirty="0">
                <a:latin typeface="Arial"/>
                <a:cs typeface="Arial"/>
              </a:rPr>
              <a:t>d</a:t>
            </a:r>
            <a:r>
              <a:rPr sz="400" b="1" spc="-20" dirty="0">
                <a:latin typeface="Arial"/>
                <a:cs typeface="Arial"/>
              </a:rPr>
              <a:t>i</a:t>
            </a:r>
            <a:r>
              <a:rPr sz="400" b="1" dirty="0">
                <a:latin typeface="Arial"/>
                <a:cs typeface="Arial"/>
              </a:rPr>
              <a:t>o </a:t>
            </a:r>
            <a:r>
              <a:rPr sz="400" b="1" spc="-35" dirty="0">
                <a:latin typeface="Arial"/>
                <a:cs typeface="Arial"/>
              </a:rPr>
              <a:t>A</a:t>
            </a:r>
            <a:r>
              <a:rPr sz="400" b="1" spc="-30" dirty="0">
                <a:latin typeface="Arial"/>
                <a:cs typeface="Arial"/>
              </a:rPr>
              <a:t>m</a:t>
            </a:r>
            <a:r>
              <a:rPr sz="400" b="1" spc="-15" dirty="0">
                <a:latin typeface="Arial"/>
                <a:cs typeface="Arial"/>
              </a:rPr>
              <a:t>a</a:t>
            </a:r>
            <a:r>
              <a:rPr sz="400" b="1" spc="5" dirty="0">
                <a:latin typeface="Arial"/>
                <a:cs typeface="Arial"/>
              </a:rPr>
              <a:t>t</a:t>
            </a:r>
            <a:r>
              <a:rPr sz="400" b="1" spc="-10" dirty="0">
                <a:latin typeface="Arial"/>
                <a:cs typeface="Arial"/>
              </a:rPr>
              <a:t>u</a:t>
            </a:r>
            <a:r>
              <a:rPr sz="400" b="1" dirty="0">
                <a:latin typeface="Arial"/>
                <a:cs typeface="Arial"/>
              </a:rPr>
              <a:t>r e</a:t>
            </a:r>
            <a:endParaRPr sz="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990" y="5229630"/>
            <a:ext cx="71755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4400"/>
              </a:lnSpc>
            </a:pPr>
            <a:r>
              <a:rPr sz="900" b="1" dirty="0">
                <a:latin typeface="Arial"/>
                <a:cs typeface="Arial"/>
              </a:rPr>
              <a:t>Planed</a:t>
            </a:r>
            <a:r>
              <a:rPr sz="900" b="1" spc="-10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Band  </a:t>
            </a:r>
            <a:r>
              <a:rPr sz="900" b="1" dirty="0">
                <a:latin typeface="Arial"/>
                <a:cs typeface="Arial"/>
              </a:rPr>
              <a:t>for Fixed  </a:t>
            </a:r>
            <a:r>
              <a:rPr sz="900" b="1" spc="5" dirty="0">
                <a:latin typeface="Arial"/>
                <a:cs typeface="Arial"/>
              </a:rPr>
              <a:t>Satellites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0088" y="5184647"/>
            <a:ext cx="1203960" cy="2990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075" marR="85090">
              <a:lnSpc>
                <a:spcPct val="73300"/>
              </a:lnSpc>
              <a:spcBef>
                <a:spcPts val="340"/>
              </a:spcBef>
            </a:pPr>
            <a:r>
              <a:rPr sz="900" b="1" dirty="0">
                <a:latin typeface="Arial"/>
                <a:cs typeface="Arial"/>
              </a:rPr>
              <a:t>Public uses (Fixed  </a:t>
            </a:r>
            <a:r>
              <a:rPr sz="900" b="1" spc="5" dirty="0">
                <a:latin typeface="Arial"/>
                <a:cs typeface="Arial"/>
              </a:rPr>
              <a:t>&amp; Mobile</a:t>
            </a:r>
            <a:r>
              <a:rPr sz="900" b="1" spc="-114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Satellites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2479" y="4843271"/>
            <a:ext cx="2380615" cy="2165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sz="900" b="1" spc="-5" dirty="0">
                <a:latin typeface="Arial"/>
                <a:cs typeface="Arial"/>
              </a:rPr>
              <a:t>UWB </a:t>
            </a:r>
            <a:r>
              <a:rPr sz="900" b="1" dirty="0">
                <a:latin typeface="Arial"/>
                <a:cs typeface="Arial"/>
              </a:rPr>
              <a:t>High Band</a:t>
            </a:r>
            <a:r>
              <a:rPr sz="900" b="1" spc="-9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Systems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76928" y="5212079"/>
            <a:ext cx="1161415" cy="182880"/>
          </a:xfrm>
          <a:custGeom>
            <a:avLst/>
            <a:gdLst/>
            <a:ahLst/>
            <a:cxnLst/>
            <a:rect l="l" t="t" r="r" b="b"/>
            <a:pathLst>
              <a:path w="1161414" h="182879">
                <a:moveTo>
                  <a:pt x="0" y="0"/>
                </a:moveTo>
                <a:lnTo>
                  <a:pt x="1161288" y="0"/>
                </a:lnTo>
                <a:lnTo>
                  <a:pt x="1161288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4457042" y="5218440"/>
            <a:ext cx="91313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Space</a:t>
            </a:r>
            <a:r>
              <a:rPr sz="900" b="1" spc="-10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Research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2504" y="5586984"/>
            <a:ext cx="774700" cy="378460"/>
          </a:xfrm>
          <a:custGeom>
            <a:avLst/>
            <a:gdLst/>
            <a:ahLst/>
            <a:cxnLst/>
            <a:rect l="l" t="t" r="r" b="b"/>
            <a:pathLst>
              <a:path w="774700" h="378460">
                <a:moveTo>
                  <a:pt x="0" y="0"/>
                </a:moveTo>
                <a:lnTo>
                  <a:pt x="774192" y="0"/>
                </a:lnTo>
                <a:lnTo>
                  <a:pt x="77419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300932" y="5629609"/>
            <a:ext cx="618490" cy="4210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73300"/>
              </a:lnSpc>
              <a:spcBef>
                <a:spcPts val="5"/>
              </a:spcBef>
            </a:pPr>
            <a:r>
              <a:rPr sz="900" b="1" spc="-5" dirty="0">
                <a:latin typeface="Arial"/>
                <a:cs typeface="Arial"/>
              </a:rPr>
              <a:t>Pub</a:t>
            </a:r>
            <a:r>
              <a:rPr sz="900" b="1" spc="10" dirty="0">
                <a:latin typeface="Arial"/>
                <a:cs typeface="Arial"/>
              </a:rPr>
              <a:t>li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10" dirty="0">
                <a:latin typeface="Arial"/>
                <a:cs typeface="Arial"/>
              </a:rPr>
              <a:t>/</a:t>
            </a:r>
            <a:r>
              <a:rPr sz="900" b="1" spc="-10" dirty="0">
                <a:latin typeface="Arial"/>
                <a:cs typeface="Arial"/>
              </a:rPr>
              <a:t>C</a:t>
            </a:r>
            <a:r>
              <a:rPr sz="900" b="1" spc="10" dirty="0">
                <a:latin typeface="Arial"/>
                <a:cs typeface="Arial"/>
              </a:rPr>
              <a:t>i</a:t>
            </a:r>
            <a:r>
              <a:rPr sz="900" b="1" dirty="0">
                <a:latin typeface="Arial"/>
                <a:cs typeface="Arial"/>
              </a:rPr>
              <a:t>vi  l</a:t>
            </a:r>
            <a:r>
              <a:rPr sz="900" b="1" spc="-8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Uses</a:t>
            </a:r>
            <a:endParaRPr sz="900" dirty="0">
              <a:latin typeface="Arial"/>
              <a:cs typeface="Arial"/>
            </a:endParaRPr>
          </a:p>
          <a:p>
            <a:pPr marL="12700" marR="34925">
              <a:lnSpc>
                <a:spcPct val="73300"/>
              </a:lnSpc>
              <a:spcBef>
                <a:spcPts val="20"/>
              </a:spcBef>
            </a:pPr>
            <a:r>
              <a:rPr sz="900" b="1" dirty="0">
                <a:latin typeface="Arial"/>
                <a:cs typeface="Arial"/>
              </a:rPr>
              <a:t>Fixed  </a:t>
            </a:r>
            <a:r>
              <a:rPr sz="900" b="1" spc="-10" dirty="0">
                <a:latin typeface="Arial"/>
                <a:cs typeface="Arial"/>
              </a:rPr>
              <a:t>B</a:t>
            </a:r>
            <a:r>
              <a:rPr sz="900" b="1" spc="5" dirty="0">
                <a:latin typeface="Arial"/>
                <a:cs typeface="Arial"/>
              </a:rPr>
              <a:t>r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-5" dirty="0">
                <a:latin typeface="Arial"/>
                <a:cs typeface="Arial"/>
              </a:rPr>
              <a:t>d</a:t>
            </a:r>
            <a:r>
              <a:rPr sz="900" b="1" dirty="0">
                <a:latin typeface="Arial"/>
                <a:cs typeface="Arial"/>
              </a:rPr>
              <a:t>cast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12391" y="5599176"/>
            <a:ext cx="1828800" cy="378460"/>
          </a:xfrm>
          <a:custGeom>
            <a:avLst/>
            <a:gdLst/>
            <a:ahLst/>
            <a:cxnLst/>
            <a:rect l="l" t="t" r="r" b="b"/>
            <a:pathLst>
              <a:path w="1828800" h="378460">
                <a:moveTo>
                  <a:pt x="0" y="0"/>
                </a:moveTo>
                <a:lnTo>
                  <a:pt x="1828800" y="0"/>
                </a:lnTo>
                <a:lnTo>
                  <a:pt x="1828800" y="377952"/>
                </a:lnTo>
                <a:lnTo>
                  <a:pt x="0" y="377952"/>
                </a:lnTo>
                <a:lnTo>
                  <a:pt x="0" y="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886195" y="5741861"/>
            <a:ext cx="128206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805">
              <a:lnSpc>
                <a:spcPct val="75600"/>
              </a:lnSpc>
            </a:pPr>
            <a:r>
              <a:rPr sz="900" b="1" spc="5" dirty="0">
                <a:latin typeface="Arial"/>
                <a:cs typeface="Arial"/>
              </a:rPr>
              <a:t>Public/Civil </a:t>
            </a:r>
            <a:r>
              <a:rPr sz="900" b="1" dirty="0">
                <a:latin typeface="Arial"/>
                <a:cs typeface="Arial"/>
              </a:rPr>
              <a:t>Uses</a:t>
            </a:r>
            <a:r>
              <a:rPr sz="900" b="1" spc="-16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Fixed  Broadcast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6696" y="5620511"/>
            <a:ext cx="579120" cy="378460"/>
          </a:xfrm>
          <a:custGeom>
            <a:avLst/>
            <a:gdLst/>
            <a:ahLst/>
            <a:cxnLst/>
            <a:rect l="l" t="t" r="r" b="b"/>
            <a:pathLst>
              <a:path w="579119" h="378460">
                <a:moveTo>
                  <a:pt x="0" y="0"/>
                </a:moveTo>
                <a:lnTo>
                  <a:pt x="579120" y="0"/>
                </a:lnTo>
                <a:lnTo>
                  <a:pt x="579120" y="377952"/>
                </a:lnTo>
                <a:lnTo>
                  <a:pt x="0" y="377952"/>
                </a:lnTo>
                <a:lnTo>
                  <a:pt x="0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075844" y="5665709"/>
            <a:ext cx="376555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200"/>
              </a:lnSpc>
            </a:pPr>
            <a:r>
              <a:rPr sz="700" b="1" spc="-5" dirty="0">
                <a:latin typeface="Arial"/>
                <a:cs typeface="Arial"/>
              </a:rPr>
              <a:t>Fixed &amp;  </a:t>
            </a:r>
            <a:r>
              <a:rPr sz="700" b="1" dirty="0">
                <a:latin typeface="Arial"/>
                <a:cs typeface="Arial"/>
              </a:rPr>
              <a:t>Mobile  </a:t>
            </a:r>
            <a:r>
              <a:rPr sz="700" b="1" spc="-30" dirty="0">
                <a:latin typeface="Arial"/>
                <a:cs typeface="Arial"/>
              </a:rPr>
              <a:t>B</a:t>
            </a:r>
            <a:r>
              <a:rPr sz="700" b="1" spc="-15" dirty="0">
                <a:latin typeface="Arial"/>
                <a:cs typeface="Arial"/>
              </a:rPr>
              <a:t>r</a:t>
            </a:r>
            <a:r>
              <a:rPr sz="700" b="1" dirty="0">
                <a:latin typeface="Arial"/>
                <a:cs typeface="Arial"/>
              </a:rPr>
              <a:t>o</a:t>
            </a:r>
            <a:r>
              <a:rPr sz="700" b="1" spc="-10" dirty="0">
                <a:latin typeface="Arial"/>
                <a:cs typeface="Arial"/>
              </a:rPr>
              <a:t>a</a:t>
            </a:r>
            <a:r>
              <a:rPr sz="700" b="1" dirty="0">
                <a:latin typeface="Arial"/>
                <a:cs typeface="Arial"/>
              </a:rPr>
              <a:t>d</a:t>
            </a:r>
            <a:r>
              <a:rPr sz="700" b="1" spc="-10" dirty="0">
                <a:latin typeface="Arial"/>
                <a:cs typeface="Arial"/>
              </a:rPr>
              <a:t>ca  st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2671" y="5657088"/>
            <a:ext cx="749935" cy="2806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840"/>
              </a:spcBef>
            </a:pPr>
            <a:r>
              <a:rPr sz="900" b="1" spc="-5" dirty="0">
                <a:latin typeface="Arial"/>
                <a:cs typeface="Arial"/>
              </a:rPr>
              <a:t>EESS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69152" y="5632703"/>
            <a:ext cx="457200" cy="365760"/>
          </a:xfrm>
          <a:custGeom>
            <a:avLst/>
            <a:gdLst/>
            <a:ahLst/>
            <a:cxnLst/>
            <a:rect l="l" t="t" r="r" b="b"/>
            <a:pathLst>
              <a:path w="457200" h="365760">
                <a:moveTo>
                  <a:pt x="0" y="0"/>
                </a:moveTo>
                <a:lnTo>
                  <a:pt x="457200" y="0"/>
                </a:lnTo>
                <a:lnTo>
                  <a:pt x="45720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6257692" y="5763607"/>
            <a:ext cx="277495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" marR="5080" indent="-109855">
              <a:lnSpc>
                <a:spcPct val="136000"/>
              </a:lnSpc>
            </a:pPr>
            <a:r>
              <a:rPr sz="500" b="1" spc="-5" dirty="0">
                <a:latin typeface="Arial"/>
                <a:cs typeface="Arial"/>
              </a:rPr>
              <a:t>A</a:t>
            </a:r>
            <a:r>
              <a:rPr sz="500" b="1" spc="-25" dirty="0">
                <a:latin typeface="Arial"/>
                <a:cs typeface="Arial"/>
              </a:rPr>
              <a:t>i</a:t>
            </a:r>
            <a:r>
              <a:rPr sz="500" b="1" spc="-5" dirty="0">
                <a:latin typeface="Arial"/>
                <a:cs typeface="Arial"/>
              </a:rPr>
              <a:t>r</a:t>
            </a:r>
            <a:r>
              <a:rPr sz="500" b="1" dirty="0">
                <a:latin typeface="Arial"/>
                <a:cs typeface="Arial"/>
              </a:rPr>
              <a:t>p</a:t>
            </a:r>
            <a:r>
              <a:rPr sz="500" b="1" spc="-25" dirty="0">
                <a:latin typeface="Arial"/>
                <a:cs typeface="Arial"/>
              </a:rPr>
              <a:t>l</a:t>
            </a:r>
            <a:r>
              <a:rPr sz="500" b="1" spc="5" dirty="0">
                <a:latin typeface="Arial"/>
                <a:cs typeface="Arial"/>
              </a:rPr>
              <a:t>a</a:t>
            </a:r>
            <a:r>
              <a:rPr sz="500" b="1" dirty="0">
                <a:latin typeface="Arial"/>
                <a:cs typeface="Arial"/>
              </a:rPr>
              <a:t>ne  s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97313" y="5995225"/>
            <a:ext cx="20193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dirty="0">
                <a:latin typeface="Arial"/>
                <a:cs typeface="Arial"/>
              </a:rPr>
              <a:t>(</a:t>
            </a:r>
            <a:r>
              <a:rPr sz="500" b="1" spc="-5" dirty="0">
                <a:latin typeface="Arial"/>
                <a:cs typeface="Arial"/>
              </a:rPr>
              <a:t>PAR)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32247" y="5632703"/>
            <a:ext cx="1097280" cy="378460"/>
          </a:xfrm>
          <a:prstGeom prst="rect">
            <a:avLst/>
          </a:prstGeom>
          <a:solidFill>
            <a:srgbClr val="A50021"/>
          </a:solidFill>
        </p:spPr>
        <p:txBody>
          <a:bodyPr vert="horz" wrap="square" lIns="0" tIns="107314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844"/>
              </a:spcBef>
            </a:pPr>
            <a:r>
              <a:rPr sz="900" b="1" dirty="0">
                <a:latin typeface="Arial"/>
                <a:cs typeface="Arial"/>
              </a:rPr>
              <a:t>Various</a:t>
            </a:r>
            <a:r>
              <a:rPr sz="900" b="1" spc="-1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Radars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02352" y="5382767"/>
            <a:ext cx="1100455" cy="195580"/>
          </a:xfrm>
          <a:custGeom>
            <a:avLst/>
            <a:gdLst/>
            <a:ahLst/>
            <a:cxnLst/>
            <a:rect l="l" t="t" r="r" b="b"/>
            <a:pathLst>
              <a:path w="1100454" h="195579">
                <a:moveTo>
                  <a:pt x="0" y="0"/>
                </a:moveTo>
                <a:lnTo>
                  <a:pt x="1100327" y="0"/>
                </a:lnTo>
                <a:lnTo>
                  <a:pt x="1100327" y="195071"/>
                </a:lnTo>
                <a:lnTo>
                  <a:pt x="0" y="195071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5216610" y="5405087"/>
            <a:ext cx="870585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Geolocation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VLBI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65976" y="5623559"/>
            <a:ext cx="1877695" cy="378460"/>
          </a:xfrm>
          <a:prstGeom prst="rect">
            <a:avLst/>
          </a:prstGeom>
          <a:solidFill>
            <a:srgbClr val="A50021"/>
          </a:solidFill>
        </p:spPr>
        <p:txBody>
          <a:bodyPr vert="horz" wrap="square" lIns="0" tIns="107314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844"/>
              </a:spcBef>
            </a:pPr>
            <a:r>
              <a:rPr sz="900" b="1" dirty="0">
                <a:latin typeface="Arial"/>
                <a:cs typeface="Arial"/>
              </a:rPr>
              <a:t>Various</a:t>
            </a:r>
            <a:r>
              <a:rPr sz="900" b="1" spc="-1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Radars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74607" y="5114556"/>
            <a:ext cx="469900" cy="231775"/>
          </a:xfrm>
          <a:custGeom>
            <a:avLst/>
            <a:gdLst/>
            <a:ahLst/>
            <a:cxnLst/>
            <a:rect l="l" t="t" r="r" b="b"/>
            <a:pathLst>
              <a:path w="469900" h="231775">
                <a:moveTo>
                  <a:pt x="0" y="231635"/>
                </a:moveTo>
                <a:lnTo>
                  <a:pt x="469392" y="231635"/>
                </a:lnTo>
                <a:lnTo>
                  <a:pt x="469392" y="0"/>
                </a:lnTo>
                <a:lnTo>
                  <a:pt x="0" y="0"/>
                </a:lnTo>
                <a:lnTo>
                  <a:pt x="0" y="231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8753472" y="5156559"/>
            <a:ext cx="2673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latin typeface="Arial"/>
                <a:cs typeface="Arial"/>
              </a:rPr>
              <a:t>RA</a:t>
            </a:r>
            <a:r>
              <a:rPr sz="900" b="1" spc="5" dirty="0">
                <a:latin typeface="Arial"/>
                <a:cs typeface="Arial"/>
              </a:rPr>
              <a:t>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59368" y="5565647"/>
            <a:ext cx="146685" cy="448309"/>
          </a:xfrm>
          <a:custGeom>
            <a:avLst/>
            <a:gdLst/>
            <a:ahLst/>
            <a:cxnLst/>
            <a:rect l="l" t="t" r="r" b="b"/>
            <a:pathLst>
              <a:path w="146684" h="448310">
                <a:moveTo>
                  <a:pt x="0" y="0"/>
                </a:moveTo>
                <a:lnTo>
                  <a:pt x="146303" y="0"/>
                </a:lnTo>
                <a:lnTo>
                  <a:pt x="146303" y="448055"/>
                </a:lnTo>
                <a:lnTo>
                  <a:pt x="0" y="448055"/>
                </a:lnTo>
                <a:lnTo>
                  <a:pt x="0" y="0"/>
                </a:lnTo>
                <a:close/>
              </a:path>
            </a:pathLst>
          </a:custGeom>
          <a:solidFill>
            <a:srgbClr val="47FF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8694480" y="5666587"/>
            <a:ext cx="83820" cy="26987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00" b="1" spc="-10" dirty="0">
                <a:latin typeface="Arial"/>
                <a:cs typeface="Arial"/>
              </a:rPr>
              <a:t>Bo</a:t>
            </a:r>
            <a:r>
              <a:rPr sz="400" b="1" spc="-15" dirty="0">
                <a:latin typeface="Arial"/>
                <a:cs typeface="Arial"/>
              </a:rPr>
              <a:t>a</a:t>
            </a:r>
            <a:r>
              <a:rPr sz="400" b="1" spc="5" dirty="0">
                <a:latin typeface="Arial"/>
                <a:cs typeface="Arial"/>
              </a:rPr>
              <a:t>r</a:t>
            </a:r>
            <a:r>
              <a:rPr sz="400" b="1" spc="-10" dirty="0">
                <a:latin typeface="Arial"/>
                <a:cs typeface="Arial"/>
              </a:rPr>
              <a:t>d</a:t>
            </a:r>
            <a:r>
              <a:rPr sz="400" b="1" spc="-15" dirty="0">
                <a:latin typeface="Arial"/>
                <a:cs typeface="Arial"/>
              </a:rPr>
              <a:t>cast</a:t>
            </a:r>
            <a:endParaRPr sz="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7680" y="3755135"/>
            <a:ext cx="1417320" cy="807720"/>
          </a:xfrm>
          <a:custGeom>
            <a:avLst/>
            <a:gdLst/>
            <a:ahLst/>
            <a:cxnLst/>
            <a:rect l="l" t="t" r="r" b="b"/>
            <a:pathLst>
              <a:path w="1417320" h="807720">
                <a:moveTo>
                  <a:pt x="1021080" y="557784"/>
                </a:moveTo>
                <a:lnTo>
                  <a:pt x="714756" y="557784"/>
                </a:lnTo>
                <a:lnTo>
                  <a:pt x="1417243" y="807148"/>
                </a:lnTo>
                <a:lnTo>
                  <a:pt x="1021080" y="557784"/>
                </a:lnTo>
                <a:close/>
              </a:path>
              <a:path w="1417320" h="807720">
                <a:moveTo>
                  <a:pt x="1225296" y="0"/>
                </a:moveTo>
                <a:lnTo>
                  <a:pt x="0" y="0"/>
                </a:lnTo>
                <a:lnTo>
                  <a:pt x="0" y="557784"/>
                </a:lnTo>
                <a:lnTo>
                  <a:pt x="1225296" y="557784"/>
                </a:lnTo>
                <a:lnTo>
                  <a:pt x="1225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487680" y="3755135"/>
            <a:ext cx="1417320" cy="807720"/>
          </a:xfrm>
          <a:custGeom>
            <a:avLst/>
            <a:gdLst/>
            <a:ahLst/>
            <a:cxnLst/>
            <a:rect l="l" t="t" r="r" b="b"/>
            <a:pathLst>
              <a:path w="1417320" h="807720">
                <a:moveTo>
                  <a:pt x="0" y="0"/>
                </a:moveTo>
                <a:lnTo>
                  <a:pt x="714756" y="0"/>
                </a:lnTo>
                <a:lnTo>
                  <a:pt x="1021080" y="0"/>
                </a:lnTo>
                <a:lnTo>
                  <a:pt x="1225296" y="0"/>
                </a:lnTo>
                <a:lnTo>
                  <a:pt x="1225296" y="325374"/>
                </a:lnTo>
                <a:lnTo>
                  <a:pt x="1225296" y="464820"/>
                </a:lnTo>
                <a:lnTo>
                  <a:pt x="1225296" y="557784"/>
                </a:lnTo>
                <a:lnTo>
                  <a:pt x="1021080" y="557784"/>
                </a:lnTo>
                <a:lnTo>
                  <a:pt x="1417243" y="807148"/>
                </a:lnTo>
                <a:lnTo>
                  <a:pt x="714756" y="557784"/>
                </a:lnTo>
                <a:lnTo>
                  <a:pt x="0" y="557784"/>
                </a:lnTo>
                <a:lnTo>
                  <a:pt x="0" y="464820"/>
                </a:lnTo>
                <a:lnTo>
                  <a:pt x="0" y="32537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566614" y="3799655"/>
            <a:ext cx="106108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dirty="0">
                <a:solidFill>
                  <a:srgbClr val="00CC00"/>
                </a:solidFill>
                <a:latin typeface="Arial"/>
                <a:cs typeface="Arial"/>
              </a:rPr>
              <a:t>Expected  </a:t>
            </a:r>
            <a:r>
              <a:rPr sz="1000" spc="5" dirty="0">
                <a:solidFill>
                  <a:srgbClr val="00CC00"/>
                </a:solidFill>
                <a:latin typeface="Arial"/>
                <a:cs typeface="Arial"/>
              </a:rPr>
              <a:t>Permitted</a:t>
            </a:r>
            <a:r>
              <a:rPr sz="1000" spc="-15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CC00"/>
                </a:solidFill>
                <a:latin typeface="Arial"/>
                <a:cs typeface="Arial"/>
              </a:rPr>
              <a:t>Outdoor  Band </a:t>
            </a:r>
            <a:r>
              <a:rPr sz="1000" spc="10" dirty="0">
                <a:solidFill>
                  <a:srgbClr val="00CC00"/>
                </a:solidFill>
                <a:latin typeface="Arial"/>
                <a:cs typeface="Arial"/>
              </a:rPr>
              <a:t>in </a:t>
            </a:r>
            <a:r>
              <a:rPr sz="1000" spc="-5" dirty="0">
                <a:solidFill>
                  <a:srgbClr val="00CC00"/>
                </a:solidFill>
                <a:latin typeface="Arial"/>
                <a:cs typeface="Arial"/>
              </a:rPr>
              <a:t>Jan.</a:t>
            </a:r>
            <a:r>
              <a:rPr sz="1000" spc="-14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CC00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58567" y="3236976"/>
            <a:ext cx="1579245" cy="995680"/>
          </a:xfrm>
          <a:custGeom>
            <a:avLst/>
            <a:gdLst/>
            <a:ahLst/>
            <a:cxnLst/>
            <a:rect l="l" t="t" r="r" b="b"/>
            <a:pathLst>
              <a:path w="1579245" h="995679">
                <a:moveTo>
                  <a:pt x="1315720" y="377952"/>
                </a:moveTo>
                <a:lnTo>
                  <a:pt x="921004" y="377952"/>
                </a:lnTo>
                <a:lnTo>
                  <a:pt x="909523" y="995667"/>
                </a:lnTo>
                <a:lnTo>
                  <a:pt x="1315720" y="377952"/>
                </a:lnTo>
                <a:close/>
              </a:path>
              <a:path w="1579245" h="995679">
                <a:moveTo>
                  <a:pt x="1578864" y="0"/>
                </a:moveTo>
                <a:lnTo>
                  <a:pt x="0" y="0"/>
                </a:lnTo>
                <a:lnTo>
                  <a:pt x="0" y="377952"/>
                </a:lnTo>
                <a:lnTo>
                  <a:pt x="1578864" y="377952"/>
                </a:lnTo>
                <a:lnTo>
                  <a:pt x="157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258567" y="3236976"/>
            <a:ext cx="1579245" cy="995680"/>
          </a:xfrm>
          <a:custGeom>
            <a:avLst/>
            <a:gdLst/>
            <a:ahLst/>
            <a:cxnLst/>
            <a:rect l="l" t="t" r="r" b="b"/>
            <a:pathLst>
              <a:path w="1579245" h="995679">
                <a:moveTo>
                  <a:pt x="0" y="0"/>
                </a:moveTo>
                <a:lnTo>
                  <a:pt x="921004" y="0"/>
                </a:lnTo>
                <a:lnTo>
                  <a:pt x="1315720" y="0"/>
                </a:lnTo>
                <a:lnTo>
                  <a:pt x="1578864" y="0"/>
                </a:lnTo>
                <a:lnTo>
                  <a:pt x="1578864" y="220472"/>
                </a:lnTo>
                <a:lnTo>
                  <a:pt x="1578864" y="314960"/>
                </a:lnTo>
                <a:lnTo>
                  <a:pt x="1578864" y="377952"/>
                </a:lnTo>
                <a:lnTo>
                  <a:pt x="1315720" y="377952"/>
                </a:lnTo>
                <a:lnTo>
                  <a:pt x="909523" y="995667"/>
                </a:lnTo>
                <a:lnTo>
                  <a:pt x="921004" y="377952"/>
                </a:lnTo>
                <a:lnTo>
                  <a:pt x="0" y="377952"/>
                </a:lnTo>
                <a:lnTo>
                  <a:pt x="0" y="314960"/>
                </a:lnTo>
                <a:lnTo>
                  <a:pt x="0" y="22047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265625" y="1550365"/>
            <a:ext cx="8660130" cy="204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Red 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lines </a:t>
            </a:r>
            <a:r>
              <a:rPr sz="2000" spc="-10" dirty="0">
                <a:latin typeface="Arial"/>
                <a:cs typeface="Arial"/>
              </a:rPr>
              <a:t>indicate channels defined by</a:t>
            </a:r>
            <a:r>
              <a:rPr sz="2000" spc="29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IEEE802.15.4a.</a:t>
            </a:r>
            <a:endParaRPr sz="2000" dirty="0">
              <a:latin typeface="Arial"/>
              <a:cs typeface="Arial"/>
            </a:endParaRPr>
          </a:p>
          <a:p>
            <a:pPr marL="356870" marR="508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  <a:tab pos="1678939" algn="l"/>
                <a:tab pos="5151120" algn="l"/>
                <a:tab pos="8451215" algn="l"/>
              </a:tabLst>
            </a:pPr>
            <a:r>
              <a:rPr sz="2000" spc="-20" dirty="0">
                <a:latin typeface="Arial"/>
                <a:cs typeface="Arial"/>
              </a:rPr>
              <a:t>Al</a:t>
            </a:r>
            <a:r>
              <a:rPr sz="2000" spc="-10" dirty="0">
                <a:latin typeface="Arial"/>
                <a:cs typeface="Arial"/>
              </a:rPr>
              <a:t>thoug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9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7.587</a:t>
            </a:r>
            <a:r>
              <a:rPr sz="2000" spc="0" dirty="0">
                <a:latin typeface="Arial"/>
                <a:cs typeface="Arial"/>
              </a:rPr>
              <a:t>-</a:t>
            </a:r>
            <a:r>
              <a:rPr sz="2000" spc="-10" dirty="0">
                <a:latin typeface="Arial"/>
                <a:cs typeface="Arial"/>
              </a:rPr>
              <a:t>8.4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1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z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Bl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u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000" b="1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li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2000" spc="-35" dirty="0">
                <a:latin typeface="Arial"/>
                <a:cs typeface="Arial"/>
              </a:rPr>
              <a:t>w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ll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35" dirty="0">
                <a:latin typeface="Arial"/>
                <a:cs typeface="Arial"/>
              </a:rPr>
              <a:t>w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outdoo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2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n  </a:t>
            </a:r>
            <a:r>
              <a:rPr sz="2000" spc="-10" dirty="0">
                <a:latin typeface="Arial"/>
                <a:cs typeface="Arial"/>
              </a:rPr>
              <a:t>May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2019,	MIC has </a:t>
            </a:r>
            <a:r>
              <a:rPr sz="2000" spc="-5" dirty="0">
                <a:latin typeface="Arial"/>
                <a:cs typeface="Arial"/>
              </a:rPr>
              <a:t>started </a:t>
            </a:r>
            <a:r>
              <a:rPr sz="2000" spc="-15" dirty="0">
                <a:latin typeface="Arial"/>
                <a:cs typeface="Arial"/>
              </a:rPr>
              <a:t>investigation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15" dirty="0">
                <a:latin typeface="Arial"/>
                <a:cs typeface="Arial"/>
              </a:rPr>
              <a:t>allow wider</a:t>
            </a:r>
            <a:r>
              <a:rPr sz="2000" spc="3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band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7.25-9.00 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GHz </a:t>
            </a:r>
            <a:r>
              <a:rPr sz="2000" b="1" spc="-10" dirty="0">
                <a:solidFill>
                  <a:srgbClr val="00B050"/>
                </a:solidFill>
                <a:latin typeface="Arial"/>
                <a:cs typeface="Arial"/>
              </a:rPr>
              <a:t>Green </a:t>
            </a:r>
            <a:r>
              <a:rPr sz="2000" b="1" spc="-5" dirty="0">
                <a:solidFill>
                  <a:srgbClr val="00B050"/>
                </a:solidFill>
                <a:latin typeface="Arial"/>
                <a:cs typeface="Arial"/>
              </a:rPr>
              <a:t>line </a:t>
            </a:r>
            <a:r>
              <a:rPr sz="2000" spc="-15" dirty="0">
                <a:latin typeface="Arial"/>
                <a:cs typeface="Arial"/>
              </a:rPr>
              <a:t>wand </a:t>
            </a:r>
            <a:r>
              <a:rPr sz="2000" spc="-10" dirty="0">
                <a:latin typeface="Arial"/>
                <a:cs typeface="Arial"/>
              </a:rPr>
              <a:t>it </a:t>
            </a:r>
            <a:r>
              <a:rPr sz="2000" spc="-15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expected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15" dirty="0">
                <a:latin typeface="Arial"/>
                <a:cs typeface="Arial"/>
              </a:rPr>
              <a:t>allow </a:t>
            </a:r>
            <a:r>
              <a:rPr sz="2000" spc="-10" dirty="0">
                <a:latin typeface="Arial"/>
                <a:cs typeface="Arial"/>
              </a:rPr>
              <a:t>it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outdoor </a:t>
            </a:r>
            <a:r>
              <a:rPr sz="2000" spc="-5" dirty="0">
                <a:latin typeface="Arial"/>
                <a:cs typeface="Arial"/>
              </a:rPr>
              <a:t>use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January  </a:t>
            </a:r>
            <a:r>
              <a:rPr sz="2000" spc="-10" dirty="0">
                <a:latin typeface="Arial"/>
                <a:cs typeface="Arial"/>
              </a:rPr>
              <a:t>2021</a:t>
            </a:r>
            <a:endParaRPr sz="2000" dirty="0">
              <a:latin typeface="Arial"/>
              <a:cs typeface="Arial"/>
            </a:endParaRPr>
          </a:p>
          <a:p>
            <a:pPr marL="2085339" marR="5262245">
              <a:lnSpc>
                <a:spcPct val="101000"/>
              </a:lnSpc>
              <a:spcBef>
                <a:spcPts val="1090"/>
              </a:spcBef>
            </a:pPr>
            <a:r>
              <a:rPr sz="1050" spc="-15" dirty="0">
                <a:solidFill>
                  <a:srgbClr val="0000FF"/>
                </a:solidFill>
                <a:latin typeface="Times New Roman"/>
                <a:cs typeface="Times New Roman"/>
              </a:rPr>
              <a:t>Permitted Outdoor </a:t>
            </a:r>
            <a:r>
              <a:rPr sz="1050" spc="-10" dirty="0">
                <a:solidFill>
                  <a:srgbClr val="0000FF"/>
                </a:solidFill>
                <a:latin typeface="Times New Roman"/>
                <a:cs typeface="Times New Roman"/>
              </a:rPr>
              <a:t>Band  </a:t>
            </a:r>
            <a:r>
              <a:rPr sz="1050" spc="-5" dirty="0">
                <a:solidFill>
                  <a:srgbClr val="0000FF"/>
                </a:solidFill>
                <a:latin typeface="Times New Roman"/>
                <a:cs typeface="Times New Roman"/>
              </a:rPr>
              <a:t>in </a:t>
            </a:r>
            <a:r>
              <a:rPr sz="1050" spc="5" dirty="0">
                <a:solidFill>
                  <a:srgbClr val="0000FF"/>
                </a:solidFill>
                <a:latin typeface="Times New Roman"/>
                <a:cs typeface="Times New Roman"/>
              </a:rPr>
              <a:t>May</a:t>
            </a:r>
            <a:r>
              <a:rPr sz="1050" spc="-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FF"/>
                </a:solidFill>
                <a:latin typeface="Times New Roman"/>
                <a:cs typeface="Times New Roman"/>
              </a:rPr>
              <a:t>2019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94E6D745-F365-428D-9547-DD04B533B2DD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00A1A334-B54D-4A25-8CF7-E9B4EEE59CAE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078C9CD8-27E2-4B63-92BA-805512F7CD7C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1B1CCC-5A1E-1D70-FA31-1D51FAE5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25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80007" y="1392590"/>
            <a:ext cx="115823" cy="12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7031" y="1060358"/>
            <a:ext cx="7772400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2470">
              <a:lnSpc>
                <a:spcPct val="100000"/>
              </a:lnSpc>
            </a:pPr>
            <a:r>
              <a:rPr sz="3600" spc="-5" dirty="0"/>
              <a:t>2.8 </a:t>
            </a:r>
            <a:r>
              <a:rPr sz="3600" spc="-10" dirty="0"/>
              <a:t>Summary </a:t>
            </a:r>
            <a:r>
              <a:rPr sz="3600" dirty="0"/>
              <a:t>of</a:t>
            </a:r>
            <a:r>
              <a:rPr sz="3600" spc="-40" dirty="0"/>
              <a:t> </a:t>
            </a:r>
            <a:r>
              <a:rPr sz="3600" spc="-10" dirty="0"/>
              <a:t>IEEE802.15.6-2012</a:t>
            </a:r>
            <a:endParaRPr sz="3600" dirty="0"/>
          </a:p>
          <a:p>
            <a:pPr marL="829944" marR="5080" indent="-635">
              <a:lnSpc>
                <a:spcPct val="100000"/>
              </a:lnSpc>
              <a:spcBef>
                <a:spcPts val="570"/>
              </a:spcBef>
            </a:pPr>
            <a:r>
              <a:rPr sz="2000" spc="-10" dirty="0"/>
              <a:t>A </a:t>
            </a:r>
            <a:r>
              <a:rPr sz="2000" spc="-5" dirty="0"/>
              <a:t>standard, </a:t>
            </a:r>
            <a:r>
              <a:rPr sz="2000" spc="-15" dirty="0"/>
              <a:t>IEEE </a:t>
            </a:r>
            <a:r>
              <a:rPr sz="2000" spc="-10" dirty="0"/>
              <a:t>Std 802.15.6</a:t>
            </a:r>
            <a:r>
              <a:rPr sz="2025" spc="-15" baseline="24691" dirty="0"/>
              <a:t>TM </a:t>
            </a:r>
            <a:r>
              <a:rPr sz="2000" dirty="0"/>
              <a:t>was </a:t>
            </a:r>
            <a:r>
              <a:rPr sz="2000" spc="-5" dirty="0"/>
              <a:t>completed and published </a:t>
            </a:r>
            <a:r>
              <a:rPr sz="2000" spc="-10" dirty="0"/>
              <a:t>in  </a:t>
            </a:r>
            <a:r>
              <a:rPr sz="2000" spc="-5" dirty="0"/>
              <a:t>Feb. </a:t>
            </a:r>
            <a:r>
              <a:rPr sz="2000" spc="-10" dirty="0"/>
              <a:t>2012. In </a:t>
            </a:r>
            <a:r>
              <a:rPr sz="2000" dirty="0"/>
              <a:t>which, </a:t>
            </a:r>
            <a:r>
              <a:rPr sz="2000" spc="-5" dirty="0"/>
              <a:t>specifications of three </a:t>
            </a:r>
            <a:r>
              <a:rPr sz="2000" spc="-10" dirty="0"/>
              <a:t>PHY </a:t>
            </a:r>
            <a:r>
              <a:rPr sz="2000" spc="-5" dirty="0"/>
              <a:t>and common </a:t>
            </a:r>
            <a:r>
              <a:rPr sz="2000" spc="-20" dirty="0"/>
              <a:t>MAC  </a:t>
            </a:r>
            <a:r>
              <a:rPr sz="2000" spc="-10" dirty="0"/>
              <a:t>are </a:t>
            </a:r>
            <a:r>
              <a:rPr sz="2000" spc="-5" dirty="0"/>
              <a:t>defined to support various </a:t>
            </a:r>
            <a:r>
              <a:rPr sz="2000" spc="-10" dirty="0"/>
              <a:t>medical </a:t>
            </a:r>
            <a:r>
              <a:rPr sz="2000" spc="-5" dirty="0"/>
              <a:t>and non-medical consumer  applications.</a:t>
            </a:r>
            <a:endParaRPr sz="2000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1E0A186F-3131-470D-8490-CAD8EF2BD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5" name="object 5"/>
          <p:cNvSpPr/>
          <p:nvPr/>
        </p:nvSpPr>
        <p:spPr>
          <a:xfrm>
            <a:off x="680007" y="2916590"/>
            <a:ext cx="115823" cy="12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80007" y="4135790"/>
            <a:ext cx="115823" cy="12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80007" y="5050190"/>
            <a:ext cx="115823" cy="12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950518" y="2784510"/>
            <a:ext cx="8061959" cy="336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62660" algn="just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Commercial </a:t>
            </a:r>
            <a:r>
              <a:rPr sz="2000" b="1" spc="-5" dirty="0">
                <a:latin typeface="Arial"/>
                <a:cs typeface="Arial"/>
              </a:rPr>
              <a:t>products of </a:t>
            </a:r>
            <a:r>
              <a:rPr sz="2000" b="1" spc="-35" dirty="0">
                <a:latin typeface="Arial"/>
                <a:cs typeface="Arial"/>
              </a:rPr>
              <a:t>BAN </a:t>
            </a:r>
            <a:r>
              <a:rPr sz="2000" b="1" dirty="0">
                <a:latin typeface="Arial"/>
                <a:cs typeface="Arial"/>
              </a:rPr>
              <a:t>have </a:t>
            </a:r>
            <a:r>
              <a:rPr sz="2000" b="1" spc="-10" dirty="0">
                <a:latin typeface="Arial"/>
                <a:cs typeface="Arial"/>
              </a:rPr>
              <a:t>been sold as an </a:t>
            </a:r>
            <a:r>
              <a:rPr sz="2000" b="1" spc="-5" dirty="0">
                <a:latin typeface="Arial"/>
                <a:cs typeface="Arial"/>
              </a:rPr>
              <a:t>enable  technology supporting </a:t>
            </a:r>
            <a:r>
              <a:rPr sz="2000" b="1" spc="-10" dirty="0">
                <a:latin typeface="Arial"/>
                <a:cs typeface="Arial"/>
              </a:rPr>
              <a:t>personal healthcare as </a:t>
            </a:r>
            <a:r>
              <a:rPr sz="2000" b="1" spc="-5" dirty="0">
                <a:latin typeface="Arial"/>
                <a:cs typeface="Arial"/>
              </a:rPr>
              <a:t>a consumer  </a:t>
            </a:r>
            <a:r>
              <a:rPr sz="2000" b="1" spc="-10" dirty="0">
                <a:latin typeface="Arial"/>
                <a:cs typeface="Arial"/>
              </a:rPr>
              <a:t>electronics </a:t>
            </a:r>
            <a:r>
              <a:rPr sz="2000" b="1" spc="-5" dirty="0">
                <a:latin typeface="Arial"/>
                <a:cs typeface="Arial"/>
              </a:rPr>
              <a:t>but not much approved for </a:t>
            </a:r>
            <a:r>
              <a:rPr sz="2000" b="1" spc="-10" dirty="0">
                <a:latin typeface="Arial"/>
                <a:cs typeface="Arial"/>
              </a:rPr>
              <a:t>medical</a:t>
            </a:r>
            <a:r>
              <a:rPr sz="2000" b="1" spc="114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equipment.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In </a:t>
            </a:r>
            <a:r>
              <a:rPr sz="2000" b="1" spc="-60" dirty="0">
                <a:latin typeface="Arial"/>
                <a:cs typeface="Arial"/>
              </a:rPr>
              <a:t>PHY, </a:t>
            </a:r>
            <a:r>
              <a:rPr sz="2000" b="1" spc="-5" dirty="0">
                <a:latin typeface="Arial"/>
                <a:cs typeface="Arial"/>
              </a:rPr>
              <a:t>ultra-wide band(UWB) </a:t>
            </a:r>
            <a:r>
              <a:rPr sz="2000" b="1" spc="-10" dirty="0">
                <a:latin typeface="Arial"/>
                <a:cs typeface="Arial"/>
              </a:rPr>
              <a:t>is applied </a:t>
            </a:r>
            <a:r>
              <a:rPr sz="2000" b="1" spc="-5" dirty="0">
                <a:latin typeface="Arial"/>
                <a:cs typeface="Arial"/>
              </a:rPr>
              <a:t>for high QoS use </a:t>
            </a:r>
            <a:r>
              <a:rPr sz="2000" b="1" spc="-10" dirty="0">
                <a:latin typeface="Arial"/>
                <a:cs typeface="Arial"/>
              </a:rPr>
              <a:t>case </a:t>
            </a:r>
            <a:r>
              <a:rPr sz="2000" b="1" spc="-5" dirty="0">
                <a:latin typeface="Arial"/>
                <a:cs typeface="Arial"/>
              </a:rPr>
              <a:t>but  </a:t>
            </a:r>
            <a:r>
              <a:rPr sz="2000" b="1" spc="-10" dirty="0">
                <a:latin typeface="Arial"/>
                <a:cs typeface="Arial"/>
              </a:rPr>
              <a:t>radio </a:t>
            </a:r>
            <a:r>
              <a:rPr sz="2000" b="1" spc="-5" dirty="0">
                <a:latin typeface="Arial"/>
                <a:cs typeface="Arial"/>
              </a:rPr>
              <a:t>regulation for UWB </a:t>
            </a:r>
            <a:r>
              <a:rPr sz="2000" b="1" spc="-10" dirty="0">
                <a:latin typeface="Arial"/>
                <a:cs typeface="Arial"/>
              </a:rPr>
              <a:t>results in restricting </a:t>
            </a:r>
            <a:r>
              <a:rPr sz="2000" b="1" spc="-5" dirty="0">
                <a:latin typeface="Arial"/>
                <a:cs typeface="Arial"/>
              </a:rPr>
              <a:t>use</a:t>
            </a:r>
            <a:r>
              <a:rPr sz="2000" b="1" spc="1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cases.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74015">
              <a:lnSpc>
                <a:spcPct val="100000"/>
              </a:lnSpc>
              <a:tabLst>
                <a:tab pos="548640" algn="l"/>
              </a:tabLst>
            </a:pPr>
            <a:r>
              <a:rPr sz="2000" b="1" spc="-10" dirty="0">
                <a:latin typeface="Arial"/>
                <a:cs typeface="Arial"/>
              </a:rPr>
              <a:t>In </a:t>
            </a:r>
            <a:r>
              <a:rPr sz="2000" b="1" spc="-15" dirty="0">
                <a:latin typeface="Arial"/>
                <a:cs typeface="Arial"/>
              </a:rPr>
              <a:t>MAC, </a:t>
            </a:r>
            <a:r>
              <a:rPr sz="2000" b="1" spc="-10" dirty="0">
                <a:latin typeface="Arial"/>
                <a:cs typeface="Arial"/>
              </a:rPr>
              <a:t>hybrid </a:t>
            </a:r>
            <a:r>
              <a:rPr sz="2000" b="1" spc="-5" dirty="0">
                <a:latin typeface="Arial"/>
                <a:cs typeface="Arial"/>
              </a:rPr>
              <a:t>contention </a:t>
            </a:r>
            <a:r>
              <a:rPr sz="2000" b="1" spc="-10" dirty="0">
                <a:latin typeface="Arial"/>
                <a:cs typeface="Arial"/>
              </a:rPr>
              <a:t>base </a:t>
            </a:r>
            <a:r>
              <a:rPr sz="2000" b="1" spc="-5" dirty="0">
                <a:latin typeface="Arial"/>
                <a:cs typeface="Arial"/>
              </a:rPr>
              <a:t>and </a:t>
            </a:r>
            <a:r>
              <a:rPr sz="2000" b="1" spc="-10" dirty="0">
                <a:latin typeface="Arial"/>
                <a:cs typeface="Arial"/>
              </a:rPr>
              <a:t>free </a:t>
            </a:r>
            <a:r>
              <a:rPr sz="2000" b="1" spc="-5" dirty="0">
                <a:latin typeface="Arial"/>
                <a:cs typeface="Arial"/>
              </a:rPr>
              <a:t>protocol </a:t>
            </a:r>
            <a:r>
              <a:rPr sz="2000" b="1" spc="-10" dirty="0">
                <a:latin typeface="Arial"/>
                <a:cs typeface="Arial"/>
              </a:rPr>
              <a:t>can perform  flexible delay </a:t>
            </a:r>
            <a:r>
              <a:rPr sz="2000" b="1" spc="-5" dirty="0">
                <a:latin typeface="Arial"/>
                <a:cs typeface="Arial"/>
              </a:rPr>
              <a:t>and throughput for variable QoS levels of </a:t>
            </a:r>
            <a:r>
              <a:rPr sz="2000" b="1" spc="-10" dirty="0">
                <a:latin typeface="Arial"/>
                <a:cs typeface="Arial"/>
              </a:rPr>
              <a:t>packets  </a:t>
            </a:r>
            <a:r>
              <a:rPr sz="2000" b="1" spc="-5" dirty="0">
                <a:latin typeface="Arial"/>
                <a:cs typeface="Arial"/>
              </a:rPr>
              <a:t>but	its implementation complexity </a:t>
            </a:r>
            <a:r>
              <a:rPr sz="2000" b="1" spc="-10" dirty="0">
                <a:latin typeface="Arial"/>
                <a:cs typeface="Arial"/>
              </a:rPr>
              <a:t>is </a:t>
            </a:r>
            <a:r>
              <a:rPr sz="2000" b="1" spc="-5" dirty="0">
                <a:latin typeface="Arial"/>
                <a:cs typeface="Arial"/>
              </a:rPr>
              <a:t>too high for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its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complete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protocol.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B2EEB499-29C3-4EDF-BE7B-569757864B28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23ABF64-75D4-4FCD-BECF-ED4263C97687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7A250029-A696-410D-A96D-A080B003D09B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53DB22-FC7E-0F08-C1E6-03D465F9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26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4390" y="2953479"/>
            <a:ext cx="766762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3. Necessity and </a:t>
            </a:r>
            <a:r>
              <a:rPr sz="2400" b="1" spc="-5" dirty="0">
                <a:latin typeface="Arial"/>
                <a:cs typeface="Arial"/>
              </a:rPr>
              <a:t>Uniqueness for </a:t>
            </a:r>
            <a:r>
              <a:rPr sz="2400" b="1" spc="-10" dirty="0">
                <a:latin typeface="Arial"/>
                <a:cs typeface="Arial"/>
              </a:rPr>
              <a:t>Amendment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spc="-30" dirty="0">
                <a:latin typeface="Arial"/>
                <a:cs typeface="Arial"/>
              </a:rPr>
              <a:t>BAN  </a:t>
            </a:r>
            <a:r>
              <a:rPr sz="2400" b="1" spc="10" dirty="0">
                <a:latin typeface="Arial"/>
                <a:cs typeface="Arial"/>
              </a:rPr>
              <a:t>with </a:t>
            </a:r>
            <a:r>
              <a:rPr sz="2400" b="1" dirty="0">
                <a:latin typeface="Arial"/>
                <a:cs typeface="Arial"/>
              </a:rPr>
              <a:t>Enhanced</a:t>
            </a:r>
            <a:r>
              <a:rPr sz="2400" b="1" spc="-1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Dependability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451B2B3D-688C-4EBC-9FFF-9629FE9F81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3C9F3AA-59DF-466B-8F86-AF1DFD419233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177A723C-00DA-4BD7-BDA7-7932F6E0E3E9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7AFD2B1E-1CAB-4E70-91BF-FA57ACC1F963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E08B48-0945-1ABB-4F6C-BDE6543D49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27</a:t>
            </a:fld>
            <a:endParaRPr lang="en-US" altLang="ja-JP" spc="-10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083FC258-EEE5-0E14-F7F9-E7EB223CB707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28600" y="756584"/>
            <a:ext cx="9372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1285" marR="5080" indent="-2648585">
              <a:lnSpc>
                <a:spcPct val="100000"/>
              </a:lnSpc>
            </a:pPr>
            <a:r>
              <a:rPr sz="3200" spc="5" dirty="0"/>
              <a:t>3.1 </a:t>
            </a:r>
            <a:r>
              <a:rPr sz="3200" dirty="0"/>
              <a:t>Necessity </a:t>
            </a:r>
            <a:r>
              <a:rPr sz="3200" spc="-5" dirty="0"/>
              <a:t>for Enhanced Dependability </a:t>
            </a:r>
            <a:r>
              <a:rPr sz="3200" spc="5" dirty="0"/>
              <a:t>in </a:t>
            </a:r>
            <a:r>
              <a:rPr sz="3200" dirty="0"/>
              <a:t>15.6</a:t>
            </a:r>
            <a:r>
              <a:rPr sz="3200" spc="-90" dirty="0"/>
              <a:t> </a:t>
            </a:r>
            <a:r>
              <a:rPr sz="3200" spc="-30" dirty="0"/>
              <a:t>BAN</a:t>
            </a:r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3AF592D0-CF84-4F6D-8C61-8C5C46B77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330259" y="1442701"/>
            <a:ext cx="8709025" cy="5008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565"/>
              </a:lnSpc>
              <a:buAutoNum type="arabicPeriod"/>
              <a:tabLst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In case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coexistence </a:t>
            </a:r>
            <a:r>
              <a:rPr sz="2400" b="1" spc="-5" dirty="0">
                <a:latin typeface="Arial"/>
                <a:cs typeface="Arial"/>
              </a:rPr>
              <a:t>of multiple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BANs</a:t>
            </a:r>
            <a:endParaRPr sz="2400" dirty="0">
              <a:latin typeface="Arial"/>
              <a:cs typeface="Arial"/>
            </a:endParaRPr>
          </a:p>
          <a:p>
            <a:pPr marL="460375" marR="86995" lvl="1" indent="-267970">
              <a:lnSpc>
                <a:spcPct val="100000"/>
              </a:lnSpc>
              <a:spcBef>
                <a:spcPts val="20"/>
              </a:spcBef>
              <a:buFont typeface="Wingdings"/>
              <a:buChar char=""/>
              <a:tabLst>
                <a:tab pos="461009" algn="l"/>
              </a:tabLst>
            </a:pPr>
            <a:r>
              <a:rPr sz="1800" dirty="0">
                <a:latin typeface="Arial"/>
                <a:cs typeface="Arial"/>
              </a:rPr>
              <a:t>Current </a:t>
            </a:r>
            <a:r>
              <a:rPr sz="1800" spc="-5" dirty="0">
                <a:latin typeface="Arial"/>
                <a:cs typeface="Arial"/>
              </a:rPr>
              <a:t>existing </a:t>
            </a:r>
            <a:r>
              <a:rPr sz="1800" dirty="0">
                <a:latin typeface="Arial"/>
                <a:cs typeface="Arial"/>
              </a:rPr>
              <a:t>standard IEEE802.15.6 has not been designed to </a:t>
            </a:r>
            <a:r>
              <a:rPr sz="1800" spc="5" dirty="0">
                <a:latin typeface="Arial"/>
                <a:cs typeface="Arial"/>
              </a:rPr>
              <a:t>manage  </a:t>
            </a:r>
            <a:r>
              <a:rPr sz="1800" dirty="0">
                <a:latin typeface="Arial"/>
                <a:cs typeface="Arial"/>
              </a:rPr>
              <a:t>contention and interference among overlaid </a:t>
            </a:r>
            <a:r>
              <a:rPr sz="1800" spc="-5" dirty="0">
                <a:latin typeface="Arial"/>
                <a:cs typeface="Arial"/>
              </a:rPr>
              <a:t>BANs. The </a:t>
            </a:r>
            <a:r>
              <a:rPr sz="1800" dirty="0">
                <a:latin typeface="Arial"/>
                <a:cs typeface="Arial"/>
              </a:rPr>
              <a:t>more </a:t>
            </a:r>
            <a:r>
              <a:rPr sz="1800" spc="-5" dirty="0">
                <a:latin typeface="Arial"/>
                <a:cs typeface="Arial"/>
              </a:rPr>
              <a:t>BAN </a:t>
            </a:r>
            <a:r>
              <a:rPr sz="1800" dirty="0">
                <a:latin typeface="Arial"/>
                <a:cs typeface="Arial"/>
              </a:rPr>
              <a:t>uses in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dense  area, the more contention and inference </a:t>
            </a:r>
            <a:r>
              <a:rPr sz="1800" spc="5" dirty="0">
                <a:latin typeface="Arial"/>
                <a:cs typeface="Arial"/>
              </a:rPr>
              <a:t>cause  </a:t>
            </a:r>
            <a:r>
              <a:rPr sz="1800" dirty="0">
                <a:latin typeface="Arial"/>
                <a:cs typeface="Arial"/>
              </a:rPr>
              <a:t>performance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degradation.</a:t>
            </a:r>
          </a:p>
          <a:p>
            <a:pPr marL="460375" marR="506095" lvl="1" indent="-267970">
              <a:lnSpc>
                <a:spcPct val="100000"/>
              </a:lnSpc>
              <a:buFont typeface="Wingdings"/>
              <a:buChar char=""/>
              <a:tabLst>
                <a:tab pos="461009" algn="l"/>
              </a:tabLst>
            </a:pPr>
            <a:r>
              <a:rPr sz="1800" dirty="0">
                <a:latin typeface="Arial"/>
                <a:cs typeface="Arial"/>
              </a:rPr>
              <a:t>Amendment of </a:t>
            </a:r>
            <a:r>
              <a:rPr sz="1800" spc="-5" dirty="0">
                <a:latin typeface="Arial"/>
                <a:cs typeface="Arial"/>
              </a:rPr>
              <a:t>PHY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20" dirty="0">
                <a:latin typeface="Arial"/>
                <a:cs typeface="Arial"/>
              </a:rPr>
              <a:t>MAC </a:t>
            </a:r>
            <a:r>
              <a:rPr sz="1800" dirty="0">
                <a:latin typeface="Arial"/>
                <a:cs typeface="Arial"/>
              </a:rPr>
              <a:t>for resolving these problems in coexistence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of  </a:t>
            </a:r>
            <a:r>
              <a:rPr sz="1800" spc="-5" dirty="0">
                <a:latin typeface="Arial"/>
                <a:cs typeface="Arial"/>
              </a:rPr>
              <a:t>BANs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necessary.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ts val="285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In case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coexistence </a:t>
            </a:r>
            <a:r>
              <a:rPr sz="2400" b="1" spc="10" dirty="0">
                <a:latin typeface="Arial"/>
                <a:cs typeface="Arial"/>
              </a:rPr>
              <a:t>with </a:t>
            </a:r>
            <a:r>
              <a:rPr sz="2400" b="1" spc="-5" dirty="0">
                <a:latin typeface="Arial"/>
                <a:cs typeface="Arial"/>
              </a:rPr>
              <a:t>other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radios</a:t>
            </a:r>
            <a:endParaRPr sz="2400" dirty="0">
              <a:latin typeface="Arial"/>
              <a:cs typeface="Arial"/>
            </a:endParaRPr>
          </a:p>
          <a:p>
            <a:pPr marL="469265" marR="238760" lvl="1" indent="-276860">
              <a:lnSpc>
                <a:spcPct val="100000"/>
              </a:lnSpc>
              <a:spcBef>
                <a:spcPts val="20"/>
              </a:spcBef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For enhanced </a:t>
            </a:r>
            <a:r>
              <a:rPr sz="1800" spc="-10" dirty="0">
                <a:latin typeface="Arial"/>
                <a:cs typeface="Arial"/>
              </a:rPr>
              <a:t>dependability, </a:t>
            </a:r>
            <a:r>
              <a:rPr sz="1800" spc="20" dirty="0">
                <a:latin typeface="Arial"/>
                <a:cs typeface="Arial"/>
              </a:rPr>
              <a:t>UWB </a:t>
            </a:r>
            <a:r>
              <a:rPr sz="1800" spc="-5" dirty="0">
                <a:latin typeface="Arial"/>
                <a:cs typeface="Arial"/>
              </a:rPr>
              <a:t>PHY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BAN </a:t>
            </a:r>
            <a:r>
              <a:rPr sz="1800" dirty="0">
                <a:latin typeface="Arial"/>
                <a:cs typeface="Arial"/>
              </a:rPr>
              <a:t>should be updated to </a:t>
            </a:r>
            <a:r>
              <a:rPr sz="1800" spc="-5" dirty="0">
                <a:latin typeface="Arial"/>
                <a:cs typeface="Arial"/>
              </a:rPr>
              <a:t>avoid  </a:t>
            </a:r>
            <a:r>
              <a:rPr sz="1800" dirty="0">
                <a:latin typeface="Arial"/>
                <a:cs typeface="Arial"/>
              </a:rPr>
              <a:t>performance degradation due to interference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coexisting other narrow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band  and </a:t>
            </a:r>
            <a:r>
              <a:rPr sz="1800" spc="20" dirty="0">
                <a:latin typeface="Arial"/>
                <a:cs typeface="Arial"/>
              </a:rPr>
              <a:t>UWB </a:t>
            </a:r>
            <a:r>
              <a:rPr sz="1800" spc="-5" dirty="0">
                <a:latin typeface="Arial"/>
                <a:cs typeface="Arial"/>
              </a:rPr>
              <a:t>networks </a:t>
            </a:r>
            <a:r>
              <a:rPr sz="1800" dirty="0">
                <a:latin typeface="Arial"/>
                <a:cs typeface="Arial"/>
              </a:rPr>
              <a:t>in overlapped frequency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band.</a:t>
            </a:r>
          </a:p>
          <a:p>
            <a:pPr marL="469900" indent="-457200">
              <a:lnSpc>
                <a:spcPts val="285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In case </a:t>
            </a:r>
            <a:r>
              <a:rPr sz="2400" b="1" spc="-5" dirty="0">
                <a:latin typeface="Arial"/>
                <a:cs typeface="Arial"/>
              </a:rPr>
              <a:t>of feedback </a:t>
            </a:r>
            <a:r>
              <a:rPr sz="2400" b="1" dirty="0">
                <a:latin typeface="Arial"/>
                <a:cs typeface="Arial"/>
              </a:rPr>
              <a:t>sensing and </a:t>
            </a:r>
            <a:r>
              <a:rPr sz="2400" b="1" spc="-5" dirty="0">
                <a:latin typeface="Arial"/>
                <a:cs typeface="Arial"/>
              </a:rPr>
              <a:t>controlling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loop</a:t>
            </a:r>
            <a:endParaRPr sz="2400" dirty="0">
              <a:latin typeface="Arial"/>
              <a:cs typeface="Arial"/>
            </a:endParaRPr>
          </a:p>
          <a:p>
            <a:pPr marL="469265" marR="287020" lvl="1" indent="-276860">
              <a:lnSpc>
                <a:spcPct val="100000"/>
              </a:lnSpc>
              <a:spcBef>
                <a:spcPts val="25"/>
              </a:spcBef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Remote </a:t>
            </a:r>
            <a:r>
              <a:rPr sz="1800" spc="5" dirty="0">
                <a:latin typeface="Arial"/>
                <a:cs typeface="Arial"/>
              </a:rPr>
              <a:t>medical </a:t>
            </a:r>
            <a:r>
              <a:rPr sz="1800" dirty="0">
                <a:latin typeface="Arial"/>
                <a:cs typeface="Arial"/>
              </a:rPr>
              <a:t>diagnosis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vital </a:t>
            </a:r>
            <a:r>
              <a:rPr sz="1800" spc="5" dirty="0">
                <a:latin typeface="Arial"/>
                <a:cs typeface="Arial"/>
              </a:rPr>
              <a:t>sensing </a:t>
            </a:r>
            <a:r>
              <a:rPr sz="1800" dirty="0">
                <a:latin typeface="Arial"/>
                <a:cs typeface="Arial"/>
              </a:rPr>
              <a:t>and therapy and control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actuators  and robotics need more dependable and efficient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protocol.</a:t>
            </a:r>
          </a:p>
          <a:p>
            <a:pPr marL="469900" indent="-457200">
              <a:lnSpc>
                <a:spcPts val="285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Usability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Implementation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Complexity</a:t>
            </a:r>
            <a:endParaRPr sz="2400" dirty="0">
              <a:latin typeface="Arial"/>
              <a:cs typeface="Arial"/>
            </a:endParaRPr>
          </a:p>
          <a:p>
            <a:pPr marL="469265" lvl="1" indent="-276860">
              <a:lnSpc>
                <a:spcPct val="100000"/>
              </a:lnSpc>
              <a:spcBef>
                <a:spcPts val="20"/>
              </a:spcBef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Interoperability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other radio networks, more </a:t>
            </a:r>
            <a:r>
              <a:rPr sz="1800" spc="-5" dirty="0">
                <a:latin typeface="Arial"/>
                <a:cs typeface="Arial"/>
              </a:rPr>
              <a:t>flexible network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topology,</a:t>
            </a:r>
            <a:endParaRPr sz="1800" dirty="0">
              <a:latin typeface="Arial"/>
              <a:cs typeface="Arial"/>
            </a:endParaRPr>
          </a:p>
          <a:p>
            <a:pPr marL="469265" lvl="1" indent="-276860">
              <a:lnSpc>
                <a:spcPct val="100000"/>
              </a:lnSpc>
              <a:buFont typeface="Wingdings"/>
              <a:buChar char=""/>
              <a:tabLst>
                <a:tab pos="469900" algn="l"/>
              </a:tabLst>
            </a:pPr>
            <a:r>
              <a:rPr sz="1800" spc="-5" dirty="0">
                <a:latin typeface="Arial"/>
                <a:cs typeface="Arial"/>
              </a:rPr>
              <a:t>Transparency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other standards </a:t>
            </a:r>
            <a:r>
              <a:rPr sz="1800" spc="5" dirty="0">
                <a:latin typeface="Arial"/>
                <a:cs typeface="Arial"/>
              </a:rPr>
              <a:t>such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-10" dirty="0">
                <a:latin typeface="Arial"/>
                <a:cs typeface="Arial"/>
              </a:rPr>
              <a:t>ETSI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SmartBAN</a:t>
            </a:r>
          </a:p>
          <a:p>
            <a:pPr marL="533400" lvl="1" indent="-341630">
              <a:lnSpc>
                <a:spcPct val="100000"/>
              </a:lnSpc>
              <a:buFont typeface="Wingdings"/>
              <a:buChar char=""/>
              <a:tabLst>
                <a:tab pos="533400" algn="l"/>
                <a:tab pos="534035" algn="l"/>
              </a:tabLst>
            </a:pPr>
            <a:r>
              <a:rPr sz="1800" dirty="0">
                <a:latin typeface="Arial"/>
                <a:cs typeface="Arial"/>
              </a:rPr>
              <a:t>Capability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ranging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positioning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5" dirty="0">
                <a:latin typeface="Arial"/>
                <a:cs typeface="Arial"/>
              </a:rPr>
              <a:t>UWB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5" dirty="0">
                <a:latin typeface="Arial"/>
                <a:cs typeface="Arial"/>
              </a:rPr>
              <a:t>required </a:t>
            </a:r>
            <a:r>
              <a:rPr sz="1800" dirty="0">
                <a:latin typeface="Arial"/>
                <a:cs typeface="Arial"/>
              </a:rPr>
              <a:t>for mobility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security.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971C382-E211-4D1A-9CA9-179B37EBA498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E0134BC-C232-434C-B2BD-2E51D1F8E03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6350CA0-2C71-4E8A-96D8-F1B675786E5C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331B4F-D454-612A-D5D0-848FA5DD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28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2775" marR="5080" indent="-2442210">
              <a:lnSpc>
                <a:spcPts val="3840"/>
              </a:lnSpc>
            </a:pPr>
            <a:r>
              <a:rPr sz="3200" spc="-5" dirty="0"/>
              <a:t>3.2 </a:t>
            </a:r>
            <a:r>
              <a:rPr sz="3200" spc="-10" dirty="0"/>
              <a:t>Technical Challenges </a:t>
            </a:r>
            <a:r>
              <a:rPr sz="3200" spc="-15" dirty="0"/>
              <a:t>for </a:t>
            </a:r>
            <a:r>
              <a:rPr sz="3200" spc="-10" dirty="0"/>
              <a:t>Enhanced  Dependability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402590" y="1695508"/>
            <a:ext cx="8329295" cy="457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43815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First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15" dirty="0">
                <a:latin typeface="Arial"/>
                <a:cs typeface="Arial"/>
              </a:rPr>
              <a:t>all, </a:t>
            </a:r>
            <a:r>
              <a:rPr sz="2000" spc="-20" dirty="0">
                <a:latin typeface="Arial"/>
                <a:cs typeface="Arial"/>
              </a:rPr>
              <a:t>we </a:t>
            </a:r>
            <a:r>
              <a:rPr sz="2000" spc="-10" dirty="0">
                <a:latin typeface="Arial"/>
                <a:cs typeface="Arial"/>
              </a:rPr>
              <a:t>should </a:t>
            </a:r>
            <a:r>
              <a:rPr sz="2000" spc="-15" dirty="0">
                <a:latin typeface="Arial"/>
                <a:cs typeface="Arial"/>
              </a:rPr>
              <a:t>recognize </a:t>
            </a:r>
            <a:r>
              <a:rPr sz="2000" spc="-10" dirty="0">
                <a:latin typeface="Arial"/>
                <a:cs typeface="Arial"/>
              </a:rPr>
              <a:t>that any technology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PHY and </a:t>
            </a:r>
            <a:r>
              <a:rPr sz="2000" spc="-15" dirty="0">
                <a:latin typeface="Arial"/>
                <a:cs typeface="Arial"/>
              </a:rPr>
              <a:t>MAC  </a:t>
            </a:r>
            <a:r>
              <a:rPr sz="2000" spc="-10" dirty="0">
                <a:latin typeface="Arial"/>
                <a:cs typeface="Arial"/>
              </a:rPr>
              <a:t>cannot guarantee </a:t>
            </a:r>
            <a:r>
              <a:rPr sz="2000" spc="-5" dirty="0">
                <a:latin typeface="Arial"/>
                <a:cs typeface="Arial"/>
              </a:rPr>
              <a:t>full </a:t>
            </a:r>
            <a:r>
              <a:rPr sz="2000" spc="-10" dirty="0">
                <a:latin typeface="Arial"/>
                <a:cs typeface="Arial"/>
              </a:rPr>
              <a:t>dependability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every </a:t>
            </a:r>
            <a:r>
              <a:rPr sz="2000" spc="-5" dirty="0">
                <a:latin typeface="Arial"/>
                <a:cs typeface="Arial"/>
              </a:rPr>
              <a:t>use</a:t>
            </a:r>
            <a:r>
              <a:rPr sz="2000" spc="2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case.</a:t>
            </a:r>
            <a:endParaRPr sz="2000" dirty="0">
              <a:latin typeface="Arial"/>
              <a:cs typeface="Arial"/>
            </a:endParaRPr>
          </a:p>
          <a:p>
            <a:pPr marL="469265" marR="5080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spc="-30" dirty="0">
                <a:latin typeface="Arial"/>
                <a:cs typeface="Arial"/>
              </a:rPr>
              <a:t>However, </a:t>
            </a:r>
            <a:r>
              <a:rPr sz="2000" spc="-20" dirty="0">
                <a:latin typeface="Arial"/>
                <a:cs typeface="Arial"/>
              </a:rPr>
              <a:t>we </a:t>
            </a:r>
            <a:r>
              <a:rPr sz="2000" spc="-5" dirty="0">
                <a:latin typeface="Arial"/>
                <a:cs typeface="Arial"/>
              </a:rPr>
              <a:t>can </a:t>
            </a:r>
            <a:r>
              <a:rPr sz="2000" spc="-10" dirty="0">
                <a:latin typeface="Arial"/>
                <a:cs typeface="Arial"/>
              </a:rPr>
              <a:t>design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new standard </a:t>
            </a:r>
            <a:r>
              <a:rPr sz="2000" spc="-15" dirty="0">
                <a:latin typeface="Arial"/>
                <a:cs typeface="Arial"/>
              </a:rPr>
              <a:t>which </a:t>
            </a:r>
            <a:r>
              <a:rPr sz="2000" spc="-5" dirty="0">
                <a:latin typeface="Arial"/>
                <a:cs typeface="Arial"/>
              </a:rPr>
              <a:t>can </a:t>
            </a:r>
            <a:r>
              <a:rPr sz="2000" spc="-10" dirty="0">
                <a:latin typeface="Arial"/>
                <a:cs typeface="Arial"/>
              </a:rPr>
              <a:t>guarantee </a:t>
            </a:r>
            <a:r>
              <a:rPr sz="2000" spc="-5" dirty="0">
                <a:latin typeface="Arial"/>
                <a:cs typeface="Arial"/>
              </a:rPr>
              <a:t>a  </a:t>
            </a:r>
            <a:r>
              <a:rPr sz="2000" spc="-10" dirty="0">
                <a:latin typeface="Arial"/>
                <a:cs typeface="Arial"/>
              </a:rPr>
              <a:t>certain </a:t>
            </a:r>
            <a:r>
              <a:rPr sz="2000" spc="-15" dirty="0">
                <a:latin typeface="Arial"/>
                <a:cs typeface="Arial"/>
              </a:rPr>
              <a:t>level </a:t>
            </a:r>
            <a:r>
              <a:rPr sz="2000" spc="-10" dirty="0">
                <a:latin typeface="Arial"/>
                <a:cs typeface="Arial"/>
              </a:rPr>
              <a:t>of enhanced dependability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a specific </a:t>
            </a:r>
            <a:r>
              <a:rPr sz="2000" spc="-10" dirty="0">
                <a:latin typeface="Arial"/>
                <a:cs typeface="Arial"/>
              </a:rPr>
              <a:t>defined </a:t>
            </a:r>
            <a:r>
              <a:rPr sz="2000" spc="-5" dirty="0">
                <a:latin typeface="Arial"/>
                <a:cs typeface="Arial"/>
              </a:rPr>
              <a:t>use</a:t>
            </a:r>
            <a:r>
              <a:rPr sz="2000" spc="3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case.</a:t>
            </a:r>
            <a:endParaRPr sz="2000" dirty="0">
              <a:latin typeface="Arial"/>
              <a:cs typeface="Arial"/>
            </a:endParaRPr>
          </a:p>
          <a:p>
            <a:pPr marL="469265" marR="193040" indent="-456565">
              <a:lnSpc>
                <a:spcPts val="240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  <a:tab pos="3237230" algn="l"/>
              </a:tabLst>
            </a:pPr>
            <a:r>
              <a:rPr sz="2000" spc="-10" dirty="0">
                <a:latin typeface="Arial"/>
                <a:cs typeface="Arial"/>
              </a:rPr>
              <a:t>As an analogy of </a:t>
            </a:r>
            <a:r>
              <a:rPr sz="2000" dirty="0">
                <a:latin typeface="Arial"/>
                <a:cs typeface="Arial"/>
              </a:rPr>
              <a:t>informed </a:t>
            </a:r>
            <a:r>
              <a:rPr sz="2000" spc="-5" dirty="0">
                <a:latin typeface="Arial"/>
                <a:cs typeface="Arial"/>
              </a:rPr>
              <a:t>consent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medical </a:t>
            </a:r>
            <a:r>
              <a:rPr sz="2000" spc="-10" dirty="0">
                <a:latin typeface="Arial"/>
                <a:cs typeface="Arial"/>
              </a:rPr>
              <a:t>doctor to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patient, </a:t>
            </a:r>
            <a:r>
              <a:rPr sz="2000" spc="-5" dirty="0">
                <a:latin typeface="Arial"/>
                <a:cs typeface="Arial"/>
              </a:rPr>
              <a:t>a  manufacturer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dependable wireless network </a:t>
            </a:r>
            <a:r>
              <a:rPr sz="2000" spc="-5" dirty="0">
                <a:latin typeface="Arial"/>
                <a:cs typeface="Arial"/>
              </a:rPr>
              <a:t>can describe such a  specific </a:t>
            </a:r>
            <a:r>
              <a:rPr sz="2000" spc="-10" dirty="0">
                <a:latin typeface="Arial"/>
                <a:cs typeface="Arial"/>
              </a:rPr>
              <a:t>defined </a:t>
            </a:r>
            <a:r>
              <a:rPr sz="2000" spc="-5" dirty="0">
                <a:latin typeface="Arial"/>
                <a:cs typeface="Arial"/>
              </a:rPr>
              <a:t>use case </a:t>
            </a:r>
            <a:r>
              <a:rPr sz="2000" spc="-10" dirty="0">
                <a:latin typeface="Arial"/>
                <a:cs typeface="Arial"/>
              </a:rPr>
              <a:t>that </a:t>
            </a:r>
            <a:r>
              <a:rPr sz="2000" b="1" i="1" u="heavy" spc="-5" dirty="0">
                <a:latin typeface="Arial"/>
                <a:cs typeface="Arial"/>
              </a:rPr>
              <a:t>the manufacture </a:t>
            </a:r>
            <a:r>
              <a:rPr sz="2000" b="1" i="1" u="heavy" spc="-10" dirty="0">
                <a:latin typeface="Arial"/>
                <a:cs typeface="Arial"/>
              </a:rPr>
              <a:t>can </a:t>
            </a:r>
            <a:r>
              <a:rPr sz="2000" b="1" i="1" u="heavy" spc="-5" dirty="0">
                <a:latin typeface="Arial"/>
                <a:cs typeface="Arial"/>
              </a:rPr>
              <a:t>guarantee a  defined </a:t>
            </a:r>
            <a:r>
              <a:rPr sz="2000" b="1" i="1" u="heavy" spc="-10" dirty="0">
                <a:latin typeface="Arial"/>
                <a:cs typeface="Arial"/>
              </a:rPr>
              <a:t>level </a:t>
            </a:r>
            <a:r>
              <a:rPr sz="2000" b="1" i="1" u="heavy" spc="-5" dirty="0">
                <a:latin typeface="Arial"/>
                <a:cs typeface="Arial"/>
              </a:rPr>
              <a:t>of dependability showing </a:t>
            </a:r>
            <a:r>
              <a:rPr sz="2000" b="1" i="1" u="heavy" spc="-10" dirty="0">
                <a:latin typeface="Arial"/>
                <a:cs typeface="Arial"/>
              </a:rPr>
              <a:t>necessary cost </a:t>
            </a:r>
            <a:r>
              <a:rPr sz="2000" b="1" i="1" u="heavy" spc="-5" dirty="0">
                <a:latin typeface="Arial"/>
                <a:cs typeface="Arial"/>
              </a:rPr>
              <a:t>and  </a:t>
            </a:r>
            <a:r>
              <a:rPr sz="2000" b="1" i="1" u="heavy" spc="-10" dirty="0">
                <a:latin typeface="Arial"/>
                <a:cs typeface="Arial"/>
              </a:rPr>
              <a:t>remained</a:t>
            </a:r>
            <a:r>
              <a:rPr sz="2000" b="1" i="1" u="heavy" spc="60" dirty="0">
                <a:latin typeface="Arial"/>
                <a:cs typeface="Arial"/>
              </a:rPr>
              <a:t> </a:t>
            </a:r>
            <a:r>
              <a:rPr sz="2000" b="1" i="1" u="heavy" spc="-15" dirty="0">
                <a:latin typeface="Arial"/>
                <a:cs typeface="Arial"/>
              </a:rPr>
              <a:t>uncertainty.	</a:t>
            </a:r>
            <a:r>
              <a:rPr sz="2000" spc="-5" dirty="0">
                <a:latin typeface="Arial"/>
                <a:cs typeface="Arial"/>
              </a:rPr>
              <a:t>This </a:t>
            </a:r>
            <a:r>
              <a:rPr sz="2000" spc="-15" dirty="0">
                <a:latin typeface="Arial"/>
                <a:cs typeface="Arial"/>
              </a:rPr>
              <a:t>is </a:t>
            </a:r>
            <a:r>
              <a:rPr sz="2000" spc="-10" dirty="0">
                <a:latin typeface="Arial"/>
                <a:cs typeface="Arial"/>
              </a:rPr>
              <a:t>an honest </a:t>
            </a:r>
            <a:r>
              <a:rPr sz="2000" spc="-5" dirty="0">
                <a:latin typeface="Arial"/>
                <a:cs typeface="Arial"/>
              </a:rPr>
              <a:t>manner </a:t>
            </a:r>
            <a:r>
              <a:rPr sz="2000" spc="-10" dirty="0">
                <a:latin typeface="Arial"/>
                <a:cs typeface="Arial"/>
              </a:rPr>
              <a:t>and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much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better  than no guarantee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any </a:t>
            </a:r>
            <a:r>
              <a:rPr sz="2000" spc="-5" dirty="0">
                <a:latin typeface="Arial"/>
                <a:cs typeface="Arial"/>
              </a:rPr>
              <a:t>use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case.</a:t>
            </a:r>
            <a:endParaRPr sz="2000" dirty="0">
              <a:latin typeface="Arial"/>
              <a:cs typeface="Arial"/>
            </a:endParaRPr>
          </a:p>
          <a:p>
            <a:pPr marL="469265" marR="231140" indent="-456565">
              <a:lnSpc>
                <a:spcPts val="240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Therefore, </a:t>
            </a:r>
            <a:r>
              <a:rPr sz="2000" spc="-10" dirty="0">
                <a:latin typeface="Arial"/>
                <a:cs typeface="Arial"/>
              </a:rPr>
              <a:t>an expecting standard </a:t>
            </a:r>
            <a:r>
              <a:rPr sz="2000" spc="-5" dirty="0">
                <a:latin typeface="Arial"/>
                <a:cs typeface="Arial"/>
              </a:rPr>
              <a:t>describes a specific use case </a:t>
            </a:r>
            <a:r>
              <a:rPr sz="2000" spc="-15" dirty="0">
                <a:latin typeface="Arial"/>
                <a:cs typeface="Arial"/>
              </a:rPr>
              <a:t>in  which </a:t>
            </a:r>
            <a:r>
              <a:rPr sz="2000" b="1" i="1" u="heavy" spc="-5" dirty="0">
                <a:latin typeface="Arial"/>
                <a:cs typeface="Arial"/>
              </a:rPr>
              <a:t>worst </a:t>
            </a:r>
            <a:r>
              <a:rPr sz="2000" b="1" i="1" u="heavy" spc="-10" dirty="0">
                <a:latin typeface="Arial"/>
                <a:cs typeface="Arial"/>
              </a:rPr>
              <a:t>performance can </a:t>
            </a:r>
            <a:r>
              <a:rPr sz="2000" b="1" i="1" u="heavy" spc="-5" dirty="0">
                <a:latin typeface="Arial"/>
                <a:cs typeface="Arial"/>
              </a:rPr>
              <a:t>be </a:t>
            </a:r>
            <a:r>
              <a:rPr sz="2000" b="1" i="1" u="heavy" spc="-10" dirty="0">
                <a:latin typeface="Arial"/>
                <a:cs typeface="Arial"/>
              </a:rPr>
              <a:t>guaranteed </a:t>
            </a:r>
            <a:r>
              <a:rPr sz="2000" b="1" i="1" u="heavy" spc="-5" dirty="0">
                <a:latin typeface="Arial"/>
                <a:cs typeface="Arial"/>
              </a:rPr>
              <a:t>enough high while  most of exiting standards </a:t>
            </a:r>
            <a:r>
              <a:rPr sz="2000" b="1" i="1" u="heavy" spc="-10" dirty="0">
                <a:latin typeface="Arial"/>
                <a:cs typeface="Arial"/>
              </a:rPr>
              <a:t>have been </a:t>
            </a:r>
            <a:r>
              <a:rPr sz="2000" b="1" i="1" u="heavy" spc="-5" dirty="0">
                <a:latin typeface="Arial"/>
                <a:cs typeface="Arial"/>
              </a:rPr>
              <a:t>designed with </a:t>
            </a:r>
            <a:r>
              <a:rPr sz="2000" b="1" i="1" u="heavy" spc="-10" dirty="0">
                <a:latin typeface="Arial"/>
                <a:cs typeface="Arial"/>
              </a:rPr>
              <a:t>average  performance</a:t>
            </a:r>
            <a:r>
              <a:rPr sz="2000" b="1" i="1" u="heavy" dirty="0">
                <a:latin typeface="Arial"/>
                <a:cs typeface="Arial"/>
              </a:rPr>
              <a:t> </a:t>
            </a:r>
            <a:r>
              <a:rPr sz="2000" b="1" i="1" u="heavy" spc="-10" dirty="0">
                <a:latin typeface="Arial"/>
                <a:cs typeface="Arial"/>
              </a:rPr>
              <a:t>base.</a:t>
            </a:r>
            <a:endParaRPr sz="2000" dirty="0">
              <a:latin typeface="Arial"/>
              <a:cs typeface="Arial"/>
            </a:endParaRPr>
          </a:p>
          <a:p>
            <a:pPr marL="469265" indent="-456565">
              <a:lnSpc>
                <a:spcPts val="232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spc="-30" dirty="0">
                <a:latin typeface="Arial"/>
                <a:cs typeface="Arial"/>
              </a:rPr>
              <a:t>Technical </a:t>
            </a:r>
            <a:r>
              <a:rPr sz="2000" spc="-5" dirty="0">
                <a:latin typeface="Arial"/>
                <a:cs typeface="Arial"/>
              </a:rPr>
              <a:t>requirement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specific use case can </a:t>
            </a:r>
            <a:r>
              <a:rPr sz="2000" spc="-10" dirty="0">
                <a:latin typeface="Arial"/>
                <a:cs typeface="Arial"/>
              </a:rPr>
              <a:t>be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guaranteed.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39CDFDF4-B91C-4DB9-8198-8CAE6201EF58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88FFB420-D38B-4518-A727-68C9168860D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A0F11469-4B11-42DF-A4C6-9C9D932A0509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DFB2A-8F20-D07A-F0F8-4B5C62FB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29</a:t>
            </a:fld>
            <a:endParaRPr lang="fi-FI" altLang="ja-JP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68DCEF68-83AC-B7DA-FF3D-5788EC25E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23" y="15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9550" y="761799"/>
            <a:ext cx="115887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0" spc="-15" dirty="0">
                <a:latin typeface="Arial"/>
                <a:cs typeface="Arial"/>
              </a:rPr>
              <a:t>A</a:t>
            </a:r>
            <a:r>
              <a:rPr sz="2600" b="0" spc="-10" dirty="0">
                <a:latin typeface="Arial"/>
                <a:cs typeface="Arial"/>
              </a:rPr>
              <a:t>genda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7E0CA1FE-CCFF-47A4-B389-4EE5FDFE0B2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0" y="6472238"/>
            <a:ext cx="754063" cy="182562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altLang="ja-JP"/>
              <a:t>July 2022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763858" y="1404975"/>
            <a:ext cx="7684134" cy="4773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9588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游ゴシック"/>
                <a:cs typeface="游ゴシック"/>
              </a:rPr>
              <a:t>Demand for WBAN </a:t>
            </a:r>
            <a:r>
              <a:rPr sz="2000" b="1" spc="-5" dirty="0">
                <a:latin typeface="游ゴシック"/>
                <a:cs typeface="游ゴシック"/>
              </a:rPr>
              <a:t>for Emergent </a:t>
            </a:r>
            <a:r>
              <a:rPr sz="2000" b="1" spc="-10" dirty="0">
                <a:latin typeface="游ゴシック"/>
                <a:cs typeface="游ゴシック"/>
              </a:rPr>
              <a:t>Medical Healthcare Use  </a:t>
            </a:r>
            <a:r>
              <a:rPr sz="2000" b="1" spc="-15" dirty="0">
                <a:latin typeface="游ゴシック"/>
                <a:cs typeface="游ゴシック"/>
              </a:rPr>
              <a:t>and Huge </a:t>
            </a:r>
            <a:r>
              <a:rPr sz="2000" b="1" spc="-5" dirty="0">
                <a:latin typeface="游ゴシック"/>
                <a:cs typeface="游ゴシック"/>
              </a:rPr>
              <a:t>Market </a:t>
            </a:r>
            <a:r>
              <a:rPr sz="2000" b="1" spc="-10" dirty="0">
                <a:latin typeface="游ゴシック"/>
                <a:cs typeface="游ゴシック"/>
              </a:rPr>
              <a:t>of </a:t>
            </a:r>
            <a:r>
              <a:rPr sz="2000" b="1" spc="-5" dirty="0">
                <a:latin typeface="游ゴシック"/>
                <a:cs typeface="游ゴシック"/>
              </a:rPr>
              <a:t>Automotive</a:t>
            </a:r>
            <a:r>
              <a:rPr sz="2000" b="1" spc="110" dirty="0">
                <a:latin typeface="游ゴシック"/>
                <a:cs typeface="游ゴシック"/>
              </a:rPr>
              <a:t> </a:t>
            </a:r>
            <a:r>
              <a:rPr sz="2000" b="1" spc="-10" dirty="0">
                <a:latin typeface="游ゴシック"/>
                <a:cs typeface="游ゴシック"/>
              </a:rPr>
              <a:t>Use</a:t>
            </a:r>
            <a:endParaRPr sz="2000" dirty="0">
              <a:latin typeface="游ゴシック"/>
              <a:cs typeface="游ゴシック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游ゴシック"/>
                <a:cs typeface="游ゴシック"/>
              </a:rPr>
              <a:t>Short </a:t>
            </a:r>
            <a:r>
              <a:rPr sz="2000" b="1" spc="-10" dirty="0">
                <a:latin typeface="游ゴシック"/>
                <a:cs typeface="游ゴシック"/>
              </a:rPr>
              <a:t>Review of WBAN </a:t>
            </a:r>
            <a:r>
              <a:rPr sz="2000" b="1" spc="-5" dirty="0">
                <a:latin typeface="游ゴシック"/>
                <a:cs typeface="游ゴシック"/>
              </a:rPr>
              <a:t>Standard</a:t>
            </a:r>
            <a:r>
              <a:rPr sz="2000" b="1" spc="90" dirty="0">
                <a:latin typeface="游ゴシック"/>
                <a:cs typeface="游ゴシック"/>
              </a:rPr>
              <a:t> </a:t>
            </a:r>
            <a:r>
              <a:rPr sz="2000" b="1" dirty="0">
                <a:latin typeface="游ゴシック"/>
                <a:cs typeface="游ゴシック"/>
              </a:rPr>
              <a:t>IEEE802.15.6-2012</a:t>
            </a:r>
            <a:endParaRPr sz="2000" dirty="0">
              <a:latin typeface="游ゴシック"/>
              <a:cs typeface="游ゴシック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469900" marR="30353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游ゴシック"/>
                <a:cs typeface="游ゴシック"/>
              </a:rPr>
              <a:t>Necessity </a:t>
            </a:r>
            <a:r>
              <a:rPr sz="2000" b="1" spc="-15" dirty="0">
                <a:latin typeface="游ゴシック"/>
                <a:cs typeface="游ゴシック"/>
              </a:rPr>
              <a:t>and </a:t>
            </a:r>
            <a:r>
              <a:rPr sz="2000" b="1" spc="-10" dirty="0">
                <a:latin typeface="游ゴシック"/>
                <a:cs typeface="游ゴシック"/>
              </a:rPr>
              <a:t>Uniqueness </a:t>
            </a:r>
            <a:r>
              <a:rPr sz="2000" b="1" spc="-5" dirty="0">
                <a:latin typeface="游ゴシック"/>
                <a:cs typeface="游ゴシック"/>
              </a:rPr>
              <a:t>for </a:t>
            </a:r>
            <a:r>
              <a:rPr sz="2000" b="1" spc="-10" dirty="0">
                <a:latin typeface="游ゴシック"/>
                <a:cs typeface="游ゴシック"/>
              </a:rPr>
              <a:t>Amendment </a:t>
            </a:r>
            <a:r>
              <a:rPr sz="2000" b="1" spc="-15" dirty="0">
                <a:latin typeface="游ゴシック"/>
                <a:cs typeface="游ゴシック"/>
              </a:rPr>
              <a:t>of </a:t>
            </a:r>
            <a:r>
              <a:rPr sz="2000" b="1" spc="-10" dirty="0">
                <a:latin typeface="游ゴシック"/>
                <a:cs typeface="游ゴシック"/>
              </a:rPr>
              <a:t>BAN with  Enhanced</a:t>
            </a:r>
            <a:r>
              <a:rPr sz="2000" b="1" spc="-25" dirty="0">
                <a:latin typeface="游ゴシック"/>
                <a:cs typeface="游ゴシック"/>
              </a:rPr>
              <a:t> </a:t>
            </a:r>
            <a:r>
              <a:rPr sz="2000" b="1" spc="-5" dirty="0">
                <a:latin typeface="游ゴシック"/>
                <a:cs typeface="游ゴシック"/>
              </a:rPr>
              <a:t>Dependability</a:t>
            </a:r>
            <a:endParaRPr sz="2000" dirty="0">
              <a:latin typeface="游ゴシック"/>
              <a:cs typeface="游ゴシック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469900" marR="361315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游ゴシック"/>
                <a:cs typeface="游ゴシック"/>
              </a:rPr>
              <a:t>Available Technologies in PHY </a:t>
            </a:r>
            <a:r>
              <a:rPr sz="2000" b="1" spc="-15" dirty="0">
                <a:latin typeface="游ゴシック"/>
                <a:cs typeface="游ゴシック"/>
              </a:rPr>
              <a:t>and </a:t>
            </a:r>
            <a:r>
              <a:rPr sz="2000" b="1" spc="-5" dirty="0">
                <a:latin typeface="游ゴシック"/>
                <a:cs typeface="游ゴシック"/>
              </a:rPr>
              <a:t>MAC </a:t>
            </a:r>
            <a:r>
              <a:rPr sz="2000" b="1" spc="-10" dirty="0">
                <a:latin typeface="游ゴシック"/>
                <a:cs typeface="游ゴシック"/>
              </a:rPr>
              <a:t>Layers for </a:t>
            </a:r>
            <a:r>
              <a:rPr sz="2000" b="1" spc="-5" dirty="0">
                <a:latin typeface="游ゴシック"/>
                <a:cs typeface="游ゴシック"/>
              </a:rPr>
              <a:t>the  </a:t>
            </a:r>
            <a:r>
              <a:rPr sz="2000" b="1" spc="-10" dirty="0">
                <a:latin typeface="游ゴシック"/>
                <a:cs typeface="游ゴシック"/>
              </a:rPr>
              <a:t>Focused </a:t>
            </a:r>
            <a:r>
              <a:rPr sz="2000" b="1" spc="-5" dirty="0">
                <a:latin typeface="游ゴシック"/>
                <a:cs typeface="游ゴシック"/>
              </a:rPr>
              <a:t>Amendment </a:t>
            </a:r>
            <a:r>
              <a:rPr sz="2000" b="1" spc="-10" dirty="0">
                <a:latin typeface="游ゴシック"/>
                <a:cs typeface="游ゴシック"/>
              </a:rPr>
              <a:t>of </a:t>
            </a:r>
            <a:r>
              <a:rPr sz="2000" b="1" spc="-5" dirty="0">
                <a:latin typeface="游ゴシック"/>
                <a:cs typeface="游ゴシック"/>
              </a:rPr>
              <a:t>std </a:t>
            </a:r>
            <a:r>
              <a:rPr sz="2000" b="1" dirty="0">
                <a:latin typeface="游ゴシック"/>
                <a:cs typeface="游ゴシック"/>
              </a:rPr>
              <a:t>15.6 </a:t>
            </a:r>
            <a:r>
              <a:rPr sz="2000" b="1" spc="-10" dirty="0">
                <a:latin typeface="游ゴシック"/>
                <a:cs typeface="游ゴシック"/>
              </a:rPr>
              <a:t>BAN with Enhanced  </a:t>
            </a:r>
            <a:r>
              <a:rPr sz="2000" b="1" spc="-5" dirty="0">
                <a:latin typeface="游ゴシック"/>
                <a:cs typeface="游ゴシック"/>
              </a:rPr>
              <a:t>Dependability</a:t>
            </a:r>
            <a:endParaRPr sz="2000" dirty="0">
              <a:latin typeface="游ゴシック"/>
              <a:cs typeface="游ゴシック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游ゴシック"/>
                <a:cs typeface="游ゴシック"/>
              </a:rPr>
              <a:t>Technical </a:t>
            </a:r>
            <a:r>
              <a:rPr sz="2000" b="1" spc="-5" dirty="0">
                <a:latin typeface="游ゴシック"/>
                <a:cs typeface="游ゴシック"/>
              </a:rPr>
              <a:t>Requirement for the Amendment </a:t>
            </a:r>
            <a:r>
              <a:rPr sz="2000" b="1" spc="-10" dirty="0">
                <a:latin typeface="游ゴシック"/>
                <a:cs typeface="游ゴシック"/>
              </a:rPr>
              <a:t>of </a:t>
            </a:r>
            <a:r>
              <a:rPr sz="2000" b="1" spc="-5" dirty="0">
                <a:latin typeface="游ゴシック"/>
                <a:cs typeface="游ゴシック"/>
              </a:rPr>
              <a:t>Std. </a:t>
            </a:r>
            <a:r>
              <a:rPr sz="2000" b="1" dirty="0">
                <a:latin typeface="游ゴシック"/>
                <a:cs typeface="游ゴシック"/>
              </a:rPr>
              <a:t>15.6 </a:t>
            </a:r>
            <a:r>
              <a:rPr sz="2000" b="1" spc="-5" dirty="0">
                <a:latin typeface="游ゴシック"/>
                <a:cs typeface="游ゴシック"/>
              </a:rPr>
              <a:t>to  </a:t>
            </a:r>
            <a:r>
              <a:rPr sz="2000" b="1" spc="-10" dirty="0">
                <a:latin typeface="游ゴシック"/>
                <a:cs typeface="游ゴシック"/>
              </a:rPr>
              <a:t>Enhance</a:t>
            </a:r>
            <a:r>
              <a:rPr sz="2000" b="1" spc="-45" dirty="0">
                <a:latin typeface="游ゴシック"/>
                <a:cs typeface="游ゴシック"/>
              </a:rPr>
              <a:t> </a:t>
            </a:r>
            <a:r>
              <a:rPr sz="2000" b="1" spc="-5" dirty="0">
                <a:latin typeface="游ゴシック"/>
                <a:cs typeface="游ゴシック"/>
              </a:rPr>
              <a:t>Dependability</a:t>
            </a:r>
            <a:endParaRPr sz="2000" dirty="0">
              <a:latin typeface="游ゴシック"/>
              <a:cs typeface="游ゴシック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3235" y="6472364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4771" y="6472363"/>
            <a:ext cx="3179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Ryuji </a:t>
            </a:r>
            <a:r>
              <a:rPr sz="1200" spc="-5" dirty="0">
                <a:latin typeface="Arial"/>
                <a:cs typeface="Arial"/>
              </a:rPr>
              <a:t>Kohno, </a:t>
            </a:r>
            <a:r>
              <a:rPr sz="1200" spc="-30" dirty="0">
                <a:latin typeface="Arial"/>
                <a:cs typeface="Arial"/>
              </a:rPr>
              <a:t>Takumi</a:t>
            </a:r>
            <a:r>
              <a:rPr sz="1200" spc="-5" dirty="0">
                <a:latin typeface="Arial"/>
                <a:cs typeface="Arial"/>
              </a:rPr>
              <a:t> Kobayashi(YNU/YRP-IAI)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D58939EA-4D65-48E9-AE84-D01D21E703B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DE28FBF0-5FCB-48E2-B216-F15051DEE0E2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8987FD1-1D67-530B-F111-FB0A8F75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</a:t>
            </a:fld>
            <a:endParaRPr lang="fi-FI" altLang="ja-JP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21C6E8A4-D5B0-19A0-1203-4CB5E445A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862" rIns="0" bIns="0" rtlCol="0">
            <a:spAutoFit/>
          </a:bodyPr>
          <a:lstStyle/>
          <a:p>
            <a:pPr marL="4069715" marR="5080" indent="-3767454">
              <a:lnSpc>
                <a:spcPct val="100000"/>
              </a:lnSpc>
            </a:pPr>
            <a:r>
              <a:rPr spc="5" dirty="0"/>
              <a:t>3.3 </a:t>
            </a:r>
            <a:r>
              <a:rPr spc="-5" dirty="0"/>
              <a:t>Uniqueness </a:t>
            </a:r>
            <a:r>
              <a:rPr dirty="0"/>
              <a:t>different from existing </a:t>
            </a:r>
            <a:r>
              <a:rPr spc="-5" dirty="0"/>
              <a:t>standards  </a:t>
            </a:r>
            <a:r>
              <a:rPr dirty="0"/>
              <a:t>(1/2)</a:t>
            </a:r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326256C2-BC9B-462D-A090-2571035C0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01659" y="2025396"/>
            <a:ext cx="7938134" cy="389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762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MAC </a:t>
            </a:r>
            <a:r>
              <a:rPr sz="2400" dirty="0">
                <a:latin typeface="Arial"/>
                <a:cs typeface="Arial"/>
              </a:rPr>
              <a:t>protocol for </a:t>
            </a:r>
            <a:r>
              <a:rPr sz="2400" spc="-5" dirty="0">
                <a:latin typeface="Arial"/>
                <a:cs typeface="Arial"/>
              </a:rPr>
              <a:t>around packets and </a:t>
            </a:r>
            <a:r>
              <a:rPr sz="2400" spc="-10" dirty="0">
                <a:latin typeface="Arial"/>
                <a:cs typeface="Arial"/>
              </a:rPr>
              <a:t>recursive </a:t>
            </a:r>
            <a:r>
              <a:rPr sz="2400" dirty="0">
                <a:latin typeface="Arial"/>
                <a:cs typeface="Arial"/>
              </a:rPr>
              <a:t>access  </a:t>
            </a:r>
            <a:r>
              <a:rPr sz="2400" spc="10" dirty="0">
                <a:latin typeface="Arial"/>
                <a:cs typeface="Arial"/>
              </a:rPr>
              <a:t>for </a:t>
            </a:r>
            <a:r>
              <a:rPr sz="2400" spc="5" dirty="0">
                <a:latin typeface="Arial"/>
                <a:cs typeface="Arial"/>
              </a:rPr>
              <a:t>feedback </a:t>
            </a:r>
            <a:r>
              <a:rPr sz="2400" dirty="0">
                <a:latin typeface="Arial"/>
                <a:cs typeface="Arial"/>
              </a:rPr>
              <a:t>loop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remote sensing and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controlling;</a:t>
            </a:r>
            <a:endParaRPr sz="2400" dirty="0">
              <a:latin typeface="Arial"/>
              <a:cs typeface="Arial"/>
            </a:endParaRPr>
          </a:p>
          <a:p>
            <a:pPr marL="469900" marR="6985" indent="-457200" algn="just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Level </a:t>
            </a:r>
            <a:r>
              <a:rPr sz="2400" dirty="0">
                <a:latin typeface="Arial"/>
                <a:cs typeface="Arial"/>
              </a:rPr>
              <a:t>of dependability can be </a:t>
            </a:r>
            <a:r>
              <a:rPr sz="2400" spc="-5" dirty="0">
                <a:latin typeface="Arial"/>
                <a:cs typeface="Arial"/>
              </a:rPr>
              <a:t>defined </a:t>
            </a:r>
            <a:r>
              <a:rPr sz="2400" spc="-1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showing  necessary cost </a:t>
            </a:r>
            <a:r>
              <a:rPr sz="2400" spc="-5" dirty="0">
                <a:latin typeface="Arial"/>
                <a:cs typeface="Arial"/>
              </a:rPr>
              <a:t>and remained uncertainty.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spc="-20" dirty="0">
                <a:latin typeface="Arial"/>
                <a:cs typeface="Arial"/>
              </a:rPr>
              <a:t>an  </a:t>
            </a:r>
            <a:r>
              <a:rPr sz="2400" dirty="0">
                <a:latin typeface="Arial"/>
                <a:cs typeface="Arial"/>
              </a:rPr>
              <a:t>honest manner </a:t>
            </a:r>
            <a:r>
              <a:rPr sz="2400" spc="-5" dirty="0">
                <a:latin typeface="Arial"/>
                <a:cs typeface="Arial"/>
              </a:rPr>
              <a:t>and much better than </a:t>
            </a:r>
            <a:r>
              <a:rPr sz="2400" spc="-1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guarantee </a:t>
            </a:r>
            <a:r>
              <a:rPr sz="2400" dirty="0">
                <a:latin typeface="Arial"/>
                <a:cs typeface="Arial"/>
              </a:rPr>
              <a:t>for  any use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case.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Worst </a:t>
            </a:r>
            <a:r>
              <a:rPr sz="2400" spc="-5" dirty="0">
                <a:latin typeface="Arial"/>
                <a:cs typeface="Arial"/>
              </a:rPr>
              <a:t>performance </a:t>
            </a:r>
            <a:r>
              <a:rPr sz="2400" spc="-10" dirty="0">
                <a:latin typeface="Arial"/>
                <a:cs typeface="Arial"/>
              </a:rPr>
              <a:t>can </a:t>
            </a:r>
            <a:r>
              <a:rPr sz="240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guaranteed enough </a:t>
            </a:r>
            <a:r>
              <a:rPr sz="2400" spc="-10" dirty="0">
                <a:latin typeface="Arial"/>
                <a:cs typeface="Arial"/>
              </a:rPr>
              <a:t>high  </a:t>
            </a:r>
            <a:r>
              <a:rPr sz="2400" spc="-5" dirty="0">
                <a:latin typeface="Arial"/>
                <a:cs typeface="Arial"/>
              </a:rPr>
              <a:t>while </a:t>
            </a:r>
            <a:r>
              <a:rPr sz="2400" spc="5" dirty="0">
                <a:latin typeface="Arial"/>
                <a:cs typeface="Arial"/>
              </a:rPr>
              <a:t>most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exiting </a:t>
            </a:r>
            <a:r>
              <a:rPr sz="2400" dirty="0">
                <a:latin typeface="Arial"/>
                <a:cs typeface="Arial"/>
              </a:rPr>
              <a:t>standards </a:t>
            </a:r>
            <a:r>
              <a:rPr sz="2400" spc="-5" dirty="0">
                <a:latin typeface="Arial"/>
                <a:cs typeface="Arial"/>
              </a:rPr>
              <a:t>have been </a:t>
            </a:r>
            <a:r>
              <a:rPr sz="2400" dirty="0">
                <a:latin typeface="Arial"/>
                <a:cs typeface="Arial"/>
              </a:rPr>
              <a:t>designed  </a:t>
            </a:r>
            <a:r>
              <a:rPr sz="2400" spc="-10" dirty="0">
                <a:latin typeface="Arial"/>
                <a:cs typeface="Arial"/>
              </a:rPr>
              <a:t>with average </a:t>
            </a:r>
            <a:r>
              <a:rPr sz="2400" dirty="0">
                <a:latin typeface="Arial"/>
                <a:cs typeface="Arial"/>
              </a:rPr>
              <a:t>performance base.</a:t>
            </a: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Others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17C203B-9562-4250-9006-584983AB04DD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84858D7-7B4D-4B0F-99F3-E901DC231E1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C2B5C10B-4589-4109-8A27-7BFD23AF3C5B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9100DC3-84A9-961F-657D-F15CDE96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30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862" rIns="0" bIns="0" rtlCol="0">
            <a:spAutoFit/>
          </a:bodyPr>
          <a:lstStyle/>
          <a:p>
            <a:pPr marL="4069715" marR="5080" indent="-3767454">
              <a:lnSpc>
                <a:spcPct val="100000"/>
              </a:lnSpc>
            </a:pPr>
            <a:r>
              <a:rPr spc="5" dirty="0"/>
              <a:t>3.3 </a:t>
            </a:r>
            <a:r>
              <a:rPr spc="-5" dirty="0"/>
              <a:t>Uniqueness </a:t>
            </a:r>
            <a:r>
              <a:rPr dirty="0"/>
              <a:t>different from existing </a:t>
            </a:r>
            <a:r>
              <a:rPr spc="-5" dirty="0"/>
              <a:t>standards  </a:t>
            </a:r>
            <a:r>
              <a:rPr dirty="0"/>
              <a:t>(2/2)</a:t>
            </a:r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246C38F2-093E-4B52-8BD6-3D142F537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01659" y="1739416"/>
            <a:ext cx="7973059" cy="416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930">
              <a:lnSpc>
                <a:spcPct val="100000"/>
              </a:lnSpc>
              <a:buAutoNum type="arabicPeriod" startAt="2"/>
              <a:tabLst>
                <a:tab pos="454025" algn="l"/>
                <a:tab pos="454659" algn="l"/>
                <a:tab pos="1210310" algn="l"/>
                <a:tab pos="3008630" algn="l"/>
                <a:tab pos="3484245" algn="l"/>
                <a:tab pos="4517390" algn="l"/>
                <a:tab pos="5852160" algn="l"/>
                <a:tab pos="7550150" algn="l"/>
              </a:tabLst>
            </a:pPr>
            <a:r>
              <a:rPr sz="2000" b="1" spc="0" dirty="0">
                <a:latin typeface="Arial"/>
                <a:cs typeface="Arial"/>
              </a:rPr>
              <a:t>P</a:t>
            </a:r>
            <a:r>
              <a:rPr sz="2000" b="1" spc="-10" dirty="0">
                <a:latin typeface="Arial"/>
                <a:cs typeface="Arial"/>
              </a:rPr>
              <a:t>HY</a:t>
            </a:r>
            <a:r>
              <a:rPr sz="2000" b="1" dirty="0">
                <a:latin typeface="Arial"/>
                <a:cs typeface="Arial"/>
              </a:rPr>
              <a:t>	t</a:t>
            </a:r>
            <a:r>
              <a:rPr sz="2000" b="1" spc="-10" dirty="0">
                <a:latin typeface="Arial"/>
                <a:cs typeface="Arial"/>
              </a:rPr>
              <a:t>ec</a:t>
            </a:r>
            <a:r>
              <a:rPr sz="2000" b="1" dirty="0">
                <a:latin typeface="Arial"/>
                <a:cs typeface="Arial"/>
              </a:rPr>
              <a:t>hno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og</a:t>
            </a:r>
            <a:r>
              <a:rPr sz="2000" b="1" spc="10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25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sa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is</a:t>
            </a:r>
            <a:r>
              <a:rPr sz="2000" b="1" spc="25" dirty="0">
                <a:latin typeface="Arial"/>
                <a:cs typeface="Arial"/>
              </a:rPr>
              <a:t>f</a:t>
            </a:r>
            <a:r>
              <a:rPr sz="2000" b="1" spc="-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	t</a:t>
            </a:r>
            <a:r>
              <a:rPr sz="2000" b="1" spc="10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hn</a:t>
            </a:r>
            <a:r>
              <a:rPr sz="2000" b="1" spc="-10" dirty="0">
                <a:latin typeface="Arial"/>
                <a:cs typeface="Arial"/>
              </a:rPr>
              <a:t>ica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spc="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qu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	fo</a:t>
            </a:r>
            <a:r>
              <a:rPr sz="2000" b="1" spc="-5" dirty="0">
                <a:latin typeface="Arial"/>
                <a:cs typeface="Arial"/>
              </a:rPr>
              <a:t>r  </a:t>
            </a:r>
            <a:r>
              <a:rPr sz="2000" b="1" spc="-10" dirty="0">
                <a:latin typeface="Arial"/>
                <a:cs typeface="Arial"/>
              </a:rPr>
              <a:t>enhanced </a:t>
            </a:r>
            <a:r>
              <a:rPr sz="2000" b="1" spc="-5" dirty="0">
                <a:latin typeface="Arial"/>
                <a:cs typeface="Arial"/>
              </a:rPr>
              <a:t>dependability </a:t>
            </a:r>
            <a:r>
              <a:rPr sz="2000" b="1" spc="-10" dirty="0">
                <a:latin typeface="Arial"/>
                <a:cs typeface="Arial"/>
              </a:rPr>
              <a:t>in </a:t>
            </a:r>
            <a:r>
              <a:rPr sz="2000" b="1" spc="-5" dirty="0">
                <a:latin typeface="Arial"/>
                <a:cs typeface="Arial"/>
              </a:rPr>
              <a:t>the focused use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cases</a:t>
            </a:r>
            <a:endParaRPr sz="2000" dirty="0">
              <a:latin typeface="Arial"/>
              <a:cs typeface="Arial"/>
            </a:endParaRPr>
          </a:p>
          <a:p>
            <a:pPr marL="869315" marR="67945" lvl="1" indent="-457200" algn="just">
              <a:lnSpc>
                <a:spcPct val="100000"/>
              </a:lnSpc>
              <a:spcBef>
                <a:spcPts val="480"/>
              </a:spcBef>
              <a:buAutoNum type="alphaUcParenR"/>
              <a:tabLst>
                <a:tab pos="869315" algn="l"/>
              </a:tabLst>
            </a:pPr>
            <a:r>
              <a:rPr sz="2000" spc="-1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feedback </a:t>
            </a:r>
            <a:r>
              <a:rPr sz="2000" spc="-15" dirty="0">
                <a:latin typeface="Arial"/>
                <a:cs typeface="Arial"/>
              </a:rPr>
              <a:t>loop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remote monitoring sensors </a:t>
            </a:r>
            <a:r>
              <a:rPr sz="2000" spc="-10" dirty="0">
                <a:latin typeface="Arial"/>
                <a:cs typeface="Arial"/>
              </a:rPr>
              <a:t>or </a:t>
            </a:r>
            <a:r>
              <a:rPr sz="2000" spc="-5" dirty="0">
                <a:latin typeface="Arial"/>
                <a:cs typeface="Arial"/>
              </a:rPr>
              <a:t>radars </a:t>
            </a:r>
            <a:r>
              <a:rPr sz="2000" spc="-10" dirty="0">
                <a:latin typeface="Arial"/>
                <a:cs typeface="Arial"/>
              </a:rPr>
              <a:t>and  </a:t>
            </a:r>
            <a:r>
              <a:rPr sz="2000" spc="-5" dirty="0">
                <a:latin typeface="Arial"/>
                <a:cs typeface="Arial"/>
              </a:rPr>
              <a:t>feedback </a:t>
            </a:r>
            <a:r>
              <a:rPr sz="2000" spc="-10" dirty="0">
                <a:latin typeface="Arial"/>
                <a:cs typeface="Arial"/>
              </a:rPr>
              <a:t>controlling </a:t>
            </a:r>
            <a:r>
              <a:rPr sz="2000" spc="-5" dirty="0">
                <a:latin typeface="Arial"/>
                <a:cs typeface="Arial"/>
              </a:rPr>
              <a:t>actuators, real-time cognition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varying  condition </a:t>
            </a:r>
            <a:r>
              <a:rPr sz="2000" spc="-10" dirty="0">
                <a:latin typeface="Arial"/>
                <a:cs typeface="Arial"/>
              </a:rPr>
              <a:t>on </a:t>
            </a:r>
            <a:r>
              <a:rPr sz="2000" dirty="0">
                <a:latin typeface="Arial"/>
                <a:cs typeface="Arial"/>
              </a:rPr>
              <a:t>site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adaptive reconfiguration </a:t>
            </a:r>
            <a:r>
              <a:rPr sz="2000" spc="-10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relatively  </a:t>
            </a:r>
            <a:r>
              <a:rPr sz="2000" spc="-5" dirty="0">
                <a:latin typeface="Arial"/>
                <a:cs typeface="Arial"/>
              </a:rPr>
              <a:t>messy, </a:t>
            </a:r>
            <a:r>
              <a:rPr sz="2000" dirty="0">
                <a:latin typeface="Arial"/>
                <a:cs typeface="Arial"/>
              </a:rPr>
              <a:t>small, and </a:t>
            </a:r>
            <a:r>
              <a:rPr sz="2000" spc="-5" dirty="0">
                <a:latin typeface="Arial"/>
                <a:cs typeface="Arial"/>
              </a:rPr>
              <a:t>dense </a:t>
            </a:r>
            <a:r>
              <a:rPr sz="2000" spc="-10" dirty="0">
                <a:latin typeface="Arial"/>
                <a:cs typeface="Arial"/>
              </a:rPr>
              <a:t>areas </a:t>
            </a:r>
            <a:r>
              <a:rPr sz="2000" spc="-5" dirty="0">
                <a:latin typeface="Arial"/>
                <a:cs typeface="Arial"/>
              </a:rPr>
              <a:t>are requested </a:t>
            </a:r>
            <a:r>
              <a:rPr sz="2000" spc="5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guarantee  </a:t>
            </a:r>
            <a:r>
              <a:rPr sz="2000" spc="-10" dirty="0">
                <a:latin typeface="Arial"/>
                <a:cs typeface="Arial"/>
              </a:rPr>
              <a:t>worst </a:t>
            </a:r>
            <a:r>
              <a:rPr sz="2000" dirty="0">
                <a:latin typeface="Arial"/>
                <a:cs typeface="Arial"/>
              </a:rPr>
              <a:t>performance </a:t>
            </a:r>
            <a:r>
              <a:rPr sz="2000" spc="-15" dirty="0">
                <a:latin typeface="Arial"/>
                <a:cs typeface="Arial"/>
              </a:rPr>
              <a:t>with </a:t>
            </a:r>
            <a:r>
              <a:rPr sz="2000" spc="-5" dirty="0">
                <a:latin typeface="Arial"/>
                <a:cs typeface="Arial"/>
              </a:rPr>
              <a:t>permissible </a:t>
            </a:r>
            <a:r>
              <a:rPr sz="2000" spc="-10" dirty="0">
                <a:latin typeface="Arial"/>
                <a:cs typeface="Arial"/>
              </a:rPr>
              <a:t>delay and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errors.</a:t>
            </a:r>
            <a:endParaRPr sz="2000" dirty="0">
              <a:latin typeface="Arial"/>
              <a:cs typeface="Arial"/>
            </a:endParaRPr>
          </a:p>
          <a:p>
            <a:pPr marL="869950" marR="5080" lvl="1" indent="-457200" algn="just">
              <a:lnSpc>
                <a:spcPct val="100000"/>
              </a:lnSpc>
              <a:spcBef>
                <a:spcPts val="480"/>
              </a:spcBef>
              <a:buAutoNum type="alphaUcParenR"/>
              <a:tabLst>
                <a:tab pos="870585" algn="l"/>
              </a:tabLst>
            </a:pPr>
            <a:r>
              <a:rPr sz="2000" spc="-5" dirty="0">
                <a:latin typeface="Arial"/>
                <a:cs typeface="Arial"/>
              </a:rPr>
              <a:t>Within a permissible limited feedback </a:t>
            </a:r>
            <a:r>
              <a:rPr sz="2000" spc="-10" dirty="0">
                <a:latin typeface="Arial"/>
                <a:cs typeface="Arial"/>
              </a:rPr>
              <a:t>delay, </a:t>
            </a:r>
            <a:r>
              <a:rPr sz="2000" spc="-5" dirty="0">
                <a:latin typeface="Arial"/>
                <a:cs typeface="Arial"/>
              </a:rPr>
              <a:t>propagation  </a:t>
            </a:r>
            <a:r>
              <a:rPr sz="2000" spc="-10" dirty="0">
                <a:latin typeface="Arial"/>
                <a:cs typeface="Arial"/>
              </a:rPr>
              <a:t>paths </a:t>
            </a:r>
            <a:r>
              <a:rPr sz="2000" spc="-5" dirty="0">
                <a:latin typeface="Arial"/>
                <a:cs typeface="Arial"/>
              </a:rPr>
              <a:t>connecting between nodes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coordinator </a:t>
            </a:r>
            <a:r>
              <a:rPr sz="2000" dirty="0">
                <a:latin typeface="Arial"/>
                <a:cs typeface="Arial"/>
              </a:rPr>
              <a:t>should </a:t>
            </a:r>
            <a:r>
              <a:rPr sz="2000" spc="15" dirty="0">
                <a:latin typeface="Arial"/>
                <a:cs typeface="Arial"/>
              </a:rPr>
              <a:t>be  </a:t>
            </a:r>
            <a:r>
              <a:rPr sz="2000" spc="-5" dirty="0">
                <a:latin typeface="Arial"/>
                <a:cs typeface="Arial"/>
              </a:rPr>
              <a:t>found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keep </a:t>
            </a:r>
            <a:r>
              <a:rPr sz="2000" spc="-5" dirty="0">
                <a:latin typeface="Arial"/>
                <a:cs typeface="Arial"/>
              </a:rPr>
              <a:t>connectivity </a:t>
            </a:r>
            <a:r>
              <a:rPr sz="2000" spc="5" dirty="0">
                <a:latin typeface="Arial"/>
                <a:cs typeface="Arial"/>
              </a:rPr>
              <a:t>by </a:t>
            </a:r>
            <a:r>
              <a:rPr sz="2000" spc="-5" dirty="0">
                <a:latin typeface="Arial"/>
                <a:cs typeface="Arial"/>
              </a:rPr>
              <a:t>diversity, </a:t>
            </a:r>
            <a:r>
              <a:rPr sz="2000" dirty="0">
                <a:latin typeface="Arial"/>
                <a:cs typeface="Arial"/>
              </a:rPr>
              <a:t>channel </a:t>
            </a:r>
            <a:r>
              <a:rPr sz="2000" spc="-5" dirty="0">
                <a:latin typeface="Arial"/>
                <a:cs typeface="Arial"/>
              </a:rPr>
              <a:t>switching etc.</a:t>
            </a:r>
            <a:r>
              <a:rPr sz="2000" spc="3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869950" marR="71755" lvl="1" indent="-457200" algn="just">
              <a:lnSpc>
                <a:spcPct val="100000"/>
              </a:lnSpc>
              <a:spcBef>
                <a:spcPts val="480"/>
              </a:spcBef>
              <a:buAutoNum type="alphaUcParenR"/>
              <a:tabLst>
                <a:tab pos="870585" algn="l"/>
              </a:tabLst>
            </a:pPr>
            <a:r>
              <a:rPr sz="2000" spc="-5" dirty="0">
                <a:latin typeface="Arial"/>
                <a:cs typeface="Arial"/>
              </a:rPr>
              <a:t>For such a dynamic environment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QoS requirement  changing situation, sophisticated </a:t>
            </a:r>
            <a:r>
              <a:rPr sz="2000" spc="5" dirty="0">
                <a:latin typeface="Arial"/>
                <a:cs typeface="Arial"/>
              </a:rPr>
              <a:t>PHY </a:t>
            </a:r>
            <a:r>
              <a:rPr sz="2000" spc="-5" dirty="0">
                <a:latin typeface="Arial"/>
                <a:cs typeface="Arial"/>
              </a:rPr>
              <a:t>technologies are  </a:t>
            </a:r>
            <a:r>
              <a:rPr sz="2000" spc="-10" dirty="0">
                <a:latin typeface="Arial"/>
                <a:cs typeface="Arial"/>
              </a:rPr>
              <a:t>requested to guarantee </a:t>
            </a:r>
            <a:r>
              <a:rPr sz="2000" dirty="0">
                <a:latin typeface="Arial"/>
                <a:cs typeface="Arial"/>
              </a:rPr>
              <a:t>minimum </a:t>
            </a:r>
            <a:r>
              <a:rPr sz="2000" spc="-5" dirty="0">
                <a:latin typeface="Arial"/>
                <a:cs typeface="Arial"/>
              </a:rPr>
              <a:t>requirement </a:t>
            </a:r>
            <a:r>
              <a:rPr sz="2000" spc="-10" dirty="0">
                <a:latin typeface="Arial"/>
                <a:cs typeface="Arial"/>
              </a:rPr>
              <a:t>of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performance.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0DF998E-D281-40FD-A16C-3C617107D90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42DD49E-B84C-4A1B-9678-7598B10708F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8C0364F-9D27-4BDE-8D3E-E00229EBBECA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E8D9A59-6352-9637-BC04-B35076D5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31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5266" y="605232"/>
            <a:ext cx="7417434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5535295" algn="l"/>
              </a:tabLst>
            </a:pPr>
            <a:r>
              <a:rPr sz="2400" dirty="0"/>
              <a:t>3.4 Focused Issues in</a:t>
            </a:r>
            <a:r>
              <a:rPr sz="2400" spc="-175" dirty="0"/>
              <a:t> </a:t>
            </a:r>
            <a:r>
              <a:rPr sz="2400" spc="-10" dirty="0"/>
              <a:t>Amendment</a:t>
            </a:r>
            <a:r>
              <a:rPr sz="2400" spc="45" dirty="0"/>
              <a:t> </a:t>
            </a:r>
            <a:r>
              <a:rPr sz="2400" spc="-5" dirty="0"/>
              <a:t>of	std</a:t>
            </a:r>
            <a:r>
              <a:rPr sz="2400" spc="-40" dirty="0"/>
              <a:t> </a:t>
            </a:r>
            <a:r>
              <a:rPr sz="2400" dirty="0"/>
              <a:t>15.6</a:t>
            </a:r>
            <a:r>
              <a:rPr sz="2400" spc="-75" dirty="0"/>
              <a:t> </a:t>
            </a:r>
            <a:r>
              <a:rPr sz="2400" spc="-30" dirty="0"/>
              <a:t>BAN </a:t>
            </a:r>
            <a:r>
              <a:rPr sz="2400" spc="-5" dirty="0"/>
              <a:t> </a:t>
            </a:r>
            <a:r>
              <a:rPr sz="2400" spc="10" dirty="0"/>
              <a:t>with </a:t>
            </a:r>
            <a:r>
              <a:rPr sz="2400" dirty="0"/>
              <a:t>Enhanced</a:t>
            </a:r>
            <a:r>
              <a:rPr sz="2400" spc="-175" dirty="0"/>
              <a:t> </a:t>
            </a:r>
            <a:r>
              <a:rPr sz="2400" spc="-5" dirty="0"/>
              <a:t>Dependability</a:t>
            </a:r>
            <a:endParaRPr sz="2400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C5BA6154-1341-40CE-9C9C-E92394AC4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265926" y="1427277"/>
            <a:ext cx="8746490" cy="486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400" b="1" spc="-35" dirty="0">
                <a:latin typeface="Arial"/>
                <a:cs typeface="Arial"/>
              </a:rPr>
              <a:t>MAC </a:t>
            </a:r>
            <a:r>
              <a:rPr sz="2400" b="1" spc="-5" dirty="0">
                <a:latin typeface="Arial"/>
                <a:cs typeface="Arial"/>
              </a:rPr>
              <a:t>Protocol </a:t>
            </a:r>
            <a:r>
              <a:rPr sz="2400" b="1" dirty="0">
                <a:latin typeface="Arial"/>
                <a:cs typeface="Arial"/>
              </a:rPr>
              <a:t>in case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coexistence </a:t>
            </a:r>
            <a:r>
              <a:rPr sz="2400" b="1" spc="-5" dirty="0">
                <a:latin typeface="Arial"/>
                <a:cs typeface="Arial"/>
              </a:rPr>
              <a:t>of multiple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BANs</a:t>
            </a:r>
            <a:endParaRPr sz="2400" dirty="0">
              <a:latin typeface="Arial"/>
              <a:cs typeface="Arial"/>
            </a:endParaRPr>
          </a:p>
          <a:p>
            <a:pPr marL="460375" marR="579755" lvl="1" indent="-267970">
              <a:lnSpc>
                <a:spcPct val="100000"/>
              </a:lnSpc>
              <a:spcBef>
                <a:spcPts val="20"/>
              </a:spcBef>
              <a:buFont typeface="Wingdings"/>
              <a:buChar char=""/>
              <a:tabLst>
                <a:tab pos="461009" algn="l"/>
              </a:tabLst>
            </a:pPr>
            <a:r>
              <a:rPr sz="1800" dirty="0">
                <a:latin typeface="Arial"/>
                <a:cs typeface="Arial"/>
              </a:rPr>
              <a:t>Amendment of </a:t>
            </a:r>
            <a:r>
              <a:rPr sz="1800" spc="-20" dirty="0">
                <a:latin typeface="Arial"/>
                <a:cs typeface="Arial"/>
              </a:rPr>
              <a:t>MAC </a:t>
            </a:r>
            <a:r>
              <a:rPr sz="1800" dirty="0">
                <a:latin typeface="Arial"/>
                <a:cs typeface="Arial"/>
              </a:rPr>
              <a:t>for resolving these problems in coexistence of </a:t>
            </a:r>
            <a:r>
              <a:rPr sz="1800" spc="-5" dirty="0">
                <a:latin typeface="Arial"/>
                <a:cs typeface="Arial"/>
              </a:rPr>
              <a:t>BANs </a:t>
            </a:r>
            <a:r>
              <a:rPr sz="1800" dirty="0">
                <a:latin typeface="Arial"/>
                <a:cs typeface="Arial"/>
              </a:rPr>
              <a:t>is  </a:t>
            </a:r>
            <a:r>
              <a:rPr sz="1800" spc="-15" dirty="0">
                <a:latin typeface="Arial"/>
                <a:cs typeface="Arial"/>
              </a:rPr>
              <a:t>necessary.</a:t>
            </a:r>
            <a:endParaRPr sz="1800" dirty="0">
              <a:latin typeface="Arial"/>
              <a:cs typeface="Arial"/>
            </a:endParaRPr>
          </a:p>
          <a:p>
            <a:pPr marL="460375" marR="1035685" lvl="1" indent="-267970">
              <a:lnSpc>
                <a:spcPct val="100000"/>
              </a:lnSpc>
              <a:buFont typeface="Wingdings"/>
              <a:buChar char=""/>
              <a:tabLst>
                <a:tab pos="461009" algn="l"/>
              </a:tabLst>
            </a:pPr>
            <a:r>
              <a:rPr sz="1800" dirty="0">
                <a:latin typeface="Arial"/>
                <a:cs typeface="Arial"/>
              </a:rPr>
              <a:t>Specified </a:t>
            </a:r>
            <a:r>
              <a:rPr sz="1800" spc="-20" dirty="0">
                <a:latin typeface="Arial"/>
                <a:cs typeface="Arial"/>
              </a:rPr>
              <a:t>MAC </a:t>
            </a:r>
            <a:r>
              <a:rPr sz="1800" dirty="0">
                <a:latin typeface="Arial"/>
                <a:cs typeface="Arial"/>
              </a:rPr>
              <a:t>protocol for feedback </a:t>
            </a:r>
            <a:r>
              <a:rPr sz="1800" spc="5" dirty="0">
                <a:latin typeface="Arial"/>
                <a:cs typeface="Arial"/>
              </a:rPr>
              <a:t>sensing </a:t>
            </a:r>
            <a:r>
              <a:rPr sz="1800" dirty="0">
                <a:latin typeface="Arial"/>
                <a:cs typeface="Arial"/>
              </a:rPr>
              <a:t>and control loop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between  </a:t>
            </a:r>
            <a:r>
              <a:rPr sz="1800" dirty="0">
                <a:latin typeface="Arial"/>
                <a:cs typeface="Arial"/>
              </a:rPr>
              <a:t>coordinator and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nodes.</a:t>
            </a:r>
          </a:p>
          <a:p>
            <a:pPr marL="469900" marR="276225" indent="-457200">
              <a:lnSpc>
                <a:spcPts val="2880"/>
              </a:lnSpc>
              <a:spcBef>
                <a:spcPts val="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PHY Interference Mitigation </a:t>
            </a:r>
            <a:r>
              <a:rPr sz="2400" b="1" dirty="0">
                <a:latin typeface="Arial"/>
                <a:cs typeface="Arial"/>
              </a:rPr>
              <a:t>In case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coexistence </a:t>
            </a:r>
            <a:r>
              <a:rPr sz="2400" b="1" spc="10" dirty="0">
                <a:latin typeface="Arial"/>
                <a:cs typeface="Arial"/>
              </a:rPr>
              <a:t>with  </a:t>
            </a:r>
            <a:r>
              <a:rPr sz="2400" b="1" spc="-5" dirty="0">
                <a:latin typeface="Arial"/>
                <a:cs typeface="Arial"/>
              </a:rPr>
              <a:t>other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radios</a:t>
            </a:r>
            <a:endParaRPr sz="2400" dirty="0">
              <a:latin typeface="Arial"/>
              <a:cs typeface="Arial"/>
            </a:endParaRPr>
          </a:p>
          <a:p>
            <a:pPr marL="469265" marR="276860" lvl="1" indent="-276860">
              <a:lnSpc>
                <a:spcPts val="2160"/>
              </a:lnSpc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For enhanced </a:t>
            </a:r>
            <a:r>
              <a:rPr sz="1800" spc="-10" dirty="0">
                <a:latin typeface="Arial"/>
                <a:cs typeface="Arial"/>
              </a:rPr>
              <a:t>dependability, </a:t>
            </a:r>
            <a:r>
              <a:rPr sz="1800" spc="20" dirty="0">
                <a:latin typeface="Arial"/>
                <a:cs typeface="Arial"/>
              </a:rPr>
              <a:t>UWB </a:t>
            </a:r>
            <a:r>
              <a:rPr sz="1800" spc="-5" dirty="0">
                <a:latin typeface="Arial"/>
                <a:cs typeface="Arial"/>
              </a:rPr>
              <a:t>PHY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BAN </a:t>
            </a:r>
            <a:r>
              <a:rPr sz="1800" dirty="0">
                <a:latin typeface="Arial"/>
                <a:cs typeface="Arial"/>
              </a:rPr>
              <a:t>should be updated to </a:t>
            </a:r>
            <a:r>
              <a:rPr sz="1800" spc="-5" dirty="0">
                <a:latin typeface="Arial"/>
                <a:cs typeface="Arial"/>
              </a:rPr>
              <a:t>avoid  </a:t>
            </a:r>
            <a:r>
              <a:rPr sz="1800" dirty="0">
                <a:latin typeface="Arial"/>
                <a:cs typeface="Arial"/>
              </a:rPr>
              <a:t>performance degradation due to interference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coexisting other narrow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band  and </a:t>
            </a:r>
            <a:r>
              <a:rPr sz="1800" spc="20" dirty="0">
                <a:latin typeface="Arial"/>
                <a:cs typeface="Arial"/>
              </a:rPr>
              <a:t>UWB </a:t>
            </a:r>
            <a:r>
              <a:rPr sz="1800" spc="-5" dirty="0">
                <a:latin typeface="Arial"/>
                <a:cs typeface="Arial"/>
              </a:rPr>
              <a:t>networks </a:t>
            </a:r>
            <a:r>
              <a:rPr sz="1800" dirty="0">
                <a:latin typeface="Arial"/>
                <a:cs typeface="Arial"/>
              </a:rPr>
              <a:t>in overlapped frequency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band.</a:t>
            </a:r>
          </a:p>
          <a:p>
            <a:pPr marL="436245" indent="-423545">
              <a:lnSpc>
                <a:spcPts val="2785"/>
              </a:lnSpc>
              <a:buAutoNum type="arabicPeriod"/>
              <a:tabLst>
                <a:tab pos="436245" algn="l"/>
                <a:tab pos="436880" algn="l"/>
              </a:tabLst>
            </a:pPr>
            <a:r>
              <a:rPr sz="2400" b="1" spc="-5" dirty="0">
                <a:latin typeface="Arial"/>
                <a:cs typeface="Arial"/>
              </a:rPr>
              <a:t>Usability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Implementation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Complexity</a:t>
            </a:r>
            <a:endParaRPr sz="2400" dirty="0">
              <a:latin typeface="Arial"/>
              <a:cs typeface="Arial"/>
            </a:endParaRPr>
          </a:p>
          <a:p>
            <a:pPr marL="469265" lvl="1" indent="-276860">
              <a:lnSpc>
                <a:spcPct val="100000"/>
              </a:lnSpc>
              <a:spcBef>
                <a:spcPts val="25"/>
              </a:spcBef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Interoperability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narrow band and </a:t>
            </a:r>
            <a:r>
              <a:rPr sz="1800" spc="20" dirty="0">
                <a:latin typeface="Arial"/>
                <a:cs typeface="Arial"/>
              </a:rPr>
              <a:t>UWB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PHY</a:t>
            </a:r>
            <a:endParaRPr sz="1800" dirty="0">
              <a:latin typeface="Arial"/>
              <a:cs typeface="Arial"/>
            </a:endParaRPr>
          </a:p>
          <a:p>
            <a:pPr marL="469265" lvl="1" indent="-276860">
              <a:lnSpc>
                <a:spcPct val="100000"/>
              </a:lnSpc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more </a:t>
            </a:r>
            <a:r>
              <a:rPr sz="1800" spc="-5" dirty="0">
                <a:latin typeface="Arial"/>
                <a:cs typeface="Arial"/>
              </a:rPr>
              <a:t>flexible network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topology,</a:t>
            </a:r>
            <a:endParaRPr sz="1800" dirty="0">
              <a:latin typeface="Arial"/>
              <a:cs typeface="Arial"/>
            </a:endParaRPr>
          </a:p>
          <a:p>
            <a:pPr marL="469265" lvl="1" indent="-276860">
              <a:lnSpc>
                <a:spcPts val="2150"/>
              </a:lnSpc>
              <a:buFont typeface="Wingdings"/>
              <a:buChar char=""/>
              <a:tabLst>
                <a:tab pos="469900" algn="l"/>
              </a:tabLst>
            </a:pPr>
            <a:r>
              <a:rPr sz="1800" spc="-5" dirty="0">
                <a:latin typeface="Arial"/>
                <a:cs typeface="Arial"/>
              </a:rPr>
              <a:t>Transparency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other standards </a:t>
            </a:r>
            <a:r>
              <a:rPr sz="1800" spc="5" dirty="0">
                <a:latin typeface="Arial"/>
                <a:cs typeface="Arial"/>
              </a:rPr>
              <a:t>such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-10" dirty="0">
                <a:latin typeface="Arial"/>
                <a:cs typeface="Arial"/>
              </a:rPr>
              <a:t>ETSI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SmartBAN</a:t>
            </a:r>
          </a:p>
          <a:p>
            <a:pPr marL="436245" indent="-423545">
              <a:lnSpc>
                <a:spcPts val="2870"/>
              </a:lnSpc>
              <a:buAutoNum type="arabicPeriod"/>
              <a:tabLst>
                <a:tab pos="436245" algn="l"/>
                <a:tab pos="436880" algn="l"/>
              </a:tabLst>
            </a:pPr>
            <a:r>
              <a:rPr sz="2400" b="1" spc="-5" dirty="0">
                <a:latin typeface="Arial"/>
                <a:cs typeface="Arial"/>
              </a:rPr>
              <a:t>Ranging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Positioning Capability of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UWB-BAN</a:t>
            </a:r>
            <a:endParaRPr sz="2400" dirty="0">
              <a:latin typeface="Arial"/>
              <a:cs typeface="Arial"/>
            </a:endParaRPr>
          </a:p>
          <a:p>
            <a:pPr marL="533400" lvl="1" indent="-340995">
              <a:lnSpc>
                <a:spcPct val="100000"/>
              </a:lnSpc>
              <a:spcBef>
                <a:spcPts val="20"/>
              </a:spcBef>
              <a:buFont typeface="Wingdings"/>
              <a:buChar char=""/>
              <a:tabLst>
                <a:tab pos="533400" algn="l"/>
                <a:tab pos="534035" algn="l"/>
              </a:tabLst>
            </a:pPr>
            <a:r>
              <a:rPr sz="1800" spc="-5" dirty="0">
                <a:latin typeface="Arial"/>
                <a:cs typeface="Arial"/>
              </a:rPr>
              <a:t>Mobile </a:t>
            </a:r>
            <a:r>
              <a:rPr sz="1800" dirty="0">
                <a:latin typeface="Arial"/>
                <a:cs typeface="Arial"/>
              </a:rPr>
              <a:t>nodes and coordinator of </a:t>
            </a:r>
            <a:r>
              <a:rPr sz="1800" spc="-5" dirty="0">
                <a:latin typeface="Arial"/>
                <a:cs typeface="Arial"/>
              </a:rPr>
              <a:t>BAN </a:t>
            </a:r>
            <a:r>
              <a:rPr sz="1800" dirty="0">
                <a:latin typeface="Arial"/>
                <a:cs typeface="Arial"/>
              </a:rPr>
              <a:t>need ranging and positioning of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UWB-BAN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A8DC334-0977-45DA-AC55-B6174AF80189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F96D82F-7D05-43BD-99A1-BA433931F46D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6386055A-D561-494C-8404-C303093A860F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22F49D6-B05C-4237-6F18-E5D7C816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32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4390" y="2276537"/>
            <a:ext cx="7776209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191000" algn="l"/>
              </a:tabLst>
            </a:pPr>
            <a:r>
              <a:rPr sz="2400" b="1" dirty="0">
                <a:latin typeface="Arial"/>
                <a:cs typeface="Arial"/>
              </a:rPr>
              <a:t>4. </a:t>
            </a:r>
            <a:r>
              <a:rPr sz="2400" b="1" spc="-15" dirty="0">
                <a:latin typeface="Arial"/>
                <a:cs typeface="Arial"/>
              </a:rPr>
              <a:t>Available </a:t>
            </a:r>
            <a:r>
              <a:rPr sz="2400" b="1" spc="-5" dirty="0">
                <a:latin typeface="Arial"/>
                <a:cs typeface="Arial"/>
              </a:rPr>
              <a:t>Technologies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PHY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35" dirty="0">
                <a:latin typeface="Arial"/>
                <a:cs typeface="Arial"/>
              </a:rPr>
              <a:t>MAC </a:t>
            </a:r>
            <a:r>
              <a:rPr sz="2400" b="1" spc="-15" dirty="0">
                <a:latin typeface="Arial"/>
                <a:cs typeface="Arial"/>
              </a:rPr>
              <a:t>Layers </a:t>
            </a:r>
            <a:r>
              <a:rPr sz="2400" b="1" spc="-10" dirty="0">
                <a:latin typeface="Arial"/>
                <a:cs typeface="Arial"/>
              </a:rPr>
              <a:t>for 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Focused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Amendment</a:t>
            </a:r>
            <a:r>
              <a:rPr sz="2400" b="1" spc="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of	std </a:t>
            </a:r>
            <a:r>
              <a:rPr sz="2400" b="1" dirty="0">
                <a:latin typeface="Arial"/>
                <a:cs typeface="Arial"/>
              </a:rPr>
              <a:t>15.6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BAN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with </a:t>
            </a:r>
            <a:r>
              <a:rPr sz="2400" b="1" dirty="0">
                <a:latin typeface="Arial"/>
                <a:cs typeface="Arial"/>
              </a:rPr>
              <a:t> Enhanced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Dependability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8AB061F5-ABEC-4051-911E-28F5F69B2E0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1B74188-35E1-4784-8462-4C9B382A46B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183A09B-2369-44AE-96D9-AA41442A5C0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995E794B-A74B-47A9-898F-E708577B642A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E6FADE-7649-4588-E387-4349C44817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33</a:t>
            </a:fld>
            <a:endParaRPr lang="en-US" altLang="ja-JP" spc="-10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50E08DBC-23B5-D4CC-2A59-5E4D0B175CA1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22958" y="604565"/>
            <a:ext cx="6499860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3594" marR="5080" indent="-811530">
              <a:lnSpc>
                <a:spcPct val="100000"/>
              </a:lnSpc>
            </a:pPr>
            <a:r>
              <a:rPr sz="2800" b="1" spc="5" dirty="0">
                <a:latin typeface="Arial"/>
                <a:cs typeface="Arial"/>
              </a:rPr>
              <a:t>4.1 </a:t>
            </a:r>
            <a:r>
              <a:rPr sz="2800" b="1" dirty="0">
                <a:latin typeface="Arial"/>
                <a:cs typeface="Arial"/>
              </a:rPr>
              <a:t>Intra </a:t>
            </a:r>
            <a:r>
              <a:rPr sz="2800" b="1" spc="-5" dirty="0">
                <a:latin typeface="Arial"/>
                <a:cs typeface="Arial"/>
              </a:rPr>
              <a:t>and </a:t>
            </a:r>
            <a:r>
              <a:rPr sz="2800" b="1" dirty="0">
                <a:latin typeface="Arial"/>
                <a:cs typeface="Arial"/>
              </a:rPr>
              <a:t>Inter </a:t>
            </a:r>
            <a:r>
              <a:rPr sz="2800" b="1" spc="-15" dirty="0">
                <a:latin typeface="Arial"/>
                <a:cs typeface="Arial"/>
              </a:rPr>
              <a:t>System </a:t>
            </a:r>
            <a:r>
              <a:rPr sz="2800" b="1" dirty="0">
                <a:latin typeface="Arial"/>
                <a:cs typeface="Arial"/>
              </a:rPr>
              <a:t>Interference  </a:t>
            </a:r>
            <a:r>
              <a:rPr sz="2800" b="1" spc="-5" dirty="0">
                <a:latin typeface="Arial"/>
                <a:cs typeface="Arial"/>
              </a:rPr>
              <a:t>among </a:t>
            </a:r>
            <a:r>
              <a:rPr sz="2800" b="1" spc="-30" dirty="0">
                <a:latin typeface="Arial"/>
                <a:cs typeface="Arial"/>
              </a:rPr>
              <a:t>BAN </a:t>
            </a:r>
            <a:r>
              <a:rPr sz="2800" b="1" spc="-5" dirty="0">
                <a:latin typeface="Arial"/>
                <a:cs typeface="Arial"/>
              </a:rPr>
              <a:t>and Other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PANs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489" y="1409763"/>
            <a:ext cx="302387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Inter-</a:t>
            </a:r>
            <a:r>
              <a:rPr sz="2400" i="1" spc="-5" dirty="0">
                <a:solidFill>
                  <a:srgbClr val="0000FF"/>
                </a:solidFill>
                <a:latin typeface="Arial"/>
                <a:cs typeface="Arial"/>
              </a:rPr>
              <a:t>user</a:t>
            </a:r>
            <a:r>
              <a:rPr sz="2400" i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interference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924" y="1835467"/>
            <a:ext cx="4091940" cy="1297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263525" indent="-228600">
              <a:lnSpc>
                <a:spcPct val="100000"/>
              </a:lnSpc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Times New Roman"/>
                <a:cs typeface="Times New Roman"/>
              </a:rPr>
              <a:t>IR-UWB uses the </a:t>
            </a:r>
            <a:r>
              <a:rPr sz="2000" spc="-20" dirty="0">
                <a:latin typeface="Times New Roman"/>
                <a:cs typeface="Times New Roman"/>
              </a:rPr>
              <a:t>same </a:t>
            </a:r>
            <a:r>
              <a:rPr sz="2000" spc="-10" dirty="0">
                <a:latin typeface="Times New Roman"/>
                <a:cs typeface="Times New Roman"/>
              </a:rPr>
              <a:t>pulse </a:t>
            </a:r>
            <a:r>
              <a:rPr sz="2000" spc="-5" dirty="0">
                <a:latin typeface="Times New Roman"/>
                <a:cs typeface="Times New Roman"/>
              </a:rPr>
              <a:t>as all  </a:t>
            </a:r>
            <a:r>
              <a:rPr sz="2000" spc="-10" dirty="0">
                <a:latin typeface="Times New Roman"/>
                <a:cs typeface="Times New Roman"/>
              </a:rPr>
              <a:t>users </a:t>
            </a:r>
            <a:r>
              <a:rPr sz="2000" spc="-15" dirty="0">
                <a:latin typeface="Times New Roman"/>
                <a:cs typeface="Times New Roman"/>
              </a:rPr>
              <a:t>signal </a:t>
            </a:r>
            <a:r>
              <a:rPr sz="2000" spc="-10" dirty="0">
                <a:latin typeface="Times New Roman"/>
                <a:cs typeface="Times New Roman"/>
              </a:rPr>
              <a:t>in the </a:t>
            </a:r>
            <a:r>
              <a:rPr sz="2000" spc="-20" dirty="0">
                <a:latin typeface="Times New Roman"/>
                <a:cs typeface="Times New Roman"/>
              </a:rPr>
              <a:t>same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standard.</a:t>
            </a:r>
            <a:endParaRPr sz="20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Other users </a:t>
            </a:r>
            <a:r>
              <a:rPr sz="2000" spc="-15" dirty="0">
                <a:latin typeface="Times New Roman"/>
                <a:cs typeface="Times New Roman"/>
              </a:rPr>
              <a:t>signal </a:t>
            </a:r>
            <a:r>
              <a:rPr sz="2000" spc="-5" dirty="0">
                <a:latin typeface="Times New Roman"/>
                <a:cs typeface="Times New Roman"/>
              </a:rPr>
              <a:t>and/or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other 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network </a:t>
            </a:r>
            <a:r>
              <a:rPr sz="2000" spc="-15" dirty="0">
                <a:latin typeface="Times New Roman"/>
                <a:cs typeface="Times New Roman"/>
              </a:rPr>
              <a:t>signal </a:t>
            </a:r>
            <a:r>
              <a:rPr sz="2000" spc="-20" dirty="0">
                <a:latin typeface="Times New Roman"/>
                <a:cs typeface="Times New Roman"/>
              </a:rPr>
              <a:t>would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interference.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2952" y="1452626"/>
            <a:ext cx="4005579" cy="136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Inter-</a:t>
            </a:r>
            <a:r>
              <a:rPr sz="2400" i="1" spc="-5" dirty="0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r>
              <a:rPr sz="2400" i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interference</a:t>
            </a:r>
            <a:endParaRPr sz="2400" dirty="0">
              <a:latin typeface="Arial"/>
              <a:cs typeface="Arial"/>
            </a:endParaRPr>
          </a:p>
          <a:p>
            <a:pPr marL="411480" marR="5080" indent="-228600" algn="just">
              <a:lnSpc>
                <a:spcPct val="100499"/>
              </a:lnSpc>
              <a:spcBef>
                <a:spcPts val="459"/>
              </a:spcBef>
              <a:buChar char="•"/>
              <a:tabLst>
                <a:tab pos="412115" algn="l"/>
              </a:tabLst>
            </a:pPr>
            <a:r>
              <a:rPr sz="2000" spc="-10" dirty="0">
                <a:latin typeface="Times New Roman"/>
                <a:cs typeface="Times New Roman"/>
              </a:rPr>
              <a:t>Interference from the other </a:t>
            </a:r>
            <a:r>
              <a:rPr sz="2000" spc="-15" dirty="0">
                <a:latin typeface="Times New Roman"/>
                <a:cs typeface="Times New Roman"/>
              </a:rPr>
              <a:t>wreless  system using </a:t>
            </a:r>
            <a:r>
              <a:rPr sz="2000" spc="-5" dirty="0">
                <a:latin typeface="Times New Roman"/>
                <a:cs typeface="Times New Roman"/>
              </a:rPr>
              <a:t>overlapped </a:t>
            </a:r>
            <a:r>
              <a:rPr sz="2000" spc="-10" dirty="0">
                <a:latin typeface="Times New Roman"/>
                <a:cs typeface="Times New Roman"/>
              </a:rPr>
              <a:t>frequency  </a:t>
            </a:r>
            <a:r>
              <a:rPr sz="2000" spc="-5" dirty="0">
                <a:latin typeface="Times New Roman"/>
                <a:cs typeface="Times New Roman"/>
              </a:rPr>
              <a:t>band. </a:t>
            </a:r>
            <a:r>
              <a:rPr sz="2000" spc="-10" dirty="0">
                <a:latin typeface="ＭＳ 明朝"/>
                <a:cs typeface="ＭＳ 明朝"/>
              </a:rPr>
              <a:t>⇒</a:t>
            </a:r>
            <a:r>
              <a:rPr sz="2000" spc="-550" dirty="0">
                <a:latin typeface="ＭＳ 明朝"/>
                <a:cs typeface="ＭＳ 明朝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Unknown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677" y="1504264"/>
            <a:ext cx="204215" cy="21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549140" y="1547126"/>
            <a:ext cx="204215" cy="21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正方形/長方形 46">
            <a:extLst>
              <a:ext uri="{FF2B5EF4-FFF2-40B4-BE49-F238E27FC236}">
                <a16:creationId xmlns:a16="http://schemas.microsoft.com/office/drawing/2014/main" id="{580E4E16-9F47-4FD1-AD83-AAB78BDD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2986088"/>
            <a:ext cx="3606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0" dirty="0"/>
              <a:t>＊ </a:t>
            </a:r>
            <a:r>
              <a:rPr lang="en-US" altLang="ja-JP" sz="1800" b="0" dirty="0">
                <a:latin typeface="Times New Roman" panose="02020603050405020304" pitchFamily="18" charset="0"/>
              </a:rPr>
              <a:t>802.11a (wi-fi)</a:t>
            </a:r>
            <a:r>
              <a:rPr lang="ja-JP" altLang="en-US" sz="1800" b="0" dirty="0">
                <a:latin typeface="Times New Roman" panose="02020603050405020304" pitchFamily="18" charset="0"/>
              </a:rPr>
              <a:t>  （</a:t>
            </a:r>
            <a:r>
              <a:rPr lang="en-US" altLang="ja-JP" sz="1800" b="0" dirty="0">
                <a:latin typeface="Times New Roman" panose="02020603050405020304" pitchFamily="18" charset="0"/>
              </a:rPr>
              <a:t>5GHz</a:t>
            </a:r>
            <a:r>
              <a:rPr lang="ja-JP" altLang="en-US" sz="1800" b="0" dirty="0">
                <a:latin typeface="Times New Roman" panose="02020603050405020304" pitchFamily="18" charset="0"/>
              </a:rPr>
              <a:t>） </a:t>
            </a:r>
            <a:r>
              <a:rPr lang="en-US" altLang="ja-JP" sz="1800" b="0" dirty="0">
                <a:latin typeface="Times New Roman" panose="02020603050405020304" pitchFamily="18" charset="0"/>
              </a:rPr>
              <a:t>overlaps</a:t>
            </a:r>
            <a:endParaRPr lang="ja-JP" altLang="en-US" sz="1800" b="0" dirty="0">
              <a:latin typeface="Times New Roman" panose="02020603050405020304" pitchFamily="18" charset="0"/>
            </a:endParaRPr>
          </a:p>
        </p:txBody>
      </p:sp>
      <p:sp>
        <p:nvSpPr>
          <p:cNvPr id="50" name="角丸四角形 47">
            <a:extLst>
              <a:ext uri="{FF2B5EF4-FFF2-40B4-BE49-F238E27FC236}">
                <a16:creationId xmlns:a16="http://schemas.microsoft.com/office/drawing/2014/main" id="{EBF1AC0C-BD0C-4C14-BC52-6999EDDD2E84}"/>
              </a:ext>
            </a:extLst>
          </p:cNvPr>
          <p:cNvSpPr/>
          <p:nvPr/>
        </p:nvSpPr>
        <p:spPr>
          <a:xfrm>
            <a:off x="5897562" y="3284984"/>
            <a:ext cx="3081834" cy="3108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51" name="角丸四角形 43">
            <a:extLst>
              <a:ext uri="{FF2B5EF4-FFF2-40B4-BE49-F238E27FC236}">
                <a16:creationId xmlns:a16="http://schemas.microsoft.com/office/drawing/2014/main" id="{658DDDCF-63E3-45D9-B210-DEFCBC809621}"/>
              </a:ext>
            </a:extLst>
          </p:cNvPr>
          <p:cNvSpPr/>
          <p:nvPr/>
        </p:nvSpPr>
        <p:spPr>
          <a:xfrm>
            <a:off x="174550" y="3284985"/>
            <a:ext cx="5116588" cy="31364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52" name="角丸四角形 15">
            <a:extLst>
              <a:ext uri="{FF2B5EF4-FFF2-40B4-BE49-F238E27FC236}">
                <a16:creationId xmlns:a16="http://schemas.microsoft.com/office/drawing/2014/main" id="{E2B5D533-6390-4976-8DBC-D0517CAA0A04}"/>
              </a:ext>
            </a:extLst>
          </p:cNvPr>
          <p:cNvSpPr/>
          <p:nvPr/>
        </p:nvSpPr>
        <p:spPr>
          <a:xfrm>
            <a:off x="285750" y="4464050"/>
            <a:ext cx="1066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</a:rPr>
              <a:t>user</a:t>
            </a:r>
            <a:r>
              <a:rPr lang="ja-JP" altLang="en-US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3" name="角丸四角形 21">
            <a:extLst>
              <a:ext uri="{FF2B5EF4-FFF2-40B4-BE49-F238E27FC236}">
                <a16:creationId xmlns:a16="http://schemas.microsoft.com/office/drawing/2014/main" id="{52FC97C7-E243-4C93-94EF-2DEB14D78FEF}"/>
              </a:ext>
            </a:extLst>
          </p:cNvPr>
          <p:cNvSpPr/>
          <p:nvPr/>
        </p:nvSpPr>
        <p:spPr>
          <a:xfrm>
            <a:off x="6610350" y="4768850"/>
            <a:ext cx="12192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user  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？</a:t>
            </a:r>
          </a:p>
        </p:txBody>
      </p:sp>
      <p:sp>
        <p:nvSpPr>
          <p:cNvPr id="54" name="角丸四角形 22">
            <a:extLst>
              <a:ext uri="{FF2B5EF4-FFF2-40B4-BE49-F238E27FC236}">
                <a16:creationId xmlns:a16="http://schemas.microsoft.com/office/drawing/2014/main" id="{BCE3C888-30D7-41AD-9F6E-EF2C0F726E6E}"/>
              </a:ext>
            </a:extLst>
          </p:cNvPr>
          <p:cNvSpPr/>
          <p:nvPr/>
        </p:nvSpPr>
        <p:spPr>
          <a:xfrm>
            <a:off x="2560637" y="3497263"/>
            <a:ext cx="1066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</a:rPr>
              <a:t>user</a:t>
            </a:r>
            <a:r>
              <a:rPr lang="ja-JP" altLang="en-US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5" name="角丸四角形 23">
            <a:extLst>
              <a:ext uri="{FF2B5EF4-FFF2-40B4-BE49-F238E27FC236}">
                <a16:creationId xmlns:a16="http://schemas.microsoft.com/office/drawing/2014/main" id="{3D96C927-B633-4942-8D60-43DFA9A49075}"/>
              </a:ext>
            </a:extLst>
          </p:cNvPr>
          <p:cNvSpPr/>
          <p:nvPr/>
        </p:nvSpPr>
        <p:spPr>
          <a:xfrm>
            <a:off x="1884362" y="5475288"/>
            <a:ext cx="2298700" cy="8286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</a:rPr>
              <a:t>User A wants to connect </a:t>
            </a:r>
            <a:r>
              <a:rPr lang="en-US" altLang="ja-JP" dirty="0" err="1">
                <a:solidFill>
                  <a:srgbClr val="000000"/>
                </a:solidFill>
              </a:rPr>
              <a:t>to“B</a:t>
            </a:r>
            <a:r>
              <a:rPr lang="en-US" altLang="ja-JP" dirty="0">
                <a:solidFill>
                  <a:srgbClr val="000000"/>
                </a:solidFill>
              </a:rPr>
              <a:t>”.</a:t>
            </a:r>
          </a:p>
        </p:txBody>
      </p:sp>
      <p:sp>
        <p:nvSpPr>
          <p:cNvPr id="56" name="下矢印 29">
            <a:extLst>
              <a:ext uri="{FF2B5EF4-FFF2-40B4-BE49-F238E27FC236}">
                <a16:creationId xmlns:a16="http://schemas.microsoft.com/office/drawing/2014/main" id="{4967CFA9-1752-49DE-ABFD-6D7B40984849}"/>
              </a:ext>
            </a:extLst>
          </p:cNvPr>
          <p:cNvSpPr/>
          <p:nvPr/>
        </p:nvSpPr>
        <p:spPr>
          <a:xfrm>
            <a:off x="2876550" y="4235450"/>
            <a:ext cx="457200" cy="119697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7" name="下矢印 30">
            <a:extLst>
              <a:ext uri="{FF2B5EF4-FFF2-40B4-BE49-F238E27FC236}">
                <a16:creationId xmlns:a16="http://schemas.microsoft.com/office/drawing/2014/main" id="{C829EC27-53AB-49BC-82CA-6F6B199D9B33}"/>
              </a:ext>
            </a:extLst>
          </p:cNvPr>
          <p:cNvSpPr/>
          <p:nvPr/>
        </p:nvSpPr>
        <p:spPr>
          <a:xfrm rot="17198103">
            <a:off x="1852612" y="4376738"/>
            <a:ext cx="457200" cy="1295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8" name="下矢印 36">
            <a:extLst>
              <a:ext uri="{FF2B5EF4-FFF2-40B4-BE49-F238E27FC236}">
                <a16:creationId xmlns:a16="http://schemas.microsoft.com/office/drawing/2014/main" id="{43E64A82-00D2-4A49-8B4F-944FF34A6532}"/>
              </a:ext>
            </a:extLst>
          </p:cNvPr>
          <p:cNvSpPr/>
          <p:nvPr/>
        </p:nvSpPr>
        <p:spPr>
          <a:xfrm rot="5400000">
            <a:off x="4872025" y="3878275"/>
            <a:ext cx="457200" cy="25431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9" name="爆発 1 32">
            <a:extLst>
              <a:ext uri="{FF2B5EF4-FFF2-40B4-BE49-F238E27FC236}">
                <a16:creationId xmlns:a16="http://schemas.microsoft.com/office/drawing/2014/main" id="{2B10D8CC-F1EA-4386-A751-1594F630FEDA}"/>
              </a:ext>
            </a:extLst>
          </p:cNvPr>
          <p:cNvSpPr/>
          <p:nvPr/>
        </p:nvSpPr>
        <p:spPr>
          <a:xfrm>
            <a:off x="2481262" y="5062538"/>
            <a:ext cx="549275" cy="401637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0" name="爆発 1 35">
            <a:extLst>
              <a:ext uri="{FF2B5EF4-FFF2-40B4-BE49-F238E27FC236}">
                <a16:creationId xmlns:a16="http://schemas.microsoft.com/office/drawing/2014/main" id="{0EB27F61-BC85-459B-89A8-434B0221E6C9}"/>
              </a:ext>
            </a:extLst>
          </p:cNvPr>
          <p:cNvSpPr/>
          <p:nvPr/>
        </p:nvSpPr>
        <p:spPr>
          <a:xfrm>
            <a:off x="3425825" y="5073650"/>
            <a:ext cx="403225" cy="401638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1" name="テキスト ボックス 44">
            <a:extLst>
              <a:ext uri="{FF2B5EF4-FFF2-40B4-BE49-F238E27FC236}">
                <a16:creationId xmlns:a16="http://schemas.microsoft.com/office/drawing/2014/main" id="{3ACBCD8C-20B7-4B65-B2CB-8E1B4DD87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3497263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50000"/>
              </a:spcBef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UWB-WBAN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IEEE 802.15.6</a:t>
            </a:r>
            <a:endParaRPr lang="ja-JP" altLang="en-US" sz="1800" dirty="0"/>
          </a:p>
        </p:txBody>
      </p:sp>
      <p:sp>
        <p:nvSpPr>
          <p:cNvPr id="62" name="テキスト ボックス 48">
            <a:extLst>
              <a:ext uri="{FF2B5EF4-FFF2-40B4-BE49-F238E27FC236}">
                <a16:creationId xmlns:a16="http://schemas.microsoft.com/office/drawing/2014/main" id="{6ED26A0A-8DAF-42DD-8B1E-83284F72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2" y="3497263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50000"/>
              </a:spcBef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Other UWB system.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e.g. IEEE 802.15.4a</a:t>
            </a:r>
            <a:endParaRPr lang="ja-JP" altLang="en-US" sz="1800"/>
          </a:p>
        </p:txBody>
      </p:sp>
      <p:sp>
        <p:nvSpPr>
          <p:cNvPr id="63" name="角丸四角形 49">
            <a:extLst>
              <a:ext uri="{FF2B5EF4-FFF2-40B4-BE49-F238E27FC236}">
                <a16:creationId xmlns:a16="http://schemas.microsoft.com/office/drawing/2014/main" id="{DB6DBB6A-871C-4EF9-9584-F0A79650176E}"/>
              </a:ext>
            </a:extLst>
          </p:cNvPr>
          <p:cNvSpPr/>
          <p:nvPr/>
        </p:nvSpPr>
        <p:spPr>
          <a:xfrm>
            <a:off x="7575550" y="4186238"/>
            <a:ext cx="1255712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user  </a:t>
            </a:r>
            <a:r>
              <a:rPr lang="ja-JP" altLang="en-US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？</a:t>
            </a:r>
          </a:p>
        </p:txBody>
      </p:sp>
      <p:sp>
        <p:nvSpPr>
          <p:cNvPr id="64" name="角丸四角形 50">
            <a:extLst>
              <a:ext uri="{FF2B5EF4-FFF2-40B4-BE49-F238E27FC236}">
                <a16:creationId xmlns:a16="http://schemas.microsoft.com/office/drawing/2014/main" id="{3019386E-3C2B-4226-ABE8-5FD01D6C39F9}"/>
              </a:ext>
            </a:extLst>
          </p:cNvPr>
          <p:cNvSpPr/>
          <p:nvPr/>
        </p:nvSpPr>
        <p:spPr>
          <a:xfrm>
            <a:off x="7405687" y="5545138"/>
            <a:ext cx="1349375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user  </a:t>
            </a:r>
            <a:r>
              <a:rPr lang="ja-JP" altLang="en-US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？</a:t>
            </a:r>
          </a:p>
        </p:txBody>
      </p:sp>
      <p:sp>
        <p:nvSpPr>
          <p:cNvPr id="65" name="正方形/長方形 3">
            <a:extLst>
              <a:ext uri="{FF2B5EF4-FFF2-40B4-BE49-F238E27FC236}">
                <a16:creationId xmlns:a16="http://schemas.microsoft.com/office/drawing/2014/main" id="{965D1F41-1F04-43A9-A68E-1EF18C69A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898" y="4581128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solidFill>
                  <a:srgbClr val="FF0000"/>
                </a:solidFill>
              </a:rPr>
              <a:t>interference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66" name="正方形/長方形 88">
            <a:extLst>
              <a:ext uri="{FF2B5EF4-FFF2-40B4-BE49-F238E27FC236}">
                <a16:creationId xmlns:a16="http://schemas.microsoft.com/office/drawing/2014/main" id="{5F84FEFC-5356-4BB7-A8C4-D6F34009C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178" y="5292948"/>
            <a:ext cx="1504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rgbClr val="FF0000"/>
                </a:solidFill>
              </a:rPr>
              <a:t>interference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FB8DEF21-C173-411B-9280-6B1547CA4C9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B19F4605-29D3-4841-98F0-31CB68E27AE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3B9B10F7-9F88-48AB-A471-D0C21EC51FA9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52D713D8-0E60-4D10-B5CA-6AF3A40D63BD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65CA98A-E9A8-DFC4-4101-B3D66DEF8B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34</a:t>
            </a:fld>
            <a:endParaRPr lang="en-US" altLang="ja-JP" spc="-10" dirty="0"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8F03023E-66B8-D7D2-50C9-56ACEAD39B15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1362" y="1591975"/>
            <a:ext cx="8134984" cy="153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0000"/>
              </a:buClr>
              <a:buFont typeface="Times New Roman"/>
              <a:buChar char="–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Sparate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Recognize </a:t>
            </a:r>
            <a:r>
              <a:rPr sz="2400" spc="-10" dirty="0">
                <a:latin typeface="Times New Roman"/>
                <a:cs typeface="Times New Roman"/>
              </a:rPr>
              <a:t>each </a:t>
            </a:r>
            <a:r>
              <a:rPr sz="2400" spc="-5" dirty="0">
                <a:latin typeface="Times New Roman"/>
                <a:cs typeface="Times New Roman"/>
              </a:rPr>
              <a:t>interference from different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source.</a:t>
            </a:r>
            <a:endParaRPr sz="2400">
              <a:latin typeface="Times New Roman"/>
              <a:cs typeface="Times New Roman"/>
            </a:endParaRPr>
          </a:p>
          <a:p>
            <a:pPr marL="299085" marR="228600">
              <a:lnSpc>
                <a:spcPts val="2860"/>
              </a:lnSpc>
              <a:spcBef>
                <a:spcPts val="135"/>
              </a:spcBef>
            </a:pPr>
            <a:r>
              <a:rPr sz="2400" spc="1200" dirty="0">
                <a:latin typeface="ＭＳ 明朝"/>
                <a:cs typeface="ＭＳ 明朝"/>
              </a:rPr>
              <a:t>*</a:t>
            </a:r>
            <a:r>
              <a:rPr sz="2400" spc="-660" dirty="0">
                <a:latin typeface="ＭＳ 明朝"/>
                <a:cs typeface="ＭＳ 明朝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Apply suitable </a:t>
            </a:r>
            <a:r>
              <a:rPr sz="2400" spc="-5" dirty="0">
                <a:latin typeface="Times New Roman"/>
                <a:cs typeface="Times New Roman"/>
              </a:rPr>
              <a:t>interference mitigation </a:t>
            </a:r>
            <a:r>
              <a:rPr sz="2400" dirty="0">
                <a:latin typeface="Times New Roman"/>
                <a:cs typeface="Times New Roman"/>
              </a:rPr>
              <a:t>method </a:t>
            </a:r>
            <a:r>
              <a:rPr sz="2400" spc="-5" dirty="0">
                <a:latin typeface="Times New Roman"/>
                <a:cs typeface="Times New Roman"/>
              </a:rPr>
              <a:t>according </a:t>
            </a:r>
            <a:r>
              <a:rPr sz="2400" spc="5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source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interference.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Using </a:t>
            </a:r>
            <a:r>
              <a:rPr sz="2400" dirty="0">
                <a:latin typeface="Times New Roman"/>
                <a:cs typeface="Times New Roman"/>
              </a:rPr>
              <a:t>both of </a:t>
            </a:r>
            <a:r>
              <a:rPr sz="2400" spc="-5" dirty="0">
                <a:latin typeface="Times New Roman"/>
                <a:cs typeface="Times New Roman"/>
              </a:rPr>
              <a:t>Spatial and Temporal signal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processing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931" y="5131313"/>
            <a:ext cx="3621404" cy="1161415"/>
          </a:xfrm>
          <a:custGeom>
            <a:avLst/>
            <a:gdLst/>
            <a:ahLst/>
            <a:cxnLst/>
            <a:rect l="l" t="t" r="r" b="b"/>
            <a:pathLst>
              <a:path w="3621404" h="1161414">
                <a:moveTo>
                  <a:pt x="0" y="193548"/>
                </a:moveTo>
                <a:lnTo>
                  <a:pt x="5111" y="149168"/>
                </a:lnTo>
                <a:lnTo>
                  <a:pt x="19672" y="108429"/>
                </a:lnTo>
                <a:lnTo>
                  <a:pt x="42519" y="72492"/>
                </a:lnTo>
                <a:lnTo>
                  <a:pt x="72492" y="42519"/>
                </a:lnTo>
                <a:lnTo>
                  <a:pt x="108429" y="19672"/>
                </a:lnTo>
                <a:lnTo>
                  <a:pt x="149168" y="5111"/>
                </a:lnTo>
                <a:lnTo>
                  <a:pt x="193548" y="0"/>
                </a:lnTo>
                <a:lnTo>
                  <a:pt x="3427476" y="0"/>
                </a:lnTo>
                <a:lnTo>
                  <a:pt x="3471855" y="5111"/>
                </a:lnTo>
                <a:lnTo>
                  <a:pt x="3512594" y="19672"/>
                </a:lnTo>
                <a:lnTo>
                  <a:pt x="3548531" y="42519"/>
                </a:lnTo>
                <a:lnTo>
                  <a:pt x="3578504" y="72492"/>
                </a:lnTo>
                <a:lnTo>
                  <a:pt x="3601351" y="108429"/>
                </a:lnTo>
                <a:lnTo>
                  <a:pt x="3615912" y="149168"/>
                </a:lnTo>
                <a:lnTo>
                  <a:pt x="3621024" y="193548"/>
                </a:lnTo>
                <a:lnTo>
                  <a:pt x="3621024" y="967727"/>
                </a:lnTo>
                <a:lnTo>
                  <a:pt x="3615912" y="1012107"/>
                </a:lnTo>
                <a:lnTo>
                  <a:pt x="3601351" y="1052848"/>
                </a:lnTo>
                <a:lnTo>
                  <a:pt x="3578504" y="1088787"/>
                </a:lnTo>
                <a:lnTo>
                  <a:pt x="3548531" y="1118763"/>
                </a:lnTo>
                <a:lnTo>
                  <a:pt x="3512594" y="1141613"/>
                </a:lnTo>
                <a:lnTo>
                  <a:pt x="3471855" y="1156175"/>
                </a:lnTo>
                <a:lnTo>
                  <a:pt x="3427476" y="1161288"/>
                </a:lnTo>
                <a:lnTo>
                  <a:pt x="193548" y="1161288"/>
                </a:lnTo>
                <a:lnTo>
                  <a:pt x="149168" y="1156175"/>
                </a:lnTo>
                <a:lnTo>
                  <a:pt x="108429" y="1141613"/>
                </a:lnTo>
                <a:lnTo>
                  <a:pt x="72492" y="1118763"/>
                </a:lnTo>
                <a:lnTo>
                  <a:pt x="42519" y="1088787"/>
                </a:lnTo>
                <a:lnTo>
                  <a:pt x="19672" y="1052848"/>
                </a:lnTo>
                <a:lnTo>
                  <a:pt x="5111" y="1012107"/>
                </a:lnTo>
                <a:lnTo>
                  <a:pt x="0" y="967727"/>
                </a:lnTo>
                <a:lnTo>
                  <a:pt x="0" y="193548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931" y="3506728"/>
            <a:ext cx="3621404" cy="1042669"/>
          </a:xfrm>
          <a:custGeom>
            <a:avLst/>
            <a:gdLst/>
            <a:ahLst/>
            <a:cxnLst/>
            <a:rect l="l" t="t" r="r" b="b"/>
            <a:pathLst>
              <a:path w="3621404" h="1042670">
                <a:moveTo>
                  <a:pt x="0" y="173735"/>
                </a:moveTo>
                <a:lnTo>
                  <a:pt x="6206" y="127551"/>
                </a:lnTo>
                <a:lnTo>
                  <a:pt x="23720" y="86049"/>
                </a:lnTo>
                <a:lnTo>
                  <a:pt x="50887" y="50887"/>
                </a:lnTo>
                <a:lnTo>
                  <a:pt x="86049" y="23720"/>
                </a:lnTo>
                <a:lnTo>
                  <a:pt x="127551" y="6206"/>
                </a:lnTo>
                <a:lnTo>
                  <a:pt x="173736" y="0"/>
                </a:lnTo>
                <a:lnTo>
                  <a:pt x="3447288" y="0"/>
                </a:lnTo>
                <a:lnTo>
                  <a:pt x="3493472" y="6206"/>
                </a:lnTo>
                <a:lnTo>
                  <a:pt x="3534974" y="23720"/>
                </a:lnTo>
                <a:lnTo>
                  <a:pt x="3570136" y="50887"/>
                </a:lnTo>
                <a:lnTo>
                  <a:pt x="3597303" y="86049"/>
                </a:lnTo>
                <a:lnTo>
                  <a:pt x="3614817" y="127551"/>
                </a:lnTo>
                <a:lnTo>
                  <a:pt x="3621024" y="173735"/>
                </a:lnTo>
                <a:lnTo>
                  <a:pt x="3621024" y="868667"/>
                </a:lnTo>
                <a:lnTo>
                  <a:pt x="3614817" y="914857"/>
                </a:lnTo>
                <a:lnTo>
                  <a:pt x="3597303" y="956362"/>
                </a:lnTo>
                <a:lnTo>
                  <a:pt x="3570136" y="991527"/>
                </a:lnTo>
                <a:lnTo>
                  <a:pt x="3534974" y="1018694"/>
                </a:lnTo>
                <a:lnTo>
                  <a:pt x="3493472" y="1036209"/>
                </a:lnTo>
                <a:lnTo>
                  <a:pt x="3447288" y="1042415"/>
                </a:lnTo>
                <a:lnTo>
                  <a:pt x="173736" y="1042415"/>
                </a:lnTo>
                <a:lnTo>
                  <a:pt x="127551" y="1036209"/>
                </a:lnTo>
                <a:lnTo>
                  <a:pt x="86049" y="1018694"/>
                </a:lnTo>
                <a:lnTo>
                  <a:pt x="50887" y="991527"/>
                </a:lnTo>
                <a:lnTo>
                  <a:pt x="23720" y="956362"/>
                </a:lnTo>
                <a:lnTo>
                  <a:pt x="6206" y="914857"/>
                </a:lnTo>
                <a:lnTo>
                  <a:pt x="0" y="868667"/>
                </a:lnTo>
                <a:lnTo>
                  <a:pt x="0" y="173735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3840" y="5358378"/>
            <a:ext cx="990600" cy="707390"/>
          </a:xfrm>
          <a:custGeom>
            <a:avLst/>
            <a:gdLst/>
            <a:ahLst/>
            <a:cxnLst/>
            <a:rect l="l" t="t" r="r" b="b"/>
            <a:pathLst>
              <a:path w="990600" h="707389">
                <a:moveTo>
                  <a:pt x="671906" y="0"/>
                </a:moveTo>
                <a:lnTo>
                  <a:pt x="671906" y="185496"/>
                </a:lnTo>
                <a:lnTo>
                  <a:pt x="0" y="185496"/>
                </a:lnTo>
                <a:lnTo>
                  <a:pt x="0" y="521652"/>
                </a:lnTo>
                <a:lnTo>
                  <a:pt x="671906" y="521652"/>
                </a:lnTo>
                <a:lnTo>
                  <a:pt x="671906" y="707135"/>
                </a:lnTo>
                <a:lnTo>
                  <a:pt x="990600" y="353567"/>
                </a:lnTo>
                <a:lnTo>
                  <a:pt x="67190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3840" y="5358380"/>
            <a:ext cx="990600" cy="707390"/>
          </a:xfrm>
          <a:custGeom>
            <a:avLst/>
            <a:gdLst/>
            <a:ahLst/>
            <a:cxnLst/>
            <a:rect l="l" t="t" r="r" b="b"/>
            <a:pathLst>
              <a:path w="990600" h="707389">
                <a:moveTo>
                  <a:pt x="0" y="185496"/>
                </a:moveTo>
                <a:lnTo>
                  <a:pt x="671906" y="185496"/>
                </a:lnTo>
                <a:lnTo>
                  <a:pt x="671906" y="0"/>
                </a:lnTo>
                <a:lnTo>
                  <a:pt x="990600" y="353567"/>
                </a:lnTo>
                <a:lnTo>
                  <a:pt x="671906" y="707135"/>
                </a:lnTo>
                <a:lnTo>
                  <a:pt x="671906" y="521652"/>
                </a:lnTo>
                <a:lnTo>
                  <a:pt x="0" y="521652"/>
                </a:lnTo>
                <a:lnTo>
                  <a:pt x="0" y="185496"/>
                </a:lnTo>
                <a:close/>
              </a:path>
            </a:pathLst>
          </a:custGeom>
          <a:ln w="254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687" y="3230879"/>
            <a:ext cx="2981325" cy="460375"/>
          </a:xfrm>
          <a:custGeom>
            <a:avLst/>
            <a:gdLst/>
            <a:ahLst/>
            <a:cxnLst/>
            <a:rect l="l" t="t" r="r" b="b"/>
            <a:pathLst>
              <a:path w="2981325" h="460375">
                <a:moveTo>
                  <a:pt x="0" y="0"/>
                </a:moveTo>
                <a:lnTo>
                  <a:pt x="2980943" y="0"/>
                </a:lnTo>
                <a:lnTo>
                  <a:pt x="2980943" y="460248"/>
                </a:lnTo>
                <a:lnTo>
                  <a:pt x="0" y="4602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20640" y="5269991"/>
            <a:ext cx="3870960" cy="107632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221615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1745"/>
              </a:spcBef>
            </a:pPr>
            <a:r>
              <a:rPr sz="2000" b="1" spc="-5" dirty="0">
                <a:latin typeface="Arial"/>
                <a:cs typeface="Arial"/>
              </a:rPr>
              <a:t>Remove</a:t>
            </a:r>
            <a:endParaRPr sz="2000">
              <a:latin typeface="Arial"/>
              <a:cs typeface="Arial"/>
            </a:endParaRPr>
          </a:p>
          <a:p>
            <a:pPr marL="742315">
              <a:lnSpc>
                <a:spcPct val="100000"/>
              </a:lnSpc>
              <a:spcBef>
                <a:spcPts val="450"/>
              </a:spcBef>
            </a:pPr>
            <a:r>
              <a:rPr sz="2000" i="1" spc="-10" dirty="0">
                <a:latin typeface="Arial"/>
                <a:cs typeface="Arial"/>
              </a:rPr>
              <a:t>Interference canceller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53840" y="3715508"/>
            <a:ext cx="990600" cy="710565"/>
          </a:xfrm>
          <a:custGeom>
            <a:avLst/>
            <a:gdLst/>
            <a:ahLst/>
            <a:cxnLst/>
            <a:rect l="l" t="t" r="r" b="b"/>
            <a:pathLst>
              <a:path w="990600" h="710564">
                <a:moveTo>
                  <a:pt x="670521" y="0"/>
                </a:moveTo>
                <a:lnTo>
                  <a:pt x="670521" y="186296"/>
                </a:lnTo>
                <a:lnTo>
                  <a:pt x="0" y="186296"/>
                </a:lnTo>
                <a:lnTo>
                  <a:pt x="0" y="523900"/>
                </a:lnTo>
                <a:lnTo>
                  <a:pt x="670521" y="523900"/>
                </a:lnTo>
                <a:lnTo>
                  <a:pt x="670521" y="710183"/>
                </a:lnTo>
                <a:lnTo>
                  <a:pt x="990600" y="355091"/>
                </a:lnTo>
                <a:lnTo>
                  <a:pt x="67052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3840" y="3715508"/>
            <a:ext cx="990600" cy="710565"/>
          </a:xfrm>
          <a:custGeom>
            <a:avLst/>
            <a:gdLst/>
            <a:ahLst/>
            <a:cxnLst/>
            <a:rect l="l" t="t" r="r" b="b"/>
            <a:pathLst>
              <a:path w="990600" h="710564">
                <a:moveTo>
                  <a:pt x="0" y="186296"/>
                </a:moveTo>
                <a:lnTo>
                  <a:pt x="670521" y="186296"/>
                </a:lnTo>
                <a:lnTo>
                  <a:pt x="670521" y="0"/>
                </a:lnTo>
                <a:lnTo>
                  <a:pt x="990600" y="355091"/>
                </a:lnTo>
                <a:lnTo>
                  <a:pt x="670521" y="710183"/>
                </a:lnTo>
                <a:lnTo>
                  <a:pt x="670521" y="523900"/>
                </a:lnTo>
                <a:lnTo>
                  <a:pt x="0" y="523900"/>
                </a:lnTo>
                <a:lnTo>
                  <a:pt x="0" y="186296"/>
                </a:lnTo>
                <a:close/>
              </a:path>
            </a:pathLst>
          </a:custGeom>
          <a:ln w="254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20640" y="3331464"/>
            <a:ext cx="3870960" cy="159766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R="186690"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Recognize and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demodulate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234315" marR="424180" algn="ctr">
              <a:lnSpc>
                <a:spcPts val="2010"/>
              </a:lnSpc>
            </a:pPr>
            <a:r>
              <a:rPr sz="2000" i="1" spc="-10" dirty="0">
                <a:latin typeface="Arial"/>
                <a:cs typeface="Arial"/>
              </a:rPr>
              <a:t>Pulse shape </a:t>
            </a:r>
            <a:r>
              <a:rPr sz="2000" i="1" spc="-15" dirty="0">
                <a:latin typeface="Arial"/>
                <a:cs typeface="Arial"/>
              </a:rPr>
              <a:t>multiple </a:t>
            </a:r>
            <a:r>
              <a:rPr sz="2000" i="1" spc="-5" dirty="0">
                <a:latin typeface="Arial"/>
                <a:cs typeface="Arial"/>
              </a:rPr>
              <a:t>access  </a:t>
            </a:r>
            <a:r>
              <a:rPr sz="2000" i="1" spc="-15" dirty="0">
                <a:latin typeface="Arial"/>
                <a:cs typeface="Arial"/>
              </a:rPr>
              <a:t>Multi-user</a:t>
            </a:r>
            <a:r>
              <a:rPr sz="2000" i="1" spc="4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detection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314" y="3267138"/>
            <a:ext cx="2479675" cy="6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Inter-user</a:t>
            </a:r>
            <a:r>
              <a:rPr sz="2400" spc="-2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interference</a:t>
            </a:r>
            <a:endParaRPr sz="1600">
              <a:latin typeface="Arial"/>
              <a:cs typeface="Arial"/>
            </a:endParaRPr>
          </a:p>
          <a:p>
            <a:pPr marL="215900">
              <a:lnSpc>
                <a:spcPct val="100000"/>
              </a:lnSpc>
              <a:spcBef>
                <a:spcPts val="180"/>
              </a:spcBef>
            </a:pPr>
            <a:r>
              <a:rPr sz="1800" spc="-5" dirty="0">
                <a:latin typeface="Arial"/>
                <a:cs typeface="Arial"/>
              </a:rPr>
              <a:t>“IUI” </a:t>
            </a:r>
            <a:r>
              <a:rPr sz="1800" dirty="0">
                <a:latin typeface="Times New Roman"/>
                <a:cs typeface="Times New Roman"/>
              </a:rPr>
              <a:t>in this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presentation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425" y="4000880"/>
            <a:ext cx="2994025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8419">
              <a:lnSpc>
                <a:spcPct val="110000"/>
              </a:lnSpc>
            </a:pPr>
            <a:r>
              <a:rPr sz="1600" spc="-5" dirty="0">
                <a:latin typeface="Arial"/>
                <a:cs typeface="Arial"/>
              </a:rPr>
              <a:t>Interference </a:t>
            </a:r>
            <a:r>
              <a:rPr sz="1600" dirty="0">
                <a:latin typeface="Arial"/>
                <a:cs typeface="Arial"/>
              </a:rPr>
              <a:t>from a system </a:t>
            </a:r>
            <a:r>
              <a:rPr sz="1600" spc="-5" dirty="0">
                <a:latin typeface="Arial"/>
                <a:cs typeface="Arial"/>
              </a:rPr>
              <a:t>using 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10" dirty="0">
                <a:latin typeface="Arial"/>
                <a:cs typeface="Arial"/>
              </a:rPr>
              <a:t>same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pulse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5759" y="4922520"/>
            <a:ext cx="3221990" cy="460375"/>
          </a:xfrm>
          <a:custGeom>
            <a:avLst/>
            <a:gdLst/>
            <a:ahLst/>
            <a:cxnLst/>
            <a:rect l="l" t="t" r="r" b="b"/>
            <a:pathLst>
              <a:path w="3221990" h="460375">
                <a:moveTo>
                  <a:pt x="0" y="0"/>
                </a:moveTo>
                <a:lnTo>
                  <a:pt x="3221736" y="0"/>
                </a:lnTo>
                <a:lnTo>
                  <a:pt x="3221736" y="460247"/>
                </a:lnTo>
                <a:lnTo>
                  <a:pt x="0" y="4602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3989" y="4957826"/>
            <a:ext cx="2836545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Inter-system</a:t>
            </a:r>
            <a:r>
              <a:rPr sz="2400" spc="-2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interference</a:t>
            </a:r>
            <a:endParaRPr sz="1600">
              <a:latin typeface="Arial"/>
              <a:cs typeface="Arial"/>
            </a:endParaRPr>
          </a:p>
          <a:p>
            <a:pPr marL="3759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Arial"/>
                <a:cs typeface="Arial"/>
              </a:rPr>
              <a:t>“ISI” </a:t>
            </a:r>
            <a:r>
              <a:rPr sz="1800" dirty="0">
                <a:latin typeface="Times New Roman"/>
                <a:cs typeface="Times New Roman"/>
              </a:rPr>
              <a:t>in this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presentation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14914" y="591439"/>
            <a:ext cx="777239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tabLst>
                <a:tab pos="3158490" algn="l"/>
              </a:tabLst>
            </a:pPr>
            <a:r>
              <a:rPr sz="3200" spc="5" dirty="0"/>
              <a:t>4.2</a:t>
            </a:r>
            <a:r>
              <a:rPr sz="3200" spc="-5" dirty="0"/>
              <a:t> </a:t>
            </a:r>
            <a:r>
              <a:rPr sz="3200" spc="-15" dirty="0"/>
              <a:t>Approach</a:t>
            </a:r>
            <a:r>
              <a:rPr sz="3200" spc="80" dirty="0"/>
              <a:t> </a:t>
            </a:r>
            <a:r>
              <a:rPr sz="3200" spc="-5" dirty="0"/>
              <a:t>for	</a:t>
            </a:r>
            <a:r>
              <a:rPr sz="3200" dirty="0"/>
              <a:t>Intra </a:t>
            </a:r>
            <a:r>
              <a:rPr sz="3200" spc="-5" dirty="0"/>
              <a:t>and</a:t>
            </a:r>
            <a:r>
              <a:rPr sz="3200" spc="-80" dirty="0"/>
              <a:t> </a:t>
            </a:r>
            <a:r>
              <a:rPr sz="3200" dirty="0"/>
              <a:t>Inter</a:t>
            </a:r>
            <a:r>
              <a:rPr sz="3200" spc="-20" dirty="0"/>
              <a:t> </a:t>
            </a:r>
            <a:r>
              <a:rPr sz="3200" spc="-15" dirty="0"/>
              <a:t>System </a:t>
            </a:r>
            <a:r>
              <a:rPr sz="3200" dirty="0"/>
              <a:t> Interference </a:t>
            </a:r>
            <a:r>
              <a:rPr sz="3200" spc="-5" dirty="0"/>
              <a:t>among </a:t>
            </a:r>
            <a:r>
              <a:rPr sz="3200" spc="-30" dirty="0"/>
              <a:t>BAN </a:t>
            </a:r>
            <a:r>
              <a:rPr sz="3200" spc="-5" dirty="0"/>
              <a:t>and Other</a:t>
            </a:r>
            <a:r>
              <a:rPr sz="3200" spc="65" dirty="0"/>
              <a:t> </a:t>
            </a:r>
            <a:r>
              <a:rPr sz="3200" spc="-25" dirty="0"/>
              <a:t>PANs</a:t>
            </a:r>
          </a:p>
        </p:txBody>
      </p:sp>
      <p:sp>
        <p:nvSpPr>
          <p:cNvPr id="25" name="フッター プレースホルダー 24">
            <a:extLst>
              <a:ext uri="{FF2B5EF4-FFF2-40B4-BE49-F238E27FC236}">
                <a16:creationId xmlns:a16="http://schemas.microsoft.com/office/drawing/2014/main" id="{8341A7A5-6F99-45CC-B5E2-517A62DF0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7" name="object 17"/>
          <p:cNvSpPr txBox="1"/>
          <p:nvPr/>
        </p:nvSpPr>
        <p:spPr>
          <a:xfrm>
            <a:off x="515370" y="5706382"/>
            <a:ext cx="299402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Interference </a:t>
            </a:r>
            <a:r>
              <a:rPr sz="1600" dirty="0">
                <a:latin typeface="Arial"/>
                <a:cs typeface="Arial"/>
              </a:rPr>
              <a:t>from a system </a:t>
            </a:r>
            <a:r>
              <a:rPr sz="1600" spc="-5" dirty="0">
                <a:latin typeface="Arial"/>
                <a:cs typeface="Arial"/>
              </a:rPr>
              <a:t>using  overlapped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frequency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50775" y="3500373"/>
            <a:ext cx="75692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kno</a:t>
            </a:r>
            <a:r>
              <a:rPr sz="1800" b="1" spc="3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6262" y="5053025"/>
            <a:ext cx="103695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unkno</a:t>
            </a:r>
            <a:r>
              <a:rPr sz="1800" b="1" spc="3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C0A36D9F-C885-442A-8906-70B4706C13F3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F59CCC39-AB52-42CB-8A17-0B870813BD07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DD806CD2-EFE3-4800-A7D4-437249F87B01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CEE9CE0C-9622-3DD9-196F-9539A943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35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2362200"/>
            <a:ext cx="4419599" cy="2923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" y="1137889"/>
            <a:ext cx="240791" cy="249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39" y="1557528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39" y="224027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639" y="292607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39" y="361187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639" y="457199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639" y="5532120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1223" y="1487423"/>
            <a:ext cx="3939540" cy="457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consists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10" dirty="0">
                <a:latin typeface="Times New Roman"/>
                <a:cs typeface="Times New Roman"/>
              </a:rPr>
              <a:t>matched filter </a:t>
            </a:r>
            <a:r>
              <a:rPr sz="1800" spc="5" dirty="0">
                <a:latin typeface="ＭＳ 明朝"/>
                <a:cs typeface="ＭＳ 明朝"/>
              </a:rPr>
              <a:t>（</a:t>
            </a:r>
            <a:r>
              <a:rPr sz="1800" spc="5" dirty="0">
                <a:latin typeface="Times New Roman"/>
                <a:cs typeface="Times New Roman"/>
              </a:rPr>
              <a:t>MF</a:t>
            </a:r>
            <a:r>
              <a:rPr sz="1800" spc="7" baseline="-20833" dirty="0">
                <a:latin typeface="Times New Roman"/>
                <a:cs typeface="Times New Roman"/>
              </a:rPr>
              <a:t>1</a:t>
            </a:r>
            <a:r>
              <a:rPr sz="1800" spc="5" dirty="0">
                <a:latin typeface="ＭＳ 明朝"/>
                <a:cs typeface="ＭＳ 明朝"/>
              </a:rPr>
              <a:t>）</a:t>
            </a:r>
            <a:r>
              <a:rPr sz="1800" spc="-450" dirty="0">
                <a:latin typeface="ＭＳ 明朝"/>
                <a:cs typeface="ＭＳ 明朝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MF  </a:t>
            </a:r>
            <a:r>
              <a:rPr sz="1800" spc="-5" dirty="0">
                <a:latin typeface="Times New Roman"/>
                <a:cs typeface="Times New Roman"/>
              </a:rPr>
              <a:t>Group</a:t>
            </a:r>
            <a:r>
              <a:rPr sz="1800" spc="-5" dirty="0">
                <a:latin typeface="ＭＳ 明朝"/>
                <a:cs typeface="ＭＳ 明朝"/>
              </a:rPr>
              <a:t>（</a:t>
            </a:r>
            <a:r>
              <a:rPr sz="1800" spc="-5" dirty="0">
                <a:latin typeface="Times New Roman"/>
                <a:cs typeface="Times New Roman"/>
              </a:rPr>
              <a:t>MFG</a:t>
            </a:r>
            <a:r>
              <a:rPr sz="1800" spc="-5" dirty="0">
                <a:latin typeface="ＭＳ 明朝"/>
                <a:cs typeface="ＭＳ 明朝"/>
              </a:rPr>
              <a:t>）</a:t>
            </a:r>
            <a:endParaRPr sz="1800">
              <a:latin typeface="ＭＳ 明朝"/>
              <a:cs typeface="ＭＳ 明朝"/>
            </a:endParaRPr>
          </a:p>
          <a:p>
            <a:pPr marL="12700" marR="294640">
              <a:lnSpc>
                <a:spcPct val="100000"/>
              </a:lnSpc>
              <a:spcBef>
                <a:spcPts val="1055"/>
              </a:spcBef>
            </a:pPr>
            <a:r>
              <a:rPr sz="1800" spc="-50" dirty="0">
                <a:latin typeface="Times New Roman"/>
                <a:cs typeface="Times New Roman"/>
              </a:rPr>
              <a:t>Tap </a:t>
            </a:r>
            <a:r>
              <a:rPr sz="1800" spc="-10" dirty="0">
                <a:latin typeface="Times New Roman"/>
                <a:cs typeface="Times New Roman"/>
              </a:rPr>
              <a:t>coefficients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MF</a:t>
            </a:r>
            <a:r>
              <a:rPr sz="1800" baseline="-20833" dirty="0">
                <a:latin typeface="Arial"/>
                <a:cs typeface="Arial"/>
              </a:rPr>
              <a:t>1 </a:t>
            </a:r>
            <a:r>
              <a:rPr sz="1800" spc="-5" dirty="0">
                <a:latin typeface="Times New Roman"/>
                <a:cs typeface="Times New Roman"/>
              </a:rPr>
              <a:t>are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5" dirty="0">
                <a:latin typeface="Times New Roman"/>
                <a:cs typeface="Times New Roman"/>
              </a:rPr>
              <a:t>same as  </a:t>
            </a:r>
            <a:r>
              <a:rPr sz="1800" spc="-5" dirty="0">
                <a:latin typeface="Times New Roman"/>
                <a:cs typeface="Times New Roman"/>
              </a:rPr>
              <a:t>sequence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desired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signal.</a:t>
            </a:r>
            <a:endParaRPr sz="1800">
              <a:latin typeface="Times New Roman"/>
              <a:cs typeface="Times New Roman"/>
            </a:endParaRPr>
          </a:p>
          <a:p>
            <a:pPr marL="12700" marR="365125">
              <a:lnSpc>
                <a:spcPct val="100000"/>
              </a:lnSpc>
              <a:spcBef>
                <a:spcPts val="1075"/>
              </a:spcBef>
            </a:pPr>
            <a:r>
              <a:rPr sz="1800" spc="-10" dirty="0">
                <a:latin typeface="Times New Roman"/>
                <a:cs typeface="Times New Roman"/>
              </a:rPr>
              <a:t>Coefficients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MF</a:t>
            </a:r>
            <a:r>
              <a:rPr sz="1800" baseline="-20833" dirty="0">
                <a:latin typeface="Arial"/>
                <a:cs typeface="Arial"/>
              </a:rPr>
              <a:t>1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10" dirty="0">
                <a:latin typeface="Times New Roman"/>
                <a:cs typeface="Times New Roman"/>
              </a:rPr>
              <a:t>each </a:t>
            </a:r>
            <a:r>
              <a:rPr sz="1800" dirty="0">
                <a:latin typeface="Times New Roman"/>
                <a:cs typeface="Times New Roman"/>
              </a:rPr>
              <a:t>MF</a:t>
            </a:r>
            <a:r>
              <a:rPr sz="1800" i="1" baseline="-20833" dirty="0">
                <a:latin typeface="Times New Roman"/>
                <a:cs typeface="Times New Roman"/>
              </a:rPr>
              <a:t>k </a:t>
            </a:r>
            <a:r>
              <a:rPr sz="1800" dirty="0">
                <a:latin typeface="Times New Roman"/>
                <a:cs typeface="Times New Roman"/>
              </a:rPr>
              <a:t>that  constituting MFG </a:t>
            </a:r>
            <a:r>
              <a:rPr sz="1800" spc="-5" dirty="0">
                <a:latin typeface="Times New Roman"/>
                <a:cs typeface="Times New Roman"/>
              </a:rPr>
              <a:t>are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orthogonal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163195">
              <a:lnSpc>
                <a:spcPct val="100000"/>
              </a:lnSpc>
              <a:spcBef>
                <a:spcPts val="1075"/>
              </a:spcBef>
            </a:pPr>
            <a:r>
              <a:rPr sz="1800" spc="-5" dirty="0">
                <a:latin typeface="Times New Roman"/>
                <a:cs typeface="Times New Roman"/>
              </a:rPr>
              <a:t>Desired signal </a:t>
            </a:r>
            <a:r>
              <a:rPr sz="1800" dirty="0">
                <a:latin typeface="Times New Roman"/>
                <a:cs typeface="Times New Roman"/>
              </a:rPr>
              <a:t>does </a:t>
            </a:r>
            <a:r>
              <a:rPr sz="1800" spc="5" dirty="0">
                <a:latin typeface="Times New Roman"/>
                <a:cs typeface="Times New Roman"/>
              </a:rPr>
              <a:t>not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MF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baseline="-20833" dirty="0">
                <a:latin typeface="ＭＳ 明朝"/>
                <a:cs typeface="ＭＳ 明朝"/>
              </a:rPr>
              <a:t>～</a:t>
            </a:r>
            <a:r>
              <a:rPr sz="1800" i="1" baseline="-20833" dirty="0">
                <a:latin typeface="Times New Roman"/>
                <a:cs typeface="Times New Roman"/>
              </a:rPr>
              <a:t>K</a:t>
            </a:r>
            <a:r>
              <a:rPr sz="1800" baseline="-20833" dirty="0">
                <a:latin typeface="Times New Roman"/>
                <a:cs typeface="Times New Roman"/>
              </a:rPr>
              <a:t>-1  </a:t>
            </a:r>
            <a:r>
              <a:rPr sz="1800" spc="-5" dirty="0">
                <a:latin typeface="Times New Roman"/>
                <a:cs typeface="Times New Roman"/>
              </a:rPr>
              <a:t>because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orthogonality.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→only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interference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can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through.</a:t>
            </a:r>
            <a:endParaRPr sz="1800">
              <a:latin typeface="Times New Roman"/>
              <a:cs typeface="Times New Roman"/>
            </a:endParaRPr>
          </a:p>
          <a:p>
            <a:pPr marL="12700" marR="102235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MFG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makes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replica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interference signal 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lenear combination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with weight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vector  w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linear combiner;</a:t>
            </a:r>
            <a:r>
              <a:rPr sz="1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LC.</a:t>
            </a:r>
            <a:endParaRPr sz="1800">
              <a:latin typeface="Times New Roman"/>
              <a:cs typeface="Times New Roman"/>
            </a:endParaRPr>
          </a:p>
          <a:p>
            <a:pPr marL="12700" marR="48831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Subtract </a:t>
            </a:r>
            <a:r>
              <a:rPr sz="1800" spc="-5" dirty="0">
                <a:latin typeface="Times New Roman"/>
                <a:cs typeface="Times New Roman"/>
              </a:rPr>
              <a:t>interference replica from </a:t>
            </a:r>
            <a:r>
              <a:rPr sz="1800" dirty="0">
                <a:latin typeface="Times New Roman"/>
                <a:cs typeface="Times New Roman"/>
              </a:rPr>
              <a:t>the  </a:t>
            </a:r>
            <a:r>
              <a:rPr sz="1800" spc="5" dirty="0">
                <a:latin typeface="Times New Roman"/>
                <a:cs typeface="Times New Roman"/>
              </a:rPr>
              <a:t>output of </a:t>
            </a:r>
            <a:r>
              <a:rPr sz="1800" dirty="0">
                <a:latin typeface="Times New Roman"/>
                <a:cs typeface="Times New Roman"/>
              </a:rPr>
              <a:t>MF</a:t>
            </a:r>
            <a:r>
              <a:rPr sz="1800" baseline="-20833" dirty="0">
                <a:latin typeface="Arial"/>
                <a:cs typeface="Arial"/>
              </a:rPr>
              <a:t>1</a:t>
            </a:r>
            <a:r>
              <a:rPr sz="1800" spc="-330" baseline="-20833" dirty="0">
                <a:latin typeface="Arial"/>
                <a:cs typeface="Arial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フッター プレースホルダー 20">
            <a:extLst>
              <a:ext uri="{FF2B5EF4-FFF2-40B4-BE49-F238E27FC236}">
                <a16:creationId xmlns:a16="http://schemas.microsoft.com/office/drawing/2014/main" id="{80A807BE-9B1D-48E8-AB55-F40DD78D236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4573523" y="1830323"/>
            <a:ext cx="4419600" cy="36576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30"/>
              </a:spcBef>
            </a:pPr>
            <a:r>
              <a:rPr sz="2100" spc="10" dirty="0">
                <a:latin typeface="Arial"/>
                <a:cs typeface="Arial"/>
              </a:rPr>
              <a:t>Principle </a:t>
            </a:r>
            <a:r>
              <a:rPr sz="2100" spc="5" dirty="0">
                <a:latin typeface="Arial"/>
                <a:cs typeface="Arial"/>
              </a:rPr>
              <a:t>of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OMF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107" y="6063996"/>
            <a:ext cx="8943340" cy="39941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240"/>
              </a:spcBef>
            </a:pPr>
            <a:r>
              <a:rPr sz="2000" i="1" spc="-15" dirty="0">
                <a:solidFill>
                  <a:srgbClr val="FF0000"/>
                </a:solidFill>
                <a:latin typeface="Arial"/>
                <a:cs typeface="Arial"/>
              </a:rPr>
              <a:t>OMF </a:t>
            </a:r>
            <a:r>
              <a:rPr sz="2000" i="1" spc="-5" dirty="0">
                <a:solidFill>
                  <a:srgbClr val="FF0000"/>
                </a:solidFill>
                <a:latin typeface="Arial"/>
                <a:cs typeface="Arial"/>
              </a:rPr>
              <a:t>can remove </a:t>
            </a:r>
            <a:r>
              <a:rPr sz="2000" i="1" spc="-10" dirty="0">
                <a:solidFill>
                  <a:srgbClr val="FF0000"/>
                </a:solidFill>
                <a:latin typeface="Arial"/>
                <a:cs typeface="Arial"/>
              </a:rPr>
              <a:t>interference without any pre-knowledge of</a:t>
            </a:r>
            <a:r>
              <a:rPr sz="2000" i="1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Arial"/>
                <a:cs typeface="Arial"/>
              </a:rPr>
              <a:t>interference.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1763" y="576675"/>
            <a:ext cx="7149465" cy="896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>
              <a:lnSpc>
                <a:spcPct val="100000"/>
              </a:lnSpc>
            </a:pPr>
            <a:r>
              <a:rPr sz="2800" b="1" spc="5" dirty="0">
                <a:latin typeface="Arial"/>
                <a:cs typeface="Arial"/>
              </a:rPr>
              <a:t>4.3 </a:t>
            </a:r>
            <a:r>
              <a:rPr sz="2800" b="1" dirty="0">
                <a:latin typeface="Arial"/>
                <a:cs typeface="Arial"/>
              </a:rPr>
              <a:t>Time Domain Interference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Mitigation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800" spc="-5" dirty="0">
                <a:latin typeface="Arial"/>
                <a:cs typeface="Arial"/>
              </a:rPr>
              <a:t>OMF</a:t>
            </a:r>
            <a:r>
              <a:rPr sz="2800" spc="-5" dirty="0">
                <a:latin typeface="ＭＳ ゴシック"/>
                <a:cs typeface="ＭＳ ゴシック"/>
              </a:rPr>
              <a:t>；</a:t>
            </a:r>
            <a:r>
              <a:rPr sz="2800" spc="-720" dirty="0">
                <a:latin typeface="ＭＳ ゴシック"/>
                <a:cs typeface="ＭＳ ゴシック"/>
              </a:rPr>
              <a:t> </a:t>
            </a:r>
            <a:r>
              <a:rPr sz="2800" dirty="0">
                <a:latin typeface="Arial"/>
                <a:cs typeface="Arial"/>
              </a:rPr>
              <a:t>orthogonal matched </a:t>
            </a:r>
            <a:r>
              <a:rPr sz="2800" spc="5" dirty="0">
                <a:latin typeface="Arial"/>
                <a:cs typeface="Arial"/>
              </a:rPr>
              <a:t>filter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703AB1AB-68A6-441D-8F62-E7B51463D29C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2D3D7685-AD2B-4357-9207-D05D05CD706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34654190-F5CF-4D12-9FC3-831205EFF005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5D24105-B3B9-51A1-EECC-2681880AC5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36</a:t>
            </a:fld>
            <a:endParaRPr lang="en-US" altLang="ja-JP" spc="-10" dirty="0"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C4F39729-5613-3CC2-7527-3ACB50D4B82E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2240279"/>
            <a:ext cx="4571999" cy="3215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915" y="1091501"/>
            <a:ext cx="204203" cy="21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0638" y="1000062"/>
            <a:ext cx="57651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TDL-AA</a:t>
            </a:r>
            <a:r>
              <a:rPr sz="2400" spc="-20" dirty="0">
                <a:latin typeface="ＭＳ ゴシック"/>
                <a:cs typeface="ＭＳ ゴシック"/>
              </a:rPr>
              <a:t>；</a:t>
            </a:r>
            <a:r>
              <a:rPr sz="2400" spc="-20" dirty="0">
                <a:latin typeface="Arial"/>
                <a:cs typeface="Arial"/>
              </a:rPr>
              <a:t>Tapped </a:t>
            </a:r>
            <a:r>
              <a:rPr sz="2400" dirty="0">
                <a:latin typeface="Arial"/>
                <a:cs typeface="Arial"/>
              </a:rPr>
              <a:t>delay </a:t>
            </a:r>
            <a:r>
              <a:rPr sz="2400" spc="-5" dirty="0">
                <a:latin typeface="Arial"/>
                <a:cs typeface="Arial"/>
              </a:rPr>
              <a:t>line array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antenna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639" y="155447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39" y="224027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39" y="2651760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1451" y="1484376"/>
            <a:ext cx="3925570" cy="262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018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Array </a:t>
            </a:r>
            <a:r>
              <a:rPr sz="1800" dirty="0">
                <a:latin typeface="Times New Roman"/>
                <a:cs typeface="Times New Roman"/>
              </a:rPr>
              <a:t>antenna </a:t>
            </a:r>
            <a:r>
              <a:rPr sz="1800" spc="5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using </a:t>
            </a:r>
            <a:r>
              <a:rPr sz="1800" spc="-5" dirty="0">
                <a:latin typeface="Times New Roman"/>
                <a:cs typeface="Times New Roman"/>
              </a:rPr>
              <a:t>multiple </a:t>
            </a:r>
            <a:r>
              <a:rPr sz="1800" dirty="0">
                <a:latin typeface="Times New Roman"/>
                <a:cs typeface="Times New Roman"/>
              </a:rPr>
              <a:t>antenna  </a:t>
            </a:r>
            <a:r>
              <a:rPr sz="1800" spc="-10" dirty="0">
                <a:latin typeface="Times New Roman"/>
                <a:cs typeface="Times New Roman"/>
              </a:rPr>
              <a:t>elements </a:t>
            </a:r>
            <a:r>
              <a:rPr sz="1800" dirty="0">
                <a:latin typeface="Times New Roman"/>
                <a:cs typeface="Times New Roman"/>
              </a:rPr>
              <a:t>and tapped </a:t>
            </a:r>
            <a:r>
              <a:rPr sz="1800" spc="-5" dirty="0">
                <a:latin typeface="Times New Roman"/>
                <a:cs typeface="Times New Roman"/>
              </a:rPr>
              <a:t>delay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line.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Times New Roman"/>
                <a:cs typeface="Times New Roman"/>
              </a:rPr>
              <a:t>Each </a:t>
            </a:r>
            <a:r>
              <a:rPr sz="1800" dirty="0">
                <a:latin typeface="Times New Roman"/>
                <a:cs typeface="Times New Roman"/>
              </a:rPr>
              <a:t>antenna branch has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coefficients.</a:t>
            </a:r>
            <a:endParaRPr sz="1800">
              <a:latin typeface="Times New Roman"/>
              <a:cs typeface="Times New Roman"/>
            </a:endParaRPr>
          </a:p>
          <a:p>
            <a:pPr marL="12700" marR="12065">
              <a:lnSpc>
                <a:spcPct val="100000"/>
              </a:lnSpc>
              <a:spcBef>
                <a:spcPts val="1080"/>
              </a:spcBef>
            </a:pPr>
            <a:r>
              <a:rPr sz="1800" spc="-20" dirty="0">
                <a:latin typeface="Times New Roman"/>
                <a:cs typeface="Times New Roman"/>
              </a:rPr>
              <a:t>Transfer </a:t>
            </a:r>
            <a:r>
              <a:rPr sz="1800" spc="-5" dirty="0">
                <a:latin typeface="Times New Roman"/>
                <a:cs typeface="Times New Roman"/>
              </a:rPr>
              <a:t>function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this antenna has  </a:t>
            </a:r>
            <a:r>
              <a:rPr sz="1800" spc="-10" dirty="0">
                <a:latin typeface="Times New Roman"/>
                <a:cs typeface="Times New Roman"/>
              </a:rPr>
              <a:t>parameters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signal incoming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angle;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θ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frequency;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2140"/>
              </a:lnSpc>
              <a:spcBef>
                <a:spcPts val="1190"/>
              </a:spcBef>
            </a:pPr>
            <a:r>
              <a:rPr sz="1800" spc="455" dirty="0">
                <a:latin typeface="ＭＳ 明朝"/>
                <a:cs typeface="ＭＳ 明朝"/>
              </a:rPr>
              <a:t>⇒</a:t>
            </a:r>
            <a:r>
              <a:rPr sz="1800" spc="455" dirty="0">
                <a:solidFill>
                  <a:srgbClr val="FF0000"/>
                </a:solidFill>
                <a:latin typeface="Times New Roman"/>
                <a:cs typeface="Times New Roman"/>
              </a:rPr>
              <a:t>has</a:t>
            </a:r>
            <a:r>
              <a:rPr sz="18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characteristics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of both 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spatial </a:t>
            </a:r>
            <a:r>
              <a:rPr sz="1800" spc="-58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800" spc="-4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time</a:t>
            </a:r>
            <a:r>
              <a:rPr sz="1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domain.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1123" y="1830323"/>
            <a:ext cx="4572000" cy="383476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330"/>
              </a:spcBef>
            </a:pPr>
            <a:r>
              <a:rPr sz="2100" spc="10" dirty="0">
                <a:latin typeface="Arial"/>
                <a:cs typeface="Arial"/>
              </a:rPr>
              <a:t>Principle </a:t>
            </a:r>
            <a:r>
              <a:rPr sz="2100" spc="5" dirty="0">
                <a:latin typeface="Arial"/>
                <a:cs typeface="Arial"/>
              </a:rPr>
              <a:t>of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TDL-AA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5725" y="1368247"/>
            <a:ext cx="374142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>
                <a:latin typeface="ＭＳ ゴシック"/>
                <a:cs typeface="ＭＳ ゴシック"/>
              </a:rPr>
              <a:t>（</a:t>
            </a:r>
            <a:r>
              <a:rPr sz="1800" spc="-30" dirty="0">
                <a:latin typeface="Arial"/>
                <a:cs typeface="Arial"/>
              </a:rPr>
              <a:t>Tapped </a:t>
            </a:r>
            <a:r>
              <a:rPr sz="1800" dirty="0">
                <a:latin typeface="Arial"/>
                <a:cs typeface="Arial"/>
              </a:rPr>
              <a:t>delay line array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antenna</a:t>
            </a:r>
            <a:r>
              <a:rPr sz="1800" dirty="0">
                <a:latin typeface="ＭＳ ゴシック"/>
                <a:cs typeface="ＭＳ ゴシック"/>
              </a:rPr>
              <a:t>）</a:t>
            </a:r>
            <a:endParaRPr sz="1800">
              <a:latin typeface="ＭＳ ゴシック"/>
              <a:cs typeface="ＭＳ ゴシック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0" y="5419344"/>
            <a:ext cx="4190987" cy="643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871" y="4565903"/>
            <a:ext cx="4148327" cy="890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871" y="4093464"/>
            <a:ext cx="1219199" cy="563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6200" y="521609"/>
            <a:ext cx="783447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4.4 </a:t>
            </a:r>
            <a:r>
              <a:rPr spc="-5" dirty="0"/>
              <a:t>Space </a:t>
            </a:r>
            <a:r>
              <a:rPr dirty="0"/>
              <a:t>Domain Interference</a:t>
            </a:r>
            <a:r>
              <a:rPr spc="-110" dirty="0"/>
              <a:t> </a:t>
            </a:r>
            <a:r>
              <a:rPr spc="5" dirty="0"/>
              <a:t>Mitigation</a:t>
            </a:r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0442C5A2-118C-4762-A383-0D7307644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7" name="object 17"/>
          <p:cNvSpPr txBox="1"/>
          <p:nvPr/>
        </p:nvSpPr>
        <p:spPr>
          <a:xfrm>
            <a:off x="607377" y="6077903"/>
            <a:ext cx="798385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TDL-AA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can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work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as interference </a:t>
            </a:r>
            <a:r>
              <a:rPr sz="1800" i="1" spc="5" dirty="0">
                <a:solidFill>
                  <a:srgbClr val="FF0000"/>
                </a:solidFill>
                <a:latin typeface="Arial"/>
                <a:cs typeface="Arial"/>
              </a:rPr>
              <a:t>canceller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on both of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time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i="1" spc="5" dirty="0">
                <a:solidFill>
                  <a:srgbClr val="FF0000"/>
                </a:solidFill>
                <a:latin typeface="Arial"/>
                <a:cs typeface="Arial"/>
              </a:rPr>
              <a:t>space</a:t>
            </a:r>
            <a:r>
              <a:rPr sz="1800" i="1" spc="-3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domains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FFDEECF-9101-4D23-BC04-399AE0B20B9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7B3889A0-E6C7-4F8F-B6C3-0748BF3BF4C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F4BC6260-B893-44C0-8F6C-556FFDE8473A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30F50F-6724-6CE4-8A54-78A74847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37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071872" y="1767840"/>
            <a:ext cx="2837687" cy="1182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7280" y="1758695"/>
            <a:ext cx="2895599" cy="1182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0804" y="2424683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056"/>
                </a:lnTo>
              </a:path>
            </a:pathLst>
          </a:custGeom>
          <a:ln w="28575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2804" y="2424683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056"/>
                </a:lnTo>
              </a:path>
            </a:pathLst>
          </a:custGeom>
          <a:ln w="28575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39184" y="2713654"/>
            <a:ext cx="41910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900" spc="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900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sz="900" spc="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900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900" spc="5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1190" y="2727900"/>
            <a:ext cx="41910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sz="900" spc="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9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900" spc="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900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900" spc="5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37759" y="3773424"/>
            <a:ext cx="2971798" cy="1219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5944" y="3785616"/>
            <a:ext cx="2895599" cy="1219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9350" y="4785359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838" y="0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0988" y="4740906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49"/>
                </a:lnTo>
                <a:lnTo>
                  <a:pt x="0" y="88899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9351" y="4740906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76200" y="88899"/>
                </a:moveTo>
                <a:lnTo>
                  <a:pt x="0" y="44449"/>
                </a:lnTo>
                <a:lnTo>
                  <a:pt x="76200" y="0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7666" y="4617901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62" y="0"/>
                </a:lnTo>
              </a:path>
            </a:pathLst>
          </a:custGeom>
          <a:ln w="3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9831" y="4626864"/>
            <a:ext cx="242570" cy="152400"/>
          </a:xfrm>
          <a:custGeom>
            <a:avLst/>
            <a:gdLst/>
            <a:ahLst/>
            <a:cxnLst/>
            <a:rect l="l" t="t" r="r" b="b"/>
            <a:pathLst>
              <a:path w="242569" h="152400">
                <a:moveTo>
                  <a:pt x="242328" y="0"/>
                </a:moveTo>
                <a:lnTo>
                  <a:pt x="0" y="151815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9832" y="4700558"/>
            <a:ext cx="88265" cy="78740"/>
          </a:xfrm>
          <a:custGeom>
            <a:avLst/>
            <a:gdLst/>
            <a:ahLst/>
            <a:cxnLst/>
            <a:rect l="l" t="t" r="r" b="b"/>
            <a:pathLst>
              <a:path w="88264" h="78739">
                <a:moveTo>
                  <a:pt x="40970" y="0"/>
                </a:moveTo>
                <a:lnTo>
                  <a:pt x="0" y="78130"/>
                </a:lnTo>
                <a:lnTo>
                  <a:pt x="88176" y="75336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75944" y="3785615"/>
            <a:ext cx="289560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R="626745" algn="ctr">
              <a:lnSpc>
                <a:spcPct val="100000"/>
              </a:lnSpc>
              <a:spcBef>
                <a:spcPts val="5"/>
              </a:spcBef>
            </a:pPr>
            <a:r>
              <a:rPr sz="1050" spc="644" baseline="-35714" dirty="0">
                <a:latin typeface="Symbol"/>
                <a:cs typeface="Symbol"/>
              </a:rPr>
              <a:t>∝</a:t>
            </a:r>
            <a:r>
              <a:rPr sz="1050" spc="494" baseline="-35714" dirty="0">
                <a:latin typeface="Times New Roman"/>
                <a:cs typeface="Times New Roman"/>
              </a:rPr>
              <a:t> </a:t>
            </a:r>
            <a:r>
              <a:rPr sz="700" spc="21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  <a:p>
            <a:pPr marL="1135380">
              <a:lnSpc>
                <a:spcPct val="100000"/>
              </a:lnSpc>
              <a:spcBef>
                <a:spcPts val="50"/>
              </a:spcBef>
            </a:pPr>
            <a:r>
              <a:rPr sz="800" i="1" spc="330" dirty="0">
                <a:latin typeface="Symbol"/>
                <a:cs typeface="Symbol"/>
              </a:rPr>
              <a:t>τ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600" i="1" spc="277" baseline="-27777" dirty="0">
                <a:latin typeface="Times New Roman"/>
                <a:cs typeface="Times New Roman"/>
              </a:rPr>
              <a:t>m</a:t>
            </a:r>
            <a:endParaRPr sz="600" baseline="-27777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</a:pPr>
            <a:r>
              <a:rPr sz="750" i="1" spc="254" dirty="0">
                <a:latin typeface="Symbol"/>
                <a:cs typeface="Symbol"/>
              </a:rPr>
              <a:t>ω</a:t>
            </a:r>
            <a:r>
              <a:rPr sz="600" spc="382" baseline="-20833" dirty="0">
                <a:latin typeface="Times New Roman"/>
                <a:cs typeface="Times New Roman"/>
              </a:rPr>
              <a:t>0</a:t>
            </a:r>
            <a:endParaRPr sz="600" baseline="-20833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61744" y="4230623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12700">
            <a:solidFill>
              <a:srgbClr val="E7E6E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5944" y="3785615"/>
            <a:ext cx="2895599" cy="1219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3776" y="2228088"/>
            <a:ext cx="426720" cy="195580"/>
          </a:xfrm>
          <a:custGeom>
            <a:avLst/>
            <a:gdLst/>
            <a:ahLst/>
            <a:cxnLst/>
            <a:rect l="l" t="t" r="r" b="b"/>
            <a:pathLst>
              <a:path w="426720" h="195580">
                <a:moveTo>
                  <a:pt x="97536" y="0"/>
                </a:moveTo>
                <a:lnTo>
                  <a:pt x="0" y="97536"/>
                </a:lnTo>
                <a:lnTo>
                  <a:pt x="97536" y="195072"/>
                </a:lnTo>
                <a:lnTo>
                  <a:pt x="97536" y="146304"/>
                </a:lnTo>
                <a:lnTo>
                  <a:pt x="377952" y="146304"/>
                </a:lnTo>
                <a:lnTo>
                  <a:pt x="426720" y="97536"/>
                </a:lnTo>
                <a:lnTo>
                  <a:pt x="377952" y="48768"/>
                </a:lnTo>
                <a:lnTo>
                  <a:pt x="97536" y="48768"/>
                </a:lnTo>
                <a:lnTo>
                  <a:pt x="97536" y="0"/>
                </a:lnTo>
                <a:close/>
              </a:path>
              <a:path w="426720" h="195580">
                <a:moveTo>
                  <a:pt x="377952" y="146304"/>
                </a:moveTo>
                <a:lnTo>
                  <a:pt x="329184" y="146304"/>
                </a:lnTo>
                <a:lnTo>
                  <a:pt x="329184" y="195072"/>
                </a:lnTo>
                <a:lnTo>
                  <a:pt x="377952" y="146304"/>
                </a:lnTo>
                <a:close/>
              </a:path>
              <a:path w="426720" h="195580">
                <a:moveTo>
                  <a:pt x="329184" y="0"/>
                </a:moveTo>
                <a:lnTo>
                  <a:pt x="329184" y="48768"/>
                </a:lnTo>
                <a:lnTo>
                  <a:pt x="377952" y="48768"/>
                </a:lnTo>
                <a:lnTo>
                  <a:pt x="32918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03776" y="2228088"/>
            <a:ext cx="426720" cy="195580"/>
          </a:xfrm>
          <a:custGeom>
            <a:avLst/>
            <a:gdLst/>
            <a:ahLst/>
            <a:cxnLst/>
            <a:rect l="l" t="t" r="r" b="b"/>
            <a:pathLst>
              <a:path w="426720" h="195580">
                <a:moveTo>
                  <a:pt x="0" y="97536"/>
                </a:moveTo>
                <a:lnTo>
                  <a:pt x="97536" y="0"/>
                </a:lnTo>
                <a:lnTo>
                  <a:pt x="97536" y="48768"/>
                </a:lnTo>
                <a:lnTo>
                  <a:pt x="329184" y="48768"/>
                </a:lnTo>
                <a:lnTo>
                  <a:pt x="329184" y="0"/>
                </a:lnTo>
                <a:lnTo>
                  <a:pt x="426720" y="97536"/>
                </a:lnTo>
                <a:lnTo>
                  <a:pt x="329184" y="195072"/>
                </a:lnTo>
                <a:lnTo>
                  <a:pt x="329184" y="146304"/>
                </a:lnTo>
                <a:lnTo>
                  <a:pt x="97536" y="146304"/>
                </a:lnTo>
                <a:lnTo>
                  <a:pt x="97536" y="195072"/>
                </a:lnTo>
                <a:lnTo>
                  <a:pt x="0" y="97536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0352" y="4145279"/>
            <a:ext cx="390525" cy="198120"/>
          </a:xfrm>
          <a:custGeom>
            <a:avLst/>
            <a:gdLst/>
            <a:ahLst/>
            <a:cxnLst/>
            <a:rect l="l" t="t" r="r" b="b"/>
            <a:pathLst>
              <a:path w="390525" h="198120">
                <a:moveTo>
                  <a:pt x="99060" y="0"/>
                </a:moveTo>
                <a:lnTo>
                  <a:pt x="0" y="99060"/>
                </a:lnTo>
                <a:lnTo>
                  <a:pt x="99060" y="198120"/>
                </a:lnTo>
                <a:lnTo>
                  <a:pt x="99060" y="148590"/>
                </a:lnTo>
                <a:lnTo>
                  <a:pt x="340614" y="148590"/>
                </a:lnTo>
                <a:lnTo>
                  <a:pt x="390144" y="99060"/>
                </a:lnTo>
                <a:lnTo>
                  <a:pt x="340614" y="49530"/>
                </a:lnTo>
                <a:lnTo>
                  <a:pt x="99060" y="49530"/>
                </a:lnTo>
                <a:lnTo>
                  <a:pt x="99060" y="0"/>
                </a:lnTo>
                <a:close/>
              </a:path>
              <a:path w="390525" h="198120">
                <a:moveTo>
                  <a:pt x="340614" y="148590"/>
                </a:moveTo>
                <a:lnTo>
                  <a:pt x="291084" y="148590"/>
                </a:lnTo>
                <a:lnTo>
                  <a:pt x="291084" y="198120"/>
                </a:lnTo>
                <a:lnTo>
                  <a:pt x="340614" y="148590"/>
                </a:lnTo>
                <a:close/>
              </a:path>
              <a:path w="390525" h="198120">
                <a:moveTo>
                  <a:pt x="291084" y="0"/>
                </a:moveTo>
                <a:lnTo>
                  <a:pt x="291084" y="49530"/>
                </a:lnTo>
                <a:lnTo>
                  <a:pt x="340614" y="49530"/>
                </a:lnTo>
                <a:lnTo>
                  <a:pt x="29108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0352" y="4145279"/>
            <a:ext cx="390525" cy="198120"/>
          </a:xfrm>
          <a:custGeom>
            <a:avLst/>
            <a:gdLst/>
            <a:ahLst/>
            <a:cxnLst/>
            <a:rect l="l" t="t" r="r" b="b"/>
            <a:pathLst>
              <a:path w="390525" h="198120">
                <a:moveTo>
                  <a:pt x="0" y="99060"/>
                </a:moveTo>
                <a:lnTo>
                  <a:pt x="99060" y="0"/>
                </a:lnTo>
                <a:lnTo>
                  <a:pt x="99060" y="49530"/>
                </a:lnTo>
                <a:lnTo>
                  <a:pt x="291084" y="49530"/>
                </a:lnTo>
                <a:lnTo>
                  <a:pt x="291084" y="0"/>
                </a:lnTo>
                <a:lnTo>
                  <a:pt x="390144" y="99060"/>
                </a:lnTo>
                <a:lnTo>
                  <a:pt x="291084" y="198120"/>
                </a:lnTo>
                <a:lnTo>
                  <a:pt x="291084" y="148590"/>
                </a:lnTo>
                <a:lnTo>
                  <a:pt x="99060" y="148590"/>
                </a:lnTo>
                <a:lnTo>
                  <a:pt x="99060" y="198120"/>
                </a:lnTo>
                <a:lnTo>
                  <a:pt x="0" y="9906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39861" y="4965234"/>
            <a:ext cx="7480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Time</a:t>
            </a:r>
            <a:r>
              <a:rPr sz="1200" spc="-10" dirty="0">
                <a:latin typeface="ＭＳ Ｐゴシック"/>
                <a:cs typeface="ＭＳ Ｐゴシック"/>
              </a:rPr>
              <a:t>（</a:t>
            </a:r>
            <a:r>
              <a:rPr sz="1200" spc="-10" dirty="0">
                <a:latin typeface="Arial"/>
                <a:cs typeface="Arial"/>
              </a:rPr>
              <a:t>sec</a:t>
            </a:r>
            <a:r>
              <a:rPr sz="1200" spc="-10" dirty="0">
                <a:latin typeface="ＭＳ Ｐゴシック"/>
                <a:cs typeface="ＭＳ Ｐゴシック"/>
              </a:rPr>
              <a:t>）</a:t>
            </a:r>
            <a:endParaRPr sz="1200">
              <a:latin typeface="ＭＳ Ｐゴシック"/>
              <a:cs typeface="ＭＳ Ｐゴシック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20184" y="2992818"/>
            <a:ext cx="6816090" cy="6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5990">
              <a:lnSpc>
                <a:spcPct val="100000"/>
              </a:lnSpc>
              <a:tabLst>
                <a:tab pos="5186045" algn="l"/>
              </a:tabLst>
            </a:pPr>
            <a:r>
              <a:rPr sz="1200" dirty="0">
                <a:latin typeface="Arial"/>
                <a:cs typeface="Arial"/>
              </a:rPr>
              <a:t>Frequency</a:t>
            </a:r>
            <a:r>
              <a:rPr sz="1200" dirty="0">
                <a:latin typeface="ＭＳ Ｐゴシック"/>
                <a:cs typeface="ＭＳ Ｐゴシック"/>
              </a:rPr>
              <a:t>（</a:t>
            </a:r>
            <a:r>
              <a:rPr sz="1200" dirty="0">
                <a:latin typeface="Arial"/>
                <a:cs typeface="Arial"/>
              </a:rPr>
              <a:t>Hz)	</a:t>
            </a:r>
            <a:r>
              <a:rPr sz="1200" spc="-10" dirty="0">
                <a:latin typeface="Arial"/>
                <a:cs typeface="Arial"/>
              </a:rPr>
              <a:t>Time</a:t>
            </a:r>
            <a:r>
              <a:rPr sz="1200" spc="-10" dirty="0">
                <a:latin typeface="ＭＳ Ｐゴシック"/>
                <a:cs typeface="ＭＳ Ｐゴシック"/>
              </a:rPr>
              <a:t>（</a:t>
            </a:r>
            <a:r>
              <a:rPr sz="1200" spc="-10" dirty="0">
                <a:latin typeface="Arial"/>
                <a:cs typeface="Arial"/>
              </a:rPr>
              <a:t>sec</a:t>
            </a:r>
            <a:r>
              <a:rPr sz="1200" spc="-10" dirty="0">
                <a:latin typeface="ＭＳ Ｐゴシック"/>
                <a:cs typeface="ＭＳ Ｐゴシック"/>
              </a:rPr>
              <a:t>）</a:t>
            </a:r>
            <a:endParaRPr sz="1200">
              <a:latin typeface="ＭＳ Ｐゴシック"/>
              <a:cs typeface="ＭＳ Ｐゴシック"/>
            </a:endParaRPr>
          </a:p>
          <a:p>
            <a:pPr marL="241300" marR="5080" indent="-228600">
              <a:lnSpc>
                <a:spcPct val="100000"/>
              </a:lnSpc>
              <a:spcBef>
                <a:spcPts val="380"/>
              </a:spcBef>
            </a:pPr>
            <a:r>
              <a:rPr sz="1400" dirty="0">
                <a:latin typeface="Calibri"/>
                <a:cs typeface="Calibri"/>
              </a:rPr>
              <a:t>(a) </a:t>
            </a:r>
            <a:r>
              <a:rPr sz="1400" spc="-15" dirty="0">
                <a:latin typeface="Calibri"/>
                <a:cs typeface="Calibri"/>
              </a:rPr>
              <a:t>Time </a:t>
            </a:r>
            <a:r>
              <a:rPr sz="1400" spc="-25" dirty="0">
                <a:latin typeface="Calibri"/>
                <a:cs typeface="Calibri"/>
              </a:rPr>
              <a:t>Waveform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Pulse </a:t>
            </a:r>
            <a:r>
              <a:rPr sz="1400" spc="-15" dirty="0">
                <a:latin typeface="Calibri"/>
                <a:cs typeface="Calibri"/>
              </a:rPr>
              <a:t>(right figure)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15" dirty="0">
                <a:latin typeface="Calibri"/>
                <a:cs typeface="Calibri"/>
              </a:rPr>
              <a:t>its Frequency </a:t>
            </a:r>
            <a:r>
              <a:rPr sz="1400" spc="-10" dirty="0">
                <a:latin typeface="Calibri"/>
                <a:cs typeface="Calibri"/>
              </a:rPr>
              <a:t>Spectrum </a:t>
            </a:r>
            <a:r>
              <a:rPr sz="1400" spc="-15" dirty="0">
                <a:latin typeface="Calibri"/>
                <a:cs typeface="Calibri"/>
              </a:rPr>
              <a:t>with notches </a:t>
            </a:r>
            <a:r>
              <a:rPr sz="1400" spc="-1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2.4 </a:t>
            </a:r>
            <a:r>
              <a:rPr sz="1400" spc="-15" dirty="0">
                <a:latin typeface="Calibri"/>
                <a:cs typeface="Calibri"/>
              </a:rPr>
              <a:t>and  </a:t>
            </a:r>
            <a:r>
              <a:rPr sz="1400" spc="-10" dirty="0">
                <a:latin typeface="Calibri"/>
                <a:cs typeface="Calibri"/>
              </a:rPr>
              <a:t>5.2GHz for </a:t>
            </a:r>
            <a:r>
              <a:rPr sz="1400" spc="-5" dirty="0">
                <a:latin typeface="Calibri"/>
                <a:cs typeface="Calibri"/>
              </a:rPr>
              <a:t>WLAN </a:t>
            </a:r>
            <a:r>
              <a:rPr sz="1400" spc="-10" dirty="0">
                <a:latin typeface="Calibri"/>
                <a:cs typeface="Calibri"/>
              </a:rPr>
              <a:t>(left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figure)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90927" y="4943855"/>
            <a:ext cx="1216660" cy="277495"/>
          </a:xfrm>
          <a:custGeom>
            <a:avLst/>
            <a:gdLst/>
            <a:ahLst/>
            <a:cxnLst/>
            <a:rect l="l" t="t" r="r" b="b"/>
            <a:pathLst>
              <a:path w="1216660" h="277495">
                <a:moveTo>
                  <a:pt x="0" y="0"/>
                </a:moveTo>
                <a:lnTo>
                  <a:pt x="1216152" y="0"/>
                </a:lnTo>
                <a:lnTo>
                  <a:pt x="1216152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168150" y="4986273"/>
            <a:ext cx="106426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equenc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dirty="0">
                <a:latin typeface="ＭＳ Ｐゴシック"/>
                <a:cs typeface="ＭＳ Ｐゴシック"/>
              </a:rPr>
              <a:t>（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z)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0608" y="6230436"/>
            <a:ext cx="79565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5"/>
              </a:lnSpc>
              <a:tabLst>
                <a:tab pos="7943215" algn="l"/>
              </a:tabLst>
            </a:pPr>
            <a:r>
              <a:rPr sz="1600" dirty="0">
                <a:latin typeface="Times New Roman"/>
                <a:cs typeface="Times New Roman"/>
              </a:rPr>
              <a:t>8</a:t>
            </a:r>
            <a:r>
              <a:rPr sz="1600" u="sng" dirty="0">
                <a:latin typeface="Times New Roman"/>
                <a:cs typeface="Times New Roman"/>
              </a:rPr>
              <a:t>02.15-03/097r1, </a:t>
            </a:r>
            <a:r>
              <a:rPr sz="1600" u="sng" spc="5" dirty="0">
                <a:latin typeface="Times New Roman"/>
                <a:cs typeface="Times New Roman"/>
              </a:rPr>
              <a:t>March 3,</a:t>
            </a:r>
            <a:r>
              <a:rPr sz="1600" u="sng" spc="-160" dirty="0">
                <a:latin typeface="Times New Roman"/>
                <a:cs typeface="Times New Roman"/>
              </a:rPr>
              <a:t> </a:t>
            </a:r>
            <a:r>
              <a:rPr sz="1600" u="sng" spc="10" dirty="0">
                <a:latin typeface="Times New Roman"/>
                <a:cs typeface="Times New Roman"/>
              </a:rPr>
              <a:t>2003.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フッター プレースホルダー 36">
            <a:extLst>
              <a:ext uri="{FF2B5EF4-FFF2-40B4-BE49-F238E27FC236}">
                <a16:creationId xmlns:a16="http://schemas.microsoft.com/office/drawing/2014/main" id="{75AEAC9D-B50B-4057-AF8D-F195BD0C920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34" name="object 34"/>
          <p:cNvSpPr txBox="1"/>
          <p:nvPr/>
        </p:nvSpPr>
        <p:spPr>
          <a:xfrm>
            <a:off x="4321624" y="6474099"/>
            <a:ext cx="5740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2622" y="595956"/>
            <a:ext cx="6751320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3205" marR="5080" indent="-2771140">
              <a:lnSpc>
                <a:spcPct val="100000"/>
              </a:lnSpc>
            </a:pPr>
            <a:r>
              <a:rPr sz="2800" b="1" spc="5" dirty="0">
                <a:latin typeface="Arial"/>
                <a:cs typeface="Arial"/>
              </a:rPr>
              <a:t>4.5 </a:t>
            </a:r>
            <a:r>
              <a:rPr sz="2800" b="1" dirty="0">
                <a:latin typeface="Arial"/>
                <a:cs typeface="Arial"/>
              </a:rPr>
              <a:t>Interference </a:t>
            </a:r>
            <a:r>
              <a:rPr sz="2800" b="1" spc="5" dirty="0">
                <a:latin typeface="Arial"/>
                <a:cs typeface="Arial"/>
              </a:rPr>
              <a:t>Mitigation </a:t>
            </a:r>
            <a:r>
              <a:rPr sz="2800" b="1" spc="-5" dirty="0">
                <a:latin typeface="Arial"/>
                <a:cs typeface="Arial"/>
              </a:rPr>
              <a:t>among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Other  Radios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0608" y="5231399"/>
            <a:ext cx="7637145" cy="100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5940" marR="15176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(b) </a:t>
            </a:r>
            <a:r>
              <a:rPr sz="1400" spc="-15" dirty="0">
                <a:latin typeface="Calibri"/>
                <a:cs typeface="Calibri"/>
              </a:rPr>
              <a:t>Time </a:t>
            </a:r>
            <a:r>
              <a:rPr sz="1400" spc="-25" dirty="0">
                <a:latin typeface="Calibri"/>
                <a:cs typeface="Calibri"/>
              </a:rPr>
              <a:t>Waveform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Pulse </a:t>
            </a:r>
            <a:r>
              <a:rPr sz="1400" spc="-15" dirty="0">
                <a:latin typeface="Calibri"/>
                <a:cs typeface="Calibri"/>
              </a:rPr>
              <a:t>(right figure)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15" dirty="0">
                <a:latin typeface="Calibri"/>
                <a:cs typeface="Calibri"/>
              </a:rPr>
              <a:t>its Frequency </a:t>
            </a:r>
            <a:r>
              <a:rPr sz="1400" spc="-10" dirty="0">
                <a:latin typeface="Calibri"/>
                <a:cs typeface="Calibri"/>
              </a:rPr>
              <a:t>Spectrum </a:t>
            </a:r>
            <a:r>
              <a:rPr sz="1400" spc="-15" dirty="0">
                <a:latin typeface="Calibri"/>
                <a:cs typeface="Calibri"/>
              </a:rPr>
              <a:t>satisfying </a:t>
            </a:r>
            <a:r>
              <a:rPr sz="1400" spc="-10" dirty="0">
                <a:latin typeface="Calibri"/>
                <a:cs typeface="Calibri"/>
              </a:rPr>
              <a:t>spectrum </a:t>
            </a:r>
            <a:r>
              <a:rPr sz="1400" spc="-5" dirty="0">
                <a:latin typeface="Calibri"/>
                <a:cs typeface="Calibri"/>
              </a:rPr>
              <a:t>mask  </a:t>
            </a:r>
            <a:r>
              <a:rPr sz="1400" spc="-10" dirty="0">
                <a:latin typeface="Calibri"/>
                <a:cs typeface="Calibri"/>
              </a:rPr>
              <a:t>(left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figure)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Times New Roman"/>
                <a:cs typeface="Times New Roman"/>
              </a:rPr>
              <a:t>Ref. R.Kohno, </a:t>
            </a:r>
            <a:r>
              <a:rPr sz="1600" dirty="0">
                <a:latin typeface="Times New Roman"/>
                <a:cs typeface="Times New Roman"/>
              </a:rPr>
              <a:t>H.Zhang, H.Nagasaka, </a:t>
            </a:r>
            <a:r>
              <a:rPr sz="1600" spc="-5" dirty="0">
                <a:latin typeface="Times New Roman"/>
                <a:cs typeface="Times New Roman"/>
              </a:rPr>
              <a:t>"Ultra </a:t>
            </a:r>
            <a:r>
              <a:rPr sz="1600" spc="-10" dirty="0">
                <a:latin typeface="Times New Roman"/>
                <a:cs typeface="Times New Roman"/>
              </a:rPr>
              <a:t>Wideband </a:t>
            </a:r>
            <a:r>
              <a:rPr sz="1600" dirty="0">
                <a:latin typeface="Times New Roman"/>
                <a:cs typeface="Times New Roman"/>
              </a:rPr>
              <a:t>impulse </a:t>
            </a:r>
            <a:r>
              <a:rPr sz="1600" spc="5" dirty="0">
                <a:latin typeface="Times New Roman"/>
                <a:cs typeface="Times New Roman"/>
              </a:rPr>
              <a:t>radio using </a:t>
            </a:r>
            <a:r>
              <a:rPr sz="1600" spc="-10" dirty="0">
                <a:latin typeface="Times New Roman"/>
                <a:cs typeface="Times New Roman"/>
              </a:rPr>
              <a:t>free-verse </a:t>
            </a:r>
            <a:r>
              <a:rPr sz="1600" dirty="0">
                <a:latin typeface="Times New Roman"/>
                <a:cs typeface="Times New Roman"/>
              </a:rPr>
              <a:t>pulse  </a:t>
            </a:r>
            <a:r>
              <a:rPr sz="1600" spc="-10" dirty="0">
                <a:latin typeface="Times New Roman"/>
                <a:cs typeface="Times New Roman"/>
              </a:rPr>
              <a:t>waveform </a:t>
            </a:r>
            <a:r>
              <a:rPr sz="1600" spc="5" dirty="0">
                <a:latin typeface="Times New Roman"/>
                <a:cs typeface="Times New Roman"/>
              </a:rPr>
              <a:t>shaping 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5" dirty="0">
                <a:latin typeface="Times New Roman"/>
                <a:cs typeface="Times New Roman"/>
              </a:rPr>
              <a:t>Soft-Spectrum </a:t>
            </a:r>
            <a:r>
              <a:rPr sz="1600" spc="5" dirty="0">
                <a:latin typeface="Times New Roman"/>
                <a:cs typeface="Times New Roman"/>
              </a:rPr>
              <a:t>adaptation, and </a:t>
            </a:r>
            <a:r>
              <a:rPr sz="1600" spc="-5" dirty="0">
                <a:latin typeface="Times New Roman"/>
                <a:cs typeface="Times New Roman"/>
              </a:rPr>
              <a:t>local </a:t>
            </a:r>
            <a:r>
              <a:rPr sz="1600" spc="5" dirty="0">
                <a:latin typeface="Times New Roman"/>
                <a:cs typeface="Times New Roman"/>
              </a:rPr>
              <a:t>sine </a:t>
            </a:r>
            <a:r>
              <a:rPr sz="1600" dirty="0">
                <a:latin typeface="Times New Roman"/>
                <a:cs typeface="Times New Roman"/>
              </a:rPr>
              <a:t>template </a:t>
            </a:r>
            <a:r>
              <a:rPr sz="1600" spc="-5" dirty="0">
                <a:latin typeface="Times New Roman"/>
                <a:cs typeface="Times New Roman"/>
              </a:rPr>
              <a:t>receiving," </a:t>
            </a:r>
            <a:r>
              <a:rPr sz="1600" dirty="0">
                <a:latin typeface="Times New Roman"/>
                <a:cs typeface="Times New Roman"/>
              </a:rPr>
              <a:t>doc.: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IEEE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F775A845-9088-4AC5-8585-7CBC03E40BE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611996AF-B8C5-4AEE-BE37-367C1AEEC3DC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31C22C73-8994-467F-94EA-B154F0BDB2D3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15AC3E69-21C6-1344-482B-C1DCAAA7EACB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9389" y="3452974"/>
            <a:ext cx="619760" cy="619125"/>
          </a:xfrm>
          <a:custGeom>
            <a:avLst/>
            <a:gdLst/>
            <a:ahLst/>
            <a:cxnLst/>
            <a:rect l="l" t="t" r="r" b="b"/>
            <a:pathLst>
              <a:path w="619760" h="619125">
                <a:moveTo>
                  <a:pt x="619492" y="310307"/>
                </a:moveTo>
                <a:lnTo>
                  <a:pt x="619492" y="341030"/>
                </a:lnTo>
                <a:lnTo>
                  <a:pt x="605657" y="402477"/>
                </a:lnTo>
                <a:lnTo>
                  <a:pt x="582599" y="457779"/>
                </a:lnTo>
                <a:lnTo>
                  <a:pt x="548780" y="506937"/>
                </a:lnTo>
                <a:lnTo>
                  <a:pt x="507276" y="549950"/>
                </a:lnTo>
                <a:lnTo>
                  <a:pt x="458086" y="582210"/>
                </a:lnTo>
                <a:lnTo>
                  <a:pt x="402746" y="606788"/>
                </a:lnTo>
                <a:lnTo>
                  <a:pt x="341258" y="619078"/>
                </a:lnTo>
                <a:lnTo>
                  <a:pt x="310514" y="619078"/>
                </a:lnTo>
                <a:lnTo>
                  <a:pt x="278233" y="619078"/>
                </a:lnTo>
                <a:lnTo>
                  <a:pt x="216745" y="606788"/>
                </a:lnTo>
                <a:lnTo>
                  <a:pt x="161406" y="582210"/>
                </a:lnTo>
                <a:lnTo>
                  <a:pt x="112215" y="549950"/>
                </a:lnTo>
                <a:lnTo>
                  <a:pt x="70711" y="506937"/>
                </a:lnTo>
                <a:lnTo>
                  <a:pt x="36892" y="457779"/>
                </a:lnTo>
                <a:lnTo>
                  <a:pt x="13834" y="402477"/>
                </a:lnTo>
                <a:lnTo>
                  <a:pt x="1537" y="341030"/>
                </a:lnTo>
                <a:lnTo>
                  <a:pt x="0" y="310307"/>
                </a:lnTo>
                <a:lnTo>
                  <a:pt x="1537" y="278047"/>
                </a:lnTo>
                <a:lnTo>
                  <a:pt x="13834" y="218136"/>
                </a:lnTo>
                <a:lnTo>
                  <a:pt x="36892" y="161298"/>
                </a:lnTo>
                <a:lnTo>
                  <a:pt x="70711" y="112140"/>
                </a:lnTo>
                <a:lnTo>
                  <a:pt x="112215" y="70664"/>
                </a:lnTo>
                <a:lnTo>
                  <a:pt x="161406" y="36868"/>
                </a:lnTo>
                <a:lnTo>
                  <a:pt x="216745" y="13825"/>
                </a:lnTo>
                <a:lnTo>
                  <a:pt x="278233" y="1536"/>
                </a:lnTo>
                <a:lnTo>
                  <a:pt x="310514" y="0"/>
                </a:lnTo>
                <a:lnTo>
                  <a:pt x="341258" y="1536"/>
                </a:lnTo>
                <a:lnTo>
                  <a:pt x="402746" y="13825"/>
                </a:lnTo>
                <a:lnTo>
                  <a:pt x="458086" y="36868"/>
                </a:lnTo>
                <a:lnTo>
                  <a:pt x="507276" y="70664"/>
                </a:lnTo>
                <a:lnTo>
                  <a:pt x="548780" y="112140"/>
                </a:lnTo>
                <a:lnTo>
                  <a:pt x="582599" y="161298"/>
                </a:lnTo>
                <a:lnTo>
                  <a:pt x="605657" y="218136"/>
                </a:lnTo>
                <a:lnTo>
                  <a:pt x="619492" y="278047"/>
                </a:lnTo>
                <a:lnTo>
                  <a:pt x="619492" y="310307"/>
                </a:lnTo>
                <a:close/>
              </a:path>
            </a:pathLst>
          </a:custGeom>
          <a:ln w="21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681" y="4064372"/>
            <a:ext cx="10795" cy="1066165"/>
          </a:xfrm>
          <a:custGeom>
            <a:avLst/>
            <a:gdLst/>
            <a:ahLst/>
            <a:cxnLst/>
            <a:rect l="l" t="t" r="r" b="b"/>
            <a:pathLst>
              <a:path w="10794" h="1066164">
                <a:moveTo>
                  <a:pt x="10760" y="0"/>
                </a:moveTo>
                <a:lnTo>
                  <a:pt x="0" y="1066104"/>
                </a:lnTo>
              </a:path>
            </a:pathLst>
          </a:custGeom>
          <a:ln w="21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0681" y="5130477"/>
            <a:ext cx="403225" cy="695960"/>
          </a:xfrm>
          <a:custGeom>
            <a:avLst/>
            <a:gdLst/>
            <a:ahLst/>
            <a:cxnLst/>
            <a:rect l="l" t="t" r="r" b="b"/>
            <a:pathLst>
              <a:path w="403225" h="695960">
                <a:moveTo>
                  <a:pt x="0" y="0"/>
                </a:moveTo>
                <a:lnTo>
                  <a:pt x="402746" y="695886"/>
                </a:lnTo>
              </a:path>
            </a:pathLst>
          </a:custGeom>
          <a:ln w="21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7934" y="5130477"/>
            <a:ext cx="403225" cy="695960"/>
          </a:xfrm>
          <a:custGeom>
            <a:avLst/>
            <a:gdLst/>
            <a:ahLst/>
            <a:cxnLst/>
            <a:rect l="l" t="t" r="r" b="b"/>
            <a:pathLst>
              <a:path w="403225" h="695960">
                <a:moveTo>
                  <a:pt x="402746" y="0"/>
                </a:moveTo>
                <a:lnTo>
                  <a:pt x="0" y="695886"/>
                </a:lnTo>
              </a:path>
            </a:pathLst>
          </a:custGeom>
          <a:ln w="21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4296" y="4313232"/>
            <a:ext cx="664210" cy="294005"/>
          </a:xfrm>
          <a:custGeom>
            <a:avLst/>
            <a:gdLst/>
            <a:ahLst/>
            <a:cxnLst/>
            <a:rect l="l" t="t" r="r" b="b"/>
            <a:pathLst>
              <a:path w="664210" h="294004">
                <a:moveTo>
                  <a:pt x="664071" y="0"/>
                </a:moveTo>
                <a:lnTo>
                  <a:pt x="0" y="293409"/>
                </a:lnTo>
              </a:path>
            </a:pathLst>
          </a:custGeom>
          <a:ln w="2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367" y="4313232"/>
            <a:ext cx="664210" cy="294005"/>
          </a:xfrm>
          <a:custGeom>
            <a:avLst/>
            <a:gdLst/>
            <a:ahLst/>
            <a:cxnLst/>
            <a:rect l="l" t="t" r="r" b="b"/>
            <a:pathLst>
              <a:path w="664210" h="294004">
                <a:moveTo>
                  <a:pt x="0" y="0"/>
                </a:moveTo>
                <a:lnTo>
                  <a:pt x="664071" y="293409"/>
                </a:lnTo>
              </a:path>
            </a:pathLst>
          </a:custGeom>
          <a:ln w="2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0988" y="3310111"/>
            <a:ext cx="432434" cy="267335"/>
          </a:xfrm>
          <a:custGeom>
            <a:avLst/>
            <a:gdLst/>
            <a:ahLst/>
            <a:cxnLst/>
            <a:rect l="l" t="t" r="r" b="b"/>
            <a:pathLst>
              <a:path w="432435" h="267335">
                <a:moveTo>
                  <a:pt x="0" y="0"/>
                </a:moveTo>
                <a:lnTo>
                  <a:pt x="431952" y="0"/>
                </a:lnTo>
                <a:lnTo>
                  <a:pt x="431952" y="267294"/>
                </a:lnTo>
                <a:lnTo>
                  <a:pt x="0" y="267294"/>
                </a:lnTo>
                <a:lnTo>
                  <a:pt x="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10988" y="3310111"/>
            <a:ext cx="432434" cy="267335"/>
          </a:xfrm>
          <a:custGeom>
            <a:avLst/>
            <a:gdLst/>
            <a:ahLst/>
            <a:cxnLst/>
            <a:rect l="l" t="t" r="r" b="b"/>
            <a:pathLst>
              <a:path w="432435" h="267335">
                <a:moveTo>
                  <a:pt x="0" y="0"/>
                </a:moveTo>
                <a:lnTo>
                  <a:pt x="431953" y="0"/>
                </a:lnTo>
                <a:lnTo>
                  <a:pt x="431953" y="267294"/>
                </a:lnTo>
                <a:lnTo>
                  <a:pt x="0" y="267294"/>
                </a:lnTo>
                <a:lnTo>
                  <a:pt x="0" y="0"/>
                </a:lnTo>
                <a:close/>
              </a:path>
            </a:pathLst>
          </a:custGeom>
          <a:ln w="43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8556" y="4511400"/>
            <a:ext cx="424815" cy="323215"/>
          </a:xfrm>
          <a:custGeom>
            <a:avLst/>
            <a:gdLst/>
            <a:ahLst/>
            <a:cxnLst/>
            <a:rect l="l" t="t" r="r" b="b"/>
            <a:pathLst>
              <a:path w="424814" h="323214">
                <a:moveTo>
                  <a:pt x="253638" y="322596"/>
                </a:moveTo>
                <a:lnTo>
                  <a:pt x="172166" y="322596"/>
                </a:lnTo>
                <a:lnTo>
                  <a:pt x="95306" y="298017"/>
                </a:lnTo>
                <a:lnTo>
                  <a:pt x="61488" y="276511"/>
                </a:lnTo>
                <a:lnTo>
                  <a:pt x="24595" y="238106"/>
                </a:lnTo>
                <a:lnTo>
                  <a:pt x="0" y="176661"/>
                </a:lnTo>
                <a:lnTo>
                  <a:pt x="0" y="145936"/>
                </a:lnTo>
                <a:lnTo>
                  <a:pt x="24595" y="86025"/>
                </a:lnTo>
                <a:lnTo>
                  <a:pt x="61488" y="46085"/>
                </a:lnTo>
                <a:lnTo>
                  <a:pt x="95306" y="24580"/>
                </a:lnTo>
                <a:lnTo>
                  <a:pt x="172166" y="0"/>
                </a:lnTo>
                <a:lnTo>
                  <a:pt x="253638" y="0"/>
                </a:lnTo>
                <a:lnTo>
                  <a:pt x="328961" y="24580"/>
                </a:lnTo>
                <a:lnTo>
                  <a:pt x="362779" y="46085"/>
                </a:lnTo>
                <a:lnTo>
                  <a:pt x="399672" y="86025"/>
                </a:lnTo>
                <a:lnTo>
                  <a:pt x="424267" y="145936"/>
                </a:lnTo>
                <a:lnTo>
                  <a:pt x="424267" y="176661"/>
                </a:lnTo>
                <a:lnTo>
                  <a:pt x="399672" y="238106"/>
                </a:lnTo>
                <a:lnTo>
                  <a:pt x="362779" y="276511"/>
                </a:lnTo>
                <a:lnTo>
                  <a:pt x="328961" y="298017"/>
                </a:lnTo>
                <a:lnTo>
                  <a:pt x="253638" y="322596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8556" y="4511401"/>
            <a:ext cx="424815" cy="323215"/>
          </a:xfrm>
          <a:custGeom>
            <a:avLst/>
            <a:gdLst/>
            <a:ahLst/>
            <a:cxnLst/>
            <a:rect l="l" t="t" r="r" b="b"/>
            <a:pathLst>
              <a:path w="424814" h="323214">
                <a:moveTo>
                  <a:pt x="362779" y="276511"/>
                </a:moveTo>
                <a:lnTo>
                  <a:pt x="328961" y="298017"/>
                </a:lnTo>
                <a:lnTo>
                  <a:pt x="253638" y="322596"/>
                </a:lnTo>
                <a:lnTo>
                  <a:pt x="172166" y="322596"/>
                </a:lnTo>
                <a:lnTo>
                  <a:pt x="95306" y="298017"/>
                </a:lnTo>
                <a:lnTo>
                  <a:pt x="61488" y="276511"/>
                </a:lnTo>
                <a:lnTo>
                  <a:pt x="24595" y="238106"/>
                </a:lnTo>
                <a:lnTo>
                  <a:pt x="0" y="176659"/>
                </a:lnTo>
                <a:lnTo>
                  <a:pt x="0" y="145936"/>
                </a:lnTo>
                <a:lnTo>
                  <a:pt x="24595" y="86025"/>
                </a:lnTo>
                <a:lnTo>
                  <a:pt x="61488" y="46085"/>
                </a:lnTo>
                <a:lnTo>
                  <a:pt x="95306" y="24578"/>
                </a:lnTo>
                <a:lnTo>
                  <a:pt x="172166" y="0"/>
                </a:lnTo>
                <a:lnTo>
                  <a:pt x="253638" y="0"/>
                </a:lnTo>
                <a:lnTo>
                  <a:pt x="328961" y="24578"/>
                </a:lnTo>
                <a:lnTo>
                  <a:pt x="362779" y="46085"/>
                </a:lnTo>
                <a:lnTo>
                  <a:pt x="399672" y="86025"/>
                </a:lnTo>
                <a:lnTo>
                  <a:pt x="424267" y="145936"/>
                </a:lnTo>
                <a:lnTo>
                  <a:pt x="424267" y="176659"/>
                </a:lnTo>
                <a:lnTo>
                  <a:pt x="416581" y="207383"/>
                </a:lnTo>
                <a:lnTo>
                  <a:pt x="399672" y="238106"/>
                </a:lnTo>
                <a:lnTo>
                  <a:pt x="376614" y="264221"/>
                </a:lnTo>
                <a:lnTo>
                  <a:pt x="362779" y="276511"/>
                </a:lnTo>
                <a:close/>
              </a:path>
            </a:pathLst>
          </a:custGeom>
          <a:ln w="39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1466" y="4509865"/>
            <a:ext cx="222885" cy="170815"/>
          </a:xfrm>
          <a:custGeom>
            <a:avLst/>
            <a:gdLst/>
            <a:ahLst/>
            <a:cxnLst/>
            <a:rect l="l" t="t" r="r" b="b"/>
            <a:pathLst>
              <a:path w="222885" h="170814">
                <a:moveTo>
                  <a:pt x="0" y="0"/>
                </a:moveTo>
                <a:lnTo>
                  <a:pt x="222894" y="170515"/>
                </a:lnTo>
              </a:path>
            </a:pathLst>
          </a:custGeom>
          <a:ln w="39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0011" y="4535980"/>
            <a:ext cx="289560" cy="222885"/>
          </a:xfrm>
          <a:custGeom>
            <a:avLst/>
            <a:gdLst/>
            <a:ahLst/>
            <a:cxnLst/>
            <a:rect l="l" t="t" r="r" b="b"/>
            <a:pathLst>
              <a:path w="289560" h="222885">
                <a:moveTo>
                  <a:pt x="0" y="0"/>
                </a:moveTo>
                <a:lnTo>
                  <a:pt x="288993" y="222745"/>
                </a:lnTo>
              </a:path>
            </a:pathLst>
          </a:custGeom>
          <a:ln w="39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82374" y="4588210"/>
            <a:ext cx="289560" cy="221615"/>
          </a:xfrm>
          <a:custGeom>
            <a:avLst/>
            <a:gdLst/>
            <a:ahLst/>
            <a:cxnLst/>
            <a:rect l="l" t="t" r="r" b="b"/>
            <a:pathLst>
              <a:path w="289560" h="221614">
                <a:moveTo>
                  <a:pt x="0" y="0"/>
                </a:moveTo>
                <a:lnTo>
                  <a:pt x="288993" y="221208"/>
                </a:lnTo>
              </a:path>
            </a:pathLst>
          </a:custGeom>
          <a:ln w="39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48556" y="4666555"/>
            <a:ext cx="220345" cy="169545"/>
          </a:xfrm>
          <a:custGeom>
            <a:avLst/>
            <a:gdLst/>
            <a:ahLst/>
            <a:cxnLst/>
            <a:rect l="l" t="t" r="r" b="b"/>
            <a:pathLst>
              <a:path w="220345" h="169545">
                <a:moveTo>
                  <a:pt x="0" y="0"/>
                </a:moveTo>
                <a:lnTo>
                  <a:pt x="219819" y="168979"/>
                </a:lnTo>
              </a:path>
            </a:pathLst>
          </a:custGeom>
          <a:ln w="39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6535" y="2360759"/>
            <a:ext cx="432434" cy="267335"/>
          </a:xfrm>
          <a:custGeom>
            <a:avLst/>
            <a:gdLst/>
            <a:ahLst/>
            <a:cxnLst/>
            <a:rect l="l" t="t" r="r" b="b"/>
            <a:pathLst>
              <a:path w="432435" h="267335">
                <a:moveTo>
                  <a:pt x="0" y="0"/>
                </a:moveTo>
                <a:lnTo>
                  <a:pt x="431952" y="0"/>
                </a:lnTo>
                <a:lnTo>
                  <a:pt x="431952" y="267294"/>
                </a:lnTo>
                <a:lnTo>
                  <a:pt x="0" y="267294"/>
                </a:lnTo>
                <a:lnTo>
                  <a:pt x="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6535" y="2360759"/>
            <a:ext cx="432434" cy="267335"/>
          </a:xfrm>
          <a:custGeom>
            <a:avLst/>
            <a:gdLst/>
            <a:ahLst/>
            <a:cxnLst/>
            <a:rect l="l" t="t" r="r" b="b"/>
            <a:pathLst>
              <a:path w="432435" h="267335">
                <a:moveTo>
                  <a:pt x="0" y="0"/>
                </a:moveTo>
                <a:lnTo>
                  <a:pt x="431953" y="0"/>
                </a:lnTo>
                <a:lnTo>
                  <a:pt x="431953" y="267294"/>
                </a:lnTo>
                <a:lnTo>
                  <a:pt x="0" y="267294"/>
                </a:lnTo>
                <a:lnTo>
                  <a:pt x="0" y="0"/>
                </a:lnTo>
                <a:close/>
              </a:path>
            </a:pathLst>
          </a:custGeom>
          <a:ln w="43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65529" y="2356150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5">
                <a:moveTo>
                  <a:pt x="0" y="0"/>
                </a:moveTo>
                <a:lnTo>
                  <a:pt x="147571" y="147472"/>
                </a:lnTo>
              </a:path>
            </a:pathLst>
          </a:custGeom>
          <a:ln w="43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4106" y="2359223"/>
            <a:ext cx="267970" cy="267335"/>
          </a:xfrm>
          <a:custGeom>
            <a:avLst/>
            <a:gdLst/>
            <a:ahLst/>
            <a:cxnLst/>
            <a:rect l="l" t="t" r="r" b="b"/>
            <a:pathLst>
              <a:path w="267970" h="267335">
                <a:moveTo>
                  <a:pt x="0" y="0"/>
                </a:moveTo>
                <a:lnTo>
                  <a:pt x="267473" y="267294"/>
                </a:lnTo>
              </a:path>
            </a:pathLst>
          </a:custGeom>
          <a:ln w="43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91907" y="2362295"/>
            <a:ext cx="266065" cy="266065"/>
          </a:xfrm>
          <a:custGeom>
            <a:avLst/>
            <a:gdLst/>
            <a:ahLst/>
            <a:cxnLst/>
            <a:rect l="l" t="t" r="r" b="b"/>
            <a:pathLst>
              <a:path w="266064" h="266064">
                <a:moveTo>
                  <a:pt x="0" y="0"/>
                </a:moveTo>
                <a:lnTo>
                  <a:pt x="265935" y="265757"/>
                </a:lnTo>
              </a:path>
            </a:pathLst>
          </a:custGeom>
          <a:ln w="43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71923" y="2485189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5">
                <a:moveTo>
                  <a:pt x="0" y="0"/>
                </a:moveTo>
                <a:lnTo>
                  <a:pt x="147571" y="147472"/>
                </a:lnTo>
              </a:path>
            </a:pathLst>
          </a:custGeom>
          <a:ln w="43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50994" y="4833997"/>
            <a:ext cx="320040" cy="318135"/>
          </a:xfrm>
          <a:custGeom>
            <a:avLst/>
            <a:gdLst/>
            <a:ahLst/>
            <a:cxnLst/>
            <a:rect l="l" t="t" r="r" b="b"/>
            <a:pathLst>
              <a:path w="320039" h="318135">
                <a:moveTo>
                  <a:pt x="190613" y="317987"/>
                </a:moveTo>
                <a:lnTo>
                  <a:pt x="129124" y="317987"/>
                </a:lnTo>
                <a:lnTo>
                  <a:pt x="70711" y="294945"/>
                </a:lnTo>
                <a:lnTo>
                  <a:pt x="44578" y="273440"/>
                </a:lnTo>
                <a:lnTo>
                  <a:pt x="23058" y="247323"/>
                </a:lnTo>
                <a:lnTo>
                  <a:pt x="0" y="190485"/>
                </a:lnTo>
                <a:lnTo>
                  <a:pt x="0" y="129038"/>
                </a:lnTo>
                <a:lnTo>
                  <a:pt x="23058" y="70663"/>
                </a:lnTo>
                <a:lnTo>
                  <a:pt x="44578" y="46085"/>
                </a:lnTo>
                <a:lnTo>
                  <a:pt x="70711" y="24580"/>
                </a:lnTo>
                <a:lnTo>
                  <a:pt x="129124" y="0"/>
                </a:lnTo>
                <a:lnTo>
                  <a:pt x="190613" y="0"/>
                </a:lnTo>
                <a:lnTo>
                  <a:pt x="249026" y="24580"/>
                </a:lnTo>
                <a:lnTo>
                  <a:pt x="273621" y="46085"/>
                </a:lnTo>
                <a:lnTo>
                  <a:pt x="295142" y="70663"/>
                </a:lnTo>
                <a:lnTo>
                  <a:pt x="319737" y="129038"/>
                </a:lnTo>
                <a:lnTo>
                  <a:pt x="319737" y="190485"/>
                </a:lnTo>
                <a:lnTo>
                  <a:pt x="295142" y="247323"/>
                </a:lnTo>
                <a:lnTo>
                  <a:pt x="273621" y="273440"/>
                </a:lnTo>
                <a:lnTo>
                  <a:pt x="249026" y="294945"/>
                </a:lnTo>
                <a:lnTo>
                  <a:pt x="190613" y="317987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0994" y="4833997"/>
            <a:ext cx="320040" cy="318135"/>
          </a:xfrm>
          <a:custGeom>
            <a:avLst/>
            <a:gdLst/>
            <a:ahLst/>
            <a:cxnLst/>
            <a:rect l="l" t="t" r="r" b="b"/>
            <a:pathLst>
              <a:path w="320039" h="318135">
                <a:moveTo>
                  <a:pt x="273621" y="273438"/>
                </a:moveTo>
                <a:lnTo>
                  <a:pt x="249026" y="294945"/>
                </a:lnTo>
                <a:lnTo>
                  <a:pt x="190613" y="317987"/>
                </a:lnTo>
                <a:lnTo>
                  <a:pt x="129124" y="317987"/>
                </a:lnTo>
                <a:lnTo>
                  <a:pt x="70711" y="294945"/>
                </a:lnTo>
                <a:lnTo>
                  <a:pt x="44578" y="273438"/>
                </a:lnTo>
                <a:lnTo>
                  <a:pt x="23058" y="247323"/>
                </a:lnTo>
                <a:lnTo>
                  <a:pt x="0" y="190485"/>
                </a:lnTo>
                <a:lnTo>
                  <a:pt x="0" y="129038"/>
                </a:lnTo>
                <a:lnTo>
                  <a:pt x="23058" y="70663"/>
                </a:lnTo>
                <a:lnTo>
                  <a:pt x="44578" y="46085"/>
                </a:lnTo>
                <a:lnTo>
                  <a:pt x="70711" y="24578"/>
                </a:lnTo>
                <a:lnTo>
                  <a:pt x="129124" y="0"/>
                </a:lnTo>
                <a:lnTo>
                  <a:pt x="190613" y="0"/>
                </a:lnTo>
                <a:lnTo>
                  <a:pt x="249026" y="24578"/>
                </a:lnTo>
                <a:lnTo>
                  <a:pt x="273621" y="46085"/>
                </a:lnTo>
                <a:lnTo>
                  <a:pt x="295142" y="70663"/>
                </a:lnTo>
                <a:lnTo>
                  <a:pt x="319737" y="129038"/>
                </a:lnTo>
                <a:lnTo>
                  <a:pt x="319737" y="190485"/>
                </a:lnTo>
                <a:lnTo>
                  <a:pt x="295142" y="247323"/>
                </a:lnTo>
                <a:lnTo>
                  <a:pt x="273621" y="273438"/>
                </a:lnTo>
                <a:close/>
              </a:path>
            </a:pathLst>
          </a:custGeom>
          <a:ln w="39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903018" y="1699397"/>
            <a:ext cx="4684395" cy="2538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7280" indent="-361315">
              <a:lnSpc>
                <a:spcPts val="2130"/>
              </a:lnSpc>
            </a:pPr>
            <a:r>
              <a:rPr sz="1800" spc="5" dirty="0">
                <a:latin typeface="Times New Roman"/>
                <a:cs typeface="Times New Roman"/>
              </a:rPr>
              <a:t>Cellular Base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Station</a:t>
            </a:r>
            <a:endParaRPr sz="1800">
              <a:latin typeface="Times New Roman"/>
              <a:cs typeface="Times New Roman"/>
            </a:endParaRPr>
          </a:p>
          <a:p>
            <a:pPr marL="236728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(Primary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BS)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3043555" indent="287020">
              <a:lnSpc>
                <a:spcPct val="104700"/>
              </a:lnSpc>
              <a:spcBef>
                <a:spcPts val="1725"/>
              </a:spcBef>
            </a:pPr>
            <a:r>
              <a:rPr sz="1800" spc="5" dirty="0">
                <a:latin typeface="Times New Roman"/>
                <a:cs typeface="Times New Roman"/>
              </a:rPr>
              <a:t>BAN Node  (Secondary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User)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3157855" marR="5080" indent="-117475">
              <a:lnSpc>
                <a:spcPct val="104700"/>
              </a:lnSpc>
              <a:spcBef>
                <a:spcPts val="5"/>
              </a:spcBef>
            </a:pPr>
            <a:r>
              <a:rPr sz="1800" spc="5" dirty="0">
                <a:latin typeface="Times New Roman"/>
                <a:cs typeface="Times New Roman"/>
              </a:rPr>
              <a:t>Cellular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Terminal  </a:t>
            </a:r>
            <a:r>
              <a:rPr sz="1800" spc="5" dirty="0">
                <a:latin typeface="Times New Roman"/>
                <a:cs typeface="Times New Roman"/>
              </a:rPr>
              <a:t>(Primary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User)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56451" y="2233257"/>
            <a:ext cx="619760" cy="621030"/>
          </a:xfrm>
          <a:custGeom>
            <a:avLst/>
            <a:gdLst/>
            <a:ahLst/>
            <a:cxnLst/>
            <a:rect l="l" t="t" r="r" b="b"/>
            <a:pathLst>
              <a:path w="619759" h="621030">
                <a:moveTo>
                  <a:pt x="619492" y="310306"/>
                </a:moveTo>
                <a:lnTo>
                  <a:pt x="605657" y="402477"/>
                </a:lnTo>
                <a:lnTo>
                  <a:pt x="582599" y="457779"/>
                </a:lnTo>
                <a:lnTo>
                  <a:pt x="548780" y="508473"/>
                </a:lnTo>
                <a:lnTo>
                  <a:pt x="507276" y="549949"/>
                </a:lnTo>
                <a:lnTo>
                  <a:pt x="458086" y="583745"/>
                </a:lnTo>
                <a:lnTo>
                  <a:pt x="401209" y="606788"/>
                </a:lnTo>
                <a:lnTo>
                  <a:pt x="341258" y="619077"/>
                </a:lnTo>
                <a:lnTo>
                  <a:pt x="308977" y="620613"/>
                </a:lnTo>
                <a:lnTo>
                  <a:pt x="278233" y="619077"/>
                </a:lnTo>
                <a:lnTo>
                  <a:pt x="216745" y="606788"/>
                </a:lnTo>
                <a:lnTo>
                  <a:pt x="161406" y="583745"/>
                </a:lnTo>
                <a:lnTo>
                  <a:pt x="112215" y="549949"/>
                </a:lnTo>
                <a:lnTo>
                  <a:pt x="69174" y="508473"/>
                </a:lnTo>
                <a:lnTo>
                  <a:pt x="36892" y="457779"/>
                </a:lnTo>
                <a:lnTo>
                  <a:pt x="12297" y="402477"/>
                </a:lnTo>
                <a:lnTo>
                  <a:pt x="0" y="342566"/>
                </a:lnTo>
                <a:lnTo>
                  <a:pt x="0" y="310306"/>
                </a:lnTo>
                <a:lnTo>
                  <a:pt x="0" y="278047"/>
                </a:lnTo>
                <a:lnTo>
                  <a:pt x="12297" y="218136"/>
                </a:lnTo>
                <a:lnTo>
                  <a:pt x="36892" y="162834"/>
                </a:lnTo>
                <a:lnTo>
                  <a:pt x="69174" y="113676"/>
                </a:lnTo>
                <a:lnTo>
                  <a:pt x="112215" y="70663"/>
                </a:lnTo>
                <a:lnTo>
                  <a:pt x="161406" y="36868"/>
                </a:lnTo>
                <a:lnTo>
                  <a:pt x="216745" y="13825"/>
                </a:lnTo>
                <a:lnTo>
                  <a:pt x="278233" y="1536"/>
                </a:lnTo>
                <a:lnTo>
                  <a:pt x="308977" y="0"/>
                </a:lnTo>
                <a:lnTo>
                  <a:pt x="341258" y="1536"/>
                </a:lnTo>
                <a:lnTo>
                  <a:pt x="401209" y="13825"/>
                </a:lnTo>
                <a:lnTo>
                  <a:pt x="458086" y="36868"/>
                </a:lnTo>
                <a:lnTo>
                  <a:pt x="507276" y="70663"/>
                </a:lnTo>
                <a:lnTo>
                  <a:pt x="548780" y="113676"/>
                </a:lnTo>
                <a:lnTo>
                  <a:pt x="582599" y="162834"/>
                </a:lnTo>
                <a:lnTo>
                  <a:pt x="605657" y="218136"/>
                </a:lnTo>
                <a:lnTo>
                  <a:pt x="617955" y="278047"/>
                </a:lnTo>
                <a:lnTo>
                  <a:pt x="619492" y="310306"/>
                </a:lnTo>
                <a:close/>
              </a:path>
            </a:pathLst>
          </a:custGeom>
          <a:ln w="21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57743" y="2846190"/>
            <a:ext cx="10795" cy="1064895"/>
          </a:xfrm>
          <a:custGeom>
            <a:avLst/>
            <a:gdLst/>
            <a:ahLst/>
            <a:cxnLst/>
            <a:rect l="l" t="t" r="r" b="b"/>
            <a:pathLst>
              <a:path w="10795" h="1064895">
                <a:moveTo>
                  <a:pt x="10760" y="0"/>
                </a:moveTo>
                <a:lnTo>
                  <a:pt x="0" y="1064567"/>
                </a:lnTo>
              </a:path>
            </a:pathLst>
          </a:custGeom>
          <a:ln w="21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57743" y="3910758"/>
            <a:ext cx="403225" cy="697865"/>
          </a:xfrm>
          <a:custGeom>
            <a:avLst/>
            <a:gdLst/>
            <a:ahLst/>
            <a:cxnLst/>
            <a:rect l="l" t="t" r="r" b="b"/>
            <a:pathLst>
              <a:path w="403225" h="697864">
                <a:moveTo>
                  <a:pt x="0" y="0"/>
                </a:moveTo>
                <a:lnTo>
                  <a:pt x="402746" y="697422"/>
                </a:lnTo>
              </a:path>
            </a:pathLst>
          </a:custGeom>
          <a:ln w="21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54996" y="3910758"/>
            <a:ext cx="403225" cy="697865"/>
          </a:xfrm>
          <a:custGeom>
            <a:avLst/>
            <a:gdLst/>
            <a:ahLst/>
            <a:cxnLst/>
            <a:rect l="l" t="t" r="r" b="b"/>
            <a:pathLst>
              <a:path w="403225" h="697864">
                <a:moveTo>
                  <a:pt x="402746" y="0"/>
                </a:moveTo>
                <a:lnTo>
                  <a:pt x="0" y="697422"/>
                </a:lnTo>
              </a:path>
            </a:pathLst>
          </a:custGeom>
          <a:ln w="21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01359" y="3095050"/>
            <a:ext cx="664210" cy="292100"/>
          </a:xfrm>
          <a:custGeom>
            <a:avLst/>
            <a:gdLst/>
            <a:ahLst/>
            <a:cxnLst/>
            <a:rect l="l" t="t" r="r" b="b"/>
            <a:pathLst>
              <a:path w="664209" h="292100">
                <a:moveTo>
                  <a:pt x="664071" y="0"/>
                </a:moveTo>
                <a:lnTo>
                  <a:pt x="0" y="291872"/>
                </a:lnTo>
              </a:path>
            </a:pathLst>
          </a:custGeom>
          <a:ln w="2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65429" y="3095050"/>
            <a:ext cx="664210" cy="292100"/>
          </a:xfrm>
          <a:custGeom>
            <a:avLst/>
            <a:gdLst/>
            <a:ahLst/>
            <a:cxnLst/>
            <a:rect l="l" t="t" r="r" b="b"/>
            <a:pathLst>
              <a:path w="664209" h="292100">
                <a:moveTo>
                  <a:pt x="0" y="0"/>
                </a:moveTo>
                <a:lnTo>
                  <a:pt x="664071" y="291872"/>
                </a:lnTo>
              </a:path>
            </a:pathLst>
          </a:custGeom>
          <a:ln w="2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60528" y="2694109"/>
            <a:ext cx="1197610" cy="1822450"/>
          </a:xfrm>
          <a:custGeom>
            <a:avLst/>
            <a:gdLst/>
            <a:ahLst/>
            <a:cxnLst/>
            <a:rect l="l" t="t" r="r" b="b"/>
            <a:pathLst>
              <a:path w="1197610" h="1822450">
                <a:moveTo>
                  <a:pt x="1197480" y="0"/>
                </a:moveTo>
                <a:lnTo>
                  <a:pt x="0" y="1821901"/>
                </a:lnTo>
              </a:path>
            </a:pathLst>
          </a:custGeom>
          <a:ln w="12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94983" y="2683355"/>
            <a:ext cx="71120" cy="89535"/>
          </a:xfrm>
          <a:custGeom>
            <a:avLst/>
            <a:gdLst/>
            <a:ahLst/>
            <a:cxnLst/>
            <a:rect l="l" t="t" r="r" b="b"/>
            <a:pathLst>
              <a:path w="71120" h="89535">
                <a:moveTo>
                  <a:pt x="0" y="61448"/>
                </a:moveTo>
                <a:lnTo>
                  <a:pt x="70709" y="0"/>
                </a:lnTo>
                <a:lnTo>
                  <a:pt x="54013" y="53766"/>
                </a:lnTo>
                <a:lnTo>
                  <a:pt x="35354" y="53766"/>
                </a:lnTo>
                <a:lnTo>
                  <a:pt x="0" y="61448"/>
                </a:lnTo>
                <a:close/>
              </a:path>
              <a:path w="71120" h="89535">
                <a:moveTo>
                  <a:pt x="43041" y="89098"/>
                </a:moveTo>
                <a:lnTo>
                  <a:pt x="35354" y="53766"/>
                </a:lnTo>
                <a:lnTo>
                  <a:pt x="54013" y="53766"/>
                </a:lnTo>
                <a:lnTo>
                  <a:pt x="43041" y="89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94983" y="2683355"/>
            <a:ext cx="71120" cy="89535"/>
          </a:xfrm>
          <a:custGeom>
            <a:avLst/>
            <a:gdLst/>
            <a:ahLst/>
            <a:cxnLst/>
            <a:rect l="l" t="t" r="r" b="b"/>
            <a:pathLst>
              <a:path w="71120" h="89535">
                <a:moveTo>
                  <a:pt x="35355" y="53766"/>
                </a:moveTo>
                <a:lnTo>
                  <a:pt x="43041" y="89098"/>
                </a:lnTo>
                <a:lnTo>
                  <a:pt x="70711" y="0"/>
                </a:lnTo>
                <a:lnTo>
                  <a:pt x="0" y="61446"/>
                </a:lnTo>
                <a:lnTo>
                  <a:pt x="35355" y="53766"/>
                </a:lnTo>
                <a:close/>
              </a:path>
            </a:pathLst>
          </a:custGeom>
          <a:ln w="6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54379" y="4437665"/>
            <a:ext cx="69215" cy="89535"/>
          </a:xfrm>
          <a:custGeom>
            <a:avLst/>
            <a:gdLst/>
            <a:ahLst/>
            <a:cxnLst/>
            <a:rect l="l" t="t" r="r" b="b"/>
            <a:pathLst>
              <a:path w="69214" h="89535">
                <a:moveTo>
                  <a:pt x="0" y="89098"/>
                </a:moveTo>
                <a:lnTo>
                  <a:pt x="27669" y="0"/>
                </a:lnTo>
                <a:lnTo>
                  <a:pt x="33818" y="36868"/>
                </a:lnTo>
                <a:lnTo>
                  <a:pt x="60305" y="36868"/>
                </a:lnTo>
                <a:lnTo>
                  <a:pt x="0" y="89098"/>
                </a:lnTo>
                <a:close/>
              </a:path>
              <a:path w="69214" h="89535">
                <a:moveTo>
                  <a:pt x="60305" y="36868"/>
                </a:moveTo>
                <a:lnTo>
                  <a:pt x="33818" y="36868"/>
                </a:lnTo>
                <a:lnTo>
                  <a:pt x="69174" y="29187"/>
                </a:lnTo>
                <a:lnTo>
                  <a:pt x="60305" y="36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4379" y="4437665"/>
            <a:ext cx="69215" cy="89535"/>
          </a:xfrm>
          <a:custGeom>
            <a:avLst/>
            <a:gdLst/>
            <a:ahLst/>
            <a:cxnLst/>
            <a:rect l="l" t="t" r="r" b="b"/>
            <a:pathLst>
              <a:path w="69214" h="89535">
                <a:moveTo>
                  <a:pt x="33818" y="36868"/>
                </a:moveTo>
                <a:lnTo>
                  <a:pt x="27669" y="0"/>
                </a:lnTo>
                <a:lnTo>
                  <a:pt x="0" y="89098"/>
                </a:lnTo>
                <a:lnTo>
                  <a:pt x="69174" y="29187"/>
                </a:lnTo>
                <a:lnTo>
                  <a:pt x="33818" y="36868"/>
                </a:lnTo>
                <a:close/>
              </a:path>
            </a:pathLst>
          </a:custGeom>
          <a:ln w="6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3895" y="2686428"/>
            <a:ext cx="661035" cy="554990"/>
          </a:xfrm>
          <a:custGeom>
            <a:avLst/>
            <a:gdLst/>
            <a:ahLst/>
            <a:cxnLst/>
            <a:rect l="l" t="t" r="r" b="b"/>
            <a:pathLst>
              <a:path w="661035" h="554989">
                <a:moveTo>
                  <a:pt x="0" y="0"/>
                </a:moveTo>
                <a:lnTo>
                  <a:pt x="660996" y="554558"/>
                </a:lnTo>
              </a:path>
            </a:pathLst>
          </a:custGeom>
          <a:ln w="12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74672" y="2678746"/>
            <a:ext cx="85090" cy="76835"/>
          </a:xfrm>
          <a:custGeom>
            <a:avLst/>
            <a:gdLst/>
            <a:ahLst/>
            <a:cxnLst/>
            <a:rect l="l" t="t" r="r" b="b"/>
            <a:pathLst>
              <a:path w="85089" h="76835">
                <a:moveTo>
                  <a:pt x="52264" y="76808"/>
                </a:moveTo>
                <a:lnTo>
                  <a:pt x="0" y="0"/>
                </a:lnTo>
                <a:lnTo>
                  <a:pt x="84547" y="38404"/>
                </a:lnTo>
                <a:lnTo>
                  <a:pt x="49190" y="41478"/>
                </a:lnTo>
                <a:lnTo>
                  <a:pt x="52264" y="76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74672" y="2678747"/>
            <a:ext cx="85090" cy="76835"/>
          </a:xfrm>
          <a:custGeom>
            <a:avLst/>
            <a:gdLst/>
            <a:ahLst/>
            <a:cxnLst/>
            <a:rect l="l" t="t" r="r" b="b"/>
            <a:pathLst>
              <a:path w="85089" h="76835">
                <a:moveTo>
                  <a:pt x="49190" y="41476"/>
                </a:moveTo>
                <a:lnTo>
                  <a:pt x="84546" y="38404"/>
                </a:lnTo>
                <a:lnTo>
                  <a:pt x="0" y="0"/>
                </a:lnTo>
                <a:lnTo>
                  <a:pt x="52264" y="76808"/>
                </a:lnTo>
                <a:lnTo>
                  <a:pt x="49190" y="41476"/>
                </a:lnTo>
                <a:close/>
              </a:path>
            </a:pathLst>
          </a:custGeom>
          <a:ln w="6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69569" y="3171859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84546" y="78344"/>
                </a:moveTo>
                <a:lnTo>
                  <a:pt x="0" y="39940"/>
                </a:lnTo>
                <a:lnTo>
                  <a:pt x="35354" y="36866"/>
                </a:lnTo>
                <a:lnTo>
                  <a:pt x="32281" y="0"/>
                </a:lnTo>
                <a:lnTo>
                  <a:pt x="84546" y="78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69569" y="3171858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35355" y="36868"/>
                </a:moveTo>
                <a:lnTo>
                  <a:pt x="0" y="39940"/>
                </a:lnTo>
                <a:lnTo>
                  <a:pt x="84546" y="78344"/>
                </a:lnTo>
                <a:lnTo>
                  <a:pt x="32281" y="0"/>
                </a:lnTo>
                <a:lnTo>
                  <a:pt x="35355" y="36868"/>
                </a:lnTo>
                <a:close/>
              </a:path>
            </a:pathLst>
          </a:custGeom>
          <a:ln w="6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31731" y="3849311"/>
            <a:ext cx="204470" cy="625475"/>
          </a:xfrm>
          <a:custGeom>
            <a:avLst/>
            <a:gdLst/>
            <a:ahLst/>
            <a:cxnLst/>
            <a:rect l="l" t="t" r="r" b="b"/>
            <a:pathLst>
              <a:path w="204469" h="625475">
                <a:moveTo>
                  <a:pt x="204447" y="625222"/>
                </a:moveTo>
                <a:lnTo>
                  <a:pt x="0" y="0"/>
                </a:lnTo>
              </a:path>
            </a:pathLst>
          </a:custGeom>
          <a:ln w="12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86990" y="4393116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5" h="92710">
                <a:moveTo>
                  <a:pt x="50265" y="32258"/>
                </a:moveTo>
                <a:lnTo>
                  <a:pt x="32281" y="32258"/>
                </a:lnTo>
                <a:lnTo>
                  <a:pt x="49188" y="0"/>
                </a:lnTo>
                <a:lnTo>
                  <a:pt x="50265" y="32258"/>
                </a:lnTo>
                <a:close/>
              </a:path>
              <a:path w="52705" h="92710">
                <a:moveTo>
                  <a:pt x="52264" y="92170"/>
                </a:moveTo>
                <a:lnTo>
                  <a:pt x="0" y="15361"/>
                </a:lnTo>
                <a:lnTo>
                  <a:pt x="32281" y="32258"/>
                </a:lnTo>
                <a:lnTo>
                  <a:pt x="50265" y="32258"/>
                </a:lnTo>
                <a:lnTo>
                  <a:pt x="52264" y="92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86989" y="4393116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5" h="92710">
                <a:moveTo>
                  <a:pt x="32281" y="32259"/>
                </a:moveTo>
                <a:lnTo>
                  <a:pt x="0" y="15361"/>
                </a:lnTo>
                <a:lnTo>
                  <a:pt x="52264" y="92170"/>
                </a:lnTo>
                <a:lnTo>
                  <a:pt x="49190" y="0"/>
                </a:lnTo>
                <a:lnTo>
                  <a:pt x="32281" y="32259"/>
                </a:lnTo>
                <a:close/>
              </a:path>
            </a:pathLst>
          </a:custGeom>
          <a:ln w="6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27120" y="3837022"/>
            <a:ext cx="52705" cy="93980"/>
          </a:xfrm>
          <a:custGeom>
            <a:avLst/>
            <a:gdLst/>
            <a:ahLst/>
            <a:cxnLst/>
            <a:rect l="l" t="t" r="r" b="b"/>
            <a:pathLst>
              <a:path w="52705" h="93979">
                <a:moveTo>
                  <a:pt x="4611" y="93706"/>
                </a:moveTo>
                <a:lnTo>
                  <a:pt x="0" y="0"/>
                </a:lnTo>
                <a:lnTo>
                  <a:pt x="41812" y="61446"/>
                </a:lnTo>
                <a:lnTo>
                  <a:pt x="19983" y="61446"/>
                </a:lnTo>
                <a:lnTo>
                  <a:pt x="4611" y="93706"/>
                </a:lnTo>
                <a:close/>
              </a:path>
              <a:path w="52705" h="93979">
                <a:moveTo>
                  <a:pt x="52264" y="76807"/>
                </a:moveTo>
                <a:lnTo>
                  <a:pt x="19983" y="61446"/>
                </a:lnTo>
                <a:lnTo>
                  <a:pt x="41812" y="61446"/>
                </a:lnTo>
                <a:lnTo>
                  <a:pt x="52264" y="76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27120" y="3837021"/>
            <a:ext cx="52705" cy="93980"/>
          </a:xfrm>
          <a:custGeom>
            <a:avLst/>
            <a:gdLst/>
            <a:ahLst/>
            <a:cxnLst/>
            <a:rect l="l" t="t" r="r" b="b"/>
            <a:pathLst>
              <a:path w="52705" h="93979">
                <a:moveTo>
                  <a:pt x="19983" y="61446"/>
                </a:moveTo>
                <a:lnTo>
                  <a:pt x="52264" y="76808"/>
                </a:lnTo>
                <a:lnTo>
                  <a:pt x="0" y="0"/>
                </a:lnTo>
                <a:lnTo>
                  <a:pt x="4611" y="93706"/>
                </a:lnTo>
                <a:lnTo>
                  <a:pt x="19983" y="61446"/>
                </a:lnTo>
                <a:close/>
              </a:path>
            </a:pathLst>
          </a:custGeom>
          <a:ln w="6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38372" y="4744899"/>
            <a:ext cx="661035" cy="201295"/>
          </a:xfrm>
          <a:custGeom>
            <a:avLst/>
            <a:gdLst/>
            <a:ahLst/>
            <a:cxnLst/>
            <a:rect l="l" t="t" r="r" b="b"/>
            <a:pathLst>
              <a:path w="661035" h="201295">
                <a:moveTo>
                  <a:pt x="0" y="201238"/>
                </a:moveTo>
                <a:lnTo>
                  <a:pt x="660996" y="0"/>
                </a:lnTo>
              </a:path>
            </a:pathLst>
          </a:custGeom>
          <a:ln w="12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26074" y="4900053"/>
            <a:ext cx="93980" cy="50800"/>
          </a:xfrm>
          <a:custGeom>
            <a:avLst/>
            <a:gdLst/>
            <a:ahLst/>
            <a:cxnLst/>
            <a:rect l="l" t="t" r="r" b="b"/>
            <a:pathLst>
              <a:path w="93980" h="50800">
                <a:moveTo>
                  <a:pt x="0" y="50693"/>
                </a:moveTo>
                <a:lnTo>
                  <a:pt x="78398" y="0"/>
                </a:lnTo>
                <a:lnTo>
                  <a:pt x="61488" y="32259"/>
                </a:lnTo>
                <a:lnTo>
                  <a:pt x="93769" y="49157"/>
                </a:lnTo>
                <a:lnTo>
                  <a:pt x="0" y="5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26074" y="4900053"/>
            <a:ext cx="93980" cy="50800"/>
          </a:xfrm>
          <a:custGeom>
            <a:avLst/>
            <a:gdLst/>
            <a:ahLst/>
            <a:cxnLst/>
            <a:rect l="l" t="t" r="r" b="b"/>
            <a:pathLst>
              <a:path w="93980" h="50800">
                <a:moveTo>
                  <a:pt x="61488" y="32259"/>
                </a:moveTo>
                <a:lnTo>
                  <a:pt x="78397" y="0"/>
                </a:lnTo>
                <a:lnTo>
                  <a:pt x="0" y="50693"/>
                </a:lnTo>
                <a:lnTo>
                  <a:pt x="93769" y="49157"/>
                </a:lnTo>
                <a:lnTo>
                  <a:pt x="61488" y="32259"/>
                </a:lnTo>
                <a:close/>
              </a:path>
            </a:pathLst>
          </a:custGeom>
          <a:ln w="6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17896" y="4741827"/>
            <a:ext cx="93980" cy="50800"/>
          </a:xfrm>
          <a:custGeom>
            <a:avLst/>
            <a:gdLst/>
            <a:ahLst/>
            <a:cxnLst/>
            <a:rect l="l" t="t" r="r" b="b"/>
            <a:pathLst>
              <a:path w="93980" h="50800">
                <a:moveTo>
                  <a:pt x="15372" y="50693"/>
                </a:moveTo>
                <a:lnTo>
                  <a:pt x="32281" y="18434"/>
                </a:lnTo>
                <a:lnTo>
                  <a:pt x="0" y="1536"/>
                </a:lnTo>
                <a:lnTo>
                  <a:pt x="93769" y="0"/>
                </a:lnTo>
                <a:lnTo>
                  <a:pt x="15372" y="5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17897" y="4741827"/>
            <a:ext cx="93980" cy="50800"/>
          </a:xfrm>
          <a:custGeom>
            <a:avLst/>
            <a:gdLst/>
            <a:ahLst/>
            <a:cxnLst/>
            <a:rect l="l" t="t" r="r" b="b"/>
            <a:pathLst>
              <a:path w="93980" h="50800">
                <a:moveTo>
                  <a:pt x="32281" y="18434"/>
                </a:moveTo>
                <a:lnTo>
                  <a:pt x="15372" y="50693"/>
                </a:lnTo>
                <a:lnTo>
                  <a:pt x="93769" y="0"/>
                </a:lnTo>
                <a:lnTo>
                  <a:pt x="0" y="1536"/>
                </a:lnTo>
                <a:lnTo>
                  <a:pt x="32281" y="18434"/>
                </a:lnTo>
                <a:close/>
              </a:path>
            </a:pathLst>
          </a:custGeom>
          <a:ln w="6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34088" y="4367001"/>
            <a:ext cx="1045844" cy="288925"/>
          </a:xfrm>
          <a:custGeom>
            <a:avLst/>
            <a:gdLst/>
            <a:ahLst/>
            <a:cxnLst/>
            <a:rect l="l" t="t" r="r" b="b"/>
            <a:pathLst>
              <a:path w="1045844" h="288925">
                <a:moveTo>
                  <a:pt x="0" y="0"/>
                </a:moveTo>
                <a:lnTo>
                  <a:pt x="1045297" y="288800"/>
                </a:lnTo>
              </a:path>
            </a:pathLst>
          </a:custGeom>
          <a:ln w="12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21791" y="4362394"/>
            <a:ext cx="92710" cy="49530"/>
          </a:xfrm>
          <a:custGeom>
            <a:avLst/>
            <a:gdLst/>
            <a:ahLst/>
            <a:cxnLst/>
            <a:rect l="l" t="t" r="r" b="b"/>
            <a:pathLst>
              <a:path w="92710" h="49529">
                <a:moveTo>
                  <a:pt x="79934" y="49155"/>
                </a:moveTo>
                <a:lnTo>
                  <a:pt x="0" y="1534"/>
                </a:lnTo>
                <a:lnTo>
                  <a:pt x="92230" y="0"/>
                </a:lnTo>
                <a:lnTo>
                  <a:pt x="61488" y="18434"/>
                </a:lnTo>
                <a:lnTo>
                  <a:pt x="79934" y="49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21790" y="4362393"/>
            <a:ext cx="92710" cy="49530"/>
          </a:xfrm>
          <a:custGeom>
            <a:avLst/>
            <a:gdLst/>
            <a:ahLst/>
            <a:cxnLst/>
            <a:rect l="l" t="t" r="r" b="b"/>
            <a:pathLst>
              <a:path w="92710" h="49529">
                <a:moveTo>
                  <a:pt x="61488" y="18434"/>
                </a:moveTo>
                <a:lnTo>
                  <a:pt x="92232" y="0"/>
                </a:lnTo>
                <a:lnTo>
                  <a:pt x="0" y="1536"/>
                </a:lnTo>
                <a:lnTo>
                  <a:pt x="79934" y="49157"/>
                </a:lnTo>
                <a:lnTo>
                  <a:pt x="61488" y="18434"/>
                </a:lnTo>
                <a:close/>
              </a:path>
            </a:pathLst>
          </a:custGeom>
          <a:ln w="6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97913" y="4611253"/>
            <a:ext cx="93980" cy="49530"/>
          </a:xfrm>
          <a:custGeom>
            <a:avLst/>
            <a:gdLst/>
            <a:ahLst/>
            <a:cxnLst/>
            <a:rect l="l" t="t" r="r" b="b"/>
            <a:pathLst>
              <a:path w="93980" h="49529">
                <a:moveTo>
                  <a:pt x="0" y="49157"/>
                </a:moveTo>
                <a:lnTo>
                  <a:pt x="32281" y="30723"/>
                </a:lnTo>
                <a:lnTo>
                  <a:pt x="13834" y="0"/>
                </a:lnTo>
                <a:lnTo>
                  <a:pt x="93770" y="47619"/>
                </a:lnTo>
                <a:lnTo>
                  <a:pt x="0" y="49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97914" y="4611253"/>
            <a:ext cx="93980" cy="49530"/>
          </a:xfrm>
          <a:custGeom>
            <a:avLst/>
            <a:gdLst/>
            <a:ahLst/>
            <a:cxnLst/>
            <a:rect l="l" t="t" r="r" b="b"/>
            <a:pathLst>
              <a:path w="93980" h="49529">
                <a:moveTo>
                  <a:pt x="32281" y="30723"/>
                </a:moveTo>
                <a:lnTo>
                  <a:pt x="0" y="49157"/>
                </a:lnTo>
                <a:lnTo>
                  <a:pt x="93769" y="47621"/>
                </a:lnTo>
                <a:lnTo>
                  <a:pt x="13834" y="0"/>
                </a:lnTo>
                <a:lnTo>
                  <a:pt x="32281" y="30723"/>
                </a:lnTo>
                <a:close/>
              </a:path>
            </a:pathLst>
          </a:custGeom>
          <a:ln w="6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48250" y="4130431"/>
            <a:ext cx="318770" cy="316865"/>
          </a:xfrm>
          <a:custGeom>
            <a:avLst/>
            <a:gdLst/>
            <a:ahLst/>
            <a:cxnLst/>
            <a:rect l="l" t="t" r="r" b="b"/>
            <a:pathLst>
              <a:path w="318769" h="316864">
                <a:moveTo>
                  <a:pt x="190613" y="316451"/>
                </a:moveTo>
                <a:lnTo>
                  <a:pt x="127587" y="316451"/>
                </a:lnTo>
                <a:lnTo>
                  <a:pt x="69174" y="293409"/>
                </a:lnTo>
                <a:lnTo>
                  <a:pt x="44578" y="271902"/>
                </a:lnTo>
                <a:lnTo>
                  <a:pt x="23058" y="247322"/>
                </a:lnTo>
                <a:lnTo>
                  <a:pt x="0" y="188949"/>
                </a:lnTo>
                <a:lnTo>
                  <a:pt x="0" y="127500"/>
                </a:lnTo>
                <a:lnTo>
                  <a:pt x="23058" y="69127"/>
                </a:lnTo>
                <a:lnTo>
                  <a:pt x="44578" y="44549"/>
                </a:lnTo>
                <a:lnTo>
                  <a:pt x="69174" y="23042"/>
                </a:lnTo>
                <a:lnTo>
                  <a:pt x="127587" y="0"/>
                </a:lnTo>
                <a:lnTo>
                  <a:pt x="190613" y="0"/>
                </a:lnTo>
                <a:lnTo>
                  <a:pt x="249028" y="23042"/>
                </a:lnTo>
                <a:lnTo>
                  <a:pt x="273621" y="44549"/>
                </a:lnTo>
                <a:lnTo>
                  <a:pt x="295142" y="69127"/>
                </a:lnTo>
                <a:lnTo>
                  <a:pt x="318200" y="127500"/>
                </a:lnTo>
                <a:lnTo>
                  <a:pt x="318200" y="188949"/>
                </a:lnTo>
                <a:lnTo>
                  <a:pt x="295142" y="247322"/>
                </a:lnTo>
                <a:lnTo>
                  <a:pt x="273621" y="271902"/>
                </a:lnTo>
                <a:lnTo>
                  <a:pt x="249028" y="293409"/>
                </a:lnTo>
                <a:lnTo>
                  <a:pt x="190613" y="3164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48251" y="4130430"/>
            <a:ext cx="318770" cy="316865"/>
          </a:xfrm>
          <a:custGeom>
            <a:avLst/>
            <a:gdLst/>
            <a:ahLst/>
            <a:cxnLst/>
            <a:rect l="l" t="t" r="r" b="b"/>
            <a:pathLst>
              <a:path w="318769" h="316864">
                <a:moveTo>
                  <a:pt x="273621" y="271902"/>
                </a:moveTo>
                <a:lnTo>
                  <a:pt x="249026" y="293409"/>
                </a:lnTo>
                <a:lnTo>
                  <a:pt x="190613" y="316451"/>
                </a:lnTo>
                <a:lnTo>
                  <a:pt x="127587" y="316451"/>
                </a:lnTo>
                <a:lnTo>
                  <a:pt x="69174" y="293409"/>
                </a:lnTo>
                <a:lnTo>
                  <a:pt x="44578" y="271902"/>
                </a:lnTo>
                <a:lnTo>
                  <a:pt x="23058" y="247323"/>
                </a:lnTo>
                <a:lnTo>
                  <a:pt x="0" y="188949"/>
                </a:lnTo>
                <a:lnTo>
                  <a:pt x="0" y="127502"/>
                </a:lnTo>
                <a:lnTo>
                  <a:pt x="23058" y="69127"/>
                </a:lnTo>
                <a:lnTo>
                  <a:pt x="44578" y="44549"/>
                </a:lnTo>
                <a:lnTo>
                  <a:pt x="69174" y="23042"/>
                </a:lnTo>
                <a:lnTo>
                  <a:pt x="127587" y="0"/>
                </a:lnTo>
                <a:lnTo>
                  <a:pt x="190613" y="0"/>
                </a:lnTo>
                <a:lnTo>
                  <a:pt x="249026" y="23042"/>
                </a:lnTo>
                <a:lnTo>
                  <a:pt x="273621" y="44549"/>
                </a:lnTo>
                <a:lnTo>
                  <a:pt x="295142" y="69127"/>
                </a:lnTo>
                <a:lnTo>
                  <a:pt x="318200" y="127502"/>
                </a:lnTo>
                <a:lnTo>
                  <a:pt x="318200" y="188949"/>
                </a:lnTo>
                <a:lnTo>
                  <a:pt x="295142" y="247323"/>
                </a:lnTo>
                <a:lnTo>
                  <a:pt x="273621" y="271902"/>
                </a:lnTo>
                <a:close/>
              </a:path>
            </a:pathLst>
          </a:custGeom>
          <a:ln w="39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05764" y="3456050"/>
            <a:ext cx="320040" cy="316865"/>
          </a:xfrm>
          <a:custGeom>
            <a:avLst/>
            <a:gdLst/>
            <a:ahLst/>
            <a:cxnLst/>
            <a:rect l="l" t="t" r="r" b="b"/>
            <a:pathLst>
              <a:path w="320039" h="316864">
                <a:moveTo>
                  <a:pt x="190613" y="316451"/>
                </a:moveTo>
                <a:lnTo>
                  <a:pt x="129124" y="316451"/>
                </a:lnTo>
                <a:lnTo>
                  <a:pt x="70711" y="293409"/>
                </a:lnTo>
                <a:lnTo>
                  <a:pt x="46116" y="271902"/>
                </a:lnTo>
                <a:lnTo>
                  <a:pt x="24593" y="247322"/>
                </a:lnTo>
                <a:lnTo>
                  <a:pt x="0" y="188949"/>
                </a:lnTo>
                <a:lnTo>
                  <a:pt x="0" y="127502"/>
                </a:lnTo>
                <a:lnTo>
                  <a:pt x="24593" y="69127"/>
                </a:lnTo>
                <a:lnTo>
                  <a:pt x="46116" y="44549"/>
                </a:lnTo>
                <a:lnTo>
                  <a:pt x="70711" y="23041"/>
                </a:lnTo>
                <a:lnTo>
                  <a:pt x="129124" y="0"/>
                </a:lnTo>
                <a:lnTo>
                  <a:pt x="190613" y="0"/>
                </a:lnTo>
                <a:lnTo>
                  <a:pt x="249025" y="23041"/>
                </a:lnTo>
                <a:lnTo>
                  <a:pt x="275159" y="44549"/>
                </a:lnTo>
                <a:lnTo>
                  <a:pt x="296678" y="69127"/>
                </a:lnTo>
                <a:lnTo>
                  <a:pt x="319737" y="127502"/>
                </a:lnTo>
                <a:lnTo>
                  <a:pt x="319737" y="188949"/>
                </a:lnTo>
                <a:lnTo>
                  <a:pt x="296678" y="247322"/>
                </a:lnTo>
                <a:lnTo>
                  <a:pt x="275159" y="271902"/>
                </a:lnTo>
                <a:lnTo>
                  <a:pt x="249025" y="293409"/>
                </a:lnTo>
                <a:lnTo>
                  <a:pt x="190613" y="3164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05764" y="3456050"/>
            <a:ext cx="320040" cy="316865"/>
          </a:xfrm>
          <a:custGeom>
            <a:avLst/>
            <a:gdLst/>
            <a:ahLst/>
            <a:cxnLst/>
            <a:rect l="l" t="t" r="r" b="b"/>
            <a:pathLst>
              <a:path w="320039" h="316864">
                <a:moveTo>
                  <a:pt x="275159" y="271902"/>
                </a:moveTo>
                <a:lnTo>
                  <a:pt x="249026" y="293409"/>
                </a:lnTo>
                <a:lnTo>
                  <a:pt x="190613" y="316451"/>
                </a:lnTo>
                <a:lnTo>
                  <a:pt x="129124" y="316451"/>
                </a:lnTo>
                <a:lnTo>
                  <a:pt x="70711" y="293409"/>
                </a:lnTo>
                <a:lnTo>
                  <a:pt x="46116" y="271902"/>
                </a:lnTo>
                <a:lnTo>
                  <a:pt x="24595" y="247323"/>
                </a:lnTo>
                <a:lnTo>
                  <a:pt x="0" y="188949"/>
                </a:lnTo>
                <a:lnTo>
                  <a:pt x="0" y="127502"/>
                </a:lnTo>
                <a:lnTo>
                  <a:pt x="24595" y="69127"/>
                </a:lnTo>
                <a:lnTo>
                  <a:pt x="46116" y="44549"/>
                </a:lnTo>
                <a:lnTo>
                  <a:pt x="70711" y="23042"/>
                </a:lnTo>
                <a:lnTo>
                  <a:pt x="129124" y="0"/>
                </a:lnTo>
                <a:lnTo>
                  <a:pt x="190613" y="0"/>
                </a:lnTo>
                <a:lnTo>
                  <a:pt x="249026" y="23042"/>
                </a:lnTo>
                <a:lnTo>
                  <a:pt x="275159" y="44549"/>
                </a:lnTo>
                <a:lnTo>
                  <a:pt x="296679" y="69127"/>
                </a:lnTo>
                <a:lnTo>
                  <a:pt x="319737" y="127502"/>
                </a:lnTo>
                <a:lnTo>
                  <a:pt x="319737" y="188949"/>
                </a:lnTo>
                <a:lnTo>
                  <a:pt x="296679" y="247323"/>
                </a:lnTo>
                <a:lnTo>
                  <a:pt x="275159" y="271902"/>
                </a:lnTo>
                <a:close/>
              </a:path>
            </a:pathLst>
          </a:custGeom>
          <a:ln w="39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547369" y="602117"/>
            <a:ext cx="7868284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80"/>
              </a:lnSpc>
              <a:tabLst>
                <a:tab pos="5447030" algn="l"/>
              </a:tabLst>
            </a:pPr>
            <a:r>
              <a:rPr sz="2400" dirty="0"/>
              <a:t>4.6 </a:t>
            </a:r>
            <a:r>
              <a:rPr sz="2400" spc="-5" dirty="0"/>
              <a:t>Integrated </a:t>
            </a:r>
            <a:r>
              <a:rPr sz="2400" spc="-25" dirty="0"/>
              <a:t>Terminal </a:t>
            </a:r>
            <a:r>
              <a:rPr sz="2400" spc="-5" dirty="0"/>
              <a:t>to </a:t>
            </a:r>
            <a:r>
              <a:rPr sz="2400" spc="-45" dirty="0"/>
              <a:t>Avoid </a:t>
            </a:r>
            <a:r>
              <a:rPr sz="2400" spc="-5" dirty="0"/>
              <a:t>Mutual Interference </a:t>
            </a:r>
            <a:r>
              <a:rPr sz="2400" dirty="0"/>
              <a:t>in  case </a:t>
            </a:r>
            <a:r>
              <a:rPr sz="2400" spc="-5" dirty="0"/>
              <a:t>of overlaid </a:t>
            </a:r>
            <a:r>
              <a:rPr sz="2400" dirty="0"/>
              <a:t>coexisting</a:t>
            </a:r>
            <a:r>
              <a:rPr sz="2400" spc="-65" dirty="0"/>
              <a:t> </a:t>
            </a:r>
            <a:r>
              <a:rPr sz="2400" spc="-30" dirty="0"/>
              <a:t>BAN</a:t>
            </a:r>
            <a:r>
              <a:rPr sz="2400" spc="95" dirty="0"/>
              <a:t> </a:t>
            </a:r>
            <a:r>
              <a:rPr sz="2400" dirty="0"/>
              <a:t>and	</a:t>
            </a:r>
            <a:r>
              <a:rPr sz="2400" spc="-5" dirty="0"/>
              <a:t>other</a:t>
            </a:r>
            <a:r>
              <a:rPr sz="2400" spc="-90" dirty="0"/>
              <a:t> </a:t>
            </a:r>
            <a:r>
              <a:rPr sz="2400" spc="-5" dirty="0"/>
              <a:t>Radios  </a:t>
            </a:r>
            <a:r>
              <a:rPr sz="2400" dirty="0"/>
              <a:t>such as </a:t>
            </a:r>
            <a:r>
              <a:rPr sz="2400" spc="-15" dirty="0"/>
              <a:t>UWB-BAN </a:t>
            </a:r>
            <a:r>
              <a:rPr sz="2400" dirty="0"/>
              <a:t>and</a:t>
            </a:r>
            <a:r>
              <a:rPr sz="2400" spc="-25" dirty="0"/>
              <a:t> </a:t>
            </a:r>
            <a:r>
              <a:rPr sz="2400" dirty="0"/>
              <a:t>4G/5G</a:t>
            </a:r>
            <a:endParaRPr sz="2400"/>
          </a:p>
        </p:txBody>
      </p:sp>
      <p:sp>
        <p:nvSpPr>
          <p:cNvPr id="69" name="フッター プレースホルダー 68">
            <a:extLst>
              <a:ext uri="{FF2B5EF4-FFF2-40B4-BE49-F238E27FC236}">
                <a16:creationId xmlns:a16="http://schemas.microsoft.com/office/drawing/2014/main" id="{67302909-3782-43BB-9F20-7565017E8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64" name="object 64"/>
          <p:cNvSpPr txBox="1"/>
          <p:nvPr/>
        </p:nvSpPr>
        <p:spPr>
          <a:xfrm>
            <a:off x="175479" y="6243813"/>
            <a:ext cx="41954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2047-3338 (Online)  , </a:t>
            </a:r>
            <a:r>
              <a:rPr sz="1200" spc="-20" dirty="0">
                <a:latin typeface="Arial"/>
                <a:cs typeface="Arial"/>
              </a:rPr>
              <a:t>Vol. </a:t>
            </a:r>
            <a:r>
              <a:rPr sz="1200" spc="-35" dirty="0">
                <a:latin typeface="Arial"/>
                <a:cs typeface="Arial"/>
              </a:rPr>
              <a:t>11, </a:t>
            </a:r>
            <a:r>
              <a:rPr sz="1200" dirty="0">
                <a:latin typeface="Arial"/>
                <a:cs typeface="Arial"/>
              </a:rPr>
              <a:t>Issue 02, pp.8-15,  </a:t>
            </a:r>
            <a:r>
              <a:rPr sz="1200" spc="-5" dirty="0">
                <a:latin typeface="Arial"/>
                <a:cs typeface="Arial"/>
              </a:rPr>
              <a:t>March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5479" y="4872690"/>
            <a:ext cx="8888730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26160" algn="ctr">
              <a:lnSpc>
                <a:spcPct val="100000"/>
              </a:lnSpc>
            </a:pPr>
            <a:r>
              <a:rPr sz="1800" spc="5" dirty="0">
                <a:latin typeface="Times New Roman"/>
                <a:cs typeface="Times New Roman"/>
              </a:rPr>
              <a:t>Integrated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Terminal</a:t>
            </a:r>
            <a:endParaRPr sz="1800">
              <a:latin typeface="Times New Roman"/>
              <a:cs typeface="Times New Roman"/>
            </a:endParaRPr>
          </a:p>
          <a:p>
            <a:pPr marL="3015615">
              <a:lnSpc>
                <a:spcPct val="100000"/>
              </a:lnSpc>
              <a:spcBef>
                <a:spcPts val="115"/>
              </a:spcBef>
            </a:pPr>
            <a:r>
              <a:rPr sz="1800" spc="5" dirty="0">
                <a:latin typeface="Times New Roman"/>
                <a:cs typeface="Times New Roman"/>
              </a:rPr>
              <a:t>= (Cellular </a:t>
            </a:r>
            <a:r>
              <a:rPr sz="1800" spc="-10" dirty="0">
                <a:latin typeface="Times New Roman"/>
                <a:cs typeface="Times New Roman"/>
              </a:rPr>
              <a:t>Terminal </a:t>
            </a:r>
            <a:r>
              <a:rPr sz="1800" spc="5" dirty="0">
                <a:latin typeface="Times New Roman"/>
                <a:cs typeface="Times New Roman"/>
              </a:rPr>
              <a:t>+ BAN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Coordinator)</a:t>
            </a:r>
            <a:endParaRPr sz="1800">
              <a:latin typeface="Times New Roman"/>
              <a:cs typeface="Times New Roman"/>
            </a:endParaRPr>
          </a:p>
          <a:p>
            <a:pPr marL="301561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= (Primary User + Secondary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BS)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200" spc="-10" dirty="0">
                <a:latin typeface="Arial"/>
                <a:cs typeface="Arial"/>
              </a:rPr>
              <a:t>M. Kim, </a:t>
            </a:r>
            <a:r>
              <a:rPr sz="1200" spc="-70" dirty="0">
                <a:latin typeface="Arial"/>
                <a:cs typeface="Arial"/>
              </a:rPr>
              <a:t>T. </a:t>
            </a:r>
            <a:r>
              <a:rPr sz="1200" dirty="0">
                <a:latin typeface="Arial"/>
                <a:cs typeface="Arial"/>
              </a:rPr>
              <a:t>Kobayashi, </a:t>
            </a:r>
            <a:r>
              <a:rPr sz="1200" spc="-5" dirty="0">
                <a:latin typeface="Arial"/>
                <a:cs typeface="Arial"/>
              </a:rPr>
              <a:t>C.Sugimoto, R Kohno, ”Transmission </a:t>
            </a:r>
            <a:r>
              <a:rPr sz="1200" spc="-10" dirty="0">
                <a:latin typeface="Arial"/>
                <a:cs typeface="Arial"/>
              </a:rPr>
              <a:t>Power </a:t>
            </a:r>
            <a:r>
              <a:rPr sz="1200" spc="-5" dirty="0">
                <a:latin typeface="Arial"/>
                <a:cs typeface="Arial"/>
              </a:rPr>
              <a:t>Control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20" dirty="0">
                <a:latin typeface="Arial"/>
                <a:cs typeface="Arial"/>
              </a:rPr>
              <a:t>UWB </a:t>
            </a:r>
            <a:r>
              <a:rPr sz="1200" spc="10" dirty="0">
                <a:latin typeface="Arial"/>
                <a:cs typeface="Arial"/>
              </a:rPr>
              <a:t>-WBAN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Avoidance </a:t>
            </a:r>
            <a:r>
              <a:rPr sz="1200" dirty="0">
                <a:latin typeface="Arial"/>
                <a:cs typeface="Arial"/>
              </a:rPr>
              <a:t>of Interference to Cellular  </a:t>
            </a:r>
            <a:r>
              <a:rPr sz="1200" spc="-5" dirty="0">
                <a:latin typeface="Arial"/>
                <a:cs typeface="Arial"/>
              </a:rPr>
              <a:t>Networks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Using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Integrated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Terminal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Both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Networks,”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International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Journal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Computer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Science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Telecommunications,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ISSN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3">
            <a:extLst>
              <a:ext uri="{FF2B5EF4-FFF2-40B4-BE49-F238E27FC236}">
                <a16:creationId xmlns:a16="http://schemas.microsoft.com/office/drawing/2014/main" id="{8AA86CF5-7A80-4D54-AE79-665CDEC9D04D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">
            <a:extLst>
              <a:ext uri="{FF2B5EF4-FFF2-40B4-BE49-F238E27FC236}">
                <a16:creationId xmlns:a16="http://schemas.microsoft.com/office/drawing/2014/main" id="{02EB1167-660E-4CB6-857C-13C2A9A8B918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">
            <a:extLst>
              <a:ext uri="{FF2B5EF4-FFF2-40B4-BE49-F238E27FC236}">
                <a16:creationId xmlns:a16="http://schemas.microsoft.com/office/drawing/2014/main" id="{D023D4A9-60BA-458D-B5B9-F9D04DA37FDF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3" name="スライド番号プレースホルダー 62">
            <a:extLst>
              <a:ext uri="{FF2B5EF4-FFF2-40B4-BE49-F238E27FC236}">
                <a16:creationId xmlns:a16="http://schemas.microsoft.com/office/drawing/2014/main" id="{AC029674-0197-28CA-7F93-31F17CF4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39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4390" y="2642298"/>
            <a:ext cx="792162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1. </a:t>
            </a:r>
            <a:r>
              <a:rPr sz="2400" b="1" spc="-5" dirty="0">
                <a:latin typeface="Arial"/>
                <a:cs typeface="Arial"/>
              </a:rPr>
              <a:t>Demand for </a:t>
            </a:r>
            <a:r>
              <a:rPr sz="2400" b="1" spc="-20" dirty="0">
                <a:latin typeface="Arial"/>
                <a:cs typeface="Arial"/>
              </a:rPr>
              <a:t>WBAN </a:t>
            </a:r>
            <a:r>
              <a:rPr sz="2400" b="1" spc="-5" dirty="0">
                <a:latin typeface="Arial"/>
                <a:cs typeface="Arial"/>
              </a:rPr>
              <a:t>for </a:t>
            </a:r>
            <a:r>
              <a:rPr sz="2400" b="1" dirty="0">
                <a:latin typeface="Arial"/>
                <a:cs typeface="Arial"/>
              </a:rPr>
              <a:t>Emergent Medical </a:t>
            </a:r>
            <a:r>
              <a:rPr sz="2400" b="1" spc="-5" dirty="0">
                <a:latin typeface="Arial"/>
                <a:cs typeface="Arial"/>
              </a:rPr>
              <a:t>Healthcare  Use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Huge </a:t>
            </a:r>
            <a:r>
              <a:rPr sz="2400" b="1" dirty="0">
                <a:latin typeface="Arial"/>
                <a:cs typeface="Arial"/>
              </a:rPr>
              <a:t>Market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spc="-20" dirty="0">
                <a:latin typeface="Arial"/>
                <a:cs typeface="Arial"/>
              </a:rPr>
              <a:t>Automotive</a:t>
            </a:r>
            <a:r>
              <a:rPr sz="2400" b="1" spc="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4929F91B-053A-45A7-89A9-F2A8E18E2A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562600" y="6481822"/>
            <a:ext cx="3353029" cy="179536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z="1200" b="1" spc="-10"/>
              <a:t>Ryuji Kohno’(, Takumi Kobayashi (YNU/YRP-IAI)</a:t>
            </a:r>
            <a:endParaRPr lang="en-US" sz="1200" b="1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4364291" y="6474100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4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46903B9-A326-40A4-954B-62B08BF2BA5D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802.15-21-0</a:t>
            </a:r>
            <a:r>
              <a:rPr lang="en-US" sz="1400" b="1" spc="-15" dirty="0">
                <a:latin typeface="Arial"/>
                <a:cs typeface="Arial"/>
              </a:rPr>
              <a:t>389-00-06ma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5A7B114-ACA4-4308-9B28-C0C2FF7D7D38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1B0BE85D-93BC-4A39-A83B-2E8A6CAF8FCE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53391D0-7EA3-8CD0-9460-D3701F3E53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4</a:t>
            </a:fld>
            <a:endParaRPr lang="en-US" altLang="ja-JP"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671" y="576071"/>
            <a:ext cx="8823959" cy="576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15" y="665020"/>
            <a:ext cx="841311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612775" algn="l"/>
                <a:tab pos="5068570" algn="l"/>
              </a:tabLst>
            </a:pPr>
            <a:r>
              <a:rPr sz="2000" spc="-10" dirty="0">
                <a:latin typeface="Meiryo UI"/>
                <a:cs typeface="Meiryo UI"/>
              </a:rPr>
              <a:t>4.7	</a:t>
            </a:r>
            <a:r>
              <a:rPr sz="2000" spc="-20" dirty="0">
                <a:latin typeface="Meiryo UI"/>
                <a:cs typeface="Meiryo UI"/>
              </a:rPr>
              <a:t>ICT </a:t>
            </a:r>
            <a:r>
              <a:rPr sz="2000" spc="-10" dirty="0">
                <a:latin typeface="Meiryo UI"/>
                <a:cs typeface="Meiryo UI"/>
              </a:rPr>
              <a:t>&amp; Data </a:t>
            </a:r>
            <a:r>
              <a:rPr sz="2000" spc="-15" dirty="0">
                <a:latin typeface="Meiryo UI"/>
                <a:cs typeface="Meiryo UI"/>
              </a:rPr>
              <a:t>Science</a:t>
            </a:r>
            <a:r>
              <a:rPr sz="2000" spc="210" dirty="0">
                <a:latin typeface="Meiryo UI"/>
                <a:cs typeface="Meiryo UI"/>
              </a:rPr>
              <a:t> </a:t>
            </a:r>
            <a:r>
              <a:rPr sz="2000" spc="-15" dirty="0">
                <a:latin typeface="Meiryo UI"/>
                <a:cs typeface="Meiryo UI"/>
              </a:rPr>
              <a:t>Platform</a:t>
            </a:r>
            <a:r>
              <a:rPr sz="2000" spc="80" dirty="0">
                <a:latin typeface="Meiryo UI"/>
                <a:cs typeface="Meiryo UI"/>
              </a:rPr>
              <a:t> </a:t>
            </a:r>
            <a:r>
              <a:rPr sz="2000" spc="-20" dirty="0">
                <a:latin typeface="Meiryo UI"/>
                <a:cs typeface="Meiryo UI"/>
              </a:rPr>
              <a:t>for	</a:t>
            </a:r>
            <a:r>
              <a:rPr sz="2000" spc="-15" dirty="0">
                <a:latin typeface="Meiryo UI"/>
                <a:cs typeface="Meiryo UI"/>
              </a:rPr>
              <a:t>Infrastructure</a:t>
            </a:r>
            <a:r>
              <a:rPr sz="2000" spc="80" dirty="0">
                <a:latin typeface="Meiryo UI"/>
                <a:cs typeface="Meiryo UI"/>
              </a:rPr>
              <a:t> </a:t>
            </a:r>
            <a:r>
              <a:rPr sz="2000" spc="-15" dirty="0">
                <a:latin typeface="Meiryo UI"/>
                <a:cs typeface="Meiryo UI"/>
              </a:rPr>
              <a:t>with </a:t>
            </a:r>
            <a:r>
              <a:rPr sz="2000" spc="-5" dirty="0">
                <a:latin typeface="Meiryo UI"/>
                <a:cs typeface="Meiryo UI"/>
              </a:rPr>
              <a:t>BAN,  </a:t>
            </a:r>
            <a:r>
              <a:rPr sz="2000" spc="-15" dirty="0">
                <a:latin typeface="Meiryo UI"/>
                <a:cs typeface="Meiryo UI"/>
              </a:rPr>
              <a:t>5G/6G Cloud, and </a:t>
            </a:r>
            <a:r>
              <a:rPr sz="2000" spc="-10" dirty="0">
                <a:latin typeface="Meiryo UI"/>
                <a:cs typeface="Meiryo UI"/>
              </a:rPr>
              <a:t>Data Servers Based on </a:t>
            </a:r>
            <a:r>
              <a:rPr sz="2000" spc="-15" dirty="0">
                <a:latin typeface="Meiryo UI"/>
                <a:cs typeface="Meiryo UI"/>
              </a:rPr>
              <a:t>Regulatory</a:t>
            </a:r>
            <a:r>
              <a:rPr sz="2000" spc="409" dirty="0">
                <a:latin typeface="Meiryo UI"/>
                <a:cs typeface="Meiryo UI"/>
              </a:rPr>
              <a:t> </a:t>
            </a:r>
            <a:r>
              <a:rPr sz="2000" spc="-15" dirty="0">
                <a:latin typeface="Meiryo UI"/>
                <a:cs typeface="Meiryo UI"/>
              </a:rPr>
              <a:t>Science</a:t>
            </a:r>
            <a:endParaRPr sz="2000" dirty="0">
              <a:latin typeface="Meiryo UI"/>
              <a:cs typeface="Meiryo UI"/>
            </a:endParaRPr>
          </a:p>
        </p:txBody>
      </p:sp>
      <p:sp>
        <p:nvSpPr>
          <p:cNvPr id="218" name="フッター プレースホルダー 217">
            <a:extLst>
              <a:ext uri="{FF2B5EF4-FFF2-40B4-BE49-F238E27FC236}">
                <a16:creationId xmlns:a16="http://schemas.microsoft.com/office/drawing/2014/main" id="{603DFE58-4BFA-4321-AA92-7DC6FCD8020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214" name="object 2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/>
              <a:t>July 2022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776471" y="2060448"/>
            <a:ext cx="1164335" cy="987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2503" y="3285744"/>
            <a:ext cx="685799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133" y="1724469"/>
            <a:ext cx="3229229" cy="19429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9133" y="4356582"/>
            <a:ext cx="1330509" cy="928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69446" y="3710472"/>
            <a:ext cx="857885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3G, 4G,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5G</a:t>
            </a:r>
            <a:endParaRPr sz="1200">
              <a:latin typeface="Arial"/>
              <a:cs typeface="Arial"/>
            </a:endParaRPr>
          </a:p>
          <a:p>
            <a:pPr marL="12700" marR="278130" algn="just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and </a:t>
            </a:r>
            <a:r>
              <a:rPr sz="1200" b="1" dirty="0">
                <a:latin typeface="Arial"/>
                <a:cs typeface="Arial"/>
              </a:rPr>
              <a:t>6G  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ll</a:t>
            </a:r>
            <a:r>
              <a:rPr sz="1200" b="1" spc="-1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5" dirty="0">
                <a:latin typeface="Arial"/>
                <a:cs typeface="Arial"/>
              </a:rPr>
              <a:t>r  </a:t>
            </a:r>
            <a:r>
              <a:rPr sz="1200" b="1" dirty="0">
                <a:latin typeface="Arial"/>
                <a:cs typeface="Arial"/>
              </a:rPr>
              <a:t>Wi-Fi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WiMAX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56304" y="4376928"/>
            <a:ext cx="996695" cy="697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5276" y="2510027"/>
            <a:ext cx="332740" cy="198120"/>
          </a:xfrm>
          <a:custGeom>
            <a:avLst/>
            <a:gdLst/>
            <a:ahLst/>
            <a:cxnLst/>
            <a:rect l="l" t="t" r="r" b="b"/>
            <a:pathLst>
              <a:path w="332739" h="198119">
                <a:moveTo>
                  <a:pt x="233172" y="0"/>
                </a:moveTo>
                <a:lnTo>
                  <a:pt x="233172" y="49529"/>
                </a:lnTo>
                <a:lnTo>
                  <a:pt x="0" y="49529"/>
                </a:lnTo>
                <a:lnTo>
                  <a:pt x="0" y="148589"/>
                </a:lnTo>
                <a:lnTo>
                  <a:pt x="233172" y="148589"/>
                </a:lnTo>
                <a:lnTo>
                  <a:pt x="233172" y="198119"/>
                </a:lnTo>
                <a:lnTo>
                  <a:pt x="332232" y="99059"/>
                </a:lnTo>
                <a:lnTo>
                  <a:pt x="2331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5276" y="2510027"/>
            <a:ext cx="332740" cy="198120"/>
          </a:xfrm>
          <a:custGeom>
            <a:avLst/>
            <a:gdLst/>
            <a:ahLst/>
            <a:cxnLst/>
            <a:rect l="l" t="t" r="r" b="b"/>
            <a:pathLst>
              <a:path w="332739" h="198119">
                <a:moveTo>
                  <a:pt x="0" y="49529"/>
                </a:moveTo>
                <a:lnTo>
                  <a:pt x="233172" y="49529"/>
                </a:lnTo>
                <a:lnTo>
                  <a:pt x="233172" y="0"/>
                </a:lnTo>
                <a:lnTo>
                  <a:pt x="332232" y="99059"/>
                </a:lnTo>
                <a:lnTo>
                  <a:pt x="233172" y="198119"/>
                </a:lnTo>
                <a:lnTo>
                  <a:pt x="233172" y="148589"/>
                </a:lnTo>
                <a:lnTo>
                  <a:pt x="0" y="148589"/>
                </a:lnTo>
                <a:lnTo>
                  <a:pt x="0" y="4952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5276" y="3503676"/>
            <a:ext cx="332740" cy="201295"/>
          </a:xfrm>
          <a:custGeom>
            <a:avLst/>
            <a:gdLst/>
            <a:ahLst/>
            <a:cxnLst/>
            <a:rect l="l" t="t" r="r" b="b"/>
            <a:pathLst>
              <a:path w="332739" h="201295">
                <a:moveTo>
                  <a:pt x="231647" y="0"/>
                </a:moveTo>
                <a:lnTo>
                  <a:pt x="231647" y="50291"/>
                </a:lnTo>
                <a:lnTo>
                  <a:pt x="0" y="50291"/>
                </a:lnTo>
                <a:lnTo>
                  <a:pt x="0" y="150875"/>
                </a:lnTo>
                <a:lnTo>
                  <a:pt x="231647" y="150875"/>
                </a:lnTo>
                <a:lnTo>
                  <a:pt x="231647" y="201167"/>
                </a:lnTo>
                <a:lnTo>
                  <a:pt x="332232" y="100583"/>
                </a:lnTo>
                <a:lnTo>
                  <a:pt x="2316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75276" y="3503676"/>
            <a:ext cx="332740" cy="201295"/>
          </a:xfrm>
          <a:custGeom>
            <a:avLst/>
            <a:gdLst/>
            <a:ahLst/>
            <a:cxnLst/>
            <a:rect l="l" t="t" r="r" b="b"/>
            <a:pathLst>
              <a:path w="332739" h="201295">
                <a:moveTo>
                  <a:pt x="0" y="50291"/>
                </a:moveTo>
                <a:lnTo>
                  <a:pt x="231647" y="50291"/>
                </a:lnTo>
                <a:lnTo>
                  <a:pt x="231647" y="0"/>
                </a:lnTo>
                <a:lnTo>
                  <a:pt x="332232" y="100583"/>
                </a:lnTo>
                <a:lnTo>
                  <a:pt x="231647" y="201167"/>
                </a:lnTo>
                <a:lnTo>
                  <a:pt x="231647" y="150875"/>
                </a:lnTo>
                <a:lnTo>
                  <a:pt x="0" y="150875"/>
                </a:lnTo>
                <a:lnTo>
                  <a:pt x="0" y="502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2332" y="4637532"/>
            <a:ext cx="332740" cy="198120"/>
          </a:xfrm>
          <a:custGeom>
            <a:avLst/>
            <a:gdLst/>
            <a:ahLst/>
            <a:cxnLst/>
            <a:rect l="l" t="t" r="r" b="b"/>
            <a:pathLst>
              <a:path w="332739" h="198120">
                <a:moveTo>
                  <a:pt x="233172" y="0"/>
                </a:moveTo>
                <a:lnTo>
                  <a:pt x="233172" y="49530"/>
                </a:lnTo>
                <a:lnTo>
                  <a:pt x="0" y="49530"/>
                </a:lnTo>
                <a:lnTo>
                  <a:pt x="0" y="148590"/>
                </a:lnTo>
                <a:lnTo>
                  <a:pt x="233172" y="148590"/>
                </a:lnTo>
                <a:lnTo>
                  <a:pt x="233172" y="198120"/>
                </a:lnTo>
                <a:lnTo>
                  <a:pt x="332232" y="99060"/>
                </a:lnTo>
                <a:lnTo>
                  <a:pt x="2331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2332" y="4637532"/>
            <a:ext cx="332740" cy="198120"/>
          </a:xfrm>
          <a:custGeom>
            <a:avLst/>
            <a:gdLst/>
            <a:ahLst/>
            <a:cxnLst/>
            <a:rect l="l" t="t" r="r" b="b"/>
            <a:pathLst>
              <a:path w="332739" h="198120">
                <a:moveTo>
                  <a:pt x="0" y="49530"/>
                </a:moveTo>
                <a:lnTo>
                  <a:pt x="233172" y="49530"/>
                </a:lnTo>
                <a:lnTo>
                  <a:pt x="233172" y="0"/>
                </a:lnTo>
                <a:lnTo>
                  <a:pt x="332232" y="99060"/>
                </a:lnTo>
                <a:lnTo>
                  <a:pt x="233172" y="198120"/>
                </a:lnTo>
                <a:lnTo>
                  <a:pt x="233172" y="148590"/>
                </a:lnTo>
                <a:lnTo>
                  <a:pt x="0" y="148590"/>
                </a:lnTo>
                <a:lnTo>
                  <a:pt x="0" y="4953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9273" y="4020469"/>
            <a:ext cx="313055" cy="246379"/>
          </a:xfrm>
          <a:custGeom>
            <a:avLst/>
            <a:gdLst/>
            <a:ahLst/>
            <a:cxnLst/>
            <a:rect l="l" t="t" r="r" b="b"/>
            <a:pathLst>
              <a:path w="313054" h="246379">
                <a:moveTo>
                  <a:pt x="176453" y="0"/>
                </a:moveTo>
                <a:lnTo>
                  <a:pt x="201422" y="43243"/>
                </a:lnTo>
                <a:lnTo>
                  <a:pt x="0" y="159537"/>
                </a:lnTo>
                <a:lnTo>
                  <a:pt x="49936" y="246037"/>
                </a:lnTo>
                <a:lnTo>
                  <a:pt x="251358" y="129743"/>
                </a:lnTo>
                <a:lnTo>
                  <a:pt x="287918" y="129743"/>
                </a:lnTo>
                <a:lnTo>
                  <a:pt x="312889" y="36563"/>
                </a:lnTo>
                <a:lnTo>
                  <a:pt x="176453" y="0"/>
                </a:lnTo>
                <a:close/>
              </a:path>
              <a:path w="313054" h="246379">
                <a:moveTo>
                  <a:pt x="287918" y="129743"/>
                </a:moveTo>
                <a:lnTo>
                  <a:pt x="251358" y="129743"/>
                </a:lnTo>
                <a:lnTo>
                  <a:pt x="276326" y="172999"/>
                </a:lnTo>
                <a:lnTo>
                  <a:pt x="287918" y="1297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9273" y="4020469"/>
            <a:ext cx="313055" cy="246379"/>
          </a:xfrm>
          <a:custGeom>
            <a:avLst/>
            <a:gdLst/>
            <a:ahLst/>
            <a:cxnLst/>
            <a:rect l="l" t="t" r="r" b="b"/>
            <a:pathLst>
              <a:path w="313054" h="246379">
                <a:moveTo>
                  <a:pt x="0" y="159537"/>
                </a:moveTo>
                <a:lnTo>
                  <a:pt x="201422" y="43243"/>
                </a:lnTo>
                <a:lnTo>
                  <a:pt x="176453" y="0"/>
                </a:lnTo>
                <a:lnTo>
                  <a:pt x="312889" y="36563"/>
                </a:lnTo>
                <a:lnTo>
                  <a:pt x="276326" y="172999"/>
                </a:lnTo>
                <a:lnTo>
                  <a:pt x="251358" y="129743"/>
                </a:lnTo>
                <a:lnTo>
                  <a:pt x="49936" y="246037"/>
                </a:lnTo>
                <a:lnTo>
                  <a:pt x="0" y="1595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00773" y="3092289"/>
            <a:ext cx="72136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Cloud  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etw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spc="0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97092" y="2381873"/>
            <a:ext cx="313055" cy="246379"/>
          </a:xfrm>
          <a:custGeom>
            <a:avLst/>
            <a:gdLst/>
            <a:ahLst/>
            <a:cxnLst/>
            <a:rect l="l" t="t" r="r" b="b"/>
            <a:pathLst>
              <a:path w="313054" h="246380">
                <a:moveTo>
                  <a:pt x="49936" y="0"/>
                </a:moveTo>
                <a:lnTo>
                  <a:pt x="0" y="86499"/>
                </a:lnTo>
                <a:lnTo>
                  <a:pt x="201422" y="202793"/>
                </a:lnTo>
                <a:lnTo>
                  <a:pt x="176453" y="246037"/>
                </a:lnTo>
                <a:lnTo>
                  <a:pt x="312889" y="209473"/>
                </a:lnTo>
                <a:lnTo>
                  <a:pt x="287918" y="116293"/>
                </a:lnTo>
                <a:lnTo>
                  <a:pt x="251358" y="116293"/>
                </a:lnTo>
                <a:lnTo>
                  <a:pt x="49936" y="0"/>
                </a:lnTo>
                <a:close/>
              </a:path>
              <a:path w="313054" h="246380">
                <a:moveTo>
                  <a:pt x="276326" y="73037"/>
                </a:moveTo>
                <a:lnTo>
                  <a:pt x="251358" y="116293"/>
                </a:lnTo>
                <a:lnTo>
                  <a:pt x="287918" y="116293"/>
                </a:lnTo>
                <a:lnTo>
                  <a:pt x="276326" y="730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97092" y="2381873"/>
            <a:ext cx="313055" cy="246379"/>
          </a:xfrm>
          <a:custGeom>
            <a:avLst/>
            <a:gdLst/>
            <a:ahLst/>
            <a:cxnLst/>
            <a:rect l="l" t="t" r="r" b="b"/>
            <a:pathLst>
              <a:path w="313054" h="246380">
                <a:moveTo>
                  <a:pt x="0" y="86499"/>
                </a:moveTo>
                <a:lnTo>
                  <a:pt x="201422" y="202793"/>
                </a:lnTo>
                <a:lnTo>
                  <a:pt x="176453" y="246037"/>
                </a:lnTo>
                <a:lnTo>
                  <a:pt x="312889" y="209473"/>
                </a:lnTo>
                <a:lnTo>
                  <a:pt x="276326" y="73037"/>
                </a:lnTo>
                <a:lnTo>
                  <a:pt x="251358" y="116293"/>
                </a:lnTo>
                <a:lnTo>
                  <a:pt x="49936" y="0"/>
                </a:lnTo>
                <a:lnTo>
                  <a:pt x="0" y="864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18205" y="3578855"/>
            <a:ext cx="83946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IEEE802.15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85872" y="2889246"/>
            <a:ext cx="8261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Coordinator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19346" y="2900676"/>
            <a:ext cx="6477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nd</a:t>
            </a:r>
            <a:r>
              <a:rPr sz="1200" spc="-25" dirty="0">
                <a:latin typeface="Arial"/>
                <a:cs typeface="Arial"/>
              </a:rPr>
              <a:t>o</a:t>
            </a:r>
            <a:r>
              <a:rPr sz="1200" spc="-3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0482" y="3871311"/>
            <a:ext cx="5556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nd</a:t>
            </a:r>
            <a:r>
              <a:rPr sz="1200" spc="5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spc="1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3232" y="5144613"/>
            <a:ext cx="28321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90878" y="1666833"/>
            <a:ext cx="1179830" cy="4434205"/>
          </a:xfrm>
          <a:custGeom>
            <a:avLst/>
            <a:gdLst/>
            <a:ahLst/>
            <a:cxnLst/>
            <a:rect l="l" t="t" r="r" b="b"/>
            <a:pathLst>
              <a:path w="1179829" h="4434205">
                <a:moveTo>
                  <a:pt x="388250" y="4030872"/>
                </a:moveTo>
                <a:lnTo>
                  <a:pt x="362652" y="4036872"/>
                </a:lnTo>
                <a:lnTo>
                  <a:pt x="337451" y="4035742"/>
                </a:lnTo>
                <a:lnTo>
                  <a:pt x="312789" y="4027780"/>
                </a:lnTo>
                <a:lnTo>
                  <a:pt x="265647" y="3992556"/>
                </a:lnTo>
                <a:lnTo>
                  <a:pt x="222363" y="3933582"/>
                </a:lnTo>
                <a:lnTo>
                  <a:pt x="202523" y="3895933"/>
                </a:lnTo>
                <a:lnTo>
                  <a:pt x="184074" y="3853241"/>
                </a:lnTo>
                <a:lnTo>
                  <a:pt x="167157" y="3805803"/>
                </a:lnTo>
                <a:lnTo>
                  <a:pt x="151914" y="3753918"/>
                </a:lnTo>
                <a:lnTo>
                  <a:pt x="138488" y="3697883"/>
                </a:lnTo>
                <a:lnTo>
                  <a:pt x="127021" y="3637995"/>
                </a:lnTo>
                <a:lnTo>
                  <a:pt x="117654" y="3574554"/>
                </a:lnTo>
                <a:lnTo>
                  <a:pt x="110529" y="3507857"/>
                </a:lnTo>
                <a:lnTo>
                  <a:pt x="105789" y="3438202"/>
                </a:lnTo>
                <a:lnTo>
                  <a:pt x="103963" y="3386968"/>
                </a:lnTo>
                <a:lnTo>
                  <a:pt x="103521" y="3335750"/>
                </a:lnTo>
                <a:lnTo>
                  <a:pt x="104448" y="3284754"/>
                </a:lnTo>
                <a:lnTo>
                  <a:pt x="106728" y="3234183"/>
                </a:lnTo>
                <a:lnTo>
                  <a:pt x="110348" y="3184245"/>
                </a:lnTo>
                <a:lnTo>
                  <a:pt x="115292" y="3135144"/>
                </a:lnTo>
                <a:lnTo>
                  <a:pt x="121546" y="3087086"/>
                </a:lnTo>
                <a:lnTo>
                  <a:pt x="129093" y="3040276"/>
                </a:lnTo>
                <a:lnTo>
                  <a:pt x="137920" y="2994921"/>
                </a:lnTo>
                <a:lnTo>
                  <a:pt x="119371" y="2964143"/>
                </a:lnTo>
                <a:lnTo>
                  <a:pt x="102473" y="2928766"/>
                </a:lnTo>
                <a:lnTo>
                  <a:pt x="87274" y="2889242"/>
                </a:lnTo>
                <a:lnTo>
                  <a:pt x="73827" y="2846021"/>
                </a:lnTo>
                <a:lnTo>
                  <a:pt x="62180" y="2799555"/>
                </a:lnTo>
                <a:lnTo>
                  <a:pt x="52383" y="2750294"/>
                </a:lnTo>
                <a:lnTo>
                  <a:pt x="44488" y="2698690"/>
                </a:lnTo>
                <a:lnTo>
                  <a:pt x="38543" y="2645194"/>
                </a:lnTo>
                <a:lnTo>
                  <a:pt x="34599" y="2590256"/>
                </a:lnTo>
                <a:lnTo>
                  <a:pt x="32707" y="2534327"/>
                </a:lnTo>
                <a:lnTo>
                  <a:pt x="32915" y="2477860"/>
                </a:lnTo>
                <a:lnTo>
                  <a:pt x="35275" y="2421304"/>
                </a:lnTo>
                <a:lnTo>
                  <a:pt x="39837" y="2365110"/>
                </a:lnTo>
                <a:lnTo>
                  <a:pt x="46649" y="2309731"/>
                </a:lnTo>
                <a:lnTo>
                  <a:pt x="55764" y="2255616"/>
                </a:lnTo>
                <a:lnTo>
                  <a:pt x="71007" y="2188714"/>
                </a:lnTo>
                <a:lnTo>
                  <a:pt x="89584" y="2128565"/>
                </a:lnTo>
                <a:lnTo>
                  <a:pt x="70537" y="2097803"/>
                </a:lnTo>
                <a:lnTo>
                  <a:pt x="53561" y="2061157"/>
                </a:lnTo>
                <a:lnTo>
                  <a:pt x="38742" y="2019342"/>
                </a:lnTo>
                <a:lnTo>
                  <a:pt x="26168" y="1973073"/>
                </a:lnTo>
                <a:lnTo>
                  <a:pt x="15924" y="1923065"/>
                </a:lnTo>
                <a:lnTo>
                  <a:pt x="8099" y="1870033"/>
                </a:lnTo>
                <a:lnTo>
                  <a:pt x="2779" y="1814691"/>
                </a:lnTo>
                <a:lnTo>
                  <a:pt x="50" y="1757756"/>
                </a:lnTo>
                <a:lnTo>
                  <a:pt x="0" y="1699942"/>
                </a:lnTo>
                <a:lnTo>
                  <a:pt x="2714" y="1641963"/>
                </a:lnTo>
                <a:lnTo>
                  <a:pt x="8282" y="1584536"/>
                </a:lnTo>
                <a:lnTo>
                  <a:pt x="16788" y="1528376"/>
                </a:lnTo>
                <a:lnTo>
                  <a:pt x="26002" y="1484003"/>
                </a:lnTo>
                <a:lnTo>
                  <a:pt x="36957" y="1442944"/>
                </a:lnTo>
                <a:lnTo>
                  <a:pt x="49533" y="1405583"/>
                </a:lnTo>
                <a:lnTo>
                  <a:pt x="63612" y="1372305"/>
                </a:lnTo>
                <a:lnTo>
                  <a:pt x="48378" y="1332203"/>
                </a:lnTo>
                <a:lnTo>
                  <a:pt x="35194" y="1288451"/>
                </a:lnTo>
                <a:lnTo>
                  <a:pt x="24076" y="1241577"/>
                </a:lnTo>
                <a:lnTo>
                  <a:pt x="15042" y="1192108"/>
                </a:lnTo>
                <a:lnTo>
                  <a:pt x="8105" y="1140569"/>
                </a:lnTo>
                <a:lnTo>
                  <a:pt x="3282" y="1087488"/>
                </a:lnTo>
                <a:lnTo>
                  <a:pt x="589" y="1033391"/>
                </a:lnTo>
                <a:lnTo>
                  <a:pt x="41" y="978805"/>
                </a:lnTo>
                <a:lnTo>
                  <a:pt x="1653" y="924257"/>
                </a:lnTo>
                <a:lnTo>
                  <a:pt x="5443" y="870272"/>
                </a:lnTo>
                <a:lnTo>
                  <a:pt x="11425" y="817377"/>
                </a:lnTo>
                <a:lnTo>
                  <a:pt x="19615" y="766100"/>
                </a:lnTo>
                <a:lnTo>
                  <a:pt x="30029" y="716966"/>
                </a:lnTo>
                <a:lnTo>
                  <a:pt x="42683" y="670503"/>
                </a:lnTo>
                <a:lnTo>
                  <a:pt x="64776" y="609929"/>
                </a:lnTo>
                <a:lnTo>
                  <a:pt x="90116" y="561088"/>
                </a:lnTo>
                <a:lnTo>
                  <a:pt x="118101" y="524937"/>
                </a:lnTo>
                <a:lnTo>
                  <a:pt x="148131" y="502431"/>
                </a:lnTo>
                <a:lnTo>
                  <a:pt x="156960" y="432159"/>
                </a:lnTo>
                <a:lnTo>
                  <a:pt x="168846" y="367323"/>
                </a:lnTo>
                <a:lnTo>
                  <a:pt x="183498" y="308379"/>
                </a:lnTo>
                <a:lnTo>
                  <a:pt x="200625" y="255787"/>
                </a:lnTo>
                <a:lnTo>
                  <a:pt x="219938" y="210002"/>
                </a:lnTo>
                <a:lnTo>
                  <a:pt x="241146" y="171482"/>
                </a:lnTo>
                <a:lnTo>
                  <a:pt x="263958" y="140685"/>
                </a:lnTo>
                <a:lnTo>
                  <a:pt x="313234" y="104089"/>
                </a:lnTo>
                <a:lnTo>
                  <a:pt x="339117" y="99204"/>
                </a:lnTo>
                <a:lnTo>
                  <a:pt x="365442" y="103872"/>
                </a:lnTo>
                <a:lnTo>
                  <a:pt x="398555" y="123867"/>
                </a:lnTo>
                <a:lnTo>
                  <a:pt x="418006" y="143580"/>
                </a:lnTo>
                <a:lnTo>
                  <a:pt x="440659" y="100714"/>
                </a:lnTo>
                <a:lnTo>
                  <a:pt x="464372" y="65527"/>
                </a:lnTo>
                <a:lnTo>
                  <a:pt x="514113" y="17874"/>
                </a:lnTo>
                <a:lnTo>
                  <a:pt x="565506" y="0"/>
                </a:lnTo>
                <a:lnTo>
                  <a:pt x="591283" y="2034"/>
                </a:lnTo>
                <a:lnTo>
                  <a:pt x="641922" y="27656"/>
                </a:lnTo>
                <a:lnTo>
                  <a:pt x="689906" y="81497"/>
                </a:lnTo>
                <a:lnTo>
                  <a:pt x="712364" y="118805"/>
                </a:lnTo>
                <a:lnTo>
                  <a:pt x="733511" y="162934"/>
                </a:lnTo>
                <a:lnTo>
                  <a:pt x="753134" y="213806"/>
                </a:lnTo>
                <a:lnTo>
                  <a:pt x="771015" y="271342"/>
                </a:lnTo>
                <a:lnTo>
                  <a:pt x="783415" y="320073"/>
                </a:lnTo>
                <a:lnTo>
                  <a:pt x="794220" y="371362"/>
                </a:lnTo>
                <a:lnTo>
                  <a:pt x="803384" y="424909"/>
                </a:lnTo>
                <a:lnTo>
                  <a:pt x="810861" y="480415"/>
                </a:lnTo>
                <a:lnTo>
                  <a:pt x="816605" y="537581"/>
                </a:lnTo>
                <a:lnTo>
                  <a:pt x="820571" y="596107"/>
                </a:lnTo>
                <a:lnTo>
                  <a:pt x="845609" y="600649"/>
                </a:lnTo>
                <a:lnTo>
                  <a:pt x="892914" y="632280"/>
                </a:lnTo>
                <a:lnTo>
                  <a:pt x="935455" y="690980"/>
                </a:lnTo>
                <a:lnTo>
                  <a:pt x="954540" y="729360"/>
                </a:lnTo>
                <a:lnTo>
                  <a:pt x="971955" y="773162"/>
                </a:lnTo>
                <a:lnTo>
                  <a:pt x="987539" y="821937"/>
                </a:lnTo>
                <a:lnTo>
                  <a:pt x="1001132" y="875236"/>
                </a:lnTo>
                <a:lnTo>
                  <a:pt x="1012576" y="932611"/>
                </a:lnTo>
                <a:lnTo>
                  <a:pt x="1021710" y="993613"/>
                </a:lnTo>
                <a:lnTo>
                  <a:pt x="1028373" y="1057793"/>
                </a:lnTo>
                <a:lnTo>
                  <a:pt x="1032407" y="1124704"/>
                </a:lnTo>
                <a:lnTo>
                  <a:pt x="1033651" y="1193896"/>
                </a:lnTo>
                <a:lnTo>
                  <a:pt x="1032585" y="1248360"/>
                </a:lnTo>
                <a:lnTo>
                  <a:pt x="1029726" y="1302097"/>
                </a:lnTo>
                <a:lnTo>
                  <a:pt x="1025110" y="1354779"/>
                </a:lnTo>
                <a:lnTo>
                  <a:pt x="1018771" y="1406077"/>
                </a:lnTo>
                <a:lnTo>
                  <a:pt x="1010744" y="1455661"/>
                </a:lnTo>
                <a:lnTo>
                  <a:pt x="1001063" y="1503204"/>
                </a:lnTo>
                <a:lnTo>
                  <a:pt x="1022685" y="1524169"/>
                </a:lnTo>
                <a:lnTo>
                  <a:pt x="1062480" y="1580194"/>
                </a:lnTo>
                <a:lnTo>
                  <a:pt x="1080534" y="1614644"/>
                </a:lnTo>
                <a:lnTo>
                  <a:pt x="1097280" y="1652980"/>
                </a:lnTo>
                <a:lnTo>
                  <a:pt x="1112658" y="1694897"/>
                </a:lnTo>
                <a:lnTo>
                  <a:pt x="1126609" y="1740090"/>
                </a:lnTo>
                <a:lnTo>
                  <a:pt x="1139075" y="1788254"/>
                </a:lnTo>
                <a:lnTo>
                  <a:pt x="1149996" y="1839086"/>
                </a:lnTo>
                <a:lnTo>
                  <a:pt x="1159312" y="1892279"/>
                </a:lnTo>
                <a:lnTo>
                  <a:pt x="1166964" y="1947530"/>
                </a:lnTo>
                <a:lnTo>
                  <a:pt x="1172894" y="2004533"/>
                </a:lnTo>
                <a:lnTo>
                  <a:pt x="1177041" y="2062985"/>
                </a:lnTo>
                <a:lnTo>
                  <a:pt x="1179347" y="2122579"/>
                </a:lnTo>
                <a:lnTo>
                  <a:pt x="1179752" y="2183012"/>
                </a:lnTo>
                <a:lnTo>
                  <a:pt x="1178197" y="2243979"/>
                </a:lnTo>
                <a:lnTo>
                  <a:pt x="1174623" y="2305176"/>
                </a:lnTo>
                <a:lnTo>
                  <a:pt x="1168970" y="2366296"/>
                </a:lnTo>
                <a:lnTo>
                  <a:pt x="1161770" y="2422777"/>
                </a:lnTo>
                <a:lnTo>
                  <a:pt x="1152879" y="2477038"/>
                </a:lnTo>
                <a:lnTo>
                  <a:pt x="1142367" y="2528814"/>
                </a:lnTo>
                <a:lnTo>
                  <a:pt x="1130304" y="2577842"/>
                </a:lnTo>
                <a:lnTo>
                  <a:pt x="1116763" y="2623855"/>
                </a:lnTo>
                <a:lnTo>
                  <a:pt x="1101815" y="2666589"/>
                </a:lnTo>
                <a:lnTo>
                  <a:pt x="1085530" y="2705780"/>
                </a:lnTo>
                <a:lnTo>
                  <a:pt x="1067979" y="2741162"/>
                </a:lnTo>
                <a:lnTo>
                  <a:pt x="1078372" y="2792902"/>
                </a:lnTo>
                <a:lnTo>
                  <a:pt x="1087222" y="2845817"/>
                </a:lnTo>
                <a:lnTo>
                  <a:pt x="1094548" y="2899695"/>
                </a:lnTo>
                <a:lnTo>
                  <a:pt x="1100370" y="2954327"/>
                </a:lnTo>
                <a:lnTo>
                  <a:pt x="1104706" y="3009503"/>
                </a:lnTo>
                <a:lnTo>
                  <a:pt x="1107576" y="3065012"/>
                </a:lnTo>
                <a:lnTo>
                  <a:pt x="1108998" y="3120646"/>
                </a:lnTo>
                <a:lnTo>
                  <a:pt x="1108992" y="3176194"/>
                </a:lnTo>
                <a:lnTo>
                  <a:pt x="1107576" y="3231445"/>
                </a:lnTo>
                <a:lnTo>
                  <a:pt x="1104770" y="3286190"/>
                </a:lnTo>
                <a:lnTo>
                  <a:pt x="1100593" y="3340219"/>
                </a:lnTo>
                <a:lnTo>
                  <a:pt x="1095063" y="3393322"/>
                </a:lnTo>
                <a:lnTo>
                  <a:pt x="1088200" y="3445289"/>
                </a:lnTo>
                <a:lnTo>
                  <a:pt x="1080022" y="3495910"/>
                </a:lnTo>
                <a:lnTo>
                  <a:pt x="1070549" y="3544975"/>
                </a:lnTo>
                <a:lnTo>
                  <a:pt x="1059800" y="3592273"/>
                </a:lnTo>
                <a:lnTo>
                  <a:pt x="1047793" y="3637596"/>
                </a:lnTo>
                <a:lnTo>
                  <a:pt x="1034548" y="3680732"/>
                </a:lnTo>
                <a:lnTo>
                  <a:pt x="1020084" y="3721472"/>
                </a:lnTo>
                <a:lnTo>
                  <a:pt x="1004420" y="3759606"/>
                </a:lnTo>
                <a:lnTo>
                  <a:pt x="987575" y="3794924"/>
                </a:lnTo>
                <a:lnTo>
                  <a:pt x="967852" y="3830060"/>
                </a:lnTo>
                <a:lnTo>
                  <a:pt x="964385" y="3835585"/>
                </a:lnTo>
                <a:lnTo>
                  <a:pt x="965428" y="3901750"/>
                </a:lnTo>
                <a:lnTo>
                  <a:pt x="963029" y="3966003"/>
                </a:lnTo>
                <a:lnTo>
                  <a:pt x="957408" y="4027576"/>
                </a:lnTo>
                <a:lnTo>
                  <a:pt x="948784" y="4085702"/>
                </a:lnTo>
                <a:lnTo>
                  <a:pt x="937375" y="4139614"/>
                </a:lnTo>
                <a:lnTo>
                  <a:pt x="923402" y="4188544"/>
                </a:lnTo>
                <a:lnTo>
                  <a:pt x="907082" y="4231725"/>
                </a:lnTo>
                <a:lnTo>
                  <a:pt x="888636" y="4268389"/>
                </a:lnTo>
                <a:lnTo>
                  <a:pt x="846241" y="4319098"/>
                </a:lnTo>
                <a:lnTo>
                  <a:pt x="787486" y="4332352"/>
                </a:lnTo>
                <a:lnTo>
                  <a:pt x="753408" y="4312285"/>
                </a:lnTo>
                <a:lnTo>
                  <a:pt x="721676" y="4272483"/>
                </a:lnTo>
                <a:lnTo>
                  <a:pt x="693469" y="4214019"/>
                </a:lnTo>
                <a:lnTo>
                  <a:pt x="678331" y="4273420"/>
                </a:lnTo>
                <a:lnTo>
                  <a:pt x="660401" y="4324034"/>
                </a:lnTo>
                <a:lnTo>
                  <a:pt x="640138" y="4365534"/>
                </a:lnTo>
                <a:lnTo>
                  <a:pt x="617998" y="4397592"/>
                </a:lnTo>
                <a:lnTo>
                  <a:pt x="569918" y="4432070"/>
                </a:lnTo>
                <a:lnTo>
                  <a:pt x="544892" y="4433834"/>
                </a:lnTo>
                <a:lnTo>
                  <a:pt x="519819" y="4424844"/>
                </a:lnTo>
                <a:lnTo>
                  <a:pt x="471359" y="4373290"/>
                </a:lnTo>
                <a:lnTo>
                  <a:pt x="453185" y="4339356"/>
                </a:lnTo>
                <a:lnTo>
                  <a:pt x="437022" y="4299477"/>
                </a:lnTo>
                <a:lnTo>
                  <a:pt x="423028" y="4254331"/>
                </a:lnTo>
                <a:lnTo>
                  <a:pt x="411363" y="4204594"/>
                </a:lnTo>
                <a:lnTo>
                  <a:pt x="402184" y="4150943"/>
                </a:lnTo>
                <a:lnTo>
                  <a:pt x="395650" y="4094055"/>
                </a:lnTo>
                <a:lnTo>
                  <a:pt x="391920" y="4034606"/>
                </a:lnTo>
                <a:lnTo>
                  <a:pt x="388250" y="403087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79750" y="5616411"/>
            <a:ext cx="22225" cy="259715"/>
          </a:xfrm>
          <a:custGeom>
            <a:avLst/>
            <a:gdLst/>
            <a:ahLst/>
            <a:cxnLst/>
            <a:rect l="l" t="t" r="r" b="b"/>
            <a:pathLst>
              <a:path w="22225" h="259714">
                <a:moveTo>
                  <a:pt x="21767" y="0"/>
                </a:moveTo>
                <a:lnTo>
                  <a:pt x="22102" y="54277"/>
                </a:lnTo>
                <a:lnTo>
                  <a:pt x="20043" y="107968"/>
                </a:lnTo>
                <a:lnTo>
                  <a:pt x="15641" y="160490"/>
                </a:lnTo>
                <a:lnTo>
                  <a:pt x="8943" y="211258"/>
                </a:lnTo>
                <a:lnTo>
                  <a:pt x="0" y="25968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9668" y="5387290"/>
            <a:ext cx="10795" cy="113664"/>
          </a:xfrm>
          <a:custGeom>
            <a:avLst/>
            <a:gdLst/>
            <a:ahLst/>
            <a:cxnLst/>
            <a:rect l="l" t="t" r="r" b="b"/>
            <a:pathLst>
              <a:path w="10795" h="113664">
                <a:moveTo>
                  <a:pt x="0" y="0"/>
                </a:moveTo>
                <a:lnTo>
                  <a:pt x="3613" y="27642"/>
                </a:lnTo>
                <a:lnTo>
                  <a:pt x="6559" y="55854"/>
                </a:lnTo>
                <a:lnTo>
                  <a:pt x="8829" y="84542"/>
                </a:lnTo>
                <a:lnTo>
                  <a:pt x="10413" y="11361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06597" y="4408247"/>
            <a:ext cx="47625" cy="68580"/>
          </a:xfrm>
          <a:custGeom>
            <a:avLst/>
            <a:gdLst/>
            <a:ahLst/>
            <a:cxnLst/>
            <a:rect l="l" t="t" r="r" b="b"/>
            <a:pathLst>
              <a:path w="47625" h="68579">
                <a:moveTo>
                  <a:pt x="47510" y="0"/>
                </a:moveTo>
                <a:lnTo>
                  <a:pt x="36142" y="19712"/>
                </a:lnTo>
                <a:lnTo>
                  <a:pt x="24417" y="37717"/>
                </a:lnTo>
                <a:lnTo>
                  <a:pt x="12361" y="53976"/>
                </a:lnTo>
                <a:lnTo>
                  <a:pt x="0" y="6845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35630" y="3142260"/>
            <a:ext cx="52705" cy="27940"/>
          </a:xfrm>
          <a:custGeom>
            <a:avLst/>
            <a:gdLst/>
            <a:ahLst/>
            <a:cxnLst/>
            <a:rect l="l" t="t" r="r" b="b"/>
            <a:pathLst>
              <a:path w="52704" h="27939">
                <a:moveTo>
                  <a:pt x="0" y="0"/>
                </a:moveTo>
                <a:lnTo>
                  <a:pt x="13216" y="3981"/>
                </a:lnTo>
                <a:lnTo>
                  <a:pt x="26328" y="9874"/>
                </a:lnTo>
                <a:lnTo>
                  <a:pt x="39310" y="17662"/>
                </a:lnTo>
                <a:lnTo>
                  <a:pt x="52133" y="2733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13520" y="2265389"/>
            <a:ext cx="194945" cy="333375"/>
          </a:xfrm>
          <a:custGeom>
            <a:avLst/>
            <a:gdLst/>
            <a:ahLst/>
            <a:cxnLst/>
            <a:rect l="l" t="t" r="r" b="b"/>
            <a:pathLst>
              <a:path w="194945" h="333375">
                <a:moveTo>
                  <a:pt x="0" y="333324"/>
                </a:moveTo>
                <a:lnTo>
                  <a:pt x="13502" y="267713"/>
                </a:lnTo>
                <a:lnTo>
                  <a:pt x="29667" y="208176"/>
                </a:lnTo>
                <a:lnTo>
                  <a:pt x="48225" y="155173"/>
                </a:lnTo>
                <a:lnTo>
                  <a:pt x="68910" y="109160"/>
                </a:lnTo>
                <a:lnTo>
                  <a:pt x="91451" y="70597"/>
                </a:lnTo>
                <a:lnTo>
                  <a:pt x="115583" y="39941"/>
                </a:lnTo>
                <a:lnTo>
                  <a:pt x="167540" y="4184"/>
                </a:lnTo>
                <a:lnTo>
                  <a:pt x="1948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06002" y="1812507"/>
            <a:ext cx="73660" cy="148590"/>
          </a:xfrm>
          <a:custGeom>
            <a:avLst/>
            <a:gdLst/>
            <a:ahLst/>
            <a:cxnLst/>
            <a:rect l="l" t="t" r="r" b="b"/>
            <a:pathLst>
              <a:path w="73660" h="148589">
                <a:moveTo>
                  <a:pt x="0" y="0"/>
                </a:moveTo>
                <a:lnTo>
                  <a:pt x="20509" y="28181"/>
                </a:lnTo>
                <a:lnTo>
                  <a:pt x="39644" y="62563"/>
                </a:lnTo>
                <a:lnTo>
                  <a:pt x="57219" y="102769"/>
                </a:lnTo>
                <a:lnTo>
                  <a:pt x="73050" y="1484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34907" y="2160817"/>
            <a:ext cx="34925" cy="8255"/>
          </a:xfrm>
          <a:custGeom>
            <a:avLst/>
            <a:gdLst/>
            <a:ahLst/>
            <a:cxnLst/>
            <a:rect l="l" t="t" r="r" b="b"/>
            <a:pathLst>
              <a:path w="34925" h="8255">
                <a:moveTo>
                  <a:pt x="0" y="7835"/>
                </a:moveTo>
                <a:lnTo>
                  <a:pt x="8572" y="4157"/>
                </a:lnTo>
                <a:lnTo>
                  <a:pt x="17191" y="1622"/>
                </a:lnTo>
                <a:lnTo>
                  <a:pt x="25840" y="234"/>
                </a:lnTo>
                <a:lnTo>
                  <a:pt x="3450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50655" y="3040495"/>
            <a:ext cx="44450" cy="76200"/>
          </a:xfrm>
          <a:custGeom>
            <a:avLst/>
            <a:gdLst/>
            <a:ahLst/>
            <a:cxnLst/>
            <a:rect l="l" t="t" r="r" b="b"/>
            <a:pathLst>
              <a:path w="44450" h="76200">
                <a:moveTo>
                  <a:pt x="44005" y="76034"/>
                </a:moveTo>
                <a:lnTo>
                  <a:pt x="32282" y="60366"/>
                </a:lnTo>
                <a:lnTo>
                  <a:pt x="21012" y="42422"/>
                </a:lnTo>
                <a:lnTo>
                  <a:pt x="10236" y="2227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77681" y="3790862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37947" y="36829"/>
                </a:moveTo>
                <a:lnTo>
                  <a:pt x="28167" y="30078"/>
                </a:lnTo>
                <a:lnTo>
                  <a:pt x="18564" y="21672"/>
                </a:lnTo>
                <a:lnTo>
                  <a:pt x="9165" y="11637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28519" y="4529024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29" h="133350">
                <a:moveTo>
                  <a:pt x="0" y="133261"/>
                </a:moveTo>
                <a:lnTo>
                  <a:pt x="8094" y="97676"/>
                </a:lnTo>
                <a:lnTo>
                  <a:pt x="16946" y="63544"/>
                </a:lnTo>
                <a:lnTo>
                  <a:pt x="26530" y="30955"/>
                </a:lnTo>
                <a:lnTo>
                  <a:pt x="3681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79141" y="5674437"/>
            <a:ext cx="38735" cy="23495"/>
          </a:xfrm>
          <a:custGeom>
            <a:avLst/>
            <a:gdLst/>
            <a:ahLst/>
            <a:cxnLst/>
            <a:rect l="l" t="t" r="r" b="b"/>
            <a:pathLst>
              <a:path w="38735" h="23495">
                <a:moveTo>
                  <a:pt x="38735" y="0"/>
                </a:moveTo>
                <a:lnTo>
                  <a:pt x="29178" y="7394"/>
                </a:lnTo>
                <a:lnTo>
                  <a:pt x="19529" y="13741"/>
                </a:lnTo>
                <a:lnTo>
                  <a:pt x="9799" y="19030"/>
                </a:lnTo>
                <a:lnTo>
                  <a:pt x="0" y="2325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13903" y="1420367"/>
            <a:ext cx="1094231" cy="609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95534" y="1864416"/>
            <a:ext cx="1074420" cy="128270"/>
          </a:xfrm>
          <a:custGeom>
            <a:avLst/>
            <a:gdLst/>
            <a:ahLst/>
            <a:cxnLst/>
            <a:rect l="l" t="t" r="r" b="b"/>
            <a:pathLst>
              <a:path w="1074420" h="128269">
                <a:moveTo>
                  <a:pt x="655844" y="127980"/>
                </a:moveTo>
                <a:lnTo>
                  <a:pt x="0" y="53519"/>
                </a:lnTo>
                <a:lnTo>
                  <a:pt x="442175" y="0"/>
                </a:lnTo>
                <a:lnTo>
                  <a:pt x="1074279" y="34903"/>
                </a:lnTo>
                <a:lnTo>
                  <a:pt x="655844" y="12798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95531" y="1864416"/>
            <a:ext cx="1074420" cy="128270"/>
          </a:xfrm>
          <a:custGeom>
            <a:avLst/>
            <a:gdLst/>
            <a:ahLst/>
            <a:cxnLst/>
            <a:rect l="l" t="t" r="r" b="b"/>
            <a:pathLst>
              <a:path w="1074420" h="128269">
                <a:moveTo>
                  <a:pt x="0" y="53519"/>
                </a:moveTo>
                <a:lnTo>
                  <a:pt x="655844" y="127980"/>
                </a:lnTo>
                <a:lnTo>
                  <a:pt x="1074278" y="34903"/>
                </a:lnTo>
                <a:lnTo>
                  <a:pt x="442175" y="0"/>
                </a:lnTo>
                <a:lnTo>
                  <a:pt x="0" y="53519"/>
                </a:lnTo>
                <a:close/>
              </a:path>
            </a:pathLst>
          </a:custGeom>
          <a:ln w="317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01825" y="1412994"/>
            <a:ext cx="127635" cy="530860"/>
          </a:xfrm>
          <a:custGeom>
            <a:avLst/>
            <a:gdLst/>
            <a:ahLst/>
            <a:cxnLst/>
            <a:rect l="l" t="t" r="r" b="b"/>
            <a:pathLst>
              <a:path w="127634" h="530860">
                <a:moveTo>
                  <a:pt x="0" y="530537"/>
                </a:moveTo>
                <a:lnTo>
                  <a:pt x="0" y="0"/>
                </a:lnTo>
                <a:lnTo>
                  <a:pt x="127604" y="132634"/>
                </a:lnTo>
                <a:lnTo>
                  <a:pt x="127604" y="507268"/>
                </a:lnTo>
                <a:lnTo>
                  <a:pt x="0" y="530537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01823" y="1494435"/>
            <a:ext cx="127635" cy="118745"/>
          </a:xfrm>
          <a:custGeom>
            <a:avLst/>
            <a:gdLst/>
            <a:ahLst/>
            <a:cxnLst/>
            <a:rect l="l" t="t" r="r" b="b"/>
            <a:pathLst>
              <a:path w="127634" h="118744">
                <a:moveTo>
                  <a:pt x="127604" y="118672"/>
                </a:moveTo>
                <a:lnTo>
                  <a:pt x="0" y="13961"/>
                </a:lnTo>
                <a:lnTo>
                  <a:pt x="0" y="0"/>
                </a:lnTo>
                <a:lnTo>
                  <a:pt x="127604" y="109365"/>
                </a:lnTo>
                <a:lnTo>
                  <a:pt x="127604" y="118672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01821" y="1443243"/>
            <a:ext cx="127635" cy="132715"/>
          </a:xfrm>
          <a:custGeom>
            <a:avLst/>
            <a:gdLst/>
            <a:ahLst/>
            <a:cxnLst/>
            <a:rect l="l" t="t" r="r" b="b"/>
            <a:pathLst>
              <a:path w="127634" h="132715">
                <a:moveTo>
                  <a:pt x="127604" y="132634"/>
                </a:moveTo>
                <a:lnTo>
                  <a:pt x="0" y="13961"/>
                </a:lnTo>
                <a:lnTo>
                  <a:pt x="0" y="0"/>
                </a:lnTo>
                <a:lnTo>
                  <a:pt x="127604" y="123326"/>
                </a:lnTo>
                <a:lnTo>
                  <a:pt x="127604" y="132634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01820" y="1494435"/>
            <a:ext cx="127635" cy="118745"/>
          </a:xfrm>
          <a:custGeom>
            <a:avLst/>
            <a:gdLst/>
            <a:ahLst/>
            <a:cxnLst/>
            <a:rect l="l" t="t" r="r" b="b"/>
            <a:pathLst>
              <a:path w="127634" h="118744">
                <a:moveTo>
                  <a:pt x="127604" y="118672"/>
                </a:moveTo>
                <a:lnTo>
                  <a:pt x="0" y="13961"/>
                </a:lnTo>
                <a:lnTo>
                  <a:pt x="0" y="0"/>
                </a:lnTo>
                <a:lnTo>
                  <a:pt x="127604" y="109365"/>
                </a:lnTo>
                <a:lnTo>
                  <a:pt x="127604" y="118672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01818" y="1547955"/>
            <a:ext cx="127635" cy="102870"/>
          </a:xfrm>
          <a:custGeom>
            <a:avLst/>
            <a:gdLst/>
            <a:ahLst/>
            <a:cxnLst/>
            <a:rect l="l" t="t" r="r" b="b"/>
            <a:pathLst>
              <a:path w="127634" h="102869">
                <a:moveTo>
                  <a:pt x="127604" y="102384"/>
                </a:moveTo>
                <a:lnTo>
                  <a:pt x="0" y="13961"/>
                </a:lnTo>
                <a:lnTo>
                  <a:pt x="0" y="0"/>
                </a:lnTo>
                <a:lnTo>
                  <a:pt x="127604" y="93076"/>
                </a:lnTo>
                <a:lnTo>
                  <a:pt x="127604" y="102384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01817" y="1599146"/>
            <a:ext cx="127635" cy="88900"/>
          </a:xfrm>
          <a:custGeom>
            <a:avLst/>
            <a:gdLst/>
            <a:ahLst/>
            <a:cxnLst/>
            <a:rect l="l" t="t" r="r" b="b"/>
            <a:pathLst>
              <a:path w="127634" h="88900">
                <a:moveTo>
                  <a:pt x="127604" y="88422"/>
                </a:moveTo>
                <a:lnTo>
                  <a:pt x="0" y="13961"/>
                </a:lnTo>
                <a:lnTo>
                  <a:pt x="0" y="0"/>
                </a:lnTo>
                <a:lnTo>
                  <a:pt x="127604" y="79117"/>
                </a:lnTo>
                <a:lnTo>
                  <a:pt x="127604" y="88422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01815" y="1652666"/>
            <a:ext cx="127635" cy="72390"/>
          </a:xfrm>
          <a:custGeom>
            <a:avLst/>
            <a:gdLst/>
            <a:ahLst/>
            <a:cxnLst/>
            <a:rect l="l" t="t" r="r" b="b"/>
            <a:pathLst>
              <a:path w="127634" h="72389">
                <a:moveTo>
                  <a:pt x="127604" y="72134"/>
                </a:moveTo>
                <a:lnTo>
                  <a:pt x="0" y="13961"/>
                </a:lnTo>
                <a:lnTo>
                  <a:pt x="0" y="0"/>
                </a:lnTo>
                <a:lnTo>
                  <a:pt x="127604" y="60499"/>
                </a:lnTo>
                <a:lnTo>
                  <a:pt x="127604" y="72134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01814" y="1703858"/>
            <a:ext cx="127635" cy="55880"/>
          </a:xfrm>
          <a:custGeom>
            <a:avLst/>
            <a:gdLst/>
            <a:ahLst/>
            <a:cxnLst/>
            <a:rect l="l" t="t" r="r" b="b"/>
            <a:pathLst>
              <a:path w="127634" h="55880">
                <a:moveTo>
                  <a:pt x="127604" y="55846"/>
                </a:moveTo>
                <a:lnTo>
                  <a:pt x="0" y="13961"/>
                </a:lnTo>
                <a:lnTo>
                  <a:pt x="0" y="0"/>
                </a:lnTo>
                <a:lnTo>
                  <a:pt x="127604" y="46538"/>
                </a:lnTo>
                <a:lnTo>
                  <a:pt x="127604" y="55846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01812" y="1757377"/>
            <a:ext cx="127635" cy="37465"/>
          </a:xfrm>
          <a:custGeom>
            <a:avLst/>
            <a:gdLst/>
            <a:ahLst/>
            <a:cxnLst/>
            <a:rect l="l" t="t" r="r" b="b"/>
            <a:pathLst>
              <a:path w="127634" h="37464">
                <a:moveTo>
                  <a:pt x="127604" y="37230"/>
                </a:moveTo>
                <a:lnTo>
                  <a:pt x="0" y="13961"/>
                </a:lnTo>
                <a:lnTo>
                  <a:pt x="0" y="0"/>
                </a:lnTo>
                <a:lnTo>
                  <a:pt x="127604" y="25596"/>
                </a:lnTo>
                <a:lnTo>
                  <a:pt x="127604" y="3723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01811" y="1808569"/>
            <a:ext cx="127635" cy="19050"/>
          </a:xfrm>
          <a:custGeom>
            <a:avLst/>
            <a:gdLst/>
            <a:ahLst/>
            <a:cxnLst/>
            <a:rect l="l" t="t" r="r" b="b"/>
            <a:pathLst>
              <a:path w="127634" h="19050">
                <a:moveTo>
                  <a:pt x="127604" y="18617"/>
                </a:moveTo>
                <a:lnTo>
                  <a:pt x="0" y="13961"/>
                </a:lnTo>
                <a:lnTo>
                  <a:pt x="0" y="0"/>
                </a:lnTo>
                <a:lnTo>
                  <a:pt x="127604" y="9307"/>
                </a:lnTo>
                <a:lnTo>
                  <a:pt x="127604" y="18617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01809" y="1857434"/>
            <a:ext cx="127635" cy="19050"/>
          </a:xfrm>
          <a:custGeom>
            <a:avLst/>
            <a:gdLst/>
            <a:ahLst/>
            <a:cxnLst/>
            <a:rect l="l" t="t" r="r" b="b"/>
            <a:pathLst>
              <a:path w="127634" h="19050">
                <a:moveTo>
                  <a:pt x="0" y="18615"/>
                </a:moveTo>
                <a:lnTo>
                  <a:pt x="0" y="4653"/>
                </a:lnTo>
                <a:lnTo>
                  <a:pt x="127604" y="0"/>
                </a:lnTo>
                <a:lnTo>
                  <a:pt x="127604" y="9309"/>
                </a:lnTo>
                <a:lnTo>
                  <a:pt x="0" y="18615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18129" y="1406014"/>
            <a:ext cx="0" cy="551815"/>
          </a:xfrm>
          <a:custGeom>
            <a:avLst/>
            <a:gdLst/>
            <a:ahLst/>
            <a:cxnLst/>
            <a:rect l="l" t="t" r="r" b="b"/>
            <a:pathLst>
              <a:path h="551814">
                <a:moveTo>
                  <a:pt x="0" y="0"/>
                </a:moveTo>
                <a:lnTo>
                  <a:pt x="0" y="551479"/>
                </a:lnTo>
              </a:path>
            </a:pathLst>
          </a:custGeom>
          <a:ln w="8902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15115" y="1415321"/>
            <a:ext cx="487045" cy="528320"/>
          </a:xfrm>
          <a:custGeom>
            <a:avLst/>
            <a:gdLst/>
            <a:ahLst/>
            <a:cxnLst/>
            <a:rect l="l" t="t" r="r" b="b"/>
            <a:pathLst>
              <a:path w="487045" h="528319">
                <a:moveTo>
                  <a:pt x="486692" y="528210"/>
                </a:moveTo>
                <a:lnTo>
                  <a:pt x="0" y="479345"/>
                </a:lnTo>
                <a:lnTo>
                  <a:pt x="0" y="148922"/>
                </a:lnTo>
                <a:lnTo>
                  <a:pt x="486692" y="0"/>
                </a:lnTo>
                <a:lnTo>
                  <a:pt x="486692" y="52821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67361" y="1513052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14838" y="16286"/>
                </a:moveTo>
                <a:lnTo>
                  <a:pt x="11870" y="16286"/>
                </a:lnTo>
                <a:lnTo>
                  <a:pt x="11870" y="2326"/>
                </a:lnTo>
                <a:lnTo>
                  <a:pt x="8902" y="2326"/>
                </a:lnTo>
                <a:lnTo>
                  <a:pt x="14838" y="0"/>
                </a:lnTo>
                <a:lnTo>
                  <a:pt x="14838" y="16286"/>
                </a:lnTo>
                <a:close/>
              </a:path>
              <a:path w="15240" h="19050">
                <a:moveTo>
                  <a:pt x="5935" y="18615"/>
                </a:moveTo>
                <a:lnTo>
                  <a:pt x="0" y="18615"/>
                </a:lnTo>
                <a:lnTo>
                  <a:pt x="0" y="4653"/>
                </a:lnTo>
                <a:lnTo>
                  <a:pt x="5935" y="2326"/>
                </a:lnTo>
                <a:lnTo>
                  <a:pt x="5935" y="4653"/>
                </a:lnTo>
                <a:lnTo>
                  <a:pt x="2967" y="4653"/>
                </a:lnTo>
                <a:lnTo>
                  <a:pt x="2967" y="16286"/>
                </a:lnTo>
                <a:lnTo>
                  <a:pt x="5935" y="18615"/>
                </a:lnTo>
                <a:close/>
              </a:path>
              <a:path w="15240" h="19050">
                <a:moveTo>
                  <a:pt x="11870" y="18615"/>
                </a:moveTo>
                <a:lnTo>
                  <a:pt x="8902" y="18615"/>
                </a:lnTo>
                <a:lnTo>
                  <a:pt x="8902" y="16286"/>
                </a:lnTo>
                <a:lnTo>
                  <a:pt x="11870" y="16286"/>
                </a:lnTo>
                <a:lnTo>
                  <a:pt x="11870" y="18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25813" y="1513053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5" h="13969">
                <a:moveTo>
                  <a:pt x="17805" y="4651"/>
                </a:moveTo>
                <a:lnTo>
                  <a:pt x="14838" y="2324"/>
                </a:lnTo>
                <a:lnTo>
                  <a:pt x="11873" y="2324"/>
                </a:lnTo>
                <a:lnTo>
                  <a:pt x="11873" y="0"/>
                </a:lnTo>
                <a:lnTo>
                  <a:pt x="17805" y="0"/>
                </a:lnTo>
                <a:lnTo>
                  <a:pt x="17805" y="4651"/>
                </a:lnTo>
                <a:close/>
              </a:path>
              <a:path w="18415" h="13969">
                <a:moveTo>
                  <a:pt x="17805" y="6978"/>
                </a:moveTo>
                <a:lnTo>
                  <a:pt x="14838" y="6978"/>
                </a:lnTo>
                <a:lnTo>
                  <a:pt x="14838" y="4651"/>
                </a:lnTo>
                <a:lnTo>
                  <a:pt x="17805" y="4651"/>
                </a:lnTo>
                <a:lnTo>
                  <a:pt x="17805" y="6978"/>
                </a:lnTo>
                <a:close/>
              </a:path>
              <a:path w="18415" h="13969">
                <a:moveTo>
                  <a:pt x="14838" y="9305"/>
                </a:moveTo>
                <a:lnTo>
                  <a:pt x="8905" y="9305"/>
                </a:lnTo>
                <a:lnTo>
                  <a:pt x="5935" y="6978"/>
                </a:lnTo>
                <a:lnTo>
                  <a:pt x="14838" y="6978"/>
                </a:lnTo>
                <a:lnTo>
                  <a:pt x="14838" y="9305"/>
                </a:lnTo>
                <a:close/>
              </a:path>
              <a:path w="18415" h="13969">
                <a:moveTo>
                  <a:pt x="2967" y="11632"/>
                </a:moveTo>
                <a:lnTo>
                  <a:pt x="0" y="11632"/>
                </a:lnTo>
                <a:lnTo>
                  <a:pt x="0" y="9305"/>
                </a:lnTo>
                <a:lnTo>
                  <a:pt x="2967" y="9305"/>
                </a:lnTo>
                <a:lnTo>
                  <a:pt x="2967" y="11632"/>
                </a:lnTo>
                <a:close/>
              </a:path>
              <a:path w="18415" h="13969">
                <a:moveTo>
                  <a:pt x="8905" y="11632"/>
                </a:moveTo>
                <a:lnTo>
                  <a:pt x="5935" y="11632"/>
                </a:lnTo>
                <a:lnTo>
                  <a:pt x="5935" y="9305"/>
                </a:lnTo>
                <a:lnTo>
                  <a:pt x="8905" y="9305"/>
                </a:lnTo>
                <a:lnTo>
                  <a:pt x="8905" y="11632"/>
                </a:lnTo>
                <a:close/>
              </a:path>
              <a:path w="18415" h="13969">
                <a:moveTo>
                  <a:pt x="5935" y="13959"/>
                </a:moveTo>
                <a:lnTo>
                  <a:pt x="2967" y="13959"/>
                </a:lnTo>
                <a:lnTo>
                  <a:pt x="2967" y="11632"/>
                </a:lnTo>
                <a:lnTo>
                  <a:pt x="5935" y="11632"/>
                </a:lnTo>
                <a:lnTo>
                  <a:pt x="5935" y="13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10974" y="1529339"/>
            <a:ext cx="15240" cy="16510"/>
          </a:xfrm>
          <a:custGeom>
            <a:avLst/>
            <a:gdLst/>
            <a:ahLst/>
            <a:cxnLst/>
            <a:rect l="l" t="t" r="r" b="b"/>
            <a:pathLst>
              <a:path w="15240" h="16509">
                <a:moveTo>
                  <a:pt x="14838" y="13961"/>
                </a:moveTo>
                <a:lnTo>
                  <a:pt x="11870" y="13961"/>
                </a:lnTo>
                <a:lnTo>
                  <a:pt x="11870" y="0"/>
                </a:lnTo>
                <a:lnTo>
                  <a:pt x="14838" y="0"/>
                </a:lnTo>
                <a:lnTo>
                  <a:pt x="14838" y="13961"/>
                </a:lnTo>
                <a:close/>
              </a:path>
              <a:path w="15240" h="16509">
                <a:moveTo>
                  <a:pt x="11870" y="16288"/>
                </a:moveTo>
                <a:lnTo>
                  <a:pt x="2967" y="16288"/>
                </a:lnTo>
                <a:lnTo>
                  <a:pt x="2967" y="4653"/>
                </a:lnTo>
                <a:lnTo>
                  <a:pt x="0" y="4653"/>
                </a:lnTo>
                <a:lnTo>
                  <a:pt x="0" y="2326"/>
                </a:lnTo>
                <a:lnTo>
                  <a:pt x="5935" y="2326"/>
                </a:lnTo>
                <a:lnTo>
                  <a:pt x="5935" y="13961"/>
                </a:lnTo>
                <a:lnTo>
                  <a:pt x="11870" y="13961"/>
                </a:lnTo>
                <a:lnTo>
                  <a:pt x="11870" y="16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28777" y="1527012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2967" y="1163"/>
                </a:moveTo>
                <a:lnTo>
                  <a:pt x="2967" y="0"/>
                </a:lnTo>
                <a:lnTo>
                  <a:pt x="5938" y="0"/>
                </a:lnTo>
                <a:lnTo>
                  <a:pt x="2967" y="1163"/>
                </a:lnTo>
                <a:close/>
              </a:path>
              <a:path w="6350" h="20955">
                <a:moveTo>
                  <a:pt x="2967" y="20942"/>
                </a:moveTo>
                <a:lnTo>
                  <a:pt x="0" y="20942"/>
                </a:lnTo>
                <a:lnTo>
                  <a:pt x="0" y="2326"/>
                </a:lnTo>
                <a:lnTo>
                  <a:pt x="2967" y="1163"/>
                </a:lnTo>
                <a:lnTo>
                  <a:pt x="2967" y="20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34713" y="153283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67" y="0"/>
                </a:lnTo>
              </a:path>
            </a:pathLst>
          </a:custGeom>
          <a:ln w="16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55482" y="1517705"/>
            <a:ext cx="12065" cy="19050"/>
          </a:xfrm>
          <a:custGeom>
            <a:avLst/>
            <a:gdLst/>
            <a:ahLst/>
            <a:cxnLst/>
            <a:rect l="l" t="t" r="r" b="b"/>
            <a:pathLst>
              <a:path w="12065" h="19050">
                <a:moveTo>
                  <a:pt x="8905" y="2326"/>
                </a:moveTo>
                <a:lnTo>
                  <a:pt x="5938" y="2326"/>
                </a:lnTo>
                <a:lnTo>
                  <a:pt x="5938" y="0"/>
                </a:lnTo>
                <a:lnTo>
                  <a:pt x="8905" y="0"/>
                </a:lnTo>
                <a:lnTo>
                  <a:pt x="8905" y="2326"/>
                </a:lnTo>
                <a:close/>
              </a:path>
              <a:path w="12065" h="19050">
                <a:moveTo>
                  <a:pt x="8905" y="9307"/>
                </a:moveTo>
                <a:lnTo>
                  <a:pt x="0" y="9307"/>
                </a:lnTo>
                <a:lnTo>
                  <a:pt x="0" y="4653"/>
                </a:lnTo>
                <a:lnTo>
                  <a:pt x="2967" y="2326"/>
                </a:lnTo>
                <a:lnTo>
                  <a:pt x="2967" y="6980"/>
                </a:lnTo>
                <a:lnTo>
                  <a:pt x="8905" y="6980"/>
                </a:lnTo>
                <a:lnTo>
                  <a:pt x="8905" y="9307"/>
                </a:lnTo>
                <a:close/>
              </a:path>
              <a:path w="12065" h="19050">
                <a:moveTo>
                  <a:pt x="11870" y="13961"/>
                </a:moveTo>
                <a:lnTo>
                  <a:pt x="8905" y="13961"/>
                </a:lnTo>
                <a:lnTo>
                  <a:pt x="8905" y="11634"/>
                </a:lnTo>
                <a:lnTo>
                  <a:pt x="2967" y="11634"/>
                </a:lnTo>
                <a:lnTo>
                  <a:pt x="2967" y="9307"/>
                </a:lnTo>
                <a:lnTo>
                  <a:pt x="11870" y="9307"/>
                </a:lnTo>
                <a:lnTo>
                  <a:pt x="11870" y="13961"/>
                </a:lnTo>
                <a:close/>
              </a:path>
              <a:path w="12065" h="19050">
                <a:moveTo>
                  <a:pt x="8905" y="16288"/>
                </a:moveTo>
                <a:lnTo>
                  <a:pt x="5938" y="16288"/>
                </a:lnTo>
                <a:lnTo>
                  <a:pt x="5938" y="13961"/>
                </a:lnTo>
                <a:lnTo>
                  <a:pt x="8905" y="13961"/>
                </a:lnTo>
                <a:lnTo>
                  <a:pt x="8905" y="16288"/>
                </a:lnTo>
                <a:close/>
              </a:path>
              <a:path w="12065" h="19050">
                <a:moveTo>
                  <a:pt x="5938" y="18615"/>
                </a:moveTo>
                <a:lnTo>
                  <a:pt x="0" y="18615"/>
                </a:lnTo>
                <a:lnTo>
                  <a:pt x="0" y="16288"/>
                </a:lnTo>
                <a:lnTo>
                  <a:pt x="5938" y="16288"/>
                </a:lnTo>
                <a:lnTo>
                  <a:pt x="5938" y="18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40644" y="1520032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8902" y="18615"/>
                </a:moveTo>
                <a:lnTo>
                  <a:pt x="5935" y="18615"/>
                </a:lnTo>
                <a:lnTo>
                  <a:pt x="5935" y="4653"/>
                </a:lnTo>
                <a:lnTo>
                  <a:pt x="2967" y="4653"/>
                </a:lnTo>
                <a:lnTo>
                  <a:pt x="14838" y="0"/>
                </a:lnTo>
                <a:lnTo>
                  <a:pt x="13354" y="2326"/>
                </a:lnTo>
                <a:lnTo>
                  <a:pt x="11870" y="2326"/>
                </a:lnTo>
                <a:lnTo>
                  <a:pt x="8902" y="4653"/>
                </a:lnTo>
                <a:lnTo>
                  <a:pt x="8902" y="18615"/>
                </a:lnTo>
                <a:close/>
              </a:path>
              <a:path w="15240" h="19050">
                <a:moveTo>
                  <a:pt x="11870" y="4653"/>
                </a:moveTo>
                <a:lnTo>
                  <a:pt x="11870" y="2326"/>
                </a:lnTo>
                <a:lnTo>
                  <a:pt x="13354" y="2326"/>
                </a:lnTo>
                <a:lnTo>
                  <a:pt x="11870" y="4653"/>
                </a:lnTo>
                <a:close/>
              </a:path>
              <a:path w="15240" h="19050">
                <a:moveTo>
                  <a:pt x="2967" y="6980"/>
                </a:moveTo>
                <a:lnTo>
                  <a:pt x="0" y="6980"/>
                </a:lnTo>
                <a:lnTo>
                  <a:pt x="2967" y="4653"/>
                </a:lnTo>
                <a:lnTo>
                  <a:pt x="2967" y="6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9095" y="1531667"/>
            <a:ext cx="12065" cy="19050"/>
          </a:xfrm>
          <a:custGeom>
            <a:avLst/>
            <a:gdLst/>
            <a:ahLst/>
            <a:cxnLst/>
            <a:rect l="l" t="t" r="r" b="b"/>
            <a:pathLst>
              <a:path w="12065" h="19050">
                <a:moveTo>
                  <a:pt x="0" y="18615"/>
                </a:moveTo>
                <a:lnTo>
                  <a:pt x="0" y="4653"/>
                </a:lnTo>
                <a:lnTo>
                  <a:pt x="11870" y="0"/>
                </a:lnTo>
                <a:lnTo>
                  <a:pt x="11870" y="2326"/>
                </a:lnTo>
                <a:lnTo>
                  <a:pt x="8902" y="2326"/>
                </a:lnTo>
                <a:lnTo>
                  <a:pt x="2967" y="4653"/>
                </a:lnTo>
                <a:lnTo>
                  <a:pt x="2967" y="9307"/>
                </a:lnTo>
                <a:lnTo>
                  <a:pt x="8902" y="9307"/>
                </a:lnTo>
                <a:lnTo>
                  <a:pt x="2967" y="11634"/>
                </a:lnTo>
                <a:lnTo>
                  <a:pt x="2967" y="16288"/>
                </a:lnTo>
                <a:lnTo>
                  <a:pt x="5935" y="16288"/>
                </a:lnTo>
                <a:lnTo>
                  <a:pt x="0" y="18615"/>
                </a:lnTo>
                <a:close/>
              </a:path>
              <a:path w="12065" h="19050">
                <a:moveTo>
                  <a:pt x="8902" y="9307"/>
                </a:moveTo>
                <a:lnTo>
                  <a:pt x="2967" y="9307"/>
                </a:lnTo>
                <a:lnTo>
                  <a:pt x="8902" y="6980"/>
                </a:lnTo>
                <a:lnTo>
                  <a:pt x="8902" y="93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67350" y="1513052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11870" y="18615"/>
                </a:moveTo>
                <a:lnTo>
                  <a:pt x="5935" y="18615"/>
                </a:lnTo>
                <a:lnTo>
                  <a:pt x="8902" y="16286"/>
                </a:lnTo>
                <a:lnTo>
                  <a:pt x="8902" y="2326"/>
                </a:lnTo>
                <a:lnTo>
                  <a:pt x="14838" y="0"/>
                </a:lnTo>
                <a:lnTo>
                  <a:pt x="14838" y="2326"/>
                </a:lnTo>
                <a:lnTo>
                  <a:pt x="11870" y="2326"/>
                </a:lnTo>
                <a:lnTo>
                  <a:pt x="11870" y="18615"/>
                </a:lnTo>
                <a:close/>
              </a:path>
              <a:path w="15240" h="19050">
                <a:moveTo>
                  <a:pt x="2967" y="18615"/>
                </a:moveTo>
                <a:lnTo>
                  <a:pt x="0" y="18615"/>
                </a:lnTo>
                <a:lnTo>
                  <a:pt x="0" y="4653"/>
                </a:lnTo>
                <a:lnTo>
                  <a:pt x="2967" y="4653"/>
                </a:lnTo>
                <a:lnTo>
                  <a:pt x="2967" y="18615"/>
                </a:lnTo>
                <a:close/>
              </a:path>
            </a:pathLst>
          </a:custGeom>
          <a:solidFill>
            <a:srgbClr val="C9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25803" y="1513052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5" h="13969">
                <a:moveTo>
                  <a:pt x="14838" y="2326"/>
                </a:moveTo>
                <a:lnTo>
                  <a:pt x="11870" y="2326"/>
                </a:lnTo>
                <a:lnTo>
                  <a:pt x="11870" y="0"/>
                </a:lnTo>
                <a:lnTo>
                  <a:pt x="14838" y="2326"/>
                </a:lnTo>
                <a:close/>
              </a:path>
              <a:path w="18415" h="13969">
                <a:moveTo>
                  <a:pt x="8902" y="4653"/>
                </a:moveTo>
                <a:lnTo>
                  <a:pt x="5932" y="4653"/>
                </a:lnTo>
                <a:lnTo>
                  <a:pt x="5932" y="2326"/>
                </a:lnTo>
                <a:lnTo>
                  <a:pt x="8902" y="2326"/>
                </a:lnTo>
                <a:lnTo>
                  <a:pt x="8902" y="4653"/>
                </a:lnTo>
                <a:close/>
              </a:path>
              <a:path w="18415" h="13969">
                <a:moveTo>
                  <a:pt x="14838" y="6978"/>
                </a:moveTo>
                <a:lnTo>
                  <a:pt x="14838" y="2326"/>
                </a:lnTo>
                <a:lnTo>
                  <a:pt x="17805" y="2326"/>
                </a:lnTo>
                <a:lnTo>
                  <a:pt x="17805" y="4653"/>
                </a:lnTo>
                <a:lnTo>
                  <a:pt x="14838" y="6978"/>
                </a:lnTo>
                <a:close/>
              </a:path>
              <a:path w="18415" h="13969">
                <a:moveTo>
                  <a:pt x="5935" y="13959"/>
                </a:moveTo>
                <a:lnTo>
                  <a:pt x="0" y="13959"/>
                </a:lnTo>
                <a:lnTo>
                  <a:pt x="0" y="6978"/>
                </a:lnTo>
                <a:lnTo>
                  <a:pt x="2967" y="6978"/>
                </a:lnTo>
                <a:lnTo>
                  <a:pt x="2967" y="9305"/>
                </a:lnTo>
                <a:lnTo>
                  <a:pt x="5932" y="9305"/>
                </a:lnTo>
                <a:lnTo>
                  <a:pt x="5935" y="11632"/>
                </a:lnTo>
                <a:lnTo>
                  <a:pt x="5935" y="13959"/>
                </a:lnTo>
                <a:close/>
              </a:path>
              <a:path w="18415" h="13969">
                <a:moveTo>
                  <a:pt x="8902" y="9305"/>
                </a:moveTo>
                <a:lnTo>
                  <a:pt x="5932" y="9305"/>
                </a:lnTo>
                <a:lnTo>
                  <a:pt x="5932" y="6978"/>
                </a:lnTo>
                <a:lnTo>
                  <a:pt x="8902" y="6978"/>
                </a:lnTo>
                <a:lnTo>
                  <a:pt x="8902" y="9305"/>
                </a:lnTo>
                <a:close/>
              </a:path>
              <a:path w="18415" h="13969">
                <a:moveTo>
                  <a:pt x="11870" y="9305"/>
                </a:moveTo>
                <a:lnTo>
                  <a:pt x="8902" y="9305"/>
                </a:lnTo>
                <a:lnTo>
                  <a:pt x="8902" y="6978"/>
                </a:lnTo>
                <a:lnTo>
                  <a:pt x="11870" y="6978"/>
                </a:lnTo>
                <a:lnTo>
                  <a:pt x="11870" y="9305"/>
                </a:lnTo>
                <a:close/>
              </a:path>
            </a:pathLst>
          </a:custGeom>
          <a:solidFill>
            <a:srgbClr val="C9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10962" y="1529339"/>
            <a:ext cx="15240" cy="16510"/>
          </a:xfrm>
          <a:custGeom>
            <a:avLst/>
            <a:gdLst/>
            <a:ahLst/>
            <a:cxnLst/>
            <a:rect l="l" t="t" r="r" b="b"/>
            <a:pathLst>
              <a:path w="15240" h="16509">
                <a:moveTo>
                  <a:pt x="11870" y="13961"/>
                </a:moveTo>
                <a:lnTo>
                  <a:pt x="8902" y="13961"/>
                </a:lnTo>
                <a:lnTo>
                  <a:pt x="8902" y="0"/>
                </a:lnTo>
                <a:lnTo>
                  <a:pt x="14838" y="0"/>
                </a:lnTo>
                <a:lnTo>
                  <a:pt x="14838" y="11634"/>
                </a:lnTo>
                <a:lnTo>
                  <a:pt x="11870" y="13961"/>
                </a:lnTo>
                <a:close/>
              </a:path>
              <a:path w="15240" h="16509">
                <a:moveTo>
                  <a:pt x="5935" y="16288"/>
                </a:moveTo>
                <a:lnTo>
                  <a:pt x="0" y="16288"/>
                </a:lnTo>
                <a:lnTo>
                  <a:pt x="0" y="2326"/>
                </a:lnTo>
                <a:lnTo>
                  <a:pt x="2967" y="2326"/>
                </a:lnTo>
                <a:lnTo>
                  <a:pt x="2967" y="13961"/>
                </a:lnTo>
                <a:lnTo>
                  <a:pt x="5935" y="13961"/>
                </a:lnTo>
                <a:lnTo>
                  <a:pt x="5935" y="16288"/>
                </a:lnTo>
                <a:close/>
              </a:path>
              <a:path w="15240" h="16509">
                <a:moveTo>
                  <a:pt x="8902" y="16288"/>
                </a:moveTo>
                <a:lnTo>
                  <a:pt x="5935" y="16288"/>
                </a:lnTo>
                <a:lnTo>
                  <a:pt x="5935" y="13961"/>
                </a:lnTo>
                <a:lnTo>
                  <a:pt x="8902" y="13961"/>
                </a:lnTo>
                <a:lnTo>
                  <a:pt x="8902" y="16288"/>
                </a:lnTo>
                <a:close/>
              </a:path>
            </a:pathLst>
          </a:custGeom>
          <a:solidFill>
            <a:srgbClr val="C9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25797" y="1527012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5935" y="18615"/>
                </a:moveTo>
                <a:lnTo>
                  <a:pt x="2967" y="18615"/>
                </a:lnTo>
                <a:lnTo>
                  <a:pt x="2967" y="2326"/>
                </a:lnTo>
                <a:lnTo>
                  <a:pt x="0" y="2326"/>
                </a:lnTo>
                <a:lnTo>
                  <a:pt x="5935" y="0"/>
                </a:lnTo>
                <a:lnTo>
                  <a:pt x="5935" y="18615"/>
                </a:lnTo>
                <a:close/>
              </a:path>
            </a:pathLst>
          </a:custGeom>
          <a:solidFill>
            <a:srgbClr val="C9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34701" y="1524686"/>
            <a:ext cx="3175" cy="16510"/>
          </a:xfrm>
          <a:custGeom>
            <a:avLst/>
            <a:gdLst/>
            <a:ahLst/>
            <a:cxnLst/>
            <a:rect l="l" t="t" r="r" b="b"/>
            <a:pathLst>
              <a:path w="3175" h="16509">
                <a:moveTo>
                  <a:pt x="2967" y="16288"/>
                </a:moveTo>
                <a:lnTo>
                  <a:pt x="0" y="16288"/>
                </a:lnTo>
                <a:lnTo>
                  <a:pt x="0" y="2326"/>
                </a:lnTo>
                <a:lnTo>
                  <a:pt x="2967" y="0"/>
                </a:lnTo>
                <a:lnTo>
                  <a:pt x="2967" y="16288"/>
                </a:lnTo>
                <a:close/>
              </a:path>
            </a:pathLst>
          </a:custGeom>
          <a:solidFill>
            <a:srgbClr val="C9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52503" y="1517705"/>
            <a:ext cx="12065" cy="19050"/>
          </a:xfrm>
          <a:custGeom>
            <a:avLst/>
            <a:gdLst/>
            <a:ahLst/>
            <a:cxnLst/>
            <a:rect l="l" t="t" r="r" b="b"/>
            <a:pathLst>
              <a:path w="12065" h="19050">
                <a:moveTo>
                  <a:pt x="11873" y="2326"/>
                </a:moveTo>
                <a:lnTo>
                  <a:pt x="8905" y="2326"/>
                </a:lnTo>
                <a:lnTo>
                  <a:pt x="8905" y="0"/>
                </a:lnTo>
                <a:lnTo>
                  <a:pt x="11873" y="0"/>
                </a:lnTo>
                <a:lnTo>
                  <a:pt x="11873" y="2326"/>
                </a:lnTo>
                <a:close/>
              </a:path>
              <a:path w="12065" h="19050">
                <a:moveTo>
                  <a:pt x="8905" y="9307"/>
                </a:moveTo>
                <a:lnTo>
                  <a:pt x="0" y="9307"/>
                </a:lnTo>
                <a:lnTo>
                  <a:pt x="0" y="4653"/>
                </a:lnTo>
                <a:lnTo>
                  <a:pt x="2967" y="4653"/>
                </a:lnTo>
                <a:lnTo>
                  <a:pt x="2967" y="2326"/>
                </a:lnTo>
                <a:lnTo>
                  <a:pt x="5935" y="2326"/>
                </a:lnTo>
                <a:lnTo>
                  <a:pt x="5935" y="4653"/>
                </a:lnTo>
                <a:lnTo>
                  <a:pt x="2967" y="6980"/>
                </a:lnTo>
                <a:lnTo>
                  <a:pt x="8905" y="6980"/>
                </a:lnTo>
                <a:lnTo>
                  <a:pt x="8905" y="9307"/>
                </a:lnTo>
                <a:close/>
              </a:path>
              <a:path w="12065" h="19050">
                <a:moveTo>
                  <a:pt x="11873" y="16288"/>
                </a:moveTo>
                <a:lnTo>
                  <a:pt x="8905" y="16288"/>
                </a:lnTo>
                <a:lnTo>
                  <a:pt x="8905" y="11634"/>
                </a:lnTo>
                <a:lnTo>
                  <a:pt x="2967" y="11634"/>
                </a:lnTo>
                <a:lnTo>
                  <a:pt x="2967" y="9307"/>
                </a:lnTo>
                <a:lnTo>
                  <a:pt x="11873" y="9307"/>
                </a:lnTo>
                <a:lnTo>
                  <a:pt x="11873" y="16288"/>
                </a:lnTo>
                <a:close/>
              </a:path>
              <a:path w="12065" h="19050">
                <a:moveTo>
                  <a:pt x="8905" y="18615"/>
                </a:moveTo>
                <a:lnTo>
                  <a:pt x="2967" y="18615"/>
                </a:lnTo>
                <a:lnTo>
                  <a:pt x="0" y="16288"/>
                </a:lnTo>
                <a:lnTo>
                  <a:pt x="8905" y="16288"/>
                </a:lnTo>
                <a:lnTo>
                  <a:pt x="8905" y="18615"/>
                </a:lnTo>
                <a:close/>
              </a:path>
            </a:pathLst>
          </a:custGeom>
          <a:solidFill>
            <a:srgbClr val="C9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37664" y="1520032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11870" y="18615"/>
                </a:moveTo>
                <a:lnTo>
                  <a:pt x="8902" y="18615"/>
                </a:lnTo>
                <a:lnTo>
                  <a:pt x="8902" y="4653"/>
                </a:lnTo>
                <a:lnTo>
                  <a:pt x="2967" y="4653"/>
                </a:lnTo>
                <a:lnTo>
                  <a:pt x="14838" y="0"/>
                </a:lnTo>
                <a:lnTo>
                  <a:pt x="14838" y="2326"/>
                </a:lnTo>
                <a:lnTo>
                  <a:pt x="11870" y="2326"/>
                </a:lnTo>
                <a:lnTo>
                  <a:pt x="11870" y="18615"/>
                </a:lnTo>
                <a:close/>
              </a:path>
              <a:path w="15240" h="19050">
                <a:moveTo>
                  <a:pt x="2967" y="6980"/>
                </a:moveTo>
                <a:lnTo>
                  <a:pt x="0" y="6980"/>
                </a:lnTo>
                <a:lnTo>
                  <a:pt x="2967" y="4653"/>
                </a:lnTo>
                <a:lnTo>
                  <a:pt x="2967" y="6980"/>
                </a:lnTo>
                <a:close/>
              </a:path>
            </a:pathLst>
          </a:custGeom>
          <a:solidFill>
            <a:srgbClr val="C9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96115" y="1533995"/>
            <a:ext cx="12065" cy="16510"/>
          </a:xfrm>
          <a:custGeom>
            <a:avLst/>
            <a:gdLst/>
            <a:ahLst/>
            <a:cxnLst/>
            <a:rect l="l" t="t" r="r" b="b"/>
            <a:pathLst>
              <a:path w="12065" h="16509">
                <a:moveTo>
                  <a:pt x="2967" y="15122"/>
                </a:moveTo>
                <a:lnTo>
                  <a:pt x="2967" y="2324"/>
                </a:lnTo>
                <a:lnTo>
                  <a:pt x="0" y="2324"/>
                </a:lnTo>
                <a:lnTo>
                  <a:pt x="11870" y="0"/>
                </a:lnTo>
                <a:lnTo>
                  <a:pt x="5935" y="2324"/>
                </a:lnTo>
                <a:lnTo>
                  <a:pt x="5935" y="6978"/>
                </a:lnTo>
                <a:lnTo>
                  <a:pt x="8902" y="6978"/>
                </a:lnTo>
                <a:lnTo>
                  <a:pt x="5935" y="9305"/>
                </a:lnTo>
                <a:lnTo>
                  <a:pt x="5935" y="13959"/>
                </a:lnTo>
                <a:lnTo>
                  <a:pt x="2967" y="15122"/>
                </a:lnTo>
                <a:close/>
              </a:path>
              <a:path w="12065" h="16509">
                <a:moveTo>
                  <a:pt x="11870" y="6978"/>
                </a:moveTo>
                <a:lnTo>
                  <a:pt x="5935" y="6978"/>
                </a:lnTo>
                <a:lnTo>
                  <a:pt x="11870" y="4651"/>
                </a:lnTo>
                <a:lnTo>
                  <a:pt x="11870" y="6978"/>
                </a:lnTo>
                <a:close/>
              </a:path>
              <a:path w="12065" h="16509">
                <a:moveTo>
                  <a:pt x="2967" y="16286"/>
                </a:moveTo>
                <a:lnTo>
                  <a:pt x="0" y="16286"/>
                </a:lnTo>
                <a:lnTo>
                  <a:pt x="2967" y="15122"/>
                </a:lnTo>
                <a:lnTo>
                  <a:pt x="2967" y="16286"/>
                </a:lnTo>
                <a:close/>
              </a:path>
            </a:pathLst>
          </a:custGeom>
          <a:solidFill>
            <a:srgbClr val="C9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15088" y="1496764"/>
            <a:ext cx="487045" cy="130810"/>
          </a:xfrm>
          <a:custGeom>
            <a:avLst/>
            <a:gdLst/>
            <a:ahLst/>
            <a:cxnLst/>
            <a:rect l="l" t="t" r="r" b="b"/>
            <a:pathLst>
              <a:path w="487045" h="130810">
                <a:moveTo>
                  <a:pt x="0" y="130307"/>
                </a:moveTo>
                <a:lnTo>
                  <a:pt x="0" y="120999"/>
                </a:lnTo>
                <a:lnTo>
                  <a:pt x="486692" y="0"/>
                </a:lnTo>
                <a:lnTo>
                  <a:pt x="486692" y="13961"/>
                </a:lnTo>
                <a:lnTo>
                  <a:pt x="0" y="130307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15087" y="1550282"/>
            <a:ext cx="487045" cy="107314"/>
          </a:xfrm>
          <a:custGeom>
            <a:avLst/>
            <a:gdLst/>
            <a:ahLst/>
            <a:cxnLst/>
            <a:rect l="l" t="t" r="r" b="b"/>
            <a:pathLst>
              <a:path w="487045" h="107314">
                <a:moveTo>
                  <a:pt x="0" y="107038"/>
                </a:moveTo>
                <a:lnTo>
                  <a:pt x="0" y="100057"/>
                </a:lnTo>
                <a:lnTo>
                  <a:pt x="486692" y="0"/>
                </a:lnTo>
                <a:lnTo>
                  <a:pt x="486692" y="13961"/>
                </a:lnTo>
                <a:lnTo>
                  <a:pt x="0" y="10703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15085" y="1601475"/>
            <a:ext cx="487045" cy="88900"/>
          </a:xfrm>
          <a:custGeom>
            <a:avLst/>
            <a:gdLst/>
            <a:ahLst/>
            <a:cxnLst/>
            <a:rect l="l" t="t" r="r" b="b"/>
            <a:pathLst>
              <a:path w="487045" h="88900">
                <a:moveTo>
                  <a:pt x="0" y="88422"/>
                </a:moveTo>
                <a:lnTo>
                  <a:pt x="0" y="79115"/>
                </a:lnTo>
                <a:lnTo>
                  <a:pt x="486692" y="0"/>
                </a:lnTo>
                <a:lnTo>
                  <a:pt x="486692" y="13961"/>
                </a:lnTo>
                <a:lnTo>
                  <a:pt x="0" y="88422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15084" y="1652665"/>
            <a:ext cx="487045" cy="69850"/>
          </a:xfrm>
          <a:custGeom>
            <a:avLst/>
            <a:gdLst/>
            <a:ahLst/>
            <a:cxnLst/>
            <a:rect l="l" t="t" r="r" b="b"/>
            <a:pathLst>
              <a:path w="487045" h="69850">
                <a:moveTo>
                  <a:pt x="0" y="69809"/>
                </a:moveTo>
                <a:lnTo>
                  <a:pt x="0" y="62826"/>
                </a:lnTo>
                <a:lnTo>
                  <a:pt x="486692" y="0"/>
                </a:lnTo>
                <a:lnTo>
                  <a:pt x="486692" y="13961"/>
                </a:lnTo>
                <a:lnTo>
                  <a:pt x="0" y="6980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15082" y="1706186"/>
            <a:ext cx="487045" cy="48895"/>
          </a:xfrm>
          <a:custGeom>
            <a:avLst/>
            <a:gdLst/>
            <a:ahLst/>
            <a:cxnLst/>
            <a:rect l="l" t="t" r="r" b="b"/>
            <a:pathLst>
              <a:path w="487045" h="48894">
                <a:moveTo>
                  <a:pt x="0" y="48865"/>
                </a:moveTo>
                <a:lnTo>
                  <a:pt x="0" y="39557"/>
                </a:lnTo>
                <a:lnTo>
                  <a:pt x="486692" y="0"/>
                </a:lnTo>
                <a:lnTo>
                  <a:pt x="486692" y="13961"/>
                </a:lnTo>
                <a:lnTo>
                  <a:pt x="0" y="48865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15081" y="1772502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692" y="0"/>
                </a:lnTo>
              </a:path>
            </a:pathLst>
          </a:custGeom>
          <a:ln w="302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15079" y="1815550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692" y="0"/>
                </a:lnTo>
              </a:path>
            </a:pathLst>
          </a:custGeom>
          <a:ln w="1396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15078" y="1547955"/>
            <a:ext cx="133985" cy="46990"/>
          </a:xfrm>
          <a:custGeom>
            <a:avLst/>
            <a:gdLst/>
            <a:ahLst/>
            <a:cxnLst/>
            <a:rect l="l" t="t" r="r" b="b"/>
            <a:pathLst>
              <a:path w="133984" h="46990">
                <a:moveTo>
                  <a:pt x="0" y="46538"/>
                </a:moveTo>
                <a:lnTo>
                  <a:pt x="0" y="37230"/>
                </a:lnTo>
                <a:lnTo>
                  <a:pt x="133542" y="0"/>
                </a:lnTo>
                <a:lnTo>
                  <a:pt x="133542" y="11634"/>
                </a:lnTo>
                <a:lnTo>
                  <a:pt x="0" y="4653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35579" y="1445571"/>
            <a:ext cx="166370" cy="62865"/>
          </a:xfrm>
          <a:custGeom>
            <a:avLst/>
            <a:gdLst/>
            <a:ahLst/>
            <a:cxnLst/>
            <a:rect l="l" t="t" r="r" b="b"/>
            <a:pathLst>
              <a:path w="166370" h="62865">
                <a:moveTo>
                  <a:pt x="0" y="62826"/>
                </a:moveTo>
                <a:lnTo>
                  <a:pt x="0" y="51192"/>
                </a:lnTo>
                <a:lnTo>
                  <a:pt x="166189" y="0"/>
                </a:lnTo>
                <a:lnTo>
                  <a:pt x="166189" y="13961"/>
                </a:lnTo>
                <a:lnTo>
                  <a:pt x="0" y="6282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15074" y="186208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692" y="0"/>
                </a:lnTo>
              </a:path>
            </a:pathLst>
          </a:custGeom>
          <a:ln w="27923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96683" y="1533994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6960"/>
                </a:lnTo>
              </a:path>
            </a:pathLst>
          </a:custGeom>
          <a:ln w="8902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03202" y="1533993"/>
            <a:ext cx="89535" cy="377190"/>
          </a:xfrm>
          <a:custGeom>
            <a:avLst/>
            <a:gdLst/>
            <a:ahLst/>
            <a:cxnLst/>
            <a:rect l="l" t="t" r="r" b="b"/>
            <a:pathLst>
              <a:path w="89534" h="377189">
                <a:moveTo>
                  <a:pt x="89028" y="376960"/>
                </a:moveTo>
                <a:lnTo>
                  <a:pt x="0" y="367653"/>
                </a:lnTo>
                <a:lnTo>
                  <a:pt x="0" y="25596"/>
                </a:lnTo>
                <a:lnTo>
                  <a:pt x="89028" y="0"/>
                </a:lnTo>
                <a:lnTo>
                  <a:pt x="89028" y="37696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94927" y="1401359"/>
            <a:ext cx="118745" cy="554355"/>
          </a:xfrm>
          <a:custGeom>
            <a:avLst/>
            <a:gdLst/>
            <a:ahLst/>
            <a:cxnLst/>
            <a:rect l="l" t="t" r="r" b="b"/>
            <a:pathLst>
              <a:path w="118745" h="554355">
                <a:moveTo>
                  <a:pt x="118704" y="553806"/>
                </a:moveTo>
                <a:lnTo>
                  <a:pt x="0" y="539845"/>
                </a:lnTo>
                <a:lnTo>
                  <a:pt x="0" y="39557"/>
                </a:lnTo>
                <a:lnTo>
                  <a:pt x="118704" y="0"/>
                </a:lnTo>
                <a:lnTo>
                  <a:pt x="118704" y="55380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94926" y="1443244"/>
            <a:ext cx="107314" cy="44450"/>
          </a:xfrm>
          <a:custGeom>
            <a:avLst/>
            <a:gdLst/>
            <a:ahLst/>
            <a:cxnLst/>
            <a:rect l="l" t="t" r="r" b="b"/>
            <a:pathLst>
              <a:path w="107315" h="44450">
                <a:moveTo>
                  <a:pt x="0" y="44211"/>
                </a:moveTo>
                <a:lnTo>
                  <a:pt x="0" y="32576"/>
                </a:lnTo>
                <a:lnTo>
                  <a:pt x="106834" y="0"/>
                </a:lnTo>
                <a:lnTo>
                  <a:pt x="106834" y="11634"/>
                </a:lnTo>
                <a:lnTo>
                  <a:pt x="0" y="4421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94924" y="1494436"/>
            <a:ext cx="107314" cy="40005"/>
          </a:xfrm>
          <a:custGeom>
            <a:avLst/>
            <a:gdLst/>
            <a:ahLst/>
            <a:cxnLst/>
            <a:rect l="l" t="t" r="r" b="b"/>
            <a:pathLst>
              <a:path w="107315" h="40005">
                <a:moveTo>
                  <a:pt x="0" y="39557"/>
                </a:moveTo>
                <a:lnTo>
                  <a:pt x="0" y="27923"/>
                </a:lnTo>
                <a:lnTo>
                  <a:pt x="106834" y="0"/>
                </a:lnTo>
                <a:lnTo>
                  <a:pt x="106834" y="13961"/>
                </a:lnTo>
                <a:lnTo>
                  <a:pt x="0" y="3955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94923" y="1545627"/>
            <a:ext cx="107314" cy="37465"/>
          </a:xfrm>
          <a:custGeom>
            <a:avLst/>
            <a:gdLst/>
            <a:ahLst/>
            <a:cxnLst/>
            <a:rect l="l" t="t" r="r" b="b"/>
            <a:pathLst>
              <a:path w="107315" h="37465">
                <a:moveTo>
                  <a:pt x="0" y="37230"/>
                </a:moveTo>
                <a:lnTo>
                  <a:pt x="0" y="23269"/>
                </a:lnTo>
                <a:lnTo>
                  <a:pt x="106834" y="0"/>
                </a:lnTo>
                <a:lnTo>
                  <a:pt x="106834" y="13961"/>
                </a:lnTo>
                <a:lnTo>
                  <a:pt x="0" y="3723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94921" y="1599148"/>
            <a:ext cx="107314" cy="30480"/>
          </a:xfrm>
          <a:custGeom>
            <a:avLst/>
            <a:gdLst/>
            <a:ahLst/>
            <a:cxnLst/>
            <a:rect l="l" t="t" r="r" b="b"/>
            <a:pathLst>
              <a:path w="107315" h="30480">
                <a:moveTo>
                  <a:pt x="0" y="30249"/>
                </a:moveTo>
                <a:lnTo>
                  <a:pt x="0" y="18615"/>
                </a:lnTo>
                <a:lnTo>
                  <a:pt x="106834" y="0"/>
                </a:lnTo>
                <a:lnTo>
                  <a:pt x="106834" y="11632"/>
                </a:lnTo>
                <a:lnTo>
                  <a:pt x="0" y="3024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194919" y="1650340"/>
            <a:ext cx="107314" cy="26034"/>
          </a:xfrm>
          <a:custGeom>
            <a:avLst/>
            <a:gdLst/>
            <a:ahLst/>
            <a:cxnLst/>
            <a:rect l="l" t="t" r="r" b="b"/>
            <a:pathLst>
              <a:path w="107315" h="26035">
                <a:moveTo>
                  <a:pt x="0" y="25596"/>
                </a:moveTo>
                <a:lnTo>
                  <a:pt x="0" y="13961"/>
                </a:lnTo>
                <a:lnTo>
                  <a:pt x="106834" y="0"/>
                </a:lnTo>
                <a:lnTo>
                  <a:pt x="106834" y="13961"/>
                </a:lnTo>
                <a:lnTo>
                  <a:pt x="0" y="2559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94918" y="1701531"/>
            <a:ext cx="107314" cy="23495"/>
          </a:xfrm>
          <a:custGeom>
            <a:avLst/>
            <a:gdLst/>
            <a:ahLst/>
            <a:cxnLst/>
            <a:rect l="l" t="t" r="r" b="b"/>
            <a:pathLst>
              <a:path w="107315" h="23494">
                <a:moveTo>
                  <a:pt x="0" y="23269"/>
                </a:moveTo>
                <a:lnTo>
                  <a:pt x="0" y="9307"/>
                </a:lnTo>
                <a:lnTo>
                  <a:pt x="106834" y="0"/>
                </a:lnTo>
                <a:lnTo>
                  <a:pt x="106834" y="13961"/>
                </a:lnTo>
                <a:lnTo>
                  <a:pt x="0" y="2326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194916" y="1755050"/>
            <a:ext cx="107314" cy="16510"/>
          </a:xfrm>
          <a:custGeom>
            <a:avLst/>
            <a:gdLst/>
            <a:ahLst/>
            <a:cxnLst/>
            <a:rect l="l" t="t" r="r" b="b"/>
            <a:pathLst>
              <a:path w="107315" h="16510">
                <a:moveTo>
                  <a:pt x="0" y="16288"/>
                </a:moveTo>
                <a:lnTo>
                  <a:pt x="0" y="4653"/>
                </a:lnTo>
                <a:lnTo>
                  <a:pt x="106834" y="0"/>
                </a:lnTo>
                <a:lnTo>
                  <a:pt x="106834" y="11634"/>
                </a:lnTo>
                <a:lnTo>
                  <a:pt x="0" y="1628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94915" y="1806243"/>
            <a:ext cx="107314" cy="13970"/>
          </a:xfrm>
          <a:custGeom>
            <a:avLst/>
            <a:gdLst/>
            <a:ahLst/>
            <a:cxnLst/>
            <a:rect l="l" t="t" r="r" b="b"/>
            <a:pathLst>
              <a:path w="107315" h="13969">
                <a:moveTo>
                  <a:pt x="106834" y="13961"/>
                </a:moveTo>
                <a:lnTo>
                  <a:pt x="0" y="11634"/>
                </a:lnTo>
                <a:lnTo>
                  <a:pt x="0" y="0"/>
                </a:lnTo>
                <a:lnTo>
                  <a:pt x="106834" y="0"/>
                </a:lnTo>
                <a:lnTo>
                  <a:pt x="106834" y="1396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94913" y="1852782"/>
            <a:ext cx="107314" cy="19050"/>
          </a:xfrm>
          <a:custGeom>
            <a:avLst/>
            <a:gdLst/>
            <a:ahLst/>
            <a:cxnLst/>
            <a:rect l="l" t="t" r="r" b="b"/>
            <a:pathLst>
              <a:path w="107315" h="19050">
                <a:moveTo>
                  <a:pt x="106834" y="18615"/>
                </a:moveTo>
                <a:lnTo>
                  <a:pt x="0" y="13961"/>
                </a:lnTo>
                <a:lnTo>
                  <a:pt x="0" y="0"/>
                </a:lnTo>
                <a:lnTo>
                  <a:pt x="106834" y="4653"/>
                </a:lnTo>
                <a:lnTo>
                  <a:pt x="106834" y="1861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815054" y="1596821"/>
            <a:ext cx="77470" cy="26034"/>
          </a:xfrm>
          <a:custGeom>
            <a:avLst/>
            <a:gdLst/>
            <a:ahLst/>
            <a:cxnLst/>
            <a:rect l="l" t="t" r="r" b="b"/>
            <a:pathLst>
              <a:path w="77470" h="26034">
                <a:moveTo>
                  <a:pt x="0" y="25596"/>
                </a:moveTo>
                <a:lnTo>
                  <a:pt x="0" y="18615"/>
                </a:lnTo>
                <a:lnTo>
                  <a:pt x="77158" y="0"/>
                </a:lnTo>
                <a:lnTo>
                  <a:pt x="77158" y="9307"/>
                </a:lnTo>
                <a:lnTo>
                  <a:pt x="0" y="2559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15053" y="1631724"/>
            <a:ext cx="77470" cy="23495"/>
          </a:xfrm>
          <a:custGeom>
            <a:avLst/>
            <a:gdLst/>
            <a:ahLst/>
            <a:cxnLst/>
            <a:rect l="l" t="t" r="r" b="b"/>
            <a:pathLst>
              <a:path w="77470" h="23494">
                <a:moveTo>
                  <a:pt x="0" y="23269"/>
                </a:moveTo>
                <a:lnTo>
                  <a:pt x="0" y="13961"/>
                </a:lnTo>
                <a:lnTo>
                  <a:pt x="77158" y="0"/>
                </a:lnTo>
                <a:lnTo>
                  <a:pt x="77158" y="9307"/>
                </a:lnTo>
                <a:lnTo>
                  <a:pt x="0" y="2326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15051" y="1666629"/>
            <a:ext cx="77470" cy="20955"/>
          </a:xfrm>
          <a:custGeom>
            <a:avLst/>
            <a:gdLst/>
            <a:ahLst/>
            <a:cxnLst/>
            <a:rect l="l" t="t" r="r" b="b"/>
            <a:pathLst>
              <a:path w="77470" h="20955">
                <a:moveTo>
                  <a:pt x="0" y="20942"/>
                </a:moveTo>
                <a:lnTo>
                  <a:pt x="0" y="11634"/>
                </a:lnTo>
                <a:lnTo>
                  <a:pt x="77158" y="0"/>
                </a:lnTo>
                <a:lnTo>
                  <a:pt x="77158" y="9305"/>
                </a:lnTo>
                <a:lnTo>
                  <a:pt x="0" y="20942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15050" y="1701531"/>
            <a:ext cx="77470" cy="19050"/>
          </a:xfrm>
          <a:custGeom>
            <a:avLst/>
            <a:gdLst/>
            <a:ahLst/>
            <a:cxnLst/>
            <a:rect l="l" t="t" r="r" b="b"/>
            <a:pathLst>
              <a:path w="77470" h="19050">
                <a:moveTo>
                  <a:pt x="0" y="18615"/>
                </a:moveTo>
                <a:lnTo>
                  <a:pt x="0" y="9307"/>
                </a:lnTo>
                <a:lnTo>
                  <a:pt x="77158" y="0"/>
                </a:lnTo>
                <a:lnTo>
                  <a:pt x="77158" y="9307"/>
                </a:lnTo>
                <a:lnTo>
                  <a:pt x="0" y="1861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15048" y="1738761"/>
            <a:ext cx="77470" cy="13970"/>
          </a:xfrm>
          <a:custGeom>
            <a:avLst/>
            <a:gdLst/>
            <a:ahLst/>
            <a:cxnLst/>
            <a:rect l="l" t="t" r="r" b="b"/>
            <a:pathLst>
              <a:path w="77470" h="13969">
                <a:moveTo>
                  <a:pt x="0" y="13963"/>
                </a:moveTo>
                <a:lnTo>
                  <a:pt x="0" y="4656"/>
                </a:lnTo>
                <a:lnTo>
                  <a:pt x="77158" y="0"/>
                </a:lnTo>
                <a:lnTo>
                  <a:pt x="77158" y="6983"/>
                </a:lnTo>
                <a:lnTo>
                  <a:pt x="0" y="1396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15047" y="1771339"/>
            <a:ext cx="77470" cy="13970"/>
          </a:xfrm>
          <a:custGeom>
            <a:avLst/>
            <a:gdLst/>
            <a:ahLst/>
            <a:cxnLst/>
            <a:rect l="l" t="t" r="r" b="b"/>
            <a:pathLst>
              <a:path w="77470" h="13969">
                <a:moveTo>
                  <a:pt x="0" y="13961"/>
                </a:moveTo>
                <a:lnTo>
                  <a:pt x="0" y="4653"/>
                </a:lnTo>
                <a:lnTo>
                  <a:pt x="77158" y="0"/>
                </a:lnTo>
                <a:lnTo>
                  <a:pt x="77158" y="11634"/>
                </a:lnTo>
                <a:lnTo>
                  <a:pt x="0" y="1396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15044" y="1813224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58" y="0"/>
                </a:lnTo>
              </a:path>
            </a:pathLst>
          </a:custGeom>
          <a:ln w="930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15043" y="1561916"/>
            <a:ext cx="77470" cy="27940"/>
          </a:xfrm>
          <a:custGeom>
            <a:avLst/>
            <a:gdLst/>
            <a:ahLst/>
            <a:cxnLst/>
            <a:rect l="l" t="t" r="r" b="b"/>
            <a:pathLst>
              <a:path w="77470" h="27940">
                <a:moveTo>
                  <a:pt x="0" y="27923"/>
                </a:moveTo>
                <a:lnTo>
                  <a:pt x="0" y="20942"/>
                </a:lnTo>
                <a:lnTo>
                  <a:pt x="77158" y="0"/>
                </a:lnTo>
                <a:lnTo>
                  <a:pt x="77158" y="9307"/>
                </a:lnTo>
                <a:lnTo>
                  <a:pt x="0" y="2792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15042" y="1845801"/>
            <a:ext cx="77470" cy="9525"/>
          </a:xfrm>
          <a:custGeom>
            <a:avLst/>
            <a:gdLst/>
            <a:ahLst/>
            <a:cxnLst/>
            <a:rect l="l" t="t" r="r" b="b"/>
            <a:pathLst>
              <a:path w="77470" h="9525">
                <a:moveTo>
                  <a:pt x="77158" y="9307"/>
                </a:moveTo>
                <a:lnTo>
                  <a:pt x="0" y="6980"/>
                </a:lnTo>
                <a:lnTo>
                  <a:pt x="0" y="0"/>
                </a:lnTo>
                <a:lnTo>
                  <a:pt x="77158" y="0"/>
                </a:lnTo>
                <a:lnTo>
                  <a:pt x="77158" y="930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03171" y="1401360"/>
            <a:ext cx="626745" cy="556260"/>
          </a:xfrm>
          <a:custGeom>
            <a:avLst/>
            <a:gdLst/>
            <a:ahLst/>
            <a:cxnLst/>
            <a:rect l="l" t="t" r="r" b="b"/>
            <a:pathLst>
              <a:path w="626745" h="556260">
                <a:moveTo>
                  <a:pt x="519333" y="34903"/>
                </a:moveTo>
                <a:lnTo>
                  <a:pt x="519333" y="20942"/>
                </a:lnTo>
                <a:lnTo>
                  <a:pt x="510430" y="4653"/>
                </a:lnTo>
                <a:lnTo>
                  <a:pt x="510430" y="0"/>
                </a:lnTo>
                <a:lnTo>
                  <a:pt x="391725" y="39557"/>
                </a:lnTo>
                <a:lnTo>
                  <a:pt x="391725" y="48865"/>
                </a:lnTo>
                <a:lnTo>
                  <a:pt x="94963" y="139615"/>
                </a:lnTo>
                <a:lnTo>
                  <a:pt x="89028" y="132634"/>
                </a:lnTo>
                <a:lnTo>
                  <a:pt x="0" y="158230"/>
                </a:lnTo>
                <a:lnTo>
                  <a:pt x="0" y="500287"/>
                </a:lnTo>
                <a:lnTo>
                  <a:pt x="53417" y="507268"/>
                </a:lnTo>
                <a:lnTo>
                  <a:pt x="89028" y="509595"/>
                </a:lnTo>
                <a:lnTo>
                  <a:pt x="97931" y="502614"/>
                </a:lnTo>
                <a:lnTo>
                  <a:pt x="391725" y="530537"/>
                </a:lnTo>
                <a:lnTo>
                  <a:pt x="391725" y="539845"/>
                </a:lnTo>
                <a:lnTo>
                  <a:pt x="510430" y="553806"/>
                </a:lnTo>
                <a:lnTo>
                  <a:pt x="510430" y="556133"/>
                </a:lnTo>
                <a:lnTo>
                  <a:pt x="519333" y="551479"/>
                </a:lnTo>
                <a:lnTo>
                  <a:pt x="519333" y="537518"/>
                </a:lnTo>
                <a:lnTo>
                  <a:pt x="626167" y="518902"/>
                </a:lnTo>
                <a:lnTo>
                  <a:pt x="626167" y="144268"/>
                </a:lnTo>
                <a:lnTo>
                  <a:pt x="519333" y="34903"/>
                </a:lnTo>
              </a:path>
            </a:pathLst>
          </a:custGeom>
          <a:ln w="317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3422" y="1866744"/>
            <a:ext cx="133985" cy="55880"/>
          </a:xfrm>
          <a:custGeom>
            <a:avLst/>
            <a:gdLst/>
            <a:ahLst/>
            <a:cxnLst/>
            <a:rect l="l" t="t" r="r" b="b"/>
            <a:pathLst>
              <a:path w="133984" h="55880">
                <a:moveTo>
                  <a:pt x="133542" y="55846"/>
                </a:moveTo>
                <a:lnTo>
                  <a:pt x="0" y="44211"/>
                </a:lnTo>
                <a:lnTo>
                  <a:pt x="0" y="0"/>
                </a:lnTo>
                <a:lnTo>
                  <a:pt x="133542" y="6980"/>
                </a:lnTo>
                <a:lnTo>
                  <a:pt x="133542" y="5584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63420" y="1866744"/>
            <a:ext cx="24130" cy="41910"/>
          </a:xfrm>
          <a:custGeom>
            <a:avLst/>
            <a:gdLst/>
            <a:ahLst/>
            <a:cxnLst/>
            <a:rect l="l" t="t" r="r" b="b"/>
            <a:pathLst>
              <a:path w="24129" h="41910">
                <a:moveTo>
                  <a:pt x="0" y="41884"/>
                </a:moveTo>
                <a:lnTo>
                  <a:pt x="0" y="0"/>
                </a:lnTo>
                <a:lnTo>
                  <a:pt x="23740" y="2326"/>
                </a:lnTo>
                <a:lnTo>
                  <a:pt x="23740" y="37228"/>
                </a:lnTo>
                <a:lnTo>
                  <a:pt x="0" y="4188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32903" y="1463040"/>
            <a:ext cx="761999" cy="633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7425405" y="1661646"/>
            <a:ext cx="459105" cy="36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40"/>
              </a:lnSpc>
            </a:pPr>
            <a:r>
              <a:rPr sz="1250" b="1" i="1" spc="-15" dirty="0">
                <a:solidFill>
                  <a:srgbClr val="1F3F53"/>
                </a:solidFill>
                <a:latin typeface="HGP創英角ｺﾞｼｯｸUB"/>
                <a:cs typeface="HGP創英角ｺﾞｼｯｸUB"/>
              </a:rPr>
              <a:t>Data  </a:t>
            </a:r>
            <a:r>
              <a:rPr sz="1250" b="1" i="1" spc="-10" dirty="0">
                <a:solidFill>
                  <a:srgbClr val="1F3F53"/>
                </a:solidFill>
                <a:latin typeface="HGP創英角ｺﾞｼｯｸUB"/>
                <a:cs typeface="HGP創英角ｺﾞｼｯｸUB"/>
              </a:rPr>
              <a:t>M</a:t>
            </a:r>
            <a:r>
              <a:rPr sz="1250" b="1" i="1" spc="10" dirty="0">
                <a:solidFill>
                  <a:srgbClr val="1F3F53"/>
                </a:solidFill>
                <a:latin typeface="HGP創英角ｺﾞｼｯｸUB"/>
                <a:cs typeface="HGP創英角ｺﾞｼｯｸUB"/>
              </a:rPr>
              <a:t>i</a:t>
            </a:r>
            <a:r>
              <a:rPr sz="1250" b="1" i="1" spc="-20" dirty="0">
                <a:solidFill>
                  <a:srgbClr val="1F3F53"/>
                </a:solidFill>
                <a:latin typeface="HGP創英角ｺﾞｼｯｸUB"/>
                <a:cs typeface="HGP創英角ｺﾞｼｯｸUB"/>
              </a:rPr>
              <a:t>n</a:t>
            </a:r>
            <a:r>
              <a:rPr sz="1250" b="1" i="1" spc="-10" dirty="0">
                <a:solidFill>
                  <a:srgbClr val="1F3F53"/>
                </a:solidFill>
                <a:latin typeface="HGP創英角ｺﾞｼｯｸUB"/>
                <a:cs typeface="HGP創英角ｺﾞｼｯｸUB"/>
              </a:rPr>
              <a:t>i</a:t>
            </a:r>
            <a:r>
              <a:rPr sz="1250" b="1" i="1" spc="-20" dirty="0">
                <a:solidFill>
                  <a:srgbClr val="1F3F53"/>
                </a:solidFill>
                <a:latin typeface="HGP創英角ｺﾞｼｯｸUB"/>
                <a:cs typeface="HGP創英角ｺﾞｼｯｸUB"/>
              </a:rPr>
              <a:t>ng</a:t>
            </a:r>
            <a:endParaRPr sz="1250">
              <a:latin typeface="HGP創英角ｺﾞｼｯｸUB"/>
              <a:cs typeface="HGP創英角ｺﾞｼｯｸUB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967987" y="1293752"/>
            <a:ext cx="156210" cy="88900"/>
          </a:xfrm>
          <a:custGeom>
            <a:avLst/>
            <a:gdLst/>
            <a:ahLst/>
            <a:cxnLst/>
            <a:rect l="l" t="t" r="r" b="b"/>
            <a:pathLst>
              <a:path w="156209" h="88900">
                <a:moveTo>
                  <a:pt x="138214" y="0"/>
                </a:moveTo>
                <a:lnTo>
                  <a:pt x="0" y="56807"/>
                </a:lnTo>
                <a:lnTo>
                  <a:pt x="10121" y="88607"/>
                </a:lnTo>
                <a:lnTo>
                  <a:pt x="155752" y="55105"/>
                </a:lnTo>
                <a:lnTo>
                  <a:pt x="13821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979919" y="2414016"/>
            <a:ext cx="1877555" cy="435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989064" y="2414016"/>
            <a:ext cx="1807463" cy="4663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82968" y="2377439"/>
            <a:ext cx="1871980" cy="433070"/>
          </a:xfrm>
          <a:custGeom>
            <a:avLst/>
            <a:gdLst/>
            <a:ahLst/>
            <a:cxnLst/>
            <a:rect l="l" t="t" r="r" b="b"/>
            <a:pathLst>
              <a:path w="1871979" h="433069">
                <a:moveTo>
                  <a:pt x="0" y="0"/>
                </a:moveTo>
                <a:lnTo>
                  <a:pt x="1871472" y="0"/>
                </a:lnTo>
                <a:lnTo>
                  <a:pt x="1871472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7063023" y="2433668"/>
            <a:ext cx="162496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1320"/>
              </a:lnSpc>
            </a:pPr>
            <a:r>
              <a:rPr sz="1150" i="1" spc="-2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Cloud Server/Data</a:t>
            </a:r>
            <a:r>
              <a:rPr sz="1150" i="1" spc="-10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150" i="1" spc="-30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Center  System</a:t>
            </a:r>
            <a:r>
              <a:rPr sz="1150" i="1" spc="27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150" i="1" spc="-2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Operation</a:t>
            </a:r>
            <a:endParaRPr sz="1150">
              <a:latin typeface="HGP創英角ｺﾞｼｯｸUB"/>
              <a:cs typeface="HGP創英角ｺﾞｼｯｸUB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915605" y="2020985"/>
            <a:ext cx="1783080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2585">
              <a:lnSpc>
                <a:spcPts val="1680"/>
              </a:lnSpc>
            </a:pPr>
            <a:r>
              <a:rPr sz="1450" b="1" i="1" spc="-20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Network</a:t>
            </a:r>
            <a:r>
              <a:rPr sz="1450" b="1" i="1" spc="-150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450" b="1" i="1" spc="-15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Operator  </a:t>
            </a:r>
            <a:r>
              <a:rPr sz="1450" b="1" i="1" spc="-20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For  </a:t>
            </a:r>
            <a:r>
              <a:rPr sz="1450" b="1" i="1" spc="-30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4G, 5G, </a:t>
            </a:r>
            <a:r>
              <a:rPr sz="1450" b="1" i="1" spc="-25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and</a:t>
            </a:r>
            <a:r>
              <a:rPr sz="1450" b="1" i="1" spc="-45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450" b="1" i="1" spc="-35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6G</a:t>
            </a:r>
            <a:endParaRPr sz="1450">
              <a:latin typeface="HGP創英角ｺﾞｼｯｸUB"/>
              <a:cs typeface="HGP創英角ｺﾞｼｯｸUB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516367" y="3026664"/>
            <a:ext cx="694943" cy="411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79792" y="3005327"/>
            <a:ext cx="688847" cy="4053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6952523" y="3413710"/>
            <a:ext cx="1978660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80"/>
              </a:lnSpc>
            </a:pPr>
            <a:r>
              <a:rPr sz="1450" b="1" i="1" u="sng" spc="-20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Data Server </a:t>
            </a:r>
            <a:r>
              <a:rPr sz="1450" b="1" i="1" u="sng" spc="-45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&amp;</a:t>
            </a:r>
            <a:r>
              <a:rPr sz="1450" b="1" i="1" u="sng" spc="-114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450" b="1" i="1" u="sng" spc="-15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repository  </a:t>
            </a:r>
            <a:r>
              <a:rPr sz="1450" b="1" i="1" spc="-20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For Data </a:t>
            </a:r>
            <a:r>
              <a:rPr sz="1450" b="1" i="1" spc="-15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Mining with</a:t>
            </a:r>
            <a:r>
              <a:rPr sz="1450" b="1" i="1" spc="-204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450" b="1" i="1" spc="-25" dirty="0">
                <a:solidFill>
                  <a:srgbClr val="500000"/>
                </a:solidFill>
                <a:latin typeface="HGP創英角ｺﾞｼｯｸUB"/>
                <a:cs typeface="HGP創英角ｺﾞｼｯｸUB"/>
              </a:rPr>
              <a:t>AI</a:t>
            </a:r>
            <a:endParaRPr sz="1450">
              <a:latin typeface="HGP創英角ｺﾞｼｯｸUB"/>
              <a:cs typeface="HGP創英角ｺﾞｼｯｸUB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692895" y="3820614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744" y="0"/>
                </a:lnTo>
              </a:path>
            </a:pathLst>
          </a:custGeom>
          <a:ln w="9143">
            <a:solidFill>
              <a:srgbClr val="5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10646" y="3047207"/>
            <a:ext cx="155575" cy="87630"/>
          </a:xfrm>
          <a:custGeom>
            <a:avLst/>
            <a:gdLst/>
            <a:ahLst/>
            <a:cxnLst/>
            <a:rect l="l" t="t" r="r" b="b"/>
            <a:pathLst>
              <a:path w="155575" h="87630">
                <a:moveTo>
                  <a:pt x="138341" y="0"/>
                </a:moveTo>
                <a:lnTo>
                  <a:pt x="0" y="56400"/>
                </a:lnTo>
                <a:lnTo>
                  <a:pt x="9766" y="87096"/>
                </a:lnTo>
                <a:lnTo>
                  <a:pt x="155257" y="53174"/>
                </a:lnTo>
                <a:lnTo>
                  <a:pt x="13834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772655" y="4882895"/>
            <a:ext cx="2252471" cy="280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72655" y="4882895"/>
            <a:ext cx="2151887" cy="3261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75704" y="4846320"/>
            <a:ext cx="2246630" cy="277495"/>
          </a:xfrm>
          <a:custGeom>
            <a:avLst/>
            <a:gdLst/>
            <a:ahLst/>
            <a:cxnLst/>
            <a:rect l="l" t="t" r="r" b="b"/>
            <a:pathLst>
              <a:path w="2246629" h="277495">
                <a:moveTo>
                  <a:pt x="0" y="0"/>
                </a:moveTo>
                <a:lnTo>
                  <a:pt x="2246376" y="0"/>
                </a:lnTo>
                <a:lnTo>
                  <a:pt x="2246376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6855718" y="4892168"/>
            <a:ext cx="19888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i="1" spc="-3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Remote  </a:t>
            </a:r>
            <a:r>
              <a:rPr sz="1250" i="1" spc="-2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Diagnosis </a:t>
            </a:r>
            <a:r>
              <a:rPr sz="1250" i="1" spc="-3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&amp;</a:t>
            </a:r>
            <a:r>
              <a:rPr sz="1250" i="1" spc="30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250" i="1" spc="-30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Therapy</a:t>
            </a:r>
            <a:endParaRPr sz="1250">
              <a:latin typeface="HGP創英角ｺﾞｼｯｸUB"/>
              <a:cs typeface="HGP創英角ｺﾞｼｯｸUB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176729" y="4696378"/>
            <a:ext cx="132207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i="1" spc="-20" dirty="0">
                <a:solidFill>
                  <a:srgbClr val="800000"/>
                </a:solidFill>
                <a:latin typeface="HGP創英角ｺﾞｼｯｸUB"/>
                <a:cs typeface="HGP創英角ｺﾞｼｯｸUB"/>
              </a:rPr>
              <a:t>General</a:t>
            </a:r>
            <a:r>
              <a:rPr sz="1450" b="1" i="1" spc="-135" dirty="0">
                <a:solidFill>
                  <a:srgbClr val="80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450" b="1" i="1" spc="-15" dirty="0">
                <a:solidFill>
                  <a:srgbClr val="800000"/>
                </a:solidFill>
                <a:latin typeface="HGP創英角ｺﾞｼｯｸUB"/>
                <a:cs typeface="HGP創英角ｺﾞｼｯｸUB"/>
              </a:rPr>
              <a:t>Hospital</a:t>
            </a:r>
            <a:endParaRPr sz="1450">
              <a:latin typeface="HGP創英角ｺﾞｼｯｸUB"/>
              <a:cs typeface="HGP創英角ｺﾞｼｯｸUB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814017" y="5763178"/>
            <a:ext cx="211518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i="1" spc="-20" dirty="0">
                <a:solidFill>
                  <a:srgbClr val="800000"/>
                </a:solidFill>
                <a:latin typeface="HGP創英角ｺﾞｼｯｸUB"/>
                <a:cs typeface="HGP創英角ｺﾞｼｯｸUB"/>
              </a:rPr>
              <a:t>Regulatory Science</a:t>
            </a:r>
            <a:r>
              <a:rPr sz="1450" b="1" i="1" spc="-185" dirty="0">
                <a:solidFill>
                  <a:srgbClr val="80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450" b="1" i="1" spc="-15" dirty="0">
                <a:solidFill>
                  <a:srgbClr val="800000"/>
                </a:solidFill>
                <a:latin typeface="HGP創英角ｺﾞｼｯｸUB"/>
                <a:cs typeface="HGP創英角ｺﾞｼｯｸUB"/>
              </a:rPr>
              <a:t>Center</a:t>
            </a:r>
            <a:endParaRPr sz="1450">
              <a:latin typeface="HGP創英角ｺﾞｼｯｸUB"/>
              <a:cs typeface="HGP創英角ｺﾞｼｯｸUB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632447" y="6010655"/>
            <a:ext cx="2337815" cy="435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41591" y="6010655"/>
            <a:ext cx="2276855" cy="4663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35495" y="5974079"/>
            <a:ext cx="2331720" cy="433070"/>
          </a:xfrm>
          <a:custGeom>
            <a:avLst/>
            <a:gdLst/>
            <a:ahLst/>
            <a:cxnLst/>
            <a:rect l="l" t="t" r="r" b="b"/>
            <a:pathLst>
              <a:path w="2331720" h="433070">
                <a:moveTo>
                  <a:pt x="0" y="0"/>
                </a:moveTo>
                <a:lnTo>
                  <a:pt x="2331720" y="0"/>
                </a:lnTo>
                <a:lnTo>
                  <a:pt x="2331720" y="432816"/>
                </a:lnTo>
                <a:lnTo>
                  <a:pt x="0" y="4328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6715600" y="6029826"/>
            <a:ext cx="208280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1320"/>
              </a:lnSpc>
            </a:pPr>
            <a:r>
              <a:rPr sz="1150" i="1" spc="-2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Regulatory Compliance Test,</a:t>
            </a:r>
            <a:r>
              <a:rPr sz="1150" i="1" spc="-15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150" i="1" spc="-3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R&amp;D,  </a:t>
            </a:r>
            <a:r>
              <a:rPr sz="1150" i="1" spc="-2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Standardization </a:t>
            </a:r>
            <a:r>
              <a:rPr sz="1150" i="1" spc="-20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of</a:t>
            </a:r>
            <a:r>
              <a:rPr sz="1150" i="1" spc="-8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150" i="1" spc="-2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Healthcare</a:t>
            </a:r>
            <a:endParaRPr sz="1150">
              <a:latin typeface="HGP創英角ｺﾞｼｯｸUB"/>
              <a:cs typeface="HGP創英角ｺﾞｼｯｸUB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269480" y="4309872"/>
            <a:ext cx="981455" cy="4389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96228" y="2235707"/>
            <a:ext cx="332740" cy="201295"/>
          </a:xfrm>
          <a:custGeom>
            <a:avLst/>
            <a:gdLst/>
            <a:ahLst/>
            <a:cxnLst/>
            <a:rect l="l" t="t" r="r" b="b"/>
            <a:pathLst>
              <a:path w="332740" h="201294">
                <a:moveTo>
                  <a:pt x="231647" y="0"/>
                </a:moveTo>
                <a:lnTo>
                  <a:pt x="231647" y="50291"/>
                </a:lnTo>
                <a:lnTo>
                  <a:pt x="0" y="50291"/>
                </a:lnTo>
                <a:lnTo>
                  <a:pt x="0" y="150875"/>
                </a:lnTo>
                <a:lnTo>
                  <a:pt x="231647" y="150875"/>
                </a:lnTo>
                <a:lnTo>
                  <a:pt x="231647" y="201167"/>
                </a:lnTo>
                <a:lnTo>
                  <a:pt x="332232" y="100583"/>
                </a:lnTo>
                <a:lnTo>
                  <a:pt x="2316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396228" y="2235706"/>
            <a:ext cx="332740" cy="201295"/>
          </a:xfrm>
          <a:custGeom>
            <a:avLst/>
            <a:gdLst/>
            <a:ahLst/>
            <a:cxnLst/>
            <a:rect l="l" t="t" r="r" b="b"/>
            <a:pathLst>
              <a:path w="332740" h="201294">
                <a:moveTo>
                  <a:pt x="0" y="50291"/>
                </a:moveTo>
                <a:lnTo>
                  <a:pt x="231647" y="50291"/>
                </a:lnTo>
                <a:lnTo>
                  <a:pt x="231647" y="0"/>
                </a:lnTo>
                <a:lnTo>
                  <a:pt x="332232" y="100583"/>
                </a:lnTo>
                <a:lnTo>
                  <a:pt x="231647" y="201167"/>
                </a:lnTo>
                <a:lnTo>
                  <a:pt x="231647" y="150875"/>
                </a:lnTo>
                <a:lnTo>
                  <a:pt x="0" y="150875"/>
                </a:lnTo>
                <a:lnTo>
                  <a:pt x="0" y="502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66332" y="3628644"/>
            <a:ext cx="332740" cy="198120"/>
          </a:xfrm>
          <a:custGeom>
            <a:avLst/>
            <a:gdLst/>
            <a:ahLst/>
            <a:cxnLst/>
            <a:rect l="l" t="t" r="r" b="b"/>
            <a:pathLst>
              <a:path w="332740" h="198120">
                <a:moveTo>
                  <a:pt x="233172" y="0"/>
                </a:moveTo>
                <a:lnTo>
                  <a:pt x="233172" y="49529"/>
                </a:lnTo>
                <a:lnTo>
                  <a:pt x="0" y="49529"/>
                </a:lnTo>
                <a:lnTo>
                  <a:pt x="0" y="148589"/>
                </a:lnTo>
                <a:lnTo>
                  <a:pt x="233172" y="148589"/>
                </a:lnTo>
                <a:lnTo>
                  <a:pt x="233172" y="198119"/>
                </a:lnTo>
                <a:lnTo>
                  <a:pt x="332232" y="99059"/>
                </a:lnTo>
                <a:lnTo>
                  <a:pt x="2331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66332" y="3628644"/>
            <a:ext cx="332740" cy="198120"/>
          </a:xfrm>
          <a:custGeom>
            <a:avLst/>
            <a:gdLst/>
            <a:ahLst/>
            <a:cxnLst/>
            <a:rect l="l" t="t" r="r" b="b"/>
            <a:pathLst>
              <a:path w="332740" h="198120">
                <a:moveTo>
                  <a:pt x="0" y="49529"/>
                </a:moveTo>
                <a:lnTo>
                  <a:pt x="233172" y="49529"/>
                </a:lnTo>
                <a:lnTo>
                  <a:pt x="233172" y="0"/>
                </a:lnTo>
                <a:lnTo>
                  <a:pt x="332232" y="99059"/>
                </a:lnTo>
                <a:lnTo>
                  <a:pt x="233172" y="198119"/>
                </a:lnTo>
                <a:lnTo>
                  <a:pt x="233172" y="148589"/>
                </a:lnTo>
                <a:lnTo>
                  <a:pt x="0" y="148589"/>
                </a:lnTo>
                <a:lnTo>
                  <a:pt x="0" y="4952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66332" y="4683252"/>
            <a:ext cx="332740" cy="201295"/>
          </a:xfrm>
          <a:custGeom>
            <a:avLst/>
            <a:gdLst/>
            <a:ahLst/>
            <a:cxnLst/>
            <a:rect l="l" t="t" r="r" b="b"/>
            <a:pathLst>
              <a:path w="332740" h="201295">
                <a:moveTo>
                  <a:pt x="231647" y="0"/>
                </a:moveTo>
                <a:lnTo>
                  <a:pt x="231647" y="50292"/>
                </a:lnTo>
                <a:lnTo>
                  <a:pt x="0" y="50292"/>
                </a:lnTo>
                <a:lnTo>
                  <a:pt x="0" y="150876"/>
                </a:lnTo>
                <a:lnTo>
                  <a:pt x="231647" y="150876"/>
                </a:lnTo>
                <a:lnTo>
                  <a:pt x="231647" y="201168"/>
                </a:lnTo>
                <a:lnTo>
                  <a:pt x="332232" y="100584"/>
                </a:lnTo>
                <a:lnTo>
                  <a:pt x="2316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66332" y="4683252"/>
            <a:ext cx="332740" cy="201295"/>
          </a:xfrm>
          <a:custGeom>
            <a:avLst/>
            <a:gdLst/>
            <a:ahLst/>
            <a:cxnLst/>
            <a:rect l="l" t="t" r="r" b="b"/>
            <a:pathLst>
              <a:path w="332740" h="201295">
                <a:moveTo>
                  <a:pt x="0" y="50292"/>
                </a:moveTo>
                <a:lnTo>
                  <a:pt x="231647" y="50292"/>
                </a:lnTo>
                <a:lnTo>
                  <a:pt x="231647" y="0"/>
                </a:lnTo>
                <a:lnTo>
                  <a:pt x="332232" y="100584"/>
                </a:lnTo>
                <a:lnTo>
                  <a:pt x="231647" y="201168"/>
                </a:lnTo>
                <a:lnTo>
                  <a:pt x="231647" y="150876"/>
                </a:lnTo>
                <a:lnTo>
                  <a:pt x="0" y="150876"/>
                </a:lnTo>
                <a:lnTo>
                  <a:pt x="0" y="5029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87084" y="2418588"/>
            <a:ext cx="295910" cy="177165"/>
          </a:xfrm>
          <a:custGeom>
            <a:avLst/>
            <a:gdLst/>
            <a:ahLst/>
            <a:cxnLst/>
            <a:rect l="l" t="t" r="r" b="b"/>
            <a:pathLst>
              <a:path w="295909" h="177164">
                <a:moveTo>
                  <a:pt x="88391" y="0"/>
                </a:moveTo>
                <a:lnTo>
                  <a:pt x="0" y="88392"/>
                </a:lnTo>
                <a:lnTo>
                  <a:pt x="88391" y="176784"/>
                </a:lnTo>
                <a:lnTo>
                  <a:pt x="88391" y="132588"/>
                </a:lnTo>
                <a:lnTo>
                  <a:pt x="295655" y="132588"/>
                </a:lnTo>
                <a:lnTo>
                  <a:pt x="295655" y="44196"/>
                </a:lnTo>
                <a:lnTo>
                  <a:pt x="88391" y="44196"/>
                </a:lnTo>
                <a:lnTo>
                  <a:pt x="883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87084" y="2418588"/>
            <a:ext cx="295910" cy="177165"/>
          </a:xfrm>
          <a:custGeom>
            <a:avLst/>
            <a:gdLst/>
            <a:ahLst/>
            <a:cxnLst/>
            <a:rect l="l" t="t" r="r" b="b"/>
            <a:pathLst>
              <a:path w="295909" h="177164">
                <a:moveTo>
                  <a:pt x="295655" y="44196"/>
                </a:moveTo>
                <a:lnTo>
                  <a:pt x="88391" y="44196"/>
                </a:lnTo>
                <a:lnTo>
                  <a:pt x="88391" y="0"/>
                </a:lnTo>
                <a:lnTo>
                  <a:pt x="0" y="88392"/>
                </a:lnTo>
                <a:lnTo>
                  <a:pt x="88391" y="176784"/>
                </a:lnTo>
                <a:lnTo>
                  <a:pt x="88391" y="132588"/>
                </a:lnTo>
                <a:lnTo>
                  <a:pt x="295655" y="132588"/>
                </a:lnTo>
                <a:lnTo>
                  <a:pt x="295655" y="441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32803" y="3464052"/>
            <a:ext cx="295910" cy="177165"/>
          </a:xfrm>
          <a:custGeom>
            <a:avLst/>
            <a:gdLst/>
            <a:ahLst/>
            <a:cxnLst/>
            <a:rect l="l" t="t" r="r" b="b"/>
            <a:pathLst>
              <a:path w="295909" h="177164">
                <a:moveTo>
                  <a:pt x="88391" y="0"/>
                </a:moveTo>
                <a:lnTo>
                  <a:pt x="0" y="88392"/>
                </a:lnTo>
                <a:lnTo>
                  <a:pt x="88391" y="176784"/>
                </a:lnTo>
                <a:lnTo>
                  <a:pt x="88391" y="132588"/>
                </a:lnTo>
                <a:lnTo>
                  <a:pt x="295655" y="132588"/>
                </a:lnTo>
                <a:lnTo>
                  <a:pt x="295655" y="44196"/>
                </a:lnTo>
                <a:lnTo>
                  <a:pt x="88391" y="44196"/>
                </a:lnTo>
                <a:lnTo>
                  <a:pt x="883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32803" y="3464052"/>
            <a:ext cx="295910" cy="177165"/>
          </a:xfrm>
          <a:custGeom>
            <a:avLst/>
            <a:gdLst/>
            <a:ahLst/>
            <a:cxnLst/>
            <a:rect l="l" t="t" r="r" b="b"/>
            <a:pathLst>
              <a:path w="295909" h="177164">
                <a:moveTo>
                  <a:pt x="295655" y="44196"/>
                </a:moveTo>
                <a:lnTo>
                  <a:pt x="88391" y="44196"/>
                </a:lnTo>
                <a:lnTo>
                  <a:pt x="88391" y="0"/>
                </a:lnTo>
                <a:lnTo>
                  <a:pt x="0" y="88392"/>
                </a:lnTo>
                <a:lnTo>
                  <a:pt x="88391" y="176784"/>
                </a:lnTo>
                <a:lnTo>
                  <a:pt x="88391" y="132588"/>
                </a:lnTo>
                <a:lnTo>
                  <a:pt x="295655" y="132588"/>
                </a:lnTo>
                <a:lnTo>
                  <a:pt x="295655" y="441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32803" y="4543044"/>
            <a:ext cx="363220" cy="134620"/>
          </a:xfrm>
          <a:custGeom>
            <a:avLst/>
            <a:gdLst/>
            <a:ahLst/>
            <a:cxnLst/>
            <a:rect l="l" t="t" r="r" b="b"/>
            <a:pathLst>
              <a:path w="363220" h="134620">
                <a:moveTo>
                  <a:pt x="67056" y="0"/>
                </a:moveTo>
                <a:lnTo>
                  <a:pt x="0" y="67055"/>
                </a:lnTo>
                <a:lnTo>
                  <a:pt x="67056" y="134111"/>
                </a:lnTo>
                <a:lnTo>
                  <a:pt x="67056" y="100583"/>
                </a:lnTo>
                <a:lnTo>
                  <a:pt x="362712" y="100583"/>
                </a:lnTo>
                <a:lnTo>
                  <a:pt x="362712" y="33527"/>
                </a:lnTo>
                <a:lnTo>
                  <a:pt x="67056" y="33527"/>
                </a:lnTo>
                <a:lnTo>
                  <a:pt x="670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32803" y="4543044"/>
            <a:ext cx="363220" cy="134620"/>
          </a:xfrm>
          <a:custGeom>
            <a:avLst/>
            <a:gdLst/>
            <a:ahLst/>
            <a:cxnLst/>
            <a:rect l="l" t="t" r="r" b="b"/>
            <a:pathLst>
              <a:path w="363220" h="134620">
                <a:moveTo>
                  <a:pt x="362712" y="33527"/>
                </a:moveTo>
                <a:lnTo>
                  <a:pt x="67056" y="33527"/>
                </a:lnTo>
                <a:lnTo>
                  <a:pt x="67056" y="0"/>
                </a:lnTo>
                <a:lnTo>
                  <a:pt x="0" y="67055"/>
                </a:lnTo>
                <a:lnTo>
                  <a:pt x="67056" y="134111"/>
                </a:lnTo>
                <a:lnTo>
                  <a:pt x="67056" y="100583"/>
                </a:lnTo>
                <a:lnTo>
                  <a:pt x="362712" y="100583"/>
                </a:lnTo>
                <a:lnTo>
                  <a:pt x="362712" y="335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850891" y="2680716"/>
            <a:ext cx="299085" cy="226060"/>
          </a:xfrm>
          <a:custGeom>
            <a:avLst/>
            <a:gdLst/>
            <a:ahLst/>
            <a:cxnLst/>
            <a:rect l="l" t="t" r="r" b="b"/>
            <a:pathLst>
              <a:path w="299085" h="226060">
                <a:moveTo>
                  <a:pt x="112775" y="0"/>
                </a:moveTo>
                <a:lnTo>
                  <a:pt x="0" y="112775"/>
                </a:lnTo>
                <a:lnTo>
                  <a:pt x="112775" y="225551"/>
                </a:lnTo>
                <a:lnTo>
                  <a:pt x="112775" y="169163"/>
                </a:lnTo>
                <a:lnTo>
                  <a:pt x="298703" y="169163"/>
                </a:lnTo>
                <a:lnTo>
                  <a:pt x="298703" y="56387"/>
                </a:lnTo>
                <a:lnTo>
                  <a:pt x="112775" y="56387"/>
                </a:lnTo>
                <a:lnTo>
                  <a:pt x="1127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850891" y="2680716"/>
            <a:ext cx="299085" cy="226060"/>
          </a:xfrm>
          <a:custGeom>
            <a:avLst/>
            <a:gdLst/>
            <a:ahLst/>
            <a:cxnLst/>
            <a:rect l="l" t="t" r="r" b="b"/>
            <a:pathLst>
              <a:path w="299085" h="226060">
                <a:moveTo>
                  <a:pt x="298703" y="56387"/>
                </a:moveTo>
                <a:lnTo>
                  <a:pt x="112775" y="56387"/>
                </a:lnTo>
                <a:lnTo>
                  <a:pt x="112775" y="0"/>
                </a:lnTo>
                <a:lnTo>
                  <a:pt x="0" y="112775"/>
                </a:lnTo>
                <a:lnTo>
                  <a:pt x="112775" y="225551"/>
                </a:lnTo>
                <a:lnTo>
                  <a:pt x="112775" y="169163"/>
                </a:lnTo>
                <a:lnTo>
                  <a:pt x="298703" y="169163"/>
                </a:lnTo>
                <a:lnTo>
                  <a:pt x="298703" y="563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850891" y="3674364"/>
            <a:ext cx="299085" cy="228600"/>
          </a:xfrm>
          <a:custGeom>
            <a:avLst/>
            <a:gdLst/>
            <a:ahLst/>
            <a:cxnLst/>
            <a:rect l="l" t="t" r="r" b="b"/>
            <a:pathLst>
              <a:path w="299085" h="228600">
                <a:moveTo>
                  <a:pt x="114299" y="0"/>
                </a:moveTo>
                <a:lnTo>
                  <a:pt x="0" y="114300"/>
                </a:lnTo>
                <a:lnTo>
                  <a:pt x="114299" y="228600"/>
                </a:lnTo>
                <a:lnTo>
                  <a:pt x="114299" y="171450"/>
                </a:lnTo>
                <a:lnTo>
                  <a:pt x="298703" y="171450"/>
                </a:lnTo>
                <a:lnTo>
                  <a:pt x="298703" y="57150"/>
                </a:lnTo>
                <a:lnTo>
                  <a:pt x="114299" y="57150"/>
                </a:lnTo>
                <a:lnTo>
                  <a:pt x="1142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850891" y="3674364"/>
            <a:ext cx="299085" cy="228600"/>
          </a:xfrm>
          <a:custGeom>
            <a:avLst/>
            <a:gdLst/>
            <a:ahLst/>
            <a:cxnLst/>
            <a:rect l="l" t="t" r="r" b="b"/>
            <a:pathLst>
              <a:path w="299085" h="228600">
                <a:moveTo>
                  <a:pt x="298703" y="57150"/>
                </a:moveTo>
                <a:lnTo>
                  <a:pt x="114299" y="57150"/>
                </a:lnTo>
                <a:lnTo>
                  <a:pt x="114299" y="0"/>
                </a:lnTo>
                <a:lnTo>
                  <a:pt x="0" y="114300"/>
                </a:lnTo>
                <a:lnTo>
                  <a:pt x="114299" y="228600"/>
                </a:lnTo>
                <a:lnTo>
                  <a:pt x="114299" y="171450"/>
                </a:lnTo>
                <a:lnTo>
                  <a:pt x="298703" y="171450"/>
                </a:lnTo>
                <a:lnTo>
                  <a:pt x="298703" y="57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17947" y="4808220"/>
            <a:ext cx="299085" cy="226060"/>
          </a:xfrm>
          <a:custGeom>
            <a:avLst/>
            <a:gdLst/>
            <a:ahLst/>
            <a:cxnLst/>
            <a:rect l="l" t="t" r="r" b="b"/>
            <a:pathLst>
              <a:path w="299085" h="226060">
                <a:moveTo>
                  <a:pt x="112775" y="0"/>
                </a:moveTo>
                <a:lnTo>
                  <a:pt x="0" y="112775"/>
                </a:lnTo>
                <a:lnTo>
                  <a:pt x="112775" y="225551"/>
                </a:lnTo>
                <a:lnTo>
                  <a:pt x="112775" y="169163"/>
                </a:lnTo>
                <a:lnTo>
                  <a:pt x="298703" y="169163"/>
                </a:lnTo>
                <a:lnTo>
                  <a:pt x="298703" y="56387"/>
                </a:lnTo>
                <a:lnTo>
                  <a:pt x="112775" y="56387"/>
                </a:lnTo>
                <a:lnTo>
                  <a:pt x="1127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917947" y="4808220"/>
            <a:ext cx="299085" cy="226060"/>
          </a:xfrm>
          <a:custGeom>
            <a:avLst/>
            <a:gdLst/>
            <a:ahLst/>
            <a:cxnLst/>
            <a:rect l="l" t="t" r="r" b="b"/>
            <a:pathLst>
              <a:path w="299085" h="226060">
                <a:moveTo>
                  <a:pt x="298703" y="56387"/>
                </a:moveTo>
                <a:lnTo>
                  <a:pt x="112775" y="56387"/>
                </a:lnTo>
                <a:lnTo>
                  <a:pt x="112775" y="0"/>
                </a:lnTo>
                <a:lnTo>
                  <a:pt x="0" y="112775"/>
                </a:lnTo>
                <a:lnTo>
                  <a:pt x="112775" y="225551"/>
                </a:lnTo>
                <a:lnTo>
                  <a:pt x="112775" y="169163"/>
                </a:lnTo>
                <a:lnTo>
                  <a:pt x="298703" y="169163"/>
                </a:lnTo>
                <a:lnTo>
                  <a:pt x="298703" y="563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22974" y="4534663"/>
            <a:ext cx="346710" cy="213360"/>
          </a:xfrm>
          <a:custGeom>
            <a:avLst/>
            <a:gdLst/>
            <a:ahLst/>
            <a:cxnLst/>
            <a:rect l="l" t="t" r="r" b="b"/>
            <a:pathLst>
              <a:path w="346710" h="213360">
                <a:moveTo>
                  <a:pt x="92595" y="0"/>
                </a:moveTo>
                <a:lnTo>
                  <a:pt x="0" y="120268"/>
                </a:lnTo>
                <a:lnTo>
                  <a:pt x="120268" y="212851"/>
                </a:lnTo>
                <a:lnTo>
                  <a:pt x="113347" y="159638"/>
                </a:lnTo>
                <a:lnTo>
                  <a:pt x="346582" y="129311"/>
                </a:lnTo>
                <a:lnTo>
                  <a:pt x="336684" y="53212"/>
                </a:lnTo>
                <a:lnTo>
                  <a:pt x="99504" y="53212"/>
                </a:lnTo>
                <a:lnTo>
                  <a:pt x="92595" y="0"/>
                </a:lnTo>
                <a:close/>
              </a:path>
              <a:path w="346710" h="213360">
                <a:moveTo>
                  <a:pt x="332739" y="22885"/>
                </a:moveTo>
                <a:lnTo>
                  <a:pt x="99504" y="53212"/>
                </a:lnTo>
                <a:lnTo>
                  <a:pt x="336684" y="53212"/>
                </a:lnTo>
                <a:lnTo>
                  <a:pt x="332739" y="2288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22974" y="4534663"/>
            <a:ext cx="346710" cy="213360"/>
          </a:xfrm>
          <a:custGeom>
            <a:avLst/>
            <a:gdLst/>
            <a:ahLst/>
            <a:cxnLst/>
            <a:rect l="l" t="t" r="r" b="b"/>
            <a:pathLst>
              <a:path w="346710" h="213360">
                <a:moveTo>
                  <a:pt x="332739" y="22885"/>
                </a:moveTo>
                <a:lnTo>
                  <a:pt x="99504" y="53212"/>
                </a:lnTo>
                <a:lnTo>
                  <a:pt x="92595" y="0"/>
                </a:lnTo>
                <a:lnTo>
                  <a:pt x="0" y="120268"/>
                </a:lnTo>
                <a:lnTo>
                  <a:pt x="120268" y="212851"/>
                </a:lnTo>
                <a:lnTo>
                  <a:pt x="113347" y="159638"/>
                </a:lnTo>
                <a:lnTo>
                  <a:pt x="346582" y="129311"/>
                </a:lnTo>
                <a:lnTo>
                  <a:pt x="332739" y="228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572738" y="2622266"/>
            <a:ext cx="335280" cy="260985"/>
          </a:xfrm>
          <a:custGeom>
            <a:avLst/>
            <a:gdLst/>
            <a:ahLst/>
            <a:cxnLst/>
            <a:rect l="l" t="t" r="r" b="b"/>
            <a:pathLst>
              <a:path w="335279" h="260985">
                <a:moveTo>
                  <a:pt x="269190" y="133667"/>
                </a:moveTo>
                <a:lnTo>
                  <a:pt x="63398" y="133667"/>
                </a:lnTo>
                <a:lnTo>
                  <a:pt x="283641" y="260832"/>
                </a:lnTo>
                <a:lnTo>
                  <a:pt x="335089" y="171716"/>
                </a:lnTo>
                <a:lnTo>
                  <a:pt x="269190" y="133667"/>
                </a:lnTo>
                <a:close/>
              </a:path>
              <a:path w="335279" h="260985">
                <a:moveTo>
                  <a:pt x="140576" y="0"/>
                </a:moveTo>
                <a:lnTo>
                  <a:pt x="0" y="37668"/>
                </a:lnTo>
                <a:lnTo>
                  <a:pt x="37668" y="178231"/>
                </a:lnTo>
                <a:lnTo>
                  <a:pt x="63398" y="133667"/>
                </a:lnTo>
                <a:lnTo>
                  <a:pt x="269190" y="133667"/>
                </a:lnTo>
                <a:lnTo>
                  <a:pt x="114846" y="44551"/>
                </a:lnTo>
                <a:lnTo>
                  <a:pt x="1405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72738" y="2622266"/>
            <a:ext cx="335280" cy="260985"/>
          </a:xfrm>
          <a:custGeom>
            <a:avLst/>
            <a:gdLst/>
            <a:ahLst/>
            <a:cxnLst/>
            <a:rect l="l" t="t" r="r" b="b"/>
            <a:pathLst>
              <a:path w="335279" h="260985">
                <a:moveTo>
                  <a:pt x="283641" y="260832"/>
                </a:moveTo>
                <a:lnTo>
                  <a:pt x="63398" y="133667"/>
                </a:lnTo>
                <a:lnTo>
                  <a:pt x="37668" y="178231"/>
                </a:lnTo>
                <a:lnTo>
                  <a:pt x="0" y="37668"/>
                </a:lnTo>
                <a:lnTo>
                  <a:pt x="140576" y="0"/>
                </a:lnTo>
                <a:lnTo>
                  <a:pt x="114846" y="44551"/>
                </a:lnTo>
                <a:lnTo>
                  <a:pt x="335089" y="171716"/>
                </a:lnTo>
                <a:lnTo>
                  <a:pt x="283641" y="26083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85994" y="4707668"/>
            <a:ext cx="351790" cy="241300"/>
          </a:xfrm>
          <a:custGeom>
            <a:avLst/>
            <a:gdLst/>
            <a:ahLst/>
            <a:cxnLst/>
            <a:rect l="l" t="t" r="r" b="b"/>
            <a:pathLst>
              <a:path w="351789" h="241300">
                <a:moveTo>
                  <a:pt x="298165" y="180517"/>
                </a:moveTo>
                <a:lnTo>
                  <a:pt x="247256" y="180517"/>
                </a:lnTo>
                <a:lnTo>
                  <a:pt x="263194" y="240690"/>
                </a:lnTo>
                <a:lnTo>
                  <a:pt x="298165" y="180517"/>
                </a:lnTo>
                <a:close/>
              </a:path>
              <a:path w="351789" h="241300">
                <a:moveTo>
                  <a:pt x="199428" y="0"/>
                </a:moveTo>
                <a:lnTo>
                  <a:pt x="215366" y="60172"/>
                </a:lnTo>
                <a:lnTo>
                  <a:pt x="0" y="117233"/>
                </a:lnTo>
                <a:lnTo>
                  <a:pt x="31889" y="237578"/>
                </a:lnTo>
                <a:lnTo>
                  <a:pt x="247256" y="180517"/>
                </a:lnTo>
                <a:lnTo>
                  <a:pt x="298165" y="180517"/>
                </a:lnTo>
                <a:lnTo>
                  <a:pt x="351663" y="88468"/>
                </a:lnTo>
                <a:lnTo>
                  <a:pt x="1994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85994" y="4707668"/>
            <a:ext cx="351790" cy="241300"/>
          </a:xfrm>
          <a:custGeom>
            <a:avLst/>
            <a:gdLst/>
            <a:ahLst/>
            <a:cxnLst/>
            <a:rect l="l" t="t" r="r" b="b"/>
            <a:pathLst>
              <a:path w="351789" h="241300">
                <a:moveTo>
                  <a:pt x="0" y="117233"/>
                </a:moveTo>
                <a:lnTo>
                  <a:pt x="215366" y="60172"/>
                </a:lnTo>
                <a:lnTo>
                  <a:pt x="199428" y="0"/>
                </a:lnTo>
                <a:lnTo>
                  <a:pt x="351663" y="88468"/>
                </a:lnTo>
                <a:lnTo>
                  <a:pt x="263194" y="240690"/>
                </a:lnTo>
                <a:lnTo>
                  <a:pt x="247256" y="180517"/>
                </a:lnTo>
                <a:lnTo>
                  <a:pt x="31889" y="237578"/>
                </a:lnTo>
                <a:lnTo>
                  <a:pt x="0" y="11723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69273" y="3343530"/>
            <a:ext cx="313055" cy="246379"/>
          </a:xfrm>
          <a:custGeom>
            <a:avLst/>
            <a:gdLst/>
            <a:ahLst/>
            <a:cxnLst/>
            <a:rect l="l" t="t" r="r" b="b"/>
            <a:pathLst>
              <a:path w="313054" h="246379">
                <a:moveTo>
                  <a:pt x="49936" y="0"/>
                </a:moveTo>
                <a:lnTo>
                  <a:pt x="0" y="86499"/>
                </a:lnTo>
                <a:lnTo>
                  <a:pt x="201422" y="202793"/>
                </a:lnTo>
                <a:lnTo>
                  <a:pt x="176453" y="246037"/>
                </a:lnTo>
                <a:lnTo>
                  <a:pt x="312889" y="209473"/>
                </a:lnTo>
                <a:lnTo>
                  <a:pt x="287918" y="116293"/>
                </a:lnTo>
                <a:lnTo>
                  <a:pt x="251358" y="116293"/>
                </a:lnTo>
                <a:lnTo>
                  <a:pt x="49936" y="0"/>
                </a:lnTo>
                <a:close/>
              </a:path>
              <a:path w="313054" h="246379">
                <a:moveTo>
                  <a:pt x="276326" y="73037"/>
                </a:moveTo>
                <a:lnTo>
                  <a:pt x="251358" y="116293"/>
                </a:lnTo>
                <a:lnTo>
                  <a:pt x="287918" y="116293"/>
                </a:lnTo>
                <a:lnTo>
                  <a:pt x="276326" y="730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69273" y="3343530"/>
            <a:ext cx="313055" cy="246379"/>
          </a:xfrm>
          <a:custGeom>
            <a:avLst/>
            <a:gdLst/>
            <a:ahLst/>
            <a:cxnLst/>
            <a:rect l="l" t="t" r="r" b="b"/>
            <a:pathLst>
              <a:path w="313054" h="246379">
                <a:moveTo>
                  <a:pt x="0" y="86499"/>
                </a:moveTo>
                <a:lnTo>
                  <a:pt x="201422" y="202793"/>
                </a:lnTo>
                <a:lnTo>
                  <a:pt x="176453" y="246037"/>
                </a:lnTo>
                <a:lnTo>
                  <a:pt x="312889" y="209473"/>
                </a:lnTo>
                <a:lnTo>
                  <a:pt x="276326" y="73037"/>
                </a:lnTo>
                <a:lnTo>
                  <a:pt x="251358" y="116293"/>
                </a:lnTo>
                <a:lnTo>
                  <a:pt x="49936" y="0"/>
                </a:lnTo>
                <a:lnTo>
                  <a:pt x="0" y="864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718176" y="3166780"/>
            <a:ext cx="335280" cy="260985"/>
          </a:xfrm>
          <a:custGeom>
            <a:avLst/>
            <a:gdLst/>
            <a:ahLst/>
            <a:cxnLst/>
            <a:rect l="l" t="t" r="r" b="b"/>
            <a:pathLst>
              <a:path w="335279" h="260985">
                <a:moveTo>
                  <a:pt x="269190" y="133667"/>
                </a:moveTo>
                <a:lnTo>
                  <a:pt x="63398" y="133667"/>
                </a:lnTo>
                <a:lnTo>
                  <a:pt x="283641" y="260832"/>
                </a:lnTo>
                <a:lnTo>
                  <a:pt x="335089" y="171716"/>
                </a:lnTo>
                <a:lnTo>
                  <a:pt x="269190" y="133667"/>
                </a:lnTo>
                <a:close/>
              </a:path>
              <a:path w="335279" h="260985">
                <a:moveTo>
                  <a:pt x="140576" y="0"/>
                </a:moveTo>
                <a:lnTo>
                  <a:pt x="0" y="37668"/>
                </a:lnTo>
                <a:lnTo>
                  <a:pt x="37668" y="178231"/>
                </a:lnTo>
                <a:lnTo>
                  <a:pt x="63398" y="133667"/>
                </a:lnTo>
                <a:lnTo>
                  <a:pt x="269190" y="133667"/>
                </a:lnTo>
                <a:lnTo>
                  <a:pt x="114846" y="44551"/>
                </a:lnTo>
                <a:lnTo>
                  <a:pt x="1405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718176" y="3166780"/>
            <a:ext cx="335280" cy="260985"/>
          </a:xfrm>
          <a:custGeom>
            <a:avLst/>
            <a:gdLst/>
            <a:ahLst/>
            <a:cxnLst/>
            <a:rect l="l" t="t" r="r" b="b"/>
            <a:pathLst>
              <a:path w="335279" h="260985">
                <a:moveTo>
                  <a:pt x="283641" y="260832"/>
                </a:moveTo>
                <a:lnTo>
                  <a:pt x="63398" y="133667"/>
                </a:lnTo>
                <a:lnTo>
                  <a:pt x="37668" y="178231"/>
                </a:lnTo>
                <a:lnTo>
                  <a:pt x="0" y="37668"/>
                </a:lnTo>
                <a:lnTo>
                  <a:pt x="140576" y="0"/>
                </a:lnTo>
                <a:lnTo>
                  <a:pt x="114846" y="44551"/>
                </a:lnTo>
                <a:lnTo>
                  <a:pt x="335089" y="171716"/>
                </a:lnTo>
                <a:lnTo>
                  <a:pt x="283641" y="26083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24785" y="3782185"/>
            <a:ext cx="338455" cy="257810"/>
          </a:xfrm>
          <a:custGeom>
            <a:avLst/>
            <a:gdLst/>
            <a:ahLst/>
            <a:cxnLst/>
            <a:rect l="l" t="t" r="r" b="b"/>
            <a:pathLst>
              <a:path w="338454" h="257810">
                <a:moveTo>
                  <a:pt x="41008" y="76720"/>
                </a:moveTo>
                <a:lnTo>
                  <a:pt x="0" y="216344"/>
                </a:lnTo>
                <a:lnTo>
                  <a:pt x="139636" y="257352"/>
                </a:lnTo>
                <a:lnTo>
                  <a:pt x="114973" y="212191"/>
                </a:lnTo>
                <a:lnTo>
                  <a:pt x="280390" y="121869"/>
                </a:lnTo>
                <a:lnTo>
                  <a:pt x="65659" y="121869"/>
                </a:lnTo>
                <a:lnTo>
                  <a:pt x="41008" y="76720"/>
                </a:lnTo>
                <a:close/>
              </a:path>
              <a:path w="338454" h="257810">
                <a:moveTo>
                  <a:pt x="288874" y="0"/>
                </a:moveTo>
                <a:lnTo>
                  <a:pt x="65659" y="121869"/>
                </a:lnTo>
                <a:lnTo>
                  <a:pt x="280390" y="121869"/>
                </a:lnTo>
                <a:lnTo>
                  <a:pt x="338188" y="90309"/>
                </a:lnTo>
                <a:lnTo>
                  <a:pt x="2888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24785" y="3782185"/>
            <a:ext cx="338455" cy="257810"/>
          </a:xfrm>
          <a:custGeom>
            <a:avLst/>
            <a:gdLst/>
            <a:ahLst/>
            <a:cxnLst/>
            <a:rect l="l" t="t" r="r" b="b"/>
            <a:pathLst>
              <a:path w="338454" h="257810">
                <a:moveTo>
                  <a:pt x="338188" y="90309"/>
                </a:moveTo>
                <a:lnTo>
                  <a:pt x="114973" y="212191"/>
                </a:lnTo>
                <a:lnTo>
                  <a:pt x="139636" y="257352"/>
                </a:lnTo>
                <a:lnTo>
                  <a:pt x="0" y="216344"/>
                </a:lnTo>
                <a:lnTo>
                  <a:pt x="41008" y="76720"/>
                </a:lnTo>
                <a:lnTo>
                  <a:pt x="65659" y="121869"/>
                </a:lnTo>
                <a:lnTo>
                  <a:pt x="288874" y="0"/>
                </a:lnTo>
                <a:lnTo>
                  <a:pt x="338188" y="903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516207" y="3052572"/>
            <a:ext cx="814705" cy="480695"/>
          </a:xfrm>
          <a:custGeom>
            <a:avLst/>
            <a:gdLst/>
            <a:ahLst/>
            <a:cxnLst/>
            <a:rect l="l" t="t" r="r" b="b"/>
            <a:pathLst>
              <a:path w="814705" h="480695">
                <a:moveTo>
                  <a:pt x="814374" y="0"/>
                </a:moveTo>
                <a:lnTo>
                  <a:pt x="0" y="48049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461514" y="3493795"/>
            <a:ext cx="85090" cy="71755"/>
          </a:xfrm>
          <a:custGeom>
            <a:avLst/>
            <a:gdLst/>
            <a:ahLst/>
            <a:cxnLst/>
            <a:rect l="l" t="t" r="r" b="b"/>
            <a:pathLst>
              <a:path w="85090" h="71754">
                <a:moveTo>
                  <a:pt x="46266" y="0"/>
                </a:moveTo>
                <a:lnTo>
                  <a:pt x="0" y="71539"/>
                </a:lnTo>
                <a:lnTo>
                  <a:pt x="84988" y="65620"/>
                </a:lnTo>
                <a:lnTo>
                  <a:pt x="462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451857" y="4887467"/>
            <a:ext cx="1031240" cy="332105"/>
          </a:xfrm>
          <a:custGeom>
            <a:avLst/>
            <a:gdLst/>
            <a:ahLst/>
            <a:cxnLst/>
            <a:rect l="l" t="t" r="r" b="b"/>
            <a:pathLst>
              <a:path w="1031239" h="332104">
                <a:moveTo>
                  <a:pt x="1030935" y="0"/>
                </a:moveTo>
                <a:lnTo>
                  <a:pt x="0" y="33155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91413" y="5178871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5" h="73025">
                <a:moveTo>
                  <a:pt x="60871" y="0"/>
                </a:moveTo>
                <a:lnTo>
                  <a:pt x="0" y="59601"/>
                </a:lnTo>
                <a:lnTo>
                  <a:pt x="84201" y="72542"/>
                </a:lnTo>
                <a:lnTo>
                  <a:pt x="60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36180" y="2766060"/>
            <a:ext cx="241300" cy="287020"/>
          </a:xfrm>
          <a:custGeom>
            <a:avLst/>
            <a:gdLst/>
            <a:ahLst/>
            <a:cxnLst/>
            <a:rect l="l" t="t" r="r" b="b"/>
            <a:pathLst>
              <a:path w="241300" h="287019">
                <a:moveTo>
                  <a:pt x="240792" y="166116"/>
                </a:moveTo>
                <a:lnTo>
                  <a:pt x="0" y="166116"/>
                </a:lnTo>
                <a:lnTo>
                  <a:pt x="120396" y="286512"/>
                </a:lnTo>
                <a:lnTo>
                  <a:pt x="240792" y="166116"/>
                </a:lnTo>
                <a:close/>
              </a:path>
              <a:path w="241300" h="287019">
                <a:moveTo>
                  <a:pt x="180594" y="0"/>
                </a:moveTo>
                <a:lnTo>
                  <a:pt x="60198" y="0"/>
                </a:lnTo>
                <a:lnTo>
                  <a:pt x="60198" y="166116"/>
                </a:lnTo>
                <a:lnTo>
                  <a:pt x="180594" y="166116"/>
                </a:lnTo>
                <a:lnTo>
                  <a:pt x="1805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36180" y="2766060"/>
            <a:ext cx="241300" cy="287020"/>
          </a:xfrm>
          <a:custGeom>
            <a:avLst/>
            <a:gdLst/>
            <a:ahLst/>
            <a:cxnLst/>
            <a:rect l="l" t="t" r="r" b="b"/>
            <a:pathLst>
              <a:path w="241300" h="287019">
                <a:moveTo>
                  <a:pt x="180594" y="0"/>
                </a:moveTo>
                <a:lnTo>
                  <a:pt x="180594" y="166116"/>
                </a:lnTo>
                <a:lnTo>
                  <a:pt x="240792" y="166116"/>
                </a:lnTo>
                <a:lnTo>
                  <a:pt x="120396" y="286512"/>
                </a:lnTo>
                <a:lnTo>
                  <a:pt x="0" y="166116"/>
                </a:lnTo>
                <a:lnTo>
                  <a:pt x="60198" y="166116"/>
                </a:lnTo>
                <a:lnTo>
                  <a:pt x="60198" y="0"/>
                </a:lnTo>
                <a:lnTo>
                  <a:pt x="1805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783068" y="2750820"/>
            <a:ext cx="213360" cy="302260"/>
          </a:xfrm>
          <a:custGeom>
            <a:avLst/>
            <a:gdLst/>
            <a:ahLst/>
            <a:cxnLst/>
            <a:rect l="l" t="t" r="r" b="b"/>
            <a:pathLst>
              <a:path w="213359" h="302260">
                <a:moveTo>
                  <a:pt x="160020" y="106679"/>
                </a:moveTo>
                <a:lnTo>
                  <a:pt x="53340" y="106679"/>
                </a:lnTo>
                <a:lnTo>
                  <a:pt x="53340" y="301751"/>
                </a:lnTo>
                <a:lnTo>
                  <a:pt x="160020" y="301751"/>
                </a:lnTo>
                <a:lnTo>
                  <a:pt x="160020" y="106679"/>
                </a:lnTo>
                <a:close/>
              </a:path>
              <a:path w="213359" h="302260">
                <a:moveTo>
                  <a:pt x="106680" y="0"/>
                </a:moveTo>
                <a:lnTo>
                  <a:pt x="0" y="106679"/>
                </a:lnTo>
                <a:lnTo>
                  <a:pt x="213360" y="106679"/>
                </a:lnTo>
                <a:lnTo>
                  <a:pt x="1066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83068" y="2750820"/>
            <a:ext cx="213360" cy="302260"/>
          </a:xfrm>
          <a:custGeom>
            <a:avLst/>
            <a:gdLst/>
            <a:ahLst/>
            <a:cxnLst/>
            <a:rect l="l" t="t" r="r" b="b"/>
            <a:pathLst>
              <a:path w="213359" h="302260">
                <a:moveTo>
                  <a:pt x="160020" y="301751"/>
                </a:moveTo>
                <a:lnTo>
                  <a:pt x="160020" y="106679"/>
                </a:lnTo>
                <a:lnTo>
                  <a:pt x="213360" y="106679"/>
                </a:lnTo>
                <a:lnTo>
                  <a:pt x="106680" y="0"/>
                </a:lnTo>
                <a:lnTo>
                  <a:pt x="0" y="106679"/>
                </a:lnTo>
                <a:lnTo>
                  <a:pt x="53340" y="106679"/>
                </a:lnTo>
                <a:lnTo>
                  <a:pt x="53340" y="301751"/>
                </a:lnTo>
                <a:lnTo>
                  <a:pt x="160020" y="3017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69707" y="4076700"/>
            <a:ext cx="226060" cy="216535"/>
          </a:xfrm>
          <a:custGeom>
            <a:avLst/>
            <a:gdLst/>
            <a:ahLst/>
            <a:cxnLst/>
            <a:rect l="l" t="t" r="r" b="b"/>
            <a:pathLst>
              <a:path w="226059" h="216535">
                <a:moveTo>
                  <a:pt x="225552" y="108204"/>
                </a:moveTo>
                <a:lnTo>
                  <a:pt x="0" y="108204"/>
                </a:lnTo>
                <a:lnTo>
                  <a:pt x="112776" y="216408"/>
                </a:lnTo>
                <a:lnTo>
                  <a:pt x="225552" y="108204"/>
                </a:lnTo>
                <a:close/>
              </a:path>
              <a:path w="226059" h="216535">
                <a:moveTo>
                  <a:pt x="169164" y="0"/>
                </a:moveTo>
                <a:lnTo>
                  <a:pt x="56388" y="0"/>
                </a:lnTo>
                <a:lnTo>
                  <a:pt x="56388" y="108204"/>
                </a:lnTo>
                <a:lnTo>
                  <a:pt x="169164" y="108204"/>
                </a:lnTo>
                <a:lnTo>
                  <a:pt x="1691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69707" y="4076700"/>
            <a:ext cx="226060" cy="216535"/>
          </a:xfrm>
          <a:custGeom>
            <a:avLst/>
            <a:gdLst/>
            <a:ahLst/>
            <a:cxnLst/>
            <a:rect l="l" t="t" r="r" b="b"/>
            <a:pathLst>
              <a:path w="226059" h="216535">
                <a:moveTo>
                  <a:pt x="169164" y="0"/>
                </a:moveTo>
                <a:lnTo>
                  <a:pt x="169164" y="108204"/>
                </a:lnTo>
                <a:lnTo>
                  <a:pt x="225552" y="108204"/>
                </a:lnTo>
                <a:lnTo>
                  <a:pt x="112776" y="216408"/>
                </a:lnTo>
                <a:lnTo>
                  <a:pt x="0" y="108204"/>
                </a:lnTo>
                <a:lnTo>
                  <a:pt x="56388" y="108204"/>
                </a:lnTo>
                <a:lnTo>
                  <a:pt x="56388" y="0"/>
                </a:lnTo>
                <a:lnTo>
                  <a:pt x="16916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804404" y="4009644"/>
            <a:ext cx="213360" cy="302260"/>
          </a:xfrm>
          <a:custGeom>
            <a:avLst/>
            <a:gdLst/>
            <a:ahLst/>
            <a:cxnLst/>
            <a:rect l="l" t="t" r="r" b="b"/>
            <a:pathLst>
              <a:path w="213359" h="302260">
                <a:moveTo>
                  <a:pt x="160020" y="106679"/>
                </a:moveTo>
                <a:lnTo>
                  <a:pt x="53340" y="106679"/>
                </a:lnTo>
                <a:lnTo>
                  <a:pt x="53340" y="301751"/>
                </a:lnTo>
                <a:lnTo>
                  <a:pt x="160020" y="301751"/>
                </a:lnTo>
                <a:lnTo>
                  <a:pt x="160020" y="106679"/>
                </a:lnTo>
                <a:close/>
              </a:path>
              <a:path w="213359" h="302260">
                <a:moveTo>
                  <a:pt x="106680" y="0"/>
                </a:moveTo>
                <a:lnTo>
                  <a:pt x="0" y="106679"/>
                </a:lnTo>
                <a:lnTo>
                  <a:pt x="213360" y="106679"/>
                </a:lnTo>
                <a:lnTo>
                  <a:pt x="1066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804404" y="4009644"/>
            <a:ext cx="213360" cy="302260"/>
          </a:xfrm>
          <a:custGeom>
            <a:avLst/>
            <a:gdLst/>
            <a:ahLst/>
            <a:cxnLst/>
            <a:rect l="l" t="t" r="r" b="b"/>
            <a:pathLst>
              <a:path w="213359" h="302260">
                <a:moveTo>
                  <a:pt x="160020" y="301751"/>
                </a:moveTo>
                <a:lnTo>
                  <a:pt x="160020" y="106679"/>
                </a:lnTo>
                <a:lnTo>
                  <a:pt x="213360" y="106679"/>
                </a:lnTo>
                <a:lnTo>
                  <a:pt x="106680" y="0"/>
                </a:lnTo>
                <a:lnTo>
                  <a:pt x="0" y="106679"/>
                </a:lnTo>
                <a:lnTo>
                  <a:pt x="53340" y="106679"/>
                </a:lnTo>
                <a:lnTo>
                  <a:pt x="53340" y="301751"/>
                </a:lnTo>
                <a:lnTo>
                  <a:pt x="160020" y="3017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40080" y="1837944"/>
            <a:ext cx="286511" cy="4328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3776" y="2441448"/>
            <a:ext cx="606551" cy="5120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378934" y="2266932"/>
            <a:ext cx="82041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Verdana"/>
                <a:cs typeface="Verdana"/>
              </a:rPr>
              <a:t>ECG</a:t>
            </a:r>
            <a:r>
              <a:rPr sz="1050" spc="-10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Sensor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342992" y="2999451"/>
            <a:ext cx="106426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Verdana"/>
                <a:cs typeface="Verdana"/>
              </a:rPr>
              <a:t>Glucose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Sensor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405384" y="4663440"/>
            <a:ext cx="877823" cy="2529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323043" y="3744272"/>
            <a:ext cx="137985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latin typeface="Verdana"/>
                <a:cs typeface="Verdana"/>
              </a:rPr>
              <a:t>Rehabilitation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Robot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323043" y="3905877"/>
            <a:ext cx="982344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Verdana"/>
                <a:cs typeface="Verdana"/>
              </a:rPr>
              <a:t>&amp; Wheel</a:t>
            </a:r>
            <a:r>
              <a:rPr sz="1050" spc="-114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Chair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91038" y="5812949"/>
            <a:ext cx="99885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Verdana"/>
                <a:cs typeface="Verdana"/>
              </a:rPr>
              <a:t>Surgery</a:t>
            </a:r>
            <a:r>
              <a:rPr sz="1050" spc="-95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Robot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344424" y="3127248"/>
            <a:ext cx="362711" cy="6035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4527" y="5193791"/>
            <a:ext cx="910183" cy="6033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31519" y="3154679"/>
            <a:ext cx="679703" cy="57302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260310" y="4919507"/>
            <a:ext cx="115062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spc="-5" dirty="0">
                <a:latin typeface="Verdana"/>
                <a:cs typeface="Verdana"/>
              </a:rPr>
              <a:t>Multiple </a:t>
            </a:r>
            <a:r>
              <a:rPr sz="1050" dirty="0">
                <a:latin typeface="Verdana"/>
                <a:cs typeface="Verdana"/>
              </a:rPr>
              <a:t>Sensor  </a:t>
            </a:r>
            <a:r>
              <a:rPr sz="1050" spc="5" dirty="0">
                <a:latin typeface="Verdana"/>
                <a:cs typeface="Verdana"/>
              </a:rPr>
              <a:t>(SPo2 </a:t>
            </a:r>
            <a:r>
              <a:rPr sz="1050" dirty="0">
                <a:latin typeface="Verdana"/>
                <a:cs typeface="Verdana"/>
              </a:rPr>
              <a:t>EEG,</a:t>
            </a:r>
            <a:r>
              <a:rPr sz="1050" spc="-114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etc.)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701040" y="4038600"/>
            <a:ext cx="252983" cy="4876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405521" y="4502407"/>
            <a:ext cx="82041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Verdana"/>
                <a:cs typeface="Verdana"/>
              </a:rPr>
              <a:t>ECG</a:t>
            </a:r>
            <a:r>
              <a:rPr sz="1050" spc="-10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Sensor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2423160" y="2325623"/>
            <a:ext cx="1078991" cy="5577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578607" y="4437888"/>
            <a:ext cx="938783" cy="53644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8204" y="4101084"/>
            <a:ext cx="3337560" cy="1844039"/>
          </a:xfrm>
          <a:custGeom>
            <a:avLst/>
            <a:gdLst/>
            <a:ahLst/>
            <a:cxnLst/>
            <a:rect l="l" t="t" r="r" b="b"/>
            <a:pathLst>
              <a:path w="3337560" h="1844039">
                <a:moveTo>
                  <a:pt x="0" y="922019"/>
                </a:moveTo>
                <a:lnTo>
                  <a:pt x="4377" y="854723"/>
                </a:lnTo>
                <a:lnTo>
                  <a:pt x="17307" y="788735"/>
                </a:lnTo>
                <a:lnTo>
                  <a:pt x="38490" y="724224"/>
                </a:lnTo>
                <a:lnTo>
                  <a:pt x="67622" y="661355"/>
                </a:lnTo>
                <a:lnTo>
                  <a:pt x="104403" y="600296"/>
                </a:lnTo>
                <a:lnTo>
                  <a:pt x="148531" y="541213"/>
                </a:lnTo>
                <a:lnTo>
                  <a:pt x="199703" y="484272"/>
                </a:lnTo>
                <a:lnTo>
                  <a:pt x="227838" y="456658"/>
                </a:lnTo>
                <a:lnTo>
                  <a:pt x="257620" y="429641"/>
                </a:lnTo>
                <a:lnTo>
                  <a:pt x="289013" y="403244"/>
                </a:lnTo>
                <a:lnTo>
                  <a:pt x="321978" y="377486"/>
                </a:lnTo>
                <a:lnTo>
                  <a:pt x="356479" y="352389"/>
                </a:lnTo>
                <a:lnTo>
                  <a:pt x="392477" y="327973"/>
                </a:lnTo>
                <a:lnTo>
                  <a:pt x="429934" y="304260"/>
                </a:lnTo>
                <a:lnTo>
                  <a:pt x="468814" y="281270"/>
                </a:lnTo>
                <a:lnTo>
                  <a:pt x="509077" y="259024"/>
                </a:lnTo>
                <a:lnTo>
                  <a:pt x="550688" y="237542"/>
                </a:lnTo>
                <a:lnTo>
                  <a:pt x="593607" y="216847"/>
                </a:lnTo>
                <a:lnTo>
                  <a:pt x="637797" y="196957"/>
                </a:lnTo>
                <a:lnTo>
                  <a:pt x="683221" y="177895"/>
                </a:lnTo>
                <a:lnTo>
                  <a:pt x="729840" y="159682"/>
                </a:lnTo>
                <a:lnTo>
                  <a:pt x="777618" y="142337"/>
                </a:lnTo>
                <a:lnTo>
                  <a:pt x="826516" y="125882"/>
                </a:lnTo>
                <a:lnTo>
                  <a:pt x="876496" y="110338"/>
                </a:lnTo>
                <a:lnTo>
                  <a:pt x="927521" y="95725"/>
                </a:lnTo>
                <a:lnTo>
                  <a:pt x="979554" y="82064"/>
                </a:lnTo>
                <a:lnTo>
                  <a:pt x="1032555" y="69377"/>
                </a:lnTo>
                <a:lnTo>
                  <a:pt x="1086489" y="57683"/>
                </a:lnTo>
                <a:lnTo>
                  <a:pt x="1141317" y="47005"/>
                </a:lnTo>
                <a:lnTo>
                  <a:pt x="1197001" y="37361"/>
                </a:lnTo>
                <a:lnTo>
                  <a:pt x="1253504" y="28775"/>
                </a:lnTo>
                <a:lnTo>
                  <a:pt x="1310788" y="21266"/>
                </a:lnTo>
                <a:lnTo>
                  <a:pt x="1368815" y="14854"/>
                </a:lnTo>
                <a:lnTo>
                  <a:pt x="1427548" y="9562"/>
                </a:lnTo>
                <a:lnTo>
                  <a:pt x="1486948" y="5410"/>
                </a:lnTo>
                <a:lnTo>
                  <a:pt x="1546979" y="2418"/>
                </a:lnTo>
                <a:lnTo>
                  <a:pt x="1607602" y="608"/>
                </a:lnTo>
                <a:lnTo>
                  <a:pt x="1668780" y="0"/>
                </a:lnTo>
                <a:lnTo>
                  <a:pt x="1729957" y="608"/>
                </a:lnTo>
                <a:lnTo>
                  <a:pt x="1790580" y="2418"/>
                </a:lnTo>
                <a:lnTo>
                  <a:pt x="1850611" y="5410"/>
                </a:lnTo>
                <a:lnTo>
                  <a:pt x="1910011" y="9562"/>
                </a:lnTo>
                <a:lnTo>
                  <a:pt x="1968744" y="14854"/>
                </a:lnTo>
                <a:lnTo>
                  <a:pt x="2026771" y="21266"/>
                </a:lnTo>
                <a:lnTo>
                  <a:pt x="2084055" y="28775"/>
                </a:lnTo>
                <a:lnTo>
                  <a:pt x="2140558" y="37361"/>
                </a:lnTo>
                <a:lnTo>
                  <a:pt x="2196242" y="47005"/>
                </a:lnTo>
                <a:lnTo>
                  <a:pt x="2251070" y="57683"/>
                </a:lnTo>
                <a:lnTo>
                  <a:pt x="2305004" y="69377"/>
                </a:lnTo>
                <a:lnTo>
                  <a:pt x="2358005" y="82064"/>
                </a:lnTo>
                <a:lnTo>
                  <a:pt x="2410038" y="95725"/>
                </a:lnTo>
                <a:lnTo>
                  <a:pt x="2461063" y="110338"/>
                </a:lnTo>
                <a:lnTo>
                  <a:pt x="2511044" y="125882"/>
                </a:lnTo>
                <a:lnTo>
                  <a:pt x="2559941" y="142337"/>
                </a:lnTo>
                <a:lnTo>
                  <a:pt x="2607719" y="159682"/>
                </a:lnTo>
                <a:lnTo>
                  <a:pt x="2654338" y="177895"/>
                </a:lnTo>
                <a:lnTo>
                  <a:pt x="2699762" y="196957"/>
                </a:lnTo>
                <a:lnTo>
                  <a:pt x="2743952" y="216847"/>
                </a:lnTo>
                <a:lnTo>
                  <a:pt x="2786871" y="237542"/>
                </a:lnTo>
                <a:lnTo>
                  <a:pt x="2828482" y="259024"/>
                </a:lnTo>
                <a:lnTo>
                  <a:pt x="2868745" y="281270"/>
                </a:lnTo>
                <a:lnTo>
                  <a:pt x="2907625" y="304260"/>
                </a:lnTo>
                <a:lnTo>
                  <a:pt x="2945082" y="327973"/>
                </a:lnTo>
                <a:lnTo>
                  <a:pt x="2981080" y="352389"/>
                </a:lnTo>
                <a:lnTo>
                  <a:pt x="3015581" y="377486"/>
                </a:lnTo>
                <a:lnTo>
                  <a:pt x="3048546" y="403244"/>
                </a:lnTo>
                <a:lnTo>
                  <a:pt x="3079939" y="429641"/>
                </a:lnTo>
                <a:lnTo>
                  <a:pt x="3109722" y="456658"/>
                </a:lnTo>
                <a:lnTo>
                  <a:pt x="3137856" y="484272"/>
                </a:lnTo>
                <a:lnTo>
                  <a:pt x="3164304" y="512464"/>
                </a:lnTo>
                <a:lnTo>
                  <a:pt x="3211992" y="570497"/>
                </a:lnTo>
                <a:lnTo>
                  <a:pt x="3252484" y="630589"/>
                </a:lnTo>
                <a:lnTo>
                  <a:pt x="3285478" y="692574"/>
                </a:lnTo>
                <a:lnTo>
                  <a:pt x="3310673" y="756285"/>
                </a:lnTo>
                <a:lnTo>
                  <a:pt x="3327767" y="821555"/>
                </a:lnTo>
                <a:lnTo>
                  <a:pt x="3336459" y="888218"/>
                </a:lnTo>
                <a:lnTo>
                  <a:pt x="3337560" y="922019"/>
                </a:lnTo>
                <a:lnTo>
                  <a:pt x="3336459" y="955821"/>
                </a:lnTo>
                <a:lnTo>
                  <a:pt x="3327767" y="1022484"/>
                </a:lnTo>
                <a:lnTo>
                  <a:pt x="3310673" y="1087754"/>
                </a:lnTo>
                <a:lnTo>
                  <a:pt x="3285478" y="1151465"/>
                </a:lnTo>
                <a:lnTo>
                  <a:pt x="3252484" y="1213450"/>
                </a:lnTo>
                <a:lnTo>
                  <a:pt x="3211992" y="1273542"/>
                </a:lnTo>
                <a:lnTo>
                  <a:pt x="3164304" y="1331575"/>
                </a:lnTo>
                <a:lnTo>
                  <a:pt x="3137856" y="1359767"/>
                </a:lnTo>
                <a:lnTo>
                  <a:pt x="3109722" y="1387381"/>
                </a:lnTo>
                <a:lnTo>
                  <a:pt x="3079939" y="1414398"/>
                </a:lnTo>
                <a:lnTo>
                  <a:pt x="3048546" y="1440795"/>
                </a:lnTo>
                <a:lnTo>
                  <a:pt x="3015581" y="1466553"/>
                </a:lnTo>
                <a:lnTo>
                  <a:pt x="2981080" y="1491650"/>
                </a:lnTo>
                <a:lnTo>
                  <a:pt x="2945082" y="1516066"/>
                </a:lnTo>
                <a:lnTo>
                  <a:pt x="2907625" y="1539779"/>
                </a:lnTo>
                <a:lnTo>
                  <a:pt x="2868745" y="1562769"/>
                </a:lnTo>
                <a:lnTo>
                  <a:pt x="2828482" y="1585015"/>
                </a:lnTo>
                <a:lnTo>
                  <a:pt x="2786871" y="1606497"/>
                </a:lnTo>
                <a:lnTo>
                  <a:pt x="2743952" y="1627192"/>
                </a:lnTo>
                <a:lnTo>
                  <a:pt x="2699762" y="1647082"/>
                </a:lnTo>
                <a:lnTo>
                  <a:pt x="2654338" y="1666144"/>
                </a:lnTo>
                <a:lnTo>
                  <a:pt x="2607719" y="1684357"/>
                </a:lnTo>
                <a:lnTo>
                  <a:pt x="2559941" y="1701702"/>
                </a:lnTo>
                <a:lnTo>
                  <a:pt x="2511044" y="1718157"/>
                </a:lnTo>
                <a:lnTo>
                  <a:pt x="2461063" y="1733701"/>
                </a:lnTo>
                <a:lnTo>
                  <a:pt x="2410038" y="1748314"/>
                </a:lnTo>
                <a:lnTo>
                  <a:pt x="2358005" y="1761975"/>
                </a:lnTo>
                <a:lnTo>
                  <a:pt x="2305004" y="1774662"/>
                </a:lnTo>
                <a:lnTo>
                  <a:pt x="2251070" y="1786356"/>
                </a:lnTo>
                <a:lnTo>
                  <a:pt x="2196242" y="1797034"/>
                </a:lnTo>
                <a:lnTo>
                  <a:pt x="2140558" y="1806678"/>
                </a:lnTo>
                <a:lnTo>
                  <a:pt x="2084055" y="1815264"/>
                </a:lnTo>
                <a:lnTo>
                  <a:pt x="2026771" y="1822773"/>
                </a:lnTo>
                <a:lnTo>
                  <a:pt x="1968744" y="1829185"/>
                </a:lnTo>
                <a:lnTo>
                  <a:pt x="1910011" y="1834477"/>
                </a:lnTo>
                <a:lnTo>
                  <a:pt x="1850611" y="1838629"/>
                </a:lnTo>
                <a:lnTo>
                  <a:pt x="1790580" y="1841621"/>
                </a:lnTo>
                <a:lnTo>
                  <a:pt x="1729957" y="1843431"/>
                </a:lnTo>
                <a:lnTo>
                  <a:pt x="1668780" y="1844039"/>
                </a:lnTo>
                <a:lnTo>
                  <a:pt x="1607602" y="1843431"/>
                </a:lnTo>
                <a:lnTo>
                  <a:pt x="1546979" y="1841621"/>
                </a:lnTo>
                <a:lnTo>
                  <a:pt x="1486948" y="1838629"/>
                </a:lnTo>
                <a:lnTo>
                  <a:pt x="1427548" y="1834477"/>
                </a:lnTo>
                <a:lnTo>
                  <a:pt x="1368815" y="1829185"/>
                </a:lnTo>
                <a:lnTo>
                  <a:pt x="1310788" y="1822773"/>
                </a:lnTo>
                <a:lnTo>
                  <a:pt x="1253504" y="1815264"/>
                </a:lnTo>
                <a:lnTo>
                  <a:pt x="1197001" y="1806678"/>
                </a:lnTo>
                <a:lnTo>
                  <a:pt x="1141317" y="1797034"/>
                </a:lnTo>
                <a:lnTo>
                  <a:pt x="1086489" y="1786356"/>
                </a:lnTo>
                <a:lnTo>
                  <a:pt x="1032555" y="1774662"/>
                </a:lnTo>
                <a:lnTo>
                  <a:pt x="979554" y="1761975"/>
                </a:lnTo>
                <a:lnTo>
                  <a:pt x="927521" y="1748314"/>
                </a:lnTo>
                <a:lnTo>
                  <a:pt x="876496" y="1733701"/>
                </a:lnTo>
                <a:lnTo>
                  <a:pt x="826516" y="1718157"/>
                </a:lnTo>
                <a:lnTo>
                  <a:pt x="777618" y="1701702"/>
                </a:lnTo>
                <a:lnTo>
                  <a:pt x="729840" y="1684357"/>
                </a:lnTo>
                <a:lnTo>
                  <a:pt x="683221" y="1666144"/>
                </a:lnTo>
                <a:lnTo>
                  <a:pt x="637797" y="1647082"/>
                </a:lnTo>
                <a:lnTo>
                  <a:pt x="593607" y="1627192"/>
                </a:lnTo>
                <a:lnTo>
                  <a:pt x="550688" y="1606497"/>
                </a:lnTo>
                <a:lnTo>
                  <a:pt x="509077" y="1585015"/>
                </a:lnTo>
                <a:lnTo>
                  <a:pt x="468814" y="1562769"/>
                </a:lnTo>
                <a:lnTo>
                  <a:pt x="429934" y="1539779"/>
                </a:lnTo>
                <a:lnTo>
                  <a:pt x="392477" y="1516066"/>
                </a:lnTo>
                <a:lnTo>
                  <a:pt x="356479" y="1491650"/>
                </a:lnTo>
                <a:lnTo>
                  <a:pt x="321978" y="1466553"/>
                </a:lnTo>
                <a:lnTo>
                  <a:pt x="289013" y="1440795"/>
                </a:lnTo>
                <a:lnTo>
                  <a:pt x="257620" y="1414398"/>
                </a:lnTo>
                <a:lnTo>
                  <a:pt x="227838" y="1387381"/>
                </a:lnTo>
                <a:lnTo>
                  <a:pt x="199703" y="1359767"/>
                </a:lnTo>
                <a:lnTo>
                  <a:pt x="173255" y="1331575"/>
                </a:lnTo>
                <a:lnTo>
                  <a:pt x="125567" y="1273542"/>
                </a:lnTo>
                <a:lnTo>
                  <a:pt x="85075" y="1213450"/>
                </a:lnTo>
                <a:lnTo>
                  <a:pt x="52081" y="1151465"/>
                </a:lnTo>
                <a:lnTo>
                  <a:pt x="26886" y="1087754"/>
                </a:lnTo>
                <a:lnTo>
                  <a:pt x="9792" y="1022484"/>
                </a:lnTo>
                <a:lnTo>
                  <a:pt x="1100" y="955821"/>
                </a:lnTo>
                <a:lnTo>
                  <a:pt x="0" y="922019"/>
                </a:lnTo>
                <a:close/>
              </a:path>
            </a:pathLst>
          </a:custGeom>
          <a:ln w="34925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10639" y="1551432"/>
            <a:ext cx="1076325" cy="502920"/>
          </a:xfrm>
          <a:custGeom>
            <a:avLst/>
            <a:gdLst/>
            <a:ahLst/>
            <a:cxnLst/>
            <a:rect l="l" t="t" r="r" b="b"/>
            <a:pathLst>
              <a:path w="1076325" h="502919">
                <a:moveTo>
                  <a:pt x="0" y="0"/>
                </a:moveTo>
                <a:lnTo>
                  <a:pt x="1075944" y="0"/>
                </a:lnTo>
                <a:lnTo>
                  <a:pt x="1075944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1389796" y="1595391"/>
            <a:ext cx="793750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80"/>
              </a:lnSpc>
            </a:pP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BAN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for 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User</a:t>
            </a:r>
            <a:r>
              <a:rPr sz="16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319783" y="3910584"/>
            <a:ext cx="1115695" cy="475615"/>
          </a:xfrm>
          <a:custGeom>
            <a:avLst/>
            <a:gdLst/>
            <a:ahLst/>
            <a:cxnLst/>
            <a:rect l="l" t="t" r="r" b="b"/>
            <a:pathLst>
              <a:path w="1115695" h="475614">
                <a:moveTo>
                  <a:pt x="0" y="0"/>
                </a:moveTo>
                <a:lnTo>
                  <a:pt x="1115567" y="0"/>
                </a:lnTo>
                <a:lnTo>
                  <a:pt x="1115567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>
            <a:off x="1399725" y="3953448"/>
            <a:ext cx="793750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80"/>
              </a:lnSpc>
            </a:pP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BAN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for 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User</a:t>
            </a:r>
            <a:r>
              <a:rPr sz="16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1792825" y="3710607"/>
            <a:ext cx="366395" cy="415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7510271" y="5462015"/>
            <a:ext cx="585215" cy="3474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473695" y="5440679"/>
            <a:ext cx="579107" cy="3413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937247" y="3825239"/>
            <a:ext cx="1758695" cy="2651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946391" y="3825239"/>
            <a:ext cx="1508759" cy="2987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940295" y="3788664"/>
            <a:ext cx="1752600" cy="262255"/>
          </a:xfrm>
          <a:custGeom>
            <a:avLst/>
            <a:gdLst/>
            <a:ahLst/>
            <a:cxnLst/>
            <a:rect l="l" t="t" r="r" b="b"/>
            <a:pathLst>
              <a:path w="1752600" h="262254">
                <a:moveTo>
                  <a:pt x="0" y="0"/>
                </a:moveTo>
                <a:lnTo>
                  <a:pt x="1752600" y="0"/>
                </a:lnTo>
                <a:lnTo>
                  <a:pt x="1752600" y="262127"/>
                </a:lnTo>
                <a:lnTo>
                  <a:pt x="0" y="2621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7020200" y="3832861"/>
            <a:ext cx="136017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i="1" spc="-2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Cdata Science</a:t>
            </a:r>
            <a:r>
              <a:rPr sz="1150" i="1" spc="-14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150" i="1" spc="-2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Center</a:t>
            </a:r>
            <a:endParaRPr sz="1150">
              <a:latin typeface="HGP創英角ｺﾞｼｯｸUB"/>
              <a:cs typeface="HGP創英角ｺﾞｼｯｸUB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7798307" y="5192267"/>
            <a:ext cx="210820" cy="302260"/>
          </a:xfrm>
          <a:custGeom>
            <a:avLst/>
            <a:gdLst/>
            <a:ahLst/>
            <a:cxnLst/>
            <a:rect l="l" t="t" r="r" b="b"/>
            <a:pathLst>
              <a:path w="210820" h="302260">
                <a:moveTo>
                  <a:pt x="157733" y="105155"/>
                </a:moveTo>
                <a:lnTo>
                  <a:pt x="52577" y="105155"/>
                </a:lnTo>
                <a:lnTo>
                  <a:pt x="52577" y="301751"/>
                </a:lnTo>
                <a:lnTo>
                  <a:pt x="157733" y="301751"/>
                </a:lnTo>
                <a:lnTo>
                  <a:pt x="157733" y="105155"/>
                </a:lnTo>
                <a:close/>
              </a:path>
              <a:path w="210820" h="302260">
                <a:moveTo>
                  <a:pt x="105155" y="0"/>
                </a:moveTo>
                <a:lnTo>
                  <a:pt x="0" y="105155"/>
                </a:lnTo>
                <a:lnTo>
                  <a:pt x="210311" y="105155"/>
                </a:lnTo>
                <a:lnTo>
                  <a:pt x="1051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798307" y="5192267"/>
            <a:ext cx="210820" cy="302260"/>
          </a:xfrm>
          <a:custGeom>
            <a:avLst/>
            <a:gdLst/>
            <a:ahLst/>
            <a:cxnLst/>
            <a:rect l="l" t="t" r="r" b="b"/>
            <a:pathLst>
              <a:path w="210820" h="302260">
                <a:moveTo>
                  <a:pt x="157733" y="301751"/>
                </a:moveTo>
                <a:lnTo>
                  <a:pt x="157733" y="105155"/>
                </a:lnTo>
                <a:lnTo>
                  <a:pt x="210311" y="105155"/>
                </a:lnTo>
                <a:lnTo>
                  <a:pt x="105155" y="0"/>
                </a:lnTo>
                <a:lnTo>
                  <a:pt x="0" y="105155"/>
                </a:lnTo>
                <a:lnTo>
                  <a:pt x="52577" y="105155"/>
                </a:lnTo>
                <a:lnTo>
                  <a:pt x="52577" y="301751"/>
                </a:lnTo>
                <a:lnTo>
                  <a:pt x="157733" y="3017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60564" y="5207508"/>
            <a:ext cx="226060" cy="216535"/>
          </a:xfrm>
          <a:custGeom>
            <a:avLst/>
            <a:gdLst/>
            <a:ahLst/>
            <a:cxnLst/>
            <a:rect l="l" t="t" r="r" b="b"/>
            <a:pathLst>
              <a:path w="226059" h="216535">
                <a:moveTo>
                  <a:pt x="225552" y="108204"/>
                </a:moveTo>
                <a:lnTo>
                  <a:pt x="0" y="108204"/>
                </a:lnTo>
                <a:lnTo>
                  <a:pt x="112776" y="216408"/>
                </a:lnTo>
                <a:lnTo>
                  <a:pt x="225552" y="108204"/>
                </a:lnTo>
                <a:close/>
              </a:path>
              <a:path w="226059" h="216535">
                <a:moveTo>
                  <a:pt x="169164" y="0"/>
                </a:moveTo>
                <a:lnTo>
                  <a:pt x="56388" y="0"/>
                </a:lnTo>
                <a:lnTo>
                  <a:pt x="56388" y="108204"/>
                </a:lnTo>
                <a:lnTo>
                  <a:pt x="169164" y="108204"/>
                </a:lnTo>
                <a:lnTo>
                  <a:pt x="1691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60564" y="5207508"/>
            <a:ext cx="226060" cy="216535"/>
          </a:xfrm>
          <a:custGeom>
            <a:avLst/>
            <a:gdLst/>
            <a:ahLst/>
            <a:cxnLst/>
            <a:rect l="l" t="t" r="r" b="b"/>
            <a:pathLst>
              <a:path w="226059" h="216535">
                <a:moveTo>
                  <a:pt x="169164" y="0"/>
                </a:moveTo>
                <a:lnTo>
                  <a:pt x="169164" y="108204"/>
                </a:lnTo>
                <a:lnTo>
                  <a:pt x="225552" y="108204"/>
                </a:lnTo>
                <a:lnTo>
                  <a:pt x="112776" y="216408"/>
                </a:lnTo>
                <a:lnTo>
                  <a:pt x="0" y="108204"/>
                </a:lnTo>
                <a:lnTo>
                  <a:pt x="56388" y="108204"/>
                </a:lnTo>
                <a:lnTo>
                  <a:pt x="56388" y="0"/>
                </a:lnTo>
                <a:lnTo>
                  <a:pt x="16916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490715" y="5682996"/>
            <a:ext cx="332740" cy="198120"/>
          </a:xfrm>
          <a:custGeom>
            <a:avLst/>
            <a:gdLst/>
            <a:ahLst/>
            <a:cxnLst/>
            <a:rect l="l" t="t" r="r" b="b"/>
            <a:pathLst>
              <a:path w="332740" h="198120">
                <a:moveTo>
                  <a:pt x="233172" y="0"/>
                </a:moveTo>
                <a:lnTo>
                  <a:pt x="233172" y="49529"/>
                </a:lnTo>
                <a:lnTo>
                  <a:pt x="0" y="49529"/>
                </a:lnTo>
                <a:lnTo>
                  <a:pt x="0" y="148589"/>
                </a:lnTo>
                <a:lnTo>
                  <a:pt x="233172" y="148589"/>
                </a:lnTo>
                <a:lnTo>
                  <a:pt x="233172" y="198119"/>
                </a:lnTo>
                <a:lnTo>
                  <a:pt x="332232" y="99059"/>
                </a:lnTo>
                <a:lnTo>
                  <a:pt x="2331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490715" y="5682996"/>
            <a:ext cx="332740" cy="198120"/>
          </a:xfrm>
          <a:custGeom>
            <a:avLst/>
            <a:gdLst/>
            <a:ahLst/>
            <a:cxnLst/>
            <a:rect l="l" t="t" r="r" b="b"/>
            <a:pathLst>
              <a:path w="332740" h="198120">
                <a:moveTo>
                  <a:pt x="0" y="49529"/>
                </a:moveTo>
                <a:lnTo>
                  <a:pt x="233172" y="49529"/>
                </a:lnTo>
                <a:lnTo>
                  <a:pt x="233172" y="0"/>
                </a:lnTo>
                <a:lnTo>
                  <a:pt x="332232" y="99059"/>
                </a:lnTo>
                <a:lnTo>
                  <a:pt x="233172" y="198119"/>
                </a:lnTo>
                <a:lnTo>
                  <a:pt x="233172" y="148589"/>
                </a:lnTo>
                <a:lnTo>
                  <a:pt x="0" y="148589"/>
                </a:lnTo>
                <a:lnTo>
                  <a:pt x="0" y="4952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457188" y="5426964"/>
            <a:ext cx="332740" cy="216535"/>
          </a:xfrm>
          <a:custGeom>
            <a:avLst/>
            <a:gdLst/>
            <a:ahLst/>
            <a:cxnLst/>
            <a:rect l="l" t="t" r="r" b="b"/>
            <a:pathLst>
              <a:path w="332740" h="216535">
                <a:moveTo>
                  <a:pt x="108204" y="0"/>
                </a:moveTo>
                <a:lnTo>
                  <a:pt x="0" y="108204"/>
                </a:lnTo>
                <a:lnTo>
                  <a:pt x="108204" y="216408"/>
                </a:lnTo>
                <a:lnTo>
                  <a:pt x="108204" y="162306"/>
                </a:lnTo>
                <a:lnTo>
                  <a:pt x="332232" y="162306"/>
                </a:lnTo>
                <a:lnTo>
                  <a:pt x="332232" y="54102"/>
                </a:lnTo>
                <a:lnTo>
                  <a:pt x="108204" y="54102"/>
                </a:lnTo>
                <a:lnTo>
                  <a:pt x="1082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457188" y="5426964"/>
            <a:ext cx="332740" cy="216535"/>
          </a:xfrm>
          <a:custGeom>
            <a:avLst/>
            <a:gdLst/>
            <a:ahLst/>
            <a:cxnLst/>
            <a:rect l="l" t="t" r="r" b="b"/>
            <a:pathLst>
              <a:path w="332740" h="216535">
                <a:moveTo>
                  <a:pt x="332232" y="54102"/>
                </a:moveTo>
                <a:lnTo>
                  <a:pt x="108204" y="54102"/>
                </a:lnTo>
                <a:lnTo>
                  <a:pt x="108204" y="0"/>
                </a:lnTo>
                <a:lnTo>
                  <a:pt x="0" y="108204"/>
                </a:lnTo>
                <a:lnTo>
                  <a:pt x="108204" y="216408"/>
                </a:lnTo>
                <a:lnTo>
                  <a:pt x="108204" y="162306"/>
                </a:lnTo>
                <a:lnTo>
                  <a:pt x="332232" y="162306"/>
                </a:lnTo>
                <a:lnTo>
                  <a:pt x="332232" y="541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53568" y="6010655"/>
            <a:ext cx="3395471" cy="2651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62711" y="6010655"/>
            <a:ext cx="3182111" cy="2987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56615" y="5974079"/>
            <a:ext cx="3389629" cy="262255"/>
          </a:xfrm>
          <a:custGeom>
            <a:avLst/>
            <a:gdLst/>
            <a:ahLst/>
            <a:cxnLst/>
            <a:rect l="l" t="t" r="r" b="b"/>
            <a:pathLst>
              <a:path w="3389629" h="262254">
                <a:moveTo>
                  <a:pt x="0" y="0"/>
                </a:moveTo>
                <a:lnTo>
                  <a:pt x="3389376" y="0"/>
                </a:lnTo>
                <a:lnTo>
                  <a:pt x="3389376" y="262128"/>
                </a:lnTo>
                <a:lnTo>
                  <a:pt x="0" y="2621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435814" y="6018245"/>
            <a:ext cx="303657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i="1" spc="-2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Cthree </a:t>
            </a:r>
            <a:r>
              <a:rPr sz="1150" i="1" spc="-30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PHY </a:t>
            </a:r>
            <a:r>
              <a:rPr sz="1150" i="1" spc="-20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with </a:t>
            </a:r>
            <a:r>
              <a:rPr sz="1150" i="1" spc="-2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a </a:t>
            </a:r>
            <a:r>
              <a:rPr sz="1150" i="1" spc="-3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common MAC </a:t>
            </a:r>
            <a:r>
              <a:rPr sz="1150" i="1" spc="-1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in</a:t>
            </a:r>
            <a:r>
              <a:rPr sz="1150" i="1" spc="-15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1150" i="1" spc="-25" dirty="0">
                <a:solidFill>
                  <a:srgbClr val="CC0000"/>
                </a:solidFill>
                <a:latin typeface="HGP創英角ｺﾞｼｯｸUB"/>
                <a:cs typeface="HGP創英角ｺﾞｼｯｸUB"/>
              </a:rPr>
              <a:t>IEEE802.15.6</a:t>
            </a:r>
            <a:endParaRPr sz="1150">
              <a:latin typeface="HGP創英角ｺﾞｼｯｸUB"/>
              <a:cs typeface="HGP創英角ｺﾞｼｯｸUB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4321587" y="6474100"/>
            <a:ext cx="5740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413196" y="1975649"/>
            <a:ext cx="82676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latin typeface="Arial"/>
                <a:cs typeface="Arial"/>
              </a:rPr>
              <a:t>IEEE802.11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2683447" y="5025684"/>
            <a:ext cx="14859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Coordinator </a:t>
            </a:r>
            <a:r>
              <a:rPr sz="1800" spc="-7" baseline="-25462" dirty="0">
                <a:latin typeface="Arial"/>
                <a:cs typeface="Arial"/>
              </a:rPr>
              <a:t>Local</a:t>
            </a:r>
            <a:r>
              <a:rPr sz="1800" spc="15" baseline="-25462" dirty="0">
                <a:latin typeface="Arial"/>
                <a:cs typeface="Arial"/>
              </a:rPr>
              <a:t> </a:t>
            </a:r>
            <a:r>
              <a:rPr sz="1800" baseline="-25462" dirty="0">
                <a:latin typeface="Arial"/>
                <a:cs typeface="Arial"/>
              </a:rPr>
              <a:t>5G</a:t>
            </a:r>
            <a:endParaRPr sz="1800" baseline="-25462">
              <a:latin typeface="Arial"/>
              <a:cs typeface="Arial"/>
            </a:endParaRPr>
          </a:p>
        </p:txBody>
      </p:sp>
      <p:sp>
        <p:nvSpPr>
          <p:cNvPr id="219" name="object 3">
            <a:extLst>
              <a:ext uri="{FF2B5EF4-FFF2-40B4-BE49-F238E27FC236}">
                <a16:creationId xmlns:a16="http://schemas.microsoft.com/office/drawing/2014/main" id="{22AD454E-2BC1-4F52-BDF1-6F3890EBCA6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3">
            <a:extLst>
              <a:ext uri="{FF2B5EF4-FFF2-40B4-BE49-F238E27FC236}">
                <a16:creationId xmlns:a16="http://schemas.microsoft.com/office/drawing/2014/main" id="{FFFD8189-D0AB-49D6-BE15-FDEE2C18439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スライド番号プレースホルダー 215">
            <a:extLst>
              <a:ext uri="{FF2B5EF4-FFF2-40B4-BE49-F238E27FC236}">
                <a16:creationId xmlns:a16="http://schemas.microsoft.com/office/drawing/2014/main" id="{E75788AF-61BC-2E36-5B58-F488B87FE1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5"/>
              <a:t>Slide</a:t>
            </a:r>
            <a:r>
              <a:rPr lang="en-US" spc="-155"/>
              <a:t> </a:t>
            </a:r>
            <a:fld id="{81D60167-4931-47E6-BA6A-407CBD079E47}" type="slidenum">
              <a:rPr spc="-5" smtClean="0"/>
              <a:t>40</a:t>
            </a:fld>
            <a:endParaRPr spc="-5" dirty="0"/>
          </a:p>
        </p:txBody>
      </p:sp>
      <p:sp>
        <p:nvSpPr>
          <p:cNvPr id="223" name="object 2">
            <a:extLst>
              <a:ext uri="{FF2B5EF4-FFF2-40B4-BE49-F238E27FC236}">
                <a16:creationId xmlns:a16="http://schemas.microsoft.com/office/drawing/2014/main" id="{3A82DCA1-F4AA-92BF-13E1-FD92C66ACC37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0923" y="718826"/>
            <a:ext cx="6591300" cy="106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04">
              <a:lnSpc>
                <a:spcPct val="100000"/>
              </a:lnSpc>
            </a:pPr>
            <a:r>
              <a:rPr sz="2800" b="1" spc="5" dirty="0">
                <a:latin typeface="Arial"/>
                <a:cs typeface="Arial"/>
              </a:rPr>
              <a:t>4.8 </a:t>
            </a:r>
            <a:r>
              <a:rPr sz="2800" b="1" spc="-5" dirty="0">
                <a:latin typeface="Arial"/>
                <a:cs typeface="Arial"/>
              </a:rPr>
              <a:t>Contention among </a:t>
            </a:r>
            <a:r>
              <a:rPr sz="2800" b="1" dirty="0">
                <a:latin typeface="Arial"/>
                <a:cs typeface="Arial"/>
              </a:rPr>
              <a:t>Overlaid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BANs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570"/>
              </a:spcBef>
              <a:buClr>
                <a:srgbClr val="00CC99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Interference problem in the </a:t>
            </a:r>
            <a:r>
              <a:rPr sz="1800" spc="5" dirty="0">
                <a:latin typeface="Arial"/>
                <a:cs typeface="Arial"/>
              </a:rPr>
              <a:t>case </a:t>
            </a:r>
            <a:r>
              <a:rPr sz="1800" spc="-5" dirty="0">
                <a:latin typeface="Arial"/>
                <a:cs typeface="Arial"/>
              </a:rPr>
              <a:t>where </a:t>
            </a:r>
            <a:r>
              <a:rPr sz="1800" dirty="0">
                <a:latin typeface="Arial"/>
                <a:cs typeface="Arial"/>
              </a:rPr>
              <a:t>multiple </a:t>
            </a:r>
            <a:r>
              <a:rPr sz="1800" spc="-5" dirty="0">
                <a:latin typeface="Arial"/>
                <a:cs typeface="Arial"/>
              </a:rPr>
              <a:t>BANs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overlap  </a:t>
            </a:r>
            <a:r>
              <a:rPr sz="1800" spc="-10" dirty="0">
                <a:latin typeface="Arial"/>
                <a:cs typeface="Arial"/>
              </a:rPr>
              <a:t>(specifically, </a:t>
            </a:r>
            <a:r>
              <a:rPr sz="1800" dirty="0">
                <a:latin typeface="Arial"/>
                <a:cs typeface="Arial"/>
              </a:rPr>
              <a:t>situations </a:t>
            </a:r>
            <a:r>
              <a:rPr sz="1800" spc="-5" dirty="0">
                <a:latin typeface="Arial"/>
                <a:cs typeface="Arial"/>
              </a:rPr>
              <a:t>where </a:t>
            </a:r>
            <a:r>
              <a:rPr sz="1800" dirty="0">
                <a:latin typeface="Arial"/>
                <a:cs typeface="Arial"/>
              </a:rPr>
              <a:t>people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BAN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approaching)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0923" y="1766608"/>
            <a:ext cx="7758430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00CC99"/>
              </a:buClr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Because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schedule adjustment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coordinators has not</a:t>
            </a:r>
            <a:r>
              <a:rPr sz="1800" spc="-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been  done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375" y="1295400"/>
            <a:ext cx="853440" cy="307975"/>
          </a:xfrm>
          <a:prstGeom prst="rect">
            <a:avLst/>
          </a:prstGeom>
          <a:solidFill>
            <a:srgbClr val="EEF9F4"/>
          </a:solidFill>
          <a:ln w="25399">
            <a:solidFill>
              <a:srgbClr val="00956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2150"/>
              </a:lnSpc>
            </a:pPr>
            <a:r>
              <a:rPr sz="1800" spc="5" dirty="0">
                <a:latin typeface="Arial"/>
                <a:cs typeface="Arial"/>
              </a:rPr>
              <a:t>Issue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656" y="2395727"/>
            <a:ext cx="1127760" cy="307975"/>
          </a:xfrm>
          <a:prstGeom prst="rect">
            <a:avLst/>
          </a:prstGeom>
          <a:solidFill>
            <a:srgbClr val="EEF9F4"/>
          </a:solidFill>
          <a:ln w="25400">
            <a:solidFill>
              <a:srgbClr val="00956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039"/>
              </a:lnSpc>
            </a:pPr>
            <a:r>
              <a:rPr sz="1800" dirty="0">
                <a:latin typeface="Arial"/>
                <a:cs typeface="Arial"/>
              </a:rPr>
              <a:t>Solution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66032" y="2066544"/>
            <a:ext cx="862965" cy="271780"/>
          </a:xfrm>
          <a:custGeom>
            <a:avLst/>
            <a:gdLst/>
            <a:ahLst/>
            <a:cxnLst/>
            <a:rect l="l" t="t" r="r" b="b"/>
            <a:pathLst>
              <a:path w="862964" h="271780">
                <a:moveTo>
                  <a:pt x="862584" y="135636"/>
                </a:moveTo>
                <a:lnTo>
                  <a:pt x="0" y="135636"/>
                </a:lnTo>
                <a:lnTo>
                  <a:pt x="431292" y="271272"/>
                </a:lnTo>
                <a:lnTo>
                  <a:pt x="862584" y="135636"/>
                </a:lnTo>
                <a:close/>
              </a:path>
              <a:path w="862964" h="271780">
                <a:moveTo>
                  <a:pt x="646938" y="0"/>
                </a:moveTo>
                <a:lnTo>
                  <a:pt x="215646" y="0"/>
                </a:lnTo>
                <a:lnTo>
                  <a:pt x="215646" y="135636"/>
                </a:lnTo>
                <a:lnTo>
                  <a:pt x="646938" y="135636"/>
                </a:lnTo>
                <a:lnTo>
                  <a:pt x="646938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6032" y="2066544"/>
            <a:ext cx="862965" cy="271780"/>
          </a:xfrm>
          <a:custGeom>
            <a:avLst/>
            <a:gdLst/>
            <a:ahLst/>
            <a:cxnLst/>
            <a:rect l="l" t="t" r="r" b="b"/>
            <a:pathLst>
              <a:path w="862964" h="271780">
                <a:moveTo>
                  <a:pt x="0" y="135636"/>
                </a:moveTo>
                <a:lnTo>
                  <a:pt x="215646" y="135636"/>
                </a:lnTo>
                <a:lnTo>
                  <a:pt x="215646" y="0"/>
                </a:lnTo>
                <a:lnTo>
                  <a:pt x="646938" y="0"/>
                </a:lnTo>
                <a:lnTo>
                  <a:pt x="646938" y="135636"/>
                </a:lnTo>
                <a:lnTo>
                  <a:pt x="862584" y="135636"/>
                </a:lnTo>
                <a:lnTo>
                  <a:pt x="431292" y="271272"/>
                </a:lnTo>
                <a:lnTo>
                  <a:pt x="0" y="135636"/>
                </a:lnTo>
                <a:close/>
              </a:path>
            </a:pathLst>
          </a:custGeom>
          <a:ln w="25400">
            <a:solidFill>
              <a:srgbClr val="0095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47323" y="2367117"/>
            <a:ext cx="745934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00CC99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Negotiation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coordinators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5" dirty="0">
                <a:latin typeface="Arial"/>
                <a:cs typeface="Arial"/>
              </a:rPr>
              <a:t>scheduling </a:t>
            </a:r>
            <a:r>
              <a:rPr sz="1800" spc="-5" dirty="0">
                <a:latin typeface="Arial"/>
                <a:cs typeface="Arial"/>
              </a:rPr>
              <a:t>between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BANs,  </a:t>
            </a:r>
            <a:r>
              <a:rPr sz="1800" dirty="0">
                <a:latin typeface="Arial"/>
                <a:cs typeface="Arial"/>
              </a:rPr>
              <a:t>to prevent deterioration due to </a:t>
            </a:r>
            <a:r>
              <a:rPr sz="1800" spc="-5" dirty="0">
                <a:latin typeface="Arial"/>
                <a:cs typeface="Arial"/>
              </a:rPr>
              <a:t>inter-BAN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interference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49377" y="3067015"/>
            <a:ext cx="212344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00CC99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15" dirty="0">
                <a:latin typeface="Arial"/>
                <a:cs typeface="Arial"/>
              </a:rPr>
              <a:t>What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interference  at </a:t>
            </a:r>
            <a:r>
              <a:rPr sz="1600" dirty="0">
                <a:latin typeface="Arial"/>
                <a:cs typeface="Arial"/>
              </a:rPr>
              <a:t>the MAC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layer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9377" y="3554683"/>
            <a:ext cx="2141220" cy="221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00CC99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Sensor </a:t>
            </a:r>
            <a:r>
              <a:rPr sz="1600" spc="-5" dirty="0">
                <a:latin typeface="Arial"/>
                <a:cs typeface="Arial"/>
              </a:rPr>
              <a:t>nodes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within  </a:t>
            </a:r>
            <a:r>
              <a:rPr sz="1600" dirty="0">
                <a:latin typeface="Arial"/>
                <a:cs typeface="Arial"/>
              </a:rPr>
              <a:t>the communication  </a:t>
            </a:r>
            <a:r>
              <a:rPr sz="1600" spc="-5" dirty="0">
                <a:latin typeface="Arial"/>
                <a:cs typeface="Arial"/>
              </a:rPr>
              <a:t>range </a:t>
            </a:r>
            <a:r>
              <a:rPr sz="1600" dirty="0">
                <a:latin typeface="Arial"/>
                <a:cs typeface="Arial"/>
              </a:rPr>
              <a:t>try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transmit  packets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same  </a:t>
            </a:r>
            <a:r>
              <a:rPr sz="1600" dirty="0">
                <a:latin typeface="Arial"/>
                <a:cs typeface="Arial"/>
              </a:rPr>
              <a:t>timing, causing  collisions, </a:t>
            </a:r>
            <a:r>
              <a:rPr sz="1600" spc="5" dirty="0">
                <a:latin typeface="Arial"/>
                <a:cs typeface="Arial"/>
              </a:rPr>
              <a:t>making </a:t>
            </a:r>
            <a:r>
              <a:rPr sz="1600" dirty="0">
                <a:latin typeface="Arial"/>
                <a:cs typeface="Arial"/>
              </a:rPr>
              <a:t>it  impossible </a:t>
            </a:r>
            <a:r>
              <a:rPr sz="1600" spc="5" dirty="0">
                <a:latin typeface="Arial"/>
                <a:cs typeface="Arial"/>
              </a:rPr>
              <a:t>to  </a:t>
            </a:r>
            <a:r>
              <a:rPr sz="1600" dirty="0">
                <a:latin typeface="Arial"/>
                <a:cs typeface="Arial"/>
              </a:rPr>
              <a:t>communicate  correctly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87895" y="2938278"/>
            <a:ext cx="2255520" cy="2868295"/>
          </a:xfrm>
          <a:custGeom>
            <a:avLst/>
            <a:gdLst/>
            <a:ahLst/>
            <a:cxnLst/>
            <a:rect l="l" t="t" r="r" b="b"/>
            <a:pathLst>
              <a:path w="2255520" h="2868295">
                <a:moveTo>
                  <a:pt x="0" y="375920"/>
                </a:moveTo>
                <a:lnTo>
                  <a:pt x="2929" y="328764"/>
                </a:lnTo>
                <a:lnTo>
                  <a:pt x="11481" y="283357"/>
                </a:lnTo>
                <a:lnTo>
                  <a:pt x="25304" y="240050"/>
                </a:lnTo>
                <a:lnTo>
                  <a:pt x="44046" y="199196"/>
                </a:lnTo>
                <a:lnTo>
                  <a:pt x="67355" y="161146"/>
                </a:lnTo>
                <a:lnTo>
                  <a:pt x="94877" y="126254"/>
                </a:lnTo>
                <a:lnTo>
                  <a:pt x="126261" y="94872"/>
                </a:lnTo>
                <a:lnTo>
                  <a:pt x="161155" y="67351"/>
                </a:lnTo>
                <a:lnTo>
                  <a:pt x="199205" y="44043"/>
                </a:lnTo>
                <a:lnTo>
                  <a:pt x="240061" y="25303"/>
                </a:lnTo>
                <a:lnTo>
                  <a:pt x="283369" y="11480"/>
                </a:lnTo>
                <a:lnTo>
                  <a:pt x="328776" y="2928"/>
                </a:lnTo>
                <a:lnTo>
                  <a:pt x="375932" y="0"/>
                </a:lnTo>
                <a:lnTo>
                  <a:pt x="1879587" y="0"/>
                </a:lnTo>
                <a:lnTo>
                  <a:pt x="1926743" y="2928"/>
                </a:lnTo>
                <a:lnTo>
                  <a:pt x="1972150" y="11480"/>
                </a:lnTo>
                <a:lnTo>
                  <a:pt x="2015458" y="25303"/>
                </a:lnTo>
                <a:lnTo>
                  <a:pt x="2056314" y="44043"/>
                </a:lnTo>
                <a:lnTo>
                  <a:pt x="2094364" y="67351"/>
                </a:lnTo>
                <a:lnTo>
                  <a:pt x="2129258" y="94872"/>
                </a:lnTo>
                <a:lnTo>
                  <a:pt x="2160642" y="126254"/>
                </a:lnTo>
                <a:lnTo>
                  <a:pt x="2188164" y="161146"/>
                </a:lnTo>
                <a:lnTo>
                  <a:pt x="2211473" y="199196"/>
                </a:lnTo>
                <a:lnTo>
                  <a:pt x="2230215" y="240050"/>
                </a:lnTo>
                <a:lnTo>
                  <a:pt x="2244038" y="283357"/>
                </a:lnTo>
                <a:lnTo>
                  <a:pt x="2252590" y="328764"/>
                </a:lnTo>
                <a:lnTo>
                  <a:pt x="2255520" y="375920"/>
                </a:lnTo>
                <a:lnTo>
                  <a:pt x="2255520" y="2492235"/>
                </a:lnTo>
                <a:lnTo>
                  <a:pt x="2252590" y="2539391"/>
                </a:lnTo>
                <a:lnTo>
                  <a:pt x="2244038" y="2584798"/>
                </a:lnTo>
                <a:lnTo>
                  <a:pt x="2230215" y="2628106"/>
                </a:lnTo>
                <a:lnTo>
                  <a:pt x="2211473" y="2668962"/>
                </a:lnTo>
                <a:lnTo>
                  <a:pt x="2188164" y="2707012"/>
                </a:lnTo>
                <a:lnTo>
                  <a:pt x="2160642" y="2741906"/>
                </a:lnTo>
                <a:lnTo>
                  <a:pt x="2129258" y="2773290"/>
                </a:lnTo>
                <a:lnTo>
                  <a:pt x="2094364" y="2800812"/>
                </a:lnTo>
                <a:lnTo>
                  <a:pt x="2056314" y="2824121"/>
                </a:lnTo>
                <a:lnTo>
                  <a:pt x="2015458" y="2842863"/>
                </a:lnTo>
                <a:lnTo>
                  <a:pt x="1972150" y="2856686"/>
                </a:lnTo>
                <a:lnTo>
                  <a:pt x="1926743" y="2865238"/>
                </a:lnTo>
                <a:lnTo>
                  <a:pt x="1879587" y="2868168"/>
                </a:lnTo>
                <a:lnTo>
                  <a:pt x="375932" y="2868168"/>
                </a:lnTo>
                <a:lnTo>
                  <a:pt x="328776" y="2865238"/>
                </a:lnTo>
                <a:lnTo>
                  <a:pt x="283369" y="2856686"/>
                </a:lnTo>
                <a:lnTo>
                  <a:pt x="240061" y="2842863"/>
                </a:lnTo>
                <a:lnTo>
                  <a:pt x="199205" y="2824121"/>
                </a:lnTo>
                <a:lnTo>
                  <a:pt x="161155" y="2800812"/>
                </a:lnTo>
                <a:lnTo>
                  <a:pt x="126261" y="2773290"/>
                </a:lnTo>
                <a:lnTo>
                  <a:pt x="94877" y="2741906"/>
                </a:lnTo>
                <a:lnTo>
                  <a:pt x="67355" y="2707012"/>
                </a:lnTo>
                <a:lnTo>
                  <a:pt x="44046" y="2668962"/>
                </a:lnTo>
                <a:lnTo>
                  <a:pt x="25304" y="2628106"/>
                </a:lnTo>
                <a:lnTo>
                  <a:pt x="11481" y="2584798"/>
                </a:lnTo>
                <a:lnTo>
                  <a:pt x="2929" y="2539391"/>
                </a:lnTo>
                <a:lnTo>
                  <a:pt x="0" y="2492235"/>
                </a:lnTo>
                <a:lnTo>
                  <a:pt x="0" y="375920"/>
                </a:lnTo>
                <a:close/>
              </a:path>
            </a:pathLst>
          </a:custGeom>
          <a:ln w="25400">
            <a:solidFill>
              <a:srgbClr val="0095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70306" y="6472364"/>
            <a:ext cx="443420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6825" algn="l"/>
              </a:tabLst>
            </a:pPr>
            <a:r>
              <a:rPr sz="1200" spc="-5" dirty="0">
                <a:latin typeface="Arial"/>
                <a:cs typeface="Arial"/>
              </a:rPr>
              <a:t>41	</a:t>
            </a:r>
            <a:r>
              <a:rPr sz="1200" spc="-10" dirty="0">
                <a:latin typeface="Arial"/>
                <a:cs typeface="Arial"/>
              </a:rPr>
              <a:t>Ryuji </a:t>
            </a:r>
            <a:r>
              <a:rPr sz="1200" spc="-5" dirty="0">
                <a:latin typeface="Arial"/>
                <a:cs typeface="Arial"/>
              </a:rPr>
              <a:t>Kohno, </a:t>
            </a:r>
            <a:r>
              <a:rPr sz="1200" spc="-30" dirty="0">
                <a:latin typeface="Arial"/>
                <a:cs typeface="Arial"/>
              </a:rPr>
              <a:t>Takumi</a:t>
            </a:r>
            <a:r>
              <a:rPr sz="1200" spc="-5" dirty="0">
                <a:latin typeface="Arial"/>
                <a:cs typeface="Arial"/>
              </a:rPr>
              <a:t> Kobayashi(YNU/YRP-IAI)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02735" y="3112007"/>
            <a:ext cx="2929127" cy="2112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76826" y="3508714"/>
            <a:ext cx="35242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N</a:t>
            </a:r>
            <a:r>
              <a:rPr sz="1050" spc="5" dirty="0">
                <a:latin typeface="游ゴシック"/>
                <a:cs typeface="游ゴシック"/>
              </a:rPr>
              <a:t>o</a:t>
            </a:r>
            <a:r>
              <a:rPr sz="1050" spc="-15" dirty="0">
                <a:latin typeface="游ゴシック"/>
                <a:cs typeface="游ゴシック"/>
              </a:rPr>
              <a:t>de  </a:t>
            </a:r>
            <a:r>
              <a:rPr sz="1050" dirty="0">
                <a:latin typeface="游ゴシック"/>
                <a:cs typeface="游ゴシック"/>
              </a:rPr>
              <a:t>1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4695" y="3112008"/>
            <a:ext cx="2916935" cy="2121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35467" y="3021227"/>
            <a:ext cx="54546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Desired  </a:t>
            </a:r>
            <a:r>
              <a:rPr sz="1050" spc="5" dirty="0">
                <a:latin typeface="游ゴシック"/>
                <a:cs typeface="游ゴシック"/>
              </a:rPr>
              <a:t>Packet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96511" y="3008376"/>
            <a:ext cx="680085" cy="402590"/>
          </a:xfrm>
          <a:custGeom>
            <a:avLst/>
            <a:gdLst/>
            <a:ahLst/>
            <a:cxnLst/>
            <a:rect l="l" t="t" r="r" b="b"/>
            <a:pathLst>
              <a:path w="680085" h="402589">
                <a:moveTo>
                  <a:pt x="0" y="0"/>
                </a:moveTo>
                <a:lnTo>
                  <a:pt x="679703" y="0"/>
                </a:lnTo>
                <a:lnTo>
                  <a:pt x="679703" y="402336"/>
                </a:lnTo>
                <a:lnTo>
                  <a:pt x="0" y="4023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76058" y="3039888"/>
            <a:ext cx="54546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Desired  </a:t>
            </a:r>
            <a:r>
              <a:rPr sz="1050" spc="5" dirty="0">
                <a:latin typeface="游ゴシック"/>
                <a:cs typeface="游ゴシック"/>
              </a:rPr>
              <a:t>Packet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37149" y="3021227"/>
            <a:ext cx="71310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Interfering  </a:t>
            </a:r>
            <a:r>
              <a:rPr sz="1050" spc="5" dirty="0">
                <a:latin typeface="游ゴシック"/>
                <a:cs typeface="游ゴシック"/>
              </a:rPr>
              <a:t>Packet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89318" y="3059065"/>
            <a:ext cx="71310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Interfering  </a:t>
            </a:r>
            <a:r>
              <a:rPr sz="1050" spc="5" dirty="0">
                <a:latin typeface="游ゴシック"/>
                <a:cs typeface="游ゴシック"/>
              </a:rPr>
              <a:t>Packet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1990" y="4121038"/>
            <a:ext cx="75819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spc="-5" dirty="0">
                <a:latin typeface="游ゴシック"/>
                <a:cs typeface="游ゴシック"/>
              </a:rPr>
              <a:t>C</a:t>
            </a:r>
            <a:r>
              <a:rPr sz="1050" spc="5" dirty="0">
                <a:latin typeface="游ゴシック"/>
                <a:cs typeface="游ゴシック"/>
              </a:rPr>
              <a:t>oo</a:t>
            </a:r>
            <a:r>
              <a:rPr sz="1050" spc="-5" dirty="0">
                <a:latin typeface="游ゴシック"/>
                <a:cs typeface="游ゴシック"/>
              </a:rPr>
              <a:t>r</a:t>
            </a:r>
            <a:r>
              <a:rPr sz="1050" spc="-15" dirty="0">
                <a:latin typeface="游ゴシック"/>
                <a:cs typeface="游ゴシック"/>
              </a:rPr>
              <a:t>d</a:t>
            </a:r>
            <a:r>
              <a:rPr sz="1050" spc="10" dirty="0">
                <a:latin typeface="游ゴシック"/>
                <a:cs typeface="游ゴシック"/>
              </a:rPr>
              <a:t>ina</a:t>
            </a:r>
            <a:r>
              <a:rPr sz="1050" spc="-15" dirty="0">
                <a:latin typeface="游ゴシック"/>
                <a:cs typeface="游ゴシック"/>
              </a:rPr>
              <a:t>t</a:t>
            </a:r>
            <a:r>
              <a:rPr sz="1050" spc="5" dirty="0">
                <a:latin typeface="游ゴシック"/>
                <a:cs typeface="游ゴシック"/>
              </a:rPr>
              <a:t>or  </a:t>
            </a:r>
            <a:r>
              <a:rPr sz="1050" dirty="0">
                <a:latin typeface="游ゴシック"/>
                <a:cs typeface="游ゴシック"/>
              </a:rPr>
              <a:t>1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18532" y="4671059"/>
            <a:ext cx="585470" cy="238125"/>
          </a:xfrm>
          <a:custGeom>
            <a:avLst/>
            <a:gdLst/>
            <a:ahLst/>
            <a:cxnLst/>
            <a:rect l="l" t="t" r="r" b="b"/>
            <a:pathLst>
              <a:path w="585470" h="238125">
                <a:moveTo>
                  <a:pt x="0" y="0"/>
                </a:moveTo>
                <a:lnTo>
                  <a:pt x="585215" y="0"/>
                </a:lnTo>
                <a:lnTo>
                  <a:pt x="585215" y="237744"/>
                </a:lnTo>
                <a:lnTo>
                  <a:pt x="0" y="23774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18532" y="4671059"/>
            <a:ext cx="585470" cy="238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1050" dirty="0">
                <a:latin typeface="游ゴシック"/>
                <a:cs typeface="游ゴシック"/>
              </a:rPr>
              <a:t>Node 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96873" y="4865359"/>
            <a:ext cx="2581275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algn="ctr">
              <a:lnSpc>
                <a:spcPct val="100000"/>
              </a:lnSpc>
            </a:pPr>
            <a:r>
              <a:rPr sz="1050" dirty="0">
                <a:latin typeface="游ゴシック"/>
                <a:cs typeface="游ゴシック"/>
              </a:rPr>
              <a:t>2</a:t>
            </a:r>
            <a:endParaRPr sz="1050">
              <a:latin typeface="游ゴシック"/>
              <a:cs typeface="游ゴシック"/>
            </a:endParaRPr>
          </a:p>
          <a:p>
            <a:pPr marL="814069">
              <a:lnSpc>
                <a:spcPct val="100000"/>
              </a:lnSpc>
              <a:spcBef>
                <a:spcPts val="430"/>
              </a:spcBef>
            </a:pPr>
            <a:r>
              <a:rPr sz="1050" dirty="0">
                <a:latin typeface="游ゴシック"/>
                <a:cs typeface="游ゴシック"/>
              </a:rPr>
              <a:t>BAN1                   </a:t>
            </a:r>
            <a:r>
              <a:rPr sz="1050" spc="185" dirty="0">
                <a:latin typeface="游ゴシック"/>
                <a:cs typeface="游ゴシック"/>
              </a:rPr>
              <a:t> </a:t>
            </a:r>
            <a:r>
              <a:rPr sz="1050" spc="5" dirty="0">
                <a:latin typeface="游ゴシック"/>
                <a:cs typeface="游ゴシック"/>
              </a:rPr>
              <a:t>BAN2</a:t>
            </a:r>
            <a:endParaRPr sz="1050">
              <a:latin typeface="游ゴシック"/>
              <a:cs typeface="游ゴシック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050" spc="5" dirty="0">
                <a:latin typeface="游ゴシック"/>
                <a:cs typeface="游ゴシック"/>
              </a:rPr>
              <a:t>In case </a:t>
            </a:r>
            <a:r>
              <a:rPr sz="1050" dirty="0">
                <a:latin typeface="游ゴシック"/>
                <a:cs typeface="游ゴシック"/>
              </a:rPr>
              <a:t>of </a:t>
            </a:r>
            <a:r>
              <a:rPr sz="1050" spc="5" dirty="0">
                <a:latin typeface="游ゴシック"/>
                <a:cs typeface="游ゴシック"/>
              </a:rPr>
              <a:t>negotiation </a:t>
            </a:r>
            <a:r>
              <a:rPr sz="1050" dirty="0">
                <a:latin typeface="游ゴシック"/>
                <a:cs typeface="游ゴシック"/>
              </a:rPr>
              <a:t>of Coordinators of  </a:t>
            </a:r>
            <a:r>
              <a:rPr sz="1050" spc="5" dirty="0">
                <a:latin typeface="游ゴシック"/>
                <a:cs typeface="游ゴシック"/>
              </a:rPr>
              <a:t>overlapped </a:t>
            </a:r>
            <a:r>
              <a:rPr sz="1050" dirty="0">
                <a:latin typeface="游ゴシック"/>
                <a:cs typeface="游ゴシック"/>
              </a:rPr>
              <a:t>BANs, </a:t>
            </a:r>
            <a:r>
              <a:rPr sz="1050" spc="5" dirty="0">
                <a:latin typeface="游ゴシック"/>
                <a:cs typeface="游ゴシック"/>
              </a:rPr>
              <a:t>contention </a:t>
            </a:r>
            <a:r>
              <a:rPr sz="1050" spc="10" dirty="0">
                <a:latin typeface="游ゴシック"/>
                <a:cs typeface="游ゴシック"/>
              </a:rPr>
              <a:t>can be  </a:t>
            </a:r>
            <a:r>
              <a:rPr sz="1050" spc="5" dirty="0">
                <a:latin typeface="游ゴシック"/>
                <a:cs typeface="游ゴシック"/>
              </a:rPr>
              <a:t>resolved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60703" y="4066032"/>
            <a:ext cx="253365" cy="271780"/>
          </a:xfrm>
          <a:custGeom>
            <a:avLst/>
            <a:gdLst/>
            <a:ahLst/>
            <a:cxnLst/>
            <a:rect l="l" t="t" r="r" b="b"/>
            <a:pathLst>
              <a:path w="253365" h="271779">
                <a:moveTo>
                  <a:pt x="0" y="0"/>
                </a:moveTo>
                <a:lnTo>
                  <a:pt x="252984" y="0"/>
                </a:lnTo>
                <a:lnTo>
                  <a:pt x="252984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0703" y="4066032"/>
            <a:ext cx="253365" cy="271780"/>
          </a:xfrm>
          <a:custGeom>
            <a:avLst/>
            <a:gdLst/>
            <a:ahLst/>
            <a:cxnLst/>
            <a:rect l="l" t="t" r="r" b="b"/>
            <a:pathLst>
              <a:path w="253365" h="271779">
                <a:moveTo>
                  <a:pt x="0" y="0"/>
                </a:moveTo>
                <a:lnTo>
                  <a:pt x="252984" y="0"/>
                </a:lnTo>
                <a:lnTo>
                  <a:pt x="252984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2735" y="4078223"/>
            <a:ext cx="868680" cy="241300"/>
          </a:xfrm>
          <a:custGeom>
            <a:avLst/>
            <a:gdLst/>
            <a:ahLst/>
            <a:cxnLst/>
            <a:rect l="l" t="t" r="r" b="b"/>
            <a:pathLst>
              <a:path w="868679" h="241300">
                <a:moveTo>
                  <a:pt x="0" y="240792"/>
                </a:moveTo>
                <a:lnTo>
                  <a:pt x="868679" y="240792"/>
                </a:lnTo>
                <a:lnTo>
                  <a:pt x="868679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80081" y="4111685"/>
            <a:ext cx="75819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spc="-5" dirty="0">
                <a:latin typeface="游ゴシック"/>
                <a:cs typeface="游ゴシック"/>
              </a:rPr>
              <a:t>C</a:t>
            </a:r>
            <a:r>
              <a:rPr sz="1050" spc="5" dirty="0">
                <a:latin typeface="游ゴシック"/>
                <a:cs typeface="游ゴシック"/>
              </a:rPr>
              <a:t>oo</a:t>
            </a:r>
            <a:r>
              <a:rPr sz="1050" spc="-5" dirty="0">
                <a:latin typeface="游ゴシック"/>
                <a:cs typeface="游ゴシック"/>
              </a:rPr>
              <a:t>r</a:t>
            </a:r>
            <a:r>
              <a:rPr sz="1050" spc="-15" dirty="0">
                <a:latin typeface="游ゴシック"/>
                <a:cs typeface="游ゴシック"/>
              </a:rPr>
              <a:t>d</a:t>
            </a:r>
            <a:r>
              <a:rPr sz="1050" spc="10" dirty="0">
                <a:latin typeface="游ゴシック"/>
                <a:cs typeface="游ゴシック"/>
              </a:rPr>
              <a:t>ina</a:t>
            </a:r>
            <a:r>
              <a:rPr sz="1050" spc="-15" dirty="0">
                <a:latin typeface="游ゴシック"/>
                <a:cs typeface="游ゴシック"/>
              </a:rPr>
              <a:t>t</a:t>
            </a:r>
            <a:r>
              <a:rPr sz="1050" spc="5" dirty="0">
                <a:latin typeface="游ゴシック"/>
                <a:cs typeface="游ゴシック"/>
              </a:rPr>
              <a:t>or  </a:t>
            </a:r>
            <a:r>
              <a:rPr sz="1050" dirty="0">
                <a:latin typeface="游ゴシック"/>
                <a:cs typeface="游ゴシック"/>
              </a:rPr>
              <a:t>1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75470" y="4111978"/>
            <a:ext cx="75819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spc="-5" dirty="0">
                <a:latin typeface="游ゴシック"/>
                <a:cs typeface="游ゴシック"/>
              </a:rPr>
              <a:t>C</a:t>
            </a:r>
            <a:r>
              <a:rPr sz="1050" spc="5" dirty="0">
                <a:latin typeface="游ゴシック"/>
                <a:cs typeface="游ゴシック"/>
              </a:rPr>
              <a:t>oo</a:t>
            </a:r>
            <a:r>
              <a:rPr sz="1050" spc="-5" dirty="0">
                <a:latin typeface="游ゴシック"/>
                <a:cs typeface="游ゴシック"/>
              </a:rPr>
              <a:t>r</a:t>
            </a:r>
            <a:r>
              <a:rPr sz="1050" spc="-15" dirty="0">
                <a:latin typeface="游ゴシック"/>
                <a:cs typeface="游ゴシック"/>
              </a:rPr>
              <a:t>d</a:t>
            </a:r>
            <a:r>
              <a:rPr sz="1050" spc="10" dirty="0">
                <a:latin typeface="游ゴシック"/>
                <a:cs typeface="游ゴシック"/>
              </a:rPr>
              <a:t>ina</a:t>
            </a:r>
            <a:r>
              <a:rPr sz="1050" spc="-15" dirty="0">
                <a:latin typeface="游ゴシック"/>
                <a:cs typeface="游ゴシック"/>
              </a:rPr>
              <a:t>t</a:t>
            </a:r>
            <a:r>
              <a:rPr sz="1050" spc="5" dirty="0">
                <a:latin typeface="游ゴシック"/>
                <a:cs typeface="游ゴシック"/>
              </a:rPr>
              <a:t>or  </a:t>
            </a:r>
            <a:r>
              <a:rPr sz="1050" dirty="0">
                <a:latin typeface="游ゴシック"/>
                <a:cs typeface="游ゴシック"/>
              </a:rPr>
              <a:t>2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97023" y="4056888"/>
            <a:ext cx="253365" cy="271780"/>
          </a:xfrm>
          <a:custGeom>
            <a:avLst/>
            <a:gdLst/>
            <a:ahLst/>
            <a:cxnLst/>
            <a:rect l="l" t="t" r="r" b="b"/>
            <a:pathLst>
              <a:path w="253364" h="271779">
                <a:moveTo>
                  <a:pt x="0" y="0"/>
                </a:moveTo>
                <a:lnTo>
                  <a:pt x="252984" y="0"/>
                </a:lnTo>
                <a:lnTo>
                  <a:pt x="252984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7023" y="4056888"/>
            <a:ext cx="253365" cy="271780"/>
          </a:xfrm>
          <a:custGeom>
            <a:avLst/>
            <a:gdLst/>
            <a:ahLst/>
            <a:cxnLst/>
            <a:rect l="l" t="t" r="r" b="b"/>
            <a:pathLst>
              <a:path w="253364" h="271779">
                <a:moveTo>
                  <a:pt x="0" y="0"/>
                </a:moveTo>
                <a:lnTo>
                  <a:pt x="252984" y="0"/>
                </a:lnTo>
                <a:lnTo>
                  <a:pt x="252984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71415" y="4069079"/>
            <a:ext cx="250190" cy="268605"/>
          </a:xfrm>
          <a:custGeom>
            <a:avLst/>
            <a:gdLst/>
            <a:ahLst/>
            <a:cxnLst/>
            <a:rect l="l" t="t" r="r" b="b"/>
            <a:pathLst>
              <a:path w="250189" h="268604">
                <a:moveTo>
                  <a:pt x="0" y="0"/>
                </a:moveTo>
                <a:lnTo>
                  <a:pt x="249936" y="0"/>
                </a:lnTo>
                <a:lnTo>
                  <a:pt x="249936" y="268224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71415" y="4069079"/>
            <a:ext cx="250190" cy="268605"/>
          </a:xfrm>
          <a:custGeom>
            <a:avLst/>
            <a:gdLst/>
            <a:ahLst/>
            <a:cxnLst/>
            <a:rect l="l" t="t" r="r" b="b"/>
            <a:pathLst>
              <a:path w="250189" h="268604">
                <a:moveTo>
                  <a:pt x="0" y="0"/>
                </a:moveTo>
                <a:lnTo>
                  <a:pt x="249936" y="0"/>
                </a:lnTo>
                <a:lnTo>
                  <a:pt x="249936" y="268224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30879" y="4029455"/>
            <a:ext cx="390525" cy="384175"/>
          </a:xfrm>
          <a:custGeom>
            <a:avLst/>
            <a:gdLst/>
            <a:ahLst/>
            <a:cxnLst/>
            <a:rect l="l" t="t" r="r" b="b"/>
            <a:pathLst>
              <a:path w="390525" h="384175">
                <a:moveTo>
                  <a:pt x="200507" y="0"/>
                </a:moveTo>
                <a:lnTo>
                  <a:pt x="200507" y="96012"/>
                </a:lnTo>
                <a:lnTo>
                  <a:pt x="0" y="96012"/>
                </a:lnTo>
                <a:lnTo>
                  <a:pt x="0" y="288036"/>
                </a:lnTo>
                <a:lnTo>
                  <a:pt x="200507" y="288036"/>
                </a:lnTo>
                <a:lnTo>
                  <a:pt x="200507" y="384048"/>
                </a:lnTo>
                <a:lnTo>
                  <a:pt x="390144" y="192024"/>
                </a:lnTo>
                <a:lnTo>
                  <a:pt x="200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30879" y="4029455"/>
            <a:ext cx="390525" cy="384175"/>
          </a:xfrm>
          <a:custGeom>
            <a:avLst/>
            <a:gdLst/>
            <a:ahLst/>
            <a:cxnLst/>
            <a:rect l="l" t="t" r="r" b="b"/>
            <a:pathLst>
              <a:path w="390525" h="384175">
                <a:moveTo>
                  <a:pt x="0" y="96012"/>
                </a:moveTo>
                <a:lnTo>
                  <a:pt x="200507" y="96012"/>
                </a:lnTo>
                <a:lnTo>
                  <a:pt x="200507" y="0"/>
                </a:lnTo>
                <a:lnTo>
                  <a:pt x="390144" y="192024"/>
                </a:lnTo>
                <a:lnTo>
                  <a:pt x="200507" y="384048"/>
                </a:lnTo>
                <a:lnTo>
                  <a:pt x="200507" y="288036"/>
                </a:lnTo>
                <a:lnTo>
                  <a:pt x="0" y="288036"/>
                </a:lnTo>
                <a:lnTo>
                  <a:pt x="0" y="96012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780750" y="4120737"/>
            <a:ext cx="75819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spc="-5" dirty="0">
                <a:latin typeface="游ゴシック"/>
                <a:cs typeface="游ゴシック"/>
              </a:rPr>
              <a:t>C</a:t>
            </a:r>
            <a:r>
              <a:rPr sz="1050" spc="5" dirty="0">
                <a:latin typeface="游ゴシック"/>
                <a:cs typeface="游ゴシック"/>
              </a:rPr>
              <a:t>oo</a:t>
            </a:r>
            <a:r>
              <a:rPr sz="1050" spc="-5" dirty="0">
                <a:latin typeface="游ゴシック"/>
                <a:cs typeface="游ゴシック"/>
              </a:rPr>
              <a:t>r</a:t>
            </a:r>
            <a:r>
              <a:rPr sz="1050" spc="-15" dirty="0">
                <a:latin typeface="游ゴシック"/>
                <a:cs typeface="游ゴシック"/>
              </a:rPr>
              <a:t>d</a:t>
            </a:r>
            <a:r>
              <a:rPr sz="1050" spc="10" dirty="0">
                <a:latin typeface="游ゴシック"/>
                <a:cs typeface="游ゴシック"/>
              </a:rPr>
              <a:t>ina</a:t>
            </a:r>
            <a:r>
              <a:rPr sz="1050" spc="-15" dirty="0">
                <a:latin typeface="游ゴシック"/>
                <a:cs typeface="游ゴシック"/>
              </a:rPr>
              <a:t>t</a:t>
            </a:r>
            <a:r>
              <a:rPr sz="1050" spc="5" dirty="0">
                <a:latin typeface="游ゴシック"/>
                <a:cs typeface="游ゴシック"/>
              </a:rPr>
              <a:t>or  </a:t>
            </a:r>
            <a:r>
              <a:rPr sz="1050" dirty="0">
                <a:latin typeface="游ゴシック"/>
                <a:cs typeface="游ゴシック"/>
              </a:rPr>
              <a:t>2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95544" y="4090415"/>
            <a:ext cx="250190" cy="271780"/>
          </a:xfrm>
          <a:custGeom>
            <a:avLst/>
            <a:gdLst/>
            <a:ahLst/>
            <a:cxnLst/>
            <a:rect l="l" t="t" r="r" b="b"/>
            <a:pathLst>
              <a:path w="250189" h="271779">
                <a:moveTo>
                  <a:pt x="0" y="0"/>
                </a:moveTo>
                <a:lnTo>
                  <a:pt x="249936" y="0"/>
                </a:lnTo>
                <a:lnTo>
                  <a:pt x="249936" y="271271"/>
                </a:lnTo>
                <a:lnTo>
                  <a:pt x="0" y="271271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95544" y="4090415"/>
            <a:ext cx="250190" cy="271780"/>
          </a:xfrm>
          <a:custGeom>
            <a:avLst/>
            <a:gdLst/>
            <a:ahLst/>
            <a:cxnLst/>
            <a:rect l="l" t="t" r="r" b="b"/>
            <a:pathLst>
              <a:path w="250189" h="271779">
                <a:moveTo>
                  <a:pt x="0" y="0"/>
                </a:moveTo>
                <a:lnTo>
                  <a:pt x="249936" y="0"/>
                </a:lnTo>
                <a:lnTo>
                  <a:pt x="249936" y="271271"/>
                </a:lnTo>
                <a:lnTo>
                  <a:pt x="0" y="27127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17638" y="3543405"/>
            <a:ext cx="35242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N</a:t>
            </a:r>
            <a:r>
              <a:rPr sz="1050" spc="5" dirty="0">
                <a:latin typeface="游ゴシック"/>
                <a:cs typeface="游ゴシック"/>
              </a:rPr>
              <a:t>o</a:t>
            </a:r>
            <a:r>
              <a:rPr sz="1050" spc="-15" dirty="0">
                <a:latin typeface="游ゴシック"/>
                <a:cs typeface="游ゴシック"/>
              </a:rPr>
              <a:t>de  </a:t>
            </a:r>
            <a:r>
              <a:rPr sz="1050" dirty="0">
                <a:latin typeface="游ゴシック"/>
                <a:cs typeface="游ゴシック"/>
              </a:rPr>
              <a:t>1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0565" y="4725981"/>
            <a:ext cx="2590800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775" marR="1094105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Node  2</a:t>
            </a:r>
            <a:endParaRPr sz="1050">
              <a:latin typeface="游ゴシック"/>
              <a:cs typeface="游ゴシック"/>
            </a:endParaRPr>
          </a:p>
          <a:p>
            <a:pPr marL="545465">
              <a:lnSpc>
                <a:spcPct val="100000"/>
              </a:lnSpc>
              <a:spcBef>
                <a:spcPts val="15"/>
              </a:spcBef>
            </a:pPr>
            <a:r>
              <a:rPr sz="1050" dirty="0">
                <a:latin typeface="游ゴシック"/>
                <a:cs typeface="游ゴシック"/>
              </a:rPr>
              <a:t>BAN1                  </a:t>
            </a:r>
            <a:r>
              <a:rPr sz="1050" spc="200" dirty="0">
                <a:latin typeface="游ゴシック"/>
                <a:cs typeface="游ゴシック"/>
              </a:rPr>
              <a:t> </a:t>
            </a:r>
            <a:r>
              <a:rPr sz="1050" spc="5" dirty="0">
                <a:latin typeface="游ゴシック"/>
                <a:cs typeface="游ゴシック"/>
              </a:rPr>
              <a:t>BAN2</a:t>
            </a:r>
            <a:endParaRPr sz="1050">
              <a:latin typeface="游ゴシック"/>
              <a:cs typeface="游ゴシック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1050" spc="5" dirty="0">
                <a:latin typeface="游ゴシック"/>
                <a:cs typeface="游ゴシック"/>
              </a:rPr>
              <a:t>In case </a:t>
            </a:r>
            <a:r>
              <a:rPr sz="1050" dirty="0">
                <a:latin typeface="游ゴシック"/>
                <a:cs typeface="游ゴシック"/>
              </a:rPr>
              <a:t>of </a:t>
            </a:r>
            <a:r>
              <a:rPr sz="1050" spc="10" dirty="0">
                <a:latin typeface="游ゴシック"/>
                <a:cs typeface="游ゴシック"/>
              </a:rPr>
              <a:t>no </a:t>
            </a:r>
            <a:r>
              <a:rPr sz="1050" spc="5" dirty="0">
                <a:latin typeface="游ゴシック"/>
                <a:cs typeface="游ゴシック"/>
              </a:rPr>
              <a:t>negotiation </a:t>
            </a:r>
            <a:r>
              <a:rPr sz="1050" dirty="0">
                <a:latin typeface="游ゴシック"/>
                <a:cs typeface="游ゴシック"/>
              </a:rPr>
              <a:t>of Coordinators  of </a:t>
            </a:r>
            <a:r>
              <a:rPr sz="1050" spc="5" dirty="0">
                <a:latin typeface="游ゴシック"/>
                <a:cs typeface="游ゴシック"/>
              </a:rPr>
              <a:t>overlapped </a:t>
            </a:r>
            <a:r>
              <a:rPr sz="1050" dirty="0">
                <a:latin typeface="游ゴシック"/>
                <a:cs typeface="游ゴシック"/>
              </a:rPr>
              <a:t>BANs, </a:t>
            </a:r>
            <a:r>
              <a:rPr sz="1050" spc="5" dirty="0">
                <a:latin typeface="游ゴシック"/>
                <a:cs typeface="游ゴシック"/>
              </a:rPr>
              <a:t>contention </a:t>
            </a:r>
            <a:r>
              <a:rPr sz="1050" spc="10" dirty="0">
                <a:latin typeface="游ゴシック"/>
                <a:cs typeface="游ゴシック"/>
              </a:rPr>
              <a:t>happens  </a:t>
            </a:r>
            <a:r>
              <a:rPr sz="1050" spc="5" dirty="0">
                <a:latin typeface="游ゴシック"/>
                <a:cs typeface="游ゴシック"/>
              </a:rPr>
              <a:t>among </a:t>
            </a:r>
            <a:r>
              <a:rPr sz="1050" dirty="0">
                <a:latin typeface="游ゴシック"/>
                <a:cs typeface="游ゴシック"/>
              </a:rPr>
              <a:t>packets from nodes of </a:t>
            </a:r>
            <a:r>
              <a:rPr sz="1050" spc="-5" dirty="0">
                <a:latin typeface="游ゴシック"/>
                <a:cs typeface="游ゴシック"/>
              </a:rPr>
              <a:t>f </a:t>
            </a:r>
            <a:r>
              <a:rPr sz="1050" dirty="0">
                <a:latin typeface="游ゴシック"/>
                <a:cs typeface="游ゴシック"/>
              </a:rPr>
              <a:t>the</a:t>
            </a:r>
            <a:r>
              <a:rPr sz="1050" spc="-135" dirty="0">
                <a:latin typeface="游ゴシック"/>
                <a:cs typeface="游ゴシック"/>
              </a:rPr>
              <a:t> </a:t>
            </a:r>
            <a:r>
              <a:rPr sz="1050" spc="5" dirty="0">
                <a:latin typeface="游ゴシック"/>
                <a:cs typeface="游ゴシック"/>
              </a:rPr>
              <a:t>BANs</a:t>
            </a:r>
            <a:endParaRPr sz="1050">
              <a:latin typeface="游ゴシック"/>
              <a:cs typeface="游ゴシック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5642" y="5785379"/>
            <a:ext cx="8037195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Century"/>
                <a:cs typeface="Century"/>
              </a:rPr>
              <a:t>Ref. R.Kohno, S.Ogawa, </a:t>
            </a:r>
            <a:r>
              <a:rPr sz="1400" spc="-5" dirty="0">
                <a:latin typeface="Century"/>
                <a:cs typeface="Century"/>
              </a:rPr>
              <a:t>“MAC Protocol </a:t>
            </a:r>
            <a:r>
              <a:rPr sz="1400" spc="-10" dirty="0">
                <a:latin typeface="Century"/>
                <a:cs typeface="Century"/>
              </a:rPr>
              <a:t>with </a:t>
            </a:r>
            <a:r>
              <a:rPr sz="1400" spc="-5" dirty="0">
                <a:latin typeface="Century"/>
                <a:cs typeface="Century"/>
              </a:rPr>
              <a:t>Interference </a:t>
            </a:r>
            <a:r>
              <a:rPr sz="1400" spc="-10" dirty="0">
                <a:latin typeface="Century"/>
                <a:cs typeface="Century"/>
              </a:rPr>
              <a:t>Mitigation </a:t>
            </a:r>
            <a:r>
              <a:rPr sz="1400" spc="-15" dirty="0">
                <a:latin typeface="Century"/>
                <a:cs typeface="Century"/>
              </a:rPr>
              <a:t>Using </a:t>
            </a:r>
            <a:r>
              <a:rPr sz="1400" spc="-10" dirty="0">
                <a:latin typeface="Century"/>
                <a:cs typeface="Century"/>
              </a:rPr>
              <a:t>Negotiation among  Coordinators in Multiple </a:t>
            </a:r>
            <a:r>
              <a:rPr sz="1400" spc="-15" dirty="0">
                <a:latin typeface="Century"/>
                <a:cs typeface="Century"/>
              </a:rPr>
              <a:t>Wireless </a:t>
            </a:r>
            <a:r>
              <a:rPr sz="1400" spc="-10" dirty="0">
                <a:latin typeface="Century"/>
                <a:cs typeface="Century"/>
              </a:rPr>
              <a:t>Body </a:t>
            </a:r>
            <a:r>
              <a:rPr sz="1400" spc="-5" dirty="0">
                <a:latin typeface="Century"/>
                <a:cs typeface="Century"/>
              </a:rPr>
              <a:t>Area </a:t>
            </a:r>
            <a:r>
              <a:rPr sz="1400" spc="-10" dirty="0">
                <a:latin typeface="Century"/>
                <a:cs typeface="Century"/>
              </a:rPr>
              <a:t>Networks (BANs),” IEEE802.15 </a:t>
            </a:r>
            <a:r>
              <a:rPr sz="1400" spc="-20" dirty="0">
                <a:latin typeface="Century"/>
                <a:cs typeface="Century"/>
              </a:rPr>
              <a:t>doc.#15-19-0119-00-  </a:t>
            </a:r>
            <a:r>
              <a:rPr sz="1400" spc="-15" dirty="0">
                <a:latin typeface="Century"/>
                <a:cs typeface="Century"/>
              </a:rPr>
              <a:t>0dep-ig-dep, </a:t>
            </a:r>
            <a:r>
              <a:rPr sz="1400" spc="-30" dirty="0">
                <a:latin typeface="Century"/>
                <a:cs typeface="Century"/>
              </a:rPr>
              <a:t>Vancouver, </a:t>
            </a:r>
            <a:r>
              <a:rPr sz="1400" spc="-15" dirty="0">
                <a:latin typeface="Century"/>
                <a:cs typeface="Century"/>
              </a:rPr>
              <a:t>Canada, </a:t>
            </a:r>
            <a:r>
              <a:rPr sz="1400" spc="-5" dirty="0">
                <a:latin typeface="Century"/>
                <a:cs typeface="Century"/>
              </a:rPr>
              <a:t>March </a:t>
            </a:r>
            <a:r>
              <a:rPr sz="1400" spc="-15" dirty="0">
                <a:latin typeface="Century"/>
                <a:cs typeface="Century"/>
              </a:rPr>
              <a:t>12,</a:t>
            </a:r>
            <a:r>
              <a:rPr sz="1400" spc="225" dirty="0">
                <a:latin typeface="Century"/>
                <a:cs typeface="Century"/>
              </a:rPr>
              <a:t> </a:t>
            </a:r>
            <a:r>
              <a:rPr sz="1400" spc="-15" dirty="0">
                <a:latin typeface="Century"/>
                <a:cs typeface="Century"/>
              </a:rPr>
              <a:t>2019</a:t>
            </a:r>
            <a:endParaRPr sz="1400">
              <a:latin typeface="Century"/>
              <a:cs typeface="Century"/>
            </a:endParaRPr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2475BE25-DF8C-40FF-9DA6-1ACE672533D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id="{2FECA5B4-B01A-43C0-884D-BAF806E3F67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52D4DD92-C578-4190-91FB-4BA17261321D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91777A05-2430-4C5F-E19B-4924AF837CEF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タイトル 1"/>
          <p:cNvSpPr>
            <a:spLocks noGrp="1"/>
          </p:cNvSpPr>
          <p:nvPr>
            <p:ph type="title"/>
          </p:nvPr>
        </p:nvSpPr>
        <p:spPr bwMode="auto">
          <a:xfrm>
            <a:off x="671783" y="622405"/>
            <a:ext cx="8369930" cy="8309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2400" b="1" dirty="0">
                <a:ea typeface="ＭＳ Ｐゴシック" charset="-128"/>
              </a:rPr>
              <a:t>Demands of Dependable BAN of Things in IoT/M2M </a:t>
            </a:r>
            <a:br>
              <a:rPr lang="en-US" altLang="ja-JP" sz="2400" b="1" dirty="0">
                <a:ea typeface="ＭＳ Ｐゴシック" charset="-128"/>
              </a:rPr>
            </a:br>
            <a:r>
              <a:rPr lang="en-US" altLang="ja-JP" sz="2400" b="1" dirty="0">
                <a:ea typeface="ＭＳ Ｐゴシック" charset="-128"/>
              </a:rPr>
              <a:t> for Sustainable Social Services</a:t>
            </a:r>
            <a:endParaRPr lang="ja-JP" altLang="en-US" sz="2400" b="1" dirty="0">
              <a:ea typeface="ＭＳ Ｐゴシック" charset="-128"/>
            </a:endParaRPr>
          </a:p>
        </p:txBody>
      </p:sp>
      <p:sp>
        <p:nvSpPr>
          <p:cNvPr id="21" name="フッター プレースホルダー 217">
            <a:extLst>
              <a:ext uri="{FF2B5EF4-FFF2-40B4-BE49-F238E27FC236}">
                <a16:creationId xmlns:a16="http://schemas.microsoft.com/office/drawing/2014/main" id="{2C1E4213-B5C3-4777-91BD-67497E475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35831"/>
            <a:ext cx="63373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スライド番号プレースホルダ 5"/>
          <p:cNvSpPr txBox="1">
            <a:spLocks noGrp="1"/>
          </p:cNvSpPr>
          <p:nvPr/>
        </p:nvSpPr>
        <p:spPr bwMode="auto">
          <a:xfrm>
            <a:off x="7451725" y="163513"/>
            <a:ext cx="15478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52BF75-B65D-4578-BB6D-06027D182C11}" type="slidenum">
              <a:rPr lang="en-US" altLang="ja-JP" sz="1200">
                <a:solidFill>
                  <a:srgbClr val="FFFFFF"/>
                </a:solidFill>
                <a:latin typeface="Tahoma" pitchFamily="34" charset="0"/>
                <a:ea typeface="ＭＳ Ｐゴシック" charset="-128"/>
              </a:rPr>
              <a:pPr algn="r"/>
              <a:t>42</a:t>
            </a:fld>
            <a:endParaRPr lang="en-US" altLang="ja-JP" sz="1200" dirty="0">
              <a:solidFill>
                <a:srgbClr val="FFFFFF"/>
              </a:solidFill>
              <a:latin typeface="Tahoma" pitchFamily="34" charset="0"/>
              <a:ea typeface="ＭＳ Ｐゴシック" charset="-128"/>
            </a:endParaRPr>
          </a:p>
        </p:txBody>
      </p:sp>
      <p:sp>
        <p:nvSpPr>
          <p:cNvPr id="45061" name="テキスト ボックス 4"/>
          <p:cNvSpPr txBox="1">
            <a:spLocks noChangeArrowheads="1"/>
          </p:cNvSpPr>
          <p:nvPr/>
        </p:nvSpPr>
        <p:spPr bwMode="auto">
          <a:xfrm>
            <a:off x="6516688" y="3541876"/>
            <a:ext cx="2518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ＭＳ Ｐゴシック" charset="-128"/>
              </a:rPr>
              <a:t>Dependable BAN of Things for SDGs</a:t>
            </a:r>
            <a:endParaRPr lang="ja-JP" altLang="en-US" sz="2400" b="1" dirty="0">
              <a:ea typeface="ＭＳ Ｐゴシック" charset="-128"/>
            </a:endParaRPr>
          </a:p>
        </p:txBody>
      </p:sp>
      <p:sp>
        <p:nvSpPr>
          <p:cNvPr id="50183" name="テキスト ボックス 6"/>
          <p:cNvSpPr txBox="1">
            <a:spLocks noChangeArrowheads="1"/>
          </p:cNvSpPr>
          <p:nvPr/>
        </p:nvSpPr>
        <p:spPr bwMode="auto">
          <a:xfrm>
            <a:off x="1042988" y="2237506"/>
            <a:ext cx="43931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FF0066"/>
                </a:solidFill>
                <a:ea typeface="ＭＳ Ｐゴシック" charset="-128"/>
              </a:rPr>
              <a:t>Healthcare Service(Medical ICT)</a:t>
            </a:r>
            <a:endParaRPr lang="ja-JP" altLang="en-US" sz="1600" b="1" dirty="0">
              <a:solidFill>
                <a:srgbClr val="FF0066"/>
              </a:solidFill>
              <a:ea typeface="ＭＳ Ｐゴシック" charset="-128"/>
            </a:endParaRPr>
          </a:p>
        </p:txBody>
      </p:sp>
      <p:sp>
        <p:nvSpPr>
          <p:cNvPr id="50184" name="テキスト ボックス 7"/>
          <p:cNvSpPr txBox="1">
            <a:spLocks noChangeArrowheads="1"/>
          </p:cNvSpPr>
          <p:nvPr/>
        </p:nvSpPr>
        <p:spPr bwMode="auto">
          <a:xfrm>
            <a:off x="1042988" y="3172544"/>
            <a:ext cx="4032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FF0066"/>
                </a:solidFill>
                <a:ea typeface="ＭＳ Ｐゴシック" charset="-128"/>
              </a:rPr>
              <a:t>Energy Network(Smart Grid)</a:t>
            </a:r>
            <a:endParaRPr lang="ja-JP" altLang="en-US" b="1" dirty="0">
              <a:solidFill>
                <a:srgbClr val="FF0066"/>
              </a:solidFill>
              <a:ea typeface="ＭＳ Ｐゴシック" charset="-128"/>
            </a:endParaRPr>
          </a:p>
        </p:txBody>
      </p:sp>
      <p:sp>
        <p:nvSpPr>
          <p:cNvPr id="50185" name="テキスト ボックス 8"/>
          <p:cNvSpPr txBox="1">
            <a:spLocks noChangeArrowheads="1"/>
          </p:cNvSpPr>
          <p:nvPr/>
        </p:nvSpPr>
        <p:spPr bwMode="auto">
          <a:xfrm>
            <a:off x="1042988" y="4180606"/>
            <a:ext cx="4681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FF0066"/>
                </a:solidFill>
                <a:ea typeface="ＭＳ Ｐゴシック" charset="-128"/>
              </a:rPr>
              <a:t>CO</a:t>
            </a:r>
            <a:r>
              <a:rPr lang="en-US" altLang="ja-JP" sz="1600" b="1" baseline="-25000" dirty="0">
                <a:solidFill>
                  <a:srgbClr val="FF0066"/>
                </a:solidFill>
                <a:ea typeface="ＭＳ Ｐゴシック" charset="-128"/>
              </a:rPr>
              <a:t>2 </a:t>
            </a:r>
            <a:r>
              <a:rPr lang="en-US" altLang="ja-JP" sz="1600" b="1" dirty="0">
                <a:solidFill>
                  <a:srgbClr val="FF0066"/>
                </a:solidFill>
                <a:ea typeface="ＭＳ Ｐゴシック" charset="-128"/>
              </a:rPr>
              <a:t>Reduction, Green Innovation </a:t>
            </a:r>
            <a:endParaRPr lang="ja-JP" altLang="en-US" sz="1600" b="1" dirty="0">
              <a:solidFill>
                <a:srgbClr val="FF0066"/>
              </a:solidFill>
              <a:ea typeface="ＭＳ Ｐゴシック" charset="-128"/>
            </a:endParaRPr>
          </a:p>
        </p:txBody>
      </p:sp>
      <p:sp>
        <p:nvSpPr>
          <p:cNvPr id="50186" name="テキスト ボックス 9"/>
          <p:cNvSpPr txBox="1">
            <a:spLocks noChangeArrowheads="1"/>
          </p:cNvSpPr>
          <p:nvPr/>
        </p:nvSpPr>
        <p:spPr bwMode="auto">
          <a:xfrm>
            <a:off x="1042988" y="5117231"/>
            <a:ext cx="4103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solidFill>
                  <a:srgbClr val="FF0066"/>
                </a:solidFill>
                <a:ea typeface="ＭＳ Ｐゴシック" charset="-128"/>
              </a:rPr>
              <a:t>Public Safety, National Defense</a:t>
            </a:r>
            <a:endParaRPr lang="ja-JP" altLang="en-US" sz="1600" b="1" dirty="0">
              <a:solidFill>
                <a:srgbClr val="FF0066"/>
              </a:solidFill>
              <a:ea typeface="ＭＳ Ｐゴシック" charset="-128"/>
            </a:endParaRPr>
          </a:p>
        </p:txBody>
      </p:sp>
      <p:sp>
        <p:nvSpPr>
          <p:cNvPr id="50187" name="テキスト ボックス 10"/>
          <p:cNvSpPr txBox="1">
            <a:spLocks noChangeArrowheads="1"/>
          </p:cNvSpPr>
          <p:nvPr/>
        </p:nvSpPr>
        <p:spPr bwMode="auto">
          <a:xfrm>
            <a:off x="1042988" y="6053856"/>
            <a:ext cx="417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FF0066"/>
                </a:solidFill>
                <a:ea typeface="ＭＳ Ｐゴシック" charset="-128"/>
              </a:rPr>
              <a:t>Global Borderless Economics</a:t>
            </a:r>
            <a:endParaRPr lang="ja-JP" altLang="en-US" b="1" dirty="0">
              <a:solidFill>
                <a:srgbClr val="FF0066"/>
              </a:solidFill>
              <a:ea typeface="ＭＳ Ｐゴシック" charset="-128"/>
            </a:endParaRPr>
          </a:p>
        </p:txBody>
      </p:sp>
      <p:sp>
        <p:nvSpPr>
          <p:cNvPr id="37898" name="テキスト ボックス 11"/>
          <p:cNvSpPr txBox="1">
            <a:spLocks noChangeArrowheads="1"/>
          </p:cNvSpPr>
          <p:nvPr/>
        </p:nvSpPr>
        <p:spPr bwMode="auto">
          <a:xfrm>
            <a:off x="1116013" y="1916831"/>
            <a:ext cx="3671887" cy="400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dirty="0">
                <a:solidFill>
                  <a:srgbClr val="0000CC"/>
                </a:solidFill>
                <a:latin typeface="Arial Narrow" pitchFamily="34" charset="0"/>
                <a:ea typeface="ＭＳ Ｐゴシック" charset="-128"/>
              </a:rPr>
              <a:t>Population Ageing &amp; Medical crisis</a:t>
            </a:r>
            <a:endParaRPr lang="ja-JP" altLang="en-US" sz="2000" b="1" dirty="0">
              <a:solidFill>
                <a:srgbClr val="0000CC"/>
              </a:solidFill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85D909-F579-4A50-983F-4B6CE16E1583}"/>
              </a:ext>
            </a:extLst>
          </p:cNvPr>
          <p:cNvSpPr txBox="1"/>
          <p:nvPr/>
        </p:nvSpPr>
        <p:spPr>
          <a:xfrm>
            <a:off x="6420868" y="4794315"/>
            <a:ext cx="267058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sz="1800" b="1" dirty="0"/>
              <a:t>Integrated BAN/Cloud/AI Platform of Beyond 5G</a:t>
            </a:r>
            <a:endParaRPr lang="ja-JP" altLang="en-US" dirty="0"/>
          </a:p>
        </p:txBody>
      </p:sp>
      <p:sp>
        <p:nvSpPr>
          <p:cNvPr id="4" name="矢印: 上 3">
            <a:extLst>
              <a:ext uri="{FF2B5EF4-FFF2-40B4-BE49-F238E27FC236}">
                <a16:creationId xmlns:a16="http://schemas.microsoft.com/office/drawing/2014/main" id="{3835506A-51E8-411A-ADAB-8F969E6BD66C}"/>
              </a:ext>
            </a:extLst>
          </p:cNvPr>
          <p:cNvSpPr/>
          <p:nvPr/>
        </p:nvSpPr>
        <p:spPr>
          <a:xfrm>
            <a:off x="7552706" y="4365104"/>
            <a:ext cx="415637" cy="42921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D1DA78D-B6FB-4462-B838-EA1B19F052E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CE7A8BEF-40C4-485D-979D-555B9EDD7EA3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67DA3028-4652-4685-8144-6AC8BF6F4EED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</a:t>
            </a:r>
            <a:r>
              <a:rPr lang="en-US" sz="1400" b="1" spc="-15" dirty="0">
                <a:latin typeface="Arial"/>
                <a:cs typeface="Arial"/>
              </a:rPr>
              <a:t>22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BEF7590-D106-4FFA-B4A7-F6297E74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42</a:t>
            </a:fld>
            <a:endParaRPr lang="fi-FI" altLang="ja-JP"/>
          </a:p>
        </p:txBody>
      </p:sp>
    </p:spTree>
    <p:extLst>
      <p:ext uri="{BB962C8B-B14F-4D97-AF65-F5344CB8AC3E}">
        <p14:creationId xmlns:p14="http://schemas.microsoft.com/office/powerpoint/2010/main" val="12291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50183" grpId="0"/>
      <p:bldP spid="50184" grpId="0"/>
      <p:bldP spid="50185" grpId="0"/>
      <p:bldP spid="50186" grpId="0"/>
      <p:bldP spid="50187" grpId="0"/>
      <p:bldP spid="14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781878" y="685006"/>
            <a:ext cx="745172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800" b="1" dirty="0">
                <a:latin typeface="+mj-ea"/>
                <a:ea typeface="+mj-ea"/>
              </a:rPr>
              <a:t>Application of Dependable BAN of Things to Social Infrastructure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39750" y="1423988"/>
          <a:ext cx="82296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3" imgW="9247619" imgH="5877745" progId="Paint.Picture">
                  <p:embed/>
                </p:oleObj>
              </mc:Choice>
              <mc:Fallback>
                <p:oleObj name="ビットマップ イメージ" r:id="rId3" imgW="9247619" imgH="5877745" progId="Paint.Picture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23988"/>
                        <a:ext cx="8229600" cy="50292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838200" y="1668463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b="1">
                <a:solidFill>
                  <a:srgbClr val="0000FF"/>
                </a:solidFill>
              </a:rPr>
              <a:t>Medical Care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3048000" y="16684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>
                <a:solidFill>
                  <a:srgbClr val="0000FF"/>
                </a:solidFill>
              </a:rPr>
              <a:t>Security </a:t>
            </a: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609600" y="5859463"/>
            <a:ext cx="1828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>
                <a:solidFill>
                  <a:srgbClr val="0000FF"/>
                </a:solidFill>
              </a:rPr>
              <a:t>Environmental Risk Management </a:t>
            </a:r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2971800" y="6088063"/>
            <a:ext cx="2362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>
                <a:solidFill>
                  <a:srgbClr val="0000FF"/>
                </a:solidFill>
              </a:rPr>
              <a:t>Agricultural Sensing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7092950" y="594995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>
                <a:solidFill>
                  <a:srgbClr val="0000FF"/>
                </a:solidFill>
              </a:rPr>
              <a:t>Miscellaneous </a:t>
            </a:r>
          </a:p>
        </p:txBody>
      </p:sp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3131840" y="3573463"/>
            <a:ext cx="2883768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ja-JP" sz="1200" b="1">
                <a:solidFill>
                  <a:srgbClr val="0000FF"/>
                </a:solidFill>
              </a:rPr>
              <a:t> Network Connection of Distributed Various Sensors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ja-JP" sz="1200" b="1">
                <a:solidFill>
                  <a:srgbClr val="0000FF"/>
                </a:solidFill>
              </a:rPr>
              <a:t> Various Applications could be integrated for global services. </a:t>
            </a:r>
          </a:p>
        </p:txBody>
      </p:sp>
      <p:sp>
        <p:nvSpPr>
          <p:cNvPr id="6159" name="Text Box 13"/>
          <p:cNvSpPr txBox="1">
            <a:spLocks noChangeArrowheads="1"/>
          </p:cNvSpPr>
          <p:nvPr/>
        </p:nvSpPr>
        <p:spPr bwMode="auto">
          <a:xfrm>
            <a:off x="609600" y="2643188"/>
            <a:ext cx="1066800" cy="2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Health Care</a:t>
            </a:r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1600200" y="2752725"/>
            <a:ext cx="838200" cy="2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Kids Trace</a:t>
            </a: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2895600" y="2795588"/>
            <a:ext cx="15240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Building Security Control</a:t>
            </a:r>
          </a:p>
        </p:txBody>
      </p:sp>
      <p:sp>
        <p:nvSpPr>
          <p:cNvPr id="6162" name="Text Box 16"/>
          <p:cNvSpPr txBox="1">
            <a:spLocks noChangeArrowheads="1"/>
          </p:cNvSpPr>
          <p:nvPr/>
        </p:nvSpPr>
        <p:spPr bwMode="auto">
          <a:xfrm>
            <a:off x="4953000" y="1744663"/>
            <a:ext cx="134778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Safety and Privacy Control</a:t>
            </a:r>
          </a:p>
        </p:txBody>
      </p:sp>
      <p:sp>
        <p:nvSpPr>
          <p:cNvPr id="6163" name="Text Box 17"/>
          <p:cNvSpPr txBox="1">
            <a:spLocks noChangeArrowheads="1"/>
          </p:cNvSpPr>
          <p:nvPr/>
        </p:nvSpPr>
        <p:spPr bwMode="auto">
          <a:xfrm>
            <a:off x="3886200" y="2201863"/>
            <a:ext cx="1066800" cy="47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>
                <a:solidFill>
                  <a:srgbClr val="0000FF"/>
                </a:solidFill>
              </a:rPr>
              <a:t>Health Care </a:t>
            </a:r>
          </a:p>
          <a:p>
            <a:pPr eaLnBrk="1" hangingPunct="1">
              <a:spcBef>
                <a:spcPct val="50000"/>
              </a:spcBef>
            </a:pPr>
            <a:endParaRPr lang="en-US" altLang="ja-JP" sz="1000">
              <a:solidFill>
                <a:srgbClr val="0000FF"/>
              </a:solidFill>
            </a:endParaRPr>
          </a:p>
        </p:txBody>
      </p:sp>
      <p:sp>
        <p:nvSpPr>
          <p:cNvPr id="6164" name="Text Box 18"/>
          <p:cNvSpPr txBox="1">
            <a:spLocks noChangeArrowheads="1"/>
          </p:cNvSpPr>
          <p:nvPr/>
        </p:nvSpPr>
        <p:spPr bwMode="auto">
          <a:xfrm>
            <a:off x="5105400" y="3040063"/>
            <a:ext cx="1447800" cy="2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Disaster Prevention</a:t>
            </a:r>
          </a:p>
        </p:txBody>
      </p: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7162800" y="3192463"/>
            <a:ext cx="14478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Disaster Detection in Nature</a:t>
            </a:r>
          </a:p>
        </p:txBody>
      </p:sp>
      <p:sp>
        <p:nvSpPr>
          <p:cNvPr id="6166" name="Text Box 20"/>
          <p:cNvSpPr txBox="1">
            <a:spLocks noChangeArrowheads="1"/>
          </p:cNvSpPr>
          <p:nvPr/>
        </p:nvSpPr>
        <p:spPr bwMode="auto">
          <a:xfrm>
            <a:off x="7086600" y="2049463"/>
            <a:ext cx="1447800" cy="2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>
                <a:solidFill>
                  <a:srgbClr val="0000FF"/>
                </a:solidFill>
              </a:rPr>
              <a:t>Sensing Disaster </a:t>
            </a:r>
          </a:p>
        </p:txBody>
      </p:sp>
      <p:sp>
        <p:nvSpPr>
          <p:cNvPr id="6167" name="Text Box 21"/>
          <p:cNvSpPr txBox="1">
            <a:spLocks noChangeArrowheads="1"/>
          </p:cNvSpPr>
          <p:nvPr/>
        </p:nvSpPr>
        <p:spPr bwMode="auto">
          <a:xfrm>
            <a:off x="7010400" y="4243388"/>
            <a:ext cx="14478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Checking Stability of Building and Bridge</a:t>
            </a:r>
          </a:p>
        </p:txBody>
      </p:sp>
      <p:sp>
        <p:nvSpPr>
          <p:cNvPr id="6168" name="Text Box 22"/>
          <p:cNvSpPr txBox="1">
            <a:spLocks noChangeArrowheads="1"/>
          </p:cNvSpPr>
          <p:nvPr/>
        </p:nvSpPr>
        <p:spPr bwMode="auto">
          <a:xfrm>
            <a:off x="762000" y="4437063"/>
            <a:ext cx="1447800" cy="2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Weather Prediction</a:t>
            </a:r>
          </a:p>
        </p:txBody>
      </p:sp>
      <p:sp>
        <p:nvSpPr>
          <p:cNvPr id="6169" name="Text Box 23"/>
          <p:cNvSpPr txBox="1">
            <a:spLocks noChangeArrowheads="1"/>
          </p:cNvSpPr>
          <p:nvPr/>
        </p:nvSpPr>
        <p:spPr bwMode="auto">
          <a:xfrm>
            <a:off x="762000" y="5478463"/>
            <a:ext cx="1447800" cy="2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Polusion Prevention</a:t>
            </a:r>
          </a:p>
        </p:txBody>
      </p:sp>
      <p:sp>
        <p:nvSpPr>
          <p:cNvPr id="6170" name="Text Box 24"/>
          <p:cNvSpPr txBox="1">
            <a:spLocks noChangeArrowheads="1"/>
          </p:cNvSpPr>
          <p:nvPr/>
        </p:nvSpPr>
        <p:spPr bwMode="auto">
          <a:xfrm>
            <a:off x="2514600" y="5614988"/>
            <a:ext cx="1447800" cy="2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Plant Surveillance </a:t>
            </a:r>
          </a:p>
        </p:txBody>
      </p:sp>
      <p:sp>
        <p:nvSpPr>
          <p:cNvPr id="6171" name="Text Box 25"/>
          <p:cNvSpPr txBox="1">
            <a:spLocks noChangeArrowheads="1"/>
          </p:cNvSpPr>
          <p:nvPr/>
        </p:nvSpPr>
        <p:spPr bwMode="auto">
          <a:xfrm>
            <a:off x="2514600" y="4776788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Health Care </a:t>
            </a:r>
          </a:p>
        </p:txBody>
      </p:sp>
      <p:sp>
        <p:nvSpPr>
          <p:cNvPr id="6172" name="Text Box 26"/>
          <p:cNvSpPr txBox="1">
            <a:spLocks noChangeArrowheads="1"/>
          </p:cNvSpPr>
          <p:nvPr/>
        </p:nvSpPr>
        <p:spPr bwMode="auto">
          <a:xfrm>
            <a:off x="4038600" y="5707063"/>
            <a:ext cx="13716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Management of Agricultural Farm</a:t>
            </a:r>
          </a:p>
        </p:txBody>
      </p:sp>
      <p:sp>
        <p:nvSpPr>
          <p:cNvPr id="6173" name="Text Box 27"/>
          <p:cNvSpPr txBox="1">
            <a:spLocks noChangeArrowheads="1"/>
          </p:cNvSpPr>
          <p:nvPr/>
        </p:nvSpPr>
        <p:spPr bwMode="auto">
          <a:xfrm>
            <a:off x="5943600" y="4792663"/>
            <a:ext cx="1066800" cy="55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Product Traffic Managent </a:t>
            </a:r>
          </a:p>
        </p:txBody>
      </p:sp>
      <p:sp>
        <p:nvSpPr>
          <p:cNvPr id="6174" name="Text Box 28"/>
          <p:cNvSpPr txBox="1">
            <a:spLocks noChangeArrowheads="1"/>
          </p:cNvSpPr>
          <p:nvPr/>
        </p:nvSpPr>
        <p:spPr bwMode="auto">
          <a:xfrm>
            <a:off x="5795963" y="5919788"/>
            <a:ext cx="1214437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Product Quality Checking</a:t>
            </a:r>
          </a:p>
        </p:txBody>
      </p:sp>
      <p:sp>
        <p:nvSpPr>
          <p:cNvPr id="6175" name="Text Box 29"/>
          <p:cNvSpPr txBox="1">
            <a:spLocks noChangeArrowheads="1"/>
          </p:cNvSpPr>
          <p:nvPr/>
        </p:nvSpPr>
        <p:spPr bwMode="auto">
          <a:xfrm>
            <a:off x="7010400" y="5199063"/>
            <a:ext cx="1162050" cy="24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Control Center</a:t>
            </a:r>
          </a:p>
        </p:txBody>
      </p:sp>
      <p:sp>
        <p:nvSpPr>
          <p:cNvPr id="6176" name="Text Box 30"/>
          <p:cNvSpPr txBox="1">
            <a:spLocks noChangeArrowheads="1"/>
          </p:cNvSpPr>
          <p:nvPr/>
        </p:nvSpPr>
        <p:spPr bwMode="auto">
          <a:xfrm>
            <a:off x="7524750" y="5691188"/>
            <a:ext cx="1238250" cy="24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Various Services</a:t>
            </a:r>
          </a:p>
        </p:txBody>
      </p:sp>
      <p:sp>
        <p:nvSpPr>
          <p:cNvPr id="6177" name="Text Box 31"/>
          <p:cNvSpPr txBox="1">
            <a:spLocks noChangeArrowheads="1"/>
          </p:cNvSpPr>
          <p:nvPr/>
        </p:nvSpPr>
        <p:spPr bwMode="auto">
          <a:xfrm>
            <a:off x="8077200" y="3573463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000" b="1">
                <a:solidFill>
                  <a:srgbClr val="0000FF"/>
                </a:solidFill>
              </a:rPr>
              <a:t>Health Cre </a:t>
            </a: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6553200" y="17526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dirty="0">
                <a:solidFill>
                  <a:srgbClr val="0000FF"/>
                </a:solidFill>
              </a:rPr>
              <a:t> Disaster Prevention</a:t>
            </a:r>
          </a:p>
        </p:txBody>
      </p:sp>
      <p:sp>
        <p:nvSpPr>
          <p:cNvPr id="32" name="スライド番号プレースホルダ 5">
            <a:extLst>
              <a:ext uri="{FF2B5EF4-FFF2-40B4-BE49-F238E27FC236}">
                <a16:creationId xmlns:a16="http://schemas.microsoft.com/office/drawing/2014/main" id="{429D849E-9DF9-4650-9EB6-3EE54DB1D5FB}"/>
              </a:ext>
            </a:extLst>
          </p:cNvPr>
          <p:cNvSpPr txBox="1">
            <a:spLocks noGrp="1"/>
          </p:cNvSpPr>
          <p:nvPr/>
        </p:nvSpPr>
        <p:spPr bwMode="auto">
          <a:xfrm>
            <a:off x="7451725" y="163513"/>
            <a:ext cx="15478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52BF75-B65D-4578-BB6D-06027D182C11}" type="slidenum">
              <a:rPr lang="en-US" altLang="ja-JP" sz="1200">
                <a:solidFill>
                  <a:srgbClr val="FFFFFF"/>
                </a:solidFill>
                <a:latin typeface="Tahoma" pitchFamily="34" charset="0"/>
                <a:ea typeface="ＭＳ Ｐゴシック" charset="-128"/>
              </a:rPr>
              <a:pPr algn="r"/>
              <a:t>43</a:t>
            </a:fld>
            <a:endParaRPr lang="en-US" altLang="ja-JP" sz="1200" dirty="0">
              <a:solidFill>
                <a:srgbClr val="FFFFFF"/>
              </a:solidFill>
              <a:latin typeface="Tahoma" pitchFamily="34" charset="0"/>
              <a:ea typeface="ＭＳ Ｐゴシック" charset="-128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DD8F67B2-E316-4780-B21C-7E7A19D7C86E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23E980D8-2EDB-4E97-AF88-548D1C1C12F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7">
            <a:extLst>
              <a:ext uri="{FF2B5EF4-FFF2-40B4-BE49-F238E27FC236}">
                <a16:creationId xmlns:a16="http://schemas.microsoft.com/office/drawing/2014/main" id="{1C110C60-04A4-4796-A3EC-2A4DE8DEC326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1541ED-84AA-1F50-FC93-7D9E75685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B8F781-9BB3-2C94-4040-DE61EC70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Slide </a:t>
            </a:r>
            <a:fld id="{266A080E-4E30-4968-B029-7CF782D6220C}" type="slidenum">
              <a:rPr lang="en-US" altLang="ja-JP" smtClean="0"/>
              <a:pPr/>
              <a:t>43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2735099"/>
      </p:ext>
    </p:extLst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2380" y="2530786"/>
            <a:ext cx="6966584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5. Technical </a:t>
            </a:r>
            <a:r>
              <a:rPr sz="2400" b="1" spc="-5" dirty="0">
                <a:latin typeface="Arial"/>
                <a:cs typeface="Arial"/>
              </a:rPr>
              <a:t>Requirement for the </a:t>
            </a:r>
            <a:r>
              <a:rPr sz="2400" b="1" spc="-10" dirty="0">
                <a:latin typeface="Arial"/>
                <a:cs typeface="Arial"/>
              </a:rPr>
              <a:t>Amendment </a:t>
            </a:r>
            <a:r>
              <a:rPr sz="2400" b="1" spc="-5" dirty="0">
                <a:latin typeface="Arial"/>
                <a:cs typeface="Arial"/>
              </a:rPr>
              <a:t>of  Std. </a:t>
            </a:r>
            <a:r>
              <a:rPr sz="2400" b="1" dirty="0">
                <a:latin typeface="Arial"/>
                <a:cs typeface="Arial"/>
              </a:rPr>
              <a:t>15.6 </a:t>
            </a:r>
            <a:r>
              <a:rPr sz="2400" b="1" spc="-5" dirty="0">
                <a:latin typeface="Arial"/>
                <a:cs typeface="Arial"/>
              </a:rPr>
              <a:t>to </a:t>
            </a:r>
            <a:r>
              <a:rPr sz="2400" b="1" dirty="0">
                <a:latin typeface="Arial"/>
                <a:cs typeface="Arial"/>
              </a:rPr>
              <a:t>Enhance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Dependability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814DABCB-FB63-4422-9079-0391B030312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252F993-E22A-4152-BD2A-498312310A9C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1FACF68-F35E-4759-A8B3-8417826BDD7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AA1628E7-6556-404F-8A31-892F18060E8D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A840B77-8172-95AA-0CB2-7EBC7A0D27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44</a:t>
            </a:fld>
            <a:endParaRPr lang="en-US" altLang="ja-JP" spc="-10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66D45DC-7CEE-D5B7-4D0C-207CD3DE902A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389" y="1593913"/>
            <a:ext cx="7660640" cy="477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spc="-10" dirty="0">
                <a:latin typeface="Times New Roman"/>
                <a:cs typeface="Times New Roman"/>
              </a:rPr>
              <a:t>IEEE802.15.6 </a:t>
            </a:r>
            <a:r>
              <a:rPr sz="2400" spc="-5" dirty="0">
                <a:latin typeface="Times New Roman"/>
                <a:cs typeface="Times New Roman"/>
              </a:rPr>
              <a:t>for Medical </a:t>
            </a:r>
            <a:r>
              <a:rPr sz="2400" spc="-10" dirty="0">
                <a:latin typeface="Times New Roman"/>
                <a:cs typeface="Times New Roman"/>
              </a:rPr>
              <a:t>BAN was </a:t>
            </a:r>
            <a:r>
              <a:rPr sz="2400" spc="-5" dirty="0">
                <a:latin typeface="Times New Roman"/>
                <a:cs typeface="Times New Roman"/>
              </a:rPr>
              <a:t>established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Feb.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2012 </a:t>
            </a:r>
            <a:r>
              <a:rPr sz="2400" spc="-5" dirty="0">
                <a:latin typeface="Times New Roman"/>
                <a:cs typeface="Times New Roman"/>
              </a:rPr>
              <a:t>and has </a:t>
            </a:r>
            <a:r>
              <a:rPr sz="2400" dirty="0">
                <a:latin typeface="Times New Roman"/>
                <a:cs typeface="Times New Roman"/>
              </a:rPr>
              <a:t>not </a:t>
            </a:r>
            <a:r>
              <a:rPr sz="2400" spc="-5" dirty="0">
                <a:latin typeface="Times New Roman"/>
                <a:cs typeface="Times New Roman"/>
              </a:rPr>
              <a:t>been updated for successive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applications.</a:t>
            </a:r>
            <a:endParaRPr sz="2400">
              <a:latin typeface="Times New Roman"/>
              <a:cs typeface="Times New Roman"/>
            </a:endParaRPr>
          </a:p>
          <a:p>
            <a:pPr marL="356870" marR="534035" indent="-344170">
              <a:lnSpc>
                <a:spcPct val="100000"/>
              </a:lnSpc>
              <a:buChar char="-"/>
              <a:tabLst>
                <a:tab pos="356870" algn="l"/>
                <a:tab pos="357505" algn="l"/>
              </a:tabLst>
            </a:pPr>
            <a:r>
              <a:rPr sz="2400" spc="-15" dirty="0">
                <a:latin typeface="Times New Roman"/>
                <a:cs typeface="Times New Roman"/>
              </a:rPr>
              <a:t>IG-DEP </a:t>
            </a:r>
            <a:r>
              <a:rPr sz="2400" spc="-5" dirty="0">
                <a:latin typeface="Times New Roman"/>
                <a:cs typeface="Times New Roman"/>
              </a:rPr>
              <a:t>has been discussing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ETSI Smart </a:t>
            </a:r>
            <a:r>
              <a:rPr sz="2400" spc="-10" dirty="0">
                <a:latin typeface="Times New Roman"/>
                <a:cs typeface="Times New Roman"/>
              </a:rPr>
              <a:t>BAN </a:t>
            </a:r>
            <a:r>
              <a:rPr sz="2400" spc="-5" dirty="0">
                <a:latin typeface="Times New Roman"/>
                <a:cs typeface="Times New Roman"/>
              </a:rPr>
              <a:t>for  digital healthcare and further medical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applications.</a:t>
            </a:r>
            <a:endParaRPr sz="2400">
              <a:latin typeface="Times New Roman"/>
              <a:cs typeface="Times New Roman"/>
            </a:endParaRPr>
          </a:p>
          <a:p>
            <a:pPr marL="356870" marR="22860" indent="-344170">
              <a:lnSpc>
                <a:spcPct val="100000"/>
              </a:lnSpc>
              <a:buChar char="-"/>
              <a:tabLst>
                <a:tab pos="356870" algn="l"/>
                <a:tab pos="357505" algn="l"/>
              </a:tabLst>
            </a:pPr>
            <a:r>
              <a:rPr sz="2400" spc="-20" dirty="0">
                <a:latin typeface="Times New Roman"/>
                <a:cs typeface="Times New Roman"/>
              </a:rPr>
              <a:t>NICT </a:t>
            </a:r>
            <a:r>
              <a:rPr sz="2400" spc="-10" dirty="0">
                <a:latin typeface="Times New Roman"/>
                <a:cs typeface="Times New Roman"/>
              </a:rPr>
              <a:t>Brain </a:t>
            </a:r>
            <a:r>
              <a:rPr sz="2400" spc="-5" dirty="0">
                <a:latin typeface="Times New Roman"/>
                <a:cs typeface="Times New Roman"/>
              </a:rPr>
              <a:t>Machine </a:t>
            </a:r>
            <a:r>
              <a:rPr sz="2400" spc="-15" dirty="0">
                <a:latin typeface="Times New Roman"/>
                <a:cs typeface="Times New Roman"/>
              </a:rPr>
              <a:t>Interface; </a:t>
            </a:r>
            <a:r>
              <a:rPr sz="2400" spc="-10" dirty="0">
                <a:latin typeface="Times New Roman"/>
                <a:cs typeface="Times New Roman"/>
              </a:rPr>
              <a:t>BMI </a:t>
            </a:r>
            <a:r>
              <a:rPr sz="2400" spc="-5" dirty="0">
                <a:latin typeface="Times New Roman"/>
                <a:cs typeface="Times New Roman"/>
              </a:rPr>
              <a:t>labs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medical  </a:t>
            </a:r>
            <a:r>
              <a:rPr sz="2400" dirty="0">
                <a:latin typeface="Times New Roman"/>
                <a:cs typeface="Times New Roman"/>
              </a:rPr>
              <a:t>community </a:t>
            </a:r>
            <a:r>
              <a:rPr sz="2400" spc="-5" dirty="0">
                <a:latin typeface="Times New Roman"/>
                <a:cs typeface="Times New Roman"/>
              </a:rPr>
              <a:t>requests amendment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IEEE802.15.6 </a:t>
            </a:r>
            <a:r>
              <a:rPr sz="2400" spc="-5" dirty="0">
                <a:latin typeface="Times New Roman"/>
                <a:cs typeface="Times New Roman"/>
              </a:rPr>
              <a:t>for much  higher capacity and </a:t>
            </a:r>
            <a:r>
              <a:rPr sz="2400" dirty="0">
                <a:latin typeface="Times New Roman"/>
                <a:cs typeface="Times New Roman"/>
              </a:rPr>
              <a:t>reliability in </a:t>
            </a:r>
            <a:r>
              <a:rPr sz="2400" spc="-50" dirty="0">
                <a:latin typeface="Times New Roman"/>
                <a:cs typeface="Times New Roman"/>
              </a:rPr>
              <a:t>IG-DEP, </a:t>
            </a:r>
            <a:r>
              <a:rPr sz="2400" spc="-5" dirty="0">
                <a:latin typeface="Times New Roman"/>
                <a:cs typeface="Times New Roman"/>
              </a:rPr>
              <a:t>particularly </a:t>
            </a:r>
            <a:r>
              <a:rPr sz="2400" spc="5" dirty="0">
                <a:latin typeface="Times New Roman"/>
                <a:cs typeface="Times New Roman"/>
              </a:rPr>
              <a:t>2</a:t>
            </a:r>
            <a:r>
              <a:rPr sz="2400" spc="7" baseline="24305" dirty="0">
                <a:latin typeface="Times New Roman"/>
                <a:cs typeface="Times New Roman"/>
              </a:rPr>
              <a:t>nd  </a:t>
            </a:r>
            <a:r>
              <a:rPr sz="2400" spc="-5" dirty="0">
                <a:latin typeface="Times New Roman"/>
                <a:cs typeface="Times New Roman"/>
              </a:rPr>
              <a:t>Generation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ECoG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much more electrodes </a:t>
            </a:r>
            <a:r>
              <a:rPr sz="2400" spc="-15" dirty="0">
                <a:latin typeface="Times New Roman"/>
                <a:cs typeface="Times New Roman"/>
              </a:rPr>
              <a:t>beyond  </a:t>
            </a:r>
            <a:r>
              <a:rPr sz="2400" spc="-5" dirty="0">
                <a:latin typeface="Times New Roman"/>
                <a:cs typeface="Times New Roman"/>
              </a:rPr>
              <a:t>EEG </a:t>
            </a:r>
            <a:r>
              <a:rPr sz="2400" dirty="0">
                <a:latin typeface="Times New Roman"/>
                <a:cs typeface="Times New Roman"/>
              </a:rPr>
              <a:t>using UWB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technologies.</a:t>
            </a:r>
            <a:endParaRPr sz="2400">
              <a:latin typeface="Times New Roman"/>
              <a:cs typeface="Times New Roman"/>
            </a:endParaRPr>
          </a:p>
          <a:p>
            <a:pPr marL="356870" marR="78105" indent="-344170">
              <a:lnSpc>
                <a:spcPct val="100000"/>
              </a:lnSpc>
              <a:buChar char="-"/>
              <a:tabLst>
                <a:tab pos="356870" algn="l"/>
                <a:tab pos="357505" algn="l"/>
              </a:tabLst>
            </a:pPr>
            <a:r>
              <a:rPr sz="2400" spc="-15" dirty="0">
                <a:latin typeface="Times New Roman"/>
                <a:cs typeface="Times New Roman"/>
              </a:rPr>
              <a:t>IG-DEP </a:t>
            </a:r>
            <a:r>
              <a:rPr sz="2400" spc="-5" dirty="0">
                <a:latin typeface="Times New Roman"/>
                <a:cs typeface="Times New Roman"/>
              </a:rPr>
              <a:t>has decided </a:t>
            </a:r>
            <a:r>
              <a:rPr sz="2400" dirty="0">
                <a:latin typeface="Times New Roman"/>
                <a:cs typeface="Times New Roman"/>
              </a:rPr>
              <a:t>to include </a:t>
            </a:r>
            <a:r>
              <a:rPr sz="2400" spc="-5" dirty="0">
                <a:latin typeface="Times New Roman"/>
                <a:cs typeface="Times New Roman"/>
              </a:rPr>
              <a:t>dependable medical </a:t>
            </a:r>
            <a:r>
              <a:rPr sz="2400" spc="-10" dirty="0">
                <a:latin typeface="Times New Roman"/>
                <a:cs typeface="Times New Roman"/>
              </a:rPr>
              <a:t>BAN 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higher capacity and </a:t>
            </a:r>
            <a:r>
              <a:rPr sz="2400" dirty="0">
                <a:latin typeface="Times New Roman"/>
                <a:cs typeface="Times New Roman"/>
              </a:rPr>
              <a:t>reliability in </a:t>
            </a:r>
            <a:r>
              <a:rPr sz="2400" spc="-5" dirty="0">
                <a:latin typeface="Times New Roman"/>
                <a:cs typeface="Times New Roman"/>
              </a:rPr>
              <a:t>focused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applications.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-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Then updated technical requirement has been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discussed.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-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The updated requirement </a:t>
            </a:r>
            <a:r>
              <a:rPr sz="2400" dirty="0">
                <a:latin typeface="Times New Roman"/>
                <a:cs typeface="Times New Roman"/>
              </a:rPr>
              <a:t>will be </a:t>
            </a:r>
            <a:r>
              <a:rPr sz="2400" spc="-5" dirty="0">
                <a:latin typeface="Times New Roman"/>
                <a:cs typeface="Times New Roman"/>
              </a:rPr>
              <a:t>summarized </a:t>
            </a:r>
            <a:r>
              <a:rPr sz="2400" dirty="0">
                <a:latin typeface="Times New Roman"/>
                <a:cs typeface="Times New Roman"/>
              </a:rPr>
              <a:t>in next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pages.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122" y="568708"/>
            <a:ext cx="851255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0389" marR="5080" indent="-1838325">
              <a:lnSpc>
                <a:spcPct val="100000"/>
              </a:lnSpc>
            </a:pPr>
            <a:r>
              <a:rPr sz="3200" spc="5" dirty="0"/>
              <a:t>5.1 </a:t>
            </a:r>
            <a:r>
              <a:rPr sz="3200" spc="-5" dirty="0"/>
              <a:t>Update of Technical Requirements </a:t>
            </a:r>
            <a:r>
              <a:rPr sz="3200" spc="-10" dirty="0"/>
              <a:t>for  </a:t>
            </a:r>
            <a:r>
              <a:rPr sz="3200" spc="-15" dirty="0"/>
              <a:t>Amendment </a:t>
            </a:r>
            <a:r>
              <a:rPr sz="3200" spc="-5" dirty="0"/>
              <a:t>of</a:t>
            </a:r>
            <a:r>
              <a:rPr sz="3200" spc="50" dirty="0"/>
              <a:t> </a:t>
            </a:r>
            <a:r>
              <a:rPr sz="3200" spc="-30" dirty="0"/>
              <a:t>BAN</a:t>
            </a: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B8C56D2C-A469-4747-8E27-1F62BC31E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4343400" y="6474100"/>
            <a:ext cx="565150" cy="31559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200" spc="-20" dirty="0">
                <a:latin typeface="Times New Roman"/>
                <a:cs typeface="Times New Roman"/>
              </a:rPr>
              <a:t>Slide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z="1200" dirty="0">
                <a:latin typeface="Times New Roman"/>
                <a:cs typeface="Times New Roman"/>
              </a:rPr>
              <a:t>45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604FF61-74DF-4C13-9818-C34A85ACA92E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400A38D2-B8EA-4AB7-A9D6-74C0AA17EE8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3E326758-0FB9-4669-9567-46086EEAB638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126" y="582739"/>
            <a:ext cx="3957320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90"/>
              </a:lnSpc>
            </a:pPr>
            <a:r>
              <a:rPr sz="3200" dirty="0">
                <a:latin typeface="Times New Roman"/>
                <a:cs typeface="Times New Roman"/>
              </a:rPr>
              <a:t>5. </a:t>
            </a:r>
            <a:r>
              <a:rPr sz="3200" spc="-5" dirty="0">
                <a:latin typeface="Times New Roman"/>
                <a:cs typeface="Times New Roman"/>
              </a:rPr>
              <a:t>Concluding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Remark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65431E0-0998-4E86-BB8A-35653AFF7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511296"/>
            <a:ext cx="3429000" cy="194304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 dirty="0"/>
              <a:t>Ryuji Kohno’(, Takumi Kobayashi (YNU/YRP-IAI)</a:t>
            </a:r>
            <a:endParaRPr lang="en-US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4343400" y="6511290"/>
            <a:ext cx="5441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20" dirty="0">
                <a:latin typeface="Times New Roman"/>
                <a:cs typeface="Times New Roman"/>
              </a:rPr>
              <a:t>Slide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z="1200" dirty="0">
                <a:latin typeface="Times New Roman"/>
                <a:cs typeface="Times New Roman"/>
              </a:rPr>
              <a:t>46</a:t>
            </a:fld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709" y="1095238"/>
            <a:ext cx="8585200" cy="534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marR="69850" indent="-345440" algn="just">
              <a:lnSpc>
                <a:spcPct val="87500"/>
              </a:lnSpc>
              <a:buFont typeface="Arial"/>
              <a:buChar char="•"/>
              <a:tabLst>
                <a:tab pos="421640" algn="l"/>
              </a:tabLst>
            </a:pPr>
            <a:r>
              <a:rPr sz="2000" spc="-5" dirty="0">
                <a:latin typeface="Times New Roman"/>
                <a:cs typeface="Times New Roman"/>
              </a:rPr>
              <a:t>Corresponding request </a:t>
            </a:r>
            <a:r>
              <a:rPr sz="2000" spc="-10" dirty="0">
                <a:latin typeface="Times New Roman"/>
                <a:cs typeface="Times New Roman"/>
              </a:rPr>
              <a:t>from </a:t>
            </a:r>
            <a:r>
              <a:rPr sz="2000" dirty="0">
                <a:latin typeface="Times New Roman"/>
                <a:cs typeface="Times New Roman"/>
              </a:rPr>
              <a:t>ETSI </a:t>
            </a:r>
            <a:r>
              <a:rPr sz="2000" spc="-15" dirty="0">
                <a:latin typeface="Times New Roman"/>
                <a:cs typeface="Times New Roman"/>
              </a:rPr>
              <a:t>smart </a:t>
            </a:r>
            <a:r>
              <a:rPr sz="2000" spc="-5" dirty="0">
                <a:latin typeface="Times New Roman"/>
                <a:cs typeface="Times New Roman"/>
              </a:rPr>
              <a:t>BAN </a:t>
            </a:r>
            <a:r>
              <a:rPr sz="2000" spc="-10" dirty="0">
                <a:latin typeface="Times New Roman"/>
                <a:cs typeface="Times New Roman"/>
              </a:rPr>
              <a:t>and smart </a:t>
            </a:r>
            <a:r>
              <a:rPr sz="2000" spc="-5" dirty="0">
                <a:latin typeface="Times New Roman"/>
                <a:cs typeface="Times New Roman"/>
              </a:rPr>
              <a:t>M2M, </a:t>
            </a:r>
            <a:r>
              <a:rPr sz="2000" spc="-10" dirty="0">
                <a:latin typeface="Times New Roman"/>
                <a:cs typeface="Times New Roman"/>
              </a:rPr>
              <a:t>IG-DEP and </a:t>
            </a:r>
            <a:r>
              <a:rPr sz="2000" spc="-25" dirty="0">
                <a:latin typeface="Times New Roman"/>
                <a:cs typeface="Times New Roman"/>
              </a:rPr>
              <a:t>its  </a:t>
            </a:r>
            <a:r>
              <a:rPr sz="2000" spc="-10" dirty="0">
                <a:latin typeface="Times New Roman"/>
                <a:cs typeface="Times New Roman"/>
              </a:rPr>
              <a:t>successive </a:t>
            </a:r>
            <a:r>
              <a:rPr sz="2000" dirty="0">
                <a:latin typeface="Times New Roman"/>
                <a:cs typeface="Times New Roman"/>
              </a:rPr>
              <a:t>SG15.6a </a:t>
            </a:r>
            <a:r>
              <a:rPr sz="2000" spc="-15" dirty="0">
                <a:latin typeface="Times New Roman"/>
                <a:cs typeface="Times New Roman"/>
              </a:rPr>
              <a:t>have </a:t>
            </a:r>
            <a:r>
              <a:rPr sz="2000" spc="-10" dirty="0">
                <a:latin typeface="Times New Roman"/>
                <a:cs typeface="Times New Roman"/>
              </a:rPr>
              <a:t>discussed to focus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-10" dirty="0">
                <a:latin typeface="Times New Roman"/>
                <a:cs typeface="Times New Roman"/>
              </a:rPr>
              <a:t>internal </a:t>
            </a:r>
            <a:r>
              <a:rPr sz="2000" spc="-5" dirty="0">
                <a:latin typeface="Times New Roman"/>
                <a:cs typeface="Times New Roman"/>
              </a:rPr>
              <a:t>car </a:t>
            </a:r>
            <a:r>
              <a:rPr sz="2000" spc="-10" dirty="0">
                <a:latin typeface="Times New Roman"/>
                <a:cs typeface="Times New Roman"/>
              </a:rPr>
              <a:t>network for  </a:t>
            </a:r>
            <a:r>
              <a:rPr sz="2000" dirty="0">
                <a:latin typeface="Times New Roman"/>
                <a:cs typeface="Times New Roman"/>
              </a:rPr>
              <a:t>IoT/M2M </a:t>
            </a:r>
            <a:r>
              <a:rPr sz="2000" spc="-10" dirty="0">
                <a:latin typeface="Times New Roman"/>
                <a:cs typeface="Times New Roman"/>
              </a:rPr>
              <a:t>connections that is focused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-10" dirty="0">
                <a:latin typeface="Times New Roman"/>
                <a:cs typeface="Times New Roman"/>
              </a:rPr>
              <a:t>BAN for </a:t>
            </a:r>
            <a:r>
              <a:rPr sz="2000" spc="-20" dirty="0">
                <a:latin typeface="Times New Roman"/>
                <a:cs typeface="Times New Roman"/>
              </a:rPr>
              <a:t>human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car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bodies.</a:t>
            </a:r>
            <a:endParaRPr sz="2000">
              <a:latin typeface="Times New Roman"/>
              <a:cs typeface="Times New Roman"/>
            </a:endParaRPr>
          </a:p>
          <a:p>
            <a:pPr marL="358140" indent="-344170">
              <a:lnSpc>
                <a:spcPts val="1945"/>
              </a:lnSpc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spc="-5" dirty="0">
                <a:latin typeface="Times New Roman"/>
                <a:cs typeface="Times New Roman"/>
              </a:rPr>
              <a:t>As amendment </a:t>
            </a:r>
            <a:r>
              <a:rPr sz="2000" spc="10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IEEE802.15.6, </a:t>
            </a:r>
            <a:r>
              <a:rPr sz="2000" spc="-15" dirty="0">
                <a:latin typeface="Times New Roman"/>
                <a:cs typeface="Times New Roman"/>
              </a:rPr>
              <a:t>MAC </a:t>
            </a:r>
            <a:r>
              <a:rPr sz="2000" spc="-10" dirty="0">
                <a:latin typeface="Times New Roman"/>
                <a:cs typeface="Times New Roman"/>
              </a:rPr>
              <a:t>for multiple </a:t>
            </a:r>
            <a:r>
              <a:rPr sz="2000" dirty="0">
                <a:latin typeface="Times New Roman"/>
                <a:cs typeface="Times New Roman"/>
              </a:rPr>
              <a:t>BANs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10" dirty="0">
                <a:latin typeface="Times New Roman"/>
                <a:cs typeface="Times New Roman"/>
              </a:rPr>
              <a:t>guaranteed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  <a:p>
            <a:pPr marL="358140" marR="70485">
              <a:lnSpc>
                <a:spcPts val="2090"/>
              </a:lnSpc>
              <a:spcBef>
                <a:spcPts val="180"/>
              </a:spcBef>
            </a:pPr>
            <a:r>
              <a:rPr sz="2000" spc="-10" dirty="0">
                <a:latin typeface="Times New Roman"/>
                <a:cs typeface="Times New Roman"/>
              </a:rPr>
              <a:t>satisfy permissible </a:t>
            </a:r>
            <a:r>
              <a:rPr sz="2000" dirty="0">
                <a:latin typeface="Times New Roman"/>
                <a:cs typeface="Times New Roman"/>
              </a:rPr>
              <a:t>delay or </a:t>
            </a:r>
            <a:r>
              <a:rPr sz="2000" spc="-10" dirty="0">
                <a:latin typeface="Times New Roman"/>
                <a:cs typeface="Times New Roman"/>
              </a:rPr>
              <a:t>back-off time </a:t>
            </a:r>
            <a:r>
              <a:rPr sz="2000" spc="-5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throughput </a:t>
            </a:r>
            <a:r>
              <a:rPr sz="2000" spc="10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high </a:t>
            </a:r>
            <a:r>
              <a:rPr sz="2000" spc="-5" dirty="0">
                <a:latin typeface="Times New Roman"/>
                <a:cs typeface="Times New Roman"/>
              </a:rPr>
              <a:t>QoS packets  </a:t>
            </a:r>
            <a:r>
              <a:rPr sz="2000" spc="-10" dirty="0">
                <a:latin typeface="Times New Roman"/>
                <a:cs typeface="Times New Roman"/>
              </a:rPr>
              <a:t>for </a:t>
            </a:r>
            <a:r>
              <a:rPr sz="2000" spc="-20" dirty="0">
                <a:latin typeface="Times New Roman"/>
                <a:cs typeface="Times New Roman"/>
              </a:rPr>
              <a:t>human </a:t>
            </a:r>
            <a:r>
              <a:rPr sz="2000" spc="-10" dirty="0">
                <a:latin typeface="Times New Roman"/>
                <a:cs typeface="Times New Roman"/>
              </a:rPr>
              <a:t>and vehicle BANs </a:t>
            </a:r>
            <a:r>
              <a:rPr sz="2000" spc="-20" dirty="0">
                <a:latin typeface="Times New Roman"/>
                <a:cs typeface="Times New Roman"/>
              </a:rPr>
              <a:t>while </a:t>
            </a:r>
            <a:r>
              <a:rPr sz="2000" spc="-15" dirty="0">
                <a:latin typeface="Times New Roman"/>
                <a:cs typeface="Times New Roman"/>
              </a:rPr>
              <a:t>maintaining </a:t>
            </a:r>
            <a:r>
              <a:rPr sz="2000" spc="-10" dirty="0">
                <a:latin typeface="Times New Roman"/>
                <a:cs typeface="Times New Roman"/>
              </a:rPr>
              <a:t>average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performance.</a:t>
            </a:r>
            <a:endParaRPr sz="2000">
              <a:latin typeface="Times New Roman"/>
              <a:cs typeface="Times New Roman"/>
            </a:endParaRPr>
          </a:p>
          <a:p>
            <a:pPr marL="358140" marR="5080" indent="-344170">
              <a:lnSpc>
                <a:spcPts val="2090"/>
              </a:lnSpc>
              <a:spcBef>
                <a:spcPts val="15"/>
              </a:spcBef>
              <a:buFont typeface="Arial"/>
              <a:buChar char="•"/>
              <a:tabLst>
                <a:tab pos="358140" algn="l"/>
                <a:tab pos="358775" algn="l"/>
                <a:tab pos="1299845" algn="l"/>
                <a:tab pos="2031364" algn="l"/>
                <a:tab pos="3256279" algn="l"/>
                <a:tab pos="3603625" algn="l"/>
                <a:tab pos="4765040" algn="l"/>
                <a:tab pos="6082030" algn="l"/>
                <a:tab pos="6907530" algn="l"/>
                <a:tab pos="7913370" algn="l"/>
              </a:tabLst>
            </a:pP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spc="-10" dirty="0">
                <a:latin typeface="Times New Roman"/>
                <a:cs typeface="Times New Roman"/>
              </a:rPr>
              <a:t>amendment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IEEE802.15.6, </a:t>
            </a:r>
            <a:r>
              <a:rPr sz="2000" dirty="0">
                <a:latin typeface="Times New Roman"/>
                <a:cs typeface="Times New Roman"/>
              </a:rPr>
              <a:t>PHY </a:t>
            </a:r>
            <a:r>
              <a:rPr sz="2000" spc="-1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UWB radios </a:t>
            </a:r>
            <a:r>
              <a:rPr sz="2000" spc="-10" dirty="0">
                <a:latin typeface="Times New Roman"/>
                <a:cs typeface="Times New Roman"/>
              </a:rPr>
              <a:t>should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10" dirty="0">
                <a:latin typeface="Times New Roman"/>
                <a:cs typeface="Times New Roman"/>
              </a:rPr>
              <a:t>revised </a:t>
            </a:r>
            <a:r>
              <a:rPr sz="2000" spc="-15" dirty="0">
                <a:latin typeface="Times New Roman"/>
                <a:cs typeface="Times New Roman"/>
              </a:rPr>
              <a:t>for  </a:t>
            </a:r>
            <a:r>
              <a:rPr sz="2000" spc="-5" dirty="0">
                <a:latin typeface="Times New Roman"/>
                <a:cs typeface="Times New Roman"/>
              </a:rPr>
              <a:t>updated	UWB	</a:t>
            </a:r>
            <a:r>
              <a:rPr sz="2000" spc="-10" dirty="0">
                <a:latin typeface="Times New Roman"/>
                <a:cs typeface="Times New Roman"/>
              </a:rPr>
              <a:t>regulation.	</a:t>
            </a:r>
            <a:r>
              <a:rPr sz="2000" spc="-5" dirty="0">
                <a:latin typeface="Times New Roman"/>
                <a:cs typeface="Times New Roman"/>
              </a:rPr>
              <a:t>In	</a:t>
            </a:r>
            <a:r>
              <a:rPr sz="2000" spc="-15" dirty="0">
                <a:latin typeface="Times New Roman"/>
                <a:cs typeface="Times New Roman"/>
              </a:rPr>
              <a:t>particular,	</a:t>
            </a:r>
            <a:r>
              <a:rPr sz="2000" spc="-10" dirty="0">
                <a:latin typeface="Times New Roman"/>
                <a:cs typeface="Times New Roman"/>
              </a:rPr>
              <a:t>coexistence	</a:t>
            </a:r>
            <a:r>
              <a:rPr sz="2000" spc="-5" dirty="0">
                <a:latin typeface="Times New Roman"/>
                <a:cs typeface="Times New Roman"/>
              </a:rPr>
              <a:t>among	</a:t>
            </a:r>
            <a:r>
              <a:rPr sz="2000" spc="-10" dirty="0">
                <a:latin typeface="Times New Roman"/>
                <a:cs typeface="Times New Roman"/>
              </a:rPr>
              <a:t>different	</a:t>
            </a:r>
            <a:r>
              <a:rPr sz="2000" spc="-5" dirty="0">
                <a:latin typeface="Times New Roman"/>
                <a:cs typeface="Times New Roman"/>
              </a:rPr>
              <a:t>UWB</a:t>
            </a:r>
            <a:endParaRPr sz="2000">
              <a:latin typeface="Times New Roman"/>
              <a:cs typeface="Times New Roman"/>
            </a:endParaRPr>
          </a:p>
          <a:p>
            <a:pPr marL="358140" marR="5080">
              <a:lnSpc>
                <a:spcPts val="209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radios of </a:t>
            </a:r>
            <a:r>
              <a:rPr sz="2000" spc="-5" dirty="0">
                <a:latin typeface="Times New Roman"/>
                <a:cs typeface="Times New Roman"/>
              </a:rPr>
              <a:t>IEEE802.15 </a:t>
            </a:r>
            <a:r>
              <a:rPr sz="2000" spc="-10" dirty="0">
                <a:latin typeface="Times New Roman"/>
                <a:cs typeface="Times New Roman"/>
              </a:rPr>
              <a:t>such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dirty="0">
                <a:latin typeface="Times New Roman"/>
                <a:cs typeface="Times New Roman"/>
              </a:rPr>
              <a:t>15.4a, </a:t>
            </a:r>
            <a:r>
              <a:rPr sz="2000" spc="-5" dirty="0">
                <a:latin typeface="Times New Roman"/>
                <a:cs typeface="Times New Roman"/>
              </a:rPr>
              <a:t>15.4f, 15.4z can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supported. </a:t>
            </a:r>
            <a:r>
              <a:rPr sz="2000" spc="-15" dirty="0">
                <a:latin typeface="Times New Roman"/>
                <a:cs typeface="Times New Roman"/>
              </a:rPr>
              <a:t>For </a:t>
            </a:r>
            <a:r>
              <a:rPr sz="2000" spc="-10" dirty="0">
                <a:latin typeface="Times New Roman"/>
                <a:cs typeface="Times New Roman"/>
              </a:rPr>
              <a:t>instance,  during </a:t>
            </a:r>
            <a:r>
              <a:rPr sz="2000" spc="-5" dirty="0">
                <a:latin typeface="Times New Roman"/>
                <a:cs typeface="Times New Roman"/>
              </a:rPr>
              <a:t>CCA, types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5" dirty="0">
                <a:latin typeface="Times New Roman"/>
                <a:cs typeface="Times New Roman"/>
              </a:rPr>
              <a:t>features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these UWB </a:t>
            </a:r>
            <a:r>
              <a:rPr sz="2000" dirty="0">
                <a:latin typeface="Times New Roman"/>
                <a:cs typeface="Times New Roman"/>
              </a:rPr>
              <a:t>radios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10" dirty="0">
                <a:latin typeface="Times New Roman"/>
                <a:cs typeface="Times New Roman"/>
              </a:rPr>
              <a:t>analyzed to  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control</a:t>
            </a:r>
            <a:endParaRPr sz="2000">
              <a:latin typeface="Times New Roman"/>
              <a:cs typeface="Times New Roman"/>
            </a:endParaRPr>
          </a:p>
          <a:p>
            <a:pPr marL="358140">
              <a:lnSpc>
                <a:spcPts val="1935"/>
              </a:lnSpc>
            </a:pPr>
            <a:r>
              <a:rPr sz="2000" spc="-10" dirty="0">
                <a:latin typeface="Times New Roman"/>
                <a:cs typeface="Times New Roman"/>
              </a:rPr>
              <a:t>access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packets </a:t>
            </a:r>
            <a:r>
              <a:rPr sz="2000" spc="-10" dirty="0">
                <a:latin typeface="Times New Roman"/>
                <a:cs typeface="Times New Roman"/>
              </a:rPr>
              <a:t>from </a:t>
            </a:r>
            <a:r>
              <a:rPr sz="2000" spc="-5" dirty="0">
                <a:latin typeface="Times New Roman"/>
                <a:cs typeface="Times New Roman"/>
              </a:rPr>
              <a:t>each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radio.</a:t>
            </a:r>
            <a:endParaRPr sz="2000">
              <a:latin typeface="Times New Roman"/>
              <a:cs typeface="Times New Roman"/>
            </a:endParaRPr>
          </a:p>
          <a:p>
            <a:pPr marL="357505" marR="70485" indent="-344170" algn="just">
              <a:lnSpc>
                <a:spcPct val="87600"/>
              </a:lnSpc>
              <a:spcBef>
                <a:spcPts val="145"/>
              </a:spcBef>
              <a:buFont typeface="Arial"/>
              <a:buChar char="•"/>
              <a:tabLst>
                <a:tab pos="358775" algn="l"/>
              </a:tabLst>
            </a:pPr>
            <a:r>
              <a:rPr sz="2000" spc="-65" dirty="0">
                <a:latin typeface="Times New Roman"/>
                <a:cs typeface="Times New Roman"/>
              </a:rPr>
              <a:t>To </a:t>
            </a:r>
            <a:r>
              <a:rPr sz="2000" spc="-10" dirty="0">
                <a:latin typeface="Times New Roman"/>
                <a:cs typeface="Times New Roman"/>
              </a:rPr>
              <a:t>include </a:t>
            </a:r>
            <a:r>
              <a:rPr sz="2000" spc="-5" dirty="0">
                <a:latin typeface="Times New Roman"/>
                <a:cs typeface="Times New Roman"/>
              </a:rPr>
              <a:t>new </a:t>
            </a:r>
            <a:r>
              <a:rPr sz="2000" spc="-15" dirty="0">
                <a:latin typeface="Times New Roman"/>
                <a:cs typeface="Times New Roman"/>
              </a:rPr>
              <a:t>use </a:t>
            </a:r>
            <a:r>
              <a:rPr sz="2000" spc="-10" dirty="0">
                <a:latin typeface="Times New Roman"/>
                <a:cs typeface="Times New Roman"/>
              </a:rPr>
              <a:t>cases with enhanced </a:t>
            </a:r>
            <a:r>
              <a:rPr sz="2000" spc="-5" dirty="0">
                <a:latin typeface="Times New Roman"/>
                <a:cs typeface="Times New Roman"/>
              </a:rPr>
              <a:t>dependability </a:t>
            </a:r>
            <a:r>
              <a:rPr sz="2000" spc="-10" dirty="0">
                <a:latin typeface="Times New Roman"/>
                <a:cs typeface="Times New Roman"/>
              </a:rPr>
              <a:t>such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-20" dirty="0">
                <a:latin typeface="Times New Roman"/>
                <a:cs typeface="Times New Roman"/>
              </a:rPr>
              <a:t>2</a:t>
            </a:r>
            <a:r>
              <a:rPr sz="2025" spc="-30" baseline="24691" dirty="0">
                <a:latin typeface="Times New Roman"/>
                <a:cs typeface="Times New Roman"/>
              </a:rPr>
              <a:t>nd  </a:t>
            </a:r>
            <a:r>
              <a:rPr sz="2000" spc="-5" dirty="0">
                <a:latin typeface="Times New Roman"/>
                <a:cs typeface="Times New Roman"/>
              </a:rPr>
              <a:t>Generation </a:t>
            </a:r>
            <a:r>
              <a:rPr sz="2000" dirty="0">
                <a:latin typeface="Times New Roman"/>
                <a:cs typeface="Times New Roman"/>
              </a:rPr>
              <a:t>of ECoG </a:t>
            </a:r>
            <a:r>
              <a:rPr sz="2000" spc="-1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Brain-Machine-Interface(BMI), </a:t>
            </a:r>
            <a:r>
              <a:rPr sz="2000" spc="-10" dirty="0">
                <a:latin typeface="Times New Roman"/>
                <a:cs typeface="Times New Roman"/>
              </a:rPr>
              <a:t>technical requirement  has </a:t>
            </a:r>
            <a:r>
              <a:rPr sz="2000" spc="-5" dirty="0">
                <a:latin typeface="Times New Roman"/>
                <a:cs typeface="Times New Roman"/>
              </a:rPr>
              <a:t>been updated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cover  </a:t>
            </a:r>
            <a:r>
              <a:rPr sz="2000" spc="-15" dirty="0">
                <a:latin typeface="Times New Roman"/>
                <a:cs typeface="Times New Roman"/>
              </a:rPr>
              <a:t>higher </a:t>
            </a:r>
            <a:r>
              <a:rPr sz="2000" spc="-5" dirty="0">
                <a:latin typeface="Times New Roman"/>
                <a:cs typeface="Times New Roman"/>
              </a:rPr>
              <a:t>data rate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15" dirty="0">
                <a:latin typeface="Times New Roman"/>
                <a:cs typeface="Times New Roman"/>
              </a:rPr>
              <a:t>more units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ECoG </a:t>
            </a:r>
            <a:r>
              <a:rPr sz="2000" spc="-10" dirty="0">
                <a:latin typeface="Times New Roman"/>
                <a:cs typeface="Times New Roman"/>
              </a:rPr>
              <a:t>sensors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6870" marR="63500" indent="-344170" algn="just">
              <a:lnSpc>
                <a:spcPts val="2090"/>
              </a:lnSpc>
              <a:spcBef>
                <a:spcPts val="40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85" dirty="0">
                <a:latin typeface="Times New Roman"/>
                <a:cs typeface="Times New Roman"/>
              </a:rPr>
              <a:t>We </a:t>
            </a:r>
            <a:r>
              <a:rPr sz="2000" spc="-10" dirty="0">
                <a:latin typeface="Times New Roman"/>
                <a:cs typeface="Times New Roman"/>
              </a:rPr>
              <a:t>focus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-5" dirty="0">
                <a:latin typeface="Times New Roman"/>
                <a:cs typeface="Times New Roman"/>
              </a:rPr>
              <a:t>amendment </a:t>
            </a:r>
            <a:r>
              <a:rPr sz="2000" dirty="0">
                <a:latin typeface="Times New Roman"/>
                <a:cs typeface="Times New Roman"/>
              </a:rPr>
              <a:t>of IEEE802.15.6 </a:t>
            </a:r>
            <a:r>
              <a:rPr sz="2000" spc="-10" dirty="0">
                <a:latin typeface="Times New Roman"/>
                <a:cs typeface="Times New Roman"/>
              </a:rPr>
              <a:t>for enhanced </a:t>
            </a:r>
            <a:r>
              <a:rPr sz="2000" spc="-5" dirty="0">
                <a:latin typeface="Times New Roman"/>
                <a:cs typeface="Times New Roman"/>
              </a:rPr>
              <a:t>dependability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PHY 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15" dirty="0">
                <a:latin typeface="Times New Roman"/>
                <a:cs typeface="Times New Roman"/>
              </a:rPr>
              <a:t>MAC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20" dirty="0">
                <a:latin typeface="Times New Roman"/>
                <a:cs typeface="Times New Roman"/>
              </a:rPr>
              <a:t>move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5" dirty="0">
                <a:latin typeface="Times New Roman"/>
                <a:cs typeface="Times New Roman"/>
              </a:rPr>
              <a:t>TG </a:t>
            </a:r>
            <a:r>
              <a:rPr sz="2000" spc="-10" dirty="0">
                <a:latin typeface="Times New Roman"/>
                <a:cs typeface="Times New Roman"/>
              </a:rPr>
              <a:t>to complete the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amendment.</a:t>
            </a:r>
            <a:endParaRPr sz="2000">
              <a:latin typeface="Times New Roman"/>
              <a:cs typeface="Times New Roman"/>
            </a:endParaRPr>
          </a:p>
          <a:p>
            <a:pPr marL="356870" marR="68580" indent="-344170" algn="just">
              <a:lnSpc>
                <a:spcPts val="2090"/>
              </a:lnSpc>
              <a:spcBef>
                <a:spcPts val="20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If </a:t>
            </a:r>
            <a:r>
              <a:rPr sz="2000" spc="-15" dirty="0">
                <a:latin typeface="Times New Roman"/>
                <a:cs typeface="Times New Roman"/>
              </a:rPr>
              <a:t>you </a:t>
            </a:r>
            <a:r>
              <a:rPr sz="2000" spc="-5" dirty="0">
                <a:latin typeface="Times New Roman"/>
                <a:cs typeface="Times New Roman"/>
              </a:rPr>
              <a:t>have any question </a:t>
            </a:r>
            <a:r>
              <a:rPr sz="2000" spc="5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comment, you </a:t>
            </a:r>
            <a:r>
              <a:rPr sz="2000" spc="-5" dirty="0">
                <a:latin typeface="Times New Roman"/>
                <a:cs typeface="Times New Roman"/>
              </a:rPr>
              <a:t>are </a:t>
            </a:r>
            <a:r>
              <a:rPr sz="2000" spc="-10" dirty="0">
                <a:latin typeface="Times New Roman"/>
                <a:cs typeface="Times New Roman"/>
              </a:rPr>
              <a:t>welcome to discussion </a:t>
            </a:r>
            <a:r>
              <a:rPr sz="2000" spc="15" dirty="0">
                <a:latin typeface="Times New Roman"/>
                <a:cs typeface="Times New Roman"/>
              </a:rPr>
              <a:t>in  </a:t>
            </a:r>
            <a:r>
              <a:rPr sz="2000" dirty="0">
                <a:latin typeface="Times New Roman"/>
                <a:cs typeface="Times New Roman"/>
              </a:rPr>
              <a:t>SG15.6a </a:t>
            </a:r>
            <a:r>
              <a:rPr sz="2000" spc="-10" dirty="0">
                <a:latin typeface="Times New Roman"/>
                <a:cs typeface="Times New Roman"/>
              </a:rPr>
              <a:t>and send content contributions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  <a:p>
            <a:pPr marL="12700" marR="71120" indent="384175">
              <a:lnSpc>
                <a:spcPts val="2090"/>
              </a:lnSpc>
              <a:spcBef>
                <a:spcPts val="20"/>
              </a:spcBef>
            </a:pPr>
            <a:r>
              <a:rPr sz="2000" spc="-25" dirty="0">
                <a:latin typeface="Times New Roman"/>
                <a:cs typeface="Times New Roman"/>
              </a:rPr>
              <a:t>Ryuji </a:t>
            </a:r>
            <a:r>
              <a:rPr sz="2000" spc="-10" dirty="0">
                <a:latin typeface="Times New Roman"/>
                <a:cs typeface="Times New Roman"/>
              </a:rPr>
              <a:t>Kohno </a:t>
            </a:r>
            <a:r>
              <a:rPr sz="2000" spc="-5" dirty="0">
                <a:latin typeface="Times New Roman"/>
                <a:cs typeface="Times New Roman"/>
              </a:rPr>
              <a:t>&lt;</a:t>
            </a:r>
            <a:r>
              <a:rPr sz="2000" spc="-5" dirty="0">
                <a:latin typeface="Times New Roman"/>
                <a:cs typeface="Times New Roman"/>
                <a:hlinkClick r:id="rId2"/>
              </a:rPr>
              <a:t>kohno@ynu.ac.jp&gt;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35" dirty="0">
                <a:latin typeface="Times New Roman"/>
                <a:cs typeface="Times New Roman"/>
              </a:rPr>
              <a:t>Takumi </a:t>
            </a:r>
            <a:r>
              <a:rPr sz="2000" spc="-5" dirty="0">
                <a:latin typeface="Times New Roman"/>
                <a:cs typeface="Times New Roman"/>
              </a:rPr>
              <a:t>Kobayashi &lt;Kobayashi-takumi-  </a:t>
            </a:r>
            <a:r>
              <a:rPr sz="2000" spc="-10" dirty="0">
                <a:latin typeface="Times New Roman"/>
                <a:cs typeface="Times New Roman"/>
                <a:hlinkClick r:id="rId3"/>
              </a:rPr>
              <a:t>ch@ynu.ac.jp&gt;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12DEC54-FD05-4E06-828E-5DF79CF51EB0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7034D72-8CDE-4F20-953E-8D05DE4829E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8A326FF9-05D3-4C9B-A4C5-7FB0728CE2C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2699A534-D8DC-40CA-B940-684DF6C5DD6A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76266-A08D-3C7A-D38D-35AF736B92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19810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1FA96F30-2736-60A4-51C9-10DD14B9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5" y="1081997"/>
            <a:ext cx="8824450" cy="1013747"/>
          </a:xfrm>
        </p:spPr>
        <p:txBody>
          <a:bodyPr/>
          <a:lstStyle/>
          <a:p>
            <a:r>
              <a:rPr kumimoji="1" lang="en-US" altLang="ja-JP" sz="3200" b="1" dirty="0"/>
              <a:t>Timeline for </a:t>
            </a:r>
            <a:br>
              <a:rPr kumimoji="1" lang="en-US" altLang="ja-JP" sz="3200" b="1" dirty="0"/>
            </a:br>
            <a:r>
              <a:rPr kumimoji="1" lang="en-US" altLang="ja-JP" sz="3200" b="1" dirty="0"/>
              <a:t>IEEE802.15.6 Revision (6ma)– Enhanced Dependability Body Area Network (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ED-BAN</a:t>
            </a:r>
            <a:r>
              <a:rPr kumimoji="1"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0340D4-1FF7-3B42-88EB-C1087E46EE2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85800" y="378281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July 2022</a:t>
            </a:r>
            <a:endParaRPr lang="en-US" altLang="ja-JP" dirty="0"/>
          </a:p>
        </p:txBody>
      </p:sp>
      <p:sp>
        <p:nvSpPr>
          <p:cNvPr id="6" name="フッター プレースホルダー 9">
            <a:extLst>
              <a:ext uri="{FF2B5EF4-FFF2-40B4-BE49-F238E27FC236}">
                <a16:creationId xmlns:a16="http://schemas.microsoft.com/office/drawing/2014/main" id="{36528FA5-EE2B-1DBF-4E95-86150A058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511296"/>
            <a:ext cx="3429000" cy="194304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 dirty="0"/>
              <a:t>Ryuji Kohno’(, Takumi Kobayashi (YNU/YRP-IAI)</a:t>
            </a:r>
            <a:endParaRPr lang="en-US" spc="-5"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0E1C12D-7EEE-5BB2-EB37-6742C6DD1A85}"/>
              </a:ext>
            </a:extLst>
          </p:cNvPr>
          <p:cNvSpPr txBox="1"/>
          <p:nvPr/>
        </p:nvSpPr>
        <p:spPr>
          <a:xfrm>
            <a:off x="4343400" y="6511290"/>
            <a:ext cx="5441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20" dirty="0">
                <a:latin typeface="Times New Roman"/>
                <a:cs typeface="Times New Roman"/>
              </a:rPr>
              <a:t>Slide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z="1200" dirty="0">
                <a:latin typeface="Times New Roman"/>
                <a:cs typeface="Times New Roman"/>
              </a:rPr>
              <a:t>47</a:t>
            </a:fld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0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29389" y="1934678"/>
            <a:ext cx="8435100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400" dirty="0"/>
              <a:t>Chair;           Ryuji Kohno, YNU/YRP-IAI</a:t>
            </a:r>
          </a:p>
          <a:p>
            <a:pPr marL="0" indent="0">
              <a:buNone/>
            </a:pPr>
            <a:r>
              <a:rPr lang="en-US" altLang="ja-JP" sz="2400" dirty="0"/>
              <a:t>      kohno@ynu.ac.jp, kohno@yrp-iai.jp</a:t>
            </a:r>
            <a:endParaRPr kumimoji="1" lang="en-US" altLang="ja-JP" sz="2400" dirty="0"/>
          </a:p>
          <a:p>
            <a:pPr marL="514350" indent="-514350">
              <a:buAutoNum type="arabicPeriod" startAt="2"/>
            </a:pPr>
            <a:r>
              <a:rPr lang="en-US" altLang="ja-JP" sz="2400" dirty="0"/>
              <a:t>Vice-Chair;   Marco Hernandez, YRP-IAI/CWC</a:t>
            </a:r>
          </a:p>
          <a:p>
            <a:pPr marL="0" indent="0">
              <a:buNone/>
            </a:pPr>
            <a:r>
              <a:rPr lang="en-US" altLang="ja-JP" sz="2400" dirty="0"/>
              <a:t>      Marco.Hernandez@ieee.org</a:t>
            </a:r>
          </a:p>
          <a:p>
            <a:pPr marL="0" indent="0">
              <a:buNone/>
            </a:pPr>
            <a:r>
              <a:rPr lang="en-US" altLang="ja-JP" sz="2400" dirty="0"/>
              <a:t>3.   Secretary;      Takumi Kobayashi, YNU/TCU</a:t>
            </a:r>
          </a:p>
          <a:p>
            <a:pPr marL="0" indent="0">
              <a:buNone/>
            </a:pPr>
            <a:r>
              <a:rPr kumimoji="1" lang="en-US" altLang="ja-JP" sz="2400" dirty="0"/>
              <a:t> </a:t>
            </a:r>
            <a:r>
              <a:rPr lang="en-US" altLang="ja-JP" sz="2400" dirty="0"/>
              <a:t>     kobayashi-takumi-ch@ynu.ac.jp</a:t>
            </a:r>
          </a:p>
          <a:p>
            <a:pPr marL="514350" indent="-514350">
              <a:buAutoNum type="arabicPeriod" startAt="4"/>
            </a:pPr>
            <a:r>
              <a:rPr kumimoji="1" lang="en-US" altLang="ja-JP" sz="2400" dirty="0"/>
              <a:t>Technical Editor;  </a:t>
            </a:r>
            <a:r>
              <a:rPr lang="en-US" altLang="ja-JP" sz="2400" dirty="0"/>
              <a:t>   Minsoo Kim, YRP-IAI</a:t>
            </a:r>
          </a:p>
          <a:p>
            <a:pPr marL="0" indent="0">
              <a:buNone/>
            </a:pPr>
            <a:r>
              <a:rPr kumimoji="1" lang="en-US" altLang="ja-JP" sz="2400" dirty="0"/>
              <a:t>      minsoo@minsookim.com</a:t>
            </a:r>
            <a:endParaRPr kumimoji="1" lang="ja-JP" altLang="en-US" sz="2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85800" y="849430"/>
            <a:ext cx="7772400" cy="595929"/>
          </a:xfrm>
        </p:spPr>
        <p:txBody>
          <a:bodyPr/>
          <a:lstStyle/>
          <a:p>
            <a:r>
              <a:rPr lang="en-US" altLang="ja-JP" b="1" dirty="0">
                <a:solidFill>
                  <a:schemeClr val="tx1"/>
                </a:solidFill>
              </a:rPr>
              <a:t>Contacts and Conference call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086157E-EBA1-4CFB-991F-945855B0B2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378281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July 2022</a:t>
            </a:r>
            <a:endParaRPr lang="en-US" altLang="ja-JP" dirty="0"/>
          </a:p>
        </p:txBody>
      </p:sp>
      <p:sp>
        <p:nvSpPr>
          <p:cNvPr id="6" name="フッター プレースホルダー 9">
            <a:extLst>
              <a:ext uri="{FF2B5EF4-FFF2-40B4-BE49-F238E27FC236}">
                <a16:creationId xmlns:a16="http://schemas.microsoft.com/office/drawing/2014/main" id="{5262E98E-AD2A-F3F1-4919-1DA5800C8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511296"/>
            <a:ext cx="3429000" cy="194304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 dirty="0"/>
              <a:t>Ryuji Kohno’(, Takumi Kobayashi (YNU/YRP-IAI)</a:t>
            </a:r>
            <a:endParaRPr lang="en-US" spc="-5"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6579B57-E710-9FEB-F937-49C3AF5CFA50}"/>
              </a:ext>
            </a:extLst>
          </p:cNvPr>
          <p:cNvSpPr txBox="1"/>
          <p:nvPr/>
        </p:nvSpPr>
        <p:spPr>
          <a:xfrm>
            <a:off x="4343400" y="6511290"/>
            <a:ext cx="5441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20" dirty="0">
                <a:latin typeface="Times New Roman"/>
                <a:cs typeface="Times New Roman"/>
              </a:rPr>
              <a:t>Slide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z="1200" dirty="0">
                <a:latin typeface="Times New Roman"/>
                <a:cs typeface="Times New Roman"/>
              </a:rPr>
              <a:t>48</a:t>
            </a:fld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84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755650" y="2133600"/>
            <a:ext cx="7764463" cy="2878138"/>
          </a:xfrm>
        </p:spPr>
        <p:txBody>
          <a:bodyPr/>
          <a:lstStyle/>
          <a:p>
            <a:pPr algn="ctr"/>
            <a:r>
              <a:rPr lang="en-US" altLang="ja-JP" b="1" dirty="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rPr>
              <a:t>Thank You !</a:t>
            </a:r>
          </a:p>
          <a:p>
            <a:pPr algn="ctr"/>
            <a:endParaRPr lang="en-US" altLang="ja-JP" b="1" dirty="0">
              <a:solidFill>
                <a:schemeClr val="tx2"/>
              </a:solidFill>
              <a:latin typeface="Times New Roman" pitchFamily="18" charset="0"/>
              <a:ea typeface="ＭＳ Ｐゴシック" charset="-128"/>
            </a:endParaRPr>
          </a:p>
          <a:p>
            <a:pPr algn="ctr"/>
            <a:r>
              <a:rPr lang="en-US" altLang="ja-JP" b="1" dirty="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rPr>
              <a:t>Any Questions ?</a:t>
            </a:r>
          </a:p>
          <a:p>
            <a:endParaRPr lang="en-US" altLang="ja-JP" dirty="0">
              <a:ea typeface="ＭＳ Ｐゴシック" charset="-128"/>
            </a:endParaRPr>
          </a:p>
        </p:txBody>
      </p:sp>
      <p:sp>
        <p:nvSpPr>
          <p:cNvPr id="5" name="日付プレースホルダー 1">
            <a:extLst>
              <a:ext uri="{FF2B5EF4-FFF2-40B4-BE49-F238E27FC236}">
                <a16:creationId xmlns:a16="http://schemas.microsoft.com/office/drawing/2014/main" id="{6F6D7E6C-7629-457B-9A4C-EB18B7BE596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85800" y="378281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July 2022</a:t>
            </a:r>
            <a:endParaRPr lang="en-US" altLang="ja-JP" dirty="0"/>
          </a:p>
        </p:txBody>
      </p:sp>
      <p:sp>
        <p:nvSpPr>
          <p:cNvPr id="6" name="フッター プレースホルダー 9">
            <a:extLst>
              <a:ext uri="{FF2B5EF4-FFF2-40B4-BE49-F238E27FC236}">
                <a16:creationId xmlns:a16="http://schemas.microsoft.com/office/drawing/2014/main" id="{12D27752-9266-B0A0-8918-A67BE802C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511296"/>
            <a:ext cx="3429000" cy="194304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 dirty="0"/>
              <a:t>Ryuji Kohno’(, Takumi Kobayashi (YNU/YRP-IAI)</a:t>
            </a:r>
            <a:endParaRPr lang="en-US" spc="-5"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87680D5-BCB3-75BD-CA85-2F9B88F8BA7F}"/>
              </a:ext>
            </a:extLst>
          </p:cNvPr>
          <p:cNvSpPr txBox="1"/>
          <p:nvPr/>
        </p:nvSpPr>
        <p:spPr>
          <a:xfrm>
            <a:off x="4343400" y="6511290"/>
            <a:ext cx="5441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20" dirty="0">
                <a:latin typeface="Times New Roman"/>
                <a:cs typeface="Times New Roman"/>
              </a:rPr>
              <a:t>Slide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z="1200" dirty="0">
                <a:latin typeface="Times New Roman"/>
                <a:cs typeface="Times New Roman"/>
              </a:rPr>
              <a:t>49</a:t>
            </a:fld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78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2517660"/>
            <a:ext cx="3264407" cy="68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83463" y="2676144"/>
            <a:ext cx="2545079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980241" y="693406"/>
            <a:ext cx="625665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Arial"/>
                <a:cs typeface="Arial"/>
              </a:rPr>
              <a:t>1.1 </a:t>
            </a:r>
            <a:r>
              <a:rPr sz="2800" b="1" spc="-5" dirty="0">
                <a:latin typeface="Arial"/>
                <a:cs typeface="Arial"/>
              </a:rPr>
              <a:t>Demand of </a:t>
            </a:r>
            <a:r>
              <a:rPr sz="2800" b="1" spc="-30" dirty="0">
                <a:latin typeface="Arial"/>
                <a:cs typeface="Arial"/>
              </a:rPr>
              <a:t>BAN </a:t>
            </a:r>
            <a:r>
              <a:rPr sz="2800" b="1" spc="-5" dirty="0">
                <a:latin typeface="Arial"/>
                <a:cs typeface="Arial"/>
              </a:rPr>
              <a:t>for </a:t>
            </a:r>
            <a:r>
              <a:rPr sz="2800" b="1" spc="5" dirty="0">
                <a:latin typeface="Arial"/>
                <a:cs typeface="Arial"/>
              </a:rPr>
              <a:t>Medical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Uses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379" y="4786884"/>
            <a:ext cx="8498205" cy="156972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95"/>
              </a:spcBef>
            </a:pPr>
            <a:r>
              <a:rPr sz="1600" b="1" spc="-5" dirty="0">
                <a:latin typeface="Arial"/>
                <a:cs typeface="Arial"/>
              </a:rPr>
              <a:t>C.</a:t>
            </a:r>
            <a:r>
              <a:rPr sz="1600" b="1" spc="-1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Approach:</a:t>
            </a:r>
            <a:endParaRPr sz="1600" dirty="0">
              <a:latin typeface="Arial"/>
              <a:cs typeface="Arial"/>
            </a:endParaRPr>
          </a:p>
          <a:p>
            <a:pPr marL="530860" indent="-457200">
              <a:lnSpc>
                <a:spcPct val="100000"/>
              </a:lnSpc>
              <a:buAutoNum type="arabicParenBoth"/>
              <a:tabLst>
                <a:tab pos="530860" algn="l"/>
                <a:tab pos="531495" algn="l"/>
              </a:tabLst>
            </a:pPr>
            <a:r>
              <a:rPr sz="1600" b="1" spc="-5" dirty="0">
                <a:latin typeface="Arial"/>
                <a:cs typeface="Arial"/>
              </a:rPr>
              <a:t>R&amp;D </a:t>
            </a:r>
            <a:r>
              <a:rPr sz="1600" b="1" dirty="0">
                <a:latin typeface="Arial"/>
                <a:cs typeface="Arial"/>
              </a:rPr>
              <a:t>of Enable </a:t>
            </a:r>
            <a:r>
              <a:rPr sz="1600" b="1" spc="-10" dirty="0">
                <a:latin typeface="Arial"/>
                <a:cs typeface="Arial"/>
              </a:rPr>
              <a:t>Technologies </a:t>
            </a:r>
            <a:r>
              <a:rPr sz="1600" b="1" dirty="0">
                <a:latin typeface="Arial"/>
                <a:cs typeface="Arial"/>
              </a:rPr>
              <a:t>for Pandemic and Daily</a:t>
            </a:r>
            <a:r>
              <a:rPr sz="1600" b="1" spc="-1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QoL</a:t>
            </a:r>
            <a:endParaRPr sz="1600" dirty="0">
              <a:latin typeface="Arial"/>
              <a:cs typeface="Arial"/>
            </a:endParaRPr>
          </a:p>
          <a:p>
            <a:pPr marL="530860" marR="258445" indent="-457200">
              <a:lnSpc>
                <a:spcPts val="1900"/>
              </a:lnSpc>
              <a:spcBef>
                <a:spcPts val="105"/>
              </a:spcBef>
              <a:buAutoNum type="arabicParenBoth"/>
              <a:tabLst>
                <a:tab pos="530860" algn="l"/>
                <a:tab pos="531495" algn="l"/>
              </a:tabLst>
            </a:pPr>
            <a:r>
              <a:rPr sz="1600" b="1" dirty="0">
                <a:latin typeface="Arial"/>
                <a:cs typeface="Arial"/>
              </a:rPr>
              <a:t>Promote International Standard of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Wireless Body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Network</a:t>
            </a:r>
            <a:r>
              <a:rPr sz="1600" b="1" spc="-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（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BAN)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Integrated 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Platform of 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BAN/5G/AI </a:t>
            </a:r>
            <a:r>
              <a:rPr sz="1600" b="1" dirty="0">
                <a:latin typeface="Arial"/>
                <a:cs typeface="Arial"/>
              </a:rPr>
              <a:t>for Global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Marketing</a:t>
            </a:r>
            <a:endParaRPr sz="1600" dirty="0">
              <a:latin typeface="Arial"/>
              <a:cs typeface="Arial"/>
            </a:endParaRPr>
          </a:p>
          <a:p>
            <a:pPr marL="73660" marR="24765">
              <a:lnSpc>
                <a:spcPts val="1920"/>
              </a:lnSpc>
              <a:buAutoNum type="arabicParenBoth"/>
              <a:tabLst>
                <a:tab pos="437515" algn="l"/>
              </a:tabLst>
            </a:pPr>
            <a:r>
              <a:rPr sz="1600" b="1" dirty="0">
                <a:latin typeface="Arial"/>
                <a:cs typeface="Arial"/>
              </a:rPr>
              <a:t>Regulatory Compliance of Medical </a:t>
            </a:r>
            <a:r>
              <a:rPr sz="1600" b="1" spc="-10" dirty="0">
                <a:latin typeface="Arial"/>
                <a:cs typeface="Arial"/>
              </a:rPr>
              <a:t>Devices </a:t>
            </a:r>
            <a:r>
              <a:rPr sz="1600" b="1" spc="5" dirty="0">
                <a:latin typeface="Arial"/>
                <a:cs typeface="Arial"/>
              </a:rPr>
              <a:t>&amp; </a:t>
            </a:r>
            <a:r>
              <a:rPr sz="1600" b="1" spc="-5" dirty="0">
                <a:latin typeface="Arial"/>
                <a:cs typeface="Arial"/>
              </a:rPr>
              <a:t>Services to </a:t>
            </a:r>
            <a:r>
              <a:rPr sz="1600" b="1" spc="-10" dirty="0">
                <a:latin typeface="Arial"/>
                <a:cs typeface="Arial"/>
              </a:rPr>
              <a:t>Ensure </a:t>
            </a:r>
            <a:r>
              <a:rPr sz="1600" b="1" spc="-30" dirty="0">
                <a:latin typeface="Arial"/>
                <a:cs typeface="Arial"/>
              </a:rPr>
              <a:t>Safety, </a:t>
            </a:r>
            <a:r>
              <a:rPr sz="1600" b="1" spc="-15" dirty="0">
                <a:latin typeface="Arial"/>
                <a:cs typeface="Arial"/>
              </a:rPr>
              <a:t>Reliability,  </a:t>
            </a:r>
            <a:r>
              <a:rPr sz="1600" b="1" spc="-25" dirty="0">
                <a:latin typeface="Arial"/>
                <a:cs typeface="Arial"/>
              </a:rPr>
              <a:t>Security, </a:t>
            </a:r>
            <a:r>
              <a:rPr sz="1600" b="1" dirty="0">
                <a:latin typeface="Arial"/>
                <a:cs typeface="Arial"/>
              </a:rPr>
              <a:t>i.e. Dependability by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Regulatory</a:t>
            </a:r>
            <a:r>
              <a:rPr sz="16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Science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3379" y="1214627"/>
            <a:ext cx="8498205" cy="1079500"/>
          </a:xfrm>
          <a:custGeom>
            <a:avLst/>
            <a:gdLst/>
            <a:ahLst/>
            <a:cxnLst/>
            <a:rect l="l" t="t" r="r" b="b"/>
            <a:pathLst>
              <a:path w="8498205" h="1079500">
                <a:moveTo>
                  <a:pt x="0" y="0"/>
                </a:moveTo>
                <a:lnTo>
                  <a:pt x="8497824" y="0"/>
                </a:lnTo>
                <a:lnTo>
                  <a:pt x="8497824" y="1078991"/>
                </a:lnTo>
                <a:lnTo>
                  <a:pt x="0" y="1078991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403091" y="2708148"/>
            <a:ext cx="1679575" cy="372110"/>
          </a:xfrm>
          <a:custGeom>
            <a:avLst/>
            <a:gdLst/>
            <a:ahLst/>
            <a:cxnLst/>
            <a:rect l="l" t="t" r="r" b="b"/>
            <a:pathLst>
              <a:path w="1679575" h="372110">
                <a:moveTo>
                  <a:pt x="0" y="185927"/>
                </a:moveTo>
                <a:lnTo>
                  <a:pt x="419862" y="185927"/>
                </a:lnTo>
                <a:lnTo>
                  <a:pt x="419862" y="0"/>
                </a:lnTo>
                <a:lnTo>
                  <a:pt x="1259586" y="0"/>
                </a:lnTo>
                <a:lnTo>
                  <a:pt x="1259586" y="185927"/>
                </a:lnTo>
                <a:lnTo>
                  <a:pt x="1679448" y="185927"/>
                </a:lnTo>
                <a:lnTo>
                  <a:pt x="839724" y="371855"/>
                </a:lnTo>
                <a:lnTo>
                  <a:pt x="0" y="185927"/>
                </a:lnTo>
                <a:close/>
              </a:path>
            </a:pathLst>
          </a:custGeom>
          <a:ln w="28575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442715" y="4335781"/>
            <a:ext cx="1679575" cy="341630"/>
          </a:xfrm>
          <a:custGeom>
            <a:avLst/>
            <a:gdLst/>
            <a:ahLst/>
            <a:cxnLst/>
            <a:rect l="l" t="t" r="r" b="b"/>
            <a:pathLst>
              <a:path w="1679575" h="341629">
                <a:moveTo>
                  <a:pt x="0" y="170687"/>
                </a:moveTo>
                <a:lnTo>
                  <a:pt x="419862" y="170687"/>
                </a:lnTo>
                <a:lnTo>
                  <a:pt x="419862" y="0"/>
                </a:lnTo>
                <a:lnTo>
                  <a:pt x="1259586" y="0"/>
                </a:lnTo>
                <a:lnTo>
                  <a:pt x="1259586" y="170687"/>
                </a:lnTo>
                <a:lnTo>
                  <a:pt x="1679448" y="170687"/>
                </a:lnTo>
                <a:lnTo>
                  <a:pt x="839724" y="341375"/>
                </a:lnTo>
                <a:lnTo>
                  <a:pt x="0" y="170687"/>
                </a:lnTo>
                <a:close/>
              </a:path>
            </a:pathLst>
          </a:custGeom>
          <a:ln w="28574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288279" y="2523744"/>
            <a:ext cx="3355847" cy="688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812535" y="2676144"/>
            <a:ext cx="2307335" cy="5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441253" y="1257343"/>
            <a:ext cx="8196580" cy="178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7520" indent="-457200">
              <a:lnSpc>
                <a:spcPts val="1910"/>
              </a:lnSpc>
              <a:buAutoNum type="alphaUcPeriod"/>
              <a:tabLst>
                <a:tab pos="477520" algn="l"/>
                <a:tab pos="478155" algn="l"/>
              </a:tabLst>
            </a:pPr>
            <a:r>
              <a:rPr sz="1600" b="1" dirty="0">
                <a:latin typeface="Arial"/>
                <a:cs typeface="Arial"/>
              </a:rPr>
              <a:t>Emergent </a:t>
            </a:r>
            <a:r>
              <a:rPr sz="1600" b="1" spc="5" dirty="0">
                <a:latin typeface="Arial"/>
                <a:cs typeface="Arial"/>
              </a:rPr>
              <a:t>Problems </a:t>
            </a:r>
            <a:r>
              <a:rPr sz="1600" b="1" spc="-5" dirty="0">
                <a:latin typeface="Arial"/>
                <a:cs typeface="Arial"/>
              </a:rPr>
              <a:t>over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15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world</a:t>
            </a:r>
            <a:r>
              <a:rPr sz="1600" b="1" spc="5" dirty="0">
                <a:latin typeface="ＭＳ Ｐゴシック"/>
                <a:cs typeface="ＭＳ Ｐゴシック"/>
              </a:rPr>
              <a:t>：</a:t>
            </a:r>
            <a:endParaRPr sz="1600" dirty="0">
              <a:latin typeface="ＭＳ Ｐゴシック"/>
              <a:cs typeface="ＭＳ Ｐゴシック"/>
            </a:endParaRPr>
          </a:p>
          <a:p>
            <a:pPr marL="364490" marR="5080" lvl="1" indent="-164465">
              <a:lnSpc>
                <a:spcPts val="1920"/>
              </a:lnSpc>
              <a:spcBef>
                <a:spcPts val="50"/>
              </a:spcBef>
              <a:buClr>
                <a:srgbClr val="000000"/>
              </a:buClr>
              <a:buFont typeface="Wingdings"/>
              <a:buChar char=""/>
              <a:tabLst>
                <a:tab pos="423545" algn="l"/>
              </a:tabLst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1-4%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total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population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world may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be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suffered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by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COVID-19, that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 global  pandemic.</a:t>
            </a:r>
            <a:endParaRPr sz="1600" dirty="0">
              <a:latin typeface="Arial"/>
              <a:cs typeface="Arial"/>
            </a:endParaRPr>
          </a:p>
          <a:p>
            <a:pPr marL="422275" lvl="1" indent="-222250">
              <a:lnSpc>
                <a:spcPts val="1855"/>
              </a:lnSpc>
              <a:buFont typeface="Wingdings"/>
              <a:buChar char=""/>
              <a:tabLst>
                <a:tab pos="422909" algn="l"/>
              </a:tabLst>
            </a:pPr>
            <a:r>
              <a:rPr sz="1600" b="1" dirty="0">
                <a:latin typeface="Arial"/>
                <a:cs typeface="Arial"/>
              </a:rPr>
              <a:t>Clinic </a:t>
            </a:r>
            <a:r>
              <a:rPr sz="1600" b="1" spc="-5" dirty="0">
                <a:latin typeface="Arial"/>
                <a:cs typeface="Arial"/>
              </a:rPr>
              <a:t>are </a:t>
            </a:r>
            <a:r>
              <a:rPr sz="1600" b="1" dirty="0">
                <a:latin typeface="Arial"/>
                <a:cs typeface="Arial"/>
              </a:rPr>
              <a:t>overloaded and </a:t>
            </a:r>
            <a:r>
              <a:rPr sz="1600" b="1" spc="5" dirty="0">
                <a:latin typeface="Arial"/>
                <a:cs typeface="Arial"/>
              </a:rPr>
              <a:t>many </a:t>
            </a:r>
            <a:r>
              <a:rPr sz="1600" b="1" dirty="0">
                <a:latin typeface="Arial"/>
                <a:cs typeface="Arial"/>
              </a:rPr>
              <a:t>business </a:t>
            </a:r>
            <a:r>
              <a:rPr sz="1600" b="1" spc="-5" dirty="0">
                <a:latin typeface="Arial"/>
                <a:cs typeface="Arial"/>
              </a:rPr>
              <a:t>are </a:t>
            </a:r>
            <a:r>
              <a:rPr sz="1600" b="1" dirty="0">
                <a:latin typeface="Arial"/>
                <a:cs typeface="Arial"/>
              </a:rPr>
              <a:t>damaged</a:t>
            </a:r>
            <a:r>
              <a:rPr sz="1600" b="1" spc="-18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seriously.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539740" algn="l"/>
              </a:tabLst>
            </a:pPr>
            <a:r>
              <a:rPr sz="1600" b="1" dirty="0">
                <a:solidFill>
                  <a:srgbClr val="FFFFFF"/>
                </a:solidFill>
                <a:latin typeface="メイリオ"/>
                <a:cs typeface="メイリオ"/>
              </a:rPr>
              <a:t>COVID-19</a:t>
            </a:r>
            <a:r>
              <a:rPr sz="1600" b="1" spc="-35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600" b="1" dirty="0">
                <a:solidFill>
                  <a:srgbClr val="FFFFFF"/>
                </a:solidFill>
                <a:latin typeface="メイリオ"/>
                <a:cs typeface="メイリオ"/>
              </a:rPr>
              <a:t>Pandemic	Population</a:t>
            </a:r>
            <a:r>
              <a:rPr sz="1600" b="1" spc="-130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600" b="1" dirty="0">
                <a:solidFill>
                  <a:srgbClr val="FFFFFF"/>
                </a:solidFill>
                <a:latin typeface="メイリオ"/>
                <a:cs typeface="メイリオ"/>
              </a:rPr>
              <a:t>Ageing</a:t>
            </a:r>
            <a:endParaRPr sz="1600" dirty="0">
              <a:latin typeface="メイリオ"/>
              <a:cs typeface="メイリオ"/>
            </a:endParaRPr>
          </a:p>
        </p:txBody>
      </p:sp>
      <p:sp>
        <p:nvSpPr>
          <p:cNvPr id="24" name="フッター プレースホルダー 23">
            <a:extLst>
              <a:ext uri="{FF2B5EF4-FFF2-40B4-BE49-F238E27FC236}">
                <a16:creationId xmlns:a16="http://schemas.microsoft.com/office/drawing/2014/main" id="{EE9D74C4-40B5-4341-B3D5-0AF4F643620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4364291" y="6474100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5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379" y="3201923"/>
            <a:ext cx="8498205" cy="10795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32740" indent="-259079">
              <a:lnSpc>
                <a:spcPct val="100000"/>
              </a:lnSpc>
              <a:spcBef>
                <a:spcPts val="200"/>
              </a:spcBef>
              <a:buAutoNum type="alphaUcPeriod" startAt="2"/>
              <a:tabLst>
                <a:tab pos="333375" algn="l"/>
              </a:tabLst>
            </a:pPr>
            <a:r>
              <a:rPr sz="1600" b="1" dirty="0">
                <a:latin typeface="Arial"/>
                <a:cs typeface="Arial"/>
              </a:rPr>
              <a:t>Challenging but Feasible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Solutions:</a:t>
            </a:r>
            <a:endParaRPr sz="1600" dirty="0">
              <a:latin typeface="Arial"/>
              <a:cs typeface="Arial"/>
            </a:endParaRPr>
          </a:p>
          <a:p>
            <a:pPr marL="530860" lvl="1" indent="-276860">
              <a:lnSpc>
                <a:spcPct val="100000"/>
              </a:lnSpc>
              <a:buFont typeface="Wingdings"/>
              <a:buChar char=""/>
              <a:tabLst>
                <a:tab pos="531495" algn="l"/>
              </a:tabLst>
            </a:pPr>
            <a:r>
              <a:rPr sz="1600" b="1" dirty="0">
                <a:latin typeface="Arial"/>
                <a:cs typeface="Arial"/>
              </a:rPr>
              <a:t>Provide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Remote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Vital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Sensing 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Therapy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Using ICT and</a:t>
            </a:r>
            <a:r>
              <a:rPr sz="1600" b="1" spc="-2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0000FF"/>
                </a:solidFill>
                <a:latin typeface="Arial"/>
                <a:cs typeface="Arial"/>
              </a:rPr>
              <a:t>AI</a:t>
            </a:r>
            <a:endParaRPr sz="1600" dirty="0">
              <a:latin typeface="Arial"/>
              <a:cs typeface="Arial"/>
            </a:endParaRPr>
          </a:p>
          <a:p>
            <a:pPr marL="598170">
              <a:lnSpc>
                <a:spcPct val="100000"/>
              </a:lnSpc>
            </a:pPr>
            <a:r>
              <a:rPr sz="1600" spc="5" dirty="0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Prevent </a:t>
            </a:r>
            <a:r>
              <a:rPr sz="1600" b="1" spc="5" dirty="0">
                <a:solidFill>
                  <a:srgbClr val="0000FF"/>
                </a:solidFill>
                <a:latin typeface="Arial"/>
                <a:cs typeface="Arial"/>
              </a:rPr>
              <a:t>Epidemic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and Maintain Safe and Efficient</a:t>
            </a:r>
            <a:r>
              <a:rPr sz="16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Diagnosis</a:t>
            </a:r>
            <a:endParaRPr sz="1600" dirty="0">
              <a:latin typeface="Arial"/>
              <a:cs typeface="Arial"/>
            </a:endParaRPr>
          </a:p>
          <a:p>
            <a:pPr marL="254000">
              <a:lnSpc>
                <a:spcPct val="100000"/>
              </a:lnSpc>
            </a:pPr>
            <a:r>
              <a:rPr sz="1600" dirty="0">
                <a:solidFill>
                  <a:srgbClr val="0000FF"/>
                </a:solidFill>
                <a:latin typeface="Wingdings"/>
                <a:cs typeface="Wingdings"/>
              </a:rPr>
              <a:t>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Promote Global Business of Medical ICT 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Data</a:t>
            </a:r>
            <a:r>
              <a:rPr sz="1600" b="1" spc="-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Science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ECCEF1EA-FA2D-43DE-B81A-DC96755D6751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402907BC-0461-439C-8589-76AA519822EC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5E11DB16-3502-4884-BD6E-C73A6B4B47ED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8592AC4-BFDE-2132-3512-D76FB3284D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5</a:t>
            </a:fld>
            <a:endParaRPr lang="en-US" altLang="ja-JP"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506723" y="5923788"/>
            <a:ext cx="1393190" cy="25971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241300" algn="r">
              <a:lnSpc>
                <a:spcPct val="100000"/>
              </a:lnSpc>
              <a:spcBef>
                <a:spcPts val="590"/>
              </a:spcBef>
            </a:pPr>
            <a:r>
              <a:rPr sz="1200" spc="-5" dirty="0">
                <a:solidFill>
                  <a:srgbClr val="F7ECCD"/>
                </a:solidFill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3888" y="4635772"/>
            <a:ext cx="602016" cy="37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796783" y="4258147"/>
            <a:ext cx="768350" cy="485140"/>
          </a:xfrm>
          <a:custGeom>
            <a:avLst/>
            <a:gdLst/>
            <a:ahLst/>
            <a:cxnLst/>
            <a:rect l="l" t="t" r="r" b="b"/>
            <a:pathLst>
              <a:path w="768350" h="485139">
                <a:moveTo>
                  <a:pt x="3164" y="329376"/>
                </a:moveTo>
                <a:lnTo>
                  <a:pt x="2373" y="332098"/>
                </a:lnTo>
                <a:lnTo>
                  <a:pt x="1582" y="332098"/>
                </a:lnTo>
                <a:lnTo>
                  <a:pt x="791" y="334820"/>
                </a:lnTo>
                <a:lnTo>
                  <a:pt x="0" y="334820"/>
                </a:lnTo>
                <a:lnTo>
                  <a:pt x="26108" y="345708"/>
                </a:lnTo>
                <a:lnTo>
                  <a:pt x="51821" y="353875"/>
                </a:lnTo>
                <a:lnTo>
                  <a:pt x="76347" y="364763"/>
                </a:lnTo>
                <a:lnTo>
                  <a:pt x="100081" y="370208"/>
                </a:lnTo>
                <a:lnTo>
                  <a:pt x="122629" y="378374"/>
                </a:lnTo>
                <a:lnTo>
                  <a:pt x="166538" y="389262"/>
                </a:lnTo>
                <a:lnTo>
                  <a:pt x="187108" y="391984"/>
                </a:lnTo>
                <a:lnTo>
                  <a:pt x="207283" y="397429"/>
                </a:lnTo>
                <a:lnTo>
                  <a:pt x="264246" y="405595"/>
                </a:lnTo>
                <a:lnTo>
                  <a:pt x="282443" y="405595"/>
                </a:lnTo>
                <a:lnTo>
                  <a:pt x="317254" y="411039"/>
                </a:lnTo>
                <a:lnTo>
                  <a:pt x="334264" y="411039"/>
                </a:lnTo>
                <a:lnTo>
                  <a:pt x="350878" y="413761"/>
                </a:lnTo>
                <a:lnTo>
                  <a:pt x="367097" y="413761"/>
                </a:lnTo>
                <a:lnTo>
                  <a:pt x="414962" y="421928"/>
                </a:lnTo>
                <a:lnTo>
                  <a:pt x="430784" y="421928"/>
                </a:lnTo>
                <a:lnTo>
                  <a:pt x="446608" y="427372"/>
                </a:lnTo>
                <a:lnTo>
                  <a:pt x="477859" y="432816"/>
                </a:lnTo>
                <a:lnTo>
                  <a:pt x="509505" y="443705"/>
                </a:lnTo>
                <a:lnTo>
                  <a:pt x="525723" y="451871"/>
                </a:lnTo>
                <a:lnTo>
                  <a:pt x="541942" y="457315"/>
                </a:lnTo>
                <a:lnTo>
                  <a:pt x="558556" y="465482"/>
                </a:lnTo>
                <a:lnTo>
                  <a:pt x="575566" y="476370"/>
                </a:lnTo>
                <a:lnTo>
                  <a:pt x="590976" y="484536"/>
                </a:lnTo>
                <a:lnTo>
                  <a:pt x="592727" y="484536"/>
                </a:lnTo>
                <a:lnTo>
                  <a:pt x="595741" y="465482"/>
                </a:lnTo>
                <a:lnTo>
                  <a:pt x="600092" y="446427"/>
                </a:lnTo>
                <a:lnTo>
                  <a:pt x="605234" y="424650"/>
                </a:lnTo>
                <a:lnTo>
                  <a:pt x="611564" y="405595"/>
                </a:lnTo>
                <a:lnTo>
                  <a:pt x="619080" y="386540"/>
                </a:lnTo>
                <a:lnTo>
                  <a:pt x="620267" y="383818"/>
                </a:lnTo>
                <a:lnTo>
                  <a:pt x="254357" y="383818"/>
                </a:lnTo>
                <a:lnTo>
                  <a:pt x="227457" y="381096"/>
                </a:lnTo>
                <a:lnTo>
                  <a:pt x="213612" y="378374"/>
                </a:lnTo>
                <a:lnTo>
                  <a:pt x="199371" y="378374"/>
                </a:lnTo>
                <a:lnTo>
                  <a:pt x="155858" y="370208"/>
                </a:lnTo>
                <a:lnTo>
                  <a:pt x="125003" y="364763"/>
                </a:lnTo>
                <a:lnTo>
                  <a:pt x="92565" y="359319"/>
                </a:lnTo>
                <a:lnTo>
                  <a:pt x="75555" y="353875"/>
                </a:lnTo>
                <a:lnTo>
                  <a:pt x="58150" y="348431"/>
                </a:lnTo>
                <a:lnTo>
                  <a:pt x="40349" y="342986"/>
                </a:lnTo>
                <a:lnTo>
                  <a:pt x="3164" y="329376"/>
                </a:lnTo>
                <a:close/>
              </a:path>
              <a:path w="768350" h="485139">
                <a:moveTo>
                  <a:pt x="26899" y="302155"/>
                </a:moveTo>
                <a:lnTo>
                  <a:pt x="25712" y="302155"/>
                </a:lnTo>
                <a:lnTo>
                  <a:pt x="25317" y="304877"/>
                </a:lnTo>
                <a:lnTo>
                  <a:pt x="24525" y="304877"/>
                </a:lnTo>
                <a:lnTo>
                  <a:pt x="41140" y="313043"/>
                </a:lnTo>
                <a:lnTo>
                  <a:pt x="57359" y="318487"/>
                </a:lnTo>
                <a:lnTo>
                  <a:pt x="73182" y="326654"/>
                </a:lnTo>
                <a:lnTo>
                  <a:pt x="89005" y="332098"/>
                </a:lnTo>
                <a:lnTo>
                  <a:pt x="119069" y="342986"/>
                </a:lnTo>
                <a:lnTo>
                  <a:pt x="133705" y="348431"/>
                </a:lnTo>
                <a:lnTo>
                  <a:pt x="147946" y="353875"/>
                </a:lnTo>
                <a:lnTo>
                  <a:pt x="175637" y="362041"/>
                </a:lnTo>
                <a:lnTo>
                  <a:pt x="189482" y="367485"/>
                </a:lnTo>
                <a:lnTo>
                  <a:pt x="215986" y="372930"/>
                </a:lnTo>
                <a:lnTo>
                  <a:pt x="229040" y="378374"/>
                </a:lnTo>
                <a:lnTo>
                  <a:pt x="254357" y="383818"/>
                </a:lnTo>
                <a:lnTo>
                  <a:pt x="620267" y="383818"/>
                </a:lnTo>
                <a:lnTo>
                  <a:pt x="627387" y="367485"/>
                </a:lnTo>
                <a:lnTo>
                  <a:pt x="635525" y="351153"/>
                </a:lnTo>
                <a:lnTo>
                  <a:pt x="255148" y="351153"/>
                </a:lnTo>
                <a:lnTo>
                  <a:pt x="241698" y="348431"/>
                </a:lnTo>
                <a:lnTo>
                  <a:pt x="228249" y="348431"/>
                </a:lnTo>
                <a:lnTo>
                  <a:pt x="214403" y="345708"/>
                </a:lnTo>
                <a:lnTo>
                  <a:pt x="200558" y="345708"/>
                </a:lnTo>
                <a:lnTo>
                  <a:pt x="157440" y="337542"/>
                </a:lnTo>
                <a:lnTo>
                  <a:pt x="142408" y="334820"/>
                </a:lnTo>
                <a:lnTo>
                  <a:pt x="111553" y="326654"/>
                </a:lnTo>
                <a:lnTo>
                  <a:pt x="95334" y="323932"/>
                </a:lnTo>
                <a:lnTo>
                  <a:pt x="62106" y="313043"/>
                </a:lnTo>
                <a:lnTo>
                  <a:pt x="44700" y="307599"/>
                </a:lnTo>
                <a:lnTo>
                  <a:pt x="26899" y="302155"/>
                </a:lnTo>
                <a:close/>
              </a:path>
              <a:path w="768350" h="485139">
                <a:moveTo>
                  <a:pt x="49447" y="274933"/>
                </a:moveTo>
                <a:lnTo>
                  <a:pt x="47865" y="274933"/>
                </a:lnTo>
                <a:lnTo>
                  <a:pt x="47074" y="277656"/>
                </a:lnTo>
                <a:lnTo>
                  <a:pt x="62897" y="283100"/>
                </a:lnTo>
                <a:lnTo>
                  <a:pt x="78324" y="291266"/>
                </a:lnTo>
                <a:lnTo>
                  <a:pt x="108388" y="302155"/>
                </a:lnTo>
                <a:lnTo>
                  <a:pt x="122629" y="307599"/>
                </a:lnTo>
                <a:lnTo>
                  <a:pt x="137266" y="313043"/>
                </a:lnTo>
                <a:lnTo>
                  <a:pt x="164956" y="323932"/>
                </a:lnTo>
                <a:lnTo>
                  <a:pt x="191855" y="332098"/>
                </a:lnTo>
                <a:lnTo>
                  <a:pt x="217964" y="340264"/>
                </a:lnTo>
                <a:lnTo>
                  <a:pt x="255939" y="348431"/>
                </a:lnTo>
                <a:lnTo>
                  <a:pt x="268202" y="351153"/>
                </a:lnTo>
                <a:lnTo>
                  <a:pt x="635525" y="351153"/>
                </a:lnTo>
                <a:lnTo>
                  <a:pt x="636881" y="348431"/>
                </a:lnTo>
                <a:lnTo>
                  <a:pt x="647166" y="332098"/>
                </a:lnTo>
                <a:lnTo>
                  <a:pt x="652082" y="323932"/>
                </a:lnTo>
                <a:lnTo>
                  <a:pt x="282047" y="323932"/>
                </a:lnTo>
                <a:lnTo>
                  <a:pt x="242885" y="318487"/>
                </a:lnTo>
                <a:lnTo>
                  <a:pt x="202140" y="310321"/>
                </a:lnTo>
                <a:lnTo>
                  <a:pt x="188295" y="310321"/>
                </a:lnTo>
                <a:lnTo>
                  <a:pt x="174054" y="307599"/>
                </a:lnTo>
                <a:lnTo>
                  <a:pt x="159418" y="302155"/>
                </a:lnTo>
                <a:lnTo>
                  <a:pt x="129750" y="296710"/>
                </a:lnTo>
                <a:lnTo>
                  <a:pt x="114322" y="293988"/>
                </a:lnTo>
                <a:lnTo>
                  <a:pt x="98894" y="288544"/>
                </a:lnTo>
                <a:lnTo>
                  <a:pt x="82676" y="283100"/>
                </a:lnTo>
                <a:lnTo>
                  <a:pt x="66457" y="280378"/>
                </a:lnTo>
                <a:lnTo>
                  <a:pt x="49447" y="274933"/>
                </a:lnTo>
                <a:close/>
              </a:path>
              <a:path w="768350" h="485139">
                <a:moveTo>
                  <a:pt x="70413" y="244990"/>
                </a:moveTo>
                <a:lnTo>
                  <a:pt x="70017" y="244990"/>
                </a:lnTo>
                <a:lnTo>
                  <a:pt x="69622" y="247712"/>
                </a:lnTo>
                <a:lnTo>
                  <a:pt x="68435" y="247712"/>
                </a:lnTo>
                <a:lnTo>
                  <a:pt x="83467" y="255879"/>
                </a:lnTo>
                <a:lnTo>
                  <a:pt x="112740" y="266767"/>
                </a:lnTo>
                <a:lnTo>
                  <a:pt x="126981" y="272211"/>
                </a:lnTo>
                <a:lnTo>
                  <a:pt x="154671" y="283100"/>
                </a:lnTo>
                <a:lnTo>
                  <a:pt x="181570" y="293988"/>
                </a:lnTo>
                <a:lnTo>
                  <a:pt x="194624" y="296710"/>
                </a:lnTo>
                <a:lnTo>
                  <a:pt x="207679" y="302155"/>
                </a:lnTo>
                <a:lnTo>
                  <a:pt x="220337" y="304877"/>
                </a:lnTo>
                <a:lnTo>
                  <a:pt x="232996" y="310321"/>
                </a:lnTo>
                <a:lnTo>
                  <a:pt x="257521" y="315765"/>
                </a:lnTo>
                <a:lnTo>
                  <a:pt x="282047" y="323932"/>
                </a:lnTo>
                <a:lnTo>
                  <a:pt x="652082" y="323932"/>
                </a:lnTo>
                <a:lnTo>
                  <a:pt x="658637" y="313043"/>
                </a:lnTo>
                <a:lnTo>
                  <a:pt x="671296" y="296710"/>
                </a:lnTo>
                <a:lnTo>
                  <a:pt x="673538" y="293988"/>
                </a:lnTo>
                <a:lnTo>
                  <a:pt x="296684" y="293988"/>
                </a:lnTo>
                <a:lnTo>
                  <a:pt x="284025" y="291266"/>
                </a:lnTo>
                <a:lnTo>
                  <a:pt x="244863" y="285822"/>
                </a:lnTo>
                <a:lnTo>
                  <a:pt x="217964" y="283100"/>
                </a:lnTo>
                <a:lnTo>
                  <a:pt x="190669" y="277656"/>
                </a:lnTo>
                <a:lnTo>
                  <a:pt x="176428" y="274933"/>
                </a:lnTo>
                <a:lnTo>
                  <a:pt x="162187" y="269489"/>
                </a:lnTo>
                <a:lnTo>
                  <a:pt x="147946" y="266767"/>
                </a:lnTo>
                <a:lnTo>
                  <a:pt x="132914" y="264045"/>
                </a:lnTo>
                <a:lnTo>
                  <a:pt x="117882" y="258601"/>
                </a:lnTo>
                <a:lnTo>
                  <a:pt x="102455" y="255879"/>
                </a:lnTo>
                <a:lnTo>
                  <a:pt x="86632" y="250434"/>
                </a:lnTo>
                <a:lnTo>
                  <a:pt x="70413" y="244990"/>
                </a:lnTo>
                <a:close/>
              </a:path>
              <a:path w="768350" h="485139">
                <a:moveTo>
                  <a:pt x="90587" y="217769"/>
                </a:moveTo>
                <a:lnTo>
                  <a:pt x="89401" y="217769"/>
                </a:lnTo>
                <a:lnTo>
                  <a:pt x="89005" y="220491"/>
                </a:lnTo>
                <a:lnTo>
                  <a:pt x="88609" y="220491"/>
                </a:lnTo>
                <a:lnTo>
                  <a:pt x="145177" y="242268"/>
                </a:lnTo>
                <a:lnTo>
                  <a:pt x="198185" y="264045"/>
                </a:lnTo>
                <a:lnTo>
                  <a:pt x="210843" y="266767"/>
                </a:lnTo>
                <a:lnTo>
                  <a:pt x="236160" y="274933"/>
                </a:lnTo>
                <a:lnTo>
                  <a:pt x="248423" y="280378"/>
                </a:lnTo>
                <a:lnTo>
                  <a:pt x="272949" y="285822"/>
                </a:lnTo>
                <a:lnTo>
                  <a:pt x="284816" y="291266"/>
                </a:lnTo>
                <a:lnTo>
                  <a:pt x="296684" y="293988"/>
                </a:lnTo>
                <a:lnTo>
                  <a:pt x="673538" y="293988"/>
                </a:lnTo>
                <a:lnTo>
                  <a:pt x="684746" y="280378"/>
                </a:lnTo>
                <a:lnTo>
                  <a:pt x="699382" y="264045"/>
                </a:lnTo>
                <a:lnTo>
                  <a:pt x="299453" y="264045"/>
                </a:lnTo>
                <a:lnTo>
                  <a:pt x="273740" y="258601"/>
                </a:lnTo>
                <a:lnTo>
                  <a:pt x="260686" y="258601"/>
                </a:lnTo>
                <a:lnTo>
                  <a:pt x="207283" y="247712"/>
                </a:lnTo>
                <a:lnTo>
                  <a:pt x="179592" y="242268"/>
                </a:lnTo>
                <a:lnTo>
                  <a:pt x="165352" y="236824"/>
                </a:lnTo>
                <a:lnTo>
                  <a:pt x="136079" y="231380"/>
                </a:lnTo>
                <a:lnTo>
                  <a:pt x="121442" y="225935"/>
                </a:lnTo>
                <a:lnTo>
                  <a:pt x="106015" y="220491"/>
                </a:lnTo>
                <a:lnTo>
                  <a:pt x="90587" y="217769"/>
                </a:lnTo>
                <a:close/>
              </a:path>
              <a:path w="768350" h="485139">
                <a:moveTo>
                  <a:pt x="109180" y="187826"/>
                </a:moveTo>
                <a:lnTo>
                  <a:pt x="107993" y="190548"/>
                </a:lnTo>
                <a:lnTo>
                  <a:pt x="107597" y="190548"/>
                </a:lnTo>
                <a:lnTo>
                  <a:pt x="121838" y="198714"/>
                </a:lnTo>
                <a:lnTo>
                  <a:pt x="135287" y="204158"/>
                </a:lnTo>
                <a:lnTo>
                  <a:pt x="149133" y="209603"/>
                </a:lnTo>
                <a:lnTo>
                  <a:pt x="162583" y="215047"/>
                </a:lnTo>
                <a:lnTo>
                  <a:pt x="175637" y="220491"/>
                </a:lnTo>
                <a:lnTo>
                  <a:pt x="201745" y="228657"/>
                </a:lnTo>
                <a:lnTo>
                  <a:pt x="227062" y="239546"/>
                </a:lnTo>
                <a:lnTo>
                  <a:pt x="239325" y="242268"/>
                </a:lnTo>
                <a:lnTo>
                  <a:pt x="251983" y="247712"/>
                </a:lnTo>
                <a:lnTo>
                  <a:pt x="264246" y="250434"/>
                </a:lnTo>
                <a:lnTo>
                  <a:pt x="276114" y="255879"/>
                </a:lnTo>
                <a:lnTo>
                  <a:pt x="288376" y="258601"/>
                </a:lnTo>
                <a:lnTo>
                  <a:pt x="312111" y="264045"/>
                </a:lnTo>
                <a:lnTo>
                  <a:pt x="699382" y="264045"/>
                </a:lnTo>
                <a:lnTo>
                  <a:pt x="714810" y="250434"/>
                </a:lnTo>
                <a:lnTo>
                  <a:pt x="728985" y="236824"/>
                </a:lnTo>
                <a:lnTo>
                  <a:pt x="314880" y="236824"/>
                </a:lnTo>
                <a:lnTo>
                  <a:pt x="250401" y="223213"/>
                </a:lnTo>
                <a:lnTo>
                  <a:pt x="182362" y="209603"/>
                </a:lnTo>
                <a:lnTo>
                  <a:pt x="153880" y="201436"/>
                </a:lnTo>
                <a:lnTo>
                  <a:pt x="139243" y="198714"/>
                </a:lnTo>
                <a:lnTo>
                  <a:pt x="109180" y="187826"/>
                </a:lnTo>
                <a:close/>
              </a:path>
              <a:path w="768350" h="485139">
                <a:moveTo>
                  <a:pt x="127376" y="160604"/>
                </a:moveTo>
                <a:lnTo>
                  <a:pt x="125794" y="160604"/>
                </a:lnTo>
                <a:lnTo>
                  <a:pt x="125398" y="163327"/>
                </a:lnTo>
                <a:lnTo>
                  <a:pt x="153088" y="174215"/>
                </a:lnTo>
                <a:lnTo>
                  <a:pt x="166538" y="182381"/>
                </a:lnTo>
                <a:lnTo>
                  <a:pt x="179592" y="187826"/>
                </a:lnTo>
                <a:lnTo>
                  <a:pt x="205701" y="195992"/>
                </a:lnTo>
                <a:lnTo>
                  <a:pt x="231017" y="206880"/>
                </a:lnTo>
                <a:lnTo>
                  <a:pt x="255543" y="215047"/>
                </a:lnTo>
                <a:lnTo>
                  <a:pt x="267806" y="220491"/>
                </a:lnTo>
                <a:lnTo>
                  <a:pt x="280069" y="223213"/>
                </a:lnTo>
                <a:lnTo>
                  <a:pt x="291936" y="225935"/>
                </a:lnTo>
                <a:lnTo>
                  <a:pt x="327538" y="236824"/>
                </a:lnTo>
                <a:lnTo>
                  <a:pt x="728985" y="236824"/>
                </a:lnTo>
                <a:lnTo>
                  <a:pt x="731820" y="234102"/>
                </a:lnTo>
                <a:lnTo>
                  <a:pt x="749225" y="220491"/>
                </a:lnTo>
                <a:lnTo>
                  <a:pt x="764319" y="209603"/>
                </a:lnTo>
                <a:lnTo>
                  <a:pt x="331099" y="209603"/>
                </a:lnTo>
                <a:lnTo>
                  <a:pt x="253566" y="193270"/>
                </a:lnTo>
                <a:lnTo>
                  <a:pt x="213216" y="185104"/>
                </a:lnTo>
                <a:lnTo>
                  <a:pt x="185526" y="176937"/>
                </a:lnTo>
                <a:lnTo>
                  <a:pt x="171285" y="174215"/>
                </a:lnTo>
                <a:lnTo>
                  <a:pt x="156649" y="168771"/>
                </a:lnTo>
                <a:lnTo>
                  <a:pt x="142408" y="163327"/>
                </a:lnTo>
                <a:lnTo>
                  <a:pt x="127376" y="160604"/>
                </a:lnTo>
                <a:close/>
              </a:path>
              <a:path w="768350" h="485139">
                <a:moveTo>
                  <a:pt x="144386" y="130661"/>
                </a:moveTo>
                <a:lnTo>
                  <a:pt x="142804" y="133383"/>
                </a:lnTo>
                <a:lnTo>
                  <a:pt x="156649" y="138828"/>
                </a:lnTo>
                <a:lnTo>
                  <a:pt x="170099" y="146994"/>
                </a:lnTo>
                <a:lnTo>
                  <a:pt x="183548" y="152438"/>
                </a:lnTo>
                <a:lnTo>
                  <a:pt x="209656" y="163327"/>
                </a:lnTo>
                <a:lnTo>
                  <a:pt x="247632" y="179659"/>
                </a:lnTo>
                <a:lnTo>
                  <a:pt x="272158" y="187826"/>
                </a:lnTo>
                <a:lnTo>
                  <a:pt x="284025" y="193270"/>
                </a:lnTo>
                <a:lnTo>
                  <a:pt x="296288" y="195992"/>
                </a:lnTo>
                <a:lnTo>
                  <a:pt x="320023" y="204158"/>
                </a:lnTo>
                <a:lnTo>
                  <a:pt x="343757" y="209603"/>
                </a:lnTo>
                <a:lnTo>
                  <a:pt x="764319" y="209603"/>
                </a:lnTo>
                <a:lnTo>
                  <a:pt x="768092" y="206880"/>
                </a:lnTo>
                <a:lnTo>
                  <a:pt x="752390" y="193270"/>
                </a:lnTo>
                <a:lnTo>
                  <a:pt x="740226" y="185104"/>
                </a:lnTo>
                <a:lnTo>
                  <a:pt x="360372" y="185104"/>
                </a:lnTo>
                <a:lnTo>
                  <a:pt x="256730" y="163327"/>
                </a:lnTo>
                <a:lnTo>
                  <a:pt x="229435" y="157882"/>
                </a:lnTo>
                <a:lnTo>
                  <a:pt x="215986" y="152438"/>
                </a:lnTo>
                <a:lnTo>
                  <a:pt x="202140" y="149716"/>
                </a:lnTo>
                <a:lnTo>
                  <a:pt x="173659" y="138828"/>
                </a:lnTo>
                <a:lnTo>
                  <a:pt x="159022" y="136105"/>
                </a:lnTo>
                <a:lnTo>
                  <a:pt x="144386" y="130661"/>
                </a:lnTo>
                <a:close/>
              </a:path>
              <a:path w="768350" h="485139">
                <a:moveTo>
                  <a:pt x="161000" y="97996"/>
                </a:moveTo>
                <a:lnTo>
                  <a:pt x="159418" y="103440"/>
                </a:lnTo>
                <a:lnTo>
                  <a:pt x="173263" y="108884"/>
                </a:lnTo>
                <a:lnTo>
                  <a:pt x="200163" y="122495"/>
                </a:lnTo>
                <a:lnTo>
                  <a:pt x="213216" y="130661"/>
                </a:lnTo>
                <a:lnTo>
                  <a:pt x="226271" y="136105"/>
                </a:lnTo>
                <a:lnTo>
                  <a:pt x="264246" y="152438"/>
                </a:lnTo>
                <a:lnTo>
                  <a:pt x="288772" y="160604"/>
                </a:lnTo>
                <a:lnTo>
                  <a:pt x="300639" y="166049"/>
                </a:lnTo>
                <a:lnTo>
                  <a:pt x="312902" y="168771"/>
                </a:lnTo>
                <a:lnTo>
                  <a:pt x="360372" y="185104"/>
                </a:lnTo>
                <a:lnTo>
                  <a:pt x="740226" y="185104"/>
                </a:lnTo>
                <a:lnTo>
                  <a:pt x="736171" y="182381"/>
                </a:lnTo>
                <a:lnTo>
                  <a:pt x="704524" y="160604"/>
                </a:lnTo>
                <a:lnTo>
                  <a:pt x="699250" y="157882"/>
                </a:lnTo>
                <a:lnTo>
                  <a:pt x="377777" y="157882"/>
                </a:lnTo>
                <a:lnTo>
                  <a:pt x="365119" y="155160"/>
                </a:lnTo>
                <a:lnTo>
                  <a:pt x="352065" y="155160"/>
                </a:lnTo>
                <a:lnTo>
                  <a:pt x="313298" y="146994"/>
                </a:lnTo>
                <a:lnTo>
                  <a:pt x="286794" y="141550"/>
                </a:lnTo>
                <a:lnTo>
                  <a:pt x="259894" y="133383"/>
                </a:lnTo>
                <a:lnTo>
                  <a:pt x="246445" y="130661"/>
                </a:lnTo>
                <a:lnTo>
                  <a:pt x="218755" y="119773"/>
                </a:lnTo>
                <a:lnTo>
                  <a:pt x="204514" y="117051"/>
                </a:lnTo>
                <a:lnTo>
                  <a:pt x="190273" y="111606"/>
                </a:lnTo>
                <a:lnTo>
                  <a:pt x="175637" y="106162"/>
                </a:lnTo>
                <a:lnTo>
                  <a:pt x="161000" y="97996"/>
                </a:lnTo>
                <a:close/>
              </a:path>
              <a:path w="768350" h="485139">
                <a:moveTo>
                  <a:pt x="177219" y="68052"/>
                </a:moveTo>
                <a:lnTo>
                  <a:pt x="175637" y="70775"/>
                </a:lnTo>
                <a:lnTo>
                  <a:pt x="189482" y="78941"/>
                </a:lnTo>
                <a:lnTo>
                  <a:pt x="216381" y="95274"/>
                </a:lnTo>
                <a:lnTo>
                  <a:pt x="229435" y="100718"/>
                </a:lnTo>
                <a:lnTo>
                  <a:pt x="255543" y="114328"/>
                </a:lnTo>
                <a:lnTo>
                  <a:pt x="280860" y="125217"/>
                </a:lnTo>
                <a:lnTo>
                  <a:pt x="293123" y="130661"/>
                </a:lnTo>
                <a:lnTo>
                  <a:pt x="305386" y="133383"/>
                </a:lnTo>
                <a:lnTo>
                  <a:pt x="329912" y="144272"/>
                </a:lnTo>
                <a:lnTo>
                  <a:pt x="341779" y="146994"/>
                </a:lnTo>
                <a:lnTo>
                  <a:pt x="354042" y="149716"/>
                </a:lnTo>
                <a:lnTo>
                  <a:pt x="377777" y="157882"/>
                </a:lnTo>
                <a:lnTo>
                  <a:pt x="699250" y="157882"/>
                </a:lnTo>
                <a:lnTo>
                  <a:pt x="672878" y="144272"/>
                </a:lnTo>
                <a:lnTo>
                  <a:pt x="657055" y="138828"/>
                </a:lnTo>
                <a:lnTo>
                  <a:pt x="640836" y="133383"/>
                </a:lnTo>
                <a:lnTo>
                  <a:pt x="395578" y="133383"/>
                </a:lnTo>
                <a:lnTo>
                  <a:pt x="316858" y="117051"/>
                </a:lnTo>
                <a:lnTo>
                  <a:pt x="289959" y="108884"/>
                </a:lnTo>
                <a:lnTo>
                  <a:pt x="276509" y="106162"/>
                </a:lnTo>
                <a:lnTo>
                  <a:pt x="262664" y="100718"/>
                </a:lnTo>
                <a:lnTo>
                  <a:pt x="248818" y="97996"/>
                </a:lnTo>
                <a:lnTo>
                  <a:pt x="234973" y="92552"/>
                </a:lnTo>
                <a:lnTo>
                  <a:pt x="206491" y="81663"/>
                </a:lnTo>
                <a:lnTo>
                  <a:pt x="191855" y="73497"/>
                </a:lnTo>
                <a:lnTo>
                  <a:pt x="177219" y="68052"/>
                </a:lnTo>
                <a:close/>
              </a:path>
              <a:path w="768350" h="485139">
                <a:moveTo>
                  <a:pt x="192647" y="35387"/>
                </a:moveTo>
                <a:lnTo>
                  <a:pt x="191855" y="38109"/>
                </a:lnTo>
                <a:lnTo>
                  <a:pt x="191064" y="38109"/>
                </a:lnTo>
                <a:lnTo>
                  <a:pt x="205305" y="48998"/>
                </a:lnTo>
                <a:lnTo>
                  <a:pt x="218755" y="57164"/>
                </a:lnTo>
                <a:lnTo>
                  <a:pt x="232600" y="65330"/>
                </a:lnTo>
                <a:lnTo>
                  <a:pt x="246050" y="73497"/>
                </a:lnTo>
                <a:lnTo>
                  <a:pt x="259104" y="78941"/>
                </a:lnTo>
                <a:lnTo>
                  <a:pt x="272158" y="87107"/>
                </a:lnTo>
                <a:lnTo>
                  <a:pt x="285212" y="92552"/>
                </a:lnTo>
                <a:lnTo>
                  <a:pt x="310529" y="103440"/>
                </a:lnTo>
                <a:lnTo>
                  <a:pt x="322792" y="108884"/>
                </a:lnTo>
                <a:lnTo>
                  <a:pt x="347318" y="117051"/>
                </a:lnTo>
                <a:lnTo>
                  <a:pt x="359580" y="122495"/>
                </a:lnTo>
                <a:lnTo>
                  <a:pt x="371448" y="125217"/>
                </a:lnTo>
                <a:lnTo>
                  <a:pt x="383711" y="127939"/>
                </a:lnTo>
                <a:lnTo>
                  <a:pt x="395578" y="133383"/>
                </a:lnTo>
                <a:lnTo>
                  <a:pt x="640836" y="133383"/>
                </a:lnTo>
                <a:lnTo>
                  <a:pt x="625014" y="127939"/>
                </a:lnTo>
                <a:lnTo>
                  <a:pt x="608795" y="125217"/>
                </a:lnTo>
                <a:lnTo>
                  <a:pt x="592972" y="119773"/>
                </a:lnTo>
                <a:lnTo>
                  <a:pt x="526910" y="108884"/>
                </a:lnTo>
                <a:lnTo>
                  <a:pt x="510296" y="108884"/>
                </a:lnTo>
                <a:lnTo>
                  <a:pt x="493286" y="106162"/>
                </a:lnTo>
                <a:lnTo>
                  <a:pt x="401116" y="106162"/>
                </a:lnTo>
                <a:lnTo>
                  <a:pt x="334659" y="92552"/>
                </a:lnTo>
                <a:lnTo>
                  <a:pt x="320814" y="87107"/>
                </a:lnTo>
                <a:lnTo>
                  <a:pt x="307364" y="84385"/>
                </a:lnTo>
                <a:lnTo>
                  <a:pt x="279674" y="73497"/>
                </a:lnTo>
                <a:lnTo>
                  <a:pt x="236951" y="57164"/>
                </a:lnTo>
                <a:lnTo>
                  <a:pt x="222315" y="48998"/>
                </a:lnTo>
                <a:lnTo>
                  <a:pt x="207679" y="43553"/>
                </a:lnTo>
                <a:lnTo>
                  <a:pt x="192647" y="35387"/>
                </a:lnTo>
                <a:close/>
              </a:path>
              <a:path w="768350" h="485139">
                <a:moveTo>
                  <a:pt x="208074" y="0"/>
                </a:moveTo>
                <a:lnTo>
                  <a:pt x="207679" y="2722"/>
                </a:lnTo>
                <a:lnTo>
                  <a:pt x="206887" y="2722"/>
                </a:lnTo>
                <a:lnTo>
                  <a:pt x="206491" y="5444"/>
                </a:lnTo>
                <a:lnTo>
                  <a:pt x="234973" y="27221"/>
                </a:lnTo>
                <a:lnTo>
                  <a:pt x="248818" y="35387"/>
                </a:lnTo>
                <a:lnTo>
                  <a:pt x="275718" y="51720"/>
                </a:lnTo>
                <a:lnTo>
                  <a:pt x="288772" y="59886"/>
                </a:lnTo>
                <a:lnTo>
                  <a:pt x="314880" y="70775"/>
                </a:lnTo>
                <a:lnTo>
                  <a:pt x="352856" y="87107"/>
                </a:lnTo>
                <a:lnTo>
                  <a:pt x="365119" y="92552"/>
                </a:lnTo>
                <a:lnTo>
                  <a:pt x="377777" y="95274"/>
                </a:lnTo>
                <a:lnTo>
                  <a:pt x="390040" y="100718"/>
                </a:lnTo>
                <a:lnTo>
                  <a:pt x="401907" y="103440"/>
                </a:lnTo>
                <a:lnTo>
                  <a:pt x="414170" y="106162"/>
                </a:lnTo>
                <a:lnTo>
                  <a:pt x="493286" y="106162"/>
                </a:lnTo>
                <a:lnTo>
                  <a:pt x="423269" y="95274"/>
                </a:lnTo>
                <a:lnTo>
                  <a:pt x="405468" y="89829"/>
                </a:lnTo>
                <a:lnTo>
                  <a:pt x="349691" y="73497"/>
                </a:lnTo>
                <a:lnTo>
                  <a:pt x="330308" y="68052"/>
                </a:lnTo>
                <a:lnTo>
                  <a:pt x="310924" y="59886"/>
                </a:lnTo>
                <a:lnTo>
                  <a:pt x="291146" y="48998"/>
                </a:lnTo>
                <a:lnTo>
                  <a:pt x="270971" y="40831"/>
                </a:lnTo>
                <a:lnTo>
                  <a:pt x="250401" y="27221"/>
                </a:lnTo>
                <a:lnTo>
                  <a:pt x="229435" y="16332"/>
                </a:lnTo>
                <a:lnTo>
                  <a:pt x="208074" y="0"/>
                </a:lnTo>
                <a:close/>
              </a:path>
            </a:pathLst>
          </a:custGeom>
          <a:solidFill>
            <a:srgbClr val="7FB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010791" y="4314948"/>
            <a:ext cx="387985" cy="372110"/>
          </a:xfrm>
          <a:custGeom>
            <a:avLst/>
            <a:gdLst/>
            <a:ahLst/>
            <a:cxnLst/>
            <a:rect l="l" t="t" r="r" b="b"/>
            <a:pathLst>
              <a:path w="387984" h="372110">
                <a:moveTo>
                  <a:pt x="387666" y="45731"/>
                </a:moveTo>
                <a:lnTo>
                  <a:pt x="35997" y="45731"/>
                </a:lnTo>
                <a:lnTo>
                  <a:pt x="35997" y="170404"/>
                </a:lnTo>
                <a:lnTo>
                  <a:pt x="1977" y="194903"/>
                </a:lnTo>
                <a:lnTo>
                  <a:pt x="0" y="196536"/>
                </a:lnTo>
                <a:lnTo>
                  <a:pt x="0" y="295349"/>
                </a:lnTo>
                <a:lnTo>
                  <a:pt x="2373" y="296710"/>
                </a:lnTo>
                <a:lnTo>
                  <a:pt x="32041" y="315221"/>
                </a:lnTo>
                <a:lnTo>
                  <a:pt x="32041" y="371569"/>
                </a:lnTo>
                <a:lnTo>
                  <a:pt x="387666" y="371569"/>
                </a:lnTo>
                <a:lnTo>
                  <a:pt x="387666" y="45731"/>
                </a:lnTo>
                <a:close/>
              </a:path>
              <a:path w="387984" h="372110">
                <a:moveTo>
                  <a:pt x="84653" y="0"/>
                </a:moveTo>
                <a:lnTo>
                  <a:pt x="84653" y="45731"/>
                </a:lnTo>
                <a:lnTo>
                  <a:pt x="380941" y="45731"/>
                </a:lnTo>
                <a:lnTo>
                  <a:pt x="94147" y="1361"/>
                </a:lnTo>
                <a:lnTo>
                  <a:pt x="84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110477" y="4327742"/>
            <a:ext cx="213360" cy="33020"/>
          </a:xfrm>
          <a:custGeom>
            <a:avLst/>
            <a:gdLst/>
            <a:ahLst/>
            <a:cxnLst/>
            <a:rect l="l" t="t" r="r" b="b"/>
            <a:pathLst>
              <a:path w="213359" h="33020">
                <a:moveTo>
                  <a:pt x="0" y="0"/>
                </a:moveTo>
                <a:lnTo>
                  <a:pt x="0" y="32937"/>
                </a:lnTo>
                <a:lnTo>
                  <a:pt x="212820" y="329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025824" y="4371024"/>
            <a:ext cx="358140" cy="305435"/>
          </a:xfrm>
          <a:custGeom>
            <a:avLst/>
            <a:gdLst/>
            <a:ahLst/>
            <a:cxnLst/>
            <a:rect l="l" t="t" r="r" b="b"/>
            <a:pathLst>
              <a:path w="358140" h="305435">
                <a:moveTo>
                  <a:pt x="357602" y="0"/>
                </a:moveTo>
                <a:lnTo>
                  <a:pt x="35997" y="0"/>
                </a:lnTo>
                <a:lnTo>
                  <a:pt x="35997" y="118684"/>
                </a:lnTo>
                <a:lnTo>
                  <a:pt x="33624" y="120045"/>
                </a:lnTo>
                <a:lnTo>
                  <a:pt x="0" y="144544"/>
                </a:lnTo>
                <a:lnTo>
                  <a:pt x="0" y="234646"/>
                </a:lnTo>
                <a:lnTo>
                  <a:pt x="29668" y="253156"/>
                </a:lnTo>
                <a:lnTo>
                  <a:pt x="32041" y="254518"/>
                </a:lnTo>
                <a:lnTo>
                  <a:pt x="32041" y="305149"/>
                </a:lnTo>
                <a:lnTo>
                  <a:pt x="357602" y="305149"/>
                </a:lnTo>
                <a:lnTo>
                  <a:pt x="3576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072897" y="4408589"/>
            <a:ext cx="287020" cy="252095"/>
          </a:xfrm>
          <a:custGeom>
            <a:avLst/>
            <a:gdLst/>
            <a:ahLst/>
            <a:cxnLst/>
            <a:rect l="l" t="t" r="r" b="b"/>
            <a:pathLst>
              <a:path w="287020" h="252095">
                <a:moveTo>
                  <a:pt x="46282" y="0"/>
                </a:moveTo>
                <a:lnTo>
                  <a:pt x="45491" y="5172"/>
                </a:lnTo>
                <a:lnTo>
                  <a:pt x="1186" y="223213"/>
                </a:lnTo>
                <a:lnTo>
                  <a:pt x="0" y="228385"/>
                </a:lnTo>
                <a:lnTo>
                  <a:pt x="7515" y="229202"/>
                </a:lnTo>
                <a:lnTo>
                  <a:pt x="232995" y="250707"/>
                </a:lnTo>
                <a:lnTo>
                  <a:pt x="240511" y="251523"/>
                </a:lnTo>
                <a:lnTo>
                  <a:pt x="241302" y="246351"/>
                </a:lnTo>
                <a:lnTo>
                  <a:pt x="285607" y="28038"/>
                </a:lnTo>
                <a:lnTo>
                  <a:pt x="286794" y="23138"/>
                </a:lnTo>
                <a:lnTo>
                  <a:pt x="279277" y="22321"/>
                </a:lnTo>
                <a:lnTo>
                  <a:pt x="53798" y="544"/>
                </a:lnTo>
                <a:lnTo>
                  <a:pt x="4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089907" y="4420294"/>
            <a:ext cx="253365" cy="228600"/>
          </a:xfrm>
          <a:custGeom>
            <a:avLst/>
            <a:gdLst/>
            <a:ahLst/>
            <a:cxnLst/>
            <a:rect l="l" t="t" r="r" b="b"/>
            <a:pathLst>
              <a:path w="253365" h="228600">
                <a:moveTo>
                  <a:pt x="42326" y="0"/>
                </a:moveTo>
                <a:lnTo>
                  <a:pt x="0" y="207969"/>
                </a:lnTo>
                <a:lnTo>
                  <a:pt x="210447" y="228113"/>
                </a:lnTo>
                <a:lnTo>
                  <a:pt x="252774" y="19871"/>
                </a:lnTo>
                <a:lnTo>
                  <a:pt x="423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125114" y="4598865"/>
            <a:ext cx="155575" cy="24765"/>
          </a:xfrm>
          <a:custGeom>
            <a:avLst/>
            <a:gdLst/>
            <a:ahLst/>
            <a:cxnLst/>
            <a:rect l="l" t="t" r="r" b="b"/>
            <a:pathLst>
              <a:path w="155575" h="24764">
                <a:moveTo>
                  <a:pt x="1977" y="0"/>
                </a:moveTo>
                <a:lnTo>
                  <a:pt x="0" y="10071"/>
                </a:lnTo>
                <a:lnTo>
                  <a:pt x="153088" y="24771"/>
                </a:lnTo>
                <a:lnTo>
                  <a:pt x="155461" y="14699"/>
                </a:lnTo>
                <a:lnTo>
                  <a:pt x="1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131838" y="4565383"/>
            <a:ext cx="155575" cy="25400"/>
          </a:xfrm>
          <a:custGeom>
            <a:avLst/>
            <a:gdLst/>
            <a:ahLst/>
            <a:cxnLst/>
            <a:rect l="l" t="t" r="r" b="b"/>
            <a:pathLst>
              <a:path w="155575" h="25400">
                <a:moveTo>
                  <a:pt x="1977" y="0"/>
                </a:moveTo>
                <a:lnTo>
                  <a:pt x="0" y="10344"/>
                </a:lnTo>
                <a:lnTo>
                  <a:pt x="153088" y="25043"/>
                </a:lnTo>
                <a:lnTo>
                  <a:pt x="155461" y="14971"/>
                </a:lnTo>
                <a:lnTo>
                  <a:pt x="1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138563" y="4532173"/>
            <a:ext cx="155575" cy="25400"/>
          </a:xfrm>
          <a:custGeom>
            <a:avLst/>
            <a:gdLst/>
            <a:ahLst/>
            <a:cxnLst/>
            <a:rect l="l" t="t" r="r" b="b"/>
            <a:pathLst>
              <a:path w="155575" h="25400">
                <a:moveTo>
                  <a:pt x="1977" y="0"/>
                </a:moveTo>
                <a:lnTo>
                  <a:pt x="0" y="10344"/>
                </a:lnTo>
                <a:lnTo>
                  <a:pt x="153484" y="25043"/>
                </a:lnTo>
                <a:lnTo>
                  <a:pt x="155462" y="14699"/>
                </a:lnTo>
                <a:lnTo>
                  <a:pt x="1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145288" y="4498963"/>
            <a:ext cx="155575" cy="25400"/>
          </a:xfrm>
          <a:custGeom>
            <a:avLst/>
            <a:gdLst/>
            <a:ahLst/>
            <a:cxnLst/>
            <a:rect l="l" t="t" r="r" b="b"/>
            <a:pathLst>
              <a:path w="155575" h="25400">
                <a:moveTo>
                  <a:pt x="1977" y="0"/>
                </a:moveTo>
                <a:lnTo>
                  <a:pt x="0" y="10071"/>
                </a:lnTo>
                <a:lnTo>
                  <a:pt x="153484" y="25043"/>
                </a:lnTo>
                <a:lnTo>
                  <a:pt x="155462" y="14699"/>
                </a:lnTo>
                <a:lnTo>
                  <a:pt x="1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078040" y="4384634"/>
            <a:ext cx="162560" cy="114935"/>
          </a:xfrm>
          <a:custGeom>
            <a:avLst/>
            <a:gdLst/>
            <a:ahLst/>
            <a:cxnLst/>
            <a:rect l="l" t="t" r="r" b="b"/>
            <a:pathLst>
              <a:path w="162559" h="114935">
                <a:moveTo>
                  <a:pt x="137265" y="0"/>
                </a:moveTo>
                <a:lnTo>
                  <a:pt x="0" y="16332"/>
                </a:lnTo>
                <a:lnTo>
                  <a:pt x="24921" y="114328"/>
                </a:lnTo>
                <a:lnTo>
                  <a:pt x="162187" y="97724"/>
                </a:lnTo>
                <a:lnTo>
                  <a:pt x="137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118388" y="4411583"/>
            <a:ext cx="99060" cy="73025"/>
          </a:xfrm>
          <a:custGeom>
            <a:avLst/>
            <a:gdLst/>
            <a:ahLst/>
            <a:cxnLst/>
            <a:rect l="l" t="t" r="r" b="b"/>
            <a:pathLst>
              <a:path w="99059" h="73025">
                <a:moveTo>
                  <a:pt x="37975" y="0"/>
                </a:moveTo>
                <a:lnTo>
                  <a:pt x="5933" y="20688"/>
                </a:lnTo>
                <a:lnTo>
                  <a:pt x="6329" y="25043"/>
                </a:lnTo>
                <a:lnTo>
                  <a:pt x="20965" y="39470"/>
                </a:lnTo>
                <a:lnTo>
                  <a:pt x="15822" y="42465"/>
                </a:lnTo>
                <a:lnTo>
                  <a:pt x="0" y="68052"/>
                </a:lnTo>
                <a:lnTo>
                  <a:pt x="395" y="72952"/>
                </a:lnTo>
                <a:lnTo>
                  <a:pt x="98894" y="60975"/>
                </a:lnTo>
                <a:lnTo>
                  <a:pt x="96916" y="56075"/>
                </a:lnTo>
                <a:lnTo>
                  <a:pt x="61710" y="34298"/>
                </a:lnTo>
                <a:lnTo>
                  <a:pt x="64874" y="30487"/>
                </a:lnTo>
                <a:lnTo>
                  <a:pt x="67248" y="26404"/>
                </a:lnTo>
                <a:lnTo>
                  <a:pt x="68039" y="22049"/>
                </a:lnTo>
                <a:lnTo>
                  <a:pt x="67643" y="17694"/>
                </a:lnTo>
                <a:lnTo>
                  <a:pt x="43909" y="544"/>
                </a:lnTo>
                <a:lnTo>
                  <a:pt x="37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48449" y="4474276"/>
            <a:ext cx="1810893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506723" y="4332732"/>
            <a:ext cx="871855" cy="192405"/>
          </a:xfrm>
          <a:custGeom>
            <a:avLst/>
            <a:gdLst/>
            <a:ahLst/>
            <a:cxnLst/>
            <a:rect l="l" t="t" r="r" b="b"/>
            <a:pathLst>
              <a:path w="871854" h="192404">
                <a:moveTo>
                  <a:pt x="0" y="0"/>
                </a:moveTo>
                <a:lnTo>
                  <a:pt x="871727" y="0"/>
                </a:lnTo>
                <a:lnTo>
                  <a:pt x="871727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161788" y="3808476"/>
            <a:ext cx="1198245" cy="524510"/>
          </a:xfrm>
          <a:custGeom>
            <a:avLst/>
            <a:gdLst/>
            <a:ahLst/>
            <a:cxnLst/>
            <a:rect l="l" t="t" r="r" b="b"/>
            <a:pathLst>
              <a:path w="1198245" h="524510">
                <a:moveTo>
                  <a:pt x="598932" y="0"/>
                </a:moveTo>
                <a:lnTo>
                  <a:pt x="533671" y="1538"/>
                </a:lnTo>
                <a:lnTo>
                  <a:pt x="470446" y="6046"/>
                </a:lnTo>
                <a:lnTo>
                  <a:pt x="409621" y="13363"/>
                </a:lnTo>
                <a:lnTo>
                  <a:pt x="351564" y="23331"/>
                </a:lnTo>
                <a:lnTo>
                  <a:pt x="296638" y="35788"/>
                </a:lnTo>
                <a:lnTo>
                  <a:pt x="245209" y="50576"/>
                </a:lnTo>
                <a:lnTo>
                  <a:pt x="197642" y="67533"/>
                </a:lnTo>
                <a:lnTo>
                  <a:pt x="154303" y="86501"/>
                </a:lnTo>
                <a:lnTo>
                  <a:pt x="115558" y="107319"/>
                </a:lnTo>
                <a:lnTo>
                  <a:pt x="81771" y="129827"/>
                </a:lnTo>
                <a:lnTo>
                  <a:pt x="30533" y="179276"/>
                </a:lnTo>
                <a:lnTo>
                  <a:pt x="3514" y="233566"/>
                </a:lnTo>
                <a:lnTo>
                  <a:pt x="0" y="262128"/>
                </a:lnTo>
                <a:lnTo>
                  <a:pt x="3514" y="290689"/>
                </a:lnTo>
                <a:lnTo>
                  <a:pt x="30533" y="344979"/>
                </a:lnTo>
                <a:lnTo>
                  <a:pt x="81771" y="394428"/>
                </a:lnTo>
                <a:lnTo>
                  <a:pt x="115558" y="416936"/>
                </a:lnTo>
                <a:lnTo>
                  <a:pt x="154303" y="437754"/>
                </a:lnTo>
                <a:lnTo>
                  <a:pt x="197642" y="456722"/>
                </a:lnTo>
                <a:lnTo>
                  <a:pt x="245209" y="473679"/>
                </a:lnTo>
                <a:lnTo>
                  <a:pt x="296638" y="488467"/>
                </a:lnTo>
                <a:lnTo>
                  <a:pt x="351564" y="500924"/>
                </a:lnTo>
                <a:lnTo>
                  <a:pt x="409621" y="510892"/>
                </a:lnTo>
                <a:lnTo>
                  <a:pt x="470446" y="518209"/>
                </a:lnTo>
                <a:lnTo>
                  <a:pt x="533671" y="522717"/>
                </a:lnTo>
                <a:lnTo>
                  <a:pt x="598932" y="524256"/>
                </a:lnTo>
                <a:lnTo>
                  <a:pt x="664192" y="522717"/>
                </a:lnTo>
                <a:lnTo>
                  <a:pt x="727417" y="518209"/>
                </a:lnTo>
                <a:lnTo>
                  <a:pt x="788242" y="510892"/>
                </a:lnTo>
                <a:lnTo>
                  <a:pt x="846299" y="500924"/>
                </a:lnTo>
                <a:lnTo>
                  <a:pt x="901225" y="488467"/>
                </a:lnTo>
                <a:lnTo>
                  <a:pt x="952654" y="473679"/>
                </a:lnTo>
                <a:lnTo>
                  <a:pt x="1000221" y="456722"/>
                </a:lnTo>
                <a:lnTo>
                  <a:pt x="1043560" y="437754"/>
                </a:lnTo>
                <a:lnTo>
                  <a:pt x="1082305" y="416936"/>
                </a:lnTo>
                <a:lnTo>
                  <a:pt x="1116092" y="394428"/>
                </a:lnTo>
                <a:lnTo>
                  <a:pt x="1167330" y="344979"/>
                </a:lnTo>
                <a:lnTo>
                  <a:pt x="1194349" y="290689"/>
                </a:lnTo>
                <a:lnTo>
                  <a:pt x="1197864" y="262128"/>
                </a:lnTo>
                <a:lnTo>
                  <a:pt x="1194349" y="233566"/>
                </a:lnTo>
                <a:lnTo>
                  <a:pt x="1167330" y="179276"/>
                </a:lnTo>
                <a:lnTo>
                  <a:pt x="1116092" y="129827"/>
                </a:lnTo>
                <a:lnTo>
                  <a:pt x="1082305" y="107319"/>
                </a:lnTo>
                <a:lnTo>
                  <a:pt x="1043560" y="86501"/>
                </a:lnTo>
                <a:lnTo>
                  <a:pt x="1000221" y="67533"/>
                </a:lnTo>
                <a:lnTo>
                  <a:pt x="952654" y="50576"/>
                </a:lnTo>
                <a:lnTo>
                  <a:pt x="901225" y="35788"/>
                </a:lnTo>
                <a:lnTo>
                  <a:pt x="846299" y="23331"/>
                </a:lnTo>
                <a:lnTo>
                  <a:pt x="788242" y="13363"/>
                </a:lnTo>
                <a:lnTo>
                  <a:pt x="727417" y="6046"/>
                </a:lnTo>
                <a:lnTo>
                  <a:pt x="664192" y="1538"/>
                </a:lnTo>
                <a:lnTo>
                  <a:pt x="598932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161788" y="3808476"/>
            <a:ext cx="1198245" cy="524510"/>
          </a:xfrm>
          <a:custGeom>
            <a:avLst/>
            <a:gdLst/>
            <a:ahLst/>
            <a:cxnLst/>
            <a:rect l="l" t="t" r="r" b="b"/>
            <a:pathLst>
              <a:path w="1198245" h="524510">
                <a:moveTo>
                  <a:pt x="0" y="262128"/>
                </a:moveTo>
                <a:lnTo>
                  <a:pt x="13814" y="205895"/>
                </a:lnTo>
                <a:lnTo>
                  <a:pt x="53307" y="153866"/>
                </a:lnTo>
                <a:lnTo>
                  <a:pt x="115558" y="107319"/>
                </a:lnTo>
                <a:lnTo>
                  <a:pt x="154303" y="86501"/>
                </a:lnTo>
                <a:lnTo>
                  <a:pt x="197642" y="67533"/>
                </a:lnTo>
                <a:lnTo>
                  <a:pt x="245209" y="50576"/>
                </a:lnTo>
                <a:lnTo>
                  <a:pt x="296638" y="35788"/>
                </a:lnTo>
                <a:lnTo>
                  <a:pt x="351564" y="23331"/>
                </a:lnTo>
                <a:lnTo>
                  <a:pt x="409621" y="13363"/>
                </a:lnTo>
                <a:lnTo>
                  <a:pt x="470446" y="6046"/>
                </a:lnTo>
                <a:lnTo>
                  <a:pt x="533671" y="1538"/>
                </a:lnTo>
                <a:lnTo>
                  <a:pt x="598932" y="0"/>
                </a:lnTo>
                <a:lnTo>
                  <a:pt x="664192" y="1538"/>
                </a:lnTo>
                <a:lnTo>
                  <a:pt x="727417" y="6046"/>
                </a:lnTo>
                <a:lnTo>
                  <a:pt x="788242" y="13363"/>
                </a:lnTo>
                <a:lnTo>
                  <a:pt x="846299" y="23331"/>
                </a:lnTo>
                <a:lnTo>
                  <a:pt x="901225" y="35788"/>
                </a:lnTo>
                <a:lnTo>
                  <a:pt x="952654" y="50576"/>
                </a:lnTo>
                <a:lnTo>
                  <a:pt x="1000221" y="67533"/>
                </a:lnTo>
                <a:lnTo>
                  <a:pt x="1043560" y="86501"/>
                </a:lnTo>
                <a:lnTo>
                  <a:pt x="1082305" y="107319"/>
                </a:lnTo>
                <a:lnTo>
                  <a:pt x="1116092" y="129827"/>
                </a:lnTo>
                <a:lnTo>
                  <a:pt x="1167330" y="179276"/>
                </a:lnTo>
                <a:lnTo>
                  <a:pt x="1194349" y="233566"/>
                </a:lnTo>
                <a:lnTo>
                  <a:pt x="1197864" y="262128"/>
                </a:lnTo>
                <a:lnTo>
                  <a:pt x="1194349" y="290689"/>
                </a:lnTo>
                <a:lnTo>
                  <a:pt x="1167330" y="344979"/>
                </a:lnTo>
                <a:lnTo>
                  <a:pt x="1116092" y="394428"/>
                </a:lnTo>
                <a:lnTo>
                  <a:pt x="1082305" y="416936"/>
                </a:lnTo>
                <a:lnTo>
                  <a:pt x="1043560" y="437754"/>
                </a:lnTo>
                <a:lnTo>
                  <a:pt x="1000221" y="456722"/>
                </a:lnTo>
                <a:lnTo>
                  <a:pt x="952654" y="473679"/>
                </a:lnTo>
                <a:lnTo>
                  <a:pt x="901225" y="488467"/>
                </a:lnTo>
                <a:lnTo>
                  <a:pt x="846299" y="500924"/>
                </a:lnTo>
                <a:lnTo>
                  <a:pt x="788242" y="510892"/>
                </a:lnTo>
                <a:lnTo>
                  <a:pt x="727417" y="518209"/>
                </a:lnTo>
                <a:lnTo>
                  <a:pt x="664192" y="522717"/>
                </a:lnTo>
                <a:lnTo>
                  <a:pt x="598932" y="524256"/>
                </a:lnTo>
                <a:lnTo>
                  <a:pt x="533671" y="522717"/>
                </a:lnTo>
                <a:lnTo>
                  <a:pt x="470446" y="518209"/>
                </a:lnTo>
                <a:lnTo>
                  <a:pt x="409621" y="510892"/>
                </a:lnTo>
                <a:lnTo>
                  <a:pt x="351564" y="500924"/>
                </a:lnTo>
                <a:lnTo>
                  <a:pt x="296638" y="488467"/>
                </a:lnTo>
                <a:lnTo>
                  <a:pt x="245209" y="473679"/>
                </a:lnTo>
                <a:lnTo>
                  <a:pt x="197642" y="456722"/>
                </a:lnTo>
                <a:lnTo>
                  <a:pt x="154303" y="437754"/>
                </a:lnTo>
                <a:lnTo>
                  <a:pt x="115558" y="416936"/>
                </a:lnTo>
                <a:lnTo>
                  <a:pt x="81771" y="394428"/>
                </a:lnTo>
                <a:lnTo>
                  <a:pt x="30533" y="344979"/>
                </a:lnTo>
                <a:lnTo>
                  <a:pt x="3514" y="290689"/>
                </a:lnTo>
                <a:lnTo>
                  <a:pt x="0" y="26212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420867" y="5122164"/>
            <a:ext cx="1871980" cy="996950"/>
          </a:xfrm>
          <a:custGeom>
            <a:avLst/>
            <a:gdLst/>
            <a:ahLst/>
            <a:cxnLst/>
            <a:rect l="l" t="t" r="r" b="b"/>
            <a:pathLst>
              <a:path w="1871979" h="996950">
                <a:moveTo>
                  <a:pt x="415442" y="0"/>
                </a:moveTo>
                <a:lnTo>
                  <a:pt x="0" y="498348"/>
                </a:lnTo>
                <a:lnTo>
                  <a:pt x="415442" y="996696"/>
                </a:lnTo>
                <a:lnTo>
                  <a:pt x="415442" y="854341"/>
                </a:lnTo>
                <a:lnTo>
                  <a:pt x="1871472" y="854341"/>
                </a:lnTo>
                <a:lnTo>
                  <a:pt x="1871472" y="142354"/>
                </a:lnTo>
                <a:lnTo>
                  <a:pt x="415442" y="142354"/>
                </a:lnTo>
                <a:lnTo>
                  <a:pt x="415442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420867" y="5122164"/>
            <a:ext cx="1871980" cy="996950"/>
          </a:xfrm>
          <a:custGeom>
            <a:avLst/>
            <a:gdLst/>
            <a:ahLst/>
            <a:cxnLst/>
            <a:rect l="l" t="t" r="r" b="b"/>
            <a:pathLst>
              <a:path w="1871979" h="996950">
                <a:moveTo>
                  <a:pt x="1871472" y="854341"/>
                </a:moveTo>
                <a:lnTo>
                  <a:pt x="415442" y="854341"/>
                </a:lnTo>
                <a:lnTo>
                  <a:pt x="415442" y="996696"/>
                </a:lnTo>
                <a:lnTo>
                  <a:pt x="0" y="498348"/>
                </a:lnTo>
                <a:lnTo>
                  <a:pt x="415442" y="0"/>
                </a:lnTo>
                <a:lnTo>
                  <a:pt x="415442" y="142354"/>
                </a:lnTo>
                <a:lnTo>
                  <a:pt x="1871472" y="142354"/>
                </a:lnTo>
                <a:lnTo>
                  <a:pt x="1871472" y="8543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304531" y="3881628"/>
            <a:ext cx="1682750" cy="2106295"/>
          </a:xfrm>
          <a:custGeom>
            <a:avLst/>
            <a:gdLst/>
            <a:ahLst/>
            <a:cxnLst/>
            <a:rect l="l" t="t" r="r" b="b"/>
            <a:pathLst>
              <a:path w="1682750" h="2106295">
                <a:moveTo>
                  <a:pt x="0" y="0"/>
                </a:moveTo>
                <a:lnTo>
                  <a:pt x="1682496" y="0"/>
                </a:lnTo>
                <a:lnTo>
                  <a:pt x="1682496" y="2106168"/>
                </a:lnTo>
                <a:lnTo>
                  <a:pt x="0" y="21061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438643" y="4908803"/>
            <a:ext cx="1369060" cy="1009015"/>
          </a:xfrm>
          <a:custGeom>
            <a:avLst/>
            <a:gdLst/>
            <a:ahLst/>
            <a:cxnLst/>
            <a:rect l="l" t="t" r="r" b="b"/>
            <a:pathLst>
              <a:path w="1369059" h="1009014">
                <a:moveTo>
                  <a:pt x="0" y="0"/>
                </a:moveTo>
                <a:lnTo>
                  <a:pt x="1368552" y="0"/>
                </a:lnTo>
                <a:lnTo>
                  <a:pt x="1368552" y="1008888"/>
                </a:lnTo>
                <a:lnTo>
                  <a:pt x="0" y="100888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056376" y="5529071"/>
            <a:ext cx="2649220" cy="3390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687195">
              <a:lnSpc>
                <a:spcPct val="100000"/>
              </a:lnSpc>
            </a:pPr>
            <a:r>
              <a:rPr sz="1200" dirty="0">
                <a:solidFill>
                  <a:srgbClr val="003300"/>
                </a:solidFill>
                <a:latin typeface="Arial"/>
                <a:cs typeface="Arial"/>
              </a:rPr>
              <a:t>information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37121" y="4827068"/>
            <a:ext cx="5080" cy="20320"/>
          </a:xfrm>
          <a:custGeom>
            <a:avLst/>
            <a:gdLst/>
            <a:ahLst/>
            <a:cxnLst/>
            <a:rect l="l" t="t" r="r" b="b"/>
            <a:pathLst>
              <a:path w="5079" h="20320">
                <a:moveTo>
                  <a:pt x="5054" y="0"/>
                </a:moveTo>
                <a:lnTo>
                  <a:pt x="0" y="197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103356" y="4825070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0" y="0"/>
                </a:moveTo>
                <a:lnTo>
                  <a:pt x="18034" y="83261"/>
                </a:lnTo>
                <a:lnTo>
                  <a:pt x="73825" y="188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02113" y="4765550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55791" y="0"/>
                </a:moveTo>
                <a:lnTo>
                  <a:pt x="0" y="64376"/>
                </a:lnTo>
                <a:lnTo>
                  <a:pt x="73825" y="83261"/>
                </a:lnTo>
                <a:lnTo>
                  <a:pt x="55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725156" y="4171188"/>
            <a:ext cx="866140" cy="594360"/>
          </a:xfrm>
          <a:custGeom>
            <a:avLst/>
            <a:gdLst/>
            <a:ahLst/>
            <a:cxnLst/>
            <a:rect l="l" t="t" r="r" b="b"/>
            <a:pathLst>
              <a:path w="866140" h="594360">
                <a:moveTo>
                  <a:pt x="0" y="0"/>
                </a:moveTo>
                <a:lnTo>
                  <a:pt x="865631" y="0"/>
                </a:lnTo>
                <a:lnTo>
                  <a:pt x="865631" y="59436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443216" y="2910840"/>
            <a:ext cx="1591310" cy="134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1400" spc="-10" dirty="0">
                <a:solidFill>
                  <a:srgbClr val="0000FF"/>
                </a:solidFill>
                <a:latin typeface="Arial"/>
                <a:cs typeface="Arial"/>
              </a:rPr>
              <a:t>ervices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049" y="3977449"/>
            <a:ext cx="7282053" cy="2229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5608320" y="3880103"/>
            <a:ext cx="3517900" cy="192087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82245" marR="187960" indent="-30480">
              <a:lnSpc>
                <a:spcPct val="79500"/>
              </a:lnSpc>
              <a:spcBef>
                <a:spcPts val="610"/>
              </a:spcBef>
              <a:tabLst>
                <a:tab pos="1749425" algn="l"/>
              </a:tabLst>
            </a:pPr>
            <a:r>
              <a:rPr sz="1800" baseline="13888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800" spc="-15" baseline="13888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spc="-7" baseline="13888" dirty="0">
                <a:solidFill>
                  <a:srgbClr val="000099"/>
                </a:solidFill>
                <a:latin typeface="Arial"/>
                <a:cs typeface="Arial"/>
              </a:rPr>
              <a:t>node	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Electronic</a:t>
            </a:r>
            <a:r>
              <a:rPr sz="12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medical</a:t>
            </a:r>
            <a:r>
              <a:rPr sz="12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card  </a:t>
            </a:r>
            <a:r>
              <a:rPr sz="1200" spc="-15" dirty="0">
                <a:solidFill>
                  <a:srgbClr val="000099"/>
                </a:solidFill>
                <a:latin typeface="Arial"/>
                <a:cs typeface="Arial"/>
              </a:rPr>
              <a:t>way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02235" marR="2123440" indent="88265">
              <a:lnSpc>
                <a:spcPct val="100000"/>
              </a:lnSpc>
            </a:pPr>
            <a:r>
              <a:rPr sz="1200" spc="-5" dirty="0">
                <a:solidFill>
                  <a:srgbClr val="000099"/>
                </a:solidFill>
                <a:latin typeface="Arial"/>
                <a:cs typeface="Arial"/>
              </a:rPr>
              <a:t>omatic </a:t>
            </a: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recording  </a:t>
            </a:r>
            <a:r>
              <a:rPr sz="1200" spc="-5" dirty="0">
                <a:solidFill>
                  <a:srgbClr val="000099"/>
                </a:solidFill>
                <a:latin typeface="Arial"/>
                <a:cs typeface="Arial"/>
              </a:rPr>
              <a:t>medical</a:t>
            </a:r>
            <a:r>
              <a:rPr sz="1200" spc="-1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99"/>
                </a:solidFill>
                <a:latin typeface="Arial"/>
                <a:cs typeface="Arial"/>
              </a:rPr>
              <a:t>treatments</a:t>
            </a:r>
            <a:endParaRPr sz="1200" dirty="0">
              <a:latin typeface="Arial"/>
              <a:cs typeface="Arial"/>
            </a:endParaRPr>
          </a:p>
          <a:p>
            <a:pPr marL="279400">
              <a:lnSpc>
                <a:spcPts val="1425"/>
              </a:lnSpc>
            </a:pPr>
            <a:r>
              <a:rPr sz="1200" spc="-5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1200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nursing</a:t>
            </a:r>
            <a:endParaRPr sz="1200" dirty="0">
              <a:latin typeface="Arial"/>
              <a:cs typeface="Arial"/>
            </a:endParaRPr>
          </a:p>
          <a:p>
            <a:pPr marL="2134870" marR="657860">
              <a:lnSpc>
                <a:spcPts val="1440"/>
              </a:lnSpc>
              <a:spcBef>
                <a:spcPts val="35"/>
              </a:spcBef>
            </a:pPr>
            <a:r>
              <a:rPr sz="1200" spc="-5" dirty="0">
                <a:solidFill>
                  <a:srgbClr val="003300"/>
                </a:solidFill>
                <a:latin typeface="Arial"/>
                <a:cs typeface="Arial"/>
              </a:rPr>
              <a:t>• </a:t>
            </a:r>
            <a:r>
              <a:rPr sz="1200" dirty="0">
                <a:solidFill>
                  <a:srgbClr val="003300"/>
                </a:solidFill>
                <a:latin typeface="Arial"/>
                <a:cs typeface="Arial"/>
              </a:rPr>
              <a:t>Patients’  condition  </a:t>
            </a:r>
            <a:r>
              <a:rPr sz="1200" spc="-40" dirty="0">
                <a:solidFill>
                  <a:srgbClr val="003300"/>
                </a:solidFill>
                <a:latin typeface="Arial"/>
                <a:cs typeface="Arial"/>
              </a:rPr>
              <a:t>m</a:t>
            </a:r>
            <a:r>
              <a:rPr sz="1200" spc="-5" dirty="0">
                <a:solidFill>
                  <a:srgbClr val="003300"/>
                </a:solidFill>
                <a:latin typeface="Arial"/>
                <a:cs typeface="Arial"/>
              </a:rPr>
              <a:t>on</a:t>
            </a:r>
            <a:r>
              <a:rPr sz="1200" spc="2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003300"/>
                </a:solidFill>
                <a:latin typeface="Arial"/>
                <a:cs typeface="Arial"/>
              </a:rPr>
              <a:t>r</a:t>
            </a:r>
            <a:r>
              <a:rPr sz="1200" spc="1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003300"/>
                </a:solidFill>
                <a:latin typeface="Arial"/>
                <a:cs typeface="Arial"/>
              </a:rPr>
              <a:t>ng</a:t>
            </a:r>
            <a:endParaRPr sz="1200" dirty="0">
              <a:latin typeface="Arial"/>
              <a:cs typeface="Arial"/>
            </a:endParaRPr>
          </a:p>
          <a:p>
            <a:pPr marL="187325">
              <a:lnSpc>
                <a:spcPts val="860"/>
              </a:lnSpc>
              <a:tabLst>
                <a:tab pos="2134870" algn="l"/>
              </a:tabLst>
            </a:pP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•Warning</a:t>
            </a:r>
            <a:r>
              <a:rPr sz="1200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information	</a:t>
            </a:r>
            <a:r>
              <a:rPr sz="1800" spc="-7" baseline="-25462" dirty="0">
                <a:solidFill>
                  <a:srgbClr val="003300"/>
                </a:solidFill>
                <a:latin typeface="Arial"/>
                <a:cs typeface="Arial"/>
              </a:rPr>
              <a:t>•</a:t>
            </a:r>
            <a:r>
              <a:rPr sz="1800" spc="-82" baseline="-25462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spc="-7" baseline="-25462" dirty="0">
                <a:solidFill>
                  <a:srgbClr val="003300"/>
                </a:solidFill>
                <a:latin typeface="Arial"/>
                <a:cs typeface="Arial"/>
              </a:rPr>
              <a:t>Medical</a:t>
            </a:r>
            <a:endParaRPr sz="1800" baseline="-25462" dirty="0">
              <a:latin typeface="Arial"/>
              <a:cs typeface="Arial"/>
            </a:endParaRPr>
          </a:p>
          <a:p>
            <a:pPr marL="205740">
              <a:lnSpc>
                <a:spcPct val="100000"/>
              </a:lnSpc>
            </a:pP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•Medical</a:t>
            </a:r>
            <a:r>
              <a:rPr sz="1200" spc="-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information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288" y="3596640"/>
            <a:ext cx="5781675" cy="280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R="31750" algn="r">
              <a:lnSpc>
                <a:spcPts val="1325"/>
              </a:lnSpc>
              <a:spcBef>
                <a:spcPts val="760"/>
              </a:spcBef>
            </a:pPr>
            <a:r>
              <a:rPr sz="1200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000099"/>
                </a:solidFill>
                <a:latin typeface="Arial"/>
                <a:cs typeface="Arial"/>
              </a:rPr>
              <a:t>enso</a:t>
            </a:r>
            <a:endParaRPr sz="1200" dirty="0">
              <a:latin typeface="Arial"/>
              <a:cs typeface="Arial"/>
            </a:endParaRPr>
          </a:p>
          <a:p>
            <a:pPr marR="1270" algn="r">
              <a:lnSpc>
                <a:spcPts val="1805"/>
              </a:lnSpc>
              <a:tabLst>
                <a:tab pos="2235835" algn="l"/>
                <a:tab pos="4008754" algn="l"/>
                <a:tab pos="5097780" algn="l"/>
              </a:tabLst>
            </a:pPr>
            <a:r>
              <a:rPr sz="2700" spc="30" baseline="26234" dirty="0">
                <a:solidFill>
                  <a:srgbClr val="0000FF"/>
                </a:solidFill>
                <a:latin typeface="ＭＳ ゴシック"/>
                <a:cs typeface="ＭＳ ゴシック"/>
              </a:rPr>
              <a:t>⇒</a:t>
            </a:r>
            <a:r>
              <a:rPr sz="2700" spc="15" baseline="26234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700" baseline="26234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2700" spc="0" baseline="26234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700" baseline="26234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700" spc="-7" baseline="26234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700" baseline="26234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latin typeface="Arial"/>
                <a:cs typeface="Arial"/>
              </a:rPr>
              <a:t>R</a:t>
            </a:r>
            <a:r>
              <a:rPr sz="1800" spc="-7" baseline="2314" dirty="0">
                <a:latin typeface="Arial"/>
                <a:cs typeface="Arial"/>
              </a:rPr>
              <a:t>ecogn</a:t>
            </a:r>
            <a:r>
              <a:rPr sz="1800" spc="30" baseline="2314" dirty="0">
                <a:latin typeface="Arial"/>
                <a:cs typeface="Arial"/>
              </a:rPr>
              <a:t>i</a:t>
            </a:r>
            <a:r>
              <a:rPr sz="1800" baseline="2314" dirty="0">
                <a:latin typeface="Arial"/>
                <a:cs typeface="Arial"/>
              </a:rPr>
              <a:t>t</a:t>
            </a:r>
            <a:r>
              <a:rPr sz="1800" spc="-15" baseline="2314" dirty="0">
                <a:latin typeface="Arial"/>
                <a:cs typeface="Arial"/>
              </a:rPr>
              <a:t>i</a:t>
            </a:r>
            <a:r>
              <a:rPr sz="1800" spc="-7" baseline="2314" dirty="0">
                <a:latin typeface="Arial"/>
                <a:cs typeface="Arial"/>
              </a:rPr>
              <a:t>on</a:t>
            </a:r>
            <a:r>
              <a:rPr sz="1800" baseline="2314" dirty="0">
                <a:latin typeface="Arial"/>
                <a:cs typeface="Arial"/>
              </a:rPr>
              <a:t>	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ecogn</a:t>
            </a:r>
            <a:r>
              <a:rPr sz="1200" spc="2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on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baseline="16203" dirty="0">
                <a:solidFill>
                  <a:srgbClr val="000099"/>
                </a:solidFill>
                <a:latin typeface="Arial"/>
                <a:cs typeface="Arial"/>
              </a:rPr>
              <a:t>Gat</a:t>
            </a:r>
            <a:r>
              <a:rPr sz="1800" spc="-7" baseline="16203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endParaRPr sz="1800" baseline="16203" dirty="0">
              <a:latin typeface="Arial"/>
              <a:cs typeface="Arial"/>
            </a:endParaRPr>
          </a:p>
          <a:p>
            <a:pPr marL="594360">
              <a:lnSpc>
                <a:spcPts val="1925"/>
              </a:lnSpc>
              <a:tabLst>
                <a:tab pos="1758314" algn="l"/>
                <a:tab pos="3486785" algn="l"/>
                <a:tab pos="5552440" algn="l"/>
              </a:tabLst>
            </a:pPr>
            <a:r>
              <a:rPr sz="2700" baseline="12345" dirty="0">
                <a:solidFill>
                  <a:srgbClr val="0000FF"/>
                </a:solidFill>
                <a:latin typeface="Arial"/>
                <a:cs typeface="Arial"/>
              </a:rPr>
              <a:t>node</a:t>
            </a:r>
            <a:r>
              <a:rPr sz="2700" spc="-7" baseline="1234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700" baseline="12345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-15" baseline="-18518" dirty="0">
                <a:latin typeface="Arial"/>
                <a:cs typeface="Arial"/>
              </a:rPr>
              <a:t>D</a:t>
            </a:r>
            <a:r>
              <a:rPr sz="1800" baseline="-18518" dirty="0">
                <a:latin typeface="Arial"/>
                <a:cs typeface="Arial"/>
              </a:rPr>
              <a:t>et</a:t>
            </a:r>
            <a:r>
              <a:rPr sz="1800" spc="-7" baseline="-18518" dirty="0">
                <a:latin typeface="Arial"/>
                <a:cs typeface="Arial"/>
              </a:rPr>
              <a:t>a</a:t>
            </a:r>
            <a:r>
              <a:rPr sz="1800" spc="15" baseline="-18518" dirty="0">
                <a:latin typeface="Arial"/>
                <a:cs typeface="Arial"/>
              </a:rPr>
              <a:t>il</a:t>
            </a:r>
            <a:r>
              <a:rPr sz="1800" baseline="-18518" dirty="0">
                <a:latin typeface="Arial"/>
                <a:cs typeface="Arial"/>
              </a:rPr>
              <a:t>s	</a:t>
            </a:r>
            <a:r>
              <a:rPr sz="1200" spc="-20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ed</a:t>
            </a:r>
            <a:r>
              <a:rPr sz="1200" spc="2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ECCD"/>
                </a:solidFill>
                <a:latin typeface="Arial"/>
                <a:cs typeface="Arial"/>
              </a:rPr>
              <a:t>dat</a:t>
            </a:r>
            <a:r>
              <a:rPr sz="1200" spc="-5" dirty="0">
                <a:solidFill>
                  <a:srgbClr val="F7ECCD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7ECCD"/>
                </a:solidFill>
                <a:latin typeface="Arial"/>
                <a:cs typeface="Arial"/>
              </a:rPr>
              <a:t>	</a:t>
            </a:r>
            <a:r>
              <a:rPr sz="1800" spc="-15" baseline="-30092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aseline="-30092" dirty="0">
                <a:solidFill>
                  <a:srgbClr val="000099"/>
                </a:solidFill>
                <a:latin typeface="Arial"/>
                <a:cs typeface="Arial"/>
              </a:rPr>
              <a:t>ut</a:t>
            </a:r>
            <a:endParaRPr sz="1800" baseline="-30092" dirty="0">
              <a:latin typeface="Arial"/>
              <a:cs typeface="Arial"/>
            </a:endParaRPr>
          </a:p>
          <a:p>
            <a:pPr marR="123189" algn="r">
              <a:lnSpc>
                <a:spcPct val="100000"/>
              </a:lnSpc>
              <a:spcBef>
                <a:spcPts val="505"/>
              </a:spcBef>
            </a:pP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3098165">
              <a:lnSpc>
                <a:spcPct val="100000"/>
              </a:lnSpc>
              <a:tabLst>
                <a:tab pos="4392295" algn="l"/>
              </a:tabLst>
            </a:pPr>
            <a:r>
              <a:rPr sz="1800" baseline="25462" dirty="0">
                <a:latin typeface="Arial"/>
                <a:cs typeface="Arial"/>
              </a:rPr>
              <a:t>Nursing	</a:t>
            </a:r>
            <a:r>
              <a:rPr sz="1200" spc="-10" dirty="0">
                <a:latin typeface="Arial"/>
                <a:cs typeface="Arial"/>
              </a:rPr>
              <a:t>Treatment</a:t>
            </a:r>
            <a:endParaRPr sz="1200" dirty="0">
              <a:latin typeface="Arial"/>
              <a:cs typeface="Arial"/>
            </a:endParaRPr>
          </a:p>
          <a:p>
            <a:pPr marL="160020" marR="4903470">
              <a:lnSpc>
                <a:spcPct val="100000"/>
              </a:lnSpc>
              <a:spcBef>
                <a:spcPts val="1370"/>
              </a:spcBef>
            </a:pPr>
            <a:r>
              <a:rPr sz="1200" spc="5" dirty="0">
                <a:latin typeface="Times New Roman"/>
                <a:cs typeface="Times New Roman"/>
              </a:rPr>
              <a:t>Stock  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25" dirty="0">
                <a:latin typeface="Times New Roman"/>
                <a:cs typeface="Times New Roman"/>
              </a:rPr>
              <a:t>n</a:t>
            </a:r>
            <a:r>
              <a:rPr sz="1200" spc="-40" dirty="0">
                <a:latin typeface="Times New Roman"/>
                <a:cs typeface="Times New Roman"/>
              </a:rPr>
              <a:t>f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0" dirty="0">
                <a:latin typeface="Times New Roman"/>
                <a:cs typeface="Times New Roman"/>
              </a:rPr>
              <a:t>t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n</a:t>
            </a:r>
          </a:p>
          <a:p>
            <a:pPr marL="1893570">
              <a:lnSpc>
                <a:spcPts val="1430"/>
              </a:lnSpc>
              <a:spcBef>
                <a:spcPts val="300"/>
              </a:spcBef>
            </a:pPr>
            <a:r>
              <a:rPr sz="1200" dirty="0">
                <a:latin typeface="Arial"/>
                <a:cs typeface="Arial"/>
              </a:rPr>
              <a:t>Medication</a:t>
            </a:r>
          </a:p>
          <a:p>
            <a:pPr marL="3485515">
              <a:lnSpc>
                <a:spcPts val="1430"/>
              </a:lnSpc>
            </a:pPr>
            <a:r>
              <a:rPr sz="1200" dirty="0">
                <a:solidFill>
                  <a:srgbClr val="F7ECCD"/>
                </a:solidFill>
                <a:latin typeface="Arial"/>
                <a:cs typeface="Arial"/>
              </a:rPr>
              <a:t>Condition of</a:t>
            </a:r>
            <a:r>
              <a:rPr sz="1200" spc="-130" dirty="0">
                <a:solidFill>
                  <a:srgbClr val="F7ECC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ECCD"/>
                </a:solidFill>
                <a:latin typeface="Arial"/>
                <a:cs typeface="Arial"/>
              </a:rPr>
              <a:t>patients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288" y="3596640"/>
            <a:ext cx="5745480" cy="2804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381000" y="947095"/>
            <a:ext cx="842670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80"/>
              </a:lnSpc>
            </a:pPr>
            <a:r>
              <a:rPr sz="3200" spc="5" dirty="0"/>
              <a:t>1.2 Medical </a:t>
            </a:r>
            <a:r>
              <a:rPr sz="3200" dirty="0"/>
              <a:t>Inspection </a:t>
            </a:r>
            <a:r>
              <a:rPr sz="3200" spc="-5" dirty="0"/>
              <a:t>and </a:t>
            </a:r>
            <a:r>
              <a:rPr sz="3200" spc="-20" dirty="0"/>
              <a:t>Treatment </a:t>
            </a:r>
            <a:r>
              <a:rPr sz="3200" spc="-5" dirty="0"/>
              <a:t>by</a:t>
            </a:r>
            <a:r>
              <a:rPr sz="3200" spc="-114" dirty="0"/>
              <a:t> </a:t>
            </a:r>
            <a:r>
              <a:rPr sz="3200" spc="-30" dirty="0"/>
              <a:t>BAN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idx="1"/>
          </p:nvPr>
        </p:nvSpPr>
        <p:spPr>
          <a:xfrm>
            <a:off x="685800" y="1423626"/>
            <a:ext cx="7772400" cy="2919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91845">
              <a:lnSpc>
                <a:spcPct val="100000"/>
              </a:lnSpc>
            </a:pPr>
            <a:r>
              <a:rPr sz="1400" spc="-10" dirty="0"/>
              <a:t>Medical Healthcare Using </a:t>
            </a:r>
            <a:r>
              <a:rPr sz="1400" spc="-15" dirty="0"/>
              <a:t>BAN </a:t>
            </a:r>
            <a:r>
              <a:rPr sz="1400" spc="-5" dirty="0"/>
              <a:t>can perform </a:t>
            </a:r>
            <a:r>
              <a:rPr sz="1400" dirty="0"/>
              <a:t>remote </a:t>
            </a:r>
            <a:r>
              <a:rPr sz="1400" spc="-5" dirty="0"/>
              <a:t>real-time medical  </a:t>
            </a:r>
            <a:r>
              <a:rPr sz="1400" spc="-10" dirty="0"/>
              <a:t>diagnosis and</a:t>
            </a:r>
            <a:r>
              <a:rPr sz="1400" spc="35" dirty="0"/>
              <a:t> </a:t>
            </a:r>
            <a:r>
              <a:rPr sz="1400" spc="-10" dirty="0"/>
              <a:t>therapy</a:t>
            </a:r>
          </a:p>
          <a:p>
            <a:pPr marL="12700" marR="244475">
              <a:lnSpc>
                <a:spcPct val="80000"/>
              </a:lnSpc>
              <a:buSzPct val="90000"/>
              <a:buChar char="•"/>
              <a:tabLst>
                <a:tab pos="156210" algn="l"/>
              </a:tabLst>
            </a:pPr>
            <a:r>
              <a:rPr sz="1400" spc="-100" dirty="0">
                <a:solidFill>
                  <a:srgbClr val="000000"/>
                </a:solidFill>
              </a:rPr>
              <a:t>To </a:t>
            </a:r>
            <a:r>
              <a:rPr sz="1400" spc="-10" dirty="0">
                <a:solidFill>
                  <a:srgbClr val="000000"/>
                </a:solidFill>
              </a:rPr>
              <a:t>prevent </a:t>
            </a:r>
            <a:r>
              <a:rPr sz="1400" spc="-5" dirty="0">
                <a:solidFill>
                  <a:srgbClr val="000000"/>
                </a:solidFill>
              </a:rPr>
              <a:t>pandemic </a:t>
            </a:r>
            <a:r>
              <a:rPr sz="1400" spc="-10" dirty="0">
                <a:solidFill>
                  <a:srgbClr val="000000"/>
                </a:solidFill>
              </a:rPr>
              <a:t>against </a:t>
            </a:r>
            <a:r>
              <a:rPr sz="1400" b="1" spc="-5" dirty="0">
                <a:solidFill>
                  <a:srgbClr val="000000"/>
                </a:solidFill>
                <a:latin typeface="Arial"/>
                <a:cs typeface="Arial"/>
              </a:rPr>
              <a:t>COVID-19 </a:t>
            </a:r>
            <a:r>
              <a:rPr sz="1400" spc="-10" dirty="0">
                <a:solidFill>
                  <a:srgbClr val="000000"/>
                </a:solidFill>
              </a:rPr>
              <a:t>and </a:t>
            </a:r>
            <a:r>
              <a:rPr sz="1400" spc="-5" dirty="0">
                <a:solidFill>
                  <a:srgbClr val="000000"/>
                </a:solidFill>
              </a:rPr>
              <a:t>medical care </a:t>
            </a:r>
            <a:r>
              <a:rPr sz="1400" spc="-10" dirty="0">
                <a:solidFill>
                  <a:srgbClr val="000000"/>
                </a:solidFill>
              </a:rPr>
              <a:t>incident </a:t>
            </a:r>
            <a:r>
              <a:rPr sz="1400" spc="-5" dirty="0">
                <a:solidFill>
                  <a:srgbClr val="000000"/>
                </a:solidFill>
              </a:rPr>
              <a:t>etc. </a:t>
            </a:r>
            <a:r>
              <a:rPr sz="1400" spc="-15" dirty="0">
                <a:solidFill>
                  <a:srgbClr val="000000"/>
                </a:solidFill>
              </a:rPr>
              <a:t>in  </a:t>
            </a:r>
            <a:r>
              <a:rPr sz="1400" spc="-10" dirty="0">
                <a:solidFill>
                  <a:srgbClr val="000000"/>
                </a:solidFill>
              </a:rPr>
              <a:t>daily</a:t>
            </a:r>
            <a:r>
              <a:rPr sz="1400" spc="-40" dirty="0">
                <a:solidFill>
                  <a:srgbClr val="000000"/>
                </a:solidFill>
              </a:rPr>
              <a:t> </a:t>
            </a:r>
            <a:r>
              <a:rPr sz="1400" spc="-5" dirty="0">
                <a:solidFill>
                  <a:srgbClr val="000000"/>
                </a:solidFill>
              </a:rPr>
              <a:t>life.</a:t>
            </a:r>
          </a:p>
          <a:p>
            <a:pPr marL="152400">
              <a:lnSpc>
                <a:spcPts val="1680"/>
              </a:lnSpc>
            </a:pPr>
            <a:r>
              <a:rPr sz="1400" spc="-5" dirty="0">
                <a:solidFill>
                  <a:srgbClr val="000000"/>
                </a:solidFill>
              </a:rPr>
              <a:t>&gt; Remote </a:t>
            </a:r>
            <a:r>
              <a:rPr sz="1400" spc="-10" dirty="0">
                <a:solidFill>
                  <a:srgbClr val="000000"/>
                </a:solidFill>
              </a:rPr>
              <a:t>sensing </a:t>
            </a:r>
            <a:r>
              <a:rPr sz="1400" spc="-15" dirty="0">
                <a:solidFill>
                  <a:srgbClr val="000000"/>
                </a:solidFill>
              </a:rPr>
              <a:t>vital </a:t>
            </a:r>
            <a:r>
              <a:rPr sz="1400" spc="-10" dirty="0">
                <a:solidFill>
                  <a:srgbClr val="000000"/>
                </a:solidFill>
              </a:rPr>
              <a:t>sign and </a:t>
            </a:r>
            <a:r>
              <a:rPr sz="1400" spc="-5" dirty="0">
                <a:solidFill>
                  <a:srgbClr val="000000"/>
                </a:solidFill>
              </a:rPr>
              <a:t>monitoring</a:t>
            </a:r>
            <a:r>
              <a:rPr sz="1400" spc="155" dirty="0">
                <a:solidFill>
                  <a:srgbClr val="000000"/>
                </a:solidFill>
              </a:rPr>
              <a:t> </a:t>
            </a:r>
            <a:r>
              <a:rPr sz="1400" spc="-5" dirty="0">
                <a:solidFill>
                  <a:srgbClr val="000000"/>
                </a:solidFill>
              </a:rPr>
              <a:t>symptoms</a:t>
            </a:r>
          </a:p>
          <a:p>
            <a:pPr marL="152400">
              <a:lnSpc>
                <a:spcPts val="1920"/>
              </a:lnSpc>
            </a:pPr>
            <a:r>
              <a:rPr sz="1400" spc="-5" dirty="0">
                <a:solidFill>
                  <a:srgbClr val="000000"/>
                </a:solidFill>
              </a:rPr>
              <a:t>&gt; </a:t>
            </a:r>
            <a:r>
              <a:rPr sz="1400" spc="-10" dirty="0">
                <a:solidFill>
                  <a:srgbClr val="000000"/>
                </a:solidFill>
              </a:rPr>
              <a:t>Evidence based </a:t>
            </a:r>
            <a:r>
              <a:rPr sz="1400" spc="-5" dirty="0">
                <a:solidFill>
                  <a:srgbClr val="000000"/>
                </a:solidFill>
              </a:rPr>
              <a:t>medicine </a:t>
            </a:r>
            <a:r>
              <a:rPr sz="1400" dirty="0">
                <a:solidFill>
                  <a:srgbClr val="000000"/>
                </a:solidFill>
              </a:rPr>
              <a:t>for </a:t>
            </a:r>
            <a:r>
              <a:rPr sz="1400" spc="-10" dirty="0">
                <a:solidFill>
                  <a:srgbClr val="000000"/>
                </a:solidFill>
              </a:rPr>
              <a:t>clinical and nursing</a:t>
            </a:r>
            <a:r>
              <a:rPr sz="1400" spc="19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actions</a:t>
            </a:r>
          </a:p>
          <a:p>
            <a:pPr marL="12700">
              <a:lnSpc>
                <a:spcPts val="1920"/>
              </a:lnSpc>
            </a:pPr>
            <a:r>
              <a:rPr sz="1400" spc="-70" dirty="0">
                <a:solidFill>
                  <a:srgbClr val="000000"/>
                </a:solidFill>
              </a:rPr>
              <a:t>•To </a:t>
            </a:r>
            <a:r>
              <a:rPr sz="1400" spc="-5" dirty="0">
                <a:solidFill>
                  <a:srgbClr val="000000"/>
                </a:solidFill>
              </a:rPr>
              <a:t>support </a:t>
            </a:r>
            <a:r>
              <a:rPr sz="1400" dirty="0">
                <a:solidFill>
                  <a:srgbClr val="000000"/>
                </a:solidFill>
              </a:rPr>
              <a:t>safe </a:t>
            </a:r>
            <a:r>
              <a:rPr sz="1400" spc="-10" dirty="0">
                <a:solidFill>
                  <a:srgbClr val="000000"/>
                </a:solidFill>
              </a:rPr>
              <a:t>and efficient </a:t>
            </a:r>
            <a:r>
              <a:rPr sz="1400" spc="-5" dirty="0">
                <a:solidFill>
                  <a:srgbClr val="000000"/>
                </a:solidFill>
              </a:rPr>
              <a:t>medical care </a:t>
            </a:r>
            <a:r>
              <a:rPr sz="1400" dirty="0">
                <a:solidFill>
                  <a:srgbClr val="000000"/>
                </a:solidFill>
              </a:rPr>
              <a:t>for </a:t>
            </a:r>
            <a:r>
              <a:rPr sz="1400" spc="-5" dirty="0">
                <a:solidFill>
                  <a:srgbClr val="000000"/>
                </a:solidFill>
              </a:rPr>
              <a:t>clinical </a:t>
            </a:r>
            <a:r>
              <a:rPr sz="1400" spc="-10" dirty="0">
                <a:solidFill>
                  <a:srgbClr val="000000"/>
                </a:solidFill>
              </a:rPr>
              <a:t>staffs and patients</a:t>
            </a:r>
            <a:r>
              <a:rPr sz="1400" spc="90" dirty="0">
                <a:solidFill>
                  <a:srgbClr val="000000"/>
                </a:solidFill>
              </a:rPr>
              <a:t> </a:t>
            </a:r>
            <a:r>
              <a:rPr sz="1400" spc="-5" dirty="0">
                <a:solidFill>
                  <a:srgbClr val="000000"/>
                </a:solidFill>
              </a:rPr>
              <a:t>etc.</a:t>
            </a:r>
          </a:p>
          <a:p>
            <a:pPr marL="152400">
              <a:lnSpc>
                <a:spcPts val="1920"/>
              </a:lnSpc>
            </a:pPr>
            <a:r>
              <a:rPr sz="1400" spc="-5" dirty="0">
                <a:solidFill>
                  <a:srgbClr val="000000"/>
                </a:solidFill>
              </a:rPr>
              <a:t>&gt; </a:t>
            </a:r>
            <a:r>
              <a:rPr sz="1400" spc="-10" dirty="0">
                <a:solidFill>
                  <a:srgbClr val="000000"/>
                </a:solidFill>
              </a:rPr>
              <a:t>Online diagnosis, PCR and other</a:t>
            </a:r>
            <a:r>
              <a:rPr sz="1400" spc="17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inspection</a:t>
            </a:r>
          </a:p>
          <a:p>
            <a:pPr marL="152400">
              <a:lnSpc>
                <a:spcPts val="2160"/>
              </a:lnSpc>
            </a:pPr>
            <a:r>
              <a:rPr sz="1400" spc="-5" dirty="0">
                <a:solidFill>
                  <a:srgbClr val="000000"/>
                </a:solidFill>
              </a:rPr>
              <a:t>&gt; Protect </a:t>
            </a:r>
            <a:r>
              <a:rPr sz="1400" spc="-10" dirty="0">
                <a:solidFill>
                  <a:srgbClr val="000000"/>
                </a:solidFill>
              </a:rPr>
              <a:t>clinical </a:t>
            </a:r>
            <a:r>
              <a:rPr sz="1400" spc="-5" dirty="0">
                <a:solidFill>
                  <a:srgbClr val="000000"/>
                </a:solidFill>
              </a:rPr>
              <a:t>staffs </a:t>
            </a:r>
            <a:r>
              <a:rPr sz="1400" spc="-10" dirty="0">
                <a:solidFill>
                  <a:srgbClr val="000000"/>
                </a:solidFill>
              </a:rPr>
              <a:t>and </a:t>
            </a:r>
            <a:r>
              <a:rPr sz="1400" spc="-5" dirty="0">
                <a:solidFill>
                  <a:srgbClr val="000000"/>
                </a:solidFill>
              </a:rPr>
              <a:t>care </a:t>
            </a:r>
            <a:r>
              <a:rPr sz="1400" spc="-10" dirty="0">
                <a:solidFill>
                  <a:srgbClr val="000000"/>
                </a:solidFill>
              </a:rPr>
              <a:t>givers </a:t>
            </a:r>
            <a:r>
              <a:rPr sz="1400" spc="-15" dirty="0">
                <a:solidFill>
                  <a:srgbClr val="000000"/>
                </a:solidFill>
              </a:rPr>
              <a:t>with</a:t>
            </a:r>
            <a:r>
              <a:rPr sz="1400" spc="7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network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605145">
              <a:lnSpc>
                <a:spcPct val="100000"/>
              </a:lnSpc>
            </a:pPr>
            <a:r>
              <a:rPr sz="800" spc="-10" dirty="0"/>
              <a:t>Server on </a:t>
            </a:r>
            <a:r>
              <a:rPr sz="800" spc="-15" dirty="0"/>
              <a:t>Medical</a:t>
            </a:r>
            <a:r>
              <a:rPr sz="800" spc="35" dirty="0"/>
              <a:t> </a:t>
            </a:r>
            <a:r>
              <a:rPr sz="800" spc="-10" dirty="0"/>
              <a:t>S</a:t>
            </a:r>
            <a:endParaRPr sz="800" dirty="0"/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767080">
              <a:lnSpc>
                <a:spcPct val="100000"/>
              </a:lnSpc>
              <a:spcBef>
                <a:spcPts val="1035"/>
              </a:spcBef>
            </a:pPr>
            <a:r>
              <a:rPr sz="1400" b="1" spc="-25" dirty="0">
                <a:solidFill>
                  <a:srgbClr val="000000"/>
                </a:solidFill>
                <a:latin typeface="Arial"/>
                <a:cs typeface="Arial"/>
              </a:rPr>
              <a:t>WBAN </a:t>
            </a:r>
            <a:r>
              <a:rPr sz="1400" b="1" spc="-10" dirty="0">
                <a:solidFill>
                  <a:srgbClr val="000000"/>
                </a:solidFill>
                <a:latin typeface="Arial"/>
                <a:cs typeface="Arial"/>
              </a:rPr>
              <a:t>can </a:t>
            </a:r>
            <a:r>
              <a:rPr sz="1400" b="1" spc="-5" dirty="0">
                <a:solidFill>
                  <a:srgbClr val="000000"/>
                </a:solidFill>
                <a:latin typeface="Arial"/>
                <a:cs typeface="Arial"/>
              </a:rPr>
              <a:t>apply</a:t>
            </a:r>
            <a:r>
              <a:rPr sz="1400" b="1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</a:p>
        </p:txBody>
      </p:sp>
      <p:sp>
        <p:nvSpPr>
          <p:cNvPr id="48" name="フッター プレースホルダー 47">
            <a:extLst>
              <a:ext uri="{FF2B5EF4-FFF2-40B4-BE49-F238E27FC236}">
                <a16:creationId xmlns:a16="http://schemas.microsoft.com/office/drawing/2014/main" id="{8F485379-4A2B-4CE5-91CD-F86EC9C29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3768" y="6473825"/>
            <a:ext cx="3380232" cy="196215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 dirty="0"/>
              <a:t>Ryuji Kohno’(, Takumi Kobayashi (YNU/YRP-IAI)</a:t>
            </a:r>
            <a:endParaRPr lang="en-US" spc="-5" dirty="0"/>
          </a:p>
        </p:txBody>
      </p:sp>
      <p:sp>
        <p:nvSpPr>
          <p:cNvPr id="37" name="object 37"/>
          <p:cNvSpPr txBox="1"/>
          <p:nvPr/>
        </p:nvSpPr>
        <p:spPr>
          <a:xfrm>
            <a:off x="1011543" y="4522109"/>
            <a:ext cx="3409315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preventing pandemic and  supporting </a:t>
            </a:r>
            <a:r>
              <a:rPr sz="2000" b="1" spc="-10" dirty="0">
                <a:latin typeface="Arial"/>
                <a:cs typeface="Arial"/>
              </a:rPr>
              <a:t>daily care </a:t>
            </a:r>
            <a:r>
              <a:rPr sz="2000" b="1" spc="-5" dirty="0">
                <a:latin typeface="Arial"/>
                <a:cs typeface="Arial"/>
              </a:rPr>
              <a:t>by  remote </a:t>
            </a:r>
            <a:r>
              <a:rPr sz="2000" b="1" spc="-10" dirty="0">
                <a:latin typeface="Arial"/>
                <a:cs typeface="Arial"/>
              </a:rPr>
              <a:t>sensing </a:t>
            </a:r>
            <a:r>
              <a:rPr sz="2000" b="1" spc="-5" dirty="0">
                <a:latin typeface="Arial"/>
                <a:cs typeface="Arial"/>
              </a:rPr>
              <a:t>and therapy  </a:t>
            </a:r>
            <a:r>
              <a:rPr sz="2000" b="1" spc="-10" dirty="0">
                <a:latin typeface="Arial"/>
                <a:cs typeface="Arial"/>
              </a:rPr>
              <a:t>in </a:t>
            </a:r>
            <a:r>
              <a:rPr sz="2000" b="1" spc="-5" dirty="0">
                <a:latin typeface="Arial"/>
                <a:cs typeface="Arial"/>
              </a:rPr>
              <a:t>digital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healthcare.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08320" y="3880103"/>
            <a:ext cx="3517391" cy="1877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6056376" y="5529071"/>
            <a:ext cx="2649220" cy="338455"/>
          </a:xfrm>
          <a:custGeom>
            <a:avLst/>
            <a:gdLst/>
            <a:ahLst/>
            <a:cxnLst/>
            <a:rect l="l" t="t" r="r" b="b"/>
            <a:pathLst>
              <a:path w="2649220" h="338454">
                <a:moveTo>
                  <a:pt x="0" y="0"/>
                </a:moveTo>
                <a:lnTo>
                  <a:pt x="2648712" y="0"/>
                </a:lnTo>
                <a:lnTo>
                  <a:pt x="2648712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6134520" y="5569623"/>
            <a:ext cx="230822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Symptoms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6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COVID-19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443216" y="2910840"/>
            <a:ext cx="1591055" cy="1347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4364291" y="6474100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6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0B7C827F-3516-40DF-B55C-409DCF1EFD2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84A45862-2CBF-42E9-B114-62BB38B684D6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7">
            <a:extLst>
              <a:ext uri="{FF2B5EF4-FFF2-40B4-BE49-F238E27FC236}">
                <a16:creationId xmlns:a16="http://schemas.microsoft.com/office/drawing/2014/main" id="{E82E0581-510D-4F95-9ADC-10C515BA3F62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3A2B832-EA59-48FB-D094-9841C020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6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478093" y="6570457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7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8366" y="575678"/>
            <a:ext cx="7830820" cy="48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45"/>
              </a:lnSpc>
            </a:pPr>
            <a:r>
              <a:rPr sz="3400" spc="-5" dirty="0"/>
              <a:t>1.3 Wireless </a:t>
            </a:r>
            <a:r>
              <a:rPr sz="3400" spc="-10" dirty="0"/>
              <a:t>BAN: </a:t>
            </a:r>
            <a:r>
              <a:rPr sz="3400" spc="10" dirty="0"/>
              <a:t>Body </a:t>
            </a:r>
            <a:r>
              <a:rPr sz="3400" spc="-15" dirty="0"/>
              <a:t>Area</a:t>
            </a:r>
            <a:r>
              <a:rPr sz="3400" spc="-25" dirty="0"/>
              <a:t> </a:t>
            </a:r>
            <a:r>
              <a:rPr sz="3400" spc="5" dirty="0"/>
              <a:t>Network</a:t>
            </a:r>
            <a:endParaRPr sz="3400" dirty="0"/>
          </a:p>
        </p:txBody>
      </p:sp>
      <p:sp>
        <p:nvSpPr>
          <p:cNvPr id="255" name="日付プレースホルダー 254">
            <a:extLst>
              <a:ext uri="{FF2B5EF4-FFF2-40B4-BE49-F238E27FC236}">
                <a16:creationId xmlns:a16="http://schemas.microsoft.com/office/drawing/2014/main" id="{A948C68A-0F53-47D4-846A-384414C0ED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0" y="6472238"/>
            <a:ext cx="754063" cy="182562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altLang="ja-JP"/>
              <a:t>July 2022</a:t>
            </a:r>
            <a:endParaRPr lang="en-US" dirty="0"/>
          </a:p>
        </p:txBody>
      </p:sp>
      <p:sp>
        <p:nvSpPr>
          <p:cNvPr id="258" name="フッター プレースホルダー 257">
            <a:extLst>
              <a:ext uri="{FF2B5EF4-FFF2-40B4-BE49-F238E27FC236}">
                <a16:creationId xmlns:a16="http://schemas.microsoft.com/office/drawing/2014/main" id="{848CDA94-B029-47A4-AD70-76C0F7181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4238" y="6473825"/>
            <a:ext cx="3179762" cy="196850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6" name="object 6"/>
          <p:cNvSpPr/>
          <p:nvPr/>
        </p:nvSpPr>
        <p:spPr>
          <a:xfrm>
            <a:off x="77723" y="1053089"/>
            <a:ext cx="5072380" cy="4962525"/>
          </a:xfrm>
          <a:custGeom>
            <a:avLst/>
            <a:gdLst/>
            <a:ahLst/>
            <a:cxnLst/>
            <a:rect l="l" t="t" r="r" b="b"/>
            <a:pathLst>
              <a:path w="5072380" h="4962525">
                <a:moveTo>
                  <a:pt x="4244835" y="0"/>
                </a:moveTo>
                <a:lnTo>
                  <a:pt x="827036" y="0"/>
                </a:lnTo>
                <a:lnTo>
                  <a:pt x="778442" y="1403"/>
                </a:lnTo>
                <a:lnTo>
                  <a:pt x="730587" y="5563"/>
                </a:lnTo>
                <a:lnTo>
                  <a:pt x="683549" y="12402"/>
                </a:lnTo>
                <a:lnTo>
                  <a:pt x="637406" y="21842"/>
                </a:lnTo>
                <a:lnTo>
                  <a:pt x="592234" y="33805"/>
                </a:lnTo>
                <a:lnTo>
                  <a:pt x="548113" y="48214"/>
                </a:lnTo>
                <a:lnTo>
                  <a:pt x="505118" y="64991"/>
                </a:lnTo>
                <a:lnTo>
                  <a:pt x="463328" y="84059"/>
                </a:lnTo>
                <a:lnTo>
                  <a:pt x="422821" y="105340"/>
                </a:lnTo>
                <a:lnTo>
                  <a:pt x="383673" y="128757"/>
                </a:lnTo>
                <a:lnTo>
                  <a:pt x="345964" y="154232"/>
                </a:lnTo>
                <a:lnTo>
                  <a:pt x="309769" y="181688"/>
                </a:lnTo>
                <a:lnTo>
                  <a:pt x="275167" y="211046"/>
                </a:lnTo>
                <a:lnTo>
                  <a:pt x="242235" y="242230"/>
                </a:lnTo>
                <a:lnTo>
                  <a:pt x="211050" y="275161"/>
                </a:lnTo>
                <a:lnTo>
                  <a:pt x="181692" y="309763"/>
                </a:lnTo>
                <a:lnTo>
                  <a:pt x="154236" y="345958"/>
                </a:lnTo>
                <a:lnTo>
                  <a:pt x="128760" y="383668"/>
                </a:lnTo>
                <a:lnTo>
                  <a:pt x="105343" y="422815"/>
                </a:lnTo>
                <a:lnTo>
                  <a:pt x="84061" y="463323"/>
                </a:lnTo>
                <a:lnTo>
                  <a:pt x="64993" y="505113"/>
                </a:lnTo>
                <a:lnTo>
                  <a:pt x="48215" y="548107"/>
                </a:lnTo>
                <a:lnTo>
                  <a:pt x="33806" y="592230"/>
                </a:lnTo>
                <a:lnTo>
                  <a:pt x="21842" y="637402"/>
                </a:lnTo>
                <a:lnTo>
                  <a:pt x="12402" y="683546"/>
                </a:lnTo>
                <a:lnTo>
                  <a:pt x="5564" y="730585"/>
                </a:lnTo>
                <a:lnTo>
                  <a:pt x="1403" y="778441"/>
                </a:lnTo>
                <a:lnTo>
                  <a:pt x="0" y="827036"/>
                </a:lnTo>
                <a:lnTo>
                  <a:pt x="0" y="4135094"/>
                </a:lnTo>
                <a:lnTo>
                  <a:pt x="1403" y="4183690"/>
                </a:lnTo>
                <a:lnTo>
                  <a:pt x="5564" y="4231546"/>
                </a:lnTo>
                <a:lnTo>
                  <a:pt x="12402" y="4278585"/>
                </a:lnTo>
                <a:lnTo>
                  <a:pt x="21842" y="4324729"/>
                </a:lnTo>
                <a:lnTo>
                  <a:pt x="33806" y="4369902"/>
                </a:lnTo>
                <a:lnTo>
                  <a:pt x="48215" y="4414024"/>
                </a:lnTo>
                <a:lnTo>
                  <a:pt x="64993" y="4457020"/>
                </a:lnTo>
                <a:lnTo>
                  <a:pt x="84061" y="4498810"/>
                </a:lnTo>
                <a:lnTo>
                  <a:pt x="105343" y="4539318"/>
                </a:lnTo>
                <a:lnTo>
                  <a:pt x="128760" y="4578466"/>
                </a:lnTo>
                <a:lnTo>
                  <a:pt x="154236" y="4616177"/>
                </a:lnTo>
                <a:lnTo>
                  <a:pt x="181692" y="4652372"/>
                </a:lnTo>
                <a:lnTo>
                  <a:pt x="211050" y="4686975"/>
                </a:lnTo>
                <a:lnTo>
                  <a:pt x="242235" y="4719907"/>
                </a:lnTo>
                <a:lnTo>
                  <a:pt x="275167" y="4751091"/>
                </a:lnTo>
                <a:lnTo>
                  <a:pt x="309769" y="4780450"/>
                </a:lnTo>
                <a:lnTo>
                  <a:pt x="345964" y="4807907"/>
                </a:lnTo>
                <a:lnTo>
                  <a:pt x="383673" y="4833382"/>
                </a:lnTo>
                <a:lnTo>
                  <a:pt x="422821" y="4856800"/>
                </a:lnTo>
                <a:lnTo>
                  <a:pt x="463328" y="4878081"/>
                </a:lnTo>
                <a:lnTo>
                  <a:pt x="505118" y="4897150"/>
                </a:lnTo>
                <a:lnTo>
                  <a:pt x="548113" y="4913928"/>
                </a:lnTo>
                <a:lnTo>
                  <a:pt x="592234" y="4928337"/>
                </a:lnTo>
                <a:lnTo>
                  <a:pt x="637406" y="4940301"/>
                </a:lnTo>
                <a:lnTo>
                  <a:pt x="683549" y="4949741"/>
                </a:lnTo>
                <a:lnTo>
                  <a:pt x="730587" y="4956579"/>
                </a:lnTo>
                <a:lnTo>
                  <a:pt x="778442" y="4960740"/>
                </a:lnTo>
                <a:lnTo>
                  <a:pt x="827036" y="4962144"/>
                </a:lnTo>
                <a:lnTo>
                  <a:pt x="4244835" y="4962144"/>
                </a:lnTo>
                <a:lnTo>
                  <a:pt x="4293429" y="4960740"/>
                </a:lnTo>
                <a:lnTo>
                  <a:pt x="4341284" y="4956579"/>
                </a:lnTo>
                <a:lnTo>
                  <a:pt x="4388322" y="4949741"/>
                </a:lnTo>
                <a:lnTo>
                  <a:pt x="4434465" y="4940301"/>
                </a:lnTo>
                <a:lnTo>
                  <a:pt x="4479637" y="4928337"/>
                </a:lnTo>
                <a:lnTo>
                  <a:pt x="4523758" y="4913928"/>
                </a:lnTo>
                <a:lnTo>
                  <a:pt x="4566753" y="4897150"/>
                </a:lnTo>
                <a:lnTo>
                  <a:pt x="4608543" y="4878081"/>
                </a:lnTo>
                <a:lnTo>
                  <a:pt x="4649050" y="4856800"/>
                </a:lnTo>
                <a:lnTo>
                  <a:pt x="4688198" y="4833382"/>
                </a:lnTo>
                <a:lnTo>
                  <a:pt x="4725907" y="4807907"/>
                </a:lnTo>
                <a:lnTo>
                  <a:pt x="4762102" y="4780450"/>
                </a:lnTo>
                <a:lnTo>
                  <a:pt x="4796704" y="4751091"/>
                </a:lnTo>
                <a:lnTo>
                  <a:pt x="4829636" y="4719907"/>
                </a:lnTo>
                <a:lnTo>
                  <a:pt x="4860821" y="4686975"/>
                </a:lnTo>
                <a:lnTo>
                  <a:pt x="4890179" y="4652372"/>
                </a:lnTo>
                <a:lnTo>
                  <a:pt x="4917635" y="4616177"/>
                </a:lnTo>
                <a:lnTo>
                  <a:pt x="4943111" y="4578466"/>
                </a:lnTo>
                <a:lnTo>
                  <a:pt x="4966528" y="4539318"/>
                </a:lnTo>
                <a:lnTo>
                  <a:pt x="4987810" y="4498810"/>
                </a:lnTo>
                <a:lnTo>
                  <a:pt x="5006878" y="4457020"/>
                </a:lnTo>
                <a:lnTo>
                  <a:pt x="5023656" y="4414024"/>
                </a:lnTo>
                <a:lnTo>
                  <a:pt x="5038065" y="4369902"/>
                </a:lnTo>
                <a:lnTo>
                  <a:pt x="5050029" y="4324729"/>
                </a:lnTo>
                <a:lnTo>
                  <a:pt x="5059469" y="4278585"/>
                </a:lnTo>
                <a:lnTo>
                  <a:pt x="5066307" y="4231546"/>
                </a:lnTo>
                <a:lnTo>
                  <a:pt x="5070468" y="4183690"/>
                </a:lnTo>
                <a:lnTo>
                  <a:pt x="5071872" y="4135094"/>
                </a:lnTo>
                <a:lnTo>
                  <a:pt x="5071872" y="827036"/>
                </a:lnTo>
                <a:lnTo>
                  <a:pt x="5070468" y="778441"/>
                </a:lnTo>
                <a:lnTo>
                  <a:pt x="5066307" y="730585"/>
                </a:lnTo>
                <a:lnTo>
                  <a:pt x="5059469" y="683546"/>
                </a:lnTo>
                <a:lnTo>
                  <a:pt x="5050029" y="637402"/>
                </a:lnTo>
                <a:lnTo>
                  <a:pt x="5038065" y="592230"/>
                </a:lnTo>
                <a:lnTo>
                  <a:pt x="5023656" y="548107"/>
                </a:lnTo>
                <a:lnTo>
                  <a:pt x="5006878" y="505113"/>
                </a:lnTo>
                <a:lnTo>
                  <a:pt x="4987810" y="463323"/>
                </a:lnTo>
                <a:lnTo>
                  <a:pt x="4966528" y="422815"/>
                </a:lnTo>
                <a:lnTo>
                  <a:pt x="4943111" y="383668"/>
                </a:lnTo>
                <a:lnTo>
                  <a:pt x="4917635" y="345958"/>
                </a:lnTo>
                <a:lnTo>
                  <a:pt x="4890179" y="309763"/>
                </a:lnTo>
                <a:lnTo>
                  <a:pt x="4860821" y="275161"/>
                </a:lnTo>
                <a:lnTo>
                  <a:pt x="4829636" y="242230"/>
                </a:lnTo>
                <a:lnTo>
                  <a:pt x="4796704" y="211046"/>
                </a:lnTo>
                <a:lnTo>
                  <a:pt x="4762102" y="181688"/>
                </a:lnTo>
                <a:lnTo>
                  <a:pt x="4725907" y="154232"/>
                </a:lnTo>
                <a:lnTo>
                  <a:pt x="4688198" y="128757"/>
                </a:lnTo>
                <a:lnTo>
                  <a:pt x="4649050" y="105340"/>
                </a:lnTo>
                <a:lnTo>
                  <a:pt x="4608543" y="84059"/>
                </a:lnTo>
                <a:lnTo>
                  <a:pt x="4566753" y="64991"/>
                </a:lnTo>
                <a:lnTo>
                  <a:pt x="4523758" y="48214"/>
                </a:lnTo>
                <a:lnTo>
                  <a:pt x="4479637" y="33805"/>
                </a:lnTo>
                <a:lnTo>
                  <a:pt x="4434465" y="21842"/>
                </a:lnTo>
                <a:lnTo>
                  <a:pt x="4388322" y="12402"/>
                </a:lnTo>
                <a:lnTo>
                  <a:pt x="4341284" y="5563"/>
                </a:lnTo>
                <a:lnTo>
                  <a:pt x="4293429" y="1403"/>
                </a:lnTo>
                <a:lnTo>
                  <a:pt x="4244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7723" y="1053089"/>
            <a:ext cx="5072380" cy="4962525"/>
          </a:xfrm>
          <a:custGeom>
            <a:avLst/>
            <a:gdLst/>
            <a:ahLst/>
            <a:cxnLst/>
            <a:rect l="l" t="t" r="r" b="b"/>
            <a:pathLst>
              <a:path w="5072380" h="4962525">
                <a:moveTo>
                  <a:pt x="0" y="827036"/>
                </a:moveTo>
                <a:lnTo>
                  <a:pt x="1403" y="778441"/>
                </a:lnTo>
                <a:lnTo>
                  <a:pt x="5564" y="730585"/>
                </a:lnTo>
                <a:lnTo>
                  <a:pt x="12402" y="683546"/>
                </a:lnTo>
                <a:lnTo>
                  <a:pt x="21842" y="637402"/>
                </a:lnTo>
                <a:lnTo>
                  <a:pt x="33806" y="592230"/>
                </a:lnTo>
                <a:lnTo>
                  <a:pt x="48215" y="548107"/>
                </a:lnTo>
                <a:lnTo>
                  <a:pt x="64993" y="505113"/>
                </a:lnTo>
                <a:lnTo>
                  <a:pt x="84061" y="463323"/>
                </a:lnTo>
                <a:lnTo>
                  <a:pt x="105343" y="422815"/>
                </a:lnTo>
                <a:lnTo>
                  <a:pt x="128760" y="383668"/>
                </a:lnTo>
                <a:lnTo>
                  <a:pt x="154236" y="345958"/>
                </a:lnTo>
                <a:lnTo>
                  <a:pt x="181692" y="309763"/>
                </a:lnTo>
                <a:lnTo>
                  <a:pt x="211050" y="275161"/>
                </a:lnTo>
                <a:lnTo>
                  <a:pt x="242235" y="242230"/>
                </a:lnTo>
                <a:lnTo>
                  <a:pt x="275167" y="211046"/>
                </a:lnTo>
                <a:lnTo>
                  <a:pt x="309769" y="181688"/>
                </a:lnTo>
                <a:lnTo>
                  <a:pt x="345964" y="154232"/>
                </a:lnTo>
                <a:lnTo>
                  <a:pt x="383673" y="128757"/>
                </a:lnTo>
                <a:lnTo>
                  <a:pt x="422821" y="105340"/>
                </a:lnTo>
                <a:lnTo>
                  <a:pt x="463328" y="84059"/>
                </a:lnTo>
                <a:lnTo>
                  <a:pt x="505118" y="64991"/>
                </a:lnTo>
                <a:lnTo>
                  <a:pt x="548113" y="48214"/>
                </a:lnTo>
                <a:lnTo>
                  <a:pt x="592234" y="33805"/>
                </a:lnTo>
                <a:lnTo>
                  <a:pt x="637406" y="21842"/>
                </a:lnTo>
                <a:lnTo>
                  <a:pt x="683549" y="12402"/>
                </a:lnTo>
                <a:lnTo>
                  <a:pt x="730587" y="5563"/>
                </a:lnTo>
                <a:lnTo>
                  <a:pt x="778442" y="1403"/>
                </a:lnTo>
                <a:lnTo>
                  <a:pt x="827036" y="0"/>
                </a:lnTo>
                <a:lnTo>
                  <a:pt x="4244835" y="0"/>
                </a:lnTo>
                <a:lnTo>
                  <a:pt x="4293429" y="1403"/>
                </a:lnTo>
                <a:lnTo>
                  <a:pt x="4341284" y="5563"/>
                </a:lnTo>
                <a:lnTo>
                  <a:pt x="4388322" y="12402"/>
                </a:lnTo>
                <a:lnTo>
                  <a:pt x="4434465" y="21842"/>
                </a:lnTo>
                <a:lnTo>
                  <a:pt x="4479637" y="33805"/>
                </a:lnTo>
                <a:lnTo>
                  <a:pt x="4523758" y="48214"/>
                </a:lnTo>
                <a:lnTo>
                  <a:pt x="4566753" y="64991"/>
                </a:lnTo>
                <a:lnTo>
                  <a:pt x="4608543" y="84059"/>
                </a:lnTo>
                <a:lnTo>
                  <a:pt x="4649050" y="105340"/>
                </a:lnTo>
                <a:lnTo>
                  <a:pt x="4688198" y="128757"/>
                </a:lnTo>
                <a:lnTo>
                  <a:pt x="4725907" y="154232"/>
                </a:lnTo>
                <a:lnTo>
                  <a:pt x="4762102" y="181688"/>
                </a:lnTo>
                <a:lnTo>
                  <a:pt x="4796704" y="211046"/>
                </a:lnTo>
                <a:lnTo>
                  <a:pt x="4829636" y="242230"/>
                </a:lnTo>
                <a:lnTo>
                  <a:pt x="4860821" y="275161"/>
                </a:lnTo>
                <a:lnTo>
                  <a:pt x="4890179" y="309763"/>
                </a:lnTo>
                <a:lnTo>
                  <a:pt x="4917635" y="345958"/>
                </a:lnTo>
                <a:lnTo>
                  <a:pt x="4943111" y="383668"/>
                </a:lnTo>
                <a:lnTo>
                  <a:pt x="4966528" y="422815"/>
                </a:lnTo>
                <a:lnTo>
                  <a:pt x="4987810" y="463323"/>
                </a:lnTo>
                <a:lnTo>
                  <a:pt x="5006878" y="505113"/>
                </a:lnTo>
                <a:lnTo>
                  <a:pt x="5023656" y="548107"/>
                </a:lnTo>
                <a:lnTo>
                  <a:pt x="5038065" y="592230"/>
                </a:lnTo>
                <a:lnTo>
                  <a:pt x="5050029" y="637402"/>
                </a:lnTo>
                <a:lnTo>
                  <a:pt x="5059469" y="683546"/>
                </a:lnTo>
                <a:lnTo>
                  <a:pt x="5066307" y="730585"/>
                </a:lnTo>
                <a:lnTo>
                  <a:pt x="5070468" y="778441"/>
                </a:lnTo>
                <a:lnTo>
                  <a:pt x="5071872" y="827036"/>
                </a:lnTo>
                <a:lnTo>
                  <a:pt x="5071872" y="4135094"/>
                </a:lnTo>
                <a:lnTo>
                  <a:pt x="5070468" y="4183690"/>
                </a:lnTo>
                <a:lnTo>
                  <a:pt x="5066307" y="4231546"/>
                </a:lnTo>
                <a:lnTo>
                  <a:pt x="5059469" y="4278585"/>
                </a:lnTo>
                <a:lnTo>
                  <a:pt x="5050029" y="4324729"/>
                </a:lnTo>
                <a:lnTo>
                  <a:pt x="5038065" y="4369902"/>
                </a:lnTo>
                <a:lnTo>
                  <a:pt x="5023656" y="4414024"/>
                </a:lnTo>
                <a:lnTo>
                  <a:pt x="5006878" y="4457020"/>
                </a:lnTo>
                <a:lnTo>
                  <a:pt x="4987810" y="4498810"/>
                </a:lnTo>
                <a:lnTo>
                  <a:pt x="4966528" y="4539318"/>
                </a:lnTo>
                <a:lnTo>
                  <a:pt x="4943111" y="4578466"/>
                </a:lnTo>
                <a:lnTo>
                  <a:pt x="4917635" y="4616177"/>
                </a:lnTo>
                <a:lnTo>
                  <a:pt x="4890179" y="4652372"/>
                </a:lnTo>
                <a:lnTo>
                  <a:pt x="4860821" y="4686975"/>
                </a:lnTo>
                <a:lnTo>
                  <a:pt x="4829636" y="4719907"/>
                </a:lnTo>
                <a:lnTo>
                  <a:pt x="4796704" y="4751091"/>
                </a:lnTo>
                <a:lnTo>
                  <a:pt x="4762102" y="4780450"/>
                </a:lnTo>
                <a:lnTo>
                  <a:pt x="4725907" y="4807907"/>
                </a:lnTo>
                <a:lnTo>
                  <a:pt x="4688198" y="4833382"/>
                </a:lnTo>
                <a:lnTo>
                  <a:pt x="4649050" y="4856800"/>
                </a:lnTo>
                <a:lnTo>
                  <a:pt x="4608543" y="4878081"/>
                </a:lnTo>
                <a:lnTo>
                  <a:pt x="4566753" y="4897150"/>
                </a:lnTo>
                <a:lnTo>
                  <a:pt x="4523758" y="4913928"/>
                </a:lnTo>
                <a:lnTo>
                  <a:pt x="4479637" y="4928337"/>
                </a:lnTo>
                <a:lnTo>
                  <a:pt x="4434465" y="4940301"/>
                </a:lnTo>
                <a:lnTo>
                  <a:pt x="4388322" y="4949741"/>
                </a:lnTo>
                <a:lnTo>
                  <a:pt x="4341284" y="4956579"/>
                </a:lnTo>
                <a:lnTo>
                  <a:pt x="4293429" y="4960740"/>
                </a:lnTo>
                <a:lnTo>
                  <a:pt x="4244835" y="4962144"/>
                </a:lnTo>
                <a:lnTo>
                  <a:pt x="827036" y="4962144"/>
                </a:lnTo>
                <a:lnTo>
                  <a:pt x="778442" y="4960740"/>
                </a:lnTo>
                <a:lnTo>
                  <a:pt x="730587" y="4956579"/>
                </a:lnTo>
                <a:lnTo>
                  <a:pt x="683549" y="4949741"/>
                </a:lnTo>
                <a:lnTo>
                  <a:pt x="637406" y="4940301"/>
                </a:lnTo>
                <a:lnTo>
                  <a:pt x="592234" y="4928337"/>
                </a:lnTo>
                <a:lnTo>
                  <a:pt x="548113" y="4913928"/>
                </a:lnTo>
                <a:lnTo>
                  <a:pt x="505118" y="4897150"/>
                </a:lnTo>
                <a:lnTo>
                  <a:pt x="463328" y="4878081"/>
                </a:lnTo>
                <a:lnTo>
                  <a:pt x="422821" y="4856800"/>
                </a:lnTo>
                <a:lnTo>
                  <a:pt x="383673" y="4833382"/>
                </a:lnTo>
                <a:lnTo>
                  <a:pt x="345964" y="4807907"/>
                </a:lnTo>
                <a:lnTo>
                  <a:pt x="309769" y="4780450"/>
                </a:lnTo>
                <a:lnTo>
                  <a:pt x="275167" y="4751091"/>
                </a:lnTo>
                <a:lnTo>
                  <a:pt x="242235" y="4719907"/>
                </a:lnTo>
                <a:lnTo>
                  <a:pt x="211050" y="4686975"/>
                </a:lnTo>
                <a:lnTo>
                  <a:pt x="181692" y="4652372"/>
                </a:lnTo>
                <a:lnTo>
                  <a:pt x="154236" y="4616177"/>
                </a:lnTo>
                <a:lnTo>
                  <a:pt x="128760" y="4578466"/>
                </a:lnTo>
                <a:lnTo>
                  <a:pt x="105343" y="4539318"/>
                </a:lnTo>
                <a:lnTo>
                  <a:pt x="84061" y="4498810"/>
                </a:lnTo>
                <a:lnTo>
                  <a:pt x="64993" y="4457020"/>
                </a:lnTo>
                <a:lnTo>
                  <a:pt x="48215" y="4414024"/>
                </a:lnTo>
                <a:lnTo>
                  <a:pt x="33806" y="4369902"/>
                </a:lnTo>
                <a:lnTo>
                  <a:pt x="21842" y="4324729"/>
                </a:lnTo>
                <a:lnTo>
                  <a:pt x="12402" y="4278585"/>
                </a:lnTo>
                <a:lnTo>
                  <a:pt x="5564" y="4231546"/>
                </a:lnTo>
                <a:lnTo>
                  <a:pt x="1403" y="4183690"/>
                </a:lnTo>
                <a:lnTo>
                  <a:pt x="0" y="4135094"/>
                </a:lnTo>
                <a:lnTo>
                  <a:pt x="0" y="8270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860035" y="1053086"/>
            <a:ext cx="4215765" cy="4962525"/>
          </a:xfrm>
          <a:custGeom>
            <a:avLst/>
            <a:gdLst/>
            <a:ahLst/>
            <a:cxnLst/>
            <a:rect l="l" t="t" r="r" b="b"/>
            <a:pathLst>
              <a:path w="4215765" h="4962525">
                <a:moveTo>
                  <a:pt x="3512807" y="0"/>
                </a:moveTo>
                <a:lnTo>
                  <a:pt x="702576" y="0"/>
                </a:lnTo>
                <a:lnTo>
                  <a:pt x="654473" y="1620"/>
                </a:lnTo>
                <a:lnTo>
                  <a:pt x="607241" y="6413"/>
                </a:lnTo>
                <a:lnTo>
                  <a:pt x="560982" y="14273"/>
                </a:lnTo>
                <a:lnTo>
                  <a:pt x="515803" y="25096"/>
                </a:lnTo>
                <a:lnTo>
                  <a:pt x="471808" y="38777"/>
                </a:lnTo>
                <a:lnTo>
                  <a:pt x="429101" y="55211"/>
                </a:lnTo>
                <a:lnTo>
                  <a:pt x="387788" y="74294"/>
                </a:lnTo>
                <a:lnTo>
                  <a:pt x="347972" y="95922"/>
                </a:lnTo>
                <a:lnTo>
                  <a:pt x="309759" y="119988"/>
                </a:lnTo>
                <a:lnTo>
                  <a:pt x="273252" y="146390"/>
                </a:lnTo>
                <a:lnTo>
                  <a:pt x="238558" y="175022"/>
                </a:lnTo>
                <a:lnTo>
                  <a:pt x="205779" y="205779"/>
                </a:lnTo>
                <a:lnTo>
                  <a:pt x="175022" y="238558"/>
                </a:lnTo>
                <a:lnTo>
                  <a:pt x="146390" y="273252"/>
                </a:lnTo>
                <a:lnTo>
                  <a:pt x="119988" y="309759"/>
                </a:lnTo>
                <a:lnTo>
                  <a:pt x="95922" y="347972"/>
                </a:lnTo>
                <a:lnTo>
                  <a:pt x="74294" y="387788"/>
                </a:lnTo>
                <a:lnTo>
                  <a:pt x="55211" y="429101"/>
                </a:lnTo>
                <a:lnTo>
                  <a:pt x="38777" y="471808"/>
                </a:lnTo>
                <a:lnTo>
                  <a:pt x="25096" y="515803"/>
                </a:lnTo>
                <a:lnTo>
                  <a:pt x="14273" y="560982"/>
                </a:lnTo>
                <a:lnTo>
                  <a:pt x="6413" y="607241"/>
                </a:lnTo>
                <a:lnTo>
                  <a:pt x="1620" y="654473"/>
                </a:lnTo>
                <a:lnTo>
                  <a:pt x="0" y="702576"/>
                </a:lnTo>
                <a:lnTo>
                  <a:pt x="0" y="4259567"/>
                </a:lnTo>
                <a:lnTo>
                  <a:pt x="1620" y="4307670"/>
                </a:lnTo>
                <a:lnTo>
                  <a:pt x="6413" y="4354902"/>
                </a:lnTo>
                <a:lnTo>
                  <a:pt x="14273" y="4401161"/>
                </a:lnTo>
                <a:lnTo>
                  <a:pt x="25096" y="4446340"/>
                </a:lnTo>
                <a:lnTo>
                  <a:pt x="38777" y="4490335"/>
                </a:lnTo>
                <a:lnTo>
                  <a:pt x="55211" y="4533042"/>
                </a:lnTo>
                <a:lnTo>
                  <a:pt x="74294" y="4574355"/>
                </a:lnTo>
                <a:lnTo>
                  <a:pt x="95922" y="4614171"/>
                </a:lnTo>
                <a:lnTo>
                  <a:pt x="119988" y="4652384"/>
                </a:lnTo>
                <a:lnTo>
                  <a:pt x="146390" y="4688891"/>
                </a:lnTo>
                <a:lnTo>
                  <a:pt x="175022" y="4723585"/>
                </a:lnTo>
                <a:lnTo>
                  <a:pt x="205779" y="4756364"/>
                </a:lnTo>
                <a:lnTo>
                  <a:pt x="238558" y="4787121"/>
                </a:lnTo>
                <a:lnTo>
                  <a:pt x="273252" y="4815753"/>
                </a:lnTo>
                <a:lnTo>
                  <a:pt x="309759" y="4842155"/>
                </a:lnTo>
                <a:lnTo>
                  <a:pt x="347972" y="4866221"/>
                </a:lnTo>
                <a:lnTo>
                  <a:pt x="387788" y="4887849"/>
                </a:lnTo>
                <a:lnTo>
                  <a:pt x="429101" y="4906932"/>
                </a:lnTo>
                <a:lnTo>
                  <a:pt x="471808" y="4923366"/>
                </a:lnTo>
                <a:lnTo>
                  <a:pt x="515803" y="4937047"/>
                </a:lnTo>
                <a:lnTo>
                  <a:pt x="560982" y="4947870"/>
                </a:lnTo>
                <a:lnTo>
                  <a:pt x="607241" y="4955730"/>
                </a:lnTo>
                <a:lnTo>
                  <a:pt x="654473" y="4960523"/>
                </a:lnTo>
                <a:lnTo>
                  <a:pt x="702576" y="4962144"/>
                </a:lnTo>
                <a:lnTo>
                  <a:pt x="3512807" y="4962144"/>
                </a:lnTo>
                <a:lnTo>
                  <a:pt x="3560910" y="4960523"/>
                </a:lnTo>
                <a:lnTo>
                  <a:pt x="3608142" y="4955730"/>
                </a:lnTo>
                <a:lnTo>
                  <a:pt x="3654401" y="4947870"/>
                </a:lnTo>
                <a:lnTo>
                  <a:pt x="3699580" y="4937047"/>
                </a:lnTo>
                <a:lnTo>
                  <a:pt x="3743575" y="4923366"/>
                </a:lnTo>
                <a:lnTo>
                  <a:pt x="3786282" y="4906932"/>
                </a:lnTo>
                <a:lnTo>
                  <a:pt x="3827595" y="4887849"/>
                </a:lnTo>
                <a:lnTo>
                  <a:pt x="3867411" y="4866221"/>
                </a:lnTo>
                <a:lnTo>
                  <a:pt x="3905624" y="4842155"/>
                </a:lnTo>
                <a:lnTo>
                  <a:pt x="3942131" y="4815753"/>
                </a:lnTo>
                <a:lnTo>
                  <a:pt x="3976825" y="4787121"/>
                </a:lnTo>
                <a:lnTo>
                  <a:pt x="4009604" y="4756364"/>
                </a:lnTo>
                <a:lnTo>
                  <a:pt x="4040361" y="4723585"/>
                </a:lnTo>
                <a:lnTo>
                  <a:pt x="4068993" y="4688891"/>
                </a:lnTo>
                <a:lnTo>
                  <a:pt x="4095395" y="4652384"/>
                </a:lnTo>
                <a:lnTo>
                  <a:pt x="4119461" y="4614171"/>
                </a:lnTo>
                <a:lnTo>
                  <a:pt x="4141089" y="4574355"/>
                </a:lnTo>
                <a:lnTo>
                  <a:pt x="4160172" y="4533042"/>
                </a:lnTo>
                <a:lnTo>
                  <a:pt x="4176606" y="4490335"/>
                </a:lnTo>
                <a:lnTo>
                  <a:pt x="4190287" y="4446340"/>
                </a:lnTo>
                <a:lnTo>
                  <a:pt x="4201110" y="4401161"/>
                </a:lnTo>
                <a:lnTo>
                  <a:pt x="4208970" y="4354902"/>
                </a:lnTo>
                <a:lnTo>
                  <a:pt x="4213763" y="4307670"/>
                </a:lnTo>
                <a:lnTo>
                  <a:pt x="4215384" y="4259567"/>
                </a:lnTo>
                <a:lnTo>
                  <a:pt x="4215384" y="702576"/>
                </a:lnTo>
                <a:lnTo>
                  <a:pt x="4213763" y="654473"/>
                </a:lnTo>
                <a:lnTo>
                  <a:pt x="4208970" y="607241"/>
                </a:lnTo>
                <a:lnTo>
                  <a:pt x="4201110" y="560982"/>
                </a:lnTo>
                <a:lnTo>
                  <a:pt x="4190287" y="515803"/>
                </a:lnTo>
                <a:lnTo>
                  <a:pt x="4176606" y="471808"/>
                </a:lnTo>
                <a:lnTo>
                  <a:pt x="4160172" y="429101"/>
                </a:lnTo>
                <a:lnTo>
                  <a:pt x="4141089" y="387788"/>
                </a:lnTo>
                <a:lnTo>
                  <a:pt x="4119461" y="347972"/>
                </a:lnTo>
                <a:lnTo>
                  <a:pt x="4095395" y="309759"/>
                </a:lnTo>
                <a:lnTo>
                  <a:pt x="4068993" y="273252"/>
                </a:lnTo>
                <a:lnTo>
                  <a:pt x="4040361" y="238558"/>
                </a:lnTo>
                <a:lnTo>
                  <a:pt x="4009604" y="205779"/>
                </a:lnTo>
                <a:lnTo>
                  <a:pt x="3976825" y="175022"/>
                </a:lnTo>
                <a:lnTo>
                  <a:pt x="3942131" y="146390"/>
                </a:lnTo>
                <a:lnTo>
                  <a:pt x="3905624" y="119988"/>
                </a:lnTo>
                <a:lnTo>
                  <a:pt x="3867411" y="95922"/>
                </a:lnTo>
                <a:lnTo>
                  <a:pt x="3827595" y="74294"/>
                </a:lnTo>
                <a:lnTo>
                  <a:pt x="3786282" y="55211"/>
                </a:lnTo>
                <a:lnTo>
                  <a:pt x="3743575" y="38777"/>
                </a:lnTo>
                <a:lnTo>
                  <a:pt x="3699580" y="25096"/>
                </a:lnTo>
                <a:lnTo>
                  <a:pt x="3654401" y="14273"/>
                </a:lnTo>
                <a:lnTo>
                  <a:pt x="3608142" y="6413"/>
                </a:lnTo>
                <a:lnTo>
                  <a:pt x="3560910" y="1620"/>
                </a:lnTo>
                <a:lnTo>
                  <a:pt x="3512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860035" y="1053086"/>
            <a:ext cx="4215765" cy="4962525"/>
          </a:xfrm>
          <a:custGeom>
            <a:avLst/>
            <a:gdLst/>
            <a:ahLst/>
            <a:cxnLst/>
            <a:rect l="l" t="t" r="r" b="b"/>
            <a:pathLst>
              <a:path w="4215765" h="4962525">
                <a:moveTo>
                  <a:pt x="0" y="702576"/>
                </a:moveTo>
                <a:lnTo>
                  <a:pt x="1620" y="654473"/>
                </a:lnTo>
                <a:lnTo>
                  <a:pt x="6413" y="607241"/>
                </a:lnTo>
                <a:lnTo>
                  <a:pt x="14273" y="560982"/>
                </a:lnTo>
                <a:lnTo>
                  <a:pt x="25096" y="515803"/>
                </a:lnTo>
                <a:lnTo>
                  <a:pt x="38777" y="471808"/>
                </a:lnTo>
                <a:lnTo>
                  <a:pt x="55211" y="429101"/>
                </a:lnTo>
                <a:lnTo>
                  <a:pt x="74294" y="387788"/>
                </a:lnTo>
                <a:lnTo>
                  <a:pt x="95922" y="347972"/>
                </a:lnTo>
                <a:lnTo>
                  <a:pt x="119988" y="309759"/>
                </a:lnTo>
                <a:lnTo>
                  <a:pt x="146390" y="273252"/>
                </a:lnTo>
                <a:lnTo>
                  <a:pt x="175022" y="238558"/>
                </a:lnTo>
                <a:lnTo>
                  <a:pt x="205779" y="205779"/>
                </a:lnTo>
                <a:lnTo>
                  <a:pt x="238558" y="175022"/>
                </a:lnTo>
                <a:lnTo>
                  <a:pt x="273252" y="146390"/>
                </a:lnTo>
                <a:lnTo>
                  <a:pt x="309759" y="119988"/>
                </a:lnTo>
                <a:lnTo>
                  <a:pt x="347972" y="95922"/>
                </a:lnTo>
                <a:lnTo>
                  <a:pt x="387788" y="74294"/>
                </a:lnTo>
                <a:lnTo>
                  <a:pt x="429101" y="55211"/>
                </a:lnTo>
                <a:lnTo>
                  <a:pt x="471808" y="38777"/>
                </a:lnTo>
                <a:lnTo>
                  <a:pt x="515803" y="25096"/>
                </a:lnTo>
                <a:lnTo>
                  <a:pt x="560982" y="14273"/>
                </a:lnTo>
                <a:lnTo>
                  <a:pt x="607241" y="6413"/>
                </a:lnTo>
                <a:lnTo>
                  <a:pt x="654473" y="1620"/>
                </a:lnTo>
                <a:lnTo>
                  <a:pt x="702576" y="0"/>
                </a:lnTo>
                <a:lnTo>
                  <a:pt x="3512807" y="0"/>
                </a:lnTo>
                <a:lnTo>
                  <a:pt x="3560910" y="1620"/>
                </a:lnTo>
                <a:lnTo>
                  <a:pt x="3608142" y="6413"/>
                </a:lnTo>
                <a:lnTo>
                  <a:pt x="3654401" y="14273"/>
                </a:lnTo>
                <a:lnTo>
                  <a:pt x="3699580" y="25096"/>
                </a:lnTo>
                <a:lnTo>
                  <a:pt x="3743575" y="38777"/>
                </a:lnTo>
                <a:lnTo>
                  <a:pt x="3786282" y="55211"/>
                </a:lnTo>
                <a:lnTo>
                  <a:pt x="3827595" y="74294"/>
                </a:lnTo>
                <a:lnTo>
                  <a:pt x="3867411" y="95922"/>
                </a:lnTo>
                <a:lnTo>
                  <a:pt x="3905624" y="119988"/>
                </a:lnTo>
                <a:lnTo>
                  <a:pt x="3942131" y="146390"/>
                </a:lnTo>
                <a:lnTo>
                  <a:pt x="3976825" y="175022"/>
                </a:lnTo>
                <a:lnTo>
                  <a:pt x="4009604" y="205779"/>
                </a:lnTo>
                <a:lnTo>
                  <a:pt x="4040361" y="238558"/>
                </a:lnTo>
                <a:lnTo>
                  <a:pt x="4068993" y="273252"/>
                </a:lnTo>
                <a:lnTo>
                  <a:pt x="4095395" y="309759"/>
                </a:lnTo>
                <a:lnTo>
                  <a:pt x="4119461" y="347972"/>
                </a:lnTo>
                <a:lnTo>
                  <a:pt x="4141089" y="387788"/>
                </a:lnTo>
                <a:lnTo>
                  <a:pt x="4160172" y="429101"/>
                </a:lnTo>
                <a:lnTo>
                  <a:pt x="4176606" y="471808"/>
                </a:lnTo>
                <a:lnTo>
                  <a:pt x="4190287" y="515803"/>
                </a:lnTo>
                <a:lnTo>
                  <a:pt x="4201110" y="560982"/>
                </a:lnTo>
                <a:lnTo>
                  <a:pt x="4208970" y="607241"/>
                </a:lnTo>
                <a:lnTo>
                  <a:pt x="4213763" y="654473"/>
                </a:lnTo>
                <a:lnTo>
                  <a:pt x="4215384" y="702576"/>
                </a:lnTo>
                <a:lnTo>
                  <a:pt x="4215384" y="4259567"/>
                </a:lnTo>
                <a:lnTo>
                  <a:pt x="4213763" y="4307670"/>
                </a:lnTo>
                <a:lnTo>
                  <a:pt x="4208970" y="4354902"/>
                </a:lnTo>
                <a:lnTo>
                  <a:pt x="4201110" y="4401161"/>
                </a:lnTo>
                <a:lnTo>
                  <a:pt x="4190287" y="4446340"/>
                </a:lnTo>
                <a:lnTo>
                  <a:pt x="4176606" y="4490335"/>
                </a:lnTo>
                <a:lnTo>
                  <a:pt x="4160172" y="4533042"/>
                </a:lnTo>
                <a:lnTo>
                  <a:pt x="4141089" y="4574355"/>
                </a:lnTo>
                <a:lnTo>
                  <a:pt x="4119461" y="4614171"/>
                </a:lnTo>
                <a:lnTo>
                  <a:pt x="4095395" y="4652384"/>
                </a:lnTo>
                <a:lnTo>
                  <a:pt x="4068993" y="4688891"/>
                </a:lnTo>
                <a:lnTo>
                  <a:pt x="4040361" y="4723585"/>
                </a:lnTo>
                <a:lnTo>
                  <a:pt x="4009604" y="4756364"/>
                </a:lnTo>
                <a:lnTo>
                  <a:pt x="3976825" y="4787121"/>
                </a:lnTo>
                <a:lnTo>
                  <a:pt x="3942131" y="4815753"/>
                </a:lnTo>
                <a:lnTo>
                  <a:pt x="3905624" y="4842155"/>
                </a:lnTo>
                <a:lnTo>
                  <a:pt x="3867411" y="4866221"/>
                </a:lnTo>
                <a:lnTo>
                  <a:pt x="3827595" y="4887849"/>
                </a:lnTo>
                <a:lnTo>
                  <a:pt x="3786282" y="4906932"/>
                </a:lnTo>
                <a:lnTo>
                  <a:pt x="3743575" y="4923366"/>
                </a:lnTo>
                <a:lnTo>
                  <a:pt x="3699580" y="4937047"/>
                </a:lnTo>
                <a:lnTo>
                  <a:pt x="3654401" y="4947870"/>
                </a:lnTo>
                <a:lnTo>
                  <a:pt x="3608142" y="4955730"/>
                </a:lnTo>
                <a:lnTo>
                  <a:pt x="3560910" y="4960523"/>
                </a:lnTo>
                <a:lnTo>
                  <a:pt x="3512807" y="4962144"/>
                </a:lnTo>
                <a:lnTo>
                  <a:pt x="702576" y="4962144"/>
                </a:lnTo>
                <a:lnTo>
                  <a:pt x="654473" y="4960523"/>
                </a:lnTo>
                <a:lnTo>
                  <a:pt x="607241" y="4955730"/>
                </a:lnTo>
                <a:lnTo>
                  <a:pt x="560982" y="4947870"/>
                </a:lnTo>
                <a:lnTo>
                  <a:pt x="515803" y="4937047"/>
                </a:lnTo>
                <a:lnTo>
                  <a:pt x="471808" y="4923366"/>
                </a:lnTo>
                <a:lnTo>
                  <a:pt x="429101" y="4906932"/>
                </a:lnTo>
                <a:lnTo>
                  <a:pt x="387788" y="4887849"/>
                </a:lnTo>
                <a:lnTo>
                  <a:pt x="347972" y="4866221"/>
                </a:lnTo>
                <a:lnTo>
                  <a:pt x="309759" y="4842155"/>
                </a:lnTo>
                <a:lnTo>
                  <a:pt x="273252" y="4815753"/>
                </a:lnTo>
                <a:lnTo>
                  <a:pt x="238558" y="4787121"/>
                </a:lnTo>
                <a:lnTo>
                  <a:pt x="205779" y="4756364"/>
                </a:lnTo>
                <a:lnTo>
                  <a:pt x="175022" y="4723585"/>
                </a:lnTo>
                <a:lnTo>
                  <a:pt x="146390" y="4688891"/>
                </a:lnTo>
                <a:lnTo>
                  <a:pt x="119988" y="4652384"/>
                </a:lnTo>
                <a:lnTo>
                  <a:pt x="95922" y="4614171"/>
                </a:lnTo>
                <a:lnTo>
                  <a:pt x="74294" y="4574355"/>
                </a:lnTo>
                <a:lnTo>
                  <a:pt x="55211" y="4533042"/>
                </a:lnTo>
                <a:lnTo>
                  <a:pt x="38777" y="4490335"/>
                </a:lnTo>
                <a:lnTo>
                  <a:pt x="25096" y="4446340"/>
                </a:lnTo>
                <a:lnTo>
                  <a:pt x="14273" y="4401161"/>
                </a:lnTo>
                <a:lnTo>
                  <a:pt x="6413" y="4354902"/>
                </a:lnTo>
                <a:lnTo>
                  <a:pt x="1620" y="4307670"/>
                </a:lnTo>
                <a:lnTo>
                  <a:pt x="0" y="4259567"/>
                </a:lnTo>
                <a:lnTo>
                  <a:pt x="0" y="7025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599944" y="1060704"/>
            <a:ext cx="4532375" cy="4952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943597" y="4712208"/>
            <a:ext cx="378460" cy="226060"/>
          </a:xfrm>
          <a:custGeom>
            <a:avLst/>
            <a:gdLst/>
            <a:ahLst/>
            <a:cxnLst/>
            <a:rect l="l" t="t" r="r" b="b"/>
            <a:pathLst>
              <a:path w="378460" h="226060">
                <a:moveTo>
                  <a:pt x="148259" y="0"/>
                </a:moveTo>
                <a:lnTo>
                  <a:pt x="0" y="41389"/>
                </a:lnTo>
                <a:lnTo>
                  <a:pt x="133642" y="86906"/>
                </a:lnTo>
                <a:lnTo>
                  <a:pt x="87706" y="101396"/>
                </a:lnTo>
                <a:lnTo>
                  <a:pt x="215074" y="144856"/>
                </a:lnTo>
                <a:lnTo>
                  <a:pt x="175399" y="155194"/>
                </a:lnTo>
                <a:lnTo>
                  <a:pt x="377951" y="225552"/>
                </a:lnTo>
                <a:lnTo>
                  <a:pt x="258927" y="134505"/>
                </a:lnTo>
                <a:lnTo>
                  <a:pt x="290258" y="126225"/>
                </a:lnTo>
                <a:lnTo>
                  <a:pt x="194195" y="72428"/>
                </a:lnTo>
                <a:lnTo>
                  <a:pt x="225526" y="64147"/>
                </a:lnTo>
                <a:lnTo>
                  <a:pt x="14825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945121" y="4713732"/>
            <a:ext cx="378460" cy="226060"/>
          </a:xfrm>
          <a:custGeom>
            <a:avLst/>
            <a:gdLst/>
            <a:ahLst/>
            <a:cxnLst/>
            <a:rect l="l" t="t" r="r" b="b"/>
            <a:pathLst>
              <a:path w="378460" h="226060">
                <a:moveTo>
                  <a:pt x="148259" y="0"/>
                </a:moveTo>
                <a:lnTo>
                  <a:pt x="0" y="41389"/>
                </a:lnTo>
                <a:lnTo>
                  <a:pt x="133642" y="86906"/>
                </a:lnTo>
                <a:lnTo>
                  <a:pt x="87706" y="101396"/>
                </a:lnTo>
                <a:lnTo>
                  <a:pt x="215074" y="144856"/>
                </a:lnTo>
                <a:lnTo>
                  <a:pt x="175399" y="155194"/>
                </a:lnTo>
                <a:lnTo>
                  <a:pt x="377951" y="225552"/>
                </a:lnTo>
                <a:lnTo>
                  <a:pt x="258927" y="134505"/>
                </a:lnTo>
                <a:lnTo>
                  <a:pt x="290258" y="126225"/>
                </a:lnTo>
                <a:lnTo>
                  <a:pt x="194195" y="72428"/>
                </a:lnTo>
                <a:lnTo>
                  <a:pt x="225526" y="64147"/>
                </a:lnTo>
                <a:lnTo>
                  <a:pt x="148259" y="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553226" y="1871345"/>
            <a:ext cx="2331389" cy="3218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471892" y="4424989"/>
            <a:ext cx="511809" cy="774700"/>
          </a:xfrm>
          <a:custGeom>
            <a:avLst/>
            <a:gdLst/>
            <a:ahLst/>
            <a:cxnLst/>
            <a:rect l="l" t="t" r="r" b="b"/>
            <a:pathLst>
              <a:path w="511810" h="774700">
                <a:moveTo>
                  <a:pt x="511683" y="3161"/>
                </a:moveTo>
                <a:lnTo>
                  <a:pt x="457348" y="0"/>
                </a:lnTo>
                <a:lnTo>
                  <a:pt x="404397" y="1749"/>
                </a:lnTo>
                <a:lnTo>
                  <a:pt x="353176" y="8211"/>
                </a:lnTo>
                <a:lnTo>
                  <a:pt x="304032" y="19188"/>
                </a:lnTo>
                <a:lnTo>
                  <a:pt x="257311" y="34483"/>
                </a:lnTo>
                <a:lnTo>
                  <a:pt x="213359" y="53896"/>
                </a:lnTo>
                <a:lnTo>
                  <a:pt x="172524" y="77232"/>
                </a:lnTo>
                <a:lnTo>
                  <a:pt x="135151" y="104291"/>
                </a:lnTo>
                <a:lnTo>
                  <a:pt x="101588" y="134876"/>
                </a:lnTo>
                <a:lnTo>
                  <a:pt x="72180" y="168789"/>
                </a:lnTo>
                <a:lnTo>
                  <a:pt x="47275" y="205832"/>
                </a:lnTo>
                <a:lnTo>
                  <a:pt x="27218" y="245807"/>
                </a:lnTo>
                <a:lnTo>
                  <a:pt x="12357" y="288517"/>
                </a:lnTo>
                <a:lnTo>
                  <a:pt x="3545" y="330435"/>
                </a:lnTo>
                <a:lnTo>
                  <a:pt x="0" y="372701"/>
                </a:lnTo>
                <a:lnTo>
                  <a:pt x="1564" y="415013"/>
                </a:lnTo>
                <a:lnTo>
                  <a:pt x="8083" y="457069"/>
                </a:lnTo>
                <a:lnTo>
                  <a:pt x="19399" y="498568"/>
                </a:lnTo>
                <a:lnTo>
                  <a:pt x="35357" y="539207"/>
                </a:lnTo>
                <a:lnTo>
                  <a:pt x="55800" y="578685"/>
                </a:lnTo>
                <a:lnTo>
                  <a:pt x="80572" y="616700"/>
                </a:lnTo>
                <a:lnTo>
                  <a:pt x="109516" y="652950"/>
                </a:lnTo>
                <a:lnTo>
                  <a:pt x="142477" y="687134"/>
                </a:lnTo>
                <a:lnTo>
                  <a:pt x="179297" y="718949"/>
                </a:lnTo>
                <a:lnTo>
                  <a:pt x="219822" y="748094"/>
                </a:lnTo>
                <a:lnTo>
                  <a:pt x="263893" y="774267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598793" y="4497432"/>
            <a:ext cx="447040" cy="666750"/>
          </a:xfrm>
          <a:custGeom>
            <a:avLst/>
            <a:gdLst/>
            <a:ahLst/>
            <a:cxnLst/>
            <a:rect l="l" t="t" r="r" b="b"/>
            <a:pathLst>
              <a:path w="447039" h="666750">
                <a:moveTo>
                  <a:pt x="446436" y="3113"/>
                </a:moveTo>
                <a:lnTo>
                  <a:pt x="394992" y="0"/>
                </a:lnTo>
                <a:lnTo>
                  <a:pt x="345007" y="1863"/>
                </a:lnTo>
                <a:lnTo>
                  <a:pt x="296867" y="8487"/>
                </a:lnTo>
                <a:lnTo>
                  <a:pt x="250958" y="19656"/>
                </a:lnTo>
                <a:lnTo>
                  <a:pt x="207669" y="35153"/>
                </a:lnTo>
                <a:lnTo>
                  <a:pt x="167384" y="54764"/>
                </a:lnTo>
                <a:lnTo>
                  <a:pt x="130491" y="78271"/>
                </a:lnTo>
                <a:lnTo>
                  <a:pt x="97376" y="105459"/>
                </a:lnTo>
                <a:lnTo>
                  <a:pt x="68427" y="136112"/>
                </a:lnTo>
                <a:lnTo>
                  <a:pt x="44028" y="170013"/>
                </a:lnTo>
                <a:lnTo>
                  <a:pt x="24568" y="206948"/>
                </a:lnTo>
                <a:lnTo>
                  <a:pt x="10433" y="246699"/>
                </a:lnTo>
                <a:lnTo>
                  <a:pt x="2001" y="289492"/>
                </a:lnTo>
                <a:lnTo>
                  <a:pt x="0" y="332661"/>
                </a:lnTo>
                <a:lnTo>
                  <a:pt x="4199" y="375773"/>
                </a:lnTo>
                <a:lnTo>
                  <a:pt x="14368" y="418392"/>
                </a:lnTo>
                <a:lnTo>
                  <a:pt x="30277" y="460085"/>
                </a:lnTo>
                <a:lnTo>
                  <a:pt x="51694" y="500418"/>
                </a:lnTo>
                <a:lnTo>
                  <a:pt x="78389" y="538958"/>
                </a:lnTo>
                <a:lnTo>
                  <a:pt x="110133" y="575269"/>
                </a:lnTo>
                <a:lnTo>
                  <a:pt x="146693" y="608919"/>
                </a:lnTo>
                <a:lnTo>
                  <a:pt x="187840" y="639473"/>
                </a:lnTo>
                <a:lnTo>
                  <a:pt x="233343" y="666497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826729" y="4571265"/>
            <a:ext cx="404495" cy="560705"/>
          </a:xfrm>
          <a:custGeom>
            <a:avLst/>
            <a:gdLst/>
            <a:ahLst/>
            <a:cxnLst/>
            <a:rect l="l" t="t" r="r" b="b"/>
            <a:pathLst>
              <a:path w="404494" h="560704">
                <a:moveTo>
                  <a:pt x="403899" y="4188"/>
                </a:moveTo>
                <a:lnTo>
                  <a:pt x="347088" y="0"/>
                </a:lnTo>
                <a:lnTo>
                  <a:pt x="292454" y="1901"/>
                </a:lnTo>
                <a:lnTo>
                  <a:pt x="240608" y="9591"/>
                </a:lnTo>
                <a:lnTo>
                  <a:pt x="192162" y="22767"/>
                </a:lnTo>
                <a:lnTo>
                  <a:pt x="147729" y="41126"/>
                </a:lnTo>
                <a:lnTo>
                  <a:pt x="107920" y="64366"/>
                </a:lnTo>
                <a:lnTo>
                  <a:pt x="73346" y="92186"/>
                </a:lnTo>
                <a:lnTo>
                  <a:pt x="44621" y="124283"/>
                </a:lnTo>
                <a:lnTo>
                  <a:pt x="22357" y="160354"/>
                </a:lnTo>
                <a:lnTo>
                  <a:pt x="7164" y="200098"/>
                </a:lnTo>
                <a:lnTo>
                  <a:pt x="0" y="239838"/>
                </a:lnTo>
                <a:lnTo>
                  <a:pt x="17" y="280087"/>
                </a:lnTo>
                <a:lnTo>
                  <a:pt x="6918" y="320344"/>
                </a:lnTo>
                <a:lnTo>
                  <a:pt x="20402" y="360110"/>
                </a:lnTo>
                <a:lnTo>
                  <a:pt x="40173" y="398886"/>
                </a:lnTo>
                <a:lnTo>
                  <a:pt x="65929" y="436172"/>
                </a:lnTo>
                <a:lnTo>
                  <a:pt x="97374" y="471469"/>
                </a:lnTo>
                <a:lnTo>
                  <a:pt x="134208" y="504276"/>
                </a:lnTo>
                <a:lnTo>
                  <a:pt x="176132" y="534093"/>
                </a:lnTo>
                <a:lnTo>
                  <a:pt x="222848" y="560423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996811" y="4686099"/>
            <a:ext cx="417830" cy="524510"/>
          </a:xfrm>
          <a:custGeom>
            <a:avLst/>
            <a:gdLst/>
            <a:ahLst/>
            <a:cxnLst/>
            <a:rect l="l" t="t" r="r" b="b"/>
            <a:pathLst>
              <a:path w="417830" h="524510">
                <a:moveTo>
                  <a:pt x="417271" y="5884"/>
                </a:moveTo>
                <a:lnTo>
                  <a:pt x="357441" y="21"/>
                </a:lnTo>
                <a:lnTo>
                  <a:pt x="300073" y="0"/>
                </a:lnTo>
                <a:lnTo>
                  <a:pt x="245806" y="5554"/>
                </a:lnTo>
                <a:lnTo>
                  <a:pt x="195276" y="16416"/>
                </a:lnTo>
                <a:lnTo>
                  <a:pt x="149120" y="32321"/>
                </a:lnTo>
                <a:lnTo>
                  <a:pt x="107976" y="53001"/>
                </a:lnTo>
                <a:lnTo>
                  <a:pt x="72481" y="78189"/>
                </a:lnTo>
                <a:lnTo>
                  <a:pt x="43272" y="107618"/>
                </a:lnTo>
                <a:lnTo>
                  <a:pt x="20986" y="141022"/>
                </a:lnTo>
                <a:lnTo>
                  <a:pt x="6261" y="178134"/>
                </a:lnTo>
                <a:lnTo>
                  <a:pt x="0" y="215328"/>
                </a:lnTo>
                <a:lnTo>
                  <a:pt x="1251" y="253226"/>
                </a:lnTo>
                <a:lnTo>
                  <a:pt x="9690" y="291349"/>
                </a:lnTo>
                <a:lnTo>
                  <a:pt x="24989" y="329220"/>
                </a:lnTo>
                <a:lnTo>
                  <a:pt x="46823" y="366361"/>
                </a:lnTo>
                <a:lnTo>
                  <a:pt x="74866" y="402293"/>
                </a:lnTo>
                <a:lnTo>
                  <a:pt x="108790" y="436539"/>
                </a:lnTo>
                <a:lnTo>
                  <a:pt x="148271" y="468619"/>
                </a:lnTo>
                <a:lnTo>
                  <a:pt x="192981" y="498057"/>
                </a:lnTo>
                <a:lnTo>
                  <a:pt x="242595" y="524374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219757" y="4788545"/>
            <a:ext cx="359410" cy="446405"/>
          </a:xfrm>
          <a:custGeom>
            <a:avLst/>
            <a:gdLst/>
            <a:ahLst/>
            <a:cxnLst/>
            <a:rect l="l" t="t" r="r" b="b"/>
            <a:pathLst>
              <a:path w="359410" h="446404">
                <a:moveTo>
                  <a:pt x="359064" y="5604"/>
                </a:moveTo>
                <a:lnTo>
                  <a:pt x="301978" y="0"/>
                </a:lnTo>
                <a:lnTo>
                  <a:pt x="247577" y="539"/>
                </a:lnTo>
                <a:lnTo>
                  <a:pt x="196617" y="6913"/>
                </a:lnTo>
                <a:lnTo>
                  <a:pt x="149856" y="18810"/>
                </a:lnTo>
                <a:lnTo>
                  <a:pt x="108053" y="35921"/>
                </a:lnTo>
                <a:lnTo>
                  <a:pt x="71965" y="57935"/>
                </a:lnTo>
                <a:lnTo>
                  <a:pt x="42350" y="84543"/>
                </a:lnTo>
                <a:lnTo>
                  <a:pt x="19966" y="115433"/>
                </a:lnTo>
                <a:lnTo>
                  <a:pt x="0" y="190172"/>
                </a:lnTo>
                <a:lnTo>
                  <a:pt x="4553" y="230850"/>
                </a:lnTo>
                <a:lnTo>
                  <a:pt x="18663" y="271516"/>
                </a:lnTo>
                <a:lnTo>
                  <a:pt x="41761" y="311356"/>
                </a:lnTo>
                <a:lnTo>
                  <a:pt x="73276" y="349559"/>
                </a:lnTo>
                <a:lnTo>
                  <a:pt x="112639" y="385310"/>
                </a:lnTo>
                <a:lnTo>
                  <a:pt x="159281" y="417797"/>
                </a:lnTo>
                <a:lnTo>
                  <a:pt x="212633" y="446205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357760" y="4813914"/>
            <a:ext cx="324485" cy="378460"/>
          </a:xfrm>
          <a:custGeom>
            <a:avLst/>
            <a:gdLst/>
            <a:ahLst/>
            <a:cxnLst/>
            <a:rect l="l" t="t" r="r" b="b"/>
            <a:pathLst>
              <a:path w="324485" h="378460">
                <a:moveTo>
                  <a:pt x="323903" y="5993"/>
                </a:moveTo>
                <a:lnTo>
                  <a:pt x="265298" y="0"/>
                </a:lnTo>
                <a:lnTo>
                  <a:pt x="210087" y="604"/>
                </a:lnTo>
                <a:lnTo>
                  <a:pt x="159235" y="7454"/>
                </a:lnTo>
                <a:lnTo>
                  <a:pt x="113710" y="20195"/>
                </a:lnTo>
                <a:lnTo>
                  <a:pt x="74478" y="38473"/>
                </a:lnTo>
                <a:lnTo>
                  <a:pt x="42505" y="61936"/>
                </a:lnTo>
                <a:lnTo>
                  <a:pt x="4206" y="122998"/>
                </a:lnTo>
                <a:lnTo>
                  <a:pt x="0" y="161537"/>
                </a:lnTo>
                <a:lnTo>
                  <a:pt x="7665" y="201095"/>
                </a:lnTo>
                <a:lnTo>
                  <a:pt x="26425" y="240643"/>
                </a:lnTo>
                <a:lnTo>
                  <a:pt x="55503" y="279152"/>
                </a:lnTo>
                <a:lnTo>
                  <a:pt x="94120" y="315593"/>
                </a:lnTo>
                <a:lnTo>
                  <a:pt x="141500" y="348936"/>
                </a:lnTo>
                <a:lnTo>
                  <a:pt x="196865" y="378154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521237" y="4891426"/>
            <a:ext cx="288925" cy="326390"/>
          </a:xfrm>
          <a:custGeom>
            <a:avLst/>
            <a:gdLst/>
            <a:ahLst/>
            <a:cxnLst/>
            <a:rect l="l" t="t" r="r" b="b"/>
            <a:pathLst>
              <a:path w="288925" h="326389">
                <a:moveTo>
                  <a:pt x="288397" y="5977"/>
                </a:moveTo>
                <a:lnTo>
                  <a:pt x="228552" y="0"/>
                </a:lnTo>
                <a:lnTo>
                  <a:pt x="172953" y="1413"/>
                </a:lnTo>
                <a:lnTo>
                  <a:pt x="122879" y="9779"/>
                </a:lnTo>
                <a:lnTo>
                  <a:pt x="79607" y="24658"/>
                </a:lnTo>
                <a:lnTo>
                  <a:pt x="44415" y="45611"/>
                </a:lnTo>
                <a:lnTo>
                  <a:pt x="3383" y="103983"/>
                </a:lnTo>
                <a:lnTo>
                  <a:pt x="0" y="137184"/>
                </a:lnTo>
                <a:lnTo>
                  <a:pt x="7264" y="171389"/>
                </a:lnTo>
                <a:lnTo>
                  <a:pt x="24473" y="205707"/>
                </a:lnTo>
                <a:lnTo>
                  <a:pt x="50924" y="239244"/>
                </a:lnTo>
                <a:lnTo>
                  <a:pt x="85911" y="271108"/>
                </a:lnTo>
                <a:lnTo>
                  <a:pt x="128731" y="300406"/>
                </a:lnTo>
                <a:lnTo>
                  <a:pt x="178681" y="326245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721602" y="4994874"/>
            <a:ext cx="257810" cy="286385"/>
          </a:xfrm>
          <a:custGeom>
            <a:avLst/>
            <a:gdLst/>
            <a:ahLst/>
            <a:cxnLst/>
            <a:rect l="l" t="t" r="r" b="b"/>
            <a:pathLst>
              <a:path w="257810" h="286385">
                <a:moveTo>
                  <a:pt x="257768" y="6062"/>
                </a:moveTo>
                <a:lnTo>
                  <a:pt x="195493" y="0"/>
                </a:lnTo>
                <a:lnTo>
                  <a:pt x="138649" y="2792"/>
                </a:lnTo>
                <a:lnTo>
                  <a:pt x="89077" y="13833"/>
                </a:lnTo>
                <a:lnTo>
                  <a:pt x="48617" y="32514"/>
                </a:lnTo>
                <a:lnTo>
                  <a:pt x="19110" y="58227"/>
                </a:lnTo>
                <a:lnTo>
                  <a:pt x="2396" y="90365"/>
                </a:lnTo>
                <a:lnTo>
                  <a:pt x="0" y="124498"/>
                </a:lnTo>
                <a:lnTo>
                  <a:pt x="10447" y="159715"/>
                </a:lnTo>
                <a:lnTo>
                  <a:pt x="32725" y="194757"/>
                </a:lnTo>
                <a:lnTo>
                  <a:pt x="65821" y="228368"/>
                </a:lnTo>
                <a:lnTo>
                  <a:pt x="108720" y="259289"/>
                </a:lnTo>
                <a:lnTo>
                  <a:pt x="160410" y="286262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861217" y="5051746"/>
            <a:ext cx="208915" cy="219710"/>
          </a:xfrm>
          <a:custGeom>
            <a:avLst/>
            <a:gdLst/>
            <a:ahLst/>
            <a:cxnLst/>
            <a:rect l="l" t="t" r="r" b="b"/>
            <a:pathLst>
              <a:path w="208914" h="219710">
                <a:moveTo>
                  <a:pt x="208418" y="5748"/>
                </a:moveTo>
                <a:lnTo>
                  <a:pt x="147443" y="0"/>
                </a:lnTo>
                <a:lnTo>
                  <a:pt x="93600" y="3959"/>
                </a:lnTo>
                <a:lnTo>
                  <a:pt x="49444" y="16878"/>
                </a:lnTo>
                <a:lnTo>
                  <a:pt x="17531" y="38009"/>
                </a:lnTo>
                <a:lnTo>
                  <a:pt x="417" y="66606"/>
                </a:lnTo>
                <a:lnTo>
                  <a:pt x="0" y="98064"/>
                </a:lnTo>
                <a:lnTo>
                  <a:pt x="14496" y="130758"/>
                </a:lnTo>
                <a:lnTo>
                  <a:pt x="42452" y="163012"/>
                </a:lnTo>
                <a:lnTo>
                  <a:pt x="82414" y="193152"/>
                </a:lnTo>
                <a:lnTo>
                  <a:pt x="132929" y="219501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996375" y="5094948"/>
            <a:ext cx="133985" cy="167005"/>
          </a:xfrm>
          <a:custGeom>
            <a:avLst/>
            <a:gdLst/>
            <a:ahLst/>
            <a:cxnLst/>
            <a:rect l="l" t="t" r="r" b="b"/>
            <a:pathLst>
              <a:path w="133985" h="167004">
                <a:moveTo>
                  <a:pt x="133799" y="1665"/>
                </a:moveTo>
                <a:lnTo>
                  <a:pt x="86829" y="0"/>
                </a:lnTo>
                <a:lnTo>
                  <a:pt x="46750" y="9371"/>
                </a:lnTo>
                <a:lnTo>
                  <a:pt x="411" y="55881"/>
                </a:lnTo>
                <a:lnTo>
                  <a:pt x="0" y="86013"/>
                </a:lnTo>
                <a:lnTo>
                  <a:pt x="13835" y="116137"/>
                </a:lnTo>
                <a:lnTo>
                  <a:pt x="40234" y="143832"/>
                </a:lnTo>
                <a:lnTo>
                  <a:pt x="77513" y="166676"/>
                </a:lnTo>
              </a:path>
            </a:pathLst>
          </a:custGeom>
          <a:ln w="28574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385559" y="2767583"/>
            <a:ext cx="432815" cy="560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042659" y="3896751"/>
            <a:ext cx="1624965" cy="862330"/>
          </a:xfrm>
          <a:custGeom>
            <a:avLst/>
            <a:gdLst/>
            <a:ahLst/>
            <a:cxnLst/>
            <a:rect l="l" t="t" r="r" b="b"/>
            <a:pathLst>
              <a:path w="1624965" h="862329">
                <a:moveTo>
                  <a:pt x="1624584" y="53352"/>
                </a:moveTo>
                <a:lnTo>
                  <a:pt x="1571613" y="40709"/>
                </a:lnTo>
                <a:lnTo>
                  <a:pt x="1518972" y="28708"/>
                </a:lnTo>
                <a:lnTo>
                  <a:pt x="1466989" y="17994"/>
                </a:lnTo>
                <a:lnTo>
                  <a:pt x="1415994" y="9209"/>
                </a:lnTo>
                <a:lnTo>
                  <a:pt x="1366315" y="2996"/>
                </a:lnTo>
                <a:lnTo>
                  <a:pt x="1318282" y="0"/>
                </a:lnTo>
                <a:lnTo>
                  <a:pt x="1272223" y="861"/>
                </a:lnTo>
                <a:lnTo>
                  <a:pt x="1228467" y="6225"/>
                </a:lnTo>
                <a:lnTo>
                  <a:pt x="1187343" y="16733"/>
                </a:lnTo>
                <a:lnTo>
                  <a:pt x="1149181" y="33030"/>
                </a:lnTo>
                <a:lnTo>
                  <a:pt x="1114309" y="55757"/>
                </a:lnTo>
                <a:lnTo>
                  <a:pt x="1083056" y="85559"/>
                </a:lnTo>
                <a:lnTo>
                  <a:pt x="1053740" y="142270"/>
                </a:lnTo>
                <a:lnTo>
                  <a:pt x="1044139" y="180015"/>
                </a:lnTo>
                <a:lnTo>
                  <a:pt x="1037246" y="222818"/>
                </a:lnTo>
                <a:lnTo>
                  <a:pt x="1032564" y="269776"/>
                </a:lnTo>
                <a:lnTo>
                  <a:pt x="1029595" y="319990"/>
                </a:lnTo>
                <a:lnTo>
                  <a:pt x="1027842" y="372555"/>
                </a:lnTo>
                <a:lnTo>
                  <a:pt x="1026807" y="426572"/>
                </a:lnTo>
                <a:lnTo>
                  <a:pt x="1025994" y="481138"/>
                </a:lnTo>
                <a:lnTo>
                  <a:pt x="1024905" y="535352"/>
                </a:lnTo>
                <a:lnTo>
                  <a:pt x="1023041" y="588312"/>
                </a:lnTo>
                <a:lnTo>
                  <a:pt x="1019907" y="639116"/>
                </a:lnTo>
                <a:lnTo>
                  <a:pt x="1015005" y="686863"/>
                </a:lnTo>
                <a:lnTo>
                  <a:pt x="1007836" y="730651"/>
                </a:lnTo>
                <a:lnTo>
                  <a:pt x="997904" y="769578"/>
                </a:lnTo>
                <a:lnTo>
                  <a:pt x="967762" y="829244"/>
                </a:lnTo>
                <a:lnTo>
                  <a:pt x="920597" y="858646"/>
                </a:lnTo>
                <a:lnTo>
                  <a:pt x="894826" y="861755"/>
                </a:lnTo>
                <a:lnTo>
                  <a:pt x="866811" y="860958"/>
                </a:lnTo>
                <a:lnTo>
                  <a:pt x="804481" y="848385"/>
                </a:lnTo>
                <a:lnTo>
                  <a:pt x="734461" y="822418"/>
                </a:lnTo>
                <a:lnTo>
                  <a:pt x="696834" y="804876"/>
                </a:lnTo>
                <a:lnTo>
                  <a:pt x="657605" y="784544"/>
                </a:lnTo>
                <a:lnTo>
                  <a:pt x="616881" y="761607"/>
                </a:lnTo>
                <a:lnTo>
                  <a:pt x="574768" y="736251"/>
                </a:lnTo>
                <a:lnTo>
                  <a:pt x="531374" y="708663"/>
                </a:lnTo>
                <a:lnTo>
                  <a:pt x="486805" y="679028"/>
                </a:lnTo>
                <a:lnTo>
                  <a:pt x="441168" y="647533"/>
                </a:lnTo>
                <a:lnTo>
                  <a:pt x="394570" y="614363"/>
                </a:lnTo>
                <a:lnTo>
                  <a:pt x="347117" y="579705"/>
                </a:lnTo>
                <a:lnTo>
                  <a:pt x="298917" y="543744"/>
                </a:lnTo>
                <a:lnTo>
                  <a:pt x="250076" y="506667"/>
                </a:lnTo>
                <a:lnTo>
                  <a:pt x="200701" y="468660"/>
                </a:lnTo>
                <a:lnTo>
                  <a:pt x="150900" y="429908"/>
                </a:lnTo>
                <a:lnTo>
                  <a:pt x="100777" y="390598"/>
                </a:lnTo>
                <a:lnTo>
                  <a:pt x="50442" y="350916"/>
                </a:lnTo>
                <a:lnTo>
                  <a:pt x="0" y="311048"/>
                </a:lnTo>
              </a:path>
            </a:pathLst>
          </a:custGeom>
          <a:ln w="28575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757420" y="3197351"/>
            <a:ext cx="219710" cy="155575"/>
          </a:xfrm>
          <a:custGeom>
            <a:avLst/>
            <a:gdLst/>
            <a:ahLst/>
            <a:cxnLst/>
            <a:rect l="l" t="t" r="r" b="b"/>
            <a:pathLst>
              <a:path w="219709" h="155575">
                <a:moveTo>
                  <a:pt x="86080" y="0"/>
                </a:moveTo>
                <a:lnTo>
                  <a:pt x="0" y="28524"/>
                </a:lnTo>
                <a:lnTo>
                  <a:pt x="77597" y="59893"/>
                </a:lnTo>
                <a:lnTo>
                  <a:pt x="50914" y="69875"/>
                </a:lnTo>
                <a:lnTo>
                  <a:pt x="124879" y="99834"/>
                </a:lnTo>
                <a:lnTo>
                  <a:pt x="101841" y="106959"/>
                </a:lnTo>
                <a:lnTo>
                  <a:pt x="219456" y="155448"/>
                </a:lnTo>
                <a:lnTo>
                  <a:pt x="150342" y="92697"/>
                </a:lnTo>
                <a:lnTo>
                  <a:pt x="168529" y="86995"/>
                </a:lnTo>
                <a:lnTo>
                  <a:pt x="112750" y="49911"/>
                </a:lnTo>
                <a:lnTo>
                  <a:pt x="130937" y="44208"/>
                </a:lnTo>
                <a:lnTo>
                  <a:pt x="8608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758944" y="3198876"/>
            <a:ext cx="219710" cy="155575"/>
          </a:xfrm>
          <a:custGeom>
            <a:avLst/>
            <a:gdLst/>
            <a:ahLst/>
            <a:cxnLst/>
            <a:rect l="l" t="t" r="r" b="b"/>
            <a:pathLst>
              <a:path w="219709" h="155575">
                <a:moveTo>
                  <a:pt x="86080" y="0"/>
                </a:moveTo>
                <a:lnTo>
                  <a:pt x="0" y="28524"/>
                </a:lnTo>
                <a:lnTo>
                  <a:pt x="77597" y="59893"/>
                </a:lnTo>
                <a:lnTo>
                  <a:pt x="50914" y="69875"/>
                </a:lnTo>
                <a:lnTo>
                  <a:pt x="124879" y="99834"/>
                </a:lnTo>
                <a:lnTo>
                  <a:pt x="101841" y="106959"/>
                </a:lnTo>
                <a:lnTo>
                  <a:pt x="219456" y="155448"/>
                </a:lnTo>
                <a:lnTo>
                  <a:pt x="150342" y="92697"/>
                </a:lnTo>
                <a:lnTo>
                  <a:pt x="168529" y="86995"/>
                </a:lnTo>
                <a:lnTo>
                  <a:pt x="112750" y="49911"/>
                </a:lnTo>
                <a:lnTo>
                  <a:pt x="130937" y="44208"/>
                </a:lnTo>
                <a:lnTo>
                  <a:pt x="86080" y="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115814" y="3579876"/>
            <a:ext cx="457200" cy="109855"/>
          </a:xfrm>
          <a:custGeom>
            <a:avLst/>
            <a:gdLst/>
            <a:ahLst/>
            <a:cxnLst/>
            <a:rect l="l" t="t" r="r" b="b"/>
            <a:pathLst>
              <a:path w="457200" h="109854">
                <a:moveTo>
                  <a:pt x="106324" y="45478"/>
                </a:moveTo>
                <a:lnTo>
                  <a:pt x="0" y="109728"/>
                </a:lnTo>
                <a:lnTo>
                  <a:pt x="189611" y="105397"/>
                </a:lnTo>
                <a:lnTo>
                  <a:pt x="161507" y="85178"/>
                </a:lnTo>
                <a:lnTo>
                  <a:pt x="141770" y="85178"/>
                </a:lnTo>
                <a:lnTo>
                  <a:pt x="124040" y="72910"/>
                </a:lnTo>
                <a:lnTo>
                  <a:pt x="139511" y="69354"/>
                </a:lnTo>
                <a:lnTo>
                  <a:pt x="106324" y="45478"/>
                </a:lnTo>
                <a:close/>
              </a:path>
              <a:path w="457200" h="109854">
                <a:moveTo>
                  <a:pt x="156708" y="81726"/>
                </a:moveTo>
                <a:lnTo>
                  <a:pt x="141770" y="85178"/>
                </a:lnTo>
                <a:lnTo>
                  <a:pt x="161507" y="85178"/>
                </a:lnTo>
                <a:lnTo>
                  <a:pt x="156708" y="81726"/>
                </a:lnTo>
                <a:close/>
              </a:path>
              <a:path w="457200" h="109854">
                <a:moveTo>
                  <a:pt x="441248" y="0"/>
                </a:moveTo>
                <a:lnTo>
                  <a:pt x="139511" y="69354"/>
                </a:lnTo>
                <a:lnTo>
                  <a:pt x="156708" y="81726"/>
                </a:lnTo>
                <a:lnTo>
                  <a:pt x="457200" y="12268"/>
                </a:lnTo>
                <a:lnTo>
                  <a:pt x="441248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239855" y="3579876"/>
            <a:ext cx="333375" cy="85725"/>
          </a:xfrm>
          <a:custGeom>
            <a:avLst/>
            <a:gdLst/>
            <a:ahLst/>
            <a:cxnLst/>
            <a:rect l="l" t="t" r="r" b="b"/>
            <a:pathLst>
              <a:path w="333375" h="85725">
                <a:moveTo>
                  <a:pt x="317207" y="0"/>
                </a:moveTo>
                <a:lnTo>
                  <a:pt x="0" y="72910"/>
                </a:lnTo>
                <a:lnTo>
                  <a:pt x="17729" y="85178"/>
                </a:lnTo>
                <a:lnTo>
                  <a:pt x="333159" y="12268"/>
                </a:lnTo>
                <a:lnTo>
                  <a:pt x="317207" y="0"/>
                </a:lnTo>
                <a:close/>
              </a:path>
            </a:pathLst>
          </a:custGeom>
          <a:ln w="3175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115814" y="3625354"/>
            <a:ext cx="189865" cy="64769"/>
          </a:xfrm>
          <a:custGeom>
            <a:avLst/>
            <a:gdLst/>
            <a:ahLst/>
            <a:cxnLst/>
            <a:rect l="l" t="t" r="r" b="b"/>
            <a:pathLst>
              <a:path w="189864" h="64770">
                <a:moveTo>
                  <a:pt x="106324" y="0"/>
                </a:moveTo>
                <a:lnTo>
                  <a:pt x="0" y="64249"/>
                </a:lnTo>
                <a:lnTo>
                  <a:pt x="189611" y="59918"/>
                </a:lnTo>
                <a:lnTo>
                  <a:pt x="106324" y="0"/>
                </a:lnTo>
                <a:close/>
              </a:path>
            </a:pathLst>
          </a:custGeom>
          <a:ln w="3175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4875245" y="4242381"/>
            <a:ext cx="4368457" cy="2625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6120649" y="1088041"/>
            <a:ext cx="3003550" cy="1238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solidFill>
                  <a:srgbClr val="32946A"/>
                </a:solidFill>
                <a:latin typeface="Arial"/>
                <a:cs typeface="Arial"/>
              </a:rPr>
              <a:t>Implant</a:t>
            </a:r>
            <a:r>
              <a:rPr sz="3200" b="1" spc="-75" dirty="0">
                <a:solidFill>
                  <a:srgbClr val="32946A"/>
                </a:solidFill>
                <a:latin typeface="Arial"/>
                <a:cs typeface="Arial"/>
              </a:rPr>
              <a:t> BAN</a:t>
            </a:r>
            <a:endParaRPr sz="3200" dirty="0">
              <a:latin typeface="Arial"/>
              <a:cs typeface="Arial"/>
            </a:endParaRPr>
          </a:p>
          <a:p>
            <a:pPr marL="574040" marR="5080" indent="66675">
              <a:lnSpc>
                <a:spcPct val="100000"/>
              </a:lnSpc>
              <a:spcBef>
                <a:spcPts val="1460"/>
              </a:spcBef>
            </a:pP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Tele-control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Medical 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Equipment and</a:t>
            </a:r>
            <a:r>
              <a:rPr sz="1800" spc="-1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Devices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88719" y="2718816"/>
            <a:ext cx="7674863" cy="1831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182611" y="3957828"/>
            <a:ext cx="109855" cy="939165"/>
          </a:xfrm>
          <a:custGeom>
            <a:avLst/>
            <a:gdLst/>
            <a:ahLst/>
            <a:cxnLst/>
            <a:rect l="l" t="t" r="r" b="b"/>
            <a:pathLst>
              <a:path w="109854" h="939164">
                <a:moveTo>
                  <a:pt x="109727" y="0"/>
                </a:moveTo>
                <a:lnTo>
                  <a:pt x="0" y="103695"/>
                </a:lnTo>
                <a:lnTo>
                  <a:pt x="0" y="938784"/>
                </a:lnTo>
                <a:lnTo>
                  <a:pt x="109727" y="835088"/>
                </a:lnTo>
                <a:lnTo>
                  <a:pt x="10972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182611" y="3957828"/>
            <a:ext cx="109855" cy="939165"/>
          </a:xfrm>
          <a:custGeom>
            <a:avLst/>
            <a:gdLst/>
            <a:ahLst/>
            <a:cxnLst/>
            <a:rect l="l" t="t" r="r" b="b"/>
            <a:pathLst>
              <a:path w="109854" h="939164">
                <a:moveTo>
                  <a:pt x="109727" y="0"/>
                </a:moveTo>
                <a:lnTo>
                  <a:pt x="0" y="103695"/>
                </a:lnTo>
                <a:lnTo>
                  <a:pt x="0" y="938784"/>
                </a:lnTo>
                <a:lnTo>
                  <a:pt x="109727" y="835088"/>
                </a:lnTo>
                <a:lnTo>
                  <a:pt x="109727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6505956" y="3671328"/>
            <a:ext cx="765175" cy="304800"/>
          </a:xfrm>
          <a:custGeom>
            <a:avLst/>
            <a:gdLst/>
            <a:ahLst/>
            <a:cxnLst/>
            <a:rect l="l" t="t" r="r" b="b"/>
            <a:pathLst>
              <a:path w="765175" h="304800">
                <a:moveTo>
                  <a:pt x="0" y="0"/>
                </a:moveTo>
                <a:lnTo>
                  <a:pt x="765035" y="0"/>
                </a:lnTo>
                <a:lnTo>
                  <a:pt x="765035" y="304787"/>
                </a:lnTo>
                <a:lnTo>
                  <a:pt x="0" y="304787"/>
                </a:lnTo>
                <a:lnTo>
                  <a:pt x="0" y="0"/>
                </a:lnTo>
                <a:close/>
              </a:path>
            </a:pathLst>
          </a:custGeom>
          <a:solidFill>
            <a:srgbClr val="F1F9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281665" y="3649979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136"/>
                </a:lnTo>
              </a:path>
            </a:pathLst>
          </a:custGeom>
          <a:ln w="21348">
            <a:solidFill>
              <a:srgbClr val="C2C8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505956" y="3660654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5">
                <a:moveTo>
                  <a:pt x="0" y="0"/>
                </a:moveTo>
                <a:lnTo>
                  <a:pt x="786383" y="0"/>
                </a:lnTo>
              </a:path>
            </a:pathLst>
          </a:custGeom>
          <a:ln w="21348">
            <a:solidFill>
              <a:srgbClr val="F4FAC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6505956" y="3649979"/>
            <a:ext cx="786765" cy="326390"/>
          </a:xfrm>
          <a:custGeom>
            <a:avLst/>
            <a:gdLst/>
            <a:ahLst/>
            <a:cxnLst/>
            <a:rect l="l" t="t" r="r" b="b"/>
            <a:pathLst>
              <a:path w="786765" h="326389">
                <a:moveTo>
                  <a:pt x="0" y="21348"/>
                </a:moveTo>
                <a:lnTo>
                  <a:pt x="21348" y="0"/>
                </a:lnTo>
                <a:lnTo>
                  <a:pt x="786384" y="0"/>
                </a:lnTo>
                <a:lnTo>
                  <a:pt x="786384" y="304787"/>
                </a:lnTo>
                <a:lnTo>
                  <a:pt x="765035" y="326136"/>
                </a:lnTo>
                <a:lnTo>
                  <a:pt x="0" y="326136"/>
                </a:lnTo>
                <a:lnTo>
                  <a:pt x="0" y="21348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6505956" y="3649979"/>
            <a:ext cx="786765" cy="21590"/>
          </a:xfrm>
          <a:custGeom>
            <a:avLst/>
            <a:gdLst/>
            <a:ahLst/>
            <a:cxnLst/>
            <a:rect l="l" t="t" r="r" b="b"/>
            <a:pathLst>
              <a:path w="786765" h="21589">
                <a:moveTo>
                  <a:pt x="0" y="21348"/>
                </a:moveTo>
                <a:lnTo>
                  <a:pt x="765035" y="21348"/>
                </a:lnTo>
                <a:lnTo>
                  <a:pt x="786384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70991" y="3671328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87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384035" y="4046220"/>
            <a:ext cx="798830" cy="850900"/>
          </a:xfrm>
          <a:custGeom>
            <a:avLst/>
            <a:gdLst/>
            <a:ahLst/>
            <a:cxnLst/>
            <a:rect l="l" t="t" r="r" b="b"/>
            <a:pathLst>
              <a:path w="798829" h="850900">
                <a:moveTo>
                  <a:pt x="0" y="0"/>
                </a:moveTo>
                <a:lnTo>
                  <a:pt x="798576" y="0"/>
                </a:lnTo>
                <a:lnTo>
                  <a:pt x="798576" y="850391"/>
                </a:lnTo>
                <a:lnTo>
                  <a:pt x="0" y="85039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384035" y="4046220"/>
            <a:ext cx="798830" cy="850900"/>
          </a:xfrm>
          <a:custGeom>
            <a:avLst/>
            <a:gdLst/>
            <a:ahLst/>
            <a:cxnLst/>
            <a:rect l="l" t="t" r="r" b="b"/>
            <a:pathLst>
              <a:path w="798829" h="850900">
                <a:moveTo>
                  <a:pt x="0" y="0"/>
                </a:moveTo>
                <a:lnTo>
                  <a:pt x="798576" y="0"/>
                </a:lnTo>
                <a:lnTo>
                  <a:pt x="798576" y="850391"/>
                </a:lnTo>
                <a:lnTo>
                  <a:pt x="0" y="8503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6583680" y="4276344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6583680" y="4276344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614159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6656831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699504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742176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6784847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6626352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6641592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672071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6684264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6714743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6726935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6757416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6769607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6800088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6812280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6827519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6556247" y="4276344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6556247" y="4276344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6577583" y="4276344"/>
            <a:ext cx="15240" cy="70485"/>
          </a:xfrm>
          <a:custGeom>
            <a:avLst/>
            <a:gdLst/>
            <a:ahLst/>
            <a:cxnLst/>
            <a:rect l="l" t="t" r="r" b="b"/>
            <a:pathLst>
              <a:path w="15240" h="70485">
                <a:moveTo>
                  <a:pt x="0" y="70103"/>
                </a:moveTo>
                <a:lnTo>
                  <a:pt x="15240" y="70103"/>
                </a:lnTo>
                <a:lnTo>
                  <a:pt x="15240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571233" y="4269994"/>
            <a:ext cx="27940" cy="83185"/>
          </a:xfrm>
          <a:custGeom>
            <a:avLst/>
            <a:gdLst/>
            <a:ahLst/>
            <a:cxnLst/>
            <a:rect l="l" t="t" r="r" b="b"/>
            <a:pathLst>
              <a:path w="27940" h="83185">
                <a:moveTo>
                  <a:pt x="0" y="82803"/>
                </a:moveTo>
                <a:lnTo>
                  <a:pt x="27940" y="82803"/>
                </a:lnTo>
                <a:lnTo>
                  <a:pt x="27940" y="0"/>
                </a:lnTo>
                <a:lnTo>
                  <a:pt x="0" y="0"/>
                </a:lnTo>
                <a:lnTo>
                  <a:pt x="0" y="8280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7066788" y="4270247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914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066788" y="426389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18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928104" y="4248911"/>
            <a:ext cx="15240" cy="11620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0" y="115824"/>
                </a:moveTo>
                <a:lnTo>
                  <a:pt x="15240" y="115824"/>
                </a:lnTo>
                <a:lnTo>
                  <a:pt x="15240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921754" y="4242561"/>
            <a:ext cx="27940" cy="128905"/>
          </a:xfrm>
          <a:custGeom>
            <a:avLst/>
            <a:gdLst/>
            <a:ahLst/>
            <a:cxnLst/>
            <a:rect l="l" t="t" r="r" b="b"/>
            <a:pathLst>
              <a:path w="27940" h="128904">
                <a:moveTo>
                  <a:pt x="0" y="128524"/>
                </a:moveTo>
                <a:lnTo>
                  <a:pt x="27940" y="128524"/>
                </a:lnTo>
                <a:lnTo>
                  <a:pt x="27940" y="0"/>
                </a:lnTo>
                <a:lnTo>
                  <a:pt x="0" y="0"/>
                </a:lnTo>
                <a:lnTo>
                  <a:pt x="0" y="1285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943343" y="4285488"/>
            <a:ext cx="119380" cy="6350"/>
          </a:xfrm>
          <a:custGeom>
            <a:avLst/>
            <a:gdLst/>
            <a:ahLst/>
            <a:cxnLst/>
            <a:rect l="l" t="t" r="r" b="b"/>
            <a:pathLst>
              <a:path w="119379" h="6350">
                <a:moveTo>
                  <a:pt x="0" y="0"/>
                </a:moveTo>
                <a:lnTo>
                  <a:pt x="118872" y="6096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6943343" y="4309871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6943343" y="4331208"/>
            <a:ext cx="119380" cy="6350"/>
          </a:xfrm>
          <a:custGeom>
            <a:avLst/>
            <a:gdLst/>
            <a:ahLst/>
            <a:cxnLst/>
            <a:rect l="l" t="t" r="r" b="b"/>
            <a:pathLst>
              <a:path w="119379" h="6350">
                <a:moveTo>
                  <a:pt x="0" y="6095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498335" y="4300728"/>
            <a:ext cx="58419" cy="21590"/>
          </a:xfrm>
          <a:custGeom>
            <a:avLst/>
            <a:gdLst/>
            <a:ahLst/>
            <a:cxnLst/>
            <a:rect l="l" t="t" r="r" b="b"/>
            <a:pathLst>
              <a:path w="58420" h="21589">
                <a:moveTo>
                  <a:pt x="0" y="21336"/>
                </a:moveTo>
                <a:lnTo>
                  <a:pt x="57912" y="21336"/>
                </a:lnTo>
                <a:lnTo>
                  <a:pt x="57912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491985" y="4294378"/>
            <a:ext cx="71120" cy="34290"/>
          </a:xfrm>
          <a:custGeom>
            <a:avLst/>
            <a:gdLst/>
            <a:ahLst/>
            <a:cxnLst/>
            <a:rect l="l" t="t" r="r" b="b"/>
            <a:pathLst>
              <a:path w="71120" h="34289">
                <a:moveTo>
                  <a:pt x="0" y="34036"/>
                </a:moveTo>
                <a:lnTo>
                  <a:pt x="70612" y="34036"/>
                </a:lnTo>
                <a:lnTo>
                  <a:pt x="70612" y="0"/>
                </a:lnTo>
                <a:lnTo>
                  <a:pt x="0" y="0"/>
                </a:lnTo>
                <a:lnTo>
                  <a:pt x="0" y="3403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583680" y="4428744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6583680" y="4428744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614159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6656831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6699504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6742176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6784847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6626352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6641592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6672071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6684264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6714743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6726935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6757416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6769607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6800088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6812280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6827519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6556247" y="4428744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6556247" y="4428744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6577583" y="4428744"/>
            <a:ext cx="15240" cy="70485"/>
          </a:xfrm>
          <a:custGeom>
            <a:avLst/>
            <a:gdLst/>
            <a:ahLst/>
            <a:cxnLst/>
            <a:rect l="l" t="t" r="r" b="b"/>
            <a:pathLst>
              <a:path w="15240" h="70485">
                <a:moveTo>
                  <a:pt x="0" y="70103"/>
                </a:moveTo>
                <a:lnTo>
                  <a:pt x="15240" y="70103"/>
                </a:lnTo>
                <a:lnTo>
                  <a:pt x="15240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6571233" y="4422394"/>
            <a:ext cx="27940" cy="83185"/>
          </a:xfrm>
          <a:custGeom>
            <a:avLst/>
            <a:gdLst/>
            <a:ahLst/>
            <a:cxnLst/>
            <a:rect l="l" t="t" r="r" b="b"/>
            <a:pathLst>
              <a:path w="27940" h="83185">
                <a:moveTo>
                  <a:pt x="0" y="82803"/>
                </a:moveTo>
                <a:lnTo>
                  <a:pt x="27940" y="82803"/>
                </a:lnTo>
                <a:lnTo>
                  <a:pt x="27940" y="0"/>
                </a:lnTo>
                <a:lnTo>
                  <a:pt x="0" y="0"/>
                </a:lnTo>
                <a:lnTo>
                  <a:pt x="0" y="8280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7066788" y="4425696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9144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066788" y="4419346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51"/>
                </a:lnTo>
              </a:path>
            </a:pathLst>
          </a:custGeom>
          <a:ln w="218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6928104" y="4404359"/>
            <a:ext cx="15240" cy="11620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0" y="115824"/>
                </a:moveTo>
                <a:lnTo>
                  <a:pt x="15240" y="115824"/>
                </a:lnTo>
                <a:lnTo>
                  <a:pt x="15240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6921754" y="4398009"/>
            <a:ext cx="27940" cy="128905"/>
          </a:xfrm>
          <a:custGeom>
            <a:avLst/>
            <a:gdLst/>
            <a:ahLst/>
            <a:cxnLst/>
            <a:rect l="l" t="t" r="r" b="b"/>
            <a:pathLst>
              <a:path w="27940" h="128904">
                <a:moveTo>
                  <a:pt x="0" y="128524"/>
                </a:moveTo>
                <a:lnTo>
                  <a:pt x="27940" y="128524"/>
                </a:lnTo>
                <a:lnTo>
                  <a:pt x="27940" y="0"/>
                </a:lnTo>
                <a:lnTo>
                  <a:pt x="0" y="0"/>
                </a:lnTo>
                <a:lnTo>
                  <a:pt x="0" y="1285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6943343" y="4440935"/>
            <a:ext cx="119380" cy="3175"/>
          </a:xfrm>
          <a:custGeom>
            <a:avLst/>
            <a:gdLst/>
            <a:ahLst/>
            <a:cxnLst/>
            <a:rect l="l" t="t" r="r" b="b"/>
            <a:pathLst>
              <a:path w="119379" h="3175">
                <a:moveTo>
                  <a:pt x="0" y="0"/>
                </a:moveTo>
                <a:lnTo>
                  <a:pt x="118872" y="3048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6943343" y="446532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6943343" y="4486655"/>
            <a:ext cx="119380" cy="3175"/>
          </a:xfrm>
          <a:custGeom>
            <a:avLst/>
            <a:gdLst/>
            <a:ahLst/>
            <a:cxnLst/>
            <a:rect l="l" t="t" r="r" b="b"/>
            <a:pathLst>
              <a:path w="119379" h="3175">
                <a:moveTo>
                  <a:pt x="0" y="3048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6498335" y="4456176"/>
            <a:ext cx="58419" cy="18415"/>
          </a:xfrm>
          <a:custGeom>
            <a:avLst/>
            <a:gdLst/>
            <a:ahLst/>
            <a:cxnLst/>
            <a:rect l="l" t="t" r="r" b="b"/>
            <a:pathLst>
              <a:path w="58420" h="18414">
                <a:moveTo>
                  <a:pt x="0" y="18287"/>
                </a:moveTo>
                <a:lnTo>
                  <a:pt x="57912" y="18287"/>
                </a:lnTo>
                <a:lnTo>
                  <a:pt x="5791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6491985" y="4449826"/>
            <a:ext cx="71120" cy="31115"/>
          </a:xfrm>
          <a:custGeom>
            <a:avLst/>
            <a:gdLst/>
            <a:ahLst/>
            <a:cxnLst/>
            <a:rect l="l" t="t" r="r" b="b"/>
            <a:pathLst>
              <a:path w="71120" h="31114">
                <a:moveTo>
                  <a:pt x="0" y="30987"/>
                </a:moveTo>
                <a:lnTo>
                  <a:pt x="70612" y="30987"/>
                </a:lnTo>
                <a:lnTo>
                  <a:pt x="70612" y="0"/>
                </a:lnTo>
                <a:lnTo>
                  <a:pt x="0" y="0"/>
                </a:lnTo>
                <a:lnTo>
                  <a:pt x="0" y="3098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6583680" y="4584191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6583680" y="4584191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6614159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6656831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6699504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6742176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6784847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6626352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6641592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6672071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6684264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6714743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6726935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6757416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6769607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6800088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6812280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6827519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6556247" y="4584191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6556247" y="4584191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6577583" y="4584191"/>
            <a:ext cx="15240" cy="70485"/>
          </a:xfrm>
          <a:custGeom>
            <a:avLst/>
            <a:gdLst/>
            <a:ahLst/>
            <a:cxnLst/>
            <a:rect l="l" t="t" r="r" b="b"/>
            <a:pathLst>
              <a:path w="15240" h="70485">
                <a:moveTo>
                  <a:pt x="0" y="70103"/>
                </a:moveTo>
                <a:lnTo>
                  <a:pt x="15240" y="70103"/>
                </a:lnTo>
                <a:lnTo>
                  <a:pt x="15240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6571233" y="4577841"/>
            <a:ext cx="27940" cy="83185"/>
          </a:xfrm>
          <a:custGeom>
            <a:avLst/>
            <a:gdLst/>
            <a:ahLst/>
            <a:cxnLst/>
            <a:rect l="l" t="t" r="r" b="b"/>
            <a:pathLst>
              <a:path w="27940" h="83185">
                <a:moveTo>
                  <a:pt x="0" y="82803"/>
                </a:moveTo>
                <a:lnTo>
                  <a:pt x="27940" y="82803"/>
                </a:lnTo>
                <a:lnTo>
                  <a:pt x="27940" y="0"/>
                </a:lnTo>
                <a:lnTo>
                  <a:pt x="0" y="0"/>
                </a:lnTo>
                <a:lnTo>
                  <a:pt x="0" y="8280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7066788" y="457809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9144">
            <a:solidFill>
              <a:srgbClr val="FF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7066788" y="457174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99"/>
                </a:lnTo>
              </a:path>
            </a:pathLst>
          </a:custGeom>
          <a:ln w="218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6928104" y="4559808"/>
            <a:ext cx="15240" cy="11620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0" y="115824"/>
                </a:moveTo>
                <a:lnTo>
                  <a:pt x="15240" y="115824"/>
                </a:lnTo>
                <a:lnTo>
                  <a:pt x="15240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6921754" y="4553458"/>
            <a:ext cx="27940" cy="128905"/>
          </a:xfrm>
          <a:custGeom>
            <a:avLst/>
            <a:gdLst/>
            <a:ahLst/>
            <a:cxnLst/>
            <a:rect l="l" t="t" r="r" b="b"/>
            <a:pathLst>
              <a:path w="27940" h="128904">
                <a:moveTo>
                  <a:pt x="0" y="128524"/>
                </a:moveTo>
                <a:lnTo>
                  <a:pt x="27940" y="128524"/>
                </a:lnTo>
                <a:lnTo>
                  <a:pt x="27940" y="0"/>
                </a:lnTo>
                <a:lnTo>
                  <a:pt x="0" y="0"/>
                </a:lnTo>
                <a:lnTo>
                  <a:pt x="0" y="1285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6943343" y="4593335"/>
            <a:ext cx="119380" cy="6350"/>
          </a:xfrm>
          <a:custGeom>
            <a:avLst/>
            <a:gdLst/>
            <a:ahLst/>
            <a:cxnLst/>
            <a:rect l="l" t="t" r="r" b="b"/>
            <a:pathLst>
              <a:path w="119379" h="6350">
                <a:moveTo>
                  <a:pt x="0" y="0"/>
                </a:moveTo>
                <a:lnTo>
                  <a:pt x="118872" y="6096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6943343" y="4620767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6943343" y="4639055"/>
            <a:ext cx="119380" cy="6350"/>
          </a:xfrm>
          <a:custGeom>
            <a:avLst/>
            <a:gdLst/>
            <a:ahLst/>
            <a:cxnLst/>
            <a:rect l="l" t="t" r="r" b="b"/>
            <a:pathLst>
              <a:path w="119379" h="6350">
                <a:moveTo>
                  <a:pt x="0" y="6096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6498335" y="4608576"/>
            <a:ext cx="58419" cy="21590"/>
          </a:xfrm>
          <a:custGeom>
            <a:avLst/>
            <a:gdLst/>
            <a:ahLst/>
            <a:cxnLst/>
            <a:rect l="l" t="t" r="r" b="b"/>
            <a:pathLst>
              <a:path w="58420" h="21589">
                <a:moveTo>
                  <a:pt x="0" y="21336"/>
                </a:moveTo>
                <a:lnTo>
                  <a:pt x="57912" y="21336"/>
                </a:lnTo>
                <a:lnTo>
                  <a:pt x="57912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6491985" y="4602226"/>
            <a:ext cx="71120" cy="34290"/>
          </a:xfrm>
          <a:custGeom>
            <a:avLst/>
            <a:gdLst/>
            <a:ahLst/>
            <a:cxnLst/>
            <a:rect l="l" t="t" r="r" b="b"/>
            <a:pathLst>
              <a:path w="71120" h="34289">
                <a:moveTo>
                  <a:pt x="0" y="34036"/>
                </a:moveTo>
                <a:lnTo>
                  <a:pt x="70612" y="34036"/>
                </a:lnTo>
                <a:lnTo>
                  <a:pt x="70612" y="0"/>
                </a:lnTo>
                <a:lnTo>
                  <a:pt x="0" y="0"/>
                </a:lnTo>
                <a:lnTo>
                  <a:pt x="0" y="3403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6583680" y="4739640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4"/>
                </a:lnTo>
                <a:lnTo>
                  <a:pt x="0" y="70104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6583680" y="4739640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4"/>
                </a:lnTo>
                <a:lnTo>
                  <a:pt x="0" y="7010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6614159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6656831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6699504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6742176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6784847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6626352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6641592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6672071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6684264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6714743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6726935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6757416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6769607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6800088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6812280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6827519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6556247" y="4739640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2"/>
                </a:lnTo>
                <a:lnTo>
                  <a:pt x="6857" y="70104"/>
                </a:lnTo>
                <a:lnTo>
                  <a:pt x="27431" y="70104"/>
                </a:lnTo>
                <a:lnTo>
                  <a:pt x="27431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6556247" y="4739640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2"/>
                </a:lnTo>
                <a:lnTo>
                  <a:pt x="6857" y="70104"/>
                </a:lnTo>
                <a:lnTo>
                  <a:pt x="27431" y="70104"/>
                </a:lnTo>
                <a:lnTo>
                  <a:pt x="27431" y="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6577583" y="4739640"/>
            <a:ext cx="15240" cy="70485"/>
          </a:xfrm>
          <a:custGeom>
            <a:avLst/>
            <a:gdLst/>
            <a:ahLst/>
            <a:cxnLst/>
            <a:rect l="l" t="t" r="r" b="b"/>
            <a:pathLst>
              <a:path w="15240" h="70485">
                <a:moveTo>
                  <a:pt x="0" y="70104"/>
                </a:moveTo>
                <a:lnTo>
                  <a:pt x="15240" y="70104"/>
                </a:lnTo>
                <a:lnTo>
                  <a:pt x="15240" y="0"/>
                </a:lnTo>
                <a:lnTo>
                  <a:pt x="0" y="0"/>
                </a:lnTo>
                <a:lnTo>
                  <a:pt x="0" y="70104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6571233" y="4733290"/>
            <a:ext cx="27940" cy="83185"/>
          </a:xfrm>
          <a:custGeom>
            <a:avLst/>
            <a:gdLst/>
            <a:ahLst/>
            <a:cxnLst/>
            <a:rect l="l" t="t" r="r" b="b"/>
            <a:pathLst>
              <a:path w="27940" h="83185">
                <a:moveTo>
                  <a:pt x="0" y="82804"/>
                </a:moveTo>
                <a:lnTo>
                  <a:pt x="27940" y="82804"/>
                </a:lnTo>
                <a:lnTo>
                  <a:pt x="27940" y="0"/>
                </a:lnTo>
                <a:lnTo>
                  <a:pt x="0" y="0"/>
                </a:lnTo>
                <a:lnTo>
                  <a:pt x="0" y="8280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7066788" y="473354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9144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7066788" y="472719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99"/>
                </a:lnTo>
              </a:path>
            </a:pathLst>
          </a:custGeom>
          <a:ln w="218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6928104" y="4715255"/>
            <a:ext cx="15240" cy="113030"/>
          </a:xfrm>
          <a:custGeom>
            <a:avLst/>
            <a:gdLst/>
            <a:ahLst/>
            <a:cxnLst/>
            <a:rect l="l" t="t" r="r" b="b"/>
            <a:pathLst>
              <a:path w="15240" h="113029">
                <a:moveTo>
                  <a:pt x="0" y="112776"/>
                </a:moveTo>
                <a:lnTo>
                  <a:pt x="15240" y="112776"/>
                </a:lnTo>
                <a:lnTo>
                  <a:pt x="15240" y="0"/>
                </a:lnTo>
                <a:lnTo>
                  <a:pt x="0" y="0"/>
                </a:lnTo>
                <a:lnTo>
                  <a:pt x="0" y="11277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6921754" y="4708905"/>
            <a:ext cx="27940" cy="125730"/>
          </a:xfrm>
          <a:custGeom>
            <a:avLst/>
            <a:gdLst/>
            <a:ahLst/>
            <a:cxnLst/>
            <a:rect l="l" t="t" r="r" b="b"/>
            <a:pathLst>
              <a:path w="27940" h="125729">
                <a:moveTo>
                  <a:pt x="0" y="125476"/>
                </a:moveTo>
                <a:lnTo>
                  <a:pt x="27940" y="125476"/>
                </a:lnTo>
                <a:lnTo>
                  <a:pt x="27940" y="0"/>
                </a:lnTo>
                <a:lnTo>
                  <a:pt x="0" y="0"/>
                </a:lnTo>
                <a:lnTo>
                  <a:pt x="0" y="1254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6943343" y="4748784"/>
            <a:ext cx="119380" cy="3175"/>
          </a:xfrm>
          <a:custGeom>
            <a:avLst/>
            <a:gdLst/>
            <a:ahLst/>
            <a:cxnLst/>
            <a:rect l="l" t="t" r="r" b="b"/>
            <a:pathLst>
              <a:path w="119379" h="3175">
                <a:moveTo>
                  <a:pt x="0" y="0"/>
                </a:moveTo>
                <a:lnTo>
                  <a:pt x="118872" y="3048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6943343" y="4773167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6943343" y="4794503"/>
            <a:ext cx="119380" cy="3175"/>
          </a:xfrm>
          <a:custGeom>
            <a:avLst/>
            <a:gdLst/>
            <a:ahLst/>
            <a:cxnLst/>
            <a:rect l="l" t="t" r="r" b="b"/>
            <a:pathLst>
              <a:path w="119379" h="3175">
                <a:moveTo>
                  <a:pt x="0" y="3048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6498335" y="4764023"/>
            <a:ext cx="58419" cy="21590"/>
          </a:xfrm>
          <a:custGeom>
            <a:avLst/>
            <a:gdLst/>
            <a:ahLst/>
            <a:cxnLst/>
            <a:rect l="l" t="t" r="r" b="b"/>
            <a:pathLst>
              <a:path w="58420" h="21589">
                <a:moveTo>
                  <a:pt x="0" y="21336"/>
                </a:moveTo>
                <a:lnTo>
                  <a:pt x="57912" y="21336"/>
                </a:lnTo>
                <a:lnTo>
                  <a:pt x="57912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6491985" y="4757673"/>
            <a:ext cx="71120" cy="34290"/>
          </a:xfrm>
          <a:custGeom>
            <a:avLst/>
            <a:gdLst/>
            <a:ahLst/>
            <a:cxnLst/>
            <a:rect l="l" t="t" r="r" b="b"/>
            <a:pathLst>
              <a:path w="71120" h="34289">
                <a:moveTo>
                  <a:pt x="0" y="34036"/>
                </a:moveTo>
                <a:lnTo>
                  <a:pt x="70612" y="34036"/>
                </a:lnTo>
                <a:lnTo>
                  <a:pt x="70612" y="0"/>
                </a:lnTo>
                <a:lnTo>
                  <a:pt x="0" y="0"/>
                </a:lnTo>
                <a:lnTo>
                  <a:pt x="0" y="3403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7086600" y="425957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27431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7104888" y="4250439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4"/>
                </a:lnTo>
              </a:path>
            </a:pathLst>
          </a:custGeom>
          <a:ln w="9144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7072883" y="4250439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36576" y="0"/>
                </a:moveTo>
                <a:lnTo>
                  <a:pt x="9144" y="0"/>
                </a:lnTo>
                <a:lnTo>
                  <a:pt x="0" y="9144"/>
                </a:lnTo>
                <a:lnTo>
                  <a:pt x="27432" y="9144"/>
                </a:lnTo>
                <a:lnTo>
                  <a:pt x="36576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7072883" y="4250435"/>
            <a:ext cx="36830" cy="116205"/>
          </a:xfrm>
          <a:custGeom>
            <a:avLst/>
            <a:gdLst/>
            <a:ahLst/>
            <a:cxnLst/>
            <a:rect l="l" t="t" r="r" b="b"/>
            <a:pathLst>
              <a:path w="36829" h="116204">
                <a:moveTo>
                  <a:pt x="0" y="9143"/>
                </a:moveTo>
                <a:lnTo>
                  <a:pt x="9144" y="0"/>
                </a:lnTo>
                <a:lnTo>
                  <a:pt x="36576" y="0"/>
                </a:lnTo>
                <a:lnTo>
                  <a:pt x="36576" y="106679"/>
                </a:lnTo>
                <a:lnTo>
                  <a:pt x="27432" y="115823"/>
                </a:lnTo>
                <a:lnTo>
                  <a:pt x="0" y="115823"/>
                </a:lnTo>
                <a:lnTo>
                  <a:pt x="0" y="9143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7072883" y="4250435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0" y="9143"/>
                </a:moveTo>
                <a:lnTo>
                  <a:pt x="27432" y="9143"/>
                </a:lnTo>
                <a:lnTo>
                  <a:pt x="36576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7100316" y="425957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7086600" y="441502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27431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7104888" y="4405887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4"/>
                </a:lnTo>
              </a:path>
            </a:pathLst>
          </a:custGeom>
          <a:ln w="9144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7072883" y="4405887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36576" y="0"/>
                </a:moveTo>
                <a:lnTo>
                  <a:pt x="9144" y="0"/>
                </a:lnTo>
                <a:lnTo>
                  <a:pt x="0" y="9144"/>
                </a:lnTo>
                <a:lnTo>
                  <a:pt x="27432" y="9144"/>
                </a:lnTo>
                <a:lnTo>
                  <a:pt x="36576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7072883" y="4405884"/>
            <a:ext cx="36830" cy="116205"/>
          </a:xfrm>
          <a:custGeom>
            <a:avLst/>
            <a:gdLst/>
            <a:ahLst/>
            <a:cxnLst/>
            <a:rect l="l" t="t" r="r" b="b"/>
            <a:pathLst>
              <a:path w="36829" h="116204">
                <a:moveTo>
                  <a:pt x="0" y="9144"/>
                </a:moveTo>
                <a:lnTo>
                  <a:pt x="9144" y="0"/>
                </a:lnTo>
                <a:lnTo>
                  <a:pt x="36576" y="0"/>
                </a:lnTo>
                <a:lnTo>
                  <a:pt x="36576" y="106680"/>
                </a:lnTo>
                <a:lnTo>
                  <a:pt x="27432" y="115824"/>
                </a:lnTo>
                <a:lnTo>
                  <a:pt x="0" y="115824"/>
                </a:lnTo>
                <a:lnTo>
                  <a:pt x="0" y="9144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7072883" y="4405884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0" y="9144"/>
                </a:moveTo>
                <a:lnTo>
                  <a:pt x="27432" y="9144"/>
                </a:lnTo>
                <a:lnTo>
                  <a:pt x="36576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7100316" y="441502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7086600" y="457047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27431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7104888" y="4561335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4"/>
                </a:lnTo>
              </a:path>
            </a:pathLst>
          </a:custGeom>
          <a:ln w="9144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7072883" y="4561335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36576" y="0"/>
                </a:moveTo>
                <a:lnTo>
                  <a:pt x="9144" y="0"/>
                </a:lnTo>
                <a:lnTo>
                  <a:pt x="0" y="9144"/>
                </a:lnTo>
                <a:lnTo>
                  <a:pt x="27432" y="9144"/>
                </a:lnTo>
                <a:lnTo>
                  <a:pt x="36576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7072883" y="4561332"/>
            <a:ext cx="36830" cy="116205"/>
          </a:xfrm>
          <a:custGeom>
            <a:avLst/>
            <a:gdLst/>
            <a:ahLst/>
            <a:cxnLst/>
            <a:rect l="l" t="t" r="r" b="b"/>
            <a:pathLst>
              <a:path w="36829" h="116204">
                <a:moveTo>
                  <a:pt x="0" y="9144"/>
                </a:moveTo>
                <a:lnTo>
                  <a:pt x="9144" y="0"/>
                </a:lnTo>
                <a:lnTo>
                  <a:pt x="36576" y="0"/>
                </a:lnTo>
                <a:lnTo>
                  <a:pt x="36576" y="106680"/>
                </a:lnTo>
                <a:lnTo>
                  <a:pt x="27432" y="115824"/>
                </a:lnTo>
                <a:lnTo>
                  <a:pt x="0" y="115824"/>
                </a:lnTo>
                <a:lnTo>
                  <a:pt x="0" y="9144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7072883" y="4561332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0" y="9144"/>
                </a:moveTo>
                <a:lnTo>
                  <a:pt x="27432" y="9144"/>
                </a:lnTo>
                <a:lnTo>
                  <a:pt x="36576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7100316" y="457047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7086600" y="4725923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1"/>
                </a:lnTo>
              </a:path>
            </a:pathLst>
          </a:custGeom>
          <a:ln w="27431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7104888" y="4716783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63"/>
                </a:lnTo>
              </a:path>
            </a:pathLst>
          </a:custGeom>
          <a:ln w="9144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7072883" y="4716783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36576" y="0"/>
                </a:moveTo>
                <a:lnTo>
                  <a:pt x="9144" y="0"/>
                </a:lnTo>
                <a:lnTo>
                  <a:pt x="0" y="9143"/>
                </a:lnTo>
                <a:lnTo>
                  <a:pt x="27432" y="9143"/>
                </a:lnTo>
                <a:lnTo>
                  <a:pt x="36576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7072883" y="4716779"/>
            <a:ext cx="36830" cy="113030"/>
          </a:xfrm>
          <a:custGeom>
            <a:avLst/>
            <a:gdLst/>
            <a:ahLst/>
            <a:cxnLst/>
            <a:rect l="l" t="t" r="r" b="b"/>
            <a:pathLst>
              <a:path w="36829" h="113029">
                <a:moveTo>
                  <a:pt x="0" y="9144"/>
                </a:moveTo>
                <a:lnTo>
                  <a:pt x="9144" y="0"/>
                </a:lnTo>
                <a:lnTo>
                  <a:pt x="36576" y="0"/>
                </a:lnTo>
                <a:lnTo>
                  <a:pt x="36576" y="103632"/>
                </a:lnTo>
                <a:lnTo>
                  <a:pt x="27432" y="112776"/>
                </a:lnTo>
                <a:lnTo>
                  <a:pt x="0" y="112776"/>
                </a:lnTo>
                <a:lnTo>
                  <a:pt x="0" y="9144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7072883" y="4716779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0" y="9144"/>
                </a:moveTo>
                <a:lnTo>
                  <a:pt x="27432" y="9144"/>
                </a:lnTo>
                <a:lnTo>
                  <a:pt x="36576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7100316" y="4725923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6627876" y="4145660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>
                <a:moveTo>
                  <a:pt x="0" y="0"/>
                </a:moveTo>
                <a:lnTo>
                  <a:pt x="325374" y="0"/>
                </a:lnTo>
              </a:path>
            </a:pathLst>
          </a:custGeom>
          <a:ln w="5715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6953250" y="4098035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19050" y="0"/>
                </a:moveTo>
                <a:lnTo>
                  <a:pt x="0" y="19050"/>
                </a:lnTo>
                <a:lnTo>
                  <a:pt x="0" y="76200"/>
                </a:lnTo>
                <a:lnTo>
                  <a:pt x="19050" y="57150"/>
                </a:lnTo>
                <a:lnTo>
                  <a:pt x="19050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6627876" y="410756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19050">
            <a:solidFill>
              <a:srgbClr val="32D6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6627876" y="4098035"/>
            <a:ext cx="344805" cy="76200"/>
          </a:xfrm>
          <a:custGeom>
            <a:avLst/>
            <a:gdLst/>
            <a:ahLst/>
            <a:cxnLst/>
            <a:rect l="l" t="t" r="r" b="b"/>
            <a:pathLst>
              <a:path w="344804" h="76200">
                <a:moveTo>
                  <a:pt x="0" y="19050"/>
                </a:moveTo>
                <a:lnTo>
                  <a:pt x="19050" y="0"/>
                </a:lnTo>
                <a:lnTo>
                  <a:pt x="344424" y="0"/>
                </a:lnTo>
                <a:lnTo>
                  <a:pt x="344424" y="57150"/>
                </a:lnTo>
                <a:lnTo>
                  <a:pt x="325374" y="76200"/>
                </a:lnTo>
                <a:lnTo>
                  <a:pt x="0" y="76200"/>
                </a:lnTo>
                <a:lnTo>
                  <a:pt x="0" y="1905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6627876" y="4098035"/>
            <a:ext cx="344805" cy="19050"/>
          </a:xfrm>
          <a:custGeom>
            <a:avLst/>
            <a:gdLst/>
            <a:ahLst/>
            <a:cxnLst/>
            <a:rect l="l" t="t" r="r" b="b"/>
            <a:pathLst>
              <a:path w="344804" h="19050">
                <a:moveTo>
                  <a:pt x="0" y="19050"/>
                </a:moveTo>
                <a:lnTo>
                  <a:pt x="325374" y="19050"/>
                </a:lnTo>
                <a:lnTo>
                  <a:pt x="344424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6953250" y="411708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6627876" y="4221860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>
                <a:moveTo>
                  <a:pt x="0" y="0"/>
                </a:moveTo>
                <a:lnTo>
                  <a:pt x="325374" y="0"/>
                </a:lnTo>
              </a:path>
            </a:pathLst>
          </a:custGeom>
          <a:ln w="5715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6953250" y="4174235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19050" y="0"/>
                </a:moveTo>
                <a:lnTo>
                  <a:pt x="0" y="19050"/>
                </a:lnTo>
                <a:lnTo>
                  <a:pt x="0" y="76200"/>
                </a:lnTo>
                <a:lnTo>
                  <a:pt x="19050" y="57150"/>
                </a:lnTo>
                <a:lnTo>
                  <a:pt x="19050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6627876" y="418376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19050">
            <a:solidFill>
              <a:srgbClr val="32D6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6627876" y="4174235"/>
            <a:ext cx="344805" cy="76200"/>
          </a:xfrm>
          <a:custGeom>
            <a:avLst/>
            <a:gdLst/>
            <a:ahLst/>
            <a:cxnLst/>
            <a:rect l="l" t="t" r="r" b="b"/>
            <a:pathLst>
              <a:path w="344804" h="76200">
                <a:moveTo>
                  <a:pt x="0" y="19050"/>
                </a:moveTo>
                <a:lnTo>
                  <a:pt x="19050" y="0"/>
                </a:lnTo>
                <a:lnTo>
                  <a:pt x="344424" y="0"/>
                </a:lnTo>
                <a:lnTo>
                  <a:pt x="344424" y="57150"/>
                </a:lnTo>
                <a:lnTo>
                  <a:pt x="325374" y="76200"/>
                </a:lnTo>
                <a:lnTo>
                  <a:pt x="0" y="76200"/>
                </a:lnTo>
                <a:lnTo>
                  <a:pt x="0" y="1905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6627876" y="4174235"/>
            <a:ext cx="344805" cy="19050"/>
          </a:xfrm>
          <a:custGeom>
            <a:avLst/>
            <a:gdLst/>
            <a:ahLst/>
            <a:cxnLst/>
            <a:rect l="l" t="t" r="r" b="b"/>
            <a:pathLst>
              <a:path w="344804" h="19050">
                <a:moveTo>
                  <a:pt x="0" y="19050"/>
                </a:moveTo>
                <a:lnTo>
                  <a:pt x="325374" y="19050"/>
                </a:lnTo>
                <a:lnTo>
                  <a:pt x="344424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6953250" y="419328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6384035" y="4042740"/>
            <a:ext cx="793115" cy="31115"/>
          </a:xfrm>
          <a:custGeom>
            <a:avLst/>
            <a:gdLst/>
            <a:ahLst/>
            <a:cxnLst/>
            <a:rect l="l" t="t" r="r" b="b"/>
            <a:pathLst>
              <a:path w="793115" h="31114">
                <a:moveTo>
                  <a:pt x="0" y="30911"/>
                </a:moveTo>
                <a:lnTo>
                  <a:pt x="792911" y="30911"/>
                </a:lnTo>
                <a:lnTo>
                  <a:pt x="792911" y="0"/>
                </a:lnTo>
                <a:lnTo>
                  <a:pt x="0" y="0"/>
                </a:lnTo>
                <a:lnTo>
                  <a:pt x="0" y="30911"/>
                </a:lnTo>
                <a:close/>
              </a:path>
            </a:pathLst>
          </a:custGeom>
          <a:solidFill>
            <a:srgbClr val="F1F9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7176950" y="3927345"/>
            <a:ext cx="115570" cy="146685"/>
          </a:xfrm>
          <a:custGeom>
            <a:avLst/>
            <a:gdLst/>
            <a:ahLst/>
            <a:cxnLst/>
            <a:rect l="l" t="t" r="r" b="b"/>
            <a:pathLst>
              <a:path w="115570" h="146685">
                <a:moveTo>
                  <a:pt x="115392" y="0"/>
                </a:moveTo>
                <a:lnTo>
                  <a:pt x="0" y="115392"/>
                </a:lnTo>
                <a:lnTo>
                  <a:pt x="0" y="146304"/>
                </a:lnTo>
                <a:lnTo>
                  <a:pt x="115392" y="30911"/>
                </a:lnTo>
                <a:lnTo>
                  <a:pt x="115392" y="0"/>
                </a:lnTo>
                <a:close/>
              </a:path>
            </a:pathLst>
          </a:custGeom>
          <a:solidFill>
            <a:srgbClr val="C2C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6384035" y="3927345"/>
            <a:ext cx="908685" cy="115570"/>
          </a:xfrm>
          <a:custGeom>
            <a:avLst/>
            <a:gdLst/>
            <a:ahLst/>
            <a:cxnLst/>
            <a:rect l="l" t="t" r="r" b="b"/>
            <a:pathLst>
              <a:path w="908684" h="115570">
                <a:moveTo>
                  <a:pt x="908304" y="0"/>
                </a:moveTo>
                <a:lnTo>
                  <a:pt x="115392" y="0"/>
                </a:lnTo>
                <a:lnTo>
                  <a:pt x="0" y="115392"/>
                </a:lnTo>
                <a:lnTo>
                  <a:pt x="792911" y="115392"/>
                </a:lnTo>
                <a:lnTo>
                  <a:pt x="908304" y="0"/>
                </a:lnTo>
                <a:close/>
              </a:path>
            </a:pathLst>
          </a:custGeom>
          <a:solidFill>
            <a:srgbClr val="F4FA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6384035" y="3927345"/>
            <a:ext cx="908685" cy="146685"/>
          </a:xfrm>
          <a:custGeom>
            <a:avLst/>
            <a:gdLst/>
            <a:ahLst/>
            <a:cxnLst/>
            <a:rect l="l" t="t" r="r" b="b"/>
            <a:pathLst>
              <a:path w="908684" h="146685">
                <a:moveTo>
                  <a:pt x="0" y="115392"/>
                </a:moveTo>
                <a:lnTo>
                  <a:pt x="115392" y="0"/>
                </a:lnTo>
                <a:lnTo>
                  <a:pt x="908304" y="0"/>
                </a:lnTo>
                <a:lnTo>
                  <a:pt x="908304" y="30911"/>
                </a:lnTo>
                <a:lnTo>
                  <a:pt x="792911" y="146304"/>
                </a:lnTo>
                <a:lnTo>
                  <a:pt x="0" y="146304"/>
                </a:lnTo>
                <a:lnTo>
                  <a:pt x="0" y="115392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6384035" y="3927345"/>
            <a:ext cx="908685" cy="115570"/>
          </a:xfrm>
          <a:custGeom>
            <a:avLst/>
            <a:gdLst/>
            <a:ahLst/>
            <a:cxnLst/>
            <a:rect l="l" t="t" r="r" b="b"/>
            <a:pathLst>
              <a:path w="908684" h="115570">
                <a:moveTo>
                  <a:pt x="0" y="115392"/>
                </a:moveTo>
                <a:lnTo>
                  <a:pt x="792911" y="115392"/>
                </a:lnTo>
                <a:lnTo>
                  <a:pt x="908304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7176947" y="4042737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91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6569964" y="3777996"/>
            <a:ext cx="152400" cy="146685"/>
          </a:xfrm>
          <a:custGeom>
            <a:avLst/>
            <a:gdLst/>
            <a:ahLst/>
            <a:cxnLst/>
            <a:rect l="l" t="t" r="r" b="b"/>
            <a:pathLst>
              <a:path w="152400" h="146685">
                <a:moveTo>
                  <a:pt x="0" y="0"/>
                </a:moveTo>
                <a:lnTo>
                  <a:pt x="152400" y="0"/>
                </a:lnTo>
                <a:lnTo>
                  <a:pt x="152400" y="146303"/>
                </a:lnTo>
                <a:lnTo>
                  <a:pt x="0" y="146303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6569964" y="3777996"/>
            <a:ext cx="152400" cy="146685"/>
          </a:xfrm>
          <a:custGeom>
            <a:avLst/>
            <a:gdLst/>
            <a:ahLst/>
            <a:cxnLst/>
            <a:rect l="l" t="t" r="r" b="b"/>
            <a:pathLst>
              <a:path w="152400" h="146685">
                <a:moveTo>
                  <a:pt x="0" y="0"/>
                </a:moveTo>
                <a:lnTo>
                  <a:pt x="152400" y="0"/>
                </a:lnTo>
                <a:lnTo>
                  <a:pt x="152400" y="146303"/>
                </a:lnTo>
                <a:lnTo>
                  <a:pt x="0" y="14630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6591300" y="3799332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488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6591300" y="385114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6591300" y="3802383"/>
            <a:ext cx="100965" cy="74295"/>
          </a:xfrm>
          <a:custGeom>
            <a:avLst/>
            <a:gdLst/>
            <a:ahLst/>
            <a:cxnLst/>
            <a:rect l="l" t="t" r="r" b="b"/>
            <a:pathLst>
              <a:path w="100965" h="74295">
                <a:moveTo>
                  <a:pt x="0" y="14744"/>
                </a:moveTo>
                <a:lnTo>
                  <a:pt x="7543" y="15976"/>
                </a:lnTo>
                <a:lnTo>
                  <a:pt x="15087" y="17208"/>
                </a:lnTo>
                <a:lnTo>
                  <a:pt x="20116" y="14744"/>
                </a:lnTo>
                <a:lnTo>
                  <a:pt x="25146" y="12280"/>
                </a:lnTo>
                <a:lnTo>
                  <a:pt x="26822" y="0"/>
                </a:lnTo>
                <a:lnTo>
                  <a:pt x="30175" y="0"/>
                </a:lnTo>
                <a:lnTo>
                  <a:pt x="33528" y="0"/>
                </a:lnTo>
                <a:lnTo>
                  <a:pt x="33528" y="2451"/>
                </a:lnTo>
                <a:lnTo>
                  <a:pt x="40233" y="14744"/>
                </a:lnTo>
                <a:lnTo>
                  <a:pt x="46598" y="28803"/>
                </a:lnTo>
                <a:lnTo>
                  <a:pt x="54692" y="47931"/>
                </a:lnTo>
                <a:lnTo>
                  <a:pt x="63100" y="65213"/>
                </a:lnTo>
                <a:lnTo>
                  <a:pt x="70408" y="73736"/>
                </a:lnTo>
                <a:lnTo>
                  <a:pt x="76380" y="68899"/>
                </a:lnTo>
                <a:lnTo>
                  <a:pt x="81724" y="55303"/>
                </a:lnTo>
                <a:lnTo>
                  <a:pt x="86439" y="39862"/>
                </a:lnTo>
                <a:lnTo>
                  <a:pt x="90525" y="29489"/>
                </a:lnTo>
                <a:lnTo>
                  <a:pt x="95554" y="22123"/>
                </a:lnTo>
                <a:lnTo>
                  <a:pt x="98069" y="25806"/>
                </a:lnTo>
                <a:lnTo>
                  <a:pt x="100584" y="29489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6944868" y="3572255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2743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6944868" y="3558540"/>
            <a:ext cx="119380" cy="27940"/>
          </a:xfrm>
          <a:custGeom>
            <a:avLst/>
            <a:gdLst/>
            <a:ahLst/>
            <a:cxnLst/>
            <a:rect l="l" t="t" r="r" b="b"/>
            <a:pathLst>
              <a:path w="119379" h="27939">
                <a:moveTo>
                  <a:pt x="0" y="0"/>
                </a:moveTo>
                <a:lnTo>
                  <a:pt x="118872" y="0"/>
                </a:lnTo>
                <a:lnTo>
                  <a:pt x="118872" y="27432"/>
                </a:lnTo>
                <a:lnTo>
                  <a:pt x="0" y="274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6944868" y="3777996"/>
            <a:ext cx="119380" cy="30480"/>
          </a:xfrm>
          <a:custGeom>
            <a:avLst/>
            <a:gdLst/>
            <a:ahLst/>
            <a:cxnLst/>
            <a:rect l="l" t="t" r="r" b="b"/>
            <a:pathLst>
              <a:path w="119379" h="30479">
                <a:moveTo>
                  <a:pt x="0" y="30479"/>
                </a:moveTo>
                <a:lnTo>
                  <a:pt x="118872" y="30479"/>
                </a:lnTo>
                <a:lnTo>
                  <a:pt x="118872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6944868" y="3777996"/>
            <a:ext cx="119380" cy="30480"/>
          </a:xfrm>
          <a:custGeom>
            <a:avLst/>
            <a:gdLst/>
            <a:ahLst/>
            <a:cxnLst/>
            <a:rect l="l" t="t" r="r" b="b"/>
            <a:pathLst>
              <a:path w="119379" h="30479">
                <a:moveTo>
                  <a:pt x="0" y="0"/>
                </a:moveTo>
                <a:lnTo>
                  <a:pt x="118872" y="0"/>
                </a:lnTo>
                <a:lnTo>
                  <a:pt x="11887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6944868" y="3811523"/>
            <a:ext cx="119380" cy="27940"/>
          </a:xfrm>
          <a:custGeom>
            <a:avLst/>
            <a:gdLst/>
            <a:ahLst/>
            <a:cxnLst/>
            <a:rect l="l" t="t" r="r" b="b"/>
            <a:pathLst>
              <a:path w="119379" h="27939">
                <a:moveTo>
                  <a:pt x="0" y="27431"/>
                </a:moveTo>
                <a:lnTo>
                  <a:pt x="118872" y="27431"/>
                </a:lnTo>
                <a:lnTo>
                  <a:pt x="118872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6944868" y="3811523"/>
            <a:ext cx="119380" cy="27940"/>
          </a:xfrm>
          <a:custGeom>
            <a:avLst/>
            <a:gdLst/>
            <a:ahLst/>
            <a:cxnLst/>
            <a:rect l="l" t="t" r="r" b="b"/>
            <a:pathLst>
              <a:path w="119379" h="27939">
                <a:moveTo>
                  <a:pt x="0" y="0"/>
                </a:moveTo>
                <a:lnTo>
                  <a:pt x="118872" y="0"/>
                </a:lnTo>
                <a:lnTo>
                  <a:pt x="118872" y="27431"/>
                </a:lnTo>
                <a:lnTo>
                  <a:pt x="0" y="2743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6944868" y="3838955"/>
            <a:ext cx="119380" cy="30480"/>
          </a:xfrm>
          <a:custGeom>
            <a:avLst/>
            <a:gdLst/>
            <a:ahLst/>
            <a:cxnLst/>
            <a:rect l="l" t="t" r="r" b="b"/>
            <a:pathLst>
              <a:path w="119379" h="30479">
                <a:moveTo>
                  <a:pt x="0" y="30479"/>
                </a:moveTo>
                <a:lnTo>
                  <a:pt x="118872" y="30479"/>
                </a:lnTo>
                <a:lnTo>
                  <a:pt x="118872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6944868" y="3838955"/>
            <a:ext cx="119380" cy="30480"/>
          </a:xfrm>
          <a:custGeom>
            <a:avLst/>
            <a:gdLst/>
            <a:ahLst/>
            <a:cxnLst/>
            <a:rect l="l" t="t" r="r" b="b"/>
            <a:pathLst>
              <a:path w="119379" h="30479">
                <a:moveTo>
                  <a:pt x="0" y="0"/>
                </a:moveTo>
                <a:lnTo>
                  <a:pt x="118872" y="0"/>
                </a:lnTo>
                <a:lnTo>
                  <a:pt x="11887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6536435" y="3957828"/>
            <a:ext cx="241300" cy="58419"/>
          </a:xfrm>
          <a:custGeom>
            <a:avLst/>
            <a:gdLst/>
            <a:ahLst/>
            <a:cxnLst/>
            <a:rect l="l" t="t" r="r" b="b"/>
            <a:pathLst>
              <a:path w="241300" h="58420">
                <a:moveTo>
                  <a:pt x="240792" y="0"/>
                </a:moveTo>
                <a:lnTo>
                  <a:pt x="55016" y="0"/>
                </a:lnTo>
                <a:lnTo>
                  <a:pt x="0" y="57912"/>
                </a:lnTo>
                <a:lnTo>
                  <a:pt x="185775" y="57912"/>
                </a:lnTo>
                <a:lnTo>
                  <a:pt x="240792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6536435" y="3957828"/>
            <a:ext cx="241300" cy="58419"/>
          </a:xfrm>
          <a:custGeom>
            <a:avLst/>
            <a:gdLst/>
            <a:ahLst/>
            <a:cxnLst/>
            <a:rect l="l" t="t" r="r" b="b"/>
            <a:pathLst>
              <a:path w="241300" h="58420">
                <a:moveTo>
                  <a:pt x="0" y="57912"/>
                </a:moveTo>
                <a:lnTo>
                  <a:pt x="55016" y="0"/>
                </a:lnTo>
                <a:lnTo>
                  <a:pt x="240792" y="0"/>
                </a:lnTo>
                <a:lnTo>
                  <a:pt x="185775" y="57912"/>
                </a:lnTo>
                <a:lnTo>
                  <a:pt x="0" y="57912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6807707" y="3957828"/>
            <a:ext cx="243840" cy="58419"/>
          </a:xfrm>
          <a:custGeom>
            <a:avLst/>
            <a:gdLst/>
            <a:ahLst/>
            <a:cxnLst/>
            <a:rect l="l" t="t" r="r" b="b"/>
            <a:pathLst>
              <a:path w="243840" h="58420">
                <a:moveTo>
                  <a:pt x="243840" y="0"/>
                </a:moveTo>
                <a:lnTo>
                  <a:pt x="55384" y="0"/>
                </a:lnTo>
                <a:lnTo>
                  <a:pt x="0" y="57912"/>
                </a:lnTo>
                <a:lnTo>
                  <a:pt x="188455" y="57912"/>
                </a:lnTo>
                <a:lnTo>
                  <a:pt x="24384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6807707" y="3957828"/>
            <a:ext cx="243840" cy="58419"/>
          </a:xfrm>
          <a:custGeom>
            <a:avLst/>
            <a:gdLst/>
            <a:ahLst/>
            <a:cxnLst/>
            <a:rect l="l" t="t" r="r" b="b"/>
            <a:pathLst>
              <a:path w="243840" h="58420">
                <a:moveTo>
                  <a:pt x="0" y="57912"/>
                </a:moveTo>
                <a:lnTo>
                  <a:pt x="55384" y="0"/>
                </a:lnTo>
                <a:lnTo>
                  <a:pt x="243840" y="0"/>
                </a:lnTo>
                <a:lnTo>
                  <a:pt x="188455" y="57912"/>
                </a:lnTo>
                <a:lnTo>
                  <a:pt x="0" y="57912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6566916" y="395782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5791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6597395" y="395782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5791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6624828" y="3957828"/>
            <a:ext cx="60960" cy="58419"/>
          </a:xfrm>
          <a:custGeom>
            <a:avLst/>
            <a:gdLst/>
            <a:ahLst/>
            <a:cxnLst/>
            <a:rect l="l" t="t" r="r" b="b"/>
            <a:pathLst>
              <a:path w="60959" h="58420">
                <a:moveTo>
                  <a:pt x="60959" y="0"/>
                </a:moveTo>
                <a:lnTo>
                  <a:pt x="0" y="5791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6655307" y="3957828"/>
            <a:ext cx="64135" cy="58419"/>
          </a:xfrm>
          <a:custGeom>
            <a:avLst/>
            <a:gdLst/>
            <a:ahLst/>
            <a:cxnLst/>
            <a:rect l="l" t="t" r="r" b="b"/>
            <a:pathLst>
              <a:path w="64134" h="58420">
                <a:moveTo>
                  <a:pt x="64007" y="0"/>
                </a:moveTo>
                <a:lnTo>
                  <a:pt x="0" y="5791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6685788" y="3957828"/>
            <a:ext cx="64135" cy="58419"/>
          </a:xfrm>
          <a:custGeom>
            <a:avLst/>
            <a:gdLst/>
            <a:ahLst/>
            <a:cxnLst/>
            <a:rect l="l" t="t" r="r" b="b"/>
            <a:pathLst>
              <a:path w="64134" h="58420">
                <a:moveTo>
                  <a:pt x="64007" y="0"/>
                </a:moveTo>
                <a:lnTo>
                  <a:pt x="0" y="5791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6566916" y="3988308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6292596" y="4302442"/>
            <a:ext cx="213360" cy="94615"/>
          </a:xfrm>
          <a:custGeom>
            <a:avLst/>
            <a:gdLst/>
            <a:ahLst/>
            <a:cxnLst/>
            <a:rect l="l" t="t" r="r" b="b"/>
            <a:pathLst>
              <a:path w="213359" h="94614">
                <a:moveTo>
                  <a:pt x="213360" y="8081"/>
                </a:moveTo>
                <a:lnTo>
                  <a:pt x="169902" y="3029"/>
                </a:lnTo>
                <a:lnTo>
                  <a:pt x="128587" y="0"/>
                </a:lnTo>
                <a:lnTo>
                  <a:pt x="91559" y="1011"/>
                </a:lnTo>
                <a:lnTo>
                  <a:pt x="60960" y="8081"/>
                </a:lnTo>
                <a:lnTo>
                  <a:pt x="37861" y="25591"/>
                </a:lnTo>
                <a:lnTo>
                  <a:pt x="20955" y="51187"/>
                </a:lnTo>
                <a:lnTo>
                  <a:pt x="8810" y="76785"/>
                </a:lnTo>
                <a:lnTo>
                  <a:pt x="0" y="94302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6292596" y="4462464"/>
            <a:ext cx="213360" cy="163195"/>
          </a:xfrm>
          <a:custGeom>
            <a:avLst/>
            <a:gdLst/>
            <a:ahLst/>
            <a:cxnLst/>
            <a:rect l="l" t="t" r="r" b="b"/>
            <a:pathLst>
              <a:path w="213359" h="163195">
                <a:moveTo>
                  <a:pt x="213360" y="13958"/>
                </a:moveTo>
                <a:lnTo>
                  <a:pt x="181094" y="5234"/>
                </a:lnTo>
                <a:lnTo>
                  <a:pt x="149542" y="0"/>
                </a:lnTo>
                <a:lnTo>
                  <a:pt x="119419" y="1744"/>
                </a:lnTo>
                <a:lnTo>
                  <a:pt x="91440" y="13958"/>
                </a:lnTo>
                <a:lnTo>
                  <a:pt x="66079" y="38970"/>
                </a:lnTo>
                <a:lnTo>
                  <a:pt x="42862" y="74455"/>
                </a:lnTo>
                <a:lnTo>
                  <a:pt x="21074" y="116921"/>
                </a:lnTo>
                <a:lnTo>
                  <a:pt x="0" y="162879"/>
                </a:lnTo>
              </a:path>
            </a:pathLst>
          </a:custGeom>
          <a:ln w="285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6292596" y="4617527"/>
            <a:ext cx="243840" cy="111760"/>
          </a:xfrm>
          <a:custGeom>
            <a:avLst/>
            <a:gdLst/>
            <a:ahLst/>
            <a:cxnLst/>
            <a:rect l="l" t="t" r="r" b="b"/>
            <a:pathLst>
              <a:path w="243840" h="111760">
                <a:moveTo>
                  <a:pt x="243839" y="9553"/>
                </a:moveTo>
                <a:lnTo>
                  <a:pt x="206963" y="3581"/>
                </a:lnTo>
                <a:lnTo>
                  <a:pt x="170907" y="0"/>
                </a:lnTo>
                <a:lnTo>
                  <a:pt x="136483" y="1195"/>
                </a:lnTo>
                <a:lnTo>
                  <a:pt x="104508" y="9553"/>
                </a:lnTo>
                <a:lnTo>
                  <a:pt x="75523" y="26667"/>
                </a:lnTo>
                <a:lnTo>
                  <a:pt x="48987" y="50946"/>
                </a:lnTo>
                <a:lnTo>
                  <a:pt x="24083" y="80001"/>
                </a:lnTo>
                <a:lnTo>
                  <a:pt x="0" y="111445"/>
                </a:lnTo>
              </a:path>
            </a:pathLst>
          </a:custGeom>
          <a:ln w="285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6286500" y="4780788"/>
            <a:ext cx="219710" cy="55244"/>
          </a:xfrm>
          <a:custGeom>
            <a:avLst/>
            <a:gdLst/>
            <a:ahLst/>
            <a:cxnLst/>
            <a:rect l="l" t="t" r="r" b="b"/>
            <a:pathLst>
              <a:path w="219709" h="55245">
                <a:moveTo>
                  <a:pt x="219455" y="0"/>
                </a:moveTo>
                <a:lnTo>
                  <a:pt x="171878" y="6858"/>
                </a:lnTo>
                <a:lnTo>
                  <a:pt x="126872" y="13716"/>
                </a:lnTo>
                <a:lnTo>
                  <a:pt x="87010" y="20574"/>
                </a:lnTo>
                <a:lnTo>
                  <a:pt x="32146" y="34290"/>
                </a:lnTo>
                <a:lnTo>
                  <a:pt x="7286" y="48006"/>
                </a:lnTo>
                <a:lnTo>
                  <a:pt x="0" y="54864"/>
                </a:lnTo>
              </a:path>
            </a:pathLst>
          </a:custGeom>
          <a:ln w="285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6158486" y="3332988"/>
            <a:ext cx="323215" cy="417830"/>
          </a:xfrm>
          <a:custGeom>
            <a:avLst/>
            <a:gdLst/>
            <a:ahLst/>
            <a:cxnLst/>
            <a:rect l="l" t="t" r="r" b="b"/>
            <a:pathLst>
              <a:path w="323214" h="417829">
                <a:moveTo>
                  <a:pt x="126733" y="0"/>
                </a:moveTo>
                <a:lnTo>
                  <a:pt x="0" y="76619"/>
                </a:lnTo>
                <a:lnTo>
                  <a:pt x="114236" y="160896"/>
                </a:lnTo>
                <a:lnTo>
                  <a:pt x="74968" y="187718"/>
                </a:lnTo>
                <a:lnTo>
                  <a:pt x="183857" y="268173"/>
                </a:lnTo>
                <a:lnTo>
                  <a:pt x="149936" y="287324"/>
                </a:lnTo>
                <a:lnTo>
                  <a:pt x="323087" y="417576"/>
                </a:lnTo>
                <a:lnTo>
                  <a:pt x="221335" y="249008"/>
                </a:lnTo>
                <a:lnTo>
                  <a:pt x="248119" y="233692"/>
                </a:lnTo>
                <a:lnTo>
                  <a:pt x="166001" y="134086"/>
                </a:lnTo>
                <a:lnTo>
                  <a:pt x="192773" y="118757"/>
                </a:lnTo>
                <a:lnTo>
                  <a:pt x="126733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6158486" y="3332988"/>
            <a:ext cx="323215" cy="417830"/>
          </a:xfrm>
          <a:custGeom>
            <a:avLst/>
            <a:gdLst/>
            <a:ahLst/>
            <a:cxnLst/>
            <a:rect l="l" t="t" r="r" b="b"/>
            <a:pathLst>
              <a:path w="323214" h="417829">
                <a:moveTo>
                  <a:pt x="126733" y="0"/>
                </a:moveTo>
                <a:lnTo>
                  <a:pt x="0" y="76619"/>
                </a:lnTo>
                <a:lnTo>
                  <a:pt x="114236" y="160896"/>
                </a:lnTo>
                <a:lnTo>
                  <a:pt x="74968" y="187718"/>
                </a:lnTo>
                <a:lnTo>
                  <a:pt x="183857" y="268173"/>
                </a:lnTo>
                <a:lnTo>
                  <a:pt x="149936" y="287324"/>
                </a:lnTo>
                <a:lnTo>
                  <a:pt x="323087" y="417576"/>
                </a:lnTo>
                <a:lnTo>
                  <a:pt x="221335" y="249008"/>
                </a:lnTo>
                <a:lnTo>
                  <a:pt x="248119" y="233692"/>
                </a:lnTo>
                <a:lnTo>
                  <a:pt x="166001" y="134086"/>
                </a:lnTo>
                <a:lnTo>
                  <a:pt x="192773" y="118757"/>
                </a:lnTo>
                <a:lnTo>
                  <a:pt x="126733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6158486" y="3332988"/>
            <a:ext cx="323215" cy="417830"/>
          </a:xfrm>
          <a:custGeom>
            <a:avLst/>
            <a:gdLst/>
            <a:ahLst/>
            <a:cxnLst/>
            <a:rect l="l" t="t" r="r" b="b"/>
            <a:pathLst>
              <a:path w="323214" h="417829">
                <a:moveTo>
                  <a:pt x="126733" y="0"/>
                </a:moveTo>
                <a:lnTo>
                  <a:pt x="0" y="76619"/>
                </a:lnTo>
                <a:lnTo>
                  <a:pt x="114236" y="160896"/>
                </a:lnTo>
                <a:lnTo>
                  <a:pt x="74968" y="187718"/>
                </a:lnTo>
                <a:lnTo>
                  <a:pt x="183857" y="268173"/>
                </a:lnTo>
                <a:lnTo>
                  <a:pt x="149936" y="287324"/>
                </a:lnTo>
                <a:lnTo>
                  <a:pt x="323087" y="417576"/>
                </a:lnTo>
                <a:lnTo>
                  <a:pt x="221335" y="249008"/>
                </a:lnTo>
                <a:lnTo>
                  <a:pt x="248119" y="233692"/>
                </a:lnTo>
                <a:lnTo>
                  <a:pt x="166001" y="134086"/>
                </a:lnTo>
                <a:lnTo>
                  <a:pt x="192773" y="118757"/>
                </a:lnTo>
                <a:lnTo>
                  <a:pt x="126733" y="0"/>
                </a:lnTo>
                <a:close/>
              </a:path>
            </a:pathLst>
          </a:custGeom>
          <a:ln w="793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0" name="object 240"/>
          <p:cNvSpPr txBox="1"/>
          <p:nvPr/>
        </p:nvSpPr>
        <p:spPr>
          <a:xfrm>
            <a:off x="147002" y="1072636"/>
            <a:ext cx="3497579" cy="3440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975" algn="ctr">
              <a:lnSpc>
                <a:spcPts val="3545"/>
              </a:lnSpc>
            </a:pPr>
            <a:r>
              <a:rPr sz="3200" b="1" spc="-15" dirty="0">
                <a:solidFill>
                  <a:srgbClr val="2D2DB9"/>
                </a:solidFill>
                <a:latin typeface="Arial"/>
                <a:cs typeface="Arial"/>
              </a:rPr>
              <a:t>Wearable</a:t>
            </a:r>
            <a:r>
              <a:rPr sz="3200" b="1" spc="-70" dirty="0">
                <a:solidFill>
                  <a:srgbClr val="2D2DB9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2D2DB9"/>
                </a:solidFill>
                <a:latin typeface="Arial"/>
                <a:cs typeface="Arial"/>
              </a:rPr>
              <a:t>BAN</a:t>
            </a:r>
            <a:endParaRPr sz="3200" dirty="0">
              <a:latin typeface="Arial"/>
              <a:cs typeface="Arial"/>
            </a:endParaRPr>
          </a:p>
          <a:p>
            <a:pPr marL="340360">
              <a:lnSpc>
                <a:spcPts val="1864"/>
              </a:lnSpc>
            </a:pP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Tele-metering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or</a:t>
            </a:r>
            <a:r>
              <a:rPr sz="1800" spc="-11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17375E"/>
                </a:solidFill>
                <a:latin typeface="Arial"/>
                <a:cs typeface="Arial"/>
              </a:rPr>
              <a:t>sensing</a:t>
            </a:r>
            <a:endParaRPr sz="1800" dirty="0">
              <a:latin typeface="Arial"/>
              <a:cs typeface="Arial"/>
            </a:endParaRPr>
          </a:p>
          <a:p>
            <a:pPr marL="340360">
              <a:lnSpc>
                <a:spcPts val="2140"/>
              </a:lnSpc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vital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signs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various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sensors</a:t>
            </a:r>
            <a:endParaRPr sz="1800" dirty="0">
              <a:latin typeface="Arial"/>
              <a:cs typeface="Arial"/>
            </a:endParaRPr>
          </a:p>
          <a:p>
            <a:pPr marL="12700" marR="2867660" algn="just">
              <a:lnSpc>
                <a:spcPts val="2160"/>
              </a:lnSpc>
              <a:spcBef>
                <a:spcPts val="50"/>
              </a:spcBef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ECG 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EEG  SP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  <a:p>
            <a:pPr marL="12700" marR="1786889">
              <a:lnSpc>
                <a:spcPts val="2160"/>
              </a:lnSpc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Blood</a:t>
            </a:r>
            <a:r>
              <a:rPr sz="1800" b="1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Pressure 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Heartbeat</a:t>
            </a:r>
            <a:endParaRPr sz="1800" dirty="0">
              <a:latin typeface="Arial"/>
              <a:cs typeface="Arial"/>
            </a:endParaRPr>
          </a:p>
          <a:p>
            <a:pPr marL="12700" marR="1517650">
              <a:lnSpc>
                <a:spcPts val="2160"/>
              </a:lnSpc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Body</a:t>
            </a:r>
            <a:r>
              <a:rPr sz="1800" b="1" spc="-8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temperature  Glocuse</a:t>
            </a:r>
            <a:r>
              <a:rPr sz="1800" b="1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level</a:t>
            </a:r>
            <a:endParaRPr sz="1800" dirty="0">
              <a:latin typeface="Arial"/>
              <a:cs typeface="Arial"/>
            </a:endParaRPr>
          </a:p>
          <a:p>
            <a:pPr marL="12700" marR="532130">
              <a:lnSpc>
                <a:spcPts val="2160"/>
              </a:lnSpc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Medical 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images(X-ray,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MRI)  and</a:t>
            </a:r>
            <a:r>
              <a:rPr sz="1800" b="1" spc="-10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video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7056" y="4518998"/>
            <a:ext cx="1430020" cy="170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1989"/>
              </a:lnSpc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etc.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5146395" y="2162962"/>
            <a:ext cx="3218039" cy="2670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6592823" y="2855988"/>
            <a:ext cx="1572767" cy="515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6766559" y="3130308"/>
            <a:ext cx="1225295" cy="5150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5" name="object 245"/>
          <p:cNvSpPr txBox="1"/>
          <p:nvPr/>
        </p:nvSpPr>
        <p:spPr>
          <a:xfrm>
            <a:off x="6723702" y="2925959"/>
            <a:ext cx="1289050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Pace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Maker  with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ICD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2788920" y="5373626"/>
            <a:ext cx="4273550" cy="923925"/>
          </a:xfrm>
          <a:custGeom>
            <a:avLst/>
            <a:gdLst/>
            <a:ahLst/>
            <a:cxnLst/>
            <a:rect l="l" t="t" r="r" b="b"/>
            <a:pathLst>
              <a:path w="4273550" h="923925">
                <a:moveTo>
                  <a:pt x="4119372" y="0"/>
                </a:moveTo>
                <a:lnTo>
                  <a:pt x="153924" y="0"/>
                </a:lnTo>
                <a:lnTo>
                  <a:pt x="105270" y="7846"/>
                </a:lnTo>
                <a:lnTo>
                  <a:pt x="63016" y="29697"/>
                </a:lnTo>
                <a:lnTo>
                  <a:pt x="29697" y="63016"/>
                </a:lnTo>
                <a:lnTo>
                  <a:pt x="7846" y="105270"/>
                </a:lnTo>
                <a:lnTo>
                  <a:pt x="0" y="153923"/>
                </a:lnTo>
                <a:lnTo>
                  <a:pt x="0" y="769619"/>
                </a:lnTo>
                <a:lnTo>
                  <a:pt x="7846" y="818268"/>
                </a:lnTo>
                <a:lnTo>
                  <a:pt x="29697" y="860521"/>
                </a:lnTo>
                <a:lnTo>
                  <a:pt x="63016" y="893843"/>
                </a:lnTo>
                <a:lnTo>
                  <a:pt x="105270" y="915696"/>
                </a:lnTo>
                <a:lnTo>
                  <a:pt x="153924" y="923544"/>
                </a:lnTo>
                <a:lnTo>
                  <a:pt x="4119372" y="923544"/>
                </a:lnTo>
                <a:lnTo>
                  <a:pt x="4168025" y="915696"/>
                </a:lnTo>
                <a:lnTo>
                  <a:pt x="4210279" y="893843"/>
                </a:lnTo>
                <a:lnTo>
                  <a:pt x="4243598" y="860521"/>
                </a:lnTo>
                <a:lnTo>
                  <a:pt x="4265449" y="818268"/>
                </a:lnTo>
                <a:lnTo>
                  <a:pt x="4273296" y="769619"/>
                </a:lnTo>
                <a:lnTo>
                  <a:pt x="4273296" y="153923"/>
                </a:lnTo>
                <a:lnTo>
                  <a:pt x="4265449" y="105270"/>
                </a:lnTo>
                <a:lnTo>
                  <a:pt x="4243598" y="63016"/>
                </a:lnTo>
                <a:lnTo>
                  <a:pt x="4210279" y="29697"/>
                </a:lnTo>
                <a:lnTo>
                  <a:pt x="4168025" y="7846"/>
                </a:lnTo>
                <a:lnTo>
                  <a:pt x="411937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7" name="object 247"/>
          <p:cNvSpPr txBox="1"/>
          <p:nvPr/>
        </p:nvSpPr>
        <p:spPr>
          <a:xfrm>
            <a:off x="3240495" y="5463706"/>
            <a:ext cx="3367404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7825" marR="423545" indent="59372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Novel </a:t>
            </a:r>
            <a:r>
              <a:rPr sz="1600" b="1" dirty="0">
                <a:latin typeface="Arial"/>
                <a:cs typeface="Arial"/>
              </a:rPr>
              <a:t>Concept  Intelligent Network of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Vital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Sensors, </a:t>
            </a:r>
            <a:r>
              <a:rPr sz="1600" b="1" spc="-5" dirty="0">
                <a:latin typeface="Arial"/>
                <a:cs typeface="Arial"/>
              </a:rPr>
              <a:t>eHR, </a:t>
            </a:r>
            <a:r>
              <a:rPr sz="1600" b="1" dirty="0">
                <a:latin typeface="Arial"/>
                <a:cs typeface="Arial"/>
              </a:rPr>
              <a:t>Medical Robots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etc.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6830568" y="5087124"/>
            <a:ext cx="2264663" cy="5150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7159752" y="5361444"/>
            <a:ext cx="1548383" cy="5150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0" name="object 250"/>
          <p:cNvSpPr txBox="1"/>
          <p:nvPr/>
        </p:nvSpPr>
        <p:spPr>
          <a:xfrm>
            <a:off x="6963166" y="5156767"/>
            <a:ext cx="192087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Wireless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Capsule  Endoscope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67056" y="4593335"/>
            <a:ext cx="1429499" cy="16337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908303" y="5135879"/>
            <a:ext cx="637031" cy="10119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9" name="object 3">
            <a:extLst>
              <a:ext uri="{FF2B5EF4-FFF2-40B4-BE49-F238E27FC236}">
                <a16:creationId xmlns:a16="http://schemas.microsoft.com/office/drawing/2014/main" id="{04275BE9-7484-43CF-A418-F708211BB486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1" name="object 3">
            <a:extLst>
              <a:ext uri="{FF2B5EF4-FFF2-40B4-BE49-F238E27FC236}">
                <a16:creationId xmlns:a16="http://schemas.microsoft.com/office/drawing/2014/main" id="{A6335955-EE2A-43A5-8B68-FF0853FE8E0C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2" name="object 7">
            <a:extLst>
              <a:ext uri="{FF2B5EF4-FFF2-40B4-BE49-F238E27FC236}">
                <a16:creationId xmlns:a16="http://schemas.microsoft.com/office/drawing/2014/main" id="{1826B6FB-E63E-40F4-84E0-C603AF65BFD4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July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202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3" name="スライド番号プレースホルダー 252">
            <a:extLst>
              <a:ext uri="{FF2B5EF4-FFF2-40B4-BE49-F238E27FC236}">
                <a16:creationId xmlns:a16="http://schemas.microsoft.com/office/drawing/2014/main" id="{4AC0E0B0-8548-6F5D-5A1F-F4B43ECD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7</a:t>
            </a:fld>
            <a:endParaRPr lang="fi-FI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9329" y="3656755"/>
            <a:ext cx="2729230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97025" algn="l"/>
              </a:tabLst>
            </a:pPr>
            <a:r>
              <a:rPr sz="2400" b="1" spc="-15" dirty="0">
                <a:latin typeface="Arial Black"/>
                <a:cs typeface="Arial Black"/>
              </a:rPr>
              <a:t>Data	</a:t>
            </a:r>
            <a:r>
              <a:rPr sz="2400" b="1" spc="-5" dirty="0">
                <a:latin typeface="Arial Black"/>
                <a:cs typeface="Arial Black"/>
              </a:rPr>
              <a:t>mining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" y="15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119" y="751390"/>
            <a:ext cx="835787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1.4 </a:t>
            </a:r>
            <a:r>
              <a:rPr spc="-25" dirty="0"/>
              <a:t>BAN- </a:t>
            </a:r>
            <a:r>
              <a:rPr spc="-5" dirty="0"/>
              <a:t>Use Cases for Remote </a:t>
            </a:r>
            <a:r>
              <a:rPr spc="5" dirty="0"/>
              <a:t>Medical</a:t>
            </a:r>
            <a:r>
              <a:rPr spc="55" dirty="0"/>
              <a:t> </a:t>
            </a:r>
            <a:r>
              <a:rPr dirty="0"/>
              <a:t>Services</a:t>
            </a:r>
          </a:p>
        </p:txBody>
      </p:sp>
      <p:sp>
        <p:nvSpPr>
          <p:cNvPr id="150" name="フッター プレースホルダー 149">
            <a:extLst>
              <a:ext uri="{FF2B5EF4-FFF2-40B4-BE49-F238E27FC236}">
                <a16:creationId xmlns:a16="http://schemas.microsoft.com/office/drawing/2014/main" id="{EF8BCDA1-4782-4D41-9F63-B3E8BBD681D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45" name="object 1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/>
              <a:t>July 2022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493008" y="1551432"/>
            <a:ext cx="1545335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558644" y="2053181"/>
            <a:ext cx="883919" cy="275590"/>
          </a:xfrm>
          <a:custGeom>
            <a:avLst/>
            <a:gdLst/>
            <a:ahLst/>
            <a:cxnLst/>
            <a:rect l="l" t="t" r="r" b="b"/>
            <a:pathLst>
              <a:path w="883920" h="275589">
                <a:moveTo>
                  <a:pt x="0" y="275018"/>
                </a:moveTo>
                <a:lnTo>
                  <a:pt x="299288" y="138328"/>
                </a:lnTo>
                <a:lnTo>
                  <a:pt x="299288" y="247040"/>
                </a:lnTo>
                <a:lnTo>
                  <a:pt x="883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15606" y="2023027"/>
            <a:ext cx="85090" cy="70485"/>
          </a:xfrm>
          <a:custGeom>
            <a:avLst/>
            <a:gdLst/>
            <a:ahLst/>
            <a:cxnLst/>
            <a:rect l="l" t="t" r="r" b="b"/>
            <a:pathLst>
              <a:path w="85089" h="70485">
                <a:moveTo>
                  <a:pt x="0" y="0"/>
                </a:moveTo>
                <a:lnTo>
                  <a:pt x="29679" y="70180"/>
                </a:lnTo>
                <a:lnTo>
                  <a:pt x="85026" y="54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500885" y="2288260"/>
            <a:ext cx="85725" cy="69850"/>
          </a:xfrm>
          <a:custGeom>
            <a:avLst/>
            <a:gdLst/>
            <a:ahLst/>
            <a:cxnLst/>
            <a:rect l="l" t="t" r="r" b="b"/>
            <a:pathLst>
              <a:path w="85725" h="69850">
                <a:moveTo>
                  <a:pt x="53479" y="0"/>
                </a:moveTo>
                <a:lnTo>
                  <a:pt x="0" y="66319"/>
                </a:lnTo>
                <a:lnTo>
                  <a:pt x="85140" y="69316"/>
                </a:lnTo>
                <a:lnTo>
                  <a:pt x="53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749209" y="2719086"/>
            <a:ext cx="1217295" cy="1249045"/>
          </a:xfrm>
          <a:custGeom>
            <a:avLst/>
            <a:gdLst/>
            <a:ahLst/>
            <a:cxnLst/>
            <a:rect l="l" t="t" r="r" b="b"/>
            <a:pathLst>
              <a:path w="1217295" h="1249045">
                <a:moveTo>
                  <a:pt x="0" y="0"/>
                </a:moveTo>
                <a:lnTo>
                  <a:pt x="441579" y="523875"/>
                </a:lnTo>
                <a:lnTo>
                  <a:pt x="480618" y="327393"/>
                </a:lnTo>
                <a:lnTo>
                  <a:pt x="1216901" y="124890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928419" y="3934289"/>
            <a:ext cx="77470" cy="83820"/>
          </a:xfrm>
          <a:custGeom>
            <a:avLst/>
            <a:gdLst/>
            <a:ahLst/>
            <a:cxnLst/>
            <a:rect l="l" t="t" r="r" b="b"/>
            <a:pathLst>
              <a:path w="77470" h="83820">
                <a:moveTo>
                  <a:pt x="59537" y="0"/>
                </a:moveTo>
                <a:lnTo>
                  <a:pt x="0" y="47561"/>
                </a:lnTo>
                <a:lnTo>
                  <a:pt x="77330" y="83311"/>
                </a:lnTo>
                <a:lnTo>
                  <a:pt x="59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708290" y="2670534"/>
            <a:ext cx="78740" cy="83185"/>
          </a:xfrm>
          <a:custGeom>
            <a:avLst/>
            <a:gdLst/>
            <a:ahLst/>
            <a:cxnLst/>
            <a:rect l="l" t="t" r="r" b="b"/>
            <a:pathLst>
              <a:path w="78739" h="83185">
                <a:moveTo>
                  <a:pt x="0" y="0"/>
                </a:moveTo>
                <a:lnTo>
                  <a:pt x="19977" y="82816"/>
                </a:lnTo>
                <a:lnTo>
                  <a:pt x="78231" y="3370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387019" y="2511442"/>
            <a:ext cx="1150620" cy="1203960"/>
          </a:xfrm>
          <a:custGeom>
            <a:avLst/>
            <a:gdLst/>
            <a:ahLst/>
            <a:cxnLst/>
            <a:rect l="l" t="t" r="r" b="b"/>
            <a:pathLst>
              <a:path w="1150620" h="1203960">
                <a:moveTo>
                  <a:pt x="0" y="1203401"/>
                </a:moveTo>
                <a:lnTo>
                  <a:pt x="400316" y="463994"/>
                </a:lnTo>
                <a:lnTo>
                  <a:pt x="462534" y="1028001"/>
                </a:lnTo>
                <a:lnTo>
                  <a:pt x="115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498489" y="2458662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5" h="85089">
                <a:moveTo>
                  <a:pt x="74041" y="0"/>
                </a:moveTo>
                <a:lnTo>
                  <a:pt x="0" y="42151"/>
                </a:lnTo>
                <a:lnTo>
                  <a:pt x="63334" y="84518"/>
                </a:lnTo>
                <a:lnTo>
                  <a:pt x="74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356780" y="3685541"/>
            <a:ext cx="69850" cy="85725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2781" y="0"/>
                </a:moveTo>
                <a:lnTo>
                  <a:pt x="0" y="85140"/>
                </a:lnTo>
                <a:lnTo>
                  <a:pt x="69786" y="36271"/>
                </a:lnTo>
                <a:lnTo>
                  <a:pt x="2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852927" y="3989832"/>
            <a:ext cx="941831" cy="1588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327051" y="3913897"/>
            <a:ext cx="7753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02154" y="4270247"/>
            <a:ext cx="204470" cy="332740"/>
          </a:xfrm>
          <a:custGeom>
            <a:avLst/>
            <a:gdLst/>
            <a:ahLst/>
            <a:cxnLst/>
            <a:rect l="l" t="t" r="r" b="b"/>
            <a:pathLst>
              <a:path w="204470" h="332739">
                <a:moveTo>
                  <a:pt x="0" y="0"/>
                </a:moveTo>
                <a:lnTo>
                  <a:pt x="64338" y="134594"/>
                </a:lnTo>
                <a:lnTo>
                  <a:pt x="47548" y="148221"/>
                </a:lnTo>
                <a:lnTo>
                  <a:pt x="99314" y="228307"/>
                </a:lnTo>
                <a:lnTo>
                  <a:pt x="82524" y="238531"/>
                </a:lnTo>
                <a:lnTo>
                  <a:pt x="124485" y="332231"/>
                </a:lnTo>
                <a:lnTo>
                  <a:pt x="204216" y="272605"/>
                </a:lnTo>
                <a:lnTo>
                  <a:pt x="132880" y="202742"/>
                </a:lnTo>
                <a:lnTo>
                  <a:pt x="156654" y="182295"/>
                </a:lnTo>
                <a:lnTo>
                  <a:pt x="88112" y="117563"/>
                </a:lnTo>
                <a:lnTo>
                  <a:pt x="109105" y="102222"/>
                </a:lnTo>
                <a:lnTo>
                  <a:pt x="0" y="0"/>
                </a:lnTo>
                <a:close/>
              </a:path>
            </a:pathLst>
          </a:custGeom>
          <a:solidFill>
            <a:srgbClr val="FCF6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503678" y="4271771"/>
            <a:ext cx="204470" cy="332740"/>
          </a:xfrm>
          <a:custGeom>
            <a:avLst/>
            <a:gdLst/>
            <a:ahLst/>
            <a:cxnLst/>
            <a:rect l="l" t="t" r="r" b="b"/>
            <a:pathLst>
              <a:path w="204470" h="332739">
                <a:moveTo>
                  <a:pt x="124485" y="332231"/>
                </a:moveTo>
                <a:lnTo>
                  <a:pt x="204216" y="272605"/>
                </a:lnTo>
                <a:lnTo>
                  <a:pt x="132880" y="202742"/>
                </a:lnTo>
                <a:lnTo>
                  <a:pt x="156654" y="182295"/>
                </a:lnTo>
                <a:lnTo>
                  <a:pt x="88112" y="117563"/>
                </a:lnTo>
                <a:lnTo>
                  <a:pt x="109105" y="102222"/>
                </a:lnTo>
                <a:lnTo>
                  <a:pt x="0" y="0"/>
                </a:lnTo>
                <a:lnTo>
                  <a:pt x="64338" y="134594"/>
                </a:lnTo>
                <a:lnTo>
                  <a:pt x="47548" y="148221"/>
                </a:lnTo>
                <a:lnTo>
                  <a:pt x="99314" y="228307"/>
                </a:lnTo>
                <a:lnTo>
                  <a:pt x="82524" y="238531"/>
                </a:lnTo>
                <a:lnTo>
                  <a:pt x="124485" y="33223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552188" y="4792979"/>
            <a:ext cx="289560" cy="195580"/>
          </a:xfrm>
          <a:custGeom>
            <a:avLst/>
            <a:gdLst/>
            <a:ahLst/>
            <a:cxnLst/>
            <a:rect l="l" t="t" r="r" b="b"/>
            <a:pathLst>
              <a:path w="289560" h="195579">
                <a:moveTo>
                  <a:pt x="289560" y="0"/>
                </a:moveTo>
                <a:lnTo>
                  <a:pt x="0" y="0"/>
                </a:lnTo>
                <a:lnTo>
                  <a:pt x="144780" y="195072"/>
                </a:lnTo>
                <a:lnTo>
                  <a:pt x="289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552188" y="4792979"/>
            <a:ext cx="289560" cy="195580"/>
          </a:xfrm>
          <a:custGeom>
            <a:avLst/>
            <a:gdLst/>
            <a:ahLst/>
            <a:cxnLst/>
            <a:rect l="l" t="t" r="r" b="b"/>
            <a:pathLst>
              <a:path w="289560" h="195579">
                <a:moveTo>
                  <a:pt x="0" y="0"/>
                </a:moveTo>
                <a:lnTo>
                  <a:pt x="144780" y="195072"/>
                </a:lnTo>
                <a:lnTo>
                  <a:pt x="28956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591811" y="4951476"/>
            <a:ext cx="210820" cy="76200"/>
          </a:xfrm>
          <a:custGeom>
            <a:avLst/>
            <a:gdLst/>
            <a:ahLst/>
            <a:cxnLst/>
            <a:rect l="l" t="t" r="r" b="b"/>
            <a:pathLst>
              <a:path w="210820" h="76200">
                <a:moveTo>
                  <a:pt x="0" y="0"/>
                </a:moveTo>
                <a:lnTo>
                  <a:pt x="210312" y="0"/>
                </a:lnTo>
                <a:lnTo>
                  <a:pt x="210312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695444" y="4988052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48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671059" y="4988052"/>
            <a:ext cx="48895" cy="1228725"/>
          </a:xfrm>
          <a:custGeom>
            <a:avLst/>
            <a:gdLst/>
            <a:ahLst/>
            <a:cxnLst/>
            <a:rect l="l" t="t" r="r" b="b"/>
            <a:pathLst>
              <a:path w="48895" h="1228725">
                <a:moveTo>
                  <a:pt x="0" y="0"/>
                </a:moveTo>
                <a:lnTo>
                  <a:pt x="48767" y="0"/>
                </a:lnTo>
                <a:lnTo>
                  <a:pt x="48767" y="1228344"/>
                </a:lnTo>
                <a:lnTo>
                  <a:pt x="0" y="122834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715511" y="5992367"/>
            <a:ext cx="408431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927512" y="5398977"/>
            <a:ext cx="414347" cy="781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408676" y="5149596"/>
            <a:ext cx="637540" cy="990600"/>
          </a:xfrm>
          <a:custGeom>
            <a:avLst/>
            <a:gdLst/>
            <a:ahLst/>
            <a:cxnLst/>
            <a:rect l="l" t="t" r="r" b="b"/>
            <a:pathLst>
              <a:path w="637539" h="990600">
                <a:moveTo>
                  <a:pt x="0" y="0"/>
                </a:moveTo>
                <a:lnTo>
                  <a:pt x="637032" y="9905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4658867" y="5192267"/>
            <a:ext cx="603885" cy="1097280"/>
          </a:xfrm>
          <a:custGeom>
            <a:avLst/>
            <a:gdLst/>
            <a:ahLst/>
            <a:cxnLst/>
            <a:rect l="l" t="t" r="r" b="b"/>
            <a:pathLst>
              <a:path w="603885" h="1097279">
                <a:moveTo>
                  <a:pt x="603503" y="0"/>
                </a:moveTo>
                <a:lnTo>
                  <a:pt x="0" y="109727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5408676" y="4649723"/>
            <a:ext cx="289560" cy="198120"/>
          </a:xfrm>
          <a:custGeom>
            <a:avLst/>
            <a:gdLst/>
            <a:ahLst/>
            <a:cxnLst/>
            <a:rect l="l" t="t" r="r" b="b"/>
            <a:pathLst>
              <a:path w="289560" h="198120">
                <a:moveTo>
                  <a:pt x="289560" y="0"/>
                </a:moveTo>
                <a:lnTo>
                  <a:pt x="0" y="0"/>
                </a:lnTo>
                <a:lnTo>
                  <a:pt x="144780" y="198120"/>
                </a:lnTo>
                <a:lnTo>
                  <a:pt x="289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5408676" y="4649723"/>
            <a:ext cx="289560" cy="198120"/>
          </a:xfrm>
          <a:custGeom>
            <a:avLst/>
            <a:gdLst/>
            <a:ahLst/>
            <a:cxnLst/>
            <a:rect l="l" t="t" r="r" b="b"/>
            <a:pathLst>
              <a:path w="289560" h="198120">
                <a:moveTo>
                  <a:pt x="0" y="0"/>
                </a:moveTo>
                <a:lnTo>
                  <a:pt x="144780" y="198120"/>
                </a:lnTo>
                <a:lnTo>
                  <a:pt x="28956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5448300" y="4808220"/>
            <a:ext cx="213360" cy="79375"/>
          </a:xfrm>
          <a:custGeom>
            <a:avLst/>
            <a:gdLst/>
            <a:ahLst/>
            <a:cxnLst/>
            <a:rect l="l" t="t" r="r" b="b"/>
            <a:pathLst>
              <a:path w="213360" h="79375">
                <a:moveTo>
                  <a:pt x="0" y="0"/>
                </a:moveTo>
                <a:lnTo>
                  <a:pt x="213360" y="0"/>
                </a:lnTo>
                <a:lnTo>
                  <a:pt x="213360" y="79247"/>
                </a:lnTo>
                <a:lnTo>
                  <a:pt x="0" y="792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5554979" y="4847844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3"/>
                </a:lnTo>
              </a:path>
            </a:pathLst>
          </a:custGeom>
          <a:ln w="48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959011" y="5325916"/>
            <a:ext cx="400016" cy="8350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4570412" y="5525325"/>
            <a:ext cx="28194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ＭＳ Ｐゴシック"/>
                <a:cs typeface="ＭＳ Ｐゴシック"/>
              </a:rPr>
              <a:t>切替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222446" y="5207129"/>
            <a:ext cx="444002" cy="943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784091" y="3942588"/>
            <a:ext cx="268605" cy="137160"/>
          </a:xfrm>
          <a:custGeom>
            <a:avLst/>
            <a:gdLst/>
            <a:ahLst/>
            <a:cxnLst/>
            <a:rect l="l" t="t" r="r" b="b"/>
            <a:pathLst>
              <a:path w="268604" h="137160">
                <a:moveTo>
                  <a:pt x="268224" y="0"/>
                </a:moveTo>
                <a:lnTo>
                  <a:pt x="0" y="0"/>
                </a:lnTo>
                <a:lnTo>
                  <a:pt x="134112" y="137160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784091" y="3942588"/>
            <a:ext cx="268605" cy="137160"/>
          </a:xfrm>
          <a:custGeom>
            <a:avLst/>
            <a:gdLst/>
            <a:ahLst/>
            <a:cxnLst/>
            <a:rect l="l" t="t" r="r" b="b"/>
            <a:pathLst>
              <a:path w="268604" h="137160">
                <a:moveTo>
                  <a:pt x="0" y="0"/>
                </a:moveTo>
                <a:lnTo>
                  <a:pt x="134112" y="137160"/>
                </a:lnTo>
                <a:lnTo>
                  <a:pt x="26822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820667" y="377190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916679" y="4021835"/>
            <a:ext cx="0" cy="847725"/>
          </a:xfrm>
          <a:custGeom>
            <a:avLst/>
            <a:gdLst/>
            <a:ahLst/>
            <a:cxnLst/>
            <a:rect l="l" t="t" r="r" b="b"/>
            <a:pathLst>
              <a:path h="847725">
                <a:moveTo>
                  <a:pt x="0" y="0"/>
                </a:moveTo>
                <a:lnTo>
                  <a:pt x="0" y="847344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524821" y="3532404"/>
            <a:ext cx="273951" cy="531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146689" y="2742238"/>
            <a:ext cx="655320" cy="1806575"/>
          </a:xfrm>
          <a:custGeom>
            <a:avLst/>
            <a:gdLst/>
            <a:ahLst/>
            <a:cxnLst/>
            <a:rect l="l" t="t" r="r" b="b"/>
            <a:pathLst>
              <a:path w="655320" h="1806575">
                <a:moveTo>
                  <a:pt x="0" y="0"/>
                </a:moveTo>
                <a:lnTo>
                  <a:pt x="223227" y="769162"/>
                </a:lnTo>
                <a:lnTo>
                  <a:pt x="294894" y="453034"/>
                </a:lnTo>
                <a:lnTo>
                  <a:pt x="655142" y="180652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761746" y="4526696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634" y="0"/>
                </a:moveTo>
                <a:lnTo>
                  <a:pt x="0" y="19596"/>
                </a:lnTo>
                <a:lnTo>
                  <a:pt x="56413" y="83439"/>
                </a:lnTo>
                <a:lnTo>
                  <a:pt x="736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113643" y="2681260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15341" y="0"/>
                </a:moveTo>
                <a:lnTo>
                  <a:pt x="0" y="83794"/>
                </a:lnTo>
                <a:lnTo>
                  <a:pt x="73177" y="62547"/>
                </a:lnTo>
                <a:lnTo>
                  <a:pt x="153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301641" y="2917729"/>
            <a:ext cx="476250" cy="902969"/>
          </a:xfrm>
          <a:custGeom>
            <a:avLst/>
            <a:gdLst/>
            <a:ahLst/>
            <a:cxnLst/>
            <a:rect l="l" t="t" r="r" b="b"/>
            <a:pathLst>
              <a:path w="476250" h="902970">
                <a:moveTo>
                  <a:pt x="476237" y="0"/>
                </a:moveTo>
                <a:lnTo>
                  <a:pt x="256400" y="370243"/>
                </a:lnTo>
                <a:lnTo>
                  <a:pt x="408279" y="238721"/>
                </a:lnTo>
                <a:lnTo>
                  <a:pt x="0" y="90241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3268367" y="3789357"/>
            <a:ext cx="72390" cy="85090"/>
          </a:xfrm>
          <a:custGeom>
            <a:avLst/>
            <a:gdLst/>
            <a:ahLst/>
            <a:cxnLst/>
            <a:rect l="l" t="t" r="r" b="b"/>
            <a:pathLst>
              <a:path w="72389" h="85089">
                <a:moveTo>
                  <a:pt x="7480" y="0"/>
                </a:moveTo>
                <a:lnTo>
                  <a:pt x="0" y="84861"/>
                </a:lnTo>
                <a:lnTo>
                  <a:pt x="72377" y="39928"/>
                </a:lnTo>
                <a:lnTo>
                  <a:pt x="7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3738636" y="2863126"/>
            <a:ext cx="71755" cy="85090"/>
          </a:xfrm>
          <a:custGeom>
            <a:avLst/>
            <a:gdLst/>
            <a:ahLst/>
            <a:cxnLst/>
            <a:rect l="l" t="t" r="r" b="b"/>
            <a:pathLst>
              <a:path w="71754" h="85089">
                <a:moveTo>
                  <a:pt x="71666" y="0"/>
                </a:moveTo>
                <a:lnTo>
                  <a:pt x="0" y="46075"/>
                </a:lnTo>
                <a:lnTo>
                  <a:pt x="65519" y="84975"/>
                </a:lnTo>
                <a:lnTo>
                  <a:pt x="716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5226025" y="3532621"/>
            <a:ext cx="635000" cy="946150"/>
          </a:xfrm>
          <a:custGeom>
            <a:avLst/>
            <a:gdLst/>
            <a:ahLst/>
            <a:cxnLst/>
            <a:rect l="l" t="t" r="r" b="b"/>
            <a:pathLst>
              <a:path w="635000" h="946150">
                <a:moveTo>
                  <a:pt x="0" y="945654"/>
                </a:moveTo>
                <a:lnTo>
                  <a:pt x="206603" y="473976"/>
                </a:lnTo>
                <a:lnTo>
                  <a:pt x="206603" y="904760"/>
                </a:lnTo>
                <a:lnTo>
                  <a:pt x="634593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740992" y="3360420"/>
            <a:ext cx="207010" cy="255904"/>
          </a:xfrm>
          <a:custGeom>
            <a:avLst/>
            <a:gdLst/>
            <a:ahLst/>
            <a:cxnLst/>
            <a:rect l="l" t="t" r="r" b="b"/>
            <a:pathLst>
              <a:path w="207010" h="255904">
                <a:moveTo>
                  <a:pt x="201079" y="0"/>
                </a:moveTo>
                <a:lnTo>
                  <a:pt x="0" y="157759"/>
                </a:lnTo>
                <a:lnTo>
                  <a:pt x="206641" y="255524"/>
                </a:lnTo>
                <a:lnTo>
                  <a:pt x="201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5136603" y="4397519"/>
            <a:ext cx="209550" cy="255270"/>
          </a:xfrm>
          <a:custGeom>
            <a:avLst/>
            <a:gdLst/>
            <a:ahLst/>
            <a:cxnLst/>
            <a:rect l="l" t="t" r="r" b="b"/>
            <a:pathLst>
              <a:path w="209550" h="255270">
                <a:moveTo>
                  <a:pt x="0" y="0"/>
                </a:moveTo>
                <a:lnTo>
                  <a:pt x="12992" y="255257"/>
                </a:lnTo>
                <a:lnTo>
                  <a:pt x="209397" y="917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169623" y="1932137"/>
            <a:ext cx="906780" cy="45085"/>
          </a:xfrm>
          <a:custGeom>
            <a:avLst/>
            <a:gdLst/>
            <a:ahLst/>
            <a:cxnLst/>
            <a:rect l="l" t="t" r="r" b="b"/>
            <a:pathLst>
              <a:path w="906780" h="45085">
                <a:moveTo>
                  <a:pt x="0" y="42189"/>
                </a:moveTo>
                <a:lnTo>
                  <a:pt x="269430" y="21628"/>
                </a:lnTo>
                <a:lnTo>
                  <a:pt x="269430" y="44996"/>
                </a:lnTo>
                <a:lnTo>
                  <a:pt x="906284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029849" y="1820800"/>
            <a:ext cx="236220" cy="228600"/>
          </a:xfrm>
          <a:custGeom>
            <a:avLst/>
            <a:gdLst/>
            <a:ahLst/>
            <a:cxnLst/>
            <a:rect l="l" t="t" r="r" b="b"/>
            <a:pathLst>
              <a:path w="236220" h="228600">
                <a:moveTo>
                  <a:pt x="0" y="0"/>
                </a:moveTo>
                <a:lnTo>
                  <a:pt x="16103" y="228028"/>
                </a:lnTo>
                <a:lnTo>
                  <a:pt x="236080" y="979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979674" y="1857444"/>
            <a:ext cx="236854" cy="227965"/>
          </a:xfrm>
          <a:custGeom>
            <a:avLst/>
            <a:gdLst/>
            <a:ahLst/>
            <a:cxnLst/>
            <a:rect l="l" t="t" r="r" b="b"/>
            <a:pathLst>
              <a:path w="236855" h="227964">
                <a:moveTo>
                  <a:pt x="219240" y="0"/>
                </a:moveTo>
                <a:lnTo>
                  <a:pt x="0" y="131368"/>
                </a:lnTo>
                <a:lnTo>
                  <a:pt x="236639" y="227939"/>
                </a:lnTo>
                <a:lnTo>
                  <a:pt x="219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6516623" y="4818888"/>
            <a:ext cx="1786127" cy="1633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7057643" y="3619500"/>
            <a:ext cx="929640" cy="600710"/>
          </a:xfrm>
          <a:custGeom>
            <a:avLst/>
            <a:gdLst/>
            <a:ahLst/>
            <a:cxnLst/>
            <a:rect l="l" t="t" r="r" b="b"/>
            <a:pathLst>
              <a:path w="929640" h="600710">
                <a:moveTo>
                  <a:pt x="0" y="120091"/>
                </a:moveTo>
                <a:lnTo>
                  <a:pt x="464820" y="0"/>
                </a:lnTo>
                <a:lnTo>
                  <a:pt x="929640" y="120091"/>
                </a:lnTo>
                <a:lnTo>
                  <a:pt x="697230" y="120091"/>
                </a:lnTo>
                <a:lnTo>
                  <a:pt x="697230" y="480364"/>
                </a:lnTo>
                <a:lnTo>
                  <a:pt x="929640" y="480364"/>
                </a:lnTo>
                <a:lnTo>
                  <a:pt x="464820" y="600455"/>
                </a:lnTo>
                <a:lnTo>
                  <a:pt x="0" y="480364"/>
                </a:lnTo>
                <a:lnTo>
                  <a:pt x="232410" y="480364"/>
                </a:lnTo>
                <a:lnTo>
                  <a:pt x="232410" y="120091"/>
                </a:lnTo>
                <a:lnTo>
                  <a:pt x="0" y="1200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8378847" y="5088178"/>
            <a:ext cx="231775" cy="215900"/>
          </a:xfrm>
          <a:custGeom>
            <a:avLst/>
            <a:gdLst/>
            <a:ahLst/>
            <a:cxnLst/>
            <a:rect l="l" t="t" r="r" b="b"/>
            <a:pathLst>
              <a:path w="231775" h="215900">
                <a:moveTo>
                  <a:pt x="231698" y="0"/>
                </a:moveTo>
                <a:lnTo>
                  <a:pt x="0" y="0"/>
                </a:lnTo>
                <a:lnTo>
                  <a:pt x="0" y="215341"/>
                </a:lnTo>
                <a:lnTo>
                  <a:pt x="231698" y="215341"/>
                </a:lnTo>
                <a:lnTo>
                  <a:pt x="231698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8141205" y="4865141"/>
            <a:ext cx="701040" cy="223520"/>
          </a:xfrm>
          <a:custGeom>
            <a:avLst/>
            <a:gdLst/>
            <a:ahLst/>
            <a:cxnLst/>
            <a:rect l="l" t="t" r="r" b="b"/>
            <a:pathLst>
              <a:path w="701040" h="223520">
                <a:moveTo>
                  <a:pt x="701039" y="0"/>
                </a:moveTo>
                <a:lnTo>
                  <a:pt x="0" y="0"/>
                </a:lnTo>
                <a:lnTo>
                  <a:pt x="0" y="223037"/>
                </a:lnTo>
                <a:lnTo>
                  <a:pt x="701039" y="223037"/>
                </a:lnTo>
                <a:lnTo>
                  <a:pt x="701039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8378847" y="4642103"/>
            <a:ext cx="231775" cy="223520"/>
          </a:xfrm>
          <a:custGeom>
            <a:avLst/>
            <a:gdLst/>
            <a:ahLst/>
            <a:cxnLst/>
            <a:rect l="l" t="t" r="r" b="b"/>
            <a:pathLst>
              <a:path w="231775" h="223520">
                <a:moveTo>
                  <a:pt x="231698" y="0"/>
                </a:moveTo>
                <a:lnTo>
                  <a:pt x="0" y="0"/>
                </a:lnTo>
                <a:lnTo>
                  <a:pt x="0" y="223037"/>
                </a:lnTo>
                <a:lnTo>
                  <a:pt x="231698" y="223037"/>
                </a:lnTo>
                <a:lnTo>
                  <a:pt x="231698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8141205" y="4642103"/>
            <a:ext cx="701040" cy="661670"/>
          </a:xfrm>
          <a:custGeom>
            <a:avLst/>
            <a:gdLst/>
            <a:ahLst/>
            <a:cxnLst/>
            <a:rect l="l" t="t" r="r" b="b"/>
            <a:pathLst>
              <a:path w="701040" h="661670">
                <a:moveTo>
                  <a:pt x="237642" y="0"/>
                </a:moveTo>
                <a:lnTo>
                  <a:pt x="237642" y="223037"/>
                </a:lnTo>
                <a:lnTo>
                  <a:pt x="0" y="223037"/>
                </a:lnTo>
                <a:lnTo>
                  <a:pt x="0" y="446074"/>
                </a:lnTo>
                <a:lnTo>
                  <a:pt x="237642" y="446074"/>
                </a:lnTo>
                <a:lnTo>
                  <a:pt x="237642" y="661416"/>
                </a:lnTo>
                <a:lnTo>
                  <a:pt x="469341" y="661416"/>
                </a:lnTo>
                <a:lnTo>
                  <a:pt x="469341" y="446074"/>
                </a:lnTo>
                <a:lnTo>
                  <a:pt x="701039" y="446074"/>
                </a:lnTo>
                <a:lnTo>
                  <a:pt x="701039" y="223037"/>
                </a:lnTo>
                <a:lnTo>
                  <a:pt x="469341" y="223037"/>
                </a:lnTo>
                <a:lnTo>
                  <a:pt x="469341" y="0"/>
                </a:lnTo>
                <a:lnTo>
                  <a:pt x="237642" y="0"/>
                </a:lnTo>
                <a:close/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6294120" y="2371344"/>
            <a:ext cx="2645651" cy="1142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6842759" y="5071865"/>
            <a:ext cx="429895" cy="1164590"/>
          </a:xfrm>
          <a:custGeom>
            <a:avLst/>
            <a:gdLst/>
            <a:ahLst/>
            <a:cxnLst/>
            <a:rect l="l" t="t" r="r" b="b"/>
            <a:pathLst>
              <a:path w="429895" h="1164589">
                <a:moveTo>
                  <a:pt x="290956" y="869010"/>
                </a:moveTo>
                <a:lnTo>
                  <a:pt x="138810" y="869010"/>
                </a:lnTo>
                <a:lnTo>
                  <a:pt x="149478" y="1096454"/>
                </a:lnTo>
                <a:lnTo>
                  <a:pt x="80086" y="1164336"/>
                </a:lnTo>
                <a:lnTo>
                  <a:pt x="349681" y="1164336"/>
                </a:lnTo>
                <a:lnTo>
                  <a:pt x="277609" y="1096454"/>
                </a:lnTo>
                <a:lnTo>
                  <a:pt x="290956" y="869010"/>
                </a:lnTo>
                <a:close/>
              </a:path>
              <a:path w="429895" h="1164589">
                <a:moveTo>
                  <a:pt x="355028" y="661949"/>
                </a:moveTo>
                <a:lnTo>
                  <a:pt x="77406" y="661949"/>
                </a:lnTo>
                <a:lnTo>
                  <a:pt x="0" y="869010"/>
                </a:lnTo>
                <a:lnTo>
                  <a:pt x="429767" y="869010"/>
                </a:lnTo>
                <a:lnTo>
                  <a:pt x="355028" y="661949"/>
                </a:lnTo>
                <a:close/>
              </a:path>
              <a:path w="429895" h="1164589">
                <a:moveTo>
                  <a:pt x="363029" y="329272"/>
                </a:moveTo>
                <a:lnTo>
                  <a:pt x="69405" y="329272"/>
                </a:lnTo>
                <a:lnTo>
                  <a:pt x="58724" y="336067"/>
                </a:lnTo>
                <a:lnTo>
                  <a:pt x="50711" y="346252"/>
                </a:lnTo>
                <a:lnTo>
                  <a:pt x="45377" y="349643"/>
                </a:lnTo>
                <a:lnTo>
                  <a:pt x="42710" y="356438"/>
                </a:lnTo>
                <a:lnTo>
                  <a:pt x="37376" y="363219"/>
                </a:lnTo>
                <a:lnTo>
                  <a:pt x="34696" y="370014"/>
                </a:lnTo>
                <a:lnTo>
                  <a:pt x="29362" y="380199"/>
                </a:lnTo>
                <a:lnTo>
                  <a:pt x="26695" y="386981"/>
                </a:lnTo>
                <a:lnTo>
                  <a:pt x="24028" y="397167"/>
                </a:lnTo>
                <a:lnTo>
                  <a:pt x="21348" y="410743"/>
                </a:lnTo>
                <a:lnTo>
                  <a:pt x="18681" y="420928"/>
                </a:lnTo>
                <a:lnTo>
                  <a:pt x="16014" y="434505"/>
                </a:lnTo>
                <a:lnTo>
                  <a:pt x="16014" y="495617"/>
                </a:lnTo>
                <a:lnTo>
                  <a:pt x="18681" y="512584"/>
                </a:lnTo>
                <a:lnTo>
                  <a:pt x="21348" y="532955"/>
                </a:lnTo>
                <a:lnTo>
                  <a:pt x="26695" y="553326"/>
                </a:lnTo>
                <a:lnTo>
                  <a:pt x="37376" y="600849"/>
                </a:lnTo>
                <a:lnTo>
                  <a:pt x="45377" y="624611"/>
                </a:lnTo>
                <a:lnTo>
                  <a:pt x="56057" y="651763"/>
                </a:lnTo>
                <a:lnTo>
                  <a:pt x="58724" y="661949"/>
                </a:lnTo>
                <a:lnTo>
                  <a:pt x="371043" y="661949"/>
                </a:lnTo>
                <a:lnTo>
                  <a:pt x="376377" y="651763"/>
                </a:lnTo>
                <a:lnTo>
                  <a:pt x="384390" y="624611"/>
                </a:lnTo>
                <a:lnTo>
                  <a:pt x="392391" y="600849"/>
                </a:lnTo>
                <a:lnTo>
                  <a:pt x="403072" y="553326"/>
                </a:lnTo>
                <a:lnTo>
                  <a:pt x="408406" y="532955"/>
                </a:lnTo>
                <a:lnTo>
                  <a:pt x="411086" y="512584"/>
                </a:lnTo>
                <a:lnTo>
                  <a:pt x="413753" y="495617"/>
                </a:lnTo>
                <a:lnTo>
                  <a:pt x="413753" y="478637"/>
                </a:lnTo>
                <a:lnTo>
                  <a:pt x="416420" y="461670"/>
                </a:lnTo>
                <a:lnTo>
                  <a:pt x="413753" y="448094"/>
                </a:lnTo>
                <a:lnTo>
                  <a:pt x="413753" y="434505"/>
                </a:lnTo>
                <a:lnTo>
                  <a:pt x="411086" y="420928"/>
                </a:lnTo>
                <a:lnTo>
                  <a:pt x="411086" y="410743"/>
                </a:lnTo>
                <a:lnTo>
                  <a:pt x="408406" y="397167"/>
                </a:lnTo>
                <a:lnTo>
                  <a:pt x="403072" y="386981"/>
                </a:lnTo>
                <a:lnTo>
                  <a:pt x="400405" y="380199"/>
                </a:lnTo>
                <a:lnTo>
                  <a:pt x="397738" y="370014"/>
                </a:lnTo>
                <a:lnTo>
                  <a:pt x="392391" y="363219"/>
                </a:lnTo>
                <a:lnTo>
                  <a:pt x="389724" y="356438"/>
                </a:lnTo>
                <a:lnTo>
                  <a:pt x="384390" y="349643"/>
                </a:lnTo>
                <a:lnTo>
                  <a:pt x="379044" y="346252"/>
                </a:lnTo>
                <a:lnTo>
                  <a:pt x="371043" y="336067"/>
                </a:lnTo>
                <a:lnTo>
                  <a:pt x="365696" y="332676"/>
                </a:lnTo>
                <a:lnTo>
                  <a:pt x="363029" y="329272"/>
                </a:lnTo>
                <a:close/>
              </a:path>
              <a:path w="429895" h="1164589">
                <a:moveTo>
                  <a:pt x="355028" y="325881"/>
                </a:moveTo>
                <a:lnTo>
                  <a:pt x="74739" y="325881"/>
                </a:lnTo>
                <a:lnTo>
                  <a:pt x="72072" y="329272"/>
                </a:lnTo>
                <a:lnTo>
                  <a:pt x="357695" y="329272"/>
                </a:lnTo>
                <a:lnTo>
                  <a:pt x="355028" y="325881"/>
                </a:lnTo>
                <a:close/>
              </a:path>
              <a:path w="429895" h="1164589">
                <a:moveTo>
                  <a:pt x="349681" y="322491"/>
                </a:moveTo>
                <a:lnTo>
                  <a:pt x="80086" y="322491"/>
                </a:lnTo>
                <a:lnTo>
                  <a:pt x="77406" y="325881"/>
                </a:lnTo>
                <a:lnTo>
                  <a:pt x="352361" y="325881"/>
                </a:lnTo>
                <a:lnTo>
                  <a:pt x="349681" y="322491"/>
                </a:lnTo>
                <a:close/>
              </a:path>
              <a:path w="429895" h="1164589">
                <a:moveTo>
                  <a:pt x="331000" y="30556"/>
                </a:moveTo>
                <a:lnTo>
                  <a:pt x="96100" y="30556"/>
                </a:lnTo>
                <a:lnTo>
                  <a:pt x="90754" y="37350"/>
                </a:lnTo>
                <a:lnTo>
                  <a:pt x="90754" y="40741"/>
                </a:lnTo>
                <a:lnTo>
                  <a:pt x="88087" y="40741"/>
                </a:lnTo>
                <a:lnTo>
                  <a:pt x="88087" y="44132"/>
                </a:lnTo>
                <a:lnTo>
                  <a:pt x="85420" y="47536"/>
                </a:lnTo>
                <a:lnTo>
                  <a:pt x="85420" y="50926"/>
                </a:lnTo>
                <a:lnTo>
                  <a:pt x="101434" y="88264"/>
                </a:lnTo>
                <a:lnTo>
                  <a:pt x="90754" y="101841"/>
                </a:lnTo>
                <a:lnTo>
                  <a:pt x="88087" y="101841"/>
                </a:lnTo>
                <a:lnTo>
                  <a:pt x="88087" y="105232"/>
                </a:lnTo>
                <a:lnTo>
                  <a:pt x="85420" y="108635"/>
                </a:lnTo>
                <a:lnTo>
                  <a:pt x="85420" y="112026"/>
                </a:lnTo>
                <a:lnTo>
                  <a:pt x="80086" y="118821"/>
                </a:lnTo>
                <a:lnTo>
                  <a:pt x="80086" y="122212"/>
                </a:lnTo>
                <a:lnTo>
                  <a:pt x="77406" y="125602"/>
                </a:lnTo>
                <a:lnTo>
                  <a:pt x="77406" y="128993"/>
                </a:lnTo>
                <a:lnTo>
                  <a:pt x="74739" y="132397"/>
                </a:lnTo>
                <a:lnTo>
                  <a:pt x="74739" y="152755"/>
                </a:lnTo>
                <a:lnTo>
                  <a:pt x="77406" y="156159"/>
                </a:lnTo>
                <a:lnTo>
                  <a:pt x="77406" y="162940"/>
                </a:lnTo>
                <a:lnTo>
                  <a:pt x="80086" y="162940"/>
                </a:lnTo>
                <a:lnTo>
                  <a:pt x="80086" y="166344"/>
                </a:lnTo>
                <a:lnTo>
                  <a:pt x="82753" y="166344"/>
                </a:lnTo>
                <a:lnTo>
                  <a:pt x="82753" y="186702"/>
                </a:lnTo>
                <a:lnTo>
                  <a:pt x="85420" y="190106"/>
                </a:lnTo>
                <a:lnTo>
                  <a:pt x="85420" y="200291"/>
                </a:lnTo>
                <a:lnTo>
                  <a:pt x="88087" y="203682"/>
                </a:lnTo>
                <a:lnTo>
                  <a:pt x="88087" y="207073"/>
                </a:lnTo>
                <a:lnTo>
                  <a:pt x="90754" y="213867"/>
                </a:lnTo>
                <a:lnTo>
                  <a:pt x="90754" y="217258"/>
                </a:lnTo>
                <a:lnTo>
                  <a:pt x="93421" y="224053"/>
                </a:lnTo>
                <a:lnTo>
                  <a:pt x="93421" y="227444"/>
                </a:lnTo>
                <a:lnTo>
                  <a:pt x="96100" y="230835"/>
                </a:lnTo>
                <a:lnTo>
                  <a:pt x="101434" y="244411"/>
                </a:lnTo>
                <a:lnTo>
                  <a:pt x="104101" y="247815"/>
                </a:lnTo>
                <a:lnTo>
                  <a:pt x="106768" y="254596"/>
                </a:lnTo>
                <a:lnTo>
                  <a:pt x="109448" y="257987"/>
                </a:lnTo>
                <a:lnTo>
                  <a:pt x="114782" y="271576"/>
                </a:lnTo>
                <a:lnTo>
                  <a:pt x="128130" y="288543"/>
                </a:lnTo>
                <a:lnTo>
                  <a:pt x="130797" y="295338"/>
                </a:lnTo>
                <a:lnTo>
                  <a:pt x="136131" y="298729"/>
                </a:lnTo>
                <a:lnTo>
                  <a:pt x="141477" y="305511"/>
                </a:lnTo>
                <a:lnTo>
                  <a:pt x="85420" y="322491"/>
                </a:lnTo>
                <a:lnTo>
                  <a:pt x="344347" y="322491"/>
                </a:lnTo>
                <a:lnTo>
                  <a:pt x="282955" y="305511"/>
                </a:lnTo>
                <a:lnTo>
                  <a:pt x="290956" y="298729"/>
                </a:lnTo>
                <a:lnTo>
                  <a:pt x="296303" y="288543"/>
                </a:lnTo>
                <a:lnTo>
                  <a:pt x="304304" y="281749"/>
                </a:lnTo>
                <a:lnTo>
                  <a:pt x="320319" y="261391"/>
                </a:lnTo>
                <a:lnTo>
                  <a:pt x="322986" y="251205"/>
                </a:lnTo>
                <a:lnTo>
                  <a:pt x="331000" y="241020"/>
                </a:lnTo>
                <a:lnTo>
                  <a:pt x="341680" y="213867"/>
                </a:lnTo>
                <a:lnTo>
                  <a:pt x="344347" y="210464"/>
                </a:lnTo>
                <a:lnTo>
                  <a:pt x="344347" y="203682"/>
                </a:lnTo>
                <a:lnTo>
                  <a:pt x="347014" y="196888"/>
                </a:lnTo>
                <a:lnTo>
                  <a:pt x="347014" y="190106"/>
                </a:lnTo>
                <a:lnTo>
                  <a:pt x="349681" y="183311"/>
                </a:lnTo>
                <a:lnTo>
                  <a:pt x="349681" y="162940"/>
                </a:lnTo>
                <a:lnTo>
                  <a:pt x="347014" y="159550"/>
                </a:lnTo>
                <a:lnTo>
                  <a:pt x="347014" y="149364"/>
                </a:lnTo>
                <a:lnTo>
                  <a:pt x="344347" y="149364"/>
                </a:lnTo>
                <a:lnTo>
                  <a:pt x="344347" y="135788"/>
                </a:lnTo>
                <a:lnTo>
                  <a:pt x="341680" y="132397"/>
                </a:lnTo>
                <a:lnTo>
                  <a:pt x="341680" y="125602"/>
                </a:lnTo>
                <a:lnTo>
                  <a:pt x="339013" y="122212"/>
                </a:lnTo>
                <a:lnTo>
                  <a:pt x="339013" y="112026"/>
                </a:lnTo>
                <a:lnTo>
                  <a:pt x="336334" y="112026"/>
                </a:lnTo>
                <a:lnTo>
                  <a:pt x="336334" y="105232"/>
                </a:lnTo>
                <a:lnTo>
                  <a:pt x="333667" y="105232"/>
                </a:lnTo>
                <a:lnTo>
                  <a:pt x="333667" y="101841"/>
                </a:lnTo>
                <a:lnTo>
                  <a:pt x="325666" y="91655"/>
                </a:lnTo>
                <a:lnTo>
                  <a:pt x="341680" y="50926"/>
                </a:lnTo>
                <a:lnTo>
                  <a:pt x="341680" y="44132"/>
                </a:lnTo>
                <a:lnTo>
                  <a:pt x="339013" y="44132"/>
                </a:lnTo>
                <a:lnTo>
                  <a:pt x="339013" y="40741"/>
                </a:lnTo>
                <a:lnTo>
                  <a:pt x="331000" y="30556"/>
                </a:lnTo>
                <a:close/>
              </a:path>
              <a:path w="429895" h="1164589">
                <a:moveTo>
                  <a:pt x="322986" y="23774"/>
                </a:moveTo>
                <a:lnTo>
                  <a:pt x="104101" y="23774"/>
                </a:lnTo>
                <a:lnTo>
                  <a:pt x="98767" y="30556"/>
                </a:lnTo>
                <a:lnTo>
                  <a:pt x="328333" y="30556"/>
                </a:lnTo>
                <a:lnTo>
                  <a:pt x="322986" y="23774"/>
                </a:lnTo>
                <a:close/>
              </a:path>
              <a:path w="429895" h="1164589">
                <a:moveTo>
                  <a:pt x="317652" y="20370"/>
                </a:moveTo>
                <a:lnTo>
                  <a:pt x="112115" y="20370"/>
                </a:lnTo>
                <a:lnTo>
                  <a:pt x="109448" y="23774"/>
                </a:lnTo>
                <a:lnTo>
                  <a:pt x="317652" y="23774"/>
                </a:lnTo>
                <a:lnTo>
                  <a:pt x="317652" y="20370"/>
                </a:lnTo>
                <a:close/>
              </a:path>
              <a:path w="429895" h="1164589">
                <a:moveTo>
                  <a:pt x="312318" y="16979"/>
                </a:moveTo>
                <a:lnTo>
                  <a:pt x="117449" y="16979"/>
                </a:lnTo>
                <a:lnTo>
                  <a:pt x="114782" y="20370"/>
                </a:lnTo>
                <a:lnTo>
                  <a:pt x="314985" y="20370"/>
                </a:lnTo>
                <a:lnTo>
                  <a:pt x="312318" y="16979"/>
                </a:lnTo>
                <a:close/>
              </a:path>
              <a:path w="429895" h="1164589">
                <a:moveTo>
                  <a:pt x="298970" y="13588"/>
                </a:moveTo>
                <a:lnTo>
                  <a:pt x="128130" y="13588"/>
                </a:lnTo>
                <a:lnTo>
                  <a:pt x="125463" y="16979"/>
                </a:lnTo>
                <a:lnTo>
                  <a:pt x="301637" y="16979"/>
                </a:lnTo>
                <a:lnTo>
                  <a:pt x="298970" y="13588"/>
                </a:lnTo>
                <a:close/>
              </a:path>
              <a:path w="429895" h="1164589">
                <a:moveTo>
                  <a:pt x="290956" y="10185"/>
                </a:moveTo>
                <a:lnTo>
                  <a:pt x="138810" y="10185"/>
                </a:lnTo>
                <a:lnTo>
                  <a:pt x="133464" y="13588"/>
                </a:lnTo>
                <a:lnTo>
                  <a:pt x="293623" y="13588"/>
                </a:lnTo>
                <a:lnTo>
                  <a:pt x="290956" y="10185"/>
                </a:lnTo>
                <a:close/>
              </a:path>
              <a:path w="429895" h="1164589">
                <a:moveTo>
                  <a:pt x="274942" y="6794"/>
                </a:moveTo>
                <a:lnTo>
                  <a:pt x="152158" y="6794"/>
                </a:lnTo>
                <a:lnTo>
                  <a:pt x="149478" y="10185"/>
                </a:lnTo>
                <a:lnTo>
                  <a:pt x="280288" y="10185"/>
                </a:lnTo>
                <a:lnTo>
                  <a:pt x="274942" y="6794"/>
                </a:lnTo>
                <a:close/>
              </a:path>
              <a:path w="429895" h="1164589">
                <a:moveTo>
                  <a:pt x="256260" y="3403"/>
                </a:moveTo>
                <a:lnTo>
                  <a:pt x="170840" y="3403"/>
                </a:lnTo>
                <a:lnTo>
                  <a:pt x="168173" y="6794"/>
                </a:lnTo>
                <a:lnTo>
                  <a:pt x="261594" y="6794"/>
                </a:lnTo>
                <a:lnTo>
                  <a:pt x="256260" y="3403"/>
                </a:lnTo>
                <a:close/>
              </a:path>
              <a:path w="429895" h="1164589">
                <a:moveTo>
                  <a:pt x="221551" y="0"/>
                </a:moveTo>
                <a:lnTo>
                  <a:pt x="205536" y="0"/>
                </a:lnTo>
                <a:lnTo>
                  <a:pt x="202869" y="3403"/>
                </a:lnTo>
                <a:lnTo>
                  <a:pt x="224231" y="3403"/>
                </a:lnTo>
                <a:lnTo>
                  <a:pt x="22155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6995159" y="5937503"/>
            <a:ext cx="125095" cy="228600"/>
          </a:xfrm>
          <a:custGeom>
            <a:avLst/>
            <a:gdLst/>
            <a:ahLst/>
            <a:cxnLst/>
            <a:rect l="l" t="t" r="r" b="b"/>
            <a:pathLst>
              <a:path w="125095" h="228600">
                <a:moveTo>
                  <a:pt x="124968" y="0"/>
                </a:moveTo>
                <a:lnTo>
                  <a:pt x="0" y="0"/>
                </a:lnTo>
                <a:lnTo>
                  <a:pt x="13296" y="228600"/>
                </a:lnTo>
                <a:lnTo>
                  <a:pt x="111671" y="228600"/>
                </a:lnTo>
                <a:lnTo>
                  <a:pt x="124968" y="0"/>
                </a:lnTo>
                <a:close/>
              </a:path>
            </a:pathLst>
          </a:custGeom>
          <a:solidFill>
            <a:srgbClr val="FFBF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6958583" y="6175247"/>
            <a:ext cx="198120" cy="48895"/>
          </a:xfrm>
          <a:custGeom>
            <a:avLst/>
            <a:gdLst/>
            <a:ahLst/>
            <a:cxnLst/>
            <a:rect l="l" t="t" r="r" b="b"/>
            <a:pathLst>
              <a:path w="198120" h="48895">
                <a:moveTo>
                  <a:pt x="147929" y="0"/>
                </a:moveTo>
                <a:lnTo>
                  <a:pt x="50190" y="0"/>
                </a:lnTo>
                <a:lnTo>
                  <a:pt x="0" y="48767"/>
                </a:lnTo>
                <a:lnTo>
                  <a:pt x="198120" y="48767"/>
                </a:lnTo>
                <a:lnTo>
                  <a:pt x="147929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6861041" y="5730240"/>
            <a:ext cx="393700" cy="198120"/>
          </a:xfrm>
          <a:custGeom>
            <a:avLst/>
            <a:gdLst/>
            <a:ahLst/>
            <a:cxnLst/>
            <a:rect l="l" t="t" r="r" b="b"/>
            <a:pathLst>
              <a:path w="393700" h="198120">
                <a:moveTo>
                  <a:pt x="320979" y="0"/>
                </a:moveTo>
                <a:lnTo>
                  <a:pt x="72224" y="0"/>
                </a:lnTo>
                <a:lnTo>
                  <a:pt x="0" y="198120"/>
                </a:lnTo>
                <a:lnTo>
                  <a:pt x="393192" y="198120"/>
                </a:lnTo>
                <a:lnTo>
                  <a:pt x="320979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7184134" y="5404103"/>
            <a:ext cx="58419" cy="317500"/>
          </a:xfrm>
          <a:custGeom>
            <a:avLst/>
            <a:gdLst/>
            <a:ahLst/>
            <a:cxnLst/>
            <a:rect l="l" t="t" r="r" b="b"/>
            <a:pathLst>
              <a:path w="58420" h="317500">
                <a:moveTo>
                  <a:pt x="0" y="0"/>
                </a:moveTo>
                <a:lnTo>
                  <a:pt x="18427" y="316992"/>
                </a:lnTo>
                <a:lnTo>
                  <a:pt x="28956" y="289725"/>
                </a:lnTo>
                <a:lnTo>
                  <a:pt x="36855" y="265861"/>
                </a:lnTo>
                <a:lnTo>
                  <a:pt x="42113" y="241998"/>
                </a:lnTo>
                <a:lnTo>
                  <a:pt x="47383" y="221551"/>
                </a:lnTo>
                <a:lnTo>
                  <a:pt x="50012" y="201104"/>
                </a:lnTo>
                <a:lnTo>
                  <a:pt x="55283" y="184061"/>
                </a:lnTo>
                <a:lnTo>
                  <a:pt x="57912" y="163614"/>
                </a:lnTo>
                <a:lnTo>
                  <a:pt x="57912" y="105664"/>
                </a:lnTo>
                <a:lnTo>
                  <a:pt x="55283" y="92024"/>
                </a:lnTo>
                <a:lnTo>
                  <a:pt x="55283" y="81800"/>
                </a:lnTo>
                <a:lnTo>
                  <a:pt x="50012" y="61353"/>
                </a:lnTo>
                <a:lnTo>
                  <a:pt x="47383" y="54533"/>
                </a:lnTo>
                <a:lnTo>
                  <a:pt x="42113" y="44310"/>
                </a:lnTo>
                <a:lnTo>
                  <a:pt x="39484" y="37490"/>
                </a:lnTo>
                <a:lnTo>
                  <a:pt x="23698" y="17043"/>
                </a:lnTo>
                <a:lnTo>
                  <a:pt x="18427" y="13639"/>
                </a:lnTo>
                <a:lnTo>
                  <a:pt x="13157" y="6819"/>
                </a:lnTo>
                <a:lnTo>
                  <a:pt x="7899" y="6819"/>
                </a:lnTo>
                <a:lnTo>
                  <a:pt x="5270" y="3403"/>
                </a:lnTo>
                <a:lnTo>
                  <a:pt x="2628" y="3403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6873244" y="5404103"/>
            <a:ext cx="60960" cy="317500"/>
          </a:xfrm>
          <a:custGeom>
            <a:avLst/>
            <a:gdLst/>
            <a:ahLst/>
            <a:cxnLst/>
            <a:rect l="l" t="t" r="r" b="b"/>
            <a:pathLst>
              <a:path w="60959" h="317500">
                <a:moveTo>
                  <a:pt x="60959" y="0"/>
                </a:moveTo>
                <a:lnTo>
                  <a:pt x="58305" y="0"/>
                </a:lnTo>
                <a:lnTo>
                  <a:pt x="55651" y="3403"/>
                </a:lnTo>
                <a:lnTo>
                  <a:pt x="52997" y="3403"/>
                </a:lnTo>
                <a:lnTo>
                  <a:pt x="50355" y="6819"/>
                </a:lnTo>
                <a:lnTo>
                  <a:pt x="47701" y="6819"/>
                </a:lnTo>
                <a:lnTo>
                  <a:pt x="42405" y="10223"/>
                </a:lnTo>
                <a:lnTo>
                  <a:pt x="39750" y="13639"/>
                </a:lnTo>
                <a:lnTo>
                  <a:pt x="34455" y="17043"/>
                </a:lnTo>
                <a:lnTo>
                  <a:pt x="18541" y="37490"/>
                </a:lnTo>
                <a:lnTo>
                  <a:pt x="15900" y="44310"/>
                </a:lnTo>
                <a:lnTo>
                  <a:pt x="13246" y="54533"/>
                </a:lnTo>
                <a:lnTo>
                  <a:pt x="7950" y="61353"/>
                </a:lnTo>
                <a:lnTo>
                  <a:pt x="5295" y="71577"/>
                </a:lnTo>
                <a:lnTo>
                  <a:pt x="5295" y="81800"/>
                </a:lnTo>
                <a:lnTo>
                  <a:pt x="2641" y="92024"/>
                </a:lnTo>
                <a:lnTo>
                  <a:pt x="0" y="105664"/>
                </a:lnTo>
                <a:lnTo>
                  <a:pt x="0" y="149974"/>
                </a:lnTo>
                <a:lnTo>
                  <a:pt x="2641" y="163614"/>
                </a:lnTo>
                <a:lnTo>
                  <a:pt x="5295" y="184061"/>
                </a:lnTo>
                <a:lnTo>
                  <a:pt x="7950" y="201104"/>
                </a:lnTo>
                <a:lnTo>
                  <a:pt x="10591" y="221551"/>
                </a:lnTo>
                <a:lnTo>
                  <a:pt x="15900" y="241998"/>
                </a:lnTo>
                <a:lnTo>
                  <a:pt x="23850" y="265861"/>
                </a:lnTo>
                <a:lnTo>
                  <a:pt x="29146" y="289725"/>
                </a:lnTo>
                <a:lnTo>
                  <a:pt x="39750" y="316992"/>
                </a:lnTo>
                <a:lnTo>
                  <a:pt x="60959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943340" y="5084064"/>
            <a:ext cx="226060" cy="113030"/>
          </a:xfrm>
          <a:custGeom>
            <a:avLst/>
            <a:gdLst/>
            <a:ahLst/>
            <a:cxnLst/>
            <a:rect l="l" t="t" r="r" b="b"/>
            <a:pathLst>
              <a:path w="226059" h="113029">
                <a:moveTo>
                  <a:pt x="222897" y="30759"/>
                </a:moveTo>
                <a:lnTo>
                  <a:pt x="0" y="30759"/>
                </a:lnTo>
                <a:lnTo>
                  <a:pt x="0" y="37591"/>
                </a:lnTo>
                <a:lnTo>
                  <a:pt x="29197" y="112775"/>
                </a:lnTo>
                <a:lnTo>
                  <a:pt x="29197" y="109359"/>
                </a:lnTo>
                <a:lnTo>
                  <a:pt x="31851" y="109359"/>
                </a:lnTo>
                <a:lnTo>
                  <a:pt x="31851" y="102527"/>
                </a:lnTo>
                <a:lnTo>
                  <a:pt x="34505" y="102527"/>
                </a:lnTo>
                <a:lnTo>
                  <a:pt x="34505" y="99110"/>
                </a:lnTo>
                <a:lnTo>
                  <a:pt x="37147" y="99110"/>
                </a:lnTo>
                <a:lnTo>
                  <a:pt x="37147" y="95694"/>
                </a:lnTo>
                <a:lnTo>
                  <a:pt x="39801" y="95694"/>
                </a:lnTo>
                <a:lnTo>
                  <a:pt x="42456" y="92265"/>
                </a:lnTo>
                <a:lnTo>
                  <a:pt x="47764" y="92265"/>
                </a:lnTo>
                <a:lnTo>
                  <a:pt x="47764" y="88849"/>
                </a:lnTo>
                <a:lnTo>
                  <a:pt x="50419" y="88849"/>
                </a:lnTo>
                <a:lnTo>
                  <a:pt x="55727" y="85432"/>
                </a:lnTo>
                <a:lnTo>
                  <a:pt x="58381" y="85432"/>
                </a:lnTo>
                <a:lnTo>
                  <a:pt x="61036" y="82016"/>
                </a:lnTo>
                <a:lnTo>
                  <a:pt x="68999" y="82016"/>
                </a:lnTo>
                <a:lnTo>
                  <a:pt x="71653" y="78600"/>
                </a:lnTo>
                <a:lnTo>
                  <a:pt x="87566" y="78600"/>
                </a:lnTo>
                <a:lnTo>
                  <a:pt x="92875" y="75183"/>
                </a:lnTo>
                <a:lnTo>
                  <a:pt x="209632" y="75183"/>
                </a:lnTo>
                <a:lnTo>
                  <a:pt x="225552" y="37591"/>
                </a:lnTo>
                <a:lnTo>
                  <a:pt x="222897" y="37591"/>
                </a:lnTo>
                <a:lnTo>
                  <a:pt x="222897" y="30759"/>
                </a:lnTo>
                <a:close/>
              </a:path>
              <a:path w="226059" h="113029">
                <a:moveTo>
                  <a:pt x="209632" y="75183"/>
                </a:moveTo>
                <a:lnTo>
                  <a:pt x="132676" y="75183"/>
                </a:lnTo>
                <a:lnTo>
                  <a:pt x="135331" y="78600"/>
                </a:lnTo>
                <a:lnTo>
                  <a:pt x="151257" y="78600"/>
                </a:lnTo>
                <a:lnTo>
                  <a:pt x="153911" y="82016"/>
                </a:lnTo>
                <a:lnTo>
                  <a:pt x="161874" y="82016"/>
                </a:lnTo>
                <a:lnTo>
                  <a:pt x="164528" y="85432"/>
                </a:lnTo>
                <a:lnTo>
                  <a:pt x="169837" y="85432"/>
                </a:lnTo>
                <a:lnTo>
                  <a:pt x="172478" y="88849"/>
                </a:lnTo>
                <a:lnTo>
                  <a:pt x="175133" y="88849"/>
                </a:lnTo>
                <a:lnTo>
                  <a:pt x="177787" y="92265"/>
                </a:lnTo>
                <a:lnTo>
                  <a:pt x="180441" y="92265"/>
                </a:lnTo>
                <a:lnTo>
                  <a:pt x="183095" y="95694"/>
                </a:lnTo>
                <a:lnTo>
                  <a:pt x="185750" y="95694"/>
                </a:lnTo>
                <a:lnTo>
                  <a:pt x="185750" y="99110"/>
                </a:lnTo>
                <a:lnTo>
                  <a:pt x="188404" y="99110"/>
                </a:lnTo>
                <a:lnTo>
                  <a:pt x="188404" y="102527"/>
                </a:lnTo>
                <a:lnTo>
                  <a:pt x="191058" y="102527"/>
                </a:lnTo>
                <a:lnTo>
                  <a:pt x="191058" y="105943"/>
                </a:lnTo>
                <a:lnTo>
                  <a:pt x="193713" y="109359"/>
                </a:lnTo>
                <a:lnTo>
                  <a:pt x="193713" y="112775"/>
                </a:lnTo>
                <a:lnTo>
                  <a:pt x="209632" y="75183"/>
                </a:lnTo>
                <a:close/>
              </a:path>
              <a:path w="226059" h="113029">
                <a:moveTo>
                  <a:pt x="220243" y="27343"/>
                </a:moveTo>
                <a:lnTo>
                  <a:pt x="2654" y="27343"/>
                </a:lnTo>
                <a:lnTo>
                  <a:pt x="2654" y="30759"/>
                </a:lnTo>
                <a:lnTo>
                  <a:pt x="220243" y="30759"/>
                </a:lnTo>
                <a:lnTo>
                  <a:pt x="220243" y="27343"/>
                </a:lnTo>
                <a:close/>
              </a:path>
              <a:path w="226059" h="113029">
                <a:moveTo>
                  <a:pt x="217589" y="23926"/>
                </a:moveTo>
                <a:lnTo>
                  <a:pt x="7962" y="23926"/>
                </a:lnTo>
                <a:lnTo>
                  <a:pt x="5308" y="27343"/>
                </a:lnTo>
                <a:lnTo>
                  <a:pt x="217589" y="27343"/>
                </a:lnTo>
                <a:lnTo>
                  <a:pt x="217589" y="23926"/>
                </a:lnTo>
                <a:close/>
              </a:path>
              <a:path w="226059" h="113029">
                <a:moveTo>
                  <a:pt x="212293" y="20510"/>
                </a:moveTo>
                <a:lnTo>
                  <a:pt x="10617" y="20510"/>
                </a:lnTo>
                <a:lnTo>
                  <a:pt x="10617" y="23926"/>
                </a:lnTo>
                <a:lnTo>
                  <a:pt x="212293" y="23926"/>
                </a:lnTo>
                <a:lnTo>
                  <a:pt x="212293" y="20510"/>
                </a:lnTo>
                <a:close/>
              </a:path>
              <a:path w="226059" h="113029">
                <a:moveTo>
                  <a:pt x="206984" y="17081"/>
                </a:moveTo>
                <a:lnTo>
                  <a:pt x="18580" y="17081"/>
                </a:lnTo>
                <a:lnTo>
                  <a:pt x="15925" y="20510"/>
                </a:lnTo>
                <a:lnTo>
                  <a:pt x="206984" y="20510"/>
                </a:lnTo>
                <a:lnTo>
                  <a:pt x="206984" y="17081"/>
                </a:lnTo>
                <a:close/>
              </a:path>
              <a:path w="226059" h="113029">
                <a:moveTo>
                  <a:pt x="199021" y="13665"/>
                </a:moveTo>
                <a:lnTo>
                  <a:pt x="23888" y="13665"/>
                </a:lnTo>
                <a:lnTo>
                  <a:pt x="21234" y="17081"/>
                </a:lnTo>
                <a:lnTo>
                  <a:pt x="201676" y="17081"/>
                </a:lnTo>
                <a:lnTo>
                  <a:pt x="199021" y="13665"/>
                </a:lnTo>
                <a:close/>
              </a:path>
              <a:path w="226059" h="113029">
                <a:moveTo>
                  <a:pt x="191058" y="10248"/>
                </a:moveTo>
                <a:lnTo>
                  <a:pt x="31851" y="10248"/>
                </a:lnTo>
                <a:lnTo>
                  <a:pt x="29197" y="13665"/>
                </a:lnTo>
                <a:lnTo>
                  <a:pt x="196367" y="13665"/>
                </a:lnTo>
                <a:lnTo>
                  <a:pt x="191058" y="10248"/>
                </a:lnTo>
                <a:close/>
              </a:path>
              <a:path w="226059" h="113029">
                <a:moveTo>
                  <a:pt x="175133" y="6832"/>
                </a:moveTo>
                <a:lnTo>
                  <a:pt x="47764" y="6832"/>
                </a:lnTo>
                <a:lnTo>
                  <a:pt x="42456" y="10248"/>
                </a:lnTo>
                <a:lnTo>
                  <a:pt x="180441" y="10248"/>
                </a:lnTo>
                <a:lnTo>
                  <a:pt x="175133" y="6832"/>
                </a:lnTo>
                <a:close/>
              </a:path>
              <a:path w="226059" h="113029">
                <a:moveTo>
                  <a:pt x="159219" y="3416"/>
                </a:moveTo>
                <a:lnTo>
                  <a:pt x="63690" y="3416"/>
                </a:lnTo>
                <a:lnTo>
                  <a:pt x="58381" y="6832"/>
                </a:lnTo>
                <a:lnTo>
                  <a:pt x="167182" y="6832"/>
                </a:lnTo>
                <a:lnTo>
                  <a:pt x="159219" y="3416"/>
                </a:lnTo>
                <a:close/>
              </a:path>
              <a:path w="226059" h="113029">
                <a:moveTo>
                  <a:pt x="135331" y="0"/>
                </a:moveTo>
                <a:lnTo>
                  <a:pt x="87566" y="0"/>
                </a:lnTo>
                <a:lnTo>
                  <a:pt x="84912" y="3416"/>
                </a:lnTo>
                <a:lnTo>
                  <a:pt x="137985" y="3416"/>
                </a:lnTo>
                <a:lnTo>
                  <a:pt x="135331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989058" y="5382767"/>
            <a:ext cx="67310" cy="116205"/>
          </a:xfrm>
          <a:custGeom>
            <a:avLst/>
            <a:gdLst/>
            <a:ahLst/>
            <a:cxnLst/>
            <a:rect l="l" t="t" r="r" b="b"/>
            <a:pathLst>
              <a:path w="67309" h="116204">
                <a:moveTo>
                  <a:pt x="21463" y="0"/>
                </a:moveTo>
                <a:lnTo>
                  <a:pt x="0" y="20434"/>
                </a:lnTo>
                <a:lnTo>
                  <a:pt x="18783" y="37477"/>
                </a:lnTo>
                <a:lnTo>
                  <a:pt x="10731" y="51104"/>
                </a:lnTo>
                <a:lnTo>
                  <a:pt x="67056" y="115823"/>
                </a:lnTo>
                <a:lnTo>
                  <a:pt x="21463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922006" y="5382769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4">
                <a:moveTo>
                  <a:pt x="80581" y="0"/>
                </a:moveTo>
                <a:lnTo>
                  <a:pt x="21488" y="17081"/>
                </a:lnTo>
                <a:lnTo>
                  <a:pt x="0" y="338327"/>
                </a:lnTo>
                <a:lnTo>
                  <a:pt x="271271" y="338327"/>
                </a:lnTo>
                <a:lnTo>
                  <a:pt x="256870" y="123024"/>
                </a:lnTo>
                <a:lnTo>
                  <a:pt x="134289" y="123024"/>
                </a:lnTo>
                <a:lnTo>
                  <a:pt x="72516" y="51257"/>
                </a:lnTo>
                <a:lnTo>
                  <a:pt x="80581" y="37591"/>
                </a:lnTo>
                <a:lnTo>
                  <a:pt x="61772" y="20497"/>
                </a:lnTo>
                <a:lnTo>
                  <a:pt x="80581" y="0"/>
                </a:lnTo>
                <a:close/>
              </a:path>
              <a:path w="271779" h="338454">
                <a:moveTo>
                  <a:pt x="188010" y="3416"/>
                </a:moveTo>
                <a:lnTo>
                  <a:pt x="206806" y="20497"/>
                </a:lnTo>
                <a:lnTo>
                  <a:pt x="188010" y="37591"/>
                </a:lnTo>
                <a:lnTo>
                  <a:pt x="196062" y="51257"/>
                </a:lnTo>
                <a:lnTo>
                  <a:pt x="134289" y="123024"/>
                </a:lnTo>
                <a:lnTo>
                  <a:pt x="256870" y="123024"/>
                </a:lnTo>
                <a:lnTo>
                  <a:pt x="249783" y="17081"/>
                </a:lnTo>
                <a:lnTo>
                  <a:pt x="188010" y="3416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056125" y="5382767"/>
            <a:ext cx="67310" cy="116205"/>
          </a:xfrm>
          <a:custGeom>
            <a:avLst/>
            <a:gdLst/>
            <a:ahLst/>
            <a:cxnLst/>
            <a:rect l="l" t="t" r="r" b="b"/>
            <a:pathLst>
              <a:path w="67309" h="116204">
                <a:moveTo>
                  <a:pt x="45593" y="0"/>
                </a:moveTo>
                <a:lnTo>
                  <a:pt x="0" y="115823"/>
                </a:lnTo>
                <a:lnTo>
                  <a:pt x="56324" y="51104"/>
                </a:lnTo>
                <a:lnTo>
                  <a:pt x="48272" y="37477"/>
                </a:lnTo>
                <a:lnTo>
                  <a:pt x="67056" y="20434"/>
                </a:lnTo>
                <a:lnTo>
                  <a:pt x="45593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967732" y="5175507"/>
            <a:ext cx="173990" cy="299085"/>
          </a:xfrm>
          <a:custGeom>
            <a:avLst/>
            <a:gdLst/>
            <a:ahLst/>
            <a:cxnLst/>
            <a:rect l="l" t="t" r="r" b="b"/>
            <a:pathLst>
              <a:path w="173990" h="299085">
                <a:moveTo>
                  <a:pt x="106908" y="186689"/>
                </a:moveTo>
                <a:lnTo>
                  <a:pt x="66814" y="186689"/>
                </a:lnTo>
                <a:lnTo>
                  <a:pt x="66814" y="200266"/>
                </a:lnTo>
                <a:lnTo>
                  <a:pt x="50774" y="203657"/>
                </a:lnTo>
                <a:lnTo>
                  <a:pt x="88201" y="298703"/>
                </a:lnTo>
                <a:lnTo>
                  <a:pt x="122948" y="203657"/>
                </a:lnTo>
                <a:lnTo>
                  <a:pt x="109588" y="200266"/>
                </a:lnTo>
                <a:lnTo>
                  <a:pt x="106908" y="186689"/>
                </a:lnTo>
                <a:close/>
              </a:path>
              <a:path w="173990" h="299085">
                <a:moveTo>
                  <a:pt x="117601" y="183286"/>
                </a:moveTo>
                <a:lnTo>
                  <a:pt x="58800" y="183286"/>
                </a:lnTo>
                <a:lnTo>
                  <a:pt x="61467" y="186689"/>
                </a:lnTo>
                <a:lnTo>
                  <a:pt x="114934" y="186689"/>
                </a:lnTo>
                <a:lnTo>
                  <a:pt x="117601" y="183286"/>
                </a:lnTo>
                <a:close/>
              </a:path>
              <a:path w="173990" h="299085">
                <a:moveTo>
                  <a:pt x="125615" y="179895"/>
                </a:moveTo>
                <a:lnTo>
                  <a:pt x="53454" y="179895"/>
                </a:lnTo>
                <a:lnTo>
                  <a:pt x="56121" y="183286"/>
                </a:lnTo>
                <a:lnTo>
                  <a:pt x="122948" y="183286"/>
                </a:lnTo>
                <a:lnTo>
                  <a:pt x="125615" y="179895"/>
                </a:lnTo>
                <a:close/>
              </a:path>
              <a:path w="173990" h="299085">
                <a:moveTo>
                  <a:pt x="130962" y="176504"/>
                </a:moveTo>
                <a:lnTo>
                  <a:pt x="42760" y="176504"/>
                </a:lnTo>
                <a:lnTo>
                  <a:pt x="45427" y="179895"/>
                </a:lnTo>
                <a:lnTo>
                  <a:pt x="128295" y="179895"/>
                </a:lnTo>
                <a:lnTo>
                  <a:pt x="130962" y="176504"/>
                </a:lnTo>
                <a:close/>
              </a:path>
              <a:path w="173990" h="299085">
                <a:moveTo>
                  <a:pt x="138988" y="169710"/>
                </a:moveTo>
                <a:lnTo>
                  <a:pt x="34747" y="169710"/>
                </a:lnTo>
                <a:lnTo>
                  <a:pt x="40093" y="176504"/>
                </a:lnTo>
                <a:lnTo>
                  <a:pt x="133642" y="176504"/>
                </a:lnTo>
                <a:lnTo>
                  <a:pt x="136309" y="173113"/>
                </a:lnTo>
                <a:lnTo>
                  <a:pt x="138988" y="173113"/>
                </a:lnTo>
                <a:lnTo>
                  <a:pt x="138988" y="169710"/>
                </a:lnTo>
                <a:close/>
              </a:path>
              <a:path w="173990" h="299085">
                <a:moveTo>
                  <a:pt x="147002" y="162928"/>
                </a:moveTo>
                <a:lnTo>
                  <a:pt x="29400" y="162928"/>
                </a:lnTo>
                <a:lnTo>
                  <a:pt x="32067" y="166319"/>
                </a:lnTo>
                <a:lnTo>
                  <a:pt x="32067" y="169710"/>
                </a:lnTo>
                <a:lnTo>
                  <a:pt x="141655" y="169710"/>
                </a:lnTo>
                <a:lnTo>
                  <a:pt x="147002" y="162928"/>
                </a:lnTo>
                <a:close/>
              </a:path>
              <a:path w="173990" h="299085">
                <a:moveTo>
                  <a:pt x="141655" y="37337"/>
                </a:moveTo>
                <a:lnTo>
                  <a:pt x="21374" y="37337"/>
                </a:lnTo>
                <a:lnTo>
                  <a:pt x="13360" y="47523"/>
                </a:lnTo>
                <a:lnTo>
                  <a:pt x="13360" y="50914"/>
                </a:lnTo>
                <a:lnTo>
                  <a:pt x="10693" y="50914"/>
                </a:lnTo>
                <a:lnTo>
                  <a:pt x="8013" y="54305"/>
                </a:lnTo>
                <a:lnTo>
                  <a:pt x="8013" y="57696"/>
                </a:lnTo>
                <a:lnTo>
                  <a:pt x="5346" y="61099"/>
                </a:lnTo>
                <a:lnTo>
                  <a:pt x="5346" y="67881"/>
                </a:lnTo>
                <a:lnTo>
                  <a:pt x="2666" y="71272"/>
                </a:lnTo>
                <a:lnTo>
                  <a:pt x="2666" y="78066"/>
                </a:lnTo>
                <a:lnTo>
                  <a:pt x="0" y="81457"/>
                </a:lnTo>
                <a:lnTo>
                  <a:pt x="0" y="112013"/>
                </a:lnTo>
                <a:lnTo>
                  <a:pt x="2666" y="115404"/>
                </a:lnTo>
                <a:lnTo>
                  <a:pt x="2666" y="122199"/>
                </a:lnTo>
                <a:lnTo>
                  <a:pt x="5346" y="125590"/>
                </a:lnTo>
                <a:lnTo>
                  <a:pt x="5346" y="128981"/>
                </a:lnTo>
                <a:lnTo>
                  <a:pt x="8013" y="132372"/>
                </a:lnTo>
                <a:lnTo>
                  <a:pt x="8013" y="135775"/>
                </a:lnTo>
                <a:lnTo>
                  <a:pt x="13360" y="142557"/>
                </a:lnTo>
                <a:lnTo>
                  <a:pt x="13360" y="145948"/>
                </a:lnTo>
                <a:lnTo>
                  <a:pt x="26720" y="162928"/>
                </a:lnTo>
                <a:lnTo>
                  <a:pt x="149669" y="162928"/>
                </a:lnTo>
                <a:lnTo>
                  <a:pt x="149669" y="159537"/>
                </a:lnTo>
                <a:lnTo>
                  <a:pt x="152349" y="159537"/>
                </a:lnTo>
                <a:lnTo>
                  <a:pt x="152349" y="156133"/>
                </a:lnTo>
                <a:lnTo>
                  <a:pt x="155016" y="156133"/>
                </a:lnTo>
                <a:lnTo>
                  <a:pt x="155016" y="152742"/>
                </a:lnTo>
                <a:lnTo>
                  <a:pt x="157695" y="152742"/>
                </a:lnTo>
                <a:lnTo>
                  <a:pt x="160362" y="149351"/>
                </a:lnTo>
                <a:lnTo>
                  <a:pt x="160362" y="145948"/>
                </a:lnTo>
                <a:lnTo>
                  <a:pt x="163042" y="142557"/>
                </a:lnTo>
                <a:lnTo>
                  <a:pt x="168389" y="128981"/>
                </a:lnTo>
                <a:lnTo>
                  <a:pt x="168389" y="125590"/>
                </a:lnTo>
                <a:lnTo>
                  <a:pt x="171056" y="118795"/>
                </a:lnTo>
                <a:lnTo>
                  <a:pt x="171056" y="105219"/>
                </a:lnTo>
                <a:lnTo>
                  <a:pt x="173735" y="101828"/>
                </a:lnTo>
                <a:lnTo>
                  <a:pt x="173735" y="84861"/>
                </a:lnTo>
                <a:lnTo>
                  <a:pt x="171056" y="81457"/>
                </a:lnTo>
                <a:lnTo>
                  <a:pt x="171056" y="71272"/>
                </a:lnTo>
                <a:lnTo>
                  <a:pt x="168389" y="67881"/>
                </a:lnTo>
                <a:lnTo>
                  <a:pt x="168389" y="61099"/>
                </a:lnTo>
                <a:lnTo>
                  <a:pt x="165709" y="57696"/>
                </a:lnTo>
                <a:lnTo>
                  <a:pt x="165709" y="54305"/>
                </a:lnTo>
                <a:lnTo>
                  <a:pt x="157695" y="44119"/>
                </a:lnTo>
                <a:lnTo>
                  <a:pt x="155016" y="44119"/>
                </a:lnTo>
                <a:lnTo>
                  <a:pt x="152349" y="40728"/>
                </a:lnTo>
                <a:lnTo>
                  <a:pt x="147002" y="40728"/>
                </a:lnTo>
                <a:lnTo>
                  <a:pt x="141655" y="37337"/>
                </a:lnTo>
                <a:close/>
              </a:path>
              <a:path w="173990" h="299085">
                <a:moveTo>
                  <a:pt x="136309" y="33934"/>
                </a:moveTo>
                <a:lnTo>
                  <a:pt x="24053" y="33934"/>
                </a:lnTo>
                <a:lnTo>
                  <a:pt x="24053" y="37337"/>
                </a:lnTo>
                <a:lnTo>
                  <a:pt x="136309" y="37337"/>
                </a:lnTo>
                <a:lnTo>
                  <a:pt x="136309" y="33934"/>
                </a:lnTo>
                <a:close/>
              </a:path>
              <a:path w="173990" h="299085">
                <a:moveTo>
                  <a:pt x="80187" y="3390"/>
                </a:moveTo>
                <a:lnTo>
                  <a:pt x="66814" y="3390"/>
                </a:lnTo>
                <a:lnTo>
                  <a:pt x="66814" y="13576"/>
                </a:lnTo>
                <a:lnTo>
                  <a:pt x="64147" y="16967"/>
                </a:lnTo>
                <a:lnTo>
                  <a:pt x="64147" y="20358"/>
                </a:lnTo>
                <a:lnTo>
                  <a:pt x="56121" y="30543"/>
                </a:lnTo>
                <a:lnTo>
                  <a:pt x="32067" y="30543"/>
                </a:lnTo>
                <a:lnTo>
                  <a:pt x="29400" y="33934"/>
                </a:lnTo>
                <a:lnTo>
                  <a:pt x="133642" y="33934"/>
                </a:lnTo>
                <a:lnTo>
                  <a:pt x="125615" y="23761"/>
                </a:lnTo>
                <a:lnTo>
                  <a:pt x="125615" y="20358"/>
                </a:lnTo>
                <a:lnTo>
                  <a:pt x="117612" y="10185"/>
                </a:lnTo>
                <a:lnTo>
                  <a:pt x="88201" y="10185"/>
                </a:lnTo>
                <a:lnTo>
                  <a:pt x="85521" y="6781"/>
                </a:lnTo>
                <a:lnTo>
                  <a:pt x="82854" y="6781"/>
                </a:lnTo>
                <a:lnTo>
                  <a:pt x="80187" y="3390"/>
                </a:lnTo>
                <a:close/>
              </a:path>
              <a:path w="173990" h="299085">
                <a:moveTo>
                  <a:pt x="112255" y="3390"/>
                </a:moveTo>
                <a:lnTo>
                  <a:pt x="93548" y="3390"/>
                </a:lnTo>
                <a:lnTo>
                  <a:pt x="88201" y="10185"/>
                </a:lnTo>
                <a:lnTo>
                  <a:pt x="117612" y="10185"/>
                </a:lnTo>
                <a:lnTo>
                  <a:pt x="114934" y="6781"/>
                </a:lnTo>
                <a:lnTo>
                  <a:pt x="112255" y="6781"/>
                </a:lnTo>
                <a:lnTo>
                  <a:pt x="112255" y="3390"/>
                </a:lnTo>
                <a:close/>
              </a:path>
              <a:path w="173990" h="299085">
                <a:moveTo>
                  <a:pt x="72161" y="0"/>
                </a:moveTo>
                <a:lnTo>
                  <a:pt x="72161" y="3390"/>
                </a:lnTo>
                <a:lnTo>
                  <a:pt x="74841" y="3390"/>
                </a:lnTo>
                <a:lnTo>
                  <a:pt x="72161" y="0"/>
                </a:lnTo>
                <a:close/>
              </a:path>
              <a:path w="173990" h="299085">
                <a:moveTo>
                  <a:pt x="104241" y="0"/>
                </a:moveTo>
                <a:lnTo>
                  <a:pt x="98894" y="0"/>
                </a:lnTo>
                <a:lnTo>
                  <a:pt x="98894" y="3390"/>
                </a:lnTo>
                <a:lnTo>
                  <a:pt x="106908" y="3390"/>
                </a:lnTo>
                <a:lnTo>
                  <a:pt x="104241" y="0"/>
                </a:lnTo>
                <a:close/>
              </a:path>
            </a:pathLst>
          </a:custGeom>
          <a:solidFill>
            <a:srgbClr val="FFBF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7016501" y="5257800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40" h="9525">
                <a:moveTo>
                  <a:pt x="12699" y="6096"/>
                </a:moveTo>
                <a:lnTo>
                  <a:pt x="2539" y="6096"/>
                </a:lnTo>
                <a:lnTo>
                  <a:pt x="2539" y="9144"/>
                </a:lnTo>
                <a:lnTo>
                  <a:pt x="12699" y="9144"/>
                </a:lnTo>
                <a:lnTo>
                  <a:pt x="12699" y="6096"/>
                </a:lnTo>
                <a:close/>
              </a:path>
              <a:path w="15240" h="9525">
                <a:moveTo>
                  <a:pt x="15239" y="3048"/>
                </a:moveTo>
                <a:lnTo>
                  <a:pt x="0" y="3048"/>
                </a:lnTo>
                <a:lnTo>
                  <a:pt x="0" y="6096"/>
                </a:lnTo>
                <a:lnTo>
                  <a:pt x="15239" y="6096"/>
                </a:lnTo>
                <a:lnTo>
                  <a:pt x="15239" y="3048"/>
                </a:lnTo>
                <a:close/>
              </a:path>
              <a:path w="15240" h="9525">
                <a:moveTo>
                  <a:pt x="12699" y="0"/>
                </a:moveTo>
                <a:lnTo>
                  <a:pt x="2539" y="0"/>
                </a:lnTo>
                <a:lnTo>
                  <a:pt x="2539" y="3048"/>
                </a:lnTo>
                <a:lnTo>
                  <a:pt x="12699" y="3048"/>
                </a:lnTo>
                <a:lnTo>
                  <a:pt x="126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080504" y="5257800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12192" y="0"/>
                </a:moveTo>
                <a:lnTo>
                  <a:pt x="0" y="0"/>
                </a:lnTo>
                <a:lnTo>
                  <a:pt x="0" y="9144"/>
                </a:lnTo>
                <a:lnTo>
                  <a:pt x="9753" y="9144"/>
                </a:lnTo>
                <a:lnTo>
                  <a:pt x="12192" y="6096"/>
                </a:lnTo>
                <a:lnTo>
                  <a:pt x="12192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5782659" y="4023963"/>
            <a:ext cx="681545" cy="5230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4572" y="38103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3968" y="1524"/>
                </a:moveTo>
                <a:lnTo>
                  <a:pt x="396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4572" y="38103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3968" y="1524"/>
                </a:moveTo>
                <a:lnTo>
                  <a:pt x="396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5798820" y="3790188"/>
            <a:ext cx="15240" cy="45720"/>
          </a:xfrm>
          <a:custGeom>
            <a:avLst/>
            <a:gdLst/>
            <a:ahLst/>
            <a:cxnLst/>
            <a:rect l="l" t="t" r="r" b="b"/>
            <a:pathLst>
              <a:path w="15239" h="45720">
                <a:moveTo>
                  <a:pt x="15239" y="45719"/>
                </a:moveTo>
                <a:lnTo>
                  <a:pt x="9702" y="45719"/>
                </a:lnTo>
                <a:lnTo>
                  <a:pt x="0" y="1904"/>
                </a:lnTo>
                <a:lnTo>
                  <a:pt x="5537" y="0"/>
                </a:lnTo>
                <a:lnTo>
                  <a:pt x="15239" y="4571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415779" y="5071871"/>
            <a:ext cx="469900" cy="1283335"/>
          </a:xfrm>
          <a:custGeom>
            <a:avLst/>
            <a:gdLst/>
            <a:ahLst/>
            <a:cxnLst/>
            <a:rect l="l" t="t" r="r" b="b"/>
            <a:pathLst>
              <a:path w="469900" h="1283335">
                <a:moveTo>
                  <a:pt x="318731" y="957732"/>
                </a:moveTo>
                <a:lnTo>
                  <a:pt x="150672" y="957732"/>
                </a:lnTo>
                <a:lnTo>
                  <a:pt x="165163" y="1208379"/>
                </a:lnTo>
                <a:lnTo>
                  <a:pt x="89827" y="1283208"/>
                </a:lnTo>
                <a:lnTo>
                  <a:pt x="379577" y="1283208"/>
                </a:lnTo>
                <a:lnTo>
                  <a:pt x="304241" y="1208379"/>
                </a:lnTo>
                <a:lnTo>
                  <a:pt x="318731" y="957732"/>
                </a:lnTo>
                <a:close/>
              </a:path>
              <a:path w="469900" h="1283335">
                <a:moveTo>
                  <a:pt x="385368" y="729526"/>
                </a:moveTo>
                <a:lnTo>
                  <a:pt x="84035" y="729526"/>
                </a:lnTo>
                <a:lnTo>
                  <a:pt x="0" y="957732"/>
                </a:lnTo>
                <a:lnTo>
                  <a:pt x="469391" y="957732"/>
                </a:lnTo>
                <a:lnTo>
                  <a:pt x="385368" y="729526"/>
                </a:lnTo>
                <a:close/>
              </a:path>
              <a:path w="469900" h="1283335">
                <a:moveTo>
                  <a:pt x="394068" y="362889"/>
                </a:moveTo>
                <a:lnTo>
                  <a:pt x="75336" y="362889"/>
                </a:lnTo>
                <a:lnTo>
                  <a:pt x="69545" y="366636"/>
                </a:lnTo>
                <a:lnTo>
                  <a:pt x="66649" y="370370"/>
                </a:lnTo>
                <a:lnTo>
                  <a:pt x="60858" y="374116"/>
                </a:lnTo>
                <a:lnTo>
                  <a:pt x="57950" y="381596"/>
                </a:lnTo>
                <a:lnTo>
                  <a:pt x="52158" y="385330"/>
                </a:lnTo>
                <a:lnTo>
                  <a:pt x="46367" y="392823"/>
                </a:lnTo>
                <a:lnTo>
                  <a:pt x="43472" y="400303"/>
                </a:lnTo>
                <a:lnTo>
                  <a:pt x="37668" y="407784"/>
                </a:lnTo>
                <a:lnTo>
                  <a:pt x="34772" y="419011"/>
                </a:lnTo>
                <a:lnTo>
                  <a:pt x="28981" y="426491"/>
                </a:lnTo>
                <a:lnTo>
                  <a:pt x="26085" y="437718"/>
                </a:lnTo>
                <a:lnTo>
                  <a:pt x="23190" y="452678"/>
                </a:lnTo>
                <a:lnTo>
                  <a:pt x="20281" y="463905"/>
                </a:lnTo>
                <a:lnTo>
                  <a:pt x="20281" y="478866"/>
                </a:lnTo>
                <a:lnTo>
                  <a:pt x="17386" y="493826"/>
                </a:lnTo>
                <a:lnTo>
                  <a:pt x="17386" y="527494"/>
                </a:lnTo>
                <a:lnTo>
                  <a:pt x="23190" y="564908"/>
                </a:lnTo>
                <a:lnTo>
                  <a:pt x="28981" y="609803"/>
                </a:lnTo>
                <a:lnTo>
                  <a:pt x="34772" y="635990"/>
                </a:lnTo>
                <a:lnTo>
                  <a:pt x="52158" y="688365"/>
                </a:lnTo>
                <a:lnTo>
                  <a:pt x="60858" y="718299"/>
                </a:lnTo>
                <a:lnTo>
                  <a:pt x="66649" y="729526"/>
                </a:lnTo>
                <a:lnTo>
                  <a:pt x="402755" y="729526"/>
                </a:lnTo>
                <a:lnTo>
                  <a:pt x="408546" y="718299"/>
                </a:lnTo>
                <a:lnTo>
                  <a:pt x="417245" y="688365"/>
                </a:lnTo>
                <a:lnTo>
                  <a:pt x="434632" y="635990"/>
                </a:lnTo>
                <a:lnTo>
                  <a:pt x="440423" y="609803"/>
                </a:lnTo>
                <a:lnTo>
                  <a:pt x="446214" y="564908"/>
                </a:lnTo>
                <a:lnTo>
                  <a:pt x="452018" y="527494"/>
                </a:lnTo>
                <a:lnTo>
                  <a:pt x="452018" y="493826"/>
                </a:lnTo>
                <a:lnTo>
                  <a:pt x="449110" y="478866"/>
                </a:lnTo>
                <a:lnTo>
                  <a:pt x="449110" y="463905"/>
                </a:lnTo>
                <a:lnTo>
                  <a:pt x="446214" y="452678"/>
                </a:lnTo>
                <a:lnTo>
                  <a:pt x="443318" y="437718"/>
                </a:lnTo>
                <a:lnTo>
                  <a:pt x="440423" y="426491"/>
                </a:lnTo>
                <a:lnTo>
                  <a:pt x="437527" y="419011"/>
                </a:lnTo>
                <a:lnTo>
                  <a:pt x="431723" y="407784"/>
                </a:lnTo>
                <a:lnTo>
                  <a:pt x="428828" y="400303"/>
                </a:lnTo>
                <a:lnTo>
                  <a:pt x="408546" y="374116"/>
                </a:lnTo>
                <a:lnTo>
                  <a:pt x="402755" y="370370"/>
                </a:lnTo>
                <a:lnTo>
                  <a:pt x="399859" y="366636"/>
                </a:lnTo>
                <a:lnTo>
                  <a:pt x="394068" y="362889"/>
                </a:lnTo>
                <a:close/>
              </a:path>
              <a:path w="469900" h="1283335">
                <a:moveTo>
                  <a:pt x="385368" y="359143"/>
                </a:moveTo>
                <a:lnTo>
                  <a:pt x="84035" y="359143"/>
                </a:lnTo>
                <a:lnTo>
                  <a:pt x="78231" y="362889"/>
                </a:lnTo>
                <a:lnTo>
                  <a:pt x="391159" y="362889"/>
                </a:lnTo>
                <a:lnTo>
                  <a:pt x="385368" y="359143"/>
                </a:lnTo>
                <a:close/>
              </a:path>
              <a:path w="469900" h="1283335">
                <a:moveTo>
                  <a:pt x="379577" y="355409"/>
                </a:moveTo>
                <a:lnTo>
                  <a:pt x="89827" y="355409"/>
                </a:lnTo>
                <a:lnTo>
                  <a:pt x="86931" y="359143"/>
                </a:lnTo>
                <a:lnTo>
                  <a:pt x="382473" y="359143"/>
                </a:lnTo>
                <a:lnTo>
                  <a:pt x="379577" y="355409"/>
                </a:lnTo>
                <a:close/>
              </a:path>
              <a:path w="469900" h="1283335">
                <a:moveTo>
                  <a:pt x="367982" y="41147"/>
                </a:moveTo>
                <a:lnTo>
                  <a:pt x="98513" y="41147"/>
                </a:lnTo>
                <a:lnTo>
                  <a:pt x="98513" y="44894"/>
                </a:lnTo>
                <a:lnTo>
                  <a:pt x="95618" y="48628"/>
                </a:lnTo>
                <a:lnTo>
                  <a:pt x="95618" y="56121"/>
                </a:lnTo>
                <a:lnTo>
                  <a:pt x="110108" y="97269"/>
                </a:lnTo>
                <a:lnTo>
                  <a:pt x="101422" y="108496"/>
                </a:lnTo>
                <a:lnTo>
                  <a:pt x="101422" y="112229"/>
                </a:lnTo>
                <a:lnTo>
                  <a:pt x="98513" y="112229"/>
                </a:lnTo>
                <a:lnTo>
                  <a:pt x="95618" y="115976"/>
                </a:lnTo>
                <a:lnTo>
                  <a:pt x="95618" y="119710"/>
                </a:lnTo>
                <a:lnTo>
                  <a:pt x="89827" y="127203"/>
                </a:lnTo>
                <a:lnTo>
                  <a:pt x="89827" y="130936"/>
                </a:lnTo>
                <a:lnTo>
                  <a:pt x="86931" y="134683"/>
                </a:lnTo>
                <a:lnTo>
                  <a:pt x="86931" y="138417"/>
                </a:lnTo>
                <a:lnTo>
                  <a:pt x="84035" y="142163"/>
                </a:lnTo>
                <a:lnTo>
                  <a:pt x="84035" y="149644"/>
                </a:lnTo>
                <a:lnTo>
                  <a:pt x="81140" y="153390"/>
                </a:lnTo>
                <a:lnTo>
                  <a:pt x="81140" y="164604"/>
                </a:lnTo>
                <a:lnTo>
                  <a:pt x="84035" y="168351"/>
                </a:lnTo>
                <a:lnTo>
                  <a:pt x="84035" y="175831"/>
                </a:lnTo>
                <a:lnTo>
                  <a:pt x="86931" y="175831"/>
                </a:lnTo>
                <a:lnTo>
                  <a:pt x="86931" y="179577"/>
                </a:lnTo>
                <a:lnTo>
                  <a:pt x="89827" y="183311"/>
                </a:lnTo>
                <a:lnTo>
                  <a:pt x="89827" y="198285"/>
                </a:lnTo>
                <a:lnTo>
                  <a:pt x="92722" y="205765"/>
                </a:lnTo>
                <a:lnTo>
                  <a:pt x="92722" y="216979"/>
                </a:lnTo>
                <a:lnTo>
                  <a:pt x="95618" y="220725"/>
                </a:lnTo>
                <a:lnTo>
                  <a:pt x="95618" y="224472"/>
                </a:lnTo>
                <a:lnTo>
                  <a:pt x="98513" y="228206"/>
                </a:lnTo>
                <a:lnTo>
                  <a:pt x="98513" y="235686"/>
                </a:lnTo>
                <a:lnTo>
                  <a:pt x="101422" y="239433"/>
                </a:lnTo>
                <a:lnTo>
                  <a:pt x="101422" y="246913"/>
                </a:lnTo>
                <a:lnTo>
                  <a:pt x="107213" y="254393"/>
                </a:lnTo>
                <a:lnTo>
                  <a:pt x="107213" y="261873"/>
                </a:lnTo>
                <a:lnTo>
                  <a:pt x="110108" y="269366"/>
                </a:lnTo>
                <a:lnTo>
                  <a:pt x="113004" y="273100"/>
                </a:lnTo>
                <a:lnTo>
                  <a:pt x="115900" y="280581"/>
                </a:lnTo>
                <a:lnTo>
                  <a:pt x="124599" y="291807"/>
                </a:lnTo>
                <a:lnTo>
                  <a:pt x="130390" y="306768"/>
                </a:lnTo>
                <a:lnTo>
                  <a:pt x="136182" y="310514"/>
                </a:lnTo>
                <a:lnTo>
                  <a:pt x="139077" y="317995"/>
                </a:lnTo>
                <a:lnTo>
                  <a:pt x="144881" y="325475"/>
                </a:lnTo>
                <a:lnTo>
                  <a:pt x="150672" y="329222"/>
                </a:lnTo>
                <a:lnTo>
                  <a:pt x="156463" y="336702"/>
                </a:lnTo>
                <a:lnTo>
                  <a:pt x="92722" y="355409"/>
                </a:lnTo>
                <a:lnTo>
                  <a:pt x="376681" y="355409"/>
                </a:lnTo>
                <a:lnTo>
                  <a:pt x="307136" y="336702"/>
                </a:lnTo>
                <a:lnTo>
                  <a:pt x="315836" y="329222"/>
                </a:lnTo>
                <a:lnTo>
                  <a:pt x="347700" y="288061"/>
                </a:lnTo>
                <a:lnTo>
                  <a:pt x="353491" y="276847"/>
                </a:lnTo>
                <a:lnTo>
                  <a:pt x="356400" y="269366"/>
                </a:lnTo>
                <a:lnTo>
                  <a:pt x="365086" y="258140"/>
                </a:lnTo>
                <a:lnTo>
                  <a:pt x="370878" y="243179"/>
                </a:lnTo>
                <a:lnTo>
                  <a:pt x="370878" y="235686"/>
                </a:lnTo>
                <a:lnTo>
                  <a:pt x="373773" y="231952"/>
                </a:lnTo>
                <a:lnTo>
                  <a:pt x="376681" y="224472"/>
                </a:lnTo>
                <a:lnTo>
                  <a:pt x="376681" y="213245"/>
                </a:lnTo>
                <a:lnTo>
                  <a:pt x="379577" y="209499"/>
                </a:lnTo>
                <a:lnTo>
                  <a:pt x="379577" y="168351"/>
                </a:lnTo>
                <a:lnTo>
                  <a:pt x="376681" y="164604"/>
                </a:lnTo>
                <a:lnTo>
                  <a:pt x="376681" y="157124"/>
                </a:lnTo>
                <a:lnTo>
                  <a:pt x="373773" y="153390"/>
                </a:lnTo>
                <a:lnTo>
                  <a:pt x="373773" y="145897"/>
                </a:lnTo>
                <a:lnTo>
                  <a:pt x="370878" y="138417"/>
                </a:lnTo>
                <a:lnTo>
                  <a:pt x="370878" y="130936"/>
                </a:lnTo>
                <a:lnTo>
                  <a:pt x="367982" y="127203"/>
                </a:lnTo>
                <a:lnTo>
                  <a:pt x="367982" y="119710"/>
                </a:lnTo>
                <a:lnTo>
                  <a:pt x="356400" y="104749"/>
                </a:lnTo>
                <a:lnTo>
                  <a:pt x="356400" y="101015"/>
                </a:lnTo>
                <a:lnTo>
                  <a:pt x="373773" y="56121"/>
                </a:lnTo>
                <a:lnTo>
                  <a:pt x="370878" y="52374"/>
                </a:lnTo>
                <a:lnTo>
                  <a:pt x="370878" y="48628"/>
                </a:lnTo>
                <a:lnTo>
                  <a:pt x="367982" y="44894"/>
                </a:lnTo>
                <a:lnTo>
                  <a:pt x="367982" y="41147"/>
                </a:lnTo>
                <a:close/>
              </a:path>
              <a:path w="469900" h="1283335">
                <a:moveTo>
                  <a:pt x="365086" y="37414"/>
                </a:moveTo>
                <a:lnTo>
                  <a:pt x="101422" y="37414"/>
                </a:lnTo>
                <a:lnTo>
                  <a:pt x="101422" y="41147"/>
                </a:lnTo>
                <a:lnTo>
                  <a:pt x="365086" y="41147"/>
                </a:lnTo>
                <a:lnTo>
                  <a:pt x="365086" y="37414"/>
                </a:lnTo>
                <a:close/>
              </a:path>
              <a:path w="469900" h="1283335">
                <a:moveTo>
                  <a:pt x="362191" y="33667"/>
                </a:moveTo>
                <a:lnTo>
                  <a:pt x="104317" y="33667"/>
                </a:lnTo>
                <a:lnTo>
                  <a:pt x="104317" y="37414"/>
                </a:lnTo>
                <a:lnTo>
                  <a:pt x="362191" y="37414"/>
                </a:lnTo>
                <a:lnTo>
                  <a:pt x="362191" y="33667"/>
                </a:lnTo>
                <a:close/>
              </a:path>
              <a:path w="469900" h="1283335">
                <a:moveTo>
                  <a:pt x="356400" y="29933"/>
                </a:moveTo>
                <a:lnTo>
                  <a:pt x="110108" y="29933"/>
                </a:lnTo>
                <a:lnTo>
                  <a:pt x="107213" y="33667"/>
                </a:lnTo>
                <a:lnTo>
                  <a:pt x="359295" y="33667"/>
                </a:lnTo>
                <a:lnTo>
                  <a:pt x="356400" y="29933"/>
                </a:lnTo>
                <a:close/>
              </a:path>
              <a:path w="469900" h="1283335">
                <a:moveTo>
                  <a:pt x="350596" y="26187"/>
                </a:moveTo>
                <a:lnTo>
                  <a:pt x="115900" y="26187"/>
                </a:lnTo>
                <a:lnTo>
                  <a:pt x="113004" y="29933"/>
                </a:lnTo>
                <a:lnTo>
                  <a:pt x="353491" y="29933"/>
                </a:lnTo>
                <a:lnTo>
                  <a:pt x="350596" y="26187"/>
                </a:lnTo>
                <a:close/>
              </a:path>
              <a:path w="469900" h="1283335">
                <a:moveTo>
                  <a:pt x="344804" y="22440"/>
                </a:moveTo>
                <a:lnTo>
                  <a:pt x="121704" y="22440"/>
                </a:lnTo>
                <a:lnTo>
                  <a:pt x="118795" y="26187"/>
                </a:lnTo>
                <a:lnTo>
                  <a:pt x="347700" y="26187"/>
                </a:lnTo>
                <a:lnTo>
                  <a:pt x="344804" y="22440"/>
                </a:lnTo>
                <a:close/>
              </a:path>
              <a:path w="469900" h="1283335">
                <a:moveTo>
                  <a:pt x="339013" y="18707"/>
                </a:moveTo>
                <a:lnTo>
                  <a:pt x="127495" y="18707"/>
                </a:lnTo>
                <a:lnTo>
                  <a:pt x="124599" y="22440"/>
                </a:lnTo>
                <a:lnTo>
                  <a:pt x="341909" y="22440"/>
                </a:lnTo>
                <a:lnTo>
                  <a:pt x="339013" y="18707"/>
                </a:lnTo>
                <a:close/>
              </a:path>
              <a:path w="469900" h="1283335">
                <a:moveTo>
                  <a:pt x="327418" y="14960"/>
                </a:moveTo>
                <a:lnTo>
                  <a:pt x="139077" y="14960"/>
                </a:lnTo>
                <a:lnTo>
                  <a:pt x="136182" y="18707"/>
                </a:lnTo>
                <a:lnTo>
                  <a:pt x="330314" y="18707"/>
                </a:lnTo>
                <a:lnTo>
                  <a:pt x="327418" y="14960"/>
                </a:lnTo>
                <a:close/>
              </a:path>
              <a:path w="469900" h="1283335">
                <a:moveTo>
                  <a:pt x="315836" y="11226"/>
                </a:moveTo>
                <a:lnTo>
                  <a:pt x="150672" y="11226"/>
                </a:lnTo>
                <a:lnTo>
                  <a:pt x="147777" y="14960"/>
                </a:lnTo>
                <a:lnTo>
                  <a:pt x="318731" y="14960"/>
                </a:lnTo>
                <a:lnTo>
                  <a:pt x="315836" y="11226"/>
                </a:lnTo>
                <a:close/>
              </a:path>
              <a:path w="469900" h="1283335">
                <a:moveTo>
                  <a:pt x="301345" y="7480"/>
                </a:moveTo>
                <a:lnTo>
                  <a:pt x="165163" y="7480"/>
                </a:lnTo>
                <a:lnTo>
                  <a:pt x="162267" y="11226"/>
                </a:lnTo>
                <a:lnTo>
                  <a:pt x="304241" y="11226"/>
                </a:lnTo>
                <a:lnTo>
                  <a:pt x="301345" y="7480"/>
                </a:lnTo>
                <a:close/>
              </a:path>
              <a:path w="469900" h="1283335">
                <a:moveTo>
                  <a:pt x="281063" y="3746"/>
                </a:moveTo>
                <a:lnTo>
                  <a:pt x="185445" y="3746"/>
                </a:lnTo>
                <a:lnTo>
                  <a:pt x="182549" y="7480"/>
                </a:lnTo>
                <a:lnTo>
                  <a:pt x="283959" y="7480"/>
                </a:lnTo>
                <a:lnTo>
                  <a:pt x="281063" y="3746"/>
                </a:lnTo>
                <a:close/>
              </a:path>
              <a:path w="469900" h="1283335">
                <a:moveTo>
                  <a:pt x="240499" y="0"/>
                </a:moveTo>
                <a:lnTo>
                  <a:pt x="226009" y="0"/>
                </a:lnTo>
                <a:lnTo>
                  <a:pt x="220217" y="3746"/>
                </a:lnTo>
                <a:lnTo>
                  <a:pt x="246291" y="3746"/>
                </a:lnTo>
                <a:lnTo>
                  <a:pt x="2404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580376" y="6025896"/>
            <a:ext cx="137160" cy="250190"/>
          </a:xfrm>
          <a:custGeom>
            <a:avLst/>
            <a:gdLst/>
            <a:ahLst/>
            <a:cxnLst/>
            <a:rect l="l" t="t" r="r" b="b"/>
            <a:pathLst>
              <a:path w="137159" h="250189">
                <a:moveTo>
                  <a:pt x="137159" y="0"/>
                </a:moveTo>
                <a:lnTo>
                  <a:pt x="0" y="0"/>
                </a:lnTo>
                <a:lnTo>
                  <a:pt x="14592" y="249935"/>
                </a:lnTo>
                <a:lnTo>
                  <a:pt x="125488" y="249935"/>
                </a:lnTo>
                <a:lnTo>
                  <a:pt x="137159" y="0"/>
                </a:lnTo>
                <a:close/>
              </a:path>
            </a:pathLst>
          </a:custGeom>
          <a:solidFill>
            <a:srgbClr val="FFBF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540752" y="6288023"/>
            <a:ext cx="219710" cy="55244"/>
          </a:xfrm>
          <a:custGeom>
            <a:avLst/>
            <a:gdLst/>
            <a:ahLst/>
            <a:cxnLst/>
            <a:rect l="l" t="t" r="r" b="b"/>
            <a:pathLst>
              <a:path w="219709" h="55245">
                <a:moveTo>
                  <a:pt x="164591" y="0"/>
                </a:moveTo>
                <a:lnTo>
                  <a:pt x="54863" y="0"/>
                </a:lnTo>
                <a:lnTo>
                  <a:pt x="0" y="54863"/>
                </a:lnTo>
                <a:lnTo>
                  <a:pt x="219455" y="54863"/>
                </a:lnTo>
                <a:lnTo>
                  <a:pt x="164591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434067" y="5797296"/>
            <a:ext cx="429895" cy="216535"/>
          </a:xfrm>
          <a:custGeom>
            <a:avLst/>
            <a:gdLst/>
            <a:ahLst/>
            <a:cxnLst/>
            <a:rect l="l" t="t" r="r" b="b"/>
            <a:pathLst>
              <a:path w="429895" h="216535">
                <a:moveTo>
                  <a:pt x="350837" y="0"/>
                </a:moveTo>
                <a:lnTo>
                  <a:pt x="81864" y="0"/>
                </a:lnTo>
                <a:lnTo>
                  <a:pt x="0" y="216407"/>
                </a:lnTo>
                <a:lnTo>
                  <a:pt x="429768" y="216407"/>
                </a:lnTo>
                <a:lnTo>
                  <a:pt x="350837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787634" y="5437632"/>
            <a:ext cx="67310" cy="347980"/>
          </a:xfrm>
          <a:custGeom>
            <a:avLst/>
            <a:gdLst/>
            <a:ahLst/>
            <a:cxnLst/>
            <a:rect l="l" t="t" r="r" b="b"/>
            <a:pathLst>
              <a:path w="67309" h="347979">
                <a:moveTo>
                  <a:pt x="0" y="0"/>
                </a:moveTo>
                <a:lnTo>
                  <a:pt x="23329" y="347472"/>
                </a:lnTo>
                <a:lnTo>
                  <a:pt x="32080" y="317576"/>
                </a:lnTo>
                <a:lnTo>
                  <a:pt x="40817" y="291426"/>
                </a:lnTo>
                <a:lnTo>
                  <a:pt x="46647" y="265277"/>
                </a:lnTo>
                <a:lnTo>
                  <a:pt x="58318" y="220433"/>
                </a:lnTo>
                <a:lnTo>
                  <a:pt x="61226" y="201752"/>
                </a:lnTo>
                <a:lnTo>
                  <a:pt x="64147" y="179336"/>
                </a:lnTo>
                <a:lnTo>
                  <a:pt x="64147" y="164401"/>
                </a:lnTo>
                <a:lnTo>
                  <a:pt x="67055" y="145719"/>
                </a:lnTo>
                <a:lnTo>
                  <a:pt x="67055" y="130771"/>
                </a:lnTo>
                <a:lnTo>
                  <a:pt x="64147" y="115824"/>
                </a:lnTo>
                <a:lnTo>
                  <a:pt x="64147" y="100876"/>
                </a:lnTo>
                <a:lnTo>
                  <a:pt x="55397" y="67246"/>
                </a:lnTo>
                <a:lnTo>
                  <a:pt x="52489" y="59778"/>
                </a:lnTo>
                <a:lnTo>
                  <a:pt x="49568" y="48577"/>
                </a:lnTo>
                <a:lnTo>
                  <a:pt x="43738" y="41097"/>
                </a:lnTo>
                <a:lnTo>
                  <a:pt x="40817" y="33629"/>
                </a:lnTo>
                <a:lnTo>
                  <a:pt x="34988" y="29895"/>
                </a:lnTo>
                <a:lnTo>
                  <a:pt x="32080" y="22415"/>
                </a:lnTo>
                <a:lnTo>
                  <a:pt x="26250" y="18681"/>
                </a:lnTo>
                <a:lnTo>
                  <a:pt x="23329" y="14947"/>
                </a:lnTo>
                <a:lnTo>
                  <a:pt x="17500" y="11214"/>
                </a:lnTo>
                <a:lnTo>
                  <a:pt x="14579" y="7467"/>
                </a:lnTo>
                <a:lnTo>
                  <a:pt x="11671" y="7467"/>
                </a:lnTo>
                <a:lnTo>
                  <a:pt x="8750" y="3733"/>
                </a:lnTo>
                <a:lnTo>
                  <a:pt x="5841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7446270" y="5437632"/>
            <a:ext cx="67310" cy="347980"/>
          </a:xfrm>
          <a:custGeom>
            <a:avLst/>
            <a:gdLst/>
            <a:ahLst/>
            <a:cxnLst/>
            <a:rect l="l" t="t" r="r" b="b"/>
            <a:pathLst>
              <a:path w="67309" h="347979">
                <a:moveTo>
                  <a:pt x="67055" y="0"/>
                </a:moveTo>
                <a:lnTo>
                  <a:pt x="61213" y="3733"/>
                </a:lnTo>
                <a:lnTo>
                  <a:pt x="58305" y="3733"/>
                </a:lnTo>
                <a:lnTo>
                  <a:pt x="55384" y="7467"/>
                </a:lnTo>
                <a:lnTo>
                  <a:pt x="52476" y="7467"/>
                </a:lnTo>
                <a:lnTo>
                  <a:pt x="49555" y="11214"/>
                </a:lnTo>
                <a:lnTo>
                  <a:pt x="43726" y="14947"/>
                </a:lnTo>
                <a:lnTo>
                  <a:pt x="40805" y="18681"/>
                </a:lnTo>
                <a:lnTo>
                  <a:pt x="34975" y="22415"/>
                </a:lnTo>
                <a:lnTo>
                  <a:pt x="32067" y="29895"/>
                </a:lnTo>
                <a:lnTo>
                  <a:pt x="26238" y="33629"/>
                </a:lnTo>
                <a:lnTo>
                  <a:pt x="23317" y="41097"/>
                </a:lnTo>
                <a:lnTo>
                  <a:pt x="17487" y="48577"/>
                </a:lnTo>
                <a:lnTo>
                  <a:pt x="14566" y="59778"/>
                </a:lnTo>
                <a:lnTo>
                  <a:pt x="11658" y="67246"/>
                </a:lnTo>
                <a:lnTo>
                  <a:pt x="2908" y="100876"/>
                </a:lnTo>
                <a:lnTo>
                  <a:pt x="2908" y="115824"/>
                </a:lnTo>
                <a:lnTo>
                  <a:pt x="0" y="130771"/>
                </a:lnTo>
                <a:lnTo>
                  <a:pt x="0" y="145719"/>
                </a:lnTo>
                <a:lnTo>
                  <a:pt x="2908" y="164401"/>
                </a:lnTo>
                <a:lnTo>
                  <a:pt x="2908" y="179336"/>
                </a:lnTo>
                <a:lnTo>
                  <a:pt x="5829" y="201752"/>
                </a:lnTo>
                <a:lnTo>
                  <a:pt x="8737" y="220433"/>
                </a:lnTo>
                <a:lnTo>
                  <a:pt x="20396" y="265277"/>
                </a:lnTo>
                <a:lnTo>
                  <a:pt x="26238" y="291426"/>
                </a:lnTo>
                <a:lnTo>
                  <a:pt x="34975" y="317576"/>
                </a:lnTo>
                <a:lnTo>
                  <a:pt x="43726" y="347472"/>
                </a:lnTo>
                <a:lnTo>
                  <a:pt x="67055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7525506" y="5084064"/>
            <a:ext cx="247015" cy="125095"/>
          </a:xfrm>
          <a:custGeom>
            <a:avLst/>
            <a:gdLst/>
            <a:ahLst/>
            <a:cxnLst/>
            <a:rect l="l" t="t" r="r" b="b"/>
            <a:pathLst>
              <a:path w="247015" h="125095">
                <a:moveTo>
                  <a:pt x="246888" y="37871"/>
                </a:moveTo>
                <a:lnTo>
                  <a:pt x="0" y="37871"/>
                </a:lnTo>
                <a:lnTo>
                  <a:pt x="0" y="41656"/>
                </a:lnTo>
                <a:lnTo>
                  <a:pt x="34861" y="124968"/>
                </a:lnTo>
                <a:lnTo>
                  <a:pt x="34861" y="117398"/>
                </a:lnTo>
                <a:lnTo>
                  <a:pt x="37769" y="117398"/>
                </a:lnTo>
                <a:lnTo>
                  <a:pt x="37769" y="113601"/>
                </a:lnTo>
                <a:lnTo>
                  <a:pt x="43573" y="106032"/>
                </a:lnTo>
                <a:lnTo>
                  <a:pt x="46482" y="106032"/>
                </a:lnTo>
                <a:lnTo>
                  <a:pt x="46482" y="102247"/>
                </a:lnTo>
                <a:lnTo>
                  <a:pt x="52285" y="102247"/>
                </a:lnTo>
                <a:lnTo>
                  <a:pt x="55194" y="98463"/>
                </a:lnTo>
                <a:lnTo>
                  <a:pt x="58102" y="98463"/>
                </a:lnTo>
                <a:lnTo>
                  <a:pt x="60998" y="94678"/>
                </a:lnTo>
                <a:lnTo>
                  <a:pt x="63906" y="94678"/>
                </a:lnTo>
                <a:lnTo>
                  <a:pt x="69710" y="90881"/>
                </a:lnTo>
                <a:lnTo>
                  <a:pt x="75526" y="90881"/>
                </a:lnTo>
                <a:lnTo>
                  <a:pt x="81330" y="87096"/>
                </a:lnTo>
                <a:lnTo>
                  <a:pt x="95859" y="87096"/>
                </a:lnTo>
                <a:lnTo>
                  <a:pt x="101663" y="83312"/>
                </a:lnTo>
                <a:lnTo>
                  <a:pt x="229463" y="83312"/>
                </a:lnTo>
                <a:lnTo>
                  <a:pt x="246888" y="41656"/>
                </a:lnTo>
                <a:lnTo>
                  <a:pt x="246888" y="37871"/>
                </a:lnTo>
                <a:close/>
              </a:path>
              <a:path w="247015" h="125095">
                <a:moveTo>
                  <a:pt x="229463" y="83312"/>
                </a:moveTo>
                <a:lnTo>
                  <a:pt x="145237" y="83312"/>
                </a:lnTo>
                <a:lnTo>
                  <a:pt x="151041" y="87096"/>
                </a:lnTo>
                <a:lnTo>
                  <a:pt x="165569" y="87096"/>
                </a:lnTo>
                <a:lnTo>
                  <a:pt x="171373" y="90881"/>
                </a:lnTo>
                <a:lnTo>
                  <a:pt x="177177" y="90881"/>
                </a:lnTo>
                <a:lnTo>
                  <a:pt x="182994" y="94678"/>
                </a:lnTo>
                <a:lnTo>
                  <a:pt x="185902" y="94678"/>
                </a:lnTo>
                <a:lnTo>
                  <a:pt x="188798" y="98463"/>
                </a:lnTo>
                <a:lnTo>
                  <a:pt x="194614" y="98463"/>
                </a:lnTo>
                <a:lnTo>
                  <a:pt x="194614" y="102247"/>
                </a:lnTo>
                <a:lnTo>
                  <a:pt x="200418" y="102247"/>
                </a:lnTo>
                <a:lnTo>
                  <a:pt x="200418" y="106032"/>
                </a:lnTo>
                <a:lnTo>
                  <a:pt x="203327" y="106032"/>
                </a:lnTo>
                <a:lnTo>
                  <a:pt x="209130" y="113601"/>
                </a:lnTo>
                <a:lnTo>
                  <a:pt x="209130" y="117398"/>
                </a:lnTo>
                <a:lnTo>
                  <a:pt x="212039" y="117398"/>
                </a:lnTo>
                <a:lnTo>
                  <a:pt x="212039" y="124968"/>
                </a:lnTo>
                <a:lnTo>
                  <a:pt x="229463" y="83312"/>
                </a:lnTo>
                <a:close/>
              </a:path>
              <a:path w="247015" h="125095">
                <a:moveTo>
                  <a:pt x="241084" y="30289"/>
                </a:moveTo>
                <a:lnTo>
                  <a:pt x="5816" y="30289"/>
                </a:lnTo>
                <a:lnTo>
                  <a:pt x="2908" y="34086"/>
                </a:lnTo>
                <a:lnTo>
                  <a:pt x="2908" y="37871"/>
                </a:lnTo>
                <a:lnTo>
                  <a:pt x="243992" y="37871"/>
                </a:lnTo>
                <a:lnTo>
                  <a:pt x="243992" y="34086"/>
                </a:lnTo>
                <a:lnTo>
                  <a:pt x="241084" y="30289"/>
                </a:lnTo>
                <a:close/>
              </a:path>
              <a:path w="247015" h="125095">
                <a:moveTo>
                  <a:pt x="238175" y="26504"/>
                </a:moveTo>
                <a:lnTo>
                  <a:pt x="8724" y="26504"/>
                </a:lnTo>
                <a:lnTo>
                  <a:pt x="8724" y="30289"/>
                </a:lnTo>
                <a:lnTo>
                  <a:pt x="238175" y="30289"/>
                </a:lnTo>
                <a:lnTo>
                  <a:pt x="238175" y="26504"/>
                </a:lnTo>
                <a:close/>
              </a:path>
              <a:path w="247015" h="125095">
                <a:moveTo>
                  <a:pt x="232371" y="22720"/>
                </a:moveTo>
                <a:lnTo>
                  <a:pt x="14528" y="22720"/>
                </a:lnTo>
                <a:lnTo>
                  <a:pt x="11620" y="26504"/>
                </a:lnTo>
                <a:lnTo>
                  <a:pt x="235280" y="26504"/>
                </a:lnTo>
                <a:lnTo>
                  <a:pt x="232371" y="22720"/>
                </a:lnTo>
                <a:close/>
              </a:path>
              <a:path w="247015" h="125095">
                <a:moveTo>
                  <a:pt x="226555" y="18935"/>
                </a:moveTo>
                <a:lnTo>
                  <a:pt x="20332" y="18935"/>
                </a:lnTo>
                <a:lnTo>
                  <a:pt x="17437" y="22720"/>
                </a:lnTo>
                <a:lnTo>
                  <a:pt x="229463" y="22720"/>
                </a:lnTo>
                <a:lnTo>
                  <a:pt x="226555" y="18935"/>
                </a:lnTo>
                <a:close/>
              </a:path>
              <a:path w="247015" h="125095">
                <a:moveTo>
                  <a:pt x="220751" y="15151"/>
                </a:moveTo>
                <a:lnTo>
                  <a:pt x="26149" y="15151"/>
                </a:lnTo>
                <a:lnTo>
                  <a:pt x="26149" y="18935"/>
                </a:lnTo>
                <a:lnTo>
                  <a:pt x="220751" y="18935"/>
                </a:lnTo>
                <a:lnTo>
                  <a:pt x="220751" y="15151"/>
                </a:lnTo>
                <a:close/>
              </a:path>
              <a:path w="247015" h="125095">
                <a:moveTo>
                  <a:pt x="209130" y="11366"/>
                </a:moveTo>
                <a:lnTo>
                  <a:pt x="37769" y="11366"/>
                </a:lnTo>
                <a:lnTo>
                  <a:pt x="31953" y="15151"/>
                </a:lnTo>
                <a:lnTo>
                  <a:pt x="214947" y="15151"/>
                </a:lnTo>
                <a:lnTo>
                  <a:pt x="209130" y="11366"/>
                </a:lnTo>
                <a:close/>
              </a:path>
              <a:path w="247015" h="125095">
                <a:moveTo>
                  <a:pt x="194614" y="7569"/>
                </a:moveTo>
                <a:lnTo>
                  <a:pt x="52285" y="7569"/>
                </a:lnTo>
                <a:lnTo>
                  <a:pt x="46482" y="11366"/>
                </a:lnTo>
                <a:lnTo>
                  <a:pt x="200418" y="11366"/>
                </a:lnTo>
                <a:lnTo>
                  <a:pt x="194614" y="7569"/>
                </a:lnTo>
                <a:close/>
              </a:path>
              <a:path w="247015" h="125095">
                <a:moveTo>
                  <a:pt x="174282" y="3784"/>
                </a:moveTo>
                <a:lnTo>
                  <a:pt x="72618" y="3784"/>
                </a:lnTo>
                <a:lnTo>
                  <a:pt x="63906" y="7569"/>
                </a:lnTo>
                <a:lnTo>
                  <a:pt x="182994" y="7569"/>
                </a:lnTo>
                <a:lnTo>
                  <a:pt x="174282" y="3784"/>
                </a:lnTo>
                <a:close/>
              </a:path>
              <a:path w="247015" h="125095">
                <a:moveTo>
                  <a:pt x="148132" y="0"/>
                </a:moveTo>
                <a:lnTo>
                  <a:pt x="98755" y="0"/>
                </a:lnTo>
                <a:lnTo>
                  <a:pt x="92951" y="3784"/>
                </a:lnTo>
                <a:lnTo>
                  <a:pt x="153949" y="3784"/>
                </a:lnTo>
                <a:lnTo>
                  <a:pt x="148132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7577330" y="5416296"/>
            <a:ext cx="73660" cy="128270"/>
          </a:xfrm>
          <a:custGeom>
            <a:avLst/>
            <a:gdLst/>
            <a:ahLst/>
            <a:cxnLst/>
            <a:rect l="l" t="t" r="r" b="b"/>
            <a:pathLst>
              <a:path w="73659" h="128270">
                <a:moveTo>
                  <a:pt x="23406" y="0"/>
                </a:moveTo>
                <a:lnTo>
                  <a:pt x="0" y="22593"/>
                </a:lnTo>
                <a:lnTo>
                  <a:pt x="17551" y="41414"/>
                </a:lnTo>
                <a:lnTo>
                  <a:pt x="11696" y="56476"/>
                </a:lnTo>
                <a:lnTo>
                  <a:pt x="73151" y="128015"/>
                </a:lnTo>
                <a:lnTo>
                  <a:pt x="23406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7501125" y="5416299"/>
            <a:ext cx="299085" cy="368935"/>
          </a:xfrm>
          <a:custGeom>
            <a:avLst/>
            <a:gdLst/>
            <a:ahLst/>
            <a:cxnLst/>
            <a:rect l="l" t="t" r="r" b="b"/>
            <a:pathLst>
              <a:path w="299084" h="368935">
                <a:moveTo>
                  <a:pt x="87858" y="0"/>
                </a:moveTo>
                <a:lnTo>
                  <a:pt x="26365" y="18618"/>
                </a:lnTo>
                <a:lnTo>
                  <a:pt x="0" y="368808"/>
                </a:lnTo>
                <a:lnTo>
                  <a:pt x="298703" y="368808"/>
                </a:lnTo>
                <a:lnTo>
                  <a:pt x="283008" y="134112"/>
                </a:lnTo>
                <a:lnTo>
                  <a:pt x="149351" y="134112"/>
                </a:lnTo>
                <a:lnTo>
                  <a:pt x="79070" y="55880"/>
                </a:lnTo>
                <a:lnTo>
                  <a:pt x="87858" y="40970"/>
                </a:lnTo>
                <a:lnTo>
                  <a:pt x="67360" y="22352"/>
                </a:lnTo>
                <a:lnTo>
                  <a:pt x="87858" y="0"/>
                </a:lnTo>
                <a:close/>
              </a:path>
              <a:path w="299084" h="368935">
                <a:moveTo>
                  <a:pt x="207924" y="3721"/>
                </a:moveTo>
                <a:lnTo>
                  <a:pt x="225501" y="22352"/>
                </a:lnTo>
                <a:lnTo>
                  <a:pt x="207924" y="40970"/>
                </a:lnTo>
                <a:lnTo>
                  <a:pt x="213779" y="55880"/>
                </a:lnTo>
                <a:lnTo>
                  <a:pt x="149351" y="134112"/>
                </a:lnTo>
                <a:lnTo>
                  <a:pt x="283008" y="134112"/>
                </a:lnTo>
                <a:lnTo>
                  <a:pt x="275285" y="18618"/>
                </a:lnTo>
                <a:lnTo>
                  <a:pt x="207924" y="3721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7647429" y="5416296"/>
            <a:ext cx="73660" cy="128270"/>
          </a:xfrm>
          <a:custGeom>
            <a:avLst/>
            <a:gdLst/>
            <a:ahLst/>
            <a:cxnLst/>
            <a:rect l="l" t="t" r="r" b="b"/>
            <a:pathLst>
              <a:path w="73659" h="128270">
                <a:moveTo>
                  <a:pt x="49745" y="0"/>
                </a:moveTo>
                <a:lnTo>
                  <a:pt x="0" y="128015"/>
                </a:lnTo>
                <a:lnTo>
                  <a:pt x="61455" y="56476"/>
                </a:lnTo>
                <a:lnTo>
                  <a:pt x="55600" y="41414"/>
                </a:lnTo>
                <a:lnTo>
                  <a:pt x="73152" y="22593"/>
                </a:lnTo>
                <a:lnTo>
                  <a:pt x="49745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549891" y="5187689"/>
            <a:ext cx="189230" cy="329565"/>
          </a:xfrm>
          <a:custGeom>
            <a:avLst/>
            <a:gdLst/>
            <a:ahLst/>
            <a:cxnLst/>
            <a:rect l="l" t="t" r="r" b="b"/>
            <a:pathLst>
              <a:path w="189229" h="329564">
                <a:moveTo>
                  <a:pt x="119202" y="205739"/>
                </a:moveTo>
                <a:lnTo>
                  <a:pt x="75590" y="205739"/>
                </a:lnTo>
                <a:lnTo>
                  <a:pt x="72682" y="220713"/>
                </a:lnTo>
                <a:lnTo>
                  <a:pt x="58153" y="224447"/>
                </a:lnTo>
                <a:lnTo>
                  <a:pt x="95948" y="329183"/>
                </a:lnTo>
                <a:lnTo>
                  <a:pt x="133743" y="224447"/>
                </a:lnTo>
                <a:lnTo>
                  <a:pt x="119202" y="220713"/>
                </a:lnTo>
                <a:lnTo>
                  <a:pt x="119202" y="205739"/>
                </a:lnTo>
                <a:close/>
              </a:path>
              <a:path w="189229" h="329564">
                <a:moveTo>
                  <a:pt x="127927" y="202006"/>
                </a:moveTo>
                <a:lnTo>
                  <a:pt x="63969" y="202006"/>
                </a:lnTo>
                <a:lnTo>
                  <a:pt x="66878" y="205739"/>
                </a:lnTo>
                <a:lnTo>
                  <a:pt x="125018" y="205739"/>
                </a:lnTo>
                <a:lnTo>
                  <a:pt x="127927" y="202006"/>
                </a:lnTo>
                <a:close/>
              </a:path>
              <a:path w="189229" h="329564">
                <a:moveTo>
                  <a:pt x="136651" y="198259"/>
                </a:moveTo>
                <a:lnTo>
                  <a:pt x="58153" y="198259"/>
                </a:lnTo>
                <a:lnTo>
                  <a:pt x="61061" y="202006"/>
                </a:lnTo>
                <a:lnTo>
                  <a:pt x="133743" y="202006"/>
                </a:lnTo>
                <a:lnTo>
                  <a:pt x="136651" y="198259"/>
                </a:lnTo>
                <a:close/>
              </a:path>
              <a:path w="189229" h="329564">
                <a:moveTo>
                  <a:pt x="142468" y="194525"/>
                </a:moveTo>
                <a:lnTo>
                  <a:pt x="49428" y="194525"/>
                </a:lnTo>
                <a:lnTo>
                  <a:pt x="52336" y="198259"/>
                </a:lnTo>
                <a:lnTo>
                  <a:pt x="142468" y="198259"/>
                </a:lnTo>
                <a:lnTo>
                  <a:pt x="142468" y="194525"/>
                </a:lnTo>
                <a:close/>
              </a:path>
              <a:path w="189229" h="329564">
                <a:moveTo>
                  <a:pt x="154089" y="187045"/>
                </a:moveTo>
                <a:lnTo>
                  <a:pt x="40703" y="187045"/>
                </a:lnTo>
                <a:lnTo>
                  <a:pt x="46520" y="194525"/>
                </a:lnTo>
                <a:lnTo>
                  <a:pt x="148272" y="194525"/>
                </a:lnTo>
                <a:lnTo>
                  <a:pt x="154089" y="187045"/>
                </a:lnTo>
                <a:close/>
              </a:path>
              <a:path w="189229" h="329564">
                <a:moveTo>
                  <a:pt x="159905" y="179565"/>
                </a:moveTo>
                <a:lnTo>
                  <a:pt x="31978" y="179565"/>
                </a:lnTo>
                <a:lnTo>
                  <a:pt x="37795" y="187045"/>
                </a:lnTo>
                <a:lnTo>
                  <a:pt x="156997" y="187045"/>
                </a:lnTo>
                <a:lnTo>
                  <a:pt x="156997" y="183299"/>
                </a:lnTo>
                <a:lnTo>
                  <a:pt x="159905" y="183299"/>
                </a:lnTo>
                <a:lnTo>
                  <a:pt x="159905" y="179565"/>
                </a:lnTo>
                <a:close/>
              </a:path>
              <a:path w="189229" h="329564">
                <a:moveTo>
                  <a:pt x="156997" y="41147"/>
                </a:moveTo>
                <a:lnTo>
                  <a:pt x="23266" y="41147"/>
                </a:lnTo>
                <a:lnTo>
                  <a:pt x="23266" y="44894"/>
                </a:lnTo>
                <a:lnTo>
                  <a:pt x="8724" y="63601"/>
                </a:lnTo>
                <a:lnTo>
                  <a:pt x="8724" y="67335"/>
                </a:lnTo>
                <a:lnTo>
                  <a:pt x="5816" y="71081"/>
                </a:lnTo>
                <a:lnTo>
                  <a:pt x="5816" y="78562"/>
                </a:lnTo>
                <a:lnTo>
                  <a:pt x="2908" y="82295"/>
                </a:lnTo>
                <a:lnTo>
                  <a:pt x="2908" y="101003"/>
                </a:lnTo>
                <a:lnTo>
                  <a:pt x="0" y="101003"/>
                </a:lnTo>
                <a:lnTo>
                  <a:pt x="0" y="112229"/>
                </a:lnTo>
                <a:lnTo>
                  <a:pt x="2908" y="119710"/>
                </a:lnTo>
                <a:lnTo>
                  <a:pt x="2908" y="127190"/>
                </a:lnTo>
                <a:lnTo>
                  <a:pt x="5816" y="130936"/>
                </a:lnTo>
                <a:lnTo>
                  <a:pt x="5816" y="138417"/>
                </a:lnTo>
                <a:lnTo>
                  <a:pt x="8724" y="142151"/>
                </a:lnTo>
                <a:lnTo>
                  <a:pt x="8724" y="145897"/>
                </a:lnTo>
                <a:lnTo>
                  <a:pt x="11633" y="149631"/>
                </a:lnTo>
                <a:lnTo>
                  <a:pt x="11633" y="153377"/>
                </a:lnTo>
                <a:lnTo>
                  <a:pt x="17449" y="160858"/>
                </a:lnTo>
                <a:lnTo>
                  <a:pt x="17449" y="164591"/>
                </a:lnTo>
                <a:lnTo>
                  <a:pt x="20358" y="168338"/>
                </a:lnTo>
                <a:lnTo>
                  <a:pt x="23266" y="168338"/>
                </a:lnTo>
                <a:lnTo>
                  <a:pt x="26174" y="172084"/>
                </a:lnTo>
                <a:lnTo>
                  <a:pt x="26174" y="175818"/>
                </a:lnTo>
                <a:lnTo>
                  <a:pt x="29082" y="179565"/>
                </a:lnTo>
                <a:lnTo>
                  <a:pt x="162813" y="179565"/>
                </a:lnTo>
                <a:lnTo>
                  <a:pt x="177355" y="160858"/>
                </a:lnTo>
                <a:lnTo>
                  <a:pt x="177355" y="157111"/>
                </a:lnTo>
                <a:lnTo>
                  <a:pt x="180263" y="157111"/>
                </a:lnTo>
                <a:lnTo>
                  <a:pt x="180263" y="149631"/>
                </a:lnTo>
                <a:lnTo>
                  <a:pt x="183172" y="142151"/>
                </a:lnTo>
                <a:lnTo>
                  <a:pt x="186067" y="138417"/>
                </a:lnTo>
                <a:lnTo>
                  <a:pt x="186067" y="127190"/>
                </a:lnTo>
                <a:lnTo>
                  <a:pt x="188975" y="119710"/>
                </a:lnTo>
                <a:lnTo>
                  <a:pt x="188975" y="86042"/>
                </a:lnTo>
                <a:lnTo>
                  <a:pt x="186067" y="82295"/>
                </a:lnTo>
                <a:lnTo>
                  <a:pt x="186067" y="71081"/>
                </a:lnTo>
                <a:lnTo>
                  <a:pt x="183172" y="67335"/>
                </a:lnTo>
                <a:lnTo>
                  <a:pt x="183172" y="63601"/>
                </a:lnTo>
                <a:lnTo>
                  <a:pt x="180263" y="63601"/>
                </a:lnTo>
                <a:lnTo>
                  <a:pt x="180263" y="56121"/>
                </a:lnTo>
                <a:lnTo>
                  <a:pt x="177355" y="56121"/>
                </a:lnTo>
                <a:lnTo>
                  <a:pt x="177355" y="52374"/>
                </a:lnTo>
                <a:lnTo>
                  <a:pt x="174447" y="52374"/>
                </a:lnTo>
                <a:lnTo>
                  <a:pt x="174447" y="48640"/>
                </a:lnTo>
                <a:lnTo>
                  <a:pt x="168630" y="48640"/>
                </a:lnTo>
                <a:lnTo>
                  <a:pt x="168630" y="44894"/>
                </a:lnTo>
                <a:lnTo>
                  <a:pt x="159905" y="44894"/>
                </a:lnTo>
                <a:lnTo>
                  <a:pt x="156997" y="41147"/>
                </a:lnTo>
                <a:close/>
              </a:path>
              <a:path w="189229" h="329564">
                <a:moveTo>
                  <a:pt x="148272" y="37414"/>
                </a:moveTo>
                <a:lnTo>
                  <a:pt x="29082" y="37414"/>
                </a:lnTo>
                <a:lnTo>
                  <a:pt x="26174" y="41147"/>
                </a:lnTo>
                <a:lnTo>
                  <a:pt x="148272" y="41147"/>
                </a:lnTo>
                <a:lnTo>
                  <a:pt x="148272" y="37414"/>
                </a:lnTo>
                <a:close/>
              </a:path>
              <a:path w="189229" h="329564">
                <a:moveTo>
                  <a:pt x="145376" y="33667"/>
                </a:moveTo>
                <a:lnTo>
                  <a:pt x="34886" y="33667"/>
                </a:lnTo>
                <a:lnTo>
                  <a:pt x="31978" y="37414"/>
                </a:lnTo>
                <a:lnTo>
                  <a:pt x="145376" y="37414"/>
                </a:lnTo>
                <a:lnTo>
                  <a:pt x="145376" y="33667"/>
                </a:lnTo>
                <a:close/>
              </a:path>
              <a:path w="189229" h="329564">
                <a:moveTo>
                  <a:pt x="95948" y="7492"/>
                </a:moveTo>
                <a:lnTo>
                  <a:pt x="72682" y="7492"/>
                </a:lnTo>
                <a:lnTo>
                  <a:pt x="72682" y="18707"/>
                </a:lnTo>
                <a:lnTo>
                  <a:pt x="69773" y="18707"/>
                </a:lnTo>
                <a:lnTo>
                  <a:pt x="69773" y="26187"/>
                </a:lnTo>
                <a:lnTo>
                  <a:pt x="66878" y="26187"/>
                </a:lnTo>
                <a:lnTo>
                  <a:pt x="66878" y="29933"/>
                </a:lnTo>
                <a:lnTo>
                  <a:pt x="63969" y="29933"/>
                </a:lnTo>
                <a:lnTo>
                  <a:pt x="63969" y="33667"/>
                </a:lnTo>
                <a:lnTo>
                  <a:pt x="142468" y="33667"/>
                </a:lnTo>
                <a:lnTo>
                  <a:pt x="142468" y="29933"/>
                </a:lnTo>
                <a:lnTo>
                  <a:pt x="127925" y="11226"/>
                </a:lnTo>
                <a:lnTo>
                  <a:pt x="95948" y="11226"/>
                </a:lnTo>
                <a:lnTo>
                  <a:pt x="95948" y="7492"/>
                </a:lnTo>
                <a:close/>
              </a:path>
              <a:path w="189229" h="329564">
                <a:moveTo>
                  <a:pt x="122110" y="3746"/>
                </a:moveTo>
                <a:lnTo>
                  <a:pt x="101765" y="3746"/>
                </a:lnTo>
                <a:lnTo>
                  <a:pt x="101765" y="7492"/>
                </a:lnTo>
                <a:lnTo>
                  <a:pt x="98856" y="7492"/>
                </a:lnTo>
                <a:lnTo>
                  <a:pt x="98856" y="11226"/>
                </a:lnTo>
                <a:lnTo>
                  <a:pt x="127925" y="11226"/>
                </a:lnTo>
                <a:lnTo>
                  <a:pt x="122110" y="3746"/>
                </a:lnTo>
                <a:close/>
              </a:path>
              <a:path w="189229" h="329564">
                <a:moveTo>
                  <a:pt x="90131" y="3746"/>
                </a:moveTo>
                <a:lnTo>
                  <a:pt x="75590" y="3746"/>
                </a:lnTo>
                <a:lnTo>
                  <a:pt x="75590" y="7492"/>
                </a:lnTo>
                <a:lnTo>
                  <a:pt x="90131" y="7492"/>
                </a:lnTo>
                <a:lnTo>
                  <a:pt x="90131" y="3746"/>
                </a:lnTo>
                <a:close/>
              </a:path>
              <a:path w="189229" h="329564">
                <a:moveTo>
                  <a:pt x="81406" y="0"/>
                </a:moveTo>
                <a:lnTo>
                  <a:pt x="78498" y="3746"/>
                </a:lnTo>
                <a:lnTo>
                  <a:pt x="81406" y="3746"/>
                </a:lnTo>
                <a:lnTo>
                  <a:pt x="81406" y="0"/>
                </a:lnTo>
                <a:close/>
              </a:path>
              <a:path w="189229" h="329564">
                <a:moveTo>
                  <a:pt x="116293" y="0"/>
                </a:moveTo>
                <a:lnTo>
                  <a:pt x="110477" y="0"/>
                </a:lnTo>
                <a:lnTo>
                  <a:pt x="107581" y="3746"/>
                </a:lnTo>
                <a:lnTo>
                  <a:pt x="116293" y="3746"/>
                </a:lnTo>
                <a:lnTo>
                  <a:pt x="116293" y="0"/>
                </a:lnTo>
                <a:close/>
              </a:path>
            </a:pathLst>
          </a:custGeom>
          <a:solidFill>
            <a:srgbClr val="FFBF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607803" y="528218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04" y="0"/>
                </a:lnTo>
              </a:path>
            </a:pathLst>
          </a:custGeom>
          <a:ln w="12191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674864" y="527608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2" y="0"/>
                </a:moveTo>
                <a:lnTo>
                  <a:pt x="2438" y="0"/>
                </a:lnTo>
                <a:lnTo>
                  <a:pt x="2438" y="4064"/>
                </a:lnTo>
                <a:lnTo>
                  <a:pt x="0" y="4064"/>
                </a:lnTo>
                <a:lnTo>
                  <a:pt x="0" y="8128"/>
                </a:lnTo>
                <a:lnTo>
                  <a:pt x="2438" y="8128"/>
                </a:lnTo>
                <a:lnTo>
                  <a:pt x="2438" y="12192"/>
                </a:lnTo>
                <a:lnTo>
                  <a:pt x="12192" y="12192"/>
                </a:lnTo>
                <a:lnTo>
                  <a:pt x="12192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985753" y="4998713"/>
            <a:ext cx="499872" cy="12222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4713841" y="2631376"/>
            <a:ext cx="1068705" cy="62230"/>
          </a:xfrm>
          <a:custGeom>
            <a:avLst/>
            <a:gdLst/>
            <a:ahLst/>
            <a:cxnLst/>
            <a:rect l="l" t="t" r="r" b="b"/>
            <a:pathLst>
              <a:path w="1068704" h="62230">
                <a:moveTo>
                  <a:pt x="0" y="34988"/>
                </a:moveTo>
                <a:lnTo>
                  <a:pt x="377215" y="62217"/>
                </a:lnTo>
                <a:lnTo>
                  <a:pt x="363486" y="0"/>
                </a:lnTo>
                <a:lnTo>
                  <a:pt x="1068565" y="61506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5746487" y="2604990"/>
            <a:ext cx="178435" cy="170815"/>
          </a:xfrm>
          <a:custGeom>
            <a:avLst/>
            <a:gdLst/>
            <a:ahLst/>
            <a:cxnLst/>
            <a:rect l="l" t="t" r="r" b="b"/>
            <a:pathLst>
              <a:path w="178435" h="170814">
                <a:moveTo>
                  <a:pt x="14909" y="0"/>
                </a:moveTo>
                <a:lnTo>
                  <a:pt x="0" y="170802"/>
                </a:lnTo>
                <a:lnTo>
                  <a:pt x="178257" y="100304"/>
                </a:lnTo>
                <a:lnTo>
                  <a:pt x="14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4571340" y="2582912"/>
            <a:ext cx="177165" cy="171450"/>
          </a:xfrm>
          <a:custGeom>
            <a:avLst/>
            <a:gdLst/>
            <a:ahLst/>
            <a:cxnLst/>
            <a:rect l="l" t="t" r="r" b="b"/>
            <a:pathLst>
              <a:path w="177164" h="171450">
                <a:moveTo>
                  <a:pt x="177164" y="0"/>
                </a:moveTo>
                <a:lnTo>
                  <a:pt x="0" y="73164"/>
                </a:lnTo>
                <a:lnTo>
                  <a:pt x="164833" y="171005"/>
                </a:lnTo>
                <a:lnTo>
                  <a:pt x="177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 txBox="1"/>
          <p:nvPr/>
        </p:nvSpPr>
        <p:spPr>
          <a:xfrm>
            <a:off x="4866763" y="2141005"/>
            <a:ext cx="105537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800" b="1" i="1" dirty="0">
                <a:latin typeface="Arial"/>
                <a:cs typeface="Arial"/>
              </a:rPr>
              <a:t>Satellite  </a:t>
            </a:r>
            <a:r>
              <a:rPr sz="1800" b="1" i="1" spc="-10" dirty="0">
                <a:latin typeface="Arial"/>
                <a:cs typeface="Arial"/>
              </a:rPr>
              <a:t>N</a:t>
            </a:r>
            <a:r>
              <a:rPr sz="1800" b="1" i="1" dirty="0">
                <a:latin typeface="Arial"/>
                <a:cs typeface="Arial"/>
              </a:rPr>
              <a:t>et</a:t>
            </a:r>
            <a:r>
              <a:rPr sz="1800" b="1" i="1" spc="-10" dirty="0">
                <a:latin typeface="Arial"/>
                <a:cs typeface="Arial"/>
              </a:rPr>
              <a:t>w</a:t>
            </a:r>
            <a:r>
              <a:rPr sz="1800" b="1" i="1" dirty="0">
                <a:latin typeface="Arial"/>
                <a:cs typeface="Arial"/>
              </a:rPr>
              <a:t>o</a:t>
            </a:r>
            <a:r>
              <a:rPr sz="1800" b="1" i="1" spc="-10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k</a:t>
            </a:r>
            <a:r>
              <a:rPr sz="1800" b="1" i="1" spc="-5" dirty="0"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016752" y="1624583"/>
            <a:ext cx="3093720" cy="1889760"/>
          </a:xfrm>
          <a:custGeom>
            <a:avLst/>
            <a:gdLst/>
            <a:ahLst/>
            <a:cxnLst/>
            <a:rect l="l" t="t" r="r" b="b"/>
            <a:pathLst>
              <a:path w="3093720" h="1889760">
                <a:moveTo>
                  <a:pt x="0" y="0"/>
                </a:moveTo>
                <a:lnTo>
                  <a:pt x="3093720" y="0"/>
                </a:lnTo>
                <a:lnTo>
                  <a:pt x="3093720" y="1889760"/>
                </a:lnTo>
                <a:lnTo>
                  <a:pt x="0" y="188976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 txBox="1"/>
          <p:nvPr/>
        </p:nvSpPr>
        <p:spPr>
          <a:xfrm>
            <a:off x="6096953" y="1662041"/>
            <a:ext cx="284543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z="2000" b="1" spc="-5" dirty="0">
                <a:latin typeface="Arial"/>
                <a:cs typeface="Arial"/>
              </a:rPr>
              <a:t>Medical Data </a:t>
            </a:r>
            <a:r>
              <a:rPr sz="2000" b="1" spc="-10" dirty="0">
                <a:latin typeface="Arial"/>
                <a:cs typeface="Arial"/>
              </a:rPr>
              <a:t>Server </a:t>
            </a:r>
            <a:r>
              <a:rPr sz="2000" b="1" spc="-5" dirty="0">
                <a:latin typeface="Arial"/>
                <a:cs typeface="Arial"/>
              </a:rPr>
              <a:t>for  Data </a:t>
            </a:r>
            <a:r>
              <a:rPr sz="2000" b="1" dirty="0">
                <a:latin typeface="Arial"/>
                <a:cs typeface="Arial"/>
              </a:rPr>
              <a:t>Mining </a:t>
            </a:r>
            <a:r>
              <a:rPr sz="2000" b="1" spc="5" dirty="0">
                <a:latin typeface="Arial"/>
                <a:cs typeface="Arial"/>
              </a:rPr>
              <a:t>with  </a:t>
            </a:r>
            <a:r>
              <a:rPr sz="2000" b="1" dirty="0">
                <a:latin typeface="Arial"/>
                <a:cs typeface="Arial"/>
              </a:rPr>
              <a:t>Machine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Learning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300215" y="4291584"/>
            <a:ext cx="2786380" cy="203327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1915" marR="351790">
              <a:lnSpc>
                <a:spcPts val="2160"/>
              </a:lnSpc>
              <a:spcBef>
                <a:spcPts val="270"/>
              </a:spcBef>
            </a:pPr>
            <a:r>
              <a:rPr sz="2000" b="1" spc="-5" dirty="0">
                <a:latin typeface="Arial"/>
                <a:cs typeface="Arial"/>
              </a:rPr>
              <a:t>Medical Center and  </a:t>
            </a:r>
            <a:r>
              <a:rPr sz="2000" b="1" spc="-10" dirty="0">
                <a:latin typeface="Arial"/>
                <a:cs typeface="Arial"/>
              </a:rPr>
              <a:t>General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Hospitals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393065" algn="ctr">
              <a:lnSpc>
                <a:spcPct val="100000"/>
              </a:lnSpc>
              <a:spcBef>
                <a:spcPts val="1730"/>
              </a:spcBef>
            </a:pPr>
            <a:r>
              <a:rPr sz="1200" spc="-5" dirty="0">
                <a:solidFill>
                  <a:srgbClr val="8A8A8A"/>
                </a:solidFill>
                <a:latin typeface="Arial"/>
                <a:cs typeface="Arial"/>
              </a:rPr>
              <a:t>8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920874" y="5362854"/>
            <a:ext cx="67945" cy="102235"/>
          </a:xfrm>
          <a:custGeom>
            <a:avLst/>
            <a:gdLst/>
            <a:ahLst/>
            <a:cxnLst/>
            <a:rect l="l" t="t" r="r" b="b"/>
            <a:pathLst>
              <a:path w="67945" h="102235">
                <a:moveTo>
                  <a:pt x="67500" y="0"/>
                </a:moveTo>
                <a:lnTo>
                  <a:pt x="0" y="0"/>
                </a:lnTo>
                <a:lnTo>
                  <a:pt x="0" y="102209"/>
                </a:lnTo>
                <a:lnTo>
                  <a:pt x="67500" y="102209"/>
                </a:lnTo>
                <a:lnTo>
                  <a:pt x="67500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851647" y="5256987"/>
            <a:ext cx="204470" cy="106045"/>
          </a:xfrm>
          <a:custGeom>
            <a:avLst/>
            <a:gdLst/>
            <a:ahLst/>
            <a:cxnLst/>
            <a:rect l="l" t="t" r="r" b="b"/>
            <a:pathLst>
              <a:path w="204470" h="106045">
                <a:moveTo>
                  <a:pt x="204216" y="0"/>
                </a:moveTo>
                <a:lnTo>
                  <a:pt x="0" y="0"/>
                </a:lnTo>
                <a:lnTo>
                  <a:pt x="0" y="105867"/>
                </a:lnTo>
                <a:lnTo>
                  <a:pt x="204216" y="105867"/>
                </a:lnTo>
                <a:lnTo>
                  <a:pt x="204216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7920874" y="5151120"/>
            <a:ext cx="67945" cy="106045"/>
          </a:xfrm>
          <a:custGeom>
            <a:avLst/>
            <a:gdLst/>
            <a:ahLst/>
            <a:cxnLst/>
            <a:rect l="l" t="t" r="r" b="b"/>
            <a:pathLst>
              <a:path w="67945" h="106045">
                <a:moveTo>
                  <a:pt x="67500" y="0"/>
                </a:moveTo>
                <a:lnTo>
                  <a:pt x="0" y="0"/>
                </a:lnTo>
                <a:lnTo>
                  <a:pt x="0" y="105867"/>
                </a:lnTo>
                <a:lnTo>
                  <a:pt x="67500" y="105867"/>
                </a:lnTo>
                <a:lnTo>
                  <a:pt x="67500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7851647" y="5151120"/>
            <a:ext cx="204470" cy="314325"/>
          </a:xfrm>
          <a:custGeom>
            <a:avLst/>
            <a:gdLst/>
            <a:ahLst/>
            <a:cxnLst/>
            <a:rect l="l" t="t" r="r" b="b"/>
            <a:pathLst>
              <a:path w="204470" h="314325">
                <a:moveTo>
                  <a:pt x="69227" y="0"/>
                </a:moveTo>
                <a:lnTo>
                  <a:pt x="69227" y="105867"/>
                </a:lnTo>
                <a:lnTo>
                  <a:pt x="0" y="105867"/>
                </a:lnTo>
                <a:lnTo>
                  <a:pt x="0" y="211734"/>
                </a:lnTo>
                <a:lnTo>
                  <a:pt x="69227" y="211734"/>
                </a:lnTo>
                <a:lnTo>
                  <a:pt x="69227" y="313943"/>
                </a:lnTo>
                <a:lnTo>
                  <a:pt x="136728" y="313943"/>
                </a:lnTo>
                <a:lnTo>
                  <a:pt x="136728" y="211734"/>
                </a:lnTo>
                <a:lnTo>
                  <a:pt x="204216" y="211734"/>
                </a:lnTo>
                <a:lnTo>
                  <a:pt x="204216" y="105867"/>
                </a:lnTo>
                <a:lnTo>
                  <a:pt x="136728" y="105867"/>
                </a:lnTo>
                <a:lnTo>
                  <a:pt x="136728" y="0"/>
                </a:lnTo>
                <a:lnTo>
                  <a:pt x="69227" y="0"/>
                </a:lnTo>
                <a:close/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917447" y="2276855"/>
            <a:ext cx="1639811" cy="17282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1252475" y="3754887"/>
            <a:ext cx="219963" cy="2242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 txBox="1"/>
          <p:nvPr/>
        </p:nvSpPr>
        <p:spPr>
          <a:xfrm>
            <a:off x="130175" y="2762639"/>
            <a:ext cx="66548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831848" y="2996183"/>
            <a:ext cx="795655" cy="304800"/>
          </a:xfrm>
          <a:custGeom>
            <a:avLst/>
            <a:gdLst/>
            <a:ahLst/>
            <a:cxnLst/>
            <a:rect l="l" t="t" r="r" b="b"/>
            <a:pathLst>
              <a:path w="795655" h="304800">
                <a:moveTo>
                  <a:pt x="0" y="0"/>
                </a:moveTo>
                <a:lnTo>
                  <a:pt x="795527" y="0"/>
                </a:lnTo>
                <a:lnTo>
                  <a:pt x="795527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 txBox="1"/>
          <p:nvPr/>
        </p:nvSpPr>
        <p:spPr>
          <a:xfrm>
            <a:off x="1817687" y="2872232"/>
            <a:ext cx="6394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oble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817687" y="3009391"/>
            <a:ext cx="6972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13664" y="1228788"/>
            <a:ext cx="205422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Medical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113664" y="1594548"/>
            <a:ext cx="1818005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developing  </a:t>
            </a:r>
            <a:r>
              <a:rPr sz="2400" spc="-5" dirty="0">
                <a:latin typeface="Calibri"/>
                <a:cs typeface="Calibri"/>
              </a:rPr>
              <a:t>countries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41019" y="2823968"/>
            <a:ext cx="2018030" cy="1256030"/>
          </a:xfrm>
          <a:custGeom>
            <a:avLst/>
            <a:gdLst/>
            <a:ahLst/>
            <a:cxnLst/>
            <a:rect l="l" t="t" r="r" b="b"/>
            <a:pathLst>
              <a:path w="2018030" h="1256029">
                <a:moveTo>
                  <a:pt x="1109268" y="3124"/>
                </a:moveTo>
                <a:lnTo>
                  <a:pt x="1059078" y="3124"/>
                </a:lnTo>
                <a:lnTo>
                  <a:pt x="1054061" y="40512"/>
                </a:lnTo>
                <a:lnTo>
                  <a:pt x="1199616" y="49860"/>
                </a:lnTo>
                <a:lnTo>
                  <a:pt x="1204645" y="52971"/>
                </a:lnTo>
                <a:lnTo>
                  <a:pt x="1219695" y="15582"/>
                </a:lnTo>
                <a:lnTo>
                  <a:pt x="1209662" y="12471"/>
                </a:lnTo>
                <a:lnTo>
                  <a:pt x="1159471" y="9347"/>
                </a:lnTo>
                <a:lnTo>
                  <a:pt x="1109268" y="3124"/>
                </a:lnTo>
                <a:close/>
              </a:path>
              <a:path w="2018030" h="1256029">
                <a:moveTo>
                  <a:pt x="1008888" y="0"/>
                </a:moveTo>
                <a:lnTo>
                  <a:pt x="953681" y="3124"/>
                </a:lnTo>
                <a:lnTo>
                  <a:pt x="903478" y="3124"/>
                </a:lnTo>
                <a:lnTo>
                  <a:pt x="853287" y="9347"/>
                </a:lnTo>
                <a:lnTo>
                  <a:pt x="808113" y="12471"/>
                </a:lnTo>
                <a:lnTo>
                  <a:pt x="818146" y="49860"/>
                </a:lnTo>
                <a:lnTo>
                  <a:pt x="958697" y="40512"/>
                </a:lnTo>
                <a:lnTo>
                  <a:pt x="1054061" y="40512"/>
                </a:lnTo>
                <a:lnTo>
                  <a:pt x="1059078" y="3124"/>
                </a:lnTo>
                <a:lnTo>
                  <a:pt x="1008888" y="0"/>
                </a:lnTo>
                <a:close/>
              </a:path>
              <a:path w="2018030" h="1256029">
                <a:moveTo>
                  <a:pt x="627418" y="46748"/>
                </a:moveTo>
                <a:lnTo>
                  <a:pt x="612355" y="49860"/>
                </a:lnTo>
                <a:lnTo>
                  <a:pt x="567182" y="62331"/>
                </a:lnTo>
                <a:lnTo>
                  <a:pt x="527024" y="77901"/>
                </a:lnTo>
                <a:lnTo>
                  <a:pt x="481850" y="90373"/>
                </a:lnTo>
                <a:lnTo>
                  <a:pt x="441706" y="109067"/>
                </a:lnTo>
                <a:lnTo>
                  <a:pt x="406565" y="124650"/>
                </a:lnTo>
                <a:lnTo>
                  <a:pt x="441706" y="155803"/>
                </a:lnTo>
                <a:lnTo>
                  <a:pt x="511975" y="124650"/>
                </a:lnTo>
                <a:lnTo>
                  <a:pt x="552132" y="109067"/>
                </a:lnTo>
                <a:lnTo>
                  <a:pt x="592277" y="96596"/>
                </a:lnTo>
                <a:lnTo>
                  <a:pt x="637451" y="87248"/>
                </a:lnTo>
                <a:lnTo>
                  <a:pt x="647496" y="84137"/>
                </a:lnTo>
                <a:lnTo>
                  <a:pt x="627418" y="46748"/>
                </a:lnTo>
                <a:close/>
              </a:path>
              <a:path w="2018030" h="1256029">
                <a:moveTo>
                  <a:pt x="266026" y="202552"/>
                </a:moveTo>
                <a:lnTo>
                  <a:pt x="261010" y="205663"/>
                </a:lnTo>
                <a:lnTo>
                  <a:pt x="225869" y="230593"/>
                </a:lnTo>
                <a:lnTo>
                  <a:pt x="195757" y="252399"/>
                </a:lnTo>
                <a:lnTo>
                  <a:pt x="170662" y="277329"/>
                </a:lnTo>
                <a:lnTo>
                  <a:pt x="140538" y="302259"/>
                </a:lnTo>
                <a:lnTo>
                  <a:pt x="120459" y="330301"/>
                </a:lnTo>
                <a:lnTo>
                  <a:pt x="170662" y="349008"/>
                </a:lnTo>
                <a:lnTo>
                  <a:pt x="220853" y="299148"/>
                </a:lnTo>
                <a:lnTo>
                  <a:pt x="245948" y="277329"/>
                </a:lnTo>
                <a:lnTo>
                  <a:pt x="276059" y="252399"/>
                </a:lnTo>
                <a:lnTo>
                  <a:pt x="301155" y="233705"/>
                </a:lnTo>
                <a:lnTo>
                  <a:pt x="311200" y="227482"/>
                </a:lnTo>
                <a:lnTo>
                  <a:pt x="266026" y="202552"/>
                </a:lnTo>
                <a:close/>
              </a:path>
              <a:path w="2018030" h="1256029">
                <a:moveTo>
                  <a:pt x="45173" y="436257"/>
                </a:moveTo>
                <a:lnTo>
                  <a:pt x="40157" y="442480"/>
                </a:lnTo>
                <a:lnTo>
                  <a:pt x="30111" y="470534"/>
                </a:lnTo>
                <a:lnTo>
                  <a:pt x="15062" y="501688"/>
                </a:lnTo>
                <a:lnTo>
                  <a:pt x="10033" y="532853"/>
                </a:lnTo>
                <a:lnTo>
                  <a:pt x="0" y="564007"/>
                </a:lnTo>
                <a:lnTo>
                  <a:pt x="0" y="592061"/>
                </a:lnTo>
                <a:lnTo>
                  <a:pt x="60236" y="595172"/>
                </a:lnTo>
                <a:lnTo>
                  <a:pt x="60236" y="567131"/>
                </a:lnTo>
                <a:lnTo>
                  <a:pt x="70269" y="539089"/>
                </a:lnTo>
                <a:lnTo>
                  <a:pt x="75285" y="511035"/>
                </a:lnTo>
                <a:lnTo>
                  <a:pt x="85331" y="482993"/>
                </a:lnTo>
                <a:lnTo>
                  <a:pt x="100380" y="454952"/>
                </a:lnTo>
                <a:lnTo>
                  <a:pt x="100380" y="448716"/>
                </a:lnTo>
                <a:lnTo>
                  <a:pt x="45173" y="436257"/>
                </a:lnTo>
                <a:close/>
              </a:path>
              <a:path w="2018030" h="1256029">
                <a:moveTo>
                  <a:pt x="65252" y="704240"/>
                </a:moveTo>
                <a:lnTo>
                  <a:pt x="5016" y="707351"/>
                </a:lnTo>
                <a:lnTo>
                  <a:pt x="5016" y="722934"/>
                </a:lnTo>
                <a:lnTo>
                  <a:pt x="25095" y="785253"/>
                </a:lnTo>
                <a:lnTo>
                  <a:pt x="40157" y="813295"/>
                </a:lnTo>
                <a:lnTo>
                  <a:pt x="55206" y="844461"/>
                </a:lnTo>
                <a:lnTo>
                  <a:pt x="65252" y="860044"/>
                </a:lnTo>
                <a:lnTo>
                  <a:pt x="125488" y="844461"/>
                </a:lnTo>
                <a:lnTo>
                  <a:pt x="115443" y="831989"/>
                </a:lnTo>
                <a:lnTo>
                  <a:pt x="85331" y="775906"/>
                </a:lnTo>
                <a:lnTo>
                  <a:pt x="75285" y="747864"/>
                </a:lnTo>
                <a:lnTo>
                  <a:pt x="70269" y="719810"/>
                </a:lnTo>
                <a:lnTo>
                  <a:pt x="65252" y="704240"/>
                </a:lnTo>
                <a:close/>
              </a:path>
              <a:path w="2018030" h="1256029">
                <a:moveTo>
                  <a:pt x="205790" y="944168"/>
                </a:moveTo>
                <a:lnTo>
                  <a:pt x="150583" y="965987"/>
                </a:lnTo>
                <a:lnTo>
                  <a:pt x="170662" y="978446"/>
                </a:lnTo>
                <a:lnTo>
                  <a:pt x="195757" y="1003376"/>
                </a:lnTo>
                <a:lnTo>
                  <a:pt x="225869" y="1028306"/>
                </a:lnTo>
                <a:lnTo>
                  <a:pt x="255981" y="1050124"/>
                </a:lnTo>
                <a:lnTo>
                  <a:pt x="311200" y="1084402"/>
                </a:lnTo>
                <a:lnTo>
                  <a:pt x="356374" y="1056347"/>
                </a:lnTo>
                <a:lnTo>
                  <a:pt x="336295" y="1047000"/>
                </a:lnTo>
                <a:lnTo>
                  <a:pt x="245948" y="981570"/>
                </a:lnTo>
                <a:lnTo>
                  <a:pt x="220853" y="959751"/>
                </a:lnTo>
                <a:lnTo>
                  <a:pt x="205790" y="944168"/>
                </a:lnTo>
                <a:close/>
              </a:path>
              <a:path w="2018030" h="1256029">
                <a:moveTo>
                  <a:pt x="496912" y="1124902"/>
                </a:moveTo>
                <a:lnTo>
                  <a:pt x="461784" y="1156068"/>
                </a:lnTo>
                <a:lnTo>
                  <a:pt x="481850" y="1165415"/>
                </a:lnTo>
                <a:lnTo>
                  <a:pt x="522008" y="1180998"/>
                </a:lnTo>
                <a:lnTo>
                  <a:pt x="657529" y="1218387"/>
                </a:lnTo>
                <a:lnTo>
                  <a:pt x="687654" y="1224622"/>
                </a:lnTo>
                <a:lnTo>
                  <a:pt x="707732" y="1187221"/>
                </a:lnTo>
                <a:lnTo>
                  <a:pt x="682625" y="1180998"/>
                </a:lnTo>
                <a:lnTo>
                  <a:pt x="637451" y="1171651"/>
                </a:lnTo>
                <a:lnTo>
                  <a:pt x="516991" y="1134249"/>
                </a:lnTo>
                <a:lnTo>
                  <a:pt x="496912" y="1124902"/>
                </a:lnTo>
                <a:close/>
              </a:path>
              <a:path w="2018030" h="1256029">
                <a:moveTo>
                  <a:pt x="883399" y="1212151"/>
                </a:moveTo>
                <a:lnTo>
                  <a:pt x="873366" y="1249553"/>
                </a:lnTo>
                <a:lnTo>
                  <a:pt x="903478" y="1252664"/>
                </a:lnTo>
                <a:lnTo>
                  <a:pt x="953681" y="1255776"/>
                </a:lnTo>
                <a:lnTo>
                  <a:pt x="1059078" y="1255776"/>
                </a:lnTo>
                <a:lnTo>
                  <a:pt x="1109268" y="1252664"/>
                </a:lnTo>
                <a:lnTo>
                  <a:pt x="1124331" y="1249553"/>
                </a:lnTo>
                <a:lnTo>
                  <a:pt x="1120150" y="1218387"/>
                </a:lnTo>
                <a:lnTo>
                  <a:pt x="958697" y="1218387"/>
                </a:lnTo>
                <a:lnTo>
                  <a:pt x="908507" y="1215275"/>
                </a:lnTo>
                <a:lnTo>
                  <a:pt x="883399" y="1212151"/>
                </a:lnTo>
                <a:close/>
              </a:path>
              <a:path w="2018030" h="1256029">
                <a:moveTo>
                  <a:pt x="1119314" y="1212151"/>
                </a:moveTo>
                <a:lnTo>
                  <a:pt x="1104252" y="1215275"/>
                </a:lnTo>
                <a:lnTo>
                  <a:pt x="1054061" y="1218387"/>
                </a:lnTo>
                <a:lnTo>
                  <a:pt x="1120150" y="1218387"/>
                </a:lnTo>
                <a:lnTo>
                  <a:pt x="1119314" y="1212151"/>
                </a:lnTo>
                <a:close/>
              </a:path>
              <a:path w="2018030" h="1256029">
                <a:moveTo>
                  <a:pt x="1505800" y="1128026"/>
                </a:moveTo>
                <a:lnTo>
                  <a:pt x="1460627" y="1146721"/>
                </a:lnTo>
                <a:lnTo>
                  <a:pt x="1420469" y="1159179"/>
                </a:lnTo>
                <a:lnTo>
                  <a:pt x="1375295" y="1171651"/>
                </a:lnTo>
                <a:lnTo>
                  <a:pt x="1294993" y="1190345"/>
                </a:lnTo>
                <a:lnTo>
                  <a:pt x="1310043" y="1227734"/>
                </a:lnTo>
                <a:lnTo>
                  <a:pt x="1355217" y="1218387"/>
                </a:lnTo>
                <a:lnTo>
                  <a:pt x="1445564" y="1193457"/>
                </a:lnTo>
                <a:lnTo>
                  <a:pt x="1485722" y="1180998"/>
                </a:lnTo>
                <a:lnTo>
                  <a:pt x="1530896" y="1165415"/>
                </a:lnTo>
                <a:lnTo>
                  <a:pt x="1540941" y="1162304"/>
                </a:lnTo>
                <a:lnTo>
                  <a:pt x="1505800" y="1128026"/>
                </a:lnTo>
                <a:close/>
              </a:path>
              <a:path w="2018030" h="1256029">
                <a:moveTo>
                  <a:pt x="1801939" y="950404"/>
                </a:moveTo>
                <a:lnTo>
                  <a:pt x="1791906" y="956640"/>
                </a:lnTo>
                <a:lnTo>
                  <a:pt x="1766811" y="981570"/>
                </a:lnTo>
                <a:lnTo>
                  <a:pt x="1741716" y="1003376"/>
                </a:lnTo>
                <a:lnTo>
                  <a:pt x="1711591" y="1025194"/>
                </a:lnTo>
                <a:lnTo>
                  <a:pt x="1676463" y="1043889"/>
                </a:lnTo>
                <a:lnTo>
                  <a:pt x="1651368" y="1062583"/>
                </a:lnTo>
                <a:lnTo>
                  <a:pt x="1691513" y="1090625"/>
                </a:lnTo>
                <a:lnTo>
                  <a:pt x="1721637" y="1071930"/>
                </a:lnTo>
                <a:lnTo>
                  <a:pt x="1751749" y="1050124"/>
                </a:lnTo>
                <a:lnTo>
                  <a:pt x="1786889" y="1028306"/>
                </a:lnTo>
                <a:lnTo>
                  <a:pt x="1817001" y="1003376"/>
                </a:lnTo>
                <a:lnTo>
                  <a:pt x="1842096" y="978446"/>
                </a:lnTo>
                <a:lnTo>
                  <a:pt x="1852142" y="969098"/>
                </a:lnTo>
                <a:lnTo>
                  <a:pt x="1801939" y="950404"/>
                </a:lnTo>
                <a:close/>
              </a:path>
              <a:path w="2018030" h="1256029">
                <a:moveTo>
                  <a:pt x="1947506" y="710463"/>
                </a:moveTo>
                <a:lnTo>
                  <a:pt x="1947506" y="716699"/>
                </a:lnTo>
                <a:lnTo>
                  <a:pt x="1937461" y="747864"/>
                </a:lnTo>
                <a:lnTo>
                  <a:pt x="1927428" y="775906"/>
                </a:lnTo>
                <a:lnTo>
                  <a:pt x="1897316" y="831989"/>
                </a:lnTo>
                <a:lnTo>
                  <a:pt x="1887270" y="853808"/>
                </a:lnTo>
                <a:lnTo>
                  <a:pt x="1942490" y="866266"/>
                </a:lnTo>
                <a:lnTo>
                  <a:pt x="1957539" y="844461"/>
                </a:lnTo>
                <a:lnTo>
                  <a:pt x="1972602" y="816419"/>
                </a:lnTo>
                <a:lnTo>
                  <a:pt x="1982635" y="785253"/>
                </a:lnTo>
                <a:lnTo>
                  <a:pt x="1997697" y="754087"/>
                </a:lnTo>
                <a:lnTo>
                  <a:pt x="2002713" y="726046"/>
                </a:lnTo>
                <a:lnTo>
                  <a:pt x="2007743" y="713587"/>
                </a:lnTo>
                <a:lnTo>
                  <a:pt x="1947506" y="710463"/>
                </a:lnTo>
                <a:close/>
              </a:path>
              <a:path w="2018030" h="1256029">
                <a:moveTo>
                  <a:pt x="1972602" y="445604"/>
                </a:moveTo>
                <a:lnTo>
                  <a:pt x="1912365" y="454952"/>
                </a:lnTo>
                <a:lnTo>
                  <a:pt x="1927428" y="479882"/>
                </a:lnTo>
                <a:lnTo>
                  <a:pt x="1937461" y="507923"/>
                </a:lnTo>
                <a:lnTo>
                  <a:pt x="1942490" y="539089"/>
                </a:lnTo>
                <a:lnTo>
                  <a:pt x="1952523" y="567131"/>
                </a:lnTo>
                <a:lnTo>
                  <a:pt x="1952523" y="598284"/>
                </a:lnTo>
                <a:lnTo>
                  <a:pt x="2017776" y="598284"/>
                </a:lnTo>
                <a:lnTo>
                  <a:pt x="2012759" y="564007"/>
                </a:lnTo>
                <a:lnTo>
                  <a:pt x="2007743" y="532853"/>
                </a:lnTo>
                <a:lnTo>
                  <a:pt x="1997697" y="501688"/>
                </a:lnTo>
                <a:lnTo>
                  <a:pt x="1987664" y="473646"/>
                </a:lnTo>
                <a:lnTo>
                  <a:pt x="1972602" y="445604"/>
                </a:lnTo>
                <a:close/>
              </a:path>
              <a:path w="2018030" h="1256029">
                <a:moveTo>
                  <a:pt x="1756765" y="208775"/>
                </a:moveTo>
                <a:lnTo>
                  <a:pt x="1711591" y="233705"/>
                </a:lnTo>
                <a:lnTo>
                  <a:pt x="1736686" y="252399"/>
                </a:lnTo>
                <a:lnTo>
                  <a:pt x="1766811" y="274218"/>
                </a:lnTo>
                <a:lnTo>
                  <a:pt x="1817001" y="324078"/>
                </a:lnTo>
                <a:lnTo>
                  <a:pt x="1842096" y="345884"/>
                </a:lnTo>
                <a:lnTo>
                  <a:pt x="1847113" y="352120"/>
                </a:lnTo>
                <a:lnTo>
                  <a:pt x="1902333" y="336537"/>
                </a:lnTo>
                <a:lnTo>
                  <a:pt x="1897316" y="330301"/>
                </a:lnTo>
                <a:lnTo>
                  <a:pt x="1872208" y="302259"/>
                </a:lnTo>
                <a:lnTo>
                  <a:pt x="1847113" y="277329"/>
                </a:lnTo>
                <a:lnTo>
                  <a:pt x="1817001" y="252399"/>
                </a:lnTo>
                <a:lnTo>
                  <a:pt x="1756765" y="208775"/>
                </a:lnTo>
                <a:close/>
              </a:path>
              <a:path w="2018030" h="1256029">
                <a:moveTo>
                  <a:pt x="1400390" y="49860"/>
                </a:moveTo>
                <a:lnTo>
                  <a:pt x="1395374" y="49860"/>
                </a:lnTo>
                <a:lnTo>
                  <a:pt x="1375295" y="84137"/>
                </a:lnTo>
                <a:lnTo>
                  <a:pt x="1415453" y="96596"/>
                </a:lnTo>
                <a:lnTo>
                  <a:pt x="1460627" y="109067"/>
                </a:lnTo>
                <a:lnTo>
                  <a:pt x="1495767" y="124650"/>
                </a:lnTo>
                <a:lnTo>
                  <a:pt x="1576070" y="155803"/>
                </a:lnTo>
                <a:lnTo>
                  <a:pt x="1576070" y="158927"/>
                </a:lnTo>
                <a:lnTo>
                  <a:pt x="1616227" y="127761"/>
                </a:lnTo>
                <a:lnTo>
                  <a:pt x="1611210" y="124650"/>
                </a:lnTo>
                <a:lnTo>
                  <a:pt x="1490738" y="77901"/>
                </a:lnTo>
                <a:lnTo>
                  <a:pt x="1445564" y="62331"/>
                </a:lnTo>
                <a:lnTo>
                  <a:pt x="1400390" y="498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1349133" y="2823968"/>
            <a:ext cx="251460" cy="50165"/>
          </a:xfrm>
          <a:custGeom>
            <a:avLst/>
            <a:gdLst/>
            <a:ahLst/>
            <a:cxnLst/>
            <a:rect l="l" t="t" r="r" b="b"/>
            <a:pathLst>
              <a:path w="251459" h="50164">
                <a:moveTo>
                  <a:pt x="245948" y="40512"/>
                </a:moveTo>
                <a:lnTo>
                  <a:pt x="195757" y="40512"/>
                </a:lnTo>
                <a:lnTo>
                  <a:pt x="150583" y="40512"/>
                </a:lnTo>
                <a:lnTo>
                  <a:pt x="100380" y="43624"/>
                </a:lnTo>
                <a:lnTo>
                  <a:pt x="55206" y="46748"/>
                </a:lnTo>
                <a:lnTo>
                  <a:pt x="10032" y="49860"/>
                </a:lnTo>
                <a:lnTo>
                  <a:pt x="0" y="12471"/>
                </a:lnTo>
                <a:lnTo>
                  <a:pt x="45173" y="9347"/>
                </a:lnTo>
                <a:lnTo>
                  <a:pt x="95364" y="3124"/>
                </a:lnTo>
                <a:lnTo>
                  <a:pt x="145567" y="3124"/>
                </a:lnTo>
                <a:lnTo>
                  <a:pt x="200774" y="0"/>
                </a:lnTo>
                <a:lnTo>
                  <a:pt x="250964" y="3124"/>
                </a:lnTo>
                <a:lnTo>
                  <a:pt x="245948" y="405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947585" y="2870716"/>
            <a:ext cx="241300" cy="109220"/>
          </a:xfrm>
          <a:custGeom>
            <a:avLst/>
            <a:gdLst/>
            <a:ahLst/>
            <a:cxnLst/>
            <a:rect l="l" t="t" r="r" b="b"/>
            <a:pathLst>
              <a:path w="241300" h="109219">
                <a:moveTo>
                  <a:pt x="240931" y="37388"/>
                </a:moveTo>
                <a:lnTo>
                  <a:pt x="230885" y="40500"/>
                </a:lnTo>
                <a:lnTo>
                  <a:pt x="185712" y="49847"/>
                </a:lnTo>
                <a:lnTo>
                  <a:pt x="145567" y="62318"/>
                </a:lnTo>
                <a:lnTo>
                  <a:pt x="105409" y="77901"/>
                </a:lnTo>
                <a:lnTo>
                  <a:pt x="70269" y="93484"/>
                </a:lnTo>
                <a:lnTo>
                  <a:pt x="35140" y="109054"/>
                </a:lnTo>
                <a:lnTo>
                  <a:pt x="0" y="77901"/>
                </a:lnTo>
                <a:lnTo>
                  <a:pt x="35140" y="62318"/>
                </a:lnTo>
                <a:lnTo>
                  <a:pt x="75285" y="43624"/>
                </a:lnTo>
                <a:lnTo>
                  <a:pt x="120459" y="31153"/>
                </a:lnTo>
                <a:lnTo>
                  <a:pt x="160616" y="15582"/>
                </a:lnTo>
                <a:lnTo>
                  <a:pt x="205790" y="3111"/>
                </a:lnTo>
                <a:lnTo>
                  <a:pt x="220852" y="0"/>
                </a:lnTo>
                <a:lnTo>
                  <a:pt x="240931" y="37388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661479" y="3026520"/>
            <a:ext cx="191135" cy="146685"/>
          </a:xfrm>
          <a:custGeom>
            <a:avLst/>
            <a:gdLst/>
            <a:ahLst/>
            <a:cxnLst/>
            <a:rect l="l" t="t" r="r" b="b"/>
            <a:pathLst>
              <a:path w="191134" h="146685">
                <a:moveTo>
                  <a:pt x="190741" y="24930"/>
                </a:moveTo>
                <a:lnTo>
                  <a:pt x="155600" y="49847"/>
                </a:lnTo>
                <a:lnTo>
                  <a:pt x="125488" y="74777"/>
                </a:lnTo>
                <a:lnTo>
                  <a:pt x="75298" y="121526"/>
                </a:lnTo>
                <a:lnTo>
                  <a:pt x="50203" y="146456"/>
                </a:lnTo>
                <a:lnTo>
                  <a:pt x="0" y="127749"/>
                </a:lnTo>
                <a:lnTo>
                  <a:pt x="20078" y="99707"/>
                </a:lnTo>
                <a:lnTo>
                  <a:pt x="50203" y="74777"/>
                </a:lnTo>
                <a:lnTo>
                  <a:pt x="75298" y="49847"/>
                </a:lnTo>
                <a:lnTo>
                  <a:pt x="105409" y="28041"/>
                </a:lnTo>
                <a:lnTo>
                  <a:pt x="140550" y="3111"/>
                </a:lnTo>
                <a:lnTo>
                  <a:pt x="145567" y="0"/>
                </a:lnTo>
                <a:lnTo>
                  <a:pt x="190741" y="2493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541019" y="3260225"/>
            <a:ext cx="100965" cy="159385"/>
          </a:xfrm>
          <a:custGeom>
            <a:avLst/>
            <a:gdLst/>
            <a:ahLst/>
            <a:cxnLst/>
            <a:rect l="l" t="t" r="r" b="b"/>
            <a:pathLst>
              <a:path w="100965" h="159385">
                <a:moveTo>
                  <a:pt x="100380" y="12458"/>
                </a:moveTo>
                <a:lnTo>
                  <a:pt x="100380" y="18694"/>
                </a:lnTo>
                <a:lnTo>
                  <a:pt x="85331" y="46736"/>
                </a:lnTo>
                <a:lnTo>
                  <a:pt x="75285" y="74777"/>
                </a:lnTo>
                <a:lnTo>
                  <a:pt x="70269" y="102831"/>
                </a:lnTo>
                <a:lnTo>
                  <a:pt x="60236" y="130873"/>
                </a:lnTo>
                <a:lnTo>
                  <a:pt x="60236" y="158915"/>
                </a:lnTo>
                <a:lnTo>
                  <a:pt x="0" y="155803"/>
                </a:lnTo>
                <a:lnTo>
                  <a:pt x="0" y="127749"/>
                </a:lnTo>
                <a:lnTo>
                  <a:pt x="10033" y="96596"/>
                </a:lnTo>
                <a:lnTo>
                  <a:pt x="15062" y="65430"/>
                </a:lnTo>
                <a:lnTo>
                  <a:pt x="30111" y="34277"/>
                </a:lnTo>
                <a:lnTo>
                  <a:pt x="40157" y="6222"/>
                </a:lnTo>
                <a:lnTo>
                  <a:pt x="45173" y="0"/>
                </a:lnTo>
                <a:lnTo>
                  <a:pt x="100380" y="12458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546036" y="3528208"/>
            <a:ext cx="120650" cy="156210"/>
          </a:xfrm>
          <a:custGeom>
            <a:avLst/>
            <a:gdLst/>
            <a:ahLst/>
            <a:cxnLst/>
            <a:rect l="l" t="t" r="r" b="b"/>
            <a:pathLst>
              <a:path w="120650" h="156210">
                <a:moveTo>
                  <a:pt x="60236" y="0"/>
                </a:moveTo>
                <a:lnTo>
                  <a:pt x="65252" y="15570"/>
                </a:lnTo>
                <a:lnTo>
                  <a:pt x="70269" y="43624"/>
                </a:lnTo>
                <a:lnTo>
                  <a:pt x="80314" y="71666"/>
                </a:lnTo>
                <a:lnTo>
                  <a:pt x="95364" y="99707"/>
                </a:lnTo>
                <a:lnTo>
                  <a:pt x="110426" y="127749"/>
                </a:lnTo>
                <a:lnTo>
                  <a:pt x="120472" y="140220"/>
                </a:lnTo>
                <a:lnTo>
                  <a:pt x="60236" y="155803"/>
                </a:lnTo>
                <a:lnTo>
                  <a:pt x="50190" y="140220"/>
                </a:lnTo>
                <a:lnTo>
                  <a:pt x="35140" y="109054"/>
                </a:lnTo>
                <a:lnTo>
                  <a:pt x="20078" y="81013"/>
                </a:lnTo>
                <a:lnTo>
                  <a:pt x="10045" y="49847"/>
                </a:lnTo>
                <a:lnTo>
                  <a:pt x="0" y="18694"/>
                </a:lnTo>
                <a:lnTo>
                  <a:pt x="0" y="3111"/>
                </a:lnTo>
                <a:lnTo>
                  <a:pt x="60236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691603" y="3768137"/>
            <a:ext cx="206375" cy="140335"/>
          </a:xfrm>
          <a:custGeom>
            <a:avLst/>
            <a:gdLst/>
            <a:ahLst/>
            <a:cxnLst/>
            <a:rect l="l" t="t" r="r" b="b"/>
            <a:pathLst>
              <a:path w="206375" h="140335">
                <a:moveTo>
                  <a:pt x="55206" y="0"/>
                </a:moveTo>
                <a:lnTo>
                  <a:pt x="70269" y="15582"/>
                </a:lnTo>
                <a:lnTo>
                  <a:pt x="95364" y="37401"/>
                </a:lnTo>
                <a:lnTo>
                  <a:pt x="125476" y="59207"/>
                </a:lnTo>
                <a:lnTo>
                  <a:pt x="155600" y="81026"/>
                </a:lnTo>
                <a:lnTo>
                  <a:pt x="185712" y="102831"/>
                </a:lnTo>
                <a:lnTo>
                  <a:pt x="205790" y="112179"/>
                </a:lnTo>
                <a:lnTo>
                  <a:pt x="160616" y="140233"/>
                </a:lnTo>
                <a:lnTo>
                  <a:pt x="140538" y="127762"/>
                </a:lnTo>
                <a:lnTo>
                  <a:pt x="105397" y="105956"/>
                </a:lnTo>
                <a:lnTo>
                  <a:pt x="75285" y="84137"/>
                </a:lnTo>
                <a:lnTo>
                  <a:pt x="45173" y="59207"/>
                </a:lnTo>
                <a:lnTo>
                  <a:pt x="20078" y="34277"/>
                </a:lnTo>
                <a:lnTo>
                  <a:pt x="0" y="21818"/>
                </a:lnTo>
                <a:lnTo>
                  <a:pt x="55206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1002804" y="3948870"/>
            <a:ext cx="246379" cy="100330"/>
          </a:xfrm>
          <a:custGeom>
            <a:avLst/>
            <a:gdLst/>
            <a:ahLst/>
            <a:cxnLst/>
            <a:rect l="l" t="t" r="r" b="b"/>
            <a:pathLst>
              <a:path w="246380" h="100329">
                <a:moveTo>
                  <a:pt x="35128" y="0"/>
                </a:moveTo>
                <a:lnTo>
                  <a:pt x="55206" y="9347"/>
                </a:lnTo>
                <a:lnTo>
                  <a:pt x="95364" y="21818"/>
                </a:lnTo>
                <a:lnTo>
                  <a:pt x="135521" y="34277"/>
                </a:lnTo>
                <a:lnTo>
                  <a:pt x="175666" y="46748"/>
                </a:lnTo>
                <a:lnTo>
                  <a:pt x="220840" y="56095"/>
                </a:lnTo>
                <a:lnTo>
                  <a:pt x="245948" y="62318"/>
                </a:lnTo>
                <a:lnTo>
                  <a:pt x="225869" y="99720"/>
                </a:lnTo>
                <a:lnTo>
                  <a:pt x="195745" y="93484"/>
                </a:lnTo>
                <a:lnTo>
                  <a:pt x="150571" y="81026"/>
                </a:lnTo>
                <a:lnTo>
                  <a:pt x="105397" y="68554"/>
                </a:lnTo>
                <a:lnTo>
                  <a:pt x="60223" y="56095"/>
                </a:lnTo>
                <a:lnTo>
                  <a:pt x="20066" y="40513"/>
                </a:lnTo>
                <a:lnTo>
                  <a:pt x="0" y="31165"/>
                </a:lnTo>
                <a:lnTo>
                  <a:pt x="35128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1414386" y="4036119"/>
            <a:ext cx="251460" cy="43815"/>
          </a:xfrm>
          <a:custGeom>
            <a:avLst/>
            <a:gdLst/>
            <a:ahLst/>
            <a:cxnLst/>
            <a:rect l="l" t="t" r="r" b="b"/>
            <a:pathLst>
              <a:path w="251460" h="43814">
                <a:moveTo>
                  <a:pt x="10032" y="0"/>
                </a:moveTo>
                <a:lnTo>
                  <a:pt x="35128" y="3124"/>
                </a:lnTo>
                <a:lnTo>
                  <a:pt x="85331" y="6235"/>
                </a:lnTo>
                <a:lnTo>
                  <a:pt x="135521" y="6235"/>
                </a:lnTo>
                <a:lnTo>
                  <a:pt x="180695" y="6235"/>
                </a:lnTo>
                <a:lnTo>
                  <a:pt x="230885" y="3124"/>
                </a:lnTo>
                <a:lnTo>
                  <a:pt x="245948" y="0"/>
                </a:lnTo>
                <a:lnTo>
                  <a:pt x="250964" y="37401"/>
                </a:lnTo>
                <a:lnTo>
                  <a:pt x="235902" y="40512"/>
                </a:lnTo>
                <a:lnTo>
                  <a:pt x="185712" y="43624"/>
                </a:lnTo>
                <a:lnTo>
                  <a:pt x="130505" y="43624"/>
                </a:lnTo>
                <a:lnTo>
                  <a:pt x="80314" y="43624"/>
                </a:lnTo>
                <a:lnTo>
                  <a:pt x="30111" y="40512"/>
                </a:lnTo>
                <a:lnTo>
                  <a:pt x="0" y="37401"/>
                </a:lnTo>
                <a:lnTo>
                  <a:pt x="10032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1836013" y="3951994"/>
            <a:ext cx="246379" cy="99695"/>
          </a:xfrm>
          <a:custGeom>
            <a:avLst/>
            <a:gdLst/>
            <a:ahLst/>
            <a:cxnLst/>
            <a:rect l="l" t="t" r="r" b="b"/>
            <a:pathLst>
              <a:path w="246380" h="99695">
                <a:moveTo>
                  <a:pt x="0" y="62318"/>
                </a:moveTo>
                <a:lnTo>
                  <a:pt x="40157" y="52971"/>
                </a:lnTo>
                <a:lnTo>
                  <a:pt x="80302" y="43624"/>
                </a:lnTo>
                <a:lnTo>
                  <a:pt x="125476" y="31153"/>
                </a:lnTo>
                <a:lnTo>
                  <a:pt x="165633" y="18694"/>
                </a:lnTo>
                <a:lnTo>
                  <a:pt x="205790" y="3111"/>
                </a:lnTo>
                <a:lnTo>
                  <a:pt x="210807" y="0"/>
                </a:lnTo>
                <a:lnTo>
                  <a:pt x="245948" y="34277"/>
                </a:lnTo>
                <a:lnTo>
                  <a:pt x="235902" y="37388"/>
                </a:lnTo>
                <a:lnTo>
                  <a:pt x="190728" y="52971"/>
                </a:lnTo>
                <a:lnTo>
                  <a:pt x="150571" y="65430"/>
                </a:lnTo>
                <a:lnTo>
                  <a:pt x="105397" y="77901"/>
                </a:lnTo>
                <a:lnTo>
                  <a:pt x="60223" y="90360"/>
                </a:lnTo>
                <a:lnTo>
                  <a:pt x="15049" y="99707"/>
                </a:lnTo>
                <a:lnTo>
                  <a:pt x="0" y="62318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2192388" y="3774372"/>
            <a:ext cx="201295" cy="140335"/>
          </a:xfrm>
          <a:custGeom>
            <a:avLst/>
            <a:gdLst/>
            <a:ahLst/>
            <a:cxnLst/>
            <a:rect l="l" t="t" r="r" b="b"/>
            <a:pathLst>
              <a:path w="201294" h="140335">
                <a:moveTo>
                  <a:pt x="0" y="112179"/>
                </a:moveTo>
                <a:lnTo>
                  <a:pt x="25095" y="93484"/>
                </a:lnTo>
                <a:lnTo>
                  <a:pt x="60223" y="74790"/>
                </a:lnTo>
                <a:lnTo>
                  <a:pt x="90347" y="52971"/>
                </a:lnTo>
                <a:lnTo>
                  <a:pt x="115443" y="31165"/>
                </a:lnTo>
                <a:lnTo>
                  <a:pt x="140538" y="6235"/>
                </a:lnTo>
                <a:lnTo>
                  <a:pt x="150571" y="0"/>
                </a:lnTo>
                <a:lnTo>
                  <a:pt x="200774" y="18694"/>
                </a:lnTo>
                <a:lnTo>
                  <a:pt x="190728" y="28041"/>
                </a:lnTo>
                <a:lnTo>
                  <a:pt x="165633" y="52971"/>
                </a:lnTo>
                <a:lnTo>
                  <a:pt x="135521" y="77901"/>
                </a:lnTo>
                <a:lnTo>
                  <a:pt x="100380" y="99720"/>
                </a:lnTo>
                <a:lnTo>
                  <a:pt x="70269" y="121526"/>
                </a:lnTo>
                <a:lnTo>
                  <a:pt x="40144" y="140220"/>
                </a:lnTo>
                <a:lnTo>
                  <a:pt x="0" y="11217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2428290" y="3534431"/>
            <a:ext cx="120650" cy="156210"/>
          </a:xfrm>
          <a:custGeom>
            <a:avLst/>
            <a:gdLst/>
            <a:ahLst/>
            <a:cxnLst/>
            <a:rect l="l" t="t" r="r" b="b"/>
            <a:pathLst>
              <a:path w="120650" h="156210">
                <a:moveTo>
                  <a:pt x="0" y="143344"/>
                </a:moveTo>
                <a:lnTo>
                  <a:pt x="10045" y="121526"/>
                </a:lnTo>
                <a:lnTo>
                  <a:pt x="25095" y="93484"/>
                </a:lnTo>
                <a:lnTo>
                  <a:pt x="40157" y="65443"/>
                </a:lnTo>
                <a:lnTo>
                  <a:pt x="50190" y="37401"/>
                </a:lnTo>
                <a:lnTo>
                  <a:pt x="60236" y="6235"/>
                </a:lnTo>
                <a:lnTo>
                  <a:pt x="60236" y="0"/>
                </a:lnTo>
                <a:lnTo>
                  <a:pt x="120472" y="3124"/>
                </a:lnTo>
                <a:lnTo>
                  <a:pt x="115442" y="15582"/>
                </a:lnTo>
                <a:lnTo>
                  <a:pt x="110426" y="43624"/>
                </a:lnTo>
                <a:lnTo>
                  <a:pt x="95364" y="74790"/>
                </a:lnTo>
                <a:lnTo>
                  <a:pt x="85331" y="105956"/>
                </a:lnTo>
                <a:lnTo>
                  <a:pt x="70269" y="133997"/>
                </a:lnTo>
                <a:lnTo>
                  <a:pt x="55219" y="155803"/>
                </a:lnTo>
                <a:lnTo>
                  <a:pt x="0" y="14334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2453385" y="3269572"/>
            <a:ext cx="105410" cy="153035"/>
          </a:xfrm>
          <a:custGeom>
            <a:avLst/>
            <a:gdLst/>
            <a:ahLst/>
            <a:cxnLst/>
            <a:rect l="l" t="t" r="r" b="b"/>
            <a:pathLst>
              <a:path w="105410" h="153035">
                <a:moveTo>
                  <a:pt x="40157" y="152679"/>
                </a:moveTo>
                <a:lnTo>
                  <a:pt x="40157" y="121526"/>
                </a:lnTo>
                <a:lnTo>
                  <a:pt x="30124" y="93484"/>
                </a:lnTo>
                <a:lnTo>
                  <a:pt x="25095" y="62318"/>
                </a:lnTo>
                <a:lnTo>
                  <a:pt x="15062" y="34277"/>
                </a:lnTo>
                <a:lnTo>
                  <a:pt x="0" y="9347"/>
                </a:lnTo>
                <a:lnTo>
                  <a:pt x="60236" y="0"/>
                </a:lnTo>
                <a:lnTo>
                  <a:pt x="85331" y="56083"/>
                </a:lnTo>
                <a:lnTo>
                  <a:pt x="100393" y="118402"/>
                </a:lnTo>
                <a:lnTo>
                  <a:pt x="105409" y="152679"/>
                </a:lnTo>
                <a:lnTo>
                  <a:pt x="40157" y="15267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2252611" y="3032743"/>
            <a:ext cx="191135" cy="143510"/>
          </a:xfrm>
          <a:custGeom>
            <a:avLst/>
            <a:gdLst/>
            <a:ahLst/>
            <a:cxnLst/>
            <a:rect l="l" t="t" r="r" b="b"/>
            <a:pathLst>
              <a:path w="191135" h="143510">
                <a:moveTo>
                  <a:pt x="135521" y="143344"/>
                </a:moveTo>
                <a:lnTo>
                  <a:pt x="130505" y="137109"/>
                </a:lnTo>
                <a:lnTo>
                  <a:pt x="105410" y="115303"/>
                </a:lnTo>
                <a:lnTo>
                  <a:pt x="80314" y="90373"/>
                </a:lnTo>
                <a:lnTo>
                  <a:pt x="55219" y="65443"/>
                </a:lnTo>
                <a:lnTo>
                  <a:pt x="25095" y="43624"/>
                </a:lnTo>
                <a:lnTo>
                  <a:pt x="0" y="24930"/>
                </a:lnTo>
                <a:lnTo>
                  <a:pt x="45173" y="0"/>
                </a:lnTo>
                <a:lnTo>
                  <a:pt x="75298" y="21818"/>
                </a:lnTo>
                <a:lnTo>
                  <a:pt x="105410" y="43624"/>
                </a:lnTo>
                <a:lnTo>
                  <a:pt x="135521" y="68554"/>
                </a:lnTo>
                <a:lnTo>
                  <a:pt x="160616" y="93484"/>
                </a:lnTo>
                <a:lnTo>
                  <a:pt x="185724" y="121526"/>
                </a:lnTo>
                <a:lnTo>
                  <a:pt x="190741" y="127761"/>
                </a:lnTo>
                <a:lnTo>
                  <a:pt x="135521" y="14334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1916315" y="2873828"/>
            <a:ext cx="241300" cy="109220"/>
          </a:xfrm>
          <a:custGeom>
            <a:avLst/>
            <a:gdLst/>
            <a:ahLst/>
            <a:cxnLst/>
            <a:rect l="l" t="t" r="r" b="b"/>
            <a:pathLst>
              <a:path w="241300" h="109219">
                <a:moveTo>
                  <a:pt x="200774" y="109067"/>
                </a:moveTo>
                <a:lnTo>
                  <a:pt x="200774" y="105943"/>
                </a:lnTo>
                <a:lnTo>
                  <a:pt x="160616" y="90373"/>
                </a:lnTo>
                <a:lnTo>
                  <a:pt x="120472" y="74790"/>
                </a:lnTo>
                <a:lnTo>
                  <a:pt x="85331" y="59207"/>
                </a:lnTo>
                <a:lnTo>
                  <a:pt x="40157" y="46736"/>
                </a:lnTo>
                <a:lnTo>
                  <a:pt x="0" y="34277"/>
                </a:lnTo>
                <a:lnTo>
                  <a:pt x="20078" y="0"/>
                </a:lnTo>
                <a:lnTo>
                  <a:pt x="25095" y="0"/>
                </a:lnTo>
                <a:lnTo>
                  <a:pt x="70269" y="12471"/>
                </a:lnTo>
                <a:lnTo>
                  <a:pt x="115443" y="28041"/>
                </a:lnTo>
                <a:lnTo>
                  <a:pt x="155600" y="43624"/>
                </a:lnTo>
                <a:lnTo>
                  <a:pt x="195757" y="59207"/>
                </a:lnTo>
                <a:lnTo>
                  <a:pt x="235915" y="74790"/>
                </a:lnTo>
                <a:lnTo>
                  <a:pt x="240931" y="77901"/>
                </a:lnTo>
                <a:lnTo>
                  <a:pt x="200774" y="1090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1595081" y="2827092"/>
            <a:ext cx="165735" cy="50165"/>
          </a:xfrm>
          <a:custGeom>
            <a:avLst/>
            <a:gdLst/>
            <a:ahLst/>
            <a:cxnLst/>
            <a:rect l="l" t="t" r="r" b="b"/>
            <a:pathLst>
              <a:path w="165735" h="50164">
                <a:moveTo>
                  <a:pt x="150583" y="49847"/>
                </a:moveTo>
                <a:lnTo>
                  <a:pt x="145554" y="46736"/>
                </a:lnTo>
                <a:lnTo>
                  <a:pt x="95364" y="43624"/>
                </a:lnTo>
                <a:lnTo>
                  <a:pt x="50190" y="40500"/>
                </a:lnTo>
                <a:lnTo>
                  <a:pt x="0" y="37388"/>
                </a:lnTo>
                <a:lnTo>
                  <a:pt x="5016" y="0"/>
                </a:lnTo>
                <a:lnTo>
                  <a:pt x="55206" y="0"/>
                </a:lnTo>
                <a:lnTo>
                  <a:pt x="105410" y="6223"/>
                </a:lnTo>
                <a:lnTo>
                  <a:pt x="155600" y="9347"/>
                </a:lnTo>
                <a:lnTo>
                  <a:pt x="165633" y="12458"/>
                </a:lnTo>
                <a:lnTo>
                  <a:pt x="150583" y="4984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1575624" y="4449823"/>
            <a:ext cx="475936" cy="3631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 txBox="1"/>
          <p:nvPr/>
        </p:nvSpPr>
        <p:spPr>
          <a:xfrm>
            <a:off x="328612" y="4659629"/>
            <a:ext cx="7753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463675" y="4208970"/>
            <a:ext cx="60452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VS</a:t>
            </a:r>
            <a:r>
              <a:rPr sz="1800" spc="-14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</a:p>
        </p:txBody>
      </p:sp>
      <p:sp>
        <p:nvSpPr>
          <p:cNvPr id="128" name="object 128"/>
          <p:cNvSpPr/>
          <p:nvPr/>
        </p:nvSpPr>
        <p:spPr>
          <a:xfrm>
            <a:off x="91436" y="4277075"/>
            <a:ext cx="3976916" cy="21145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4264875" y="5093715"/>
            <a:ext cx="1574355" cy="135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 txBox="1"/>
          <p:nvPr/>
        </p:nvSpPr>
        <p:spPr>
          <a:xfrm>
            <a:off x="5329609" y="6144983"/>
            <a:ext cx="7753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074461" y="1581270"/>
            <a:ext cx="13265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Satellite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Link</a:t>
            </a:r>
          </a:p>
        </p:txBody>
      </p:sp>
      <p:sp>
        <p:nvSpPr>
          <p:cNvPr id="132" name="object 132"/>
          <p:cNvSpPr txBox="1"/>
          <p:nvPr/>
        </p:nvSpPr>
        <p:spPr>
          <a:xfrm>
            <a:off x="5010779" y="2880368"/>
            <a:ext cx="1442085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 Black"/>
                <a:cs typeface="Arial Black"/>
              </a:rPr>
              <a:t>Big</a:t>
            </a:r>
            <a:r>
              <a:rPr sz="2400" b="1" spc="-85" dirty="0">
                <a:latin typeface="Arial Black"/>
                <a:cs typeface="Arial Black"/>
              </a:rPr>
              <a:t> </a:t>
            </a:r>
            <a:r>
              <a:rPr sz="2400" b="1" spc="-15" dirty="0">
                <a:latin typeface="Arial Black"/>
                <a:cs typeface="Arial Black"/>
              </a:rPr>
              <a:t>Data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4518096" y="3416444"/>
            <a:ext cx="1036955" cy="979169"/>
          </a:xfrm>
          <a:custGeom>
            <a:avLst/>
            <a:gdLst/>
            <a:ahLst/>
            <a:cxnLst/>
            <a:rect l="l" t="t" r="r" b="b"/>
            <a:pathLst>
              <a:path w="1036954" h="979170">
                <a:moveTo>
                  <a:pt x="0" y="979119"/>
                </a:moveTo>
                <a:lnTo>
                  <a:pt x="428574" y="637933"/>
                </a:lnTo>
                <a:lnTo>
                  <a:pt x="231355" y="606526"/>
                </a:lnTo>
                <a:lnTo>
                  <a:pt x="1036408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5480094" y="3330469"/>
            <a:ext cx="188595" cy="172085"/>
          </a:xfrm>
          <a:custGeom>
            <a:avLst/>
            <a:gdLst/>
            <a:ahLst/>
            <a:cxnLst/>
            <a:rect l="l" t="t" r="r" b="b"/>
            <a:pathLst>
              <a:path w="188595" h="172085">
                <a:moveTo>
                  <a:pt x="188518" y="0"/>
                </a:moveTo>
                <a:lnTo>
                  <a:pt x="0" y="34696"/>
                </a:lnTo>
                <a:lnTo>
                  <a:pt x="103162" y="171640"/>
                </a:lnTo>
                <a:lnTo>
                  <a:pt x="1885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4406314" y="4310700"/>
            <a:ext cx="187960" cy="173990"/>
          </a:xfrm>
          <a:custGeom>
            <a:avLst/>
            <a:gdLst/>
            <a:ahLst/>
            <a:cxnLst/>
            <a:rect l="l" t="t" r="r" b="b"/>
            <a:pathLst>
              <a:path w="187960" h="173989">
                <a:moveTo>
                  <a:pt x="80733" y="0"/>
                </a:moveTo>
                <a:lnTo>
                  <a:pt x="0" y="173850"/>
                </a:lnTo>
                <a:lnTo>
                  <a:pt x="187528" y="134124"/>
                </a:lnTo>
                <a:lnTo>
                  <a:pt x="80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 txBox="1"/>
          <p:nvPr/>
        </p:nvSpPr>
        <p:spPr>
          <a:xfrm>
            <a:off x="4650740" y="3478655"/>
            <a:ext cx="9544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0" dirty="0">
                <a:latin typeface="Arial"/>
                <a:cs typeface="Arial"/>
              </a:rPr>
              <a:t>I</a:t>
            </a:r>
            <a:r>
              <a:rPr sz="2000" b="1" i="1" dirty="0">
                <a:latin typeface="Arial"/>
                <a:cs typeface="Arial"/>
              </a:rPr>
              <a:t>nt</a:t>
            </a:r>
            <a:r>
              <a:rPr sz="2000" b="1" i="1" spc="-10" dirty="0">
                <a:latin typeface="Arial"/>
                <a:cs typeface="Arial"/>
              </a:rPr>
              <a:t>e</a:t>
            </a:r>
            <a:r>
              <a:rPr sz="2000" b="1" i="1" spc="-15" dirty="0">
                <a:latin typeface="Arial"/>
                <a:cs typeface="Arial"/>
              </a:rPr>
              <a:t>r</a:t>
            </a:r>
            <a:r>
              <a:rPr sz="2000" b="1" i="1" dirty="0">
                <a:latin typeface="Arial"/>
                <a:cs typeface="Arial"/>
              </a:rPr>
              <a:t>n</a:t>
            </a:r>
            <a:r>
              <a:rPr sz="2000" b="1" i="1" spc="-10" dirty="0">
                <a:latin typeface="Arial"/>
                <a:cs typeface="Arial"/>
              </a:rPr>
              <a:t>e</a:t>
            </a:r>
            <a:r>
              <a:rPr sz="2000" b="1" i="1" spc="-5" dirty="0">
                <a:latin typeface="Arial"/>
                <a:cs typeface="Arial"/>
              </a:rPr>
              <a:t>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271269" y="4179273"/>
            <a:ext cx="92646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10"/>
              </a:lnSpc>
            </a:pPr>
            <a:r>
              <a:rPr sz="1800" b="1" i="1" dirty="0">
                <a:latin typeface="Arial"/>
                <a:cs typeface="Arial"/>
              </a:rPr>
              <a:t>Cellular  </a:t>
            </a:r>
            <a:r>
              <a:rPr sz="1800" b="1" i="1" spc="-10" dirty="0">
                <a:latin typeface="Arial"/>
                <a:cs typeface="Arial"/>
              </a:rPr>
              <a:t>N</a:t>
            </a:r>
            <a:r>
              <a:rPr sz="1800" b="1" i="1" dirty="0">
                <a:latin typeface="Arial"/>
                <a:cs typeface="Arial"/>
              </a:rPr>
              <a:t>et</a:t>
            </a:r>
            <a:r>
              <a:rPr sz="1800" b="1" i="1" spc="-10" dirty="0">
                <a:latin typeface="Arial"/>
                <a:cs typeface="Arial"/>
              </a:rPr>
              <a:t>w</a:t>
            </a:r>
            <a:r>
              <a:rPr sz="1800" b="1" i="1" dirty="0">
                <a:latin typeface="Arial"/>
                <a:cs typeface="Arial"/>
              </a:rPr>
              <a:t>o</a:t>
            </a:r>
            <a:r>
              <a:rPr sz="1800" b="1" i="1" spc="-10" dirty="0">
                <a:latin typeface="Arial"/>
                <a:cs typeface="Arial"/>
              </a:rPr>
              <a:t>rk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344167" y="1420367"/>
            <a:ext cx="4437887" cy="41849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2459735" y="3230892"/>
            <a:ext cx="2225039" cy="6614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1418844" y="1470660"/>
            <a:ext cx="4288790" cy="4038600"/>
          </a:xfrm>
          <a:custGeom>
            <a:avLst/>
            <a:gdLst/>
            <a:ahLst/>
            <a:cxnLst/>
            <a:rect l="l" t="t" r="r" b="b"/>
            <a:pathLst>
              <a:path w="4288790" h="4038600">
                <a:moveTo>
                  <a:pt x="2390868" y="4025900"/>
                </a:moveTo>
                <a:lnTo>
                  <a:pt x="1897667" y="4025900"/>
                </a:lnTo>
                <a:lnTo>
                  <a:pt x="1946379" y="4038600"/>
                </a:lnTo>
                <a:lnTo>
                  <a:pt x="2342156" y="4038600"/>
                </a:lnTo>
                <a:lnTo>
                  <a:pt x="2390868" y="4025900"/>
                </a:lnTo>
                <a:close/>
              </a:path>
              <a:path w="4288790" h="4038600">
                <a:moveTo>
                  <a:pt x="2487295" y="4013200"/>
                </a:moveTo>
                <a:lnTo>
                  <a:pt x="1801240" y="4013200"/>
                </a:lnTo>
                <a:lnTo>
                  <a:pt x="1849283" y="4025900"/>
                </a:lnTo>
                <a:lnTo>
                  <a:pt x="2439252" y="4025900"/>
                </a:lnTo>
                <a:lnTo>
                  <a:pt x="2487295" y="4013200"/>
                </a:lnTo>
                <a:close/>
              </a:path>
              <a:path w="4288790" h="4038600">
                <a:moveTo>
                  <a:pt x="2629254" y="3987800"/>
                </a:moveTo>
                <a:lnTo>
                  <a:pt x="1659281" y="3987800"/>
                </a:lnTo>
                <a:lnTo>
                  <a:pt x="1753551" y="4013200"/>
                </a:lnTo>
                <a:lnTo>
                  <a:pt x="2534984" y="4013200"/>
                </a:lnTo>
                <a:lnTo>
                  <a:pt x="2629254" y="3987800"/>
                </a:lnTo>
                <a:close/>
              </a:path>
              <a:path w="4288790" h="4038600">
                <a:moveTo>
                  <a:pt x="2675810" y="63500"/>
                </a:moveTo>
                <a:lnTo>
                  <a:pt x="1612725" y="63500"/>
                </a:lnTo>
                <a:lnTo>
                  <a:pt x="1475522" y="101600"/>
                </a:lnTo>
                <a:lnTo>
                  <a:pt x="1430650" y="127000"/>
                </a:lnTo>
                <a:lnTo>
                  <a:pt x="1298796" y="165100"/>
                </a:lnTo>
                <a:lnTo>
                  <a:pt x="1255806" y="190500"/>
                </a:lnTo>
                <a:lnTo>
                  <a:pt x="1213317" y="203200"/>
                </a:lnTo>
                <a:lnTo>
                  <a:pt x="1171342" y="228600"/>
                </a:lnTo>
                <a:lnTo>
                  <a:pt x="1129893" y="241300"/>
                </a:lnTo>
                <a:lnTo>
                  <a:pt x="1088982" y="266700"/>
                </a:lnTo>
                <a:lnTo>
                  <a:pt x="1008824" y="317500"/>
                </a:lnTo>
                <a:lnTo>
                  <a:pt x="969602" y="330200"/>
                </a:lnTo>
                <a:lnTo>
                  <a:pt x="930967" y="355600"/>
                </a:lnTo>
                <a:lnTo>
                  <a:pt x="892932" y="381000"/>
                </a:lnTo>
                <a:lnTo>
                  <a:pt x="855510" y="406400"/>
                </a:lnTo>
                <a:lnTo>
                  <a:pt x="818712" y="444500"/>
                </a:lnTo>
                <a:lnTo>
                  <a:pt x="782551" y="469900"/>
                </a:lnTo>
                <a:lnTo>
                  <a:pt x="747040" y="495300"/>
                </a:lnTo>
                <a:lnTo>
                  <a:pt x="712190" y="520700"/>
                </a:lnTo>
                <a:lnTo>
                  <a:pt x="678013" y="546100"/>
                </a:lnTo>
                <a:lnTo>
                  <a:pt x="644524" y="584200"/>
                </a:lnTo>
                <a:lnTo>
                  <a:pt x="611732" y="609600"/>
                </a:lnTo>
                <a:lnTo>
                  <a:pt x="579652" y="647700"/>
                </a:lnTo>
                <a:lnTo>
                  <a:pt x="548295" y="673100"/>
                </a:lnTo>
                <a:lnTo>
                  <a:pt x="517674" y="711200"/>
                </a:lnTo>
                <a:lnTo>
                  <a:pt x="487800" y="749300"/>
                </a:lnTo>
                <a:lnTo>
                  <a:pt x="458687" y="774700"/>
                </a:lnTo>
                <a:lnTo>
                  <a:pt x="430346" y="812800"/>
                </a:lnTo>
                <a:lnTo>
                  <a:pt x="402791" y="850900"/>
                </a:lnTo>
                <a:lnTo>
                  <a:pt x="376032" y="889000"/>
                </a:lnTo>
                <a:lnTo>
                  <a:pt x="350084" y="914400"/>
                </a:lnTo>
                <a:lnTo>
                  <a:pt x="324957" y="952500"/>
                </a:lnTo>
                <a:lnTo>
                  <a:pt x="300664" y="990600"/>
                </a:lnTo>
                <a:lnTo>
                  <a:pt x="277218" y="1028700"/>
                </a:lnTo>
                <a:lnTo>
                  <a:pt x="254631" y="1066800"/>
                </a:lnTo>
                <a:lnTo>
                  <a:pt x="232916" y="1104900"/>
                </a:lnTo>
                <a:lnTo>
                  <a:pt x="212084" y="1143000"/>
                </a:lnTo>
                <a:lnTo>
                  <a:pt x="192148" y="1193800"/>
                </a:lnTo>
                <a:lnTo>
                  <a:pt x="173120" y="1231900"/>
                </a:lnTo>
                <a:lnTo>
                  <a:pt x="155013" y="1270000"/>
                </a:lnTo>
                <a:lnTo>
                  <a:pt x="137839" y="1308100"/>
                </a:lnTo>
                <a:lnTo>
                  <a:pt x="121610" y="1358900"/>
                </a:lnTo>
                <a:lnTo>
                  <a:pt x="106338" y="1397000"/>
                </a:lnTo>
                <a:lnTo>
                  <a:pt x="92037" y="1435100"/>
                </a:lnTo>
                <a:lnTo>
                  <a:pt x="78718" y="1485900"/>
                </a:lnTo>
                <a:lnTo>
                  <a:pt x="66394" y="1524000"/>
                </a:lnTo>
                <a:lnTo>
                  <a:pt x="55076" y="1574800"/>
                </a:lnTo>
                <a:lnTo>
                  <a:pt x="44778" y="1612900"/>
                </a:lnTo>
                <a:lnTo>
                  <a:pt x="35512" y="1663700"/>
                </a:lnTo>
                <a:lnTo>
                  <a:pt x="27289" y="1701800"/>
                </a:lnTo>
                <a:lnTo>
                  <a:pt x="20123" y="1752600"/>
                </a:lnTo>
                <a:lnTo>
                  <a:pt x="14026" y="1790700"/>
                </a:lnTo>
                <a:lnTo>
                  <a:pt x="9009" y="1841500"/>
                </a:lnTo>
                <a:lnTo>
                  <a:pt x="5086" y="1879600"/>
                </a:lnTo>
                <a:lnTo>
                  <a:pt x="2268" y="1930400"/>
                </a:lnTo>
                <a:lnTo>
                  <a:pt x="569" y="1981200"/>
                </a:lnTo>
                <a:lnTo>
                  <a:pt x="0" y="2019300"/>
                </a:lnTo>
                <a:lnTo>
                  <a:pt x="569" y="2070100"/>
                </a:lnTo>
                <a:lnTo>
                  <a:pt x="2268" y="2120900"/>
                </a:lnTo>
                <a:lnTo>
                  <a:pt x="5086" y="2171700"/>
                </a:lnTo>
                <a:lnTo>
                  <a:pt x="9009" y="2209800"/>
                </a:lnTo>
                <a:lnTo>
                  <a:pt x="14026" y="2260600"/>
                </a:lnTo>
                <a:lnTo>
                  <a:pt x="20123" y="2298700"/>
                </a:lnTo>
                <a:lnTo>
                  <a:pt x="27289" y="2349500"/>
                </a:lnTo>
                <a:lnTo>
                  <a:pt x="35512" y="2387600"/>
                </a:lnTo>
                <a:lnTo>
                  <a:pt x="44778" y="2438400"/>
                </a:lnTo>
                <a:lnTo>
                  <a:pt x="55076" y="2476500"/>
                </a:lnTo>
                <a:lnTo>
                  <a:pt x="66394" y="2527300"/>
                </a:lnTo>
                <a:lnTo>
                  <a:pt x="78718" y="2565400"/>
                </a:lnTo>
                <a:lnTo>
                  <a:pt x="92037" y="2616200"/>
                </a:lnTo>
                <a:lnTo>
                  <a:pt x="106338" y="2654300"/>
                </a:lnTo>
                <a:lnTo>
                  <a:pt x="121610" y="2692400"/>
                </a:lnTo>
                <a:lnTo>
                  <a:pt x="137839" y="2743200"/>
                </a:lnTo>
                <a:lnTo>
                  <a:pt x="155013" y="2781300"/>
                </a:lnTo>
                <a:lnTo>
                  <a:pt x="173120" y="2819400"/>
                </a:lnTo>
                <a:lnTo>
                  <a:pt x="192148" y="2857500"/>
                </a:lnTo>
                <a:lnTo>
                  <a:pt x="212084" y="2908300"/>
                </a:lnTo>
                <a:lnTo>
                  <a:pt x="232916" y="2946400"/>
                </a:lnTo>
                <a:lnTo>
                  <a:pt x="254631" y="2984500"/>
                </a:lnTo>
                <a:lnTo>
                  <a:pt x="277218" y="3022600"/>
                </a:lnTo>
                <a:lnTo>
                  <a:pt x="300664" y="3060700"/>
                </a:lnTo>
                <a:lnTo>
                  <a:pt x="324957" y="3098800"/>
                </a:lnTo>
                <a:lnTo>
                  <a:pt x="350084" y="3136900"/>
                </a:lnTo>
                <a:lnTo>
                  <a:pt x="376032" y="3162300"/>
                </a:lnTo>
                <a:lnTo>
                  <a:pt x="402791" y="3200400"/>
                </a:lnTo>
                <a:lnTo>
                  <a:pt x="430346" y="3238500"/>
                </a:lnTo>
                <a:lnTo>
                  <a:pt x="458687" y="3276600"/>
                </a:lnTo>
                <a:lnTo>
                  <a:pt x="487800" y="3302000"/>
                </a:lnTo>
                <a:lnTo>
                  <a:pt x="517674" y="3340100"/>
                </a:lnTo>
                <a:lnTo>
                  <a:pt x="548295" y="3378200"/>
                </a:lnTo>
                <a:lnTo>
                  <a:pt x="579652" y="3403600"/>
                </a:lnTo>
                <a:lnTo>
                  <a:pt x="611732" y="3441700"/>
                </a:lnTo>
                <a:lnTo>
                  <a:pt x="644524" y="3467100"/>
                </a:lnTo>
                <a:lnTo>
                  <a:pt x="678013" y="3505200"/>
                </a:lnTo>
                <a:lnTo>
                  <a:pt x="712190" y="3530600"/>
                </a:lnTo>
                <a:lnTo>
                  <a:pt x="747040" y="3556000"/>
                </a:lnTo>
                <a:lnTo>
                  <a:pt x="782551" y="3581400"/>
                </a:lnTo>
                <a:lnTo>
                  <a:pt x="818712" y="3606800"/>
                </a:lnTo>
                <a:lnTo>
                  <a:pt x="855510" y="3644900"/>
                </a:lnTo>
                <a:lnTo>
                  <a:pt x="892932" y="3670300"/>
                </a:lnTo>
                <a:lnTo>
                  <a:pt x="930967" y="3695700"/>
                </a:lnTo>
                <a:lnTo>
                  <a:pt x="969602" y="3721100"/>
                </a:lnTo>
                <a:lnTo>
                  <a:pt x="1008824" y="3733800"/>
                </a:lnTo>
                <a:lnTo>
                  <a:pt x="1048621" y="3759200"/>
                </a:lnTo>
                <a:lnTo>
                  <a:pt x="1129893" y="3810000"/>
                </a:lnTo>
                <a:lnTo>
                  <a:pt x="1171342" y="3822700"/>
                </a:lnTo>
                <a:lnTo>
                  <a:pt x="1213317" y="3848100"/>
                </a:lnTo>
                <a:lnTo>
                  <a:pt x="1255806" y="3860800"/>
                </a:lnTo>
                <a:lnTo>
                  <a:pt x="1298796" y="3886200"/>
                </a:lnTo>
                <a:lnTo>
                  <a:pt x="1430650" y="3924300"/>
                </a:lnTo>
                <a:lnTo>
                  <a:pt x="1475522" y="3949700"/>
                </a:lnTo>
                <a:lnTo>
                  <a:pt x="1612725" y="3987800"/>
                </a:lnTo>
                <a:lnTo>
                  <a:pt x="2675810" y="3987800"/>
                </a:lnTo>
                <a:lnTo>
                  <a:pt x="2813013" y="3949700"/>
                </a:lnTo>
                <a:lnTo>
                  <a:pt x="2857885" y="3924300"/>
                </a:lnTo>
                <a:lnTo>
                  <a:pt x="2989739" y="3886200"/>
                </a:lnTo>
                <a:lnTo>
                  <a:pt x="3032729" y="3860800"/>
                </a:lnTo>
                <a:lnTo>
                  <a:pt x="3075218" y="3848100"/>
                </a:lnTo>
                <a:lnTo>
                  <a:pt x="3117193" y="3822700"/>
                </a:lnTo>
                <a:lnTo>
                  <a:pt x="3158642" y="3810000"/>
                </a:lnTo>
                <a:lnTo>
                  <a:pt x="3239914" y="3759200"/>
                </a:lnTo>
                <a:lnTo>
                  <a:pt x="3279711" y="3733800"/>
                </a:lnTo>
                <a:lnTo>
                  <a:pt x="3318933" y="3721100"/>
                </a:lnTo>
                <a:lnTo>
                  <a:pt x="3357568" y="3695700"/>
                </a:lnTo>
                <a:lnTo>
                  <a:pt x="3395603" y="3670300"/>
                </a:lnTo>
                <a:lnTo>
                  <a:pt x="3433025" y="3644900"/>
                </a:lnTo>
                <a:lnTo>
                  <a:pt x="3469823" y="3606800"/>
                </a:lnTo>
                <a:lnTo>
                  <a:pt x="3505984" y="3581400"/>
                </a:lnTo>
                <a:lnTo>
                  <a:pt x="3541495" y="3556000"/>
                </a:lnTo>
                <a:lnTo>
                  <a:pt x="3576345" y="3530600"/>
                </a:lnTo>
                <a:lnTo>
                  <a:pt x="3610522" y="3505200"/>
                </a:lnTo>
                <a:lnTo>
                  <a:pt x="3644011" y="3467100"/>
                </a:lnTo>
                <a:lnTo>
                  <a:pt x="3676803" y="3441700"/>
                </a:lnTo>
                <a:lnTo>
                  <a:pt x="3708883" y="3403600"/>
                </a:lnTo>
                <a:lnTo>
                  <a:pt x="3740240" y="3378200"/>
                </a:lnTo>
                <a:lnTo>
                  <a:pt x="3770861" y="3340100"/>
                </a:lnTo>
                <a:lnTo>
                  <a:pt x="3800735" y="3302000"/>
                </a:lnTo>
                <a:lnTo>
                  <a:pt x="3829848" y="3276600"/>
                </a:lnTo>
                <a:lnTo>
                  <a:pt x="3858189" y="3238500"/>
                </a:lnTo>
                <a:lnTo>
                  <a:pt x="3885744" y="3200400"/>
                </a:lnTo>
                <a:lnTo>
                  <a:pt x="3912503" y="3162300"/>
                </a:lnTo>
                <a:lnTo>
                  <a:pt x="3938451" y="3136900"/>
                </a:lnTo>
                <a:lnTo>
                  <a:pt x="3963578" y="3098800"/>
                </a:lnTo>
                <a:lnTo>
                  <a:pt x="3987871" y="3060700"/>
                </a:lnTo>
                <a:lnTo>
                  <a:pt x="4011317" y="3022600"/>
                </a:lnTo>
                <a:lnTo>
                  <a:pt x="4033904" y="2984500"/>
                </a:lnTo>
                <a:lnTo>
                  <a:pt x="4055619" y="2946400"/>
                </a:lnTo>
                <a:lnTo>
                  <a:pt x="4076451" y="2908300"/>
                </a:lnTo>
                <a:lnTo>
                  <a:pt x="4096387" y="2857500"/>
                </a:lnTo>
                <a:lnTo>
                  <a:pt x="4115415" y="2819400"/>
                </a:lnTo>
                <a:lnTo>
                  <a:pt x="4133522" y="2781300"/>
                </a:lnTo>
                <a:lnTo>
                  <a:pt x="4150696" y="2743200"/>
                </a:lnTo>
                <a:lnTo>
                  <a:pt x="4166925" y="2692400"/>
                </a:lnTo>
                <a:lnTo>
                  <a:pt x="4182197" y="2654300"/>
                </a:lnTo>
                <a:lnTo>
                  <a:pt x="4196498" y="2616200"/>
                </a:lnTo>
                <a:lnTo>
                  <a:pt x="4209817" y="2565400"/>
                </a:lnTo>
                <a:lnTo>
                  <a:pt x="4222141" y="2527300"/>
                </a:lnTo>
                <a:lnTo>
                  <a:pt x="4233459" y="2476500"/>
                </a:lnTo>
                <a:lnTo>
                  <a:pt x="4243757" y="2438400"/>
                </a:lnTo>
                <a:lnTo>
                  <a:pt x="4253023" y="2387600"/>
                </a:lnTo>
                <a:lnTo>
                  <a:pt x="4261246" y="2349500"/>
                </a:lnTo>
                <a:lnTo>
                  <a:pt x="4268412" y="2298700"/>
                </a:lnTo>
                <a:lnTo>
                  <a:pt x="4274509" y="2260600"/>
                </a:lnTo>
                <a:lnTo>
                  <a:pt x="4279526" y="2209800"/>
                </a:lnTo>
                <a:lnTo>
                  <a:pt x="4283449" y="2171700"/>
                </a:lnTo>
                <a:lnTo>
                  <a:pt x="4286267" y="2120900"/>
                </a:lnTo>
                <a:lnTo>
                  <a:pt x="4287966" y="2070100"/>
                </a:lnTo>
                <a:lnTo>
                  <a:pt x="4288536" y="2019300"/>
                </a:lnTo>
                <a:lnTo>
                  <a:pt x="4287966" y="1981200"/>
                </a:lnTo>
                <a:lnTo>
                  <a:pt x="4286267" y="1930400"/>
                </a:lnTo>
                <a:lnTo>
                  <a:pt x="4283449" y="1879600"/>
                </a:lnTo>
                <a:lnTo>
                  <a:pt x="4279526" y="1841500"/>
                </a:lnTo>
                <a:lnTo>
                  <a:pt x="4274509" y="1790700"/>
                </a:lnTo>
                <a:lnTo>
                  <a:pt x="4268412" y="1752600"/>
                </a:lnTo>
                <a:lnTo>
                  <a:pt x="4261246" y="1701800"/>
                </a:lnTo>
                <a:lnTo>
                  <a:pt x="4253023" y="1663700"/>
                </a:lnTo>
                <a:lnTo>
                  <a:pt x="4243757" y="1612900"/>
                </a:lnTo>
                <a:lnTo>
                  <a:pt x="4233459" y="1574800"/>
                </a:lnTo>
                <a:lnTo>
                  <a:pt x="4222141" y="1524000"/>
                </a:lnTo>
                <a:lnTo>
                  <a:pt x="4209817" y="1485900"/>
                </a:lnTo>
                <a:lnTo>
                  <a:pt x="4196498" y="1435100"/>
                </a:lnTo>
                <a:lnTo>
                  <a:pt x="4182197" y="1397000"/>
                </a:lnTo>
                <a:lnTo>
                  <a:pt x="4166925" y="1358900"/>
                </a:lnTo>
                <a:lnTo>
                  <a:pt x="4150696" y="1308100"/>
                </a:lnTo>
                <a:lnTo>
                  <a:pt x="4133522" y="1270000"/>
                </a:lnTo>
                <a:lnTo>
                  <a:pt x="4115415" y="1231900"/>
                </a:lnTo>
                <a:lnTo>
                  <a:pt x="4096387" y="1193800"/>
                </a:lnTo>
                <a:lnTo>
                  <a:pt x="4076451" y="1143000"/>
                </a:lnTo>
                <a:lnTo>
                  <a:pt x="4055619" y="1104900"/>
                </a:lnTo>
                <a:lnTo>
                  <a:pt x="4033904" y="1066800"/>
                </a:lnTo>
                <a:lnTo>
                  <a:pt x="4011317" y="1028700"/>
                </a:lnTo>
                <a:lnTo>
                  <a:pt x="3987871" y="990600"/>
                </a:lnTo>
                <a:lnTo>
                  <a:pt x="3963578" y="952500"/>
                </a:lnTo>
                <a:lnTo>
                  <a:pt x="3938451" y="914400"/>
                </a:lnTo>
                <a:lnTo>
                  <a:pt x="3912503" y="889000"/>
                </a:lnTo>
                <a:lnTo>
                  <a:pt x="3885744" y="850900"/>
                </a:lnTo>
                <a:lnTo>
                  <a:pt x="3858189" y="812800"/>
                </a:lnTo>
                <a:lnTo>
                  <a:pt x="3829848" y="774700"/>
                </a:lnTo>
                <a:lnTo>
                  <a:pt x="3800735" y="749300"/>
                </a:lnTo>
                <a:lnTo>
                  <a:pt x="3770861" y="711200"/>
                </a:lnTo>
                <a:lnTo>
                  <a:pt x="3740240" y="673100"/>
                </a:lnTo>
                <a:lnTo>
                  <a:pt x="3708883" y="647700"/>
                </a:lnTo>
                <a:lnTo>
                  <a:pt x="3676803" y="609600"/>
                </a:lnTo>
                <a:lnTo>
                  <a:pt x="3644011" y="584200"/>
                </a:lnTo>
                <a:lnTo>
                  <a:pt x="3610522" y="546100"/>
                </a:lnTo>
                <a:lnTo>
                  <a:pt x="3576345" y="520700"/>
                </a:lnTo>
                <a:lnTo>
                  <a:pt x="3541495" y="495300"/>
                </a:lnTo>
                <a:lnTo>
                  <a:pt x="3505984" y="469900"/>
                </a:lnTo>
                <a:lnTo>
                  <a:pt x="3469823" y="444500"/>
                </a:lnTo>
                <a:lnTo>
                  <a:pt x="3433025" y="406400"/>
                </a:lnTo>
                <a:lnTo>
                  <a:pt x="3395603" y="381000"/>
                </a:lnTo>
                <a:lnTo>
                  <a:pt x="3357568" y="355600"/>
                </a:lnTo>
                <a:lnTo>
                  <a:pt x="3318933" y="330200"/>
                </a:lnTo>
                <a:lnTo>
                  <a:pt x="3279711" y="317500"/>
                </a:lnTo>
                <a:lnTo>
                  <a:pt x="3199553" y="266700"/>
                </a:lnTo>
                <a:lnTo>
                  <a:pt x="3158642" y="241300"/>
                </a:lnTo>
                <a:lnTo>
                  <a:pt x="3117193" y="228600"/>
                </a:lnTo>
                <a:lnTo>
                  <a:pt x="3075218" y="203200"/>
                </a:lnTo>
                <a:lnTo>
                  <a:pt x="3032729" y="190500"/>
                </a:lnTo>
                <a:lnTo>
                  <a:pt x="2989739" y="165100"/>
                </a:lnTo>
                <a:lnTo>
                  <a:pt x="2857885" y="127000"/>
                </a:lnTo>
                <a:lnTo>
                  <a:pt x="2813013" y="101600"/>
                </a:lnTo>
                <a:lnTo>
                  <a:pt x="2675810" y="63500"/>
                </a:lnTo>
                <a:close/>
              </a:path>
              <a:path w="4288790" h="4038600">
                <a:moveTo>
                  <a:pt x="2534984" y="38100"/>
                </a:moveTo>
                <a:lnTo>
                  <a:pt x="1753551" y="38100"/>
                </a:lnTo>
                <a:lnTo>
                  <a:pt x="1659281" y="63500"/>
                </a:lnTo>
                <a:lnTo>
                  <a:pt x="2629254" y="63500"/>
                </a:lnTo>
                <a:lnTo>
                  <a:pt x="2534984" y="38100"/>
                </a:lnTo>
                <a:close/>
              </a:path>
              <a:path w="4288790" h="4038600">
                <a:moveTo>
                  <a:pt x="2439252" y="25400"/>
                </a:moveTo>
                <a:lnTo>
                  <a:pt x="1849283" y="25400"/>
                </a:lnTo>
                <a:lnTo>
                  <a:pt x="1801240" y="38100"/>
                </a:lnTo>
                <a:lnTo>
                  <a:pt x="2487295" y="38100"/>
                </a:lnTo>
                <a:lnTo>
                  <a:pt x="2439252" y="25400"/>
                </a:lnTo>
                <a:close/>
              </a:path>
              <a:path w="4288790" h="4038600">
                <a:moveTo>
                  <a:pt x="2342156" y="12700"/>
                </a:moveTo>
                <a:lnTo>
                  <a:pt x="1946379" y="12700"/>
                </a:lnTo>
                <a:lnTo>
                  <a:pt x="1897667" y="25400"/>
                </a:lnTo>
                <a:lnTo>
                  <a:pt x="2390868" y="25400"/>
                </a:lnTo>
                <a:lnTo>
                  <a:pt x="2342156" y="12700"/>
                </a:lnTo>
                <a:close/>
              </a:path>
              <a:path w="4288790" h="4038600">
                <a:moveTo>
                  <a:pt x="2144268" y="0"/>
                </a:moveTo>
                <a:lnTo>
                  <a:pt x="2094364" y="12700"/>
                </a:lnTo>
                <a:lnTo>
                  <a:pt x="2194171" y="12700"/>
                </a:lnTo>
                <a:lnTo>
                  <a:pt x="2144268" y="0"/>
                </a:lnTo>
                <a:close/>
              </a:path>
            </a:pathLst>
          </a:custGeom>
          <a:solidFill>
            <a:srgbClr val="D6D6D6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1418844" y="1470660"/>
            <a:ext cx="4288790" cy="4038600"/>
          </a:xfrm>
          <a:custGeom>
            <a:avLst/>
            <a:gdLst/>
            <a:ahLst/>
            <a:cxnLst/>
            <a:rect l="l" t="t" r="r" b="b"/>
            <a:pathLst>
              <a:path w="4288790" h="4038600">
                <a:moveTo>
                  <a:pt x="0" y="2019300"/>
                </a:moveTo>
                <a:lnTo>
                  <a:pt x="569" y="1972305"/>
                </a:lnTo>
                <a:lnTo>
                  <a:pt x="2268" y="1925573"/>
                </a:lnTo>
                <a:lnTo>
                  <a:pt x="5086" y="1879116"/>
                </a:lnTo>
                <a:lnTo>
                  <a:pt x="9009" y="1832945"/>
                </a:lnTo>
                <a:lnTo>
                  <a:pt x="14026" y="1787072"/>
                </a:lnTo>
                <a:lnTo>
                  <a:pt x="20123" y="1741508"/>
                </a:lnTo>
                <a:lnTo>
                  <a:pt x="27289" y="1696266"/>
                </a:lnTo>
                <a:lnTo>
                  <a:pt x="35512" y="1651355"/>
                </a:lnTo>
                <a:lnTo>
                  <a:pt x="44778" y="1606790"/>
                </a:lnTo>
                <a:lnTo>
                  <a:pt x="55076" y="1562580"/>
                </a:lnTo>
                <a:lnTo>
                  <a:pt x="66394" y="1518737"/>
                </a:lnTo>
                <a:lnTo>
                  <a:pt x="78718" y="1475274"/>
                </a:lnTo>
                <a:lnTo>
                  <a:pt x="92037" y="1432201"/>
                </a:lnTo>
                <a:lnTo>
                  <a:pt x="106338" y="1389531"/>
                </a:lnTo>
                <a:lnTo>
                  <a:pt x="121610" y="1347274"/>
                </a:lnTo>
                <a:lnTo>
                  <a:pt x="137839" y="1305443"/>
                </a:lnTo>
                <a:lnTo>
                  <a:pt x="155013" y="1264050"/>
                </a:lnTo>
                <a:lnTo>
                  <a:pt x="173120" y="1223105"/>
                </a:lnTo>
                <a:lnTo>
                  <a:pt x="192148" y="1182620"/>
                </a:lnTo>
                <a:lnTo>
                  <a:pt x="212084" y="1142608"/>
                </a:lnTo>
                <a:lnTo>
                  <a:pt x="232916" y="1103079"/>
                </a:lnTo>
                <a:lnTo>
                  <a:pt x="254631" y="1064045"/>
                </a:lnTo>
                <a:lnTo>
                  <a:pt x="277218" y="1025519"/>
                </a:lnTo>
                <a:lnTo>
                  <a:pt x="300664" y="987511"/>
                </a:lnTo>
                <a:lnTo>
                  <a:pt x="324957" y="950033"/>
                </a:lnTo>
                <a:lnTo>
                  <a:pt x="350084" y="913096"/>
                </a:lnTo>
                <a:lnTo>
                  <a:pt x="376032" y="876713"/>
                </a:lnTo>
                <a:lnTo>
                  <a:pt x="402791" y="840895"/>
                </a:lnTo>
                <a:lnTo>
                  <a:pt x="430346" y="805654"/>
                </a:lnTo>
                <a:lnTo>
                  <a:pt x="458687" y="771000"/>
                </a:lnTo>
                <a:lnTo>
                  <a:pt x="487800" y="736947"/>
                </a:lnTo>
                <a:lnTo>
                  <a:pt x="517674" y="703505"/>
                </a:lnTo>
                <a:lnTo>
                  <a:pt x="548295" y="670686"/>
                </a:lnTo>
                <a:lnTo>
                  <a:pt x="579652" y="638501"/>
                </a:lnTo>
                <a:lnTo>
                  <a:pt x="611732" y="606963"/>
                </a:lnTo>
                <a:lnTo>
                  <a:pt x="644524" y="576083"/>
                </a:lnTo>
                <a:lnTo>
                  <a:pt x="678013" y="545872"/>
                </a:lnTo>
                <a:lnTo>
                  <a:pt x="712190" y="516343"/>
                </a:lnTo>
                <a:lnTo>
                  <a:pt x="747040" y="487506"/>
                </a:lnTo>
                <a:lnTo>
                  <a:pt x="782551" y="459373"/>
                </a:lnTo>
                <a:lnTo>
                  <a:pt x="818712" y="431957"/>
                </a:lnTo>
                <a:lnTo>
                  <a:pt x="855510" y="405268"/>
                </a:lnTo>
                <a:lnTo>
                  <a:pt x="892932" y="379318"/>
                </a:lnTo>
                <a:lnTo>
                  <a:pt x="930967" y="354119"/>
                </a:lnTo>
                <a:lnTo>
                  <a:pt x="969602" y="329682"/>
                </a:lnTo>
                <a:lnTo>
                  <a:pt x="1008824" y="306020"/>
                </a:lnTo>
                <a:lnTo>
                  <a:pt x="1048621" y="283143"/>
                </a:lnTo>
                <a:lnTo>
                  <a:pt x="1088982" y="261063"/>
                </a:lnTo>
                <a:lnTo>
                  <a:pt x="1129893" y="239793"/>
                </a:lnTo>
                <a:lnTo>
                  <a:pt x="1171342" y="219343"/>
                </a:lnTo>
                <a:lnTo>
                  <a:pt x="1213317" y="199725"/>
                </a:lnTo>
                <a:lnTo>
                  <a:pt x="1255806" y="180950"/>
                </a:lnTo>
                <a:lnTo>
                  <a:pt x="1298796" y="163031"/>
                </a:lnTo>
                <a:lnTo>
                  <a:pt x="1342275" y="145979"/>
                </a:lnTo>
                <a:lnTo>
                  <a:pt x="1386230" y="129806"/>
                </a:lnTo>
                <a:lnTo>
                  <a:pt x="1430650" y="114523"/>
                </a:lnTo>
                <a:lnTo>
                  <a:pt x="1475522" y="100142"/>
                </a:lnTo>
                <a:lnTo>
                  <a:pt x="1520833" y="86674"/>
                </a:lnTo>
                <a:lnTo>
                  <a:pt x="1566571" y="74131"/>
                </a:lnTo>
                <a:lnTo>
                  <a:pt x="1612725" y="62525"/>
                </a:lnTo>
                <a:lnTo>
                  <a:pt x="1659281" y="51867"/>
                </a:lnTo>
                <a:lnTo>
                  <a:pt x="1706227" y="42169"/>
                </a:lnTo>
                <a:lnTo>
                  <a:pt x="1753551" y="33442"/>
                </a:lnTo>
                <a:lnTo>
                  <a:pt x="1801240" y="25699"/>
                </a:lnTo>
                <a:lnTo>
                  <a:pt x="1849283" y="18951"/>
                </a:lnTo>
                <a:lnTo>
                  <a:pt x="1897667" y="13208"/>
                </a:lnTo>
                <a:lnTo>
                  <a:pt x="1946379" y="8484"/>
                </a:lnTo>
                <a:lnTo>
                  <a:pt x="1995408" y="4790"/>
                </a:lnTo>
                <a:lnTo>
                  <a:pt x="2044740" y="2136"/>
                </a:lnTo>
                <a:lnTo>
                  <a:pt x="2094364" y="536"/>
                </a:lnTo>
                <a:lnTo>
                  <a:pt x="2144268" y="0"/>
                </a:lnTo>
                <a:lnTo>
                  <a:pt x="2194171" y="536"/>
                </a:lnTo>
                <a:lnTo>
                  <a:pt x="2243795" y="2136"/>
                </a:lnTo>
                <a:lnTo>
                  <a:pt x="2293127" y="4790"/>
                </a:lnTo>
                <a:lnTo>
                  <a:pt x="2342156" y="8484"/>
                </a:lnTo>
                <a:lnTo>
                  <a:pt x="2390868" y="13208"/>
                </a:lnTo>
                <a:lnTo>
                  <a:pt x="2439252" y="18951"/>
                </a:lnTo>
                <a:lnTo>
                  <a:pt x="2487295" y="25699"/>
                </a:lnTo>
                <a:lnTo>
                  <a:pt x="2534984" y="33442"/>
                </a:lnTo>
                <a:lnTo>
                  <a:pt x="2582308" y="42169"/>
                </a:lnTo>
                <a:lnTo>
                  <a:pt x="2629254" y="51867"/>
                </a:lnTo>
                <a:lnTo>
                  <a:pt x="2675810" y="62525"/>
                </a:lnTo>
                <a:lnTo>
                  <a:pt x="2721964" y="74131"/>
                </a:lnTo>
                <a:lnTo>
                  <a:pt x="2767702" y="86674"/>
                </a:lnTo>
                <a:lnTo>
                  <a:pt x="2813013" y="100142"/>
                </a:lnTo>
                <a:lnTo>
                  <a:pt x="2857885" y="114523"/>
                </a:lnTo>
                <a:lnTo>
                  <a:pt x="2902305" y="129806"/>
                </a:lnTo>
                <a:lnTo>
                  <a:pt x="2946260" y="145979"/>
                </a:lnTo>
                <a:lnTo>
                  <a:pt x="2989739" y="163031"/>
                </a:lnTo>
                <a:lnTo>
                  <a:pt x="3032729" y="180950"/>
                </a:lnTo>
                <a:lnTo>
                  <a:pt x="3075218" y="199725"/>
                </a:lnTo>
                <a:lnTo>
                  <a:pt x="3117193" y="219343"/>
                </a:lnTo>
                <a:lnTo>
                  <a:pt x="3158642" y="239793"/>
                </a:lnTo>
                <a:lnTo>
                  <a:pt x="3199553" y="261063"/>
                </a:lnTo>
                <a:lnTo>
                  <a:pt x="3239914" y="283143"/>
                </a:lnTo>
                <a:lnTo>
                  <a:pt x="3279711" y="306020"/>
                </a:lnTo>
                <a:lnTo>
                  <a:pt x="3318933" y="329682"/>
                </a:lnTo>
                <a:lnTo>
                  <a:pt x="3357568" y="354119"/>
                </a:lnTo>
                <a:lnTo>
                  <a:pt x="3395603" y="379318"/>
                </a:lnTo>
                <a:lnTo>
                  <a:pt x="3433025" y="405268"/>
                </a:lnTo>
                <a:lnTo>
                  <a:pt x="3469823" y="431957"/>
                </a:lnTo>
                <a:lnTo>
                  <a:pt x="3505984" y="459373"/>
                </a:lnTo>
                <a:lnTo>
                  <a:pt x="3541495" y="487506"/>
                </a:lnTo>
                <a:lnTo>
                  <a:pt x="3576345" y="516343"/>
                </a:lnTo>
                <a:lnTo>
                  <a:pt x="3610522" y="545872"/>
                </a:lnTo>
                <a:lnTo>
                  <a:pt x="3644011" y="576083"/>
                </a:lnTo>
                <a:lnTo>
                  <a:pt x="3676803" y="606963"/>
                </a:lnTo>
                <a:lnTo>
                  <a:pt x="3708883" y="638501"/>
                </a:lnTo>
                <a:lnTo>
                  <a:pt x="3740240" y="670686"/>
                </a:lnTo>
                <a:lnTo>
                  <a:pt x="3770861" y="703505"/>
                </a:lnTo>
                <a:lnTo>
                  <a:pt x="3800735" y="736947"/>
                </a:lnTo>
                <a:lnTo>
                  <a:pt x="3829848" y="771000"/>
                </a:lnTo>
                <a:lnTo>
                  <a:pt x="3858189" y="805654"/>
                </a:lnTo>
                <a:lnTo>
                  <a:pt x="3885744" y="840895"/>
                </a:lnTo>
                <a:lnTo>
                  <a:pt x="3912503" y="876713"/>
                </a:lnTo>
                <a:lnTo>
                  <a:pt x="3938451" y="913096"/>
                </a:lnTo>
                <a:lnTo>
                  <a:pt x="3963578" y="950033"/>
                </a:lnTo>
                <a:lnTo>
                  <a:pt x="3987871" y="987511"/>
                </a:lnTo>
                <a:lnTo>
                  <a:pt x="4011317" y="1025519"/>
                </a:lnTo>
                <a:lnTo>
                  <a:pt x="4033904" y="1064045"/>
                </a:lnTo>
                <a:lnTo>
                  <a:pt x="4055619" y="1103079"/>
                </a:lnTo>
                <a:lnTo>
                  <a:pt x="4076451" y="1142608"/>
                </a:lnTo>
                <a:lnTo>
                  <a:pt x="4096387" y="1182620"/>
                </a:lnTo>
                <a:lnTo>
                  <a:pt x="4115415" y="1223105"/>
                </a:lnTo>
                <a:lnTo>
                  <a:pt x="4133522" y="1264050"/>
                </a:lnTo>
                <a:lnTo>
                  <a:pt x="4150696" y="1305443"/>
                </a:lnTo>
                <a:lnTo>
                  <a:pt x="4166925" y="1347274"/>
                </a:lnTo>
                <a:lnTo>
                  <a:pt x="4182197" y="1389531"/>
                </a:lnTo>
                <a:lnTo>
                  <a:pt x="4196498" y="1432201"/>
                </a:lnTo>
                <a:lnTo>
                  <a:pt x="4209817" y="1475274"/>
                </a:lnTo>
                <a:lnTo>
                  <a:pt x="4222141" y="1518737"/>
                </a:lnTo>
                <a:lnTo>
                  <a:pt x="4233459" y="1562580"/>
                </a:lnTo>
                <a:lnTo>
                  <a:pt x="4243757" y="1606790"/>
                </a:lnTo>
                <a:lnTo>
                  <a:pt x="4253023" y="1651355"/>
                </a:lnTo>
                <a:lnTo>
                  <a:pt x="4261246" y="1696266"/>
                </a:lnTo>
                <a:lnTo>
                  <a:pt x="4268412" y="1741508"/>
                </a:lnTo>
                <a:lnTo>
                  <a:pt x="4274509" y="1787072"/>
                </a:lnTo>
                <a:lnTo>
                  <a:pt x="4279526" y="1832945"/>
                </a:lnTo>
                <a:lnTo>
                  <a:pt x="4283449" y="1879116"/>
                </a:lnTo>
                <a:lnTo>
                  <a:pt x="4286267" y="1925573"/>
                </a:lnTo>
                <a:lnTo>
                  <a:pt x="4287966" y="1972305"/>
                </a:lnTo>
                <a:lnTo>
                  <a:pt x="4288536" y="2019300"/>
                </a:lnTo>
                <a:lnTo>
                  <a:pt x="4287966" y="2066294"/>
                </a:lnTo>
                <a:lnTo>
                  <a:pt x="4286267" y="2113026"/>
                </a:lnTo>
                <a:lnTo>
                  <a:pt x="4283449" y="2159483"/>
                </a:lnTo>
                <a:lnTo>
                  <a:pt x="4279526" y="2205654"/>
                </a:lnTo>
                <a:lnTo>
                  <a:pt x="4274509" y="2251527"/>
                </a:lnTo>
                <a:lnTo>
                  <a:pt x="4268412" y="2297091"/>
                </a:lnTo>
                <a:lnTo>
                  <a:pt x="4261246" y="2342333"/>
                </a:lnTo>
                <a:lnTo>
                  <a:pt x="4253023" y="2387244"/>
                </a:lnTo>
                <a:lnTo>
                  <a:pt x="4243757" y="2431809"/>
                </a:lnTo>
                <a:lnTo>
                  <a:pt x="4233459" y="2476019"/>
                </a:lnTo>
                <a:lnTo>
                  <a:pt x="4222141" y="2519862"/>
                </a:lnTo>
                <a:lnTo>
                  <a:pt x="4209817" y="2563325"/>
                </a:lnTo>
                <a:lnTo>
                  <a:pt x="4196498" y="2606398"/>
                </a:lnTo>
                <a:lnTo>
                  <a:pt x="4182197" y="2649068"/>
                </a:lnTo>
                <a:lnTo>
                  <a:pt x="4166925" y="2691325"/>
                </a:lnTo>
                <a:lnTo>
                  <a:pt x="4150696" y="2733156"/>
                </a:lnTo>
                <a:lnTo>
                  <a:pt x="4133522" y="2774549"/>
                </a:lnTo>
                <a:lnTo>
                  <a:pt x="4115415" y="2815494"/>
                </a:lnTo>
                <a:lnTo>
                  <a:pt x="4096387" y="2855979"/>
                </a:lnTo>
                <a:lnTo>
                  <a:pt x="4076451" y="2895991"/>
                </a:lnTo>
                <a:lnTo>
                  <a:pt x="4055619" y="2935520"/>
                </a:lnTo>
                <a:lnTo>
                  <a:pt x="4033904" y="2974554"/>
                </a:lnTo>
                <a:lnTo>
                  <a:pt x="4011317" y="3013080"/>
                </a:lnTo>
                <a:lnTo>
                  <a:pt x="3987871" y="3051088"/>
                </a:lnTo>
                <a:lnTo>
                  <a:pt x="3963578" y="3088566"/>
                </a:lnTo>
                <a:lnTo>
                  <a:pt x="3938451" y="3125503"/>
                </a:lnTo>
                <a:lnTo>
                  <a:pt x="3912503" y="3161886"/>
                </a:lnTo>
                <a:lnTo>
                  <a:pt x="3885744" y="3197704"/>
                </a:lnTo>
                <a:lnTo>
                  <a:pt x="3858189" y="3232945"/>
                </a:lnTo>
                <a:lnTo>
                  <a:pt x="3829848" y="3267599"/>
                </a:lnTo>
                <a:lnTo>
                  <a:pt x="3800735" y="3301652"/>
                </a:lnTo>
                <a:lnTo>
                  <a:pt x="3770861" y="3335094"/>
                </a:lnTo>
                <a:lnTo>
                  <a:pt x="3740240" y="3367913"/>
                </a:lnTo>
                <a:lnTo>
                  <a:pt x="3708883" y="3400098"/>
                </a:lnTo>
                <a:lnTo>
                  <a:pt x="3676803" y="3431636"/>
                </a:lnTo>
                <a:lnTo>
                  <a:pt x="3644011" y="3462516"/>
                </a:lnTo>
                <a:lnTo>
                  <a:pt x="3610522" y="3492727"/>
                </a:lnTo>
                <a:lnTo>
                  <a:pt x="3576345" y="3522256"/>
                </a:lnTo>
                <a:lnTo>
                  <a:pt x="3541495" y="3551093"/>
                </a:lnTo>
                <a:lnTo>
                  <a:pt x="3505984" y="3579226"/>
                </a:lnTo>
                <a:lnTo>
                  <a:pt x="3469823" y="3606642"/>
                </a:lnTo>
                <a:lnTo>
                  <a:pt x="3433025" y="3633331"/>
                </a:lnTo>
                <a:lnTo>
                  <a:pt x="3395603" y="3659281"/>
                </a:lnTo>
                <a:lnTo>
                  <a:pt x="3357568" y="3684480"/>
                </a:lnTo>
                <a:lnTo>
                  <a:pt x="3318933" y="3708917"/>
                </a:lnTo>
                <a:lnTo>
                  <a:pt x="3279711" y="3732579"/>
                </a:lnTo>
                <a:lnTo>
                  <a:pt x="3239914" y="3755456"/>
                </a:lnTo>
                <a:lnTo>
                  <a:pt x="3199553" y="3777536"/>
                </a:lnTo>
                <a:lnTo>
                  <a:pt x="3158642" y="3798806"/>
                </a:lnTo>
                <a:lnTo>
                  <a:pt x="3117193" y="3819256"/>
                </a:lnTo>
                <a:lnTo>
                  <a:pt x="3075218" y="3838874"/>
                </a:lnTo>
                <a:lnTo>
                  <a:pt x="3032729" y="3857649"/>
                </a:lnTo>
                <a:lnTo>
                  <a:pt x="2989739" y="3875568"/>
                </a:lnTo>
                <a:lnTo>
                  <a:pt x="2946260" y="3892620"/>
                </a:lnTo>
                <a:lnTo>
                  <a:pt x="2902305" y="3908793"/>
                </a:lnTo>
                <a:lnTo>
                  <a:pt x="2857885" y="3924076"/>
                </a:lnTo>
                <a:lnTo>
                  <a:pt x="2813013" y="3938457"/>
                </a:lnTo>
                <a:lnTo>
                  <a:pt x="2767702" y="3951925"/>
                </a:lnTo>
                <a:lnTo>
                  <a:pt x="2721964" y="3964468"/>
                </a:lnTo>
                <a:lnTo>
                  <a:pt x="2675810" y="3976074"/>
                </a:lnTo>
                <a:lnTo>
                  <a:pt x="2629254" y="3986732"/>
                </a:lnTo>
                <a:lnTo>
                  <a:pt x="2582308" y="3996430"/>
                </a:lnTo>
                <a:lnTo>
                  <a:pt x="2534984" y="4005157"/>
                </a:lnTo>
                <a:lnTo>
                  <a:pt x="2487295" y="4012900"/>
                </a:lnTo>
                <a:lnTo>
                  <a:pt x="2439252" y="4019648"/>
                </a:lnTo>
                <a:lnTo>
                  <a:pt x="2390868" y="4025391"/>
                </a:lnTo>
                <a:lnTo>
                  <a:pt x="2342156" y="4030115"/>
                </a:lnTo>
                <a:lnTo>
                  <a:pt x="2293127" y="4033809"/>
                </a:lnTo>
                <a:lnTo>
                  <a:pt x="2243795" y="4036463"/>
                </a:lnTo>
                <a:lnTo>
                  <a:pt x="2194171" y="4038063"/>
                </a:lnTo>
                <a:lnTo>
                  <a:pt x="2144268" y="4038600"/>
                </a:lnTo>
                <a:lnTo>
                  <a:pt x="2094364" y="4038063"/>
                </a:lnTo>
                <a:lnTo>
                  <a:pt x="2044740" y="4036463"/>
                </a:lnTo>
                <a:lnTo>
                  <a:pt x="1995408" y="4033809"/>
                </a:lnTo>
                <a:lnTo>
                  <a:pt x="1946379" y="4030115"/>
                </a:lnTo>
                <a:lnTo>
                  <a:pt x="1897667" y="4025391"/>
                </a:lnTo>
                <a:lnTo>
                  <a:pt x="1849283" y="4019648"/>
                </a:lnTo>
                <a:lnTo>
                  <a:pt x="1801240" y="4012900"/>
                </a:lnTo>
                <a:lnTo>
                  <a:pt x="1753551" y="4005157"/>
                </a:lnTo>
                <a:lnTo>
                  <a:pt x="1706227" y="3996430"/>
                </a:lnTo>
                <a:lnTo>
                  <a:pt x="1659281" y="3986732"/>
                </a:lnTo>
                <a:lnTo>
                  <a:pt x="1612725" y="3976074"/>
                </a:lnTo>
                <a:lnTo>
                  <a:pt x="1566571" y="3964468"/>
                </a:lnTo>
                <a:lnTo>
                  <a:pt x="1520833" y="3951925"/>
                </a:lnTo>
                <a:lnTo>
                  <a:pt x="1475522" y="3938457"/>
                </a:lnTo>
                <a:lnTo>
                  <a:pt x="1430650" y="3924076"/>
                </a:lnTo>
                <a:lnTo>
                  <a:pt x="1386230" y="3908793"/>
                </a:lnTo>
                <a:lnTo>
                  <a:pt x="1342275" y="3892620"/>
                </a:lnTo>
                <a:lnTo>
                  <a:pt x="1298796" y="3875568"/>
                </a:lnTo>
                <a:lnTo>
                  <a:pt x="1255806" y="3857649"/>
                </a:lnTo>
                <a:lnTo>
                  <a:pt x="1213317" y="3838874"/>
                </a:lnTo>
                <a:lnTo>
                  <a:pt x="1171342" y="3819256"/>
                </a:lnTo>
                <a:lnTo>
                  <a:pt x="1129893" y="3798806"/>
                </a:lnTo>
                <a:lnTo>
                  <a:pt x="1088982" y="3777536"/>
                </a:lnTo>
                <a:lnTo>
                  <a:pt x="1048621" y="3755456"/>
                </a:lnTo>
                <a:lnTo>
                  <a:pt x="1008824" y="3732579"/>
                </a:lnTo>
                <a:lnTo>
                  <a:pt x="969602" y="3708917"/>
                </a:lnTo>
                <a:lnTo>
                  <a:pt x="930967" y="3684480"/>
                </a:lnTo>
                <a:lnTo>
                  <a:pt x="892932" y="3659281"/>
                </a:lnTo>
                <a:lnTo>
                  <a:pt x="855510" y="3633331"/>
                </a:lnTo>
                <a:lnTo>
                  <a:pt x="818712" y="3606642"/>
                </a:lnTo>
                <a:lnTo>
                  <a:pt x="782551" y="3579226"/>
                </a:lnTo>
                <a:lnTo>
                  <a:pt x="747040" y="3551093"/>
                </a:lnTo>
                <a:lnTo>
                  <a:pt x="712190" y="3522256"/>
                </a:lnTo>
                <a:lnTo>
                  <a:pt x="678013" y="3492727"/>
                </a:lnTo>
                <a:lnTo>
                  <a:pt x="644524" y="3462516"/>
                </a:lnTo>
                <a:lnTo>
                  <a:pt x="611732" y="3431636"/>
                </a:lnTo>
                <a:lnTo>
                  <a:pt x="579652" y="3400098"/>
                </a:lnTo>
                <a:lnTo>
                  <a:pt x="548295" y="3367913"/>
                </a:lnTo>
                <a:lnTo>
                  <a:pt x="517674" y="3335094"/>
                </a:lnTo>
                <a:lnTo>
                  <a:pt x="487800" y="3301652"/>
                </a:lnTo>
                <a:lnTo>
                  <a:pt x="458687" y="3267599"/>
                </a:lnTo>
                <a:lnTo>
                  <a:pt x="430346" y="3232945"/>
                </a:lnTo>
                <a:lnTo>
                  <a:pt x="402791" y="3197704"/>
                </a:lnTo>
                <a:lnTo>
                  <a:pt x="376032" y="3161886"/>
                </a:lnTo>
                <a:lnTo>
                  <a:pt x="350084" y="3125503"/>
                </a:lnTo>
                <a:lnTo>
                  <a:pt x="324957" y="3088566"/>
                </a:lnTo>
                <a:lnTo>
                  <a:pt x="300664" y="3051088"/>
                </a:lnTo>
                <a:lnTo>
                  <a:pt x="277218" y="3013080"/>
                </a:lnTo>
                <a:lnTo>
                  <a:pt x="254631" y="2974554"/>
                </a:lnTo>
                <a:lnTo>
                  <a:pt x="232916" y="2935520"/>
                </a:lnTo>
                <a:lnTo>
                  <a:pt x="212084" y="2895991"/>
                </a:lnTo>
                <a:lnTo>
                  <a:pt x="192148" y="2855979"/>
                </a:lnTo>
                <a:lnTo>
                  <a:pt x="173120" y="2815494"/>
                </a:lnTo>
                <a:lnTo>
                  <a:pt x="155013" y="2774549"/>
                </a:lnTo>
                <a:lnTo>
                  <a:pt x="137839" y="2733156"/>
                </a:lnTo>
                <a:lnTo>
                  <a:pt x="121610" y="2691325"/>
                </a:lnTo>
                <a:lnTo>
                  <a:pt x="106338" y="2649068"/>
                </a:lnTo>
                <a:lnTo>
                  <a:pt x="92037" y="2606398"/>
                </a:lnTo>
                <a:lnTo>
                  <a:pt x="78718" y="2563325"/>
                </a:lnTo>
                <a:lnTo>
                  <a:pt x="66394" y="2519862"/>
                </a:lnTo>
                <a:lnTo>
                  <a:pt x="55076" y="2476019"/>
                </a:lnTo>
                <a:lnTo>
                  <a:pt x="44778" y="2431809"/>
                </a:lnTo>
                <a:lnTo>
                  <a:pt x="35512" y="2387244"/>
                </a:lnTo>
                <a:lnTo>
                  <a:pt x="27289" y="2342333"/>
                </a:lnTo>
                <a:lnTo>
                  <a:pt x="20123" y="2297091"/>
                </a:lnTo>
                <a:lnTo>
                  <a:pt x="14026" y="2251527"/>
                </a:lnTo>
                <a:lnTo>
                  <a:pt x="9009" y="2205654"/>
                </a:lnTo>
                <a:lnTo>
                  <a:pt x="5086" y="2159483"/>
                </a:lnTo>
                <a:lnTo>
                  <a:pt x="2268" y="2113026"/>
                </a:lnTo>
                <a:lnTo>
                  <a:pt x="569" y="2066294"/>
                </a:lnTo>
                <a:lnTo>
                  <a:pt x="0" y="2019300"/>
                </a:lnTo>
                <a:close/>
              </a:path>
            </a:pathLst>
          </a:custGeom>
          <a:ln w="571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2502407" y="3249167"/>
            <a:ext cx="2139695" cy="5760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 txBox="1"/>
          <p:nvPr/>
        </p:nvSpPr>
        <p:spPr>
          <a:xfrm>
            <a:off x="2652087" y="3329255"/>
            <a:ext cx="181673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Network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Cloud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364213" y="6474084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8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51" name="object 3">
            <a:extLst>
              <a:ext uri="{FF2B5EF4-FFF2-40B4-BE49-F238E27FC236}">
                <a16:creationId xmlns:a16="http://schemas.microsoft.com/office/drawing/2014/main" id="{3C69D297-AB7C-4EFB-8E77-B580130BCC09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2">
            <a:extLst>
              <a:ext uri="{FF2B5EF4-FFF2-40B4-BE49-F238E27FC236}">
                <a16:creationId xmlns:a16="http://schemas.microsoft.com/office/drawing/2014/main" id="{2256B9CF-D934-4486-A068-1269F7CFF49A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2-0389-00-06ma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3" name="object 3">
            <a:extLst>
              <a:ext uri="{FF2B5EF4-FFF2-40B4-BE49-F238E27FC236}">
                <a16:creationId xmlns:a16="http://schemas.microsoft.com/office/drawing/2014/main" id="{7ECBED1C-9EED-4CA0-9BFD-3CB443764DA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スライド番号プレースホルダー 147">
            <a:extLst>
              <a:ext uri="{FF2B5EF4-FFF2-40B4-BE49-F238E27FC236}">
                <a16:creationId xmlns:a16="http://schemas.microsoft.com/office/drawing/2014/main" id="{EEB659B0-8081-4B2F-9F3E-FE02A5ABCF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5"/>
              <a:t>Slide</a:t>
            </a:r>
            <a:r>
              <a:rPr lang="en-US" spc="-155"/>
              <a:t> </a:t>
            </a:r>
            <a:fld id="{81D60167-4931-47E6-BA6A-407CBD079E47}" type="slidenum">
              <a:rPr spc="-5" smtClean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455" y="4392167"/>
            <a:ext cx="2417051" cy="179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55904" y="3956303"/>
            <a:ext cx="2417445" cy="506095"/>
          </a:xfrm>
          <a:custGeom>
            <a:avLst/>
            <a:gdLst/>
            <a:ahLst/>
            <a:cxnLst/>
            <a:rect l="l" t="t" r="r" b="b"/>
            <a:pathLst>
              <a:path w="2417445" h="506095">
                <a:moveTo>
                  <a:pt x="1208532" y="0"/>
                </a:moveTo>
                <a:lnTo>
                  <a:pt x="1134912" y="461"/>
                </a:lnTo>
                <a:lnTo>
                  <a:pt x="1062458" y="1829"/>
                </a:lnTo>
                <a:lnTo>
                  <a:pt x="991298" y="4075"/>
                </a:lnTo>
                <a:lnTo>
                  <a:pt x="921557" y="7175"/>
                </a:lnTo>
                <a:lnTo>
                  <a:pt x="853361" y="11100"/>
                </a:lnTo>
                <a:lnTo>
                  <a:pt x="786838" y="15826"/>
                </a:lnTo>
                <a:lnTo>
                  <a:pt x="722113" y="21325"/>
                </a:lnTo>
                <a:lnTo>
                  <a:pt x="659313" y="27571"/>
                </a:lnTo>
                <a:lnTo>
                  <a:pt x="598565" y="34538"/>
                </a:lnTo>
                <a:lnTo>
                  <a:pt x="539994" y="42198"/>
                </a:lnTo>
                <a:lnTo>
                  <a:pt x="483728" y="50527"/>
                </a:lnTo>
                <a:lnTo>
                  <a:pt x="429892" y="59496"/>
                </a:lnTo>
                <a:lnTo>
                  <a:pt x="378613" y="69080"/>
                </a:lnTo>
                <a:lnTo>
                  <a:pt x="330018" y="79253"/>
                </a:lnTo>
                <a:lnTo>
                  <a:pt x="284233" y="89987"/>
                </a:lnTo>
                <a:lnTo>
                  <a:pt x="241384" y="101256"/>
                </a:lnTo>
                <a:lnTo>
                  <a:pt x="201598" y="113034"/>
                </a:lnTo>
                <a:lnTo>
                  <a:pt x="165001" y="125295"/>
                </a:lnTo>
                <a:lnTo>
                  <a:pt x="101880" y="151158"/>
                </a:lnTo>
                <a:lnTo>
                  <a:pt x="53033" y="178632"/>
                </a:lnTo>
                <a:lnTo>
                  <a:pt x="19471" y="207508"/>
                </a:lnTo>
                <a:lnTo>
                  <a:pt x="0" y="252984"/>
                </a:lnTo>
                <a:lnTo>
                  <a:pt x="2205" y="268395"/>
                </a:lnTo>
                <a:lnTo>
                  <a:pt x="34278" y="313059"/>
                </a:lnTo>
                <a:lnTo>
                  <a:pt x="75609" y="341260"/>
                </a:lnTo>
                <a:lnTo>
                  <a:pt x="131719" y="367956"/>
                </a:lnTo>
                <a:lnTo>
                  <a:pt x="201598" y="392933"/>
                </a:lnTo>
                <a:lnTo>
                  <a:pt x="241384" y="404711"/>
                </a:lnTo>
                <a:lnTo>
                  <a:pt x="284233" y="415980"/>
                </a:lnTo>
                <a:lnTo>
                  <a:pt x="330018" y="426714"/>
                </a:lnTo>
                <a:lnTo>
                  <a:pt x="378613" y="436887"/>
                </a:lnTo>
                <a:lnTo>
                  <a:pt x="429892" y="446471"/>
                </a:lnTo>
                <a:lnTo>
                  <a:pt x="483728" y="455440"/>
                </a:lnTo>
                <a:lnTo>
                  <a:pt x="539994" y="463769"/>
                </a:lnTo>
                <a:lnTo>
                  <a:pt x="598565" y="471429"/>
                </a:lnTo>
                <a:lnTo>
                  <a:pt x="659313" y="478396"/>
                </a:lnTo>
                <a:lnTo>
                  <a:pt x="722113" y="484642"/>
                </a:lnTo>
                <a:lnTo>
                  <a:pt x="786838" y="490141"/>
                </a:lnTo>
                <a:lnTo>
                  <a:pt x="853361" y="494867"/>
                </a:lnTo>
                <a:lnTo>
                  <a:pt x="921557" y="498792"/>
                </a:lnTo>
                <a:lnTo>
                  <a:pt x="991298" y="501892"/>
                </a:lnTo>
                <a:lnTo>
                  <a:pt x="1062458" y="504138"/>
                </a:lnTo>
                <a:lnTo>
                  <a:pt x="1134912" y="505506"/>
                </a:lnTo>
                <a:lnTo>
                  <a:pt x="1208532" y="505968"/>
                </a:lnTo>
                <a:lnTo>
                  <a:pt x="1282151" y="505506"/>
                </a:lnTo>
                <a:lnTo>
                  <a:pt x="1354605" y="504138"/>
                </a:lnTo>
                <a:lnTo>
                  <a:pt x="1425765" y="501892"/>
                </a:lnTo>
                <a:lnTo>
                  <a:pt x="1495506" y="498792"/>
                </a:lnTo>
                <a:lnTo>
                  <a:pt x="1563702" y="494867"/>
                </a:lnTo>
                <a:lnTo>
                  <a:pt x="1630225" y="490141"/>
                </a:lnTo>
                <a:lnTo>
                  <a:pt x="1694950" y="484642"/>
                </a:lnTo>
                <a:lnTo>
                  <a:pt x="1757750" y="478396"/>
                </a:lnTo>
                <a:lnTo>
                  <a:pt x="1818498" y="471429"/>
                </a:lnTo>
                <a:lnTo>
                  <a:pt x="1877069" y="463769"/>
                </a:lnTo>
                <a:lnTo>
                  <a:pt x="1933335" y="455440"/>
                </a:lnTo>
                <a:lnTo>
                  <a:pt x="1987171" y="446471"/>
                </a:lnTo>
                <a:lnTo>
                  <a:pt x="2038450" y="436887"/>
                </a:lnTo>
                <a:lnTo>
                  <a:pt x="2087045" y="426714"/>
                </a:lnTo>
                <a:lnTo>
                  <a:pt x="2132830" y="415980"/>
                </a:lnTo>
                <a:lnTo>
                  <a:pt x="2175679" y="404711"/>
                </a:lnTo>
                <a:lnTo>
                  <a:pt x="2215465" y="392933"/>
                </a:lnTo>
                <a:lnTo>
                  <a:pt x="2252062" y="380672"/>
                </a:lnTo>
                <a:lnTo>
                  <a:pt x="2315183" y="354809"/>
                </a:lnTo>
                <a:lnTo>
                  <a:pt x="2364030" y="327335"/>
                </a:lnTo>
                <a:lnTo>
                  <a:pt x="2397592" y="298459"/>
                </a:lnTo>
                <a:lnTo>
                  <a:pt x="2417064" y="252984"/>
                </a:lnTo>
                <a:lnTo>
                  <a:pt x="2414858" y="237572"/>
                </a:lnTo>
                <a:lnTo>
                  <a:pt x="2382785" y="192908"/>
                </a:lnTo>
                <a:lnTo>
                  <a:pt x="2341454" y="164707"/>
                </a:lnTo>
                <a:lnTo>
                  <a:pt x="2285344" y="138011"/>
                </a:lnTo>
                <a:lnTo>
                  <a:pt x="2215465" y="113034"/>
                </a:lnTo>
                <a:lnTo>
                  <a:pt x="2175679" y="101256"/>
                </a:lnTo>
                <a:lnTo>
                  <a:pt x="2132830" y="89987"/>
                </a:lnTo>
                <a:lnTo>
                  <a:pt x="2087045" y="79253"/>
                </a:lnTo>
                <a:lnTo>
                  <a:pt x="2038450" y="69080"/>
                </a:lnTo>
                <a:lnTo>
                  <a:pt x="1987171" y="59496"/>
                </a:lnTo>
                <a:lnTo>
                  <a:pt x="1933335" y="50527"/>
                </a:lnTo>
                <a:lnTo>
                  <a:pt x="1877069" y="42198"/>
                </a:lnTo>
                <a:lnTo>
                  <a:pt x="1818498" y="34538"/>
                </a:lnTo>
                <a:lnTo>
                  <a:pt x="1757750" y="27571"/>
                </a:lnTo>
                <a:lnTo>
                  <a:pt x="1694950" y="21325"/>
                </a:lnTo>
                <a:lnTo>
                  <a:pt x="1630225" y="15826"/>
                </a:lnTo>
                <a:lnTo>
                  <a:pt x="1563702" y="11100"/>
                </a:lnTo>
                <a:lnTo>
                  <a:pt x="1495506" y="7175"/>
                </a:lnTo>
                <a:lnTo>
                  <a:pt x="1425765" y="4075"/>
                </a:lnTo>
                <a:lnTo>
                  <a:pt x="1354605" y="1829"/>
                </a:lnTo>
                <a:lnTo>
                  <a:pt x="1282151" y="461"/>
                </a:lnTo>
                <a:lnTo>
                  <a:pt x="120853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55904" y="3956303"/>
            <a:ext cx="2417445" cy="506095"/>
          </a:xfrm>
          <a:custGeom>
            <a:avLst/>
            <a:gdLst/>
            <a:ahLst/>
            <a:cxnLst/>
            <a:rect l="l" t="t" r="r" b="b"/>
            <a:pathLst>
              <a:path w="2417445" h="506095">
                <a:moveTo>
                  <a:pt x="0" y="252984"/>
                </a:moveTo>
                <a:lnTo>
                  <a:pt x="19471" y="207508"/>
                </a:lnTo>
                <a:lnTo>
                  <a:pt x="53033" y="178632"/>
                </a:lnTo>
                <a:lnTo>
                  <a:pt x="101880" y="151158"/>
                </a:lnTo>
                <a:lnTo>
                  <a:pt x="165001" y="125295"/>
                </a:lnTo>
                <a:lnTo>
                  <a:pt x="201598" y="113034"/>
                </a:lnTo>
                <a:lnTo>
                  <a:pt x="241384" y="101256"/>
                </a:lnTo>
                <a:lnTo>
                  <a:pt x="284233" y="89987"/>
                </a:lnTo>
                <a:lnTo>
                  <a:pt x="330018" y="79253"/>
                </a:lnTo>
                <a:lnTo>
                  <a:pt x="378613" y="69080"/>
                </a:lnTo>
                <a:lnTo>
                  <a:pt x="429892" y="59496"/>
                </a:lnTo>
                <a:lnTo>
                  <a:pt x="483728" y="50527"/>
                </a:lnTo>
                <a:lnTo>
                  <a:pt x="539994" y="42198"/>
                </a:lnTo>
                <a:lnTo>
                  <a:pt x="598565" y="34538"/>
                </a:lnTo>
                <a:lnTo>
                  <a:pt x="659313" y="27571"/>
                </a:lnTo>
                <a:lnTo>
                  <a:pt x="722113" y="21325"/>
                </a:lnTo>
                <a:lnTo>
                  <a:pt x="786838" y="15826"/>
                </a:lnTo>
                <a:lnTo>
                  <a:pt x="853361" y="11100"/>
                </a:lnTo>
                <a:lnTo>
                  <a:pt x="921557" y="7175"/>
                </a:lnTo>
                <a:lnTo>
                  <a:pt x="991298" y="4075"/>
                </a:lnTo>
                <a:lnTo>
                  <a:pt x="1062458" y="1829"/>
                </a:lnTo>
                <a:lnTo>
                  <a:pt x="1134912" y="461"/>
                </a:lnTo>
                <a:lnTo>
                  <a:pt x="1208532" y="0"/>
                </a:lnTo>
                <a:lnTo>
                  <a:pt x="1282151" y="461"/>
                </a:lnTo>
                <a:lnTo>
                  <a:pt x="1354605" y="1829"/>
                </a:lnTo>
                <a:lnTo>
                  <a:pt x="1425765" y="4075"/>
                </a:lnTo>
                <a:lnTo>
                  <a:pt x="1495506" y="7175"/>
                </a:lnTo>
                <a:lnTo>
                  <a:pt x="1563702" y="11100"/>
                </a:lnTo>
                <a:lnTo>
                  <a:pt x="1630225" y="15826"/>
                </a:lnTo>
                <a:lnTo>
                  <a:pt x="1694950" y="21325"/>
                </a:lnTo>
                <a:lnTo>
                  <a:pt x="1757750" y="27571"/>
                </a:lnTo>
                <a:lnTo>
                  <a:pt x="1818498" y="34538"/>
                </a:lnTo>
                <a:lnTo>
                  <a:pt x="1877069" y="42198"/>
                </a:lnTo>
                <a:lnTo>
                  <a:pt x="1933335" y="50527"/>
                </a:lnTo>
                <a:lnTo>
                  <a:pt x="1987171" y="59496"/>
                </a:lnTo>
                <a:lnTo>
                  <a:pt x="2038450" y="69080"/>
                </a:lnTo>
                <a:lnTo>
                  <a:pt x="2087045" y="79253"/>
                </a:lnTo>
                <a:lnTo>
                  <a:pt x="2132830" y="89987"/>
                </a:lnTo>
                <a:lnTo>
                  <a:pt x="2175679" y="101256"/>
                </a:lnTo>
                <a:lnTo>
                  <a:pt x="2215465" y="113034"/>
                </a:lnTo>
                <a:lnTo>
                  <a:pt x="2252062" y="125295"/>
                </a:lnTo>
                <a:lnTo>
                  <a:pt x="2315183" y="151158"/>
                </a:lnTo>
                <a:lnTo>
                  <a:pt x="2364030" y="178632"/>
                </a:lnTo>
                <a:lnTo>
                  <a:pt x="2397592" y="207508"/>
                </a:lnTo>
                <a:lnTo>
                  <a:pt x="2417064" y="252984"/>
                </a:lnTo>
                <a:lnTo>
                  <a:pt x="2414858" y="268395"/>
                </a:lnTo>
                <a:lnTo>
                  <a:pt x="2382785" y="313059"/>
                </a:lnTo>
                <a:lnTo>
                  <a:pt x="2341454" y="341260"/>
                </a:lnTo>
                <a:lnTo>
                  <a:pt x="2285344" y="367956"/>
                </a:lnTo>
                <a:lnTo>
                  <a:pt x="2215465" y="392933"/>
                </a:lnTo>
                <a:lnTo>
                  <a:pt x="2175679" y="404711"/>
                </a:lnTo>
                <a:lnTo>
                  <a:pt x="2132830" y="415980"/>
                </a:lnTo>
                <a:lnTo>
                  <a:pt x="2087045" y="426714"/>
                </a:lnTo>
                <a:lnTo>
                  <a:pt x="2038450" y="436887"/>
                </a:lnTo>
                <a:lnTo>
                  <a:pt x="1987171" y="446471"/>
                </a:lnTo>
                <a:lnTo>
                  <a:pt x="1933335" y="455440"/>
                </a:lnTo>
                <a:lnTo>
                  <a:pt x="1877069" y="463769"/>
                </a:lnTo>
                <a:lnTo>
                  <a:pt x="1818498" y="471429"/>
                </a:lnTo>
                <a:lnTo>
                  <a:pt x="1757750" y="478396"/>
                </a:lnTo>
                <a:lnTo>
                  <a:pt x="1694950" y="484642"/>
                </a:lnTo>
                <a:lnTo>
                  <a:pt x="1630225" y="490141"/>
                </a:lnTo>
                <a:lnTo>
                  <a:pt x="1563702" y="494867"/>
                </a:lnTo>
                <a:lnTo>
                  <a:pt x="1495506" y="498792"/>
                </a:lnTo>
                <a:lnTo>
                  <a:pt x="1425765" y="501892"/>
                </a:lnTo>
                <a:lnTo>
                  <a:pt x="1354605" y="504138"/>
                </a:lnTo>
                <a:lnTo>
                  <a:pt x="1282151" y="505506"/>
                </a:lnTo>
                <a:lnTo>
                  <a:pt x="1208532" y="505968"/>
                </a:lnTo>
                <a:lnTo>
                  <a:pt x="1134912" y="505506"/>
                </a:lnTo>
                <a:lnTo>
                  <a:pt x="1062458" y="504138"/>
                </a:lnTo>
                <a:lnTo>
                  <a:pt x="991298" y="501892"/>
                </a:lnTo>
                <a:lnTo>
                  <a:pt x="921557" y="498792"/>
                </a:lnTo>
                <a:lnTo>
                  <a:pt x="853361" y="494867"/>
                </a:lnTo>
                <a:lnTo>
                  <a:pt x="786838" y="490141"/>
                </a:lnTo>
                <a:lnTo>
                  <a:pt x="722113" y="484642"/>
                </a:lnTo>
                <a:lnTo>
                  <a:pt x="659313" y="478396"/>
                </a:lnTo>
                <a:lnTo>
                  <a:pt x="598565" y="471429"/>
                </a:lnTo>
                <a:lnTo>
                  <a:pt x="539994" y="463769"/>
                </a:lnTo>
                <a:lnTo>
                  <a:pt x="483728" y="455440"/>
                </a:lnTo>
                <a:lnTo>
                  <a:pt x="429892" y="446471"/>
                </a:lnTo>
                <a:lnTo>
                  <a:pt x="378613" y="436887"/>
                </a:lnTo>
                <a:lnTo>
                  <a:pt x="330018" y="426714"/>
                </a:lnTo>
                <a:lnTo>
                  <a:pt x="284233" y="415980"/>
                </a:lnTo>
                <a:lnTo>
                  <a:pt x="241384" y="404711"/>
                </a:lnTo>
                <a:lnTo>
                  <a:pt x="201598" y="392933"/>
                </a:lnTo>
                <a:lnTo>
                  <a:pt x="165001" y="380672"/>
                </a:lnTo>
                <a:lnTo>
                  <a:pt x="101880" y="354809"/>
                </a:lnTo>
                <a:lnTo>
                  <a:pt x="53033" y="327335"/>
                </a:lnTo>
                <a:lnTo>
                  <a:pt x="19471" y="298459"/>
                </a:lnTo>
                <a:lnTo>
                  <a:pt x="0" y="25298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913888" y="3858767"/>
            <a:ext cx="3611879" cy="2737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968751" y="3861815"/>
            <a:ext cx="3502151" cy="2627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62528" y="4949952"/>
            <a:ext cx="820419" cy="177165"/>
          </a:xfrm>
          <a:custGeom>
            <a:avLst/>
            <a:gdLst/>
            <a:ahLst/>
            <a:cxnLst/>
            <a:rect l="l" t="t" r="r" b="b"/>
            <a:pathLst>
              <a:path w="820420" h="177164">
                <a:moveTo>
                  <a:pt x="790448" y="0"/>
                </a:moveTo>
                <a:lnTo>
                  <a:pt x="29463" y="0"/>
                </a:lnTo>
                <a:lnTo>
                  <a:pt x="17996" y="2315"/>
                </a:lnTo>
                <a:lnTo>
                  <a:pt x="8631" y="8631"/>
                </a:lnTo>
                <a:lnTo>
                  <a:pt x="2315" y="17996"/>
                </a:lnTo>
                <a:lnTo>
                  <a:pt x="0" y="29464"/>
                </a:lnTo>
                <a:lnTo>
                  <a:pt x="0" y="147320"/>
                </a:lnTo>
                <a:lnTo>
                  <a:pt x="2315" y="158787"/>
                </a:lnTo>
                <a:lnTo>
                  <a:pt x="8631" y="168152"/>
                </a:lnTo>
                <a:lnTo>
                  <a:pt x="17996" y="174468"/>
                </a:lnTo>
                <a:lnTo>
                  <a:pt x="29463" y="176784"/>
                </a:lnTo>
                <a:lnTo>
                  <a:pt x="790448" y="176784"/>
                </a:lnTo>
                <a:lnTo>
                  <a:pt x="801915" y="174468"/>
                </a:lnTo>
                <a:lnTo>
                  <a:pt x="811280" y="168152"/>
                </a:lnTo>
                <a:lnTo>
                  <a:pt x="817596" y="158787"/>
                </a:lnTo>
                <a:lnTo>
                  <a:pt x="819912" y="147320"/>
                </a:lnTo>
                <a:lnTo>
                  <a:pt x="819912" y="29464"/>
                </a:lnTo>
                <a:lnTo>
                  <a:pt x="817596" y="17996"/>
                </a:lnTo>
                <a:lnTo>
                  <a:pt x="811280" y="8631"/>
                </a:lnTo>
                <a:lnTo>
                  <a:pt x="801915" y="2315"/>
                </a:lnTo>
                <a:lnTo>
                  <a:pt x="790448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346191" y="5349240"/>
            <a:ext cx="810895" cy="216535"/>
          </a:xfrm>
          <a:custGeom>
            <a:avLst/>
            <a:gdLst/>
            <a:ahLst/>
            <a:cxnLst/>
            <a:rect l="l" t="t" r="r" b="b"/>
            <a:pathLst>
              <a:path w="810895" h="216535">
                <a:moveTo>
                  <a:pt x="774700" y="0"/>
                </a:moveTo>
                <a:lnTo>
                  <a:pt x="36068" y="0"/>
                </a:lnTo>
                <a:lnTo>
                  <a:pt x="22031" y="2833"/>
                </a:lnTo>
                <a:lnTo>
                  <a:pt x="10566" y="10561"/>
                </a:lnTo>
                <a:lnTo>
                  <a:pt x="2835" y="22025"/>
                </a:lnTo>
                <a:lnTo>
                  <a:pt x="0" y="36068"/>
                </a:lnTo>
                <a:lnTo>
                  <a:pt x="0" y="180340"/>
                </a:lnTo>
                <a:lnTo>
                  <a:pt x="2835" y="194376"/>
                </a:lnTo>
                <a:lnTo>
                  <a:pt x="10566" y="205841"/>
                </a:lnTo>
                <a:lnTo>
                  <a:pt x="22031" y="213572"/>
                </a:lnTo>
                <a:lnTo>
                  <a:pt x="36068" y="216408"/>
                </a:lnTo>
                <a:lnTo>
                  <a:pt x="774700" y="216408"/>
                </a:lnTo>
                <a:lnTo>
                  <a:pt x="788736" y="213572"/>
                </a:lnTo>
                <a:lnTo>
                  <a:pt x="800201" y="205841"/>
                </a:lnTo>
                <a:lnTo>
                  <a:pt x="807932" y="194376"/>
                </a:lnTo>
                <a:lnTo>
                  <a:pt x="810768" y="180340"/>
                </a:lnTo>
                <a:lnTo>
                  <a:pt x="810768" y="36068"/>
                </a:lnTo>
                <a:lnTo>
                  <a:pt x="807932" y="22025"/>
                </a:lnTo>
                <a:lnTo>
                  <a:pt x="800201" y="10561"/>
                </a:lnTo>
                <a:lnTo>
                  <a:pt x="788736" y="2833"/>
                </a:lnTo>
                <a:lnTo>
                  <a:pt x="7747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479291" y="4912000"/>
            <a:ext cx="78676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3430" algn="l"/>
              </a:tabLst>
            </a:pPr>
            <a:r>
              <a:rPr sz="1600" u="heavy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FFFFFF"/>
                </a:solidFill>
                <a:latin typeface="Arial"/>
                <a:cs typeface="Arial"/>
              </a:rPr>
              <a:t>Node	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1975" y="4557869"/>
            <a:ext cx="485775" cy="514984"/>
          </a:xfrm>
          <a:custGeom>
            <a:avLst/>
            <a:gdLst/>
            <a:ahLst/>
            <a:cxnLst/>
            <a:rect l="l" t="t" r="r" b="b"/>
            <a:pathLst>
              <a:path w="485775" h="514985">
                <a:moveTo>
                  <a:pt x="0" y="514565"/>
                </a:moveTo>
                <a:lnTo>
                  <a:pt x="4854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369559" y="5331133"/>
            <a:ext cx="76454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1205" algn="l"/>
              </a:tabLst>
            </a:pPr>
            <a:r>
              <a:rPr sz="1600" u="heavy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FFFFFF"/>
                </a:solidFill>
                <a:latin typeface="Arial"/>
                <a:cs typeface="Arial"/>
              </a:rPr>
              <a:t>Node	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06650" y="4557880"/>
            <a:ext cx="111125" cy="113664"/>
          </a:xfrm>
          <a:custGeom>
            <a:avLst/>
            <a:gdLst/>
            <a:ahLst/>
            <a:cxnLst/>
            <a:rect l="l" t="t" r="r" b="b"/>
            <a:pathLst>
              <a:path w="111125" h="113664">
                <a:moveTo>
                  <a:pt x="64668" y="113639"/>
                </a:moveTo>
                <a:lnTo>
                  <a:pt x="110769" y="0"/>
                </a:lnTo>
                <a:lnTo>
                  <a:pt x="0" y="5264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89561" y="4654296"/>
            <a:ext cx="445134" cy="471805"/>
          </a:xfrm>
          <a:custGeom>
            <a:avLst/>
            <a:gdLst/>
            <a:ahLst/>
            <a:cxnLst/>
            <a:rect l="l" t="t" r="r" b="b"/>
            <a:pathLst>
              <a:path w="445135" h="471804">
                <a:moveTo>
                  <a:pt x="444830" y="0"/>
                </a:moveTo>
                <a:lnTo>
                  <a:pt x="0" y="4715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389552" y="5012171"/>
            <a:ext cx="111125" cy="113664"/>
          </a:xfrm>
          <a:custGeom>
            <a:avLst/>
            <a:gdLst/>
            <a:ahLst/>
            <a:cxnLst/>
            <a:rect l="l" t="t" r="r" b="b"/>
            <a:pathLst>
              <a:path w="111125" h="113664">
                <a:moveTo>
                  <a:pt x="46100" y="0"/>
                </a:moveTo>
                <a:lnTo>
                  <a:pt x="0" y="113639"/>
                </a:lnTo>
                <a:lnTo>
                  <a:pt x="110769" y="609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965748" y="4554467"/>
            <a:ext cx="474345" cy="487680"/>
          </a:xfrm>
          <a:custGeom>
            <a:avLst/>
            <a:gdLst/>
            <a:ahLst/>
            <a:cxnLst/>
            <a:rect l="l" t="t" r="r" b="b"/>
            <a:pathLst>
              <a:path w="474345" h="487679">
                <a:moveTo>
                  <a:pt x="473925" y="48761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965753" y="4554471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47777" y="112941"/>
                </a:moveTo>
                <a:lnTo>
                  <a:pt x="0" y="0"/>
                </a:lnTo>
                <a:lnTo>
                  <a:pt x="111531" y="5097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124200" y="4486655"/>
            <a:ext cx="408940" cy="432434"/>
          </a:xfrm>
          <a:custGeom>
            <a:avLst/>
            <a:gdLst/>
            <a:ahLst/>
            <a:cxnLst/>
            <a:rect l="l" t="t" r="r" b="b"/>
            <a:pathLst>
              <a:path w="408939" h="432435">
                <a:moveTo>
                  <a:pt x="0" y="0"/>
                </a:moveTo>
                <a:lnTo>
                  <a:pt x="408381" y="43193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21751" y="4805004"/>
            <a:ext cx="111125" cy="113664"/>
          </a:xfrm>
          <a:custGeom>
            <a:avLst/>
            <a:gdLst/>
            <a:ahLst/>
            <a:cxnLst/>
            <a:rect l="l" t="t" r="r" b="b"/>
            <a:pathLst>
              <a:path w="111125" h="113664">
                <a:moveTo>
                  <a:pt x="64604" y="0"/>
                </a:moveTo>
                <a:lnTo>
                  <a:pt x="110820" y="113601"/>
                </a:lnTo>
                <a:lnTo>
                  <a:pt x="0" y="610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575566" y="4587238"/>
            <a:ext cx="2642870" cy="1079500"/>
          </a:xfrm>
          <a:custGeom>
            <a:avLst/>
            <a:gdLst/>
            <a:ahLst/>
            <a:cxnLst/>
            <a:rect l="l" t="t" r="r" b="b"/>
            <a:pathLst>
              <a:path w="2642870" h="1079500">
                <a:moveTo>
                  <a:pt x="2642831" y="880211"/>
                </a:moveTo>
                <a:lnTo>
                  <a:pt x="2584597" y="890395"/>
                </a:lnTo>
                <a:lnTo>
                  <a:pt x="2526405" y="900545"/>
                </a:lnTo>
                <a:lnTo>
                  <a:pt x="2468287" y="910639"/>
                </a:lnTo>
                <a:lnTo>
                  <a:pt x="2410273" y="920655"/>
                </a:lnTo>
                <a:lnTo>
                  <a:pt x="2352391" y="930568"/>
                </a:lnTo>
                <a:lnTo>
                  <a:pt x="2294671" y="940358"/>
                </a:lnTo>
                <a:lnTo>
                  <a:pt x="2237144" y="950000"/>
                </a:lnTo>
                <a:lnTo>
                  <a:pt x="2179839" y="959473"/>
                </a:lnTo>
                <a:lnTo>
                  <a:pt x="2122785" y="968754"/>
                </a:lnTo>
                <a:lnTo>
                  <a:pt x="2066013" y="977819"/>
                </a:lnTo>
                <a:lnTo>
                  <a:pt x="2009553" y="986646"/>
                </a:lnTo>
                <a:lnTo>
                  <a:pt x="1953433" y="995212"/>
                </a:lnTo>
                <a:lnTo>
                  <a:pt x="1897684" y="1003495"/>
                </a:lnTo>
                <a:lnTo>
                  <a:pt x="1842335" y="1011472"/>
                </a:lnTo>
                <a:lnTo>
                  <a:pt x="1787417" y="1019120"/>
                </a:lnTo>
                <a:lnTo>
                  <a:pt x="1732958" y="1026416"/>
                </a:lnTo>
                <a:lnTo>
                  <a:pt x="1678990" y="1033337"/>
                </a:lnTo>
                <a:lnTo>
                  <a:pt x="1625540" y="1039862"/>
                </a:lnTo>
                <a:lnTo>
                  <a:pt x="1572640" y="1045967"/>
                </a:lnTo>
                <a:lnTo>
                  <a:pt x="1520318" y="1051629"/>
                </a:lnTo>
                <a:lnTo>
                  <a:pt x="1468605" y="1056825"/>
                </a:lnTo>
                <a:lnTo>
                  <a:pt x="1417531" y="1061534"/>
                </a:lnTo>
                <a:lnTo>
                  <a:pt x="1367124" y="1065732"/>
                </a:lnTo>
                <a:lnTo>
                  <a:pt x="1317415" y="1069396"/>
                </a:lnTo>
                <a:lnTo>
                  <a:pt x="1268434" y="1072503"/>
                </a:lnTo>
                <a:lnTo>
                  <a:pt x="1220210" y="1075032"/>
                </a:lnTo>
                <a:lnTo>
                  <a:pt x="1172773" y="1076959"/>
                </a:lnTo>
                <a:lnTo>
                  <a:pt x="1126153" y="1078261"/>
                </a:lnTo>
                <a:lnTo>
                  <a:pt x="1080379" y="1078917"/>
                </a:lnTo>
                <a:lnTo>
                  <a:pt x="1035482" y="1078902"/>
                </a:lnTo>
                <a:lnTo>
                  <a:pt x="991490" y="1078194"/>
                </a:lnTo>
                <a:lnTo>
                  <a:pt x="948435" y="1076771"/>
                </a:lnTo>
                <a:lnTo>
                  <a:pt x="906344" y="1074609"/>
                </a:lnTo>
                <a:lnTo>
                  <a:pt x="865249" y="1071687"/>
                </a:lnTo>
                <a:lnTo>
                  <a:pt x="825179" y="1067981"/>
                </a:lnTo>
                <a:lnTo>
                  <a:pt x="786163" y="1063468"/>
                </a:lnTo>
                <a:lnTo>
                  <a:pt x="748232" y="1058127"/>
                </a:lnTo>
                <a:lnTo>
                  <a:pt x="675741" y="1044864"/>
                </a:lnTo>
                <a:lnTo>
                  <a:pt x="607944" y="1028013"/>
                </a:lnTo>
                <a:lnTo>
                  <a:pt x="527978" y="1000792"/>
                </a:lnTo>
                <a:lnTo>
                  <a:pt x="483084" y="981100"/>
                </a:lnTo>
                <a:lnTo>
                  <a:pt x="441082" y="959196"/>
                </a:lnTo>
                <a:lnTo>
                  <a:pt x="401857" y="935169"/>
                </a:lnTo>
                <a:lnTo>
                  <a:pt x="365294" y="909108"/>
                </a:lnTo>
                <a:lnTo>
                  <a:pt x="331276" y="881099"/>
                </a:lnTo>
                <a:lnTo>
                  <a:pt x="299687" y="851234"/>
                </a:lnTo>
                <a:lnTo>
                  <a:pt x="270413" y="819598"/>
                </a:lnTo>
                <a:lnTo>
                  <a:pt x="243337" y="786282"/>
                </a:lnTo>
                <a:lnTo>
                  <a:pt x="218344" y="751373"/>
                </a:lnTo>
                <a:lnTo>
                  <a:pt x="195318" y="714960"/>
                </a:lnTo>
                <a:lnTo>
                  <a:pt x="174143" y="677132"/>
                </a:lnTo>
                <a:lnTo>
                  <a:pt x="154704" y="637977"/>
                </a:lnTo>
                <a:lnTo>
                  <a:pt x="136884" y="597583"/>
                </a:lnTo>
                <a:lnTo>
                  <a:pt x="120569" y="556039"/>
                </a:lnTo>
                <a:lnTo>
                  <a:pt x="105642" y="513433"/>
                </a:lnTo>
                <a:lnTo>
                  <a:pt x="91988" y="469854"/>
                </a:lnTo>
                <a:lnTo>
                  <a:pt x="79492" y="425390"/>
                </a:lnTo>
                <a:lnTo>
                  <a:pt x="68036" y="380130"/>
                </a:lnTo>
                <a:lnTo>
                  <a:pt x="57507" y="334162"/>
                </a:lnTo>
                <a:lnTo>
                  <a:pt x="47787" y="287575"/>
                </a:lnTo>
                <a:lnTo>
                  <a:pt x="38761" y="240457"/>
                </a:lnTo>
                <a:lnTo>
                  <a:pt x="30315" y="192897"/>
                </a:lnTo>
                <a:lnTo>
                  <a:pt x="22331" y="144982"/>
                </a:lnTo>
                <a:lnTo>
                  <a:pt x="14694" y="96802"/>
                </a:lnTo>
                <a:lnTo>
                  <a:pt x="7289" y="48445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138117" y="5436370"/>
            <a:ext cx="83185" cy="87630"/>
          </a:xfrm>
          <a:custGeom>
            <a:avLst/>
            <a:gdLst/>
            <a:ahLst/>
            <a:cxnLst/>
            <a:rect l="l" t="t" r="r" b="b"/>
            <a:pathLst>
              <a:path w="83185" h="87629">
                <a:moveTo>
                  <a:pt x="0" y="0"/>
                </a:moveTo>
                <a:lnTo>
                  <a:pt x="82715" y="30657"/>
                </a:lnTo>
                <a:lnTo>
                  <a:pt x="15316" y="87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444953" y="4657964"/>
            <a:ext cx="2800985" cy="1188720"/>
          </a:xfrm>
          <a:custGeom>
            <a:avLst/>
            <a:gdLst/>
            <a:ahLst/>
            <a:cxnLst/>
            <a:rect l="l" t="t" r="r" b="b"/>
            <a:pathLst>
              <a:path w="2800985" h="1188720">
                <a:moveTo>
                  <a:pt x="2800654" y="959256"/>
                </a:moveTo>
                <a:lnTo>
                  <a:pt x="2741614" y="970315"/>
                </a:lnTo>
                <a:lnTo>
                  <a:pt x="2682603" y="981351"/>
                </a:lnTo>
                <a:lnTo>
                  <a:pt x="2623647" y="992341"/>
                </a:lnTo>
                <a:lnTo>
                  <a:pt x="2564775" y="1003262"/>
                </a:lnTo>
                <a:lnTo>
                  <a:pt x="2506016" y="1014092"/>
                </a:lnTo>
                <a:lnTo>
                  <a:pt x="2447397" y="1024806"/>
                </a:lnTo>
                <a:lnTo>
                  <a:pt x="2388947" y="1035383"/>
                </a:lnTo>
                <a:lnTo>
                  <a:pt x="2330693" y="1045799"/>
                </a:lnTo>
                <a:lnTo>
                  <a:pt x="2272664" y="1056031"/>
                </a:lnTo>
                <a:lnTo>
                  <a:pt x="2214888" y="1066056"/>
                </a:lnTo>
                <a:lnTo>
                  <a:pt x="2157392" y="1075851"/>
                </a:lnTo>
                <a:lnTo>
                  <a:pt x="2100205" y="1085393"/>
                </a:lnTo>
                <a:lnTo>
                  <a:pt x="2043355" y="1094660"/>
                </a:lnTo>
                <a:lnTo>
                  <a:pt x="1986871" y="1103628"/>
                </a:lnTo>
                <a:lnTo>
                  <a:pt x="1930779" y="1112274"/>
                </a:lnTo>
                <a:lnTo>
                  <a:pt x="1875108" y="1120575"/>
                </a:lnTo>
                <a:lnTo>
                  <a:pt x="1819887" y="1128509"/>
                </a:lnTo>
                <a:lnTo>
                  <a:pt x="1765143" y="1136052"/>
                </a:lnTo>
                <a:lnTo>
                  <a:pt x="1710904" y="1143181"/>
                </a:lnTo>
                <a:lnTo>
                  <a:pt x="1657199" y="1149874"/>
                </a:lnTo>
                <a:lnTo>
                  <a:pt x="1604055" y="1156107"/>
                </a:lnTo>
                <a:lnTo>
                  <a:pt x="1551501" y="1161857"/>
                </a:lnTo>
                <a:lnTo>
                  <a:pt x="1499565" y="1167102"/>
                </a:lnTo>
                <a:lnTo>
                  <a:pt x="1448275" y="1171818"/>
                </a:lnTo>
                <a:lnTo>
                  <a:pt x="1397658" y="1175983"/>
                </a:lnTo>
                <a:lnTo>
                  <a:pt x="1347743" y="1179573"/>
                </a:lnTo>
                <a:lnTo>
                  <a:pt x="1298559" y="1182565"/>
                </a:lnTo>
                <a:lnTo>
                  <a:pt x="1250132" y="1184937"/>
                </a:lnTo>
                <a:lnTo>
                  <a:pt x="1202492" y="1186665"/>
                </a:lnTo>
                <a:lnTo>
                  <a:pt x="1155665" y="1187726"/>
                </a:lnTo>
                <a:lnTo>
                  <a:pt x="1109682" y="1188099"/>
                </a:lnTo>
                <a:lnTo>
                  <a:pt x="1064568" y="1187758"/>
                </a:lnTo>
                <a:lnTo>
                  <a:pt x="1020353" y="1186683"/>
                </a:lnTo>
                <a:lnTo>
                  <a:pt x="977065" y="1184848"/>
                </a:lnTo>
                <a:lnTo>
                  <a:pt x="934731" y="1182233"/>
                </a:lnTo>
                <a:lnTo>
                  <a:pt x="893380" y="1178812"/>
                </a:lnTo>
                <a:lnTo>
                  <a:pt x="853040" y="1174565"/>
                </a:lnTo>
                <a:lnTo>
                  <a:pt x="813739" y="1169467"/>
                </a:lnTo>
                <a:lnTo>
                  <a:pt x="775504" y="1163495"/>
                </a:lnTo>
                <a:lnTo>
                  <a:pt x="702348" y="1148841"/>
                </a:lnTo>
                <a:lnTo>
                  <a:pt x="633798" y="1130416"/>
                </a:lnTo>
                <a:lnTo>
                  <a:pt x="555151" y="1101940"/>
                </a:lnTo>
                <a:lnTo>
                  <a:pt x="511638" y="1081973"/>
                </a:lnTo>
                <a:lnTo>
                  <a:pt x="470687" y="1059909"/>
                </a:lnTo>
                <a:lnTo>
                  <a:pt x="432205" y="1035825"/>
                </a:lnTo>
                <a:lnTo>
                  <a:pt x="396098" y="1009796"/>
                </a:lnTo>
                <a:lnTo>
                  <a:pt x="362274" y="981899"/>
                </a:lnTo>
                <a:lnTo>
                  <a:pt x="330639" y="952209"/>
                </a:lnTo>
                <a:lnTo>
                  <a:pt x="301100" y="920804"/>
                </a:lnTo>
                <a:lnTo>
                  <a:pt x="273564" y="887759"/>
                </a:lnTo>
                <a:lnTo>
                  <a:pt x="247938" y="853151"/>
                </a:lnTo>
                <a:lnTo>
                  <a:pt x="224128" y="817056"/>
                </a:lnTo>
                <a:lnTo>
                  <a:pt x="202042" y="779551"/>
                </a:lnTo>
                <a:lnTo>
                  <a:pt x="181586" y="740710"/>
                </a:lnTo>
                <a:lnTo>
                  <a:pt x="162667" y="700612"/>
                </a:lnTo>
                <a:lnTo>
                  <a:pt x="145193" y="659331"/>
                </a:lnTo>
                <a:lnTo>
                  <a:pt x="129069" y="616945"/>
                </a:lnTo>
                <a:lnTo>
                  <a:pt x="114203" y="573530"/>
                </a:lnTo>
                <a:lnTo>
                  <a:pt x="100501" y="529161"/>
                </a:lnTo>
                <a:lnTo>
                  <a:pt x="87871" y="483915"/>
                </a:lnTo>
                <a:lnTo>
                  <a:pt x="76219" y="437868"/>
                </a:lnTo>
                <a:lnTo>
                  <a:pt x="65452" y="391097"/>
                </a:lnTo>
                <a:lnTo>
                  <a:pt x="55477" y="343678"/>
                </a:lnTo>
                <a:lnTo>
                  <a:pt x="46200" y="295687"/>
                </a:lnTo>
                <a:lnTo>
                  <a:pt x="37530" y="247200"/>
                </a:lnTo>
                <a:lnTo>
                  <a:pt x="29371" y="198294"/>
                </a:lnTo>
                <a:lnTo>
                  <a:pt x="21632" y="149044"/>
                </a:lnTo>
                <a:lnTo>
                  <a:pt x="14219" y="99528"/>
                </a:lnTo>
                <a:lnTo>
                  <a:pt x="7040" y="49821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411510" y="4657863"/>
            <a:ext cx="88265" cy="81915"/>
          </a:xfrm>
          <a:custGeom>
            <a:avLst/>
            <a:gdLst/>
            <a:ahLst/>
            <a:cxnLst/>
            <a:rect l="l" t="t" r="r" b="b"/>
            <a:pathLst>
              <a:path w="88264" h="81914">
                <a:moveTo>
                  <a:pt x="0" y="81635"/>
                </a:moveTo>
                <a:lnTo>
                  <a:pt x="33426" y="0"/>
                </a:lnTo>
                <a:lnTo>
                  <a:pt x="88036" y="69278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3295539" y="6182577"/>
            <a:ext cx="14789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Elderly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people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86797" y="5869623"/>
            <a:ext cx="189674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Therapist,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Nurses,  </a:t>
            </a:r>
            <a:r>
              <a:rPr sz="1800" spc="-5" dirty="0">
                <a:latin typeface="Arial"/>
                <a:cs typeface="Arial"/>
              </a:rPr>
              <a:t>Care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givers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33671" y="1319783"/>
            <a:ext cx="2329180" cy="768350"/>
          </a:xfrm>
          <a:custGeom>
            <a:avLst/>
            <a:gdLst/>
            <a:ahLst/>
            <a:cxnLst/>
            <a:rect l="l" t="t" r="r" b="b"/>
            <a:pathLst>
              <a:path w="2329179" h="768350">
                <a:moveTo>
                  <a:pt x="1164336" y="0"/>
                </a:moveTo>
                <a:lnTo>
                  <a:pt x="1095923" y="651"/>
                </a:lnTo>
                <a:lnTo>
                  <a:pt x="1028550" y="2583"/>
                </a:lnTo>
                <a:lnTo>
                  <a:pt x="962328" y="5759"/>
                </a:lnTo>
                <a:lnTo>
                  <a:pt x="897366" y="10143"/>
                </a:lnTo>
                <a:lnTo>
                  <a:pt x="833772" y="15698"/>
                </a:lnTo>
                <a:lnTo>
                  <a:pt x="771655" y="22389"/>
                </a:lnTo>
                <a:lnTo>
                  <a:pt x="711126" y="30180"/>
                </a:lnTo>
                <a:lnTo>
                  <a:pt x="652293" y="39035"/>
                </a:lnTo>
                <a:lnTo>
                  <a:pt x="595265" y="48917"/>
                </a:lnTo>
                <a:lnTo>
                  <a:pt x="540151" y="59791"/>
                </a:lnTo>
                <a:lnTo>
                  <a:pt x="487062" y="71621"/>
                </a:lnTo>
                <a:lnTo>
                  <a:pt x="436105" y="84371"/>
                </a:lnTo>
                <a:lnTo>
                  <a:pt x="387391" y="98004"/>
                </a:lnTo>
                <a:lnTo>
                  <a:pt x="341028" y="112485"/>
                </a:lnTo>
                <a:lnTo>
                  <a:pt x="297125" y="127777"/>
                </a:lnTo>
                <a:lnTo>
                  <a:pt x="255793" y="143846"/>
                </a:lnTo>
                <a:lnTo>
                  <a:pt x="217139" y="160653"/>
                </a:lnTo>
                <a:lnTo>
                  <a:pt x="181274" y="178164"/>
                </a:lnTo>
                <a:lnTo>
                  <a:pt x="118345" y="215153"/>
                </a:lnTo>
                <a:lnTo>
                  <a:pt x="67879" y="254524"/>
                </a:lnTo>
                <a:lnTo>
                  <a:pt x="30751" y="295989"/>
                </a:lnTo>
                <a:lnTo>
                  <a:pt x="7833" y="339260"/>
                </a:lnTo>
                <a:lnTo>
                  <a:pt x="0" y="384048"/>
                </a:lnTo>
                <a:lnTo>
                  <a:pt x="1976" y="406613"/>
                </a:lnTo>
                <a:lnTo>
                  <a:pt x="17461" y="450678"/>
                </a:lnTo>
                <a:lnTo>
                  <a:pt x="47593" y="493082"/>
                </a:lnTo>
                <a:lnTo>
                  <a:pt x="91500" y="533536"/>
                </a:lnTo>
                <a:lnTo>
                  <a:pt x="148306" y="571752"/>
                </a:lnTo>
                <a:lnTo>
                  <a:pt x="217139" y="607442"/>
                </a:lnTo>
                <a:lnTo>
                  <a:pt x="255793" y="624249"/>
                </a:lnTo>
                <a:lnTo>
                  <a:pt x="297125" y="640318"/>
                </a:lnTo>
                <a:lnTo>
                  <a:pt x="341028" y="655610"/>
                </a:lnTo>
                <a:lnTo>
                  <a:pt x="387391" y="670091"/>
                </a:lnTo>
                <a:lnTo>
                  <a:pt x="436105" y="683724"/>
                </a:lnTo>
                <a:lnTo>
                  <a:pt x="487062" y="696474"/>
                </a:lnTo>
                <a:lnTo>
                  <a:pt x="540151" y="708304"/>
                </a:lnTo>
                <a:lnTo>
                  <a:pt x="595265" y="719178"/>
                </a:lnTo>
                <a:lnTo>
                  <a:pt x="652293" y="729060"/>
                </a:lnTo>
                <a:lnTo>
                  <a:pt x="711126" y="737915"/>
                </a:lnTo>
                <a:lnTo>
                  <a:pt x="771655" y="745706"/>
                </a:lnTo>
                <a:lnTo>
                  <a:pt x="833772" y="752397"/>
                </a:lnTo>
                <a:lnTo>
                  <a:pt x="897366" y="757952"/>
                </a:lnTo>
                <a:lnTo>
                  <a:pt x="962328" y="762336"/>
                </a:lnTo>
                <a:lnTo>
                  <a:pt x="1028550" y="765512"/>
                </a:lnTo>
                <a:lnTo>
                  <a:pt x="1095923" y="767444"/>
                </a:lnTo>
                <a:lnTo>
                  <a:pt x="1164336" y="768096"/>
                </a:lnTo>
                <a:lnTo>
                  <a:pt x="1232748" y="767444"/>
                </a:lnTo>
                <a:lnTo>
                  <a:pt x="1300121" y="765512"/>
                </a:lnTo>
                <a:lnTo>
                  <a:pt x="1366343" y="762336"/>
                </a:lnTo>
                <a:lnTo>
                  <a:pt x="1431305" y="757952"/>
                </a:lnTo>
                <a:lnTo>
                  <a:pt x="1494899" y="752397"/>
                </a:lnTo>
                <a:lnTo>
                  <a:pt x="1557016" y="745706"/>
                </a:lnTo>
                <a:lnTo>
                  <a:pt x="1617545" y="737915"/>
                </a:lnTo>
                <a:lnTo>
                  <a:pt x="1676378" y="729060"/>
                </a:lnTo>
                <a:lnTo>
                  <a:pt x="1733406" y="719178"/>
                </a:lnTo>
                <a:lnTo>
                  <a:pt x="1788520" y="708304"/>
                </a:lnTo>
                <a:lnTo>
                  <a:pt x="1841609" y="696474"/>
                </a:lnTo>
                <a:lnTo>
                  <a:pt x="1892566" y="683724"/>
                </a:lnTo>
                <a:lnTo>
                  <a:pt x="1941280" y="670091"/>
                </a:lnTo>
                <a:lnTo>
                  <a:pt x="1987643" y="655610"/>
                </a:lnTo>
                <a:lnTo>
                  <a:pt x="2031546" y="640318"/>
                </a:lnTo>
                <a:lnTo>
                  <a:pt x="2072878" y="624249"/>
                </a:lnTo>
                <a:lnTo>
                  <a:pt x="2111532" y="607442"/>
                </a:lnTo>
                <a:lnTo>
                  <a:pt x="2147397" y="589931"/>
                </a:lnTo>
                <a:lnTo>
                  <a:pt x="2210326" y="552942"/>
                </a:lnTo>
                <a:lnTo>
                  <a:pt x="2260792" y="513571"/>
                </a:lnTo>
                <a:lnTo>
                  <a:pt x="2297920" y="472106"/>
                </a:lnTo>
                <a:lnTo>
                  <a:pt x="2320838" y="428835"/>
                </a:lnTo>
                <a:lnTo>
                  <a:pt x="2328672" y="384048"/>
                </a:lnTo>
                <a:lnTo>
                  <a:pt x="2326695" y="361482"/>
                </a:lnTo>
                <a:lnTo>
                  <a:pt x="2311210" y="317417"/>
                </a:lnTo>
                <a:lnTo>
                  <a:pt x="2281078" y="275013"/>
                </a:lnTo>
                <a:lnTo>
                  <a:pt x="2237171" y="234559"/>
                </a:lnTo>
                <a:lnTo>
                  <a:pt x="2180365" y="196343"/>
                </a:lnTo>
                <a:lnTo>
                  <a:pt x="2111532" y="160653"/>
                </a:lnTo>
                <a:lnTo>
                  <a:pt x="2072878" y="143846"/>
                </a:lnTo>
                <a:lnTo>
                  <a:pt x="2031546" y="127777"/>
                </a:lnTo>
                <a:lnTo>
                  <a:pt x="1987643" y="112485"/>
                </a:lnTo>
                <a:lnTo>
                  <a:pt x="1941280" y="98004"/>
                </a:lnTo>
                <a:lnTo>
                  <a:pt x="1892566" y="84371"/>
                </a:lnTo>
                <a:lnTo>
                  <a:pt x="1841609" y="71621"/>
                </a:lnTo>
                <a:lnTo>
                  <a:pt x="1788520" y="59791"/>
                </a:lnTo>
                <a:lnTo>
                  <a:pt x="1733406" y="48917"/>
                </a:lnTo>
                <a:lnTo>
                  <a:pt x="1676378" y="39035"/>
                </a:lnTo>
                <a:lnTo>
                  <a:pt x="1617545" y="30180"/>
                </a:lnTo>
                <a:lnTo>
                  <a:pt x="1557016" y="22389"/>
                </a:lnTo>
                <a:lnTo>
                  <a:pt x="1494899" y="15698"/>
                </a:lnTo>
                <a:lnTo>
                  <a:pt x="1431305" y="10143"/>
                </a:lnTo>
                <a:lnTo>
                  <a:pt x="1366343" y="5759"/>
                </a:lnTo>
                <a:lnTo>
                  <a:pt x="1300121" y="2583"/>
                </a:lnTo>
                <a:lnTo>
                  <a:pt x="1232748" y="651"/>
                </a:lnTo>
                <a:lnTo>
                  <a:pt x="116433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233671" y="1319783"/>
            <a:ext cx="2329180" cy="768350"/>
          </a:xfrm>
          <a:custGeom>
            <a:avLst/>
            <a:gdLst/>
            <a:ahLst/>
            <a:cxnLst/>
            <a:rect l="l" t="t" r="r" b="b"/>
            <a:pathLst>
              <a:path w="2329179" h="768350">
                <a:moveTo>
                  <a:pt x="0" y="384048"/>
                </a:moveTo>
                <a:lnTo>
                  <a:pt x="7833" y="339260"/>
                </a:lnTo>
                <a:lnTo>
                  <a:pt x="30751" y="295989"/>
                </a:lnTo>
                <a:lnTo>
                  <a:pt x="67879" y="254524"/>
                </a:lnTo>
                <a:lnTo>
                  <a:pt x="118345" y="215153"/>
                </a:lnTo>
                <a:lnTo>
                  <a:pt x="181274" y="178164"/>
                </a:lnTo>
                <a:lnTo>
                  <a:pt x="217139" y="160653"/>
                </a:lnTo>
                <a:lnTo>
                  <a:pt x="255793" y="143846"/>
                </a:lnTo>
                <a:lnTo>
                  <a:pt x="297125" y="127777"/>
                </a:lnTo>
                <a:lnTo>
                  <a:pt x="341028" y="112485"/>
                </a:lnTo>
                <a:lnTo>
                  <a:pt x="387391" y="98004"/>
                </a:lnTo>
                <a:lnTo>
                  <a:pt x="436105" y="84371"/>
                </a:lnTo>
                <a:lnTo>
                  <a:pt x="487062" y="71621"/>
                </a:lnTo>
                <a:lnTo>
                  <a:pt x="540151" y="59791"/>
                </a:lnTo>
                <a:lnTo>
                  <a:pt x="595265" y="48917"/>
                </a:lnTo>
                <a:lnTo>
                  <a:pt x="652293" y="39035"/>
                </a:lnTo>
                <a:lnTo>
                  <a:pt x="711126" y="30180"/>
                </a:lnTo>
                <a:lnTo>
                  <a:pt x="771655" y="22389"/>
                </a:lnTo>
                <a:lnTo>
                  <a:pt x="833772" y="15698"/>
                </a:lnTo>
                <a:lnTo>
                  <a:pt x="897366" y="10143"/>
                </a:lnTo>
                <a:lnTo>
                  <a:pt x="962328" y="5759"/>
                </a:lnTo>
                <a:lnTo>
                  <a:pt x="1028550" y="2583"/>
                </a:lnTo>
                <a:lnTo>
                  <a:pt x="1095923" y="651"/>
                </a:lnTo>
                <a:lnTo>
                  <a:pt x="1164336" y="0"/>
                </a:lnTo>
                <a:lnTo>
                  <a:pt x="1232748" y="651"/>
                </a:lnTo>
                <a:lnTo>
                  <a:pt x="1300121" y="2583"/>
                </a:lnTo>
                <a:lnTo>
                  <a:pt x="1366343" y="5759"/>
                </a:lnTo>
                <a:lnTo>
                  <a:pt x="1431305" y="10143"/>
                </a:lnTo>
                <a:lnTo>
                  <a:pt x="1494899" y="15698"/>
                </a:lnTo>
                <a:lnTo>
                  <a:pt x="1557016" y="22389"/>
                </a:lnTo>
                <a:lnTo>
                  <a:pt x="1617545" y="30180"/>
                </a:lnTo>
                <a:lnTo>
                  <a:pt x="1676378" y="39035"/>
                </a:lnTo>
                <a:lnTo>
                  <a:pt x="1733406" y="48917"/>
                </a:lnTo>
                <a:lnTo>
                  <a:pt x="1788520" y="59791"/>
                </a:lnTo>
                <a:lnTo>
                  <a:pt x="1841609" y="71621"/>
                </a:lnTo>
                <a:lnTo>
                  <a:pt x="1892566" y="84371"/>
                </a:lnTo>
                <a:lnTo>
                  <a:pt x="1941280" y="98004"/>
                </a:lnTo>
                <a:lnTo>
                  <a:pt x="1987643" y="112485"/>
                </a:lnTo>
                <a:lnTo>
                  <a:pt x="2031546" y="127777"/>
                </a:lnTo>
                <a:lnTo>
                  <a:pt x="2072878" y="143846"/>
                </a:lnTo>
                <a:lnTo>
                  <a:pt x="2111532" y="160653"/>
                </a:lnTo>
                <a:lnTo>
                  <a:pt x="2147397" y="178164"/>
                </a:lnTo>
                <a:lnTo>
                  <a:pt x="2210326" y="215153"/>
                </a:lnTo>
                <a:lnTo>
                  <a:pt x="2260792" y="254524"/>
                </a:lnTo>
                <a:lnTo>
                  <a:pt x="2297920" y="295989"/>
                </a:lnTo>
                <a:lnTo>
                  <a:pt x="2320838" y="339260"/>
                </a:lnTo>
                <a:lnTo>
                  <a:pt x="2328672" y="384048"/>
                </a:lnTo>
                <a:lnTo>
                  <a:pt x="2326695" y="406613"/>
                </a:lnTo>
                <a:lnTo>
                  <a:pt x="2311210" y="450678"/>
                </a:lnTo>
                <a:lnTo>
                  <a:pt x="2281078" y="493082"/>
                </a:lnTo>
                <a:lnTo>
                  <a:pt x="2237171" y="533536"/>
                </a:lnTo>
                <a:lnTo>
                  <a:pt x="2180365" y="571752"/>
                </a:lnTo>
                <a:lnTo>
                  <a:pt x="2111532" y="607442"/>
                </a:lnTo>
                <a:lnTo>
                  <a:pt x="2072878" y="624249"/>
                </a:lnTo>
                <a:lnTo>
                  <a:pt x="2031546" y="640318"/>
                </a:lnTo>
                <a:lnTo>
                  <a:pt x="1987643" y="655610"/>
                </a:lnTo>
                <a:lnTo>
                  <a:pt x="1941280" y="670091"/>
                </a:lnTo>
                <a:lnTo>
                  <a:pt x="1892566" y="683724"/>
                </a:lnTo>
                <a:lnTo>
                  <a:pt x="1841609" y="696474"/>
                </a:lnTo>
                <a:lnTo>
                  <a:pt x="1788520" y="708304"/>
                </a:lnTo>
                <a:lnTo>
                  <a:pt x="1733406" y="719178"/>
                </a:lnTo>
                <a:lnTo>
                  <a:pt x="1676378" y="729060"/>
                </a:lnTo>
                <a:lnTo>
                  <a:pt x="1617545" y="737915"/>
                </a:lnTo>
                <a:lnTo>
                  <a:pt x="1557016" y="745706"/>
                </a:lnTo>
                <a:lnTo>
                  <a:pt x="1494899" y="752397"/>
                </a:lnTo>
                <a:lnTo>
                  <a:pt x="1431305" y="757952"/>
                </a:lnTo>
                <a:lnTo>
                  <a:pt x="1366343" y="762336"/>
                </a:lnTo>
                <a:lnTo>
                  <a:pt x="1300121" y="765512"/>
                </a:lnTo>
                <a:lnTo>
                  <a:pt x="1232748" y="767444"/>
                </a:lnTo>
                <a:lnTo>
                  <a:pt x="1164336" y="768096"/>
                </a:lnTo>
                <a:lnTo>
                  <a:pt x="1095923" y="767444"/>
                </a:lnTo>
                <a:lnTo>
                  <a:pt x="1028550" y="765512"/>
                </a:lnTo>
                <a:lnTo>
                  <a:pt x="962328" y="762336"/>
                </a:lnTo>
                <a:lnTo>
                  <a:pt x="897366" y="757952"/>
                </a:lnTo>
                <a:lnTo>
                  <a:pt x="833772" y="752397"/>
                </a:lnTo>
                <a:lnTo>
                  <a:pt x="771655" y="745706"/>
                </a:lnTo>
                <a:lnTo>
                  <a:pt x="711126" y="737915"/>
                </a:lnTo>
                <a:lnTo>
                  <a:pt x="652293" y="729060"/>
                </a:lnTo>
                <a:lnTo>
                  <a:pt x="595265" y="719178"/>
                </a:lnTo>
                <a:lnTo>
                  <a:pt x="540151" y="708304"/>
                </a:lnTo>
                <a:lnTo>
                  <a:pt x="487062" y="696474"/>
                </a:lnTo>
                <a:lnTo>
                  <a:pt x="436105" y="683724"/>
                </a:lnTo>
                <a:lnTo>
                  <a:pt x="387391" y="670091"/>
                </a:lnTo>
                <a:lnTo>
                  <a:pt x="341028" y="655610"/>
                </a:lnTo>
                <a:lnTo>
                  <a:pt x="297125" y="640318"/>
                </a:lnTo>
                <a:lnTo>
                  <a:pt x="255793" y="624249"/>
                </a:lnTo>
                <a:lnTo>
                  <a:pt x="217139" y="607442"/>
                </a:lnTo>
                <a:lnTo>
                  <a:pt x="181274" y="589931"/>
                </a:lnTo>
                <a:lnTo>
                  <a:pt x="118345" y="552942"/>
                </a:lnTo>
                <a:lnTo>
                  <a:pt x="67879" y="513571"/>
                </a:lnTo>
                <a:lnTo>
                  <a:pt x="30751" y="472106"/>
                </a:lnTo>
                <a:lnTo>
                  <a:pt x="7833" y="428835"/>
                </a:lnTo>
                <a:lnTo>
                  <a:pt x="0" y="38404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4715093" y="1455792"/>
            <a:ext cx="136271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Data storage  server;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DBMS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25896" y="2868167"/>
            <a:ext cx="2740660" cy="1042669"/>
          </a:xfrm>
          <a:custGeom>
            <a:avLst/>
            <a:gdLst/>
            <a:ahLst/>
            <a:cxnLst/>
            <a:rect l="l" t="t" r="r" b="b"/>
            <a:pathLst>
              <a:path w="2740659" h="1042670">
                <a:moveTo>
                  <a:pt x="1370076" y="0"/>
                </a:moveTo>
                <a:lnTo>
                  <a:pt x="1301694" y="637"/>
                </a:lnTo>
                <a:lnTo>
                  <a:pt x="1234181" y="2531"/>
                </a:lnTo>
                <a:lnTo>
                  <a:pt x="1167614" y="5651"/>
                </a:lnTo>
                <a:lnTo>
                  <a:pt x="1102072" y="9966"/>
                </a:lnTo>
                <a:lnTo>
                  <a:pt x="1037634" y="15448"/>
                </a:lnTo>
                <a:lnTo>
                  <a:pt x="974377" y="22067"/>
                </a:lnTo>
                <a:lnTo>
                  <a:pt x="912381" y="29792"/>
                </a:lnTo>
                <a:lnTo>
                  <a:pt x="851723" y="38593"/>
                </a:lnTo>
                <a:lnTo>
                  <a:pt x="792483" y="48441"/>
                </a:lnTo>
                <a:lnTo>
                  <a:pt x="734739" y="59307"/>
                </a:lnTo>
                <a:lnTo>
                  <a:pt x="678569" y="71159"/>
                </a:lnTo>
                <a:lnTo>
                  <a:pt x="624052" y="83969"/>
                </a:lnTo>
                <a:lnTo>
                  <a:pt x="571266" y="97706"/>
                </a:lnTo>
                <a:lnTo>
                  <a:pt x="520290" y="112340"/>
                </a:lnTo>
                <a:lnTo>
                  <a:pt x="471202" y="127842"/>
                </a:lnTo>
                <a:lnTo>
                  <a:pt x="424081" y="144182"/>
                </a:lnTo>
                <a:lnTo>
                  <a:pt x="379006" y="161330"/>
                </a:lnTo>
                <a:lnTo>
                  <a:pt x="336054" y="179256"/>
                </a:lnTo>
                <a:lnTo>
                  <a:pt x="295304" y="197930"/>
                </a:lnTo>
                <a:lnTo>
                  <a:pt x="256835" y="217322"/>
                </a:lnTo>
                <a:lnTo>
                  <a:pt x="220726" y="237403"/>
                </a:lnTo>
                <a:lnTo>
                  <a:pt x="187054" y="258143"/>
                </a:lnTo>
                <a:lnTo>
                  <a:pt x="127337" y="301478"/>
                </a:lnTo>
                <a:lnTo>
                  <a:pt x="78313" y="347090"/>
                </a:lnTo>
                <a:lnTo>
                  <a:pt x="40609" y="394739"/>
                </a:lnTo>
                <a:lnTo>
                  <a:pt x="14854" y="444187"/>
                </a:lnTo>
                <a:lnTo>
                  <a:pt x="1676" y="495194"/>
                </a:lnTo>
                <a:lnTo>
                  <a:pt x="0" y="521208"/>
                </a:lnTo>
                <a:lnTo>
                  <a:pt x="1676" y="547221"/>
                </a:lnTo>
                <a:lnTo>
                  <a:pt x="14854" y="598228"/>
                </a:lnTo>
                <a:lnTo>
                  <a:pt x="40609" y="647676"/>
                </a:lnTo>
                <a:lnTo>
                  <a:pt x="78313" y="695325"/>
                </a:lnTo>
                <a:lnTo>
                  <a:pt x="127337" y="740937"/>
                </a:lnTo>
                <a:lnTo>
                  <a:pt x="187054" y="784272"/>
                </a:lnTo>
                <a:lnTo>
                  <a:pt x="220726" y="805012"/>
                </a:lnTo>
                <a:lnTo>
                  <a:pt x="256835" y="825093"/>
                </a:lnTo>
                <a:lnTo>
                  <a:pt x="295304" y="844485"/>
                </a:lnTo>
                <a:lnTo>
                  <a:pt x="336054" y="863159"/>
                </a:lnTo>
                <a:lnTo>
                  <a:pt x="379006" y="881085"/>
                </a:lnTo>
                <a:lnTo>
                  <a:pt x="424081" y="898233"/>
                </a:lnTo>
                <a:lnTo>
                  <a:pt x="471202" y="914573"/>
                </a:lnTo>
                <a:lnTo>
                  <a:pt x="520290" y="930075"/>
                </a:lnTo>
                <a:lnTo>
                  <a:pt x="571266" y="944709"/>
                </a:lnTo>
                <a:lnTo>
                  <a:pt x="624052" y="958446"/>
                </a:lnTo>
                <a:lnTo>
                  <a:pt x="678569" y="971256"/>
                </a:lnTo>
                <a:lnTo>
                  <a:pt x="734739" y="983108"/>
                </a:lnTo>
                <a:lnTo>
                  <a:pt x="792483" y="993974"/>
                </a:lnTo>
                <a:lnTo>
                  <a:pt x="851723" y="1003822"/>
                </a:lnTo>
                <a:lnTo>
                  <a:pt x="912381" y="1012623"/>
                </a:lnTo>
                <a:lnTo>
                  <a:pt x="974377" y="1020348"/>
                </a:lnTo>
                <a:lnTo>
                  <a:pt x="1037634" y="1026967"/>
                </a:lnTo>
                <a:lnTo>
                  <a:pt x="1102072" y="1032449"/>
                </a:lnTo>
                <a:lnTo>
                  <a:pt x="1167614" y="1036764"/>
                </a:lnTo>
                <a:lnTo>
                  <a:pt x="1234181" y="1039884"/>
                </a:lnTo>
                <a:lnTo>
                  <a:pt x="1301694" y="1041778"/>
                </a:lnTo>
                <a:lnTo>
                  <a:pt x="1370076" y="1042416"/>
                </a:lnTo>
                <a:lnTo>
                  <a:pt x="1438456" y="1041778"/>
                </a:lnTo>
                <a:lnTo>
                  <a:pt x="1505968" y="1039884"/>
                </a:lnTo>
                <a:lnTo>
                  <a:pt x="1572534" y="1036764"/>
                </a:lnTo>
                <a:lnTo>
                  <a:pt x="1638075" y="1032449"/>
                </a:lnTo>
                <a:lnTo>
                  <a:pt x="1702513" y="1026967"/>
                </a:lnTo>
                <a:lnTo>
                  <a:pt x="1765769" y="1020348"/>
                </a:lnTo>
                <a:lnTo>
                  <a:pt x="1827765" y="1012623"/>
                </a:lnTo>
                <a:lnTo>
                  <a:pt x="1888422" y="1003822"/>
                </a:lnTo>
                <a:lnTo>
                  <a:pt x="1947662" y="993974"/>
                </a:lnTo>
                <a:lnTo>
                  <a:pt x="2005406" y="983108"/>
                </a:lnTo>
                <a:lnTo>
                  <a:pt x="2061576" y="971256"/>
                </a:lnTo>
                <a:lnTo>
                  <a:pt x="2116094" y="958446"/>
                </a:lnTo>
                <a:lnTo>
                  <a:pt x="2168879" y="944709"/>
                </a:lnTo>
                <a:lnTo>
                  <a:pt x="2219856" y="930075"/>
                </a:lnTo>
                <a:lnTo>
                  <a:pt x="2268944" y="914573"/>
                </a:lnTo>
                <a:lnTo>
                  <a:pt x="2316065" y="898233"/>
                </a:lnTo>
                <a:lnTo>
                  <a:pt x="2361141" y="881085"/>
                </a:lnTo>
                <a:lnTo>
                  <a:pt x="2404093" y="863159"/>
                </a:lnTo>
                <a:lnTo>
                  <a:pt x="2444843" y="844485"/>
                </a:lnTo>
                <a:lnTo>
                  <a:pt x="2483312" y="825093"/>
                </a:lnTo>
                <a:lnTo>
                  <a:pt x="2519422" y="805012"/>
                </a:lnTo>
                <a:lnTo>
                  <a:pt x="2553095" y="784272"/>
                </a:lnTo>
                <a:lnTo>
                  <a:pt x="2612812" y="740937"/>
                </a:lnTo>
                <a:lnTo>
                  <a:pt x="2661837" y="695325"/>
                </a:lnTo>
                <a:lnTo>
                  <a:pt x="2699541" y="647676"/>
                </a:lnTo>
                <a:lnTo>
                  <a:pt x="2725296" y="598228"/>
                </a:lnTo>
                <a:lnTo>
                  <a:pt x="2738475" y="547221"/>
                </a:lnTo>
                <a:lnTo>
                  <a:pt x="2740152" y="521208"/>
                </a:lnTo>
                <a:lnTo>
                  <a:pt x="2738475" y="495194"/>
                </a:lnTo>
                <a:lnTo>
                  <a:pt x="2725296" y="444187"/>
                </a:lnTo>
                <a:lnTo>
                  <a:pt x="2699541" y="394739"/>
                </a:lnTo>
                <a:lnTo>
                  <a:pt x="2661837" y="347090"/>
                </a:lnTo>
                <a:lnTo>
                  <a:pt x="2612812" y="301478"/>
                </a:lnTo>
                <a:lnTo>
                  <a:pt x="2553095" y="258143"/>
                </a:lnTo>
                <a:lnTo>
                  <a:pt x="2519422" y="237403"/>
                </a:lnTo>
                <a:lnTo>
                  <a:pt x="2483312" y="217322"/>
                </a:lnTo>
                <a:lnTo>
                  <a:pt x="2444843" y="197930"/>
                </a:lnTo>
                <a:lnTo>
                  <a:pt x="2404093" y="179256"/>
                </a:lnTo>
                <a:lnTo>
                  <a:pt x="2361141" y="161330"/>
                </a:lnTo>
                <a:lnTo>
                  <a:pt x="2316065" y="144182"/>
                </a:lnTo>
                <a:lnTo>
                  <a:pt x="2268944" y="127842"/>
                </a:lnTo>
                <a:lnTo>
                  <a:pt x="2219856" y="112340"/>
                </a:lnTo>
                <a:lnTo>
                  <a:pt x="2168879" y="97706"/>
                </a:lnTo>
                <a:lnTo>
                  <a:pt x="2116094" y="83969"/>
                </a:lnTo>
                <a:lnTo>
                  <a:pt x="2061576" y="71159"/>
                </a:lnTo>
                <a:lnTo>
                  <a:pt x="2005406" y="59307"/>
                </a:lnTo>
                <a:lnTo>
                  <a:pt x="1947662" y="48441"/>
                </a:lnTo>
                <a:lnTo>
                  <a:pt x="1888422" y="38593"/>
                </a:lnTo>
                <a:lnTo>
                  <a:pt x="1827765" y="29792"/>
                </a:lnTo>
                <a:lnTo>
                  <a:pt x="1765769" y="22067"/>
                </a:lnTo>
                <a:lnTo>
                  <a:pt x="1702513" y="15448"/>
                </a:lnTo>
                <a:lnTo>
                  <a:pt x="1638075" y="9966"/>
                </a:lnTo>
                <a:lnTo>
                  <a:pt x="1572534" y="5651"/>
                </a:lnTo>
                <a:lnTo>
                  <a:pt x="1505968" y="2531"/>
                </a:lnTo>
                <a:lnTo>
                  <a:pt x="1438456" y="637"/>
                </a:lnTo>
                <a:lnTo>
                  <a:pt x="137007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025896" y="2868167"/>
            <a:ext cx="2740660" cy="1042669"/>
          </a:xfrm>
          <a:custGeom>
            <a:avLst/>
            <a:gdLst/>
            <a:ahLst/>
            <a:cxnLst/>
            <a:rect l="l" t="t" r="r" b="b"/>
            <a:pathLst>
              <a:path w="2740659" h="1042670">
                <a:moveTo>
                  <a:pt x="0" y="521208"/>
                </a:moveTo>
                <a:lnTo>
                  <a:pt x="6654" y="469510"/>
                </a:lnTo>
                <a:lnTo>
                  <a:pt x="26199" y="419253"/>
                </a:lnTo>
                <a:lnTo>
                  <a:pt x="58007" y="370675"/>
                </a:lnTo>
                <a:lnTo>
                  <a:pt x="101449" y="324014"/>
                </a:lnTo>
                <a:lnTo>
                  <a:pt x="155898" y="279511"/>
                </a:lnTo>
                <a:lnTo>
                  <a:pt x="220726" y="237403"/>
                </a:lnTo>
                <a:lnTo>
                  <a:pt x="256835" y="217322"/>
                </a:lnTo>
                <a:lnTo>
                  <a:pt x="295304" y="197930"/>
                </a:lnTo>
                <a:lnTo>
                  <a:pt x="336054" y="179256"/>
                </a:lnTo>
                <a:lnTo>
                  <a:pt x="379006" y="161330"/>
                </a:lnTo>
                <a:lnTo>
                  <a:pt x="424081" y="144182"/>
                </a:lnTo>
                <a:lnTo>
                  <a:pt x="471202" y="127842"/>
                </a:lnTo>
                <a:lnTo>
                  <a:pt x="520290" y="112340"/>
                </a:lnTo>
                <a:lnTo>
                  <a:pt x="571266" y="97706"/>
                </a:lnTo>
                <a:lnTo>
                  <a:pt x="624052" y="83969"/>
                </a:lnTo>
                <a:lnTo>
                  <a:pt x="678569" y="71159"/>
                </a:lnTo>
                <a:lnTo>
                  <a:pt x="734739" y="59307"/>
                </a:lnTo>
                <a:lnTo>
                  <a:pt x="792483" y="48441"/>
                </a:lnTo>
                <a:lnTo>
                  <a:pt x="851723" y="38593"/>
                </a:lnTo>
                <a:lnTo>
                  <a:pt x="912381" y="29792"/>
                </a:lnTo>
                <a:lnTo>
                  <a:pt x="974377" y="22067"/>
                </a:lnTo>
                <a:lnTo>
                  <a:pt x="1037634" y="15448"/>
                </a:lnTo>
                <a:lnTo>
                  <a:pt x="1102072" y="9966"/>
                </a:lnTo>
                <a:lnTo>
                  <a:pt x="1167614" y="5651"/>
                </a:lnTo>
                <a:lnTo>
                  <a:pt x="1234181" y="2531"/>
                </a:lnTo>
                <a:lnTo>
                  <a:pt x="1301694" y="637"/>
                </a:lnTo>
                <a:lnTo>
                  <a:pt x="1370076" y="0"/>
                </a:lnTo>
                <a:lnTo>
                  <a:pt x="1438456" y="637"/>
                </a:lnTo>
                <a:lnTo>
                  <a:pt x="1505968" y="2531"/>
                </a:lnTo>
                <a:lnTo>
                  <a:pt x="1572534" y="5651"/>
                </a:lnTo>
                <a:lnTo>
                  <a:pt x="1638075" y="9966"/>
                </a:lnTo>
                <a:lnTo>
                  <a:pt x="1702513" y="15448"/>
                </a:lnTo>
                <a:lnTo>
                  <a:pt x="1765769" y="22067"/>
                </a:lnTo>
                <a:lnTo>
                  <a:pt x="1827765" y="29792"/>
                </a:lnTo>
                <a:lnTo>
                  <a:pt x="1888422" y="38593"/>
                </a:lnTo>
                <a:lnTo>
                  <a:pt x="1947662" y="48441"/>
                </a:lnTo>
                <a:lnTo>
                  <a:pt x="2005406" y="59307"/>
                </a:lnTo>
                <a:lnTo>
                  <a:pt x="2061576" y="71159"/>
                </a:lnTo>
                <a:lnTo>
                  <a:pt x="2116094" y="83969"/>
                </a:lnTo>
                <a:lnTo>
                  <a:pt x="2168879" y="97706"/>
                </a:lnTo>
                <a:lnTo>
                  <a:pt x="2219856" y="112340"/>
                </a:lnTo>
                <a:lnTo>
                  <a:pt x="2268944" y="127842"/>
                </a:lnTo>
                <a:lnTo>
                  <a:pt x="2316065" y="144182"/>
                </a:lnTo>
                <a:lnTo>
                  <a:pt x="2361141" y="161330"/>
                </a:lnTo>
                <a:lnTo>
                  <a:pt x="2404093" y="179256"/>
                </a:lnTo>
                <a:lnTo>
                  <a:pt x="2444843" y="197930"/>
                </a:lnTo>
                <a:lnTo>
                  <a:pt x="2483312" y="217322"/>
                </a:lnTo>
                <a:lnTo>
                  <a:pt x="2519422" y="237403"/>
                </a:lnTo>
                <a:lnTo>
                  <a:pt x="2553095" y="258143"/>
                </a:lnTo>
                <a:lnTo>
                  <a:pt x="2612812" y="301478"/>
                </a:lnTo>
                <a:lnTo>
                  <a:pt x="2661837" y="347090"/>
                </a:lnTo>
                <a:lnTo>
                  <a:pt x="2699541" y="394739"/>
                </a:lnTo>
                <a:lnTo>
                  <a:pt x="2725296" y="444187"/>
                </a:lnTo>
                <a:lnTo>
                  <a:pt x="2738475" y="495194"/>
                </a:lnTo>
                <a:lnTo>
                  <a:pt x="2740152" y="521208"/>
                </a:lnTo>
                <a:lnTo>
                  <a:pt x="2738475" y="547221"/>
                </a:lnTo>
                <a:lnTo>
                  <a:pt x="2725296" y="598228"/>
                </a:lnTo>
                <a:lnTo>
                  <a:pt x="2699541" y="647676"/>
                </a:lnTo>
                <a:lnTo>
                  <a:pt x="2661837" y="695325"/>
                </a:lnTo>
                <a:lnTo>
                  <a:pt x="2612812" y="740937"/>
                </a:lnTo>
                <a:lnTo>
                  <a:pt x="2553095" y="784272"/>
                </a:lnTo>
                <a:lnTo>
                  <a:pt x="2519422" y="805012"/>
                </a:lnTo>
                <a:lnTo>
                  <a:pt x="2483312" y="825093"/>
                </a:lnTo>
                <a:lnTo>
                  <a:pt x="2444843" y="844485"/>
                </a:lnTo>
                <a:lnTo>
                  <a:pt x="2404093" y="863159"/>
                </a:lnTo>
                <a:lnTo>
                  <a:pt x="2361141" y="881085"/>
                </a:lnTo>
                <a:lnTo>
                  <a:pt x="2316065" y="898233"/>
                </a:lnTo>
                <a:lnTo>
                  <a:pt x="2268944" y="914573"/>
                </a:lnTo>
                <a:lnTo>
                  <a:pt x="2219856" y="930075"/>
                </a:lnTo>
                <a:lnTo>
                  <a:pt x="2168879" y="944709"/>
                </a:lnTo>
                <a:lnTo>
                  <a:pt x="2116094" y="958446"/>
                </a:lnTo>
                <a:lnTo>
                  <a:pt x="2061576" y="971256"/>
                </a:lnTo>
                <a:lnTo>
                  <a:pt x="2005406" y="983108"/>
                </a:lnTo>
                <a:lnTo>
                  <a:pt x="1947662" y="993974"/>
                </a:lnTo>
                <a:lnTo>
                  <a:pt x="1888422" y="1003822"/>
                </a:lnTo>
                <a:lnTo>
                  <a:pt x="1827765" y="1012623"/>
                </a:lnTo>
                <a:lnTo>
                  <a:pt x="1765769" y="1020348"/>
                </a:lnTo>
                <a:lnTo>
                  <a:pt x="1702513" y="1026967"/>
                </a:lnTo>
                <a:lnTo>
                  <a:pt x="1638075" y="1032449"/>
                </a:lnTo>
                <a:lnTo>
                  <a:pt x="1572534" y="1036764"/>
                </a:lnTo>
                <a:lnTo>
                  <a:pt x="1505968" y="1039884"/>
                </a:lnTo>
                <a:lnTo>
                  <a:pt x="1438456" y="1041778"/>
                </a:lnTo>
                <a:lnTo>
                  <a:pt x="1370076" y="1042416"/>
                </a:lnTo>
                <a:lnTo>
                  <a:pt x="1301694" y="1041778"/>
                </a:lnTo>
                <a:lnTo>
                  <a:pt x="1234181" y="1039884"/>
                </a:lnTo>
                <a:lnTo>
                  <a:pt x="1167614" y="1036764"/>
                </a:lnTo>
                <a:lnTo>
                  <a:pt x="1102072" y="1032449"/>
                </a:lnTo>
                <a:lnTo>
                  <a:pt x="1037634" y="1026967"/>
                </a:lnTo>
                <a:lnTo>
                  <a:pt x="974377" y="1020348"/>
                </a:lnTo>
                <a:lnTo>
                  <a:pt x="912381" y="1012623"/>
                </a:lnTo>
                <a:lnTo>
                  <a:pt x="851723" y="1003822"/>
                </a:lnTo>
                <a:lnTo>
                  <a:pt x="792483" y="993974"/>
                </a:lnTo>
                <a:lnTo>
                  <a:pt x="734739" y="983108"/>
                </a:lnTo>
                <a:lnTo>
                  <a:pt x="678569" y="971256"/>
                </a:lnTo>
                <a:lnTo>
                  <a:pt x="624052" y="958446"/>
                </a:lnTo>
                <a:lnTo>
                  <a:pt x="571266" y="944709"/>
                </a:lnTo>
                <a:lnTo>
                  <a:pt x="520290" y="930075"/>
                </a:lnTo>
                <a:lnTo>
                  <a:pt x="471202" y="914573"/>
                </a:lnTo>
                <a:lnTo>
                  <a:pt x="424081" y="898233"/>
                </a:lnTo>
                <a:lnTo>
                  <a:pt x="379006" y="881085"/>
                </a:lnTo>
                <a:lnTo>
                  <a:pt x="336054" y="863159"/>
                </a:lnTo>
                <a:lnTo>
                  <a:pt x="295304" y="844485"/>
                </a:lnTo>
                <a:lnTo>
                  <a:pt x="256835" y="825093"/>
                </a:lnTo>
                <a:lnTo>
                  <a:pt x="220726" y="805012"/>
                </a:lnTo>
                <a:lnTo>
                  <a:pt x="187054" y="784272"/>
                </a:lnTo>
                <a:lnTo>
                  <a:pt x="127337" y="740937"/>
                </a:lnTo>
                <a:lnTo>
                  <a:pt x="78313" y="695325"/>
                </a:lnTo>
                <a:lnTo>
                  <a:pt x="40609" y="647676"/>
                </a:lnTo>
                <a:lnTo>
                  <a:pt x="14854" y="598228"/>
                </a:lnTo>
                <a:lnTo>
                  <a:pt x="1676" y="547221"/>
                </a:lnTo>
                <a:lnTo>
                  <a:pt x="0" y="52120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6624655" y="2835549"/>
            <a:ext cx="1543050" cy="111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Hospital,  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eh</a:t>
            </a:r>
            <a:r>
              <a:rPr sz="1800" b="1" spc="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bilitation  </a:t>
            </a:r>
            <a:r>
              <a:rPr sz="1800" b="1" spc="-15" dirty="0">
                <a:latin typeface="Arial"/>
                <a:cs typeface="Arial"/>
              </a:rPr>
              <a:t>center, </a:t>
            </a:r>
            <a:r>
              <a:rPr sz="1800" b="1" dirty="0">
                <a:latin typeface="Arial"/>
                <a:cs typeface="Arial"/>
              </a:rPr>
              <a:t>or  Clinicians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50007" y="3081527"/>
            <a:ext cx="1963420" cy="542925"/>
          </a:xfrm>
          <a:custGeom>
            <a:avLst/>
            <a:gdLst/>
            <a:ahLst/>
            <a:cxnLst/>
            <a:rect l="l" t="t" r="r" b="b"/>
            <a:pathLst>
              <a:path w="1963420" h="542925">
                <a:moveTo>
                  <a:pt x="981456" y="0"/>
                </a:moveTo>
                <a:lnTo>
                  <a:pt x="911363" y="681"/>
                </a:lnTo>
                <a:lnTo>
                  <a:pt x="842601" y="2693"/>
                </a:lnTo>
                <a:lnTo>
                  <a:pt x="775336" y="5992"/>
                </a:lnTo>
                <a:lnTo>
                  <a:pt x="709732" y="10530"/>
                </a:lnTo>
                <a:lnTo>
                  <a:pt x="645957" y="16262"/>
                </a:lnTo>
                <a:lnTo>
                  <a:pt x="584177" y="23142"/>
                </a:lnTo>
                <a:lnTo>
                  <a:pt x="524558" y="31124"/>
                </a:lnTo>
                <a:lnTo>
                  <a:pt x="467265" y="40163"/>
                </a:lnTo>
                <a:lnTo>
                  <a:pt x="412464" y="50212"/>
                </a:lnTo>
                <a:lnTo>
                  <a:pt x="360323" y="61225"/>
                </a:lnTo>
                <a:lnTo>
                  <a:pt x="311006" y="73156"/>
                </a:lnTo>
                <a:lnTo>
                  <a:pt x="264681" y="85961"/>
                </a:lnTo>
                <a:lnTo>
                  <a:pt x="221512" y="99592"/>
                </a:lnTo>
                <a:lnTo>
                  <a:pt x="181667" y="114003"/>
                </a:lnTo>
                <a:lnTo>
                  <a:pt x="145310" y="129150"/>
                </a:lnTo>
                <a:lnTo>
                  <a:pt x="83730" y="161464"/>
                </a:lnTo>
                <a:lnTo>
                  <a:pt x="38099" y="196168"/>
                </a:lnTo>
                <a:lnTo>
                  <a:pt x="9746" y="232892"/>
                </a:lnTo>
                <a:lnTo>
                  <a:pt x="0" y="271272"/>
                </a:lnTo>
                <a:lnTo>
                  <a:pt x="2464" y="290645"/>
                </a:lnTo>
                <a:lnTo>
                  <a:pt x="21679" y="328243"/>
                </a:lnTo>
                <a:lnTo>
                  <a:pt x="58837" y="364003"/>
                </a:lnTo>
                <a:lnTo>
                  <a:pt x="112609" y="397557"/>
                </a:lnTo>
                <a:lnTo>
                  <a:pt x="181667" y="428540"/>
                </a:lnTo>
                <a:lnTo>
                  <a:pt x="221512" y="442951"/>
                </a:lnTo>
                <a:lnTo>
                  <a:pt x="264681" y="456582"/>
                </a:lnTo>
                <a:lnTo>
                  <a:pt x="311006" y="469387"/>
                </a:lnTo>
                <a:lnTo>
                  <a:pt x="360323" y="481318"/>
                </a:lnTo>
                <a:lnTo>
                  <a:pt x="412464" y="492331"/>
                </a:lnTo>
                <a:lnTo>
                  <a:pt x="467265" y="502380"/>
                </a:lnTo>
                <a:lnTo>
                  <a:pt x="524558" y="511419"/>
                </a:lnTo>
                <a:lnTo>
                  <a:pt x="584177" y="519401"/>
                </a:lnTo>
                <a:lnTo>
                  <a:pt x="645957" y="526281"/>
                </a:lnTo>
                <a:lnTo>
                  <a:pt x="709732" y="532013"/>
                </a:lnTo>
                <a:lnTo>
                  <a:pt x="775336" y="536551"/>
                </a:lnTo>
                <a:lnTo>
                  <a:pt x="842601" y="539850"/>
                </a:lnTo>
                <a:lnTo>
                  <a:pt x="911363" y="541862"/>
                </a:lnTo>
                <a:lnTo>
                  <a:pt x="981456" y="542544"/>
                </a:lnTo>
                <a:lnTo>
                  <a:pt x="1051548" y="541862"/>
                </a:lnTo>
                <a:lnTo>
                  <a:pt x="1120310" y="539850"/>
                </a:lnTo>
                <a:lnTo>
                  <a:pt x="1187575" y="536551"/>
                </a:lnTo>
                <a:lnTo>
                  <a:pt x="1253179" y="532013"/>
                </a:lnTo>
                <a:lnTo>
                  <a:pt x="1316954" y="526281"/>
                </a:lnTo>
                <a:lnTo>
                  <a:pt x="1378734" y="519401"/>
                </a:lnTo>
                <a:lnTo>
                  <a:pt x="1438353" y="511419"/>
                </a:lnTo>
                <a:lnTo>
                  <a:pt x="1495646" y="502380"/>
                </a:lnTo>
                <a:lnTo>
                  <a:pt x="1550447" y="492331"/>
                </a:lnTo>
                <a:lnTo>
                  <a:pt x="1602588" y="481318"/>
                </a:lnTo>
                <a:lnTo>
                  <a:pt x="1651905" y="469387"/>
                </a:lnTo>
                <a:lnTo>
                  <a:pt x="1698230" y="456582"/>
                </a:lnTo>
                <a:lnTo>
                  <a:pt x="1741399" y="442951"/>
                </a:lnTo>
                <a:lnTo>
                  <a:pt x="1781244" y="428540"/>
                </a:lnTo>
                <a:lnTo>
                  <a:pt x="1817601" y="413393"/>
                </a:lnTo>
                <a:lnTo>
                  <a:pt x="1879181" y="381079"/>
                </a:lnTo>
                <a:lnTo>
                  <a:pt x="1924812" y="346375"/>
                </a:lnTo>
                <a:lnTo>
                  <a:pt x="1953165" y="309651"/>
                </a:lnTo>
                <a:lnTo>
                  <a:pt x="1962912" y="271272"/>
                </a:lnTo>
                <a:lnTo>
                  <a:pt x="1960447" y="251898"/>
                </a:lnTo>
                <a:lnTo>
                  <a:pt x="1941232" y="214300"/>
                </a:lnTo>
                <a:lnTo>
                  <a:pt x="1904074" y="178540"/>
                </a:lnTo>
                <a:lnTo>
                  <a:pt x="1850302" y="144986"/>
                </a:lnTo>
                <a:lnTo>
                  <a:pt x="1781244" y="114003"/>
                </a:lnTo>
                <a:lnTo>
                  <a:pt x="1741399" y="99592"/>
                </a:lnTo>
                <a:lnTo>
                  <a:pt x="1698230" y="85961"/>
                </a:lnTo>
                <a:lnTo>
                  <a:pt x="1651905" y="73156"/>
                </a:lnTo>
                <a:lnTo>
                  <a:pt x="1602588" y="61225"/>
                </a:lnTo>
                <a:lnTo>
                  <a:pt x="1550447" y="50212"/>
                </a:lnTo>
                <a:lnTo>
                  <a:pt x="1495646" y="40163"/>
                </a:lnTo>
                <a:lnTo>
                  <a:pt x="1438353" y="31124"/>
                </a:lnTo>
                <a:lnTo>
                  <a:pt x="1378734" y="23142"/>
                </a:lnTo>
                <a:lnTo>
                  <a:pt x="1316954" y="16262"/>
                </a:lnTo>
                <a:lnTo>
                  <a:pt x="1253179" y="10530"/>
                </a:lnTo>
                <a:lnTo>
                  <a:pt x="1187575" y="5992"/>
                </a:lnTo>
                <a:lnTo>
                  <a:pt x="1120310" y="2693"/>
                </a:lnTo>
                <a:lnTo>
                  <a:pt x="1051548" y="681"/>
                </a:lnTo>
                <a:lnTo>
                  <a:pt x="98145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2350007" y="3081527"/>
            <a:ext cx="1963420" cy="542925"/>
          </a:xfrm>
          <a:custGeom>
            <a:avLst/>
            <a:gdLst/>
            <a:ahLst/>
            <a:cxnLst/>
            <a:rect l="l" t="t" r="r" b="b"/>
            <a:pathLst>
              <a:path w="1963420" h="542925">
                <a:moveTo>
                  <a:pt x="0" y="271272"/>
                </a:moveTo>
                <a:lnTo>
                  <a:pt x="9746" y="232892"/>
                </a:lnTo>
                <a:lnTo>
                  <a:pt x="38099" y="196168"/>
                </a:lnTo>
                <a:lnTo>
                  <a:pt x="83730" y="161464"/>
                </a:lnTo>
                <a:lnTo>
                  <a:pt x="145310" y="129150"/>
                </a:lnTo>
                <a:lnTo>
                  <a:pt x="181667" y="114003"/>
                </a:lnTo>
                <a:lnTo>
                  <a:pt x="221512" y="99592"/>
                </a:lnTo>
                <a:lnTo>
                  <a:pt x="264681" y="85961"/>
                </a:lnTo>
                <a:lnTo>
                  <a:pt x="311006" y="73156"/>
                </a:lnTo>
                <a:lnTo>
                  <a:pt x="360323" y="61225"/>
                </a:lnTo>
                <a:lnTo>
                  <a:pt x="412464" y="50212"/>
                </a:lnTo>
                <a:lnTo>
                  <a:pt x="467265" y="40163"/>
                </a:lnTo>
                <a:lnTo>
                  <a:pt x="524558" y="31124"/>
                </a:lnTo>
                <a:lnTo>
                  <a:pt x="584177" y="23142"/>
                </a:lnTo>
                <a:lnTo>
                  <a:pt x="645957" y="16262"/>
                </a:lnTo>
                <a:lnTo>
                  <a:pt x="709732" y="10530"/>
                </a:lnTo>
                <a:lnTo>
                  <a:pt x="775336" y="5992"/>
                </a:lnTo>
                <a:lnTo>
                  <a:pt x="842601" y="2693"/>
                </a:lnTo>
                <a:lnTo>
                  <a:pt x="911363" y="681"/>
                </a:lnTo>
                <a:lnTo>
                  <a:pt x="981456" y="0"/>
                </a:lnTo>
                <a:lnTo>
                  <a:pt x="1051548" y="681"/>
                </a:lnTo>
                <a:lnTo>
                  <a:pt x="1120310" y="2693"/>
                </a:lnTo>
                <a:lnTo>
                  <a:pt x="1187575" y="5992"/>
                </a:lnTo>
                <a:lnTo>
                  <a:pt x="1253179" y="10530"/>
                </a:lnTo>
                <a:lnTo>
                  <a:pt x="1316954" y="16262"/>
                </a:lnTo>
                <a:lnTo>
                  <a:pt x="1378734" y="23142"/>
                </a:lnTo>
                <a:lnTo>
                  <a:pt x="1438353" y="31124"/>
                </a:lnTo>
                <a:lnTo>
                  <a:pt x="1495646" y="40163"/>
                </a:lnTo>
                <a:lnTo>
                  <a:pt x="1550447" y="50212"/>
                </a:lnTo>
                <a:lnTo>
                  <a:pt x="1602588" y="61225"/>
                </a:lnTo>
                <a:lnTo>
                  <a:pt x="1651905" y="73156"/>
                </a:lnTo>
                <a:lnTo>
                  <a:pt x="1698230" y="85961"/>
                </a:lnTo>
                <a:lnTo>
                  <a:pt x="1741399" y="99592"/>
                </a:lnTo>
                <a:lnTo>
                  <a:pt x="1781244" y="114003"/>
                </a:lnTo>
                <a:lnTo>
                  <a:pt x="1817601" y="129150"/>
                </a:lnTo>
                <a:lnTo>
                  <a:pt x="1879181" y="161464"/>
                </a:lnTo>
                <a:lnTo>
                  <a:pt x="1924812" y="196168"/>
                </a:lnTo>
                <a:lnTo>
                  <a:pt x="1953165" y="232892"/>
                </a:lnTo>
                <a:lnTo>
                  <a:pt x="1962912" y="271272"/>
                </a:lnTo>
                <a:lnTo>
                  <a:pt x="1960447" y="290645"/>
                </a:lnTo>
                <a:lnTo>
                  <a:pt x="1941232" y="328243"/>
                </a:lnTo>
                <a:lnTo>
                  <a:pt x="1904074" y="364003"/>
                </a:lnTo>
                <a:lnTo>
                  <a:pt x="1850302" y="397557"/>
                </a:lnTo>
                <a:lnTo>
                  <a:pt x="1781244" y="428540"/>
                </a:lnTo>
                <a:lnTo>
                  <a:pt x="1741399" y="442951"/>
                </a:lnTo>
                <a:lnTo>
                  <a:pt x="1698230" y="456582"/>
                </a:lnTo>
                <a:lnTo>
                  <a:pt x="1651905" y="469387"/>
                </a:lnTo>
                <a:lnTo>
                  <a:pt x="1602588" y="481318"/>
                </a:lnTo>
                <a:lnTo>
                  <a:pt x="1550447" y="492331"/>
                </a:lnTo>
                <a:lnTo>
                  <a:pt x="1495646" y="502380"/>
                </a:lnTo>
                <a:lnTo>
                  <a:pt x="1438353" y="511419"/>
                </a:lnTo>
                <a:lnTo>
                  <a:pt x="1378734" y="519401"/>
                </a:lnTo>
                <a:lnTo>
                  <a:pt x="1316954" y="526281"/>
                </a:lnTo>
                <a:lnTo>
                  <a:pt x="1253179" y="532013"/>
                </a:lnTo>
                <a:lnTo>
                  <a:pt x="1187575" y="536551"/>
                </a:lnTo>
                <a:lnTo>
                  <a:pt x="1120310" y="539850"/>
                </a:lnTo>
                <a:lnTo>
                  <a:pt x="1051548" y="541862"/>
                </a:lnTo>
                <a:lnTo>
                  <a:pt x="981456" y="542544"/>
                </a:lnTo>
                <a:lnTo>
                  <a:pt x="911363" y="541862"/>
                </a:lnTo>
                <a:lnTo>
                  <a:pt x="842601" y="539850"/>
                </a:lnTo>
                <a:lnTo>
                  <a:pt x="775336" y="536551"/>
                </a:lnTo>
                <a:lnTo>
                  <a:pt x="709732" y="532013"/>
                </a:lnTo>
                <a:lnTo>
                  <a:pt x="645957" y="526281"/>
                </a:lnTo>
                <a:lnTo>
                  <a:pt x="584177" y="519401"/>
                </a:lnTo>
                <a:lnTo>
                  <a:pt x="524558" y="511419"/>
                </a:lnTo>
                <a:lnTo>
                  <a:pt x="467265" y="502380"/>
                </a:lnTo>
                <a:lnTo>
                  <a:pt x="412464" y="492331"/>
                </a:lnTo>
                <a:lnTo>
                  <a:pt x="360323" y="481318"/>
                </a:lnTo>
                <a:lnTo>
                  <a:pt x="311006" y="469387"/>
                </a:lnTo>
                <a:lnTo>
                  <a:pt x="264681" y="456582"/>
                </a:lnTo>
                <a:lnTo>
                  <a:pt x="221512" y="442951"/>
                </a:lnTo>
                <a:lnTo>
                  <a:pt x="181667" y="428540"/>
                </a:lnTo>
                <a:lnTo>
                  <a:pt x="145310" y="413393"/>
                </a:lnTo>
                <a:lnTo>
                  <a:pt x="83730" y="381079"/>
                </a:lnTo>
                <a:lnTo>
                  <a:pt x="38099" y="346375"/>
                </a:lnTo>
                <a:lnTo>
                  <a:pt x="9746" y="309651"/>
                </a:lnTo>
                <a:lnTo>
                  <a:pt x="0" y="27127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2850702" y="3210458"/>
            <a:ext cx="97345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5" dirty="0">
                <a:latin typeface="Arial"/>
                <a:cs typeface="Arial"/>
              </a:rPr>
              <a:t>e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48455" y="2020373"/>
            <a:ext cx="871855" cy="1050925"/>
          </a:xfrm>
          <a:custGeom>
            <a:avLst/>
            <a:gdLst/>
            <a:ahLst/>
            <a:cxnLst/>
            <a:rect l="l" t="t" r="r" b="b"/>
            <a:pathLst>
              <a:path w="871854" h="1050925">
                <a:moveTo>
                  <a:pt x="0" y="1050785"/>
                </a:moveTo>
                <a:lnTo>
                  <a:pt x="87156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4412842" y="2020369"/>
            <a:ext cx="107314" cy="116839"/>
          </a:xfrm>
          <a:custGeom>
            <a:avLst/>
            <a:gdLst/>
            <a:ahLst/>
            <a:cxnLst/>
            <a:rect l="l" t="t" r="r" b="b"/>
            <a:pathLst>
              <a:path w="107314" h="116839">
                <a:moveTo>
                  <a:pt x="68427" y="116357"/>
                </a:moveTo>
                <a:lnTo>
                  <a:pt x="107175" y="0"/>
                </a:lnTo>
                <a:lnTo>
                  <a:pt x="0" y="596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829329" y="1993393"/>
            <a:ext cx="904875" cy="1090930"/>
          </a:xfrm>
          <a:custGeom>
            <a:avLst/>
            <a:gdLst/>
            <a:ahLst/>
            <a:cxnLst/>
            <a:rect l="l" t="t" r="r" b="b"/>
            <a:pathLst>
              <a:path w="904875" h="1090930">
                <a:moveTo>
                  <a:pt x="0" y="1090942"/>
                </a:moveTo>
                <a:lnTo>
                  <a:pt x="9048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829333" y="2967984"/>
            <a:ext cx="107314" cy="116839"/>
          </a:xfrm>
          <a:custGeom>
            <a:avLst/>
            <a:gdLst/>
            <a:ahLst/>
            <a:cxnLst/>
            <a:rect l="l" t="t" r="r" b="b"/>
            <a:pathLst>
              <a:path w="107314" h="116839">
                <a:moveTo>
                  <a:pt x="38760" y="0"/>
                </a:moveTo>
                <a:lnTo>
                  <a:pt x="0" y="116357"/>
                </a:lnTo>
                <a:lnTo>
                  <a:pt x="107188" y="5675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5727191" y="1996439"/>
            <a:ext cx="869315" cy="947419"/>
          </a:xfrm>
          <a:custGeom>
            <a:avLst/>
            <a:gdLst/>
            <a:ahLst/>
            <a:cxnLst/>
            <a:rect l="l" t="t" r="r" b="b"/>
            <a:pathLst>
              <a:path w="869315" h="947419">
                <a:moveTo>
                  <a:pt x="0" y="0"/>
                </a:moveTo>
                <a:lnTo>
                  <a:pt x="868807" y="94684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6485969" y="2829010"/>
            <a:ext cx="110489" cy="114300"/>
          </a:xfrm>
          <a:custGeom>
            <a:avLst/>
            <a:gdLst/>
            <a:ahLst/>
            <a:cxnLst/>
            <a:rect l="l" t="t" r="r" b="b"/>
            <a:pathLst>
              <a:path w="110490" h="114300">
                <a:moveTo>
                  <a:pt x="65506" y="0"/>
                </a:moveTo>
                <a:lnTo>
                  <a:pt x="110020" y="114274"/>
                </a:lnTo>
                <a:lnTo>
                  <a:pt x="0" y="6009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5610819" y="2095291"/>
            <a:ext cx="876300" cy="944880"/>
          </a:xfrm>
          <a:custGeom>
            <a:avLst/>
            <a:gdLst/>
            <a:ahLst/>
            <a:cxnLst/>
            <a:rect l="l" t="t" r="r" b="b"/>
            <a:pathLst>
              <a:path w="876300" h="944880">
                <a:moveTo>
                  <a:pt x="0" y="0"/>
                </a:moveTo>
                <a:lnTo>
                  <a:pt x="875931" y="94443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5610825" y="2095286"/>
            <a:ext cx="110489" cy="114300"/>
          </a:xfrm>
          <a:custGeom>
            <a:avLst/>
            <a:gdLst/>
            <a:ahLst/>
            <a:cxnLst/>
            <a:rect l="l" t="t" r="r" b="b"/>
            <a:pathLst>
              <a:path w="110489" h="114300">
                <a:moveTo>
                  <a:pt x="45135" y="114033"/>
                </a:moveTo>
                <a:lnTo>
                  <a:pt x="0" y="0"/>
                </a:lnTo>
                <a:lnTo>
                  <a:pt x="110312" y="5358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233671" y="3258311"/>
            <a:ext cx="1974850" cy="0"/>
          </a:xfrm>
          <a:custGeom>
            <a:avLst/>
            <a:gdLst/>
            <a:ahLst/>
            <a:cxnLst/>
            <a:rect l="l" t="t" r="r" b="b"/>
            <a:pathLst>
              <a:path w="1974850">
                <a:moveTo>
                  <a:pt x="0" y="0"/>
                </a:moveTo>
                <a:lnTo>
                  <a:pt x="197432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093702" y="3213855"/>
            <a:ext cx="114300" cy="88900"/>
          </a:xfrm>
          <a:custGeom>
            <a:avLst/>
            <a:gdLst/>
            <a:ahLst/>
            <a:cxnLst/>
            <a:rect l="l" t="t" r="r" b="b"/>
            <a:pathLst>
              <a:path w="114300" h="88900">
                <a:moveTo>
                  <a:pt x="0" y="0"/>
                </a:moveTo>
                <a:lnTo>
                  <a:pt x="114300" y="44450"/>
                </a:lnTo>
                <a:lnTo>
                  <a:pt x="0" y="889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4277867" y="3410711"/>
            <a:ext cx="1964689" cy="0"/>
          </a:xfrm>
          <a:custGeom>
            <a:avLst/>
            <a:gdLst/>
            <a:ahLst/>
            <a:cxnLst/>
            <a:rect l="l" t="t" r="r" b="b"/>
            <a:pathLst>
              <a:path w="1964689">
                <a:moveTo>
                  <a:pt x="0" y="0"/>
                </a:moveTo>
                <a:lnTo>
                  <a:pt x="196430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4277869" y="3366254"/>
            <a:ext cx="114300" cy="88900"/>
          </a:xfrm>
          <a:custGeom>
            <a:avLst/>
            <a:gdLst/>
            <a:ahLst/>
            <a:cxnLst/>
            <a:rect l="l" t="t" r="r" b="b"/>
            <a:pathLst>
              <a:path w="114300" h="88900">
                <a:moveTo>
                  <a:pt x="114300" y="88900"/>
                </a:moveTo>
                <a:lnTo>
                  <a:pt x="0" y="44450"/>
                </a:lnTo>
                <a:lnTo>
                  <a:pt x="114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3691128" y="2453640"/>
            <a:ext cx="938783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3741416" y="2483929"/>
            <a:ext cx="837480" cy="411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3741414" y="2484036"/>
            <a:ext cx="837565" cy="411480"/>
          </a:xfrm>
          <a:custGeom>
            <a:avLst/>
            <a:gdLst/>
            <a:ahLst/>
            <a:cxnLst/>
            <a:rect l="l" t="t" r="r" b="b"/>
            <a:pathLst>
              <a:path w="837564" h="411480">
                <a:moveTo>
                  <a:pt x="75675" y="135433"/>
                </a:moveTo>
                <a:lnTo>
                  <a:pt x="101212" y="70643"/>
                </a:lnTo>
                <a:lnTo>
                  <a:pt x="138694" y="48303"/>
                </a:lnTo>
                <a:lnTo>
                  <a:pt x="187842" y="36894"/>
                </a:lnTo>
                <a:lnTo>
                  <a:pt x="209652" y="36144"/>
                </a:lnTo>
                <a:lnTo>
                  <a:pt x="231200" y="37800"/>
                </a:lnTo>
                <a:lnTo>
                  <a:pt x="252043" y="41807"/>
                </a:lnTo>
                <a:lnTo>
                  <a:pt x="271738" y="48108"/>
                </a:lnTo>
                <a:lnTo>
                  <a:pt x="297815" y="26867"/>
                </a:lnTo>
                <a:lnTo>
                  <a:pt x="332830" y="14393"/>
                </a:lnTo>
                <a:lnTo>
                  <a:pt x="372281" y="11611"/>
                </a:lnTo>
                <a:lnTo>
                  <a:pt x="411667" y="19444"/>
                </a:lnTo>
                <a:lnTo>
                  <a:pt x="418147" y="21952"/>
                </a:lnTo>
                <a:lnTo>
                  <a:pt x="424330" y="24764"/>
                </a:lnTo>
                <a:lnTo>
                  <a:pt x="430192" y="27868"/>
                </a:lnTo>
                <a:lnTo>
                  <a:pt x="435708" y="31255"/>
                </a:lnTo>
                <a:lnTo>
                  <a:pt x="456380" y="13515"/>
                </a:lnTo>
                <a:lnTo>
                  <a:pt x="484641" y="2825"/>
                </a:lnTo>
                <a:lnTo>
                  <a:pt x="516836" y="0"/>
                </a:lnTo>
                <a:lnTo>
                  <a:pt x="549309" y="5855"/>
                </a:lnTo>
                <a:lnTo>
                  <a:pt x="557707" y="9068"/>
                </a:lnTo>
                <a:lnTo>
                  <a:pt x="565480" y="12888"/>
                </a:lnTo>
                <a:lnTo>
                  <a:pt x="572551" y="17274"/>
                </a:lnTo>
                <a:lnTo>
                  <a:pt x="578849" y="22187"/>
                </a:lnTo>
                <a:lnTo>
                  <a:pt x="608217" y="6727"/>
                </a:lnTo>
                <a:lnTo>
                  <a:pt x="642991" y="201"/>
                </a:lnTo>
                <a:lnTo>
                  <a:pt x="678898" y="2842"/>
                </a:lnTo>
                <a:lnTo>
                  <a:pt x="711666" y="14885"/>
                </a:lnTo>
                <a:lnTo>
                  <a:pt x="723132" y="22596"/>
                </a:lnTo>
                <a:lnTo>
                  <a:pt x="732378" y="31438"/>
                </a:lnTo>
                <a:lnTo>
                  <a:pt x="739221" y="41201"/>
                </a:lnTo>
                <a:lnTo>
                  <a:pt x="743480" y="51677"/>
                </a:lnTo>
                <a:lnTo>
                  <a:pt x="780207" y="64010"/>
                </a:lnTo>
                <a:lnTo>
                  <a:pt x="806116" y="84119"/>
                </a:lnTo>
                <a:lnTo>
                  <a:pt x="818871" y="109266"/>
                </a:lnTo>
                <a:lnTo>
                  <a:pt x="816136" y="136716"/>
                </a:lnTo>
                <a:lnTo>
                  <a:pt x="814879" y="139815"/>
                </a:lnTo>
                <a:lnTo>
                  <a:pt x="813291" y="142863"/>
                </a:lnTo>
                <a:lnTo>
                  <a:pt x="811399" y="145809"/>
                </a:lnTo>
                <a:lnTo>
                  <a:pt x="834374" y="177125"/>
                </a:lnTo>
                <a:lnTo>
                  <a:pt x="821508" y="242661"/>
                </a:lnTo>
                <a:lnTo>
                  <a:pt x="787218" y="268961"/>
                </a:lnTo>
                <a:lnTo>
                  <a:pt x="742275" y="283938"/>
                </a:lnTo>
                <a:lnTo>
                  <a:pt x="725750" y="286246"/>
                </a:lnTo>
                <a:lnTo>
                  <a:pt x="716580" y="315363"/>
                </a:lnTo>
                <a:lnTo>
                  <a:pt x="692238" y="339052"/>
                </a:lnTo>
                <a:lnTo>
                  <a:pt x="656367" y="354922"/>
                </a:lnTo>
                <a:lnTo>
                  <a:pt x="612606" y="360579"/>
                </a:lnTo>
                <a:lnTo>
                  <a:pt x="597197" y="359783"/>
                </a:lnTo>
                <a:lnTo>
                  <a:pt x="582163" y="357594"/>
                </a:lnTo>
                <a:lnTo>
                  <a:pt x="567716" y="354053"/>
                </a:lnTo>
                <a:lnTo>
                  <a:pt x="554072" y="349200"/>
                </a:lnTo>
                <a:lnTo>
                  <a:pt x="529440" y="379906"/>
                </a:lnTo>
                <a:lnTo>
                  <a:pt x="490500" y="401160"/>
                </a:lnTo>
                <a:lnTo>
                  <a:pt x="442510" y="411077"/>
                </a:lnTo>
                <a:lnTo>
                  <a:pt x="390724" y="407772"/>
                </a:lnTo>
                <a:lnTo>
                  <a:pt x="369760" y="402164"/>
                </a:lnTo>
                <a:lnTo>
                  <a:pt x="350680" y="394293"/>
                </a:lnTo>
                <a:lnTo>
                  <a:pt x="333883" y="384357"/>
                </a:lnTo>
                <a:lnTo>
                  <a:pt x="319769" y="372555"/>
                </a:lnTo>
                <a:lnTo>
                  <a:pt x="275257" y="384520"/>
                </a:lnTo>
                <a:lnTo>
                  <a:pt x="229060" y="386502"/>
                </a:lnTo>
                <a:lnTo>
                  <a:pt x="184565" y="379067"/>
                </a:lnTo>
                <a:lnTo>
                  <a:pt x="145157" y="362783"/>
                </a:lnTo>
                <a:lnTo>
                  <a:pt x="114220" y="338214"/>
                </a:lnTo>
                <a:lnTo>
                  <a:pt x="112632" y="336411"/>
                </a:lnTo>
                <a:lnTo>
                  <a:pt x="79158" y="334571"/>
                </a:lnTo>
                <a:lnTo>
                  <a:pt x="50339" y="324662"/>
                </a:lnTo>
                <a:lnTo>
                  <a:pt x="29197" y="308273"/>
                </a:lnTo>
                <a:lnTo>
                  <a:pt x="18754" y="286995"/>
                </a:lnTo>
                <a:lnTo>
                  <a:pt x="18618" y="274700"/>
                </a:lnTo>
                <a:lnTo>
                  <a:pt x="22418" y="262814"/>
                </a:lnTo>
                <a:lnTo>
                  <a:pt x="29952" y="251748"/>
                </a:lnTo>
                <a:lnTo>
                  <a:pt x="41017" y="241910"/>
                </a:lnTo>
                <a:lnTo>
                  <a:pt x="16045" y="226928"/>
                </a:lnTo>
                <a:lnTo>
                  <a:pt x="2049" y="207360"/>
                </a:lnTo>
                <a:lnTo>
                  <a:pt x="0" y="185696"/>
                </a:lnTo>
                <a:lnTo>
                  <a:pt x="10867" y="164427"/>
                </a:lnTo>
                <a:lnTo>
                  <a:pt x="22852" y="153790"/>
                </a:lnTo>
                <a:lnTo>
                  <a:pt x="37987" y="145428"/>
                </a:lnTo>
                <a:lnTo>
                  <a:pt x="55585" y="139639"/>
                </a:lnTo>
                <a:lnTo>
                  <a:pt x="74964" y="136716"/>
                </a:lnTo>
                <a:lnTo>
                  <a:pt x="75675" y="13543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783328" y="2724336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19">
                <a:moveTo>
                  <a:pt x="49149" y="7594"/>
                </a:moveTo>
                <a:lnTo>
                  <a:pt x="36318" y="7609"/>
                </a:lnTo>
                <a:lnTo>
                  <a:pt x="23707" y="6326"/>
                </a:lnTo>
                <a:lnTo>
                  <a:pt x="11530" y="377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854334" y="2815014"/>
            <a:ext cx="21590" cy="3810"/>
          </a:xfrm>
          <a:custGeom>
            <a:avLst/>
            <a:gdLst/>
            <a:ahLst/>
            <a:cxnLst/>
            <a:rect l="l" t="t" r="r" b="b"/>
            <a:pathLst>
              <a:path w="21589" h="3810">
                <a:moveTo>
                  <a:pt x="21513" y="0"/>
                </a:moveTo>
                <a:lnTo>
                  <a:pt x="14604" y="1828"/>
                </a:lnTo>
                <a:lnTo>
                  <a:pt x="7378" y="3048"/>
                </a:lnTo>
                <a:lnTo>
                  <a:pt x="0" y="3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4048187" y="2838357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5" h="17144">
                <a:moveTo>
                  <a:pt x="12953" y="16573"/>
                </a:moveTo>
                <a:lnTo>
                  <a:pt x="7759" y="11366"/>
                </a:lnTo>
                <a:lnTo>
                  <a:pt x="3416" y="581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4295570" y="2813592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4">
                <a:moveTo>
                  <a:pt x="5168" y="0"/>
                </a:moveTo>
                <a:lnTo>
                  <a:pt x="4406" y="6172"/>
                </a:lnTo>
                <a:lnTo>
                  <a:pt x="2679" y="12268"/>
                </a:lnTo>
                <a:lnTo>
                  <a:pt x="0" y="1818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4403622" y="2701235"/>
            <a:ext cx="63500" cy="67945"/>
          </a:xfrm>
          <a:custGeom>
            <a:avLst/>
            <a:gdLst/>
            <a:ahLst/>
            <a:cxnLst/>
            <a:rect l="l" t="t" r="r" b="b"/>
            <a:pathLst>
              <a:path w="63500" h="67944">
                <a:moveTo>
                  <a:pt x="0" y="0"/>
                </a:moveTo>
                <a:lnTo>
                  <a:pt x="26310" y="11895"/>
                </a:lnTo>
                <a:lnTo>
                  <a:pt x="46251" y="27897"/>
                </a:lnTo>
                <a:lnTo>
                  <a:pt x="58837" y="46939"/>
                </a:lnTo>
                <a:lnTo>
                  <a:pt x="63080" y="6795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4524323" y="2628845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5">
                <a:moveTo>
                  <a:pt x="28092" y="0"/>
                </a:moveTo>
                <a:lnTo>
                  <a:pt x="22758" y="7154"/>
                </a:lnTo>
                <a:lnTo>
                  <a:pt x="16251" y="13830"/>
                </a:lnTo>
                <a:lnTo>
                  <a:pt x="8641" y="19963"/>
                </a:lnTo>
                <a:lnTo>
                  <a:pt x="0" y="2548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4485016" y="253428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0"/>
                </a:moveTo>
                <a:lnTo>
                  <a:pt x="1066" y="3962"/>
                </a:lnTo>
                <a:lnTo>
                  <a:pt x="1562" y="8000"/>
                </a:lnTo>
                <a:lnTo>
                  <a:pt x="1473" y="1202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4305616" y="2504893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0" y="15341"/>
                </a:moveTo>
                <a:lnTo>
                  <a:pt x="3657" y="9791"/>
                </a:lnTo>
                <a:lnTo>
                  <a:pt x="8509" y="4622"/>
                </a:lnTo>
                <a:lnTo>
                  <a:pt x="1438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4171021" y="2514316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233"/>
                </a:moveTo>
                <a:lnTo>
                  <a:pt x="1485" y="8648"/>
                </a:lnTo>
                <a:lnTo>
                  <a:pt x="3835" y="4203"/>
                </a:lnTo>
                <a:lnTo>
                  <a:pt x="695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4013058" y="2532046"/>
            <a:ext cx="25400" cy="13335"/>
          </a:xfrm>
          <a:custGeom>
            <a:avLst/>
            <a:gdLst/>
            <a:ahLst/>
            <a:cxnLst/>
            <a:rect l="l" t="t" r="r" b="b"/>
            <a:pathLst>
              <a:path w="25400" h="13335">
                <a:moveTo>
                  <a:pt x="0" y="0"/>
                </a:moveTo>
                <a:lnTo>
                  <a:pt x="6735" y="2822"/>
                </a:lnTo>
                <a:lnTo>
                  <a:pt x="13196" y="5911"/>
                </a:lnTo>
                <a:lnTo>
                  <a:pt x="19364" y="9258"/>
                </a:lnTo>
                <a:lnTo>
                  <a:pt x="25222" y="1285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817098" y="2619472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69">
                <a:moveTo>
                  <a:pt x="4394" y="13512"/>
                </a:moveTo>
                <a:lnTo>
                  <a:pt x="2400" y="9093"/>
                </a:lnTo>
                <a:lnTo>
                  <a:pt x="927" y="4572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5562600" y="2392679"/>
            <a:ext cx="1018019" cy="515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5612889" y="2422969"/>
            <a:ext cx="916659" cy="4142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5612893" y="2423083"/>
            <a:ext cx="916940" cy="414655"/>
          </a:xfrm>
          <a:custGeom>
            <a:avLst/>
            <a:gdLst/>
            <a:ahLst/>
            <a:cxnLst/>
            <a:rect l="l" t="t" r="r" b="b"/>
            <a:pathLst>
              <a:path w="916940" h="414655">
                <a:moveTo>
                  <a:pt x="82824" y="136440"/>
                </a:moveTo>
                <a:lnTo>
                  <a:pt x="110777" y="71173"/>
                </a:lnTo>
                <a:lnTo>
                  <a:pt x="151804" y="48670"/>
                </a:lnTo>
                <a:lnTo>
                  <a:pt x="205595" y="37177"/>
                </a:lnTo>
                <a:lnTo>
                  <a:pt x="229472" y="36414"/>
                </a:lnTo>
                <a:lnTo>
                  <a:pt x="253060" y="38083"/>
                </a:lnTo>
                <a:lnTo>
                  <a:pt x="275873" y="42122"/>
                </a:lnTo>
                <a:lnTo>
                  <a:pt x="297429" y="48467"/>
                </a:lnTo>
                <a:lnTo>
                  <a:pt x="325968" y="27067"/>
                </a:lnTo>
                <a:lnTo>
                  <a:pt x="364292" y="14503"/>
                </a:lnTo>
                <a:lnTo>
                  <a:pt x="407473" y="11704"/>
                </a:lnTo>
                <a:lnTo>
                  <a:pt x="450578" y="19600"/>
                </a:lnTo>
                <a:lnTo>
                  <a:pt x="457672" y="22127"/>
                </a:lnTo>
                <a:lnTo>
                  <a:pt x="464441" y="24958"/>
                </a:lnTo>
                <a:lnTo>
                  <a:pt x="470861" y="28082"/>
                </a:lnTo>
                <a:lnTo>
                  <a:pt x="476905" y="31487"/>
                </a:lnTo>
                <a:lnTo>
                  <a:pt x="499527" y="13617"/>
                </a:lnTo>
                <a:lnTo>
                  <a:pt x="530456" y="2847"/>
                </a:lnTo>
                <a:lnTo>
                  <a:pt x="565693" y="0"/>
                </a:lnTo>
                <a:lnTo>
                  <a:pt x="601238" y="5897"/>
                </a:lnTo>
                <a:lnTo>
                  <a:pt x="610428" y="9138"/>
                </a:lnTo>
                <a:lnTo>
                  <a:pt x="618934" y="12988"/>
                </a:lnTo>
                <a:lnTo>
                  <a:pt x="626675" y="17407"/>
                </a:lnTo>
                <a:lnTo>
                  <a:pt x="633572" y="22356"/>
                </a:lnTo>
                <a:lnTo>
                  <a:pt x="665713" y="6784"/>
                </a:lnTo>
                <a:lnTo>
                  <a:pt x="703775" y="210"/>
                </a:lnTo>
                <a:lnTo>
                  <a:pt x="743079" y="2871"/>
                </a:lnTo>
                <a:lnTo>
                  <a:pt x="778949" y="15003"/>
                </a:lnTo>
                <a:lnTo>
                  <a:pt x="791496" y="22767"/>
                </a:lnTo>
                <a:lnTo>
                  <a:pt x="801614" y="31670"/>
                </a:lnTo>
                <a:lnTo>
                  <a:pt x="809105" y="41504"/>
                </a:lnTo>
                <a:lnTo>
                  <a:pt x="813772" y="52061"/>
                </a:lnTo>
                <a:lnTo>
                  <a:pt x="853968" y="64487"/>
                </a:lnTo>
                <a:lnTo>
                  <a:pt x="882324" y="84743"/>
                </a:lnTo>
                <a:lnTo>
                  <a:pt x="896283" y="110074"/>
                </a:lnTo>
                <a:lnTo>
                  <a:pt x="893287" y="137723"/>
                </a:lnTo>
                <a:lnTo>
                  <a:pt x="891916" y="140860"/>
                </a:lnTo>
                <a:lnTo>
                  <a:pt x="890176" y="143920"/>
                </a:lnTo>
                <a:lnTo>
                  <a:pt x="888106" y="146892"/>
                </a:lnTo>
                <a:lnTo>
                  <a:pt x="913251" y="178443"/>
                </a:lnTo>
                <a:lnTo>
                  <a:pt x="899166" y="244460"/>
                </a:lnTo>
                <a:lnTo>
                  <a:pt x="861639" y="270946"/>
                </a:lnTo>
                <a:lnTo>
                  <a:pt x="812449" y="286041"/>
                </a:lnTo>
                <a:lnTo>
                  <a:pt x="794367" y="288370"/>
                </a:lnTo>
                <a:lnTo>
                  <a:pt x="784327" y="317701"/>
                </a:lnTo>
                <a:lnTo>
                  <a:pt x="757684" y="341564"/>
                </a:lnTo>
                <a:lnTo>
                  <a:pt x="718423" y="357550"/>
                </a:lnTo>
                <a:lnTo>
                  <a:pt x="670529" y="363249"/>
                </a:lnTo>
                <a:lnTo>
                  <a:pt x="653658" y="362449"/>
                </a:lnTo>
                <a:lnTo>
                  <a:pt x="637201" y="360246"/>
                </a:lnTo>
                <a:lnTo>
                  <a:pt x="621387" y="356681"/>
                </a:lnTo>
                <a:lnTo>
                  <a:pt x="606445" y="351794"/>
                </a:lnTo>
                <a:lnTo>
                  <a:pt x="579486" y="382722"/>
                </a:lnTo>
                <a:lnTo>
                  <a:pt x="536866" y="404132"/>
                </a:lnTo>
                <a:lnTo>
                  <a:pt x="484339" y="414125"/>
                </a:lnTo>
                <a:lnTo>
                  <a:pt x="427654" y="410798"/>
                </a:lnTo>
                <a:lnTo>
                  <a:pt x="404715" y="405145"/>
                </a:lnTo>
                <a:lnTo>
                  <a:pt x="383833" y="397214"/>
                </a:lnTo>
                <a:lnTo>
                  <a:pt x="365447" y="387204"/>
                </a:lnTo>
                <a:lnTo>
                  <a:pt x="349994" y="375314"/>
                </a:lnTo>
                <a:lnTo>
                  <a:pt x="301277" y="387370"/>
                </a:lnTo>
                <a:lnTo>
                  <a:pt x="250713" y="389368"/>
                </a:lnTo>
                <a:lnTo>
                  <a:pt x="202010" y="381881"/>
                </a:lnTo>
                <a:lnTo>
                  <a:pt x="158874" y="365478"/>
                </a:lnTo>
                <a:lnTo>
                  <a:pt x="125013" y="340732"/>
                </a:lnTo>
                <a:lnTo>
                  <a:pt x="124429" y="340123"/>
                </a:lnTo>
                <a:lnTo>
                  <a:pt x="123845" y="339513"/>
                </a:lnTo>
                <a:lnTo>
                  <a:pt x="123273" y="338904"/>
                </a:lnTo>
                <a:lnTo>
                  <a:pt x="86631" y="337049"/>
                </a:lnTo>
                <a:lnTo>
                  <a:pt x="55089" y="327067"/>
                </a:lnTo>
                <a:lnTo>
                  <a:pt x="31950" y="310561"/>
                </a:lnTo>
                <a:lnTo>
                  <a:pt x="20518" y="289132"/>
                </a:lnTo>
                <a:lnTo>
                  <a:pt x="20366" y="276742"/>
                </a:lnTo>
                <a:lnTo>
                  <a:pt x="24526" y="264766"/>
                </a:lnTo>
                <a:lnTo>
                  <a:pt x="32775" y="253615"/>
                </a:lnTo>
                <a:lnTo>
                  <a:pt x="44889" y="243704"/>
                </a:lnTo>
                <a:lnTo>
                  <a:pt x="17558" y="228613"/>
                </a:lnTo>
                <a:lnTo>
                  <a:pt x="2241" y="208902"/>
                </a:lnTo>
                <a:lnTo>
                  <a:pt x="0" y="187078"/>
                </a:lnTo>
                <a:lnTo>
                  <a:pt x="11894" y="165650"/>
                </a:lnTo>
                <a:lnTo>
                  <a:pt x="25006" y="154932"/>
                </a:lnTo>
                <a:lnTo>
                  <a:pt x="41571" y="146507"/>
                </a:lnTo>
                <a:lnTo>
                  <a:pt x="60836" y="140674"/>
                </a:lnTo>
                <a:lnTo>
                  <a:pt x="82049" y="137736"/>
                </a:lnTo>
                <a:lnTo>
                  <a:pt x="82824" y="1364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5658760" y="2665173"/>
            <a:ext cx="53975" cy="8255"/>
          </a:xfrm>
          <a:custGeom>
            <a:avLst/>
            <a:gdLst/>
            <a:ahLst/>
            <a:cxnLst/>
            <a:rect l="l" t="t" r="r" b="b"/>
            <a:pathLst>
              <a:path w="53975" h="8255">
                <a:moveTo>
                  <a:pt x="53797" y="7645"/>
                </a:moveTo>
                <a:lnTo>
                  <a:pt x="39758" y="7658"/>
                </a:lnTo>
                <a:lnTo>
                  <a:pt x="25955" y="6365"/>
                </a:lnTo>
                <a:lnTo>
                  <a:pt x="12624" y="3802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5736484" y="2756512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3533" y="0"/>
                </a:moveTo>
                <a:lnTo>
                  <a:pt x="15989" y="1854"/>
                </a:lnTo>
                <a:lnTo>
                  <a:pt x="8077" y="3073"/>
                </a:lnTo>
                <a:lnTo>
                  <a:pt x="0" y="365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48650" y="2780032"/>
            <a:ext cx="14604" cy="17145"/>
          </a:xfrm>
          <a:custGeom>
            <a:avLst/>
            <a:gdLst/>
            <a:ahLst/>
            <a:cxnLst/>
            <a:rect l="l" t="t" r="r" b="b"/>
            <a:pathLst>
              <a:path w="14604" h="17144">
                <a:moveTo>
                  <a:pt x="14185" y="16700"/>
                </a:moveTo>
                <a:lnTo>
                  <a:pt x="8509" y="11455"/>
                </a:lnTo>
                <a:lnTo>
                  <a:pt x="3759" y="5854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219427" y="2755089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4">
                <a:moveTo>
                  <a:pt x="5664" y="0"/>
                </a:moveTo>
                <a:lnTo>
                  <a:pt x="4838" y="6210"/>
                </a:lnTo>
                <a:lnTo>
                  <a:pt x="2933" y="12357"/>
                </a:lnTo>
                <a:lnTo>
                  <a:pt x="0" y="1832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337702" y="2641894"/>
            <a:ext cx="69215" cy="68580"/>
          </a:xfrm>
          <a:custGeom>
            <a:avLst/>
            <a:gdLst/>
            <a:ahLst/>
            <a:cxnLst/>
            <a:rect l="l" t="t" r="r" b="b"/>
            <a:pathLst>
              <a:path w="69214" h="68580">
                <a:moveTo>
                  <a:pt x="0" y="0"/>
                </a:moveTo>
                <a:lnTo>
                  <a:pt x="28796" y="11980"/>
                </a:lnTo>
                <a:lnTo>
                  <a:pt x="50626" y="28098"/>
                </a:lnTo>
                <a:lnTo>
                  <a:pt x="64406" y="47284"/>
                </a:lnTo>
                <a:lnTo>
                  <a:pt x="69049" y="684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469820" y="2568971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4" h="26035">
                <a:moveTo>
                  <a:pt x="30746" y="0"/>
                </a:moveTo>
                <a:lnTo>
                  <a:pt x="24906" y="7209"/>
                </a:lnTo>
                <a:lnTo>
                  <a:pt x="17783" y="13933"/>
                </a:lnTo>
                <a:lnTo>
                  <a:pt x="9454" y="20107"/>
                </a:lnTo>
                <a:lnTo>
                  <a:pt x="0" y="2566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426780" y="2473695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0"/>
                </a:moveTo>
                <a:lnTo>
                  <a:pt x="1181" y="4000"/>
                </a:lnTo>
                <a:lnTo>
                  <a:pt x="1727" y="8064"/>
                </a:lnTo>
                <a:lnTo>
                  <a:pt x="1625" y="121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230425" y="2444092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15468"/>
                </a:moveTo>
                <a:lnTo>
                  <a:pt x="4013" y="9867"/>
                </a:lnTo>
                <a:lnTo>
                  <a:pt x="9309" y="4660"/>
                </a:lnTo>
                <a:lnTo>
                  <a:pt x="1574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6083105" y="2453591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0" y="13335"/>
                </a:moveTo>
                <a:lnTo>
                  <a:pt x="1638" y="8712"/>
                </a:lnTo>
                <a:lnTo>
                  <a:pt x="4190" y="4229"/>
                </a:lnTo>
                <a:lnTo>
                  <a:pt x="763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5910207" y="2471460"/>
            <a:ext cx="27940" cy="13335"/>
          </a:xfrm>
          <a:custGeom>
            <a:avLst/>
            <a:gdLst/>
            <a:ahLst/>
            <a:cxnLst/>
            <a:rect l="l" t="t" r="r" b="b"/>
            <a:pathLst>
              <a:path w="27939" h="13335">
                <a:moveTo>
                  <a:pt x="0" y="0"/>
                </a:moveTo>
                <a:lnTo>
                  <a:pt x="7371" y="2841"/>
                </a:lnTo>
                <a:lnTo>
                  <a:pt x="14443" y="5949"/>
                </a:lnTo>
                <a:lnTo>
                  <a:pt x="21195" y="9315"/>
                </a:lnTo>
                <a:lnTo>
                  <a:pt x="27609" y="129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695717" y="2559522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69">
                <a:moveTo>
                  <a:pt x="4826" y="13614"/>
                </a:moveTo>
                <a:lnTo>
                  <a:pt x="2628" y="9169"/>
                </a:lnTo>
                <a:lnTo>
                  <a:pt x="1016" y="461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4696967" y="3084588"/>
            <a:ext cx="966215" cy="551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4747259" y="3114992"/>
            <a:ext cx="864886" cy="450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4747257" y="3115104"/>
            <a:ext cx="865505" cy="450850"/>
          </a:xfrm>
          <a:custGeom>
            <a:avLst/>
            <a:gdLst/>
            <a:ahLst/>
            <a:cxnLst/>
            <a:rect l="l" t="t" r="r" b="b"/>
            <a:pathLst>
              <a:path w="865504" h="450850">
                <a:moveTo>
                  <a:pt x="78149" y="148481"/>
                </a:moveTo>
                <a:lnTo>
                  <a:pt x="81588" y="110453"/>
                </a:lnTo>
                <a:lnTo>
                  <a:pt x="104525" y="77456"/>
                </a:lnTo>
                <a:lnTo>
                  <a:pt x="143234" y="52965"/>
                </a:lnTo>
                <a:lnTo>
                  <a:pt x="193986" y="40455"/>
                </a:lnTo>
                <a:lnTo>
                  <a:pt x="216510" y="39627"/>
                </a:lnTo>
                <a:lnTo>
                  <a:pt x="238764" y="41444"/>
                </a:lnTo>
                <a:lnTo>
                  <a:pt x="260292" y="45839"/>
                </a:lnTo>
                <a:lnTo>
                  <a:pt x="280638" y="52748"/>
                </a:lnTo>
                <a:lnTo>
                  <a:pt x="307567" y="29462"/>
                </a:lnTo>
                <a:lnTo>
                  <a:pt x="343725" y="15788"/>
                </a:lnTo>
                <a:lnTo>
                  <a:pt x="384465" y="12740"/>
                </a:lnTo>
                <a:lnTo>
                  <a:pt x="425138" y="21329"/>
                </a:lnTo>
                <a:lnTo>
                  <a:pt x="431831" y="24079"/>
                </a:lnTo>
                <a:lnTo>
                  <a:pt x="438215" y="27161"/>
                </a:lnTo>
                <a:lnTo>
                  <a:pt x="444268" y="30562"/>
                </a:lnTo>
                <a:lnTo>
                  <a:pt x="449967" y="34270"/>
                </a:lnTo>
                <a:lnTo>
                  <a:pt x="471317" y="14822"/>
                </a:lnTo>
                <a:lnTo>
                  <a:pt x="500502" y="3099"/>
                </a:lnTo>
                <a:lnTo>
                  <a:pt x="533747" y="0"/>
                </a:lnTo>
                <a:lnTo>
                  <a:pt x="567277" y="6419"/>
                </a:lnTo>
                <a:lnTo>
                  <a:pt x="575951" y="9945"/>
                </a:lnTo>
                <a:lnTo>
                  <a:pt x="583977" y="14134"/>
                </a:lnTo>
                <a:lnTo>
                  <a:pt x="591280" y="18942"/>
                </a:lnTo>
                <a:lnTo>
                  <a:pt x="597782" y="24326"/>
                </a:lnTo>
                <a:lnTo>
                  <a:pt x="628115" y="7381"/>
                </a:lnTo>
                <a:lnTo>
                  <a:pt x="664030" y="228"/>
                </a:lnTo>
                <a:lnTo>
                  <a:pt x="701115" y="3123"/>
                </a:lnTo>
                <a:lnTo>
                  <a:pt x="734955" y="16325"/>
                </a:lnTo>
                <a:lnTo>
                  <a:pt x="746796" y="24775"/>
                </a:lnTo>
                <a:lnTo>
                  <a:pt x="756345" y="34467"/>
                </a:lnTo>
                <a:lnTo>
                  <a:pt x="763412" y="45168"/>
                </a:lnTo>
                <a:lnTo>
                  <a:pt x="767810" y="56647"/>
                </a:lnTo>
                <a:lnTo>
                  <a:pt x="805738" y="70175"/>
                </a:lnTo>
                <a:lnTo>
                  <a:pt x="832496" y="92223"/>
                </a:lnTo>
                <a:lnTo>
                  <a:pt x="845668" y="119791"/>
                </a:lnTo>
                <a:lnTo>
                  <a:pt x="842841" y="149878"/>
                </a:lnTo>
                <a:lnTo>
                  <a:pt x="841546" y="153282"/>
                </a:lnTo>
                <a:lnTo>
                  <a:pt x="839908" y="156622"/>
                </a:lnTo>
                <a:lnTo>
                  <a:pt x="837952" y="159860"/>
                </a:lnTo>
                <a:lnTo>
                  <a:pt x="861679" y="194188"/>
                </a:lnTo>
                <a:lnTo>
                  <a:pt x="848392" y="266034"/>
                </a:lnTo>
                <a:lnTo>
                  <a:pt x="812984" y="294861"/>
                </a:lnTo>
                <a:lnTo>
                  <a:pt x="766564" y="311281"/>
                </a:lnTo>
                <a:lnTo>
                  <a:pt x="749496" y="313810"/>
                </a:lnTo>
                <a:lnTo>
                  <a:pt x="740029" y="345737"/>
                </a:lnTo>
                <a:lnTo>
                  <a:pt x="714894" y="371707"/>
                </a:lnTo>
                <a:lnTo>
                  <a:pt x="677850" y="389103"/>
                </a:lnTo>
                <a:lnTo>
                  <a:pt x="632656" y="395305"/>
                </a:lnTo>
                <a:lnTo>
                  <a:pt x="616738" y="394432"/>
                </a:lnTo>
                <a:lnTo>
                  <a:pt x="601211" y="392032"/>
                </a:lnTo>
                <a:lnTo>
                  <a:pt x="586293" y="388151"/>
                </a:lnTo>
                <a:lnTo>
                  <a:pt x="572204" y="382834"/>
                </a:lnTo>
                <a:lnTo>
                  <a:pt x="546767" y="416491"/>
                </a:lnTo>
                <a:lnTo>
                  <a:pt x="506555" y="439790"/>
                </a:lnTo>
                <a:lnTo>
                  <a:pt x="456994" y="450664"/>
                </a:lnTo>
                <a:lnTo>
                  <a:pt x="403510" y="447045"/>
                </a:lnTo>
                <a:lnTo>
                  <a:pt x="381864" y="440893"/>
                </a:lnTo>
                <a:lnTo>
                  <a:pt x="362161" y="432261"/>
                </a:lnTo>
                <a:lnTo>
                  <a:pt x="344812" y="421369"/>
                </a:lnTo>
                <a:lnTo>
                  <a:pt x="330231" y="408437"/>
                </a:lnTo>
                <a:lnTo>
                  <a:pt x="284265" y="421551"/>
                </a:lnTo>
                <a:lnTo>
                  <a:pt x="236557" y="423724"/>
                </a:lnTo>
                <a:lnTo>
                  <a:pt x="190603" y="415575"/>
                </a:lnTo>
                <a:lnTo>
                  <a:pt x="149902" y="397725"/>
                </a:lnTo>
                <a:lnTo>
                  <a:pt x="117951" y="370794"/>
                </a:lnTo>
                <a:lnTo>
                  <a:pt x="117405" y="370134"/>
                </a:lnTo>
                <a:lnTo>
                  <a:pt x="116859" y="369474"/>
                </a:lnTo>
                <a:lnTo>
                  <a:pt x="116325" y="368813"/>
                </a:lnTo>
                <a:lnTo>
                  <a:pt x="81745" y="366792"/>
                </a:lnTo>
                <a:lnTo>
                  <a:pt x="51979" y="355926"/>
                </a:lnTo>
                <a:lnTo>
                  <a:pt x="30145" y="337959"/>
                </a:lnTo>
                <a:lnTo>
                  <a:pt x="19361" y="314635"/>
                </a:lnTo>
                <a:lnTo>
                  <a:pt x="19218" y="301161"/>
                </a:lnTo>
                <a:lnTo>
                  <a:pt x="23144" y="288130"/>
                </a:lnTo>
                <a:lnTo>
                  <a:pt x="30925" y="275995"/>
                </a:lnTo>
                <a:lnTo>
                  <a:pt x="42348" y="265207"/>
                </a:lnTo>
                <a:lnTo>
                  <a:pt x="16563" y="248787"/>
                </a:lnTo>
                <a:lnTo>
                  <a:pt x="2114" y="227334"/>
                </a:lnTo>
                <a:lnTo>
                  <a:pt x="0" y="203583"/>
                </a:lnTo>
                <a:lnTo>
                  <a:pt x="11220" y="180269"/>
                </a:lnTo>
                <a:lnTo>
                  <a:pt x="23599" y="168605"/>
                </a:lnTo>
                <a:lnTo>
                  <a:pt x="39231" y="159436"/>
                </a:lnTo>
                <a:lnTo>
                  <a:pt x="57410" y="153089"/>
                </a:lnTo>
                <a:lnTo>
                  <a:pt x="77425" y="149891"/>
                </a:lnTo>
                <a:lnTo>
                  <a:pt x="78149" y="1484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4790533" y="3378559"/>
            <a:ext cx="50800" cy="8890"/>
          </a:xfrm>
          <a:custGeom>
            <a:avLst/>
            <a:gdLst/>
            <a:ahLst/>
            <a:cxnLst/>
            <a:rect l="l" t="t" r="r" b="b"/>
            <a:pathLst>
              <a:path w="50800" h="8889">
                <a:moveTo>
                  <a:pt x="50761" y="8318"/>
                </a:moveTo>
                <a:lnTo>
                  <a:pt x="37513" y="8331"/>
                </a:lnTo>
                <a:lnTo>
                  <a:pt x="24490" y="6926"/>
                </a:lnTo>
                <a:lnTo>
                  <a:pt x="11912" y="4137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4863876" y="3477949"/>
            <a:ext cx="22225" cy="4445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22199" y="0"/>
                </a:moveTo>
                <a:lnTo>
                  <a:pt x="15074" y="2019"/>
                </a:lnTo>
                <a:lnTo>
                  <a:pt x="7619" y="3352"/>
                </a:lnTo>
                <a:lnTo>
                  <a:pt x="0" y="39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064053" y="3503552"/>
            <a:ext cx="13970" cy="18415"/>
          </a:xfrm>
          <a:custGeom>
            <a:avLst/>
            <a:gdLst/>
            <a:ahLst/>
            <a:cxnLst/>
            <a:rect l="l" t="t" r="r" b="b"/>
            <a:pathLst>
              <a:path w="13970" h="18414">
                <a:moveTo>
                  <a:pt x="13385" y="18160"/>
                </a:moveTo>
                <a:lnTo>
                  <a:pt x="8026" y="12471"/>
                </a:lnTo>
                <a:lnTo>
                  <a:pt x="3543" y="6375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5319539" y="3476412"/>
            <a:ext cx="5715" cy="20320"/>
          </a:xfrm>
          <a:custGeom>
            <a:avLst/>
            <a:gdLst/>
            <a:ahLst/>
            <a:cxnLst/>
            <a:rect l="l" t="t" r="r" b="b"/>
            <a:pathLst>
              <a:path w="5714" h="20320">
                <a:moveTo>
                  <a:pt x="5346" y="0"/>
                </a:moveTo>
                <a:lnTo>
                  <a:pt x="4559" y="6756"/>
                </a:lnTo>
                <a:lnTo>
                  <a:pt x="2768" y="13436"/>
                </a:lnTo>
                <a:lnTo>
                  <a:pt x="0" y="1993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5431121" y="3353222"/>
            <a:ext cx="65405" cy="74930"/>
          </a:xfrm>
          <a:custGeom>
            <a:avLst/>
            <a:gdLst/>
            <a:ahLst/>
            <a:cxnLst/>
            <a:rect l="l" t="t" r="r" b="b"/>
            <a:pathLst>
              <a:path w="65404" h="74929">
                <a:moveTo>
                  <a:pt x="0" y="0"/>
                </a:moveTo>
                <a:lnTo>
                  <a:pt x="27178" y="13040"/>
                </a:lnTo>
                <a:lnTo>
                  <a:pt x="47777" y="30583"/>
                </a:lnTo>
                <a:lnTo>
                  <a:pt x="60775" y="51461"/>
                </a:lnTo>
                <a:lnTo>
                  <a:pt x="65151" y="7451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5555785" y="3273860"/>
            <a:ext cx="29209" cy="27940"/>
          </a:xfrm>
          <a:custGeom>
            <a:avLst/>
            <a:gdLst/>
            <a:ahLst/>
            <a:cxnLst/>
            <a:rect l="l" t="t" r="r" b="b"/>
            <a:pathLst>
              <a:path w="29210" h="27939">
                <a:moveTo>
                  <a:pt x="29006" y="0"/>
                </a:moveTo>
                <a:lnTo>
                  <a:pt x="23499" y="7846"/>
                </a:lnTo>
                <a:lnTo>
                  <a:pt x="16779" y="15165"/>
                </a:lnTo>
                <a:lnTo>
                  <a:pt x="8922" y="21886"/>
                </a:lnTo>
                <a:lnTo>
                  <a:pt x="0" y="279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5515183" y="3170190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5">
                <a:moveTo>
                  <a:pt x="0" y="0"/>
                </a:moveTo>
                <a:lnTo>
                  <a:pt x="1117" y="4356"/>
                </a:lnTo>
                <a:lnTo>
                  <a:pt x="1625" y="8775"/>
                </a:lnTo>
                <a:lnTo>
                  <a:pt x="1536" y="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5329915" y="3137970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39" h="17144">
                <a:moveTo>
                  <a:pt x="0" y="16827"/>
                </a:moveTo>
                <a:lnTo>
                  <a:pt x="3784" y="10744"/>
                </a:lnTo>
                <a:lnTo>
                  <a:pt x="8788" y="5067"/>
                </a:lnTo>
                <a:lnTo>
                  <a:pt x="1485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5190914" y="3148308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5">
                <a:moveTo>
                  <a:pt x="0" y="14516"/>
                </a:moveTo>
                <a:lnTo>
                  <a:pt x="1536" y="9474"/>
                </a:lnTo>
                <a:lnTo>
                  <a:pt x="3962" y="4610"/>
                </a:lnTo>
                <a:lnTo>
                  <a:pt x="7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5027782" y="3167752"/>
            <a:ext cx="26034" cy="14604"/>
          </a:xfrm>
          <a:custGeom>
            <a:avLst/>
            <a:gdLst/>
            <a:ahLst/>
            <a:cxnLst/>
            <a:rect l="l" t="t" r="r" b="b"/>
            <a:pathLst>
              <a:path w="26035" h="14605">
                <a:moveTo>
                  <a:pt x="0" y="0"/>
                </a:moveTo>
                <a:lnTo>
                  <a:pt x="6957" y="3091"/>
                </a:lnTo>
                <a:lnTo>
                  <a:pt x="13628" y="6473"/>
                </a:lnTo>
                <a:lnTo>
                  <a:pt x="19997" y="10136"/>
                </a:lnTo>
                <a:lnTo>
                  <a:pt x="26047" y="1407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4825408" y="3263586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4546" y="14820"/>
                </a:moveTo>
                <a:lnTo>
                  <a:pt x="2476" y="9969"/>
                </a:lnTo>
                <a:lnTo>
                  <a:pt x="965" y="501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3858767" y="2316479"/>
            <a:ext cx="2581655" cy="10302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4191000" y="2456688"/>
            <a:ext cx="133730" cy="66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5451106" y="3098419"/>
            <a:ext cx="532117" cy="1202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4191000" y="3106229"/>
            <a:ext cx="391744" cy="1124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4676635" y="3187611"/>
            <a:ext cx="231241" cy="310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3910018" y="2348420"/>
            <a:ext cx="2480892" cy="9270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3910019" y="2348429"/>
            <a:ext cx="2480945" cy="927100"/>
          </a:xfrm>
          <a:custGeom>
            <a:avLst/>
            <a:gdLst/>
            <a:ahLst/>
            <a:cxnLst/>
            <a:rect l="l" t="t" r="r" b="b"/>
            <a:pathLst>
              <a:path w="2480945" h="927100">
                <a:moveTo>
                  <a:pt x="225798" y="305227"/>
                </a:moveTo>
                <a:lnTo>
                  <a:pt x="228866" y="242136"/>
                </a:lnTo>
                <a:lnTo>
                  <a:pt x="269023" y="184747"/>
                </a:lnTo>
                <a:lnTo>
                  <a:pt x="301303" y="159334"/>
                </a:lnTo>
                <a:lnTo>
                  <a:pt x="340808" y="136716"/>
                </a:lnTo>
                <a:lnTo>
                  <a:pt x="386855" y="117352"/>
                </a:lnTo>
                <a:lnTo>
                  <a:pt x="438761" y="101697"/>
                </a:lnTo>
                <a:lnTo>
                  <a:pt x="495844" y="90209"/>
                </a:lnTo>
                <a:lnTo>
                  <a:pt x="557421" y="83345"/>
                </a:lnTo>
                <a:lnTo>
                  <a:pt x="609017" y="81546"/>
                </a:lnTo>
                <a:lnTo>
                  <a:pt x="660289" y="83237"/>
                </a:lnTo>
                <a:lnTo>
                  <a:pt x="710566" y="88351"/>
                </a:lnTo>
                <a:lnTo>
                  <a:pt x="759178" y="96821"/>
                </a:lnTo>
                <a:lnTo>
                  <a:pt x="805452" y="108580"/>
                </a:lnTo>
                <a:lnTo>
                  <a:pt x="835597" y="85015"/>
                </a:lnTo>
                <a:lnTo>
                  <a:pt x="872423" y="65124"/>
                </a:lnTo>
                <a:lnTo>
                  <a:pt x="914761" y="49088"/>
                </a:lnTo>
                <a:lnTo>
                  <a:pt x="961443" y="37090"/>
                </a:lnTo>
                <a:lnTo>
                  <a:pt x="1011300" y="29313"/>
                </a:lnTo>
                <a:lnTo>
                  <a:pt x="1063164" y="25938"/>
                </a:lnTo>
                <a:lnTo>
                  <a:pt x="1115867" y="27147"/>
                </a:lnTo>
                <a:lnTo>
                  <a:pt x="1168240" y="33125"/>
                </a:lnTo>
                <a:lnTo>
                  <a:pt x="1219116" y="44051"/>
                </a:lnTo>
                <a:lnTo>
                  <a:pt x="1256548" y="56026"/>
                </a:lnTo>
                <a:lnTo>
                  <a:pt x="1290198" y="70619"/>
                </a:lnTo>
                <a:lnTo>
                  <a:pt x="1321745" y="45960"/>
                </a:lnTo>
                <a:lnTo>
                  <a:pt x="1362127" y="26225"/>
                </a:lnTo>
                <a:lnTo>
                  <a:pt x="1409328" y="11758"/>
                </a:lnTo>
                <a:lnTo>
                  <a:pt x="1461333" y="2901"/>
                </a:lnTo>
                <a:lnTo>
                  <a:pt x="1516128" y="0"/>
                </a:lnTo>
                <a:lnTo>
                  <a:pt x="1571697" y="3395"/>
                </a:lnTo>
                <a:lnTo>
                  <a:pt x="1626024" y="13431"/>
                </a:lnTo>
                <a:lnTo>
                  <a:pt x="1673830" y="29275"/>
                </a:lnTo>
                <a:lnTo>
                  <a:pt x="1713349" y="50223"/>
                </a:lnTo>
                <a:lnTo>
                  <a:pt x="1753973" y="30332"/>
                </a:lnTo>
                <a:lnTo>
                  <a:pt x="1800172" y="15405"/>
                </a:lnTo>
                <a:lnTo>
                  <a:pt x="1850368" y="5507"/>
                </a:lnTo>
                <a:lnTo>
                  <a:pt x="1902981" y="704"/>
                </a:lnTo>
                <a:lnTo>
                  <a:pt x="1956433" y="1064"/>
                </a:lnTo>
                <a:lnTo>
                  <a:pt x="2009145" y="6652"/>
                </a:lnTo>
                <a:lnTo>
                  <a:pt x="2059538" y="17534"/>
                </a:lnTo>
                <a:lnTo>
                  <a:pt x="2106033" y="33777"/>
                </a:lnTo>
                <a:lnTo>
                  <a:pt x="2167252" y="71034"/>
                </a:lnTo>
                <a:lnTo>
                  <a:pt x="2200077" y="116606"/>
                </a:lnTo>
                <a:lnTo>
                  <a:pt x="2257931" y="127923"/>
                </a:lnTo>
                <a:lnTo>
                  <a:pt x="2308653" y="144385"/>
                </a:lnTo>
                <a:lnTo>
                  <a:pt x="2351381" y="165224"/>
                </a:lnTo>
                <a:lnTo>
                  <a:pt x="2385251" y="189669"/>
                </a:lnTo>
                <a:lnTo>
                  <a:pt x="2422960" y="246297"/>
                </a:lnTo>
                <a:lnTo>
                  <a:pt x="2425073" y="276940"/>
                </a:lnTo>
                <a:lnTo>
                  <a:pt x="2414872" y="308109"/>
                </a:lnTo>
                <a:lnTo>
                  <a:pt x="2411138" y="315094"/>
                </a:lnTo>
                <a:lnTo>
                  <a:pt x="2406452" y="321940"/>
                </a:lnTo>
                <a:lnTo>
                  <a:pt x="2400864" y="328595"/>
                </a:lnTo>
                <a:lnTo>
                  <a:pt x="2438448" y="358729"/>
                </a:lnTo>
                <a:lnTo>
                  <a:pt x="2464180" y="390860"/>
                </a:lnTo>
                <a:lnTo>
                  <a:pt x="2478260" y="424203"/>
                </a:lnTo>
                <a:lnTo>
                  <a:pt x="2480891" y="457977"/>
                </a:lnTo>
                <a:lnTo>
                  <a:pt x="2472275" y="491399"/>
                </a:lnTo>
                <a:lnTo>
                  <a:pt x="2422109" y="554052"/>
                </a:lnTo>
                <a:lnTo>
                  <a:pt x="2380962" y="581718"/>
                </a:lnTo>
                <a:lnTo>
                  <a:pt x="2329376" y="605899"/>
                </a:lnTo>
                <a:lnTo>
                  <a:pt x="2287932" y="620043"/>
                </a:lnTo>
                <a:lnTo>
                  <a:pt x="2243454" y="631324"/>
                </a:lnTo>
                <a:lnTo>
                  <a:pt x="2196509" y="639625"/>
                </a:lnTo>
                <a:lnTo>
                  <a:pt x="2147664" y="644825"/>
                </a:lnTo>
                <a:lnTo>
                  <a:pt x="2141838" y="675134"/>
                </a:lnTo>
                <a:lnTo>
                  <a:pt x="2101014" y="729806"/>
                </a:lnTo>
                <a:lnTo>
                  <a:pt x="2067904" y="753224"/>
                </a:lnTo>
                <a:lnTo>
                  <a:pt x="2027589" y="773398"/>
                </a:lnTo>
                <a:lnTo>
                  <a:pt x="1981014" y="789857"/>
                </a:lnTo>
                <a:lnTo>
                  <a:pt x="1929122" y="802127"/>
                </a:lnTo>
                <a:lnTo>
                  <a:pt x="1872860" y="809736"/>
                </a:lnTo>
                <a:lnTo>
                  <a:pt x="1813171" y="812211"/>
                </a:lnTo>
                <a:lnTo>
                  <a:pt x="1767605" y="810421"/>
                </a:lnTo>
                <a:lnTo>
                  <a:pt x="1723159" y="805495"/>
                </a:lnTo>
                <a:lnTo>
                  <a:pt x="1680453" y="797527"/>
                </a:lnTo>
                <a:lnTo>
                  <a:pt x="1640109" y="786607"/>
                </a:lnTo>
                <a:lnTo>
                  <a:pt x="1619503" y="813942"/>
                </a:lnTo>
                <a:lnTo>
                  <a:pt x="1558340" y="861036"/>
                </a:lnTo>
                <a:lnTo>
                  <a:pt x="1519275" y="880388"/>
                </a:lnTo>
                <a:lnTo>
                  <a:pt x="1475551" y="896671"/>
                </a:lnTo>
                <a:lnTo>
                  <a:pt x="1427915" y="909682"/>
                </a:lnTo>
                <a:lnTo>
                  <a:pt x="1377113" y="919216"/>
                </a:lnTo>
                <a:lnTo>
                  <a:pt x="1323893" y="925069"/>
                </a:lnTo>
                <a:lnTo>
                  <a:pt x="1269001" y="927039"/>
                </a:lnTo>
                <a:lnTo>
                  <a:pt x="1213185" y="924920"/>
                </a:lnTo>
                <a:lnTo>
                  <a:pt x="1157191" y="918510"/>
                </a:lnTo>
                <a:lnTo>
                  <a:pt x="1107212" y="908819"/>
                </a:lnTo>
                <a:lnTo>
                  <a:pt x="1060641" y="895810"/>
                </a:lnTo>
                <a:lnTo>
                  <a:pt x="1018083" y="879712"/>
                </a:lnTo>
                <a:lnTo>
                  <a:pt x="980147" y="860757"/>
                </a:lnTo>
                <a:lnTo>
                  <a:pt x="947438" y="839173"/>
                </a:lnTo>
                <a:lnTo>
                  <a:pt x="898052" y="852278"/>
                </a:lnTo>
                <a:lnTo>
                  <a:pt x="847018" y="861943"/>
                </a:lnTo>
                <a:lnTo>
                  <a:pt x="794905" y="868239"/>
                </a:lnTo>
                <a:lnTo>
                  <a:pt x="742283" y="871239"/>
                </a:lnTo>
                <a:lnTo>
                  <a:pt x="689723" y="871016"/>
                </a:lnTo>
                <a:lnTo>
                  <a:pt x="637792" y="867641"/>
                </a:lnTo>
                <a:lnTo>
                  <a:pt x="587060" y="861188"/>
                </a:lnTo>
                <a:lnTo>
                  <a:pt x="538098" y="851728"/>
                </a:lnTo>
                <a:lnTo>
                  <a:pt x="491474" y="839334"/>
                </a:lnTo>
                <a:lnTo>
                  <a:pt x="447759" y="824079"/>
                </a:lnTo>
                <a:lnTo>
                  <a:pt x="407521" y="806034"/>
                </a:lnTo>
                <a:lnTo>
                  <a:pt x="371330" y="785273"/>
                </a:lnTo>
                <a:lnTo>
                  <a:pt x="339756" y="761868"/>
                </a:lnTo>
                <a:lnTo>
                  <a:pt x="335069" y="757804"/>
                </a:lnTo>
                <a:lnTo>
                  <a:pt x="277345" y="757865"/>
                </a:lnTo>
                <a:lnTo>
                  <a:pt x="222869" y="751493"/>
                </a:lnTo>
                <a:lnTo>
                  <a:pt x="173308" y="739356"/>
                </a:lnTo>
                <a:lnTo>
                  <a:pt x="130327" y="722124"/>
                </a:lnTo>
                <a:lnTo>
                  <a:pt x="95592" y="700462"/>
                </a:lnTo>
                <a:lnTo>
                  <a:pt x="57523" y="646526"/>
                </a:lnTo>
                <a:lnTo>
                  <a:pt x="57109" y="618842"/>
                </a:lnTo>
                <a:lnTo>
                  <a:pt x="68339" y="592072"/>
                </a:lnTo>
                <a:lnTo>
                  <a:pt x="90612" y="567145"/>
                </a:lnTo>
                <a:lnTo>
                  <a:pt x="123322" y="544990"/>
                </a:lnTo>
                <a:lnTo>
                  <a:pt x="70646" y="523930"/>
                </a:lnTo>
                <a:lnTo>
                  <a:pt x="31968" y="497445"/>
                </a:lnTo>
                <a:lnTo>
                  <a:pt x="8136" y="467198"/>
                </a:lnTo>
                <a:lnTo>
                  <a:pt x="0" y="434852"/>
                </a:lnTo>
                <a:lnTo>
                  <a:pt x="8407" y="402070"/>
                </a:lnTo>
                <a:lnTo>
                  <a:pt x="34206" y="370517"/>
                </a:lnTo>
                <a:lnTo>
                  <a:pt x="69639" y="346559"/>
                </a:lnTo>
                <a:lnTo>
                  <a:pt x="114388" y="327726"/>
                </a:lnTo>
                <a:lnTo>
                  <a:pt x="166423" y="314687"/>
                </a:lnTo>
                <a:lnTo>
                  <a:pt x="223716" y="308109"/>
                </a:lnTo>
                <a:lnTo>
                  <a:pt x="225798" y="3052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4036005" y="2889808"/>
            <a:ext cx="145415" cy="17145"/>
          </a:xfrm>
          <a:custGeom>
            <a:avLst/>
            <a:gdLst/>
            <a:ahLst/>
            <a:cxnLst/>
            <a:rect l="l" t="t" r="r" b="b"/>
            <a:pathLst>
              <a:path w="145414" h="17144">
                <a:moveTo>
                  <a:pt x="145300" y="17094"/>
                </a:moveTo>
                <a:lnTo>
                  <a:pt x="107375" y="17123"/>
                </a:lnTo>
                <a:lnTo>
                  <a:pt x="70092" y="14233"/>
                </a:lnTo>
                <a:lnTo>
                  <a:pt x="34088" y="8500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4245936" y="3093973"/>
            <a:ext cx="64135" cy="8255"/>
          </a:xfrm>
          <a:custGeom>
            <a:avLst/>
            <a:gdLst/>
            <a:ahLst/>
            <a:cxnLst/>
            <a:rect l="l" t="t" r="r" b="b"/>
            <a:pathLst>
              <a:path w="64135" h="8255">
                <a:moveTo>
                  <a:pt x="63576" y="0"/>
                </a:moveTo>
                <a:lnTo>
                  <a:pt x="48104" y="2842"/>
                </a:lnTo>
                <a:lnTo>
                  <a:pt x="32316" y="5157"/>
                </a:lnTo>
                <a:lnTo>
                  <a:pt x="16264" y="6941"/>
                </a:lnTo>
                <a:lnTo>
                  <a:pt x="0" y="819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4819011" y="3146551"/>
            <a:ext cx="38735" cy="37465"/>
          </a:xfrm>
          <a:custGeom>
            <a:avLst/>
            <a:gdLst/>
            <a:ahLst/>
            <a:cxnLst/>
            <a:rect l="l" t="t" r="r" b="b"/>
            <a:pathLst>
              <a:path w="38735" h="37464">
                <a:moveTo>
                  <a:pt x="38303" y="37325"/>
                </a:moveTo>
                <a:lnTo>
                  <a:pt x="27269" y="28396"/>
                </a:lnTo>
                <a:lnTo>
                  <a:pt x="17194" y="19186"/>
                </a:lnTo>
                <a:lnTo>
                  <a:pt x="8097" y="9714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5550378" y="3090811"/>
            <a:ext cx="15875" cy="41275"/>
          </a:xfrm>
          <a:custGeom>
            <a:avLst/>
            <a:gdLst/>
            <a:ahLst/>
            <a:cxnLst/>
            <a:rect l="l" t="t" r="r" b="b"/>
            <a:pathLst>
              <a:path w="15875" h="41275">
                <a:moveTo>
                  <a:pt x="15290" y="0"/>
                </a:moveTo>
                <a:lnTo>
                  <a:pt x="13065" y="10378"/>
                </a:lnTo>
                <a:lnTo>
                  <a:pt x="9769" y="20677"/>
                </a:lnTo>
                <a:lnTo>
                  <a:pt x="5410" y="30873"/>
                </a:lnTo>
                <a:lnTo>
                  <a:pt x="0" y="4094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5869809" y="2837776"/>
            <a:ext cx="186690" cy="153035"/>
          </a:xfrm>
          <a:custGeom>
            <a:avLst/>
            <a:gdLst/>
            <a:ahLst/>
            <a:cxnLst/>
            <a:rect l="l" t="t" r="r" b="b"/>
            <a:pathLst>
              <a:path w="186689" h="153035">
                <a:moveTo>
                  <a:pt x="0" y="0"/>
                </a:moveTo>
                <a:lnTo>
                  <a:pt x="63644" y="20608"/>
                </a:lnTo>
                <a:lnTo>
                  <a:pt x="115612" y="47446"/>
                </a:lnTo>
                <a:lnTo>
                  <a:pt x="154408" y="79284"/>
                </a:lnTo>
                <a:lnTo>
                  <a:pt x="178535" y="114894"/>
                </a:lnTo>
                <a:lnTo>
                  <a:pt x="186499" y="15304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6226666" y="2674759"/>
            <a:ext cx="83185" cy="57785"/>
          </a:xfrm>
          <a:custGeom>
            <a:avLst/>
            <a:gdLst/>
            <a:ahLst/>
            <a:cxnLst/>
            <a:rect l="l" t="t" r="r" b="b"/>
            <a:pathLst>
              <a:path w="83185" h="57785">
                <a:moveTo>
                  <a:pt x="83045" y="0"/>
                </a:moveTo>
                <a:lnTo>
                  <a:pt x="67278" y="16118"/>
                </a:lnTo>
                <a:lnTo>
                  <a:pt x="48042" y="31153"/>
                </a:lnTo>
                <a:lnTo>
                  <a:pt x="25547" y="44959"/>
                </a:lnTo>
                <a:lnTo>
                  <a:pt x="0" y="5739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6110435" y="2461818"/>
            <a:ext cx="4445" cy="27305"/>
          </a:xfrm>
          <a:custGeom>
            <a:avLst/>
            <a:gdLst/>
            <a:ahLst/>
            <a:cxnLst/>
            <a:rect l="l" t="t" r="r" b="b"/>
            <a:pathLst>
              <a:path w="4445" h="27305">
                <a:moveTo>
                  <a:pt x="0" y="0"/>
                </a:moveTo>
                <a:lnTo>
                  <a:pt x="2059" y="6729"/>
                </a:lnTo>
                <a:lnTo>
                  <a:pt x="3476" y="13498"/>
                </a:lnTo>
                <a:lnTo>
                  <a:pt x="4250" y="20293"/>
                </a:lnTo>
                <a:lnTo>
                  <a:pt x="4381" y="271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5580071" y="2395639"/>
            <a:ext cx="42545" cy="34925"/>
          </a:xfrm>
          <a:custGeom>
            <a:avLst/>
            <a:gdLst/>
            <a:ahLst/>
            <a:cxnLst/>
            <a:rect l="l" t="t" r="r" b="b"/>
            <a:pathLst>
              <a:path w="42545" h="34925">
                <a:moveTo>
                  <a:pt x="0" y="34556"/>
                </a:moveTo>
                <a:lnTo>
                  <a:pt x="8765" y="25349"/>
                </a:lnTo>
                <a:lnTo>
                  <a:pt x="18805" y="16497"/>
                </a:lnTo>
                <a:lnTo>
                  <a:pt x="30078" y="8035"/>
                </a:lnTo>
                <a:lnTo>
                  <a:pt x="4254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5182155" y="2416860"/>
            <a:ext cx="20955" cy="29845"/>
          </a:xfrm>
          <a:custGeom>
            <a:avLst/>
            <a:gdLst/>
            <a:ahLst/>
            <a:cxnLst/>
            <a:rect l="l" t="t" r="r" b="b"/>
            <a:pathLst>
              <a:path w="20954" h="29844">
                <a:moveTo>
                  <a:pt x="0" y="29819"/>
                </a:moveTo>
                <a:lnTo>
                  <a:pt x="3774" y="22129"/>
                </a:lnTo>
                <a:lnTo>
                  <a:pt x="8475" y="14581"/>
                </a:lnTo>
                <a:lnTo>
                  <a:pt x="14089" y="7197"/>
                </a:lnTo>
                <a:lnTo>
                  <a:pt x="205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4715176" y="2456802"/>
            <a:ext cx="74930" cy="29209"/>
          </a:xfrm>
          <a:custGeom>
            <a:avLst/>
            <a:gdLst/>
            <a:ahLst/>
            <a:cxnLst/>
            <a:rect l="l" t="t" r="r" b="b"/>
            <a:pathLst>
              <a:path w="74929" h="29210">
                <a:moveTo>
                  <a:pt x="0" y="0"/>
                </a:moveTo>
                <a:lnTo>
                  <a:pt x="19908" y="6354"/>
                </a:lnTo>
                <a:lnTo>
                  <a:pt x="39004" y="13306"/>
                </a:lnTo>
                <a:lnTo>
                  <a:pt x="57239" y="20834"/>
                </a:lnTo>
                <a:lnTo>
                  <a:pt x="74561" y="2891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4135827" y="2653664"/>
            <a:ext cx="13335" cy="30480"/>
          </a:xfrm>
          <a:custGeom>
            <a:avLst/>
            <a:gdLst/>
            <a:ahLst/>
            <a:cxnLst/>
            <a:rect l="l" t="t" r="r" b="b"/>
            <a:pathLst>
              <a:path w="13335" h="30480">
                <a:moveTo>
                  <a:pt x="13017" y="30429"/>
                </a:moveTo>
                <a:lnTo>
                  <a:pt x="8874" y="22922"/>
                </a:lnTo>
                <a:lnTo>
                  <a:pt x="5322" y="15343"/>
                </a:lnTo>
                <a:lnTo>
                  <a:pt x="2364" y="769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 txBox="1"/>
          <p:nvPr/>
        </p:nvSpPr>
        <p:spPr>
          <a:xfrm>
            <a:off x="4347200" y="2537472"/>
            <a:ext cx="143065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Network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cloud  </a:t>
            </a:r>
            <a:r>
              <a:rPr sz="1600" b="1" spc="-5" dirty="0">
                <a:latin typeface="Arial"/>
                <a:cs typeface="Arial"/>
              </a:rPr>
              <a:t>(5G.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6G)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906511" y="2145792"/>
            <a:ext cx="835151" cy="10363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 txBox="1"/>
          <p:nvPr/>
        </p:nvSpPr>
        <p:spPr>
          <a:xfrm>
            <a:off x="186244" y="3496812"/>
            <a:ext cx="2446655" cy="85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0675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Body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Area</a:t>
            </a:r>
            <a:r>
              <a:rPr sz="18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Network 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(BAN)</a:t>
            </a:r>
            <a:endParaRPr sz="1800" dirty="0">
              <a:latin typeface="Arial"/>
              <a:cs typeface="Arial"/>
            </a:endParaRPr>
          </a:p>
          <a:p>
            <a:pPr marL="1122045">
              <a:lnSpc>
                <a:spcPct val="100000"/>
              </a:lnSpc>
              <a:spcBef>
                <a:spcPts val="165"/>
              </a:spcBef>
            </a:pPr>
            <a:r>
              <a:rPr sz="1800" b="1" spc="-5" dirty="0">
                <a:latin typeface="Arial"/>
                <a:cs typeface="Arial"/>
              </a:rPr>
              <a:t>Coordinator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298447" y="1319783"/>
            <a:ext cx="2341245" cy="826135"/>
          </a:xfrm>
          <a:custGeom>
            <a:avLst/>
            <a:gdLst/>
            <a:ahLst/>
            <a:cxnLst/>
            <a:rect l="l" t="t" r="r" b="b"/>
            <a:pathLst>
              <a:path w="2341245" h="826135">
                <a:moveTo>
                  <a:pt x="1170432" y="0"/>
                </a:moveTo>
                <a:lnTo>
                  <a:pt x="1101659" y="701"/>
                </a:lnTo>
                <a:lnTo>
                  <a:pt x="1033933" y="2778"/>
                </a:lnTo>
                <a:lnTo>
                  <a:pt x="967364" y="6193"/>
                </a:lnTo>
                <a:lnTo>
                  <a:pt x="902060" y="10907"/>
                </a:lnTo>
                <a:lnTo>
                  <a:pt x="838133" y="16882"/>
                </a:lnTo>
                <a:lnTo>
                  <a:pt x="775691" y="24077"/>
                </a:lnTo>
                <a:lnTo>
                  <a:pt x="714844" y="32456"/>
                </a:lnTo>
                <a:lnTo>
                  <a:pt x="655703" y="41978"/>
                </a:lnTo>
                <a:lnTo>
                  <a:pt x="598376" y="52606"/>
                </a:lnTo>
                <a:lnTo>
                  <a:pt x="542974" y="64300"/>
                </a:lnTo>
                <a:lnTo>
                  <a:pt x="489607" y="77022"/>
                </a:lnTo>
                <a:lnTo>
                  <a:pt x="438384" y="90733"/>
                </a:lnTo>
                <a:lnTo>
                  <a:pt x="389414" y="105394"/>
                </a:lnTo>
                <a:lnTo>
                  <a:pt x="342809" y="120967"/>
                </a:lnTo>
                <a:lnTo>
                  <a:pt x="298677" y="137413"/>
                </a:lnTo>
                <a:lnTo>
                  <a:pt x="257129" y="154692"/>
                </a:lnTo>
                <a:lnTo>
                  <a:pt x="218273" y="172767"/>
                </a:lnTo>
                <a:lnTo>
                  <a:pt x="182220" y="191599"/>
                </a:lnTo>
                <a:lnTo>
                  <a:pt x="149080" y="211148"/>
                </a:lnTo>
                <a:lnTo>
                  <a:pt x="91977" y="252245"/>
                </a:lnTo>
                <a:lnTo>
                  <a:pt x="47842" y="295749"/>
                </a:lnTo>
                <a:lnTo>
                  <a:pt x="17552" y="341350"/>
                </a:lnTo>
                <a:lnTo>
                  <a:pt x="1986" y="388737"/>
                </a:lnTo>
                <a:lnTo>
                  <a:pt x="0" y="413003"/>
                </a:lnTo>
                <a:lnTo>
                  <a:pt x="1986" y="437270"/>
                </a:lnTo>
                <a:lnTo>
                  <a:pt x="17552" y="484657"/>
                </a:lnTo>
                <a:lnTo>
                  <a:pt x="47842" y="530258"/>
                </a:lnTo>
                <a:lnTo>
                  <a:pt x="91977" y="573762"/>
                </a:lnTo>
                <a:lnTo>
                  <a:pt x="149080" y="614859"/>
                </a:lnTo>
                <a:lnTo>
                  <a:pt x="182220" y="634408"/>
                </a:lnTo>
                <a:lnTo>
                  <a:pt x="218273" y="653240"/>
                </a:lnTo>
                <a:lnTo>
                  <a:pt x="257129" y="671315"/>
                </a:lnTo>
                <a:lnTo>
                  <a:pt x="298677" y="688594"/>
                </a:lnTo>
                <a:lnTo>
                  <a:pt x="342809" y="705040"/>
                </a:lnTo>
                <a:lnTo>
                  <a:pt x="389414" y="720613"/>
                </a:lnTo>
                <a:lnTo>
                  <a:pt x="438384" y="735274"/>
                </a:lnTo>
                <a:lnTo>
                  <a:pt x="489607" y="748985"/>
                </a:lnTo>
                <a:lnTo>
                  <a:pt x="542974" y="761707"/>
                </a:lnTo>
                <a:lnTo>
                  <a:pt x="598376" y="773401"/>
                </a:lnTo>
                <a:lnTo>
                  <a:pt x="655703" y="784029"/>
                </a:lnTo>
                <a:lnTo>
                  <a:pt x="714844" y="793551"/>
                </a:lnTo>
                <a:lnTo>
                  <a:pt x="775691" y="801930"/>
                </a:lnTo>
                <a:lnTo>
                  <a:pt x="838133" y="809125"/>
                </a:lnTo>
                <a:lnTo>
                  <a:pt x="902060" y="815100"/>
                </a:lnTo>
                <a:lnTo>
                  <a:pt x="967364" y="819814"/>
                </a:lnTo>
                <a:lnTo>
                  <a:pt x="1033933" y="823229"/>
                </a:lnTo>
                <a:lnTo>
                  <a:pt x="1101659" y="825306"/>
                </a:lnTo>
                <a:lnTo>
                  <a:pt x="1170432" y="826007"/>
                </a:lnTo>
                <a:lnTo>
                  <a:pt x="1239204" y="825306"/>
                </a:lnTo>
                <a:lnTo>
                  <a:pt x="1306930" y="823229"/>
                </a:lnTo>
                <a:lnTo>
                  <a:pt x="1373499" y="819814"/>
                </a:lnTo>
                <a:lnTo>
                  <a:pt x="1438803" y="815100"/>
                </a:lnTo>
                <a:lnTo>
                  <a:pt x="1502730" y="809125"/>
                </a:lnTo>
                <a:lnTo>
                  <a:pt x="1565172" y="801930"/>
                </a:lnTo>
                <a:lnTo>
                  <a:pt x="1626019" y="793551"/>
                </a:lnTo>
                <a:lnTo>
                  <a:pt x="1685160" y="784029"/>
                </a:lnTo>
                <a:lnTo>
                  <a:pt x="1742487" y="773401"/>
                </a:lnTo>
                <a:lnTo>
                  <a:pt x="1797889" y="761707"/>
                </a:lnTo>
                <a:lnTo>
                  <a:pt x="1851256" y="748985"/>
                </a:lnTo>
                <a:lnTo>
                  <a:pt x="1902479" y="735274"/>
                </a:lnTo>
                <a:lnTo>
                  <a:pt x="1951449" y="720613"/>
                </a:lnTo>
                <a:lnTo>
                  <a:pt x="1998054" y="705040"/>
                </a:lnTo>
                <a:lnTo>
                  <a:pt x="2042186" y="688594"/>
                </a:lnTo>
                <a:lnTo>
                  <a:pt x="2083734" y="671315"/>
                </a:lnTo>
                <a:lnTo>
                  <a:pt x="2122590" y="653240"/>
                </a:lnTo>
                <a:lnTo>
                  <a:pt x="2158643" y="634408"/>
                </a:lnTo>
                <a:lnTo>
                  <a:pt x="2191783" y="614859"/>
                </a:lnTo>
                <a:lnTo>
                  <a:pt x="2248886" y="573762"/>
                </a:lnTo>
                <a:lnTo>
                  <a:pt x="2293021" y="530258"/>
                </a:lnTo>
                <a:lnTo>
                  <a:pt x="2323311" y="484657"/>
                </a:lnTo>
                <a:lnTo>
                  <a:pt x="2338877" y="437270"/>
                </a:lnTo>
                <a:lnTo>
                  <a:pt x="2340864" y="413003"/>
                </a:lnTo>
                <a:lnTo>
                  <a:pt x="2338877" y="388737"/>
                </a:lnTo>
                <a:lnTo>
                  <a:pt x="2323311" y="341350"/>
                </a:lnTo>
                <a:lnTo>
                  <a:pt x="2293021" y="295749"/>
                </a:lnTo>
                <a:lnTo>
                  <a:pt x="2248886" y="252245"/>
                </a:lnTo>
                <a:lnTo>
                  <a:pt x="2191783" y="211148"/>
                </a:lnTo>
                <a:lnTo>
                  <a:pt x="2158643" y="191599"/>
                </a:lnTo>
                <a:lnTo>
                  <a:pt x="2122590" y="172767"/>
                </a:lnTo>
                <a:lnTo>
                  <a:pt x="2083734" y="154692"/>
                </a:lnTo>
                <a:lnTo>
                  <a:pt x="2042186" y="137413"/>
                </a:lnTo>
                <a:lnTo>
                  <a:pt x="1998054" y="120967"/>
                </a:lnTo>
                <a:lnTo>
                  <a:pt x="1951449" y="105394"/>
                </a:lnTo>
                <a:lnTo>
                  <a:pt x="1902479" y="90733"/>
                </a:lnTo>
                <a:lnTo>
                  <a:pt x="1851256" y="77022"/>
                </a:lnTo>
                <a:lnTo>
                  <a:pt x="1797889" y="64300"/>
                </a:lnTo>
                <a:lnTo>
                  <a:pt x="1742487" y="52606"/>
                </a:lnTo>
                <a:lnTo>
                  <a:pt x="1685160" y="41978"/>
                </a:lnTo>
                <a:lnTo>
                  <a:pt x="1626019" y="32456"/>
                </a:lnTo>
                <a:lnTo>
                  <a:pt x="1565172" y="24077"/>
                </a:lnTo>
                <a:lnTo>
                  <a:pt x="1502730" y="16882"/>
                </a:lnTo>
                <a:lnTo>
                  <a:pt x="1438803" y="10907"/>
                </a:lnTo>
                <a:lnTo>
                  <a:pt x="1373499" y="6193"/>
                </a:lnTo>
                <a:lnTo>
                  <a:pt x="1306930" y="2778"/>
                </a:lnTo>
                <a:lnTo>
                  <a:pt x="1239204" y="701"/>
                </a:lnTo>
                <a:lnTo>
                  <a:pt x="117043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1298447" y="1319783"/>
            <a:ext cx="2341245" cy="826135"/>
          </a:xfrm>
          <a:custGeom>
            <a:avLst/>
            <a:gdLst/>
            <a:ahLst/>
            <a:cxnLst/>
            <a:rect l="l" t="t" r="r" b="b"/>
            <a:pathLst>
              <a:path w="2341245" h="826135">
                <a:moveTo>
                  <a:pt x="0" y="413003"/>
                </a:moveTo>
                <a:lnTo>
                  <a:pt x="7874" y="364839"/>
                </a:lnTo>
                <a:lnTo>
                  <a:pt x="30911" y="318307"/>
                </a:lnTo>
                <a:lnTo>
                  <a:pt x="68233" y="273716"/>
                </a:lnTo>
                <a:lnTo>
                  <a:pt x="118963" y="231376"/>
                </a:lnTo>
                <a:lnTo>
                  <a:pt x="182220" y="191599"/>
                </a:lnTo>
                <a:lnTo>
                  <a:pt x="218273" y="172767"/>
                </a:lnTo>
                <a:lnTo>
                  <a:pt x="257129" y="154692"/>
                </a:lnTo>
                <a:lnTo>
                  <a:pt x="298677" y="137413"/>
                </a:lnTo>
                <a:lnTo>
                  <a:pt x="342809" y="120967"/>
                </a:lnTo>
                <a:lnTo>
                  <a:pt x="389414" y="105394"/>
                </a:lnTo>
                <a:lnTo>
                  <a:pt x="438384" y="90733"/>
                </a:lnTo>
                <a:lnTo>
                  <a:pt x="489607" y="77022"/>
                </a:lnTo>
                <a:lnTo>
                  <a:pt x="542974" y="64300"/>
                </a:lnTo>
                <a:lnTo>
                  <a:pt x="598376" y="52606"/>
                </a:lnTo>
                <a:lnTo>
                  <a:pt x="655703" y="41978"/>
                </a:lnTo>
                <a:lnTo>
                  <a:pt x="714844" y="32456"/>
                </a:lnTo>
                <a:lnTo>
                  <a:pt x="775691" y="24077"/>
                </a:lnTo>
                <a:lnTo>
                  <a:pt x="838133" y="16882"/>
                </a:lnTo>
                <a:lnTo>
                  <a:pt x="902060" y="10907"/>
                </a:lnTo>
                <a:lnTo>
                  <a:pt x="967364" y="6193"/>
                </a:lnTo>
                <a:lnTo>
                  <a:pt x="1033933" y="2778"/>
                </a:lnTo>
                <a:lnTo>
                  <a:pt x="1101659" y="701"/>
                </a:lnTo>
                <a:lnTo>
                  <a:pt x="1170432" y="0"/>
                </a:lnTo>
                <a:lnTo>
                  <a:pt x="1239204" y="701"/>
                </a:lnTo>
                <a:lnTo>
                  <a:pt x="1306930" y="2778"/>
                </a:lnTo>
                <a:lnTo>
                  <a:pt x="1373499" y="6193"/>
                </a:lnTo>
                <a:lnTo>
                  <a:pt x="1438803" y="10907"/>
                </a:lnTo>
                <a:lnTo>
                  <a:pt x="1502730" y="16882"/>
                </a:lnTo>
                <a:lnTo>
                  <a:pt x="1565172" y="24077"/>
                </a:lnTo>
                <a:lnTo>
                  <a:pt x="1626019" y="32456"/>
                </a:lnTo>
                <a:lnTo>
                  <a:pt x="1685160" y="41978"/>
                </a:lnTo>
                <a:lnTo>
                  <a:pt x="1742487" y="52606"/>
                </a:lnTo>
                <a:lnTo>
                  <a:pt x="1797889" y="64300"/>
                </a:lnTo>
                <a:lnTo>
                  <a:pt x="1851256" y="77022"/>
                </a:lnTo>
                <a:lnTo>
                  <a:pt x="1902479" y="90733"/>
                </a:lnTo>
                <a:lnTo>
                  <a:pt x="1951449" y="105394"/>
                </a:lnTo>
                <a:lnTo>
                  <a:pt x="1998054" y="120967"/>
                </a:lnTo>
                <a:lnTo>
                  <a:pt x="2042186" y="137413"/>
                </a:lnTo>
                <a:lnTo>
                  <a:pt x="2083734" y="154692"/>
                </a:lnTo>
                <a:lnTo>
                  <a:pt x="2122590" y="172767"/>
                </a:lnTo>
                <a:lnTo>
                  <a:pt x="2158643" y="191599"/>
                </a:lnTo>
                <a:lnTo>
                  <a:pt x="2191783" y="211148"/>
                </a:lnTo>
                <a:lnTo>
                  <a:pt x="2248886" y="252245"/>
                </a:lnTo>
                <a:lnTo>
                  <a:pt x="2293021" y="295749"/>
                </a:lnTo>
                <a:lnTo>
                  <a:pt x="2323311" y="341350"/>
                </a:lnTo>
                <a:lnTo>
                  <a:pt x="2338877" y="388737"/>
                </a:lnTo>
                <a:lnTo>
                  <a:pt x="2340864" y="413003"/>
                </a:lnTo>
                <a:lnTo>
                  <a:pt x="2338877" y="437270"/>
                </a:lnTo>
                <a:lnTo>
                  <a:pt x="2323311" y="484657"/>
                </a:lnTo>
                <a:lnTo>
                  <a:pt x="2293021" y="530258"/>
                </a:lnTo>
                <a:lnTo>
                  <a:pt x="2248886" y="573762"/>
                </a:lnTo>
                <a:lnTo>
                  <a:pt x="2191783" y="614859"/>
                </a:lnTo>
                <a:lnTo>
                  <a:pt x="2158643" y="634408"/>
                </a:lnTo>
                <a:lnTo>
                  <a:pt x="2122590" y="653240"/>
                </a:lnTo>
                <a:lnTo>
                  <a:pt x="2083734" y="671315"/>
                </a:lnTo>
                <a:lnTo>
                  <a:pt x="2042186" y="688594"/>
                </a:lnTo>
                <a:lnTo>
                  <a:pt x="1998054" y="705040"/>
                </a:lnTo>
                <a:lnTo>
                  <a:pt x="1951449" y="720613"/>
                </a:lnTo>
                <a:lnTo>
                  <a:pt x="1902479" y="735274"/>
                </a:lnTo>
                <a:lnTo>
                  <a:pt x="1851256" y="748985"/>
                </a:lnTo>
                <a:lnTo>
                  <a:pt x="1797889" y="761707"/>
                </a:lnTo>
                <a:lnTo>
                  <a:pt x="1742487" y="773401"/>
                </a:lnTo>
                <a:lnTo>
                  <a:pt x="1685160" y="784029"/>
                </a:lnTo>
                <a:lnTo>
                  <a:pt x="1626019" y="793551"/>
                </a:lnTo>
                <a:lnTo>
                  <a:pt x="1565172" y="801930"/>
                </a:lnTo>
                <a:lnTo>
                  <a:pt x="1502730" y="809125"/>
                </a:lnTo>
                <a:lnTo>
                  <a:pt x="1438803" y="815100"/>
                </a:lnTo>
                <a:lnTo>
                  <a:pt x="1373499" y="819814"/>
                </a:lnTo>
                <a:lnTo>
                  <a:pt x="1306930" y="823229"/>
                </a:lnTo>
                <a:lnTo>
                  <a:pt x="1239204" y="825306"/>
                </a:lnTo>
                <a:lnTo>
                  <a:pt x="1170432" y="826007"/>
                </a:lnTo>
                <a:lnTo>
                  <a:pt x="1101659" y="825306"/>
                </a:lnTo>
                <a:lnTo>
                  <a:pt x="1033933" y="823229"/>
                </a:lnTo>
                <a:lnTo>
                  <a:pt x="967364" y="819814"/>
                </a:lnTo>
                <a:lnTo>
                  <a:pt x="902060" y="815100"/>
                </a:lnTo>
                <a:lnTo>
                  <a:pt x="838133" y="809125"/>
                </a:lnTo>
                <a:lnTo>
                  <a:pt x="775691" y="801930"/>
                </a:lnTo>
                <a:lnTo>
                  <a:pt x="714844" y="793551"/>
                </a:lnTo>
                <a:lnTo>
                  <a:pt x="655703" y="784029"/>
                </a:lnTo>
                <a:lnTo>
                  <a:pt x="598376" y="773401"/>
                </a:lnTo>
                <a:lnTo>
                  <a:pt x="542974" y="761707"/>
                </a:lnTo>
                <a:lnTo>
                  <a:pt x="489607" y="748985"/>
                </a:lnTo>
                <a:lnTo>
                  <a:pt x="438384" y="735274"/>
                </a:lnTo>
                <a:lnTo>
                  <a:pt x="389414" y="720613"/>
                </a:lnTo>
                <a:lnTo>
                  <a:pt x="342809" y="705040"/>
                </a:lnTo>
                <a:lnTo>
                  <a:pt x="298677" y="688594"/>
                </a:lnTo>
                <a:lnTo>
                  <a:pt x="257129" y="671315"/>
                </a:lnTo>
                <a:lnTo>
                  <a:pt x="218273" y="653240"/>
                </a:lnTo>
                <a:lnTo>
                  <a:pt x="182220" y="634408"/>
                </a:lnTo>
                <a:lnTo>
                  <a:pt x="149080" y="614859"/>
                </a:lnTo>
                <a:lnTo>
                  <a:pt x="91977" y="573762"/>
                </a:lnTo>
                <a:lnTo>
                  <a:pt x="47842" y="530258"/>
                </a:lnTo>
                <a:lnTo>
                  <a:pt x="17552" y="484657"/>
                </a:lnTo>
                <a:lnTo>
                  <a:pt x="1986" y="437270"/>
                </a:lnTo>
                <a:lnTo>
                  <a:pt x="0" y="41300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 txBox="1"/>
          <p:nvPr/>
        </p:nvSpPr>
        <p:spPr>
          <a:xfrm>
            <a:off x="1743397" y="1362001"/>
            <a:ext cx="1452880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Data </a:t>
            </a:r>
            <a:r>
              <a:rPr sz="1600" b="1" spc="5" dirty="0">
                <a:latin typeface="Arial"/>
                <a:cs typeface="Arial"/>
              </a:rPr>
              <a:t>mining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or  </a:t>
            </a:r>
            <a:r>
              <a:rPr sz="1600" b="1" spc="-20" dirty="0">
                <a:latin typeface="Arial"/>
                <a:cs typeface="Arial"/>
              </a:rPr>
              <a:t>Analysis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i="1" spc="-5" dirty="0">
                <a:latin typeface="Arial"/>
                <a:cs typeface="Arial"/>
              </a:rPr>
              <a:t>like</a:t>
            </a:r>
            <a:r>
              <a:rPr sz="1600" b="1" i="1" spc="-5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Watson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636264" y="1694688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272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4164685" y="1650231"/>
            <a:ext cx="114300" cy="88900"/>
          </a:xfrm>
          <a:custGeom>
            <a:avLst/>
            <a:gdLst/>
            <a:ahLst/>
            <a:cxnLst/>
            <a:rect l="l" t="t" r="r" b="b"/>
            <a:pathLst>
              <a:path w="114300" h="88900">
                <a:moveTo>
                  <a:pt x="0" y="0"/>
                </a:moveTo>
                <a:lnTo>
                  <a:pt x="114300" y="44450"/>
                </a:lnTo>
                <a:lnTo>
                  <a:pt x="0" y="889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3631691" y="1871472"/>
            <a:ext cx="633095" cy="0"/>
          </a:xfrm>
          <a:custGeom>
            <a:avLst/>
            <a:gdLst/>
            <a:ahLst/>
            <a:cxnLst/>
            <a:rect l="l" t="t" r="r" b="b"/>
            <a:pathLst>
              <a:path w="633095">
                <a:moveTo>
                  <a:pt x="0" y="0"/>
                </a:moveTo>
                <a:lnTo>
                  <a:pt x="6327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3631693" y="1827015"/>
            <a:ext cx="114300" cy="88900"/>
          </a:xfrm>
          <a:custGeom>
            <a:avLst/>
            <a:gdLst/>
            <a:ahLst/>
            <a:cxnLst/>
            <a:rect l="l" t="t" r="r" b="b"/>
            <a:pathLst>
              <a:path w="114300" h="88900">
                <a:moveTo>
                  <a:pt x="114300" y="88900"/>
                </a:moveTo>
                <a:lnTo>
                  <a:pt x="0" y="44450"/>
                </a:lnTo>
                <a:lnTo>
                  <a:pt x="114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6309359" y="1466088"/>
            <a:ext cx="883907" cy="6400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2350007" y="3586620"/>
            <a:ext cx="461009" cy="417195"/>
          </a:xfrm>
          <a:custGeom>
            <a:avLst/>
            <a:gdLst/>
            <a:ahLst/>
            <a:cxnLst/>
            <a:rect l="l" t="t" r="r" b="b"/>
            <a:pathLst>
              <a:path w="461010" h="417195">
                <a:moveTo>
                  <a:pt x="0" y="416775"/>
                </a:moveTo>
                <a:lnTo>
                  <a:pt x="4608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2696251" y="3586623"/>
            <a:ext cx="114935" cy="109855"/>
          </a:xfrm>
          <a:custGeom>
            <a:avLst/>
            <a:gdLst/>
            <a:ahLst/>
            <a:cxnLst/>
            <a:rect l="l" t="t" r="r" b="b"/>
            <a:pathLst>
              <a:path w="114935" h="109854">
                <a:moveTo>
                  <a:pt x="59639" y="109639"/>
                </a:moveTo>
                <a:lnTo>
                  <a:pt x="114592" y="0"/>
                </a:lnTo>
                <a:lnTo>
                  <a:pt x="0" y="4371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2583272" y="3636264"/>
            <a:ext cx="422275" cy="382270"/>
          </a:xfrm>
          <a:custGeom>
            <a:avLst/>
            <a:gdLst/>
            <a:ahLst/>
            <a:cxnLst/>
            <a:rect l="l" t="t" r="r" b="b"/>
            <a:pathLst>
              <a:path w="422275" h="382270">
                <a:moveTo>
                  <a:pt x="422033" y="0"/>
                </a:moveTo>
                <a:lnTo>
                  <a:pt x="0" y="38168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2583267" y="3908309"/>
            <a:ext cx="114935" cy="109855"/>
          </a:xfrm>
          <a:custGeom>
            <a:avLst/>
            <a:gdLst/>
            <a:ahLst/>
            <a:cxnLst/>
            <a:rect l="l" t="t" r="r" b="b"/>
            <a:pathLst>
              <a:path w="114935" h="109854">
                <a:moveTo>
                  <a:pt x="54952" y="0"/>
                </a:moveTo>
                <a:lnTo>
                  <a:pt x="0" y="109639"/>
                </a:lnTo>
                <a:lnTo>
                  <a:pt x="114592" y="659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1258824" y="5166361"/>
            <a:ext cx="774700" cy="216535"/>
          </a:xfrm>
          <a:custGeom>
            <a:avLst/>
            <a:gdLst/>
            <a:ahLst/>
            <a:cxnLst/>
            <a:rect l="l" t="t" r="r" b="b"/>
            <a:pathLst>
              <a:path w="774700" h="216535">
                <a:moveTo>
                  <a:pt x="738124" y="0"/>
                </a:moveTo>
                <a:lnTo>
                  <a:pt x="36068" y="0"/>
                </a:lnTo>
                <a:lnTo>
                  <a:pt x="22031" y="2833"/>
                </a:lnTo>
                <a:lnTo>
                  <a:pt x="10566" y="10561"/>
                </a:lnTo>
                <a:lnTo>
                  <a:pt x="2835" y="22025"/>
                </a:lnTo>
                <a:lnTo>
                  <a:pt x="0" y="36068"/>
                </a:lnTo>
                <a:lnTo>
                  <a:pt x="0" y="180340"/>
                </a:lnTo>
                <a:lnTo>
                  <a:pt x="2835" y="194376"/>
                </a:lnTo>
                <a:lnTo>
                  <a:pt x="10566" y="205841"/>
                </a:lnTo>
                <a:lnTo>
                  <a:pt x="22031" y="213572"/>
                </a:lnTo>
                <a:lnTo>
                  <a:pt x="36068" y="216408"/>
                </a:lnTo>
                <a:lnTo>
                  <a:pt x="738124" y="216408"/>
                </a:lnTo>
                <a:lnTo>
                  <a:pt x="752160" y="213572"/>
                </a:lnTo>
                <a:lnTo>
                  <a:pt x="763625" y="205841"/>
                </a:lnTo>
                <a:lnTo>
                  <a:pt x="771356" y="194376"/>
                </a:lnTo>
                <a:lnTo>
                  <a:pt x="774192" y="180340"/>
                </a:lnTo>
                <a:lnTo>
                  <a:pt x="774192" y="36068"/>
                </a:lnTo>
                <a:lnTo>
                  <a:pt x="771356" y="22025"/>
                </a:lnTo>
                <a:lnTo>
                  <a:pt x="763625" y="10561"/>
                </a:lnTo>
                <a:lnTo>
                  <a:pt x="752160" y="2833"/>
                </a:lnTo>
                <a:lnTo>
                  <a:pt x="738124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614319" y="3866440"/>
            <a:ext cx="5745480" cy="1929764"/>
          </a:xfrm>
          <a:custGeom>
            <a:avLst/>
            <a:gdLst/>
            <a:ahLst/>
            <a:cxnLst/>
            <a:rect l="l" t="t" r="r" b="b"/>
            <a:pathLst>
              <a:path w="5745480" h="1929764">
                <a:moveTo>
                  <a:pt x="91" y="840884"/>
                </a:moveTo>
                <a:lnTo>
                  <a:pt x="1489" y="765681"/>
                </a:lnTo>
                <a:lnTo>
                  <a:pt x="4715" y="726308"/>
                </a:lnTo>
                <a:lnTo>
                  <a:pt x="9832" y="686079"/>
                </a:lnTo>
                <a:lnTo>
                  <a:pt x="16996" y="645239"/>
                </a:lnTo>
                <a:lnTo>
                  <a:pt x="26361" y="604032"/>
                </a:lnTo>
                <a:lnTo>
                  <a:pt x="38084" y="562702"/>
                </a:lnTo>
                <a:lnTo>
                  <a:pt x="52318" y="521494"/>
                </a:lnTo>
                <a:lnTo>
                  <a:pt x="69219" y="480652"/>
                </a:lnTo>
                <a:lnTo>
                  <a:pt x="88942" y="440420"/>
                </a:lnTo>
                <a:lnTo>
                  <a:pt x="111642" y="401042"/>
                </a:lnTo>
                <a:lnTo>
                  <a:pt x="137475" y="362764"/>
                </a:lnTo>
                <a:lnTo>
                  <a:pt x="166595" y="325828"/>
                </a:lnTo>
                <a:lnTo>
                  <a:pt x="199158" y="290480"/>
                </a:lnTo>
                <a:lnTo>
                  <a:pt x="235319" y="256963"/>
                </a:lnTo>
                <a:lnTo>
                  <a:pt x="275232" y="225522"/>
                </a:lnTo>
                <a:lnTo>
                  <a:pt x="319053" y="196402"/>
                </a:lnTo>
                <a:lnTo>
                  <a:pt x="366938" y="169846"/>
                </a:lnTo>
                <a:lnTo>
                  <a:pt x="419040" y="146098"/>
                </a:lnTo>
                <a:lnTo>
                  <a:pt x="475516" y="125404"/>
                </a:lnTo>
                <a:lnTo>
                  <a:pt x="542757" y="105936"/>
                </a:lnTo>
                <a:lnTo>
                  <a:pt x="580234" y="96688"/>
                </a:lnTo>
                <a:lnTo>
                  <a:pt x="620089" y="87781"/>
                </a:lnTo>
                <a:lnTo>
                  <a:pt x="662175" y="79226"/>
                </a:lnTo>
                <a:lnTo>
                  <a:pt x="706347" y="71038"/>
                </a:lnTo>
                <a:lnTo>
                  <a:pt x="752459" y="63228"/>
                </a:lnTo>
                <a:lnTo>
                  <a:pt x="800365" y="55809"/>
                </a:lnTo>
                <a:lnTo>
                  <a:pt x="849919" y="48794"/>
                </a:lnTo>
                <a:lnTo>
                  <a:pt x="900975" y="42195"/>
                </a:lnTo>
                <a:lnTo>
                  <a:pt x="953388" y="36024"/>
                </a:lnTo>
                <a:lnTo>
                  <a:pt x="1007013" y="30295"/>
                </a:lnTo>
                <a:lnTo>
                  <a:pt x="1061702" y="25020"/>
                </a:lnTo>
                <a:lnTo>
                  <a:pt x="1117311" y="20211"/>
                </a:lnTo>
                <a:lnTo>
                  <a:pt x="1173693" y="15882"/>
                </a:lnTo>
                <a:lnTo>
                  <a:pt x="1230703" y="12043"/>
                </a:lnTo>
                <a:lnTo>
                  <a:pt x="1288195" y="8710"/>
                </a:lnTo>
                <a:lnTo>
                  <a:pt x="1346024" y="5893"/>
                </a:lnTo>
                <a:lnTo>
                  <a:pt x="1404043" y="3605"/>
                </a:lnTo>
                <a:lnTo>
                  <a:pt x="1462107" y="1859"/>
                </a:lnTo>
                <a:lnTo>
                  <a:pt x="1520069" y="668"/>
                </a:lnTo>
                <a:lnTo>
                  <a:pt x="1577785" y="44"/>
                </a:lnTo>
                <a:lnTo>
                  <a:pt x="1635108" y="0"/>
                </a:lnTo>
                <a:lnTo>
                  <a:pt x="1691893" y="547"/>
                </a:lnTo>
                <a:lnTo>
                  <a:pt x="1747994" y="1700"/>
                </a:lnTo>
                <a:lnTo>
                  <a:pt x="1803265" y="3470"/>
                </a:lnTo>
                <a:lnTo>
                  <a:pt x="1857560" y="5870"/>
                </a:lnTo>
                <a:lnTo>
                  <a:pt x="1910733" y="8913"/>
                </a:lnTo>
                <a:lnTo>
                  <a:pt x="1962639" y="12611"/>
                </a:lnTo>
                <a:lnTo>
                  <a:pt x="2013132" y="16976"/>
                </a:lnTo>
                <a:lnTo>
                  <a:pt x="2062067" y="22022"/>
                </a:lnTo>
                <a:lnTo>
                  <a:pt x="2109297" y="27761"/>
                </a:lnTo>
                <a:lnTo>
                  <a:pt x="2154676" y="34205"/>
                </a:lnTo>
                <a:lnTo>
                  <a:pt x="2198059" y="41368"/>
                </a:lnTo>
                <a:lnTo>
                  <a:pt x="2239300" y="49261"/>
                </a:lnTo>
                <a:lnTo>
                  <a:pt x="2278254" y="57897"/>
                </a:lnTo>
                <a:lnTo>
                  <a:pt x="2348715" y="77449"/>
                </a:lnTo>
                <a:lnTo>
                  <a:pt x="2396212" y="95461"/>
                </a:lnTo>
                <a:lnTo>
                  <a:pt x="2439767" y="117217"/>
                </a:lnTo>
                <a:lnTo>
                  <a:pt x="2479641" y="142402"/>
                </a:lnTo>
                <a:lnTo>
                  <a:pt x="2516095" y="170702"/>
                </a:lnTo>
                <a:lnTo>
                  <a:pt x="2549390" y="201801"/>
                </a:lnTo>
                <a:lnTo>
                  <a:pt x="2579786" y="235385"/>
                </a:lnTo>
                <a:lnTo>
                  <a:pt x="2607545" y="271140"/>
                </a:lnTo>
                <a:lnTo>
                  <a:pt x="2632925" y="308750"/>
                </a:lnTo>
                <a:lnTo>
                  <a:pt x="2656190" y="347901"/>
                </a:lnTo>
                <a:lnTo>
                  <a:pt x="2677598" y="388279"/>
                </a:lnTo>
                <a:lnTo>
                  <a:pt x="2697411" y="429569"/>
                </a:lnTo>
                <a:lnTo>
                  <a:pt x="2715889" y="471456"/>
                </a:lnTo>
                <a:lnTo>
                  <a:pt x="2733294" y="513625"/>
                </a:lnTo>
                <a:lnTo>
                  <a:pt x="2749885" y="555762"/>
                </a:lnTo>
                <a:lnTo>
                  <a:pt x="2765925" y="597552"/>
                </a:lnTo>
                <a:lnTo>
                  <a:pt x="2781672" y="638681"/>
                </a:lnTo>
                <a:lnTo>
                  <a:pt x="2797388" y="678834"/>
                </a:lnTo>
                <a:lnTo>
                  <a:pt x="2813334" y="717696"/>
                </a:lnTo>
                <a:lnTo>
                  <a:pt x="2829771" y="754952"/>
                </a:lnTo>
                <a:lnTo>
                  <a:pt x="2846958" y="790288"/>
                </a:lnTo>
                <a:lnTo>
                  <a:pt x="2884629" y="853942"/>
                </a:lnTo>
                <a:lnTo>
                  <a:pt x="2928432" y="906139"/>
                </a:lnTo>
                <a:lnTo>
                  <a:pt x="2996372" y="955538"/>
                </a:lnTo>
                <a:lnTo>
                  <a:pt x="3039186" y="977354"/>
                </a:lnTo>
                <a:lnTo>
                  <a:pt x="3081893" y="993422"/>
                </a:lnTo>
                <a:lnTo>
                  <a:pt x="3124663" y="1004561"/>
                </a:lnTo>
                <a:lnTo>
                  <a:pt x="3167661" y="1011587"/>
                </a:lnTo>
                <a:lnTo>
                  <a:pt x="3211055" y="1015320"/>
                </a:lnTo>
                <a:lnTo>
                  <a:pt x="3255013" y="1016576"/>
                </a:lnTo>
                <a:lnTo>
                  <a:pt x="3299703" y="1016175"/>
                </a:lnTo>
                <a:lnTo>
                  <a:pt x="3345291" y="1014933"/>
                </a:lnTo>
                <a:lnTo>
                  <a:pt x="3391945" y="1013670"/>
                </a:lnTo>
                <a:lnTo>
                  <a:pt x="3439832" y="1013202"/>
                </a:lnTo>
                <a:lnTo>
                  <a:pt x="3489120" y="1014348"/>
                </a:lnTo>
                <a:lnTo>
                  <a:pt x="3539976" y="1017927"/>
                </a:lnTo>
                <a:lnTo>
                  <a:pt x="3592567" y="1024755"/>
                </a:lnTo>
                <a:lnTo>
                  <a:pt x="3647061" y="1035651"/>
                </a:lnTo>
                <a:lnTo>
                  <a:pt x="3685690" y="1061223"/>
                </a:lnTo>
                <a:lnTo>
                  <a:pt x="3715403" y="1085592"/>
                </a:lnTo>
                <a:lnTo>
                  <a:pt x="3754355" y="1130823"/>
                </a:lnTo>
                <a:lnTo>
                  <a:pt x="3776462" y="1171552"/>
                </a:lnTo>
                <a:lnTo>
                  <a:pt x="3785119" y="1190293"/>
                </a:lnTo>
                <a:lnTo>
                  <a:pt x="3794269" y="1207986"/>
                </a:lnTo>
                <a:lnTo>
                  <a:pt x="3820322" y="1240334"/>
                </a:lnTo>
                <a:lnTo>
                  <a:pt x="3867165" y="1268803"/>
                </a:lnTo>
                <a:lnTo>
                  <a:pt x="3947344" y="1293601"/>
                </a:lnTo>
                <a:lnTo>
                  <a:pt x="4003855" y="1304688"/>
                </a:lnTo>
                <a:lnTo>
                  <a:pt x="4072341" y="1313124"/>
                </a:lnTo>
                <a:lnTo>
                  <a:pt x="4111977" y="1316038"/>
                </a:lnTo>
                <a:lnTo>
                  <a:pt x="4154843" y="1318183"/>
                </a:lnTo>
                <a:lnTo>
                  <a:pt x="4200664" y="1319631"/>
                </a:lnTo>
                <a:lnTo>
                  <a:pt x="4249165" y="1320458"/>
                </a:lnTo>
                <a:lnTo>
                  <a:pt x="4300073" y="1320736"/>
                </a:lnTo>
                <a:lnTo>
                  <a:pt x="4353112" y="1320541"/>
                </a:lnTo>
                <a:lnTo>
                  <a:pt x="4408009" y="1319945"/>
                </a:lnTo>
                <a:lnTo>
                  <a:pt x="4464489" y="1319024"/>
                </a:lnTo>
                <a:lnTo>
                  <a:pt x="4522277" y="1317852"/>
                </a:lnTo>
                <a:lnTo>
                  <a:pt x="4581099" y="1316501"/>
                </a:lnTo>
                <a:lnTo>
                  <a:pt x="4640681" y="1315047"/>
                </a:lnTo>
                <a:lnTo>
                  <a:pt x="4700747" y="1313563"/>
                </a:lnTo>
                <a:lnTo>
                  <a:pt x="4761025" y="1312124"/>
                </a:lnTo>
                <a:lnTo>
                  <a:pt x="4821238" y="1310804"/>
                </a:lnTo>
                <a:lnTo>
                  <a:pt x="4881114" y="1309676"/>
                </a:lnTo>
                <a:lnTo>
                  <a:pt x="4940376" y="1308814"/>
                </a:lnTo>
                <a:lnTo>
                  <a:pt x="4998752" y="1308294"/>
                </a:lnTo>
                <a:lnTo>
                  <a:pt x="5055966" y="1308188"/>
                </a:lnTo>
                <a:lnTo>
                  <a:pt x="5111744" y="1308571"/>
                </a:lnTo>
                <a:lnTo>
                  <a:pt x="5165812" y="1309517"/>
                </a:lnTo>
                <a:lnTo>
                  <a:pt x="5217894" y="1311099"/>
                </a:lnTo>
                <a:lnTo>
                  <a:pt x="5267718" y="1313393"/>
                </a:lnTo>
                <a:lnTo>
                  <a:pt x="5315007" y="1316472"/>
                </a:lnTo>
                <a:lnTo>
                  <a:pt x="5359489" y="1320410"/>
                </a:lnTo>
                <a:lnTo>
                  <a:pt x="5400887" y="1325281"/>
                </a:lnTo>
                <a:lnTo>
                  <a:pt x="5438929" y="1331159"/>
                </a:lnTo>
                <a:lnTo>
                  <a:pt x="5503843" y="1346233"/>
                </a:lnTo>
                <a:lnTo>
                  <a:pt x="5566307" y="1373127"/>
                </a:lnTo>
                <a:lnTo>
                  <a:pt x="5599748" y="1394526"/>
                </a:lnTo>
                <a:lnTo>
                  <a:pt x="5630279" y="1419324"/>
                </a:lnTo>
                <a:lnTo>
                  <a:pt x="5657691" y="1447070"/>
                </a:lnTo>
                <a:lnTo>
                  <a:pt x="5681774" y="1477312"/>
                </a:lnTo>
                <a:lnTo>
                  <a:pt x="5702317" y="1509599"/>
                </a:lnTo>
                <a:lnTo>
                  <a:pt x="5731945" y="1578502"/>
                </a:lnTo>
                <a:lnTo>
                  <a:pt x="5744893" y="1650171"/>
                </a:lnTo>
                <a:lnTo>
                  <a:pt x="5744588" y="1685914"/>
                </a:lnTo>
                <a:lnTo>
                  <a:pt x="5729368" y="1754962"/>
                </a:lnTo>
                <a:lnTo>
                  <a:pt x="5693267" y="1817751"/>
                </a:lnTo>
                <a:lnTo>
                  <a:pt x="5666862" y="1845670"/>
                </a:lnTo>
                <a:lnTo>
                  <a:pt x="5634607" y="1870670"/>
                </a:lnTo>
                <a:lnTo>
                  <a:pt x="5596291" y="1892301"/>
                </a:lnTo>
                <a:lnTo>
                  <a:pt x="5551705" y="1910111"/>
                </a:lnTo>
                <a:lnTo>
                  <a:pt x="5500639" y="1923648"/>
                </a:lnTo>
                <a:lnTo>
                  <a:pt x="4581388" y="1929325"/>
                </a:lnTo>
                <a:lnTo>
                  <a:pt x="2001256" y="1672366"/>
                </a:lnTo>
                <a:lnTo>
                  <a:pt x="1935699" y="1668188"/>
                </a:lnTo>
                <a:lnTo>
                  <a:pt x="1871231" y="1664803"/>
                </a:lnTo>
                <a:lnTo>
                  <a:pt x="1807849" y="1662131"/>
                </a:lnTo>
                <a:lnTo>
                  <a:pt x="1745556" y="1660094"/>
                </a:lnTo>
                <a:lnTo>
                  <a:pt x="1684350" y="1658614"/>
                </a:lnTo>
                <a:lnTo>
                  <a:pt x="1624234" y="1657611"/>
                </a:lnTo>
                <a:lnTo>
                  <a:pt x="1565206" y="1657008"/>
                </a:lnTo>
                <a:lnTo>
                  <a:pt x="1507267" y="1656725"/>
                </a:lnTo>
                <a:lnTo>
                  <a:pt x="1450417" y="1656684"/>
                </a:lnTo>
                <a:lnTo>
                  <a:pt x="1394657" y="1656806"/>
                </a:lnTo>
                <a:lnTo>
                  <a:pt x="1339988" y="1657012"/>
                </a:lnTo>
                <a:lnTo>
                  <a:pt x="1286408" y="1657225"/>
                </a:lnTo>
                <a:lnTo>
                  <a:pt x="1233920" y="1657364"/>
                </a:lnTo>
                <a:lnTo>
                  <a:pt x="1182522" y="1657353"/>
                </a:lnTo>
                <a:lnTo>
                  <a:pt x="1132215" y="1657112"/>
                </a:lnTo>
                <a:lnTo>
                  <a:pt x="1083000" y="1656562"/>
                </a:lnTo>
                <a:lnTo>
                  <a:pt x="1034877" y="1655624"/>
                </a:lnTo>
                <a:lnTo>
                  <a:pt x="987846" y="1654221"/>
                </a:lnTo>
                <a:lnTo>
                  <a:pt x="941908" y="1652274"/>
                </a:lnTo>
                <a:lnTo>
                  <a:pt x="897062" y="1649703"/>
                </a:lnTo>
                <a:lnTo>
                  <a:pt x="853310" y="1646431"/>
                </a:lnTo>
                <a:lnTo>
                  <a:pt x="810650" y="1642379"/>
                </a:lnTo>
                <a:lnTo>
                  <a:pt x="769085" y="1637467"/>
                </a:lnTo>
                <a:lnTo>
                  <a:pt x="728614" y="1631618"/>
                </a:lnTo>
                <a:lnTo>
                  <a:pt x="689237" y="1624752"/>
                </a:lnTo>
                <a:lnTo>
                  <a:pt x="650954" y="1616792"/>
                </a:lnTo>
                <a:lnTo>
                  <a:pt x="613767" y="1607658"/>
                </a:lnTo>
                <a:lnTo>
                  <a:pt x="542678" y="1585556"/>
                </a:lnTo>
                <a:lnTo>
                  <a:pt x="459977" y="1550084"/>
                </a:lnTo>
                <a:lnTo>
                  <a:pt x="413636" y="1524782"/>
                </a:lnTo>
                <a:lnTo>
                  <a:pt x="369754" y="1496769"/>
                </a:lnTo>
                <a:lnTo>
                  <a:pt x="328331" y="1466286"/>
                </a:lnTo>
                <a:lnTo>
                  <a:pt x="289367" y="1433576"/>
                </a:lnTo>
                <a:lnTo>
                  <a:pt x="252862" y="1398883"/>
                </a:lnTo>
                <a:lnTo>
                  <a:pt x="218816" y="1362448"/>
                </a:lnTo>
                <a:lnTo>
                  <a:pt x="187230" y="1324516"/>
                </a:lnTo>
                <a:lnTo>
                  <a:pt x="158104" y="1285328"/>
                </a:lnTo>
                <a:lnTo>
                  <a:pt x="131438" y="1245128"/>
                </a:lnTo>
                <a:lnTo>
                  <a:pt x="107231" y="1204159"/>
                </a:lnTo>
                <a:lnTo>
                  <a:pt x="85485" y="1162663"/>
                </a:lnTo>
                <a:lnTo>
                  <a:pt x="66198" y="1120884"/>
                </a:lnTo>
                <a:lnTo>
                  <a:pt x="49373" y="1079063"/>
                </a:lnTo>
                <a:lnTo>
                  <a:pt x="35007" y="1037445"/>
                </a:lnTo>
                <a:lnTo>
                  <a:pt x="23102" y="996271"/>
                </a:lnTo>
                <a:lnTo>
                  <a:pt x="13658" y="955786"/>
                </a:lnTo>
                <a:lnTo>
                  <a:pt x="6675" y="916231"/>
                </a:lnTo>
                <a:lnTo>
                  <a:pt x="2152" y="877849"/>
                </a:lnTo>
                <a:lnTo>
                  <a:pt x="91" y="840884"/>
                </a:lnTo>
                <a:close/>
              </a:path>
            </a:pathLst>
          </a:custGeom>
          <a:ln w="635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 txBox="1"/>
          <p:nvPr/>
        </p:nvSpPr>
        <p:spPr>
          <a:xfrm>
            <a:off x="1282191" y="5148168"/>
            <a:ext cx="72771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heavy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FFFFFF"/>
                </a:solidFill>
                <a:latin typeface="Arial"/>
                <a:cs typeface="Arial"/>
              </a:rPr>
              <a:t>Node</a:t>
            </a:r>
            <a:r>
              <a:rPr sz="1600" u="heavy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23088" y="5974081"/>
            <a:ext cx="2810510" cy="441959"/>
          </a:xfrm>
          <a:custGeom>
            <a:avLst/>
            <a:gdLst/>
            <a:ahLst/>
            <a:cxnLst/>
            <a:rect l="l" t="t" r="r" b="b"/>
            <a:pathLst>
              <a:path w="2810510" h="441960">
                <a:moveTo>
                  <a:pt x="2736596" y="0"/>
                </a:moveTo>
                <a:lnTo>
                  <a:pt x="73660" y="0"/>
                </a:lnTo>
                <a:lnTo>
                  <a:pt x="44989" y="5789"/>
                </a:lnTo>
                <a:lnTo>
                  <a:pt x="21575" y="21575"/>
                </a:lnTo>
                <a:lnTo>
                  <a:pt x="5789" y="44989"/>
                </a:lnTo>
                <a:lnTo>
                  <a:pt x="0" y="73659"/>
                </a:lnTo>
                <a:lnTo>
                  <a:pt x="0" y="368299"/>
                </a:lnTo>
                <a:lnTo>
                  <a:pt x="5789" y="396970"/>
                </a:lnTo>
                <a:lnTo>
                  <a:pt x="21575" y="420384"/>
                </a:lnTo>
                <a:lnTo>
                  <a:pt x="44989" y="436170"/>
                </a:lnTo>
                <a:lnTo>
                  <a:pt x="73660" y="441959"/>
                </a:lnTo>
                <a:lnTo>
                  <a:pt x="2736596" y="441959"/>
                </a:lnTo>
                <a:lnTo>
                  <a:pt x="2765266" y="436170"/>
                </a:lnTo>
                <a:lnTo>
                  <a:pt x="2788680" y="420384"/>
                </a:lnTo>
                <a:lnTo>
                  <a:pt x="2804466" y="396970"/>
                </a:lnTo>
                <a:lnTo>
                  <a:pt x="2810256" y="368299"/>
                </a:lnTo>
                <a:lnTo>
                  <a:pt x="2810256" y="73659"/>
                </a:lnTo>
                <a:lnTo>
                  <a:pt x="2804466" y="44989"/>
                </a:lnTo>
                <a:lnTo>
                  <a:pt x="2788680" y="21575"/>
                </a:lnTo>
                <a:lnTo>
                  <a:pt x="2765266" y="5789"/>
                </a:lnTo>
                <a:lnTo>
                  <a:pt x="2736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323088" y="5974081"/>
            <a:ext cx="2810510" cy="441959"/>
          </a:xfrm>
          <a:custGeom>
            <a:avLst/>
            <a:gdLst/>
            <a:ahLst/>
            <a:cxnLst/>
            <a:rect l="l" t="t" r="r" b="b"/>
            <a:pathLst>
              <a:path w="2810510" h="441960">
                <a:moveTo>
                  <a:pt x="0" y="73659"/>
                </a:moveTo>
                <a:lnTo>
                  <a:pt x="5789" y="44989"/>
                </a:lnTo>
                <a:lnTo>
                  <a:pt x="21575" y="21575"/>
                </a:lnTo>
                <a:lnTo>
                  <a:pt x="44989" y="5789"/>
                </a:lnTo>
                <a:lnTo>
                  <a:pt x="73660" y="0"/>
                </a:lnTo>
                <a:lnTo>
                  <a:pt x="2736596" y="0"/>
                </a:lnTo>
                <a:lnTo>
                  <a:pt x="2765266" y="5789"/>
                </a:lnTo>
                <a:lnTo>
                  <a:pt x="2788680" y="21575"/>
                </a:lnTo>
                <a:lnTo>
                  <a:pt x="2804466" y="44989"/>
                </a:lnTo>
                <a:lnTo>
                  <a:pt x="2810256" y="73659"/>
                </a:lnTo>
                <a:lnTo>
                  <a:pt x="2810256" y="368299"/>
                </a:lnTo>
                <a:lnTo>
                  <a:pt x="2804466" y="396970"/>
                </a:lnTo>
                <a:lnTo>
                  <a:pt x="2788680" y="420384"/>
                </a:lnTo>
                <a:lnTo>
                  <a:pt x="2765266" y="436170"/>
                </a:lnTo>
                <a:lnTo>
                  <a:pt x="2736596" y="441959"/>
                </a:lnTo>
                <a:lnTo>
                  <a:pt x="73660" y="441959"/>
                </a:lnTo>
                <a:lnTo>
                  <a:pt x="44989" y="436170"/>
                </a:lnTo>
                <a:lnTo>
                  <a:pt x="21575" y="420384"/>
                </a:lnTo>
                <a:lnTo>
                  <a:pt x="5789" y="396970"/>
                </a:lnTo>
                <a:lnTo>
                  <a:pt x="0" y="368299"/>
                </a:lnTo>
                <a:lnTo>
                  <a:pt x="0" y="73659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 txBox="1"/>
          <p:nvPr/>
        </p:nvSpPr>
        <p:spPr>
          <a:xfrm>
            <a:off x="718286" y="5946733"/>
            <a:ext cx="2012314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</a:pPr>
            <a:r>
              <a:rPr sz="1600" u="heavy" dirty="0">
                <a:latin typeface="Arial"/>
                <a:cs typeface="Arial"/>
              </a:rPr>
              <a:t>physical assistant</a:t>
            </a:r>
            <a:r>
              <a:rPr sz="1600" u="heavy" spc="-135" dirty="0">
                <a:latin typeface="Arial"/>
                <a:cs typeface="Arial"/>
              </a:rPr>
              <a:t> </a:t>
            </a:r>
            <a:r>
              <a:rPr sz="1600" u="heavy" spc="-10" dirty="0">
                <a:latin typeface="Arial"/>
                <a:cs typeface="Arial"/>
              </a:rPr>
              <a:t>and  </a:t>
            </a:r>
            <a:r>
              <a:rPr sz="1600" u="heavy" spc="-5" dirty="0">
                <a:latin typeface="Arial"/>
                <a:cs typeface="Arial"/>
              </a:rPr>
              <a:t>surgery</a:t>
            </a:r>
            <a:r>
              <a:rPr sz="1600" u="heavy" spc="-65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robots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7" name="object 127"/>
          <p:cNvSpPr txBox="1">
            <a:spLocks noGrp="1"/>
          </p:cNvSpPr>
          <p:nvPr>
            <p:ph type="title"/>
          </p:nvPr>
        </p:nvSpPr>
        <p:spPr>
          <a:xfrm>
            <a:off x="133095" y="639263"/>
            <a:ext cx="887780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 marR="5080">
              <a:lnSpc>
                <a:spcPct val="100000"/>
              </a:lnSpc>
            </a:pPr>
            <a:r>
              <a:rPr sz="2000" spc="-10" dirty="0"/>
              <a:t>1.5 </a:t>
            </a:r>
            <a:r>
              <a:rPr lang="en-US" sz="2000" spc="-10" dirty="0"/>
              <a:t>B</a:t>
            </a:r>
            <a:r>
              <a:rPr sz="2000" spc="-20" dirty="0"/>
              <a:t>AN-base </a:t>
            </a:r>
            <a:r>
              <a:rPr sz="2000" spc="-5" dirty="0"/>
              <a:t>Universal </a:t>
            </a:r>
            <a:r>
              <a:rPr sz="2000" spc="-10" dirty="0"/>
              <a:t>Platform </a:t>
            </a:r>
            <a:r>
              <a:rPr sz="2000" dirty="0"/>
              <a:t>with </a:t>
            </a:r>
            <a:r>
              <a:rPr sz="2000" spc="-5" dirty="0"/>
              <a:t>Network Cloud, Data </a:t>
            </a:r>
            <a:r>
              <a:rPr sz="2000" dirty="0"/>
              <a:t>Mining  </a:t>
            </a:r>
            <a:r>
              <a:rPr sz="2000" spc="-10" dirty="0"/>
              <a:t>Server </a:t>
            </a:r>
            <a:r>
              <a:rPr sz="2000" spc="-5" dirty="0"/>
              <a:t>for Medical</a:t>
            </a:r>
            <a:r>
              <a:rPr sz="2000" spc="-20" dirty="0"/>
              <a:t> </a:t>
            </a:r>
            <a:r>
              <a:rPr sz="2000" spc="-10" dirty="0"/>
              <a:t>Healthcare</a:t>
            </a:r>
            <a:endParaRPr sz="2000" dirty="0"/>
          </a:p>
        </p:txBody>
      </p:sp>
      <p:sp>
        <p:nvSpPr>
          <p:cNvPr id="134" name="フッター プレースホルダー 133">
            <a:extLst>
              <a:ext uri="{FF2B5EF4-FFF2-40B4-BE49-F238E27FC236}">
                <a16:creationId xmlns:a16="http://schemas.microsoft.com/office/drawing/2014/main" id="{88937766-D226-4BB0-9D0C-5EB1FD44EA9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lang="en-US" spc="-5" dirty="0"/>
          </a:p>
        </p:txBody>
      </p:sp>
      <p:sp>
        <p:nvSpPr>
          <p:cNvPr id="129" name="object 1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/>
              <a:t>July 2022</a:t>
            </a:r>
            <a:endParaRPr dirty="0"/>
          </a:p>
        </p:txBody>
      </p:sp>
      <p:sp>
        <p:nvSpPr>
          <p:cNvPr id="130" name="object 130"/>
          <p:cNvSpPr txBox="1"/>
          <p:nvPr/>
        </p:nvSpPr>
        <p:spPr>
          <a:xfrm>
            <a:off x="4364213" y="6474084"/>
            <a:ext cx="501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 err="1">
                <a:latin typeface="Arial"/>
                <a:cs typeface="Arial"/>
              </a:rPr>
              <a:t>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9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5" name="object 3">
            <a:extLst>
              <a:ext uri="{FF2B5EF4-FFF2-40B4-BE49-F238E27FC236}">
                <a16:creationId xmlns:a16="http://schemas.microsoft.com/office/drawing/2014/main" id="{FBD5E528-F67E-4CD9-9D3E-F4F75A74B4EE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2">
            <a:extLst>
              <a:ext uri="{FF2B5EF4-FFF2-40B4-BE49-F238E27FC236}">
                <a16:creationId xmlns:a16="http://schemas.microsoft.com/office/drawing/2014/main" id="{18AA5EA3-0F3C-4940-BC21-439F24486A88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7" name="object 3">
            <a:extLst>
              <a:ext uri="{FF2B5EF4-FFF2-40B4-BE49-F238E27FC236}">
                <a16:creationId xmlns:a16="http://schemas.microsoft.com/office/drawing/2014/main" id="{7B2D9BBE-C4B7-46A5-BD02-B4D27787ECD4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スライド番号プレースホルダー 131">
            <a:extLst>
              <a:ext uri="{FF2B5EF4-FFF2-40B4-BE49-F238E27FC236}">
                <a16:creationId xmlns:a16="http://schemas.microsoft.com/office/drawing/2014/main" id="{BFF18B2D-4FB1-F849-507C-32D10C74E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5"/>
              <a:t>Slide</a:t>
            </a:r>
            <a:r>
              <a:rPr lang="en-US" spc="-155"/>
              <a:t> </a:t>
            </a:r>
            <a:fld id="{81D60167-4931-47E6-BA6A-407CBD079E47}" type="slidenum">
              <a:rPr spc="-5" smtClean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IEEE-P802_15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5699</Words>
  <Application>Microsoft Office PowerPoint</Application>
  <PresentationFormat>画面に合わせる (4:3)</PresentationFormat>
  <Paragraphs>933</Paragraphs>
  <Slides>49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68" baseType="lpstr">
      <vt:lpstr>HGP創英角ｺﾞｼｯｸUB</vt:lpstr>
      <vt:lpstr>Meiryo UI</vt:lpstr>
      <vt:lpstr>ＭＳ Ｐゴシック</vt:lpstr>
      <vt:lpstr>ＭＳ ゴシック</vt:lpstr>
      <vt:lpstr>ＭＳ 明朝</vt:lpstr>
      <vt:lpstr>メイリオ</vt:lpstr>
      <vt:lpstr>游ゴシック</vt:lpstr>
      <vt:lpstr>Arial</vt:lpstr>
      <vt:lpstr>Arial Black</vt:lpstr>
      <vt:lpstr>Arial Narrow</vt:lpstr>
      <vt:lpstr>Calibri</vt:lpstr>
      <vt:lpstr>Century</vt:lpstr>
      <vt:lpstr>Symbol</vt:lpstr>
      <vt:lpstr>Tahoma</vt:lpstr>
      <vt:lpstr>Times New Roman</vt:lpstr>
      <vt:lpstr>Verdana</vt:lpstr>
      <vt:lpstr>Wingdings</vt:lpstr>
      <vt:lpstr>2_IEEE-P802_15</vt:lpstr>
      <vt:lpstr>ビットマップ イメージ</vt:lpstr>
      <vt:lpstr>PowerPoint プレゼンテーション</vt:lpstr>
      <vt:lpstr>PowerPoint プレゼンテーション</vt:lpstr>
      <vt:lpstr>Agenda</vt:lpstr>
      <vt:lpstr>PowerPoint プレゼンテーション</vt:lpstr>
      <vt:lpstr>PowerPoint プレゼンテーション</vt:lpstr>
      <vt:lpstr>1.2 Medical Inspection and Treatment by BAN</vt:lpstr>
      <vt:lpstr>1.3 Wireless BAN: Body Area Network</vt:lpstr>
      <vt:lpstr>1.4 BAN- Use Cases for Remote Medical Services</vt:lpstr>
      <vt:lpstr>1.5 BAN-base Universal Platform with Network Cloud, Data Mining  Server for Medical Healthcare</vt:lpstr>
      <vt:lpstr>1.6 Universal Platform Based on BAN, Cloud Network, and AI Data  Server for General Social Infrastructure beyond Medical Services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1.10 Remote Localization and Rescue of Missing Victims Using  Wireless Dependable BAN of Things/M2M</vt:lpstr>
      <vt:lpstr>PowerPoint プレゼンテーション</vt:lpstr>
      <vt:lpstr>PowerPoint プレゼンテーション</vt:lpstr>
      <vt:lpstr>PowerPoint プレゼンテーション</vt:lpstr>
      <vt:lpstr>2.1 Standard of Medical Wireless Body Area  Network(BAN);IEEE802.15.6</vt:lpstr>
      <vt:lpstr>2.2 Top View of IEEE Std 802.15.6</vt:lpstr>
      <vt:lpstr>PowerPoint プレゼンテーション</vt:lpstr>
      <vt:lpstr>2.4 Three Channel Access Modes</vt:lpstr>
      <vt:lpstr>2.5 Time-referenced Superframe w/ Beacon</vt:lpstr>
      <vt:lpstr>2.6 Worldwide UWB Regulations in 2012</vt:lpstr>
      <vt:lpstr>2.7 Radio Outdoor Uses in the Frequency  Band 7.25-9.00GHz (January 2021)</vt:lpstr>
      <vt:lpstr>2.8 Summary of IEEE802.15.6-2012 A standard, IEEE Std 802.15.6TM was completed and published in  Feb. 2012. In which, specifications of three PHY and common MAC  are defined to support various medical and non-medical consumer  applications.</vt:lpstr>
      <vt:lpstr>PowerPoint プレゼンテーション</vt:lpstr>
      <vt:lpstr>3.1 Necessity for Enhanced Dependability in 15.6 BAN</vt:lpstr>
      <vt:lpstr>3.2 Technical Challenges for Enhanced  Dependability</vt:lpstr>
      <vt:lpstr>3.3 Uniqueness different from existing standards  (1/2)</vt:lpstr>
      <vt:lpstr>3.3 Uniqueness different from existing standards  (2/2)</vt:lpstr>
      <vt:lpstr>3.4 Focused Issues in Amendment of std 15.6 BAN  with Enhanced Dependability</vt:lpstr>
      <vt:lpstr>PowerPoint プレゼンテーション</vt:lpstr>
      <vt:lpstr>PowerPoint プレゼンテーション</vt:lpstr>
      <vt:lpstr>4.2 Approach for Intra and Inter System  Interference among BAN and Other PANs</vt:lpstr>
      <vt:lpstr>PowerPoint プレゼンテーション</vt:lpstr>
      <vt:lpstr>4.4 Space Domain Interference Mitigation</vt:lpstr>
      <vt:lpstr>PowerPoint プレゼンテーション</vt:lpstr>
      <vt:lpstr>4.6 Integrated Terminal to Avoid Mutual Interference in  case of overlaid coexisting BAN and other Radios  such as UWB-BAN and 4G/5G</vt:lpstr>
      <vt:lpstr>4.7 ICT &amp; Data Science Platform for Infrastructure with BAN,  5G/6G Cloud, and Data Servers Based on Regulatory Science</vt:lpstr>
      <vt:lpstr>PowerPoint プレゼンテーション</vt:lpstr>
      <vt:lpstr>Demands of Dependable BAN of Things in IoT/M2M   for Sustainable Social Services</vt:lpstr>
      <vt:lpstr>PowerPoint プレゼンテーション</vt:lpstr>
      <vt:lpstr>PowerPoint プレゼンテーション</vt:lpstr>
      <vt:lpstr>5.1 Update of Technical Requirements for  Amendment of BAN</vt:lpstr>
      <vt:lpstr>5. Concluding Remark</vt:lpstr>
      <vt:lpstr>Timeline for  IEEE802.15.6 Revision (6ma)– Enhanced Dependability Body Area Network (ED-BAN)</vt:lpstr>
      <vt:lpstr>Contacts and Conference call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kohno-ryuji-ns@ynu.jp</dc:creator>
  <cp:lastModifiedBy>Kohno Ryuji</cp:lastModifiedBy>
  <cp:revision>11</cp:revision>
  <cp:lastPrinted>2021-07-14T12:43:36Z</cp:lastPrinted>
  <dcterms:created xsi:type="dcterms:W3CDTF">2021-05-25T15:20:10Z</dcterms:created>
  <dcterms:modified xsi:type="dcterms:W3CDTF">2022-07-12T09:04:36Z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2021-05-12T00:00:00Z</vt:filetime>
  </property>
  <property fmtid="{D5CDD505-2E9C-101B-9397-08002B2CF9AE}" pid="3" name="Creator">
    <vt:lpwstr>PowerPoint 用 Acrobat PDFMaker 15</vt:lpwstr>
  </property>
  <property fmtid="{D5CDD505-2E9C-101B-9397-08002B2CF9AE}" pid="4" name="LastSaved">
    <vt:filetime>2021-05-25T00:00:00Z</vt:filetime>
  </property>
</Properties>
</file>