
<file path=[Content_Types].xml><?xml version="1.0" encoding="utf-8"?>
<Types xmlns="http://schemas.openxmlformats.org/package/2006/content-types">
  <Default Extension="emf" ContentType="image/x-emf"/>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9"/>
  </p:notesMasterIdLst>
  <p:sldIdLst>
    <p:sldId id="256" r:id="rId2"/>
    <p:sldId id="295" r:id="rId3"/>
    <p:sldId id="310" r:id="rId4"/>
    <p:sldId id="311" r:id="rId5"/>
    <p:sldId id="312" r:id="rId6"/>
    <p:sldId id="313" r:id="rId7"/>
    <p:sldId id="315" r:id="rId8"/>
    <p:sldId id="296" r:id="rId9"/>
    <p:sldId id="297" r:id="rId10"/>
    <p:sldId id="298" r:id="rId11"/>
    <p:sldId id="300" r:id="rId12"/>
    <p:sldId id="299" r:id="rId13"/>
    <p:sldId id="316" r:id="rId14"/>
    <p:sldId id="314" r:id="rId15"/>
    <p:sldId id="317" r:id="rId16"/>
    <p:sldId id="318" r:id="rId17"/>
    <p:sldId id="301" r:id="rId18"/>
  </p:sldIdLst>
  <p:sldSz cx="9144000" cy="6858000" type="screen4x3"/>
  <p:notesSz cx="9280525" cy="6934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Hernandez" initials="MH" lastIdx="0" clrIdx="0">
    <p:extLst>
      <p:ext uri="{19B8F6BF-5375-455C-9EA6-DF929625EA0E}">
        <p15:presenceInfo xmlns:p15="http://schemas.microsoft.com/office/powerpoint/2012/main" userId="1b6a26482b8577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5268" autoAdjust="0"/>
  </p:normalViewPr>
  <p:slideViewPr>
    <p:cSldViewPr snapToGrid="0">
      <p:cViewPr varScale="1">
        <p:scale>
          <a:sx n="86" d="100"/>
          <a:sy n="86" d="100"/>
        </p:scale>
        <p:origin x="126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640263" y="17463"/>
            <a:ext cx="3767137" cy="214312"/>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4" name="Google Shape;4;n"/>
          <p:cNvSpPr txBox="1">
            <a:spLocks noGrp="1"/>
          </p:cNvSpPr>
          <p:nvPr>
            <p:ph type="dt" idx="10"/>
          </p:nvPr>
        </p:nvSpPr>
        <p:spPr>
          <a:xfrm>
            <a:off x="874713" y="17463"/>
            <a:ext cx="3663950" cy="214312"/>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5" name="Google Shape;5;n"/>
          <p:cNvSpPr>
            <a:spLocks noGrp="1" noRot="1" noChangeAspect="1"/>
          </p:cNvSpPr>
          <p:nvPr>
            <p:ph type="sldImg" idx="3"/>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
            <a:headEnd type="none" w="sm" len="sm"/>
            <a:tailEnd type="none" w="sm" len="sm"/>
          </a:ln>
        </p:spPr>
      </p:sp>
      <p:sp>
        <p:nvSpPr>
          <p:cNvPr id="6" name="Google Shape;6;n"/>
          <p:cNvSpPr txBox="1">
            <a:spLocks noGrp="1"/>
          </p:cNvSpPr>
          <p:nvPr>
            <p:ph type="body" idx="1"/>
          </p:nvPr>
        </p:nvSpPr>
        <p:spPr>
          <a:xfrm>
            <a:off x="1236663" y="3294063"/>
            <a:ext cx="6807200" cy="31210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048250" y="6713538"/>
            <a:ext cx="3359150" cy="18415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457200" marR="0" lvl="4"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8" name="Google Shape;8;n"/>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dirty="0">
              <a:solidFill>
                <a:schemeClr val="dk1"/>
              </a:solidFill>
              <a:latin typeface="Times New Roman"/>
              <a:ea typeface="Times New Roman"/>
              <a:cs typeface="Times New Roman"/>
              <a:sym typeface="Times New Roman"/>
            </a:endParaRPr>
          </a:p>
        </p:txBody>
      </p:sp>
      <p:sp>
        <p:nvSpPr>
          <p:cNvPr id="9" name="Google Shape;9;n"/>
          <p:cNvSpPr/>
          <p:nvPr/>
        </p:nvSpPr>
        <p:spPr>
          <a:xfrm>
            <a:off x="968375" y="6713538"/>
            <a:ext cx="9525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10" name="Google Shape;10;n"/>
          <p:cNvCxnSpPr/>
          <p:nvPr/>
        </p:nvCxnSpPr>
        <p:spPr>
          <a:xfrm>
            <a:off x="968375" y="6711950"/>
            <a:ext cx="7343775"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866775" y="222250"/>
            <a:ext cx="7546975"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&lt;month year&gt;</a:t>
            </a:r>
            <a:endParaRPr dirty="0"/>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&lt;author&gt;, &lt;company&gt;</a:t>
            </a:r>
            <a:endParaRPr dirty="0"/>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&lt;doc.: IEEE 802.15-doc&gt;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2022</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2022</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2022</a:t>
            </a:r>
            <a:endParaRPr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2022</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2022</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2022</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2022</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2022</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2022</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2022</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2022</a:t>
            </a:r>
            <a:endParaRPr dirty="0"/>
          </a:p>
        </p:txBody>
      </p:sp>
      <p:sp>
        <p:nvSpPr>
          <p:cNvPr id="16" name="Google Shape;16;p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P802.15-22-0388-00-6ma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Visio_Drawing1.vsdx"/><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Visio_Drawing2.vsdx"/><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Visio_Drawing3.vsdx"/><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Visio_Drawing4.vsdx"/><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Visio_Drawing.vsdx"/><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Clr>
                <a:schemeClr val="dk1"/>
              </a:buClr>
              <a:buFont typeface="Times New Roman"/>
              <a:buNone/>
            </a:pPr>
            <a:r>
              <a:rPr lang="en-US" sz="1400" b="1" i="0" u="none" strike="noStrike" cap="none">
                <a:solidFill>
                  <a:schemeClr val="dk1"/>
                </a:solidFill>
                <a:latin typeface="Times New Roman"/>
                <a:ea typeface="Times New Roman"/>
                <a:cs typeface="Times New Roman"/>
                <a:sym typeface="Times New Roman"/>
              </a:rPr>
              <a:t>July 2022</a:t>
            </a:r>
            <a:endParaRPr dirty="0"/>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lang="en-US" sz="1200" b="0" i="0" u="none" strike="noStrike" cap="none">
                <a:solidFill>
                  <a:schemeClr val="dk1"/>
                </a:solidFill>
                <a:latin typeface="Times New Roman"/>
                <a:ea typeface="Times New Roman"/>
                <a:cs typeface="Times New Roman"/>
                <a:sym typeface="Times New Roman"/>
              </a:rPr>
              <a:t>Hernandez, Kohno, Kobayashi, Kim (YNU)</a:t>
            </a:r>
            <a:endParaRPr dirty="0"/>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Font typeface="Times New Roman"/>
              <a:buNone/>
            </a:pPr>
            <a:r>
              <a:rPr lang="en-US" sz="1200" b="0" i="0" u="none" strike="noStrike" cap="none" dirty="0">
                <a:solidFill>
                  <a:schemeClr val="dk1"/>
                </a:solidFill>
                <a:latin typeface="Times New Roman"/>
                <a:ea typeface="Times New Roman"/>
                <a:cs typeface="Times New Roman"/>
                <a:sym typeface="Times New Roman"/>
              </a:rPr>
              <a:t>Slide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Times New Roman"/>
              <a:buNone/>
            </a:pPr>
            <a:endParaRPr lang="en-US" sz="1800" b="1" i="0" u="sng" strike="noStrike" cap="none" dirty="0">
              <a:solidFill>
                <a:schemeClr val="dk2"/>
              </a:solidFill>
              <a:latin typeface="Times New Roman"/>
              <a:ea typeface="Times New Roman"/>
              <a:cs typeface="Times New Roman"/>
              <a:sym typeface="Times New Roman"/>
            </a:endParaRPr>
          </a:p>
          <a:p>
            <a:pPr lvl="0" algn="ctr">
              <a:buClr>
                <a:schemeClr val="dk2"/>
              </a:buClr>
            </a:pPr>
            <a:r>
              <a:rPr lang="en-US" sz="1800" b="1" i="0" u="sng" strike="noStrike" cap="none" dirty="0">
                <a:solidFill>
                  <a:schemeClr val="dk2"/>
                </a:solidFill>
                <a:latin typeface="Times New Roman"/>
                <a:ea typeface="Times New Roman"/>
                <a:cs typeface="Times New Roman"/>
                <a:sym typeface="Times New Roman"/>
              </a:rPr>
              <a:t>Project: </a:t>
            </a:r>
            <a:r>
              <a:rPr lang="en-US" sz="1800" b="1" u="sng" dirty="0">
                <a:solidFill>
                  <a:schemeClr val="dk2"/>
                </a:solidFill>
                <a:latin typeface="Times New Roman"/>
                <a:ea typeface="Times New Roman"/>
                <a:cs typeface="Times New Roman"/>
                <a:sym typeface="Times New Roman"/>
              </a:rPr>
              <a:t>P802.15 Working Group for Wireless Specialty Networks</a:t>
            </a:r>
            <a:endParaRPr sz="1600" b="1"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1600" b="0" i="0" u="none" strike="noStrike" cap="none" dirty="0">
              <a:solidFill>
                <a:schemeClr val="dk2"/>
              </a:solidFill>
              <a:latin typeface="Times New Roman"/>
              <a:ea typeface="Times New Roman"/>
              <a:cs typeface="Times New Roman"/>
              <a:sym typeface="Times New Roman"/>
            </a:endParaRPr>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Submission Title:</a:t>
            </a:r>
            <a:r>
              <a:rPr lang="en-US" sz="1600" dirty="0">
                <a:solidFill>
                  <a:schemeClr val="dk2"/>
                </a:solidFill>
                <a:latin typeface="Times New Roman"/>
                <a:ea typeface="Times New Roman"/>
                <a:cs typeface="Times New Roman"/>
                <a:sym typeface="Times New Roman"/>
              </a:rPr>
              <a:t> Harmonization to TSN</a:t>
            </a:r>
            <a:r>
              <a:rPr lang="en-US" sz="1600" b="0" i="0" u="none" strike="noStrike" cap="none" dirty="0">
                <a:solidFill>
                  <a:schemeClr val="dk2"/>
                </a:solidFill>
                <a:latin typeface="Times New Roman"/>
                <a:ea typeface="Times New Roman"/>
                <a:cs typeface="Times New Roman"/>
                <a:sym typeface="Times New Roman"/>
              </a:rPr>
              <a:t>	</a:t>
            </a:r>
            <a:endParaRPr lang="en-US"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Date Submitted: </a:t>
            </a:r>
            <a:r>
              <a:rPr lang="en-US" sz="1600" b="0" i="0" u="none" strike="noStrike" cap="none" dirty="0">
                <a:solidFill>
                  <a:schemeClr val="dk2"/>
                </a:solidFill>
                <a:latin typeface="Times New Roman"/>
                <a:ea typeface="Times New Roman"/>
                <a:cs typeface="Times New Roman"/>
                <a:sym typeface="Times New Roman"/>
              </a:rPr>
              <a:t> July 12th, 2022 </a:t>
            </a:r>
            <a:endParaRPr lang="en-US"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Source:</a:t>
            </a:r>
            <a:r>
              <a:rPr lang="en-US" sz="1600" b="0" i="0" u="none" strike="noStrike" cap="none" dirty="0">
                <a:solidFill>
                  <a:schemeClr val="dk2"/>
                </a:solidFill>
                <a:latin typeface="Times New Roman"/>
                <a:ea typeface="Times New Roman"/>
                <a:cs typeface="Times New Roman"/>
                <a:sym typeface="Times New Roman"/>
              </a:rPr>
              <a:t>  Marco Hernandez, </a:t>
            </a:r>
            <a:r>
              <a:rPr lang="en-US" sz="1600" dirty="0">
                <a:solidFill>
                  <a:schemeClr val="dk2"/>
                </a:solidFill>
                <a:latin typeface="Times New Roman"/>
                <a:ea typeface="Times New Roman"/>
                <a:cs typeface="Times New Roman"/>
                <a:sym typeface="Times New Roman"/>
              </a:rPr>
              <a:t>Ryuji Kohno, Takumi Kobayashi, Minsoo Kim</a:t>
            </a:r>
            <a:r>
              <a:rPr lang="en-US" sz="1600" b="0" i="0" u="none" strike="noStrike" cap="none" dirty="0">
                <a:solidFill>
                  <a:schemeClr val="dk1"/>
                </a:solidFill>
                <a:latin typeface="Times New Roman"/>
                <a:ea typeface="Times New Roman"/>
                <a:cs typeface="Times New Roman"/>
                <a:sym typeface="Times New Roman"/>
              </a:rPr>
              <a:t> </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Company:</a:t>
            </a:r>
            <a:r>
              <a:rPr lang="en-US" sz="1600" b="0" i="0" u="none" strike="noStrike" cap="none" dirty="0">
                <a:solidFill>
                  <a:schemeClr val="dk2"/>
                </a:solidFill>
                <a:latin typeface="Times New Roman"/>
                <a:ea typeface="Times New Roman"/>
                <a:cs typeface="Times New Roman"/>
                <a:sym typeface="Times New Roman"/>
              </a:rPr>
              <a:t> YRP-AIA, </a:t>
            </a:r>
            <a:r>
              <a:rPr lang="en-US" sz="1600" dirty="0">
                <a:solidFill>
                  <a:schemeClr val="dk2"/>
                </a:solidFill>
                <a:latin typeface="Times New Roman"/>
                <a:ea typeface="Times New Roman"/>
                <a:cs typeface="Times New Roman"/>
                <a:sym typeface="Times New Roman"/>
              </a:rPr>
              <a:t>YNU, Japan</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Address: </a:t>
            </a:r>
            <a:r>
              <a:rPr lang="en-US" sz="1600" b="0" i="0" u="none" strike="noStrike" cap="none" dirty="0">
                <a:solidFill>
                  <a:schemeClr val="dk1"/>
                </a:solidFill>
                <a:latin typeface="Times New Roman"/>
                <a:ea typeface="Times New Roman"/>
                <a:cs typeface="Times New Roman"/>
                <a:sym typeface="Times New Roman"/>
              </a:rPr>
              <a:t>3-4 Hikarino-oka, Yokosuka, 239-0847, Japan</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Voice</a:t>
            </a:r>
            <a:r>
              <a:rPr lang="en-US" sz="1600" b="1" i="0" u="none" strike="noStrike" cap="none" dirty="0">
                <a:solidFill>
                  <a:schemeClr val="dk1"/>
                </a:solidFill>
                <a:latin typeface="Times New Roman"/>
                <a:ea typeface="Times New Roman"/>
                <a:cs typeface="Times New Roman"/>
                <a:sym typeface="Times New Roman"/>
              </a:rPr>
              <a:t>:</a:t>
            </a:r>
            <a:r>
              <a:rPr lang="en-US" sz="1600" dirty="0">
                <a:solidFill>
                  <a:schemeClr val="dk1"/>
                </a:solidFill>
                <a:latin typeface="Times New Roman"/>
                <a:ea typeface="Times New Roman"/>
                <a:cs typeface="Times New Roman"/>
                <a:sym typeface="Times New Roman"/>
              </a:rPr>
              <a:t> </a:t>
            </a:r>
            <a:r>
              <a:rPr lang="en-US" sz="1600" b="0" i="0" u="none" strike="noStrike" cap="none" dirty="0">
                <a:solidFill>
                  <a:schemeClr val="dk1"/>
                </a:solidFill>
                <a:latin typeface="Times New Roman"/>
                <a:ea typeface="Times New Roman"/>
                <a:cs typeface="Times New Roman"/>
                <a:sym typeface="Times New Roman"/>
              </a:rPr>
              <a:t>+81 46-847-5439</a:t>
            </a:r>
            <a:r>
              <a:rPr lang="en-US" sz="1600" b="0" i="0" u="none" strike="noStrike" cap="none" dirty="0">
                <a:solidFill>
                  <a:schemeClr val="dk2"/>
                </a:solidFill>
                <a:latin typeface="Times New Roman"/>
                <a:ea typeface="Times New Roman"/>
                <a:cs typeface="Times New Roman"/>
                <a:sym typeface="Times New Roman"/>
              </a:rPr>
              <a:t> </a:t>
            </a:r>
            <a:r>
              <a:rPr lang="en-US" sz="1600" b="1" i="0" u="none" strike="noStrike" cap="none" dirty="0">
                <a:solidFill>
                  <a:schemeClr val="dk2"/>
                </a:solidFill>
                <a:latin typeface="Times New Roman"/>
                <a:ea typeface="Times New Roman"/>
                <a:cs typeface="Times New Roman"/>
                <a:sym typeface="Times New Roman"/>
              </a:rPr>
              <a:t>Fax:</a:t>
            </a:r>
            <a:r>
              <a:rPr lang="en-US" sz="1600" b="0" i="0" u="none" strike="noStrike" cap="none" dirty="0">
                <a:solidFill>
                  <a:schemeClr val="dk2"/>
                </a:solidFill>
                <a:latin typeface="Times New Roman"/>
                <a:ea typeface="Times New Roman"/>
                <a:cs typeface="Times New Roman"/>
                <a:sym typeface="Times New Roman"/>
              </a:rPr>
              <a:t> </a:t>
            </a:r>
            <a:r>
              <a:rPr lang="en-US" sz="1600" b="0" i="0" u="none" strike="noStrike" cap="none" dirty="0">
                <a:solidFill>
                  <a:schemeClr val="dk1"/>
                </a:solidFill>
                <a:latin typeface="Times New Roman"/>
                <a:ea typeface="Times New Roman"/>
                <a:cs typeface="Times New Roman"/>
                <a:sym typeface="Times New Roman"/>
              </a:rPr>
              <a:t>+81 46-847-5431</a:t>
            </a:r>
            <a:r>
              <a:rPr lang="en-US" sz="1600" b="0" i="0" u="none" strike="noStrike" cap="none" dirty="0">
                <a:solidFill>
                  <a:schemeClr val="dk2"/>
                </a:solidFill>
                <a:latin typeface="Times New Roman"/>
                <a:ea typeface="Times New Roman"/>
                <a:cs typeface="Times New Roman"/>
                <a:sym typeface="Times New Roman"/>
              </a:rPr>
              <a:t> </a:t>
            </a:r>
            <a:r>
              <a:rPr lang="en-US" sz="1600" b="1" i="0" u="none" strike="noStrike" cap="none" dirty="0">
                <a:solidFill>
                  <a:schemeClr val="dk2"/>
                </a:solidFill>
                <a:latin typeface="Times New Roman"/>
                <a:ea typeface="Times New Roman"/>
                <a:cs typeface="Times New Roman"/>
                <a:sym typeface="Times New Roman"/>
              </a:rPr>
              <a:t>E-Mail:</a:t>
            </a:r>
            <a:r>
              <a:rPr lang="en-US" sz="1600" b="0" i="0" u="none" strike="noStrike" cap="none" dirty="0">
                <a:solidFill>
                  <a:schemeClr val="dk2"/>
                </a:solidFill>
                <a:latin typeface="Times New Roman"/>
                <a:ea typeface="Times New Roman"/>
                <a:cs typeface="Times New Roman"/>
                <a:sym typeface="Times New Roman"/>
              </a:rPr>
              <a:t>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Re:</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call for technical contributions </a:t>
            </a:r>
            <a:endParaRPr sz="1200" b="0" i="0" u="none" strike="noStrike" cap="none" dirty="0">
              <a:solidFill>
                <a:schemeClr val="dk2"/>
              </a:solidFill>
              <a:latin typeface="Times New Roman"/>
              <a:ea typeface="Times New Roman"/>
              <a:cs typeface="Times New Roman"/>
              <a:sym typeface="Times New Roman"/>
            </a:endParaRPr>
          </a:p>
          <a:p>
            <a:pPr marL="0" marR="0" lvl="0" indent="0" algn="l" rtl="0">
              <a:spcBef>
                <a:spcPts val="120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Abstract:</a:t>
            </a:r>
            <a:endParaRPr dirty="0"/>
          </a:p>
          <a:p>
            <a:pPr lvl="0">
              <a:spcBef>
                <a:spcPts val="1200"/>
              </a:spcBef>
              <a:buClr>
                <a:schemeClr val="dk2"/>
              </a:buClr>
            </a:pPr>
            <a:r>
              <a:rPr lang="en-US" sz="1600" b="1" i="0" u="none" strike="noStrike" cap="none" dirty="0">
                <a:solidFill>
                  <a:schemeClr val="dk2"/>
                </a:solidFill>
                <a:latin typeface="Times New Roman"/>
                <a:ea typeface="Times New Roman"/>
                <a:cs typeface="Times New Roman"/>
                <a:sym typeface="Times New Roman"/>
              </a:rPr>
              <a:t>Purpose:</a:t>
            </a:r>
            <a:r>
              <a:rPr lang="en-US" sz="1600"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the call for technical contributions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Notice:</a:t>
            </a:r>
            <a:r>
              <a:rPr lang="en-US" sz="1600" b="0" i="0" u="none" strike="noStrike" cap="none" dirty="0">
                <a:solidFill>
                  <a:schemeClr val="dk2"/>
                </a:solidFill>
                <a:latin typeface="Times New Roman"/>
                <a:ea typeface="Times New Roman"/>
                <a:cs typeface="Times New Roman"/>
                <a:sym typeface="Times New Roman"/>
              </a:rPr>
              <a:t>	This document has been prepared to assist </a:t>
            </a:r>
            <a:r>
              <a:rPr lang="en-US" sz="1600" dirty="0">
                <a:solidFill>
                  <a:schemeClr val="dk1"/>
                </a:solidFill>
                <a:latin typeface="Times New Roman"/>
                <a:ea typeface="Times New Roman"/>
                <a:cs typeface="Times New Roman"/>
                <a:sym typeface="Times New Roman"/>
              </a:rPr>
              <a:t>P802.15.6ma</a:t>
            </a:r>
            <a:r>
              <a:rPr lang="en-US" sz="1600" b="0" i="0" u="none" strike="noStrike" cap="none" dirty="0">
                <a:solidFill>
                  <a:schemeClr val="dk2"/>
                </a:solidFill>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Release:</a:t>
            </a:r>
            <a:r>
              <a:rPr lang="en-US" sz="1600" b="0" i="0" u="none" strike="noStrike" cap="none" dirty="0">
                <a:solidFill>
                  <a:schemeClr val="dk2"/>
                </a:solidFill>
                <a:latin typeface="Times New Roman"/>
                <a:ea typeface="Times New Roman"/>
                <a:cs typeface="Times New Roman"/>
                <a:sym typeface="Times New Roman"/>
              </a:rPr>
              <a:t>	The contributor acknowledges and accepts that this contribution becomes the property of IEEE and may be made publicly available by </a:t>
            </a:r>
            <a:r>
              <a:rPr lang="en-US" sz="1600" dirty="0">
                <a:solidFill>
                  <a:schemeClr val="dk1"/>
                </a:solidFill>
                <a:latin typeface="Times New Roman"/>
                <a:ea typeface="Times New Roman"/>
                <a:cs typeface="Times New Roman"/>
                <a:sym typeface="Times New Roman"/>
              </a:rPr>
              <a:t>P802.15.6ma</a:t>
            </a:r>
            <a:r>
              <a:rPr lang="en-US" sz="1600" b="0" i="0" u="none" strike="noStrike" cap="none" dirty="0">
                <a:solidFill>
                  <a:schemeClr val="dk2"/>
                </a:solidFill>
                <a:latin typeface="Times New Roman"/>
                <a:ea typeface="Times New Roman"/>
                <a:cs typeface="Times New Roman"/>
                <a:sym typeface="Times New Roman"/>
              </a:rPr>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2414E8-5DAC-ECB9-5D90-CA5F8825B115}"/>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0943A409-A285-04CA-E20E-6C36FB53AB46}"/>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AD5F55C5-5E5C-B6A4-D5B6-59F5B40BB50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2" name="Title 1">
            <a:extLst>
              <a:ext uri="{FF2B5EF4-FFF2-40B4-BE49-F238E27FC236}">
                <a16:creationId xmlns:a16="http://schemas.microsoft.com/office/drawing/2014/main" id="{C40DA2F0-073F-0BD5-CDAE-385DA1D7CA20}"/>
              </a:ext>
            </a:extLst>
          </p:cNvPr>
          <p:cNvSpPr>
            <a:spLocks noGrp="1"/>
          </p:cNvSpPr>
          <p:nvPr>
            <p:ph type="title" idx="4294967295"/>
          </p:nvPr>
        </p:nvSpPr>
        <p:spPr>
          <a:xfrm>
            <a:off x="838200" y="390661"/>
            <a:ext cx="7772400" cy="1066800"/>
          </a:xfrm>
        </p:spPr>
        <p:txBody>
          <a:bodyPr/>
          <a:lstStyle/>
          <a:p>
            <a:r>
              <a:rPr lang="en-US" sz="3200" dirty="0"/>
              <a:t>TSN topology</a:t>
            </a:r>
          </a:p>
        </p:txBody>
      </p:sp>
      <p:sp>
        <p:nvSpPr>
          <p:cNvPr id="12" name="TextBox 11">
            <a:extLst>
              <a:ext uri="{FF2B5EF4-FFF2-40B4-BE49-F238E27FC236}">
                <a16:creationId xmlns:a16="http://schemas.microsoft.com/office/drawing/2014/main" id="{CDF6B196-8AB3-A5CF-C148-E461CE64AAE3}"/>
              </a:ext>
            </a:extLst>
          </p:cNvPr>
          <p:cNvSpPr txBox="1"/>
          <p:nvPr/>
        </p:nvSpPr>
        <p:spPr>
          <a:xfrm>
            <a:off x="1074198" y="5246708"/>
            <a:ext cx="7077579" cy="584775"/>
          </a:xfrm>
          <a:prstGeom prst="rect">
            <a:avLst/>
          </a:prstGeom>
          <a:noFill/>
        </p:spPr>
        <p:txBody>
          <a:bodyPr wrap="none" rtlCol="0">
            <a:spAutoFit/>
          </a:bodyPr>
          <a:lstStyle/>
          <a:p>
            <a:r>
              <a:rPr lang="en-US" sz="1600" dirty="0">
                <a:latin typeface="+mn-lt"/>
              </a:rPr>
              <a:t>The TSN Equipment may be a bridge for interconnecting two LANs in L2 working </a:t>
            </a:r>
          </a:p>
          <a:p>
            <a:r>
              <a:rPr lang="en-US" sz="1600" dirty="0">
                <a:latin typeface="+mn-lt"/>
              </a:rPr>
              <a:t>on the same protocol, or a router.</a:t>
            </a:r>
          </a:p>
        </p:txBody>
      </p:sp>
      <p:sp>
        <p:nvSpPr>
          <p:cNvPr id="14" name="TextBox 13">
            <a:extLst>
              <a:ext uri="{FF2B5EF4-FFF2-40B4-BE49-F238E27FC236}">
                <a16:creationId xmlns:a16="http://schemas.microsoft.com/office/drawing/2014/main" id="{61536A78-EE86-4923-885D-11DDD5F736EA}"/>
              </a:ext>
            </a:extLst>
          </p:cNvPr>
          <p:cNvSpPr txBox="1"/>
          <p:nvPr/>
        </p:nvSpPr>
        <p:spPr>
          <a:xfrm>
            <a:off x="1074198" y="5907449"/>
            <a:ext cx="6995604" cy="338554"/>
          </a:xfrm>
          <a:prstGeom prst="rect">
            <a:avLst/>
          </a:prstGeom>
          <a:noFill/>
        </p:spPr>
        <p:txBody>
          <a:bodyPr wrap="square">
            <a:spAutoFit/>
          </a:bodyPr>
          <a:lstStyle/>
          <a:p>
            <a:r>
              <a:rPr lang="en-US" sz="1600" dirty="0">
                <a:latin typeface="+mn-lt"/>
              </a:rPr>
              <a:t>It operates in the link layer (popularly known as the MAC bridge by the TSN TG).</a:t>
            </a:r>
          </a:p>
        </p:txBody>
      </p:sp>
      <p:graphicFrame>
        <p:nvGraphicFramePr>
          <p:cNvPr id="3" name="Object 2">
            <a:extLst>
              <a:ext uri="{FF2B5EF4-FFF2-40B4-BE49-F238E27FC236}">
                <a16:creationId xmlns:a16="http://schemas.microsoft.com/office/drawing/2014/main" id="{B1628CE6-2AD8-9916-E01D-1450129F36AD}"/>
              </a:ext>
            </a:extLst>
          </p:cNvPr>
          <p:cNvGraphicFramePr>
            <a:graphicFrameLocks noChangeAspect="1"/>
          </p:cNvGraphicFramePr>
          <p:nvPr>
            <p:extLst>
              <p:ext uri="{D42A27DB-BD31-4B8C-83A1-F6EECF244321}">
                <p14:modId xmlns:p14="http://schemas.microsoft.com/office/powerpoint/2010/main" val="3060441843"/>
              </p:ext>
            </p:extLst>
          </p:nvPr>
        </p:nvGraphicFramePr>
        <p:xfrm>
          <a:off x="1596080" y="1230631"/>
          <a:ext cx="5665854" cy="3902697"/>
        </p:xfrm>
        <a:graphic>
          <a:graphicData uri="http://schemas.openxmlformats.org/presentationml/2006/ole">
            <mc:AlternateContent xmlns:mc="http://schemas.openxmlformats.org/markup-compatibility/2006">
              <mc:Choice xmlns:v="urn:schemas-microsoft-com:vml" Requires="v">
                <p:oleObj name="Visio" r:id="rId2" imgW="4922449" imgH="3390680" progId="Visio.Drawing.15">
                  <p:embed/>
                </p:oleObj>
              </mc:Choice>
              <mc:Fallback>
                <p:oleObj name="Visio" r:id="rId2" imgW="4922449" imgH="3390680" progId="Visio.Drawing.15">
                  <p:embed/>
                  <p:pic>
                    <p:nvPicPr>
                      <p:cNvPr id="0" name=""/>
                      <p:cNvPicPr/>
                      <p:nvPr/>
                    </p:nvPicPr>
                    <p:blipFill>
                      <a:blip r:embed="rId3"/>
                      <a:stretch>
                        <a:fillRect/>
                      </a:stretch>
                    </p:blipFill>
                    <p:spPr>
                      <a:xfrm>
                        <a:off x="1596080" y="1230631"/>
                        <a:ext cx="5665854" cy="3902697"/>
                      </a:xfrm>
                      <a:prstGeom prst="rect">
                        <a:avLst/>
                      </a:prstGeom>
                    </p:spPr>
                  </p:pic>
                </p:oleObj>
              </mc:Fallback>
            </mc:AlternateContent>
          </a:graphicData>
        </a:graphic>
      </p:graphicFrame>
    </p:spTree>
    <p:extLst>
      <p:ext uri="{BB962C8B-B14F-4D97-AF65-F5344CB8AC3E}">
        <p14:creationId xmlns:p14="http://schemas.microsoft.com/office/powerpoint/2010/main" val="833893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B313CAD-4FCA-E9F0-09D7-ACC256FBF43F}"/>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EFF28251-3579-2502-0595-E55D6FA13E9D}"/>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FF73D074-85BA-CBED-BAD5-4AAD9D4CEF1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pic>
        <p:nvPicPr>
          <p:cNvPr id="10" name="Picture 9">
            <a:extLst>
              <a:ext uri="{FF2B5EF4-FFF2-40B4-BE49-F238E27FC236}">
                <a16:creationId xmlns:a16="http://schemas.microsoft.com/office/drawing/2014/main" id="{5D11D532-C9EC-1DC5-BBFC-37F516FC40A7}"/>
              </a:ext>
            </a:extLst>
          </p:cNvPr>
          <p:cNvPicPr>
            <a:picLocks noChangeAspect="1"/>
          </p:cNvPicPr>
          <p:nvPr/>
        </p:nvPicPr>
        <p:blipFill>
          <a:blip r:embed="rId2"/>
          <a:stretch>
            <a:fillRect/>
          </a:stretch>
        </p:blipFill>
        <p:spPr>
          <a:xfrm>
            <a:off x="1798389" y="1013000"/>
            <a:ext cx="5086848" cy="2651196"/>
          </a:xfrm>
          <a:prstGeom prst="rect">
            <a:avLst/>
          </a:prstGeom>
        </p:spPr>
      </p:pic>
      <p:pic>
        <p:nvPicPr>
          <p:cNvPr id="11" name="Picture 10">
            <a:extLst>
              <a:ext uri="{FF2B5EF4-FFF2-40B4-BE49-F238E27FC236}">
                <a16:creationId xmlns:a16="http://schemas.microsoft.com/office/drawing/2014/main" id="{26AE9ADD-E152-A332-E94C-2139971D0D06}"/>
              </a:ext>
            </a:extLst>
          </p:cNvPr>
          <p:cNvPicPr>
            <a:picLocks noChangeAspect="1"/>
          </p:cNvPicPr>
          <p:nvPr/>
        </p:nvPicPr>
        <p:blipFill>
          <a:blip r:embed="rId3"/>
          <a:stretch>
            <a:fillRect/>
          </a:stretch>
        </p:blipFill>
        <p:spPr>
          <a:xfrm>
            <a:off x="1313645" y="3866817"/>
            <a:ext cx="6516710" cy="2405974"/>
          </a:xfrm>
          <a:prstGeom prst="rect">
            <a:avLst/>
          </a:prstGeom>
        </p:spPr>
      </p:pic>
    </p:spTree>
    <p:extLst>
      <p:ext uri="{BB962C8B-B14F-4D97-AF65-F5344CB8AC3E}">
        <p14:creationId xmlns:p14="http://schemas.microsoft.com/office/powerpoint/2010/main" val="70675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47824-87AC-FEFE-3428-47D641F99C2E}"/>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0315C2E6-37D7-4D6D-D628-26D4C2BD9764}"/>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ABD8592D-DC1C-47C5-CA39-5D7E1806DAC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2" name="Title 1">
            <a:extLst>
              <a:ext uri="{FF2B5EF4-FFF2-40B4-BE49-F238E27FC236}">
                <a16:creationId xmlns:a16="http://schemas.microsoft.com/office/drawing/2014/main" id="{B89D5265-9D2A-0096-4B02-10539373CA8A}"/>
              </a:ext>
            </a:extLst>
          </p:cNvPr>
          <p:cNvSpPr>
            <a:spLocks noGrp="1"/>
          </p:cNvSpPr>
          <p:nvPr>
            <p:ph type="title" idx="4294967295"/>
          </p:nvPr>
        </p:nvSpPr>
        <p:spPr>
          <a:xfrm>
            <a:off x="568171" y="739066"/>
            <a:ext cx="7772400" cy="1066800"/>
          </a:xfrm>
        </p:spPr>
        <p:txBody>
          <a:bodyPr/>
          <a:lstStyle/>
          <a:p>
            <a:r>
              <a:rPr lang="en-US" sz="3200" dirty="0"/>
              <a:t>TSN equipment to infrastructure</a:t>
            </a:r>
          </a:p>
        </p:txBody>
      </p:sp>
      <p:graphicFrame>
        <p:nvGraphicFramePr>
          <p:cNvPr id="8" name="Object 7">
            <a:extLst>
              <a:ext uri="{FF2B5EF4-FFF2-40B4-BE49-F238E27FC236}">
                <a16:creationId xmlns:a16="http://schemas.microsoft.com/office/drawing/2014/main" id="{D53DB7B4-DE34-5DE6-83F8-F8D177705AC8}"/>
              </a:ext>
            </a:extLst>
          </p:cNvPr>
          <p:cNvGraphicFramePr>
            <a:graphicFrameLocks noChangeAspect="1"/>
          </p:cNvGraphicFramePr>
          <p:nvPr>
            <p:extLst>
              <p:ext uri="{D42A27DB-BD31-4B8C-83A1-F6EECF244321}">
                <p14:modId xmlns:p14="http://schemas.microsoft.com/office/powerpoint/2010/main" val="2685402695"/>
              </p:ext>
            </p:extLst>
          </p:nvPr>
        </p:nvGraphicFramePr>
        <p:xfrm>
          <a:off x="785274" y="2643795"/>
          <a:ext cx="7573451" cy="1988057"/>
        </p:xfrm>
        <a:graphic>
          <a:graphicData uri="http://schemas.openxmlformats.org/presentationml/2006/ole">
            <mc:AlternateContent xmlns:mc="http://schemas.openxmlformats.org/markup-compatibility/2006">
              <mc:Choice xmlns:v="urn:schemas-microsoft-com:vml" Requires="v">
                <p:oleObj name="Visio" r:id="rId2" imgW="5745409" imgH="1508477" progId="Visio.Drawing.15">
                  <p:embed/>
                </p:oleObj>
              </mc:Choice>
              <mc:Fallback>
                <p:oleObj name="Visio" r:id="rId2" imgW="5745409" imgH="1508477" progId="Visio.Drawing.15">
                  <p:embed/>
                  <p:pic>
                    <p:nvPicPr>
                      <p:cNvPr id="0" name=""/>
                      <p:cNvPicPr/>
                      <p:nvPr/>
                    </p:nvPicPr>
                    <p:blipFill>
                      <a:blip r:embed="rId3"/>
                      <a:stretch>
                        <a:fillRect/>
                      </a:stretch>
                    </p:blipFill>
                    <p:spPr>
                      <a:xfrm>
                        <a:off x="785274" y="2643795"/>
                        <a:ext cx="7573451" cy="1988057"/>
                      </a:xfrm>
                      <a:prstGeom prst="rect">
                        <a:avLst/>
                      </a:prstGeom>
                    </p:spPr>
                  </p:pic>
                </p:oleObj>
              </mc:Fallback>
            </mc:AlternateContent>
          </a:graphicData>
        </a:graphic>
      </p:graphicFrame>
    </p:spTree>
    <p:extLst>
      <p:ext uri="{BB962C8B-B14F-4D97-AF65-F5344CB8AC3E}">
        <p14:creationId xmlns:p14="http://schemas.microsoft.com/office/powerpoint/2010/main" val="198980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982D97-FA7F-FE8D-AEF0-722A88C6F36E}"/>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E8C8FC39-EC8D-6D2B-BA3F-4D6A22D6BBC1}"/>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D6DC8949-E9EF-0A8A-1DDC-82951C23963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2" name="Title 1">
            <a:extLst>
              <a:ext uri="{FF2B5EF4-FFF2-40B4-BE49-F238E27FC236}">
                <a16:creationId xmlns:a16="http://schemas.microsoft.com/office/drawing/2014/main" id="{7A33F951-BD65-BA9C-262F-557C506A62C8}"/>
              </a:ext>
            </a:extLst>
          </p:cNvPr>
          <p:cNvSpPr>
            <a:spLocks noGrp="1"/>
          </p:cNvSpPr>
          <p:nvPr>
            <p:ph type="title" idx="4294967295"/>
          </p:nvPr>
        </p:nvSpPr>
        <p:spPr>
          <a:xfrm>
            <a:off x="650922" y="712433"/>
            <a:ext cx="7772400" cy="699117"/>
          </a:xfrm>
        </p:spPr>
        <p:txBody>
          <a:bodyPr/>
          <a:lstStyle/>
          <a:p>
            <a:r>
              <a:rPr lang="en-US" sz="3200" dirty="0"/>
              <a:t>TSN in the 15.6ma protocol stack</a:t>
            </a:r>
          </a:p>
        </p:txBody>
      </p:sp>
      <p:graphicFrame>
        <p:nvGraphicFramePr>
          <p:cNvPr id="14" name="Object 13">
            <a:extLst>
              <a:ext uri="{FF2B5EF4-FFF2-40B4-BE49-F238E27FC236}">
                <a16:creationId xmlns:a16="http://schemas.microsoft.com/office/drawing/2014/main" id="{6D055CDA-16C9-41C1-9282-7A8B9158623D}"/>
              </a:ext>
            </a:extLst>
          </p:cNvPr>
          <p:cNvGraphicFramePr>
            <a:graphicFrameLocks noChangeAspect="1"/>
          </p:cNvGraphicFramePr>
          <p:nvPr>
            <p:extLst>
              <p:ext uri="{D42A27DB-BD31-4B8C-83A1-F6EECF244321}">
                <p14:modId xmlns:p14="http://schemas.microsoft.com/office/powerpoint/2010/main" val="1086553572"/>
              </p:ext>
            </p:extLst>
          </p:nvPr>
        </p:nvGraphicFramePr>
        <p:xfrm>
          <a:off x="1397719" y="1966982"/>
          <a:ext cx="5713295" cy="3113326"/>
        </p:xfrm>
        <a:graphic>
          <a:graphicData uri="http://schemas.openxmlformats.org/presentationml/2006/ole">
            <mc:AlternateContent xmlns:mc="http://schemas.openxmlformats.org/markup-compatibility/2006">
              <mc:Choice xmlns:v="urn:schemas-microsoft-com:vml" Requires="v">
                <p:oleObj name="Visio" r:id="rId2" imgW="3550849" imgH="1935229" progId="Visio.Drawing.15">
                  <p:embed/>
                </p:oleObj>
              </mc:Choice>
              <mc:Fallback>
                <p:oleObj name="Visio" r:id="rId2" imgW="3550849" imgH="1935229" progId="Visio.Drawing.15">
                  <p:embed/>
                  <p:pic>
                    <p:nvPicPr>
                      <p:cNvPr id="0" name=""/>
                      <p:cNvPicPr/>
                      <p:nvPr/>
                    </p:nvPicPr>
                    <p:blipFill>
                      <a:blip r:embed="rId3"/>
                      <a:stretch>
                        <a:fillRect/>
                      </a:stretch>
                    </p:blipFill>
                    <p:spPr>
                      <a:xfrm>
                        <a:off x="1397719" y="1966982"/>
                        <a:ext cx="5713295" cy="3113326"/>
                      </a:xfrm>
                      <a:prstGeom prst="rect">
                        <a:avLst/>
                      </a:prstGeom>
                    </p:spPr>
                  </p:pic>
                </p:oleObj>
              </mc:Fallback>
            </mc:AlternateContent>
          </a:graphicData>
        </a:graphic>
      </p:graphicFrame>
    </p:spTree>
    <p:extLst>
      <p:ext uri="{BB962C8B-B14F-4D97-AF65-F5344CB8AC3E}">
        <p14:creationId xmlns:p14="http://schemas.microsoft.com/office/powerpoint/2010/main" val="49138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AD46-04A6-6BB0-D8D6-B0BEBC06F4C5}"/>
              </a:ext>
            </a:extLst>
          </p:cNvPr>
          <p:cNvSpPr>
            <a:spLocks noGrp="1"/>
          </p:cNvSpPr>
          <p:nvPr>
            <p:ph type="title"/>
          </p:nvPr>
        </p:nvSpPr>
        <p:spPr>
          <a:xfrm>
            <a:off x="685800" y="685800"/>
            <a:ext cx="7772400" cy="915987"/>
          </a:xfrm>
        </p:spPr>
        <p:txBody>
          <a:bodyPr/>
          <a:lstStyle/>
          <a:p>
            <a:r>
              <a:rPr lang="en-US" sz="3200" dirty="0"/>
              <a:t>To LLC or not to LLC</a:t>
            </a:r>
          </a:p>
        </p:txBody>
      </p:sp>
      <p:sp>
        <p:nvSpPr>
          <p:cNvPr id="3" name="Text Placeholder 2">
            <a:extLst>
              <a:ext uri="{FF2B5EF4-FFF2-40B4-BE49-F238E27FC236}">
                <a16:creationId xmlns:a16="http://schemas.microsoft.com/office/drawing/2014/main" id="{881BE05D-5AF3-32F6-3CE0-677F4B8F430B}"/>
              </a:ext>
            </a:extLst>
          </p:cNvPr>
          <p:cNvSpPr>
            <a:spLocks noGrp="1"/>
          </p:cNvSpPr>
          <p:nvPr>
            <p:ph type="body" idx="1"/>
          </p:nvPr>
        </p:nvSpPr>
        <p:spPr>
          <a:xfrm>
            <a:off x="685800" y="1601787"/>
            <a:ext cx="7772400" cy="4494213"/>
          </a:xfrm>
        </p:spPr>
        <p:txBody>
          <a:bodyPr/>
          <a:lstStyle/>
          <a:p>
            <a:r>
              <a:rPr lang="en-US" sz="2400" dirty="0">
                <a:latin typeface="+mn-lt"/>
              </a:rPr>
              <a:t>The LLC issue is a beast on its own.</a:t>
            </a:r>
          </a:p>
          <a:p>
            <a:r>
              <a:rPr lang="en-US" sz="2400" dirty="0">
                <a:latin typeface="+mn-lt"/>
              </a:rPr>
              <a:t>The LLC is part of layer 2 (link layer) and above the MAC layer.</a:t>
            </a:r>
          </a:p>
          <a:p>
            <a:pPr lvl="1"/>
            <a:r>
              <a:rPr lang="en-US" sz="2000" dirty="0">
                <a:latin typeface="+mn-lt"/>
              </a:rPr>
              <a:t>The LLC is an interface service between the MAC service and the network layer service. </a:t>
            </a:r>
          </a:p>
          <a:p>
            <a:pPr lvl="1"/>
            <a:r>
              <a:rPr lang="en-US" sz="2000" dirty="0">
                <a:latin typeface="+mn-lt"/>
              </a:rPr>
              <a:t> Among others, it identifies the network protocol above layer 2: IP, NetBIOS, NetWare, and others. Recipients identify the type of L3 header or network addresses. </a:t>
            </a:r>
          </a:p>
          <a:p>
            <a:pPr lvl="1"/>
            <a:r>
              <a:rPr lang="en-US" sz="2000" dirty="0">
                <a:latin typeface="+mn-lt"/>
              </a:rPr>
              <a:t>However, the LLC is unmaintained since 1998! </a:t>
            </a:r>
            <a:r>
              <a:rPr lang="en-US" sz="2000" b="0" i="0" u="none" strike="noStrike" baseline="0" dirty="0">
                <a:latin typeface="+mn-lt"/>
              </a:rPr>
              <a:t>Products no longer conform to LLC-1998.</a:t>
            </a:r>
          </a:p>
          <a:p>
            <a:pPr lvl="1"/>
            <a:endParaRPr lang="en-US" sz="2400" dirty="0">
              <a:latin typeface="+mn-lt"/>
            </a:endParaRPr>
          </a:p>
          <a:p>
            <a:pPr lvl="1"/>
            <a:endParaRPr lang="en-US" sz="2000" dirty="0">
              <a:latin typeface="+mn-lt"/>
            </a:endParaRPr>
          </a:p>
        </p:txBody>
      </p:sp>
      <p:sp>
        <p:nvSpPr>
          <p:cNvPr id="4" name="Date Placeholder 3">
            <a:extLst>
              <a:ext uri="{FF2B5EF4-FFF2-40B4-BE49-F238E27FC236}">
                <a16:creationId xmlns:a16="http://schemas.microsoft.com/office/drawing/2014/main" id="{42E513D3-B3F8-BDA7-DC80-937E05F76F70}"/>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C4E615B1-3255-2DF6-7A52-68AE4FE1F026}"/>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6E30DC88-EFEB-A3BF-CD93-121B193E23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Tree>
    <p:extLst>
      <p:ext uri="{BB962C8B-B14F-4D97-AF65-F5344CB8AC3E}">
        <p14:creationId xmlns:p14="http://schemas.microsoft.com/office/powerpoint/2010/main" val="2111387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FC69-1538-A19A-2B02-DF87740C32D2}"/>
              </a:ext>
            </a:extLst>
          </p:cNvPr>
          <p:cNvSpPr>
            <a:spLocks noGrp="1"/>
          </p:cNvSpPr>
          <p:nvPr>
            <p:ph type="title"/>
          </p:nvPr>
        </p:nvSpPr>
        <p:spPr>
          <a:xfrm>
            <a:off x="723900" y="546439"/>
            <a:ext cx="7772400" cy="1066800"/>
          </a:xfrm>
        </p:spPr>
        <p:txBody>
          <a:bodyPr/>
          <a:lstStyle/>
          <a:p>
            <a:r>
              <a:rPr lang="en-US" sz="3200" dirty="0"/>
              <a:t>To LLC or not to LLC</a:t>
            </a:r>
          </a:p>
        </p:txBody>
      </p:sp>
      <p:sp>
        <p:nvSpPr>
          <p:cNvPr id="3" name="Text Placeholder 2">
            <a:extLst>
              <a:ext uri="{FF2B5EF4-FFF2-40B4-BE49-F238E27FC236}">
                <a16:creationId xmlns:a16="http://schemas.microsoft.com/office/drawing/2014/main" id="{90833200-8029-13C5-4968-C7B497BA87F2}"/>
              </a:ext>
            </a:extLst>
          </p:cNvPr>
          <p:cNvSpPr>
            <a:spLocks noGrp="1"/>
          </p:cNvSpPr>
          <p:nvPr>
            <p:ph type="body" idx="1"/>
          </p:nvPr>
        </p:nvSpPr>
        <p:spPr>
          <a:xfrm>
            <a:off x="685800" y="1651247"/>
            <a:ext cx="7772400" cy="4444753"/>
          </a:xfrm>
        </p:spPr>
        <p:txBody>
          <a:bodyPr/>
          <a:lstStyle/>
          <a:p>
            <a:pPr lvl="1"/>
            <a:r>
              <a:rPr lang="en-US" sz="2000" dirty="0">
                <a:latin typeface="+mn-lt"/>
              </a:rPr>
              <a:t> Nowadays, the LLC is used to set the layer 2 header (MAC addresses) and identify the layer 3 protocol. </a:t>
            </a:r>
          </a:p>
          <a:p>
            <a:pPr lvl="1"/>
            <a:r>
              <a:rPr lang="en-US" sz="2000" dirty="0">
                <a:latin typeface="+mn-lt"/>
              </a:rPr>
              <a:t>Nowadays, the layer 3 protocol is only connectionless (datagram service) like the IP protocol, identified in a field called Ethertype value.   </a:t>
            </a:r>
          </a:p>
          <a:p>
            <a:pPr lvl="1"/>
            <a:r>
              <a:rPr lang="en-US" sz="2000" dirty="0">
                <a:latin typeface="+mn-lt"/>
              </a:rPr>
              <a:t>In summary, the LLC layer does not seem necessary</a:t>
            </a:r>
          </a:p>
          <a:p>
            <a:pPr lvl="2"/>
            <a:r>
              <a:rPr lang="en-US" sz="1600" dirty="0">
                <a:latin typeface="+mn-lt"/>
              </a:rPr>
              <a:t>The MAC frame with Ethertype value field is enough for layer 2 encapsulation (</a:t>
            </a:r>
            <a:r>
              <a:rPr lang="en-US" sz="1600" b="1" i="1" dirty="0">
                <a:latin typeface="+mn-lt"/>
              </a:rPr>
              <a:t>under the above assumptions</a:t>
            </a:r>
            <a:r>
              <a:rPr lang="en-US" sz="1600" dirty="0">
                <a:latin typeface="+mn-lt"/>
              </a:rPr>
              <a:t>). </a:t>
            </a:r>
          </a:p>
          <a:p>
            <a:pPr lvl="2"/>
            <a:r>
              <a:rPr lang="en-US" sz="1600" dirty="0">
                <a:latin typeface="+mn-lt"/>
              </a:rPr>
              <a:t>Ethernet with a type II frame does not use the LLC layer.  </a:t>
            </a:r>
          </a:p>
          <a:p>
            <a:pPr lvl="1"/>
            <a:r>
              <a:rPr lang="en-US" sz="2000" dirty="0">
                <a:latin typeface="+mn-lt"/>
              </a:rPr>
              <a:t>There is a debate about what to do with LLC. The 802.1 Nendica WG recently passed a PAR to revise the 802 architecture.</a:t>
            </a:r>
          </a:p>
          <a:p>
            <a:pPr lvl="1"/>
            <a:r>
              <a:rPr lang="en-US" sz="1800" dirty="0">
                <a:latin typeface="+mn-lt"/>
              </a:rPr>
              <a:t>In theory, HARQ should be set here (flow control, error recovery).</a:t>
            </a:r>
          </a:p>
          <a:p>
            <a:pPr lvl="1"/>
            <a:r>
              <a:rPr lang="en-US" sz="2000" dirty="0">
                <a:latin typeface="+mn-lt"/>
              </a:rPr>
              <a:t>3GPP specifies 2,3 equivalent LLC layers.</a:t>
            </a:r>
          </a:p>
          <a:p>
            <a:endParaRPr lang="en-US" dirty="0"/>
          </a:p>
        </p:txBody>
      </p:sp>
      <p:sp>
        <p:nvSpPr>
          <p:cNvPr id="4" name="Date Placeholder 3">
            <a:extLst>
              <a:ext uri="{FF2B5EF4-FFF2-40B4-BE49-F238E27FC236}">
                <a16:creationId xmlns:a16="http://schemas.microsoft.com/office/drawing/2014/main" id="{9F143807-16BC-7BC9-2691-3A843D456646}"/>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FE1D6634-646A-C0FA-B521-4AAFFA5C3233}"/>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98A0D741-5941-7DB2-6E31-58BFDFD4E47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Tree>
    <p:extLst>
      <p:ext uri="{BB962C8B-B14F-4D97-AF65-F5344CB8AC3E}">
        <p14:creationId xmlns:p14="http://schemas.microsoft.com/office/powerpoint/2010/main" val="3264050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667DF-8DE0-5C77-5A76-480520E4E93F}"/>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14C73BC8-90DF-EA19-F202-AE4F8401FDA1}"/>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6B5016AA-B0DE-94A0-91E8-670E9949C94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2" name="Title 1">
            <a:extLst>
              <a:ext uri="{FF2B5EF4-FFF2-40B4-BE49-F238E27FC236}">
                <a16:creationId xmlns:a16="http://schemas.microsoft.com/office/drawing/2014/main" id="{B17AC51B-36BF-A796-0419-E672F8F3AD8D}"/>
              </a:ext>
            </a:extLst>
          </p:cNvPr>
          <p:cNvSpPr>
            <a:spLocks noGrp="1"/>
          </p:cNvSpPr>
          <p:nvPr>
            <p:ph type="title" idx="4294967295"/>
          </p:nvPr>
        </p:nvSpPr>
        <p:spPr>
          <a:xfrm>
            <a:off x="685800" y="756821"/>
            <a:ext cx="7772400" cy="912181"/>
          </a:xfrm>
        </p:spPr>
        <p:txBody>
          <a:bodyPr/>
          <a:lstStyle/>
          <a:p>
            <a:r>
              <a:rPr lang="en-US" sz="3200" dirty="0"/>
              <a:t>TSN switch</a:t>
            </a:r>
          </a:p>
        </p:txBody>
      </p:sp>
      <p:graphicFrame>
        <p:nvGraphicFramePr>
          <p:cNvPr id="7" name="Object 6">
            <a:extLst>
              <a:ext uri="{FF2B5EF4-FFF2-40B4-BE49-F238E27FC236}">
                <a16:creationId xmlns:a16="http://schemas.microsoft.com/office/drawing/2014/main" id="{B1811D54-6C53-E818-D80B-E6354A7C4F61}"/>
              </a:ext>
            </a:extLst>
          </p:cNvPr>
          <p:cNvGraphicFramePr>
            <a:graphicFrameLocks noChangeAspect="1"/>
          </p:cNvGraphicFramePr>
          <p:nvPr>
            <p:extLst>
              <p:ext uri="{D42A27DB-BD31-4B8C-83A1-F6EECF244321}">
                <p14:modId xmlns:p14="http://schemas.microsoft.com/office/powerpoint/2010/main" val="3253954490"/>
              </p:ext>
            </p:extLst>
          </p:nvPr>
        </p:nvGraphicFramePr>
        <p:xfrm>
          <a:off x="2202969" y="3252224"/>
          <a:ext cx="4489488" cy="1222213"/>
        </p:xfrm>
        <a:graphic>
          <a:graphicData uri="http://schemas.openxmlformats.org/presentationml/2006/ole">
            <mc:AlternateContent xmlns:mc="http://schemas.openxmlformats.org/markup-compatibility/2006">
              <mc:Choice xmlns:v="urn:schemas-microsoft-com:vml" Requires="v">
                <p:oleObj name="Visio" r:id="rId2" imgW="2658990" imgH="723696" progId="Visio.Drawing.15">
                  <p:embed/>
                </p:oleObj>
              </mc:Choice>
              <mc:Fallback>
                <p:oleObj name="Visio" r:id="rId2" imgW="2658990" imgH="723696" progId="Visio.Drawing.15">
                  <p:embed/>
                  <p:pic>
                    <p:nvPicPr>
                      <p:cNvPr id="0" name=""/>
                      <p:cNvPicPr/>
                      <p:nvPr/>
                    </p:nvPicPr>
                    <p:blipFill>
                      <a:blip r:embed="rId3"/>
                      <a:stretch>
                        <a:fillRect/>
                      </a:stretch>
                    </p:blipFill>
                    <p:spPr>
                      <a:xfrm>
                        <a:off x="2202969" y="3252224"/>
                        <a:ext cx="4489488" cy="1222213"/>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D8B88A7-9448-8E18-397F-88A960603B73}"/>
              </a:ext>
            </a:extLst>
          </p:cNvPr>
          <p:cNvSpPr txBox="1"/>
          <p:nvPr/>
        </p:nvSpPr>
        <p:spPr>
          <a:xfrm>
            <a:off x="1924426" y="1842894"/>
            <a:ext cx="5046574" cy="461665"/>
          </a:xfrm>
          <a:prstGeom prst="rect">
            <a:avLst/>
          </a:prstGeom>
          <a:noFill/>
        </p:spPr>
        <p:txBody>
          <a:bodyPr wrap="none" rtlCol="0">
            <a:spAutoFit/>
          </a:bodyPr>
          <a:lstStyle/>
          <a:p>
            <a:r>
              <a:rPr lang="en-US" sz="2400" dirty="0">
                <a:latin typeface="+mn-lt"/>
              </a:rPr>
              <a:t>15.6ma should focus on the MAC layer</a:t>
            </a:r>
          </a:p>
        </p:txBody>
      </p:sp>
      <p:sp>
        <p:nvSpPr>
          <p:cNvPr id="9" name="TextBox 8">
            <a:extLst>
              <a:ext uri="{FF2B5EF4-FFF2-40B4-BE49-F238E27FC236}">
                <a16:creationId xmlns:a16="http://schemas.microsoft.com/office/drawing/2014/main" id="{1FC53D24-4F3A-9905-ABC3-EB1095ADC683}"/>
              </a:ext>
            </a:extLst>
          </p:cNvPr>
          <p:cNvSpPr txBox="1"/>
          <p:nvPr/>
        </p:nvSpPr>
        <p:spPr>
          <a:xfrm>
            <a:off x="685800" y="5169303"/>
            <a:ext cx="6322565" cy="400110"/>
          </a:xfrm>
          <a:prstGeom prst="rect">
            <a:avLst/>
          </a:prstGeom>
          <a:noFill/>
        </p:spPr>
        <p:txBody>
          <a:bodyPr wrap="none" rtlCol="0">
            <a:spAutoFit/>
          </a:bodyPr>
          <a:lstStyle/>
          <a:p>
            <a:r>
              <a:rPr lang="en-US" sz="2000" dirty="0">
                <a:latin typeface="+mn-lt"/>
              </a:rPr>
              <a:t>Fortunately, there is no conflict with 802.1 MAC addresses.</a:t>
            </a:r>
          </a:p>
        </p:txBody>
      </p:sp>
    </p:spTree>
    <p:extLst>
      <p:ext uri="{BB962C8B-B14F-4D97-AF65-F5344CB8AC3E}">
        <p14:creationId xmlns:p14="http://schemas.microsoft.com/office/powerpoint/2010/main" val="289524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653B-8713-A270-7D1D-949156B65B3F}"/>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D588EE35-7678-7C3E-2280-10D9040ECBFC}"/>
              </a:ext>
            </a:extLst>
          </p:cNvPr>
          <p:cNvSpPr>
            <a:spLocks noGrp="1"/>
          </p:cNvSpPr>
          <p:nvPr>
            <p:ph type="body" idx="1"/>
          </p:nvPr>
        </p:nvSpPr>
        <p:spPr/>
        <p:txBody>
          <a:bodyPr/>
          <a:lstStyle/>
          <a:p>
            <a:r>
              <a:rPr lang="en-US" sz="2400" dirty="0">
                <a:latin typeface="+mn-lt"/>
              </a:rPr>
              <a:t>Understanding how to leverage the different TSN Stds to build the 15.6ma MAC interface to the TSN switch or router. </a:t>
            </a:r>
          </a:p>
          <a:p>
            <a:pPr lvl="1"/>
            <a:r>
              <a:rPr lang="en-US" sz="2000" dirty="0">
                <a:latin typeface="+mn-lt"/>
              </a:rPr>
              <a:t>Hence, what are the requirements for the PHY and MAC to support the TSN interface.</a:t>
            </a:r>
          </a:p>
        </p:txBody>
      </p:sp>
      <p:sp>
        <p:nvSpPr>
          <p:cNvPr id="4" name="Date Placeholder 3">
            <a:extLst>
              <a:ext uri="{FF2B5EF4-FFF2-40B4-BE49-F238E27FC236}">
                <a16:creationId xmlns:a16="http://schemas.microsoft.com/office/drawing/2014/main" id="{D7FD724D-24E0-8D70-99D7-CBA3669F70CC}"/>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FF9DF276-ACBC-1740-3CB8-DAF0B5C0CE4E}"/>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3AB5294-A1D6-71DB-A2BB-7E2904723B8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Tree>
    <p:extLst>
      <p:ext uri="{BB962C8B-B14F-4D97-AF65-F5344CB8AC3E}">
        <p14:creationId xmlns:p14="http://schemas.microsoft.com/office/powerpoint/2010/main" val="258331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3A3E-7CB0-3E4B-63E0-B9F764999F03}"/>
              </a:ext>
            </a:extLst>
          </p:cNvPr>
          <p:cNvSpPr>
            <a:spLocks noGrp="1"/>
          </p:cNvSpPr>
          <p:nvPr>
            <p:ph type="title"/>
          </p:nvPr>
        </p:nvSpPr>
        <p:spPr>
          <a:xfrm>
            <a:off x="685800" y="685800"/>
            <a:ext cx="7772400" cy="915987"/>
          </a:xfrm>
        </p:spPr>
        <p:txBody>
          <a:bodyPr/>
          <a:lstStyle/>
          <a:p>
            <a:r>
              <a:rPr lang="en-US" sz="3200" dirty="0"/>
              <a:t>TSN Introduction</a:t>
            </a:r>
          </a:p>
        </p:txBody>
      </p:sp>
      <p:sp>
        <p:nvSpPr>
          <p:cNvPr id="3" name="Text Placeholder 2">
            <a:extLst>
              <a:ext uri="{FF2B5EF4-FFF2-40B4-BE49-F238E27FC236}">
                <a16:creationId xmlns:a16="http://schemas.microsoft.com/office/drawing/2014/main" id="{69DAA3B7-D1BC-427B-29DB-E35C2980C2FB}"/>
              </a:ext>
            </a:extLst>
          </p:cNvPr>
          <p:cNvSpPr>
            <a:spLocks noGrp="1"/>
          </p:cNvSpPr>
          <p:nvPr>
            <p:ph type="body" idx="1"/>
          </p:nvPr>
        </p:nvSpPr>
        <p:spPr>
          <a:xfrm>
            <a:off x="685800" y="1535837"/>
            <a:ext cx="7772400" cy="4560163"/>
          </a:xfrm>
        </p:spPr>
        <p:txBody>
          <a:bodyPr/>
          <a:lstStyle/>
          <a:p>
            <a:r>
              <a:rPr lang="en-US" sz="2400" dirty="0">
                <a:latin typeface="+mn-lt"/>
              </a:rPr>
              <a:t>TSN is a set of standards developed by the IEEE Time-Sensitive Networking TG to provide low-latency, deterministic data transmission on standard Ethernet.</a:t>
            </a:r>
          </a:p>
          <a:p>
            <a:pPr lvl="1"/>
            <a:r>
              <a:rPr lang="en-US" sz="2000" dirty="0">
                <a:latin typeface="+mn-lt"/>
              </a:rPr>
              <a:t>Deterministic means tightly bounded key performance indicators: end-to-end latency and throughput, jitter (variation around a prescribed value) for a traffic flow across a network or networks.</a:t>
            </a:r>
          </a:p>
          <a:p>
            <a:pPr lvl="1"/>
            <a:r>
              <a:rPr lang="en-US" sz="2000" dirty="0">
                <a:latin typeface="+mn-lt"/>
              </a:rPr>
              <a:t>The values of KPIs have close to zero variance. A system can be dimensioned to guarantee PDR and end-to-end latency with high probability.</a:t>
            </a:r>
          </a:p>
          <a:p>
            <a:r>
              <a:rPr lang="en-US" sz="2400" dirty="0">
                <a:latin typeface="+mn-lt"/>
              </a:rPr>
              <a:t>This TG originated from Audio Video Bridging (AVB) TG which was working on the specifications to allow time-synchronized low-latency streaming services. </a:t>
            </a:r>
          </a:p>
          <a:p>
            <a:pPr lvl="1"/>
            <a:r>
              <a:rPr lang="en-US" sz="2000" dirty="0">
                <a:latin typeface="+mn-lt"/>
              </a:rPr>
              <a:t>TSN TG has expanded the use cases: vehicles, industry, airspace</a:t>
            </a:r>
          </a:p>
        </p:txBody>
      </p:sp>
      <p:sp>
        <p:nvSpPr>
          <p:cNvPr id="4" name="Date Placeholder 3">
            <a:extLst>
              <a:ext uri="{FF2B5EF4-FFF2-40B4-BE49-F238E27FC236}">
                <a16:creationId xmlns:a16="http://schemas.microsoft.com/office/drawing/2014/main" id="{6255AB00-7EB7-4AEB-3993-E060518B4BC9}"/>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985F0013-97B3-8BCA-9DB7-689FCC3C3877}"/>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288B46BE-BE31-DEA6-07DB-BE1BA2B1843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66217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AFF4-A020-7FFF-F27A-7C8F20ADC9C1}"/>
              </a:ext>
            </a:extLst>
          </p:cNvPr>
          <p:cNvSpPr>
            <a:spLocks noGrp="1"/>
          </p:cNvSpPr>
          <p:nvPr>
            <p:ph type="title"/>
          </p:nvPr>
        </p:nvSpPr>
        <p:spPr>
          <a:xfrm>
            <a:off x="685800" y="872231"/>
            <a:ext cx="7772400" cy="841159"/>
          </a:xfrm>
        </p:spPr>
        <p:txBody>
          <a:bodyPr/>
          <a:lstStyle/>
          <a:p>
            <a:r>
              <a:rPr lang="en-US" sz="3200" dirty="0"/>
              <a:t>Understanding TSN</a:t>
            </a:r>
          </a:p>
        </p:txBody>
      </p:sp>
      <p:sp>
        <p:nvSpPr>
          <p:cNvPr id="3" name="Text Placeholder 2">
            <a:extLst>
              <a:ext uri="{FF2B5EF4-FFF2-40B4-BE49-F238E27FC236}">
                <a16:creationId xmlns:a16="http://schemas.microsoft.com/office/drawing/2014/main" id="{A06CE275-77B7-32B4-D198-E6378ED28E96}"/>
              </a:ext>
            </a:extLst>
          </p:cNvPr>
          <p:cNvSpPr>
            <a:spLocks noGrp="1"/>
          </p:cNvSpPr>
          <p:nvPr>
            <p:ph type="body" idx="1"/>
          </p:nvPr>
        </p:nvSpPr>
        <p:spPr>
          <a:xfrm>
            <a:off x="685800" y="1713390"/>
            <a:ext cx="7772400" cy="4382610"/>
          </a:xfrm>
        </p:spPr>
        <p:txBody>
          <a:bodyPr/>
          <a:lstStyle/>
          <a:p>
            <a:r>
              <a:rPr lang="en-US" sz="2400" dirty="0">
                <a:latin typeface="+mn-lt"/>
              </a:rPr>
              <a:t>Today’s wired and wireless networks specified by IEEE 802 follow the Packet-switched network architecture: </a:t>
            </a:r>
          </a:p>
          <a:p>
            <a:pPr lvl="1"/>
            <a:r>
              <a:rPr lang="en-US" sz="2000" dirty="0">
                <a:latin typeface="+mn-lt"/>
              </a:rPr>
              <a:t>Divide or fragment the message into layered chunks of data: packets (on the network layer) and frames (on the link layer) for transmission. </a:t>
            </a:r>
          </a:p>
          <a:p>
            <a:pPr lvl="1"/>
            <a:r>
              <a:rPr lang="en-US" sz="2000" dirty="0">
                <a:latin typeface="+mn-lt"/>
              </a:rPr>
              <a:t>Packets (frames) can utilize any route on the network to reach the receiver end. Hence, packets (frames) may be lost, arrive out of order, arbitrarily delayed, corrupted, or duplicated. </a:t>
            </a:r>
          </a:p>
          <a:p>
            <a:pPr lvl="1"/>
            <a:endParaRPr lang="en-US" sz="1600" dirty="0">
              <a:latin typeface="+mn-lt"/>
            </a:endParaRPr>
          </a:p>
        </p:txBody>
      </p:sp>
      <p:sp>
        <p:nvSpPr>
          <p:cNvPr id="4" name="Date Placeholder 3">
            <a:extLst>
              <a:ext uri="{FF2B5EF4-FFF2-40B4-BE49-F238E27FC236}">
                <a16:creationId xmlns:a16="http://schemas.microsoft.com/office/drawing/2014/main" id="{72F0C9B6-2562-BD13-2E69-9E57122C3992}"/>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68596D70-3720-14EC-A4E6-D03A19C82468}"/>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3265351D-02C1-0F1A-783E-630944B0918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Tree>
    <p:extLst>
      <p:ext uri="{BB962C8B-B14F-4D97-AF65-F5344CB8AC3E}">
        <p14:creationId xmlns:p14="http://schemas.microsoft.com/office/powerpoint/2010/main" val="149714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A1994-C2EB-03D5-8E02-F7427486C5C0}"/>
              </a:ext>
            </a:extLst>
          </p:cNvPr>
          <p:cNvSpPr>
            <a:spLocks noGrp="1"/>
          </p:cNvSpPr>
          <p:nvPr>
            <p:ph type="title"/>
          </p:nvPr>
        </p:nvSpPr>
        <p:spPr/>
        <p:txBody>
          <a:bodyPr/>
          <a:lstStyle/>
          <a:p>
            <a:r>
              <a:rPr lang="en-US" sz="3200" dirty="0"/>
              <a:t>Understanding TSN</a:t>
            </a:r>
          </a:p>
        </p:txBody>
      </p:sp>
      <p:sp>
        <p:nvSpPr>
          <p:cNvPr id="3" name="Text Placeholder 2">
            <a:extLst>
              <a:ext uri="{FF2B5EF4-FFF2-40B4-BE49-F238E27FC236}">
                <a16:creationId xmlns:a16="http://schemas.microsoft.com/office/drawing/2014/main" id="{D02E8AAA-63AC-AE65-C01E-EC6C95A85F1B}"/>
              </a:ext>
            </a:extLst>
          </p:cNvPr>
          <p:cNvSpPr>
            <a:spLocks noGrp="1"/>
          </p:cNvSpPr>
          <p:nvPr>
            <p:ph type="body" idx="1"/>
          </p:nvPr>
        </p:nvSpPr>
        <p:spPr>
          <a:xfrm>
            <a:off x="685800" y="1752600"/>
            <a:ext cx="7772400" cy="4343400"/>
          </a:xfrm>
        </p:spPr>
        <p:txBody>
          <a:bodyPr/>
          <a:lstStyle/>
          <a:p>
            <a:pPr lvl="1"/>
            <a:r>
              <a:rPr lang="en-US" sz="2000" dirty="0">
                <a:latin typeface="+mn-lt"/>
              </a:rPr>
              <a:t>Packet-switched networks (at the link layer) are a </a:t>
            </a:r>
            <a:r>
              <a:rPr lang="en-US" sz="2000" b="1" dirty="0">
                <a:latin typeface="+mn-lt"/>
              </a:rPr>
              <a:t>best-effort delivery</a:t>
            </a:r>
            <a:r>
              <a:rPr lang="en-US" sz="2000" dirty="0">
                <a:latin typeface="+mn-lt"/>
              </a:rPr>
              <a:t> service. </a:t>
            </a:r>
          </a:p>
          <a:p>
            <a:pPr lvl="1"/>
            <a:r>
              <a:rPr lang="en-US" sz="2000" dirty="0">
                <a:latin typeface="+mn-lt"/>
              </a:rPr>
              <a:t>It does not guarantee when the data will be delivered or the quality of the received data (arbitrary latency and throughput) as those depends on the current traffic load, route, and radio channel in the case of wireless.</a:t>
            </a:r>
          </a:p>
          <a:p>
            <a:pPr lvl="1"/>
            <a:r>
              <a:rPr lang="en-US" sz="2000" dirty="0">
                <a:latin typeface="+mn-lt"/>
              </a:rPr>
              <a:t>Upper layer protocols are responsible for </a:t>
            </a:r>
            <a:r>
              <a:rPr lang="en-US" sz="2000" b="1" dirty="0">
                <a:latin typeface="+mn-lt"/>
              </a:rPr>
              <a:t>guaranteed delivery </a:t>
            </a:r>
            <a:r>
              <a:rPr lang="en-US" sz="2000" dirty="0">
                <a:latin typeface="+mn-lt"/>
              </a:rPr>
              <a:t>service.</a:t>
            </a:r>
          </a:p>
          <a:p>
            <a:r>
              <a:rPr lang="en-US" sz="2400" dirty="0">
                <a:latin typeface="+mn-lt"/>
              </a:rPr>
              <a:t> Throughout the years, the situation has changed a little.</a:t>
            </a:r>
          </a:p>
          <a:p>
            <a:pPr lvl="1"/>
            <a:r>
              <a:rPr lang="en-US" sz="2000" dirty="0">
                <a:latin typeface="+mn-lt"/>
              </a:rPr>
              <a:t>Traffic priority, HARQ, 802.3 MAC frames are passed to the next layer regardless if those contain errors. </a:t>
            </a:r>
          </a:p>
          <a:p>
            <a:pPr lvl="1"/>
            <a:r>
              <a:rPr lang="en-US" sz="2000" dirty="0">
                <a:latin typeface="+mn-lt"/>
              </a:rPr>
              <a:t>Also for most 802 WGs, above the MAC is an afterthought.</a:t>
            </a:r>
          </a:p>
        </p:txBody>
      </p:sp>
      <p:sp>
        <p:nvSpPr>
          <p:cNvPr id="4" name="Date Placeholder 3">
            <a:extLst>
              <a:ext uri="{FF2B5EF4-FFF2-40B4-BE49-F238E27FC236}">
                <a16:creationId xmlns:a16="http://schemas.microsoft.com/office/drawing/2014/main" id="{F11F0806-CA87-AF47-A9E4-40C1DED32446}"/>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789A477C-7AC6-A221-C132-7BD5EF345023}"/>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3EF6DBB6-1091-6EF1-E628-7D0835C012E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Tree>
    <p:extLst>
      <p:ext uri="{BB962C8B-B14F-4D97-AF65-F5344CB8AC3E}">
        <p14:creationId xmlns:p14="http://schemas.microsoft.com/office/powerpoint/2010/main" val="152607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BE875-0CCC-710E-64BF-4B7DE0D5906F}"/>
              </a:ext>
            </a:extLst>
          </p:cNvPr>
          <p:cNvSpPr>
            <a:spLocks noGrp="1"/>
          </p:cNvSpPr>
          <p:nvPr>
            <p:ph type="title"/>
          </p:nvPr>
        </p:nvSpPr>
        <p:spPr>
          <a:xfrm>
            <a:off x="685800" y="685800"/>
            <a:ext cx="7772400" cy="796771"/>
          </a:xfrm>
        </p:spPr>
        <p:txBody>
          <a:bodyPr/>
          <a:lstStyle/>
          <a:p>
            <a:r>
              <a:rPr lang="en-US" sz="3200" dirty="0"/>
              <a:t>Example</a:t>
            </a:r>
          </a:p>
        </p:txBody>
      </p:sp>
      <p:sp>
        <p:nvSpPr>
          <p:cNvPr id="3" name="Text Placeholder 2">
            <a:extLst>
              <a:ext uri="{FF2B5EF4-FFF2-40B4-BE49-F238E27FC236}">
                <a16:creationId xmlns:a16="http://schemas.microsoft.com/office/drawing/2014/main" id="{58649C1A-F720-6767-AE97-538749376190}"/>
              </a:ext>
            </a:extLst>
          </p:cNvPr>
          <p:cNvSpPr>
            <a:spLocks noGrp="1"/>
          </p:cNvSpPr>
          <p:nvPr>
            <p:ph type="body" idx="1"/>
          </p:nvPr>
        </p:nvSpPr>
        <p:spPr>
          <a:xfrm>
            <a:off x="685800" y="1482571"/>
            <a:ext cx="7772400" cy="4613429"/>
          </a:xfrm>
        </p:spPr>
        <p:txBody>
          <a:bodyPr/>
          <a:lstStyle/>
          <a:p>
            <a:r>
              <a:rPr lang="en-US" sz="2400" dirty="0">
                <a:latin typeface="+mn-lt"/>
              </a:rPr>
              <a:t>IP protocol is a best-effort delivery service, while the TCP protocol provides a guaranteed delivery service </a:t>
            </a:r>
          </a:p>
          <a:p>
            <a:pPr lvl="1"/>
            <a:r>
              <a:rPr lang="en-US" sz="2000" dirty="0">
                <a:latin typeface="+mn-lt"/>
              </a:rPr>
              <a:t>but at the cost of increased latency or less reliability in the case of UDP.</a:t>
            </a:r>
          </a:p>
          <a:p>
            <a:r>
              <a:rPr lang="en-US" sz="2400" dirty="0">
                <a:latin typeface="+mn-lt"/>
              </a:rPr>
              <a:t>Still, the QoS may not be acceptable for applications like streaming, industrial, aerospace, vehicles, emergency, etc.</a:t>
            </a:r>
          </a:p>
          <a:p>
            <a:pPr lvl="1"/>
            <a:r>
              <a:rPr lang="en-US" sz="2000" dirty="0">
                <a:latin typeface="+mn-lt"/>
              </a:rPr>
              <a:t>QoS depends on the infrastructure (cable, fiber optic, radio channel) and underlying protocols at the link layer. </a:t>
            </a:r>
          </a:p>
          <a:p>
            <a:pPr lvl="1"/>
            <a:r>
              <a:rPr lang="en-US" sz="2000" dirty="0">
                <a:latin typeface="+mn-lt"/>
              </a:rPr>
              <a:t>Hence, if we somewhat improve the </a:t>
            </a:r>
            <a:r>
              <a:rPr lang="en-US" sz="2000" b="1" dirty="0">
                <a:latin typeface="+mn-lt"/>
              </a:rPr>
              <a:t>best-effort link layer </a:t>
            </a:r>
            <a:r>
              <a:rPr lang="en-US" sz="2000" dirty="0">
                <a:latin typeface="+mn-lt"/>
              </a:rPr>
              <a:t>service, the delivered QoS at the upper layers should be good enough to support the previous use cases. That is what TSN does. </a:t>
            </a:r>
          </a:p>
        </p:txBody>
      </p:sp>
      <p:sp>
        <p:nvSpPr>
          <p:cNvPr id="4" name="Date Placeholder 3">
            <a:extLst>
              <a:ext uri="{FF2B5EF4-FFF2-40B4-BE49-F238E27FC236}">
                <a16:creationId xmlns:a16="http://schemas.microsoft.com/office/drawing/2014/main" id="{40BC0DF1-AEBE-C002-4279-4CD22E732262}"/>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0BBF9DC5-D60A-0C50-1814-F2C65DF5F1D0}"/>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6A085AAD-CDB7-5A5C-515E-A707751AB9C2}"/>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5</a:t>
            </a:fld>
            <a:endParaRPr dirty="0"/>
          </a:p>
        </p:txBody>
      </p:sp>
    </p:spTree>
    <p:extLst>
      <p:ext uri="{BB962C8B-B14F-4D97-AF65-F5344CB8AC3E}">
        <p14:creationId xmlns:p14="http://schemas.microsoft.com/office/powerpoint/2010/main" val="34487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3709-7F91-FCE2-785F-DE35B41467F0}"/>
              </a:ext>
            </a:extLst>
          </p:cNvPr>
          <p:cNvSpPr>
            <a:spLocks noGrp="1"/>
          </p:cNvSpPr>
          <p:nvPr>
            <p:ph type="title"/>
          </p:nvPr>
        </p:nvSpPr>
        <p:spPr/>
        <p:txBody>
          <a:bodyPr/>
          <a:lstStyle/>
          <a:p>
            <a:r>
              <a:rPr lang="en-US" sz="3200" dirty="0"/>
              <a:t>TSN background</a:t>
            </a:r>
          </a:p>
        </p:txBody>
      </p:sp>
      <p:sp>
        <p:nvSpPr>
          <p:cNvPr id="3" name="Text Placeholder 2">
            <a:extLst>
              <a:ext uri="{FF2B5EF4-FFF2-40B4-BE49-F238E27FC236}">
                <a16:creationId xmlns:a16="http://schemas.microsoft.com/office/drawing/2014/main" id="{C08FF66A-60F2-AB26-88AF-CAE3B95837DE}"/>
              </a:ext>
            </a:extLst>
          </p:cNvPr>
          <p:cNvSpPr>
            <a:spLocks noGrp="1"/>
          </p:cNvSpPr>
          <p:nvPr>
            <p:ph type="body" idx="1"/>
          </p:nvPr>
        </p:nvSpPr>
        <p:spPr/>
        <p:txBody>
          <a:bodyPr/>
          <a:lstStyle/>
          <a:p>
            <a:r>
              <a:rPr lang="en-US" sz="2400" dirty="0">
                <a:latin typeface="+mn-lt"/>
              </a:rPr>
              <a:t>There are plenty of proposed solutions to improve QoS.</a:t>
            </a:r>
          </a:p>
          <a:p>
            <a:pPr lvl="1"/>
            <a:r>
              <a:rPr lang="en-US" sz="2000" dirty="0">
                <a:latin typeface="+mn-lt"/>
              </a:rPr>
              <a:t>All those are protocols above the link layer and use the same </a:t>
            </a:r>
            <a:r>
              <a:rPr lang="en-US" sz="2000">
                <a:latin typeface="+mn-lt"/>
              </a:rPr>
              <a:t>or customized </a:t>
            </a:r>
            <a:r>
              <a:rPr lang="en-US" sz="2000" dirty="0">
                <a:latin typeface="+mn-lt"/>
              </a:rPr>
              <a:t>infrastructure. </a:t>
            </a:r>
          </a:p>
          <a:p>
            <a:r>
              <a:rPr lang="en-US" sz="2400" dirty="0">
                <a:latin typeface="+mn-lt"/>
              </a:rPr>
              <a:t>TSN is a mix of technologies applied at the link-layer and upper layers</a:t>
            </a:r>
          </a:p>
          <a:p>
            <a:pPr lvl="1"/>
            <a:r>
              <a:rPr lang="en-US" sz="2000" dirty="0">
                <a:latin typeface="+mn-lt"/>
              </a:rPr>
              <a:t>And applied to intermediate infrastructure, not just the endpoints. </a:t>
            </a:r>
          </a:p>
          <a:p>
            <a:r>
              <a:rPr lang="en-US" sz="2400" dirty="0">
                <a:latin typeface="+mn-lt"/>
              </a:rPr>
              <a:t>So far, those technologies have focused on Ethernet, but it can be extended to wireless. There are already some efforts in 802.11. </a:t>
            </a:r>
          </a:p>
          <a:p>
            <a:endParaRPr lang="en-US" sz="2400" dirty="0">
              <a:latin typeface="+mn-lt"/>
            </a:endParaRPr>
          </a:p>
        </p:txBody>
      </p:sp>
      <p:sp>
        <p:nvSpPr>
          <p:cNvPr id="4" name="Date Placeholder 3">
            <a:extLst>
              <a:ext uri="{FF2B5EF4-FFF2-40B4-BE49-F238E27FC236}">
                <a16:creationId xmlns:a16="http://schemas.microsoft.com/office/drawing/2014/main" id="{770FDE06-7CC0-F44E-A81F-8169A9BB7E43}"/>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FEB1BF3D-1091-DDA2-D73C-4249D2C12E61}"/>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B09229E5-AEC8-201F-D316-D265B646112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Tree>
    <p:extLst>
      <p:ext uri="{BB962C8B-B14F-4D97-AF65-F5344CB8AC3E}">
        <p14:creationId xmlns:p14="http://schemas.microsoft.com/office/powerpoint/2010/main" val="266856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844A0-738E-CA85-F14C-20C37A839357}"/>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A657D7CA-A54C-13EB-C5E7-2A687F66299E}"/>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E7511CA-D796-7316-6482-B869E622E7A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2" name="Title 1">
            <a:extLst>
              <a:ext uri="{FF2B5EF4-FFF2-40B4-BE49-F238E27FC236}">
                <a16:creationId xmlns:a16="http://schemas.microsoft.com/office/drawing/2014/main" id="{1464F72F-FCA4-FFA0-642A-DB93F2A3071D}"/>
              </a:ext>
            </a:extLst>
          </p:cNvPr>
          <p:cNvSpPr>
            <a:spLocks noGrp="1"/>
          </p:cNvSpPr>
          <p:nvPr>
            <p:ph type="title" idx="4294967295"/>
          </p:nvPr>
        </p:nvSpPr>
        <p:spPr>
          <a:xfrm>
            <a:off x="723900" y="739066"/>
            <a:ext cx="7772400" cy="1066800"/>
          </a:xfrm>
        </p:spPr>
        <p:txBody>
          <a:bodyPr/>
          <a:lstStyle/>
          <a:p>
            <a:r>
              <a:rPr lang="en-US" sz="3200" dirty="0"/>
              <a:t>TSN background</a:t>
            </a:r>
          </a:p>
        </p:txBody>
      </p:sp>
      <p:graphicFrame>
        <p:nvGraphicFramePr>
          <p:cNvPr id="7" name="Object 6">
            <a:extLst>
              <a:ext uri="{FF2B5EF4-FFF2-40B4-BE49-F238E27FC236}">
                <a16:creationId xmlns:a16="http://schemas.microsoft.com/office/drawing/2014/main" id="{D41F2921-01D8-CA66-5807-E89F7B995D5A}"/>
              </a:ext>
            </a:extLst>
          </p:cNvPr>
          <p:cNvGraphicFramePr>
            <a:graphicFrameLocks noChangeAspect="1"/>
          </p:cNvGraphicFramePr>
          <p:nvPr>
            <p:extLst>
              <p:ext uri="{D42A27DB-BD31-4B8C-83A1-F6EECF244321}">
                <p14:modId xmlns:p14="http://schemas.microsoft.com/office/powerpoint/2010/main" val="2593005426"/>
              </p:ext>
            </p:extLst>
          </p:nvPr>
        </p:nvGraphicFramePr>
        <p:xfrm>
          <a:off x="1180730" y="1805866"/>
          <a:ext cx="7159041" cy="3651086"/>
        </p:xfrm>
        <a:graphic>
          <a:graphicData uri="http://schemas.openxmlformats.org/presentationml/2006/ole">
            <mc:AlternateContent xmlns:mc="http://schemas.openxmlformats.org/markup-compatibility/2006">
              <mc:Choice xmlns:v="urn:schemas-microsoft-com:vml" Requires="v">
                <p:oleObj name="Visio" r:id="rId2" imgW="4526067" imgH="2308530" progId="Visio.Drawing.15">
                  <p:embed/>
                </p:oleObj>
              </mc:Choice>
              <mc:Fallback>
                <p:oleObj name="Visio" r:id="rId2" imgW="4526067" imgH="2308530" progId="Visio.Drawing.15">
                  <p:embed/>
                  <p:pic>
                    <p:nvPicPr>
                      <p:cNvPr id="0" name=""/>
                      <p:cNvPicPr/>
                      <p:nvPr/>
                    </p:nvPicPr>
                    <p:blipFill>
                      <a:blip r:embed="rId3"/>
                      <a:stretch>
                        <a:fillRect/>
                      </a:stretch>
                    </p:blipFill>
                    <p:spPr>
                      <a:xfrm>
                        <a:off x="1180730" y="1805866"/>
                        <a:ext cx="7159041" cy="3651086"/>
                      </a:xfrm>
                      <a:prstGeom prst="rect">
                        <a:avLst/>
                      </a:prstGeom>
                    </p:spPr>
                  </p:pic>
                </p:oleObj>
              </mc:Fallback>
            </mc:AlternateContent>
          </a:graphicData>
        </a:graphic>
      </p:graphicFrame>
    </p:spTree>
    <p:extLst>
      <p:ext uri="{BB962C8B-B14F-4D97-AF65-F5344CB8AC3E}">
        <p14:creationId xmlns:p14="http://schemas.microsoft.com/office/powerpoint/2010/main" val="173636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DFA8-A10C-CCA4-6B1D-1FA5A368D3E2}"/>
              </a:ext>
            </a:extLst>
          </p:cNvPr>
          <p:cNvSpPr>
            <a:spLocks noGrp="1"/>
          </p:cNvSpPr>
          <p:nvPr>
            <p:ph type="title"/>
          </p:nvPr>
        </p:nvSpPr>
        <p:spPr/>
        <p:txBody>
          <a:bodyPr/>
          <a:lstStyle/>
          <a:p>
            <a:r>
              <a:rPr lang="en-US" sz="3200" dirty="0"/>
              <a:t>TSN background</a:t>
            </a:r>
          </a:p>
        </p:txBody>
      </p:sp>
      <p:sp>
        <p:nvSpPr>
          <p:cNvPr id="3" name="Text Placeholder 2">
            <a:extLst>
              <a:ext uri="{FF2B5EF4-FFF2-40B4-BE49-F238E27FC236}">
                <a16:creationId xmlns:a16="http://schemas.microsoft.com/office/drawing/2014/main" id="{1ED51CB6-2A24-05ED-B871-C691EA2414E5}"/>
              </a:ext>
            </a:extLst>
          </p:cNvPr>
          <p:cNvSpPr>
            <a:spLocks noGrp="1"/>
          </p:cNvSpPr>
          <p:nvPr>
            <p:ph type="body" idx="1"/>
          </p:nvPr>
        </p:nvSpPr>
        <p:spPr/>
        <p:txBody>
          <a:bodyPr/>
          <a:lstStyle/>
          <a:p>
            <a:pPr lvl="1"/>
            <a:r>
              <a:rPr lang="en-US" sz="2000" dirty="0">
                <a:latin typeface="+mn-lt"/>
              </a:rPr>
              <a:t>TSN technologies enable application requirements such as time synchronization, latency provision, reserved bandwidth, redundancy, interoperability to other networks, the flexibility of network topology, and scalability. </a:t>
            </a:r>
          </a:p>
          <a:p>
            <a:pPr lvl="1"/>
            <a:r>
              <a:rPr lang="en-US" sz="2000" dirty="0">
                <a:latin typeface="+mn-lt"/>
              </a:rPr>
              <a:t>Adapting TSN to wireless would require some adjustments (under research and evaluation). </a:t>
            </a:r>
          </a:p>
          <a:p>
            <a:r>
              <a:rPr lang="en-US" sz="2400" dirty="0">
                <a:latin typeface="+mn-lt"/>
              </a:rPr>
              <a:t>Why is it relevant to 15.6ma?</a:t>
            </a:r>
          </a:p>
          <a:p>
            <a:pPr lvl="1"/>
            <a:r>
              <a:rPr lang="en-US" sz="2000" dirty="0">
                <a:latin typeface="+mn-lt"/>
              </a:rPr>
              <a:t>It will ensure interoperability to infrastructure with guaranteed Key Performance Indicators (KPI).  </a:t>
            </a:r>
          </a:p>
          <a:p>
            <a:endParaRPr lang="en-US" sz="2400" dirty="0">
              <a:latin typeface="+mn-lt"/>
            </a:endParaRPr>
          </a:p>
        </p:txBody>
      </p:sp>
      <p:sp>
        <p:nvSpPr>
          <p:cNvPr id="4" name="Date Placeholder 3">
            <a:extLst>
              <a:ext uri="{FF2B5EF4-FFF2-40B4-BE49-F238E27FC236}">
                <a16:creationId xmlns:a16="http://schemas.microsoft.com/office/drawing/2014/main" id="{67BCE96D-C371-6E71-67FE-539AFA3ACB09}"/>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62D3139D-C9F1-23A7-5D97-8A13AED36DEC}"/>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B1BFE815-9770-C387-8689-26A4638863A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Tree>
    <p:extLst>
      <p:ext uri="{BB962C8B-B14F-4D97-AF65-F5344CB8AC3E}">
        <p14:creationId xmlns:p14="http://schemas.microsoft.com/office/powerpoint/2010/main" val="103590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8700-B5D2-E541-1D14-FEABF83FE29A}"/>
              </a:ext>
            </a:extLst>
          </p:cNvPr>
          <p:cNvSpPr>
            <a:spLocks noGrp="1"/>
          </p:cNvSpPr>
          <p:nvPr>
            <p:ph type="title"/>
          </p:nvPr>
        </p:nvSpPr>
        <p:spPr/>
        <p:txBody>
          <a:bodyPr/>
          <a:lstStyle/>
          <a:p>
            <a:r>
              <a:rPr lang="en-US" dirty="0"/>
              <a:t>TSN components</a:t>
            </a:r>
          </a:p>
        </p:txBody>
      </p:sp>
      <p:sp>
        <p:nvSpPr>
          <p:cNvPr id="3" name="Text Placeholder 2">
            <a:extLst>
              <a:ext uri="{FF2B5EF4-FFF2-40B4-BE49-F238E27FC236}">
                <a16:creationId xmlns:a16="http://schemas.microsoft.com/office/drawing/2014/main" id="{784B3368-3198-C580-9161-93CD3F8F9251}"/>
              </a:ext>
            </a:extLst>
          </p:cNvPr>
          <p:cNvSpPr>
            <a:spLocks noGrp="1"/>
          </p:cNvSpPr>
          <p:nvPr>
            <p:ph type="body" idx="1"/>
          </p:nvPr>
        </p:nvSpPr>
        <p:spPr/>
        <p:txBody>
          <a:bodyPr/>
          <a:lstStyle/>
          <a:p>
            <a:r>
              <a:rPr lang="en-US" sz="2400" dirty="0">
                <a:latin typeface="+mn-lt"/>
              </a:rPr>
              <a:t>In a system where one of the priorities is managing </a:t>
            </a:r>
            <a:r>
              <a:rPr lang="en-US" sz="2400" b="1" dirty="0">
                <a:latin typeface="+mn-lt"/>
              </a:rPr>
              <a:t>time-critical data</a:t>
            </a:r>
            <a:r>
              <a:rPr lang="en-US" sz="2400" dirty="0">
                <a:latin typeface="+mn-lt"/>
              </a:rPr>
              <a:t>, all the elements in the network should use the same time reference for traffic scheduling. </a:t>
            </a:r>
          </a:p>
          <a:p>
            <a:r>
              <a:rPr lang="en-US" sz="2400" dirty="0">
                <a:latin typeface="+mn-lt"/>
              </a:rPr>
              <a:t>The TSN topology is designed to control timing with a centralized configuration approach.</a:t>
            </a:r>
          </a:p>
        </p:txBody>
      </p:sp>
      <p:sp>
        <p:nvSpPr>
          <p:cNvPr id="4" name="Date Placeholder 3">
            <a:extLst>
              <a:ext uri="{FF2B5EF4-FFF2-40B4-BE49-F238E27FC236}">
                <a16:creationId xmlns:a16="http://schemas.microsoft.com/office/drawing/2014/main" id="{616FD81E-EDB0-3B9C-91DD-76B067849926}"/>
              </a:ext>
            </a:extLst>
          </p:cNvPr>
          <p:cNvSpPr>
            <a:spLocks noGrp="1"/>
          </p:cNvSpPr>
          <p:nvPr>
            <p:ph type="dt" idx="10"/>
          </p:nvPr>
        </p:nvSpPr>
        <p:spPr/>
        <p:txBody>
          <a:bodyPr/>
          <a:lstStyle/>
          <a:p>
            <a:r>
              <a:rPr lang="en-US"/>
              <a:t>July 2022</a:t>
            </a:r>
            <a:endParaRPr lang="en-US" dirty="0"/>
          </a:p>
        </p:txBody>
      </p:sp>
      <p:sp>
        <p:nvSpPr>
          <p:cNvPr id="5" name="Footer Placeholder 4">
            <a:extLst>
              <a:ext uri="{FF2B5EF4-FFF2-40B4-BE49-F238E27FC236}">
                <a16:creationId xmlns:a16="http://schemas.microsoft.com/office/drawing/2014/main" id="{2CD08C06-CC19-BAF7-A999-6381D9E0E425}"/>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77AB4112-7487-7B0E-9414-48FDA982E90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Tree>
    <p:extLst>
      <p:ext uri="{BB962C8B-B14F-4D97-AF65-F5344CB8AC3E}">
        <p14:creationId xmlns:p14="http://schemas.microsoft.com/office/powerpoint/2010/main" val="4212665848"/>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6362</TotalTime>
  <Words>1427</Words>
  <Application>Microsoft Office PowerPoint</Application>
  <PresentationFormat>On-screen Show (4:3)</PresentationFormat>
  <Paragraphs>134</Paragraphs>
  <Slides>17</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Times New Roman</vt:lpstr>
      <vt:lpstr>Default Design</vt:lpstr>
      <vt:lpstr>Visio</vt:lpstr>
      <vt:lpstr>PowerPoint Presentation</vt:lpstr>
      <vt:lpstr>TSN Introduction</vt:lpstr>
      <vt:lpstr>Understanding TSN</vt:lpstr>
      <vt:lpstr>Understanding TSN</vt:lpstr>
      <vt:lpstr>Example</vt:lpstr>
      <vt:lpstr>TSN background</vt:lpstr>
      <vt:lpstr>TSN background</vt:lpstr>
      <vt:lpstr>TSN background</vt:lpstr>
      <vt:lpstr>TSN components</vt:lpstr>
      <vt:lpstr>TSN topology</vt:lpstr>
      <vt:lpstr>PowerPoint Presentation</vt:lpstr>
      <vt:lpstr>TSN equipment to infrastructure</vt:lpstr>
      <vt:lpstr>TSN in the 15.6ma protocol stack</vt:lpstr>
      <vt:lpstr>To LLC or not to LLC</vt:lpstr>
      <vt:lpstr>To LLC or not to LLC</vt:lpstr>
      <vt:lpstr>TSN switch</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Hernandez</dc:creator>
  <cp:lastModifiedBy>Marco Hernandez</cp:lastModifiedBy>
  <cp:revision>299</cp:revision>
  <dcterms:modified xsi:type="dcterms:W3CDTF">2022-07-12T07:59:06Z</dcterms:modified>
</cp:coreProperties>
</file>