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7"/>
  </p:notesMasterIdLst>
  <p:sldIdLst>
    <p:sldId id="256" r:id="rId2"/>
    <p:sldId id="296" r:id="rId3"/>
    <p:sldId id="295" r:id="rId4"/>
    <p:sldId id="297" r:id="rId5"/>
    <p:sldId id="298" r:id="rId6"/>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86" d="100"/>
          <a:sy n="86" d="100"/>
        </p:scale>
        <p:origin x="135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16" name="Google Shape;16;p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P802.15-22-0387-00-6ma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a:solidFill>
                  <a:schemeClr val="dk1"/>
                </a:solidFill>
                <a:latin typeface="Times New Roman"/>
                <a:ea typeface="Times New Roman"/>
                <a:cs typeface="Times New Roman"/>
                <a:sym typeface="Times New Roman"/>
              </a:rPr>
              <a:t>July 2022</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a:solidFill>
                  <a:schemeClr val="dk1"/>
                </a:solidFill>
                <a:latin typeface="Times New Roman"/>
                <a:ea typeface="Times New Roman"/>
                <a:cs typeface="Times New Roman"/>
                <a:sym typeface="Times New Roman"/>
              </a:rPr>
              <a:t>Hernandez, Kohno, Kobayashi, Kim (YNU)</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dirty="0">
                <a:solidFill>
                  <a:schemeClr val="dk2"/>
                </a:solidFill>
                <a:latin typeface="Times New Roman"/>
                <a:ea typeface="Times New Roman"/>
                <a:cs typeface="Times New Roman"/>
                <a:sym typeface="Times New Roman"/>
              </a:rPr>
              <a:t> Joint session 6ma, 4ab, 14</a:t>
            </a:r>
            <a:r>
              <a:rPr lang="en-US" sz="1600" b="0" i="0" u="none" strike="noStrike" cap="none" dirty="0">
                <a:solidFill>
                  <a:schemeClr val="dk2"/>
                </a:solidFill>
                <a:latin typeface="Times New Roman"/>
                <a:ea typeface="Times New Roman"/>
                <a:cs typeface="Times New Roman"/>
                <a:sym typeface="Times New Roman"/>
              </a:rPr>
              <a:t>	</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July 12th, 2022 </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 </a:t>
            </a:r>
            <a:r>
              <a:rPr lang="en-US" sz="1600" dirty="0">
                <a:solidFill>
                  <a:schemeClr val="dk2"/>
                </a:solidFill>
                <a:latin typeface="Times New Roman"/>
                <a:ea typeface="Times New Roman"/>
                <a:cs typeface="Times New Roman"/>
                <a:sym typeface="Times New Roman"/>
              </a:rPr>
              <a:t>Ryuji Kohno, Takumi Kobayashi, Minsoo Kim</a:t>
            </a:r>
            <a:r>
              <a:rPr lang="en-US" sz="1600" b="0" i="0" u="none" strike="noStrike" cap="none" dirty="0">
                <a:solidFill>
                  <a:schemeClr val="dk1"/>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YRP-AIA, </a:t>
            </a:r>
            <a:r>
              <a:rPr lang="en-US" sz="1600" dirty="0">
                <a:solidFill>
                  <a:schemeClr val="dk2"/>
                </a:solidFill>
                <a:latin typeface="Times New Roman"/>
                <a:ea typeface="Times New Roman"/>
                <a:cs typeface="Times New Roman"/>
                <a:sym typeface="Times New Roman"/>
              </a:rPr>
              <a:t>YNU, Japan</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Address: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+81 46-847-5439</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Fax:</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+81 46-847-5431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Abstract:</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the call for technical contributions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FBDFB38-E76A-1D4B-DAD7-78C69FC15FA9}"/>
              </a:ext>
            </a:extLst>
          </p:cNvPr>
          <p:cNvSpPr>
            <a:spLocks noGrp="1"/>
          </p:cNvSpPr>
          <p:nvPr>
            <p:ph type="dt" idx="10"/>
          </p:nvPr>
        </p:nvSpPr>
        <p:spPr/>
        <p:txBody>
          <a:bodyPr/>
          <a:lstStyle/>
          <a:p>
            <a:r>
              <a:rPr lang="en-US"/>
              <a:t>July 2022</a:t>
            </a:r>
            <a:endParaRPr lang="en-US" dirty="0"/>
          </a:p>
        </p:txBody>
      </p:sp>
      <p:sp>
        <p:nvSpPr>
          <p:cNvPr id="5" name="Footer Placeholder 4">
            <a:extLst>
              <a:ext uri="{FF2B5EF4-FFF2-40B4-BE49-F238E27FC236}">
                <a16:creationId xmlns:a16="http://schemas.microsoft.com/office/drawing/2014/main" id="{0CF26AB7-689C-B130-0A83-AFEFC0C0CFFB}"/>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C3DEDBC2-A8F3-6AA6-9906-91D0F9A81FE4}"/>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
        <p:nvSpPr>
          <p:cNvPr id="2" name="Title 1">
            <a:extLst>
              <a:ext uri="{FF2B5EF4-FFF2-40B4-BE49-F238E27FC236}">
                <a16:creationId xmlns:a16="http://schemas.microsoft.com/office/drawing/2014/main" id="{831E7655-C70B-E5DF-1BC0-7AABF996CE87}"/>
              </a:ext>
            </a:extLst>
          </p:cNvPr>
          <p:cNvSpPr>
            <a:spLocks noGrp="1"/>
          </p:cNvSpPr>
          <p:nvPr>
            <p:ph type="title" idx="4294967295"/>
          </p:nvPr>
        </p:nvSpPr>
        <p:spPr>
          <a:xfrm>
            <a:off x="645959" y="548552"/>
            <a:ext cx="7548129" cy="960652"/>
          </a:xfrm>
        </p:spPr>
        <p:txBody>
          <a:bodyPr/>
          <a:lstStyle/>
          <a:p>
            <a:r>
              <a:rPr lang="en-US" sz="3200" dirty="0"/>
              <a:t>Recap</a:t>
            </a:r>
          </a:p>
        </p:txBody>
      </p:sp>
      <p:graphicFrame>
        <p:nvGraphicFramePr>
          <p:cNvPr id="7" name="Table 6">
            <a:extLst>
              <a:ext uri="{FF2B5EF4-FFF2-40B4-BE49-F238E27FC236}">
                <a16:creationId xmlns:a16="http://schemas.microsoft.com/office/drawing/2014/main" id="{B33593BD-440F-2F5E-0430-8F83566C3246}"/>
              </a:ext>
            </a:extLst>
          </p:cNvPr>
          <p:cNvGraphicFramePr>
            <a:graphicFrameLocks noGrp="1"/>
          </p:cNvGraphicFramePr>
          <p:nvPr>
            <p:extLst>
              <p:ext uri="{D42A27DB-BD31-4B8C-83A1-F6EECF244321}">
                <p14:modId xmlns:p14="http://schemas.microsoft.com/office/powerpoint/2010/main" val="1661859624"/>
              </p:ext>
            </p:extLst>
          </p:nvPr>
        </p:nvGraphicFramePr>
        <p:xfrm>
          <a:off x="949912" y="1367161"/>
          <a:ext cx="6924581" cy="4971496"/>
        </p:xfrm>
        <a:graphic>
          <a:graphicData uri="http://schemas.openxmlformats.org/drawingml/2006/table">
            <a:tbl>
              <a:tblPr firstRow="1" firstCol="1" bandRow="1"/>
              <a:tblGrid>
                <a:gridCol w="1281814">
                  <a:extLst>
                    <a:ext uri="{9D8B030D-6E8A-4147-A177-3AD203B41FA5}">
                      <a16:colId xmlns:a16="http://schemas.microsoft.com/office/drawing/2014/main" val="3286317069"/>
                    </a:ext>
                  </a:extLst>
                </a:gridCol>
                <a:gridCol w="2466097">
                  <a:extLst>
                    <a:ext uri="{9D8B030D-6E8A-4147-A177-3AD203B41FA5}">
                      <a16:colId xmlns:a16="http://schemas.microsoft.com/office/drawing/2014/main" val="2557164110"/>
                    </a:ext>
                  </a:extLst>
                </a:gridCol>
                <a:gridCol w="1588335">
                  <a:extLst>
                    <a:ext uri="{9D8B030D-6E8A-4147-A177-3AD203B41FA5}">
                      <a16:colId xmlns:a16="http://schemas.microsoft.com/office/drawing/2014/main" val="3661574560"/>
                    </a:ext>
                  </a:extLst>
                </a:gridCol>
                <a:gridCol w="1588335">
                  <a:extLst>
                    <a:ext uri="{9D8B030D-6E8A-4147-A177-3AD203B41FA5}">
                      <a16:colId xmlns:a16="http://schemas.microsoft.com/office/drawing/2014/main" val="3774787437"/>
                    </a:ext>
                  </a:extLst>
                </a:gridCol>
              </a:tblGrid>
              <a:tr h="617418">
                <a:tc>
                  <a:txBody>
                    <a:bodyPr/>
                    <a:lstStyle/>
                    <a:p>
                      <a:pPr algn="just">
                        <a:spcAft>
                          <a:spcPts val="1200"/>
                        </a:spcAft>
                      </a:pPr>
                      <a:r>
                        <a:rPr lang="en-US" sz="900" b="1">
                          <a:solidFill>
                            <a:srgbClr val="FFFFFF"/>
                          </a:solidFill>
                          <a:effectLst/>
                          <a:latin typeface="Times New Roman" panose="02020603050405020304" pitchFamily="18" charset="0"/>
                          <a:ea typeface="Times New Roman" panose="02020603050405020304" pitchFamily="18" charset="0"/>
                        </a:rPr>
                        <a:t>PHY Spec.</a:t>
                      </a:r>
                      <a:br>
                        <a:rPr lang="en-US" sz="900" b="1">
                          <a:solidFill>
                            <a:srgbClr val="FFFFFF"/>
                          </a:solidFill>
                          <a:effectLst/>
                          <a:latin typeface="Times New Roman" panose="02020603050405020304" pitchFamily="18" charset="0"/>
                          <a:ea typeface="Times New Roman" panose="02020603050405020304" pitchFamily="18" charset="0"/>
                        </a:rPr>
                      </a:br>
                      <a:r>
                        <a:rPr lang="en-US" sz="900" b="1">
                          <a:solidFill>
                            <a:srgbClr val="FFFFFF"/>
                          </a:solidFill>
                          <a:effectLst/>
                          <a:latin typeface="Times New Roman" panose="02020603050405020304" pitchFamily="18" charset="0"/>
                          <a:ea typeface="Times New Roman" panose="02020603050405020304" pitchFamily="18" charset="0"/>
                        </a:rPr>
                        <a:t>Parameter</a:t>
                      </a:r>
                      <a:endParaRPr lang="en-US" sz="900">
                        <a:effectLst/>
                        <a:latin typeface="Times New Roman" panose="02020603050405020304" pitchFamily="18" charset="0"/>
                        <a:ea typeface="Times New Roman" panose="02020603050405020304" pitchFamily="18" charset="0"/>
                      </a:endParaRPr>
                    </a:p>
                  </a:txBody>
                  <a:tcPr marL="63878" marR="63878" marT="88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algn="just">
                        <a:spcAft>
                          <a:spcPts val="1200"/>
                        </a:spcAft>
                      </a:pPr>
                      <a:r>
                        <a:rPr lang="en-US" sz="900" b="1">
                          <a:solidFill>
                            <a:srgbClr val="FFFFFF"/>
                          </a:solidFill>
                          <a:effectLst/>
                          <a:latin typeface="Times New Roman" panose="02020603050405020304" pitchFamily="18" charset="0"/>
                          <a:ea typeface="Times New Roman" panose="02020603050405020304" pitchFamily="18" charset="0"/>
                        </a:rPr>
                        <a:t>15.6a requirement</a:t>
                      </a:r>
                      <a:endParaRPr lang="en-US" sz="900">
                        <a:effectLst/>
                        <a:latin typeface="Times New Roman" panose="02020603050405020304" pitchFamily="18" charset="0"/>
                        <a:ea typeface="Times New Roman" panose="02020603050405020304" pitchFamily="18" charset="0"/>
                      </a:endParaRPr>
                    </a:p>
                  </a:txBody>
                  <a:tcPr marL="63878" marR="63878" marT="88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algn="just">
                        <a:spcAft>
                          <a:spcPts val="1200"/>
                        </a:spcAft>
                      </a:pPr>
                      <a:r>
                        <a:rPr lang="en-US" sz="900" b="1">
                          <a:solidFill>
                            <a:srgbClr val="FFFFFF"/>
                          </a:solidFill>
                          <a:effectLst/>
                          <a:latin typeface="Times New Roman" panose="02020603050405020304" pitchFamily="18" charset="0"/>
                          <a:ea typeface="Times New Roman" panose="02020603050405020304" pitchFamily="18" charset="0"/>
                        </a:rPr>
                        <a:t>15.4 (z and ab)</a:t>
                      </a:r>
                      <a:br>
                        <a:rPr lang="en-US" sz="900" b="1">
                          <a:solidFill>
                            <a:srgbClr val="FFFFFF"/>
                          </a:solidFill>
                          <a:effectLst/>
                          <a:latin typeface="Times New Roman" panose="02020603050405020304" pitchFamily="18" charset="0"/>
                          <a:ea typeface="Times New Roman" panose="02020603050405020304" pitchFamily="18" charset="0"/>
                        </a:rPr>
                      </a:br>
                      <a:r>
                        <a:rPr lang="en-US" sz="900" b="1">
                          <a:solidFill>
                            <a:srgbClr val="FFFFFF"/>
                          </a:solidFill>
                          <a:effectLst/>
                          <a:latin typeface="Times New Roman" panose="02020603050405020304" pitchFamily="18" charset="0"/>
                          <a:ea typeface="Times New Roman" panose="02020603050405020304" pitchFamily="18" charset="0"/>
                        </a:rPr>
                        <a:t>capability</a:t>
                      </a:r>
                      <a:endParaRPr lang="en-US" sz="900">
                        <a:effectLst/>
                        <a:latin typeface="Times New Roman" panose="02020603050405020304" pitchFamily="18" charset="0"/>
                        <a:ea typeface="Times New Roman" panose="02020603050405020304" pitchFamily="18" charset="0"/>
                      </a:endParaRPr>
                    </a:p>
                  </a:txBody>
                  <a:tcPr marL="63878" marR="63878" marT="88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algn="just">
                        <a:spcAft>
                          <a:spcPts val="1200"/>
                        </a:spcAft>
                      </a:pPr>
                      <a:r>
                        <a:rPr lang="en-US" sz="900" b="1" dirty="0">
                          <a:solidFill>
                            <a:srgbClr val="FFFFFF"/>
                          </a:solidFill>
                          <a:effectLst/>
                          <a:latin typeface="Times New Roman" panose="02020603050405020304" pitchFamily="18" charset="0"/>
                          <a:ea typeface="Times New Roman" panose="02020603050405020304" pitchFamily="18" charset="0"/>
                        </a:rPr>
                        <a:t>Comments</a:t>
                      </a:r>
                      <a:endParaRPr lang="en-US" sz="900" dirty="0">
                        <a:effectLst/>
                        <a:latin typeface="Times New Roman" panose="02020603050405020304" pitchFamily="18" charset="0"/>
                        <a:ea typeface="Times New Roman" panose="02020603050405020304" pitchFamily="18" charset="0"/>
                      </a:endParaRPr>
                    </a:p>
                  </a:txBody>
                  <a:tcPr marL="63878" marR="63878" marT="88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val="1735361938"/>
                  </a:ext>
                </a:extLst>
              </a:tr>
              <a:tr h="868243">
                <a:tc>
                  <a:txBody>
                    <a:bodyPr/>
                    <a:lstStyle/>
                    <a:p>
                      <a:pPr algn="just">
                        <a:spcAft>
                          <a:spcPts val="1200"/>
                        </a:spcAft>
                      </a:pPr>
                      <a:r>
                        <a:rPr lang="en-US" sz="900" b="1">
                          <a:solidFill>
                            <a:srgbClr val="FFFFFF"/>
                          </a:solidFill>
                          <a:effectLst/>
                          <a:latin typeface="Times New Roman" panose="02020603050405020304" pitchFamily="18" charset="0"/>
                          <a:ea typeface="Times New Roman" panose="02020603050405020304" pitchFamily="18" charset="0"/>
                        </a:rPr>
                        <a:t>Throughput</a:t>
                      </a:r>
                      <a:br>
                        <a:rPr lang="en-US" sz="900" b="1">
                          <a:solidFill>
                            <a:srgbClr val="FFFFFF"/>
                          </a:solidFill>
                          <a:effectLst/>
                          <a:latin typeface="Times New Roman" panose="02020603050405020304" pitchFamily="18" charset="0"/>
                          <a:ea typeface="Times New Roman" panose="02020603050405020304" pitchFamily="18" charset="0"/>
                        </a:rPr>
                      </a:br>
                      <a:r>
                        <a:rPr lang="en-US" sz="900" b="1">
                          <a:solidFill>
                            <a:srgbClr val="FFFFFF"/>
                          </a:solidFill>
                          <a:effectLst/>
                          <a:latin typeface="Times New Roman" panose="02020603050405020304" pitchFamily="18" charset="0"/>
                          <a:ea typeface="Times New Roman" panose="02020603050405020304" pitchFamily="18" charset="0"/>
                        </a:rPr>
                        <a:t>&amp;</a:t>
                      </a:r>
                      <a:br>
                        <a:rPr lang="en-US" sz="900" b="1">
                          <a:solidFill>
                            <a:srgbClr val="FFFFFF"/>
                          </a:solidFill>
                          <a:effectLst/>
                          <a:latin typeface="Times New Roman" panose="02020603050405020304" pitchFamily="18" charset="0"/>
                          <a:ea typeface="Times New Roman" panose="02020603050405020304" pitchFamily="18" charset="0"/>
                        </a:rPr>
                      </a:br>
                      <a:r>
                        <a:rPr lang="en-US" sz="900" b="1">
                          <a:solidFill>
                            <a:srgbClr val="FFFFFF"/>
                          </a:solidFill>
                          <a:effectLst/>
                          <a:latin typeface="Times New Roman" panose="02020603050405020304" pitchFamily="18" charset="0"/>
                          <a:ea typeface="Times New Roman" panose="02020603050405020304" pitchFamily="18" charset="0"/>
                        </a:rPr>
                        <a:t>Data Rate</a:t>
                      </a:r>
                      <a:endParaRPr lang="en-US" sz="900">
                        <a:effectLst/>
                        <a:latin typeface="Times New Roman" panose="02020603050405020304" pitchFamily="18" charset="0"/>
                        <a:ea typeface="Times New Roman" panose="02020603050405020304" pitchFamily="18" charset="0"/>
                      </a:endParaRPr>
                    </a:p>
                  </a:txBody>
                  <a:tcPr marL="63878" marR="63878" marT="88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just">
                        <a:spcAft>
                          <a:spcPts val="1200"/>
                        </a:spcAft>
                      </a:pPr>
                      <a:r>
                        <a:rPr lang="en-US" sz="900">
                          <a:solidFill>
                            <a:srgbClr val="000000"/>
                          </a:solidFill>
                          <a:effectLst/>
                          <a:latin typeface="Times New Roman" panose="02020603050405020304" pitchFamily="18" charset="0"/>
                          <a:ea typeface="Times New Roman" panose="02020603050405020304" pitchFamily="18" charset="0"/>
                        </a:rPr>
                        <a:t>Throughput of at least 40 Mb/s, operating at a maximum data rate of 50 Mb/s* (500 MHz channel) under a Packet Success Ratio of 99% measured at the MAC-SAP.</a:t>
                      </a:r>
                      <a:endParaRPr lang="en-US" sz="900">
                        <a:effectLst/>
                        <a:latin typeface="Times New Roman" panose="02020603050405020304" pitchFamily="18" charset="0"/>
                        <a:ea typeface="Times New Roman" panose="02020603050405020304" pitchFamily="18" charset="0"/>
                      </a:endParaRPr>
                    </a:p>
                  </a:txBody>
                  <a:tcPr marL="63878" marR="63878" marT="88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c>
                  <a:txBody>
                    <a:bodyPr/>
                    <a:lstStyle/>
                    <a:p>
                      <a:pPr algn="just">
                        <a:spcAft>
                          <a:spcPts val="1200"/>
                        </a:spcAft>
                      </a:pPr>
                      <a:r>
                        <a:rPr lang="en-US" sz="900">
                          <a:solidFill>
                            <a:srgbClr val="000000"/>
                          </a:solidFill>
                          <a:effectLst/>
                          <a:latin typeface="Times New Roman" panose="02020603050405020304" pitchFamily="18" charset="0"/>
                          <a:ea typeface="Times New Roman" panose="02020603050405020304" pitchFamily="18" charset="0"/>
                        </a:rPr>
                        <a:t>The new data rates proposed in 15.4ab of 62.4 Mb/s and 124.8 Mb/s look promising </a:t>
                      </a:r>
                      <a:endParaRPr lang="en-US" sz="900">
                        <a:effectLst/>
                        <a:latin typeface="Times New Roman" panose="02020603050405020304" pitchFamily="18" charset="0"/>
                        <a:ea typeface="Times New Roman" panose="02020603050405020304" pitchFamily="18" charset="0"/>
                      </a:endParaRPr>
                    </a:p>
                  </a:txBody>
                  <a:tcPr marL="63878" marR="63878" marT="88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c>
                  <a:txBody>
                    <a:bodyPr/>
                    <a:lstStyle/>
                    <a:p>
                      <a:pPr algn="just">
                        <a:spcAft>
                          <a:spcPts val="1200"/>
                        </a:spcAft>
                      </a:pPr>
                      <a:r>
                        <a:rPr lang="en-US" sz="900">
                          <a:solidFill>
                            <a:srgbClr val="FF0000"/>
                          </a:solidFill>
                          <a:effectLst/>
                          <a:latin typeface="Times New Roman" panose="02020603050405020304" pitchFamily="18" charset="0"/>
                          <a:ea typeface="Times New Roman" panose="02020603050405020304" pitchFamily="18" charset="0"/>
                        </a:rPr>
                        <a:t>Maybe</a:t>
                      </a:r>
                      <a:r>
                        <a:rPr lang="en-US" sz="900">
                          <a:solidFill>
                            <a:srgbClr val="000000"/>
                          </a:solidFill>
                          <a:effectLst/>
                          <a:latin typeface="Times New Roman" panose="02020603050405020304" pitchFamily="18" charset="0"/>
                          <a:ea typeface="Times New Roman" panose="02020603050405020304" pitchFamily="18" charset="0"/>
                        </a:rPr>
                        <a:t> Covered w/802.15.4 UWB</a:t>
                      </a:r>
                      <a:endParaRPr lang="en-US" sz="900">
                        <a:effectLst/>
                        <a:latin typeface="Times New Roman" panose="02020603050405020304" pitchFamily="18" charset="0"/>
                        <a:ea typeface="Times New Roman" panose="02020603050405020304" pitchFamily="18" charset="0"/>
                      </a:endParaRPr>
                    </a:p>
                  </a:txBody>
                  <a:tcPr marL="63878" marR="63878" marT="88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extLst>
                  <a:ext uri="{0D108BD9-81ED-4DB2-BD59-A6C34878D82A}">
                    <a16:rowId xmlns:a16="http://schemas.microsoft.com/office/drawing/2014/main" val="1810036596"/>
                  </a:ext>
                </a:extLst>
              </a:tr>
              <a:tr h="617418">
                <a:tc>
                  <a:txBody>
                    <a:bodyPr/>
                    <a:lstStyle/>
                    <a:p>
                      <a:pPr algn="just">
                        <a:spcAft>
                          <a:spcPts val="1200"/>
                        </a:spcAft>
                      </a:pPr>
                      <a:r>
                        <a:rPr lang="en-US" sz="900" b="1">
                          <a:solidFill>
                            <a:srgbClr val="FFFFFF"/>
                          </a:solidFill>
                          <a:effectLst/>
                          <a:latin typeface="Times New Roman" panose="02020603050405020304" pitchFamily="18" charset="0"/>
                          <a:ea typeface="Times New Roman" panose="02020603050405020304" pitchFamily="18" charset="0"/>
                        </a:rPr>
                        <a:t>Range</a:t>
                      </a:r>
                      <a:endParaRPr lang="en-US" sz="900">
                        <a:effectLst/>
                        <a:latin typeface="Times New Roman" panose="02020603050405020304" pitchFamily="18" charset="0"/>
                        <a:ea typeface="Times New Roman" panose="02020603050405020304" pitchFamily="18" charset="0"/>
                      </a:endParaRPr>
                    </a:p>
                  </a:txBody>
                  <a:tcPr marL="63878" marR="63878" marT="88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just">
                        <a:spcAft>
                          <a:spcPts val="1200"/>
                        </a:spcAft>
                      </a:pPr>
                      <a:r>
                        <a:rPr lang="en-US" sz="900">
                          <a:solidFill>
                            <a:srgbClr val="000000"/>
                          </a:solidFill>
                          <a:effectLst/>
                          <a:latin typeface="Times New Roman" panose="02020603050405020304" pitchFamily="18" charset="0"/>
                          <a:ea typeface="Times New Roman" panose="02020603050405020304" pitchFamily="18" charset="0"/>
                        </a:rPr>
                        <a:t>Transmission range of at least 3m for backward compatibility (from use cases doc.).</a:t>
                      </a:r>
                      <a:endParaRPr lang="en-US" sz="900">
                        <a:effectLst/>
                        <a:latin typeface="Times New Roman" panose="02020603050405020304" pitchFamily="18" charset="0"/>
                        <a:ea typeface="Times New Roman" panose="02020603050405020304" pitchFamily="18" charset="0"/>
                      </a:endParaRPr>
                    </a:p>
                  </a:txBody>
                  <a:tcPr marL="63878" marR="63878" marT="88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just">
                        <a:spcAft>
                          <a:spcPts val="1200"/>
                        </a:spcAft>
                      </a:pPr>
                      <a:r>
                        <a:rPr lang="en-US" sz="900">
                          <a:solidFill>
                            <a:srgbClr val="000000"/>
                          </a:solidFill>
                          <a:effectLst/>
                          <a:latin typeface="Times New Roman" panose="02020603050405020304" pitchFamily="18" charset="0"/>
                          <a:ea typeface="Times New Roman" panose="02020603050405020304" pitchFamily="18" charset="0"/>
                        </a:rPr>
                        <a:t>Up to 100m </a:t>
                      </a:r>
                      <a:endParaRPr lang="en-US" sz="900">
                        <a:effectLst/>
                        <a:latin typeface="Times New Roman" panose="02020603050405020304" pitchFamily="18" charset="0"/>
                        <a:ea typeface="Times New Roman" panose="02020603050405020304" pitchFamily="18" charset="0"/>
                      </a:endParaRPr>
                    </a:p>
                  </a:txBody>
                  <a:tcPr marL="63878" marR="63878" marT="88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just">
                        <a:spcAft>
                          <a:spcPts val="1200"/>
                        </a:spcAft>
                      </a:pPr>
                      <a:r>
                        <a:rPr lang="en-US" sz="900">
                          <a:solidFill>
                            <a:srgbClr val="000000"/>
                          </a:solidFill>
                          <a:effectLst/>
                          <a:latin typeface="Times New Roman" panose="02020603050405020304" pitchFamily="18" charset="0"/>
                          <a:ea typeface="Times New Roman" panose="02020603050405020304" pitchFamily="18" charset="0"/>
                        </a:rPr>
                        <a:t>Covered w/802.15.4 UWB</a:t>
                      </a:r>
                      <a:endParaRPr lang="en-US" sz="900">
                        <a:effectLst/>
                        <a:latin typeface="Times New Roman" panose="02020603050405020304" pitchFamily="18" charset="0"/>
                        <a:ea typeface="Times New Roman" panose="02020603050405020304" pitchFamily="18" charset="0"/>
                      </a:endParaRPr>
                    </a:p>
                  </a:txBody>
                  <a:tcPr marL="63878" marR="63878" marT="88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extLst>
                  <a:ext uri="{0D108BD9-81ED-4DB2-BD59-A6C34878D82A}">
                    <a16:rowId xmlns:a16="http://schemas.microsoft.com/office/drawing/2014/main" val="2182662575"/>
                  </a:ext>
                </a:extLst>
              </a:tr>
              <a:tr h="1039747">
                <a:tc>
                  <a:txBody>
                    <a:bodyPr/>
                    <a:lstStyle/>
                    <a:p>
                      <a:pPr algn="just">
                        <a:spcAft>
                          <a:spcPts val="1200"/>
                        </a:spcAft>
                      </a:pPr>
                      <a:r>
                        <a:rPr lang="en-US" sz="900" b="1">
                          <a:solidFill>
                            <a:srgbClr val="FFFFFF"/>
                          </a:solidFill>
                          <a:effectLst/>
                          <a:latin typeface="Times New Roman" panose="02020603050405020304" pitchFamily="18" charset="0"/>
                          <a:ea typeface="Times New Roman" panose="02020603050405020304" pitchFamily="18" charset="0"/>
                        </a:rPr>
                        <a:t>Reliability</a:t>
                      </a:r>
                      <a:br>
                        <a:rPr lang="en-US" sz="900" b="1">
                          <a:solidFill>
                            <a:srgbClr val="FFFFFF"/>
                          </a:solidFill>
                          <a:effectLst/>
                          <a:latin typeface="Times New Roman" panose="02020603050405020304" pitchFamily="18" charset="0"/>
                          <a:ea typeface="Times New Roman" panose="02020603050405020304" pitchFamily="18" charset="0"/>
                        </a:rPr>
                      </a:br>
                      <a:r>
                        <a:rPr lang="en-US" sz="900" b="1">
                          <a:solidFill>
                            <a:srgbClr val="FFFFFF"/>
                          </a:solidFill>
                          <a:effectLst/>
                          <a:latin typeface="Times New Roman" panose="02020603050405020304" pitchFamily="18" charset="0"/>
                          <a:ea typeface="Times New Roman" panose="02020603050405020304" pitchFamily="18" charset="0"/>
                        </a:rPr>
                        <a:t>&amp;</a:t>
                      </a:r>
                      <a:br>
                        <a:rPr lang="en-US" sz="900" b="1">
                          <a:solidFill>
                            <a:srgbClr val="FFFFFF"/>
                          </a:solidFill>
                          <a:effectLst/>
                          <a:latin typeface="Times New Roman" panose="02020603050405020304" pitchFamily="18" charset="0"/>
                          <a:ea typeface="Times New Roman" panose="02020603050405020304" pitchFamily="18" charset="0"/>
                        </a:rPr>
                      </a:br>
                      <a:r>
                        <a:rPr lang="en-US" sz="900" b="1">
                          <a:solidFill>
                            <a:srgbClr val="FFFFFF"/>
                          </a:solidFill>
                          <a:effectLst/>
                          <a:latin typeface="Times New Roman" panose="02020603050405020304" pitchFamily="18" charset="0"/>
                          <a:ea typeface="Times New Roman" panose="02020603050405020304" pitchFamily="18" charset="0"/>
                        </a:rPr>
                        <a:t>Interference</a:t>
                      </a:r>
                      <a:br>
                        <a:rPr lang="en-US" sz="900" b="1">
                          <a:solidFill>
                            <a:srgbClr val="FFFFFF"/>
                          </a:solidFill>
                          <a:effectLst/>
                          <a:latin typeface="Times New Roman" panose="02020603050405020304" pitchFamily="18" charset="0"/>
                          <a:ea typeface="Times New Roman" panose="02020603050405020304" pitchFamily="18" charset="0"/>
                        </a:rPr>
                      </a:br>
                      <a:r>
                        <a:rPr lang="en-US" sz="900" b="1">
                          <a:solidFill>
                            <a:srgbClr val="FFFFFF"/>
                          </a:solidFill>
                          <a:effectLst/>
                          <a:latin typeface="Times New Roman" panose="02020603050405020304" pitchFamily="18" charset="0"/>
                          <a:ea typeface="Times New Roman" panose="02020603050405020304" pitchFamily="18" charset="0"/>
                        </a:rPr>
                        <a:t>Immunity</a:t>
                      </a:r>
                      <a:endParaRPr lang="en-US" sz="900">
                        <a:effectLst/>
                        <a:latin typeface="Times New Roman" panose="02020603050405020304" pitchFamily="18" charset="0"/>
                        <a:ea typeface="Times New Roman" panose="02020603050405020304" pitchFamily="18" charset="0"/>
                      </a:endParaRPr>
                    </a:p>
                  </a:txBody>
                  <a:tcPr marL="63878" marR="63878" marT="88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just">
                        <a:spcAft>
                          <a:spcPts val="1200"/>
                        </a:spcAft>
                      </a:pPr>
                      <a:r>
                        <a:rPr lang="en-US" sz="900">
                          <a:solidFill>
                            <a:srgbClr val="000000"/>
                          </a:solidFill>
                          <a:effectLst/>
                          <a:latin typeface="Times New Roman" panose="02020603050405020304" pitchFamily="18" charset="0"/>
                          <a:ea typeface="Times New Roman" panose="02020603050405020304" pitchFamily="18" charset="0"/>
                        </a:rPr>
                        <a:t>Transmission reliability under congested communication environments including interference from other 15.6 BANs (intra-interference) and other wireless systems (inter-interference):</a:t>
                      </a:r>
                      <a:br>
                        <a:rPr lang="en-US" sz="900">
                          <a:solidFill>
                            <a:srgbClr val="000000"/>
                          </a:solidFill>
                          <a:effectLst/>
                          <a:latin typeface="Times New Roman" panose="02020603050405020304" pitchFamily="18" charset="0"/>
                          <a:ea typeface="Times New Roman" panose="02020603050405020304" pitchFamily="18" charset="0"/>
                        </a:rPr>
                      </a:br>
                      <a:r>
                        <a:rPr lang="en-US" sz="900">
                          <a:solidFill>
                            <a:srgbClr val="000000"/>
                          </a:solidFill>
                          <a:effectLst/>
                          <a:latin typeface="Times New Roman" panose="02020603050405020304" pitchFamily="18" charset="0"/>
                          <a:ea typeface="Times New Roman" panose="02020603050405020304" pitchFamily="18" charset="0"/>
                        </a:rPr>
                        <a:t>PDR was measured at the MAC-SAP.</a:t>
                      </a:r>
                      <a:endParaRPr lang="en-US" sz="900">
                        <a:effectLst/>
                        <a:latin typeface="Times New Roman" panose="02020603050405020304" pitchFamily="18" charset="0"/>
                        <a:ea typeface="Times New Roman" panose="02020603050405020304" pitchFamily="18" charset="0"/>
                      </a:endParaRPr>
                    </a:p>
                  </a:txBody>
                  <a:tcPr marL="63878" marR="63878" marT="88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c>
                  <a:txBody>
                    <a:bodyPr/>
                    <a:lstStyle/>
                    <a:p>
                      <a:pPr algn="just">
                        <a:spcAft>
                          <a:spcPts val="1200"/>
                        </a:spcAft>
                      </a:pPr>
                      <a:r>
                        <a:rPr lang="en-US" sz="900">
                          <a:solidFill>
                            <a:srgbClr val="000000"/>
                          </a:solidFill>
                          <a:effectLst/>
                          <a:latin typeface="Times New Roman" panose="02020603050405020304" pitchFamily="18" charset="0"/>
                          <a:ea typeface="Times New Roman" panose="02020603050405020304" pitchFamily="18" charset="0"/>
                        </a:rPr>
                        <a:t>Many capabilities either existing or being developed </a:t>
                      </a:r>
                      <a:endParaRPr lang="en-US" sz="900">
                        <a:effectLst/>
                        <a:latin typeface="Times New Roman" panose="02020603050405020304" pitchFamily="18" charset="0"/>
                        <a:ea typeface="Times New Roman" panose="02020603050405020304" pitchFamily="18" charset="0"/>
                      </a:endParaRPr>
                    </a:p>
                  </a:txBody>
                  <a:tcPr marL="63878" marR="63878" marT="88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c>
                  <a:txBody>
                    <a:bodyPr/>
                    <a:lstStyle/>
                    <a:p>
                      <a:pPr algn="just">
                        <a:spcAft>
                          <a:spcPts val="1200"/>
                        </a:spcAft>
                      </a:pPr>
                      <a:r>
                        <a:rPr lang="en-US" sz="900">
                          <a:solidFill>
                            <a:srgbClr val="000000"/>
                          </a:solidFill>
                          <a:effectLst/>
                          <a:latin typeface="Times New Roman" panose="02020603050405020304" pitchFamily="18" charset="0"/>
                          <a:ea typeface="Times New Roman" panose="02020603050405020304" pitchFamily="18" charset="0"/>
                        </a:rPr>
                        <a:t>Needs further discussion w.r.t. particular .6a needs</a:t>
                      </a:r>
                      <a:endParaRPr lang="en-US" sz="900">
                        <a:effectLst/>
                        <a:latin typeface="Times New Roman" panose="02020603050405020304" pitchFamily="18" charset="0"/>
                        <a:ea typeface="Times New Roman" panose="02020603050405020304" pitchFamily="18" charset="0"/>
                      </a:endParaRPr>
                    </a:p>
                  </a:txBody>
                  <a:tcPr marL="63878" marR="63878" marT="88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extLst>
                  <a:ext uri="{0D108BD9-81ED-4DB2-BD59-A6C34878D82A}">
                    <a16:rowId xmlns:a16="http://schemas.microsoft.com/office/drawing/2014/main" val="2657777700"/>
                  </a:ext>
                </a:extLst>
              </a:tr>
              <a:tr h="1211252">
                <a:tc>
                  <a:txBody>
                    <a:bodyPr/>
                    <a:lstStyle/>
                    <a:p>
                      <a:pPr algn="just">
                        <a:spcAft>
                          <a:spcPts val="1200"/>
                        </a:spcAft>
                      </a:pPr>
                      <a:r>
                        <a:rPr lang="en-US" sz="900" b="1">
                          <a:solidFill>
                            <a:srgbClr val="FFFFFF"/>
                          </a:solidFill>
                          <a:effectLst/>
                          <a:latin typeface="Times New Roman" panose="02020603050405020304" pitchFamily="18" charset="0"/>
                          <a:ea typeface="Times New Roman" panose="02020603050405020304" pitchFamily="18" charset="0"/>
                        </a:rPr>
                        <a:t>Latency</a:t>
                      </a:r>
                      <a:endParaRPr lang="en-US" sz="900">
                        <a:effectLst/>
                        <a:latin typeface="Times New Roman" panose="02020603050405020304" pitchFamily="18" charset="0"/>
                        <a:ea typeface="Times New Roman" panose="02020603050405020304" pitchFamily="18" charset="0"/>
                      </a:endParaRPr>
                    </a:p>
                  </a:txBody>
                  <a:tcPr marL="63878" marR="63878" marT="88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just">
                        <a:spcAft>
                          <a:spcPts val="1200"/>
                        </a:spcAft>
                      </a:pPr>
                      <a:r>
                        <a:rPr lang="en-US" sz="900">
                          <a:solidFill>
                            <a:srgbClr val="000000"/>
                          </a:solidFill>
                          <a:effectLst/>
                          <a:latin typeface="Times New Roman" panose="02020603050405020304" pitchFamily="18" charset="0"/>
                          <a:ea typeface="Times New Roman" panose="02020603050405020304" pitchFamily="18" charset="0"/>
                        </a:rPr>
                        <a:t>End-to-end latency in the interval </a:t>
                      </a:r>
                      <a:br>
                        <a:rPr lang="en-US" sz="900">
                          <a:solidFill>
                            <a:srgbClr val="000000"/>
                          </a:solidFill>
                          <a:effectLst/>
                          <a:latin typeface="Times New Roman" panose="02020603050405020304" pitchFamily="18" charset="0"/>
                          <a:ea typeface="Times New Roman" panose="02020603050405020304" pitchFamily="18" charset="0"/>
                        </a:rPr>
                      </a:br>
                      <a:r>
                        <a:rPr lang="en-US" sz="900">
                          <a:solidFill>
                            <a:srgbClr val="000000"/>
                          </a:solidFill>
                          <a:effectLst/>
                          <a:latin typeface="Times New Roman" panose="02020603050405020304" pitchFamily="18" charset="0"/>
                          <a:ea typeface="Times New Roman" panose="02020603050405020304" pitchFamily="18" charset="0"/>
                        </a:rPr>
                        <a:t>    250 msec for x QOS</a:t>
                      </a:r>
                      <a:br>
                        <a:rPr lang="en-US" sz="900">
                          <a:solidFill>
                            <a:srgbClr val="000000"/>
                          </a:solidFill>
                          <a:effectLst/>
                          <a:latin typeface="Times New Roman" panose="02020603050405020304" pitchFamily="18" charset="0"/>
                          <a:ea typeface="Times New Roman" panose="02020603050405020304" pitchFamily="18" charset="0"/>
                        </a:rPr>
                      </a:br>
                      <a:r>
                        <a:rPr lang="en-US" sz="900">
                          <a:solidFill>
                            <a:srgbClr val="000000"/>
                          </a:solidFill>
                          <a:effectLst/>
                          <a:latin typeface="Times New Roman" panose="02020603050405020304" pitchFamily="18" charset="0"/>
                          <a:ea typeface="Times New Roman" panose="02020603050405020304" pitchFamily="18" charset="0"/>
                        </a:rPr>
                        <a:t>    1 sec for y QOS</a:t>
                      </a:r>
                      <a:br>
                        <a:rPr lang="en-US" sz="900">
                          <a:solidFill>
                            <a:srgbClr val="000000"/>
                          </a:solidFill>
                          <a:effectLst/>
                          <a:latin typeface="Times New Roman" panose="02020603050405020304" pitchFamily="18" charset="0"/>
                          <a:ea typeface="Times New Roman" panose="02020603050405020304" pitchFamily="18" charset="0"/>
                        </a:rPr>
                      </a:br>
                      <a:r>
                        <a:rPr lang="en-US" sz="900">
                          <a:solidFill>
                            <a:srgbClr val="000000"/>
                          </a:solidFill>
                          <a:effectLst/>
                          <a:latin typeface="Times New Roman" panose="02020603050405020304" pitchFamily="18" charset="0"/>
                          <a:ea typeface="Times New Roman" panose="02020603050405020304" pitchFamily="18" charset="0"/>
                        </a:rPr>
                        <a:t>QoS def. is being worked on</a:t>
                      </a:r>
                      <a:endParaRPr lang="en-US" sz="900">
                        <a:effectLst/>
                        <a:latin typeface="Times New Roman" panose="02020603050405020304" pitchFamily="18" charset="0"/>
                        <a:ea typeface="Times New Roman" panose="02020603050405020304" pitchFamily="18" charset="0"/>
                      </a:endParaRPr>
                    </a:p>
                    <a:p>
                      <a:pPr algn="just">
                        <a:spcAft>
                          <a:spcPts val="1200"/>
                        </a:spcAft>
                      </a:pPr>
                      <a:r>
                        <a:rPr lang="en-US" sz="900">
                          <a:solidFill>
                            <a:srgbClr val="000000"/>
                          </a:solidFill>
                          <a:effectLst/>
                          <a:latin typeface="Times New Roman" panose="02020603050405020304" pitchFamily="18" charset="0"/>
                          <a:ea typeface="Times New Roman" panose="02020603050405020304" pitchFamily="18" charset="0"/>
                        </a:rPr>
                        <a:t>Critical use cases include end-to-end latency bounded to 100 msec.  </a:t>
                      </a:r>
                      <a:endParaRPr lang="en-US" sz="900">
                        <a:effectLst/>
                        <a:latin typeface="Times New Roman" panose="02020603050405020304" pitchFamily="18" charset="0"/>
                        <a:ea typeface="Times New Roman" panose="02020603050405020304" pitchFamily="18" charset="0"/>
                      </a:endParaRPr>
                    </a:p>
                  </a:txBody>
                  <a:tcPr marL="63878" marR="63878" marT="88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just">
                        <a:spcAft>
                          <a:spcPts val="1200"/>
                        </a:spcAft>
                      </a:pPr>
                      <a:r>
                        <a:rPr lang="en-US" sz="900">
                          <a:solidFill>
                            <a:srgbClr val="000000"/>
                          </a:solidFill>
                          <a:effectLst/>
                          <a:latin typeface="Times New Roman" panose="02020603050405020304" pitchFamily="18" charset="0"/>
                          <a:ea typeface="Times New Roman" panose="02020603050405020304" pitchFamily="18" charset="0"/>
                        </a:rPr>
                        <a:t>Low latency is one of the areas being worked on in .4ab</a:t>
                      </a:r>
                      <a:endParaRPr lang="en-US" sz="900">
                        <a:effectLst/>
                        <a:latin typeface="Times New Roman" panose="02020603050405020304" pitchFamily="18" charset="0"/>
                        <a:ea typeface="Times New Roman" panose="02020603050405020304" pitchFamily="18" charset="0"/>
                      </a:endParaRPr>
                    </a:p>
                  </a:txBody>
                  <a:tcPr marL="63878" marR="63878" marT="88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just">
                        <a:spcAft>
                          <a:spcPts val="1200"/>
                        </a:spcAft>
                      </a:pPr>
                      <a:r>
                        <a:rPr lang="en-US" sz="900">
                          <a:solidFill>
                            <a:srgbClr val="000000"/>
                          </a:solidFill>
                          <a:effectLst/>
                          <a:latin typeface="Times New Roman" panose="02020603050405020304" pitchFamily="18" charset="0"/>
                          <a:ea typeface="Times New Roman" panose="02020603050405020304" pitchFamily="18" charset="0"/>
                        </a:rPr>
                        <a:t>4 msec for critical .6a use cases is under study.</a:t>
                      </a:r>
                      <a:endParaRPr lang="en-US" sz="900">
                        <a:effectLst/>
                        <a:latin typeface="Times New Roman" panose="02020603050405020304" pitchFamily="18" charset="0"/>
                        <a:ea typeface="Times New Roman" panose="02020603050405020304" pitchFamily="18" charset="0"/>
                      </a:endParaRPr>
                    </a:p>
                  </a:txBody>
                  <a:tcPr marL="63878" marR="63878" marT="88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extLst>
                  <a:ext uri="{0D108BD9-81ED-4DB2-BD59-A6C34878D82A}">
                    <a16:rowId xmlns:a16="http://schemas.microsoft.com/office/drawing/2014/main" val="2768746615"/>
                  </a:ext>
                </a:extLst>
              </a:tr>
              <a:tr h="617418">
                <a:tc>
                  <a:txBody>
                    <a:bodyPr/>
                    <a:lstStyle/>
                    <a:p>
                      <a:pPr algn="just">
                        <a:spcAft>
                          <a:spcPts val="1200"/>
                        </a:spcAft>
                      </a:pPr>
                      <a:r>
                        <a:rPr lang="en-US" sz="900" b="1">
                          <a:solidFill>
                            <a:srgbClr val="FFFFFF"/>
                          </a:solidFill>
                          <a:effectLst/>
                          <a:latin typeface="Times New Roman" panose="02020603050405020304" pitchFamily="18" charset="0"/>
                          <a:ea typeface="Times New Roman" panose="02020603050405020304" pitchFamily="18" charset="0"/>
                        </a:rPr>
                        <a:t>Ranging</a:t>
                      </a:r>
                      <a:br>
                        <a:rPr lang="en-US" sz="900" b="1">
                          <a:solidFill>
                            <a:srgbClr val="FFFFFF"/>
                          </a:solidFill>
                          <a:effectLst/>
                          <a:latin typeface="Times New Roman" panose="02020603050405020304" pitchFamily="18" charset="0"/>
                          <a:ea typeface="Times New Roman" panose="02020603050405020304" pitchFamily="18" charset="0"/>
                        </a:rPr>
                      </a:br>
                      <a:r>
                        <a:rPr lang="en-US" sz="900" b="1">
                          <a:solidFill>
                            <a:srgbClr val="FFFFFF"/>
                          </a:solidFill>
                          <a:effectLst/>
                          <a:latin typeface="Times New Roman" panose="02020603050405020304" pitchFamily="18" charset="0"/>
                          <a:ea typeface="Times New Roman" panose="02020603050405020304" pitchFamily="18" charset="0"/>
                        </a:rPr>
                        <a:t>Data Rate</a:t>
                      </a:r>
                      <a:endParaRPr lang="en-US" sz="900">
                        <a:effectLst/>
                        <a:latin typeface="Times New Roman" panose="02020603050405020304" pitchFamily="18" charset="0"/>
                        <a:ea typeface="Times New Roman" panose="02020603050405020304" pitchFamily="18" charset="0"/>
                      </a:endParaRPr>
                    </a:p>
                  </a:txBody>
                  <a:tcPr marL="63878" marR="63878" marT="88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just">
                        <a:spcAft>
                          <a:spcPts val="1200"/>
                        </a:spcAft>
                      </a:pPr>
                      <a:r>
                        <a:rPr lang="en-US" sz="900">
                          <a:solidFill>
                            <a:srgbClr val="000000"/>
                          </a:solidFill>
                          <a:effectLst/>
                          <a:latin typeface="Times New Roman" panose="02020603050405020304" pitchFamily="18" charset="0"/>
                          <a:ea typeface="Times New Roman" panose="02020603050405020304" pitchFamily="18" charset="0"/>
                        </a:rPr>
                        <a:t>Ranging with a data rate of 500 kb/s.</a:t>
                      </a:r>
                      <a:endParaRPr lang="en-US" sz="900">
                        <a:effectLst/>
                        <a:latin typeface="Times New Roman" panose="02020603050405020304" pitchFamily="18" charset="0"/>
                        <a:ea typeface="Times New Roman" panose="02020603050405020304" pitchFamily="18" charset="0"/>
                      </a:endParaRPr>
                    </a:p>
                  </a:txBody>
                  <a:tcPr marL="63878" marR="63878" marT="88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c>
                  <a:txBody>
                    <a:bodyPr/>
                    <a:lstStyle/>
                    <a:p>
                      <a:pPr algn="just">
                        <a:spcAft>
                          <a:spcPts val="1200"/>
                        </a:spcAft>
                      </a:pPr>
                      <a:r>
                        <a:rPr lang="en-US" sz="900">
                          <a:solidFill>
                            <a:srgbClr val="000000"/>
                          </a:solidFill>
                          <a:effectLst/>
                          <a:latin typeface="Times New Roman" panose="02020603050405020304" pitchFamily="18" charset="0"/>
                          <a:ea typeface="Times New Roman" panose="02020603050405020304" pitchFamily="18" charset="0"/>
                        </a:rPr>
                        <a:t>Supported with</a:t>
                      </a:r>
                      <a:br>
                        <a:rPr lang="en-US" sz="900">
                          <a:solidFill>
                            <a:srgbClr val="000000"/>
                          </a:solidFill>
                          <a:effectLst/>
                          <a:latin typeface="Times New Roman" panose="02020603050405020304" pitchFamily="18" charset="0"/>
                          <a:ea typeface="Times New Roman" panose="02020603050405020304" pitchFamily="18" charset="0"/>
                        </a:rPr>
                      </a:br>
                      <a:r>
                        <a:rPr lang="en-US" sz="900">
                          <a:solidFill>
                            <a:srgbClr val="000000"/>
                          </a:solidFill>
                          <a:effectLst/>
                          <a:latin typeface="Times New Roman" panose="02020603050405020304" pitchFamily="18" charset="0"/>
                          <a:ea typeface="Times New Roman" panose="02020603050405020304" pitchFamily="18" charset="0"/>
                        </a:rPr>
                        <a:t>sub-centimeter accuracy</a:t>
                      </a:r>
                      <a:endParaRPr lang="en-US" sz="900">
                        <a:effectLst/>
                        <a:latin typeface="Times New Roman" panose="02020603050405020304" pitchFamily="18" charset="0"/>
                        <a:ea typeface="Times New Roman" panose="02020603050405020304" pitchFamily="18" charset="0"/>
                      </a:endParaRPr>
                    </a:p>
                  </a:txBody>
                  <a:tcPr marL="63878" marR="63878" marT="88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c>
                  <a:txBody>
                    <a:bodyPr/>
                    <a:lstStyle/>
                    <a:p>
                      <a:pPr algn="just">
                        <a:spcAft>
                          <a:spcPts val="1200"/>
                        </a:spcAft>
                      </a:pPr>
                      <a:r>
                        <a:rPr lang="en-US" sz="900" dirty="0">
                          <a:solidFill>
                            <a:srgbClr val="000000"/>
                          </a:solidFill>
                          <a:effectLst/>
                          <a:latin typeface="Times New Roman" panose="02020603050405020304" pitchFamily="18" charset="0"/>
                          <a:ea typeface="Times New Roman" panose="02020603050405020304" pitchFamily="18" charset="0"/>
                        </a:rPr>
                        <a:t> </a:t>
                      </a:r>
                      <a:endParaRPr lang="en-US" sz="900" dirty="0">
                        <a:effectLst/>
                        <a:latin typeface="Times New Roman" panose="02020603050405020304" pitchFamily="18" charset="0"/>
                        <a:ea typeface="Times New Roman" panose="02020603050405020304" pitchFamily="18" charset="0"/>
                      </a:endParaRPr>
                    </a:p>
                  </a:txBody>
                  <a:tcPr marL="63878" marR="63878" marT="88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extLst>
                  <a:ext uri="{0D108BD9-81ED-4DB2-BD59-A6C34878D82A}">
                    <a16:rowId xmlns:a16="http://schemas.microsoft.com/office/drawing/2014/main" val="461032442"/>
                  </a:ext>
                </a:extLst>
              </a:tr>
            </a:tbl>
          </a:graphicData>
        </a:graphic>
      </p:graphicFrame>
    </p:spTree>
    <p:extLst>
      <p:ext uri="{BB962C8B-B14F-4D97-AF65-F5344CB8AC3E}">
        <p14:creationId xmlns:p14="http://schemas.microsoft.com/office/powerpoint/2010/main" val="3726868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23A3E-7CB0-3E4B-63E0-B9F764999F03}"/>
              </a:ext>
            </a:extLst>
          </p:cNvPr>
          <p:cNvSpPr>
            <a:spLocks noGrp="1"/>
          </p:cNvSpPr>
          <p:nvPr>
            <p:ph type="title"/>
          </p:nvPr>
        </p:nvSpPr>
        <p:spPr>
          <a:xfrm>
            <a:off x="685800" y="685800"/>
            <a:ext cx="7772400" cy="915987"/>
          </a:xfrm>
        </p:spPr>
        <p:txBody>
          <a:bodyPr/>
          <a:lstStyle/>
          <a:p>
            <a:r>
              <a:rPr lang="en-US" sz="3200" dirty="0"/>
              <a:t>Towards harmonization</a:t>
            </a:r>
          </a:p>
        </p:txBody>
      </p:sp>
      <p:sp>
        <p:nvSpPr>
          <p:cNvPr id="3" name="Text Placeholder 2">
            <a:extLst>
              <a:ext uri="{FF2B5EF4-FFF2-40B4-BE49-F238E27FC236}">
                <a16:creationId xmlns:a16="http://schemas.microsoft.com/office/drawing/2014/main" id="{69DAA3B7-D1BC-427B-29DB-E35C2980C2FB}"/>
              </a:ext>
            </a:extLst>
          </p:cNvPr>
          <p:cNvSpPr>
            <a:spLocks noGrp="1"/>
          </p:cNvSpPr>
          <p:nvPr>
            <p:ph type="body" idx="1"/>
          </p:nvPr>
        </p:nvSpPr>
        <p:spPr>
          <a:xfrm>
            <a:off x="685800" y="1601787"/>
            <a:ext cx="7772400" cy="4494213"/>
          </a:xfrm>
        </p:spPr>
        <p:txBody>
          <a:bodyPr/>
          <a:lstStyle/>
          <a:p>
            <a:r>
              <a:rPr lang="en-US" sz="2400" dirty="0">
                <a:latin typeface="+mn-lt"/>
              </a:rPr>
              <a:t>The current UWB specifications in the15.4 Std and amendments seem OK for the 6ma PHY. </a:t>
            </a:r>
          </a:p>
          <a:p>
            <a:pPr lvl="1"/>
            <a:r>
              <a:rPr lang="en-US" sz="2000" dirty="0">
                <a:latin typeface="+mn-lt"/>
              </a:rPr>
              <a:t>6ma looks to increase the link reliability via PHY and MAC mechanisms, support a mode with a high data rate communication, and all modes in a dense environment. </a:t>
            </a:r>
          </a:p>
          <a:p>
            <a:pPr lvl="1"/>
            <a:r>
              <a:rPr lang="en-US" sz="2000" dirty="0">
                <a:latin typeface="+mn-lt"/>
              </a:rPr>
              <a:t>Ranging is desirable, but not a priority. </a:t>
            </a:r>
          </a:p>
          <a:p>
            <a:r>
              <a:rPr lang="en-US" sz="2400" dirty="0">
                <a:latin typeface="+mn-lt"/>
              </a:rPr>
              <a:t>Hence, 6ma is checking reliability performance. Maybe some tweaks will be necessary. </a:t>
            </a:r>
          </a:p>
          <a:p>
            <a:r>
              <a:rPr lang="en-US" sz="2400" dirty="0">
                <a:latin typeface="+mn-lt"/>
              </a:rPr>
              <a:t>In general, 4ab proposals look very promising. However, we need to have certainty about which proposals will make it to the Std. </a:t>
            </a:r>
          </a:p>
        </p:txBody>
      </p:sp>
      <p:sp>
        <p:nvSpPr>
          <p:cNvPr id="4" name="Date Placeholder 3">
            <a:extLst>
              <a:ext uri="{FF2B5EF4-FFF2-40B4-BE49-F238E27FC236}">
                <a16:creationId xmlns:a16="http://schemas.microsoft.com/office/drawing/2014/main" id="{6255AB00-7EB7-4AEB-3993-E060518B4BC9}"/>
              </a:ext>
            </a:extLst>
          </p:cNvPr>
          <p:cNvSpPr>
            <a:spLocks noGrp="1"/>
          </p:cNvSpPr>
          <p:nvPr>
            <p:ph type="dt" idx="10"/>
          </p:nvPr>
        </p:nvSpPr>
        <p:spPr/>
        <p:txBody>
          <a:bodyPr/>
          <a:lstStyle/>
          <a:p>
            <a:r>
              <a:rPr lang="en-US"/>
              <a:t>July 2022</a:t>
            </a:r>
            <a:endParaRPr lang="en-US" dirty="0"/>
          </a:p>
        </p:txBody>
      </p:sp>
      <p:sp>
        <p:nvSpPr>
          <p:cNvPr id="5" name="Footer Placeholder 4">
            <a:extLst>
              <a:ext uri="{FF2B5EF4-FFF2-40B4-BE49-F238E27FC236}">
                <a16:creationId xmlns:a16="http://schemas.microsoft.com/office/drawing/2014/main" id="{985F0013-97B3-8BCA-9DB7-689FCC3C3877}"/>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288B46BE-BE31-DEA6-07DB-BE1BA2B18437}"/>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Tree>
    <p:extLst>
      <p:ext uri="{BB962C8B-B14F-4D97-AF65-F5344CB8AC3E}">
        <p14:creationId xmlns:p14="http://schemas.microsoft.com/office/powerpoint/2010/main" val="366217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2BDFF-8B11-415D-C4E7-3C92D7592E0F}"/>
              </a:ext>
            </a:extLst>
          </p:cNvPr>
          <p:cNvSpPr>
            <a:spLocks noGrp="1"/>
          </p:cNvSpPr>
          <p:nvPr>
            <p:ph type="title"/>
          </p:nvPr>
        </p:nvSpPr>
        <p:spPr/>
        <p:txBody>
          <a:bodyPr/>
          <a:lstStyle/>
          <a:p>
            <a:r>
              <a:rPr lang="en-US" dirty="0"/>
              <a:t>Collaboration</a:t>
            </a:r>
          </a:p>
        </p:txBody>
      </p:sp>
      <p:sp>
        <p:nvSpPr>
          <p:cNvPr id="3" name="Text Placeholder 2">
            <a:extLst>
              <a:ext uri="{FF2B5EF4-FFF2-40B4-BE49-F238E27FC236}">
                <a16:creationId xmlns:a16="http://schemas.microsoft.com/office/drawing/2014/main" id="{67324C4F-E11B-6DFD-0265-7656F66D0BC1}"/>
              </a:ext>
            </a:extLst>
          </p:cNvPr>
          <p:cNvSpPr>
            <a:spLocks noGrp="1"/>
          </p:cNvSpPr>
          <p:nvPr>
            <p:ph type="body" idx="1"/>
          </p:nvPr>
        </p:nvSpPr>
        <p:spPr/>
        <p:txBody>
          <a:bodyPr/>
          <a:lstStyle/>
          <a:p>
            <a:r>
              <a:rPr lang="en-US" sz="2400" dirty="0">
                <a:latin typeface="+mn-lt"/>
              </a:rPr>
              <a:t> Something we can collaborate on at the moment is on checking mutual coexistence while supporting high dependability and a mode for high data rate. </a:t>
            </a:r>
          </a:p>
          <a:p>
            <a:pPr lvl="1"/>
            <a:r>
              <a:rPr lang="en-US" sz="2000" dirty="0">
                <a:latin typeface="+mn-lt"/>
              </a:rPr>
              <a:t>Potential problems, how to solve them, etc.</a:t>
            </a:r>
          </a:p>
        </p:txBody>
      </p:sp>
      <p:sp>
        <p:nvSpPr>
          <p:cNvPr id="4" name="Date Placeholder 3">
            <a:extLst>
              <a:ext uri="{FF2B5EF4-FFF2-40B4-BE49-F238E27FC236}">
                <a16:creationId xmlns:a16="http://schemas.microsoft.com/office/drawing/2014/main" id="{C96DF973-44AF-5FEE-650E-3752629BC2A7}"/>
              </a:ext>
            </a:extLst>
          </p:cNvPr>
          <p:cNvSpPr>
            <a:spLocks noGrp="1"/>
          </p:cNvSpPr>
          <p:nvPr>
            <p:ph type="dt" idx="10"/>
          </p:nvPr>
        </p:nvSpPr>
        <p:spPr/>
        <p:txBody>
          <a:bodyPr/>
          <a:lstStyle/>
          <a:p>
            <a:r>
              <a:rPr lang="en-US"/>
              <a:t>July 2022</a:t>
            </a:r>
            <a:endParaRPr lang="en-US" dirty="0"/>
          </a:p>
        </p:txBody>
      </p:sp>
      <p:sp>
        <p:nvSpPr>
          <p:cNvPr id="5" name="Footer Placeholder 4">
            <a:extLst>
              <a:ext uri="{FF2B5EF4-FFF2-40B4-BE49-F238E27FC236}">
                <a16:creationId xmlns:a16="http://schemas.microsoft.com/office/drawing/2014/main" id="{868D1AEF-CC22-09B0-0655-02BCF9326FAF}"/>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8F3AF56E-E2EF-5995-0406-4FE4E384E1E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Tree>
    <p:extLst>
      <p:ext uri="{BB962C8B-B14F-4D97-AF65-F5344CB8AC3E}">
        <p14:creationId xmlns:p14="http://schemas.microsoft.com/office/powerpoint/2010/main" val="851298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A86A6-6BFD-25D6-6A91-71855E758E3C}"/>
              </a:ext>
            </a:extLst>
          </p:cNvPr>
          <p:cNvSpPr>
            <a:spLocks noGrp="1"/>
          </p:cNvSpPr>
          <p:nvPr>
            <p:ph type="title"/>
          </p:nvPr>
        </p:nvSpPr>
        <p:spPr/>
        <p:txBody>
          <a:bodyPr/>
          <a:lstStyle/>
          <a:p>
            <a:r>
              <a:rPr lang="en-US" dirty="0"/>
              <a:t>Comments, suggestions?</a:t>
            </a:r>
          </a:p>
        </p:txBody>
      </p:sp>
      <p:sp>
        <p:nvSpPr>
          <p:cNvPr id="3" name="Text Placeholder 2">
            <a:extLst>
              <a:ext uri="{FF2B5EF4-FFF2-40B4-BE49-F238E27FC236}">
                <a16:creationId xmlns:a16="http://schemas.microsoft.com/office/drawing/2014/main" id="{2DD5F09C-95E4-6EAA-9EBB-2CB59DF7E4DF}"/>
              </a:ext>
            </a:extLst>
          </p:cNvPr>
          <p:cNvSpPr>
            <a:spLocks noGrp="1"/>
          </p:cNvSpPr>
          <p:nvPr>
            <p:ph type="body" idx="1"/>
          </p:nvPr>
        </p:nvSpPr>
        <p:spPr/>
        <p:txBody>
          <a:bodyPr/>
          <a:lstStyle/>
          <a:p>
            <a:endParaRPr lang="en-US" sz="2400" dirty="0">
              <a:latin typeface="+mn-lt"/>
            </a:endParaRPr>
          </a:p>
        </p:txBody>
      </p:sp>
      <p:sp>
        <p:nvSpPr>
          <p:cNvPr id="4" name="Date Placeholder 3">
            <a:extLst>
              <a:ext uri="{FF2B5EF4-FFF2-40B4-BE49-F238E27FC236}">
                <a16:creationId xmlns:a16="http://schemas.microsoft.com/office/drawing/2014/main" id="{6A639F1D-2616-C609-814A-4556A268C0C6}"/>
              </a:ext>
            </a:extLst>
          </p:cNvPr>
          <p:cNvSpPr>
            <a:spLocks noGrp="1"/>
          </p:cNvSpPr>
          <p:nvPr>
            <p:ph type="dt" idx="10"/>
          </p:nvPr>
        </p:nvSpPr>
        <p:spPr/>
        <p:txBody>
          <a:bodyPr/>
          <a:lstStyle/>
          <a:p>
            <a:r>
              <a:rPr lang="en-US"/>
              <a:t>July 2022</a:t>
            </a:r>
            <a:endParaRPr lang="en-US" dirty="0"/>
          </a:p>
        </p:txBody>
      </p:sp>
      <p:sp>
        <p:nvSpPr>
          <p:cNvPr id="5" name="Footer Placeholder 4">
            <a:extLst>
              <a:ext uri="{FF2B5EF4-FFF2-40B4-BE49-F238E27FC236}">
                <a16:creationId xmlns:a16="http://schemas.microsoft.com/office/drawing/2014/main" id="{8237C16D-8550-7523-781E-3759E39866E9}"/>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8322A3D2-FF0F-38D9-3FE8-43BBDFD7B11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Tree>
    <p:extLst>
      <p:ext uri="{BB962C8B-B14F-4D97-AF65-F5344CB8AC3E}">
        <p14:creationId xmlns:p14="http://schemas.microsoft.com/office/powerpoint/2010/main" val="996921359"/>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5196</TotalTime>
  <Words>672</Words>
  <Application>Microsoft Office PowerPoint</Application>
  <PresentationFormat>On-screen Show (4:3)</PresentationFormat>
  <Paragraphs>69</Paragraphs>
  <Slides>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Times New Roman</vt:lpstr>
      <vt:lpstr>Default Design</vt:lpstr>
      <vt:lpstr>PowerPoint Presentation</vt:lpstr>
      <vt:lpstr>Recap</vt:lpstr>
      <vt:lpstr>Towards harmonization</vt:lpstr>
      <vt:lpstr>Collaboration</vt:lpstr>
      <vt:lpstr>Comments, suggestions?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286</cp:revision>
  <dcterms:modified xsi:type="dcterms:W3CDTF">2022-07-12T07:57:16Z</dcterms:modified>
</cp:coreProperties>
</file>