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7"/>
  </p:notesMasterIdLst>
  <p:handoutMasterIdLst>
    <p:handoutMasterId r:id="rId18"/>
  </p:handoutMasterIdLst>
  <p:sldIdLst>
    <p:sldId id="259" r:id="rId5"/>
    <p:sldId id="258" r:id="rId6"/>
    <p:sldId id="295" r:id="rId7"/>
    <p:sldId id="382" r:id="rId8"/>
    <p:sldId id="385" r:id="rId9"/>
    <p:sldId id="383" r:id="rId10"/>
    <p:sldId id="386" r:id="rId11"/>
    <p:sldId id="388" r:id="rId12"/>
    <p:sldId id="389" r:id="rId13"/>
    <p:sldId id="390" r:id="rId14"/>
    <p:sldId id="381" r:id="rId15"/>
    <p:sldId id="35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4DA5C59B-A01E-4180-A690-765C71E725EA}" type="datetime1">
              <a:rPr lang="en-US" altLang="en-US" smtClean="0"/>
              <a:t>7/11/2022</a:t>
            </a:fld>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&lt;Zhenzhen Ye and Yongsen Ma&gt;, &lt;Red Point Positioning&gt;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E316180E-FD9C-4839-823A-D24803FF93E8}" type="datetime1">
              <a:rPr lang="en-US" altLang="en-US" smtClean="0"/>
              <a:t>7/11/2022</a:t>
            </a:fld>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&lt;Zhenzhen Ye and Yongsen Ma&gt;, &lt;Red Point Positioning&gt;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7316443-FF44-499D-BCCD-21D66FA286B7}" type="datetime1">
              <a:rPr lang="en-US" altLang="en-US" smtClean="0"/>
              <a:t>7/11/2022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A755B63-55A5-4D19-89B2-B75F5BE62F93}" type="datetime1">
              <a:rPr lang="en-US" altLang="en-US" smtClean="0"/>
              <a:t>7/11/2022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216D0EA-F6FA-4F76-AB31-5B859CAB9B4C}" type="datetime1">
              <a:rPr lang="en-US" altLang="en-US" smtClean="0"/>
              <a:t>7/11/2022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3DFD0B8-4E23-4B48-845A-313DD9A20AAA}" type="datetime1">
              <a:rPr lang="en-US" altLang="en-US" smtClean="0"/>
              <a:t>7/11/2022</a:t>
            </a:fld>
            <a:endParaRPr lang="en-US" altLang="en-US"/>
          </a:p>
        </p:txBody>
      </p:sp>
      <p:sp>
        <p:nvSpPr>
          <p:cNvPr id="5" name="Footer Placeholder 4"/>
          <p:cNvSpPr>
            <a:spLocks noGrp="1"/>
          </p:cNvSpPr>
          <p:nvPr>
            <p:ph type="ftr" sz="quarter" idx="11"/>
          </p:nvPr>
        </p:nvSpPr>
        <p:spPr>
          <a:xfrm>
            <a:off x="5220072" y="6475413"/>
            <a:ext cx="3390528" cy="182562"/>
          </a:xfrm>
        </p:spPr>
        <p:txBody>
          <a:bodyPr/>
          <a:lstStyle>
            <a:lvl1pPr>
              <a:defRPr/>
            </a:lvl1pPr>
          </a:lstStyle>
          <a:p>
            <a:r>
              <a:rPr lang="de-DE" altLang="en-US"/>
              <a:t>Z. Ye, Y. Ma, J.-M. Andre, S. Zeisberg, P. Corbalán </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51AEAF4-53A4-4379-BAA6-48A779FE79F0}" type="datetime1">
              <a:rPr lang="en-US" altLang="en-US" smtClean="0"/>
              <a:t>7/11/2022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4F4DC8FB-E09B-4D71-8E11-F96D1F0FE34E}" type="datetime1">
              <a:rPr lang="en-US" altLang="en-US" smtClean="0"/>
              <a:t>7/11/2022</a:t>
            </a:fld>
            <a:endParaRPr lang="en-US" altLang="en-US"/>
          </a:p>
        </p:txBody>
      </p:sp>
      <p:sp>
        <p:nvSpPr>
          <p:cNvPr id="6" name="Footer Placeholder 5"/>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78A3B04E-0B9A-4910-BE8E-6387AFF24549}" type="datetime1">
              <a:rPr lang="en-US" altLang="en-US" smtClean="0"/>
              <a:t>7/11/2022</a:t>
            </a:fld>
            <a:endParaRPr lang="en-US" altLang="en-US"/>
          </a:p>
        </p:txBody>
      </p:sp>
      <p:sp>
        <p:nvSpPr>
          <p:cNvPr id="8" name="Footer Placeholder 7"/>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8C1D9CD2-F00A-46FF-A4E4-2D71A31285C7}" type="datetime1">
              <a:rPr lang="en-US" altLang="en-US" smtClean="0"/>
              <a:t>7/11/2022</a:t>
            </a:fld>
            <a:endParaRPr lang="en-US" altLang="en-US"/>
          </a:p>
        </p:txBody>
      </p:sp>
      <p:sp>
        <p:nvSpPr>
          <p:cNvPr id="4" name="Footer Placeholder 3"/>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08694EC-311F-49BA-931F-85E9072518B4}" type="datetime1">
              <a:rPr lang="en-US" altLang="en-US" smtClean="0"/>
              <a:t>7/11/2022</a:t>
            </a:fld>
            <a:endParaRPr lang="en-US" altLang="en-US" dirty="0"/>
          </a:p>
        </p:txBody>
      </p:sp>
      <p:sp>
        <p:nvSpPr>
          <p:cNvPr id="3" name="Footer Placeholder 2"/>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49CD778-65D9-40E0-8B0C-093BAE2D5134}" type="datetime1">
              <a:rPr lang="en-US" altLang="en-US" smtClean="0"/>
              <a:t>7/11/2022</a:t>
            </a:fld>
            <a:endParaRPr lang="en-US" altLang="en-US"/>
          </a:p>
        </p:txBody>
      </p:sp>
      <p:sp>
        <p:nvSpPr>
          <p:cNvPr id="6" name="Footer Placeholder 5"/>
          <p:cNvSpPr>
            <a:spLocks noGrp="1"/>
          </p:cNvSpPr>
          <p:nvPr>
            <p:ph type="ftr" sz="quarter" idx="11"/>
          </p:nvPr>
        </p:nvSpPr>
        <p:spPr/>
        <p:txBody>
          <a:bodyPr/>
          <a:lstStyle>
            <a:lvl1pPr>
              <a:defRPr/>
            </a:lvl1pPr>
          </a:lstStyle>
          <a:p>
            <a:r>
              <a:rPr lang="de-DE" altLang="en-US"/>
              <a:t>Z. Ye, Y. Ma, J.-M. Andre, S. Zeisberg, P. Corbalán </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a:extLst>
              <a:ext uri="{FF2B5EF4-FFF2-40B4-BE49-F238E27FC236}">
                <a16:creationId xmlns:a16="http://schemas.microsoft.com/office/drawing/2014/main" id="{13EA40FA-8D92-B8FA-A617-C5470885C21F}"/>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777535B2-3C4D-977D-FAD6-F9F66F2DB7BE}"/>
              </a:ext>
            </a:extLst>
          </p:cNvPr>
          <p:cNvSpPr>
            <a:spLocks noGrp="1"/>
          </p:cNvSpPr>
          <p:nvPr>
            <p:ph type="dt" sz="half" idx="10"/>
          </p:nvPr>
        </p:nvSpPr>
        <p:spPr/>
        <p:txBody>
          <a:bodyPr/>
          <a:lstStyle/>
          <a:p>
            <a:fld id="{42BAA119-D917-4F59-855D-C38FAB2EC50E}" type="datetime1">
              <a:rPr lang="en-US" altLang="en-US" smtClean="0"/>
              <a:t>7/11/2022</a:t>
            </a:fld>
            <a:endParaRPr lang="en-US" altLang="en-US"/>
          </a:p>
        </p:txBody>
      </p:sp>
      <p:sp>
        <p:nvSpPr>
          <p:cNvPr id="10" name="Footer Placeholder 9">
            <a:extLst>
              <a:ext uri="{FF2B5EF4-FFF2-40B4-BE49-F238E27FC236}">
                <a16:creationId xmlns:a16="http://schemas.microsoft.com/office/drawing/2014/main" id="{69CD7AF8-D121-1960-4BEF-E41C2C052507}"/>
              </a:ext>
            </a:extLst>
          </p:cNvPr>
          <p:cNvSpPr>
            <a:spLocks noGrp="1"/>
          </p:cNvSpPr>
          <p:nvPr>
            <p:ph type="ftr" sz="quarter" idx="11"/>
          </p:nvPr>
        </p:nvSpPr>
        <p:spPr/>
        <p:txBody>
          <a:bodyPr/>
          <a:lstStyle/>
          <a:p>
            <a:r>
              <a:rPr lang="de-DE" altLang="en-US"/>
              <a:t>Z. Ye, Y. Ma, J.-M. Andre, S. Zeisberg, P. Corbalán </a:t>
            </a:r>
            <a:endParaRPr lang="en-US" altLang="en-US" dirty="0"/>
          </a:p>
        </p:txBody>
      </p:sp>
      <p:sp>
        <p:nvSpPr>
          <p:cNvPr id="11" name="Slide Number Placeholder 10">
            <a:extLst>
              <a:ext uri="{FF2B5EF4-FFF2-40B4-BE49-F238E27FC236}">
                <a16:creationId xmlns:a16="http://schemas.microsoft.com/office/drawing/2014/main" id="{C4AB2DCA-F76A-1B39-EAF7-D6143ECB9DDA}"/>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42BAA119-D917-4F59-855D-C38FAB2EC50E}" type="datetime1">
              <a:rPr lang="en-US" altLang="en-US" smtClean="0"/>
              <a:t>7/11/2022</a:t>
            </a:fld>
            <a:endParaRPr lang="en-US" altLang="en-US"/>
          </a:p>
        </p:txBody>
      </p:sp>
      <p:sp>
        <p:nvSpPr>
          <p:cNvPr id="1029" name="Rectangle 5"/>
          <p:cNvSpPr>
            <a:spLocks noGrp="1" noChangeArrowheads="1"/>
          </p:cNvSpPr>
          <p:nvPr>
            <p:ph type="ftr" sz="quarter" idx="3"/>
          </p:nvPr>
        </p:nvSpPr>
        <p:spPr bwMode="auto">
          <a:xfrm>
            <a:off x="5292080" y="6475412"/>
            <a:ext cx="33185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e-DE" altLang="en-US"/>
              <a:t>Z. Ye, Y. Ma, J.-M. Andre, S. Zeisberg, P. Corbalán </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15-22-0385-00-04ab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fld id="{E76C3B8D-7919-4192-9F58-EF59503504A3}" type="datetime1">
              <a:rPr lang="en-US" altLang="en-US" smtClean="0"/>
              <a:t>7/11/2022</a:t>
            </a:fld>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de-DE" altLang="en-US" dirty="0"/>
              <a:t>Z. Ye, Y. Ma, J.-M. Andre, S. Zeisberg, P. Corbalán </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395536" y="609600"/>
            <a:ext cx="849694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[Status on Downlink TDOA (DL-TDOA) Location Service Proposals in 802.15]	</a:t>
            </a:r>
          </a:p>
          <a:p>
            <a:r>
              <a:rPr lang="en-US" altLang="en-US" sz="1600" b="1" dirty="0"/>
              <a:t>Date Submitted: </a:t>
            </a:r>
            <a:r>
              <a:rPr lang="en-US" altLang="en-US" sz="1600" dirty="0"/>
              <a:t>[12th July 2022]	</a:t>
            </a:r>
          </a:p>
          <a:p>
            <a:r>
              <a:rPr lang="en-US" altLang="en-US" sz="1600" b="1" dirty="0"/>
              <a:t>Source:</a:t>
            </a:r>
            <a:r>
              <a:rPr lang="en-US" altLang="en-US" sz="1600" dirty="0"/>
              <a:t> [Zhenzhen Ye and Yongsen Ma] Company [Red Point Positioning], [Sven </a:t>
            </a:r>
            <a:r>
              <a:rPr lang="en-US" altLang="en-US" sz="1600" dirty="0" err="1"/>
              <a:t>Zeisberg</a:t>
            </a:r>
            <a:r>
              <a:rPr lang="en-US" altLang="en-US" sz="1600" dirty="0"/>
              <a:t>] Company [</a:t>
            </a:r>
            <a:r>
              <a:rPr lang="en-US" altLang="en-US" sz="1600" dirty="0" err="1"/>
              <a:t>Zigpos</a:t>
            </a:r>
            <a:r>
              <a:rPr lang="en-US" altLang="en-US" sz="1600" dirty="0"/>
              <a:t>], [Jean-Marie Andre] Company [ST microelectronics], Pablo Corbalán Pelegrín [NXP] 	</a:t>
            </a:r>
          </a:p>
          <a:p>
            <a:pPr>
              <a:spcBef>
                <a:spcPts val="600"/>
              </a:spcBef>
              <a:spcAft>
                <a:spcPts val="600"/>
              </a:spcAft>
            </a:pPr>
            <a:r>
              <a:rPr lang="en-US" altLang="en-US" sz="1600" b="1" dirty="0"/>
              <a:t>Re:</a:t>
            </a:r>
            <a:r>
              <a:rPr lang="en-US" altLang="en-US" sz="1600" dirty="0"/>
              <a:t> Call for contributions to TG15.4ab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67FF6-0ADF-ECBB-19A3-CE83FA9B74A9}"/>
              </a:ext>
            </a:extLst>
          </p:cNvPr>
          <p:cNvSpPr>
            <a:spLocks noGrp="1"/>
          </p:cNvSpPr>
          <p:nvPr>
            <p:ph type="title"/>
          </p:nvPr>
        </p:nvSpPr>
        <p:spPr/>
        <p:txBody>
          <a:bodyPr/>
          <a:lstStyle/>
          <a:p>
            <a:r>
              <a:rPr lang="en-US" sz="3200" dirty="0" err="1"/>
              <a:t>Superframe</a:t>
            </a:r>
            <a:r>
              <a:rPr lang="en-US" sz="3200" dirty="0"/>
              <a:t> Structure for Other Examples</a:t>
            </a:r>
          </a:p>
        </p:txBody>
      </p:sp>
      <p:sp>
        <p:nvSpPr>
          <p:cNvPr id="3" name="Content Placeholder 2">
            <a:extLst>
              <a:ext uri="{FF2B5EF4-FFF2-40B4-BE49-F238E27FC236}">
                <a16:creationId xmlns:a16="http://schemas.microsoft.com/office/drawing/2014/main" id="{F8420DF1-1E34-433A-C97B-C69DFB9BBE6A}"/>
              </a:ext>
            </a:extLst>
          </p:cNvPr>
          <p:cNvSpPr>
            <a:spLocks noGrp="1"/>
          </p:cNvSpPr>
          <p:nvPr>
            <p:ph idx="1"/>
          </p:nvPr>
        </p:nvSpPr>
        <p:spPr>
          <a:xfrm>
            <a:off x="685800" y="1981200"/>
            <a:ext cx="7772400" cy="727720"/>
          </a:xfrm>
        </p:spPr>
        <p:txBody>
          <a:bodyPr>
            <a:normAutofit fontScale="55000" lnSpcReduction="20000"/>
          </a:bodyPr>
          <a:lstStyle/>
          <a:p>
            <a:r>
              <a:rPr lang="en-US" dirty="0"/>
              <a:t>The 802.15.4z ranging block and its extension (e.g., [12]) can be fit into CFP period to support various ranging modes – see 4z examples </a:t>
            </a:r>
          </a:p>
        </p:txBody>
      </p:sp>
      <p:sp>
        <p:nvSpPr>
          <p:cNvPr id="4" name="Date Placeholder 3">
            <a:extLst>
              <a:ext uri="{FF2B5EF4-FFF2-40B4-BE49-F238E27FC236}">
                <a16:creationId xmlns:a16="http://schemas.microsoft.com/office/drawing/2014/main" id="{D89D7168-CAFB-DB7E-383A-87EB54389B3A}"/>
              </a:ext>
            </a:extLst>
          </p:cNvPr>
          <p:cNvSpPr>
            <a:spLocks noGrp="1"/>
          </p:cNvSpPr>
          <p:nvPr>
            <p:ph type="dt" sz="half" idx="10"/>
          </p:nvPr>
        </p:nvSpPr>
        <p:spPr/>
        <p:txBody>
          <a:bodyPr/>
          <a:lstStyle/>
          <a:p>
            <a:fld id="{2D20EDD9-A012-4AD9-8A34-3A46072E9950}"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6C4A28A9-3B11-06C3-F789-2040E82C7D9B}"/>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63968D8F-C5B4-B1B5-BDCC-1086EC902421}"/>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a:p>
        </p:txBody>
      </p:sp>
      <p:pic>
        <p:nvPicPr>
          <p:cNvPr id="8" name="Picture 7">
            <a:extLst>
              <a:ext uri="{FF2B5EF4-FFF2-40B4-BE49-F238E27FC236}">
                <a16:creationId xmlns:a16="http://schemas.microsoft.com/office/drawing/2014/main" id="{1E742A6F-9250-3D29-F6C5-2515946E8795}"/>
              </a:ext>
            </a:extLst>
          </p:cNvPr>
          <p:cNvPicPr>
            <a:picLocks noChangeAspect="1"/>
          </p:cNvPicPr>
          <p:nvPr/>
        </p:nvPicPr>
        <p:blipFill>
          <a:blip r:embed="rId2"/>
          <a:stretch>
            <a:fillRect/>
          </a:stretch>
        </p:blipFill>
        <p:spPr>
          <a:xfrm>
            <a:off x="1043608" y="2687466"/>
            <a:ext cx="5653640" cy="3717249"/>
          </a:xfrm>
          <a:prstGeom prst="rect">
            <a:avLst/>
          </a:prstGeom>
        </p:spPr>
      </p:pic>
      <p:pic>
        <p:nvPicPr>
          <p:cNvPr id="9" name="Picture 8">
            <a:extLst>
              <a:ext uri="{FF2B5EF4-FFF2-40B4-BE49-F238E27FC236}">
                <a16:creationId xmlns:a16="http://schemas.microsoft.com/office/drawing/2014/main" id="{05383064-8072-94DF-4B0D-1E46C605E7B5}"/>
              </a:ext>
            </a:extLst>
          </p:cNvPr>
          <p:cNvPicPr>
            <a:picLocks noChangeAspect="1"/>
          </p:cNvPicPr>
          <p:nvPr/>
        </p:nvPicPr>
        <p:blipFill>
          <a:blip r:embed="rId3"/>
          <a:stretch>
            <a:fillRect/>
          </a:stretch>
        </p:blipFill>
        <p:spPr>
          <a:xfrm>
            <a:off x="7932867" y="3827662"/>
            <a:ext cx="841547" cy="764504"/>
          </a:xfrm>
          <a:prstGeom prst="rect">
            <a:avLst/>
          </a:prstGeom>
        </p:spPr>
      </p:pic>
      <p:pic>
        <p:nvPicPr>
          <p:cNvPr id="10" name="Picture 9">
            <a:extLst>
              <a:ext uri="{FF2B5EF4-FFF2-40B4-BE49-F238E27FC236}">
                <a16:creationId xmlns:a16="http://schemas.microsoft.com/office/drawing/2014/main" id="{0EA3F047-800F-FFBE-7727-C75C4123F073}"/>
              </a:ext>
            </a:extLst>
          </p:cNvPr>
          <p:cNvPicPr>
            <a:picLocks noChangeAspect="1"/>
          </p:cNvPicPr>
          <p:nvPr/>
        </p:nvPicPr>
        <p:blipFill>
          <a:blip r:embed="rId4"/>
          <a:stretch>
            <a:fillRect/>
          </a:stretch>
        </p:blipFill>
        <p:spPr>
          <a:xfrm>
            <a:off x="7932867" y="4745845"/>
            <a:ext cx="1101842" cy="725470"/>
          </a:xfrm>
          <a:prstGeom prst="rect">
            <a:avLst/>
          </a:prstGeom>
        </p:spPr>
      </p:pic>
      <p:pic>
        <p:nvPicPr>
          <p:cNvPr id="11" name="Picture 10">
            <a:extLst>
              <a:ext uri="{FF2B5EF4-FFF2-40B4-BE49-F238E27FC236}">
                <a16:creationId xmlns:a16="http://schemas.microsoft.com/office/drawing/2014/main" id="{1D45963E-B11C-CD8B-100F-141385D56E7D}"/>
              </a:ext>
            </a:extLst>
          </p:cNvPr>
          <p:cNvPicPr>
            <a:picLocks noChangeAspect="1"/>
          </p:cNvPicPr>
          <p:nvPr/>
        </p:nvPicPr>
        <p:blipFill>
          <a:blip r:embed="rId5"/>
          <a:stretch>
            <a:fillRect/>
          </a:stretch>
        </p:blipFill>
        <p:spPr>
          <a:xfrm>
            <a:off x="7969552" y="5489325"/>
            <a:ext cx="804862" cy="933449"/>
          </a:xfrm>
          <a:prstGeom prst="rect">
            <a:avLst/>
          </a:prstGeom>
        </p:spPr>
      </p:pic>
    </p:spTree>
    <p:extLst>
      <p:ext uri="{BB962C8B-B14F-4D97-AF65-F5344CB8AC3E}">
        <p14:creationId xmlns:p14="http://schemas.microsoft.com/office/powerpoint/2010/main" val="412671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A542C96-99C1-487C-AC4D-CBA0CB172F98}"/>
              </a:ext>
            </a:extLst>
          </p:cNvPr>
          <p:cNvSpPr>
            <a:spLocks noGrp="1"/>
          </p:cNvSpPr>
          <p:nvPr>
            <p:ph type="title"/>
          </p:nvPr>
        </p:nvSpPr>
        <p:spPr/>
        <p:txBody>
          <a:bodyPr/>
          <a:lstStyle/>
          <a:p>
            <a:r>
              <a:rPr lang="en-US" sz="3200" dirty="0"/>
              <a:t>Conclusion </a:t>
            </a:r>
            <a:endParaRPr lang="en-US" sz="3200" dirty="0">
              <a:solidFill>
                <a:schemeClr val="tx1"/>
              </a:solidFill>
            </a:endParaRPr>
          </a:p>
        </p:txBody>
      </p:sp>
      <p:sp>
        <p:nvSpPr>
          <p:cNvPr id="9" name="Content Placeholder 8">
            <a:extLst>
              <a:ext uri="{FF2B5EF4-FFF2-40B4-BE49-F238E27FC236}">
                <a16:creationId xmlns:a16="http://schemas.microsoft.com/office/drawing/2014/main" id="{A038601C-DF23-4DE4-B621-F8E345D2CAA3}"/>
              </a:ext>
            </a:extLst>
          </p:cNvPr>
          <p:cNvSpPr>
            <a:spLocks noGrp="1"/>
          </p:cNvSpPr>
          <p:nvPr>
            <p:ph idx="1"/>
          </p:nvPr>
        </p:nvSpPr>
        <p:spPr>
          <a:xfrm>
            <a:off x="685800" y="1628800"/>
            <a:ext cx="7772400" cy="4608512"/>
          </a:xfrm>
        </p:spPr>
        <p:txBody>
          <a:bodyPr>
            <a:normAutofit fontScale="85000" lnSpcReduction="10000"/>
          </a:bodyPr>
          <a:lstStyle/>
          <a:p>
            <a:r>
              <a:rPr lang="en-US" dirty="0"/>
              <a:t>The described </a:t>
            </a:r>
            <a:r>
              <a:rPr lang="en-US" dirty="0" err="1"/>
              <a:t>superframe</a:t>
            </a:r>
            <a:r>
              <a:rPr lang="en-US" dirty="0"/>
              <a:t> structure is flexible to be configured for different existing designs</a:t>
            </a:r>
          </a:p>
          <a:p>
            <a:r>
              <a:rPr lang="en-US" dirty="0"/>
              <a:t>The (optional) BOP and CAP periods provide capability for in-band discovery/setup, control, data communication, etc.</a:t>
            </a:r>
          </a:p>
          <a:p>
            <a:r>
              <a:rPr lang="en-US" dirty="0"/>
              <a:t>Next Steps</a:t>
            </a:r>
          </a:p>
          <a:p>
            <a:pPr lvl="1"/>
            <a:r>
              <a:rPr lang="en-US" dirty="0"/>
              <a:t>Toolbox to support different designs in this </a:t>
            </a:r>
            <a:r>
              <a:rPr lang="en-US" dirty="0" err="1"/>
              <a:t>superframe</a:t>
            </a:r>
            <a:r>
              <a:rPr lang="en-US" dirty="0"/>
              <a:t> structure</a:t>
            </a:r>
          </a:p>
          <a:p>
            <a:pPr lvl="1"/>
            <a:r>
              <a:rPr lang="en-US" dirty="0"/>
              <a:t>IEs for different designs</a:t>
            </a:r>
          </a:p>
          <a:p>
            <a:pPr lvl="1"/>
            <a:r>
              <a:rPr lang="en-US" dirty="0"/>
              <a:t>IB/OOB consideration </a:t>
            </a:r>
          </a:p>
        </p:txBody>
      </p:sp>
      <p:sp>
        <p:nvSpPr>
          <p:cNvPr id="5" name="Date Placeholder 4">
            <a:extLst>
              <a:ext uri="{FF2B5EF4-FFF2-40B4-BE49-F238E27FC236}">
                <a16:creationId xmlns:a16="http://schemas.microsoft.com/office/drawing/2014/main" id="{6F31A89F-4239-4E51-A7D8-8D2E2F32A25E}"/>
              </a:ext>
            </a:extLst>
          </p:cNvPr>
          <p:cNvSpPr>
            <a:spLocks noGrp="1"/>
          </p:cNvSpPr>
          <p:nvPr>
            <p:ph type="dt" sz="half" idx="10"/>
          </p:nvPr>
        </p:nvSpPr>
        <p:spPr/>
        <p:txBody>
          <a:bodyPr/>
          <a:lstStyle/>
          <a:p>
            <a:fld id="{0D056066-2A6B-4E57-B6B0-2001BD9174DD}" type="datetime1">
              <a:rPr lang="en-US" altLang="en-US" smtClean="0"/>
              <a:t>7/11/2022</a:t>
            </a:fld>
            <a:endParaRPr lang="en-US" altLang="en-US"/>
          </a:p>
        </p:txBody>
      </p:sp>
      <p:sp>
        <p:nvSpPr>
          <p:cNvPr id="6" name="Footer Placeholder 5">
            <a:extLst>
              <a:ext uri="{FF2B5EF4-FFF2-40B4-BE49-F238E27FC236}">
                <a16:creationId xmlns:a16="http://schemas.microsoft.com/office/drawing/2014/main" id="{55598EDA-0455-469E-BC40-92F81A7F3690}"/>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7" name="Slide Number Placeholder 6">
            <a:extLst>
              <a:ext uri="{FF2B5EF4-FFF2-40B4-BE49-F238E27FC236}">
                <a16:creationId xmlns:a16="http://schemas.microsoft.com/office/drawing/2014/main" id="{A23A7CF6-2692-45DE-9BA1-CE7F2E6598D4}"/>
              </a:ext>
            </a:extLst>
          </p:cNvPr>
          <p:cNvSpPr>
            <a:spLocks noGrp="1"/>
          </p:cNvSpPr>
          <p:nvPr>
            <p:ph type="sldNum" sz="quarter" idx="12"/>
          </p:nvPr>
        </p:nvSpPr>
        <p:spPr/>
        <p:txBody>
          <a:bodyPr/>
          <a:lstStyle/>
          <a:p>
            <a:r>
              <a:rPr lang="en-US" altLang="en-US"/>
              <a:t>Slide </a:t>
            </a:r>
            <a:fld id="{BFE76D7C-B58F-4F71-803D-2003B07B78A2}" type="slidenum">
              <a:rPr lang="en-US" altLang="en-US" smtClean="0"/>
              <a:pPr/>
              <a:t>11</a:t>
            </a:fld>
            <a:endParaRPr lang="en-US" altLang="en-US"/>
          </a:p>
        </p:txBody>
      </p:sp>
    </p:spTree>
    <p:extLst>
      <p:ext uri="{BB962C8B-B14F-4D97-AF65-F5344CB8AC3E}">
        <p14:creationId xmlns:p14="http://schemas.microsoft.com/office/powerpoint/2010/main" val="333041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1311-537A-47BA-9883-33A4AEFEB49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00512AB-A52E-42C1-AE2B-89709F8A0787}"/>
              </a:ext>
            </a:extLst>
          </p:cNvPr>
          <p:cNvSpPr>
            <a:spLocks noGrp="1"/>
          </p:cNvSpPr>
          <p:nvPr>
            <p:ph idx="1"/>
          </p:nvPr>
        </p:nvSpPr>
        <p:spPr>
          <a:xfrm>
            <a:off x="539552" y="1700808"/>
            <a:ext cx="7772400" cy="4494213"/>
          </a:xfrm>
        </p:spPr>
        <p:txBody>
          <a:bodyPr>
            <a:normAutofit fontScale="62500" lnSpcReduction="20000"/>
          </a:bodyPr>
          <a:lstStyle/>
          <a:p>
            <a:pPr marL="914400" lvl="1" indent="-457200">
              <a:buFont typeface="+mj-lt"/>
              <a:buAutoNum type="arabicPeriod"/>
            </a:pPr>
            <a:r>
              <a:rPr lang="en-US" sz="1800" dirty="0"/>
              <a:t>Zhenzhen Ye, Yongsen Ma (Redpoint), Jean-Marie André (ST microelectronics), Sven </a:t>
            </a:r>
            <a:r>
              <a:rPr lang="en-US" sz="1800" dirty="0" err="1"/>
              <a:t>Zeisberg</a:t>
            </a:r>
            <a:r>
              <a:rPr lang="en-US" sz="1800" dirty="0"/>
              <a:t> (HTW): Converging Downlink TDOA (DL-TDOA) Location Service Proposals in 802.15, 2022-05-18, IEEE 802.15 TG4ab</a:t>
            </a:r>
          </a:p>
          <a:p>
            <a:pPr marL="914400" lvl="1" indent="-457200">
              <a:buFont typeface="+mj-lt"/>
              <a:buAutoNum type="arabicPeriod"/>
            </a:pPr>
            <a:r>
              <a:rPr lang="en-US" sz="1800" dirty="0"/>
              <a:t>Zhenzhen Ye (Redpoint): Reverse TDOA Applications and Technical Characteristics. IEEE 15-21-0223-00-04ab, 2021-04-27, IEEE 802.15 TG4ab</a:t>
            </a:r>
          </a:p>
          <a:p>
            <a:pPr marL="914400" lvl="1" indent="-457200">
              <a:buFont typeface="+mj-lt"/>
              <a:buAutoNum type="arabicPeriod"/>
            </a:pPr>
            <a:r>
              <a:rPr lang="en-US" sz="1800" dirty="0"/>
              <a:t>Zhenzhen Ye (Redpoint): Downlink TDOA (DL-TDOA) Location Service in 802.15. IEEE 15-21-0488-00-04ab, 2021-09-15, IEEE 802.15 TG4ab</a:t>
            </a:r>
          </a:p>
          <a:p>
            <a:pPr marL="914400" lvl="1" indent="-457200">
              <a:buFont typeface="+mj-lt"/>
              <a:buAutoNum type="arabicPeriod"/>
            </a:pPr>
            <a:r>
              <a:rPr lang="en-US" sz="1800" dirty="0"/>
              <a:t>Yongsen Ma, Zhenzhen Ye (Redpoint): Beacon and Ranging Frames to Support Downlink TDOA (DL-TDOA) Location Service in 802.15. IEEE 15-21-0616-01-04ab, 2021-11-16, IEEE 802.15 TG4ab</a:t>
            </a:r>
          </a:p>
          <a:p>
            <a:pPr marL="914400" lvl="1" indent="-457200">
              <a:buFont typeface="+mj-lt"/>
              <a:buAutoNum type="arabicPeriod"/>
            </a:pPr>
            <a:r>
              <a:rPr lang="en-US" sz="1800" dirty="0"/>
              <a:t>Sven </a:t>
            </a:r>
            <a:r>
              <a:rPr lang="en-US" sz="1800" dirty="0" err="1"/>
              <a:t>Zeisberg</a:t>
            </a:r>
            <a:r>
              <a:rPr lang="en-US" sz="1800" dirty="0"/>
              <a:t>, Jean-Marie André: 802.15.4z upgrade requirements for larger industrial scenarios. IEEE 15-21-0066-00-04ab, 2021-01-20, IEEE 802.15 SG4ab</a:t>
            </a:r>
          </a:p>
          <a:p>
            <a:pPr marL="914400" lvl="1" indent="-457200">
              <a:buFont typeface="+mj-lt"/>
              <a:buAutoNum type="arabicPeriod"/>
            </a:pPr>
            <a:r>
              <a:rPr lang="en-US" sz="1800" dirty="0"/>
              <a:t>Jean-Marie André, Sven </a:t>
            </a:r>
            <a:r>
              <a:rPr lang="en-US" sz="1800" dirty="0" err="1"/>
              <a:t>Zeisberg</a:t>
            </a:r>
            <a:r>
              <a:rPr lang="en-US" sz="1800" dirty="0"/>
              <a:t>: DL-TDOA positioning TDMA scheme. IEEE 15-21-0530-00-04ab, 2021-10-19,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TDMA scheme enabling industrial DL-</a:t>
            </a:r>
            <a:r>
              <a:rPr lang="en-US" sz="1800" dirty="0" err="1"/>
              <a:t>TDoA</a:t>
            </a:r>
            <a:r>
              <a:rPr lang="en-US" sz="1800" dirty="0"/>
              <a:t> and UL-</a:t>
            </a:r>
            <a:r>
              <a:rPr lang="en-US" sz="1800" dirty="0" err="1"/>
              <a:t>TDoA</a:t>
            </a:r>
            <a:r>
              <a:rPr lang="en-US" sz="1800" dirty="0"/>
              <a:t> scenarios. IEEE 15-22-0077-00-04ab, 2022-01-2,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Information Elements for efficient DL-</a:t>
            </a:r>
            <a:r>
              <a:rPr lang="en-US" sz="1800" dirty="0" err="1"/>
              <a:t>TDoA</a:t>
            </a:r>
            <a:r>
              <a:rPr lang="en-US" sz="1800" dirty="0"/>
              <a:t>. IEEE 15-22-0113-00-04ab, 2022-02, IEEE 802.15 TG4ab</a:t>
            </a:r>
          </a:p>
          <a:p>
            <a:pPr marL="914400" lvl="1" indent="-457200">
              <a:buFont typeface="+mj-lt"/>
              <a:buAutoNum type="arabicPeriod"/>
            </a:pPr>
            <a:r>
              <a:rPr lang="en-US" sz="1800" dirty="0"/>
              <a:t>J.S. </a:t>
            </a:r>
            <a:r>
              <a:rPr lang="en-US" sz="1800" dirty="0" err="1"/>
              <a:t>Hammerschmidt</a:t>
            </a:r>
            <a:r>
              <a:rPr lang="en-US" sz="1800" dirty="0"/>
              <a:t>, Ersen Ekrem, </a:t>
            </a:r>
            <a:r>
              <a:rPr lang="en-US" sz="1800" dirty="0" err="1"/>
              <a:t>Eren</a:t>
            </a:r>
            <a:r>
              <a:rPr lang="en-US" sz="1800" dirty="0"/>
              <a:t> </a:t>
            </a:r>
            <a:r>
              <a:rPr lang="en-US" sz="1800" dirty="0" err="1"/>
              <a:t>Sasoglu</a:t>
            </a:r>
            <a:r>
              <a:rPr lang="en-US" sz="1800" dirty="0"/>
              <a:t>, </a:t>
            </a:r>
            <a:r>
              <a:rPr lang="en-US" sz="1800" dirty="0" err="1"/>
              <a:t>Xiliang</a:t>
            </a:r>
            <a:r>
              <a:rPr lang="en-US" sz="1800" dirty="0"/>
              <a:t> Luo (Apple): Narrowband assisted multi-millisecond UWB. IEEE 15-21-0409-00-04ab, 2021-07, IEEE 802.15 TG4ab</a:t>
            </a:r>
          </a:p>
          <a:p>
            <a:pPr marL="914400" lvl="1" indent="-457200">
              <a:buFont typeface="+mj-lt"/>
              <a:buAutoNum type="arabicPeriod"/>
            </a:pPr>
            <a:r>
              <a:rPr lang="en-US" sz="1800" dirty="0"/>
              <a:t>Ersen Ekrem, et al., NBA-UWB Technical Framework Proposal. IEEE-15-22-xxxx-00-004ab, 2022-03, IEEE 802.15 TG4ab</a:t>
            </a:r>
          </a:p>
          <a:p>
            <a:pPr marL="914400" lvl="1" indent="-457200">
              <a:buFont typeface="+mj-lt"/>
              <a:buAutoNum type="arabicPeriod"/>
            </a:pPr>
            <a:r>
              <a:rPr lang="en-US" sz="1800" dirty="0"/>
              <a:t>Billy Verso, et al. (Qorvo), Multi-millisecond Ranging, IEEE-15-22-0205-00-04ab, 2022-03, IEEE 802.15 TG4ab</a:t>
            </a:r>
          </a:p>
          <a:p>
            <a:pPr marL="914400" lvl="1" indent="-457200">
              <a:buFont typeface="+mj-lt"/>
              <a:buAutoNum type="arabicPeriod"/>
            </a:pPr>
            <a:r>
              <a:rPr lang="en-US" altLang="en-US" sz="1800" dirty="0">
                <a:solidFill>
                  <a:schemeClr val="tx2"/>
                </a:solidFill>
              </a:rPr>
              <a:t>Youngwan So, </a:t>
            </a:r>
            <a:r>
              <a:rPr lang="en-US" altLang="en-US" sz="1800" dirty="0" err="1">
                <a:solidFill>
                  <a:schemeClr val="tx2"/>
                </a:solidFill>
              </a:rPr>
              <a:t>Mingyu</a:t>
            </a:r>
            <a:r>
              <a:rPr lang="en-US" altLang="en-US" sz="1800" dirty="0">
                <a:solidFill>
                  <a:schemeClr val="tx2"/>
                </a:solidFill>
              </a:rPr>
              <a:t> Lee, </a:t>
            </a:r>
            <a:r>
              <a:rPr lang="en-US" altLang="en-US" sz="1800" dirty="0" err="1">
                <a:solidFill>
                  <a:schemeClr val="tx2"/>
                </a:solidFill>
              </a:rPr>
              <a:t>Taeyoung</a:t>
            </a:r>
            <a:r>
              <a:rPr lang="en-US" altLang="en-US" sz="1800" dirty="0">
                <a:solidFill>
                  <a:schemeClr val="tx2"/>
                </a:solidFill>
              </a:rPr>
              <a:t> Ha, Karthik Srinivasa Gopalan,  </a:t>
            </a:r>
            <a:r>
              <a:rPr lang="en-US" altLang="en-US" sz="1800" dirty="0" err="1">
                <a:solidFill>
                  <a:schemeClr val="tx2"/>
                </a:solidFill>
              </a:rPr>
              <a:t>Aniruddh</a:t>
            </a:r>
            <a:r>
              <a:rPr lang="en-US" altLang="en-US" sz="1800" dirty="0">
                <a:solidFill>
                  <a:schemeClr val="tx2"/>
                </a:solidFill>
              </a:rPr>
              <a:t> Rao </a:t>
            </a:r>
            <a:r>
              <a:rPr lang="en-US" altLang="en-US" sz="1800" dirty="0" err="1">
                <a:solidFill>
                  <a:schemeClr val="tx2"/>
                </a:solidFill>
              </a:rPr>
              <a:t>Kabbinale</a:t>
            </a:r>
            <a:r>
              <a:rPr lang="en-US" altLang="en-US" sz="1800" dirty="0">
                <a:solidFill>
                  <a:schemeClr val="tx2"/>
                </a:solidFill>
              </a:rPr>
              <a:t>, Ankur Bansal, Clint Chaplin (Samsung), Flexible Block Structure, 2022-07-12, IEEE 802.15 TG4ab</a:t>
            </a:r>
            <a:r>
              <a:rPr lang="en-US" sz="1800" dirty="0"/>
              <a:t>  </a:t>
            </a:r>
          </a:p>
        </p:txBody>
      </p:sp>
      <p:sp>
        <p:nvSpPr>
          <p:cNvPr id="4" name="Date Placeholder 3">
            <a:extLst>
              <a:ext uri="{FF2B5EF4-FFF2-40B4-BE49-F238E27FC236}">
                <a16:creationId xmlns:a16="http://schemas.microsoft.com/office/drawing/2014/main" id="{5C2393C9-0249-43F5-B29F-2243BC6F621E}"/>
              </a:ext>
            </a:extLst>
          </p:cNvPr>
          <p:cNvSpPr>
            <a:spLocks noGrp="1"/>
          </p:cNvSpPr>
          <p:nvPr>
            <p:ph type="dt" sz="half" idx="10"/>
          </p:nvPr>
        </p:nvSpPr>
        <p:spPr/>
        <p:txBody>
          <a:bodyPr/>
          <a:lstStyle/>
          <a:p>
            <a:fld id="{FD7F6ED9-73BA-4427-84D8-ECC67B690640}"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BB2CAB81-A015-40AA-8C56-DF5B53F6ADB1}"/>
              </a:ext>
            </a:extLst>
          </p:cNvPr>
          <p:cNvSpPr>
            <a:spLocks noGrp="1"/>
          </p:cNvSpPr>
          <p:nvPr>
            <p:ph type="ftr" sz="quarter" idx="11"/>
          </p:nvPr>
        </p:nvSpPr>
        <p:spPr>
          <a:xfrm>
            <a:off x="5220072" y="6475413"/>
            <a:ext cx="3390528" cy="182562"/>
          </a:xfrm>
        </p:spPr>
        <p:txBody>
          <a:bodyPr/>
          <a:lstStyle/>
          <a:p>
            <a:r>
              <a:rPr lang="de-DE" altLang="en-US"/>
              <a:t>Z. Ye, Y. Ma, J.-M. Andre, S. Zeisberg, P. Corbalán </a:t>
            </a:r>
            <a:endParaRPr lang="en-US" altLang="en-US" dirty="0"/>
          </a:p>
        </p:txBody>
      </p:sp>
      <p:sp>
        <p:nvSpPr>
          <p:cNvPr id="6" name="Slide Number Placeholder 5">
            <a:extLst>
              <a:ext uri="{FF2B5EF4-FFF2-40B4-BE49-F238E27FC236}">
                <a16:creationId xmlns:a16="http://schemas.microsoft.com/office/drawing/2014/main" id="{97406D0E-404A-4ECA-94FB-9F4E5F7AF5D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a:p>
        </p:txBody>
      </p:sp>
    </p:spTree>
    <p:extLst>
      <p:ext uri="{BB962C8B-B14F-4D97-AF65-F5344CB8AC3E}">
        <p14:creationId xmlns:p14="http://schemas.microsoft.com/office/powerpoint/2010/main" val="211479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de-DE" altLang="en-US"/>
              <a:t>Z. Ye, Y. Ma, J.-M. Andre, S. Zeisberg, P. Corbalán </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fld id="{953554B7-020F-4E94-91FF-5C013F6C1B23}" type="datetime1">
              <a:rPr lang="en-US" altLang="en-US" smtClean="0"/>
              <a:t>7/11/2022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607302826"/>
              </p:ext>
            </p:extLst>
          </p:nvPr>
        </p:nvGraphicFramePr>
        <p:xfrm>
          <a:off x="685800" y="620688"/>
          <a:ext cx="7774632" cy="5722775"/>
        </p:xfrm>
        <a:graphic>
          <a:graphicData uri="http://schemas.openxmlformats.org/drawingml/2006/table">
            <a:tbl>
              <a:tblPr firstRow="1" bandRow="1">
                <a:tableStyleId>{5940675A-B579-460E-94D1-54222C63F5DA}</a:tableStyleId>
              </a:tblPr>
              <a:tblGrid>
                <a:gridCol w="3382144">
                  <a:extLst>
                    <a:ext uri="{9D8B030D-6E8A-4147-A177-3AD203B41FA5}">
                      <a16:colId xmlns:a16="http://schemas.microsoft.com/office/drawing/2014/main" val="1745747388"/>
                    </a:ext>
                  </a:extLst>
                </a:gridCol>
                <a:gridCol w="4392488">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dirty="0">
                          <a:effectLst/>
                        </a:rPr>
                        <a:t>Interference mitigation techniques to support higher density and higher traffic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method for DL-TDOA scheduling is used to reduce interference between participating anchors. DL-TDOA supports a high density of tags without increasing interference potential.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dirty="0">
                          <a:effectLst/>
                        </a:rPr>
                        <a:t>Other coexistence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100" dirty="0">
                          <a:effectLst/>
                        </a:rPr>
                        <a:t>Hybrid operation with narrowband signaling to assist UWB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Option allowed to offload network discovery and device management to NB channels </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dirty="0">
                          <a:effectLst/>
                        </a:rPr>
                        <a:t>Low-power low-latency streaming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dirty="0">
                          <a:effectLst/>
                        </a:rPr>
                        <a:t>Higher data-rate streaming allowing at least 50 Mbit/s of throughput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a:t>
                      </a:r>
                      <a:r>
                        <a:rPr lang="en-US" sz="1100" dirty="0" err="1">
                          <a:effectLst/>
                        </a:rPr>
                        <a:t>superframe</a:t>
                      </a:r>
                      <a:r>
                        <a:rPr lang="en-US" sz="1100" dirty="0">
                          <a:effectLst/>
                        </a:rPr>
                        <a:t> structure, transmission scheme and messages are to support downlink TDOA location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dirty="0">
                          <a:effectLst/>
                        </a:rPr>
                        <a:t>Infrastructure synchronization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IE(s) supports synchronization for downlink TDOA network infrastructure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Recap: Existing Work</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7772400" cy="4400129"/>
          </a:xfrm>
        </p:spPr>
        <p:txBody>
          <a:bodyPr>
            <a:normAutofit/>
          </a:bodyPr>
          <a:lstStyle/>
          <a:p>
            <a:r>
              <a:rPr lang="en-US" sz="2900" dirty="0"/>
              <a:t>Two types of system designs for providing DL-TDOA location service in IEEE 802.15.4ab </a:t>
            </a:r>
          </a:p>
          <a:p>
            <a:r>
              <a:rPr lang="en-US" sz="2900" dirty="0"/>
              <a:t>Another DL-TDOA design from an external industrial alliance (</a:t>
            </a:r>
            <a:r>
              <a:rPr lang="en-US" sz="2900" dirty="0" err="1"/>
              <a:t>FiRa</a:t>
            </a:r>
            <a:r>
              <a:rPr lang="en-US" sz="2900" dirty="0"/>
              <a:t>)</a:t>
            </a:r>
          </a:p>
          <a:p>
            <a:r>
              <a:rPr lang="en-US" sz="2900" dirty="0"/>
              <a:t>Commonality – ranging block/ranging round concept has been used in all designs</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fld id="{8EF72550-61BE-441C-806E-CCD52AF7CC5E}" type="datetime1">
              <a:rPr lang="en-US" altLang="en-US" smtClean="0"/>
              <a:t>7/11/2022</a:t>
            </a:fld>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de-DE" altLang="en-US"/>
              <a:t>Z. Ye, Y. Ma, J.-M. Andre, S. Zeisberg, P. Corbalán </a:t>
            </a:r>
            <a:endParaRPr lang="en-US" altLang="en-US" dirty="0"/>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3</a:t>
            </a:fld>
            <a:endParaRPr lang="en-US" altLang="en-US" dirty="0"/>
          </a:p>
        </p:txBody>
      </p:sp>
    </p:spTree>
    <p:extLst>
      <p:ext uri="{BB962C8B-B14F-4D97-AF65-F5344CB8AC3E}">
        <p14:creationId xmlns:p14="http://schemas.microsoft.com/office/powerpoint/2010/main" val="71441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9CF38-0EEF-8B75-C788-129CC80BD6E6}"/>
              </a:ext>
            </a:extLst>
          </p:cNvPr>
          <p:cNvSpPr>
            <a:spLocks noGrp="1"/>
          </p:cNvSpPr>
          <p:nvPr>
            <p:ph type="title"/>
          </p:nvPr>
        </p:nvSpPr>
        <p:spPr/>
        <p:txBody>
          <a:bodyPr/>
          <a:lstStyle/>
          <a:p>
            <a:r>
              <a:rPr lang="en-US" dirty="0"/>
              <a:t>What has been discussed or worked on</a:t>
            </a:r>
          </a:p>
        </p:txBody>
      </p:sp>
      <p:sp>
        <p:nvSpPr>
          <p:cNvPr id="3" name="Content Placeholder 2">
            <a:extLst>
              <a:ext uri="{FF2B5EF4-FFF2-40B4-BE49-F238E27FC236}">
                <a16:creationId xmlns:a16="http://schemas.microsoft.com/office/drawing/2014/main" id="{B0563106-AFDB-6EA6-A912-E812FE59092F}"/>
              </a:ext>
            </a:extLst>
          </p:cNvPr>
          <p:cNvSpPr>
            <a:spLocks noGrp="1"/>
          </p:cNvSpPr>
          <p:nvPr>
            <p:ph idx="1"/>
          </p:nvPr>
        </p:nvSpPr>
        <p:spPr/>
        <p:txBody>
          <a:bodyPr/>
          <a:lstStyle/>
          <a:p>
            <a:r>
              <a:rPr lang="en-US" dirty="0"/>
              <a:t>Examination of detailed design in each existing work</a:t>
            </a:r>
          </a:p>
          <a:p>
            <a:r>
              <a:rPr lang="en-US" dirty="0"/>
              <a:t>Exploration of a high-level structure to merge different designs      </a:t>
            </a:r>
          </a:p>
        </p:txBody>
      </p:sp>
      <p:sp>
        <p:nvSpPr>
          <p:cNvPr id="4" name="Date Placeholder 3">
            <a:extLst>
              <a:ext uri="{FF2B5EF4-FFF2-40B4-BE49-F238E27FC236}">
                <a16:creationId xmlns:a16="http://schemas.microsoft.com/office/drawing/2014/main" id="{658F6A1A-7F9B-4C61-E64B-D69712B66468}"/>
              </a:ext>
            </a:extLst>
          </p:cNvPr>
          <p:cNvSpPr>
            <a:spLocks noGrp="1"/>
          </p:cNvSpPr>
          <p:nvPr>
            <p:ph type="dt" sz="half" idx="10"/>
          </p:nvPr>
        </p:nvSpPr>
        <p:spPr/>
        <p:txBody>
          <a:bodyPr/>
          <a:lstStyle/>
          <a:p>
            <a:fld id="{FC70A8D8-4920-407D-A459-4191B2ABFAF2}"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88A880D4-B112-44A1-4E44-94DA67391CD4}"/>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9A733518-2819-E541-49A8-F07A4A28C63C}"/>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a:p>
        </p:txBody>
      </p:sp>
    </p:spTree>
    <p:extLst>
      <p:ext uri="{BB962C8B-B14F-4D97-AF65-F5344CB8AC3E}">
        <p14:creationId xmlns:p14="http://schemas.microsoft.com/office/powerpoint/2010/main" val="210830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16E479-29ED-7BAC-A1FB-9A913FC0FA3A}"/>
              </a:ext>
            </a:extLst>
          </p:cNvPr>
          <p:cNvSpPr>
            <a:spLocks noGrp="1"/>
          </p:cNvSpPr>
          <p:nvPr>
            <p:ph type="title"/>
          </p:nvPr>
        </p:nvSpPr>
        <p:spPr/>
        <p:txBody>
          <a:bodyPr/>
          <a:lstStyle/>
          <a:p>
            <a:r>
              <a:rPr lang="en-US" dirty="0"/>
              <a:t>Using a </a:t>
            </a:r>
            <a:r>
              <a:rPr lang="en-US" dirty="0" err="1"/>
              <a:t>superframe</a:t>
            </a:r>
            <a:r>
              <a:rPr lang="en-US" dirty="0"/>
              <a:t> to unify different location service designs </a:t>
            </a:r>
          </a:p>
        </p:txBody>
      </p:sp>
      <p:sp>
        <p:nvSpPr>
          <p:cNvPr id="4" name="Date Placeholder 3">
            <a:extLst>
              <a:ext uri="{FF2B5EF4-FFF2-40B4-BE49-F238E27FC236}">
                <a16:creationId xmlns:a16="http://schemas.microsoft.com/office/drawing/2014/main" id="{CD469F5F-D6A8-673D-D805-2869E45C7D1C}"/>
              </a:ext>
            </a:extLst>
          </p:cNvPr>
          <p:cNvSpPr>
            <a:spLocks noGrp="1"/>
          </p:cNvSpPr>
          <p:nvPr>
            <p:ph type="dt" sz="half" idx="10"/>
          </p:nvPr>
        </p:nvSpPr>
        <p:spPr/>
        <p:txBody>
          <a:bodyPr/>
          <a:lstStyle/>
          <a:p>
            <a:fld id="{6AE5597E-5123-4E88-907F-1D5F7BF1E045}"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D9273211-59A5-195F-A210-B55B348FC723}"/>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6CCDBF85-50F8-6407-E7E5-7BBA6364A888}"/>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spTree>
    <p:extLst>
      <p:ext uri="{BB962C8B-B14F-4D97-AF65-F5344CB8AC3E}">
        <p14:creationId xmlns:p14="http://schemas.microsoft.com/office/powerpoint/2010/main" val="2901409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760D-0529-749D-3A92-373BC8F58109}"/>
              </a:ext>
            </a:extLst>
          </p:cNvPr>
          <p:cNvSpPr>
            <a:spLocks noGrp="1"/>
          </p:cNvSpPr>
          <p:nvPr>
            <p:ph type="title"/>
          </p:nvPr>
        </p:nvSpPr>
        <p:spPr/>
        <p:txBody>
          <a:bodyPr/>
          <a:lstStyle/>
          <a:p>
            <a:r>
              <a:rPr lang="en-US" dirty="0"/>
              <a:t>A </a:t>
            </a:r>
            <a:r>
              <a:rPr lang="en-US" dirty="0" err="1"/>
              <a:t>Superframe</a:t>
            </a:r>
            <a:r>
              <a:rPr lang="en-US" dirty="0"/>
              <a:t> Structure</a:t>
            </a:r>
          </a:p>
        </p:txBody>
      </p:sp>
      <p:sp>
        <p:nvSpPr>
          <p:cNvPr id="3" name="Content Placeholder 2">
            <a:extLst>
              <a:ext uri="{FF2B5EF4-FFF2-40B4-BE49-F238E27FC236}">
                <a16:creationId xmlns:a16="http://schemas.microsoft.com/office/drawing/2014/main" id="{AB455B08-90F6-3860-D2EB-80E583765E03}"/>
              </a:ext>
            </a:extLst>
          </p:cNvPr>
          <p:cNvSpPr>
            <a:spLocks noGrp="1"/>
          </p:cNvSpPr>
          <p:nvPr>
            <p:ph idx="1"/>
          </p:nvPr>
        </p:nvSpPr>
        <p:spPr>
          <a:xfrm>
            <a:off x="723900" y="1643977"/>
            <a:ext cx="7772400" cy="1964432"/>
          </a:xfrm>
        </p:spPr>
        <p:txBody>
          <a:bodyPr bIns="0">
            <a:normAutofit lnSpcReduction="10000"/>
          </a:bodyPr>
          <a:lstStyle/>
          <a:p>
            <a:pPr>
              <a:spcBef>
                <a:spcPts val="600"/>
              </a:spcBef>
            </a:pPr>
            <a:r>
              <a:rPr lang="en-US" sz="1050" dirty="0"/>
              <a:t>Three periods in a </a:t>
            </a:r>
            <a:r>
              <a:rPr lang="en-US" sz="1050" dirty="0" err="1"/>
              <a:t>superframe</a:t>
            </a:r>
            <a:r>
              <a:rPr lang="en-US" sz="1050" dirty="0"/>
              <a:t> structure – BOP, CFP and CAP</a:t>
            </a:r>
          </a:p>
          <a:p>
            <a:pPr lvl="1">
              <a:spcBef>
                <a:spcPts val="600"/>
              </a:spcBef>
            </a:pPr>
            <a:r>
              <a:rPr lang="en-US" sz="1050" dirty="0">
                <a:solidFill>
                  <a:srgbClr val="FF0000"/>
                </a:solidFill>
              </a:rPr>
              <a:t>Period duration is configurable: for example, the duration of BOP or CAP could be zero</a:t>
            </a:r>
          </a:p>
          <a:p>
            <a:pPr lvl="1">
              <a:spcBef>
                <a:spcPts val="600"/>
              </a:spcBef>
            </a:pPr>
            <a:r>
              <a:rPr lang="en-US" sz="1050" dirty="0"/>
              <a:t>The BOP and CAP periods provide capability for in-band discovery and UWB service setup  </a:t>
            </a:r>
          </a:p>
          <a:p>
            <a:pPr>
              <a:spcBef>
                <a:spcPts val="600"/>
              </a:spcBef>
            </a:pPr>
            <a:r>
              <a:rPr lang="en-US" sz="1050" dirty="0" err="1"/>
              <a:t>Superframes</a:t>
            </a:r>
            <a:r>
              <a:rPr lang="en-US" sz="1050" dirty="0"/>
              <a:t> repeat over time: period durations could </a:t>
            </a:r>
            <a:r>
              <a:rPr lang="en-US" sz="1050"/>
              <a:t>be modified </a:t>
            </a:r>
            <a:r>
              <a:rPr lang="en-US" sz="1050" dirty="0"/>
              <a:t>over time</a:t>
            </a:r>
          </a:p>
          <a:p>
            <a:pPr>
              <a:spcBef>
                <a:spcPts val="600"/>
              </a:spcBef>
            </a:pPr>
            <a:r>
              <a:rPr lang="en-US" sz="1050" dirty="0"/>
              <a:t>The CFP period follows 802.15.4z ranging block structure </a:t>
            </a:r>
          </a:p>
          <a:p>
            <a:pPr lvl="1"/>
            <a:r>
              <a:rPr lang="en-US" sz="1050" dirty="0"/>
              <a:t>N ranging rounds in a block </a:t>
            </a:r>
          </a:p>
          <a:p>
            <a:pPr lvl="1"/>
            <a:r>
              <a:rPr lang="en-US" sz="1050" dirty="0"/>
              <a:t>M ranging slots in a ranging round</a:t>
            </a:r>
          </a:p>
          <a:p>
            <a:pPr lvl="1"/>
            <a:r>
              <a:rPr lang="en-US" sz="1050" dirty="0"/>
              <a:t>One frame (message) per ranging slot</a:t>
            </a:r>
          </a:p>
          <a:p>
            <a:pPr>
              <a:spcBef>
                <a:spcPts val="600"/>
              </a:spcBef>
            </a:pPr>
            <a:r>
              <a:rPr lang="en-US" sz="1050" dirty="0">
                <a:solidFill>
                  <a:srgbClr val="FF0000"/>
                </a:solidFill>
              </a:rPr>
              <a:t>With optional BOP and CAP, different configurations (N, M), the </a:t>
            </a:r>
            <a:r>
              <a:rPr lang="en-US" sz="1050" dirty="0" err="1">
                <a:solidFill>
                  <a:srgbClr val="FF0000"/>
                </a:solidFill>
              </a:rPr>
              <a:t>superframe</a:t>
            </a:r>
            <a:r>
              <a:rPr lang="en-US" sz="1050" dirty="0">
                <a:solidFill>
                  <a:srgbClr val="FF0000"/>
                </a:solidFill>
              </a:rPr>
              <a:t> structure can support DL-TDOA schemes from [1-8] or </a:t>
            </a:r>
            <a:r>
              <a:rPr lang="en-US" sz="1050" dirty="0" err="1">
                <a:solidFill>
                  <a:srgbClr val="FF0000"/>
                </a:solidFill>
              </a:rPr>
              <a:t>FiRa</a:t>
            </a:r>
            <a:endParaRPr lang="en-US" sz="1050" dirty="0">
              <a:solidFill>
                <a:srgbClr val="FF0000"/>
              </a:solidFill>
            </a:endParaRPr>
          </a:p>
          <a:p>
            <a:pPr marL="0" indent="0">
              <a:buNone/>
            </a:pPr>
            <a:endParaRPr lang="en-US" sz="1050" dirty="0"/>
          </a:p>
        </p:txBody>
      </p:sp>
      <p:sp>
        <p:nvSpPr>
          <p:cNvPr id="4" name="Date Placeholder 3">
            <a:extLst>
              <a:ext uri="{FF2B5EF4-FFF2-40B4-BE49-F238E27FC236}">
                <a16:creationId xmlns:a16="http://schemas.microsoft.com/office/drawing/2014/main" id="{C7C743FD-5F43-EF8F-0C56-6CF80A757BF8}"/>
              </a:ext>
            </a:extLst>
          </p:cNvPr>
          <p:cNvSpPr>
            <a:spLocks noGrp="1"/>
          </p:cNvSpPr>
          <p:nvPr>
            <p:ph type="dt" sz="half" idx="10"/>
          </p:nvPr>
        </p:nvSpPr>
        <p:spPr/>
        <p:txBody>
          <a:bodyPr/>
          <a:lstStyle/>
          <a:p>
            <a:fld id="{2EB6A6C0-4452-4DA2-81C9-ADDB21140900}"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FCB288AB-3D10-DD2C-F5F8-3580756FDEC7}"/>
              </a:ext>
            </a:extLst>
          </p:cNvPr>
          <p:cNvSpPr>
            <a:spLocks noGrp="1"/>
          </p:cNvSpPr>
          <p:nvPr>
            <p:ph type="ftr" sz="quarter" idx="11"/>
          </p:nvPr>
        </p:nvSpPr>
        <p:spPr/>
        <p:txBody>
          <a:bodyPr/>
          <a:lstStyle/>
          <a:p>
            <a:r>
              <a:rPr lang="de-DE" altLang="en-US"/>
              <a:t>Z. Ye, Y. Ma, J.-M. Andre, S. Zeisberg, P. Corbalán </a:t>
            </a:r>
            <a:endParaRPr lang="en-US" altLang="en-US" dirty="0"/>
          </a:p>
        </p:txBody>
      </p:sp>
      <p:sp>
        <p:nvSpPr>
          <p:cNvPr id="6" name="Slide Number Placeholder 5">
            <a:extLst>
              <a:ext uri="{FF2B5EF4-FFF2-40B4-BE49-F238E27FC236}">
                <a16:creationId xmlns:a16="http://schemas.microsoft.com/office/drawing/2014/main" id="{7A90E6DB-A606-8E16-6549-F1B97B52C827}"/>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a:p>
        </p:txBody>
      </p:sp>
      <p:grpSp>
        <p:nvGrpSpPr>
          <p:cNvPr id="7" name="Group 6">
            <a:extLst>
              <a:ext uri="{FF2B5EF4-FFF2-40B4-BE49-F238E27FC236}">
                <a16:creationId xmlns:a16="http://schemas.microsoft.com/office/drawing/2014/main" id="{DCC010E7-81C8-46F8-8115-B65174552A48}"/>
              </a:ext>
            </a:extLst>
          </p:cNvPr>
          <p:cNvGrpSpPr/>
          <p:nvPr/>
        </p:nvGrpSpPr>
        <p:grpSpPr>
          <a:xfrm>
            <a:off x="467544" y="3547949"/>
            <a:ext cx="8445257" cy="3068960"/>
            <a:chOff x="628247" y="1327813"/>
            <a:chExt cx="11153538" cy="3677593"/>
          </a:xfrm>
        </p:grpSpPr>
        <p:grpSp>
          <p:nvGrpSpPr>
            <p:cNvPr id="8" name="Group 7">
              <a:extLst>
                <a:ext uri="{FF2B5EF4-FFF2-40B4-BE49-F238E27FC236}">
                  <a16:creationId xmlns:a16="http://schemas.microsoft.com/office/drawing/2014/main" id="{18BECEC2-CB85-707F-6BC5-6D86160B32FB}"/>
                </a:ext>
              </a:extLst>
            </p:cNvPr>
            <p:cNvGrpSpPr/>
            <p:nvPr/>
          </p:nvGrpSpPr>
          <p:grpSpPr>
            <a:xfrm>
              <a:off x="628247" y="1852594"/>
              <a:ext cx="11153538" cy="3152812"/>
              <a:chOff x="1223865" y="1852594"/>
              <a:chExt cx="11153538" cy="3152812"/>
            </a:xfrm>
          </p:grpSpPr>
          <p:pic>
            <p:nvPicPr>
              <p:cNvPr id="11" name="Picture 10">
                <a:extLst>
                  <a:ext uri="{FF2B5EF4-FFF2-40B4-BE49-F238E27FC236}">
                    <a16:creationId xmlns:a16="http://schemas.microsoft.com/office/drawing/2014/main" id="{0BB3B5BC-BAD1-16C4-328D-1A1512CBAECE}"/>
                  </a:ext>
                </a:extLst>
              </p:cNvPr>
              <p:cNvPicPr>
                <a:picLocks noChangeAspect="1"/>
              </p:cNvPicPr>
              <p:nvPr/>
            </p:nvPicPr>
            <p:blipFill>
              <a:blip r:embed="rId2"/>
              <a:stretch>
                <a:fillRect/>
              </a:stretch>
            </p:blipFill>
            <p:spPr>
              <a:xfrm>
                <a:off x="1223865" y="1852594"/>
                <a:ext cx="5957887" cy="3152812"/>
              </a:xfrm>
              <a:prstGeom prst="rect">
                <a:avLst/>
              </a:prstGeom>
            </p:spPr>
          </p:pic>
          <p:pic>
            <p:nvPicPr>
              <p:cNvPr id="12" name="Picture 11">
                <a:extLst>
                  <a:ext uri="{FF2B5EF4-FFF2-40B4-BE49-F238E27FC236}">
                    <a16:creationId xmlns:a16="http://schemas.microsoft.com/office/drawing/2014/main" id="{0D2562E8-10CC-3BD8-D926-F0AACA071B4F}"/>
                  </a:ext>
                </a:extLst>
              </p:cNvPr>
              <p:cNvPicPr>
                <a:picLocks noChangeAspect="1"/>
              </p:cNvPicPr>
              <p:nvPr/>
            </p:nvPicPr>
            <p:blipFill>
              <a:blip r:embed="rId3"/>
              <a:stretch>
                <a:fillRect/>
              </a:stretch>
            </p:blipFill>
            <p:spPr>
              <a:xfrm>
                <a:off x="7004806" y="1954635"/>
                <a:ext cx="5372597" cy="629174"/>
              </a:xfrm>
              <a:prstGeom prst="rect">
                <a:avLst/>
              </a:prstGeom>
            </p:spPr>
          </p:pic>
        </p:grpSp>
        <p:sp>
          <p:nvSpPr>
            <p:cNvPr id="9" name="Right Brace 8">
              <a:extLst>
                <a:ext uri="{FF2B5EF4-FFF2-40B4-BE49-F238E27FC236}">
                  <a16:creationId xmlns:a16="http://schemas.microsoft.com/office/drawing/2014/main" id="{268BF668-E9B9-E9E0-6845-A72E6F752644}"/>
                </a:ext>
              </a:extLst>
            </p:cNvPr>
            <p:cNvSpPr/>
            <p:nvPr/>
          </p:nvSpPr>
          <p:spPr>
            <a:xfrm rot="16200000">
              <a:off x="3452368" y="-1002185"/>
              <a:ext cx="257489" cy="56561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1472EF73-F321-3194-BE93-CE912C160A6B}"/>
                </a:ext>
              </a:extLst>
            </p:cNvPr>
            <p:cNvSpPr txBox="1"/>
            <p:nvPr/>
          </p:nvSpPr>
          <p:spPr>
            <a:xfrm>
              <a:off x="2972208" y="1327813"/>
              <a:ext cx="1269963" cy="369332"/>
            </a:xfrm>
            <a:prstGeom prst="rect">
              <a:avLst/>
            </a:prstGeom>
            <a:noFill/>
          </p:spPr>
          <p:txBody>
            <a:bodyPr wrap="none" rtlCol="0">
              <a:spAutoFit/>
            </a:bodyPr>
            <a:lstStyle/>
            <a:p>
              <a:r>
                <a:rPr lang="en-US" dirty="0" err="1"/>
                <a:t>superframe</a:t>
              </a:r>
              <a:endParaRPr lang="en-US" dirty="0"/>
            </a:p>
          </p:txBody>
        </p:sp>
      </p:grpSp>
      <p:sp>
        <p:nvSpPr>
          <p:cNvPr id="13" name="TextBox 12">
            <a:extLst>
              <a:ext uri="{FF2B5EF4-FFF2-40B4-BE49-F238E27FC236}">
                <a16:creationId xmlns:a16="http://schemas.microsoft.com/office/drawing/2014/main" id="{67BEDE86-DAB5-5E62-BABB-E6CDF677F601}"/>
              </a:ext>
            </a:extLst>
          </p:cNvPr>
          <p:cNvSpPr txBox="1"/>
          <p:nvPr/>
        </p:nvSpPr>
        <p:spPr>
          <a:xfrm>
            <a:off x="981834" y="4005064"/>
            <a:ext cx="504056" cy="215444"/>
          </a:xfrm>
          <a:prstGeom prst="rect">
            <a:avLst/>
          </a:prstGeom>
          <a:solidFill>
            <a:schemeClr val="bg1"/>
          </a:solidFill>
        </p:spPr>
        <p:txBody>
          <a:bodyPr wrap="square" rtlCol="0">
            <a:spAutoFit/>
          </a:bodyPr>
          <a:lstStyle/>
          <a:p>
            <a:endParaRPr lang="en-US" sz="800" dirty="0"/>
          </a:p>
        </p:txBody>
      </p:sp>
      <p:sp>
        <p:nvSpPr>
          <p:cNvPr id="14" name="TextBox 13">
            <a:extLst>
              <a:ext uri="{FF2B5EF4-FFF2-40B4-BE49-F238E27FC236}">
                <a16:creationId xmlns:a16="http://schemas.microsoft.com/office/drawing/2014/main" id="{A77514F6-4139-EE10-888D-28F40E4B9B97}"/>
              </a:ext>
            </a:extLst>
          </p:cNvPr>
          <p:cNvSpPr txBox="1"/>
          <p:nvPr/>
        </p:nvSpPr>
        <p:spPr>
          <a:xfrm>
            <a:off x="2242349" y="4038049"/>
            <a:ext cx="504056" cy="215444"/>
          </a:xfrm>
          <a:prstGeom prst="rect">
            <a:avLst/>
          </a:prstGeom>
          <a:solidFill>
            <a:schemeClr val="bg1"/>
          </a:solidFill>
        </p:spPr>
        <p:txBody>
          <a:bodyPr wrap="square" rtlCol="0">
            <a:spAutoFit/>
          </a:bodyPr>
          <a:lstStyle/>
          <a:p>
            <a:endParaRPr lang="en-US" sz="800" dirty="0"/>
          </a:p>
        </p:txBody>
      </p:sp>
      <p:sp>
        <p:nvSpPr>
          <p:cNvPr id="15" name="TextBox 14">
            <a:extLst>
              <a:ext uri="{FF2B5EF4-FFF2-40B4-BE49-F238E27FC236}">
                <a16:creationId xmlns:a16="http://schemas.microsoft.com/office/drawing/2014/main" id="{C339C2EE-CF4F-4217-0F22-352325E9781E}"/>
              </a:ext>
            </a:extLst>
          </p:cNvPr>
          <p:cNvSpPr txBox="1"/>
          <p:nvPr/>
        </p:nvSpPr>
        <p:spPr>
          <a:xfrm>
            <a:off x="4067944" y="4029070"/>
            <a:ext cx="504056" cy="215444"/>
          </a:xfrm>
          <a:prstGeom prst="rect">
            <a:avLst/>
          </a:prstGeom>
          <a:solidFill>
            <a:schemeClr val="bg1"/>
          </a:solidFill>
        </p:spPr>
        <p:txBody>
          <a:bodyPr wrap="square" rtlCol="0">
            <a:spAutoFit/>
          </a:bodyPr>
          <a:lstStyle/>
          <a:p>
            <a:endParaRPr lang="en-US" sz="800" dirty="0"/>
          </a:p>
        </p:txBody>
      </p:sp>
      <p:sp>
        <p:nvSpPr>
          <p:cNvPr id="16" name="TextBox 15">
            <a:extLst>
              <a:ext uri="{FF2B5EF4-FFF2-40B4-BE49-F238E27FC236}">
                <a16:creationId xmlns:a16="http://schemas.microsoft.com/office/drawing/2014/main" id="{3408B842-C5FE-566F-2414-CE7701BDAE7A}"/>
              </a:ext>
            </a:extLst>
          </p:cNvPr>
          <p:cNvSpPr txBox="1"/>
          <p:nvPr/>
        </p:nvSpPr>
        <p:spPr>
          <a:xfrm>
            <a:off x="5287390" y="4038049"/>
            <a:ext cx="447817" cy="215444"/>
          </a:xfrm>
          <a:prstGeom prst="rect">
            <a:avLst/>
          </a:prstGeom>
          <a:solidFill>
            <a:schemeClr val="bg1"/>
          </a:solidFill>
        </p:spPr>
        <p:txBody>
          <a:bodyPr wrap="square" rtlCol="0">
            <a:spAutoFit/>
          </a:bodyPr>
          <a:lstStyle/>
          <a:p>
            <a:endParaRPr lang="en-US" sz="800" dirty="0"/>
          </a:p>
        </p:txBody>
      </p:sp>
      <p:sp>
        <p:nvSpPr>
          <p:cNvPr id="17" name="TextBox 16">
            <a:extLst>
              <a:ext uri="{FF2B5EF4-FFF2-40B4-BE49-F238E27FC236}">
                <a16:creationId xmlns:a16="http://schemas.microsoft.com/office/drawing/2014/main" id="{63D783B5-0E02-0429-001E-CE3369E872E7}"/>
              </a:ext>
            </a:extLst>
          </p:cNvPr>
          <p:cNvSpPr txBox="1"/>
          <p:nvPr/>
        </p:nvSpPr>
        <p:spPr>
          <a:xfrm>
            <a:off x="6472640" y="4058229"/>
            <a:ext cx="447817" cy="215444"/>
          </a:xfrm>
          <a:prstGeom prst="rect">
            <a:avLst/>
          </a:prstGeom>
          <a:solidFill>
            <a:schemeClr val="bg1"/>
          </a:solidFill>
        </p:spPr>
        <p:txBody>
          <a:bodyPr wrap="square" rtlCol="0">
            <a:spAutoFit/>
          </a:bodyPr>
          <a:lstStyle/>
          <a:p>
            <a:endParaRPr lang="en-US" sz="800" dirty="0"/>
          </a:p>
        </p:txBody>
      </p:sp>
      <p:sp>
        <p:nvSpPr>
          <p:cNvPr id="18" name="TextBox 17">
            <a:extLst>
              <a:ext uri="{FF2B5EF4-FFF2-40B4-BE49-F238E27FC236}">
                <a16:creationId xmlns:a16="http://schemas.microsoft.com/office/drawing/2014/main" id="{86F028CF-81F9-8B05-F4B4-A1D1B460D55B}"/>
              </a:ext>
            </a:extLst>
          </p:cNvPr>
          <p:cNvSpPr txBox="1"/>
          <p:nvPr/>
        </p:nvSpPr>
        <p:spPr>
          <a:xfrm>
            <a:off x="8134150" y="4039036"/>
            <a:ext cx="447817" cy="215444"/>
          </a:xfrm>
          <a:prstGeom prst="rect">
            <a:avLst/>
          </a:prstGeom>
          <a:solidFill>
            <a:schemeClr val="bg1"/>
          </a:solidFill>
        </p:spPr>
        <p:txBody>
          <a:bodyPr wrap="square" rtlCol="0">
            <a:spAutoFit/>
          </a:bodyPr>
          <a:lstStyle/>
          <a:p>
            <a:endParaRPr lang="en-US" sz="800" dirty="0"/>
          </a:p>
        </p:txBody>
      </p:sp>
    </p:spTree>
    <p:extLst>
      <p:ext uri="{BB962C8B-B14F-4D97-AF65-F5344CB8AC3E}">
        <p14:creationId xmlns:p14="http://schemas.microsoft.com/office/powerpoint/2010/main" val="118541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52EC-EDCE-C037-4348-9B5530C482A8}"/>
              </a:ext>
            </a:extLst>
          </p:cNvPr>
          <p:cNvSpPr>
            <a:spLocks noGrp="1"/>
          </p:cNvSpPr>
          <p:nvPr>
            <p:ph type="title"/>
          </p:nvPr>
        </p:nvSpPr>
        <p:spPr/>
        <p:txBody>
          <a:bodyPr/>
          <a:lstStyle/>
          <a:p>
            <a:r>
              <a:rPr lang="en-US" sz="3200" dirty="0" err="1"/>
              <a:t>Superframe</a:t>
            </a:r>
            <a:r>
              <a:rPr lang="en-US" sz="3200" dirty="0"/>
              <a:t> Structure for Supporting [2-4]</a:t>
            </a:r>
          </a:p>
        </p:txBody>
      </p:sp>
      <p:sp>
        <p:nvSpPr>
          <p:cNvPr id="3" name="Content Placeholder 2">
            <a:extLst>
              <a:ext uri="{FF2B5EF4-FFF2-40B4-BE49-F238E27FC236}">
                <a16:creationId xmlns:a16="http://schemas.microsoft.com/office/drawing/2014/main" id="{4407FAF5-1708-4CAB-915A-2898D7C071DC}"/>
              </a:ext>
            </a:extLst>
          </p:cNvPr>
          <p:cNvSpPr>
            <a:spLocks noGrp="1"/>
          </p:cNvSpPr>
          <p:nvPr>
            <p:ph idx="1"/>
          </p:nvPr>
        </p:nvSpPr>
        <p:spPr>
          <a:xfrm>
            <a:off x="685800" y="1981201"/>
            <a:ext cx="7772400" cy="500904"/>
          </a:xfrm>
        </p:spPr>
        <p:txBody>
          <a:bodyPr>
            <a:normAutofit fontScale="55000" lnSpcReduction="20000"/>
          </a:bodyPr>
          <a:lstStyle/>
          <a:p>
            <a:r>
              <a:rPr lang="en-US" dirty="0"/>
              <a:t>M=2: each ranging round in the CFP has two slots - for anchor pairs</a:t>
            </a:r>
          </a:p>
        </p:txBody>
      </p:sp>
      <p:sp>
        <p:nvSpPr>
          <p:cNvPr id="4" name="Date Placeholder 3">
            <a:extLst>
              <a:ext uri="{FF2B5EF4-FFF2-40B4-BE49-F238E27FC236}">
                <a16:creationId xmlns:a16="http://schemas.microsoft.com/office/drawing/2014/main" id="{974881DC-16BF-3260-0D87-C957AF39957C}"/>
              </a:ext>
            </a:extLst>
          </p:cNvPr>
          <p:cNvSpPr>
            <a:spLocks noGrp="1"/>
          </p:cNvSpPr>
          <p:nvPr>
            <p:ph type="dt" sz="half" idx="10"/>
          </p:nvPr>
        </p:nvSpPr>
        <p:spPr/>
        <p:txBody>
          <a:bodyPr/>
          <a:lstStyle/>
          <a:p>
            <a:fld id="{C01E5B2B-2DCF-44C1-9184-4EF922498365}"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29B8E9B0-B264-21F9-C30E-D01AF5DA5305}"/>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9F98853C-60D2-3455-91E2-57B8A671978C}"/>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a:p>
        </p:txBody>
      </p:sp>
      <p:grpSp>
        <p:nvGrpSpPr>
          <p:cNvPr id="7" name="Group 6">
            <a:extLst>
              <a:ext uri="{FF2B5EF4-FFF2-40B4-BE49-F238E27FC236}">
                <a16:creationId xmlns:a16="http://schemas.microsoft.com/office/drawing/2014/main" id="{FBFE8140-7978-8AD4-DF2A-17378BC747EC}"/>
              </a:ext>
            </a:extLst>
          </p:cNvPr>
          <p:cNvGrpSpPr/>
          <p:nvPr/>
        </p:nvGrpSpPr>
        <p:grpSpPr>
          <a:xfrm>
            <a:off x="1485900" y="2531157"/>
            <a:ext cx="6444208" cy="3789040"/>
            <a:chOff x="2229640" y="2240576"/>
            <a:chExt cx="7971374" cy="4574349"/>
          </a:xfrm>
        </p:grpSpPr>
        <p:grpSp>
          <p:nvGrpSpPr>
            <p:cNvPr id="8" name="Group 7">
              <a:extLst>
                <a:ext uri="{FF2B5EF4-FFF2-40B4-BE49-F238E27FC236}">
                  <a16:creationId xmlns:a16="http://schemas.microsoft.com/office/drawing/2014/main" id="{2E3A3033-7240-71A2-AA6D-611FE40EB336}"/>
                </a:ext>
              </a:extLst>
            </p:cNvPr>
            <p:cNvGrpSpPr/>
            <p:nvPr/>
          </p:nvGrpSpPr>
          <p:grpSpPr>
            <a:xfrm>
              <a:off x="2617366" y="2240576"/>
              <a:ext cx="6482767" cy="3151157"/>
              <a:chOff x="2322178" y="2048355"/>
              <a:chExt cx="7113514" cy="3879558"/>
            </a:xfrm>
          </p:grpSpPr>
          <p:pic>
            <p:nvPicPr>
              <p:cNvPr id="31" name="Picture 30">
                <a:extLst>
                  <a:ext uri="{FF2B5EF4-FFF2-40B4-BE49-F238E27FC236}">
                    <a16:creationId xmlns:a16="http://schemas.microsoft.com/office/drawing/2014/main" id="{7A797498-B2BC-BB38-F604-931AFB281690}"/>
                  </a:ext>
                </a:extLst>
              </p:cNvPr>
              <p:cNvPicPr>
                <a:picLocks noChangeAspect="1"/>
              </p:cNvPicPr>
              <p:nvPr/>
            </p:nvPicPr>
            <p:blipFill>
              <a:blip r:embed="rId2"/>
              <a:stretch>
                <a:fillRect/>
              </a:stretch>
            </p:blipFill>
            <p:spPr>
              <a:xfrm>
                <a:off x="2322178" y="2048355"/>
                <a:ext cx="6591300" cy="714375"/>
              </a:xfrm>
              <a:prstGeom prst="rect">
                <a:avLst/>
              </a:prstGeom>
            </p:spPr>
          </p:pic>
          <p:pic>
            <p:nvPicPr>
              <p:cNvPr id="32" name="Picture 31">
                <a:extLst>
                  <a:ext uri="{FF2B5EF4-FFF2-40B4-BE49-F238E27FC236}">
                    <a16:creationId xmlns:a16="http://schemas.microsoft.com/office/drawing/2014/main" id="{1B17AEE2-5345-3DF3-D6D7-106959EF2E30}"/>
                  </a:ext>
                </a:extLst>
              </p:cNvPr>
              <p:cNvPicPr>
                <a:picLocks noChangeAspect="1"/>
              </p:cNvPicPr>
              <p:nvPr/>
            </p:nvPicPr>
            <p:blipFill>
              <a:blip r:embed="rId3"/>
              <a:stretch>
                <a:fillRect/>
              </a:stretch>
            </p:blipFill>
            <p:spPr>
              <a:xfrm>
                <a:off x="2387192" y="2794188"/>
                <a:ext cx="7048500" cy="3133725"/>
              </a:xfrm>
              <a:prstGeom prst="rect">
                <a:avLst/>
              </a:prstGeom>
            </p:spPr>
          </p:pic>
        </p:grpSp>
        <p:sp>
          <p:nvSpPr>
            <p:cNvPr id="9" name="Rectangle 8">
              <a:extLst>
                <a:ext uri="{FF2B5EF4-FFF2-40B4-BE49-F238E27FC236}">
                  <a16:creationId xmlns:a16="http://schemas.microsoft.com/office/drawing/2014/main" id="{DC6F79B2-6169-B84B-866F-B36DEDDAD42F}"/>
                </a:ext>
              </a:extLst>
            </p:cNvPr>
            <p:cNvSpPr/>
            <p:nvPr/>
          </p:nvSpPr>
          <p:spPr>
            <a:xfrm>
              <a:off x="2246417"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DE6C63B-ADE8-5D4D-005F-F9228073EEB0}"/>
                </a:ext>
              </a:extLst>
            </p:cNvPr>
            <p:cNvSpPr/>
            <p:nvPr/>
          </p:nvSpPr>
          <p:spPr>
            <a:xfrm>
              <a:off x="2686839"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B1D12CA-7156-CB05-5B82-D68E557AF9A7}"/>
                </a:ext>
              </a:extLst>
            </p:cNvPr>
            <p:cNvSpPr/>
            <p:nvPr/>
          </p:nvSpPr>
          <p:spPr>
            <a:xfrm>
              <a:off x="3127261"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2" name="Rectangle 11">
              <a:extLst>
                <a:ext uri="{FF2B5EF4-FFF2-40B4-BE49-F238E27FC236}">
                  <a16:creationId xmlns:a16="http://schemas.microsoft.com/office/drawing/2014/main" id="{75F2F526-E324-D75C-26B0-4E8302D6B461}"/>
                </a:ext>
              </a:extLst>
            </p:cNvPr>
            <p:cNvSpPr/>
            <p:nvPr/>
          </p:nvSpPr>
          <p:spPr>
            <a:xfrm>
              <a:off x="3572015"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Brace 12">
              <a:extLst>
                <a:ext uri="{FF2B5EF4-FFF2-40B4-BE49-F238E27FC236}">
                  <a16:creationId xmlns:a16="http://schemas.microsoft.com/office/drawing/2014/main" id="{76529A78-DC26-8CAD-1AC4-CD62B74BB975}"/>
                </a:ext>
              </a:extLst>
            </p:cNvPr>
            <p:cNvSpPr/>
            <p:nvPr/>
          </p:nvSpPr>
          <p:spPr>
            <a:xfrm rot="16200000">
              <a:off x="2915048" y="5006827"/>
              <a:ext cx="223231" cy="159404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978AB71D-2958-5056-EE45-24B23FD431AC}"/>
                </a:ext>
              </a:extLst>
            </p:cNvPr>
            <p:cNvSpPr txBox="1"/>
            <p:nvPr/>
          </p:nvSpPr>
          <p:spPr>
            <a:xfrm>
              <a:off x="2757186" y="5347137"/>
              <a:ext cx="580608" cy="369332"/>
            </a:xfrm>
            <a:prstGeom prst="rect">
              <a:avLst/>
            </a:prstGeom>
            <a:noFill/>
          </p:spPr>
          <p:txBody>
            <a:bodyPr wrap="none" rtlCol="0">
              <a:spAutoFit/>
            </a:bodyPr>
            <a:lstStyle/>
            <a:p>
              <a:r>
                <a:rPr lang="en-US" dirty="0"/>
                <a:t>BOP</a:t>
              </a:r>
            </a:p>
          </p:txBody>
        </p:sp>
        <p:sp>
          <p:nvSpPr>
            <p:cNvPr id="15" name="Rectangle 14">
              <a:extLst>
                <a:ext uri="{FF2B5EF4-FFF2-40B4-BE49-F238E27FC236}">
                  <a16:creationId xmlns:a16="http://schemas.microsoft.com/office/drawing/2014/main" id="{04A76060-D744-3F6A-3844-E308049891FC}"/>
                </a:ext>
              </a:extLst>
            </p:cNvPr>
            <p:cNvSpPr/>
            <p:nvPr/>
          </p:nvSpPr>
          <p:spPr>
            <a:xfrm>
              <a:off x="4059837"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4497ACC-F24B-4367-374E-3F13BF9049E0}"/>
                </a:ext>
              </a:extLst>
            </p:cNvPr>
            <p:cNvSpPr/>
            <p:nvPr/>
          </p:nvSpPr>
          <p:spPr>
            <a:xfrm>
              <a:off x="4500259"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CBA1A81-B4EA-66C1-E3DE-B2BB6F1BEA49}"/>
                </a:ext>
              </a:extLst>
            </p:cNvPr>
            <p:cNvSpPr/>
            <p:nvPr/>
          </p:nvSpPr>
          <p:spPr>
            <a:xfrm>
              <a:off x="4940681"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Rectangle 17">
              <a:extLst>
                <a:ext uri="{FF2B5EF4-FFF2-40B4-BE49-F238E27FC236}">
                  <a16:creationId xmlns:a16="http://schemas.microsoft.com/office/drawing/2014/main" id="{D5F35E3D-AC89-3258-0BF7-6574798BBEBB}"/>
                </a:ext>
              </a:extLst>
            </p:cNvPr>
            <p:cNvSpPr/>
            <p:nvPr/>
          </p:nvSpPr>
          <p:spPr>
            <a:xfrm>
              <a:off x="5385435"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9DC1700-C18E-831E-D0D7-478E79612A1B}"/>
                </a:ext>
              </a:extLst>
            </p:cNvPr>
            <p:cNvSpPr/>
            <p:nvPr/>
          </p:nvSpPr>
          <p:spPr>
            <a:xfrm>
              <a:off x="5833581" y="5956185"/>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9F085BA-4078-68DA-90D0-8B307A49B0C8}"/>
                </a:ext>
              </a:extLst>
            </p:cNvPr>
            <p:cNvSpPr/>
            <p:nvPr/>
          </p:nvSpPr>
          <p:spPr>
            <a:xfrm>
              <a:off x="6274003" y="5956185"/>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FE92681-575A-489F-2F4A-9D13846F72B1}"/>
                </a:ext>
              </a:extLst>
            </p:cNvPr>
            <p:cNvSpPr/>
            <p:nvPr/>
          </p:nvSpPr>
          <p:spPr>
            <a:xfrm>
              <a:off x="6714425" y="5956185"/>
              <a:ext cx="251670" cy="28522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2" name="Rectangle 21">
              <a:extLst>
                <a:ext uri="{FF2B5EF4-FFF2-40B4-BE49-F238E27FC236}">
                  <a16:creationId xmlns:a16="http://schemas.microsoft.com/office/drawing/2014/main" id="{4E51006F-2359-26AF-CA95-A48ACFEC39A7}"/>
                </a:ext>
              </a:extLst>
            </p:cNvPr>
            <p:cNvSpPr/>
            <p:nvPr/>
          </p:nvSpPr>
          <p:spPr>
            <a:xfrm>
              <a:off x="7159179" y="5956185"/>
              <a:ext cx="251670" cy="28522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Brace 22">
              <a:extLst>
                <a:ext uri="{FF2B5EF4-FFF2-40B4-BE49-F238E27FC236}">
                  <a16:creationId xmlns:a16="http://schemas.microsoft.com/office/drawing/2014/main" id="{496BD54D-733E-FAEE-2BCD-14F1F361BFFB}"/>
                </a:ext>
              </a:extLst>
            </p:cNvPr>
            <p:cNvSpPr/>
            <p:nvPr/>
          </p:nvSpPr>
          <p:spPr>
            <a:xfrm rot="16200000">
              <a:off x="5615338" y="4119953"/>
              <a:ext cx="223231" cy="336779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69F67A1D-A672-EF99-3D7A-83994E150971}"/>
                </a:ext>
              </a:extLst>
            </p:cNvPr>
            <p:cNvSpPr txBox="1"/>
            <p:nvPr/>
          </p:nvSpPr>
          <p:spPr>
            <a:xfrm>
              <a:off x="4940681" y="5299655"/>
              <a:ext cx="1978490" cy="369332"/>
            </a:xfrm>
            <a:prstGeom prst="rect">
              <a:avLst/>
            </a:prstGeom>
            <a:noFill/>
          </p:spPr>
          <p:txBody>
            <a:bodyPr wrap="none" rtlCol="0">
              <a:spAutoFit/>
            </a:bodyPr>
            <a:lstStyle/>
            <a:p>
              <a:r>
                <a:rPr lang="en-US" dirty="0"/>
                <a:t>CFP (ranging block)</a:t>
              </a:r>
            </a:p>
          </p:txBody>
        </p:sp>
        <p:sp>
          <p:nvSpPr>
            <p:cNvPr id="25" name="Rectangle 24">
              <a:extLst>
                <a:ext uri="{FF2B5EF4-FFF2-40B4-BE49-F238E27FC236}">
                  <a16:creationId xmlns:a16="http://schemas.microsoft.com/office/drawing/2014/main" id="{926DF32A-4B8E-5BD0-8A2D-BD1998518CAE}"/>
                </a:ext>
              </a:extLst>
            </p:cNvPr>
            <p:cNvSpPr/>
            <p:nvPr/>
          </p:nvSpPr>
          <p:spPr>
            <a:xfrm>
              <a:off x="7591443" y="5956185"/>
              <a:ext cx="2609570" cy="28522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6" name="Right Brace 25">
              <a:extLst>
                <a:ext uri="{FF2B5EF4-FFF2-40B4-BE49-F238E27FC236}">
                  <a16:creationId xmlns:a16="http://schemas.microsoft.com/office/drawing/2014/main" id="{3D6DF733-CD40-5C48-6032-9710A44AB08F}"/>
                </a:ext>
              </a:extLst>
            </p:cNvPr>
            <p:cNvSpPr/>
            <p:nvPr/>
          </p:nvSpPr>
          <p:spPr>
            <a:xfrm rot="16200000">
              <a:off x="8784613" y="4503869"/>
              <a:ext cx="223231" cy="2609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037E6660-93A8-7037-24F0-CFD787041F97}"/>
                </a:ext>
              </a:extLst>
            </p:cNvPr>
            <p:cNvSpPr txBox="1"/>
            <p:nvPr/>
          </p:nvSpPr>
          <p:spPr>
            <a:xfrm>
              <a:off x="8628046" y="5302540"/>
              <a:ext cx="559769" cy="369332"/>
            </a:xfrm>
            <a:prstGeom prst="rect">
              <a:avLst/>
            </a:prstGeom>
            <a:noFill/>
          </p:spPr>
          <p:txBody>
            <a:bodyPr wrap="none" rtlCol="0">
              <a:spAutoFit/>
            </a:bodyPr>
            <a:lstStyle/>
            <a:p>
              <a:r>
                <a:rPr lang="en-US" dirty="0"/>
                <a:t>CAP</a:t>
              </a:r>
            </a:p>
          </p:txBody>
        </p:sp>
        <p:sp>
          <p:nvSpPr>
            <p:cNvPr id="28" name="Right Brace 27">
              <a:extLst>
                <a:ext uri="{FF2B5EF4-FFF2-40B4-BE49-F238E27FC236}">
                  <a16:creationId xmlns:a16="http://schemas.microsoft.com/office/drawing/2014/main" id="{22459060-E309-10A9-4329-CF0EB325C45B}"/>
                </a:ext>
              </a:extLst>
            </p:cNvPr>
            <p:cNvSpPr/>
            <p:nvPr/>
          </p:nvSpPr>
          <p:spPr>
            <a:xfrm rot="5400000">
              <a:off x="5151490" y="6019750"/>
              <a:ext cx="223232" cy="74799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Arrow: Up-Down 28">
              <a:extLst>
                <a:ext uri="{FF2B5EF4-FFF2-40B4-BE49-F238E27FC236}">
                  <a16:creationId xmlns:a16="http://schemas.microsoft.com/office/drawing/2014/main" id="{328D5367-2735-2031-3B98-983D979B21DE}"/>
                </a:ext>
              </a:extLst>
            </p:cNvPr>
            <p:cNvSpPr/>
            <p:nvPr/>
          </p:nvSpPr>
          <p:spPr>
            <a:xfrm>
              <a:off x="5767216" y="3890423"/>
              <a:ext cx="242316" cy="1409232"/>
            </a:xfrm>
            <a:prstGeom prst="up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85B346-3D76-310F-8334-81B50856F57F}"/>
                </a:ext>
              </a:extLst>
            </p:cNvPr>
            <p:cNvSpPr txBox="1"/>
            <p:nvPr/>
          </p:nvSpPr>
          <p:spPr>
            <a:xfrm>
              <a:off x="4729317" y="6445593"/>
              <a:ext cx="3282694" cy="369332"/>
            </a:xfrm>
            <a:prstGeom prst="rect">
              <a:avLst/>
            </a:prstGeom>
            <a:noFill/>
          </p:spPr>
          <p:txBody>
            <a:bodyPr wrap="none" rtlCol="0">
              <a:spAutoFit/>
            </a:bodyPr>
            <a:lstStyle/>
            <a:p>
              <a:r>
                <a:rPr lang="en-US" dirty="0"/>
                <a:t>Ranging round for an anchor pair</a:t>
              </a:r>
            </a:p>
          </p:txBody>
        </p:sp>
      </p:grpSp>
      <p:sp>
        <p:nvSpPr>
          <p:cNvPr id="33" name="TextBox 32">
            <a:extLst>
              <a:ext uri="{FF2B5EF4-FFF2-40B4-BE49-F238E27FC236}">
                <a16:creationId xmlns:a16="http://schemas.microsoft.com/office/drawing/2014/main" id="{7EE3FDC0-0A32-0F43-7465-F914481D3207}"/>
              </a:ext>
            </a:extLst>
          </p:cNvPr>
          <p:cNvSpPr txBox="1"/>
          <p:nvPr/>
        </p:nvSpPr>
        <p:spPr>
          <a:xfrm>
            <a:off x="2323135" y="2462981"/>
            <a:ext cx="520674" cy="215444"/>
          </a:xfrm>
          <a:prstGeom prst="rect">
            <a:avLst/>
          </a:prstGeom>
          <a:solidFill>
            <a:schemeClr val="bg1"/>
          </a:solidFill>
        </p:spPr>
        <p:txBody>
          <a:bodyPr wrap="square" rtlCol="0">
            <a:spAutoFit/>
          </a:bodyPr>
          <a:lstStyle/>
          <a:p>
            <a:endParaRPr lang="en-US" sz="800" dirty="0"/>
          </a:p>
        </p:txBody>
      </p:sp>
      <p:sp>
        <p:nvSpPr>
          <p:cNvPr id="34" name="TextBox 33">
            <a:extLst>
              <a:ext uri="{FF2B5EF4-FFF2-40B4-BE49-F238E27FC236}">
                <a16:creationId xmlns:a16="http://schemas.microsoft.com/office/drawing/2014/main" id="{4161CF4C-BCE8-E59F-76C0-81C727E1B408}"/>
              </a:ext>
            </a:extLst>
          </p:cNvPr>
          <p:cNvSpPr txBox="1"/>
          <p:nvPr/>
        </p:nvSpPr>
        <p:spPr>
          <a:xfrm>
            <a:off x="3748495" y="2483957"/>
            <a:ext cx="520674" cy="215444"/>
          </a:xfrm>
          <a:prstGeom prst="rect">
            <a:avLst/>
          </a:prstGeom>
          <a:solidFill>
            <a:schemeClr val="bg1"/>
          </a:solidFill>
        </p:spPr>
        <p:txBody>
          <a:bodyPr wrap="square" rtlCol="0">
            <a:spAutoFit/>
          </a:bodyPr>
          <a:lstStyle/>
          <a:p>
            <a:endParaRPr lang="en-US" sz="800" dirty="0"/>
          </a:p>
        </p:txBody>
      </p:sp>
      <p:sp>
        <p:nvSpPr>
          <p:cNvPr id="35" name="TextBox 34">
            <a:extLst>
              <a:ext uri="{FF2B5EF4-FFF2-40B4-BE49-F238E27FC236}">
                <a16:creationId xmlns:a16="http://schemas.microsoft.com/office/drawing/2014/main" id="{F6F871BB-9D8B-6A99-27B3-CF9FA4B179CB}"/>
              </a:ext>
            </a:extLst>
          </p:cNvPr>
          <p:cNvSpPr txBox="1"/>
          <p:nvPr/>
        </p:nvSpPr>
        <p:spPr>
          <a:xfrm>
            <a:off x="5746756" y="2482104"/>
            <a:ext cx="520674" cy="215444"/>
          </a:xfrm>
          <a:prstGeom prst="rect">
            <a:avLst/>
          </a:prstGeom>
          <a:solidFill>
            <a:schemeClr val="bg1"/>
          </a:solidFill>
        </p:spPr>
        <p:txBody>
          <a:bodyPr wrap="square" rtlCol="0">
            <a:spAutoFit/>
          </a:bodyPr>
          <a:lstStyle/>
          <a:p>
            <a:endParaRPr lang="en-US" sz="800" dirty="0"/>
          </a:p>
        </p:txBody>
      </p:sp>
    </p:spTree>
    <p:extLst>
      <p:ext uri="{BB962C8B-B14F-4D97-AF65-F5344CB8AC3E}">
        <p14:creationId xmlns:p14="http://schemas.microsoft.com/office/powerpoint/2010/main" val="1647488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586B5-B085-77CF-CE31-B3839A8BA447}"/>
              </a:ext>
            </a:extLst>
          </p:cNvPr>
          <p:cNvSpPr>
            <a:spLocks noGrp="1"/>
          </p:cNvSpPr>
          <p:nvPr>
            <p:ph type="title"/>
          </p:nvPr>
        </p:nvSpPr>
        <p:spPr/>
        <p:txBody>
          <a:bodyPr/>
          <a:lstStyle/>
          <a:p>
            <a:r>
              <a:rPr lang="en-US" sz="3200" dirty="0" err="1"/>
              <a:t>Superframe</a:t>
            </a:r>
            <a:r>
              <a:rPr lang="en-US" sz="3200" dirty="0"/>
              <a:t> Structure for Supporting [5-8]</a:t>
            </a:r>
          </a:p>
        </p:txBody>
      </p:sp>
      <p:sp>
        <p:nvSpPr>
          <p:cNvPr id="3" name="Content Placeholder 2">
            <a:extLst>
              <a:ext uri="{FF2B5EF4-FFF2-40B4-BE49-F238E27FC236}">
                <a16:creationId xmlns:a16="http://schemas.microsoft.com/office/drawing/2014/main" id="{F4F80C70-4BE9-B718-0B83-E49852E76F9B}"/>
              </a:ext>
            </a:extLst>
          </p:cNvPr>
          <p:cNvSpPr>
            <a:spLocks noGrp="1"/>
          </p:cNvSpPr>
          <p:nvPr>
            <p:ph idx="1"/>
          </p:nvPr>
        </p:nvSpPr>
        <p:spPr>
          <a:xfrm>
            <a:off x="685800" y="1981200"/>
            <a:ext cx="7772400" cy="1323512"/>
          </a:xfrm>
        </p:spPr>
        <p:txBody>
          <a:bodyPr>
            <a:normAutofit fontScale="47500" lnSpcReduction="20000"/>
          </a:bodyPr>
          <a:lstStyle/>
          <a:p>
            <a:r>
              <a:rPr lang="en-US" dirty="0"/>
              <a:t>The </a:t>
            </a:r>
            <a:r>
              <a:rPr lang="en-US" dirty="0" err="1"/>
              <a:t>superframe</a:t>
            </a:r>
            <a:r>
              <a:rPr lang="en-US" dirty="0"/>
              <a:t> structure becomes a single ranging block</a:t>
            </a:r>
          </a:p>
          <a:p>
            <a:pPr lvl="1"/>
            <a:r>
              <a:rPr lang="en-US" dirty="0"/>
              <a:t>BOP = 0</a:t>
            </a:r>
          </a:p>
          <a:p>
            <a:pPr lvl="1"/>
            <a:r>
              <a:rPr lang="en-US" dirty="0"/>
              <a:t>Several ranging rounds per block</a:t>
            </a:r>
          </a:p>
          <a:p>
            <a:pPr lvl="1"/>
            <a:r>
              <a:rPr lang="en-US" dirty="0"/>
              <a:t>Each ranging round contains many-2-many merged RCM/INIT slots, optional INIT only slots (BPS), and merged INIT/RSP for DL-TDOA + a period for other ranging schemes</a:t>
            </a:r>
          </a:p>
          <a:p>
            <a:pPr lvl="1"/>
            <a:r>
              <a:rPr lang="en-US" dirty="0"/>
              <a:t>CAP = 0: CAP functionality is in a dedicated CAP part of a ranging round </a:t>
            </a:r>
          </a:p>
        </p:txBody>
      </p:sp>
      <p:sp>
        <p:nvSpPr>
          <p:cNvPr id="4" name="Date Placeholder 3">
            <a:extLst>
              <a:ext uri="{FF2B5EF4-FFF2-40B4-BE49-F238E27FC236}">
                <a16:creationId xmlns:a16="http://schemas.microsoft.com/office/drawing/2014/main" id="{7A72EC97-6439-AC5A-6246-77B95B786784}"/>
              </a:ext>
            </a:extLst>
          </p:cNvPr>
          <p:cNvSpPr>
            <a:spLocks noGrp="1"/>
          </p:cNvSpPr>
          <p:nvPr>
            <p:ph type="dt" sz="half" idx="10"/>
          </p:nvPr>
        </p:nvSpPr>
        <p:spPr/>
        <p:txBody>
          <a:bodyPr/>
          <a:lstStyle/>
          <a:p>
            <a:fld id="{D0175503-BB42-44D5-93FA-A2A87E6B3657}"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2CBD1092-7F42-37C5-41CC-8D9E3DE967BC}"/>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D9B6484A-2E90-75B6-C9D8-6C83D49F1D2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pic>
        <p:nvPicPr>
          <p:cNvPr id="34" name="Picture 33">
            <a:extLst>
              <a:ext uri="{FF2B5EF4-FFF2-40B4-BE49-F238E27FC236}">
                <a16:creationId xmlns:a16="http://schemas.microsoft.com/office/drawing/2014/main" id="{5DD4530A-BBF0-E4FB-21CA-6ACF80785ADD}"/>
              </a:ext>
            </a:extLst>
          </p:cNvPr>
          <p:cNvPicPr>
            <a:picLocks noChangeAspect="1"/>
          </p:cNvPicPr>
          <p:nvPr/>
        </p:nvPicPr>
        <p:blipFill>
          <a:blip r:embed="rId2"/>
          <a:stretch>
            <a:fillRect/>
          </a:stretch>
        </p:blipFill>
        <p:spPr>
          <a:xfrm>
            <a:off x="1537129" y="3307089"/>
            <a:ext cx="4249004" cy="1920390"/>
          </a:xfrm>
          <a:prstGeom prst="rect">
            <a:avLst/>
          </a:prstGeom>
        </p:spPr>
      </p:pic>
      <p:sp>
        <p:nvSpPr>
          <p:cNvPr id="51" name="Arrow: Up-Down 50">
            <a:extLst>
              <a:ext uri="{FF2B5EF4-FFF2-40B4-BE49-F238E27FC236}">
                <a16:creationId xmlns:a16="http://schemas.microsoft.com/office/drawing/2014/main" id="{0F7EBC32-F615-8018-0921-87A34F6677F0}"/>
              </a:ext>
            </a:extLst>
          </p:cNvPr>
          <p:cNvSpPr/>
          <p:nvPr/>
        </p:nvSpPr>
        <p:spPr>
          <a:xfrm rot="18610067">
            <a:off x="4342087" y="4474628"/>
            <a:ext cx="172582" cy="650779"/>
          </a:xfrm>
          <a:prstGeom prst="up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Cross 54">
            <a:extLst>
              <a:ext uri="{FF2B5EF4-FFF2-40B4-BE49-F238E27FC236}">
                <a16:creationId xmlns:a16="http://schemas.microsoft.com/office/drawing/2014/main" id="{98D99AD0-6EED-2F8F-0E04-B280177823EA}"/>
              </a:ext>
            </a:extLst>
          </p:cNvPr>
          <p:cNvSpPr/>
          <p:nvPr/>
        </p:nvSpPr>
        <p:spPr>
          <a:xfrm rot="2544945">
            <a:off x="1808821" y="3450352"/>
            <a:ext cx="253920" cy="257478"/>
          </a:xfrm>
          <a:prstGeom prst="plus">
            <a:avLst>
              <a:gd name="adj" fmla="val 3759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Cross 58">
            <a:extLst>
              <a:ext uri="{FF2B5EF4-FFF2-40B4-BE49-F238E27FC236}">
                <a16:creationId xmlns:a16="http://schemas.microsoft.com/office/drawing/2014/main" id="{F5061D4C-0133-FB9E-3381-728C9E5CDC81}"/>
              </a:ext>
            </a:extLst>
          </p:cNvPr>
          <p:cNvSpPr/>
          <p:nvPr/>
        </p:nvSpPr>
        <p:spPr>
          <a:xfrm rot="2544945">
            <a:off x="4963697" y="3374295"/>
            <a:ext cx="287703" cy="288924"/>
          </a:xfrm>
          <a:prstGeom prst="plus">
            <a:avLst>
              <a:gd name="adj" fmla="val 3759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455F178A-14D9-8DFA-63D2-D646C010A78A}"/>
              </a:ext>
            </a:extLst>
          </p:cNvPr>
          <p:cNvSpPr/>
          <p:nvPr/>
        </p:nvSpPr>
        <p:spPr>
          <a:xfrm>
            <a:off x="2027461" y="3304712"/>
            <a:ext cx="465122" cy="1874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703BC4E-56F5-CD38-CFCA-8463E6E09F23}"/>
              </a:ext>
            </a:extLst>
          </p:cNvPr>
          <p:cNvSpPr/>
          <p:nvPr/>
        </p:nvSpPr>
        <p:spPr>
          <a:xfrm>
            <a:off x="3249208" y="3311282"/>
            <a:ext cx="465122" cy="1874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a:extLst>
              <a:ext uri="{FF2B5EF4-FFF2-40B4-BE49-F238E27FC236}">
                <a16:creationId xmlns:a16="http://schemas.microsoft.com/office/drawing/2014/main" id="{EC0C88D1-D4A9-1B66-D1C3-BB73704FF502}"/>
              </a:ext>
            </a:extLst>
          </p:cNvPr>
          <p:cNvGrpSpPr/>
          <p:nvPr/>
        </p:nvGrpSpPr>
        <p:grpSpPr>
          <a:xfrm>
            <a:off x="2204751" y="5122423"/>
            <a:ext cx="6030641" cy="1387142"/>
            <a:chOff x="3809053" y="4728117"/>
            <a:chExt cx="7925088" cy="2001357"/>
          </a:xfrm>
        </p:grpSpPr>
        <p:sp>
          <p:nvSpPr>
            <p:cNvPr id="64" name="Rectangle 63">
              <a:extLst>
                <a:ext uri="{FF2B5EF4-FFF2-40B4-BE49-F238E27FC236}">
                  <a16:creationId xmlns:a16="http://schemas.microsoft.com/office/drawing/2014/main" id="{BF760F98-2F9E-5997-6E66-5EB7C28C8D80}"/>
                </a:ext>
              </a:extLst>
            </p:cNvPr>
            <p:cNvSpPr/>
            <p:nvPr/>
          </p:nvSpPr>
          <p:spPr>
            <a:xfrm>
              <a:off x="4076615" y="5771627"/>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E4B214FF-6009-3D95-2558-73F8A883CA7E}"/>
                </a:ext>
              </a:extLst>
            </p:cNvPr>
            <p:cNvSpPr/>
            <p:nvPr/>
          </p:nvSpPr>
          <p:spPr>
            <a:xfrm>
              <a:off x="4517037" y="5771627"/>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5940192A-E945-A70C-960C-8DDCEE9E7682}"/>
                </a:ext>
              </a:extLst>
            </p:cNvPr>
            <p:cNvSpPr/>
            <p:nvPr/>
          </p:nvSpPr>
          <p:spPr>
            <a:xfrm>
              <a:off x="4957459" y="5771627"/>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67" name="Rectangle 66">
              <a:extLst>
                <a:ext uri="{FF2B5EF4-FFF2-40B4-BE49-F238E27FC236}">
                  <a16:creationId xmlns:a16="http://schemas.microsoft.com/office/drawing/2014/main" id="{3B34DFB5-9B18-CE15-548E-3320B284C347}"/>
                </a:ext>
              </a:extLst>
            </p:cNvPr>
            <p:cNvSpPr/>
            <p:nvPr/>
          </p:nvSpPr>
          <p:spPr>
            <a:xfrm>
              <a:off x="5402213" y="5771627"/>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3DA6F0C4-921C-EBF6-5A57-32B00BB14E9E}"/>
                </a:ext>
              </a:extLst>
            </p:cNvPr>
            <p:cNvSpPr/>
            <p:nvPr/>
          </p:nvSpPr>
          <p:spPr>
            <a:xfrm>
              <a:off x="5850359" y="5771627"/>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66C77ADC-9C25-5510-CE02-203B994950D2}"/>
                </a:ext>
              </a:extLst>
            </p:cNvPr>
            <p:cNvSpPr/>
            <p:nvPr/>
          </p:nvSpPr>
          <p:spPr>
            <a:xfrm>
              <a:off x="6290781" y="5771627"/>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848A544-7BFE-901D-1996-CC5163C8BD20}"/>
                </a:ext>
              </a:extLst>
            </p:cNvPr>
            <p:cNvSpPr/>
            <p:nvPr/>
          </p:nvSpPr>
          <p:spPr>
            <a:xfrm>
              <a:off x="6731203" y="5771627"/>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1" name="Rectangle 70">
              <a:extLst>
                <a:ext uri="{FF2B5EF4-FFF2-40B4-BE49-F238E27FC236}">
                  <a16:creationId xmlns:a16="http://schemas.microsoft.com/office/drawing/2014/main" id="{AD430FB8-05ED-AD5A-36A0-B8A3BD6F4D4C}"/>
                </a:ext>
              </a:extLst>
            </p:cNvPr>
            <p:cNvSpPr/>
            <p:nvPr/>
          </p:nvSpPr>
          <p:spPr>
            <a:xfrm>
              <a:off x="7175957" y="5771627"/>
              <a:ext cx="251670" cy="28522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Brace 71">
              <a:extLst>
                <a:ext uri="{FF2B5EF4-FFF2-40B4-BE49-F238E27FC236}">
                  <a16:creationId xmlns:a16="http://schemas.microsoft.com/office/drawing/2014/main" id="{6BE12A68-ADC0-5C95-B1B8-4E76A87ADF37}"/>
                </a:ext>
              </a:extLst>
            </p:cNvPr>
            <p:cNvSpPr/>
            <p:nvPr/>
          </p:nvSpPr>
          <p:spPr>
            <a:xfrm rot="16200000">
              <a:off x="4819612" y="4752491"/>
              <a:ext cx="173058" cy="16834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a:extLst>
                <a:ext uri="{FF2B5EF4-FFF2-40B4-BE49-F238E27FC236}">
                  <a16:creationId xmlns:a16="http://schemas.microsoft.com/office/drawing/2014/main" id="{CDE41DA9-48DF-585A-E5F3-E85547D38DB9}"/>
                </a:ext>
              </a:extLst>
            </p:cNvPr>
            <p:cNvSpPr txBox="1"/>
            <p:nvPr/>
          </p:nvSpPr>
          <p:spPr>
            <a:xfrm>
              <a:off x="3809053" y="5079848"/>
              <a:ext cx="2347318" cy="369332"/>
            </a:xfrm>
            <a:prstGeom prst="rect">
              <a:avLst/>
            </a:prstGeom>
            <a:noFill/>
          </p:spPr>
          <p:txBody>
            <a:bodyPr wrap="square" rtlCol="0">
              <a:spAutoFit/>
            </a:bodyPr>
            <a:lstStyle/>
            <a:p>
              <a:r>
                <a:rPr lang="en-US" dirty="0" err="1"/>
                <a:t>xRMC</a:t>
              </a:r>
              <a:r>
                <a:rPr lang="en-US" dirty="0"/>
                <a:t>/INIT/(RSP) slots</a:t>
              </a:r>
            </a:p>
          </p:txBody>
        </p:sp>
        <p:sp>
          <p:nvSpPr>
            <p:cNvPr id="74" name="Rectangle 73">
              <a:extLst>
                <a:ext uri="{FF2B5EF4-FFF2-40B4-BE49-F238E27FC236}">
                  <a16:creationId xmlns:a16="http://schemas.microsoft.com/office/drawing/2014/main" id="{A8E0F376-B461-6328-E25C-71186F25914A}"/>
                </a:ext>
              </a:extLst>
            </p:cNvPr>
            <p:cNvSpPr/>
            <p:nvPr/>
          </p:nvSpPr>
          <p:spPr>
            <a:xfrm>
              <a:off x="9148759" y="5771627"/>
              <a:ext cx="1813530" cy="285226"/>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5" name="Right Brace 74">
              <a:extLst>
                <a:ext uri="{FF2B5EF4-FFF2-40B4-BE49-F238E27FC236}">
                  <a16:creationId xmlns:a16="http://schemas.microsoft.com/office/drawing/2014/main" id="{84A4ECD5-8E16-B54A-5576-F6C791586200}"/>
                </a:ext>
              </a:extLst>
            </p:cNvPr>
            <p:cNvSpPr/>
            <p:nvPr/>
          </p:nvSpPr>
          <p:spPr>
            <a:xfrm rot="16200000">
              <a:off x="9946310" y="4687435"/>
              <a:ext cx="218426" cy="18135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TextBox 75">
              <a:extLst>
                <a:ext uri="{FF2B5EF4-FFF2-40B4-BE49-F238E27FC236}">
                  <a16:creationId xmlns:a16="http://schemas.microsoft.com/office/drawing/2014/main" id="{4891E814-5997-6F2B-0AC1-AAE0098CD8C9}"/>
                </a:ext>
              </a:extLst>
            </p:cNvPr>
            <p:cNvSpPr txBox="1"/>
            <p:nvPr/>
          </p:nvSpPr>
          <p:spPr>
            <a:xfrm>
              <a:off x="8953956" y="5059446"/>
              <a:ext cx="2780185" cy="369332"/>
            </a:xfrm>
            <a:prstGeom prst="rect">
              <a:avLst/>
            </a:prstGeom>
            <a:noFill/>
          </p:spPr>
          <p:txBody>
            <a:bodyPr wrap="none" rtlCol="0">
              <a:spAutoFit/>
            </a:bodyPr>
            <a:lstStyle/>
            <a:p>
              <a:r>
                <a:rPr lang="en-US" dirty="0"/>
                <a:t>RSP/(INIT) (CAP/scheduled)</a:t>
              </a:r>
            </a:p>
          </p:txBody>
        </p:sp>
        <p:sp>
          <p:nvSpPr>
            <p:cNvPr id="77" name="Right Brace 25">
              <a:extLst>
                <a:ext uri="{FF2B5EF4-FFF2-40B4-BE49-F238E27FC236}">
                  <a16:creationId xmlns:a16="http://schemas.microsoft.com/office/drawing/2014/main" id="{0BDC5610-A1A6-C0F3-7A56-8619F159BF73}"/>
                </a:ext>
              </a:extLst>
            </p:cNvPr>
            <p:cNvSpPr/>
            <p:nvPr/>
          </p:nvSpPr>
          <p:spPr>
            <a:xfrm rot="16200000">
              <a:off x="6522424" y="4825702"/>
              <a:ext cx="262616" cy="154779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26">
              <a:extLst>
                <a:ext uri="{FF2B5EF4-FFF2-40B4-BE49-F238E27FC236}">
                  <a16:creationId xmlns:a16="http://schemas.microsoft.com/office/drawing/2014/main" id="{2D5DC645-93C2-1FF2-7DA1-663A331786DE}"/>
                </a:ext>
              </a:extLst>
            </p:cNvPr>
            <p:cNvSpPr txBox="1"/>
            <p:nvPr/>
          </p:nvSpPr>
          <p:spPr>
            <a:xfrm>
              <a:off x="6010539" y="5086975"/>
              <a:ext cx="1935175" cy="369332"/>
            </a:xfrm>
            <a:prstGeom prst="rect">
              <a:avLst/>
            </a:prstGeom>
            <a:noFill/>
          </p:spPr>
          <p:txBody>
            <a:bodyPr wrap="square" rtlCol="0">
              <a:spAutoFit/>
            </a:bodyPr>
            <a:lstStyle/>
            <a:p>
              <a:r>
                <a:rPr lang="en-US" dirty="0" err="1"/>
                <a:t>opt.INIT</a:t>
              </a:r>
              <a:r>
                <a:rPr lang="en-US" dirty="0"/>
                <a:t>(BPS) slots</a:t>
              </a:r>
            </a:p>
          </p:txBody>
        </p:sp>
        <p:sp>
          <p:nvSpPr>
            <p:cNvPr id="79" name="Rectangle 23">
              <a:extLst>
                <a:ext uri="{FF2B5EF4-FFF2-40B4-BE49-F238E27FC236}">
                  <a16:creationId xmlns:a16="http://schemas.microsoft.com/office/drawing/2014/main" id="{5DA87C15-A768-E78F-DA9A-94850AF9F8EB}"/>
                </a:ext>
              </a:extLst>
            </p:cNvPr>
            <p:cNvSpPr/>
            <p:nvPr/>
          </p:nvSpPr>
          <p:spPr>
            <a:xfrm>
              <a:off x="7620711" y="5771627"/>
              <a:ext cx="251670" cy="2852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0" name="Rectangle 23">
              <a:extLst>
                <a:ext uri="{FF2B5EF4-FFF2-40B4-BE49-F238E27FC236}">
                  <a16:creationId xmlns:a16="http://schemas.microsoft.com/office/drawing/2014/main" id="{B0B7E441-57EB-BD68-937E-AD054F7E53BE}"/>
                </a:ext>
              </a:extLst>
            </p:cNvPr>
            <p:cNvSpPr/>
            <p:nvPr/>
          </p:nvSpPr>
          <p:spPr>
            <a:xfrm>
              <a:off x="7961902" y="5771627"/>
              <a:ext cx="251670" cy="2852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1" name="Rectangle 23">
              <a:extLst>
                <a:ext uri="{FF2B5EF4-FFF2-40B4-BE49-F238E27FC236}">
                  <a16:creationId xmlns:a16="http://schemas.microsoft.com/office/drawing/2014/main" id="{5FC703E9-9B6B-555E-2D5A-06132EA5B5C8}"/>
                </a:ext>
              </a:extLst>
            </p:cNvPr>
            <p:cNvSpPr/>
            <p:nvPr/>
          </p:nvSpPr>
          <p:spPr>
            <a:xfrm>
              <a:off x="8356555" y="5771627"/>
              <a:ext cx="251670" cy="2852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2" name="Rectangle 23">
              <a:extLst>
                <a:ext uri="{FF2B5EF4-FFF2-40B4-BE49-F238E27FC236}">
                  <a16:creationId xmlns:a16="http://schemas.microsoft.com/office/drawing/2014/main" id="{DAC8C6CA-04C9-F7A8-DF19-B739838CBE9D}"/>
                </a:ext>
              </a:extLst>
            </p:cNvPr>
            <p:cNvSpPr/>
            <p:nvPr/>
          </p:nvSpPr>
          <p:spPr>
            <a:xfrm>
              <a:off x="8706885" y="5771627"/>
              <a:ext cx="251670" cy="2852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3" name="Right Brace 25">
              <a:extLst>
                <a:ext uri="{FF2B5EF4-FFF2-40B4-BE49-F238E27FC236}">
                  <a16:creationId xmlns:a16="http://schemas.microsoft.com/office/drawing/2014/main" id="{40F62A56-D0CB-C0E5-1C8D-8A47CED8EF11}"/>
                </a:ext>
              </a:extLst>
            </p:cNvPr>
            <p:cNvSpPr/>
            <p:nvPr/>
          </p:nvSpPr>
          <p:spPr>
            <a:xfrm rot="16200000">
              <a:off x="8156886" y="4813063"/>
              <a:ext cx="262616" cy="154779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TextBox 26">
              <a:extLst>
                <a:ext uri="{FF2B5EF4-FFF2-40B4-BE49-F238E27FC236}">
                  <a16:creationId xmlns:a16="http://schemas.microsoft.com/office/drawing/2014/main" id="{85066022-B5AA-379F-9473-D180F0AEC78F}"/>
                </a:ext>
              </a:extLst>
            </p:cNvPr>
            <p:cNvSpPr txBox="1"/>
            <p:nvPr/>
          </p:nvSpPr>
          <p:spPr>
            <a:xfrm>
              <a:off x="7869963" y="5036084"/>
              <a:ext cx="1101223" cy="369332"/>
            </a:xfrm>
            <a:prstGeom prst="rect">
              <a:avLst/>
            </a:prstGeom>
            <a:noFill/>
          </p:spPr>
          <p:txBody>
            <a:bodyPr wrap="square" rtlCol="0">
              <a:spAutoFit/>
            </a:bodyPr>
            <a:lstStyle/>
            <a:p>
              <a:r>
                <a:rPr lang="en-US" dirty="0"/>
                <a:t>INIT/RSP</a:t>
              </a:r>
            </a:p>
          </p:txBody>
        </p:sp>
        <p:sp>
          <p:nvSpPr>
            <p:cNvPr id="85" name="Right Brace 29">
              <a:extLst>
                <a:ext uri="{FF2B5EF4-FFF2-40B4-BE49-F238E27FC236}">
                  <a16:creationId xmlns:a16="http://schemas.microsoft.com/office/drawing/2014/main" id="{74FA06B1-1376-9892-0AF9-8C31360FFA5B}"/>
                </a:ext>
              </a:extLst>
            </p:cNvPr>
            <p:cNvSpPr/>
            <p:nvPr/>
          </p:nvSpPr>
          <p:spPr>
            <a:xfrm rot="16200000" flipH="1">
              <a:off x="6481709" y="3723549"/>
              <a:ext cx="119008" cy="504175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TextBox 26">
              <a:extLst>
                <a:ext uri="{FF2B5EF4-FFF2-40B4-BE49-F238E27FC236}">
                  <a16:creationId xmlns:a16="http://schemas.microsoft.com/office/drawing/2014/main" id="{BE03C49D-E154-D20C-9BCF-66C20A1A120B}"/>
                </a:ext>
              </a:extLst>
            </p:cNvPr>
            <p:cNvSpPr txBox="1"/>
            <p:nvPr/>
          </p:nvSpPr>
          <p:spPr>
            <a:xfrm>
              <a:off x="4086730" y="6360142"/>
              <a:ext cx="4871825" cy="369332"/>
            </a:xfrm>
            <a:prstGeom prst="rect">
              <a:avLst/>
            </a:prstGeom>
            <a:noFill/>
          </p:spPr>
          <p:txBody>
            <a:bodyPr wrap="square" rtlCol="0">
              <a:spAutoFit/>
            </a:bodyPr>
            <a:lstStyle/>
            <a:p>
              <a:r>
                <a:rPr lang="en-US" dirty="0"/>
                <a:t>many-2-many anchor ranging frames for DL-</a:t>
              </a:r>
              <a:r>
                <a:rPr lang="en-US" dirty="0" err="1"/>
                <a:t>TDoA</a:t>
              </a:r>
              <a:endParaRPr lang="en-US" dirty="0"/>
            </a:p>
          </p:txBody>
        </p:sp>
        <p:sp>
          <p:nvSpPr>
            <p:cNvPr id="89" name="Right Brace 25">
              <a:extLst>
                <a:ext uri="{FF2B5EF4-FFF2-40B4-BE49-F238E27FC236}">
                  <a16:creationId xmlns:a16="http://schemas.microsoft.com/office/drawing/2014/main" id="{2E2ACFFC-7F89-5ECF-87D5-3F3C3E73D27C}"/>
                </a:ext>
              </a:extLst>
            </p:cNvPr>
            <p:cNvSpPr/>
            <p:nvPr/>
          </p:nvSpPr>
          <p:spPr>
            <a:xfrm rot="16200000">
              <a:off x="7329576" y="1485271"/>
              <a:ext cx="389868" cy="6875559"/>
            </a:xfrm>
            <a:prstGeom prst="rightBrace">
              <a:avLst/>
            </a:prstGeom>
            <a:solidFill>
              <a:schemeClr val="bg1"/>
            </a:solidFill>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1" name="TextBox 90">
            <a:extLst>
              <a:ext uri="{FF2B5EF4-FFF2-40B4-BE49-F238E27FC236}">
                <a16:creationId xmlns:a16="http://schemas.microsoft.com/office/drawing/2014/main" id="{A71443B3-8566-1D08-CE86-EA47E252B1F3}"/>
              </a:ext>
            </a:extLst>
          </p:cNvPr>
          <p:cNvSpPr txBox="1"/>
          <p:nvPr/>
        </p:nvSpPr>
        <p:spPr>
          <a:xfrm>
            <a:off x="4819113" y="4840327"/>
            <a:ext cx="1104790" cy="276999"/>
          </a:xfrm>
          <a:prstGeom prst="rect">
            <a:avLst/>
          </a:prstGeom>
          <a:noFill/>
        </p:spPr>
        <p:txBody>
          <a:bodyPr wrap="none" rtlCol="0">
            <a:spAutoFit/>
          </a:bodyPr>
          <a:lstStyle/>
          <a:p>
            <a:r>
              <a:rPr lang="en-US" dirty="0"/>
              <a:t>Ranging round</a:t>
            </a:r>
          </a:p>
        </p:txBody>
      </p:sp>
    </p:spTree>
    <p:extLst>
      <p:ext uri="{BB962C8B-B14F-4D97-AF65-F5344CB8AC3E}">
        <p14:creationId xmlns:p14="http://schemas.microsoft.com/office/powerpoint/2010/main" val="90782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423EB-8831-40B5-AC5B-445AAAF6F97D}"/>
              </a:ext>
            </a:extLst>
          </p:cNvPr>
          <p:cNvSpPr>
            <a:spLocks noGrp="1"/>
          </p:cNvSpPr>
          <p:nvPr>
            <p:ph type="title"/>
          </p:nvPr>
        </p:nvSpPr>
        <p:spPr/>
        <p:txBody>
          <a:bodyPr/>
          <a:lstStyle/>
          <a:p>
            <a:r>
              <a:rPr lang="en-US" sz="2800" dirty="0" err="1"/>
              <a:t>Superframe</a:t>
            </a:r>
            <a:r>
              <a:rPr lang="en-US" sz="2800" dirty="0"/>
              <a:t> Structure for Supporting </a:t>
            </a:r>
            <a:r>
              <a:rPr lang="en-US" sz="2800" dirty="0" err="1"/>
              <a:t>FiRa</a:t>
            </a:r>
            <a:r>
              <a:rPr lang="en-US" sz="2800" dirty="0"/>
              <a:t> Scheme</a:t>
            </a:r>
          </a:p>
        </p:txBody>
      </p:sp>
      <p:sp>
        <p:nvSpPr>
          <p:cNvPr id="3" name="Content Placeholder 2">
            <a:extLst>
              <a:ext uri="{FF2B5EF4-FFF2-40B4-BE49-F238E27FC236}">
                <a16:creationId xmlns:a16="http://schemas.microsoft.com/office/drawing/2014/main" id="{64557F22-7590-0FD6-471C-7780CF8244BC}"/>
              </a:ext>
            </a:extLst>
          </p:cNvPr>
          <p:cNvSpPr>
            <a:spLocks noGrp="1"/>
          </p:cNvSpPr>
          <p:nvPr>
            <p:ph idx="1"/>
          </p:nvPr>
        </p:nvSpPr>
        <p:spPr>
          <a:xfrm>
            <a:off x="685800" y="1788957"/>
            <a:ext cx="7772400" cy="1424019"/>
          </a:xfrm>
        </p:spPr>
        <p:txBody>
          <a:bodyPr>
            <a:normAutofit fontScale="40000" lnSpcReduction="20000"/>
          </a:bodyPr>
          <a:lstStyle/>
          <a:p>
            <a:r>
              <a:rPr lang="en-US" dirty="0"/>
              <a:t>M&gt;=2: each ranging round has more than one slots - for anchor clusters</a:t>
            </a:r>
          </a:p>
          <a:p>
            <a:r>
              <a:rPr lang="en-US" dirty="0"/>
              <a:t>Either SS-TWR-like or DS-TWR-like ranging (as defined in </a:t>
            </a:r>
            <a:r>
              <a:rPr lang="en-US" dirty="0" err="1"/>
              <a:t>FiRa</a:t>
            </a:r>
            <a:r>
              <a:rPr lang="en-US" dirty="0"/>
              <a:t>) can be supported in each ranging round</a:t>
            </a:r>
          </a:p>
          <a:p>
            <a:r>
              <a:rPr lang="en-US" dirty="0"/>
              <a:t>BOP and CAP are optional</a:t>
            </a:r>
          </a:p>
          <a:p>
            <a:r>
              <a:rPr lang="en-US" dirty="0"/>
              <a:t>RCM (per round) may be merged with the ranging (initiation) message</a:t>
            </a:r>
          </a:p>
          <a:p>
            <a:r>
              <a:rPr lang="en-US" dirty="0"/>
              <a:t>To support clusters with different sizes, ranging block/round in 802.15.4z might be extended according to [12]</a:t>
            </a:r>
          </a:p>
        </p:txBody>
      </p:sp>
      <p:sp>
        <p:nvSpPr>
          <p:cNvPr id="4" name="Date Placeholder 3">
            <a:extLst>
              <a:ext uri="{FF2B5EF4-FFF2-40B4-BE49-F238E27FC236}">
                <a16:creationId xmlns:a16="http://schemas.microsoft.com/office/drawing/2014/main" id="{CC7B9ED7-AE97-39A7-1E3C-8381B5CA1339}"/>
              </a:ext>
            </a:extLst>
          </p:cNvPr>
          <p:cNvSpPr>
            <a:spLocks noGrp="1"/>
          </p:cNvSpPr>
          <p:nvPr>
            <p:ph type="dt" sz="half" idx="10"/>
          </p:nvPr>
        </p:nvSpPr>
        <p:spPr/>
        <p:txBody>
          <a:bodyPr/>
          <a:lstStyle/>
          <a:p>
            <a:fld id="{840F1A0D-D7E2-4F4C-9F76-643CDDA42046}" type="datetime1">
              <a:rPr lang="en-US" altLang="en-US" smtClean="0"/>
              <a:t>7/11/2022</a:t>
            </a:fld>
            <a:endParaRPr lang="en-US" altLang="en-US"/>
          </a:p>
        </p:txBody>
      </p:sp>
      <p:sp>
        <p:nvSpPr>
          <p:cNvPr id="5" name="Footer Placeholder 4">
            <a:extLst>
              <a:ext uri="{FF2B5EF4-FFF2-40B4-BE49-F238E27FC236}">
                <a16:creationId xmlns:a16="http://schemas.microsoft.com/office/drawing/2014/main" id="{F0A4A6A2-2DE6-BD03-9D5B-ADACFEBDB824}"/>
              </a:ext>
            </a:extLst>
          </p:cNvPr>
          <p:cNvSpPr>
            <a:spLocks noGrp="1"/>
          </p:cNvSpPr>
          <p:nvPr>
            <p:ph type="ftr" sz="quarter" idx="11"/>
          </p:nvPr>
        </p:nvSpPr>
        <p:spPr/>
        <p:txBody>
          <a:bodyPr/>
          <a:lstStyle/>
          <a:p>
            <a:r>
              <a:rPr lang="de-DE" altLang="en-US"/>
              <a:t>Z. Ye, Y. Ma, J.-M. Andre, S. Zeisberg, P. Corbalán </a:t>
            </a:r>
            <a:endParaRPr lang="en-US" altLang="en-US"/>
          </a:p>
        </p:txBody>
      </p:sp>
      <p:sp>
        <p:nvSpPr>
          <p:cNvPr id="6" name="Slide Number Placeholder 5">
            <a:extLst>
              <a:ext uri="{FF2B5EF4-FFF2-40B4-BE49-F238E27FC236}">
                <a16:creationId xmlns:a16="http://schemas.microsoft.com/office/drawing/2014/main" id="{9D78B074-CDB7-589B-B508-32F53014BD9D}"/>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a:p>
        </p:txBody>
      </p:sp>
      <p:grpSp>
        <p:nvGrpSpPr>
          <p:cNvPr id="7" name="Group 6">
            <a:extLst>
              <a:ext uri="{FF2B5EF4-FFF2-40B4-BE49-F238E27FC236}">
                <a16:creationId xmlns:a16="http://schemas.microsoft.com/office/drawing/2014/main" id="{BF4429AC-2DE0-D93A-96FA-9486B7543D09}"/>
              </a:ext>
            </a:extLst>
          </p:cNvPr>
          <p:cNvGrpSpPr/>
          <p:nvPr/>
        </p:nvGrpSpPr>
        <p:grpSpPr>
          <a:xfrm>
            <a:off x="1945804" y="3273039"/>
            <a:ext cx="5328592" cy="3202374"/>
            <a:chOff x="2213407" y="2159797"/>
            <a:chExt cx="7987607" cy="4727855"/>
          </a:xfrm>
        </p:grpSpPr>
        <p:pic>
          <p:nvPicPr>
            <p:cNvPr id="8" name="Picture 7">
              <a:extLst>
                <a:ext uri="{FF2B5EF4-FFF2-40B4-BE49-F238E27FC236}">
                  <a16:creationId xmlns:a16="http://schemas.microsoft.com/office/drawing/2014/main" id="{4A4D272A-80AF-C565-4E41-22EA6EDC1488}"/>
                </a:ext>
              </a:extLst>
            </p:cNvPr>
            <p:cNvPicPr>
              <a:picLocks noChangeAspect="1"/>
            </p:cNvPicPr>
            <p:nvPr/>
          </p:nvPicPr>
          <p:blipFill>
            <a:blip r:embed="rId2"/>
            <a:stretch>
              <a:fillRect/>
            </a:stretch>
          </p:blipFill>
          <p:spPr>
            <a:xfrm>
              <a:off x="2213407" y="2159797"/>
              <a:ext cx="5957887" cy="3152812"/>
            </a:xfrm>
            <a:prstGeom prst="rect">
              <a:avLst/>
            </a:prstGeom>
          </p:spPr>
        </p:pic>
        <p:sp>
          <p:nvSpPr>
            <p:cNvPr id="9" name="Rectangle 8">
              <a:extLst>
                <a:ext uri="{FF2B5EF4-FFF2-40B4-BE49-F238E27FC236}">
                  <a16:creationId xmlns:a16="http://schemas.microsoft.com/office/drawing/2014/main" id="{2B960C35-BDBF-6AB5-F4F8-4B2B1CE5D484}"/>
                </a:ext>
              </a:extLst>
            </p:cNvPr>
            <p:cNvSpPr/>
            <p:nvPr/>
          </p:nvSpPr>
          <p:spPr>
            <a:xfrm>
              <a:off x="2246417"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DB7DC5E-EBAD-1D90-E88F-460552AABE86}"/>
                </a:ext>
              </a:extLst>
            </p:cNvPr>
            <p:cNvSpPr/>
            <p:nvPr/>
          </p:nvSpPr>
          <p:spPr>
            <a:xfrm>
              <a:off x="2686839"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3285A6-8F5A-574D-8E57-E27D50B04011}"/>
                </a:ext>
              </a:extLst>
            </p:cNvPr>
            <p:cNvSpPr/>
            <p:nvPr/>
          </p:nvSpPr>
          <p:spPr>
            <a:xfrm>
              <a:off x="3127261"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2" name="Rectangle 11">
              <a:extLst>
                <a:ext uri="{FF2B5EF4-FFF2-40B4-BE49-F238E27FC236}">
                  <a16:creationId xmlns:a16="http://schemas.microsoft.com/office/drawing/2014/main" id="{86062713-F0BA-7B45-207A-331192BB6495}"/>
                </a:ext>
              </a:extLst>
            </p:cNvPr>
            <p:cNvSpPr/>
            <p:nvPr/>
          </p:nvSpPr>
          <p:spPr>
            <a:xfrm>
              <a:off x="3572015" y="5956185"/>
              <a:ext cx="251670" cy="28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Brace 12">
              <a:extLst>
                <a:ext uri="{FF2B5EF4-FFF2-40B4-BE49-F238E27FC236}">
                  <a16:creationId xmlns:a16="http://schemas.microsoft.com/office/drawing/2014/main" id="{57705E04-5F6E-914F-DCB1-9B87AAAF6B2C}"/>
                </a:ext>
              </a:extLst>
            </p:cNvPr>
            <p:cNvSpPr/>
            <p:nvPr/>
          </p:nvSpPr>
          <p:spPr>
            <a:xfrm rot="16200000">
              <a:off x="2915048" y="5006827"/>
              <a:ext cx="223231" cy="159404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F0639B22-094A-2FD7-EDFD-2F63E5A92B87}"/>
                </a:ext>
              </a:extLst>
            </p:cNvPr>
            <p:cNvSpPr txBox="1"/>
            <p:nvPr/>
          </p:nvSpPr>
          <p:spPr>
            <a:xfrm>
              <a:off x="2498087" y="5335854"/>
              <a:ext cx="1554208" cy="369332"/>
            </a:xfrm>
            <a:prstGeom prst="rect">
              <a:avLst/>
            </a:prstGeom>
            <a:noFill/>
          </p:spPr>
          <p:txBody>
            <a:bodyPr wrap="none" rtlCol="0">
              <a:spAutoFit/>
            </a:bodyPr>
            <a:lstStyle/>
            <a:p>
              <a:r>
                <a:rPr lang="en-US" dirty="0"/>
                <a:t>BOP (optional)</a:t>
              </a:r>
            </a:p>
          </p:txBody>
        </p:sp>
        <p:sp>
          <p:nvSpPr>
            <p:cNvPr id="15" name="Rectangle 14">
              <a:extLst>
                <a:ext uri="{FF2B5EF4-FFF2-40B4-BE49-F238E27FC236}">
                  <a16:creationId xmlns:a16="http://schemas.microsoft.com/office/drawing/2014/main" id="{63F82C11-8E3E-331D-A1DB-3622129CC318}"/>
                </a:ext>
              </a:extLst>
            </p:cNvPr>
            <p:cNvSpPr/>
            <p:nvPr/>
          </p:nvSpPr>
          <p:spPr>
            <a:xfrm>
              <a:off x="4059837"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11DE262-2E9B-FF29-F9F4-6B8440782F82}"/>
                </a:ext>
              </a:extLst>
            </p:cNvPr>
            <p:cNvSpPr/>
            <p:nvPr/>
          </p:nvSpPr>
          <p:spPr>
            <a:xfrm>
              <a:off x="4500259"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CDD8B69-B451-E2B0-AC3D-F61F58195575}"/>
                </a:ext>
              </a:extLst>
            </p:cNvPr>
            <p:cNvSpPr/>
            <p:nvPr/>
          </p:nvSpPr>
          <p:spPr>
            <a:xfrm>
              <a:off x="4940681"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Rectangle 17">
              <a:extLst>
                <a:ext uri="{FF2B5EF4-FFF2-40B4-BE49-F238E27FC236}">
                  <a16:creationId xmlns:a16="http://schemas.microsoft.com/office/drawing/2014/main" id="{562AD53B-D597-4673-4E4A-D6EBD2626BB8}"/>
                </a:ext>
              </a:extLst>
            </p:cNvPr>
            <p:cNvSpPr/>
            <p:nvPr/>
          </p:nvSpPr>
          <p:spPr>
            <a:xfrm>
              <a:off x="5385435" y="5956185"/>
              <a:ext cx="251670" cy="28522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6516E0B-EA34-7083-B6E3-FCB2666A3C11}"/>
                </a:ext>
              </a:extLst>
            </p:cNvPr>
            <p:cNvSpPr/>
            <p:nvPr/>
          </p:nvSpPr>
          <p:spPr>
            <a:xfrm>
              <a:off x="5833581"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2BE06E7-8A1C-2F51-B193-C86AE9899173}"/>
                </a:ext>
              </a:extLst>
            </p:cNvPr>
            <p:cNvSpPr/>
            <p:nvPr/>
          </p:nvSpPr>
          <p:spPr>
            <a:xfrm>
              <a:off x="6274003"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234440F-526C-CAF0-09B9-9BEC637984DA}"/>
                </a:ext>
              </a:extLst>
            </p:cNvPr>
            <p:cNvSpPr/>
            <p:nvPr/>
          </p:nvSpPr>
          <p:spPr>
            <a:xfrm>
              <a:off x="6714425"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2" name="Rectangle 21">
              <a:extLst>
                <a:ext uri="{FF2B5EF4-FFF2-40B4-BE49-F238E27FC236}">
                  <a16:creationId xmlns:a16="http://schemas.microsoft.com/office/drawing/2014/main" id="{93B4986B-AB49-1857-4561-4669119FFD92}"/>
                </a:ext>
              </a:extLst>
            </p:cNvPr>
            <p:cNvSpPr/>
            <p:nvPr/>
          </p:nvSpPr>
          <p:spPr>
            <a:xfrm>
              <a:off x="7159179" y="5956185"/>
              <a:ext cx="251670" cy="2852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Brace 22">
              <a:extLst>
                <a:ext uri="{FF2B5EF4-FFF2-40B4-BE49-F238E27FC236}">
                  <a16:creationId xmlns:a16="http://schemas.microsoft.com/office/drawing/2014/main" id="{E38B7F4A-4ACF-293C-4932-3E55801FC7B7}"/>
                </a:ext>
              </a:extLst>
            </p:cNvPr>
            <p:cNvSpPr/>
            <p:nvPr/>
          </p:nvSpPr>
          <p:spPr>
            <a:xfrm rot="16200000">
              <a:off x="5615338" y="4119953"/>
              <a:ext cx="223231" cy="336779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5EA71B83-2D9A-9B1E-FFF0-0A5A58C38536}"/>
                </a:ext>
              </a:extLst>
            </p:cNvPr>
            <p:cNvSpPr txBox="1"/>
            <p:nvPr/>
          </p:nvSpPr>
          <p:spPr>
            <a:xfrm>
              <a:off x="4940681" y="5299655"/>
              <a:ext cx="1978490" cy="369332"/>
            </a:xfrm>
            <a:prstGeom prst="rect">
              <a:avLst/>
            </a:prstGeom>
            <a:noFill/>
          </p:spPr>
          <p:txBody>
            <a:bodyPr wrap="none" rtlCol="0">
              <a:spAutoFit/>
            </a:bodyPr>
            <a:lstStyle/>
            <a:p>
              <a:r>
                <a:rPr lang="en-US" dirty="0"/>
                <a:t>CFP (ranging block)</a:t>
              </a:r>
            </a:p>
          </p:txBody>
        </p:sp>
        <p:sp>
          <p:nvSpPr>
            <p:cNvPr id="25" name="Rectangle 24">
              <a:extLst>
                <a:ext uri="{FF2B5EF4-FFF2-40B4-BE49-F238E27FC236}">
                  <a16:creationId xmlns:a16="http://schemas.microsoft.com/office/drawing/2014/main" id="{6BE65F72-44A7-EA91-B74C-B8B379BD6B5E}"/>
                </a:ext>
              </a:extLst>
            </p:cNvPr>
            <p:cNvSpPr/>
            <p:nvPr/>
          </p:nvSpPr>
          <p:spPr>
            <a:xfrm>
              <a:off x="7591443" y="5956185"/>
              <a:ext cx="2609570" cy="28522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6" name="Right Brace 25">
              <a:extLst>
                <a:ext uri="{FF2B5EF4-FFF2-40B4-BE49-F238E27FC236}">
                  <a16:creationId xmlns:a16="http://schemas.microsoft.com/office/drawing/2014/main" id="{9C41564D-9BD9-0F26-BCE2-2DC6EFB9EE62}"/>
                </a:ext>
              </a:extLst>
            </p:cNvPr>
            <p:cNvSpPr/>
            <p:nvPr/>
          </p:nvSpPr>
          <p:spPr>
            <a:xfrm rot="16200000">
              <a:off x="8784613" y="4503869"/>
              <a:ext cx="223231" cy="2609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66EF527A-5D6E-22CC-5CD5-5657D1AD34F7}"/>
                </a:ext>
              </a:extLst>
            </p:cNvPr>
            <p:cNvSpPr txBox="1"/>
            <p:nvPr/>
          </p:nvSpPr>
          <p:spPr>
            <a:xfrm>
              <a:off x="8247904" y="5286489"/>
              <a:ext cx="1685982" cy="408950"/>
            </a:xfrm>
            <a:prstGeom prst="rect">
              <a:avLst/>
            </a:prstGeom>
            <a:noFill/>
          </p:spPr>
          <p:txBody>
            <a:bodyPr wrap="none" rtlCol="0">
              <a:spAutoFit/>
            </a:bodyPr>
            <a:lstStyle/>
            <a:p>
              <a:r>
                <a:rPr lang="en-US" dirty="0"/>
                <a:t>CAP (optional)</a:t>
              </a:r>
            </a:p>
          </p:txBody>
        </p:sp>
        <p:sp>
          <p:nvSpPr>
            <p:cNvPr id="28" name="Right Brace 27">
              <a:extLst>
                <a:ext uri="{FF2B5EF4-FFF2-40B4-BE49-F238E27FC236}">
                  <a16:creationId xmlns:a16="http://schemas.microsoft.com/office/drawing/2014/main" id="{A607D0DB-F6C3-943C-B409-05FEF000FA20}"/>
                </a:ext>
              </a:extLst>
            </p:cNvPr>
            <p:cNvSpPr/>
            <p:nvPr/>
          </p:nvSpPr>
          <p:spPr>
            <a:xfrm rot="5400000">
              <a:off x="6477416" y="5584888"/>
              <a:ext cx="223232" cy="16436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Arrow: Up-Down 28">
              <a:extLst>
                <a:ext uri="{FF2B5EF4-FFF2-40B4-BE49-F238E27FC236}">
                  <a16:creationId xmlns:a16="http://schemas.microsoft.com/office/drawing/2014/main" id="{DB31FC8E-C613-D94A-8F89-8ABEE535A71F}"/>
                </a:ext>
              </a:extLst>
            </p:cNvPr>
            <p:cNvSpPr/>
            <p:nvPr/>
          </p:nvSpPr>
          <p:spPr>
            <a:xfrm>
              <a:off x="5767216" y="4169327"/>
              <a:ext cx="242316" cy="1130327"/>
            </a:xfrm>
            <a:prstGeom prst="up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82AA9075-CFD4-EB17-A7A0-AE7EF1EC7247}"/>
                </a:ext>
              </a:extLst>
            </p:cNvPr>
            <p:cNvSpPr txBox="1"/>
            <p:nvPr/>
          </p:nvSpPr>
          <p:spPr>
            <a:xfrm>
              <a:off x="5192350" y="6518320"/>
              <a:ext cx="3519746" cy="369332"/>
            </a:xfrm>
            <a:prstGeom prst="rect">
              <a:avLst/>
            </a:prstGeom>
            <a:noFill/>
          </p:spPr>
          <p:txBody>
            <a:bodyPr wrap="none" rtlCol="0">
              <a:spAutoFit/>
            </a:bodyPr>
            <a:lstStyle/>
            <a:p>
              <a:r>
                <a:rPr lang="en-US" dirty="0"/>
                <a:t>ranging round for an anchor cluster</a:t>
              </a:r>
            </a:p>
          </p:txBody>
        </p:sp>
      </p:grpSp>
      <p:sp>
        <p:nvSpPr>
          <p:cNvPr id="31" name="TextBox 30">
            <a:extLst>
              <a:ext uri="{FF2B5EF4-FFF2-40B4-BE49-F238E27FC236}">
                <a16:creationId xmlns:a16="http://schemas.microsoft.com/office/drawing/2014/main" id="{67F94210-4C74-49EC-0F8F-A82B4D1DF8CC}"/>
              </a:ext>
            </a:extLst>
          </p:cNvPr>
          <p:cNvSpPr txBox="1"/>
          <p:nvPr/>
        </p:nvSpPr>
        <p:spPr>
          <a:xfrm>
            <a:off x="2385458" y="3263419"/>
            <a:ext cx="458350" cy="215444"/>
          </a:xfrm>
          <a:prstGeom prst="rect">
            <a:avLst/>
          </a:prstGeom>
          <a:solidFill>
            <a:schemeClr val="bg1"/>
          </a:solidFill>
        </p:spPr>
        <p:txBody>
          <a:bodyPr wrap="square" rtlCol="0">
            <a:spAutoFit/>
          </a:bodyPr>
          <a:lstStyle/>
          <a:p>
            <a:endParaRPr lang="en-US" sz="800" dirty="0"/>
          </a:p>
        </p:txBody>
      </p:sp>
      <p:sp>
        <p:nvSpPr>
          <p:cNvPr id="32" name="TextBox 31">
            <a:extLst>
              <a:ext uri="{FF2B5EF4-FFF2-40B4-BE49-F238E27FC236}">
                <a16:creationId xmlns:a16="http://schemas.microsoft.com/office/drawing/2014/main" id="{9F089AC4-7910-B24A-1977-133D3F732FF8}"/>
              </a:ext>
            </a:extLst>
          </p:cNvPr>
          <p:cNvSpPr txBox="1"/>
          <p:nvPr/>
        </p:nvSpPr>
        <p:spPr>
          <a:xfrm>
            <a:off x="3533484" y="3263419"/>
            <a:ext cx="520674" cy="215444"/>
          </a:xfrm>
          <a:prstGeom prst="rect">
            <a:avLst/>
          </a:prstGeom>
          <a:solidFill>
            <a:schemeClr val="bg1"/>
          </a:solidFill>
        </p:spPr>
        <p:txBody>
          <a:bodyPr wrap="square" rtlCol="0">
            <a:spAutoFit/>
          </a:bodyPr>
          <a:lstStyle/>
          <a:p>
            <a:endParaRPr lang="en-US" sz="800" dirty="0"/>
          </a:p>
        </p:txBody>
      </p:sp>
      <p:sp>
        <p:nvSpPr>
          <p:cNvPr id="33" name="TextBox 32">
            <a:extLst>
              <a:ext uri="{FF2B5EF4-FFF2-40B4-BE49-F238E27FC236}">
                <a16:creationId xmlns:a16="http://schemas.microsoft.com/office/drawing/2014/main" id="{57DD9A8B-6DB1-1A91-A845-DB27FD077491}"/>
              </a:ext>
            </a:extLst>
          </p:cNvPr>
          <p:cNvSpPr txBox="1"/>
          <p:nvPr/>
        </p:nvSpPr>
        <p:spPr>
          <a:xfrm>
            <a:off x="5116358" y="3263419"/>
            <a:ext cx="520674" cy="215444"/>
          </a:xfrm>
          <a:prstGeom prst="rect">
            <a:avLst/>
          </a:prstGeom>
          <a:solidFill>
            <a:schemeClr val="bg1"/>
          </a:solidFill>
        </p:spPr>
        <p:txBody>
          <a:bodyPr wrap="square" rtlCol="0">
            <a:spAutoFit/>
          </a:bodyPr>
          <a:lstStyle/>
          <a:p>
            <a:endParaRPr lang="en-US" sz="800" dirty="0"/>
          </a:p>
        </p:txBody>
      </p:sp>
    </p:spTree>
    <p:extLst>
      <p:ext uri="{BB962C8B-B14F-4D97-AF65-F5344CB8AC3E}">
        <p14:creationId xmlns:p14="http://schemas.microsoft.com/office/powerpoint/2010/main" val="194978720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490f968-b344-421b-a836-a31367804cc0">
      <Terms xmlns="http://schemas.microsoft.com/office/infopath/2007/PartnerControls"/>
    </lcf76f155ced4ddcb4097134ff3c332f>
    <TaxCatchAll xmlns="2f9d2407-3c65-47ee-bb8d-85c78441b03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62A61E39439B4BB62E77F23B6A215F" ma:contentTypeVersion="16" ma:contentTypeDescription="Create a new document." ma:contentTypeScope="" ma:versionID="58882b017a3884d0928ec67c2c32d431">
  <xsd:schema xmlns:xsd="http://www.w3.org/2001/XMLSchema" xmlns:xs="http://www.w3.org/2001/XMLSchema" xmlns:p="http://schemas.microsoft.com/office/2006/metadata/properties" xmlns:ns2="7490f968-b344-421b-a836-a31367804cc0" xmlns:ns3="2f9d2407-3c65-47ee-bb8d-85c78441b03f" targetNamespace="http://schemas.microsoft.com/office/2006/metadata/properties" ma:root="true" ma:fieldsID="4f71bf3e20ca1e0eabbd44f041942632" ns2:_="" ns3:_="">
    <xsd:import namespace="7490f968-b344-421b-a836-a31367804cc0"/>
    <xsd:import namespace="2f9d2407-3c65-47ee-bb8d-85c78441b0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90f968-b344-421b-a836-a31367804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802eb7-7f0e-4e8e-973d-ad0d014ab03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f9d2407-3c65-47ee-bb8d-85c78441b03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ce8ecc-f013-4c97-8941-e3a8a18b8d22}" ma:internalName="TaxCatchAll" ma:showField="CatchAllData" ma:web="2f9d2407-3c65-47ee-bb8d-85c78441b0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FB3AE3-AB45-415A-81B5-566C37A01BAD}">
  <ds:schemaRefs>
    <ds:schemaRef ds:uri="http://purl.org/dc/elements/1.1/"/>
    <ds:schemaRef ds:uri="http://purl.org/dc/terms/"/>
    <ds:schemaRef ds:uri="2f9d2407-3c65-47ee-bb8d-85c78441b03f"/>
    <ds:schemaRef ds:uri="http://schemas.microsoft.com/office/2006/documentManagement/types"/>
    <ds:schemaRef ds:uri="http://www.w3.org/XML/1998/namespace"/>
    <ds:schemaRef ds:uri="http://schemas.microsoft.com/office/2006/metadata/properties"/>
    <ds:schemaRef ds:uri="7490f968-b344-421b-a836-a31367804cc0"/>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B25100B2-7B49-41AD-84CB-7A27ACC038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90f968-b344-421b-a836-a31367804cc0"/>
    <ds:schemaRef ds:uri="2f9d2407-3c65-47ee-bb8d-85c78441b0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8F079F-7542-4A73-81FF-9E019C1168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1612</Words>
  <Application>Microsoft Office PowerPoint</Application>
  <PresentationFormat>On-screen Show (4:3)</PresentationFormat>
  <Paragraphs>145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IEEE-P802_15</vt:lpstr>
      <vt:lpstr>PowerPoint Presentation</vt:lpstr>
      <vt:lpstr>PowerPoint Presentation</vt:lpstr>
      <vt:lpstr>Recap: Existing Work</vt:lpstr>
      <vt:lpstr>What has been discussed or worked on</vt:lpstr>
      <vt:lpstr>Using a superframe to unify different location service designs </vt:lpstr>
      <vt:lpstr>A Superframe Structure</vt:lpstr>
      <vt:lpstr>Superframe Structure for Supporting [2-4]</vt:lpstr>
      <vt:lpstr>Superframe Structure for Supporting [5-8]</vt:lpstr>
      <vt:lpstr>Superframe Structure for Supporting FiRa Scheme</vt:lpstr>
      <vt:lpstr>Superframe Structure for Other Examples</vt:lpstr>
      <vt:lpstr>Conclusion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2022-07-12T00:17:42Z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0x0101006962A61E39439B4BB62E77F23B6A215F</vt:lpwstr>
  </property>
  <property fmtid="{D5CDD505-2E9C-101B-9397-08002B2CF9AE}" pid="3" name="MediaServiceImageTags">
    <vt:lpwstr/>
  </property>
</Properties>
</file>