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0" r:id="rId4"/>
    <p:sldId id="276" r:id="rId5"/>
    <p:sldId id="297" r:id="rId6"/>
    <p:sldId id="298" r:id="rId7"/>
    <p:sldId id="301" r:id="rId8"/>
    <p:sldId id="302" r:id="rId9"/>
    <p:sldId id="300" r:id="rId10"/>
    <p:sldId id="30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2618" autoAdjust="0"/>
  </p:normalViewPr>
  <p:slideViewPr>
    <p:cSldViewPr>
      <p:cViewPr varScale="1">
        <p:scale>
          <a:sx n="59" d="100"/>
          <a:sy n="59" d="100"/>
        </p:scale>
        <p:origin x="1612"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7273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2483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58731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94096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23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956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NBA follow-up</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July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NICT, Samsung</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a:t>
            </a:r>
            <a:r>
              <a:rPr lang="en-US" altLang="en-US" b="1" dirty="0">
                <a:solidFill>
                  <a:schemeClr val="tx1"/>
                </a:solidFill>
              </a:rPr>
              <a:t>383-00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80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ja-JP" sz="1600" dirty="0">
                <a:solidFill>
                  <a:schemeClr val="tx2"/>
                </a:solidFill>
              </a:rPr>
              <a:t>NB-assisted UWB channel access follow-up</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July</a:t>
            </a:r>
            <a:r>
              <a:rPr lang="ja-JP" altLang="en-US" sz="1600" dirty="0">
                <a:solidFill>
                  <a:schemeClr val="tx2"/>
                </a:solidFill>
              </a:rPr>
              <a:t> </a:t>
            </a:r>
            <a:r>
              <a:rPr lang="en-US" altLang="ja-JP" sz="1600" dirty="0">
                <a:solidFill>
                  <a:schemeClr val="tx2"/>
                </a:solidFill>
              </a:rPr>
              <a:t>11</a:t>
            </a:r>
            <a:r>
              <a:rPr lang="en-US" altLang="en-US" sz="1600" dirty="0">
                <a:solidFill>
                  <a:schemeClr val="tx2"/>
                </a:solidFill>
              </a:rPr>
              <a:t>, 2022	</a:t>
            </a:r>
          </a:p>
          <a:p>
            <a:r>
              <a:rPr lang="en-US" altLang="en-US" sz="1600" b="1" dirty="0">
                <a:solidFill>
                  <a:schemeClr val="tx2"/>
                </a:solidFill>
              </a:rPr>
              <a:t>Source:</a:t>
            </a:r>
            <a:r>
              <a:rPr lang="en-US" altLang="en-US" sz="1600" dirty="0">
                <a:solidFill>
                  <a:schemeClr val="tx2"/>
                </a:solidFill>
              </a:rPr>
              <a:t> Huan-Bang Li, Takeshi Matsumura (NICT, Japan), </a:t>
            </a:r>
            <a:r>
              <a:rPr lang="en-US" altLang="ja-JP" sz="1800" kern="50" dirty="0">
                <a:solidFill>
                  <a:srgbClr val="000000"/>
                </a:solidFill>
                <a:effectLst/>
                <a:latin typeface="Times New Roman" panose="02020603050405020304" pitchFamily="18" charset="0"/>
                <a:ea typeface="Times New Roman" panose="02020603050405020304" pitchFamily="18" charset="0"/>
              </a:rPr>
              <a:t>Mingyu Lee (Samsung)</a:t>
            </a:r>
            <a:r>
              <a:rPr lang="en-US" altLang="en-US" sz="1600" dirty="0">
                <a:solidFill>
                  <a:schemeClr val="tx2"/>
                </a:solidFill>
              </a:rPr>
              <a:t>.</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 </a:t>
            </a:r>
            <a:r>
              <a:rPr lang="en-US" altLang="ja-JP" sz="1600" u="sng" dirty="0">
                <a:effectLst/>
                <a:latin typeface="+mj-lt"/>
                <a:ea typeface="ＭＳ Ｐゴシック" panose="020B0600070205080204" pitchFamily="50" charset="-128"/>
              </a:rPr>
              <a:t>mg0218.lee@samsung.com </a:t>
            </a:r>
            <a:endParaRPr lang="en-US" altLang="en-US" sz="1600" dirty="0">
              <a:latin typeface="+mj-lt"/>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Clarify some concerns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Some Concerns (continue)</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266700" y="1600200"/>
            <a:ext cx="8458200" cy="3123932"/>
          </a:xfrm>
          <a:prstGeom prst="rect">
            <a:avLst/>
          </a:prstGeom>
          <a:noFill/>
        </p:spPr>
        <p:txBody>
          <a:bodyPr wrap="square">
            <a:spAutoFit/>
          </a:bodyPr>
          <a:lstStyle/>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How to select and use narrow bands?</a:t>
            </a:r>
            <a:endParaRPr lang="en-US" altLang="ja-JP" sz="1800" dirty="0">
              <a:latin typeface="+mj-lt"/>
              <a:ea typeface="ＭＳ Ｐゴシック" panose="020B0600070205080204" pitchFamily="50" charset="-128"/>
              <a:cs typeface="ＭＳ Ｐゴシック" panose="020B0600070205080204" pitchFamily="50" charset="-128"/>
            </a:endParaRP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It is desired to use globally available frequency bands. </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Coexistence between NB and other existed radios are necessary. </a:t>
            </a:r>
          </a:p>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Times New Roman" panose="02020603050405020304" pitchFamily="18" charset="0"/>
              </a:rPr>
              <a:t>Do other existed radios stop UWB?</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Times New Roman" panose="02020603050405020304" pitchFamily="18" charset="0"/>
              </a:rPr>
              <a:t>To avoid UWB being stopped by other radios, NB should be of distinct features to differentiate from other radios.</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Times New Roman" panose="02020603050405020304" pitchFamily="18" charset="0"/>
              </a:rPr>
              <a:t>To avoid </a:t>
            </a:r>
            <a:r>
              <a:rPr lang="en-US" altLang="ja-JP" sz="1800" dirty="0">
                <a:latin typeface="+mj-lt"/>
                <a:ea typeface="ＭＳ Ｐゴシック" panose="020B0600070205080204" pitchFamily="50" charset="-128"/>
                <a:cs typeface="Times New Roman" panose="02020603050405020304" pitchFamily="18" charset="0"/>
              </a:rPr>
              <a:t>NB being stopped by other radios, NB needs to be operated with condition that are of less regulatory restrictions. </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Times New Roman" panose="02020603050405020304" pitchFamily="18" charset="0"/>
              </a:rPr>
              <a:t>Otherwise, coexistence measures need to be taken (see 22-0261-00)</a:t>
            </a:r>
            <a:endParaRPr lang="en-US" altLang="ja-JP" sz="1800" dirty="0">
              <a:latin typeface="+mj-lt"/>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78825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956604225"/>
              </p:ext>
            </p:extLst>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92338" y="2133600"/>
            <a:ext cx="5503862" cy="2971800"/>
          </a:xfrm>
          <a:ln/>
        </p:spPr>
        <p:txBody>
          <a:bodyPr/>
          <a:lstStyle/>
          <a:p>
            <a:pPr>
              <a:lnSpc>
                <a:spcPct val="110000"/>
              </a:lnSpc>
              <a:spcBef>
                <a:spcPts val="1500"/>
              </a:spcBef>
              <a:buFont typeface="+mj-lt"/>
              <a:buAutoNum type="arabicPeriod"/>
            </a:pPr>
            <a:r>
              <a:rPr lang="en-US" sz="2400" dirty="0">
                <a:latin typeface="+mj-lt"/>
              </a:rPr>
              <a:t>Motivations</a:t>
            </a:r>
          </a:p>
          <a:p>
            <a:pPr>
              <a:lnSpc>
                <a:spcPct val="110000"/>
              </a:lnSpc>
              <a:spcBef>
                <a:spcPts val="1500"/>
              </a:spcBef>
              <a:buFont typeface="+mj-lt"/>
              <a:buAutoNum type="arabicPeriod"/>
            </a:pPr>
            <a:r>
              <a:rPr lang="en-US" altLang="en-US" sz="2400" dirty="0">
                <a:solidFill>
                  <a:schemeClr val="tx2"/>
                </a:solidFill>
                <a:latin typeface="+mj-lt"/>
              </a:rPr>
              <a:t>Example of operation</a:t>
            </a:r>
            <a:endParaRPr lang="en-US" altLang="en-US" sz="2400" dirty="0">
              <a:latin typeface="+mj-lt"/>
            </a:endParaRPr>
          </a:p>
          <a:p>
            <a:pPr>
              <a:lnSpc>
                <a:spcPct val="110000"/>
              </a:lnSpc>
              <a:spcBef>
                <a:spcPts val="1500"/>
              </a:spcBef>
              <a:buFont typeface="+mj-lt"/>
              <a:buAutoNum type="arabicPeriod"/>
            </a:pPr>
            <a:r>
              <a:rPr lang="en-US" sz="2400" dirty="0">
                <a:latin typeface="+mj-lt"/>
              </a:rPr>
              <a:t>Pros and cons</a:t>
            </a:r>
          </a:p>
          <a:p>
            <a:pPr>
              <a:lnSpc>
                <a:spcPct val="110000"/>
              </a:lnSpc>
              <a:spcBef>
                <a:spcPts val="1500"/>
              </a:spcBef>
              <a:buFont typeface="+mj-lt"/>
              <a:buAutoNum type="arabicPeriod"/>
            </a:pPr>
            <a:r>
              <a:rPr lang="en-US" sz="2400" dirty="0">
                <a:latin typeface="+mj-lt"/>
              </a:rPr>
              <a:t>Address some concerns</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Motivations</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8153400" cy="4724400"/>
          </a:xfrm>
        </p:spPr>
        <p:txBody>
          <a:bodyPr/>
          <a:lstStyle/>
          <a:p>
            <a:pPr>
              <a:spcBef>
                <a:spcPts val="600"/>
              </a:spcBef>
              <a:spcAft>
                <a:spcPts val="0"/>
              </a:spcAft>
            </a:pPr>
            <a:r>
              <a:rPr lang="en-US" altLang="ja-JP" sz="1800" dirty="0">
                <a:latin typeface="Times New Roman" panose="02020603050405020304" pitchFamily="18" charset="0"/>
                <a:cs typeface="Times New Roman" panose="02020603050405020304" pitchFamily="18" charset="0"/>
              </a:rPr>
              <a:t>In TG 15.4ab, various applications and use cases are proposed and they can be classified into several categories such as,</a:t>
            </a:r>
          </a:p>
          <a:p>
            <a:pPr marL="0" indent="0">
              <a:spcBef>
                <a:spcPts val="0"/>
              </a:spcBef>
              <a:spcAft>
                <a:spcPts val="1200"/>
              </a:spcAft>
              <a:buNone/>
            </a:pPr>
            <a:r>
              <a:rPr lang="en-US" altLang="ja-JP" sz="1800" dirty="0">
                <a:latin typeface="Times New Roman" panose="02020603050405020304" pitchFamily="18" charset="0"/>
                <a:cs typeface="Times New Roman" panose="02020603050405020304" pitchFamily="18" charset="0"/>
              </a:rPr>
              <a:t>      (See 15-22-0315-01-04ab and 15-22-0316-01-04ab)</a:t>
            </a:r>
          </a:p>
          <a:p>
            <a:pPr marL="0" indent="0">
              <a:spcBef>
                <a:spcPts val="0"/>
              </a:spcBef>
              <a:spcAft>
                <a:spcPts val="432"/>
              </a:spcAft>
              <a:buNone/>
            </a:pPr>
            <a:r>
              <a:rPr lang="en-US" altLang="ja-JP" sz="1800" b="0" i="1" u="none" strike="noStrike" baseline="0" dirty="0">
                <a:latin typeface="Times New Roman" panose="02020603050405020304" pitchFamily="18" charset="0"/>
                <a:cs typeface="Times New Roman" panose="02020603050405020304" pitchFamily="18" charset="0"/>
              </a:rPr>
              <a:t>	- </a:t>
            </a:r>
            <a:r>
              <a:rPr lang="en-US" altLang="ja-JP" sz="1800" i="1" dirty="0">
                <a:latin typeface="Times New Roman" panose="02020603050405020304" pitchFamily="18" charset="0"/>
                <a:cs typeface="Times New Roman" panose="02020603050405020304" pitchFamily="18" charset="0"/>
              </a:rPr>
              <a:t>TWR (TOA, AOA)</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spcBef>
                <a:spcPts val="432"/>
              </a:spcBef>
              <a:buNone/>
            </a:pPr>
            <a:r>
              <a:rPr lang="en-US" altLang="ja-JP" sz="1800" i="1" dirty="0">
                <a:latin typeface="Times New Roman" panose="02020603050405020304" pitchFamily="18" charset="0"/>
                <a:cs typeface="Times New Roman" panose="02020603050405020304" pitchFamily="18" charset="0"/>
              </a:rPr>
              <a:t>	-  Data Communication Enhancement</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Sensing</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	</a:t>
            </a:r>
          </a:p>
          <a:p>
            <a:pPr>
              <a:spcBef>
                <a:spcPts val="1200"/>
              </a:spcBef>
              <a:spcAft>
                <a:spcPts val="1200"/>
              </a:spcAft>
            </a:pPr>
            <a:r>
              <a:rPr lang="en-US" altLang="ja-JP" sz="1800" dirty="0">
                <a:latin typeface="Times New Roman" panose="02020603050405020304" pitchFamily="18" charset="0"/>
                <a:cs typeface="Times New Roman" panose="02020603050405020304" pitchFamily="18" charset="0"/>
              </a:rPr>
              <a:t>Six CCA modes are specified in IEEE 802.15.4-2020. However, coexistence between different UWB schemes are challenging for some reasons, e.g.,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 CCA of sensing energy or carrier may be verry difficult because of the</a:t>
            </a:r>
          </a:p>
          <a:p>
            <a:pPr marL="0" indent="0" algn="l">
              <a:spcBef>
                <a:spcPts val="0"/>
              </a:spcBef>
              <a:spcAft>
                <a:spcPts val="1200"/>
              </a:spcAft>
              <a:buNone/>
            </a:pPr>
            <a:r>
              <a:rPr lang="en-US" altLang="ja-JP" sz="1800" i="1" dirty="0">
                <a:latin typeface="Times New Roman" panose="02020603050405020304" pitchFamily="18" charset="0"/>
                <a:cs typeface="Times New Roman" panose="02020603050405020304" pitchFamily="18" charset="0"/>
              </a:rPr>
              <a:t>                 </a:t>
            </a:r>
            <a:r>
              <a:rPr lang="en-US" altLang="ja-JP" sz="1800" b="0" i="1" u="none" strike="noStrike" baseline="0" dirty="0">
                <a:latin typeface="Times New Roman" panose="02020603050405020304" pitchFamily="18" charset="0"/>
                <a:cs typeface="Times New Roman" panose="02020603050405020304" pitchFamily="18" charset="0"/>
              </a:rPr>
              <a:t> inherent extremely low PSD and noise-like property of UWB.</a:t>
            </a:r>
            <a:r>
              <a:rPr lang="en-US" altLang="ja-JP" sz="1800" i="1" dirty="0">
                <a:latin typeface="Times New Roman" panose="02020603050405020304" pitchFamily="18" charset="0"/>
                <a:cs typeface="Times New Roman" panose="02020603050405020304" pitchFamily="18" charset="0"/>
              </a:rPr>
              <a:t> </a:t>
            </a:r>
            <a:endParaRPr lang="en-US" altLang="ja-JP" sz="1800" b="0" u="none" strike="noStrike" baseline="0" dirty="0">
              <a:latin typeface="Times New Roman" panose="02020603050405020304" pitchFamily="18" charset="0"/>
              <a:cs typeface="Times New Roman" panose="02020603050405020304" pitchFamily="18" charset="0"/>
            </a:endParaRPr>
          </a:p>
          <a:p>
            <a:pPr marL="0" indent="0" algn="l">
              <a:buNone/>
            </a:pPr>
            <a:r>
              <a:rPr lang="en-US" altLang="ja-JP" sz="1800" i="1" dirty="0">
                <a:latin typeface="Times New Roman" panose="02020603050405020304" pitchFamily="18" charset="0"/>
                <a:cs typeface="Times New Roman" panose="02020603050405020304" pitchFamily="18" charset="0"/>
              </a:rPr>
              <a:t>	- CCA of sensing preamble of UWB frames may require a UWB device to </a:t>
            </a:r>
          </a:p>
          <a:p>
            <a:pPr marL="0" indent="0" algn="l">
              <a:spcBef>
                <a:spcPts val="0"/>
              </a:spcBef>
              <a:buNone/>
            </a:pPr>
            <a:r>
              <a:rPr lang="en-US" altLang="ja-JP" sz="1800" i="1" dirty="0">
                <a:latin typeface="Times New Roman" panose="02020603050405020304" pitchFamily="18" charset="0"/>
                <a:cs typeface="Times New Roman" panose="02020603050405020304" pitchFamily="18" charset="0"/>
              </a:rPr>
              <a:t>                   sense multiple preambles if different UWB schemes exist in surroundings, </a:t>
            </a:r>
          </a:p>
          <a:p>
            <a:pPr marL="0" indent="0" algn="l">
              <a:spcBef>
                <a:spcPts val="0"/>
              </a:spcBef>
              <a:buNone/>
            </a:pPr>
            <a:r>
              <a:rPr lang="en-US" altLang="ja-JP" sz="1800" i="1" dirty="0">
                <a:latin typeface="Times New Roman" panose="02020603050405020304" pitchFamily="18" charset="0"/>
                <a:cs typeface="Times New Roman" panose="02020603050405020304" pitchFamily="18" charset="0"/>
              </a:rPr>
              <a:t>                   that greatly increase complexity or sensing time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Motivations - continue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600200"/>
            <a:ext cx="8305800" cy="4724400"/>
          </a:xfrm>
        </p:spPr>
        <p:txBody>
          <a:bodyPr/>
          <a:lstStyle/>
          <a:p>
            <a:pPr>
              <a:spcBef>
                <a:spcPts val="600"/>
              </a:spcBef>
              <a:spcAft>
                <a:spcPts val="0"/>
              </a:spcAft>
            </a:pPr>
            <a:r>
              <a:rPr lang="en-US" altLang="ja-JP" sz="1800" dirty="0">
                <a:latin typeface="Times New Roman" panose="02020603050405020304" pitchFamily="18" charset="0"/>
                <a:cs typeface="Times New Roman" panose="02020603050405020304" pitchFamily="18" charset="0"/>
              </a:rPr>
              <a:t>UWB-only medium access methods</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 C</a:t>
            </a:r>
            <a:r>
              <a:rPr lang="en-US" altLang="ja-JP" sz="1800" i="1" dirty="0">
                <a:latin typeface="Times New Roman" panose="02020603050405020304" pitchFamily="18" charset="0"/>
                <a:cs typeface="Times New Roman" panose="02020603050405020304" pitchFamily="18" charset="0"/>
              </a:rPr>
              <a:t>oordinated TDMA (e.g</a:t>
            </a:r>
            <a:r>
              <a:rPr lang="en-US" altLang="ja-JP" sz="1800" i="1" dirty="0">
                <a:latin typeface="+mj-lt"/>
                <a:cs typeface="Times New Roman" panose="02020603050405020304" pitchFamily="18" charset="0"/>
              </a:rPr>
              <a:t>. </a:t>
            </a:r>
            <a:r>
              <a:rPr lang="en-US" altLang="ja-JP" sz="1800" i="1" dirty="0">
                <a:latin typeface="+mj-lt"/>
              </a:rPr>
              <a:t>DL-</a:t>
            </a:r>
            <a:r>
              <a:rPr lang="en-US" altLang="ja-JP" sz="1800" i="1" dirty="0" err="1">
                <a:latin typeface="+mj-lt"/>
              </a:rPr>
              <a:t>TDoA</a:t>
            </a:r>
            <a:r>
              <a:rPr lang="en-US" altLang="ja-JP" sz="1800" i="1" dirty="0">
                <a:latin typeface="+mj-lt"/>
              </a:rPr>
              <a:t> and multi-static sensing </a:t>
            </a:r>
            <a:r>
              <a:rPr lang="en-US" altLang="ja-JP" sz="1800" i="1" dirty="0">
                <a:latin typeface="Times New Roman" panose="02020603050405020304" pitchFamily="18" charset="0"/>
                <a:cs typeface="Times New Roman" panose="02020603050405020304" pitchFamily="18" charset="0"/>
              </a:rPr>
              <a:t>)</a:t>
            </a:r>
            <a:endParaRPr lang="en-US" altLang="ja-JP" sz="1800" b="0" u="none" strike="noStrike" baseline="0" dirty="0">
              <a:latin typeface="Times New Roman" panose="02020603050405020304" pitchFamily="18" charset="0"/>
              <a:cs typeface="Times New Roman" panose="02020603050405020304" pitchFamily="18" charset="0"/>
            </a:endParaRPr>
          </a:p>
          <a:p>
            <a:pPr marL="0" indent="0" algn="l">
              <a:buNone/>
            </a:pPr>
            <a:r>
              <a:rPr lang="en-US" altLang="ja-JP" sz="1800" i="1" dirty="0">
                <a:latin typeface="Times New Roman" panose="02020603050405020304" pitchFamily="18" charset="0"/>
                <a:cs typeface="Times New Roman" panose="02020603050405020304" pitchFamily="18" charset="0"/>
              </a:rPr>
              <a:t>	- Modifying current CCA modes to facilitate UWB</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Taking advantage of preamble codes</a:t>
            </a:r>
            <a:r>
              <a:rPr lang="en-US" altLang="ja-JP" sz="1800" b="0" u="none" strike="noStrike" baseline="0" dirty="0">
                <a:latin typeface="Times New Roman" panose="02020603050405020304" pitchFamily="18" charset="0"/>
                <a:cs typeface="Times New Roman" panose="02020603050405020304" pitchFamily="18" charset="0"/>
              </a:rPr>
              <a:t>.</a:t>
            </a:r>
          </a:p>
          <a:p>
            <a:pPr marL="0" indent="0" algn="l">
              <a:buNone/>
            </a:pPr>
            <a:r>
              <a:rPr lang="en-US" altLang="ja-JP" sz="1800" i="1" dirty="0">
                <a:latin typeface="Times New Roman" panose="02020603050405020304" pitchFamily="18" charset="0"/>
                <a:cs typeface="Times New Roman" panose="02020603050405020304" pitchFamily="18" charset="0"/>
              </a:rPr>
              <a:t>	- PRF domain multiple access</a:t>
            </a:r>
          </a:p>
          <a:p>
            <a:pPr marL="0" indent="0" algn="l">
              <a:spcBef>
                <a:spcPts val="1800"/>
              </a:spcBef>
              <a:buNone/>
            </a:pPr>
            <a:r>
              <a:rPr lang="en-US" altLang="ja-JP" sz="1800" b="0" i="1" u="none" strike="noStrike" baseline="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Each method has pros and cons, but none of them solves difficulties of CCA </a:t>
            </a:r>
          </a:p>
          <a:p>
            <a:pPr marL="0" indent="0" algn="l">
              <a:spcBef>
                <a:spcPts val="0"/>
              </a:spcBef>
              <a:buNone/>
            </a:pPr>
            <a:r>
              <a:rPr lang="en-US" altLang="ja-JP" sz="1800" dirty="0">
                <a:latin typeface="Times New Roman" panose="02020603050405020304" pitchFamily="18" charset="0"/>
                <a:cs typeface="Times New Roman" panose="02020603050405020304" pitchFamily="18" charset="0"/>
              </a:rPr>
              <a:t>       addressed in the previous slide.</a:t>
            </a:r>
            <a:endParaRPr lang="en-US" altLang="ja-JP" sz="1800" b="0" i="1" u="none" strike="noStrike" baseline="0" dirty="0">
              <a:latin typeface="Times New Roman" panose="02020603050405020304" pitchFamily="18" charset="0"/>
              <a:cs typeface="Times New Roman" panose="02020603050405020304" pitchFamily="18" charset="0"/>
            </a:endParaRPr>
          </a:p>
          <a:p>
            <a:pPr marL="0" indent="0" algn="l">
              <a:spcBef>
                <a:spcPts val="600"/>
              </a:spcBef>
              <a:buNone/>
            </a:pPr>
            <a:r>
              <a:rPr lang="en-US" altLang="ja-JP" sz="1800" dirty="0">
                <a:latin typeface="Times New Roman" panose="02020603050405020304" pitchFamily="18" charset="0"/>
                <a:cs typeface="Times New Roman" panose="02020603050405020304" pitchFamily="18" charset="0"/>
              </a:rPr>
              <a:t>	</a:t>
            </a:r>
          </a:p>
          <a:p>
            <a:pPr>
              <a:spcBef>
                <a:spcPts val="2400"/>
              </a:spcBef>
              <a:spcAft>
                <a:spcPts val="1200"/>
              </a:spcAft>
            </a:pPr>
            <a:r>
              <a:rPr lang="en-US" altLang="ja-JP" sz="1800" dirty="0">
                <a:latin typeface="Times New Roman" panose="02020603050405020304" pitchFamily="18" charset="0"/>
                <a:cs typeface="Times New Roman" panose="02020603050405020304" pitchFamily="18" charset="0"/>
              </a:rPr>
              <a:t>As alternative, NB radio assisted CCA can solve the problem(</a:t>
            </a:r>
            <a:r>
              <a:rPr lang="en-US" altLang="ja-JP" sz="1800" kern="100" dirty="0">
                <a:solidFill>
                  <a:srgbClr val="000000"/>
                </a:solidFill>
                <a:effectLst/>
                <a:latin typeface="+mj-lt"/>
                <a:ea typeface="游ゴシック" panose="020B0400000000000000" pitchFamily="50" charset="-128"/>
              </a:rPr>
              <a:t>15-22-0275-00-04ab</a:t>
            </a:r>
            <a:r>
              <a:rPr lang="en-US" altLang="ja-JP" sz="1800" dirty="0">
                <a:latin typeface="+mj-lt"/>
                <a:cs typeface="Times New Roman" panose="02020603050405020304" pitchFamily="18" charset="0"/>
              </a:rPr>
              <a:t>)</a:t>
            </a:r>
            <a:r>
              <a:rPr lang="en-US" altLang="ja-JP" sz="1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 CCA is performed at NB channel </a:t>
            </a:r>
            <a:r>
              <a:rPr lang="en-US" altLang="ja-JP" sz="1800" i="1" dirty="0">
                <a:latin typeface="Times New Roman" panose="02020603050405020304" pitchFamily="18" charset="0"/>
                <a:cs typeface="Times New Roman" panose="02020603050405020304" pitchFamily="18" charset="0"/>
              </a:rPr>
              <a:t>where UWB occupancy information is </a:t>
            </a:r>
          </a:p>
          <a:p>
            <a:pPr marL="0" indent="0" algn="l">
              <a:spcBef>
                <a:spcPts val="0"/>
              </a:spcBef>
              <a:buNone/>
            </a:pPr>
            <a:r>
              <a:rPr lang="en-US" altLang="ja-JP" sz="1800" i="1" dirty="0">
                <a:latin typeface="Times New Roman" panose="02020603050405020304" pitchFamily="18" charset="0"/>
                <a:cs typeface="Times New Roman" panose="02020603050405020304" pitchFamily="18" charset="0"/>
              </a:rPr>
              <a:t>                   broadcasted using NB radio.</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a:t>
            </a:r>
            <a:endParaRPr lang="en-US" altLang="ja-JP" sz="1800" b="0" u="none" strike="sngStrike" baseline="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82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Example Illustration of Operation</a:t>
            </a:r>
            <a:endParaRPr lang="en-US" altLang="en-US" sz="3200" dirty="0"/>
          </a:p>
        </p:txBody>
      </p:sp>
      <p:sp>
        <p:nvSpPr>
          <p:cNvPr id="7" name="テキスト ボックス 6">
            <a:extLst>
              <a:ext uri="{FF2B5EF4-FFF2-40B4-BE49-F238E27FC236}">
                <a16:creationId xmlns:a16="http://schemas.microsoft.com/office/drawing/2014/main" id="{687B853E-025F-4804-9D46-C60CAEA2E33F}"/>
              </a:ext>
            </a:extLst>
          </p:cNvPr>
          <p:cNvSpPr txBox="1"/>
          <p:nvPr/>
        </p:nvSpPr>
        <p:spPr>
          <a:xfrm>
            <a:off x="1943100" y="5829082"/>
            <a:ext cx="6210300" cy="646331"/>
          </a:xfrm>
          <a:prstGeom prst="rect">
            <a:avLst/>
          </a:prstGeom>
          <a:noFill/>
        </p:spPr>
        <p:txBody>
          <a:bodyPr wrap="square">
            <a:spAutoFit/>
          </a:bodyPr>
          <a:lstStyle/>
          <a:p>
            <a:r>
              <a:rPr lang="en-US" altLang="ja-JP" sz="1800" dirty="0">
                <a:solidFill>
                  <a:srgbClr val="0070C0"/>
                </a:solidFill>
                <a:cs typeface="Times New Roman" panose="02020603050405020304" pitchFamily="18" charset="0"/>
              </a:rPr>
              <a:t>Transmission of NB radio and UWB </a:t>
            </a:r>
            <a:r>
              <a:rPr lang="en-US" altLang="ja-JP" sz="1800" dirty="0">
                <a:solidFill>
                  <a:srgbClr val="0070C0"/>
                </a:solidFill>
                <a:effectLst/>
                <a:latin typeface="Times New Roman" panose="02020603050405020304" pitchFamily="18" charset="0"/>
                <a:ea typeface="ＭＳ 明朝" panose="02020609040205080304" pitchFamily="17" charset="-128"/>
              </a:rPr>
              <a:t>are time deterministic. </a:t>
            </a:r>
          </a:p>
          <a:p>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600" dirty="0">
                <a:solidFill>
                  <a:srgbClr val="0070C0"/>
                </a:solidFill>
                <a:ea typeface="ＭＳ 明朝" panose="02020609040205080304" pitchFamily="17" charset="-128"/>
              </a:rPr>
              <a:t>Transmission can</a:t>
            </a:r>
            <a:r>
              <a:rPr lang="en-US" altLang="ja-JP" sz="1600" dirty="0">
                <a:solidFill>
                  <a:srgbClr val="0070C0"/>
                </a:solidFill>
                <a:effectLst/>
                <a:latin typeface="Times New Roman" panose="02020603050405020304" pitchFamily="18" charset="0"/>
                <a:ea typeface="ＭＳ 明朝" panose="02020609040205080304" pitchFamily="17" charset="-128"/>
              </a:rPr>
              <a:t> start together or with </a:t>
            </a:r>
            <a:r>
              <a:rPr lang="en-US" altLang="ja-JP" sz="1600" dirty="0">
                <a:solidFill>
                  <a:srgbClr val="0070C0"/>
                </a:solidFill>
                <a:ea typeface="ＭＳ 明朝" panose="02020609040205080304" pitchFamily="17" charset="-128"/>
              </a:rPr>
              <a:t>pre-</a:t>
            </a:r>
            <a:r>
              <a:rPr lang="en-US" altLang="ja-JP" sz="1600" dirty="0">
                <a:solidFill>
                  <a:srgbClr val="0070C0"/>
                </a:solidFill>
                <a:effectLst/>
                <a:latin typeface="Times New Roman" panose="02020603050405020304" pitchFamily="18" charset="0"/>
                <a:ea typeface="ＭＳ 明朝" panose="02020609040205080304" pitchFamily="17" charset="-128"/>
              </a:rPr>
              <a:t>determined time interval </a:t>
            </a:r>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800" dirty="0">
                <a:solidFill>
                  <a:srgbClr val="0070C0"/>
                </a:solidFill>
                <a:cs typeface="Times New Roman" panose="02020603050405020304" pitchFamily="18" charset="0"/>
              </a:rPr>
              <a:t> </a:t>
            </a:r>
            <a:endParaRPr lang="ja-JP" altLang="en-US" sz="1800" dirty="0">
              <a:solidFill>
                <a:srgbClr val="0070C0"/>
              </a:solidFill>
            </a:endParaRPr>
          </a:p>
        </p:txBody>
      </p:sp>
      <p:pic>
        <p:nvPicPr>
          <p:cNvPr id="2" name="図 1">
            <a:extLst>
              <a:ext uri="{FF2B5EF4-FFF2-40B4-BE49-F238E27FC236}">
                <a16:creationId xmlns:a16="http://schemas.microsoft.com/office/drawing/2014/main" id="{2C4761A7-40DF-4AD7-B987-C0F3786FAFB1}"/>
              </a:ext>
            </a:extLst>
          </p:cNvPr>
          <p:cNvPicPr>
            <a:picLocks noChangeAspect="1"/>
          </p:cNvPicPr>
          <p:nvPr/>
        </p:nvPicPr>
        <p:blipFill>
          <a:blip r:embed="rId3"/>
          <a:stretch>
            <a:fillRect/>
          </a:stretch>
        </p:blipFill>
        <p:spPr>
          <a:xfrm>
            <a:off x="2147430" y="1417267"/>
            <a:ext cx="5801640" cy="4424172"/>
          </a:xfrm>
          <a:prstGeom prst="rect">
            <a:avLst/>
          </a:prstGeom>
        </p:spPr>
      </p:pic>
    </p:spTree>
    <p:extLst>
      <p:ext uri="{BB962C8B-B14F-4D97-AF65-F5344CB8AC3E}">
        <p14:creationId xmlns:p14="http://schemas.microsoft.com/office/powerpoint/2010/main" val="1891009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Pros and Cons</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304800" y="1524000"/>
            <a:ext cx="8458200" cy="4539704"/>
          </a:xfrm>
          <a:prstGeom prst="rect">
            <a:avLst/>
          </a:prstGeom>
          <a:noFill/>
        </p:spPr>
        <p:txBody>
          <a:bodyPr wrap="square">
            <a:spAutoFit/>
          </a:bodyPr>
          <a:lstStyle/>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NB CCA may only </a:t>
            </a:r>
            <a:r>
              <a:rPr lang="en-US" altLang="ja-JP" sz="1800" dirty="0">
                <a:latin typeface="+mj-lt"/>
                <a:ea typeface="ＭＳ Ｐゴシック" panose="020B0600070205080204" pitchFamily="50" charset="-128"/>
                <a:cs typeface="ＭＳ Ｐゴシック" panose="020B0600070205080204" pitchFamily="50" charset="-128"/>
              </a:rPr>
              <a:t>sense energy or sense carriers by properly associating UWB task with NB-PHY features </a:t>
            </a:r>
            <a:r>
              <a:rPr lang="en-US" altLang="ja-JP" sz="1800" dirty="0">
                <a:latin typeface="Times New Roman" panose="02020603050405020304" pitchFamily="18" charset="0"/>
                <a:cs typeface="Times New Roman" panose="02020603050405020304" pitchFamily="18" charset="0"/>
              </a:rPr>
              <a:t>(</a:t>
            </a:r>
            <a:r>
              <a:rPr lang="en-US" altLang="ja-JP" sz="1800" kern="100" dirty="0">
                <a:solidFill>
                  <a:srgbClr val="000000"/>
                </a:solidFill>
                <a:effectLst/>
                <a:latin typeface="+mj-lt"/>
                <a:ea typeface="游ゴシック" panose="020B0400000000000000" pitchFamily="50" charset="-128"/>
              </a:rPr>
              <a:t>15-22-0275-00-04ab</a:t>
            </a:r>
            <a:r>
              <a:rPr lang="en-US" altLang="ja-JP" sz="1800" dirty="0">
                <a:latin typeface="+mj-lt"/>
                <a:cs typeface="Times New Roman" panose="02020603050405020304" pitchFamily="18" charset="0"/>
              </a:rPr>
              <a:t>)</a:t>
            </a:r>
            <a:r>
              <a:rPr lang="en-US" altLang="ja-JP" sz="1800" dirty="0">
                <a:latin typeface="+mj-lt"/>
                <a:ea typeface="ＭＳ Ｐゴシック" panose="020B0600070205080204" pitchFamily="50" charset="-128"/>
                <a:cs typeface="ＭＳ Ｐゴシック" panose="020B0600070205080204" pitchFamily="50" charset="-128"/>
              </a:rPr>
              <a:t>.</a:t>
            </a:r>
          </a:p>
          <a:p>
            <a:pPr marL="800100" lvl="1" indent="-342900">
              <a:spcBef>
                <a:spcPts val="60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Sensing NB energy or carriers is much easier and with </a:t>
            </a:r>
            <a:r>
              <a:rPr lang="en-US" altLang="ja-JP" sz="1800" dirty="0">
                <a:latin typeface="+mj-lt"/>
                <a:ea typeface="ＭＳ Ｐゴシック" panose="020B0600070205080204" pitchFamily="50" charset="-128"/>
                <a:cs typeface="ＭＳ Ｐゴシック" panose="020B0600070205080204" pitchFamily="50" charset="-128"/>
              </a:rPr>
              <a:t>much higher probability of success </a:t>
            </a:r>
            <a:r>
              <a:rPr lang="en-US" altLang="ja-JP" sz="1800" dirty="0">
                <a:effectLst/>
                <a:latin typeface="+mj-lt"/>
                <a:ea typeface="ＭＳ Ｐゴシック" panose="020B0600070205080204" pitchFamily="50" charset="-128"/>
                <a:cs typeface="ＭＳ Ｐゴシック" panose="020B0600070205080204" pitchFamily="50" charset="-128"/>
              </a:rPr>
              <a:t>than that for UWB.</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Even multiple UWB schemes operate in surroundings, the same NB CCA mechanism can be commonly applied to avoid interference.</a:t>
            </a:r>
          </a:p>
          <a:p>
            <a:pPr marL="800100" lvl="1" indent="-342900">
              <a:spcBef>
                <a:spcPts val="0"/>
              </a:spcBef>
              <a:spcAft>
                <a:spcPts val="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Have better match with </a:t>
            </a:r>
            <a:r>
              <a:rPr lang="en-US" altLang="ja-JP" sz="1800" dirty="0">
                <a:latin typeface="Times New Roman" panose="02020603050405020304" pitchFamily="18" charset="0"/>
                <a:cs typeface="Times New Roman" panose="02020603050405020304" pitchFamily="18" charset="0"/>
              </a:rPr>
              <a:t>NB assisted multi-millisecond UWB</a:t>
            </a:r>
            <a:r>
              <a:rPr lang="en-US" altLang="ja-JP" sz="1800" dirty="0">
                <a:cs typeface="Times New Roman" panose="02020603050405020304" pitchFamily="18" charset="0"/>
              </a:rPr>
              <a:t> by associating </a:t>
            </a:r>
            <a:r>
              <a:rPr lang="en-US" altLang="ja-JP" sz="1800" dirty="0">
                <a:latin typeface="Times New Roman" panose="02020603050405020304" pitchFamily="18" charset="0"/>
                <a:cs typeface="Times New Roman" panose="02020603050405020304" pitchFamily="18" charset="0"/>
              </a:rPr>
              <a:t>UWB </a:t>
            </a:r>
            <a:r>
              <a:rPr lang="en-US" altLang="ja-JP" sz="1800" dirty="0">
                <a:cs typeface="Times New Roman" panose="02020603050405020304" pitchFamily="18" charset="0"/>
              </a:rPr>
              <a:t>related information with NB radio</a:t>
            </a:r>
            <a:r>
              <a:rPr lang="en-US" altLang="ja-JP" sz="1800" dirty="0">
                <a:latin typeface="+mj-lt"/>
                <a:ea typeface="ＭＳ Ｐゴシック" panose="020B0600070205080204" pitchFamily="50" charset="-128"/>
                <a:cs typeface="ＭＳ Ｐゴシック" panose="020B0600070205080204" pitchFamily="50" charset="-128"/>
              </a:rPr>
              <a:t>.</a:t>
            </a:r>
          </a:p>
          <a:p>
            <a:pPr marL="800100" lvl="1" indent="-342900">
              <a:spcBef>
                <a:spcPts val="600"/>
              </a:spcBef>
              <a:spcAft>
                <a:spcPts val="600"/>
              </a:spcAft>
              <a:buSzPts val="1000"/>
              <a:buFont typeface="Times New Roman" panose="02020603050405020304" pitchFamily="18" charset="0"/>
              <a:buChar char="‒"/>
              <a:tabLst>
                <a:tab pos="457200" algn="l"/>
              </a:tabLst>
            </a:pPr>
            <a:endParaRPr lang="ja-JP" altLang="ja-JP" sz="1800" dirty="0">
              <a:effectLst/>
              <a:latin typeface="+mj-lt"/>
              <a:ea typeface="ＭＳ Ｐゴシック" panose="020B0600070205080204" pitchFamily="50" charset="-128"/>
              <a:cs typeface="ＭＳ Ｐゴシック" panose="020B0600070205080204" pitchFamily="50" charset="-128"/>
            </a:endParaRPr>
          </a:p>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Need a NB radio.</a:t>
            </a:r>
          </a:p>
          <a:p>
            <a:pPr marL="800100" lvl="1" indent="-342900">
              <a:spcBef>
                <a:spcPts val="60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Off-the-shelf chips/modules are available.</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 </a:t>
            </a:r>
            <a:r>
              <a:rPr lang="en-US" altLang="ja-JP" sz="1800" dirty="0">
                <a:latin typeface="+mj-lt"/>
                <a:ea typeface="ＭＳ Ｐゴシック" panose="020B0600070205080204" pitchFamily="50" charset="-128"/>
                <a:cs typeface="ＭＳ Ｐゴシック" panose="020B0600070205080204" pitchFamily="50" charset="-128"/>
              </a:rPr>
              <a:t>Simple to implement with legacy NB CCA</a:t>
            </a:r>
            <a:r>
              <a:rPr lang="en-US" altLang="ja-JP" sz="1800" dirty="0">
                <a:effectLst/>
                <a:latin typeface="+mj-lt"/>
                <a:ea typeface="ＭＳ Ｐゴシック" panose="020B0600070205080204" pitchFamily="50" charset="-128"/>
                <a:cs typeface="ＭＳ Ｐゴシック" panose="020B0600070205080204" pitchFamily="50" charset="-128"/>
              </a:rPr>
              <a:t>  </a:t>
            </a:r>
          </a:p>
          <a:p>
            <a:pPr lvl="1">
              <a:spcBef>
                <a:spcPts val="0"/>
              </a:spcBef>
              <a:spcAft>
                <a:spcPts val="600"/>
              </a:spcAft>
              <a:buSzPts val="1000"/>
              <a:tabLst>
                <a:tab pos="457200" algn="l"/>
              </a:tabLst>
            </a:pPr>
            <a:endParaRPr lang="en-US" altLang="ja-JP" sz="1800" dirty="0">
              <a:cs typeface="Times New Roman" panose="02020603050405020304" pitchFamily="18" charset="0"/>
            </a:endParaRPr>
          </a:p>
        </p:txBody>
      </p:sp>
    </p:spTree>
    <p:extLst>
      <p:ext uri="{BB962C8B-B14F-4D97-AF65-F5344CB8AC3E}">
        <p14:creationId xmlns:p14="http://schemas.microsoft.com/office/powerpoint/2010/main" val="62836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When to Enable NB assisted CCA Mode</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304800" y="1524000"/>
            <a:ext cx="8458200" cy="4385816"/>
          </a:xfrm>
          <a:prstGeom prst="rect">
            <a:avLst/>
          </a:prstGeom>
          <a:noFill/>
        </p:spPr>
        <p:txBody>
          <a:bodyPr wrap="square">
            <a:spAutoFit/>
          </a:bodyPr>
          <a:lstStyle/>
          <a:p>
            <a:pPr marL="342900" lvl="0" indent="-342900">
              <a:spcBef>
                <a:spcPts val="600"/>
              </a:spcBef>
              <a:spcAft>
                <a:spcPts val="600"/>
              </a:spcAft>
              <a:buSzPts val="1000"/>
              <a:buFont typeface="Symbol" panose="05050102010706020507" pitchFamily="18" charset="2"/>
              <a:buChar char=""/>
              <a:tabLst>
                <a:tab pos="457200" algn="l"/>
              </a:tabLst>
            </a:pPr>
            <a:endParaRPr lang="en-US" altLang="ja-JP" sz="1800" dirty="0">
              <a:effectLst/>
              <a:latin typeface="+mj-lt"/>
              <a:ea typeface="+mj-ea"/>
              <a:cs typeface="ＭＳ Ｐゴシック" panose="020B0600070205080204" pitchFamily="50" charset="-128"/>
            </a:endParaRPr>
          </a:p>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mj-ea"/>
                <a:cs typeface="ＭＳ Ｐゴシック" panose="020B0600070205080204" pitchFamily="50" charset="-128"/>
              </a:rPr>
              <a:t>The</a:t>
            </a:r>
            <a:r>
              <a:rPr lang="en-US" altLang="ja-JP" sz="1800" dirty="0">
                <a:latin typeface="Times New Roman" panose="02020603050405020304" pitchFamily="18" charset="0"/>
                <a:cs typeface="Times New Roman" panose="02020603050405020304" pitchFamily="18" charset="0"/>
              </a:rPr>
              <a:t> NB radio assisted CCA is proposed as an optional mode in addition to the six CCA modes specified in IEEE 802.15.4-2020. </a:t>
            </a:r>
          </a:p>
          <a:p>
            <a:pPr marL="800100" lvl="1" indent="-342900">
              <a:spcBef>
                <a:spcPts val="60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mj-ea"/>
                <a:cs typeface="ＭＳ Ｐゴシック" panose="020B0600070205080204" pitchFamily="50" charset="-128"/>
              </a:rPr>
              <a:t>A compliant device </a:t>
            </a:r>
            <a:r>
              <a:rPr lang="en-US" altLang="ja-JP" sz="1800" dirty="0">
                <a:latin typeface="+mj-lt"/>
                <a:ea typeface="+mj-ea"/>
                <a:cs typeface="ＭＳ Ｐゴシック" panose="020B0600070205080204" pitchFamily="50" charset="-128"/>
              </a:rPr>
              <a:t>can switch-off </a:t>
            </a:r>
            <a:r>
              <a:rPr lang="en-US" altLang="ja-JP" sz="1800" dirty="0">
                <a:effectLst/>
                <a:latin typeface="+mj-lt"/>
                <a:ea typeface="+mj-ea"/>
                <a:cs typeface="ＭＳ Ｐゴシック" panose="020B0600070205080204" pitchFamily="50" charset="-128"/>
              </a:rPr>
              <a:t>this mode if it is experiencing a good UWB channel, e.g., </a:t>
            </a:r>
            <a:r>
              <a:rPr lang="en-US" altLang="ja-JP" sz="1800" dirty="0">
                <a:latin typeface="+mj-lt"/>
                <a:ea typeface="+mj-ea"/>
                <a:cs typeface="ＭＳ Ｐゴシック" panose="020B0600070205080204" pitchFamily="50" charset="-128"/>
              </a:rPr>
              <a:t>the device achieves</a:t>
            </a:r>
            <a:r>
              <a:rPr lang="en-US" altLang="ja-JP" sz="1800" dirty="0">
                <a:effectLst/>
                <a:latin typeface="+mj-lt"/>
                <a:ea typeface="+mj-ea"/>
                <a:cs typeface="ＭＳ Ｐゴシック" panose="020B0600070205080204" pitchFamily="50" charset="-128"/>
              </a:rPr>
              <a:t> high success rate </a:t>
            </a:r>
            <a:r>
              <a:rPr lang="en-US" altLang="ja-JP" sz="1800" dirty="0">
                <a:latin typeface="+mj-lt"/>
                <a:ea typeface="+mj-ea"/>
                <a:cs typeface="ＭＳ Ｐゴシック" panose="020B0600070205080204" pitchFamily="50" charset="-128"/>
              </a:rPr>
              <a:t>when conducting UWB tasks. (</a:t>
            </a:r>
            <a:r>
              <a:rPr lang="en-US" altLang="ja-JP" sz="1800" dirty="0">
                <a:effectLst/>
                <a:latin typeface="+mj-lt"/>
                <a:ea typeface="+mj-ea"/>
                <a:cs typeface="ＭＳ Ｐゴシック" panose="020B0600070205080204" pitchFamily="50" charset="-128"/>
              </a:rPr>
              <a:t>the effect of interference is negligible)</a:t>
            </a:r>
            <a:endParaRPr lang="en-US" altLang="ja-JP" sz="1800" dirty="0">
              <a:latin typeface="+mj-lt"/>
              <a:ea typeface="+mj-ea"/>
              <a:cs typeface="ＭＳ Ｐゴシック" panose="020B0600070205080204" pitchFamily="50" charset="-128"/>
            </a:endParaRPr>
          </a:p>
          <a:p>
            <a:pPr marL="800100" lvl="1" indent="-342900">
              <a:spcBef>
                <a:spcPts val="60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mj-ea"/>
                <a:cs typeface="ＭＳ Ｐゴシック" panose="020B0600070205080204" pitchFamily="50" charset="-128"/>
              </a:rPr>
              <a:t>A compliant device should switch-on this mode if it is experiencing a crowded UWB channel, e.g., the device achieves low success rate </a:t>
            </a:r>
            <a:r>
              <a:rPr lang="en-US" altLang="ja-JP" sz="1800" dirty="0">
                <a:latin typeface="+mj-lt"/>
                <a:ea typeface="+mj-ea"/>
                <a:cs typeface="ＭＳ Ｐゴシック" panose="020B0600070205080204" pitchFamily="50" charset="-128"/>
              </a:rPr>
              <a:t>when conducting UWB tasks. (the effect of interference is non-negligible)</a:t>
            </a:r>
          </a:p>
          <a:p>
            <a:pPr marL="800100" lvl="1" indent="-342900">
              <a:spcBef>
                <a:spcPts val="600"/>
              </a:spcBef>
              <a:spcAft>
                <a:spcPts val="600"/>
              </a:spcAft>
              <a:buSzPts val="1000"/>
              <a:buFont typeface="Times New Roman" panose="02020603050405020304" pitchFamily="18" charset="0"/>
              <a:buChar char="‒"/>
              <a:tabLst>
                <a:tab pos="457200" algn="l"/>
              </a:tabLst>
            </a:pPr>
            <a:endParaRPr lang="ja-JP" altLang="ja-JP" sz="1800" dirty="0">
              <a:effectLst/>
              <a:latin typeface="+mj-lt"/>
              <a:ea typeface="+mj-ea"/>
              <a:cs typeface="ＭＳ Ｐゴシック" panose="020B0600070205080204" pitchFamily="50" charset="-128"/>
            </a:endParaRPr>
          </a:p>
          <a:p>
            <a:pPr lvl="0">
              <a:spcBef>
                <a:spcPts val="0"/>
              </a:spcBef>
              <a:spcAft>
                <a:spcPts val="0"/>
              </a:spcAft>
            </a:pPr>
            <a:r>
              <a:rPr lang="en-US" altLang="ja-JP" sz="1800" dirty="0">
                <a:effectLst/>
                <a:latin typeface="+mj-lt"/>
                <a:ea typeface="+mj-ea"/>
                <a:cs typeface="ＭＳ Ｐゴシック" panose="020B0600070205080204" pitchFamily="50" charset="-128"/>
              </a:rPr>
              <a:t>	*</a:t>
            </a:r>
            <a:r>
              <a:rPr lang="en-US" altLang="ja-JP" sz="1800" i="1" dirty="0">
                <a:effectLst/>
                <a:latin typeface="+mj-lt"/>
                <a:ea typeface="+mj-ea"/>
                <a:cs typeface="ＭＳ Ｐゴシック" panose="020B0600070205080204" pitchFamily="50" charset="-128"/>
              </a:rPr>
              <a:t>In principle, this mode is useful for dense deployment environment. </a:t>
            </a:r>
          </a:p>
          <a:p>
            <a:pPr lvl="0">
              <a:spcBef>
                <a:spcPts val="0"/>
              </a:spcBef>
              <a:spcAft>
                <a:spcPts val="0"/>
              </a:spcAft>
            </a:pPr>
            <a:r>
              <a:rPr lang="en-US" altLang="ja-JP" sz="1800" i="1" dirty="0">
                <a:latin typeface="+mj-lt"/>
                <a:ea typeface="+mj-ea"/>
                <a:cs typeface="ＭＳ Ｐゴシック" panose="020B0600070205080204" pitchFamily="50" charset="-128"/>
              </a:rPr>
              <a:t>	  </a:t>
            </a:r>
            <a:r>
              <a:rPr lang="en-US" altLang="ja-JP" sz="1800" i="1" dirty="0">
                <a:effectLst/>
                <a:latin typeface="+mj-lt"/>
                <a:ea typeface="+mj-ea"/>
                <a:cs typeface="ＭＳ Ｐゴシック" panose="020B0600070205080204" pitchFamily="50" charset="-128"/>
              </a:rPr>
              <a:t>Reality of s</a:t>
            </a:r>
            <a:r>
              <a:rPr lang="en-US" altLang="ja-JP" sz="1800" i="1" dirty="0">
                <a:latin typeface="+mj-lt"/>
                <a:ea typeface="+mj-ea"/>
                <a:cs typeface="ＭＳ Ｐゴシック" panose="020B0600070205080204" pitchFamily="50" charset="-128"/>
              </a:rPr>
              <a:t>uch environment may increase dynamically as more and</a:t>
            </a:r>
          </a:p>
          <a:p>
            <a:pPr lvl="0">
              <a:spcBef>
                <a:spcPts val="0"/>
              </a:spcBef>
              <a:spcAft>
                <a:spcPts val="0"/>
              </a:spcAft>
            </a:pPr>
            <a:r>
              <a:rPr lang="en-US" altLang="ja-JP" sz="1800" i="1" dirty="0">
                <a:latin typeface="+mj-lt"/>
                <a:ea typeface="+mj-ea"/>
                <a:cs typeface="ＭＳ Ｐゴシック" panose="020B0600070205080204" pitchFamily="50" charset="-128"/>
              </a:rPr>
              <a:t>	  more portable devices are implementing UWB</a:t>
            </a:r>
            <a:r>
              <a:rPr lang="en-US" altLang="ja-JP" sz="1800" i="1" dirty="0">
                <a:effectLst/>
                <a:latin typeface="+mj-lt"/>
                <a:ea typeface="+mj-ea"/>
                <a:cs typeface="ＭＳ Ｐゴシック" panose="020B0600070205080204" pitchFamily="50" charset="-128"/>
              </a:rPr>
              <a:t>.</a:t>
            </a:r>
            <a:endParaRPr lang="ja-JP" altLang="ja-JP" sz="1800" i="1" dirty="0">
              <a:effectLst/>
              <a:latin typeface="+mj-lt"/>
              <a:ea typeface="+mj-ea"/>
              <a:cs typeface="ＭＳ Ｐゴシック" panose="020B0600070205080204" pitchFamily="50" charset="-128"/>
            </a:endParaRPr>
          </a:p>
        </p:txBody>
      </p:sp>
    </p:spTree>
    <p:extLst>
      <p:ext uri="{BB962C8B-B14F-4D97-AF65-F5344CB8AC3E}">
        <p14:creationId xmlns:p14="http://schemas.microsoft.com/office/powerpoint/2010/main" val="339910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Some Concerns</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266700" y="1600200"/>
            <a:ext cx="8458200" cy="4939814"/>
          </a:xfrm>
          <a:prstGeom prst="rect">
            <a:avLst/>
          </a:prstGeom>
          <a:noFill/>
        </p:spPr>
        <p:txBody>
          <a:bodyPr wrap="square">
            <a:spAutoFit/>
          </a:bodyPr>
          <a:lstStyle/>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ＭＳ Ｐゴシック" panose="020B0600070205080204" pitchFamily="50" charset="-128"/>
              </a:rPr>
              <a:t>How long does a NB radio need to perform CCA </a:t>
            </a:r>
            <a:r>
              <a:rPr lang="en-US" altLang="ja-JP" sz="1800" dirty="0">
                <a:latin typeface="+mj-lt"/>
                <a:ea typeface="ＭＳ Ｐゴシック" panose="020B0600070205080204" pitchFamily="50" charset="-128"/>
                <a:cs typeface="ＭＳ Ｐゴシック" panose="020B0600070205080204" pitchFamily="50" charset="-128"/>
              </a:rPr>
              <a:t>for contending channel?</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The default CCA duration should cover the period from a NB radio starting transmission until a coupled UWB completing UWB task. </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ＭＳ Ｐゴシック" panose="020B0600070205080204" pitchFamily="50" charset="-128"/>
              </a:rPr>
              <a:t>A NB radio can terminate CCA whenever it already successfully acquired necessary sensing information. </a:t>
            </a:r>
          </a:p>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Times New Roman" panose="02020603050405020304" pitchFamily="18" charset="0"/>
              </a:rPr>
              <a:t>Does NB </a:t>
            </a:r>
            <a:r>
              <a:rPr lang="en-US" altLang="ja-JP" sz="1800" dirty="0">
                <a:solidFill>
                  <a:srgbClr val="000000"/>
                </a:solidFill>
                <a:effectLst/>
                <a:latin typeface="+mj-lt"/>
                <a:ea typeface="ＭＳ Ｐゴシック" panose="020B0600070205080204" pitchFamily="50" charset="-128"/>
                <a:cs typeface="Times New Roman" panose="02020603050405020304" pitchFamily="18" charset="0"/>
              </a:rPr>
              <a:t>unnecessarily </a:t>
            </a:r>
            <a:r>
              <a:rPr lang="en-US" altLang="ja-JP" sz="1800" dirty="0">
                <a:effectLst/>
                <a:latin typeface="+mj-lt"/>
                <a:ea typeface="ＭＳ Ｐゴシック" panose="020B0600070205080204" pitchFamily="50" charset="-128"/>
                <a:cs typeface="Times New Roman" panose="02020603050405020304" pitchFamily="18" charset="0"/>
              </a:rPr>
              <a:t>shut up devices in a very big range and reduce the utilization of the UWB channel?</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Times New Roman" panose="02020603050405020304" pitchFamily="18" charset="0"/>
              </a:rPr>
              <a:t>To avoid such phenomena, proper NB radio CCA gain compared to UWB needs to be designed by either reducing NB TX power or determining suitable CCA threshold.</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effectLst/>
                <a:latin typeface="+mj-lt"/>
                <a:ea typeface="ＭＳ Ｐゴシック" panose="020B0600070205080204" pitchFamily="50" charset="-128"/>
                <a:cs typeface="Times New Roman" panose="02020603050405020304" pitchFamily="18" charset="0"/>
              </a:rPr>
              <a:t>To avoid shut up by other </a:t>
            </a:r>
            <a:r>
              <a:rPr lang="en-US" altLang="ja-JP" sz="1800" dirty="0">
                <a:latin typeface="+mj-lt"/>
                <a:ea typeface="ＭＳ Ｐゴシック" panose="020B0600070205080204" pitchFamily="50" charset="-128"/>
                <a:cs typeface="Times New Roman" panose="02020603050405020304" pitchFamily="18" charset="0"/>
              </a:rPr>
              <a:t>systems operating in the same NB channel, the NB radio needs to hold own features to be distinguished from others. </a:t>
            </a:r>
            <a:endParaRPr lang="en-US" altLang="ja-JP" sz="1800" dirty="0">
              <a:latin typeface="+mj-lt"/>
              <a:ea typeface="ＭＳ Ｐゴシック" panose="020B0600070205080204" pitchFamily="50" charset="-128"/>
              <a:cs typeface="ＭＳ Ｐゴシック" panose="020B0600070205080204" pitchFamily="50" charset="-128"/>
            </a:endParaRPr>
          </a:p>
          <a:p>
            <a:pPr marL="342900" lvl="0" indent="-342900">
              <a:spcBef>
                <a:spcPts val="600"/>
              </a:spcBef>
              <a:spcAft>
                <a:spcPts val="600"/>
              </a:spcAft>
              <a:buSzPts val="1000"/>
              <a:buFont typeface="Symbol" panose="05050102010706020507" pitchFamily="18" charset="2"/>
              <a:buChar char=""/>
              <a:tabLst>
                <a:tab pos="457200" algn="l"/>
              </a:tabLst>
            </a:pPr>
            <a:r>
              <a:rPr lang="en-US" altLang="ja-JP" sz="1800" dirty="0">
                <a:effectLst/>
                <a:latin typeface="+mj-lt"/>
                <a:ea typeface="ＭＳ Ｐゴシック" panose="020B0600070205080204" pitchFamily="50" charset="-128"/>
                <a:cs typeface="Times New Roman" panose="02020603050405020304" pitchFamily="18" charset="0"/>
              </a:rPr>
              <a:t>Does NB increase power consumption?</a:t>
            </a:r>
          </a:p>
          <a:p>
            <a:pPr marL="800100" lvl="1" indent="-342900">
              <a:spcBef>
                <a:spcPts val="0"/>
              </a:spcBef>
              <a:spcAft>
                <a:spcPts val="600"/>
              </a:spcAft>
              <a:buSzPts val="1000"/>
              <a:buFont typeface="Times New Roman" panose="02020603050405020304" pitchFamily="18" charset="0"/>
              <a:buChar char="‒"/>
              <a:tabLst>
                <a:tab pos="457200" algn="l"/>
              </a:tabLst>
            </a:pPr>
            <a:r>
              <a:rPr lang="en-US" altLang="ja-JP" sz="1800" dirty="0">
                <a:latin typeface="+mj-lt"/>
                <a:ea typeface="ＭＳ Ｐゴシック" panose="020B0600070205080204" pitchFamily="50" charset="-128"/>
                <a:cs typeface="Times New Roman" panose="02020603050405020304" pitchFamily="18" charset="0"/>
              </a:rPr>
              <a:t>On one hand, Yes. On another hand it may reduce UWB re-transmission so as to decrease power consumption. </a:t>
            </a:r>
            <a:endParaRPr lang="en-US" altLang="ja-JP" sz="1800" dirty="0">
              <a:effectLst/>
              <a:latin typeface="+mj-lt"/>
              <a:ea typeface="+mj-ea"/>
              <a:cs typeface="ＭＳ Ｐゴシック" panose="020B0600070205080204" pitchFamily="50" charset="-128"/>
            </a:endParaRPr>
          </a:p>
        </p:txBody>
      </p:sp>
    </p:spTree>
    <p:extLst>
      <p:ext uri="{BB962C8B-B14F-4D97-AF65-F5344CB8AC3E}">
        <p14:creationId xmlns:p14="http://schemas.microsoft.com/office/powerpoint/2010/main" val="34580129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10875</TotalTime>
  <Words>1330</Words>
  <Application>Microsoft Office PowerPoint</Application>
  <PresentationFormat>画面に合わせる (4:3)</PresentationFormat>
  <Paragraphs>153</Paragraphs>
  <Slides>10</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Arial 本文</vt:lpstr>
      <vt:lpstr>Arial</vt:lpstr>
      <vt:lpstr>Calibri</vt:lpstr>
      <vt:lpstr>Symbol</vt:lpstr>
      <vt:lpstr>Times New Roman</vt:lpstr>
      <vt:lpstr>Office Theme</vt:lpstr>
      <vt:lpstr>PowerPoint プレゼンテーション</vt:lpstr>
      <vt:lpstr>PowerPoint プレゼンテーション</vt:lpstr>
      <vt:lpstr>Contents</vt:lpstr>
      <vt:lpstr>Motivations</vt:lpstr>
      <vt:lpstr>Motivations - continue</vt:lpstr>
      <vt:lpstr>Example Illustration of Operation</vt:lpstr>
      <vt:lpstr>Pros and Cons</vt:lpstr>
      <vt:lpstr>When to Enable NB assisted CCA Mode</vt:lpstr>
      <vt:lpstr>Some Concerns</vt:lpstr>
      <vt:lpstr>Some Concerns (continue)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637</cp:revision>
  <cp:lastPrinted>1998-02-10T13:28:06Z</cp:lastPrinted>
  <dcterms:created xsi:type="dcterms:W3CDTF">2021-07-16T20:39:58Z</dcterms:created>
  <dcterms:modified xsi:type="dcterms:W3CDTF">2022-07-11T23:52:38Z</dcterms:modified>
</cp:coreProperties>
</file>