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1018" r:id="rId4"/>
    <p:sldId id="938" r:id="rId5"/>
    <p:sldId id="260" r:id="rId6"/>
    <p:sldId id="261" r:id="rId7"/>
    <p:sldId id="263" r:id="rId8"/>
    <p:sldId id="262" r:id="rId9"/>
    <p:sldId id="283" r:id="rId10"/>
    <p:sldId id="284" r:id="rId11"/>
    <p:sldId id="287" r:id="rId12"/>
    <p:sldId id="944" r:id="rId13"/>
    <p:sldId id="289" r:id="rId14"/>
    <p:sldId id="1017" r:id="rId15"/>
    <p:sldId id="990" r:id="rId16"/>
    <p:sldId id="1019" r:id="rId17"/>
    <p:sldId id="1020" r:id="rId18"/>
    <p:sldId id="1003"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p:scale>
          <a:sx n="86" d="100"/>
          <a:sy n="86" d="100"/>
        </p:scale>
        <p:origin x="-387" y="23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July_2022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doc.:IEEE802.15-22-00377r2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2/15-22-0112-00-016t-call-for-contributions-towards-tg16t-draf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rfmw.em.keysight.com/wireless/helpfiles/n7605/Content/Main/fcm_tetra.htm" TargetMode="External"/><Relationship Id="rId2" Type="http://schemas.openxmlformats.org/officeDocument/2006/relationships/hyperlink" Target="https://www.3gpp.org/ftp/Specs/archive/25_series/25.996/25996-h00.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poll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vent.me/PvDkQ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July Plenary Meeting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2022-07-11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Document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SRD Status</a:t>
            </a:r>
            <a:endParaRPr lang="en-US" dirty="0">
              <a:highlight>
                <a:srgbClr val="FFFF00"/>
              </a:highlight>
            </a:endParaRPr>
          </a:p>
          <a:p>
            <a:r>
              <a:rPr lang="en-US" dirty="0">
                <a:highlight>
                  <a:srgbClr val="FFFF00"/>
                </a:highlight>
              </a:rPr>
              <a:t>Approved clean version with 2022 number is </a:t>
            </a:r>
            <a:r>
              <a:rPr lang="en-US" dirty="0">
                <a:highlight>
                  <a:srgbClr val="FFFF00"/>
                </a:highlight>
                <a:hlinkClick r:id="rId2"/>
              </a:rPr>
              <a:t>802.15-22-0033r</a:t>
            </a:r>
            <a:r>
              <a:rPr lang="en-US" dirty="0">
                <a:highlight>
                  <a:srgbClr val="FFFF00"/>
                </a:highlight>
              </a:rPr>
              <a:t>3</a:t>
            </a:r>
          </a:p>
          <a:p>
            <a:endParaRPr lang="en-US" dirty="0">
              <a:highlight>
                <a:srgbClr val="FFFF00"/>
              </a:highlight>
            </a:endParaRPr>
          </a:p>
          <a:p>
            <a:r>
              <a:rPr lang="en-US" dirty="0"/>
              <a:t>SDD Status</a:t>
            </a:r>
          </a:p>
          <a:p>
            <a:r>
              <a:rPr lang="en-US" dirty="0">
                <a:highlight>
                  <a:srgbClr val="FFFF00"/>
                </a:highlight>
              </a:rPr>
              <a:t>Approved clean version with 2022 number </a:t>
            </a:r>
            <a:r>
              <a:rPr lang="en-US" dirty="0"/>
              <a:t>is 802.15-22-0084r2</a:t>
            </a:r>
          </a:p>
          <a:p>
            <a:endParaRPr lang="en-US" dirty="0"/>
          </a:p>
          <a:p>
            <a:r>
              <a:rPr lang="en-US" dirty="0"/>
              <a:t>Released Call for Contributions for Draft – </a:t>
            </a:r>
            <a:r>
              <a:rPr lang="en-US" dirty="0">
                <a:hlinkClick r:id="rId3"/>
              </a:rPr>
              <a:t>802.15-22-0112r0</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February_2022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July Plenary</a:t>
            </a:r>
          </a:p>
        </p:txBody>
      </p:sp>
      <p:sp>
        <p:nvSpPr>
          <p:cNvPr id="3" name="TextBox 2">
            <a:extLst>
              <a:ext uri="{FF2B5EF4-FFF2-40B4-BE49-F238E27FC236}">
                <a16:creationId xmlns:a16="http://schemas.microsoft.com/office/drawing/2014/main" id="{0252F920-83CC-4841-9148-14DBA318FD33}"/>
              </a:ext>
            </a:extLst>
          </p:cNvPr>
          <p:cNvSpPr txBox="1"/>
          <p:nvPr/>
        </p:nvSpPr>
        <p:spPr>
          <a:xfrm>
            <a:off x="381000" y="1600200"/>
            <a:ext cx="941925" cy="369332"/>
          </a:xfrm>
          <a:prstGeom prst="rect">
            <a:avLst/>
          </a:prstGeom>
          <a:noFill/>
        </p:spPr>
        <p:txBody>
          <a:bodyPr wrap="none" rtlCol="0">
            <a:spAutoFit/>
          </a:bodyPr>
          <a:lstStyle/>
          <a:p>
            <a:r>
              <a:rPr lang="en-US" dirty="0"/>
              <a:t>Tuesday</a:t>
            </a:r>
          </a:p>
        </p:txBody>
      </p:sp>
      <p:graphicFrame>
        <p:nvGraphicFramePr>
          <p:cNvPr id="4" name="Table 3">
            <a:extLst>
              <a:ext uri="{FF2B5EF4-FFF2-40B4-BE49-F238E27FC236}">
                <a16:creationId xmlns:a16="http://schemas.microsoft.com/office/drawing/2014/main" id="{4A307F7F-67EF-45D5-A31C-80D41A0A95E0}"/>
              </a:ext>
            </a:extLst>
          </p:cNvPr>
          <p:cNvGraphicFramePr>
            <a:graphicFrameLocks noGrp="1"/>
          </p:cNvGraphicFramePr>
          <p:nvPr>
            <p:extLst>
              <p:ext uri="{D42A27DB-BD31-4B8C-83A1-F6EECF244321}">
                <p14:modId xmlns:p14="http://schemas.microsoft.com/office/powerpoint/2010/main" val="1386362279"/>
              </p:ext>
            </p:extLst>
          </p:nvPr>
        </p:nvGraphicFramePr>
        <p:xfrm>
          <a:off x="609600" y="2209800"/>
          <a:ext cx="10515603" cy="914400"/>
        </p:xfrm>
        <a:graphic>
          <a:graphicData uri="http://schemas.openxmlformats.org/drawingml/2006/table">
            <a:tbl>
              <a:tblPr/>
              <a:tblGrid>
                <a:gridCol w="1502229">
                  <a:extLst>
                    <a:ext uri="{9D8B030D-6E8A-4147-A177-3AD203B41FA5}">
                      <a16:colId xmlns:a16="http://schemas.microsoft.com/office/drawing/2014/main" val="15879198"/>
                    </a:ext>
                  </a:extLst>
                </a:gridCol>
                <a:gridCol w="1502229">
                  <a:extLst>
                    <a:ext uri="{9D8B030D-6E8A-4147-A177-3AD203B41FA5}">
                      <a16:colId xmlns:a16="http://schemas.microsoft.com/office/drawing/2014/main" val="3753995729"/>
                    </a:ext>
                  </a:extLst>
                </a:gridCol>
                <a:gridCol w="1502229">
                  <a:extLst>
                    <a:ext uri="{9D8B030D-6E8A-4147-A177-3AD203B41FA5}">
                      <a16:colId xmlns:a16="http://schemas.microsoft.com/office/drawing/2014/main" val="750979872"/>
                    </a:ext>
                  </a:extLst>
                </a:gridCol>
                <a:gridCol w="1502229">
                  <a:extLst>
                    <a:ext uri="{9D8B030D-6E8A-4147-A177-3AD203B41FA5}">
                      <a16:colId xmlns:a16="http://schemas.microsoft.com/office/drawing/2014/main" val="747898013"/>
                    </a:ext>
                  </a:extLst>
                </a:gridCol>
                <a:gridCol w="1502229">
                  <a:extLst>
                    <a:ext uri="{9D8B030D-6E8A-4147-A177-3AD203B41FA5}">
                      <a16:colId xmlns:a16="http://schemas.microsoft.com/office/drawing/2014/main" val="2037215030"/>
                    </a:ext>
                  </a:extLst>
                </a:gridCol>
                <a:gridCol w="1502229">
                  <a:extLst>
                    <a:ext uri="{9D8B030D-6E8A-4147-A177-3AD203B41FA5}">
                      <a16:colId xmlns:a16="http://schemas.microsoft.com/office/drawing/2014/main" val="4112626937"/>
                    </a:ext>
                  </a:extLst>
                </a:gridCol>
                <a:gridCol w="1502229">
                  <a:extLst>
                    <a:ext uri="{9D8B030D-6E8A-4147-A177-3AD203B41FA5}">
                      <a16:colId xmlns:a16="http://schemas.microsoft.com/office/drawing/2014/main" val="2627763282"/>
                    </a:ext>
                  </a:extLst>
                </a:gridCol>
              </a:tblGrid>
              <a:tr h="914400">
                <a:tc>
                  <a:txBody>
                    <a:bodyPr/>
                    <a:lstStyle/>
                    <a:p>
                      <a:r>
                        <a:rPr lang="en-US" sz="1800"/>
                        <a:t>11-Jul-2022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382</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TX Filtering Specs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18039237"/>
                  </a:ext>
                </a:extLst>
              </a:tr>
            </a:tbl>
          </a:graphicData>
        </a:graphic>
      </p:graphicFrame>
      <p:sp>
        <p:nvSpPr>
          <p:cNvPr id="5" name="TextBox 4">
            <a:extLst>
              <a:ext uri="{FF2B5EF4-FFF2-40B4-BE49-F238E27FC236}">
                <a16:creationId xmlns:a16="http://schemas.microsoft.com/office/drawing/2014/main" id="{4149CD62-A335-4331-BD57-EC043F3D16E3}"/>
              </a:ext>
            </a:extLst>
          </p:cNvPr>
          <p:cNvSpPr txBox="1"/>
          <p:nvPr/>
        </p:nvSpPr>
        <p:spPr>
          <a:xfrm>
            <a:off x="350520" y="3244334"/>
            <a:ext cx="1277979" cy="369332"/>
          </a:xfrm>
          <a:prstGeom prst="rect">
            <a:avLst/>
          </a:prstGeom>
          <a:noFill/>
        </p:spPr>
        <p:txBody>
          <a:bodyPr wrap="none" rtlCol="0">
            <a:spAutoFit/>
          </a:bodyPr>
          <a:lstStyle/>
          <a:p>
            <a:r>
              <a:rPr lang="en-US" dirty="0"/>
              <a:t>Wednesday</a:t>
            </a:r>
          </a:p>
        </p:txBody>
      </p:sp>
      <p:graphicFrame>
        <p:nvGraphicFramePr>
          <p:cNvPr id="6" name="Table 5">
            <a:extLst>
              <a:ext uri="{FF2B5EF4-FFF2-40B4-BE49-F238E27FC236}">
                <a16:creationId xmlns:a16="http://schemas.microsoft.com/office/drawing/2014/main" id="{F995A99A-5481-4BA9-83D9-76BCF831DF19}"/>
              </a:ext>
            </a:extLst>
          </p:cNvPr>
          <p:cNvGraphicFramePr>
            <a:graphicFrameLocks noGrp="1"/>
          </p:cNvGraphicFramePr>
          <p:nvPr>
            <p:extLst>
              <p:ext uri="{D42A27DB-BD31-4B8C-83A1-F6EECF244321}">
                <p14:modId xmlns:p14="http://schemas.microsoft.com/office/powerpoint/2010/main" val="1326191492"/>
              </p:ext>
            </p:extLst>
          </p:nvPr>
        </p:nvGraphicFramePr>
        <p:xfrm>
          <a:off x="457200" y="3733800"/>
          <a:ext cx="10515600" cy="914400"/>
        </p:xfrm>
        <a:graphic>
          <a:graphicData uri="http://schemas.openxmlformats.org/drawingml/2006/table">
            <a:tbl>
              <a:tblPr/>
              <a:tblGrid>
                <a:gridCol w="1314450">
                  <a:extLst>
                    <a:ext uri="{9D8B030D-6E8A-4147-A177-3AD203B41FA5}">
                      <a16:colId xmlns:a16="http://schemas.microsoft.com/office/drawing/2014/main" val="148347322"/>
                    </a:ext>
                  </a:extLst>
                </a:gridCol>
                <a:gridCol w="1314450">
                  <a:extLst>
                    <a:ext uri="{9D8B030D-6E8A-4147-A177-3AD203B41FA5}">
                      <a16:colId xmlns:a16="http://schemas.microsoft.com/office/drawing/2014/main" val="1218838761"/>
                    </a:ext>
                  </a:extLst>
                </a:gridCol>
                <a:gridCol w="1314450">
                  <a:extLst>
                    <a:ext uri="{9D8B030D-6E8A-4147-A177-3AD203B41FA5}">
                      <a16:colId xmlns:a16="http://schemas.microsoft.com/office/drawing/2014/main" val="238838014"/>
                    </a:ext>
                  </a:extLst>
                </a:gridCol>
                <a:gridCol w="1314450">
                  <a:extLst>
                    <a:ext uri="{9D8B030D-6E8A-4147-A177-3AD203B41FA5}">
                      <a16:colId xmlns:a16="http://schemas.microsoft.com/office/drawing/2014/main" val="3090753019"/>
                    </a:ext>
                  </a:extLst>
                </a:gridCol>
                <a:gridCol w="1314450">
                  <a:extLst>
                    <a:ext uri="{9D8B030D-6E8A-4147-A177-3AD203B41FA5}">
                      <a16:colId xmlns:a16="http://schemas.microsoft.com/office/drawing/2014/main" val="1826467897"/>
                    </a:ext>
                  </a:extLst>
                </a:gridCol>
                <a:gridCol w="1314450">
                  <a:extLst>
                    <a:ext uri="{9D8B030D-6E8A-4147-A177-3AD203B41FA5}">
                      <a16:colId xmlns:a16="http://schemas.microsoft.com/office/drawing/2014/main" val="755532972"/>
                    </a:ext>
                  </a:extLst>
                </a:gridCol>
                <a:gridCol w="1314450">
                  <a:extLst>
                    <a:ext uri="{9D8B030D-6E8A-4147-A177-3AD203B41FA5}">
                      <a16:colId xmlns:a16="http://schemas.microsoft.com/office/drawing/2014/main" val="4150231283"/>
                    </a:ext>
                  </a:extLst>
                </a:gridCol>
                <a:gridCol w="1314450">
                  <a:extLst>
                    <a:ext uri="{9D8B030D-6E8A-4147-A177-3AD203B41FA5}">
                      <a16:colId xmlns:a16="http://schemas.microsoft.com/office/drawing/2014/main" val="1693152584"/>
                    </a:ext>
                  </a:extLst>
                </a:gridCol>
              </a:tblGrid>
              <a:tr h="0">
                <a:tc>
                  <a:txBody>
                    <a:bodyPr/>
                    <a:lstStyle/>
                    <a:p>
                      <a:r>
                        <a:rPr lang="en-US" dirty="0"/>
                        <a:t>12-Jul-2022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397</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PHY Layer Description</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12-Jul-2022 15:27:26 ET</a:t>
                      </a:r>
                    </a:p>
                  </a:txBody>
                  <a:tcPr anchor="ctr">
                    <a:lnL>
                      <a:noFill/>
                    </a:lnL>
                    <a:lnR>
                      <a:noFill/>
                    </a:lnR>
                    <a:lnT>
                      <a:noFill/>
                    </a:lnT>
                    <a:lnB>
                      <a:noFill/>
                    </a:lnB>
                  </a:tcPr>
                </a:tc>
                <a:extLst>
                  <a:ext uri="{0D108BD9-81ED-4DB2-BD59-A6C34878D82A}">
                    <a16:rowId xmlns:a16="http://schemas.microsoft.com/office/drawing/2014/main" val="353060719"/>
                  </a:ext>
                </a:extLst>
              </a:tr>
            </a:tbl>
          </a:graphicData>
        </a:graphic>
      </p:graphicFrame>
      <p:graphicFrame>
        <p:nvGraphicFramePr>
          <p:cNvPr id="7" name="Table 6">
            <a:extLst>
              <a:ext uri="{FF2B5EF4-FFF2-40B4-BE49-F238E27FC236}">
                <a16:creationId xmlns:a16="http://schemas.microsoft.com/office/drawing/2014/main" id="{36268A5C-568F-49D2-97F0-FCB8056971DA}"/>
              </a:ext>
            </a:extLst>
          </p:cNvPr>
          <p:cNvGraphicFramePr>
            <a:graphicFrameLocks noGrp="1"/>
          </p:cNvGraphicFramePr>
          <p:nvPr>
            <p:extLst>
              <p:ext uri="{D42A27DB-BD31-4B8C-83A1-F6EECF244321}">
                <p14:modId xmlns:p14="http://schemas.microsoft.com/office/powerpoint/2010/main" val="1168910010"/>
              </p:ext>
            </p:extLst>
          </p:nvPr>
        </p:nvGraphicFramePr>
        <p:xfrm>
          <a:off x="350520" y="4768334"/>
          <a:ext cx="10515603" cy="1188720"/>
        </p:xfrm>
        <a:graphic>
          <a:graphicData uri="http://schemas.openxmlformats.org/drawingml/2006/table">
            <a:tbl>
              <a:tblPr/>
              <a:tblGrid>
                <a:gridCol w="1502229">
                  <a:extLst>
                    <a:ext uri="{9D8B030D-6E8A-4147-A177-3AD203B41FA5}">
                      <a16:colId xmlns:a16="http://schemas.microsoft.com/office/drawing/2014/main" val="2305239704"/>
                    </a:ext>
                  </a:extLst>
                </a:gridCol>
                <a:gridCol w="1502229">
                  <a:extLst>
                    <a:ext uri="{9D8B030D-6E8A-4147-A177-3AD203B41FA5}">
                      <a16:colId xmlns:a16="http://schemas.microsoft.com/office/drawing/2014/main" val="3415911984"/>
                    </a:ext>
                  </a:extLst>
                </a:gridCol>
                <a:gridCol w="1502229">
                  <a:extLst>
                    <a:ext uri="{9D8B030D-6E8A-4147-A177-3AD203B41FA5}">
                      <a16:colId xmlns:a16="http://schemas.microsoft.com/office/drawing/2014/main" val="1862527628"/>
                    </a:ext>
                  </a:extLst>
                </a:gridCol>
                <a:gridCol w="1502229">
                  <a:extLst>
                    <a:ext uri="{9D8B030D-6E8A-4147-A177-3AD203B41FA5}">
                      <a16:colId xmlns:a16="http://schemas.microsoft.com/office/drawing/2014/main" val="80764803"/>
                    </a:ext>
                  </a:extLst>
                </a:gridCol>
                <a:gridCol w="1502229">
                  <a:extLst>
                    <a:ext uri="{9D8B030D-6E8A-4147-A177-3AD203B41FA5}">
                      <a16:colId xmlns:a16="http://schemas.microsoft.com/office/drawing/2014/main" val="3061973675"/>
                    </a:ext>
                  </a:extLst>
                </a:gridCol>
                <a:gridCol w="1502229">
                  <a:extLst>
                    <a:ext uri="{9D8B030D-6E8A-4147-A177-3AD203B41FA5}">
                      <a16:colId xmlns:a16="http://schemas.microsoft.com/office/drawing/2014/main" val="2320978475"/>
                    </a:ext>
                  </a:extLst>
                </a:gridCol>
                <a:gridCol w="1502229">
                  <a:extLst>
                    <a:ext uri="{9D8B030D-6E8A-4147-A177-3AD203B41FA5}">
                      <a16:colId xmlns:a16="http://schemas.microsoft.com/office/drawing/2014/main" val="3014985653"/>
                    </a:ext>
                  </a:extLst>
                </a:gridCol>
              </a:tblGrid>
              <a:tr h="1188720">
                <a:tc>
                  <a:txBody>
                    <a:bodyPr/>
                    <a:lstStyle/>
                    <a:p>
                      <a:r>
                        <a:rPr lang="en-US" sz="1800"/>
                        <a:t>13-Jul-2022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411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ieee802.16t Preamble and Ranging Sequences</a:t>
                      </a:r>
                    </a:p>
                  </a:txBody>
                  <a:tcPr anchor="ctr">
                    <a:lnL>
                      <a:noFill/>
                    </a:lnL>
                    <a:lnR>
                      <a:noFill/>
                    </a:lnR>
                    <a:lnT>
                      <a:noFill/>
                    </a:lnT>
                    <a:lnB>
                      <a:noFill/>
                    </a:lnB>
                  </a:tcPr>
                </a:tc>
                <a:tc>
                  <a:txBody>
                    <a:bodyPr/>
                    <a:lstStyle/>
                    <a:p>
                      <a:r>
                        <a:rPr lang="en-US" sz="1800" dirty="0" err="1"/>
                        <a:t>Ondas</a:t>
                      </a:r>
                      <a:endParaRPr lang="en-US" sz="1800" dirty="0"/>
                    </a:p>
                  </a:txBody>
                  <a:tcPr anchor="ctr">
                    <a:lnL>
                      <a:noFill/>
                    </a:lnL>
                    <a:lnR>
                      <a:noFill/>
                    </a:lnR>
                    <a:lnT>
                      <a:noFill/>
                    </a:lnT>
                    <a:lnB>
                      <a:noFill/>
                    </a:lnB>
                  </a:tcPr>
                </a:tc>
                <a:extLst>
                  <a:ext uri="{0D108BD9-81ED-4DB2-BD59-A6C34878D82A}">
                    <a16:rowId xmlns:a16="http://schemas.microsoft.com/office/drawing/2014/main" val="2744504840"/>
                  </a:ext>
                </a:extLst>
              </a:tr>
            </a:tbl>
          </a:graphicData>
        </a:graphic>
      </p:graphicFrame>
      <p:sp>
        <p:nvSpPr>
          <p:cNvPr id="8" name="TextBox 7">
            <a:extLst>
              <a:ext uri="{FF2B5EF4-FFF2-40B4-BE49-F238E27FC236}">
                <a16:creationId xmlns:a16="http://schemas.microsoft.com/office/drawing/2014/main" id="{0E05529F-8DEA-48AC-896E-322E00215C76}"/>
              </a:ext>
            </a:extLst>
          </p:cNvPr>
          <p:cNvSpPr txBox="1"/>
          <p:nvPr/>
        </p:nvSpPr>
        <p:spPr>
          <a:xfrm>
            <a:off x="838200" y="4463534"/>
            <a:ext cx="2742610" cy="369332"/>
          </a:xfrm>
          <a:prstGeom prst="rect">
            <a:avLst/>
          </a:prstGeom>
          <a:noFill/>
        </p:spPr>
        <p:txBody>
          <a:bodyPr wrap="none" rtlCol="0">
            <a:spAutoFit/>
          </a:bodyPr>
          <a:lstStyle/>
          <a:p>
            <a:r>
              <a:rPr lang="en-US" dirty="0"/>
              <a:t>Update to 802.15-22-210r0</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2CB90-5EE1-4F74-9376-168201019B32}"/>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CF617F4-17D4-4309-A705-D4F6CA9F741B}"/>
              </a:ext>
            </a:extLst>
          </p:cNvPr>
          <p:cNvSpPr>
            <a:spLocks noGrp="1"/>
          </p:cNvSpPr>
          <p:nvPr>
            <p:ph idx="1"/>
          </p:nvPr>
        </p:nvSpPr>
        <p:spPr>
          <a:xfrm>
            <a:off x="838200" y="1143000"/>
            <a:ext cx="10515600" cy="5033963"/>
          </a:xfrm>
        </p:spPr>
        <p:txBody>
          <a:bodyPr>
            <a:normAutofit fontScale="62500" lnSpcReduction="20000"/>
          </a:bodyPr>
          <a:lstStyle/>
          <a:p>
            <a:r>
              <a:rPr lang="en-US" dirty="0"/>
              <a:t>Need for channel models for 16t appropriate to use cases</a:t>
            </a:r>
          </a:p>
          <a:p>
            <a:r>
              <a:rPr lang="en-US" dirty="0"/>
              <a:t>Use 3GPP channel models for terrestrial communications</a:t>
            </a:r>
          </a:p>
          <a:p>
            <a:pPr lvl="1"/>
            <a:r>
              <a:rPr lang="en-US" dirty="0"/>
              <a:t>from Joerg </a:t>
            </a:r>
            <a:r>
              <a:rPr lang="en-US" dirty="0">
                <a:hlinkClick r:id="rId2"/>
              </a:rPr>
              <a:t>https://www.3gpp.org/ftp/Specs/archive/25_series/25.996/25996-h00.zip</a:t>
            </a:r>
            <a:endParaRPr lang="en-US" dirty="0"/>
          </a:p>
          <a:p>
            <a:pPr lvl="1"/>
            <a:r>
              <a:rPr lang="en-US" dirty="0" err="1"/>
              <a:t>Juha</a:t>
            </a:r>
            <a:r>
              <a:rPr lang="en-US" dirty="0"/>
              <a:t> notes that there are also TETRA channel models from ETSI</a:t>
            </a:r>
          </a:p>
          <a:p>
            <a:pPr lvl="1"/>
            <a:r>
              <a:rPr lang="en-US" dirty="0"/>
              <a:t>This references the specification for the channel models:	 </a:t>
            </a:r>
            <a:r>
              <a:rPr lang="en-US" dirty="0">
                <a:hlinkClick r:id="rId3"/>
              </a:rPr>
              <a:t>http://rfmw.em.keysight.com/wireless/helpfiles/n7605/Content/Main/fcm_tetra.htm</a:t>
            </a:r>
            <a:endParaRPr lang="en-US" dirty="0"/>
          </a:p>
          <a:p>
            <a:endParaRPr lang="en-US" dirty="0"/>
          </a:p>
          <a:p>
            <a:r>
              <a:rPr lang="en-US" dirty="0"/>
              <a:t>Suggestion that the transmit filtering be fully specified (alpha and length) in order to guide receiver implementation. </a:t>
            </a:r>
          </a:p>
          <a:p>
            <a:endParaRPr lang="en-US" dirty="0"/>
          </a:p>
          <a:p>
            <a:r>
              <a:rPr lang="en-US" dirty="0"/>
              <a:t>What else is needed before commencing drafting PHY clause text.</a:t>
            </a:r>
          </a:p>
          <a:p>
            <a:pPr lvl="1"/>
            <a:r>
              <a:rPr lang="en-US" dirty="0"/>
              <a:t>Full definitions of filtering, windowing, multipath and channel models</a:t>
            </a:r>
          </a:p>
          <a:p>
            <a:r>
              <a:rPr lang="en-US" dirty="0"/>
              <a:t>Wednesday - Document 411</a:t>
            </a:r>
          </a:p>
          <a:p>
            <a:pPr lvl="1"/>
            <a:r>
              <a:rPr lang="en-US" dirty="0"/>
              <a:t>Joerg notes that the same preamble sequence cannot be used on all the subchannel groups at </a:t>
            </a:r>
            <a:r>
              <a:rPr lang="en-US" dirty="0" err="1"/>
              <a:t>at</a:t>
            </a:r>
            <a:r>
              <a:rPr lang="en-US" dirty="0"/>
              <a:t> the same time. </a:t>
            </a:r>
          </a:p>
          <a:p>
            <a:pPr lvl="1"/>
            <a:r>
              <a:rPr lang="en-US" dirty="0"/>
              <a:t>How does synchronization work if the preamble. There has to be compensation for frequency offset. There are also phase offsets. There are phase jumps that depend on the cyclic prefix. </a:t>
            </a:r>
          </a:p>
          <a:p>
            <a:pPr lvl="1"/>
            <a:r>
              <a:rPr lang="en-US" dirty="0"/>
              <a:t>James notes that the preamble could be spread across multiple subcarriers in case the one subcarrier is faded.</a:t>
            </a:r>
          </a:p>
          <a:p>
            <a:pPr lvl="1"/>
            <a:r>
              <a:rPr lang="en-US" dirty="0"/>
              <a:t>Daoud notes that delay spread can be significant. </a:t>
            </a:r>
          </a:p>
          <a:p>
            <a:pPr lvl="1"/>
            <a:r>
              <a:rPr lang="en-US" dirty="0"/>
              <a:t>Joerg asks how channel sounding is accomplished. Vishal – every non-symbol will be a pilot.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85ED091-F670-4E02-9065-EC4AEB3939FA}"/>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66531A00-BC71-4996-9FA2-313754C2603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6D75C7-E538-4363-92DD-89916FAF0E54}"/>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887550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7A94-3191-4363-B2C0-B39CE60FBEF6}"/>
              </a:ext>
            </a:extLst>
          </p:cNvPr>
          <p:cNvSpPr>
            <a:spLocks noGrp="1"/>
          </p:cNvSpPr>
          <p:nvPr>
            <p:ph type="title"/>
          </p:nvPr>
        </p:nvSpPr>
        <p:spPr/>
        <p:txBody>
          <a:bodyPr/>
          <a:lstStyle/>
          <a:p>
            <a:r>
              <a:rPr lang="en-US" dirty="0"/>
              <a:t>802.15 Poll on future sessions</a:t>
            </a:r>
          </a:p>
        </p:txBody>
      </p:sp>
      <p:sp>
        <p:nvSpPr>
          <p:cNvPr id="3" name="Content Placeholder 2">
            <a:extLst>
              <a:ext uri="{FF2B5EF4-FFF2-40B4-BE49-F238E27FC236}">
                <a16:creationId xmlns:a16="http://schemas.microsoft.com/office/drawing/2014/main" id="{B0955761-0869-4EB4-BB6F-F2BC743E87F1}"/>
              </a:ext>
            </a:extLst>
          </p:cNvPr>
          <p:cNvSpPr>
            <a:spLocks noGrp="1"/>
          </p:cNvSpPr>
          <p:nvPr>
            <p:ph idx="1"/>
          </p:nvPr>
        </p:nvSpPr>
        <p:spPr/>
        <p:txBody>
          <a:bodyPr/>
          <a:lstStyle/>
          <a:p>
            <a:pPr rtl="0"/>
            <a:r>
              <a:rPr lang="en-US" dirty="0">
                <a:latin typeface="Calibri" panose="020F0502020204030204" pitchFamily="34" charset="0"/>
              </a:rPr>
              <a:t>The IEEE</a:t>
            </a:r>
            <a:r>
              <a:rPr lang="en-US" dirty="0"/>
              <a:t> </a:t>
            </a:r>
            <a:r>
              <a:rPr lang="en-US" dirty="0">
                <a:latin typeface="Calibri" panose="020F0502020204030204" pitchFamily="34" charset="0"/>
              </a:rPr>
              <a:t>802 LMSC</a:t>
            </a:r>
            <a:r>
              <a:rPr lang="en-US" dirty="0"/>
              <a:t> </a:t>
            </a:r>
            <a:r>
              <a:rPr lang="en-US" dirty="0">
                <a:latin typeface="Calibri" panose="020F0502020204030204" pitchFamily="34" charset="0"/>
              </a:rPr>
              <a:t>Leadership has asked that we conduct</a:t>
            </a:r>
            <a:r>
              <a:rPr lang="en-US" dirty="0"/>
              <a:t> </a:t>
            </a:r>
            <a:r>
              <a:rPr lang="en-US" dirty="0">
                <a:latin typeface="Calibri" panose="020F0502020204030204" pitchFamily="34" charset="0"/>
              </a:rPr>
              <a:t>a survey regarding the next two 802 Sessions.</a:t>
            </a:r>
            <a:r>
              <a:rPr lang="en-US" dirty="0"/>
              <a:t> </a:t>
            </a:r>
            <a:r>
              <a:rPr lang="en-US" dirty="0">
                <a:latin typeface="Calibri" panose="020F0502020204030204" pitchFamily="34" charset="0"/>
              </a:rPr>
              <a:t>When you have time, please fill out the following survey on Mentor at:</a:t>
            </a:r>
            <a:endParaRPr lang="en-US" dirty="0"/>
          </a:p>
          <a:p>
            <a:pPr rtl="0"/>
            <a:r>
              <a:rPr lang="en-US" u="sng" dirty="0">
                <a:latin typeface="Calibri" panose="020F0502020204030204" pitchFamily="34" charset="0"/>
                <a:hlinkClick r:id="rId2"/>
              </a:rPr>
              <a:t>https://mentor.ieee.org/802.15/polls</a:t>
            </a:r>
            <a:endParaRPr lang="en-US" dirty="0"/>
          </a:p>
          <a:p>
            <a:endParaRPr lang="en-US" dirty="0"/>
          </a:p>
        </p:txBody>
      </p:sp>
      <p:sp>
        <p:nvSpPr>
          <p:cNvPr id="4" name="Date Placeholder 3">
            <a:extLst>
              <a:ext uri="{FF2B5EF4-FFF2-40B4-BE49-F238E27FC236}">
                <a16:creationId xmlns:a16="http://schemas.microsoft.com/office/drawing/2014/main" id="{D9976211-4F39-4BA7-AE2B-A7B32BE4A126}"/>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7A3EE70D-F607-45A1-86EE-CEBA386CE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14B44EA-3F9B-44B1-ACEC-E90B7B053EA7}"/>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847059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normAutofit/>
          </a:bodyPr>
          <a:lstStyle/>
          <a:p>
            <a:r>
              <a:rPr lang="en-US" dirty="0"/>
              <a:t>Harry Bims is the Technical Editor</a:t>
            </a:r>
          </a:p>
          <a:p>
            <a:r>
              <a:rPr lang="en-US" dirty="0"/>
              <a:t>Draft development will be based on approved SDD. </a:t>
            </a:r>
          </a:p>
          <a:p>
            <a:r>
              <a:rPr lang="en-US" dirty="0"/>
              <a:t>Notes on contributions to the draft:</a:t>
            </a:r>
          </a:p>
          <a:p>
            <a:pPr lvl="1"/>
            <a:r>
              <a:rPr lang="en-US" dirty="0"/>
              <a:t>Use document “</a:t>
            </a:r>
            <a:r>
              <a:rPr lang="en-US" dirty="0">
                <a:hlinkClick r:id="rId2"/>
              </a:rPr>
              <a:t>15-22-0081-01-016t-example-draft-amendment-for-16t.pdf</a:t>
            </a:r>
            <a:r>
              <a:rPr lang="en-US" dirty="0"/>
              <a:t>” as a guideline.</a:t>
            </a:r>
          </a:p>
          <a:p>
            <a:pPr lvl="1"/>
            <a:r>
              <a:rPr lang="en-US" dirty="0"/>
              <a:t>Use Visio for drawings</a:t>
            </a:r>
          </a:p>
          <a:p>
            <a:pPr lvl="1"/>
            <a:r>
              <a:rPr lang="en-US" dirty="0"/>
              <a:t>Follow table structures for table additions</a:t>
            </a:r>
          </a:p>
          <a:p>
            <a:pPr lvl="1"/>
            <a:r>
              <a:rPr lang="en-US" dirty="0"/>
              <a:t>Font is not critical – IEEE staff will provide cleanup </a:t>
            </a:r>
          </a:p>
          <a:p>
            <a:pPr marL="0" indent="0">
              <a:buNone/>
            </a:pPr>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460736497"/>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2022 </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Jan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May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July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134600" y="5578475"/>
            <a:ext cx="20574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Request PAR Extension July 2024</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July_2022</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3249166"/>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Daoud Serang</a:t>
            </a:r>
          </a:p>
          <a:p>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July_2022</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lnSpcReduction="10000"/>
          </a:bodyPr>
          <a:lstStyle/>
          <a:p>
            <a:pPr lvl="1"/>
            <a:endParaRPr lang="en-US" dirty="0"/>
          </a:p>
          <a:p>
            <a:r>
              <a:rPr lang="en-US" sz="3800" b="1" dirty="0"/>
              <a:t>September Interim</a:t>
            </a: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The September 2022 IEEE 802 Wireless Interim is scheduled to take place in Waikoloa, on the Big Island of Hawaii at the Hilton Waikoloa Village.</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br>
              <a:rPr lang="en-US" sz="1800" dirty="0">
                <a:effectLst/>
                <a:latin typeface="Tahoma" panose="020B0604030504040204" pitchFamily="34" charset="0"/>
                <a:ea typeface="Times New Roman" panose="02020603050405020304" pitchFamily="18" charset="0"/>
              </a:rPr>
            </a:br>
            <a:r>
              <a:rPr lang="en-US" sz="1800" b="1" dirty="0">
                <a:effectLst/>
                <a:latin typeface="Tahoma" panose="020B0604030504040204" pitchFamily="34" charset="0"/>
                <a:ea typeface="Times New Roman" panose="02020603050405020304" pitchFamily="18" charset="0"/>
              </a:rPr>
              <a:t>Session Registration and Hotel Reservations are Available Now</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dirty="0">
                <a:effectLst/>
                <a:latin typeface="Tahoma" panose="020B0604030504040204" pitchFamily="34" charset="0"/>
                <a:ea typeface="Times New Roman" panose="02020603050405020304" pitchFamily="18" charset="0"/>
              </a:rPr>
              <a:t>In-Person and Virtual participation will be available for this session.</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1200"/>
              </a:spcAft>
            </a:pPr>
            <a:r>
              <a:rPr lang="en-US" sz="1800" b="1" dirty="0">
                <a:effectLst/>
                <a:latin typeface="Tahoma" panose="020B0604030504040204" pitchFamily="34" charset="0"/>
                <a:ea typeface="Times New Roman" panose="02020603050405020304" pitchFamily="18" charset="0"/>
              </a:rPr>
              <a:t>Session Registration Website:        </a:t>
            </a:r>
            <a:r>
              <a:rPr lang="en-US" sz="1800" b="1" u="sng" dirty="0">
                <a:solidFill>
                  <a:srgbClr val="0000FF"/>
                </a:solidFill>
                <a:effectLst/>
                <a:latin typeface="Tahoma" panose="020B0604030504040204" pitchFamily="34" charset="0"/>
                <a:ea typeface="Times New Roman" panose="02020603050405020304" pitchFamily="18" charset="0"/>
                <a:hlinkClick r:id="rId2"/>
              </a:rPr>
              <a:t>https://cvent.me/PvDkQV</a:t>
            </a:r>
            <a:endParaRPr lang="en-US" sz="1800" dirty="0">
              <a:effectLst/>
              <a:latin typeface="Calibri" panose="020F0502020204030204" pitchFamily="34" charset="0"/>
              <a:ea typeface="Times New Roman" panose="02020603050405020304" pitchFamily="18" charset="0"/>
            </a:endParaRPr>
          </a:p>
          <a:p>
            <a:pPr marL="0" marR="0">
              <a:lnSpc>
                <a:spcPct val="120000"/>
              </a:lnSpc>
              <a:spcBef>
                <a:spcPts val="0"/>
              </a:spcBef>
              <a:spcAft>
                <a:spcPts val="0"/>
              </a:spcAft>
            </a:pPr>
            <a:r>
              <a:rPr lang="en-US" sz="1800" b="1" dirty="0">
                <a:effectLst/>
                <a:latin typeface="Tahoma" panose="020B0604030504040204" pitchFamily="34" charset="0"/>
                <a:ea typeface="Times New Roman" panose="02020603050405020304" pitchFamily="18" charset="0"/>
              </a:rPr>
              <a:t>Registration Fees and Deadlines</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solidFill>
                  <a:srgbClr val="000000"/>
                </a:solidFill>
                <a:effectLst/>
                <a:latin typeface="Tahoma" panose="020B0604030504040204" pitchFamily="34" charset="0"/>
                <a:ea typeface="Times New Roman" panose="02020603050405020304" pitchFamily="18" charset="0"/>
              </a:rPr>
              <a:t>Early</a:t>
            </a:r>
            <a:r>
              <a:rPr lang="en-US" sz="1800" dirty="0">
                <a:solidFill>
                  <a:srgbClr val="000000"/>
                </a:solidFill>
                <a:effectLst/>
                <a:latin typeface="Tahoma" panose="020B0604030504040204" pitchFamily="34" charset="0"/>
                <a:ea typeface="Times New Roman" panose="02020603050405020304" pitchFamily="18" charset="0"/>
              </a:rPr>
              <a:t>                 $US950.00 until June 30,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Standard</a:t>
            </a:r>
            <a:r>
              <a:rPr lang="en-US" sz="1800" dirty="0">
                <a:effectLst/>
                <a:latin typeface="Tahoma" panose="020B0604030504040204" pitchFamily="34" charset="0"/>
                <a:ea typeface="Times New Roman" panose="02020603050405020304" pitchFamily="18" charset="0"/>
              </a:rPr>
              <a:t>         $US1200.00 until August 15, 2022</a:t>
            </a:r>
            <a:endParaRPr lang="en-US" sz="1800" dirty="0">
              <a:effectLst/>
              <a:latin typeface="Calibri" panose="020F0502020204030204" pitchFamily="34" charset="0"/>
              <a:ea typeface="Times New Roman" panose="02020603050405020304" pitchFamily="18" charset="0"/>
            </a:endParaRPr>
          </a:p>
          <a:p>
            <a:pPr marL="342900" marR="0" lvl="0" indent="-342900">
              <a:lnSpc>
                <a:spcPct val="120000"/>
              </a:lnSpc>
              <a:spcBef>
                <a:spcPts val="0"/>
              </a:spcBef>
              <a:spcAft>
                <a:spcPts val="0"/>
              </a:spcAft>
              <a:buSzPts val="1000"/>
              <a:buFont typeface="Symbol" panose="05050102010706020507" pitchFamily="18" charset="2"/>
              <a:buChar char=""/>
              <a:tabLst>
                <a:tab pos="457200" algn="l"/>
              </a:tabLst>
            </a:pPr>
            <a:r>
              <a:rPr lang="en-US" sz="1800" b="1" dirty="0">
                <a:effectLst/>
                <a:latin typeface="Tahoma" panose="020B0604030504040204" pitchFamily="34" charset="0"/>
                <a:ea typeface="Times New Roman" panose="02020603050405020304" pitchFamily="18" charset="0"/>
              </a:rPr>
              <a:t>Late/Onsite</a:t>
            </a:r>
            <a:r>
              <a:rPr lang="en-US" sz="1800" dirty="0">
                <a:effectLst/>
                <a:latin typeface="Tahoma" panose="020B0604030504040204" pitchFamily="34" charset="0"/>
                <a:ea typeface="Times New Roman" panose="02020603050405020304" pitchFamily="18" charset="0"/>
              </a:rPr>
              <a:t>     $US1450.00 after August 15, 2022</a:t>
            </a:r>
            <a:endParaRPr lang="en-US" sz="1800" dirty="0">
              <a:effectLst/>
              <a:latin typeface="Calibri" panose="020F0502020204030204" pitchFamily="34" charset="0"/>
              <a:ea typeface="Times New Roman" panose="02020603050405020304" pitchFamily="18" charset="0"/>
            </a:endParaRP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EF47-A3EB-4370-9677-EA2AC0F4B02E}"/>
              </a:ext>
            </a:extLst>
          </p:cNvPr>
          <p:cNvSpPr>
            <a:spLocks noGrp="1"/>
          </p:cNvSpPr>
          <p:nvPr>
            <p:ph type="title"/>
          </p:nvPr>
        </p:nvSpPr>
        <p:spPr/>
        <p:txBody>
          <a:bodyPr/>
          <a:lstStyle/>
          <a:p>
            <a:r>
              <a:rPr lang="en-US" dirty="0"/>
              <a:t>Approval of Minutes</a:t>
            </a:r>
          </a:p>
        </p:txBody>
      </p:sp>
      <p:graphicFrame>
        <p:nvGraphicFramePr>
          <p:cNvPr id="7" name="Content Placeholder 6">
            <a:extLst>
              <a:ext uri="{FF2B5EF4-FFF2-40B4-BE49-F238E27FC236}">
                <a16:creationId xmlns:a16="http://schemas.microsoft.com/office/drawing/2014/main" id="{E57847E8-4A08-4C81-9254-084F7D9E57D9}"/>
              </a:ext>
            </a:extLst>
          </p:cNvPr>
          <p:cNvGraphicFramePr>
            <a:graphicFrameLocks noGrp="1"/>
          </p:cNvGraphicFramePr>
          <p:nvPr>
            <p:ph idx="1"/>
            <p:extLst>
              <p:ext uri="{D42A27DB-BD31-4B8C-83A1-F6EECF244321}">
                <p14:modId xmlns:p14="http://schemas.microsoft.com/office/powerpoint/2010/main" val="1644623103"/>
              </p:ext>
            </p:extLst>
          </p:nvPr>
        </p:nvGraphicFramePr>
        <p:xfrm>
          <a:off x="762000" y="3696394"/>
          <a:ext cx="10515603" cy="1188720"/>
        </p:xfrm>
        <a:graphic>
          <a:graphicData uri="http://schemas.openxmlformats.org/drawingml/2006/table">
            <a:tbl>
              <a:tblPr/>
              <a:tblGrid>
                <a:gridCol w="1502229">
                  <a:extLst>
                    <a:ext uri="{9D8B030D-6E8A-4147-A177-3AD203B41FA5}">
                      <a16:colId xmlns:a16="http://schemas.microsoft.com/office/drawing/2014/main" val="319855094"/>
                    </a:ext>
                  </a:extLst>
                </a:gridCol>
                <a:gridCol w="1502229">
                  <a:extLst>
                    <a:ext uri="{9D8B030D-6E8A-4147-A177-3AD203B41FA5}">
                      <a16:colId xmlns:a16="http://schemas.microsoft.com/office/drawing/2014/main" val="764088894"/>
                    </a:ext>
                  </a:extLst>
                </a:gridCol>
                <a:gridCol w="1502229">
                  <a:extLst>
                    <a:ext uri="{9D8B030D-6E8A-4147-A177-3AD203B41FA5}">
                      <a16:colId xmlns:a16="http://schemas.microsoft.com/office/drawing/2014/main" val="1429725373"/>
                    </a:ext>
                  </a:extLst>
                </a:gridCol>
                <a:gridCol w="1502229">
                  <a:extLst>
                    <a:ext uri="{9D8B030D-6E8A-4147-A177-3AD203B41FA5}">
                      <a16:colId xmlns:a16="http://schemas.microsoft.com/office/drawing/2014/main" val="4015900830"/>
                    </a:ext>
                  </a:extLst>
                </a:gridCol>
                <a:gridCol w="1502229">
                  <a:extLst>
                    <a:ext uri="{9D8B030D-6E8A-4147-A177-3AD203B41FA5}">
                      <a16:colId xmlns:a16="http://schemas.microsoft.com/office/drawing/2014/main" val="3805794790"/>
                    </a:ext>
                  </a:extLst>
                </a:gridCol>
                <a:gridCol w="1502229">
                  <a:extLst>
                    <a:ext uri="{9D8B030D-6E8A-4147-A177-3AD203B41FA5}">
                      <a16:colId xmlns:a16="http://schemas.microsoft.com/office/drawing/2014/main" val="2140462107"/>
                    </a:ext>
                  </a:extLst>
                </a:gridCol>
                <a:gridCol w="1502229">
                  <a:extLst>
                    <a:ext uri="{9D8B030D-6E8A-4147-A177-3AD203B41FA5}">
                      <a16:colId xmlns:a16="http://schemas.microsoft.com/office/drawing/2014/main" val="1711850360"/>
                    </a:ext>
                  </a:extLst>
                </a:gridCol>
              </a:tblGrid>
              <a:tr h="1166654">
                <a:tc>
                  <a:txBody>
                    <a:bodyPr/>
                    <a:lstStyle/>
                    <a:p>
                      <a:r>
                        <a:rPr lang="en-US" sz="1800" dirty="0"/>
                        <a:t>15-Jun-2022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324</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June 15, 2022, TG16t Meeting Minutes</a:t>
                      </a:r>
                    </a:p>
                  </a:txBody>
                  <a:tcPr anchor="ctr">
                    <a:lnL>
                      <a:noFill/>
                    </a:lnL>
                    <a:lnR>
                      <a:noFill/>
                    </a:lnR>
                    <a:lnT>
                      <a:noFill/>
                    </a:lnT>
                    <a:lnB>
                      <a:noFill/>
                    </a:lnB>
                  </a:tcPr>
                </a:tc>
                <a:tc>
                  <a:txBody>
                    <a:bodyPr/>
                    <a:lstStyle/>
                    <a:p>
                      <a:r>
                        <a:rPr lang="en-US" sz="1800" dirty="0"/>
                        <a:t>Nathan Clanney (Siemens Mobility, Inc.)</a:t>
                      </a:r>
                    </a:p>
                  </a:txBody>
                  <a:tcPr anchor="ctr">
                    <a:lnL>
                      <a:noFill/>
                    </a:lnL>
                    <a:lnR>
                      <a:noFill/>
                    </a:lnR>
                    <a:lnT>
                      <a:noFill/>
                    </a:lnT>
                    <a:lnB>
                      <a:noFill/>
                    </a:lnB>
                  </a:tcPr>
                </a:tc>
                <a:extLst>
                  <a:ext uri="{0D108BD9-81ED-4DB2-BD59-A6C34878D82A}">
                    <a16:rowId xmlns:a16="http://schemas.microsoft.com/office/drawing/2014/main" val="2703640776"/>
                  </a:ext>
                </a:extLst>
              </a:tr>
            </a:tbl>
          </a:graphicData>
        </a:graphic>
      </p:graphicFrame>
      <p:sp>
        <p:nvSpPr>
          <p:cNvPr id="4" name="Date Placeholder 3">
            <a:extLst>
              <a:ext uri="{FF2B5EF4-FFF2-40B4-BE49-F238E27FC236}">
                <a16:creationId xmlns:a16="http://schemas.microsoft.com/office/drawing/2014/main" id="{8743EA02-BF35-4BDC-AED5-0CA648CBD6D0}"/>
              </a:ext>
            </a:extLst>
          </p:cNvPr>
          <p:cNvSpPr>
            <a:spLocks noGrp="1"/>
          </p:cNvSpPr>
          <p:nvPr>
            <p:ph type="dt" sz="half" idx="10"/>
          </p:nvPr>
        </p:nvSpPr>
        <p:spPr/>
        <p:txBody>
          <a:bodyPr/>
          <a:lstStyle/>
          <a:p>
            <a:r>
              <a:rPr lang="en-US" dirty="0"/>
              <a:t>July_2022</a:t>
            </a:r>
          </a:p>
        </p:txBody>
      </p:sp>
      <p:sp>
        <p:nvSpPr>
          <p:cNvPr id="5" name="Footer Placeholder 4">
            <a:extLst>
              <a:ext uri="{FF2B5EF4-FFF2-40B4-BE49-F238E27FC236}">
                <a16:creationId xmlns:a16="http://schemas.microsoft.com/office/drawing/2014/main" id="{CAFE4011-EE02-4409-A3C0-058399A599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B854782-488A-44FB-AB92-1D1724947109}"/>
              </a:ext>
            </a:extLst>
          </p:cNvPr>
          <p:cNvSpPr>
            <a:spLocks noGrp="1"/>
          </p:cNvSpPr>
          <p:nvPr>
            <p:ph type="sldNum" sz="quarter" idx="12"/>
          </p:nvPr>
        </p:nvSpPr>
        <p:spPr/>
        <p:txBody>
          <a:bodyPr/>
          <a:lstStyle/>
          <a:p>
            <a:fld id="{A1C9EF53-BD90-4B75-A223-F9525C143888}" type="slidenum">
              <a:rPr lang="en-US" smtClean="0"/>
              <a:pPr/>
              <a:t>3</a:t>
            </a:fld>
            <a:endParaRPr lang="en-US" dirty="0"/>
          </a:p>
        </p:txBody>
      </p:sp>
      <p:graphicFrame>
        <p:nvGraphicFramePr>
          <p:cNvPr id="8" name="Table 7">
            <a:extLst>
              <a:ext uri="{FF2B5EF4-FFF2-40B4-BE49-F238E27FC236}">
                <a16:creationId xmlns:a16="http://schemas.microsoft.com/office/drawing/2014/main" id="{E3EE1A57-D0A4-4E24-976B-F55A15B45BD4}"/>
              </a:ext>
            </a:extLst>
          </p:cNvPr>
          <p:cNvGraphicFramePr>
            <a:graphicFrameLocks noGrp="1"/>
          </p:cNvGraphicFramePr>
          <p:nvPr>
            <p:extLst>
              <p:ext uri="{D42A27DB-BD31-4B8C-83A1-F6EECF244321}">
                <p14:modId xmlns:p14="http://schemas.microsoft.com/office/powerpoint/2010/main" val="1218083806"/>
              </p:ext>
            </p:extLst>
          </p:nvPr>
        </p:nvGraphicFramePr>
        <p:xfrm>
          <a:off x="762000" y="1981200"/>
          <a:ext cx="10515600" cy="1188720"/>
        </p:xfrm>
        <a:graphic>
          <a:graphicData uri="http://schemas.openxmlformats.org/drawingml/2006/table">
            <a:tbl>
              <a:tblPr/>
              <a:tblGrid>
                <a:gridCol w="1314450">
                  <a:extLst>
                    <a:ext uri="{9D8B030D-6E8A-4147-A177-3AD203B41FA5}">
                      <a16:colId xmlns:a16="http://schemas.microsoft.com/office/drawing/2014/main" val="4067548977"/>
                    </a:ext>
                  </a:extLst>
                </a:gridCol>
                <a:gridCol w="1314450">
                  <a:extLst>
                    <a:ext uri="{9D8B030D-6E8A-4147-A177-3AD203B41FA5}">
                      <a16:colId xmlns:a16="http://schemas.microsoft.com/office/drawing/2014/main" val="2983054222"/>
                    </a:ext>
                  </a:extLst>
                </a:gridCol>
                <a:gridCol w="1314450">
                  <a:extLst>
                    <a:ext uri="{9D8B030D-6E8A-4147-A177-3AD203B41FA5}">
                      <a16:colId xmlns:a16="http://schemas.microsoft.com/office/drawing/2014/main" val="1274328821"/>
                    </a:ext>
                  </a:extLst>
                </a:gridCol>
                <a:gridCol w="1314450">
                  <a:extLst>
                    <a:ext uri="{9D8B030D-6E8A-4147-A177-3AD203B41FA5}">
                      <a16:colId xmlns:a16="http://schemas.microsoft.com/office/drawing/2014/main" val="4057281887"/>
                    </a:ext>
                  </a:extLst>
                </a:gridCol>
                <a:gridCol w="1314450">
                  <a:extLst>
                    <a:ext uri="{9D8B030D-6E8A-4147-A177-3AD203B41FA5}">
                      <a16:colId xmlns:a16="http://schemas.microsoft.com/office/drawing/2014/main" val="2490825973"/>
                    </a:ext>
                  </a:extLst>
                </a:gridCol>
                <a:gridCol w="1314450">
                  <a:extLst>
                    <a:ext uri="{9D8B030D-6E8A-4147-A177-3AD203B41FA5}">
                      <a16:colId xmlns:a16="http://schemas.microsoft.com/office/drawing/2014/main" val="3466902091"/>
                    </a:ext>
                  </a:extLst>
                </a:gridCol>
                <a:gridCol w="1314450">
                  <a:extLst>
                    <a:ext uri="{9D8B030D-6E8A-4147-A177-3AD203B41FA5}">
                      <a16:colId xmlns:a16="http://schemas.microsoft.com/office/drawing/2014/main" val="3976874568"/>
                    </a:ext>
                  </a:extLst>
                </a:gridCol>
                <a:gridCol w="1314450">
                  <a:extLst>
                    <a:ext uri="{9D8B030D-6E8A-4147-A177-3AD203B41FA5}">
                      <a16:colId xmlns:a16="http://schemas.microsoft.com/office/drawing/2014/main" val="3178156775"/>
                    </a:ext>
                  </a:extLst>
                </a:gridCol>
              </a:tblGrid>
              <a:tr h="0">
                <a:tc>
                  <a:txBody>
                    <a:bodyPr/>
                    <a:lstStyle/>
                    <a:p>
                      <a:r>
                        <a:rPr lang="en-US" dirty="0"/>
                        <a:t>16-May-2022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295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TG16t May-16 2022 Meeting Minutes</a:t>
                      </a:r>
                    </a:p>
                  </a:txBody>
                  <a:tcPr anchor="ctr">
                    <a:lnL>
                      <a:noFill/>
                    </a:lnL>
                    <a:lnR>
                      <a:noFill/>
                    </a:lnR>
                    <a:lnT>
                      <a:noFill/>
                    </a:lnT>
                    <a:lnB>
                      <a:noFill/>
                    </a:lnB>
                  </a:tcPr>
                </a:tc>
                <a:tc>
                  <a:txBody>
                    <a:bodyPr/>
                    <a:lstStyle/>
                    <a:p>
                      <a:r>
                        <a:rPr lang="en-US"/>
                        <a:t>Juha Juntunen (Meteorcomm LLC)</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757164976"/>
                  </a:ext>
                </a:extLst>
              </a:tr>
            </a:tbl>
          </a:graphicData>
        </a:graphic>
      </p:graphicFrame>
      <p:sp>
        <p:nvSpPr>
          <p:cNvPr id="9" name="TextBox 8">
            <a:extLst>
              <a:ext uri="{FF2B5EF4-FFF2-40B4-BE49-F238E27FC236}">
                <a16:creationId xmlns:a16="http://schemas.microsoft.com/office/drawing/2014/main" id="{5B443FAB-CC40-45AC-BE73-C4BAB31B1C6C}"/>
              </a:ext>
            </a:extLst>
          </p:cNvPr>
          <p:cNvSpPr txBox="1"/>
          <p:nvPr/>
        </p:nvSpPr>
        <p:spPr>
          <a:xfrm>
            <a:off x="1752600" y="5334000"/>
            <a:ext cx="7848600" cy="1477328"/>
          </a:xfrm>
          <a:prstGeom prst="rect">
            <a:avLst/>
          </a:prstGeom>
          <a:noFill/>
        </p:spPr>
        <p:txBody>
          <a:bodyPr wrap="square" rtlCol="0">
            <a:spAutoFit/>
          </a:bodyPr>
          <a:lstStyle/>
          <a:p>
            <a:r>
              <a:rPr lang="en-US" dirty="0"/>
              <a:t>Discussion and minor corrections of these minutes – update in 324r1</a:t>
            </a:r>
          </a:p>
          <a:p>
            <a:endParaRPr lang="en-US" dirty="0"/>
          </a:p>
          <a:p>
            <a:r>
              <a:rPr lang="en-US" dirty="0"/>
              <a:t>Approval of minutes.  295r0, 324r1.   Unanimous consent</a:t>
            </a:r>
          </a:p>
          <a:p>
            <a:endParaRPr lang="en-US" dirty="0"/>
          </a:p>
          <a:p>
            <a:endParaRPr lang="en-US" dirty="0"/>
          </a:p>
        </p:txBody>
      </p:sp>
    </p:spTree>
    <p:extLst>
      <p:ext uri="{BB962C8B-B14F-4D97-AF65-F5344CB8AC3E}">
        <p14:creationId xmlns:p14="http://schemas.microsoft.com/office/powerpoint/2010/main" val="1692500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July </a:t>
            </a:r>
            <a:r>
              <a:rPr lang="en-US" dirty="0" err="1"/>
              <a:t>PlenaryAgenda</a:t>
            </a:r>
            <a:endParaRPr lang="en-US" dirty="0"/>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July_2022</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16056</TotalTime>
  <Words>2297</Words>
  <Application>Microsoft Office PowerPoint</Application>
  <PresentationFormat>Widescreen</PresentationFormat>
  <Paragraphs>285</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Calibri Light</vt:lpstr>
      <vt:lpstr>Helvetica</vt:lpstr>
      <vt:lpstr>Symbol</vt:lpstr>
      <vt:lpstr>Tahoma</vt:lpstr>
      <vt:lpstr>Times New Roman</vt:lpstr>
      <vt:lpstr>Custom Design</vt:lpstr>
      <vt:lpstr>PowerPoint Presentation</vt:lpstr>
      <vt:lpstr>Opening</vt:lpstr>
      <vt:lpstr>Approval of Minutes</vt:lpstr>
      <vt:lpstr>TG16t July PlenaryAgenda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 Status</vt:lpstr>
      <vt:lpstr>Contributions for July Plenary</vt:lpstr>
      <vt:lpstr>Discussion</vt:lpstr>
      <vt:lpstr>802.15 Poll on future sessions</vt:lpstr>
      <vt:lpstr>Editor and Draft Development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535</cp:revision>
  <cp:lastPrinted>1998-02-10T13:28:06Z</cp:lastPrinted>
  <dcterms:created xsi:type="dcterms:W3CDTF">2020-01-06T16:34:14Z</dcterms:created>
  <dcterms:modified xsi:type="dcterms:W3CDTF">2022-07-13T19:54:31Z</dcterms:modified>
</cp:coreProperties>
</file>