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1018"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03"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86" d="100"/>
          <a:sy n="86" d="100"/>
        </p:scale>
        <p:origin x="66" y="48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June_2022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doc.:IEEE802.15-22-00377r1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June_2022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3gpp.org/ftp/Specs/archive/25_series/25.996/25996-h0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vent.me/PvDkQ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2022-07-11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Plenary</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600200"/>
            <a:ext cx="941925" cy="369332"/>
          </a:xfrm>
          <a:prstGeom prst="rect">
            <a:avLst/>
          </a:prstGeom>
          <a:noFill/>
        </p:spPr>
        <p:txBody>
          <a:bodyPr wrap="none" rtlCol="0">
            <a:spAutoFit/>
          </a:bodyPr>
          <a:lstStyle/>
          <a:p>
            <a:r>
              <a:rPr lang="en-US" dirty="0"/>
              <a:t>Tuesday</a:t>
            </a:r>
          </a:p>
        </p:txBody>
      </p:sp>
      <p:graphicFrame>
        <p:nvGraphicFramePr>
          <p:cNvPr id="4" name="Table 3">
            <a:extLst>
              <a:ext uri="{FF2B5EF4-FFF2-40B4-BE49-F238E27FC236}">
                <a16:creationId xmlns:a16="http://schemas.microsoft.com/office/drawing/2014/main" id="{4A307F7F-67EF-45D5-A31C-80D41A0A95E0}"/>
              </a:ext>
            </a:extLst>
          </p:cNvPr>
          <p:cNvGraphicFramePr>
            <a:graphicFrameLocks noGrp="1"/>
          </p:cNvGraphicFramePr>
          <p:nvPr>
            <p:extLst>
              <p:ext uri="{D42A27DB-BD31-4B8C-83A1-F6EECF244321}">
                <p14:modId xmlns:p14="http://schemas.microsoft.com/office/powerpoint/2010/main" val="1386362279"/>
              </p:ext>
            </p:extLst>
          </p:nvPr>
        </p:nvGraphicFramePr>
        <p:xfrm>
          <a:off x="609600" y="2209800"/>
          <a:ext cx="10515603" cy="914400"/>
        </p:xfrm>
        <a:graphic>
          <a:graphicData uri="http://schemas.openxmlformats.org/drawingml/2006/table">
            <a:tbl>
              <a:tblPr/>
              <a:tblGrid>
                <a:gridCol w="1502229">
                  <a:extLst>
                    <a:ext uri="{9D8B030D-6E8A-4147-A177-3AD203B41FA5}">
                      <a16:colId xmlns:a16="http://schemas.microsoft.com/office/drawing/2014/main" val="15879198"/>
                    </a:ext>
                  </a:extLst>
                </a:gridCol>
                <a:gridCol w="1502229">
                  <a:extLst>
                    <a:ext uri="{9D8B030D-6E8A-4147-A177-3AD203B41FA5}">
                      <a16:colId xmlns:a16="http://schemas.microsoft.com/office/drawing/2014/main" val="3753995729"/>
                    </a:ext>
                  </a:extLst>
                </a:gridCol>
                <a:gridCol w="1502229">
                  <a:extLst>
                    <a:ext uri="{9D8B030D-6E8A-4147-A177-3AD203B41FA5}">
                      <a16:colId xmlns:a16="http://schemas.microsoft.com/office/drawing/2014/main" val="750979872"/>
                    </a:ext>
                  </a:extLst>
                </a:gridCol>
                <a:gridCol w="1502229">
                  <a:extLst>
                    <a:ext uri="{9D8B030D-6E8A-4147-A177-3AD203B41FA5}">
                      <a16:colId xmlns:a16="http://schemas.microsoft.com/office/drawing/2014/main" val="747898013"/>
                    </a:ext>
                  </a:extLst>
                </a:gridCol>
                <a:gridCol w="1502229">
                  <a:extLst>
                    <a:ext uri="{9D8B030D-6E8A-4147-A177-3AD203B41FA5}">
                      <a16:colId xmlns:a16="http://schemas.microsoft.com/office/drawing/2014/main" val="2037215030"/>
                    </a:ext>
                  </a:extLst>
                </a:gridCol>
                <a:gridCol w="1502229">
                  <a:extLst>
                    <a:ext uri="{9D8B030D-6E8A-4147-A177-3AD203B41FA5}">
                      <a16:colId xmlns:a16="http://schemas.microsoft.com/office/drawing/2014/main" val="4112626937"/>
                    </a:ext>
                  </a:extLst>
                </a:gridCol>
                <a:gridCol w="1502229">
                  <a:extLst>
                    <a:ext uri="{9D8B030D-6E8A-4147-A177-3AD203B41FA5}">
                      <a16:colId xmlns:a16="http://schemas.microsoft.com/office/drawing/2014/main" val="2627763282"/>
                    </a:ext>
                  </a:extLst>
                </a:gridCol>
              </a:tblGrid>
              <a:tr h="914400">
                <a:tc>
                  <a:txBody>
                    <a:bodyPr/>
                    <a:lstStyle/>
                    <a:p>
                      <a:r>
                        <a:rPr lang="en-US" sz="1800"/>
                        <a:t>11-Jul-2022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382</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TX Filtering Specs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1803923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p:txBody>
          <a:bodyPr>
            <a:normAutofit lnSpcReduction="10000"/>
          </a:bodyPr>
          <a:lstStyle/>
          <a:p>
            <a:r>
              <a:rPr lang="en-US" dirty="0"/>
              <a:t>Need for channel models for 16t appropriate to use cases</a:t>
            </a:r>
          </a:p>
          <a:p>
            <a:r>
              <a:rPr lang="en-US" dirty="0"/>
              <a:t>Use 3GPP channel models for terrestrial communications</a:t>
            </a:r>
          </a:p>
          <a:p>
            <a:pPr lvl="1"/>
            <a:r>
              <a:rPr lang="en-US" dirty="0"/>
              <a:t>from Robert Joerg </a:t>
            </a:r>
            <a:r>
              <a:rPr lang="en-US" dirty="0">
                <a:hlinkClick r:id="rId2"/>
              </a:rPr>
              <a:t>https://www.3gpp.org/ftp/Specs/archive/25_series/25.996/25996-h00.zip</a:t>
            </a:r>
            <a:endParaRPr lang="en-US" dirty="0"/>
          </a:p>
          <a:p>
            <a:endParaRPr lang="en-US" dirty="0"/>
          </a:p>
          <a:p>
            <a:r>
              <a:rPr lang="en-US" dirty="0"/>
              <a:t>Suggestion that the transmit filtering be fully specified (alpha and length) in order to guide receiver implementation. </a:t>
            </a:r>
          </a:p>
          <a:p>
            <a:endParaRPr lang="en-US" dirty="0"/>
          </a:p>
          <a:p>
            <a:r>
              <a:rPr lang="en-US" dirty="0"/>
              <a:t>What else is needed before commencing drafting PHY clause text.</a:t>
            </a:r>
          </a:p>
          <a:p>
            <a:pPr lvl="1"/>
            <a:r>
              <a:rPr lang="en-US" dirty="0"/>
              <a:t>Full </a:t>
            </a:r>
            <a:r>
              <a:rPr lang="en-US" dirty="0" err="1"/>
              <a:t>definitnions</a:t>
            </a:r>
            <a:r>
              <a:rPr lang="en-US" dirty="0"/>
              <a:t> of filtering, windowing, multipath and channel models</a:t>
            </a:r>
          </a:p>
          <a:p>
            <a:pPr lvl="1"/>
            <a:endParaRPr lang="en-US" dirty="0"/>
          </a:p>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a:t>June_2022</a:t>
            </a:r>
            <a:endParaRPr lang="en-US" dirty="0"/>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June_2022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June_2022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pPr lvl="1"/>
            <a:endParaRPr lang="en-US" dirty="0"/>
          </a:p>
          <a:p>
            <a:r>
              <a:rPr lang="en-US" sz="3800" b="1" dirty="0"/>
              <a:t>September Interim</a:t>
            </a: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The September 2022 IEEE 802 Wireless Interim is scheduled to take place in Waikoloa, on the Big Island of Hawaii at the Hilton Waikoloa Village.</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br>
              <a:rPr lang="en-US" sz="1800" dirty="0">
                <a:effectLst/>
                <a:latin typeface="Tahoma" panose="020B0604030504040204" pitchFamily="34" charset="0"/>
                <a:ea typeface="Times New Roman" panose="02020603050405020304" pitchFamily="18" charset="0"/>
              </a:rPr>
            </a:br>
            <a:r>
              <a:rPr lang="en-US" sz="1800" b="1" dirty="0">
                <a:effectLst/>
                <a:latin typeface="Tahoma" panose="020B0604030504040204" pitchFamily="34" charset="0"/>
                <a:ea typeface="Times New Roman" panose="02020603050405020304" pitchFamily="18" charset="0"/>
              </a:rPr>
              <a:t>Session Registration and Hotel Reservations are Available Now</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In-Person and Virtual participation will be available for this session.</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1200"/>
              </a:spcAft>
            </a:pPr>
            <a:r>
              <a:rPr lang="en-US" sz="1800" b="1" dirty="0">
                <a:effectLst/>
                <a:latin typeface="Tahoma" panose="020B0604030504040204" pitchFamily="34" charset="0"/>
                <a:ea typeface="Times New Roman" panose="02020603050405020304" pitchFamily="18" charset="0"/>
              </a:rPr>
              <a:t>Session Registration Website:        </a:t>
            </a:r>
            <a:r>
              <a:rPr lang="en-US" sz="1800" b="1" u="sng" dirty="0">
                <a:solidFill>
                  <a:srgbClr val="0000FF"/>
                </a:solidFill>
                <a:effectLst/>
                <a:latin typeface="Tahoma" panose="020B0604030504040204" pitchFamily="34" charset="0"/>
                <a:ea typeface="Times New Roman" panose="02020603050405020304" pitchFamily="18" charset="0"/>
                <a:hlinkClick r:id="rId2"/>
              </a:rPr>
              <a:t>https://cvent.me/PvDkQV</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b="1" dirty="0">
                <a:effectLst/>
                <a:latin typeface="Tahoma" panose="020B060403050404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Tahoma" panose="020B0604030504040204" pitchFamily="34" charset="0"/>
                <a:ea typeface="Times New Roman" panose="02020603050405020304" pitchFamily="18" charset="0"/>
              </a:rPr>
              <a:t>Early</a:t>
            </a:r>
            <a:r>
              <a:rPr lang="en-US" sz="1800" dirty="0">
                <a:solidFill>
                  <a:srgbClr val="000000"/>
                </a:solidFill>
                <a:effectLst/>
                <a:latin typeface="Tahoma" panose="020B0604030504040204" pitchFamily="34" charset="0"/>
                <a:ea typeface="Times New Roman" panose="02020603050405020304" pitchFamily="18" charset="0"/>
              </a:rPr>
              <a:t>                 $US950.00 until June 30,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Standard</a:t>
            </a:r>
            <a:r>
              <a:rPr lang="en-US" sz="1800" dirty="0">
                <a:effectLst/>
                <a:latin typeface="Tahoma" panose="020B0604030504040204" pitchFamily="34" charset="0"/>
                <a:ea typeface="Times New Roman" panose="02020603050405020304" pitchFamily="18" charset="0"/>
              </a:rPr>
              <a:t>         $US1200.00 until August 15,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Late/Onsite</a:t>
            </a:r>
            <a:r>
              <a:rPr lang="en-US" sz="1800" dirty="0">
                <a:effectLst/>
                <a:latin typeface="Tahoma" panose="020B0604030504040204" pitchFamily="34" charset="0"/>
                <a:ea typeface="Times New Roman" panose="02020603050405020304" pitchFamily="18" charset="0"/>
              </a:rPr>
              <a:t>     $US1450.00 after August 15, 2022</a:t>
            </a:r>
            <a:endParaRPr lang="en-US" sz="1800" dirty="0">
              <a:effectLst/>
              <a:latin typeface="Calibri" panose="020F0502020204030204" pitchFamily="34" charset="0"/>
              <a:ea typeface="Times New Roman" panose="02020603050405020304" pitchFamily="18" charset="0"/>
            </a:endParaRP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Daoud Serang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June_2022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Minutes</a:t>
            </a:r>
          </a:p>
        </p:txBody>
      </p:sp>
      <p:graphicFrame>
        <p:nvGraphicFramePr>
          <p:cNvPr id="7" name="Content Placeholder 6">
            <a:extLst>
              <a:ext uri="{FF2B5EF4-FFF2-40B4-BE49-F238E27FC236}">
                <a16:creationId xmlns:a16="http://schemas.microsoft.com/office/drawing/2014/main" id="{E57847E8-4A08-4C81-9254-084F7D9E57D9}"/>
              </a:ext>
            </a:extLst>
          </p:cNvPr>
          <p:cNvGraphicFramePr>
            <a:graphicFrameLocks noGrp="1"/>
          </p:cNvGraphicFramePr>
          <p:nvPr>
            <p:ph idx="1"/>
            <p:extLst>
              <p:ext uri="{D42A27DB-BD31-4B8C-83A1-F6EECF244321}">
                <p14:modId xmlns:p14="http://schemas.microsoft.com/office/powerpoint/2010/main" val="1644623103"/>
              </p:ext>
            </p:extLst>
          </p:nvPr>
        </p:nvGraphicFramePr>
        <p:xfrm>
          <a:off x="762000" y="3696394"/>
          <a:ext cx="10515603" cy="1188720"/>
        </p:xfrm>
        <a:graphic>
          <a:graphicData uri="http://schemas.openxmlformats.org/drawingml/2006/table">
            <a:tbl>
              <a:tblPr/>
              <a:tblGrid>
                <a:gridCol w="1502229">
                  <a:extLst>
                    <a:ext uri="{9D8B030D-6E8A-4147-A177-3AD203B41FA5}">
                      <a16:colId xmlns:a16="http://schemas.microsoft.com/office/drawing/2014/main" val="319855094"/>
                    </a:ext>
                  </a:extLst>
                </a:gridCol>
                <a:gridCol w="1502229">
                  <a:extLst>
                    <a:ext uri="{9D8B030D-6E8A-4147-A177-3AD203B41FA5}">
                      <a16:colId xmlns:a16="http://schemas.microsoft.com/office/drawing/2014/main" val="764088894"/>
                    </a:ext>
                  </a:extLst>
                </a:gridCol>
                <a:gridCol w="1502229">
                  <a:extLst>
                    <a:ext uri="{9D8B030D-6E8A-4147-A177-3AD203B41FA5}">
                      <a16:colId xmlns:a16="http://schemas.microsoft.com/office/drawing/2014/main" val="1429725373"/>
                    </a:ext>
                  </a:extLst>
                </a:gridCol>
                <a:gridCol w="1502229">
                  <a:extLst>
                    <a:ext uri="{9D8B030D-6E8A-4147-A177-3AD203B41FA5}">
                      <a16:colId xmlns:a16="http://schemas.microsoft.com/office/drawing/2014/main" val="4015900830"/>
                    </a:ext>
                  </a:extLst>
                </a:gridCol>
                <a:gridCol w="1502229">
                  <a:extLst>
                    <a:ext uri="{9D8B030D-6E8A-4147-A177-3AD203B41FA5}">
                      <a16:colId xmlns:a16="http://schemas.microsoft.com/office/drawing/2014/main" val="3805794790"/>
                    </a:ext>
                  </a:extLst>
                </a:gridCol>
                <a:gridCol w="1502229">
                  <a:extLst>
                    <a:ext uri="{9D8B030D-6E8A-4147-A177-3AD203B41FA5}">
                      <a16:colId xmlns:a16="http://schemas.microsoft.com/office/drawing/2014/main" val="2140462107"/>
                    </a:ext>
                  </a:extLst>
                </a:gridCol>
                <a:gridCol w="1502229">
                  <a:extLst>
                    <a:ext uri="{9D8B030D-6E8A-4147-A177-3AD203B41FA5}">
                      <a16:colId xmlns:a16="http://schemas.microsoft.com/office/drawing/2014/main" val="1711850360"/>
                    </a:ext>
                  </a:extLst>
                </a:gridCol>
              </a:tblGrid>
              <a:tr h="1166654">
                <a:tc>
                  <a:txBody>
                    <a:bodyPr/>
                    <a:lstStyle/>
                    <a:p>
                      <a:r>
                        <a:rPr lang="en-US" sz="1800" dirty="0"/>
                        <a:t>15-Jun-2022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324</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June 15, 2022, TG16t Meeting Minutes</a:t>
                      </a:r>
                    </a:p>
                  </a:txBody>
                  <a:tcPr anchor="ctr">
                    <a:lnL>
                      <a:noFill/>
                    </a:lnL>
                    <a:lnR>
                      <a:noFill/>
                    </a:lnR>
                    <a:lnT>
                      <a:noFill/>
                    </a:lnT>
                    <a:lnB>
                      <a:noFill/>
                    </a:lnB>
                  </a:tcPr>
                </a:tc>
                <a:tc>
                  <a:txBody>
                    <a:bodyPr/>
                    <a:lstStyle/>
                    <a:p>
                      <a:r>
                        <a:rPr lang="en-US" sz="1800" dirty="0"/>
                        <a:t>Nathan Clanney (Siemens Mobility, Inc.)</a:t>
                      </a:r>
                    </a:p>
                  </a:txBody>
                  <a:tcPr anchor="ctr">
                    <a:lnL>
                      <a:noFill/>
                    </a:lnL>
                    <a:lnR>
                      <a:noFill/>
                    </a:lnR>
                    <a:lnT>
                      <a:noFill/>
                    </a:lnT>
                    <a:lnB>
                      <a:noFill/>
                    </a:lnB>
                  </a:tcPr>
                </a:tc>
                <a:extLst>
                  <a:ext uri="{0D108BD9-81ED-4DB2-BD59-A6C34878D82A}">
                    <a16:rowId xmlns:a16="http://schemas.microsoft.com/office/drawing/2014/main" val="2703640776"/>
                  </a:ext>
                </a:extLst>
              </a:tr>
            </a:tbl>
          </a:graphicData>
        </a:graphic>
      </p:graphicFrame>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a:t>June_2022</a:t>
            </a:r>
            <a:endParaRPr lang="en-US" dirty="0"/>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3</a:t>
            </a:fld>
            <a:endParaRPr lang="en-US" dirty="0"/>
          </a:p>
        </p:txBody>
      </p:sp>
      <p:graphicFrame>
        <p:nvGraphicFramePr>
          <p:cNvPr id="8" name="Table 7">
            <a:extLst>
              <a:ext uri="{FF2B5EF4-FFF2-40B4-BE49-F238E27FC236}">
                <a16:creationId xmlns:a16="http://schemas.microsoft.com/office/drawing/2014/main" id="{E3EE1A57-D0A4-4E24-976B-F55A15B45BD4}"/>
              </a:ext>
            </a:extLst>
          </p:cNvPr>
          <p:cNvGraphicFramePr>
            <a:graphicFrameLocks noGrp="1"/>
          </p:cNvGraphicFramePr>
          <p:nvPr>
            <p:extLst>
              <p:ext uri="{D42A27DB-BD31-4B8C-83A1-F6EECF244321}">
                <p14:modId xmlns:p14="http://schemas.microsoft.com/office/powerpoint/2010/main" val="1218083806"/>
              </p:ext>
            </p:extLst>
          </p:nvPr>
        </p:nvGraphicFramePr>
        <p:xfrm>
          <a:off x="762000" y="1981200"/>
          <a:ext cx="10515600" cy="1188720"/>
        </p:xfrm>
        <a:graphic>
          <a:graphicData uri="http://schemas.openxmlformats.org/drawingml/2006/table">
            <a:tbl>
              <a:tblPr/>
              <a:tblGrid>
                <a:gridCol w="1314450">
                  <a:extLst>
                    <a:ext uri="{9D8B030D-6E8A-4147-A177-3AD203B41FA5}">
                      <a16:colId xmlns:a16="http://schemas.microsoft.com/office/drawing/2014/main" val="4067548977"/>
                    </a:ext>
                  </a:extLst>
                </a:gridCol>
                <a:gridCol w="1314450">
                  <a:extLst>
                    <a:ext uri="{9D8B030D-6E8A-4147-A177-3AD203B41FA5}">
                      <a16:colId xmlns:a16="http://schemas.microsoft.com/office/drawing/2014/main" val="2983054222"/>
                    </a:ext>
                  </a:extLst>
                </a:gridCol>
                <a:gridCol w="1314450">
                  <a:extLst>
                    <a:ext uri="{9D8B030D-6E8A-4147-A177-3AD203B41FA5}">
                      <a16:colId xmlns:a16="http://schemas.microsoft.com/office/drawing/2014/main" val="1274328821"/>
                    </a:ext>
                  </a:extLst>
                </a:gridCol>
                <a:gridCol w="1314450">
                  <a:extLst>
                    <a:ext uri="{9D8B030D-6E8A-4147-A177-3AD203B41FA5}">
                      <a16:colId xmlns:a16="http://schemas.microsoft.com/office/drawing/2014/main" val="4057281887"/>
                    </a:ext>
                  </a:extLst>
                </a:gridCol>
                <a:gridCol w="1314450">
                  <a:extLst>
                    <a:ext uri="{9D8B030D-6E8A-4147-A177-3AD203B41FA5}">
                      <a16:colId xmlns:a16="http://schemas.microsoft.com/office/drawing/2014/main" val="2490825973"/>
                    </a:ext>
                  </a:extLst>
                </a:gridCol>
                <a:gridCol w="1314450">
                  <a:extLst>
                    <a:ext uri="{9D8B030D-6E8A-4147-A177-3AD203B41FA5}">
                      <a16:colId xmlns:a16="http://schemas.microsoft.com/office/drawing/2014/main" val="3466902091"/>
                    </a:ext>
                  </a:extLst>
                </a:gridCol>
                <a:gridCol w="1314450">
                  <a:extLst>
                    <a:ext uri="{9D8B030D-6E8A-4147-A177-3AD203B41FA5}">
                      <a16:colId xmlns:a16="http://schemas.microsoft.com/office/drawing/2014/main" val="3976874568"/>
                    </a:ext>
                  </a:extLst>
                </a:gridCol>
                <a:gridCol w="1314450">
                  <a:extLst>
                    <a:ext uri="{9D8B030D-6E8A-4147-A177-3AD203B41FA5}">
                      <a16:colId xmlns:a16="http://schemas.microsoft.com/office/drawing/2014/main" val="3178156775"/>
                    </a:ext>
                  </a:extLst>
                </a:gridCol>
              </a:tblGrid>
              <a:tr h="0">
                <a:tc>
                  <a:txBody>
                    <a:bodyPr/>
                    <a:lstStyle/>
                    <a:p>
                      <a:r>
                        <a:rPr lang="en-US" dirty="0"/>
                        <a:t>16-May-2022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295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TG16t May-16 2022 Meeting Minutes</a:t>
                      </a:r>
                    </a:p>
                  </a:txBody>
                  <a:tcPr anchor="ctr">
                    <a:lnL>
                      <a:noFill/>
                    </a:lnL>
                    <a:lnR>
                      <a:noFill/>
                    </a:lnR>
                    <a:lnT>
                      <a:noFill/>
                    </a:lnT>
                    <a:lnB>
                      <a:noFill/>
                    </a:lnB>
                  </a:tcPr>
                </a:tc>
                <a:tc>
                  <a:txBody>
                    <a:bodyPr/>
                    <a:lstStyle/>
                    <a:p>
                      <a:r>
                        <a:rPr lang="en-US"/>
                        <a:t>Juha Juntunen (Meteorcomm LLC)</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757164976"/>
                  </a:ext>
                </a:extLst>
              </a:tr>
            </a:tbl>
          </a:graphicData>
        </a:graphic>
      </p:graphicFrame>
      <p:sp>
        <p:nvSpPr>
          <p:cNvPr id="9" name="TextBox 8">
            <a:extLst>
              <a:ext uri="{FF2B5EF4-FFF2-40B4-BE49-F238E27FC236}">
                <a16:creationId xmlns:a16="http://schemas.microsoft.com/office/drawing/2014/main" id="{5B443FAB-CC40-45AC-BE73-C4BAB31B1C6C}"/>
              </a:ext>
            </a:extLst>
          </p:cNvPr>
          <p:cNvSpPr txBox="1"/>
          <p:nvPr/>
        </p:nvSpPr>
        <p:spPr>
          <a:xfrm>
            <a:off x="1752600" y="5334000"/>
            <a:ext cx="7848600" cy="1477328"/>
          </a:xfrm>
          <a:prstGeom prst="rect">
            <a:avLst/>
          </a:prstGeom>
          <a:noFill/>
        </p:spPr>
        <p:txBody>
          <a:bodyPr wrap="square" rtlCol="0">
            <a:spAutoFit/>
          </a:bodyPr>
          <a:lstStyle/>
          <a:p>
            <a:r>
              <a:rPr lang="en-US" dirty="0"/>
              <a:t>Discussion and minor corrections of these minutes – update in 324r1</a:t>
            </a:r>
          </a:p>
          <a:p>
            <a:endParaRPr lang="en-US" dirty="0"/>
          </a:p>
          <a:p>
            <a:r>
              <a:rPr lang="en-US" dirty="0"/>
              <a:t>Approval of minutes.  295r0, 324r1.   Unanimous consent</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a:t>
            </a:r>
            <a:r>
              <a:rPr lang="en-US" dirty="0" err="1"/>
              <a:t>PlenaryAgenda</a:t>
            </a:r>
            <a:endParaRPr lang="en-US" dirty="0"/>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June_2022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15575</TotalTime>
  <Words>2049</Words>
  <Application>Microsoft Office PowerPoint</Application>
  <PresentationFormat>Widescreen</PresentationFormat>
  <Paragraphs>252</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Helvetica</vt:lpstr>
      <vt:lpstr>Symbol</vt:lpstr>
      <vt:lpstr>Tahoma</vt:lpstr>
      <vt:lpstr>Times New Roman</vt:lpstr>
      <vt:lpstr>Custom Design</vt:lpstr>
      <vt:lpstr>PowerPoint Presentation</vt:lpstr>
      <vt:lpstr>Opening</vt:lpstr>
      <vt:lpstr>Approval of Minutes</vt:lpstr>
      <vt:lpstr>TG16t July PlenaryAgenda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July Plenary</vt:lpstr>
      <vt:lpstr>Discussion</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519</cp:revision>
  <cp:lastPrinted>1998-02-10T13:28:06Z</cp:lastPrinted>
  <dcterms:created xsi:type="dcterms:W3CDTF">2020-01-06T16:34:14Z</dcterms:created>
  <dcterms:modified xsi:type="dcterms:W3CDTF">2022-07-12T20:38:54Z</dcterms:modified>
</cp:coreProperties>
</file>