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0"/>
  </p:notesMasterIdLst>
  <p:handoutMasterIdLst>
    <p:handoutMasterId r:id="rId21"/>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1017" r:id="rId14"/>
    <p:sldId id="990" r:id="rId15"/>
    <p:sldId id="1003" r:id="rId16"/>
    <p:sldId id="256" r:id="rId17"/>
    <p:sldId id="965" r:id="rId18"/>
    <p:sldId id="985" r:id="rId19"/>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10" autoAdjust="0"/>
    <p:restoredTop sz="96869" autoAdjust="0"/>
  </p:normalViewPr>
  <p:slideViewPr>
    <p:cSldViewPr>
      <p:cViewPr varScale="1">
        <p:scale>
          <a:sx n="86" d="100"/>
          <a:sy n="86" d="100"/>
        </p:scale>
        <p:origin x="66" y="480"/>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16</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June_2022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84084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doc.:IEEE802.15-22-00377r0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June_2022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2/15-22-0112-00-016t-call-for-contributions-towards-tg16t-draft.docx" TargetMode="External"/><Relationship Id="rId2" Type="http://schemas.openxmlformats.org/officeDocument/2006/relationships/hyperlink" Target="https://mentor.ieee.org/802.15/dcn/22/15-22-0033-00-016t-802-16t-system-requirements-document.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22/15-22-0081-01-016t-example-draft-amendment-for-16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cvent.me/PvDkQV"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Plenary Meeting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2022-07-11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Document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SRD Status</a:t>
            </a:r>
            <a:endParaRPr lang="en-US" dirty="0">
              <a:highlight>
                <a:srgbClr val="FFFF00"/>
              </a:highlight>
            </a:endParaRPr>
          </a:p>
          <a:p>
            <a:r>
              <a:rPr lang="en-US" dirty="0">
                <a:highlight>
                  <a:srgbClr val="FFFF00"/>
                </a:highlight>
              </a:rPr>
              <a:t>Approved clean version with 2022 number is </a:t>
            </a:r>
            <a:r>
              <a:rPr lang="en-US" dirty="0">
                <a:highlight>
                  <a:srgbClr val="FFFF00"/>
                </a:highlight>
                <a:hlinkClick r:id="rId2"/>
              </a:rPr>
              <a:t>802.15-22-0033r</a:t>
            </a:r>
            <a:r>
              <a:rPr lang="en-US" dirty="0">
                <a:highlight>
                  <a:srgbClr val="FFFF00"/>
                </a:highlight>
              </a:rPr>
              <a:t>3</a:t>
            </a:r>
          </a:p>
          <a:p>
            <a:endParaRPr lang="en-US" dirty="0">
              <a:highlight>
                <a:srgbClr val="FFFF00"/>
              </a:highlight>
            </a:endParaRPr>
          </a:p>
          <a:p>
            <a:r>
              <a:rPr lang="en-US" dirty="0"/>
              <a:t>SDD Status</a:t>
            </a:r>
          </a:p>
          <a:p>
            <a:r>
              <a:rPr lang="en-US" dirty="0">
                <a:highlight>
                  <a:srgbClr val="FFFF00"/>
                </a:highlight>
              </a:rPr>
              <a:t>Approved clean version with 2022 number </a:t>
            </a:r>
            <a:r>
              <a:rPr lang="en-US" dirty="0"/>
              <a:t>is 802.15-22-0084r2</a:t>
            </a:r>
          </a:p>
          <a:p>
            <a:endParaRPr lang="en-US" dirty="0"/>
          </a:p>
          <a:p>
            <a:r>
              <a:rPr lang="en-US" dirty="0"/>
              <a:t>Released Call for Contributions for Draft – </a:t>
            </a:r>
            <a:r>
              <a:rPr lang="en-US" dirty="0">
                <a:hlinkClick r:id="rId3"/>
              </a:rPr>
              <a:t>802.15-22-0112r0</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February_2022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July Plenary</a:t>
            </a:r>
          </a:p>
        </p:txBody>
      </p:sp>
      <p:sp>
        <p:nvSpPr>
          <p:cNvPr id="3" name="TextBox 2">
            <a:extLst>
              <a:ext uri="{FF2B5EF4-FFF2-40B4-BE49-F238E27FC236}">
                <a16:creationId xmlns:a16="http://schemas.microsoft.com/office/drawing/2014/main" id="{0252F920-83CC-4841-9148-14DBA318FD33}"/>
              </a:ext>
            </a:extLst>
          </p:cNvPr>
          <p:cNvSpPr txBox="1"/>
          <p:nvPr/>
        </p:nvSpPr>
        <p:spPr>
          <a:xfrm>
            <a:off x="381000" y="1600200"/>
            <a:ext cx="941925" cy="369332"/>
          </a:xfrm>
          <a:prstGeom prst="rect">
            <a:avLst/>
          </a:prstGeom>
          <a:noFill/>
        </p:spPr>
        <p:txBody>
          <a:bodyPr wrap="none" rtlCol="0">
            <a:spAutoFit/>
          </a:bodyPr>
          <a:lstStyle/>
          <a:p>
            <a:r>
              <a:rPr lang="en-US" dirty="0"/>
              <a:t>Tuesday</a:t>
            </a:r>
          </a:p>
        </p:txBody>
      </p:sp>
      <p:graphicFrame>
        <p:nvGraphicFramePr>
          <p:cNvPr id="4" name="Table 3">
            <a:extLst>
              <a:ext uri="{FF2B5EF4-FFF2-40B4-BE49-F238E27FC236}">
                <a16:creationId xmlns:a16="http://schemas.microsoft.com/office/drawing/2014/main" id="{4A307F7F-67EF-45D5-A31C-80D41A0A95E0}"/>
              </a:ext>
            </a:extLst>
          </p:cNvPr>
          <p:cNvGraphicFramePr>
            <a:graphicFrameLocks noGrp="1"/>
          </p:cNvGraphicFramePr>
          <p:nvPr>
            <p:extLst>
              <p:ext uri="{D42A27DB-BD31-4B8C-83A1-F6EECF244321}">
                <p14:modId xmlns:p14="http://schemas.microsoft.com/office/powerpoint/2010/main" val="1386362279"/>
              </p:ext>
            </p:extLst>
          </p:nvPr>
        </p:nvGraphicFramePr>
        <p:xfrm>
          <a:off x="609600" y="2209800"/>
          <a:ext cx="10515603" cy="914400"/>
        </p:xfrm>
        <a:graphic>
          <a:graphicData uri="http://schemas.openxmlformats.org/drawingml/2006/table">
            <a:tbl>
              <a:tblPr/>
              <a:tblGrid>
                <a:gridCol w="1502229">
                  <a:extLst>
                    <a:ext uri="{9D8B030D-6E8A-4147-A177-3AD203B41FA5}">
                      <a16:colId xmlns:a16="http://schemas.microsoft.com/office/drawing/2014/main" val="15879198"/>
                    </a:ext>
                  </a:extLst>
                </a:gridCol>
                <a:gridCol w="1502229">
                  <a:extLst>
                    <a:ext uri="{9D8B030D-6E8A-4147-A177-3AD203B41FA5}">
                      <a16:colId xmlns:a16="http://schemas.microsoft.com/office/drawing/2014/main" val="3753995729"/>
                    </a:ext>
                  </a:extLst>
                </a:gridCol>
                <a:gridCol w="1502229">
                  <a:extLst>
                    <a:ext uri="{9D8B030D-6E8A-4147-A177-3AD203B41FA5}">
                      <a16:colId xmlns:a16="http://schemas.microsoft.com/office/drawing/2014/main" val="750979872"/>
                    </a:ext>
                  </a:extLst>
                </a:gridCol>
                <a:gridCol w="1502229">
                  <a:extLst>
                    <a:ext uri="{9D8B030D-6E8A-4147-A177-3AD203B41FA5}">
                      <a16:colId xmlns:a16="http://schemas.microsoft.com/office/drawing/2014/main" val="747898013"/>
                    </a:ext>
                  </a:extLst>
                </a:gridCol>
                <a:gridCol w="1502229">
                  <a:extLst>
                    <a:ext uri="{9D8B030D-6E8A-4147-A177-3AD203B41FA5}">
                      <a16:colId xmlns:a16="http://schemas.microsoft.com/office/drawing/2014/main" val="2037215030"/>
                    </a:ext>
                  </a:extLst>
                </a:gridCol>
                <a:gridCol w="1502229">
                  <a:extLst>
                    <a:ext uri="{9D8B030D-6E8A-4147-A177-3AD203B41FA5}">
                      <a16:colId xmlns:a16="http://schemas.microsoft.com/office/drawing/2014/main" val="4112626937"/>
                    </a:ext>
                  </a:extLst>
                </a:gridCol>
                <a:gridCol w="1502229">
                  <a:extLst>
                    <a:ext uri="{9D8B030D-6E8A-4147-A177-3AD203B41FA5}">
                      <a16:colId xmlns:a16="http://schemas.microsoft.com/office/drawing/2014/main" val="2627763282"/>
                    </a:ext>
                  </a:extLst>
                </a:gridCol>
              </a:tblGrid>
              <a:tr h="914400">
                <a:tc>
                  <a:txBody>
                    <a:bodyPr/>
                    <a:lstStyle/>
                    <a:p>
                      <a:r>
                        <a:rPr lang="en-US" sz="1800"/>
                        <a:t>11-Jul-2022 ET</a:t>
                      </a:r>
                    </a:p>
                  </a:txBody>
                  <a:tcPr anchor="ctr">
                    <a:lnL>
                      <a:noFill/>
                    </a:lnL>
                    <a:lnR>
                      <a:noFill/>
                    </a:lnR>
                    <a:lnT>
                      <a:noFill/>
                    </a:lnT>
                    <a:lnB>
                      <a:noFill/>
                    </a:lnB>
                  </a:tcPr>
                </a:tc>
                <a:tc>
                  <a:txBody>
                    <a:bodyPr/>
                    <a:lstStyle/>
                    <a:p>
                      <a:r>
                        <a:rPr lang="en-US" sz="1800"/>
                        <a:t>2022</a:t>
                      </a:r>
                    </a:p>
                  </a:txBody>
                  <a:tcPr anchor="ctr">
                    <a:lnL>
                      <a:noFill/>
                    </a:lnL>
                    <a:lnR>
                      <a:noFill/>
                    </a:lnR>
                    <a:lnT>
                      <a:noFill/>
                    </a:lnT>
                    <a:lnB>
                      <a:noFill/>
                    </a:lnB>
                  </a:tcPr>
                </a:tc>
                <a:tc>
                  <a:txBody>
                    <a:bodyPr/>
                    <a:lstStyle/>
                    <a:p>
                      <a:r>
                        <a:rPr lang="en-US" sz="1800"/>
                        <a:t>382</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TX Filtering Specs</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218039237"/>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normAutofit/>
          </a:bodyPr>
          <a:lstStyle/>
          <a:p>
            <a:r>
              <a:rPr lang="en-US" dirty="0"/>
              <a:t>Harry Bims is the Technical Editor</a:t>
            </a:r>
          </a:p>
          <a:p>
            <a:r>
              <a:rPr lang="en-US" dirty="0"/>
              <a:t>Draft development will be based on approved SDD. </a:t>
            </a:r>
          </a:p>
          <a:p>
            <a:r>
              <a:rPr lang="en-US" dirty="0"/>
              <a:t>Notes on contributions to the draft:</a:t>
            </a:r>
          </a:p>
          <a:p>
            <a:pPr lvl="1"/>
            <a:r>
              <a:rPr lang="en-US" dirty="0"/>
              <a:t>Use document “</a:t>
            </a:r>
            <a:r>
              <a:rPr lang="en-US" dirty="0">
                <a:hlinkClick r:id="rId2"/>
              </a:rPr>
              <a:t>15-22-0081-01-016t-example-draft-amendment-for-16t.pdf</a:t>
            </a:r>
            <a:r>
              <a:rPr lang="en-US" dirty="0"/>
              <a:t>” as a guideline.</a:t>
            </a:r>
          </a:p>
          <a:p>
            <a:pPr lvl="1"/>
            <a:r>
              <a:rPr lang="en-US" dirty="0"/>
              <a:t>Use Visio for drawings</a:t>
            </a:r>
          </a:p>
          <a:p>
            <a:pPr lvl="1"/>
            <a:r>
              <a:rPr lang="en-US" dirty="0"/>
              <a:t>Follow table structures for table additions</a:t>
            </a:r>
          </a:p>
          <a:p>
            <a:pPr lvl="1"/>
            <a:r>
              <a:rPr lang="en-US" dirty="0"/>
              <a:t>Font is not critical – IEEE staff will provide cleanup </a:t>
            </a:r>
          </a:p>
          <a:p>
            <a:pPr marL="0" indent="0">
              <a:buNone/>
            </a:pPr>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June_2022</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942125722"/>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Jan 2022</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2022 </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Jan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May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591800" y="2819400"/>
            <a:ext cx="12954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 July 2022</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June_2022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lnSpcReduction="10000"/>
          </a:bodyPr>
          <a:lstStyle/>
          <a:p>
            <a:pPr lvl="1"/>
            <a:endParaRPr lang="en-US" dirty="0"/>
          </a:p>
          <a:p>
            <a:r>
              <a:rPr lang="en-US" sz="3800" b="1" dirty="0"/>
              <a:t>September Interim</a:t>
            </a:r>
          </a:p>
          <a:p>
            <a:pPr marL="0" marR="0">
              <a:lnSpc>
                <a:spcPct val="120000"/>
              </a:lnSpc>
              <a:spcBef>
                <a:spcPts val="0"/>
              </a:spcBef>
              <a:spcAft>
                <a:spcPts val="0"/>
              </a:spcAft>
            </a:pPr>
            <a:r>
              <a:rPr lang="en-US" sz="1800" dirty="0">
                <a:effectLst/>
                <a:latin typeface="Tahoma" panose="020B0604030504040204" pitchFamily="34" charset="0"/>
                <a:ea typeface="Times New Roman" panose="02020603050405020304" pitchFamily="18" charset="0"/>
              </a:rPr>
              <a:t>The September 2022 IEEE 802 Wireless Interim is scheduled to take place in Waikoloa, on the Big Island of Hawaii at the Hilton Waikoloa Village.</a:t>
            </a:r>
            <a:endParaRPr lang="en-US" sz="1800" dirty="0">
              <a:effectLst/>
              <a:latin typeface="Calibri" panose="020F0502020204030204" pitchFamily="34" charset="0"/>
              <a:ea typeface="Times New Roman" panose="02020603050405020304" pitchFamily="18" charset="0"/>
            </a:endParaRPr>
          </a:p>
          <a:p>
            <a:pPr marL="0" marR="0">
              <a:lnSpc>
                <a:spcPct val="120000"/>
              </a:lnSpc>
              <a:spcBef>
                <a:spcPts val="0"/>
              </a:spcBef>
              <a:spcAft>
                <a:spcPts val="0"/>
              </a:spcAft>
            </a:pPr>
            <a:br>
              <a:rPr lang="en-US" sz="1800" dirty="0">
                <a:effectLst/>
                <a:latin typeface="Tahoma" panose="020B0604030504040204" pitchFamily="34" charset="0"/>
                <a:ea typeface="Times New Roman" panose="02020603050405020304" pitchFamily="18" charset="0"/>
              </a:rPr>
            </a:br>
            <a:r>
              <a:rPr lang="en-US" sz="1800" b="1" dirty="0">
                <a:effectLst/>
                <a:latin typeface="Tahoma" panose="020B0604030504040204" pitchFamily="34" charset="0"/>
                <a:ea typeface="Times New Roman" panose="02020603050405020304" pitchFamily="18" charset="0"/>
              </a:rPr>
              <a:t>Session Registration and Hotel Reservations are Available Now</a:t>
            </a:r>
            <a:endParaRPr lang="en-US" sz="1800" dirty="0">
              <a:effectLst/>
              <a:latin typeface="Calibri" panose="020F0502020204030204" pitchFamily="34" charset="0"/>
              <a:ea typeface="Times New Roman" panose="02020603050405020304" pitchFamily="18" charset="0"/>
            </a:endParaRPr>
          </a:p>
          <a:p>
            <a:pPr marL="0" marR="0">
              <a:lnSpc>
                <a:spcPct val="120000"/>
              </a:lnSpc>
              <a:spcBef>
                <a:spcPts val="0"/>
              </a:spcBef>
              <a:spcAft>
                <a:spcPts val="0"/>
              </a:spcAft>
            </a:pPr>
            <a:r>
              <a:rPr lang="en-US" sz="1800" dirty="0">
                <a:effectLst/>
                <a:latin typeface="Tahoma" panose="020B0604030504040204" pitchFamily="34" charset="0"/>
                <a:ea typeface="Times New Roman" panose="02020603050405020304" pitchFamily="18" charset="0"/>
              </a:rPr>
              <a:t>In-Person and Virtual participation will be available for this session.</a:t>
            </a:r>
            <a:endParaRPr lang="en-US" sz="1800" dirty="0">
              <a:effectLst/>
              <a:latin typeface="Calibri" panose="020F0502020204030204" pitchFamily="34" charset="0"/>
              <a:ea typeface="Times New Roman" panose="02020603050405020304" pitchFamily="18" charset="0"/>
            </a:endParaRPr>
          </a:p>
          <a:p>
            <a:pPr marL="0" marR="0">
              <a:lnSpc>
                <a:spcPct val="120000"/>
              </a:lnSpc>
              <a:spcBef>
                <a:spcPts val="0"/>
              </a:spcBef>
              <a:spcAft>
                <a:spcPts val="1200"/>
              </a:spcAft>
            </a:pPr>
            <a:r>
              <a:rPr lang="en-US" sz="1800" b="1" dirty="0">
                <a:effectLst/>
                <a:latin typeface="Tahoma" panose="020B0604030504040204" pitchFamily="34" charset="0"/>
                <a:ea typeface="Times New Roman" panose="02020603050405020304" pitchFamily="18" charset="0"/>
              </a:rPr>
              <a:t>Session Registration Website:        </a:t>
            </a:r>
            <a:r>
              <a:rPr lang="en-US" sz="1800" b="1" u="sng" dirty="0">
                <a:solidFill>
                  <a:srgbClr val="0000FF"/>
                </a:solidFill>
                <a:effectLst/>
                <a:latin typeface="Tahoma" panose="020B0604030504040204" pitchFamily="34" charset="0"/>
                <a:ea typeface="Times New Roman" panose="02020603050405020304" pitchFamily="18" charset="0"/>
                <a:hlinkClick r:id="rId2"/>
              </a:rPr>
              <a:t>https://cvent.me/PvDkQV</a:t>
            </a:r>
            <a:endParaRPr lang="en-US" sz="1800" dirty="0">
              <a:effectLst/>
              <a:latin typeface="Calibri" panose="020F0502020204030204" pitchFamily="34" charset="0"/>
              <a:ea typeface="Times New Roman" panose="02020603050405020304" pitchFamily="18" charset="0"/>
            </a:endParaRPr>
          </a:p>
          <a:p>
            <a:pPr marL="0" marR="0">
              <a:lnSpc>
                <a:spcPct val="120000"/>
              </a:lnSpc>
              <a:spcBef>
                <a:spcPts val="0"/>
              </a:spcBef>
              <a:spcAft>
                <a:spcPts val="0"/>
              </a:spcAft>
            </a:pPr>
            <a:r>
              <a:rPr lang="en-US" sz="1800" b="1" dirty="0">
                <a:effectLst/>
                <a:latin typeface="Tahoma" panose="020B0604030504040204" pitchFamily="34" charset="0"/>
                <a:ea typeface="Times New Roman" panose="02020603050405020304" pitchFamily="18" charset="0"/>
              </a:rPr>
              <a:t>Registration Fees and Deadlines</a:t>
            </a:r>
            <a:endParaRPr lang="en-US" sz="1800" dirty="0">
              <a:effectLst/>
              <a:latin typeface="Calibri" panose="020F0502020204030204" pitchFamily="34" charset="0"/>
              <a:ea typeface="Times New Roman" panose="02020603050405020304" pitchFamily="18" charset="0"/>
            </a:endParaRPr>
          </a:p>
          <a:p>
            <a:pPr marL="342900" marR="0" lvl="0" indent="-342900">
              <a:lnSpc>
                <a:spcPct val="120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Tahoma" panose="020B0604030504040204" pitchFamily="34" charset="0"/>
                <a:ea typeface="Times New Roman" panose="02020603050405020304" pitchFamily="18" charset="0"/>
              </a:rPr>
              <a:t>Early</a:t>
            </a:r>
            <a:r>
              <a:rPr lang="en-US" sz="1800" dirty="0">
                <a:solidFill>
                  <a:srgbClr val="000000"/>
                </a:solidFill>
                <a:effectLst/>
                <a:latin typeface="Tahoma" panose="020B0604030504040204" pitchFamily="34" charset="0"/>
                <a:ea typeface="Times New Roman" panose="02020603050405020304" pitchFamily="18" charset="0"/>
              </a:rPr>
              <a:t>                 $US950.00 until June 30, 2022</a:t>
            </a:r>
            <a:endParaRPr lang="en-US" sz="1800" dirty="0">
              <a:effectLst/>
              <a:latin typeface="Calibri" panose="020F0502020204030204" pitchFamily="34" charset="0"/>
              <a:ea typeface="Times New Roman" panose="02020603050405020304" pitchFamily="18" charset="0"/>
            </a:endParaRPr>
          </a:p>
          <a:p>
            <a:pPr marL="342900" marR="0" lvl="0" indent="-342900">
              <a:lnSpc>
                <a:spcPct val="120000"/>
              </a:lnSpc>
              <a:spcBef>
                <a:spcPts val="0"/>
              </a:spcBef>
              <a:spcAft>
                <a:spcPts val="0"/>
              </a:spcAft>
              <a:buSzPts val="1000"/>
              <a:buFont typeface="Symbol" panose="05050102010706020507" pitchFamily="18" charset="2"/>
              <a:buChar char=""/>
              <a:tabLst>
                <a:tab pos="457200" algn="l"/>
              </a:tabLst>
            </a:pPr>
            <a:r>
              <a:rPr lang="en-US" sz="1800" b="1" dirty="0">
                <a:effectLst/>
                <a:latin typeface="Tahoma" panose="020B0604030504040204" pitchFamily="34" charset="0"/>
                <a:ea typeface="Times New Roman" panose="02020603050405020304" pitchFamily="18" charset="0"/>
              </a:rPr>
              <a:t>Standard</a:t>
            </a:r>
            <a:r>
              <a:rPr lang="en-US" sz="1800" dirty="0">
                <a:effectLst/>
                <a:latin typeface="Tahoma" panose="020B0604030504040204" pitchFamily="34" charset="0"/>
                <a:ea typeface="Times New Roman" panose="02020603050405020304" pitchFamily="18" charset="0"/>
              </a:rPr>
              <a:t>         $US1200.00 until August 15, 2022</a:t>
            </a:r>
            <a:endParaRPr lang="en-US" sz="1800" dirty="0">
              <a:effectLst/>
              <a:latin typeface="Calibri" panose="020F0502020204030204" pitchFamily="34" charset="0"/>
              <a:ea typeface="Times New Roman" panose="02020603050405020304" pitchFamily="18" charset="0"/>
            </a:endParaRPr>
          </a:p>
          <a:p>
            <a:pPr marL="342900" marR="0" lvl="0" indent="-342900">
              <a:lnSpc>
                <a:spcPct val="120000"/>
              </a:lnSpc>
              <a:spcBef>
                <a:spcPts val="0"/>
              </a:spcBef>
              <a:spcAft>
                <a:spcPts val="0"/>
              </a:spcAft>
              <a:buSzPts val="1000"/>
              <a:buFont typeface="Symbol" panose="05050102010706020507" pitchFamily="18" charset="2"/>
              <a:buChar char=""/>
              <a:tabLst>
                <a:tab pos="457200" algn="l"/>
              </a:tabLst>
            </a:pPr>
            <a:r>
              <a:rPr lang="en-US" sz="1800" b="1" dirty="0">
                <a:effectLst/>
                <a:latin typeface="Tahoma" panose="020B0604030504040204" pitchFamily="34" charset="0"/>
                <a:ea typeface="Times New Roman" panose="02020603050405020304" pitchFamily="18" charset="0"/>
              </a:rPr>
              <a:t>Late/Onsite</a:t>
            </a:r>
            <a:r>
              <a:rPr lang="en-US" sz="1800" dirty="0">
                <a:effectLst/>
                <a:latin typeface="Tahoma" panose="020B0604030504040204" pitchFamily="34" charset="0"/>
                <a:ea typeface="Times New Roman" panose="02020603050405020304" pitchFamily="18" charset="0"/>
              </a:rPr>
              <a:t>     $US1450.00 after August 15, 2022</a:t>
            </a:r>
            <a:endParaRPr lang="en-US" sz="1800" dirty="0">
              <a:effectLst/>
              <a:latin typeface="Calibri" panose="020F0502020204030204" pitchFamily="34" charset="0"/>
              <a:ea typeface="Times New Roman" panose="02020603050405020304" pitchFamily="18" charset="0"/>
            </a:endParaRP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3919235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June_2022</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July </a:t>
            </a:r>
            <a:r>
              <a:rPr lang="en-US" dirty="0" err="1"/>
              <a:t>PlenaryAgenda</a:t>
            </a:r>
            <a:endParaRPr lang="en-US" dirty="0"/>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15248</TotalTime>
  <Words>1884</Words>
  <Application>Microsoft Office PowerPoint</Application>
  <PresentationFormat>Widescreen</PresentationFormat>
  <Paragraphs>218</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Helvetica</vt:lpstr>
      <vt:lpstr>Symbol</vt:lpstr>
      <vt:lpstr>Tahoma</vt:lpstr>
      <vt:lpstr>Times New Roman</vt:lpstr>
      <vt:lpstr>Custom Design</vt:lpstr>
      <vt:lpstr>PowerPoint Presentation</vt:lpstr>
      <vt:lpstr>Opening</vt:lpstr>
      <vt:lpstr>TG16t July PlenaryAgenda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Document Status</vt:lpstr>
      <vt:lpstr>Contributions for July Plenary</vt:lpstr>
      <vt:lpstr>Editor and Draft Development</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514</cp:revision>
  <cp:lastPrinted>1998-02-10T13:28:06Z</cp:lastPrinted>
  <dcterms:created xsi:type="dcterms:W3CDTF">2020-01-06T16:34:14Z</dcterms:created>
  <dcterms:modified xsi:type="dcterms:W3CDTF">2022-07-12T15:11:18Z</dcterms:modified>
</cp:coreProperties>
</file>