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58" r:id="rId2"/>
    <p:sldId id="341" r:id="rId3"/>
    <p:sldId id="340" r:id="rId4"/>
    <p:sldId id="2132735748" r:id="rId5"/>
    <p:sldId id="2132735749" r:id="rId6"/>
    <p:sldId id="2132735750" r:id="rId7"/>
    <p:sldId id="2132735751" r:id="rId8"/>
    <p:sldId id="2132735752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55" autoAdjust="0"/>
    <p:restoredTop sz="94676" autoAdjust="0"/>
  </p:normalViewPr>
  <p:slideViewPr>
    <p:cSldViewPr>
      <p:cViewPr varScale="1">
        <p:scale>
          <a:sx n="72" d="100"/>
          <a:sy n="72" d="100"/>
        </p:scale>
        <p:origin x="44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1536"/>
    </p:cViewPr>
  </p:sorterViewPr>
  <p:notesViewPr>
    <p:cSldViewPr>
      <p:cViewPr varScale="1">
        <p:scale>
          <a:sx n="99" d="100"/>
          <a:sy n="99" d="100"/>
        </p:scale>
        <p:origin x="4272" y="1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505200" y="171450"/>
            <a:ext cx="26654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20750">
              <a:defRPr sz="1400" b="1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doc.: IEEE 802.15-01/468r0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1450"/>
            <a:ext cx="22844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20750">
              <a:defRPr sz="1400" b="1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November 2001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114800" y="8850313"/>
            <a:ext cx="2133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20750">
              <a:defRPr sz="10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Robert F. Heile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667000" y="8850313"/>
            <a:ext cx="1371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20750">
              <a:defRPr sz="1000"/>
            </a:lvl1pPr>
          </a:lstStyle>
          <a:p>
            <a:pPr>
              <a:defRPr/>
            </a:pPr>
            <a:r>
              <a:rPr lang="en-US"/>
              <a:t>Page </a:t>
            </a:r>
            <a:fld id="{D5CB87EC-05DA-49A1-AD33-2683CE925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685800" y="38100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685800" y="8850313"/>
            <a:ext cx="7032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920750">
              <a:defRPr/>
            </a:pPr>
            <a:r>
              <a:rPr lang="en-US" sz="1200">
                <a:latin typeface="Times New Roman" charset="0"/>
                <a:ea typeface="ＭＳ Ｐゴシック" charset="0"/>
              </a:rPr>
              <a:t>Submission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685800" y="8839200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379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715963" y="8851900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641350" y="292100"/>
            <a:ext cx="557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EED6CC-816A-E548-A8CE-9121A88906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2827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Clint Powell, Meta Platforms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269BD7D-1DCB-4C55-B36B-7043228FA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278CFC-6982-294A-ABFA-64C1A0D13BCF}"/>
              </a:ext>
            </a:extLst>
          </p:cNvPr>
          <p:cNvSpPr txBox="1"/>
          <p:nvPr userDrawn="1"/>
        </p:nvSpPr>
        <p:spPr>
          <a:xfrm>
            <a:off x="8325853" y="519764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2E936D-6A11-C44F-942B-2DED49317366}"/>
              </a:ext>
            </a:extLst>
          </p:cNvPr>
          <p:cNvSpPr txBox="1"/>
          <p:nvPr userDrawn="1"/>
        </p:nvSpPr>
        <p:spPr>
          <a:xfrm>
            <a:off x="7940842" y="519764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9E0B8D-1721-C14A-8963-980C6B4ACC25}"/>
              </a:ext>
            </a:extLst>
          </p:cNvPr>
          <p:cNvSpPr txBox="1"/>
          <p:nvPr userDrawn="1"/>
        </p:nvSpPr>
        <p:spPr>
          <a:xfrm>
            <a:off x="7257448" y="481263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410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2022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251FCF5-DCE1-4BE7-BAC9-5817EB43E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2AC5FFF-9316-BA20-E3B3-38A4872F47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486400" y="6475413"/>
            <a:ext cx="3124200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Clint Powell, Meta Platforms</a:t>
            </a:r>
          </a:p>
        </p:txBody>
      </p:sp>
    </p:spTree>
    <p:extLst>
      <p:ext uri="{BB962C8B-B14F-4D97-AF65-F5344CB8AC3E}">
        <p14:creationId xmlns:p14="http://schemas.microsoft.com/office/powerpoint/2010/main" val="373112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Rot="1" noMove="1" noResize="1" noEditPoints="1" noAdjustHandles="1" noChangeArrowheads="1" noChangeShapeType="1"/>
          </p:cNvSpPr>
          <p:nvPr>
            <p:ph type="dt" sz="half" idx="2"/>
          </p:nvPr>
        </p:nvSpPr>
        <p:spPr bwMode="auto">
          <a:xfrm>
            <a:off x="685800" y="378281"/>
            <a:ext cx="1600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 smtClean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 dirty="0"/>
              <a:t>July 2022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86400" y="6475413"/>
            <a:ext cx="312420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 dirty="0"/>
              <a:t>Clint Powell, Meta Platforms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lang="en-US"/>
              <a:t>Slide </a:t>
            </a:r>
            <a:fld id="{B0E774AB-328E-4169-BDA4-F9A4CFC1E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4267200" y="393700"/>
            <a:ext cx="41910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lvl="4" algn="r">
              <a:defRPr/>
            </a:pPr>
            <a:r>
              <a:rPr lang="en-US" sz="1400" b="1" dirty="0">
                <a:latin typeface="Times New Roman" charset="0"/>
                <a:ea typeface="ＭＳ Ｐゴシック" charset="0"/>
              </a:rPr>
              <a:t>doc.: IEEE 802.15-22-0376-00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>
                <a:latin typeface="Times New Roman" charset="0"/>
                <a:ea typeface="ＭＳ Ｐゴシック" charset="0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9.jpe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gif"/><Relationship Id="rId5" Type="http://schemas.openxmlformats.org/officeDocument/2006/relationships/image" Target="../media/image7.sv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C9C6D-2433-1CBA-45D0-81EFEE76F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July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E43AE-55A6-CA1D-A30D-E93744010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Clint Powell, Meta Platforms</a:t>
            </a:r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561D118-5C3A-F866-105B-D439E0614B5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349586"/>
            <a:ext cx="7772400" cy="1143000"/>
          </a:xfrm>
        </p:spPr>
        <p:txBody>
          <a:bodyPr/>
          <a:lstStyle/>
          <a:p>
            <a:pPr>
              <a:defRPr/>
            </a:pPr>
            <a:br>
              <a:rPr lang="en-US" dirty="0"/>
            </a:br>
            <a:r>
              <a:rPr lang="en-US" dirty="0"/>
              <a:t>IEEE 802.15 Working Group for Wireless Specialty Networks (WSN)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B2D06A4-8ED5-4974-6F46-97DC6F24967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38200" y="4070436"/>
            <a:ext cx="7467600" cy="2055812"/>
          </a:xfrm>
        </p:spPr>
        <p:txBody>
          <a:bodyPr/>
          <a:lstStyle/>
          <a:p>
            <a:pPr>
              <a:lnSpc>
                <a:spcPct val="70000"/>
              </a:lnSpc>
              <a:defRPr/>
            </a:pPr>
            <a:endParaRPr lang="en-US" sz="2400" b="1" dirty="0">
              <a:latin typeface="Times New Roman" charset="0"/>
            </a:endParaRPr>
          </a:p>
          <a:p>
            <a:pPr>
              <a:lnSpc>
                <a:spcPct val="70000"/>
              </a:lnSpc>
              <a:spcBef>
                <a:spcPts val="0"/>
              </a:spcBef>
              <a:defRPr/>
            </a:pPr>
            <a:r>
              <a:rPr lang="en-US" sz="3600" b="1" dirty="0">
                <a:latin typeface="Times New Roman" charset="0"/>
              </a:rPr>
              <a:t>802 Technical Plenary Presentation</a:t>
            </a:r>
          </a:p>
          <a:p>
            <a:pPr>
              <a:lnSpc>
                <a:spcPct val="70000"/>
              </a:lnSpc>
              <a:spcBef>
                <a:spcPts val="0"/>
              </a:spcBef>
              <a:defRPr/>
            </a:pPr>
            <a:endParaRPr lang="en-US" sz="3600" b="1" dirty="0">
              <a:latin typeface="Times New Roman" charset="0"/>
            </a:endParaRPr>
          </a:p>
          <a:p>
            <a:pPr>
              <a:lnSpc>
                <a:spcPct val="70000"/>
              </a:lnSpc>
              <a:spcBef>
                <a:spcPts val="0"/>
              </a:spcBef>
              <a:defRPr/>
            </a:pPr>
            <a:r>
              <a:rPr lang="en-US" sz="3600" b="1" dirty="0">
                <a:latin typeface="Times New Roman" charset="0"/>
              </a:rPr>
              <a:t>---802.15 Alignment w/802.1---</a:t>
            </a:r>
          </a:p>
          <a:p>
            <a:pPr>
              <a:lnSpc>
                <a:spcPct val="70000"/>
              </a:lnSpc>
              <a:defRPr/>
            </a:pPr>
            <a:endParaRPr lang="en-US" sz="2400" b="1" dirty="0">
              <a:latin typeface="Times New Roman" charset="0"/>
            </a:endParaRPr>
          </a:p>
          <a:p>
            <a:pPr>
              <a:lnSpc>
                <a:spcPct val="70000"/>
              </a:lnSpc>
              <a:defRPr/>
            </a:pPr>
            <a:r>
              <a:rPr lang="en-US" sz="2400" b="1" dirty="0">
                <a:latin typeface="Times New Roman" charset="0"/>
              </a:rPr>
              <a:t>July 11, 2022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0E4ADB-8C87-1765-4775-909134411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4513" y="847725"/>
            <a:ext cx="297497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074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8D6AC-20C5-4C6D-9CD2-C29308354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Clint Powell, Meta Platforms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E6ACE8-C4FA-467F-A0BF-9EF2F79754C1}"/>
              </a:ext>
            </a:extLst>
          </p:cNvPr>
          <p:cNvSpPr txBox="1"/>
          <p:nvPr/>
        </p:nvSpPr>
        <p:spPr>
          <a:xfrm>
            <a:off x="7239609" y="44940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24161B-977E-4028-9E02-80A68EE53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1200"/>
              <a:t>Slide </a:t>
            </a:r>
            <a:fld id="{C952AF60-2FD2-4EA3-848D-19295E5BDB36}" type="slidenum">
              <a:rPr lang="en-US" sz="1200" smtClean="0"/>
              <a:pPr>
                <a:defRPr/>
              </a:pPr>
              <a:t>2</a:t>
            </a:fld>
            <a:endParaRPr lang="en-US" sz="120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31860B71-A3F5-46E9-BB66-ED4525623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28" y="593724"/>
            <a:ext cx="8077200" cy="75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r>
              <a:rPr lang="en-US" sz="3200" b="1" kern="0" dirty="0"/>
              <a:t>802.15 WG Org. Chart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8514261-5110-FD7C-D8B6-51F53D667A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378281"/>
            <a:ext cx="1600200" cy="215444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8AB2A7-B950-8ED6-D26E-6CAADCDA9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37" y="1018346"/>
            <a:ext cx="8046327" cy="539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37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8D6AC-20C5-4C6D-9CD2-C29308354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Clint Powell, Meta Platforms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E6ACE8-C4FA-467F-A0BF-9EF2F79754C1}"/>
              </a:ext>
            </a:extLst>
          </p:cNvPr>
          <p:cNvSpPr txBox="1"/>
          <p:nvPr/>
        </p:nvSpPr>
        <p:spPr>
          <a:xfrm>
            <a:off x="7239609" y="44940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9" name="Slide Number Placeholder 6">
            <a:extLst>
              <a:ext uri="{FF2B5EF4-FFF2-40B4-BE49-F238E27FC236}">
                <a16:creationId xmlns:a16="http://schemas.microsoft.com/office/drawing/2014/main" id="{B671323E-5425-4FC0-B11C-7F5AA2488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1200"/>
              <a:t>Slide </a:t>
            </a:r>
            <a:fld id="{C952AF60-2FD2-4EA3-848D-19295E5BDB36}" type="slidenum">
              <a:rPr lang="en-US" sz="1200" smtClean="0"/>
              <a:pPr>
                <a:defRPr/>
              </a:pPr>
              <a:t>3</a:t>
            </a:fld>
            <a:endParaRPr lang="en-US" sz="1200"/>
          </a:p>
        </p:txBody>
      </p:sp>
      <p:sp>
        <p:nvSpPr>
          <p:cNvPr id="40" name="Rectangle 4">
            <a:extLst>
              <a:ext uri="{FF2B5EF4-FFF2-40B4-BE49-F238E27FC236}">
                <a16:creationId xmlns:a16="http://schemas.microsoft.com/office/drawing/2014/main" id="{418CE834-8575-4219-8F4F-44D840ECC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28" y="593724"/>
            <a:ext cx="8077200" cy="75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r>
              <a:rPr lang="en-US" sz="3200" b="1" kern="0" dirty="0"/>
              <a:t>802.15 WG Standards Pipeline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8AD711B-159F-E945-5195-0D855550C0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378281"/>
            <a:ext cx="1600200" cy="215444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42BD80-4EAC-FF14-1851-0C5482D86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31" y="1415638"/>
            <a:ext cx="8804188" cy="475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14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8D6AC-20C5-4C6D-9CD2-C29308354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Clint Powell, Meta Platforms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E6ACE8-C4FA-467F-A0BF-9EF2F79754C1}"/>
              </a:ext>
            </a:extLst>
          </p:cNvPr>
          <p:cNvSpPr txBox="1"/>
          <p:nvPr/>
        </p:nvSpPr>
        <p:spPr>
          <a:xfrm>
            <a:off x="7239609" y="44940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9" name="Slide Number Placeholder 6">
            <a:extLst>
              <a:ext uri="{FF2B5EF4-FFF2-40B4-BE49-F238E27FC236}">
                <a16:creationId xmlns:a16="http://schemas.microsoft.com/office/drawing/2014/main" id="{B671323E-5425-4FC0-B11C-7F5AA2488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1200"/>
              <a:t>Slide </a:t>
            </a:r>
            <a:fld id="{C952AF60-2FD2-4EA3-848D-19295E5BDB36}" type="slidenum">
              <a:rPr lang="en-US" sz="1200" smtClean="0"/>
              <a:pPr>
                <a:defRPr/>
              </a:pPr>
              <a:t>4</a:t>
            </a:fld>
            <a:endParaRPr lang="en-US" sz="120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8AD711B-159F-E945-5195-0D855550C0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378281"/>
            <a:ext cx="1600200" cy="215444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2AA098-53C3-C3DD-FBA8-CF6A10B91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815" y="2397644"/>
            <a:ext cx="1691898" cy="919220"/>
          </a:xfrm>
          <a:prstGeom prst="rect">
            <a:avLst/>
          </a:prstGeom>
        </p:spPr>
      </p:pic>
      <p:pic>
        <p:nvPicPr>
          <p:cNvPr id="10" name="図 5">
            <a:extLst>
              <a:ext uri="{FF2B5EF4-FFF2-40B4-BE49-F238E27FC236}">
                <a16:creationId xmlns:a16="http://schemas.microsoft.com/office/drawing/2014/main" id="{26D1DE55-2B7E-6E6F-A24E-C73F467B2FE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0613" y="3326187"/>
            <a:ext cx="1257587" cy="980501"/>
          </a:xfrm>
          <a:prstGeom prst="rect">
            <a:avLst/>
          </a:prstGeom>
        </p:spPr>
      </p:pic>
      <p:pic>
        <p:nvPicPr>
          <p:cNvPr id="11" name="Graphic 10" descr="Map compass with solid fill">
            <a:extLst>
              <a:ext uri="{FF2B5EF4-FFF2-40B4-BE49-F238E27FC236}">
                <a16:creationId xmlns:a16="http://schemas.microsoft.com/office/drawing/2014/main" id="{9E0D2E4E-AF78-074B-D081-32E9472CFA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73010" y="2782956"/>
            <a:ext cx="3418002" cy="2349721"/>
          </a:xfrm>
          <a:prstGeom prst="rect">
            <a:avLst/>
          </a:prstGeom>
        </p:spPr>
      </p:pic>
      <p:pic>
        <p:nvPicPr>
          <p:cNvPr id="12" name="Picture 11" descr="Massive planets orbiting a bright space">
            <a:extLst>
              <a:ext uri="{FF2B5EF4-FFF2-40B4-BE49-F238E27FC236}">
                <a16:creationId xmlns:a16="http://schemas.microsoft.com/office/drawing/2014/main" id="{D21F284B-9D0D-C702-3939-DDAAF4B2F2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802" y="3339415"/>
            <a:ext cx="2198418" cy="12368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CDFFDF05-57C8-446F-8A67-37CF7B2DF27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56"/>
          <a:stretch/>
        </p:blipFill>
        <p:spPr bwMode="auto">
          <a:xfrm>
            <a:off x="4171218" y="1684411"/>
            <a:ext cx="1407990" cy="964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</p:pic>
      <p:pic>
        <p:nvPicPr>
          <p:cNvPr id="14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C334E37-DEE1-8991-C915-637547943BA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" r="7049"/>
          <a:stretch/>
        </p:blipFill>
        <p:spPr>
          <a:xfrm>
            <a:off x="3688546" y="5418698"/>
            <a:ext cx="1828800" cy="911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65FB98-2E23-BCD5-9BD5-0E2B5EEE7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61983" y="5391249"/>
            <a:ext cx="1160133" cy="7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7C7816-92FD-360E-0235-ECD8309A7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23248" y="5074906"/>
            <a:ext cx="1110188" cy="841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Warehouse Management">
            <a:extLst>
              <a:ext uri="{FF2B5EF4-FFF2-40B4-BE49-F238E27FC236}">
                <a16:creationId xmlns:a16="http://schemas.microsoft.com/office/drawing/2014/main" id="{42D12649-8C4B-B3D4-D238-07FE2CE57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4460" y="3204644"/>
            <a:ext cx="1184743" cy="787506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56643C-6FD7-E5BC-AE8E-A3087ADB1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2304" y="4123116"/>
            <a:ext cx="1181098" cy="75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2C8D2FAB-9E7F-B189-5E1E-2E934FB15F86}"/>
              </a:ext>
            </a:extLst>
          </p:cNvPr>
          <p:cNvGrpSpPr>
            <a:grpSpLocks noChangeAspect="1"/>
          </p:cNvGrpSpPr>
          <p:nvPr/>
        </p:nvGrpSpPr>
        <p:grpSpPr>
          <a:xfrm>
            <a:off x="6852679" y="5018404"/>
            <a:ext cx="471914" cy="1073727"/>
            <a:chOff x="8756083" y="1726475"/>
            <a:chExt cx="1396105" cy="279830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CD96B31-BF64-2CFC-16D4-432695857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56083" y="1726475"/>
              <a:ext cx="1396105" cy="2798307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3A4BEC9-D231-F5B3-9CD0-51AD3653E233}"/>
                </a:ext>
              </a:extLst>
            </p:cNvPr>
            <p:cNvSpPr txBox="1"/>
            <p:nvPr/>
          </p:nvSpPr>
          <p:spPr>
            <a:xfrm>
              <a:off x="9222488" y="3698943"/>
              <a:ext cx="463295" cy="475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 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9DCB5AF-E6BE-17C0-ED38-D7F936DF8058}"/>
              </a:ext>
            </a:extLst>
          </p:cNvPr>
          <p:cNvSpPr txBox="1"/>
          <p:nvPr/>
        </p:nvSpPr>
        <p:spPr>
          <a:xfrm>
            <a:off x="2066422" y="4948773"/>
            <a:ext cx="1366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Critical Infrastructure Networks</a:t>
            </a:r>
          </a:p>
        </p:txBody>
      </p:sp>
      <p:pic>
        <p:nvPicPr>
          <p:cNvPr id="23" name="Picture 22" descr="A picture containing text, clipart, dishware&#10;&#10;Description automatically generated">
            <a:extLst>
              <a:ext uri="{FF2B5EF4-FFF2-40B4-BE49-F238E27FC236}">
                <a16:creationId xmlns:a16="http://schemas.microsoft.com/office/drawing/2014/main" id="{19B4516D-616B-A674-913A-DF255E46BB3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805" y="3707785"/>
            <a:ext cx="1014413" cy="50006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7C68CC1-98C5-323C-4AC0-A285A0EAD100}"/>
              </a:ext>
            </a:extLst>
          </p:cNvPr>
          <p:cNvSpPr txBox="1"/>
          <p:nvPr/>
        </p:nvSpPr>
        <p:spPr>
          <a:xfrm>
            <a:off x="1729999" y="3853710"/>
            <a:ext cx="1366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Industrial Networks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5E827E-BAE4-C380-7315-2798A353FD3E}"/>
              </a:ext>
            </a:extLst>
          </p:cNvPr>
          <p:cNvSpPr txBox="1"/>
          <p:nvPr/>
        </p:nvSpPr>
        <p:spPr>
          <a:xfrm>
            <a:off x="4232117" y="2736808"/>
            <a:ext cx="1366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Automotive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E2ABB7-D953-F5AD-AA83-90A77D40B9F8}"/>
              </a:ext>
            </a:extLst>
          </p:cNvPr>
          <p:cNvSpPr txBox="1"/>
          <p:nvPr/>
        </p:nvSpPr>
        <p:spPr>
          <a:xfrm>
            <a:off x="3888792" y="5137569"/>
            <a:ext cx="1366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Consumer Devices</a:t>
            </a:r>
          </a:p>
        </p:txBody>
      </p:sp>
      <p:pic>
        <p:nvPicPr>
          <p:cNvPr id="27" name="Picture 26" descr="next-46-att-telehealth">
            <a:extLst>
              <a:ext uri="{FF2B5EF4-FFF2-40B4-BE49-F238E27FC236}">
                <a16:creationId xmlns:a16="http://schemas.microsoft.com/office/drawing/2014/main" id="{4466B506-EB93-6A80-E1F5-169718F96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815" y="4465714"/>
            <a:ext cx="925449" cy="117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80F6A60-2654-C5F9-82D0-F24E3A02967B}"/>
              </a:ext>
            </a:extLst>
          </p:cNvPr>
          <p:cNvSpPr txBox="1"/>
          <p:nvPr/>
        </p:nvSpPr>
        <p:spPr>
          <a:xfrm>
            <a:off x="6504387" y="4689299"/>
            <a:ext cx="7219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Medical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CBA153E-FB7C-5377-2DFB-F40FF3374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927" y="5413755"/>
            <a:ext cx="838406" cy="62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856BE63-EA83-9191-BA14-E55F1918C196}"/>
              </a:ext>
            </a:extLst>
          </p:cNvPr>
          <p:cNvSpPr txBox="1"/>
          <p:nvPr/>
        </p:nvSpPr>
        <p:spPr>
          <a:xfrm>
            <a:off x="5637087" y="4989986"/>
            <a:ext cx="1048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Optical</a:t>
            </a:r>
            <a:br>
              <a:rPr lang="en-US" sz="900" dirty="0"/>
            </a:br>
            <a:r>
              <a:rPr lang="en-US" sz="900" dirty="0"/>
              <a:t>Communications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C2DE7A-A763-581F-9C54-DDF2775CDBDC}"/>
              </a:ext>
            </a:extLst>
          </p:cNvPr>
          <p:cNvSpPr txBox="1"/>
          <p:nvPr/>
        </p:nvSpPr>
        <p:spPr>
          <a:xfrm>
            <a:off x="6174429" y="3778705"/>
            <a:ext cx="1048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Multi-media networks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9591823-41A0-F3D5-D9D8-6C7D25BCF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869" y="1919275"/>
            <a:ext cx="1075812" cy="65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7734EAF-5CDD-68A2-340C-34A61AD89A4D}"/>
              </a:ext>
            </a:extLst>
          </p:cNvPr>
          <p:cNvSpPr txBox="1"/>
          <p:nvPr/>
        </p:nvSpPr>
        <p:spPr>
          <a:xfrm>
            <a:off x="2746475" y="2648422"/>
            <a:ext cx="1366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Locating and Tracking</a:t>
            </a:r>
          </a:p>
        </p:txBody>
      </p:sp>
      <p:pic>
        <p:nvPicPr>
          <p:cNvPr id="35" name="Bild 4">
            <a:extLst>
              <a:ext uri="{FF2B5EF4-FFF2-40B4-BE49-F238E27FC236}">
                <a16:creationId xmlns:a16="http://schemas.microsoft.com/office/drawing/2014/main" id="{758E00EC-BF8E-C368-D417-3F797FDDF131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771598" y="1684411"/>
            <a:ext cx="1530127" cy="987734"/>
          </a:xfrm>
          <a:prstGeom prst="rect">
            <a:avLst/>
          </a:prstGeom>
          <a:noFill/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B1A88B9-8073-7BDC-0347-7F6975F32591}"/>
              </a:ext>
            </a:extLst>
          </p:cNvPr>
          <p:cNvSpPr txBox="1"/>
          <p:nvPr/>
        </p:nvSpPr>
        <p:spPr>
          <a:xfrm>
            <a:off x="5507948" y="2847157"/>
            <a:ext cx="1366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FAN/MAN/RAN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B3AEACF-5E96-D0EA-FA9F-3E3F60EC7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478244" y="2152159"/>
            <a:ext cx="922622" cy="7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06C86B9-0234-B4D8-8580-685EE2E1CE3F}"/>
              </a:ext>
            </a:extLst>
          </p:cNvPr>
          <p:cNvSpPr txBox="1"/>
          <p:nvPr/>
        </p:nvSpPr>
        <p:spPr>
          <a:xfrm>
            <a:off x="1969293" y="2883213"/>
            <a:ext cx="922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Ultra-low Power Sensors</a:t>
            </a:r>
          </a:p>
        </p:txBody>
      </p:sp>
      <p:sp>
        <p:nvSpPr>
          <p:cNvPr id="41" name="Title 4">
            <a:extLst>
              <a:ext uri="{FF2B5EF4-FFF2-40B4-BE49-F238E27FC236}">
                <a16:creationId xmlns:a16="http://schemas.microsoft.com/office/drawing/2014/main" id="{6CA5D74D-CB2C-68FD-818F-26AC03189485}"/>
              </a:ext>
            </a:extLst>
          </p:cNvPr>
          <p:cNvSpPr txBox="1">
            <a:spLocks/>
          </p:cNvSpPr>
          <p:nvPr/>
        </p:nvSpPr>
        <p:spPr bwMode="auto">
          <a:xfrm>
            <a:off x="685800" y="745518"/>
            <a:ext cx="7772400" cy="78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200" b="1" kern="0" dirty="0"/>
              <a:t>Wireless Specialty Networks (WSN)</a:t>
            </a:r>
          </a:p>
        </p:txBody>
      </p:sp>
    </p:spTree>
    <p:extLst>
      <p:ext uri="{BB962C8B-B14F-4D97-AF65-F5344CB8AC3E}">
        <p14:creationId xmlns:p14="http://schemas.microsoft.com/office/powerpoint/2010/main" val="932223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8D6AC-20C5-4C6D-9CD2-C29308354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Clint Powell, Meta Platforms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E6ACE8-C4FA-467F-A0BF-9EF2F79754C1}"/>
              </a:ext>
            </a:extLst>
          </p:cNvPr>
          <p:cNvSpPr txBox="1"/>
          <p:nvPr/>
        </p:nvSpPr>
        <p:spPr>
          <a:xfrm>
            <a:off x="7239609" y="44940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9" name="Slide Number Placeholder 6">
            <a:extLst>
              <a:ext uri="{FF2B5EF4-FFF2-40B4-BE49-F238E27FC236}">
                <a16:creationId xmlns:a16="http://schemas.microsoft.com/office/drawing/2014/main" id="{B671323E-5425-4FC0-B11C-7F5AA2488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1200"/>
              <a:t>Slide </a:t>
            </a:r>
            <a:fld id="{C952AF60-2FD2-4EA3-848D-19295E5BDB36}" type="slidenum">
              <a:rPr lang="en-US" sz="1200" smtClean="0"/>
              <a:pPr>
                <a:defRPr/>
              </a:pPr>
              <a:t>5</a:t>
            </a:fld>
            <a:endParaRPr lang="en-US" sz="120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8AD711B-159F-E945-5195-0D855550C0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378281"/>
            <a:ext cx="1600200" cy="215444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2022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35D1BF89-9EAB-368F-DF9C-7B7D51E3AE68}"/>
              </a:ext>
            </a:extLst>
          </p:cNvPr>
          <p:cNvSpPr txBox="1">
            <a:spLocks/>
          </p:cNvSpPr>
          <p:nvPr/>
        </p:nvSpPr>
        <p:spPr bwMode="auto">
          <a:xfrm>
            <a:off x="628650" y="2059961"/>
            <a:ext cx="7886700" cy="434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 fontScale="475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4200" kern="0" dirty="0"/>
              <a:t>Invisible applications and visible applications in which you don’t think about the wireless communication </a:t>
            </a:r>
          </a:p>
          <a:p>
            <a:pPr marL="687388" lvl="1" indent="-230188" algn="l">
              <a:buFont typeface="Arial" panose="020B0604020202020204" pitchFamily="34" charset="0"/>
              <a:buChar char="•"/>
            </a:pPr>
            <a:r>
              <a:rPr lang="en-US" sz="4200" kern="0" dirty="0"/>
              <a:t>Wireless sensor networks in industrial and consumer markets</a:t>
            </a:r>
          </a:p>
          <a:p>
            <a:pPr marL="687388" lvl="1" indent="-230188" algn="l">
              <a:buFont typeface="Arial" panose="020B0604020202020204" pitchFamily="34" charset="0"/>
              <a:buChar char="•"/>
            </a:pPr>
            <a:r>
              <a:rPr lang="en-US" sz="4200" kern="0" dirty="0"/>
              <a:t>Smart utility and smart city networks</a:t>
            </a:r>
          </a:p>
          <a:p>
            <a:pPr marL="687388" lvl="1" indent="-230188" algn="l">
              <a:buFont typeface="Arial" panose="020B0604020202020204" pitchFamily="34" charset="0"/>
              <a:buChar char="•"/>
            </a:pPr>
            <a:r>
              <a:rPr lang="en-US" sz="4200" kern="0" dirty="0"/>
              <a:t>Internet of so many different things</a:t>
            </a:r>
          </a:p>
          <a:p>
            <a:pPr marL="687388" lvl="1" indent="-230188" algn="l">
              <a:buFont typeface="Arial" panose="020B0604020202020204" pitchFamily="34" charset="0"/>
              <a:buChar char="•"/>
            </a:pPr>
            <a:r>
              <a:rPr lang="en-US" sz="4200" kern="0" dirty="0"/>
              <a:t>Critical Infrastructure Monitoring</a:t>
            </a:r>
          </a:p>
          <a:p>
            <a:pPr marL="687388" lvl="1" indent="-230188" algn="l">
              <a:buFont typeface="Arial" panose="020B0604020202020204" pitchFamily="34" charset="0"/>
              <a:buChar char="•"/>
            </a:pPr>
            <a:r>
              <a:rPr lang="en-US" sz="4200" kern="0" dirty="0"/>
              <a:t>Positive Train Control</a:t>
            </a:r>
          </a:p>
          <a:p>
            <a:pPr marL="687388" lvl="1" indent="-230188" algn="l">
              <a:buFont typeface="Arial" panose="020B0604020202020204" pitchFamily="34" charset="0"/>
              <a:buChar char="•"/>
            </a:pPr>
            <a:r>
              <a:rPr lang="en-US" sz="4200" kern="0" dirty="0"/>
              <a:t>Medical devices </a:t>
            </a:r>
          </a:p>
          <a:p>
            <a:pPr marL="687388" lvl="1" indent="-230188" algn="l">
              <a:buFont typeface="Arial" panose="020B0604020202020204" pitchFamily="34" charset="0"/>
              <a:buChar char="•"/>
            </a:pPr>
            <a:r>
              <a:rPr lang="en-US" sz="4200" kern="0" dirty="0"/>
              <a:t>Game controller and remote control devices</a:t>
            </a:r>
          </a:p>
          <a:p>
            <a:pPr marL="687388" lvl="1" indent="-230188" algn="l">
              <a:buFont typeface="Arial" panose="020B0604020202020204" pitchFamily="34" charset="0"/>
              <a:buChar char="•"/>
            </a:pPr>
            <a:r>
              <a:rPr lang="en-US" sz="4200" kern="0" dirty="0"/>
              <a:t>Precise location services for tracking assets, objects, people and other stuff</a:t>
            </a:r>
          </a:p>
          <a:p>
            <a:pPr marL="687388" lvl="1" indent="-230188" algn="l">
              <a:buFont typeface="Arial" panose="020B0604020202020204" pitchFamily="34" charset="0"/>
              <a:buChar char="•"/>
            </a:pPr>
            <a:r>
              <a:rPr lang="en-US" sz="4200" kern="0" dirty="0"/>
              <a:t>Secure entry for vehicles and buildings</a:t>
            </a:r>
          </a:p>
          <a:p>
            <a:pPr marL="687388" lvl="1" indent="-230188" algn="l">
              <a:buFont typeface="Arial" panose="020B0604020202020204" pitchFamily="34" charset="0"/>
              <a:buChar char="•"/>
            </a:pPr>
            <a:r>
              <a:rPr lang="en-US" sz="4200" kern="0" dirty="0"/>
              <a:t>Multi-media content transfer/distribution</a:t>
            </a:r>
          </a:p>
          <a:p>
            <a:pPr marL="687388" lvl="1" indent="-230188" algn="l">
              <a:buFont typeface="Arial" panose="020B0604020202020204" pitchFamily="34" charset="0"/>
              <a:buChar char="•"/>
            </a:pPr>
            <a:r>
              <a:rPr lang="en-US" sz="4200" kern="0" dirty="0"/>
              <a:t>And many, many more!</a:t>
            </a:r>
          </a:p>
        </p:txBody>
      </p:sp>
      <p:sp>
        <p:nvSpPr>
          <p:cNvPr id="42" name="Title 4">
            <a:extLst>
              <a:ext uri="{FF2B5EF4-FFF2-40B4-BE49-F238E27FC236}">
                <a16:creationId xmlns:a16="http://schemas.microsoft.com/office/drawing/2014/main" id="{D9E67818-0F40-3C15-1480-FDD78E9FA6A9}"/>
              </a:ext>
            </a:extLst>
          </p:cNvPr>
          <p:cNvSpPr txBox="1">
            <a:spLocks/>
          </p:cNvSpPr>
          <p:nvPr/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200" b="1" kern="0" dirty="0"/>
              <a:t>802.15 - </a:t>
            </a:r>
            <a:r>
              <a:rPr lang="en-US" sz="3200" b="1" dirty="0"/>
              <a:t>The most popular wireless standards you don’t notice</a:t>
            </a:r>
            <a:endParaRPr lang="en-US" altLang="en-US" sz="3200" b="1" kern="0" dirty="0"/>
          </a:p>
        </p:txBody>
      </p:sp>
    </p:spTree>
    <p:extLst>
      <p:ext uri="{BB962C8B-B14F-4D97-AF65-F5344CB8AC3E}">
        <p14:creationId xmlns:p14="http://schemas.microsoft.com/office/powerpoint/2010/main" val="222024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8D6AC-20C5-4C6D-9CD2-C29308354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Clint Powell, Meta Platforms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E6ACE8-C4FA-467F-A0BF-9EF2F79754C1}"/>
              </a:ext>
            </a:extLst>
          </p:cNvPr>
          <p:cNvSpPr txBox="1"/>
          <p:nvPr/>
        </p:nvSpPr>
        <p:spPr>
          <a:xfrm>
            <a:off x="7239609" y="44940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9" name="Slide Number Placeholder 6">
            <a:extLst>
              <a:ext uri="{FF2B5EF4-FFF2-40B4-BE49-F238E27FC236}">
                <a16:creationId xmlns:a16="http://schemas.microsoft.com/office/drawing/2014/main" id="{B671323E-5425-4FC0-B11C-7F5AA2488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1200"/>
              <a:t>Slide </a:t>
            </a:r>
            <a:fld id="{C952AF60-2FD2-4EA3-848D-19295E5BDB36}" type="slidenum">
              <a:rPr lang="en-US" sz="1200" smtClean="0"/>
              <a:pPr>
                <a:defRPr/>
              </a:pPr>
              <a:t>6</a:t>
            </a:fld>
            <a:endParaRPr lang="en-US" sz="120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8AD711B-159F-E945-5195-0D855550C0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378281"/>
            <a:ext cx="1600200" cy="215444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2022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236739A-416F-A0F5-D455-00C0123532EA}"/>
              </a:ext>
            </a:extLst>
          </p:cNvPr>
          <p:cNvSpPr txBox="1">
            <a:spLocks/>
          </p:cNvSpPr>
          <p:nvPr/>
        </p:nvSpPr>
        <p:spPr bwMode="auto">
          <a:xfrm>
            <a:off x="694009" y="1988840"/>
            <a:ext cx="7764463" cy="425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2000" kern="0" dirty="0"/>
              <a:t>The Basic questions:</a:t>
            </a:r>
          </a:p>
          <a:p>
            <a:pPr marL="569913" indent="-396875" algn="l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000" kern="0" dirty="0"/>
              <a:t>What features make sense on 802.15 wireless medium(s)?</a:t>
            </a:r>
          </a:p>
          <a:p>
            <a:pPr marL="569913" indent="-396875" algn="l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000" kern="0" dirty="0"/>
              <a:t>What are the barriers to 802.15 using 802.1 features?</a:t>
            </a:r>
          </a:p>
          <a:p>
            <a:pPr marL="569913" indent="-396875" algn="l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000" kern="0" dirty="0"/>
              <a:t>What are considered “essential to be called 802.1 compliant”?</a:t>
            </a:r>
          </a:p>
          <a:p>
            <a:pPr marL="569913" algn="l"/>
            <a:r>
              <a:rPr lang="en-US" sz="2000" kern="0" dirty="0"/>
              <a:t>Looking for answers:</a:t>
            </a:r>
          </a:p>
          <a:p>
            <a:pPr marL="1141413" indent="-285750" algn="l">
              <a:buFont typeface="Arial" panose="020B0604020202020204" pitchFamily="34" charset="0"/>
              <a:buChar char="•"/>
            </a:pPr>
            <a:r>
              <a:rPr lang="en-US" sz="2000" kern="0" dirty="0"/>
              <a:t>Which features make sense for which standards?</a:t>
            </a:r>
          </a:p>
          <a:p>
            <a:pPr marL="1258888" indent="-403225" algn="l">
              <a:buFont typeface="Arial" panose="020B0604020202020204" pitchFamily="34" charset="0"/>
              <a:buChar char="•"/>
            </a:pPr>
            <a:r>
              <a:rPr lang="en-US" sz="2000" kern="0" dirty="0"/>
              <a:t>Continue mapping what we think we know to what we know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62186A08-F8DB-0946-D541-69150C7D843A}"/>
              </a:ext>
            </a:extLst>
          </p:cNvPr>
          <p:cNvSpPr txBox="1">
            <a:spLocks/>
          </p:cNvSpPr>
          <p:nvPr/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200" b="1" kern="0" dirty="0"/>
              <a:t>802.15 Compatibility w/802.1</a:t>
            </a:r>
          </a:p>
        </p:txBody>
      </p:sp>
    </p:spTree>
    <p:extLst>
      <p:ext uri="{BB962C8B-B14F-4D97-AF65-F5344CB8AC3E}">
        <p14:creationId xmlns:p14="http://schemas.microsoft.com/office/powerpoint/2010/main" val="2061954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8D6AC-20C5-4C6D-9CD2-C29308354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Clint Powell, Meta Platforms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E6ACE8-C4FA-467F-A0BF-9EF2F79754C1}"/>
              </a:ext>
            </a:extLst>
          </p:cNvPr>
          <p:cNvSpPr txBox="1"/>
          <p:nvPr/>
        </p:nvSpPr>
        <p:spPr>
          <a:xfrm>
            <a:off x="7239609" y="44940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9" name="Slide Number Placeholder 6">
            <a:extLst>
              <a:ext uri="{FF2B5EF4-FFF2-40B4-BE49-F238E27FC236}">
                <a16:creationId xmlns:a16="http://schemas.microsoft.com/office/drawing/2014/main" id="{B671323E-5425-4FC0-B11C-7F5AA2488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1200"/>
              <a:t>Slide </a:t>
            </a:r>
            <a:fld id="{C952AF60-2FD2-4EA3-848D-19295E5BDB36}" type="slidenum">
              <a:rPr lang="en-US" sz="1200" smtClean="0"/>
              <a:pPr>
                <a:defRPr/>
              </a:pPr>
              <a:t>7</a:t>
            </a:fld>
            <a:endParaRPr lang="en-US" sz="120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8AD711B-159F-E945-5195-0D855550C0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378281"/>
            <a:ext cx="1600200" cy="215444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2022</a:t>
            </a:r>
          </a:p>
        </p:txBody>
      </p:sp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0CA9CBB8-5BE2-5B83-ADA5-DC8D28B52B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524352"/>
              </p:ext>
            </p:extLst>
          </p:nvPr>
        </p:nvGraphicFramePr>
        <p:xfrm>
          <a:off x="503548" y="1427405"/>
          <a:ext cx="8136905" cy="5869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211">
                  <a:extLst>
                    <a:ext uri="{9D8B030D-6E8A-4147-A177-3AD203B41FA5}">
                      <a16:colId xmlns:a16="http://schemas.microsoft.com/office/drawing/2014/main" val="253689793"/>
                    </a:ext>
                  </a:extLst>
                </a:gridCol>
                <a:gridCol w="1133053">
                  <a:extLst>
                    <a:ext uri="{9D8B030D-6E8A-4147-A177-3AD203B41FA5}">
                      <a16:colId xmlns:a16="http://schemas.microsoft.com/office/drawing/2014/main" val="1656069566"/>
                    </a:ext>
                  </a:extLst>
                </a:gridCol>
                <a:gridCol w="937822">
                  <a:extLst>
                    <a:ext uri="{9D8B030D-6E8A-4147-A177-3AD203B41FA5}">
                      <a16:colId xmlns:a16="http://schemas.microsoft.com/office/drawing/2014/main" val="2174683939"/>
                    </a:ext>
                  </a:extLst>
                </a:gridCol>
                <a:gridCol w="981358">
                  <a:extLst>
                    <a:ext uri="{9D8B030D-6E8A-4147-A177-3AD203B41FA5}">
                      <a16:colId xmlns:a16="http://schemas.microsoft.com/office/drawing/2014/main" val="1152864549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430616975"/>
                    </a:ext>
                  </a:extLst>
                </a:gridCol>
                <a:gridCol w="828092">
                  <a:extLst>
                    <a:ext uri="{9D8B030D-6E8A-4147-A177-3AD203B41FA5}">
                      <a16:colId xmlns:a16="http://schemas.microsoft.com/office/drawing/2014/main" val="2423252317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505715092"/>
                    </a:ext>
                  </a:extLst>
                </a:gridCol>
                <a:gridCol w="864097">
                  <a:extLst>
                    <a:ext uri="{9D8B030D-6E8A-4147-A177-3AD203B41FA5}">
                      <a16:colId xmlns:a16="http://schemas.microsoft.com/office/drawing/2014/main" val="3849528027"/>
                    </a:ext>
                  </a:extLst>
                </a:gridCol>
              </a:tblGrid>
              <a:tr h="490545">
                <a:tc>
                  <a:txBody>
                    <a:bodyPr/>
                    <a:lstStyle/>
                    <a:p>
                      <a:r>
                        <a:rPr lang="en-US" sz="1400" dirty="0"/>
                        <a:t>Std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Relevant?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Issues?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Bridging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Dynamic Addressing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EPD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QoS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TSN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444748"/>
                  </a:ext>
                </a:extLst>
              </a:tr>
              <a:tr h="490545">
                <a:tc>
                  <a:txBody>
                    <a:bodyPr/>
                    <a:lstStyle/>
                    <a:p>
                      <a:r>
                        <a:rPr lang="en-US" sz="1400" dirty="0"/>
                        <a:t>15.3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Not yet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Not yet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680842"/>
                  </a:ext>
                </a:extLst>
              </a:tr>
              <a:tr h="490545">
                <a:tc>
                  <a:txBody>
                    <a:bodyPr/>
                    <a:lstStyle/>
                    <a:p>
                      <a:r>
                        <a:rPr lang="en-US" sz="1400" dirty="0"/>
                        <a:t>15.4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(V2 MAC Frame Type)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Maybe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Bridging-like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Maybe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Yes (15.9)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Not yet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Not yet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791107"/>
                  </a:ext>
                </a:extLst>
              </a:tr>
              <a:tr h="490545">
                <a:tc>
                  <a:txBody>
                    <a:bodyPr/>
                    <a:lstStyle/>
                    <a:p>
                      <a:r>
                        <a:rPr lang="en-US" sz="1400" dirty="0"/>
                        <a:t>15.4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(V1 MAC Frame Type)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412818"/>
                  </a:ext>
                </a:extLst>
              </a:tr>
              <a:tr h="490545">
                <a:tc>
                  <a:txBody>
                    <a:bodyPr/>
                    <a:lstStyle/>
                    <a:p>
                      <a:r>
                        <a:rPr lang="en-US" sz="1400" dirty="0"/>
                        <a:t>15.6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Maybe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236924"/>
                  </a:ext>
                </a:extLst>
              </a:tr>
              <a:tr h="490545">
                <a:tc>
                  <a:txBody>
                    <a:bodyPr/>
                    <a:lstStyle/>
                    <a:p>
                      <a:r>
                        <a:rPr lang="en-US" sz="1400" dirty="0"/>
                        <a:t>15.7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354128"/>
                  </a:ext>
                </a:extLst>
              </a:tr>
              <a:tr h="490545">
                <a:tc>
                  <a:txBody>
                    <a:bodyPr/>
                    <a:lstStyle/>
                    <a:p>
                      <a:r>
                        <a:rPr lang="en-US" sz="1400" dirty="0"/>
                        <a:t>15.8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845740"/>
                  </a:ext>
                </a:extLst>
              </a:tr>
              <a:tr h="490545">
                <a:tc>
                  <a:txBody>
                    <a:bodyPr/>
                    <a:lstStyle/>
                    <a:p>
                      <a:r>
                        <a:rPr lang="en-US" sz="1400" dirty="0"/>
                        <a:t>15.13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Yes, but no 4-addr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Not yet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Priority</a:t>
                      </a:r>
                      <a:r>
                        <a:rPr lang="de-DE" sz="1400" baseline="0" dirty="0"/>
                        <a:t>,but not in MPDU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Planned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694471"/>
                  </a:ext>
                </a:extLst>
              </a:tr>
              <a:tr h="490545">
                <a:tc>
                  <a:txBody>
                    <a:bodyPr/>
                    <a:lstStyle/>
                    <a:p>
                      <a:r>
                        <a:rPr lang="en-US" sz="1400" dirty="0"/>
                        <a:t>15.14/15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461832"/>
                  </a:ext>
                </a:extLst>
              </a:tr>
              <a:tr h="490545">
                <a:tc>
                  <a:txBody>
                    <a:bodyPr/>
                    <a:lstStyle/>
                    <a:p>
                      <a:r>
                        <a:rPr lang="en-US" sz="1400" dirty="0"/>
                        <a:t>15.16t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552405"/>
                  </a:ext>
                </a:extLst>
              </a:tr>
            </a:tbl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08587A14-2372-2698-5E95-9FDB5D334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556" y="688705"/>
            <a:ext cx="7992888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200" b="1" kern="0" dirty="0"/>
              <a:t>802.1 Features to 802.15 Mapping</a:t>
            </a:r>
          </a:p>
        </p:txBody>
      </p:sp>
    </p:spTree>
    <p:extLst>
      <p:ext uri="{BB962C8B-B14F-4D97-AF65-F5344CB8AC3E}">
        <p14:creationId xmlns:p14="http://schemas.microsoft.com/office/powerpoint/2010/main" val="3841680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8D6AC-20C5-4C6D-9CD2-C29308354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Clint Powell, Meta Platforms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E6ACE8-C4FA-467F-A0BF-9EF2F79754C1}"/>
              </a:ext>
            </a:extLst>
          </p:cNvPr>
          <p:cNvSpPr txBox="1"/>
          <p:nvPr/>
        </p:nvSpPr>
        <p:spPr>
          <a:xfrm>
            <a:off x="7239609" y="44940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9" name="Slide Number Placeholder 6">
            <a:extLst>
              <a:ext uri="{FF2B5EF4-FFF2-40B4-BE49-F238E27FC236}">
                <a16:creationId xmlns:a16="http://schemas.microsoft.com/office/drawing/2014/main" id="{B671323E-5425-4FC0-B11C-7F5AA2488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1200"/>
              <a:t>Slide </a:t>
            </a:r>
            <a:fld id="{C952AF60-2FD2-4EA3-848D-19295E5BDB36}" type="slidenum">
              <a:rPr lang="en-US" sz="1200" smtClean="0"/>
              <a:pPr>
                <a:defRPr/>
              </a:pPr>
              <a:t>8</a:t>
            </a:fld>
            <a:endParaRPr lang="en-US" sz="120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8AD711B-159F-E945-5195-0D855550C0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378281"/>
            <a:ext cx="1600200" cy="215444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2022</a:t>
            </a:r>
          </a:p>
        </p:txBody>
      </p:sp>
      <p:sp>
        <p:nvSpPr>
          <p:cNvPr id="42" name="Title 4">
            <a:extLst>
              <a:ext uri="{FF2B5EF4-FFF2-40B4-BE49-F238E27FC236}">
                <a16:creationId xmlns:a16="http://schemas.microsoft.com/office/drawing/2014/main" id="{D9E67818-0F40-3C15-1480-FDD78E9FA6A9}"/>
              </a:ext>
            </a:extLst>
          </p:cNvPr>
          <p:cNvSpPr txBox="1">
            <a:spLocks/>
          </p:cNvSpPr>
          <p:nvPr/>
        </p:nvSpPr>
        <p:spPr bwMode="auto">
          <a:xfrm>
            <a:off x="685800" y="28956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6600" kern="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946641371"/>
      </p:ext>
    </p:extLst>
  </p:cSld>
  <p:clrMapOvr>
    <a:masterClrMapping/>
  </p:clrMapOvr>
</p:sld>
</file>

<file path=ppt/theme/theme1.xml><?xml version="1.0" encoding="utf-8"?>
<a:theme xmlns:a="http://schemas.openxmlformats.org/drawingml/2006/main" name="IEEE-802_15">
  <a:themeElements>
    <a:clrScheme name="IEEE-802_15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EEE-802_15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EEE-802_15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EE-802_1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EEE-802_15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EE-802_15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EE-802_15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EE-802_15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EE-802_15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D:\MYDOCU~1\IEEEP8~1.15\TEMPLATE\IEEE-8~1.POT</Template>
  <TotalTime>45674</TotalTime>
  <Words>412</Words>
  <Application>Microsoft Office PowerPoint</Application>
  <PresentationFormat>On-screen Show (4:3)</PresentationFormat>
  <Paragraphs>147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Wingdings</vt:lpstr>
      <vt:lpstr>IEEE-802_15</vt:lpstr>
      <vt:lpstr> IEEE 802.15 Working Group for Wireless Specialty Networks (WSN)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802.15 WG-Opening Report Sept Interim 2021</dc:title>
  <dc:subject>IEEE 802.15 &lt;subject&gt;</dc:subject>
  <dc:creator>Pat Kinney</dc:creator>
  <cp:keywords/>
  <dc:description/>
  <cp:lastModifiedBy>Clint Powell2</cp:lastModifiedBy>
  <cp:revision>953</cp:revision>
  <cp:lastPrinted>2000-07-07T01:25:49Z</cp:lastPrinted>
  <dcterms:created xsi:type="dcterms:W3CDTF">1999-06-22T06:24:01Z</dcterms:created>
  <dcterms:modified xsi:type="dcterms:W3CDTF">2022-07-11T19:35:22Z</dcterms:modified>
  <cp:category/>
</cp:coreProperties>
</file>