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3"/>
  </p:notesMasterIdLst>
  <p:handoutMasterIdLst>
    <p:handoutMasterId r:id="rId14"/>
  </p:handoutMasterIdLst>
  <p:sldIdLst>
    <p:sldId id="338" r:id="rId2"/>
    <p:sldId id="315" r:id="rId3"/>
    <p:sldId id="312" r:id="rId4"/>
    <p:sldId id="339" r:id="rId5"/>
    <p:sldId id="313" r:id="rId6"/>
    <p:sldId id="324" r:id="rId7"/>
    <p:sldId id="343" r:id="rId8"/>
    <p:sldId id="342" r:id="rId9"/>
    <p:sldId id="340" r:id="rId10"/>
    <p:sldId id="345" r:id="rId11"/>
    <p:sldId id="323"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yo ogawa" initials="H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CCFF"/>
    <a:srgbClr val="0C00FF"/>
    <a:srgbClr val="799393"/>
    <a:srgbClr val="D9FFFF"/>
    <a:srgbClr val="EBD6FF"/>
    <a:srgbClr val="FFD7B2"/>
    <a:srgbClr val="FDFFB2"/>
    <a:srgbClr val="B7FFB2"/>
    <a:srgbClr val="B4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94" autoAdjust="0"/>
    <p:restoredTop sz="84615" autoAdjust="0"/>
  </p:normalViewPr>
  <p:slideViewPr>
    <p:cSldViewPr>
      <p:cViewPr varScale="1">
        <p:scale>
          <a:sx n="135" d="100"/>
          <a:sy n="135" d="100"/>
        </p:scale>
        <p:origin x="91" y="40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334" y="-5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a:t>doc.: IEEE 802.15-14-0xxx-00-0thz</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a:t>doc.: IEEE 802.15-14-0xxx-00-0thz</a:t>
            </a:r>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a:t>&lt;month year&gt;</a:t>
            </a:r>
          </a:p>
        </p:txBody>
      </p:sp>
      <p:sp>
        <p:nvSpPr>
          <p:cNvPr id="6" name="フッター プレースホルダー 5"/>
          <p:cNvSpPr>
            <a:spLocks noGrp="1"/>
          </p:cNvSpPr>
          <p:nvPr>
            <p:ph type="ftr" sz="quarter" idx="12"/>
          </p:nvPr>
        </p:nvSpPr>
        <p:spPr/>
        <p:txBody>
          <a:bodyPr/>
          <a:lstStyle/>
          <a:p>
            <a:pPr lvl="4"/>
            <a:r>
              <a:rPr lang="en-US" altLang="ja-JP"/>
              <a:t>&lt;author&gt;, &lt;company&gt;</a:t>
            </a:r>
          </a:p>
        </p:txBody>
      </p:sp>
      <p:sp>
        <p:nvSpPr>
          <p:cNvPr id="7" name="スライド番号プレースホルダー 6"/>
          <p:cNvSpPr>
            <a:spLocks noGrp="1"/>
          </p:cNvSpPr>
          <p:nvPr>
            <p:ph type="sldNum" sz="quarter" idx="13"/>
          </p:nvPr>
        </p:nvSpPr>
        <p:spPr/>
        <p:txBody>
          <a:bodyPr/>
          <a:lstStyle/>
          <a:p>
            <a:r>
              <a:rPr lang="en-US" altLang="ja-JP"/>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a:t>doc.: IEEE 802.15-14-0xxx-00-0thz</a:t>
            </a:r>
          </a:p>
        </p:txBody>
      </p:sp>
    </p:spTree>
    <p:extLst>
      <p:ext uri="{BB962C8B-B14F-4D97-AF65-F5344CB8AC3E}">
        <p14:creationId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a:t>&lt;month year&gt;</a:t>
            </a:r>
          </a:p>
        </p:txBody>
      </p:sp>
      <p:sp>
        <p:nvSpPr>
          <p:cNvPr id="6" name="フッター プレースホルダー 5"/>
          <p:cNvSpPr>
            <a:spLocks noGrp="1"/>
          </p:cNvSpPr>
          <p:nvPr>
            <p:ph type="ftr" sz="quarter" idx="12"/>
          </p:nvPr>
        </p:nvSpPr>
        <p:spPr/>
        <p:txBody>
          <a:bodyPr/>
          <a:lstStyle/>
          <a:p>
            <a:pPr lvl="4"/>
            <a:r>
              <a:rPr lang="en-US" altLang="ja-JP"/>
              <a:t>&lt;author&gt;, &lt;company&gt;</a:t>
            </a:r>
          </a:p>
        </p:txBody>
      </p:sp>
      <p:sp>
        <p:nvSpPr>
          <p:cNvPr id="7" name="スライド番号プレースホルダー 6"/>
          <p:cNvSpPr>
            <a:spLocks noGrp="1"/>
          </p:cNvSpPr>
          <p:nvPr>
            <p:ph type="sldNum" sz="quarter" idx="13"/>
          </p:nvPr>
        </p:nvSpPr>
        <p:spPr/>
        <p:txBody>
          <a:bodyPr/>
          <a:lstStyle/>
          <a:p>
            <a:r>
              <a:rPr lang="en-US" altLang="ja-JP"/>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a:t>doc.: IEEE 802.15-14-0xxx-00-0thz</a:t>
            </a:r>
          </a:p>
        </p:txBody>
      </p:sp>
    </p:spTree>
    <p:extLst>
      <p:ext uri="{BB962C8B-B14F-4D97-AF65-F5344CB8AC3E}">
        <p14:creationId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930962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45470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3188330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2642671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1170406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161354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1885538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a:t>November 2018</a:t>
            </a:r>
          </a:p>
        </p:txBody>
      </p:sp>
      <p:sp>
        <p:nvSpPr>
          <p:cNvPr id="5" name="フッター プレースホルダー 4"/>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a:t>
            </a:fld>
            <a:endParaRPr lang="en-US" altLang="ja-JP"/>
          </a:p>
        </p:txBody>
      </p:sp>
    </p:spTree>
    <p:extLst>
      <p:ext uri="{BB962C8B-B14F-4D97-AF65-F5344CB8AC3E}">
        <p14:creationId xmlns:p14="http://schemas.microsoft.com/office/powerpoint/2010/main" val="198658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r>
              <a:rPr lang="en-US" altLang="ja-JP" dirty="0"/>
              <a:t>November 2018</a:t>
            </a:r>
          </a:p>
        </p:txBody>
      </p:sp>
      <p:sp>
        <p:nvSpPr>
          <p:cNvPr id="5" name="フッター プレースホルダー 4"/>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a:t>
            </a:fld>
            <a:endParaRPr lang="en-US" altLang="ja-JP"/>
          </a:p>
        </p:txBody>
      </p:sp>
    </p:spTree>
    <p:extLst>
      <p:ext uri="{BB962C8B-B14F-4D97-AF65-F5344CB8AC3E}">
        <p14:creationId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r>
              <a:rPr lang="en-US" altLang="ja-JP" dirty="0"/>
              <a:t>November 2018</a:t>
            </a:r>
          </a:p>
        </p:txBody>
      </p:sp>
      <p:sp>
        <p:nvSpPr>
          <p:cNvPr id="4" name="フッター プレースホルダー 3"/>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a:t>
            </a:fld>
            <a:endParaRPr lang="en-US" altLang="ja-JP"/>
          </a:p>
        </p:txBody>
      </p:sp>
    </p:spTree>
    <p:extLst>
      <p:ext uri="{BB962C8B-B14F-4D97-AF65-F5344CB8AC3E}">
        <p14:creationId xmlns:p14="http://schemas.microsoft.com/office/powerpoint/2010/main" val="103210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a:t>November 2018</a:t>
            </a:r>
          </a:p>
        </p:txBody>
      </p:sp>
      <p:sp>
        <p:nvSpPr>
          <p:cNvPr id="3" name="フッター プレースホルダー 2"/>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54272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r>
              <a:rPr lang="en-US" altLang="ja-JP" dirty="0"/>
              <a:t>November 2018</a:t>
            </a:r>
          </a:p>
        </p:txBody>
      </p:sp>
      <p:sp>
        <p:nvSpPr>
          <p:cNvPr id="4" name="フッター プレースホルダー 3"/>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D80830CC-ADC9-40F5-A428-BA02D4CE6A86}" type="slidenum">
              <a:rPr lang="en-US" altLang="ja-JP" smtClean="0"/>
              <a:pPr/>
              <a:t>‹#›</a:t>
            </a:fld>
            <a:endParaRPr lang="en-US" altLang="ja-JP"/>
          </a:p>
        </p:txBody>
      </p:sp>
    </p:spTree>
    <p:extLst>
      <p:ext uri="{BB962C8B-B14F-4D97-AF65-F5344CB8AC3E}">
        <p14:creationId xmlns:p14="http://schemas.microsoft.com/office/powerpoint/2010/main" val="3814208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a:t>November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da-DK" altLang="ja-JP" dirty="0"/>
              <a:t>Tetsuya Kawanishi, NICT, et al</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a:t>
            </a:fld>
            <a:endParaRPr lang="en-US" altLang="ja-JP"/>
          </a:p>
        </p:txBody>
      </p:sp>
      <p:sp>
        <p:nvSpPr>
          <p:cNvPr id="1031" name="Rectangle 7"/>
          <p:cNvSpPr>
            <a:spLocks noChangeArrowheads="1"/>
          </p:cNvSpPr>
          <p:nvPr/>
        </p:nvSpPr>
        <p:spPr bwMode="auto">
          <a:xfrm>
            <a:off x="6500933" y="394156"/>
            <a:ext cx="195726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0" lvl="4" indent="0" algn="r"/>
            <a:r>
              <a:rPr lang="en-US" altLang="ja-JP" sz="1400" b="1" dirty="0">
                <a:ea typeface="ＭＳ Ｐゴシック" pitchFamily="50" charset="-128"/>
              </a:rPr>
              <a:t>DCN: 15-22-0374-00-0thz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0"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image" Target="../media/image1.wmf"/><Relationship Id="rId7" Type="http://schemas.microsoft.com/office/2007/relationships/hdphoto" Target="../media/hdphoto1.wdp"/><Relationship Id="rId12"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svg"/><Relationship Id="rId5" Type="http://schemas.openxmlformats.org/officeDocument/2006/relationships/image" Target="../media/image3.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a:t>July 2022</a:t>
            </a:r>
          </a:p>
        </p:txBody>
      </p:sp>
      <p:sp>
        <p:nvSpPr>
          <p:cNvPr id="5" name="フッター プレースホルダー 2"/>
          <p:cNvSpPr>
            <a:spLocks noGrp="1"/>
          </p:cNvSpPr>
          <p:nvPr>
            <p:ph type="ftr" sz="quarter" idx="11"/>
          </p:nvPr>
        </p:nvSpPr>
        <p:spPr/>
        <p:txBody>
          <a:bodyPr/>
          <a:lstStyle/>
          <a:p>
            <a:r>
              <a:rPr lang="da-DK" altLang="ja-JP" dirty="0"/>
              <a:t>Tetsuya Kawanishi, Waseda Univ., et al</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56104"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Challenges in Middle-Range Wireless Communications using the 300GHz-Band</a:t>
            </a:r>
          </a:p>
          <a:p>
            <a:r>
              <a:rPr lang="en-US" altLang="ja-JP" sz="1600" b="1" dirty="0">
                <a:ea typeface="ＭＳ Ｐゴシック" pitchFamily="50" charset="-128"/>
              </a:rPr>
              <a:t>Date Submitted: </a:t>
            </a:r>
            <a:r>
              <a:rPr lang="en-US" altLang="ja-JP" sz="1600" dirty="0">
                <a:ea typeface="ＭＳ Ｐゴシック" pitchFamily="50" charset="-128"/>
              </a:rPr>
              <a:t>July 14, 2022</a:t>
            </a: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Tetsuya Kawanishi, Kazuhiko Tamesue, Toshio Sato, Takuro Sato, </a:t>
            </a:r>
            <a:r>
              <a:rPr lang="en-US" altLang="ja-JP" sz="1600" dirty="0" err="1">
                <a:solidFill>
                  <a:schemeClr val="tx2"/>
                </a:solidFill>
                <a:ea typeface="ＭＳ Ｐゴシック" pitchFamily="50" charset="-128"/>
              </a:rPr>
              <a:t>Waseda</a:t>
            </a:r>
            <a:r>
              <a:rPr lang="en-US" altLang="ja-JP" sz="1600" dirty="0">
                <a:solidFill>
                  <a:schemeClr val="tx2"/>
                </a:solidFill>
                <a:ea typeface="ＭＳ Ｐゴシック" pitchFamily="50" charset="-128"/>
              </a:rPr>
              <a:t> University </a:t>
            </a:r>
          </a:p>
          <a:p>
            <a:r>
              <a:rPr lang="fi-FI" altLang="ja-JP" sz="1600" dirty="0">
                <a:solidFill>
                  <a:schemeClr val="tx2"/>
                </a:solidFill>
                <a:ea typeface="ＭＳ Ｐゴシック" pitchFamily="50" charset="-128"/>
              </a:rPr>
              <a:t>              3-4-1, Okubo, Shinjuku-ku, Tokyo 169-8555, Japan</a:t>
            </a:r>
          </a:p>
          <a:p>
            <a:r>
              <a:rPr lang="ja-JP" altLang="en-US" sz="1600" dirty="0">
                <a:solidFill>
                  <a:schemeClr val="tx2"/>
                </a:solidFill>
                <a:ea typeface="ＭＳ Ｐゴシック" pitchFamily="50" charset="-128"/>
              </a:rPr>
              <a:t>              </a:t>
            </a:r>
            <a:r>
              <a:rPr lang="en-US" altLang="ja-JP" sz="1600" dirty="0">
                <a:solidFill>
                  <a:schemeClr val="tx2"/>
                </a:solidFill>
                <a:ea typeface="ＭＳ Ｐゴシック" pitchFamily="50" charset="-128"/>
              </a:rPr>
              <a:t>Voice: +81 3 5286 3386</a:t>
            </a:r>
            <a:r>
              <a:rPr lang="en-US" altLang="ja-JP" sz="1600" dirty="0"/>
              <a:t>, </a:t>
            </a:r>
            <a:r>
              <a:rPr lang="en-US" altLang="ja-JP" sz="1600" dirty="0">
                <a:solidFill>
                  <a:schemeClr val="tx2"/>
                </a:solidFill>
                <a:ea typeface="ＭＳ Ｐゴシック" pitchFamily="50" charset="-128"/>
              </a:rPr>
              <a:t>E-Mail:</a:t>
            </a:r>
            <a:r>
              <a:rPr lang="ja-JP" altLang="en-US" sz="1600" dirty="0">
                <a:solidFill>
                  <a:schemeClr val="tx2"/>
                </a:solidFill>
                <a:ea typeface="ＭＳ Ｐゴシック" pitchFamily="50" charset="-128"/>
              </a:rPr>
              <a:t> </a:t>
            </a:r>
            <a:r>
              <a:rPr lang="en-US" altLang="ja-JP" sz="1600" dirty="0">
                <a:solidFill>
                  <a:schemeClr val="tx2"/>
                </a:solidFill>
                <a:ea typeface="ＭＳ Ｐゴシック" pitchFamily="50" charset="-128"/>
              </a:rPr>
              <a:t>kawanishi@waseda.jp</a:t>
            </a:r>
          </a:p>
          <a:p>
            <a:r>
              <a:rPr lang="ja-JP" altLang="en-US" sz="1600" dirty="0">
                <a:solidFill>
                  <a:schemeClr val="tx2"/>
                </a:solidFill>
                <a:ea typeface="ＭＳ Ｐゴシック" pitchFamily="50" charset="-128"/>
              </a:rPr>
              <a:t>　　　　　 </a:t>
            </a:r>
            <a:r>
              <a:rPr lang="en-US" altLang="ja-JP" sz="1600" dirty="0">
                <a:solidFill>
                  <a:schemeClr val="tx2"/>
                </a:solidFill>
                <a:ea typeface="ＭＳ Ｐゴシック" pitchFamily="50" charset="-128"/>
              </a:rPr>
              <a:t>Iwao Hosako, National Institute of Information and Communications Technology (NICT)</a:t>
            </a:r>
          </a:p>
          <a:p>
            <a:r>
              <a:rPr lang="ja-JP" altLang="en-US" sz="1600" dirty="0">
                <a:solidFill>
                  <a:schemeClr val="tx2"/>
                </a:solidFill>
                <a:ea typeface="ＭＳ Ｐゴシック" pitchFamily="50" charset="-128"/>
              </a:rPr>
              <a:t>　　　　　 </a:t>
            </a:r>
            <a:r>
              <a:rPr lang="fi-FI" altLang="ja-JP" sz="1600" dirty="0">
                <a:solidFill>
                  <a:schemeClr val="tx2"/>
                </a:solidFill>
                <a:ea typeface="ＭＳ Ｐゴシック" pitchFamily="50" charset="-128"/>
              </a:rPr>
              <a:t>4-2-1, Nukui-Kitamachi, Koganei, Tokyo 184-8795, Japan</a:t>
            </a:r>
          </a:p>
          <a:p>
            <a:r>
              <a:rPr lang="ja-JP" altLang="en-US" sz="1600" dirty="0">
                <a:solidFill>
                  <a:schemeClr val="tx2"/>
                </a:solidFill>
                <a:ea typeface="ＭＳ Ｐゴシック" pitchFamily="50" charset="-128"/>
              </a:rPr>
              <a:t>　　　　　 </a:t>
            </a:r>
            <a:r>
              <a:rPr lang="en-US" altLang="ja-JP" sz="1600" dirty="0">
                <a:solidFill>
                  <a:schemeClr val="tx2"/>
                </a:solidFill>
                <a:ea typeface="ＭＳ Ｐゴシック" pitchFamily="50" charset="-128"/>
              </a:rPr>
              <a:t>E-Mail: hosako@nict.go.jp</a:t>
            </a:r>
          </a:p>
          <a:p>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n/a</a:t>
            </a:r>
          </a:p>
          <a:p>
            <a:pPr>
              <a:spcBef>
                <a:spcPts val="0"/>
              </a:spcBef>
              <a:spcAft>
                <a:spcPts val="600"/>
              </a:spcAft>
            </a:pPr>
            <a:endParaRPr lang="en-US" altLang="ja-JP" sz="1600" b="1" dirty="0">
              <a:solidFill>
                <a:srgbClr val="0C00FF"/>
              </a:solidFill>
              <a:ea typeface="ＭＳ Ｐゴシック" pitchFamily="50" charset="-128"/>
            </a:endParaRPr>
          </a:p>
          <a:p>
            <a:pPr>
              <a:spcBef>
                <a:spcPts val="0"/>
              </a:spcBef>
              <a:spcAft>
                <a:spcPts val="600"/>
              </a:spcAft>
            </a:pPr>
            <a:r>
              <a:rPr lang="en-US" altLang="ja-JP" sz="1600" b="1" dirty="0">
                <a:ea typeface="ＭＳ Ｐゴシック" pitchFamily="50" charset="-128"/>
              </a:rPr>
              <a:t>Abstract: </a:t>
            </a:r>
            <a:r>
              <a:rPr lang="en-US" altLang="ja-JP" sz="1600" dirty="0">
                <a:ea typeface="ＭＳ Ｐゴシック" pitchFamily="50" charset="-128"/>
              </a:rPr>
              <a:t>Overviews of middle-range 300GHz transmission using MIMO is provided. </a:t>
            </a:r>
          </a:p>
          <a:p>
            <a:pPr>
              <a:spcBef>
                <a:spcPts val="0"/>
              </a:spcBef>
              <a:spcAft>
                <a:spcPts val="600"/>
              </a:spcAft>
            </a:pPr>
            <a:r>
              <a:rPr lang="en-US" altLang="ja-JP" sz="1600" b="1" dirty="0">
                <a:ea typeface="ＭＳ Ｐゴシック" pitchFamily="50" charset="-128"/>
              </a:rPr>
              <a:t>Purpose:</a:t>
            </a:r>
            <a:r>
              <a:rPr lang="en-US" altLang="ja-JP" sz="1600" dirty="0">
                <a:ea typeface="ＭＳ Ｐゴシック" pitchFamily="50" charset="-128"/>
              </a:rPr>
              <a:t>	</a:t>
            </a:r>
            <a:r>
              <a:rPr lang="en-US" altLang="ja-JP" sz="1600" dirty="0"/>
              <a:t>Informing</a:t>
            </a:r>
            <a:r>
              <a:rPr lang="ja-JP" altLang="en-US" sz="1600" dirty="0"/>
              <a:t> </a:t>
            </a:r>
            <a:r>
              <a:rPr lang="en-US" altLang="ja-JP" sz="1600" dirty="0"/>
              <a:t>SC THz on </a:t>
            </a:r>
            <a:r>
              <a:rPr lang="en-US" altLang="ja-JP" sz="1600" dirty="0">
                <a:ea typeface="ＭＳ Ｐゴシック" pitchFamily="50" charset="-128"/>
              </a:rPr>
              <a:t>key technologies for 300GHz transmission based on MIMO for discussion in future THz standardization</a:t>
            </a:r>
          </a:p>
          <a:p>
            <a:pPr>
              <a:spcBef>
                <a:spcPts val="0"/>
              </a:spcBef>
              <a:spcAft>
                <a:spcPts val="600"/>
              </a:spcAft>
            </a:pPr>
            <a:r>
              <a:rPr lang="en-US" altLang="ja-JP" sz="1600" b="1" dirty="0">
                <a:ea typeface="ＭＳ Ｐゴシック" pitchFamily="50" charset="-128"/>
              </a:rPr>
              <a:t>Notice:</a:t>
            </a:r>
            <a:r>
              <a:rPr lang="en-US" altLang="ja-JP" sz="16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600" b="1" dirty="0">
                <a:ea typeface="ＭＳ Ｐゴシック" pitchFamily="50" charset="-128"/>
              </a:rPr>
              <a:t>Release:</a:t>
            </a:r>
            <a:r>
              <a:rPr lang="en-US" altLang="ja-JP" sz="1600" dirty="0">
                <a:ea typeface="ＭＳ Ｐゴシック" pitchFamily="50" charset="-128"/>
              </a:rPr>
              <a:t>	The contributor acknowledges and accepts that this contribution becomes the property of IEEE and may be made publicly available by P802.15.</a:t>
            </a:r>
            <a:r>
              <a:rPr lang="en-US" altLang="ja-JP" sz="1600" dirty="0">
                <a:solidFill>
                  <a:schemeClr val="tx2"/>
                </a:solidFill>
                <a:ea typeface="ＭＳ Ｐゴシック" pitchFamily="50" charset="-128"/>
              </a:rPr>
              <a:t>	</a:t>
            </a:r>
          </a:p>
        </p:txBody>
      </p:sp>
    </p:spTree>
    <p:extLst>
      <p:ext uri="{BB962C8B-B14F-4D97-AF65-F5344CB8AC3E}">
        <p14:creationId xmlns:p14="http://schemas.microsoft.com/office/powerpoint/2010/main" val="40474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0564895E-2B75-6A5E-6963-3F5D2C6E3A1A}"/>
              </a:ext>
            </a:extLst>
          </p:cNvPr>
          <p:cNvPicPr>
            <a:picLocks noChangeAspect="1"/>
          </p:cNvPicPr>
          <p:nvPr/>
        </p:nvPicPr>
        <p:blipFill>
          <a:blip r:embed="rId3"/>
          <a:stretch>
            <a:fillRect/>
          </a:stretch>
        </p:blipFill>
        <p:spPr>
          <a:xfrm>
            <a:off x="903667" y="2204864"/>
            <a:ext cx="3236285" cy="2990418"/>
          </a:xfrm>
          <a:prstGeom prst="rect">
            <a:avLst/>
          </a:prstGeom>
        </p:spPr>
      </p:pic>
      <p:pic>
        <p:nvPicPr>
          <p:cNvPr id="15" name="図 14" descr="グラフィカル ユーザー インターフェイス, ダイアグラム, アプリケーション&#10;&#10;自動的に生成された説明">
            <a:extLst>
              <a:ext uri="{FF2B5EF4-FFF2-40B4-BE49-F238E27FC236}">
                <a16:creationId xmlns:a16="http://schemas.microsoft.com/office/drawing/2014/main" id="{1FE60F5C-5D4A-036B-A1C4-E70536E7F75B}"/>
              </a:ext>
            </a:extLst>
          </p:cNvPr>
          <p:cNvPicPr>
            <a:picLocks noChangeAspect="1"/>
          </p:cNvPicPr>
          <p:nvPr/>
        </p:nvPicPr>
        <p:blipFill>
          <a:blip r:embed="rId4"/>
          <a:stretch>
            <a:fillRect/>
          </a:stretch>
        </p:blipFill>
        <p:spPr>
          <a:xfrm>
            <a:off x="4648854" y="1382694"/>
            <a:ext cx="3024336" cy="2195399"/>
          </a:xfrm>
          <a:prstGeom prst="rect">
            <a:avLst/>
          </a:prstGeom>
        </p:spPr>
      </p:pic>
      <p:sp>
        <p:nvSpPr>
          <p:cNvPr id="4" name="Date Placeholder 3"/>
          <p:cNvSpPr>
            <a:spLocks noGrp="1"/>
          </p:cNvSpPr>
          <p:nvPr>
            <p:ph type="dt" idx="4294967295"/>
          </p:nvPr>
        </p:nvSpPr>
        <p:spPr>
          <a:xfrm>
            <a:off x="696912" y="39098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00694" y="6475413"/>
            <a:ext cx="3041644" cy="184666"/>
          </a:xfrm>
          <a:prstGeom prst="rect">
            <a:avLst/>
          </a:prstGeom>
        </p:spPr>
        <p:txBody>
          <a:bodyPr/>
          <a:lstStyle/>
          <a:p>
            <a:r>
              <a:rPr lang="da-DK" dirty="0"/>
              <a:t>Tetsuya Kawanishi,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8x8 Elements Antenna Array</a:t>
            </a:r>
          </a:p>
        </p:txBody>
      </p:sp>
      <p:sp>
        <p:nvSpPr>
          <p:cNvPr id="21" name="テキスト ボックス 20">
            <a:extLst>
              <a:ext uri="{FF2B5EF4-FFF2-40B4-BE49-F238E27FC236}">
                <a16:creationId xmlns:a16="http://schemas.microsoft.com/office/drawing/2014/main" id="{89896049-31A2-1463-440F-AC3F90FFBB9B}"/>
              </a:ext>
            </a:extLst>
          </p:cNvPr>
          <p:cNvSpPr txBox="1"/>
          <p:nvPr/>
        </p:nvSpPr>
        <p:spPr>
          <a:xfrm>
            <a:off x="6082652" y="1999873"/>
            <a:ext cx="1302506" cy="276999"/>
          </a:xfrm>
          <a:prstGeom prst="rect">
            <a:avLst/>
          </a:prstGeom>
          <a:noFill/>
        </p:spPr>
        <p:txBody>
          <a:bodyPr wrap="square" rtlCol="0">
            <a:spAutoFit/>
          </a:bodyPr>
          <a:lstStyle/>
          <a:p>
            <a:r>
              <a:rPr kumimoji="1" lang="en-US" altLang="ja-JP" dirty="0"/>
              <a:t>RHCP element</a:t>
            </a:r>
            <a:endParaRPr kumimoji="1" lang="ja-JP" altLang="en-US" dirty="0"/>
          </a:p>
        </p:txBody>
      </p:sp>
      <p:grpSp>
        <p:nvGrpSpPr>
          <p:cNvPr id="24" name="グループ化 23">
            <a:extLst>
              <a:ext uri="{FF2B5EF4-FFF2-40B4-BE49-F238E27FC236}">
                <a16:creationId xmlns:a16="http://schemas.microsoft.com/office/drawing/2014/main" id="{A3721DF2-63FB-C714-B24A-9129883A9C84}"/>
              </a:ext>
            </a:extLst>
          </p:cNvPr>
          <p:cNvGrpSpPr/>
          <p:nvPr/>
        </p:nvGrpSpPr>
        <p:grpSpPr>
          <a:xfrm>
            <a:off x="4572000" y="3842185"/>
            <a:ext cx="3317214" cy="2539143"/>
            <a:chOff x="3734158" y="2750066"/>
            <a:chExt cx="4950296" cy="3789176"/>
          </a:xfrm>
        </p:grpSpPr>
        <p:pic>
          <p:nvPicPr>
            <p:cNvPr id="25" name="図 24">
              <a:extLst>
                <a:ext uri="{FF2B5EF4-FFF2-40B4-BE49-F238E27FC236}">
                  <a16:creationId xmlns:a16="http://schemas.microsoft.com/office/drawing/2014/main" id="{A4941A83-578C-AC84-5C3C-25A2673D8213}"/>
                </a:ext>
              </a:extLst>
            </p:cNvPr>
            <p:cNvPicPr>
              <a:picLocks noChangeAspect="1"/>
            </p:cNvPicPr>
            <p:nvPr/>
          </p:nvPicPr>
          <p:blipFill>
            <a:blip r:embed="rId5"/>
            <a:stretch>
              <a:fillRect/>
            </a:stretch>
          </p:blipFill>
          <p:spPr>
            <a:xfrm>
              <a:off x="4056450" y="2840014"/>
              <a:ext cx="4628004" cy="3699228"/>
            </a:xfrm>
            <a:prstGeom prst="rect">
              <a:avLst/>
            </a:prstGeom>
          </p:spPr>
        </p:pic>
        <p:sp>
          <p:nvSpPr>
            <p:cNvPr id="26" name="楕円 25">
              <a:extLst>
                <a:ext uri="{FF2B5EF4-FFF2-40B4-BE49-F238E27FC236}">
                  <a16:creationId xmlns:a16="http://schemas.microsoft.com/office/drawing/2014/main" id="{51C45D17-2E8E-36D7-C999-A5B897DD273F}"/>
                </a:ext>
              </a:extLst>
            </p:cNvPr>
            <p:cNvSpPr/>
            <p:nvPr/>
          </p:nvSpPr>
          <p:spPr>
            <a:xfrm>
              <a:off x="4056450" y="4903457"/>
              <a:ext cx="2885889" cy="1048039"/>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0DAEC08F-E30B-C8C1-5BA9-CFFB5B9829E5}"/>
                </a:ext>
              </a:extLst>
            </p:cNvPr>
            <p:cNvSpPr/>
            <p:nvPr/>
          </p:nvSpPr>
          <p:spPr>
            <a:xfrm>
              <a:off x="4056450" y="3479964"/>
              <a:ext cx="2885889" cy="1048039"/>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EB8F3981-0A09-60B0-E1AD-7F25D0E56E5B}"/>
                </a:ext>
              </a:extLst>
            </p:cNvPr>
            <p:cNvSpPr txBox="1"/>
            <p:nvPr/>
          </p:nvSpPr>
          <p:spPr>
            <a:xfrm>
              <a:off x="4486363" y="3110632"/>
              <a:ext cx="1750288" cy="369332"/>
            </a:xfrm>
            <a:prstGeom prst="rect">
              <a:avLst/>
            </a:prstGeom>
            <a:noFill/>
          </p:spPr>
          <p:txBody>
            <a:bodyPr wrap="none" rtlCol="0">
              <a:spAutoFit/>
            </a:bodyPr>
            <a:lstStyle/>
            <a:p>
              <a:r>
                <a:rPr kumimoji="1" lang="en-US" altLang="ja-JP" dirty="0"/>
                <a:t>sequential pair 1</a:t>
              </a:r>
              <a:endParaRPr kumimoji="1" lang="ja-JP" altLang="en-US" dirty="0"/>
            </a:p>
          </p:txBody>
        </p:sp>
        <p:sp>
          <p:nvSpPr>
            <p:cNvPr id="29" name="テキスト ボックス 28">
              <a:extLst>
                <a:ext uri="{FF2B5EF4-FFF2-40B4-BE49-F238E27FC236}">
                  <a16:creationId xmlns:a16="http://schemas.microsoft.com/office/drawing/2014/main" id="{371806F2-8597-9281-E0A9-C0CD1EC0E371}"/>
                </a:ext>
              </a:extLst>
            </p:cNvPr>
            <p:cNvSpPr txBox="1"/>
            <p:nvPr/>
          </p:nvSpPr>
          <p:spPr>
            <a:xfrm>
              <a:off x="4486363" y="4554543"/>
              <a:ext cx="1750288" cy="369332"/>
            </a:xfrm>
            <a:prstGeom prst="rect">
              <a:avLst/>
            </a:prstGeom>
            <a:noFill/>
          </p:spPr>
          <p:txBody>
            <a:bodyPr wrap="none" rtlCol="0">
              <a:spAutoFit/>
            </a:bodyPr>
            <a:lstStyle/>
            <a:p>
              <a:r>
                <a:rPr kumimoji="1" lang="en-US" altLang="ja-JP" dirty="0"/>
                <a:t>sequential pair 2</a:t>
              </a:r>
              <a:endParaRPr kumimoji="1" lang="ja-JP" altLang="en-US" dirty="0"/>
            </a:p>
          </p:txBody>
        </p:sp>
        <p:sp>
          <p:nvSpPr>
            <p:cNvPr id="30" name="楕円 29">
              <a:extLst>
                <a:ext uri="{FF2B5EF4-FFF2-40B4-BE49-F238E27FC236}">
                  <a16:creationId xmlns:a16="http://schemas.microsoft.com/office/drawing/2014/main" id="{7BA1195D-6A70-0FF2-8D21-42FFF53A9D65}"/>
                </a:ext>
              </a:extLst>
            </p:cNvPr>
            <p:cNvSpPr/>
            <p:nvPr/>
          </p:nvSpPr>
          <p:spPr>
            <a:xfrm>
              <a:off x="3734158" y="2750066"/>
              <a:ext cx="3506156" cy="3631262"/>
            </a:xfrm>
            <a:prstGeom prst="ellips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89E048BF-0408-AB1E-D0CC-423D4BFF59E0}"/>
                </a:ext>
              </a:extLst>
            </p:cNvPr>
            <p:cNvSpPr txBox="1"/>
            <p:nvPr/>
          </p:nvSpPr>
          <p:spPr>
            <a:xfrm>
              <a:off x="6433040" y="2788258"/>
              <a:ext cx="1921809" cy="369332"/>
            </a:xfrm>
            <a:prstGeom prst="rect">
              <a:avLst/>
            </a:prstGeom>
            <a:noFill/>
          </p:spPr>
          <p:txBody>
            <a:bodyPr wrap="none" rtlCol="0">
              <a:spAutoFit/>
            </a:bodyPr>
            <a:lstStyle/>
            <a:p>
              <a:r>
                <a:rPr kumimoji="1" lang="en-US" altLang="ja-JP" dirty="0"/>
                <a:t>2-times sequential</a:t>
              </a:r>
              <a:endParaRPr kumimoji="1" lang="ja-JP" altLang="en-US" dirty="0"/>
            </a:p>
          </p:txBody>
        </p:sp>
      </p:grpSp>
      <p:sp>
        <p:nvSpPr>
          <p:cNvPr id="9" name="テキスト ボックス 8">
            <a:extLst>
              <a:ext uri="{FF2B5EF4-FFF2-40B4-BE49-F238E27FC236}">
                <a16:creationId xmlns:a16="http://schemas.microsoft.com/office/drawing/2014/main" id="{A40650A7-6A75-ECA5-36A1-033C84987D80}"/>
              </a:ext>
            </a:extLst>
          </p:cNvPr>
          <p:cNvSpPr txBox="1"/>
          <p:nvPr/>
        </p:nvSpPr>
        <p:spPr>
          <a:xfrm>
            <a:off x="4739394" y="3627946"/>
            <a:ext cx="2335896" cy="276999"/>
          </a:xfrm>
          <a:prstGeom prst="rect">
            <a:avLst/>
          </a:prstGeom>
          <a:noFill/>
        </p:spPr>
        <p:txBody>
          <a:bodyPr wrap="none" rtlCol="0">
            <a:spAutoFit/>
          </a:bodyPr>
          <a:lstStyle/>
          <a:p>
            <a:r>
              <a:rPr kumimoji="1" lang="en-US" altLang="ja-JP" dirty="0"/>
              <a:t>Distance between elements</a:t>
            </a:r>
            <a:r>
              <a:rPr kumimoji="1" lang="ja-JP" altLang="en-US" dirty="0"/>
              <a:t> </a:t>
            </a:r>
            <a:r>
              <a:rPr kumimoji="1" lang="en-US" altLang="ja-JP" dirty="0"/>
              <a:t>0.65λ</a:t>
            </a:r>
            <a:endParaRPr kumimoji="1" lang="ja-JP" altLang="en-US" dirty="0"/>
          </a:p>
        </p:txBody>
      </p:sp>
    </p:spTree>
    <p:extLst>
      <p:ext uri="{BB962C8B-B14F-4D97-AF65-F5344CB8AC3E}">
        <p14:creationId xmlns:p14="http://schemas.microsoft.com/office/powerpoint/2010/main" val="2132926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548680"/>
            <a:ext cx="7772400" cy="726976"/>
          </a:xfrm>
        </p:spPr>
        <p:txBody>
          <a:bodyPr/>
          <a:lstStyle/>
          <a:p>
            <a:r>
              <a:rPr kumimoji="1" lang="en-US" altLang="ja-JP" sz="3200" b="1" dirty="0"/>
              <a:t>Summary and Discussion</a:t>
            </a:r>
            <a:endParaRPr kumimoji="1" lang="ja-JP" altLang="en-US" sz="3200" b="1" dirty="0"/>
          </a:p>
        </p:txBody>
      </p:sp>
      <p:sp>
        <p:nvSpPr>
          <p:cNvPr id="3" name="コンテンツ プレースホルダー 2"/>
          <p:cNvSpPr>
            <a:spLocks noGrp="1"/>
          </p:cNvSpPr>
          <p:nvPr>
            <p:ph idx="1"/>
          </p:nvPr>
        </p:nvSpPr>
        <p:spPr>
          <a:xfrm>
            <a:off x="323528" y="1379677"/>
            <a:ext cx="8496944" cy="4425587"/>
          </a:xfrm>
        </p:spPr>
        <p:txBody>
          <a:bodyPr/>
          <a:lstStyle/>
          <a:p>
            <a:r>
              <a:rPr lang="en-US" altLang="ja-JP" sz="2400" dirty="0">
                <a:latin typeface="Times New Roman"/>
                <a:cs typeface="Times New Roman"/>
              </a:rPr>
              <a:t>Research on 300GHz medium-range wireless transmission is underway.</a:t>
            </a:r>
          </a:p>
          <a:p>
            <a:r>
              <a:rPr lang="en-US" altLang="ja-JP" sz="2400" dirty="0">
                <a:latin typeface="Times New Roman"/>
                <a:cs typeface="Times New Roman"/>
              </a:rPr>
              <a:t>The transmission speed is targeted at </a:t>
            </a:r>
            <a:r>
              <a:rPr lang="en-US" altLang="ja-JP" sz="2400" dirty="0">
                <a:latin typeface="Times New Roman" panose="02020603050405020304" pitchFamily="18" charset="0"/>
                <a:ea typeface="+mj-ea"/>
                <a:cs typeface="Times New Roman" panose="02020603050405020304" pitchFamily="18" charset="0"/>
              </a:rPr>
              <a:t>effective bit rate </a:t>
            </a:r>
            <a:r>
              <a:rPr lang="en-US" altLang="ja-JP" sz="2400" dirty="0">
                <a:latin typeface="Times New Roman"/>
                <a:cs typeface="Times New Roman"/>
              </a:rPr>
              <a:t>20 Gbps to deliver HEVC/H.265 8K compressed video to 100 streams. </a:t>
            </a:r>
          </a:p>
          <a:p>
            <a:r>
              <a:rPr lang="en-US" altLang="ja-JP" sz="2400" dirty="0">
                <a:latin typeface="Times New Roman"/>
                <a:cs typeface="Times New Roman"/>
              </a:rPr>
              <a:t>The target communication distance was set at 70 m for the stadium and the aircraft cabin. Feasibility is confirmed through link budget design and simulation.</a:t>
            </a:r>
          </a:p>
          <a:p>
            <a:r>
              <a:rPr lang="en-US" altLang="ja-JP" sz="2400" dirty="0">
                <a:latin typeface="Times New Roman"/>
                <a:cs typeface="Times New Roman"/>
              </a:rPr>
              <a:t>System design and Key technologies including RF amplifier and Antenna are introduced. </a:t>
            </a:r>
          </a:p>
          <a:p>
            <a:endParaRPr lang="en-US" altLang="ja-JP" sz="2400" dirty="0">
              <a:latin typeface="Times New Roman"/>
              <a:cs typeface="Times New Roman"/>
            </a:endParaRPr>
          </a:p>
        </p:txBody>
      </p:sp>
      <p:sp>
        <p:nvSpPr>
          <p:cNvPr id="4" name="日付プレースホルダー 3"/>
          <p:cNvSpPr>
            <a:spLocks noGrp="1"/>
          </p:cNvSpPr>
          <p:nvPr>
            <p:ph type="dt" sz="half" idx="10"/>
          </p:nvPr>
        </p:nvSpPr>
        <p:spPr/>
        <p:txBody>
          <a:bodyPr/>
          <a:lstStyle/>
          <a:p>
            <a:r>
              <a:rPr lang="en-US" altLang="ja-JP" dirty="0"/>
              <a:t>July 2022</a:t>
            </a:r>
          </a:p>
        </p:txBody>
      </p:sp>
      <p:sp>
        <p:nvSpPr>
          <p:cNvPr id="5" name="フッター プレースホルダー 4"/>
          <p:cNvSpPr>
            <a:spLocks noGrp="1"/>
          </p:cNvSpPr>
          <p:nvPr>
            <p:ph type="ftr" sz="quarter" idx="11"/>
          </p:nvPr>
        </p:nvSpPr>
        <p:spPr/>
        <p:txBody>
          <a:bodyPr/>
          <a:lstStyle/>
          <a:p>
            <a:r>
              <a:rPr lang="da-DK" altLang="ja-JP" dirty="0"/>
              <a:t>Tetsuya Kawanishi, NICT, et al</a:t>
            </a:r>
            <a:endParaRPr lang="en-GB" altLang="ja-JP" dirty="0"/>
          </a:p>
        </p:txBody>
      </p:sp>
      <p:sp>
        <p:nvSpPr>
          <p:cNvPr id="6" name="スライド番号プレースホルダー 5"/>
          <p:cNvSpPr>
            <a:spLocks noGrp="1"/>
          </p:cNvSpPr>
          <p:nvPr>
            <p:ph type="sldNum" sz="quarter" idx="12"/>
          </p:nvPr>
        </p:nvSpPr>
        <p:spPr>
          <a:xfrm>
            <a:off x="4358076" y="6475413"/>
            <a:ext cx="504049" cy="184666"/>
          </a:xfrm>
        </p:spPr>
        <p:txBody>
          <a:bodyPr/>
          <a:lstStyle/>
          <a:p>
            <a:r>
              <a:rPr lang="en-US" altLang="ja-JP"/>
              <a:t>Slide </a:t>
            </a:r>
            <a:fld id="{F2CBD843-DC67-4AE4-BFF0-66A63764CC7B}" type="slidenum">
              <a:rPr lang="en-US" altLang="ja-JP" smtClean="0"/>
              <a:pPr/>
              <a:t>11</a:t>
            </a:fld>
            <a:endParaRPr lang="en-US" altLang="ja-JP"/>
          </a:p>
        </p:txBody>
      </p:sp>
    </p:spTree>
    <p:extLst>
      <p:ext uri="{BB962C8B-B14F-4D97-AF65-F5344CB8AC3E}">
        <p14:creationId xmlns:p14="http://schemas.microsoft.com/office/powerpoint/2010/main" val="310503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da-DK" altLang="ja-JP" dirty="0"/>
              <a:t>Tetsuya Kawanishi, Waseda Univ., et al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908720"/>
            <a:ext cx="7772400" cy="2025352"/>
          </a:xfrm>
        </p:spPr>
        <p:txBody>
          <a:bodyPr/>
          <a:lstStyle/>
          <a:p>
            <a:r>
              <a:rPr lang="en-US" altLang="ja-JP" b="1" dirty="0"/>
              <a:t>Challenges in Middle-Range Wireless Communications using the 300GHz-Band</a:t>
            </a:r>
            <a:endParaRPr lang="en-US" altLang="ja-JP" b="1" dirty="0">
              <a:ea typeface="ＭＳ Ｐゴシック" pitchFamily="50" charset="-128"/>
            </a:endParaRPr>
          </a:p>
        </p:txBody>
      </p:sp>
      <p:sp>
        <p:nvSpPr>
          <p:cNvPr id="26627" name="Rectangle 3"/>
          <p:cNvSpPr>
            <a:spLocks noGrp="1" noChangeArrowheads="1"/>
          </p:cNvSpPr>
          <p:nvPr>
            <p:ph type="subTitle" idx="1"/>
          </p:nvPr>
        </p:nvSpPr>
        <p:spPr>
          <a:xfrm>
            <a:off x="107504" y="3356992"/>
            <a:ext cx="8748464" cy="2880320"/>
          </a:xfrm>
        </p:spPr>
        <p:txBody>
          <a:bodyPr/>
          <a:lstStyle/>
          <a:p>
            <a:r>
              <a:rPr lang="en-US" altLang="ja-JP" sz="2400" dirty="0">
                <a:latin typeface="Times New Roman"/>
                <a:cs typeface="Times New Roman"/>
              </a:rPr>
              <a:t>Tetsuya Kawanishi, Kazuhiko Tamesue, Toshio Sato,</a:t>
            </a:r>
          </a:p>
          <a:p>
            <a:r>
              <a:rPr lang="en-US" altLang="ja-JP" sz="2400" dirty="0">
                <a:latin typeface="Times New Roman"/>
                <a:cs typeface="Times New Roman"/>
              </a:rPr>
              <a:t> Takuro Sato and Iwao Hosako</a:t>
            </a:r>
          </a:p>
          <a:p>
            <a:endParaRPr lang="en-US" altLang="ja-JP" sz="2400" dirty="0">
              <a:latin typeface="Times New Roman"/>
              <a:cs typeface="Times New Roman"/>
            </a:endParaRPr>
          </a:p>
          <a:p>
            <a:r>
              <a:rPr lang="en-US" altLang="ja-JP" sz="2000" dirty="0" err="1">
                <a:latin typeface="Times New Roman"/>
                <a:cs typeface="Times New Roman"/>
              </a:rPr>
              <a:t>Waseda</a:t>
            </a:r>
            <a:r>
              <a:rPr lang="en-US" altLang="ja-JP" sz="2000" dirty="0">
                <a:latin typeface="Times New Roman"/>
                <a:cs typeface="Times New Roman"/>
              </a:rPr>
              <a:t> University, Japan </a:t>
            </a:r>
          </a:p>
          <a:p>
            <a:r>
              <a:rPr lang="en-US" altLang="ja-JP" sz="2000" dirty="0">
                <a:latin typeface="Times New Roman"/>
                <a:cs typeface="Times New Roman"/>
              </a:rPr>
              <a:t>National Institute of Information and Communications Technology (NICT), Japan</a:t>
            </a:r>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dirty="0"/>
              <a:t>July 2022</a:t>
            </a:r>
          </a:p>
        </p:txBody>
      </p:sp>
    </p:spTree>
    <p:extLst>
      <p:ext uri="{BB962C8B-B14F-4D97-AF65-F5344CB8AC3E}">
        <p14:creationId xmlns:p14="http://schemas.microsoft.com/office/powerpoint/2010/main" val="94159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9098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00694" y="6475413"/>
            <a:ext cx="3041644" cy="184666"/>
          </a:xfrm>
          <a:prstGeom prst="rect">
            <a:avLst/>
          </a:prstGeom>
        </p:spPr>
        <p:txBody>
          <a:bodyPr/>
          <a:lstStyle/>
          <a:p>
            <a:r>
              <a:rPr lang="da-DK" altLang="ja-JP" dirty="0"/>
              <a:t>Tetsuya Kawanishi, Waseda Univ., et al</a:t>
            </a:r>
            <a:endParaRPr lang="en-US" altLang="ja-JP"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a:t>Outline of this contribution</a:t>
            </a:r>
          </a:p>
        </p:txBody>
      </p:sp>
      <p:sp>
        <p:nvSpPr>
          <p:cNvPr id="4098" name="Rectangle 2"/>
          <p:cNvSpPr>
            <a:spLocks noGrp="1" noChangeArrowheads="1"/>
          </p:cNvSpPr>
          <p:nvPr>
            <p:ph type="body" idx="1"/>
          </p:nvPr>
        </p:nvSpPr>
        <p:spPr>
          <a:xfrm>
            <a:off x="395536" y="1340768"/>
            <a:ext cx="8568952" cy="489654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Use-cases of middle-range 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Link budget for middle-range 300 GHz wireless communication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Feasibility study by simulation for path loss and delay of both applications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Antenna, RF technologies for this project</a:t>
            </a:r>
          </a:p>
        </p:txBody>
      </p:sp>
    </p:spTree>
    <p:extLst>
      <p:ext uri="{BB962C8B-B14F-4D97-AF65-F5344CB8AC3E}">
        <p14:creationId xmlns:p14="http://schemas.microsoft.com/office/powerpoint/2010/main" val="3718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842942" y="317840"/>
            <a:ext cx="2589203" cy="215444"/>
          </a:xfrm>
          <a:prstGeom prst="rect">
            <a:avLst/>
          </a:prstGeom>
        </p:spPr>
        <p:txBody>
          <a:bodyPr/>
          <a:lstStyle/>
          <a:p>
            <a:r>
              <a:rPr lang="en-US" altLang="ja-JP" dirty="0"/>
              <a:t>July 2022</a:t>
            </a:r>
          </a:p>
        </p:txBody>
      </p:sp>
      <p:sp>
        <p:nvSpPr>
          <p:cNvPr id="4097" name="Rectangle 1"/>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Applications for middle-range WPAN </a:t>
            </a:r>
            <a:endParaRPr lang="en-GB" sz="3200" b="1" dirty="0"/>
          </a:p>
        </p:txBody>
      </p:sp>
      <p:sp>
        <p:nvSpPr>
          <p:cNvPr id="15" name="テキスト ボックス 14">
            <a:extLst>
              <a:ext uri="{FF2B5EF4-FFF2-40B4-BE49-F238E27FC236}">
                <a16:creationId xmlns:a16="http://schemas.microsoft.com/office/drawing/2014/main" id="{0A3191DC-1643-8A5F-7918-AF725CAD5C48}"/>
              </a:ext>
            </a:extLst>
          </p:cNvPr>
          <p:cNvSpPr txBox="1"/>
          <p:nvPr/>
        </p:nvSpPr>
        <p:spPr>
          <a:xfrm>
            <a:off x="6109422" y="6568271"/>
            <a:ext cx="2855066" cy="276999"/>
          </a:xfrm>
          <a:prstGeom prst="rect">
            <a:avLst/>
          </a:prstGeom>
          <a:noFill/>
        </p:spPr>
        <p:txBody>
          <a:bodyPr wrap="square">
            <a:spAutoFit/>
          </a:bodyPr>
          <a:lstStyle/>
          <a:p>
            <a:r>
              <a:rPr lang="da-DK" altLang="ja-JP" dirty="0"/>
              <a:t>Tetsuya Kawanishi, Waseda Univ., et al</a:t>
            </a:r>
            <a:endParaRPr lang="en-US" altLang="ja-JP" dirty="0"/>
          </a:p>
        </p:txBody>
      </p:sp>
      <p:sp>
        <p:nvSpPr>
          <p:cNvPr id="17" name="四角形: 角を丸くする 16">
            <a:extLst>
              <a:ext uri="{FF2B5EF4-FFF2-40B4-BE49-F238E27FC236}">
                <a16:creationId xmlns:a16="http://schemas.microsoft.com/office/drawing/2014/main" id="{DB63AA0B-ED77-9850-4003-BE8B1456D644}"/>
              </a:ext>
            </a:extLst>
          </p:cNvPr>
          <p:cNvSpPr/>
          <p:nvPr/>
        </p:nvSpPr>
        <p:spPr>
          <a:xfrm>
            <a:off x="4541085" y="2186655"/>
            <a:ext cx="2522260" cy="1984751"/>
          </a:xfrm>
          <a:prstGeom prst="roundRect">
            <a:avLst>
              <a:gd name="adj" fmla="val 10485"/>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59804D14-6625-2CA3-88DB-E33038718871}"/>
              </a:ext>
            </a:extLst>
          </p:cNvPr>
          <p:cNvSpPr/>
          <p:nvPr/>
        </p:nvSpPr>
        <p:spPr>
          <a:xfrm>
            <a:off x="786758" y="2532769"/>
            <a:ext cx="2734822" cy="1700649"/>
          </a:xfrm>
          <a:prstGeom prst="roundRect">
            <a:avLst>
              <a:gd name="adj" fmla="val 10631"/>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6237A082-22B0-106A-203C-257464825411}"/>
              </a:ext>
            </a:extLst>
          </p:cNvPr>
          <p:cNvCxnSpPr>
            <a:cxnSpLocks/>
          </p:cNvCxnSpPr>
          <p:nvPr/>
        </p:nvCxnSpPr>
        <p:spPr>
          <a:xfrm flipH="1" flipV="1">
            <a:off x="3278165" y="3778456"/>
            <a:ext cx="936787" cy="195480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pic>
        <p:nvPicPr>
          <p:cNvPr id="25" name="Picture 5" descr="C:\Documents and Settings\kawanish\Local Settings\Temporary Internet Files\Content.IE5\N3A0P6SV\MCj04289930000[1].wmf">
            <a:extLst>
              <a:ext uri="{FF2B5EF4-FFF2-40B4-BE49-F238E27FC236}">
                <a16:creationId xmlns:a16="http://schemas.microsoft.com/office/drawing/2014/main" id="{97DBD654-32BE-9FB7-F796-2B7D8A36E2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4871" y="3443774"/>
            <a:ext cx="51276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グラフィックス 35">
            <a:extLst>
              <a:ext uri="{FF2B5EF4-FFF2-40B4-BE49-F238E27FC236}">
                <a16:creationId xmlns:a16="http://schemas.microsoft.com/office/drawing/2014/main" id="{B7DDB820-E3F1-A196-9112-1ACAB6AD437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16057" y="3619660"/>
            <a:ext cx="288719" cy="317591"/>
          </a:xfrm>
          <a:prstGeom prst="rect">
            <a:avLst/>
          </a:prstGeom>
        </p:spPr>
      </p:pic>
      <p:pic>
        <p:nvPicPr>
          <p:cNvPr id="37" name="グラフィックス 36">
            <a:extLst>
              <a:ext uri="{FF2B5EF4-FFF2-40B4-BE49-F238E27FC236}">
                <a16:creationId xmlns:a16="http://schemas.microsoft.com/office/drawing/2014/main" id="{75094CA7-8606-4157-BCE5-ADA861D17F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05662" y="3819110"/>
            <a:ext cx="291735" cy="320908"/>
          </a:xfrm>
          <a:prstGeom prst="rect">
            <a:avLst/>
          </a:prstGeom>
        </p:spPr>
      </p:pic>
      <p:cxnSp>
        <p:nvCxnSpPr>
          <p:cNvPr id="38" name="直線コネクタ 37">
            <a:extLst>
              <a:ext uri="{FF2B5EF4-FFF2-40B4-BE49-F238E27FC236}">
                <a16:creationId xmlns:a16="http://schemas.microsoft.com/office/drawing/2014/main" id="{784B5B58-5164-9C12-C094-E2EBFCC1774C}"/>
              </a:ext>
            </a:extLst>
          </p:cNvPr>
          <p:cNvCxnSpPr>
            <a:cxnSpLocks/>
            <a:endCxn id="60" idx="0"/>
          </p:cNvCxnSpPr>
          <p:nvPr/>
        </p:nvCxnSpPr>
        <p:spPr bwMode="auto">
          <a:xfrm flipH="1">
            <a:off x="2665653" y="3110975"/>
            <a:ext cx="373036" cy="618724"/>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05D4473-B449-FD50-5076-56F8F87F71BC}"/>
              </a:ext>
            </a:extLst>
          </p:cNvPr>
          <p:cNvCxnSpPr>
            <a:cxnSpLocks/>
            <a:endCxn id="58" idx="1"/>
          </p:cNvCxnSpPr>
          <p:nvPr/>
        </p:nvCxnSpPr>
        <p:spPr bwMode="auto">
          <a:xfrm flipH="1">
            <a:off x="2136148" y="3150173"/>
            <a:ext cx="856974" cy="869806"/>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FB56AD9-7D4C-6858-FF22-08D9027F5870}"/>
              </a:ext>
            </a:extLst>
          </p:cNvPr>
          <p:cNvCxnSpPr>
            <a:cxnSpLocks/>
            <a:endCxn id="36" idx="1"/>
          </p:cNvCxnSpPr>
          <p:nvPr/>
        </p:nvCxnSpPr>
        <p:spPr bwMode="auto">
          <a:xfrm flipH="1">
            <a:off x="1316057" y="3141241"/>
            <a:ext cx="1642696" cy="637215"/>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4DD6919C-AF43-EE03-5E2B-8E79C8BC320D}"/>
              </a:ext>
            </a:extLst>
          </p:cNvPr>
          <p:cNvCxnSpPr>
            <a:cxnSpLocks/>
            <a:endCxn id="57" idx="0"/>
          </p:cNvCxnSpPr>
          <p:nvPr/>
        </p:nvCxnSpPr>
        <p:spPr bwMode="auto">
          <a:xfrm flipH="1">
            <a:off x="1915677" y="3248017"/>
            <a:ext cx="977032" cy="598795"/>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2" name="テキスト ボックス 102">
            <a:extLst>
              <a:ext uri="{FF2B5EF4-FFF2-40B4-BE49-F238E27FC236}">
                <a16:creationId xmlns:a16="http://schemas.microsoft.com/office/drawing/2014/main" id="{B8FFDE4B-C0E0-9177-6D75-8B67C4D6633B}"/>
              </a:ext>
            </a:extLst>
          </p:cNvPr>
          <p:cNvSpPr txBox="1">
            <a:spLocks noChangeArrowheads="1"/>
          </p:cNvSpPr>
          <p:nvPr/>
        </p:nvSpPr>
        <p:spPr bwMode="auto">
          <a:xfrm>
            <a:off x="1671673" y="3105220"/>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70m</a:t>
            </a:r>
            <a:endParaRPr kumimoji="0" lang="ja-JP" altLang="en-US" sz="1600" b="1" dirty="0"/>
          </a:p>
        </p:txBody>
      </p:sp>
      <p:cxnSp>
        <p:nvCxnSpPr>
          <p:cNvPr id="44" name="直線コネクタ 43">
            <a:extLst>
              <a:ext uri="{FF2B5EF4-FFF2-40B4-BE49-F238E27FC236}">
                <a16:creationId xmlns:a16="http://schemas.microsoft.com/office/drawing/2014/main" id="{ADC88B64-EB6B-7EC2-4941-8C2329A7AFC2}"/>
              </a:ext>
            </a:extLst>
          </p:cNvPr>
          <p:cNvCxnSpPr>
            <a:cxnSpLocks/>
          </p:cNvCxnSpPr>
          <p:nvPr/>
        </p:nvCxnSpPr>
        <p:spPr bwMode="auto">
          <a:xfrm>
            <a:off x="5005895" y="3105895"/>
            <a:ext cx="452368" cy="105989"/>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46" name="図 45">
            <a:extLst>
              <a:ext uri="{FF2B5EF4-FFF2-40B4-BE49-F238E27FC236}">
                <a16:creationId xmlns:a16="http://schemas.microsoft.com/office/drawing/2014/main" id="{5FD3425A-C72B-BB7C-F2C3-D36747511B95}"/>
              </a:ext>
            </a:extLst>
          </p:cNvPr>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419619" y="2889301"/>
            <a:ext cx="2692945" cy="1003387"/>
          </a:xfrm>
          <a:prstGeom prst="rect">
            <a:avLst/>
          </a:prstGeom>
          <a:noFill/>
          <a:ln>
            <a:noFill/>
          </a:ln>
        </p:spPr>
      </p:pic>
      <p:cxnSp>
        <p:nvCxnSpPr>
          <p:cNvPr id="47" name="直線コネクタ 46">
            <a:extLst>
              <a:ext uri="{FF2B5EF4-FFF2-40B4-BE49-F238E27FC236}">
                <a16:creationId xmlns:a16="http://schemas.microsoft.com/office/drawing/2014/main" id="{2F108F85-F0FF-2691-B8B9-70BB2094DE0E}"/>
              </a:ext>
            </a:extLst>
          </p:cNvPr>
          <p:cNvCxnSpPr>
            <a:cxnSpLocks/>
          </p:cNvCxnSpPr>
          <p:nvPr/>
        </p:nvCxnSpPr>
        <p:spPr bwMode="auto">
          <a:xfrm>
            <a:off x="5049941" y="3190084"/>
            <a:ext cx="555730" cy="302213"/>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48" name="Picture 4" descr="C:\Documents and Settings\kawanish\Local Settings\Temporary Internet Files\Content.IE5\T6RGF28O\MCj04290070000[1].wmf">
            <a:extLst>
              <a:ext uri="{FF2B5EF4-FFF2-40B4-BE49-F238E27FC236}">
                <a16:creationId xmlns:a16="http://schemas.microsoft.com/office/drawing/2014/main" id="{FF335601-6A7B-958E-35EC-941B34386A6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768558" y="2992688"/>
            <a:ext cx="266700"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 name="直線コネクタ 48">
            <a:extLst>
              <a:ext uri="{FF2B5EF4-FFF2-40B4-BE49-F238E27FC236}">
                <a16:creationId xmlns:a16="http://schemas.microsoft.com/office/drawing/2014/main" id="{822B68D4-1ACB-7B63-B9FA-F5C5447F364B}"/>
              </a:ext>
            </a:extLst>
          </p:cNvPr>
          <p:cNvCxnSpPr>
            <a:cxnSpLocks/>
          </p:cNvCxnSpPr>
          <p:nvPr/>
        </p:nvCxnSpPr>
        <p:spPr bwMode="auto">
          <a:xfrm>
            <a:off x="5089809" y="3113884"/>
            <a:ext cx="938867" cy="76201"/>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E5EFE430-49D6-CEC6-3B54-863684634FAB}"/>
              </a:ext>
            </a:extLst>
          </p:cNvPr>
          <p:cNvCxnSpPr>
            <a:cxnSpLocks/>
          </p:cNvCxnSpPr>
          <p:nvPr/>
        </p:nvCxnSpPr>
        <p:spPr bwMode="auto">
          <a:xfrm flipV="1">
            <a:off x="4988431" y="3095463"/>
            <a:ext cx="1597568" cy="18421"/>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51" name="テキスト ボックス 102">
            <a:extLst>
              <a:ext uri="{FF2B5EF4-FFF2-40B4-BE49-F238E27FC236}">
                <a16:creationId xmlns:a16="http://schemas.microsoft.com/office/drawing/2014/main" id="{D03A8621-F59E-F840-172D-1960BA378DF2}"/>
              </a:ext>
            </a:extLst>
          </p:cNvPr>
          <p:cNvSpPr txBox="1">
            <a:spLocks noChangeArrowheads="1"/>
          </p:cNvSpPr>
          <p:nvPr/>
        </p:nvSpPr>
        <p:spPr bwMode="auto">
          <a:xfrm>
            <a:off x="4818829" y="2729241"/>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70m</a:t>
            </a:r>
            <a:endParaRPr kumimoji="0" lang="ja-JP" altLang="en-US" sz="1600" b="1" dirty="0"/>
          </a:p>
        </p:txBody>
      </p:sp>
      <p:sp>
        <p:nvSpPr>
          <p:cNvPr id="53" name="テキスト ボックス 102">
            <a:extLst>
              <a:ext uri="{FF2B5EF4-FFF2-40B4-BE49-F238E27FC236}">
                <a16:creationId xmlns:a16="http://schemas.microsoft.com/office/drawing/2014/main" id="{2CC7088D-FCAE-B643-A2CC-F70D4309CED2}"/>
              </a:ext>
            </a:extLst>
          </p:cNvPr>
          <p:cNvSpPr txBox="1">
            <a:spLocks noChangeArrowheads="1"/>
          </p:cNvSpPr>
          <p:nvPr/>
        </p:nvSpPr>
        <p:spPr bwMode="auto">
          <a:xfrm>
            <a:off x="4801203" y="2224854"/>
            <a:ext cx="206032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300GHz</a:t>
            </a:r>
          </a:p>
          <a:p>
            <a:pPr eaLnBrk="1" hangingPunct="1"/>
            <a:r>
              <a:rPr kumimoji="0" lang="en-US" altLang="ja-JP" sz="1600" b="1" dirty="0"/>
              <a:t>20Gbps 100</a:t>
            </a:r>
            <a:r>
              <a:rPr kumimoji="0" lang="ja-JP" altLang="en-US" sz="1600" b="1" dirty="0"/>
              <a:t> </a:t>
            </a:r>
            <a:r>
              <a:rPr kumimoji="0" lang="en-US" altLang="ja-JP" sz="1600" b="1" dirty="0"/>
              <a:t>users</a:t>
            </a:r>
            <a:endParaRPr kumimoji="0" lang="ja-JP" altLang="en-US" sz="1600" b="1" dirty="0"/>
          </a:p>
        </p:txBody>
      </p:sp>
      <p:sp>
        <p:nvSpPr>
          <p:cNvPr id="54" name="テキスト ボックス 102">
            <a:extLst>
              <a:ext uri="{FF2B5EF4-FFF2-40B4-BE49-F238E27FC236}">
                <a16:creationId xmlns:a16="http://schemas.microsoft.com/office/drawing/2014/main" id="{44C215B5-7878-4F20-DD25-B105D6D782B5}"/>
              </a:ext>
            </a:extLst>
          </p:cNvPr>
          <p:cNvSpPr txBox="1">
            <a:spLocks noChangeArrowheads="1"/>
          </p:cNvSpPr>
          <p:nvPr/>
        </p:nvSpPr>
        <p:spPr bwMode="auto">
          <a:xfrm>
            <a:off x="906831" y="2534105"/>
            <a:ext cx="22030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300GHz</a:t>
            </a:r>
          </a:p>
          <a:p>
            <a:pPr eaLnBrk="1" hangingPunct="1"/>
            <a:r>
              <a:rPr kumimoji="0" lang="en-US" altLang="ja-JP" sz="1600" b="1" dirty="0"/>
              <a:t>20Gbps 100 users</a:t>
            </a:r>
            <a:endParaRPr kumimoji="0" lang="ja-JP" altLang="en-US" sz="1600" b="1" dirty="0"/>
          </a:p>
        </p:txBody>
      </p:sp>
      <p:sp>
        <p:nvSpPr>
          <p:cNvPr id="55" name="テキスト ボックス 102">
            <a:extLst>
              <a:ext uri="{FF2B5EF4-FFF2-40B4-BE49-F238E27FC236}">
                <a16:creationId xmlns:a16="http://schemas.microsoft.com/office/drawing/2014/main" id="{FF064563-DC3C-4A94-10BB-A61966AB0B61}"/>
              </a:ext>
            </a:extLst>
          </p:cNvPr>
          <p:cNvSpPr txBox="1">
            <a:spLocks noChangeArrowheads="1"/>
          </p:cNvSpPr>
          <p:nvPr/>
        </p:nvSpPr>
        <p:spPr bwMode="auto">
          <a:xfrm>
            <a:off x="4713337" y="4245103"/>
            <a:ext cx="261535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Use case 2:</a:t>
            </a:r>
          </a:p>
          <a:p>
            <a:pPr eaLnBrk="1" hangingPunct="1"/>
            <a:r>
              <a:rPr kumimoji="0" lang="en-US" altLang="ja-JP" sz="1600" b="1" dirty="0"/>
              <a:t>Aircraft cabin</a:t>
            </a:r>
          </a:p>
          <a:p>
            <a:pPr eaLnBrk="1" hangingPunct="1"/>
            <a:r>
              <a:rPr kumimoji="0" lang="en-US" altLang="ja-JP" sz="1600" b="1" dirty="0"/>
              <a:t>In-flight video services</a:t>
            </a:r>
          </a:p>
          <a:p>
            <a:pPr eaLnBrk="1" hangingPunct="1"/>
            <a:r>
              <a:rPr kumimoji="0" lang="en-US" altLang="ja-JP" sz="1600" b="1" dirty="0"/>
              <a:t>8K video stream</a:t>
            </a:r>
            <a:endParaRPr kumimoji="0" lang="ja-JP" altLang="en-US" sz="1600" b="1" dirty="0"/>
          </a:p>
          <a:p>
            <a:pPr eaLnBrk="1" hangingPunct="1"/>
            <a:endParaRPr kumimoji="0" lang="en-US" altLang="ja-JP" sz="1600" b="1" dirty="0"/>
          </a:p>
        </p:txBody>
      </p:sp>
      <p:sp>
        <p:nvSpPr>
          <p:cNvPr id="56" name="テキスト ボックス 102">
            <a:extLst>
              <a:ext uri="{FF2B5EF4-FFF2-40B4-BE49-F238E27FC236}">
                <a16:creationId xmlns:a16="http://schemas.microsoft.com/office/drawing/2014/main" id="{200C6310-72CA-20E4-DDEE-FC584918D056}"/>
              </a:ext>
            </a:extLst>
          </p:cNvPr>
          <p:cNvSpPr txBox="1">
            <a:spLocks noChangeArrowheads="1"/>
          </p:cNvSpPr>
          <p:nvPr/>
        </p:nvSpPr>
        <p:spPr bwMode="auto">
          <a:xfrm>
            <a:off x="706941" y="4332929"/>
            <a:ext cx="334419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600" b="1" dirty="0"/>
              <a:t>Use case 1:</a:t>
            </a:r>
          </a:p>
          <a:p>
            <a:pPr eaLnBrk="1" hangingPunct="1"/>
            <a:r>
              <a:rPr kumimoji="0" lang="en-US" altLang="ja-JP" sz="1600" b="1" dirty="0"/>
              <a:t>Stadium</a:t>
            </a:r>
          </a:p>
          <a:p>
            <a:pPr eaLnBrk="1" hangingPunct="1"/>
            <a:r>
              <a:rPr kumimoji="0" lang="en-US" altLang="ja-JP" sz="1600" b="1" dirty="0"/>
              <a:t>Personalized video services</a:t>
            </a:r>
          </a:p>
          <a:p>
            <a:pPr eaLnBrk="1" hangingPunct="1"/>
            <a:r>
              <a:rPr kumimoji="0" lang="en-US" altLang="ja-JP" sz="1600" b="1" dirty="0"/>
              <a:t>8K video stream</a:t>
            </a:r>
            <a:endParaRPr kumimoji="0" lang="ja-JP" altLang="en-US" sz="1600" b="1" dirty="0"/>
          </a:p>
        </p:txBody>
      </p:sp>
      <p:pic>
        <p:nvPicPr>
          <p:cNvPr id="57" name="グラフィックス 56">
            <a:extLst>
              <a:ext uri="{FF2B5EF4-FFF2-40B4-BE49-F238E27FC236}">
                <a16:creationId xmlns:a16="http://schemas.microsoft.com/office/drawing/2014/main" id="{6F644D30-FF2F-F150-5C14-6FC819DD3F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69809" y="3846812"/>
            <a:ext cx="291735" cy="320908"/>
          </a:xfrm>
          <a:prstGeom prst="rect">
            <a:avLst/>
          </a:prstGeom>
        </p:spPr>
      </p:pic>
      <p:pic>
        <p:nvPicPr>
          <p:cNvPr id="58" name="グラフィックス 57">
            <a:extLst>
              <a:ext uri="{FF2B5EF4-FFF2-40B4-BE49-F238E27FC236}">
                <a16:creationId xmlns:a16="http://schemas.microsoft.com/office/drawing/2014/main" id="{C46DCF6B-8396-FE6A-CE2A-D38B791C9E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36148" y="3859525"/>
            <a:ext cx="291735" cy="320908"/>
          </a:xfrm>
          <a:prstGeom prst="rect">
            <a:avLst/>
          </a:prstGeom>
        </p:spPr>
      </p:pic>
      <p:pic>
        <p:nvPicPr>
          <p:cNvPr id="59" name="Picture 4" descr="C:\Documents and Settings\kawanish\Local Settings\Temporary Internet Files\Content.IE5\T6RGF28O\MCj04290070000[1].wmf">
            <a:extLst>
              <a:ext uri="{FF2B5EF4-FFF2-40B4-BE49-F238E27FC236}">
                <a16:creationId xmlns:a16="http://schemas.microsoft.com/office/drawing/2014/main" id="{81F71273-3E2A-7D03-30CC-9FBD419C099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06415" y="2972139"/>
            <a:ext cx="266700"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グラフィックス 59">
            <a:extLst>
              <a:ext uri="{FF2B5EF4-FFF2-40B4-BE49-F238E27FC236}">
                <a16:creationId xmlns:a16="http://schemas.microsoft.com/office/drawing/2014/main" id="{3E8456B1-4C12-5919-41C8-AE9B3218C04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21293" y="3729699"/>
            <a:ext cx="288719" cy="317591"/>
          </a:xfrm>
          <a:prstGeom prst="rect">
            <a:avLst/>
          </a:prstGeom>
        </p:spPr>
      </p:pic>
      <p:pic>
        <p:nvPicPr>
          <p:cNvPr id="61" name="図 60">
            <a:extLst>
              <a:ext uri="{FF2B5EF4-FFF2-40B4-BE49-F238E27FC236}">
                <a16:creationId xmlns:a16="http://schemas.microsoft.com/office/drawing/2014/main" id="{A5CB9CA4-327C-35B0-0489-5EFD4F75C085}"/>
              </a:ext>
            </a:extLst>
          </p:cNvPr>
          <p:cNvPicPr>
            <a:picLocks noChangeAspect="1"/>
          </p:cNvPicPr>
          <p:nvPr/>
        </p:nvPicPr>
        <p:blipFill>
          <a:blip r:embed="rId9"/>
          <a:stretch>
            <a:fillRect/>
          </a:stretch>
        </p:blipFill>
        <p:spPr>
          <a:xfrm>
            <a:off x="7389063" y="4633471"/>
            <a:ext cx="648072" cy="845220"/>
          </a:xfrm>
          <a:prstGeom prst="rect">
            <a:avLst/>
          </a:prstGeom>
        </p:spPr>
      </p:pic>
      <p:cxnSp>
        <p:nvCxnSpPr>
          <p:cNvPr id="64" name="直線コネクタ 63">
            <a:extLst>
              <a:ext uri="{FF2B5EF4-FFF2-40B4-BE49-F238E27FC236}">
                <a16:creationId xmlns:a16="http://schemas.microsoft.com/office/drawing/2014/main" id="{1B6AC20A-42DC-FFB2-A497-1656C6C4845A}"/>
              </a:ext>
            </a:extLst>
          </p:cNvPr>
          <p:cNvCxnSpPr>
            <a:cxnSpLocks/>
          </p:cNvCxnSpPr>
          <p:nvPr/>
        </p:nvCxnSpPr>
        <p:spPr bwMode="auto">
          <a:xfrm flipH="1">
            <a:off x="7835657" y="3083269"/>
            <a:ext cx="196329" cy="1897090"/>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74" name="グラフィックス 73">
            <a:extLst>
              <a:ext uri="{FF2B5EF4-FFF2-40B4-BE49-F238E27FC236}">
                <a16:creationId xmlns:a16="http://schemas.microsoft.com/office/drawing/2014/main" id="{E5A8BA8B-E0EA-FAF4-D3DA-72A9C47BA45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20521866">
            <a:off x="7518534" y="2680892"/>
            <a:ext cx="1017415" cy="604931"/>
          </a:xfrm>
          <a:prstGeom prst="rect">
            <a:avLst/>
          </a:prstGeom>
        </p:spPr>
      </p:pic>
      <p:sp>
        <p:nvSpPr>
          <p:cNvPr id="75" name="正方形/長方形 74">
            <a:extLst>
              <a:ext uri="{FF2B5EF4-FFF2-40B4-BE49-F238E27FC236}">
                <a16:creationId xmlns:a16="http://schemas.microsoft.com/office/drawing/2014/main" id="{C9AF3556-585E-5371-E4A0-F7277A5DBFFE}"/>
              </a:ext>
            </a:extLst>
          </p:cNvPr>
          <p:cNvSpPr/>
          <p:nvPr/>
        </p:nvSpPr>
        <p:spPr>
          <a:xfrm rot="20950642">
            <a:off x="7740548" y="2866002"/>
            <a:ext cx="462596" cy="199471"/>
          </a:xfrm>
          <a:prstGeom prst="rect">
            <a:avLst/>
          </a:prstGeom>
          <a:noFill/>
          <a:ln w="127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78" name="直線矢印コネクタ 77">
            <a:extLst>
              <a:ext uri="{FF2B5EF4-FFF2-40B4-BE49-F238E27FC236}">
                <a16:creationId xmlns:a16="http://schemas.microsoft.com/office/drawing/2014/main" id="{E0AB2CDC-C844-7659-C22B-3A6800C36439}"/>
              </a:ext>
            </a:extLst>
          </p:cNvPr>
          <p:cNvCxnSpPr>
            <a:cxnSpLocks/>
            <a:stCxn id="75" idx="1"/>
          </p:cNvCxnSpPr>
          <p:nvPr/>
        </p:nvCxnSpPr>
        <p:spPr>
          <a:xfrm flipH="1">
            <a:off x="6885634" y="3009169"/>
            <a:ext cx="859028" cy="235648"/>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5D73DFEC-5E30-5DFC-BA1D-51FF4EB96A5A}"/>
              </a:ext>
            </a:extLst>
          </p:cNvPr>
          <p:cNvCxnSpPr>
            <a:cxnSpLocks/>
            <a:endCxn id="21" idx="3"/>
          </p:cNvCxnSpPr>
          <p:nvPr/>
        </p:nvCxnSpPr>
        <p:spPr>
          <a:xfrm flipH="1">
            <a:off x="4551198" y="5348714"/>
            <a:ext cx="2837865" cy="539667"/>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D206F80D-DBC7-E4F5-1D1A-B07C696F4D5C}"/>
              </a:ext>
            </a:extLst>
          </p:cNvPr>
          <p:cNvSpPr txBox="1"/>
          <p:nvPr/>
        </p:nvSpPr>
        <p:spPr>
          <a:xfrm>
            <a:off x="833339" y="1243539"/>
            <a:ext cx="7908456" cy="1015663"/>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latin typeface="Times New Roman" panose="02020603050405020304" pitchFamily="18" charset="0"/>
                <a:ea typeface="+mj-ea"/>
                <a:cs typeface="Times New Roman" panose="02020603050405020304" pitchFamily="18" charset="0"/>
              </a:rPr>
              <a:t>High speed wireless communication for personalized 8K videos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M</a:t>
            </a:r>
            <a:r>
              <a:rPr lang="en-GB" altLang="ja-JP" sz="2000" dirty="0">
                <a:latin typeface="Times New Roman" panose="02020603050405020304" pitchFamily="18" charset="0"/>
                <a:ea typeface="+mj-ea"/>
                <a:cs typeface="Times New Roman" panose="02020603050405020304" pitchFamily="18" charset="0"/>
              </a:rPr>
              <a:t>edium</a:t>
            </a:r>
            <a:r>
              <a:rPr lang="en-GB" altLang="ja-JP" sz="2000" dirty="0">
                <a:ea typeface="+mj-ea"/>
                <a:cs typeface="Times New Roman" panose="02020603050405020304" pitchFamily="18" charset="0"/>
              </a:rPr>
              <a:t>-range communication to cover stadium or aircraft cabin</a:t>
            </a:r>
            <a:endParaRPr lang="en-GB" altLang="ja-JP" sz="2000" dirty="0">
              <a:latin typeface="Times New Roman" panose="02020603050405020304" pitchFamily="18" charset="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ja-JP" sz="2000" dirty="0">
              <a:latin typeface="Times New Roman" panose="02020603050405020304" pitchFamily="18" charset="0"/>
              <a:ea typeface="+mj-ea"/>
              <a:cs typeface="Times New Roman" panose="02020603050405020304" pitchFamily="18" charset="0"/>
            </a:endParaRPr>
          </a:p>
        </p:txBody>
      </p:sp>
      <p:pic>
        <p:nvPicPr>
          <p:cNvPr id="21" name="Picture 2" descr="C:\Documents and Settings\kawanish\Local Settings\Temporary Internet Files\Content.IE5\A16D4QAF\MCj04289710000[1].wmf">
            <a:extLst>
              <a:ext uri="{FF2B5EF4-FFF2-40B4-BE49-F238E27FC236}">
                <a16:creationId xmlns:a16="http://schemas.microsoft.com/office/drawing/2014/main" id="{1CE77B65-61AD-117F-04CA-955665DD2FAD}"/>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51135" y="5523256"/>
            <a:ext cx="5000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0838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1C23F2F-96AC-CD32-E715-7E12B8AC2310}"/>
              </a:ext>
            </a:extLst>
          </p:cNvPr>
          <p:cNvPicPr>
            <a:picLocks noChangeAspect="1"/>
          </p:cNvPicPr>
          <p:nvPr/>
        </p:nvPicPr>
        <p:blipFill>
          <a:blip r:embed="rId3"/>
          <a:stretch>
            <a:fillRect/>
          </a:stretch>
        </p:blipFill>
        <p:spPr>
          <a:xfrm>
            <a:off x="593647" y="2778791"/>
            <a:ext cx="6455415" cy="3657532"/>
          </a:xfrm>
          <a:prstGeom prst="rect">
            <a:avLst/>
          </a:prstGeom>
        </p:spPr>
      </p:pic>
      <p:sp>
        <p:nvSpPr>
          <p:cNvPr id="4" name="Date Placeholder 3"/>
          <p:cNvSpPr>
            <a:spLocks noGrp="1"/>
          </p:cNvSpPr>
          <p:nvPr>
            <p:ph type="dt" idx="4294967295"/>
          </p:nvPr>
        </p:nvSpPr>
        <p:spPr>
          <a:xfrm>
            <a:off x="683568" y="34052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00694" y="6475413"/>
            <a:ext cx="3041644" cy="184666"/>
          </a:xfrm>
          <a:prstGeom prst="rect">
            <a:avLst/>
          </a:prstGeom>
        </p:spPr>
        <p:txBody>
          <a:bodyPr/>
          <a:lstStyle/>
          <a:p>
            <a:r>
              <a:rPr lang="da-DK" altLang="ja-JP" dirty="0"/>
              <a:t>Tetsuya Kawanishi, Waseda Univ., et al</a:t>
            </a:r>
            <a:endParaRPr lang="en-US" altLang="ja-JP"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9" name="正方形/長方形 8">
            <a:extLst>
              <a:ext uri="{FF2B5EF4-FFF2-40B4-BE49-F238E27FC236}">
                <a16:creationId xmlns:a16="http://schemas.microsoft.com/office/drawing/2014/main" id="{56547833-99AB-BCCD-D503-B7DF3AC10AFD}"/>
              </a:ext>
            </a:extLst>
          </p:cNvPr>
          <p:cNvSpPr/>
          <p:nvPr/>
        </p:nvSpPr>
        <p:spPr>
          <a:xfrm>
            <a:off x="4166304" y="3049187"/>
            <a:ext cx="288032" cy="295232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1">
            <a:extLst>
              <a:ext uri="{FF2B5EF4-FFF2-40B4-BE49-F238E27FC236}">
                <a16:creationId xmlns:a16="http://schemas.microsoft.com/office/drawing/2014/main" id="{5529B297-F655-8E3A-5C04-A31D8E3535CA}"/>
              </a:ext>
            </a:extLst>
          </p:cNvPr>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A channel plan example</a:t>
            </a:r>
            <a:endParaRPr lang="en-GB" sz="3200" b="1" dirty="0"/>
          </a:p>
        </p:txBody>
      </p:sp>
      <p:sp>
        <p:nvSpPr>
          <p:cNvPr id="26" name="テキスト ボックス 25">
            <a:extLst>
              <a:ext uri="{FF2B5EF4-FFF2-40B4-BE49-F238E27FC236}">
                <a16:creationId xmlns:a16="http://schemas.microsoft.com/office/drawing/2014/main" id="{A1718ED0-61D8-1CE8-3570-BB7BD5AA65E2}"/>
              </a:ext>
            </a:extLst>
          </p:cNvPr>
          <p:cNvSpPr txBox="1"/>
          <p:nvPr/>
        </p:nvSpPr>
        <p:spPr>
          <a:xfrm>
            <a:off x="323527" y="1149712"/>
            <a:ext cx="8856985" cy="1323439"/>
          </a:xfrm>
          <a:prstGeom prst="rect">
            <a:avLst/>
          </a:prstGeom>
          <a:noFill/>
        </p:spPr>
        <p:txBody>
          <a:bodyPr wrap="square">
            <a:spAutoFit/>
          </a:bodyPr>
          <a:lstStyle/>
          <a:p>
            <a:pPr marL="93663" indent="-9366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latin typeface="Times New Roman" panose="02020603050405020304" pitchFamily="18" charset="0"/>
                <a:ea typeface="+mj-ea"/>
                <a:cs typeface="Times New Roman" panose="02020603050405020304" pitchFamily="18" charset="0"/>
              </a:rPr>
              <a:t> 300GHz-band can provide high-speed transmission and multi-channel capability.</a:t>
            </a:r>
            <a:endParaRPr lang="en-GB" altLang="ja-JP" sz="2000" dirty="0">
              <a:latin typeface="Times New Roman" panose="02020603050405020304" pitchFamily="18" charset="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latin typeface="Times New Roman" panose="02020603050405020304" pitchFamily="18" charset="0"/>
                <a:ea typeface="+mj-ea"/>
                <a:cs typeface="Times New Roman" panose="02020603050405020304" pitchFamily="18" charset="0"/>
              </a:rPr>
              <a:t> Each channel offers effective bit rate 20 Gbps </a:t>
            </a:r>
            <a:r>
              <a:rPr lang="en-US" altLang="ja-JP" sz="2000" dirty="0">
                <a:ea typeface="+mj-ea"/>
                <a:cs typeface="Times New Roman" panose="02020603050405020304" pitchFamily="18" charset="0"/>
              </a:rPr>
              <a:t>with</a:t>
            </a:r>
            <a:r>
              <a:rPr lang="en-US" altLang="ja-JP" sz="2000" dirty="0">
                <a:latin typeface="Times New Roman" panose="02020603050405020304" pitchFamily="18" charset="0"/>
                <a:ea typeface="+mj-ea"/>
                <a:cs typeface="Times New Roman" panose="02020603050405020304" pitchFamily="18" charset="0"/>
              </a:rPr>
              <a:t> 2.16 GHz bandwidth </a:t>
            </a:r>
            <a:br>
              <a:rPr lang="en-US" altLang="ja-JP" sz="2000" dirty="0">
                <a:latin typeface="Times New Roman" panose="02020603050405020304" pitchFamily="18" charset="0"/>
                <a:ea typeface="+mj-ea"/>
                <a:cs typeface="Times New Roman" panose="02020603050405020304" pitchFamily="18" charset="0"/>
              </a:rPr>
            </a:br>
            <a:r>
              <a:rPr lang="ja-JP" altLang="en-US" sz="2000" dirty="0">
                <a:latin typeface="Times New Roman" panose="02020603050405020304" pitchFamily="18" charset="0"/>
                <a:ea typeface="+mj-ea"/>
                <a:cs typeface="Times New Roman" panose="02020603050405020304" pitchFamily="18" charset="0"/>
              </a:rPr>
              <a:t>　</a:t>
            </a:r>
            <a:r>
              <a:rPr lang="en-US" altLang="ja-JP" sz="2000" dirty="0">
                <a:latin typeface="Times New Roman" panose="02020603050405020304" pitchFamily="18" charset="0"/>
                <a:ea typeface="+mj-ea"/>
                <a:cs typeface="Times New Roman" panose="02020603050405020304" pitchFamily="18" charset="0"/>
              </a:rPr>
              <a:t>and can handle 100</a:t>
            </a:r>
            <a:r>
              <a:rPr lang="ja-JP" altLang="en-US" sz="2000" dirty="0">
                <a:ea typeface="+mj-ea"/>
                <a:cs typeface="Times New Roman" panose="02020603050405020304" pitchFamily="18" charset="0"/>
              </a:rPr>
              <a:t> </a:t>
            </a:r>
            <a:r>
              <a:rPr lang="en-US" altLang="ja-JP" sz="2000" dirty="0">
                <a:latin typeface="Times New Roman" panose="02020603050405020304" pitchFamily="18" charset="0"/>
                <a:ea typeface="+mj-ea"/>
                <a:cs typeface="Times New Roman" panose="02020603050405020304" pitchFamily="18" charset="0"/>
              </a:rPr>
              <a:t>compressed streams of HEVC/H.265 8K video (200 Mbps).</a:t>
            </a:r>
            <a:endParaRPr lang="en-GB" altLang="ja-JP" sz="2000" dirty="0">
              <a:latin typeface="Times New Roman" panose="02020603050405020304" pitchFamily="18" charset="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latin typeface="Times New Roman" panose="02020603050405020304" pitchFamily="18" charset="0"/>
                <a:ea typeface="+mj-ea"/>
                <a:cs typeface="Times New Roman" panose="02020603050405020304" pitchFamily="18" charset="0"/>
              </a:rPr>
              <a:t> Total transmissi</a:t>
            </a:r>
            <a:r>
              <a:rPr lang="en-US" altLang="ja-JP" sz="2000" dirty="0">
                <a:ea typeface="+mj-ea"/>
                <a:cs typeface="Times New Roman" panose="02020603050405020304" pitchFamily="18" charset="0"/>
              </a:rPr>
              <a:t>on capacity can be 240 Gbps by using </a:t>
            </a:r>
            <a:r>
              <a:rPr lang="en-US" altLang="ja-JP" sz="2000" dirty="0">
                <a:latin typeface="Times New Roman" panose="02020603050405020304" pitchFamily="18" charset="0"/>
                <a:ea typeface="+mj-ea"/>
                <a:cs typeface="Times New Roman" panose="02020603050405020304" pitchFamily="18" charset="0"/>
              </a:rPr>
              <a:t>12 channels.</a:t>
            </a:r>
            <a:endParaRPr lang="en-GB" altLang="ja-JP" sz="2000" dirty="0">
              <a:latin typeface="Times New Roman" panose="02020603050405020304" pitchFamily="18" charset="0"/>
              <a:ea typeface="+mj-ea"/>
              <a:cs typeface="Times New Roman" panose="02020603050405020304" pitchFamily="18" charset="0"/>
            </a:endParaRPr>
          </a:p>
        </p:txBody>
      </p:sp>
      <p:sp>
        <p:nvSpPr>
          <p:cNvPr id="23" name="矢印: 右 22">
            <a:extLst>
              <a:ext uri="{FF2B5EF4-FFF2-40B4-BE49-F238E27FC236}">
                <a16:creationId xmlns:a16="http://schemas.microsoft.com/office/drawing/2014/main" id="{F4D5A755-35B0-E908-6D6D-30F9C83D86FF}"/>
              </a:ext>
            </a:extLst>
          </p:cNvPr>
          <p:cNvSpPr/>
          <p:nvPr/>
        </p:nvSpPr>
        <p:spPr bwMode="auto">
          <a:xfrm>
            <a:off x="4454336" y="3037077"/>
            <a:ext cx="462430" cy="432048"/>
          </a:xfrm>
          <a:prstGeom prst="rightArrow">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正方形/長方形 12">
            <a:extLst>
              <a:ext uri="{FF2B5EF4-FFF2-40B4-BE49-F238E27FC236}">
                <a16:creationId xmlns:a16="http://schemas.microsoft.com/office/drawing/2014/main" id="{4931D487-CFB9-F261-A4C2-897C0ED6E55F}"/>
              </a:ext>
            </a:extLst>
          </p:cNvPr>
          <p:cNvSpPr/>
          <p:nvPr/>
        </p:nvSpPr>
        <p:spPr bwMode="auto">
          <a:xfrm>
            <a:off x="4916766" y="2626795"/>
            <a:ext cx="3758521" cy="844572"/>
          </a:xfrm>
          <a:prstGeom prst="rect">
            <a:avLst/>
          </a:prstGeom>
          <a:solidFill>
            <a:schemeClr val="bg1"/>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7" name="図 6">
            <a:extLst>
              <a:ext uri="{FF2B5EF4-FFF2-40B4-BE49-F238E27FC236}">
                <a16:creationId xmlns:a16="http://schemas.microsoft.com/office/drawing/2014/main" id="{E6C1F028-23BC-E119-41FD-F2555F4F42A6}"/>
              </a:ext>
            </a:extLst>
          </p:cNvPr>
          <p:cNvPicPr>
            <a:picLocks noChangeAspect="1"/>
          </p:cNvPicPr>
          <p:nvPr/>
        </p:nvPicPr>
        <p:blipFill>
          <a:blip r:embed="rId4"/>
          <a:stretch>
            <a:fillRect/>
          </a:stretch>
        </p:blipFill>
        <p:spPr>
          <a:xfrm>
            <a:off x="5180684" y="2634089"/>
            <a:ext cx="3325407" cy="765253"/>
          </a:xfrm>
          <a:prstGeom prst="rect">
            <a:avLst/>
          </a:prstGeom>
          <a:solidFill>
            <a:schemeClr val="bg1"/>
          </a:solidFill>
          <a:ln>
            <a:noFill/>
          </a:ln>
        </p:spPr>
      </p:pic>
      <p:sp>
        <p:nvSpPr>
          <p:cNvPr id="28" name="テキスト ボックス 102">
            <a:extLst>
              <a:ext uri="{FF2B5EF4-FFF2-40B4-BE49-F238E27FC236}">
                <a16:creationId xmlns:a16="http://schemas.microsoft.com/office/drawing/2014/main" id="{CFD38BC3-702A-9237-550A-AD15CF4342E9}"/>
              </a:ext>
            </a:extLst>
          </p:cNvPr>
          <p:cNvSpPr txBox="1">
            <a:spLocks noChangeArrowheads="1"/>
          </p:cNvSpPr>
          <p:nvPr/>
        </p:nvSpPr>
        <p:spPr bwMode="auto">
          <a:xfrm>
            <a:off x="6154731" y="3280041"/>
            <a:ext cx="1368428" cy="230832"/>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900" b="1" dirty="0"/>
              <a:t>Frequency (GHz)</a:t>
            </a:r>
          </a:p>
        </p:txBody>
      </p:sp>
    </p:spTree>
    <p:extLst>
      <p:ext uri="{BB962C8B-B14F-4D97-AF65-F5344CB8AC3E}">
        <p14:creationId xmlns:p14="http://schemas.microsoft.com/office/powerpoint/2010/main" val="1696568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9098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45285" y="6490979"/>
            <a:ext cx="3041644" cy="184666"/>
          </a:xfrm>
          <a:prstGeom prst="rect">
            <a:avLst/>
          </a:prstGeom>
        </p:spPr>
        <p:txBody>
          <a:bodyPr/>
          <a:lstStyle/>
          <a:p>
            <a:r>
              <a:rPr lang="da-DK" dirty="0"/>
              <a:t>Tetsuya Kawanishi, NICT, et al</a:t>
            </a:r>
            <a:endParaRPr lang="en-GB" dirty="0"/>
          </a:p>
        </p:txBody>
      </p:sp>
      <p:sp>
        <p:nvSpPr>
          <p:cNvPr id="6" name="Slide Number Placeholder 5"/>
          <p:cNvSpPr>
            <a:spLocks noGrp="1"/>
          </p:cNvSpPr>
          <p:nvPr>
            <p:ph type="sldNum" idx="12"/>
          </p:nvPr>
        </p:nvSpPr>
        <p:spPr>
          <a:xfrm>
            <a:off x="4389579" y="6490979"/>
            <a:ext cx="530225" cy="182562"/>
          </a:xfrm>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Link budget for middle-range WPAN</a:t>
            </a:r>
            <a:endParaRPr lang="en-GB" sz="3200" b="1" dirty="0"/>
          </a:p>
        </p:txBody>
      </p:sp>
      <p:sp>
        <p:nvSpPr>
          <p:cNvPr id="59" name="テキスト ボックス 58">
            <a:extLst>
              <a:ext uri="{FF2B5EF4-FFF2-40B4-BE49-F238E27FC236}">
                <a16:creationId xmlns:a16="http://schemas.microsoft.com/office/drawing/2014/main" id="{AAD152A0-2321-2D01-F496-0BB30962DA4A}"/>
              </a:ext>
            </a:extLst>
          </p:cNvPr>
          <p:cNvSpPr txBox="1"/>
          <p:nvPr/>
        </p:nvSpPr>
        <p:spPr>
          <a:xfrm>
            <a:off x="844053" y="1184588"/>
            <a:ext cx="7908456" cy="707886"/>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Link budget for 100m distance communication is estimated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latin typeface="Times New Roman" panose="02020603050405020304" pitchFamily="18" charset="0"/>
                <a:ea typeface="+mj-ea"/>
                <a:cs typeface="Times New Roman" panose="02020603050405020304" pitchFamily="18" charset="0"/>
              </a:rPr>
              <a:t>High EIRP (43 dBm) is achieved by hybrid beam-forming</a:t>
            </a:r>
          </a:p>
        </p:txBody>
      </p:sp>
      <p:grpSp>
        <p:nvGrpSpPr>
          <p:cNvPr id="8" name="グループ化 7">
            <a:extLst>
              <a:ext uri="{FF2B5EF4-FFF2-40B4-BE49-F238E27FC236}">
                <a16:creationId xmlns:a16="http://schemas.microsoft.com/office/drawing/2014/main" id="{6910BD17-4220-2226-34E9-6CFEAFD89421}"/>
              </a:ext>
            </a:extLst>
          </p:cNvPr>
          <p:cNvGrpSpPr/>
          <p:nvPr/>
        </p:nvGrpSpPr>
        <p:grpSpPr>
          <a:xfrm>
            <a:off x="1351818" y="2006931"/>
            <a:ext cx="6566072" cy="4853738"/>
            <a:chOff x="1115616" y="1975404"/>
            <a:chExt cx="6566072" cy="4853738"/>
          </a:xfrm>
        </p:grpSpPr>
        <p:pic>
          <p:nvPicPr>
            <p:cNvPr id="16" name="図 15">
              <a:extLst>
                <a:ext uri="{FF2B5EF4-FFF2-40B4-BE49-F238E27FC236}">
                  <a16:creationId xmlns:a16="http://schemas.microsoft.com/office/drawing/2014/main" id="{6BBCCB82-DC84-7443-3BAB-BAE71E7CB25D}"/>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2314935" y="4167445"/>
              <a:ext cx="3043426" cy="2661697"/>
            </a:xfrm>
            <a:prstGeom prst="rect">
              <a:avLst/>
            </a:prstGeom>
          </p:spPr>
        </p:pic>
        <p:sp>
          <p:nvSpPr>
            <p:cNvPr id="60" name="正方形/長方形 59">
              <a:extLst>
                <a:ext uri="{FF2B5EF4-FFF2-40B4-BE49-F238E27FC236}">
                  <a16:creationId xmlns:a16="http://schemas.microsoft.com/office/drawing/2014/main" id="{401180C8-658B-94E8-6C61-B99C413F80E9}"/>
                </a:ext>
              </a:extLst>
            </p:cNvPr>
            <p:cNvSpPr/>
            <p:nvPr/>
          </p:nvSpPr>
          <p:spPr bwMode="auto">
            <a:xfrm>
              <a:off x="4905550" y="4547150"/>
              <a:ext cx="365778" cy="820488"/>
            </a:xfrm>
            <a:prstGeom prst="rect">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a:latin typeface="+mn-lt"/>
                <a:ea typeface="HG丸ｺﾞｼｯｸM-PRO" panose="020F0600000000000000" pitchFamily="50" charset="-128"/>
              </a:endParaRPr>
            </a:p>
          </p:txBody>
        </p:sp>
        <p:sp>
          <p:nvSpPr>
            <p:cNvPr id="17" name="テキスト ボックス 16">
              <a:extLst>
                <a:ext uri="{FF2B5EF4-FFF2-40B4-BE49-F238E27FC236}">
                  <a16:creationId xmlns:a16="http://schemas.microsoft.com/office/drawing/2014/main" id="{86BCE95C-F0EB-092E-53E6-8B1AD868E342}"/>
                </a:ext>
              </a:extLst>
            </p:cNvPr>
            <p:cNvSpPr txBox="1"/>
            <p:nvPr/>
          </p:nvSpPr>
          <p:spPr>
            <a:xfrm>
              <a:off x="2958155" y="5914929"/>
              <a:ext cx="1688283" cy="400110"/>
            </a:xfrm>
            <a:prstGeom prst="rect">
              <a:avLst/>
            </a:prstGeom>
            <a:noFill/>
          </p:spPr>
          <p:txBody>
            <a:bodyPr wrap="none" rtlCol="0">
              <a:spAutoFit/>
            </a:bodyPr>
            <a:lstStyle/>
            <a:p>
              <a:r>
                <a:rPr kumimoji="1" lang="en-US" altLang="ja-JP" sz="1100" b="1" dirty="0">
                  <a:latin typeface="+mn-lt"/>
                </a:rPr>
                <a:t>Distance</a:t>
              </a:r>
              <a:r>
                <a:rPr kumimoji="1" lang="ja-JP" altLang="en-US" sz="1100" b="1" dirty="0">
                  <a:latin typeface="+mn-lt"/>
                </a:rPr>
                <a:t> </a:t>
              </a:r>
              <a:r>
                <a:rPr kumimoji="1" lang="en-US" altLang="ja-JP" sz="1100" b="1" dirty="0">
                  <a:latin typeface="+mn-lt"/>
                </a:rPr>
                <a:t>d=100m</a:t>
              </a:r>
            </a:p>
            <a:p>
              <a:r>
                <a:rPr kumimoji="1" lang="en-US" altLang="ja-JP" sz="900" b="1" dirty="0">
                  <a:latin typeface="+mn-lt"/>
                </a:rPr>
                <a:t>(Target</a:t>
              </a:r>
              <a:r>
                <a:rPr kumimoji="1" lang="ja-JP" altLang="en-US" sz="900" b="1" dirty="0">
                  <a:latin typeface="+mn-lt"/>
                </a:rPr>
                <a:t>  </a:t>
              </a:r>
              <a:r>
                <a:rPr kumimoji="1" lang="en-US" altLang="ja-JP" sz="900" b="1" dirty="0">
                  <a:latin typeface="+mn-lt"/>
                </a:rPr>
                <a:t>70m + margin</a:t>
              </a:r>
              <a:r>
                <a:rPr kumimoji="1" lang="ja-JP" altLang="en-US" sz="900" b="1" dirty="0">
                  <a:latin typeface="+mn-lt"/>
                </a:rPr>
                <a:t> </a:t>
              </a:r>
              <a:r>
                <a:rPr kumimoji="1" lang="en-US" altLang="ja-JP" sz="900" b="1" dirty="0">
                  <a:latin typeface="+mn-lt"/>
                </a:rPr>
                <a:t>30m)</a:t>
              </a:r>
              <a:endParaRPr kumimoji="1" lang="ja-JP" altLang="en-US" sz="900" b="1" dirty="0">
                <a:latin typeface="+mn-lt"/>
              </a:endParaRPr>
            </a:p>
          </p:txBody>
        </p:sp>
        <p:cxnSp>
          <p:nvCxnSpPr>
            <p:cNvPr id="18" name="直線コネクタ 17">
              <a:extLst>
                <a:ext uri="{FF2B5EF4-FFF2-40B4-BE49-F238E27FC236}">
                  <a16:creationId xmlns:a16="http://schemas.microsoft.com/office/drawing/2014/main" id="{00CD37DC-ECF5-B7FE-9312-C416BF020D13}"/>
                </a:ext>
              </a:extLst>
            </p:cNvPr>
            <p:cNvCxnSpPr>
              <a:cxnSpLocks/>
              <a:endCxn id="22" idx="0"/>
            </p:cNvCxnSpPr>
            <p:nvPr/>
          </p:nvCxnSpPr>
          <p:spPr bwMode="auto">
            <a:xfrm>
              <a:off x="3041197" y="4450577"/>
              <a:ext cx="1455179" cy="1088868"/>
            </a:xfrm>
            <a:prstGeom prst="line">
              <a:avLst/>
            </a:prstGeom>
            <a:ln w="12700">
              <a:solidFill>
                <a:schemeClr val="accent2"/>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8BDBE210-1798-B2CF-EBB6-F751EEC59696}"/>
                </a:ext>
              </a:extLst>
            </p:cNvPr>
            <p:cNvCxnSpPr>
              <a:cxnSpLocks/>
            </p:cNvCxnSpPr>
            <p:nvPr/>
          </p:nvCxnSpPr>
          <p:spPr bwMode="auto">
            <a:xfrm flipH="1" flipV="1">
              <a:off x="2908083" y="4345824"/>
              <a:ext cx="1721988" cy="1005862"/>
            </a:xfrm>
            <a:prstGeom prst="line">
              <a:avLst/>
            </a:prstGeom>
            <a:ln w="12700">
              <a:solidFill>
                <a:schemeClr val="accent2"/>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300F904-1AFC-93AE-1A04-3D5A338635BF}"/>
                </a:ext>
              </a:extLst>
            </p:cNvPr>
            <p:cNvCxnSpPr>
              <a:cxnSpLocks/>
              <a:endCxn id="21" idx="0"/>
            </p:cNvCxnSpPr>
            <p:nvPr/>
          </p:nvCxnSpPr>
          <p:spPr bwMode="auto">
            <a:xfrm>
              <a:off x="2927895" y="4358071"/>
              <a:ext cx="1214342" cy="1220173"/>
            </a:xfrm>
            <a:prstGeom prst="line">
              <a:avLst/>
            </a:prstGeom>
            <a:ln w="12700">
              <a:solidFill>
                <a:schemeClr val="accent2"/>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21" name="グラフィックス 20">
              <a:extLst>
                <a:ext uri="{FF2B5EF4-FFF2-40B4-BE49-F238E27FC236}">
                  <a16:creationId xmlns:a16="http://schemas.microsoft.com/office/drawing/2014/main" id="{364F9AE9-DEFC-4519-1305-182AD0EDCE0A}"/>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3958021" y="5578244"/>
              <a:ext cx="368431" cy="323709"/>
            </a:xfrm>
            <a:prstGeom prst="rect">
              <a:avLst/>
            </a:prstGeom>
          </p:spPr>
        </p:pic>
        <p:pic>
          <p:nvPicPr>
            <p:cNvPr id="22" name="グラフィックス 21">
              <a:extLst>
                <a:ext uri="{FF2B5EF4-FFF2-40B4-BE49-F238E27FC236}">
                  <a16:creationId xmlns:a16="http://schemas.microsoft.com/office/drawing/2014/main" id="{026168D0-A76C-C9B3-ED41-016C35A8ACD5}"/>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312161" y="5539445"/>
              <a:ext cx="368431" cy="323709"/>
            </a:xfrm>
            <a:prstGeom prst="rect">
              <a:avLst/>
            </a:prstGeom>
          </p:spPr>
        </p:pic>
        <p:pic>
          <p:nvPicPr>
            <p:cNvPr id="23" name="Picture 4" descr="C:\Documents and Settings\kawanish\Local Settings\Temporary Internet Files\Content.IE5\T6RGF28O\MCj04290070000[1].wmf">
              <a:extLst>
                <a:ext uri="{FF2B5EF4-FFF2-40B4-BE49-F238E27FC236}">
                  <a16:creationId xmlns:a16="http://schemas.microsoft.com/office/drawing/2014/main" id="{B9C3C639-3BB1-03FE-E075-4671BCAC0500}"/>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612929" y="4126213"/>
              <a:ext cx="336815" cy="70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グラフィックス 23">
              <a:extLst>
                <a:ext uri="{FF2B5EF4-FFF2-40B4-BE49-F238E27FC236}">
                  <a16:creationId xmlns:a16="http://schemas.microsoft.com/office/drawing/2014/main" id="{477BB0C2-69E3-B85A-F3ED-CA038F47FE0F}"/>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630071" y="5330127"/>
              <a:ext cx="364622" cy="320363"/>
            </a:xfrm>
            <a:prstGeom prst="rect">
              <a:avLst/>
            </a:prstGeom>
          </p:spPr>
        </p:pic>
        <p:cxnSp>
          <p:nvCxnSpPr>
            <p:cNvPr id="25" name="直線コネクタ 24">
              <a:extLst>
                <a:ext uri="{FF2B5EF4-FFF2-40B4-BE49-F238E27FC236}">
                  <a16:creationId xmlns:a16="http://schemas.microsoft.com/office/drawing/2014/main" id="{2186A97B-85CC-3B7B-8439-835E33DE103F}"/>
                </a:ext>
              </a:extLst>
            </p:cNvPr>
            <p:cNvCxnSpPr>
              <a:cxnSpLocks/>
            </p:cNvCxnSpPr>
            <p:nvPr/>
          </p:nvCxnSpPr>
          <p:spPr>
            <a:xfrm flipH="1">
              <a:off x="4798281" y="2242397"/>
              <a:ext cx="14101" cy="3780813"/>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C71E14FE-9B2E-80AE-DBD8-02AC71313CD0}"/>
                </a:ext>
              </a:extLst>
            </p:cNvPr>
            <p:cNvCxnSpPr>
              <a:cxnSpLocks/>
            </p:cNvCxnSpPr>
            <p:nvPr/>
          </p:nvCxnSpPr>
          <p:spPr>
            <a:xfrm flipH="1">
              <a:off x="2769562" y="2211864"/>
              <a:ext cx="28469" cy="381134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680407D8-63D4-2546-22FB-F1A9D6AC8835}"/>
                </a:ext>
              </a:extLst>
            </p:cNvPr>
            <p:cNvSpPr/>
            <p:nvPr/>
          </p:nvSpPr>
          <p:spPr bwMode="auto">
            <a:xfrm>
              <a:off x="1748607" y="3061626"/>
              <a:ext cx="361004" cy="696625"/>
            </a:xfrm>
            <a:prstGeom prst="rect">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dirty="0">
                <a:latin typeface="+mn-lt"/>
                <a:ea typeface="HG丸ｺﾞｼｯｸM-PRO" panose="020F0600000000000000" pitchFamily="50" charset="-128"/>
              </a:endParaRPr>
            </a:p>
          </p:txBody>
        </p:sp>
        <p:sp>
          <p:nvSpPr>
            <p:cNvPr id="56" name="正方形/長方形 55">
              <a:extLst>
                <a:ext uri="{FF2B5EF4-FFF2-40B4-BE49-F238E27FC236}">
                  <a16:creationId xmlns:a16="http://schemas.microsoft.com/office/drawing/2014/main" id="{5E1521FD-60F0-70D6-FB29-4D5DE19FB528}"/>
                </a:ext>
              </a:extLst>
            </p:cNvPr>
            <p:cNvSpPr/>
            <p:nvPr/>
          </p:nvSpPr>
          <p:spPr bwMode="auto">
            <a:xfrm>
              <a:off x="2121642" y="2240412"/>
              <a:ext cx="365778" cy="820488"/>
            </a:xfrm>
            <a:prstGeom prst="rect">
              <a:avLst/>
            </a:prstGeom>
            <a:solidFill>
              <a:srgbClr val="FFCCFF"/>
            </a:solidFill>
            <a:ln w="28575" cap="flat" cmpd="sng" algn="ctr">
              <a:solidFill>
                <a:schemeClr val="tx1"/>
              </a:solid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a:latin typeface="+mn-lt"/>
                <a:ea typeface="HG丸ｺﾞｼｯｸM-PRO" panose="020F0600000000000000" pitchFamily="50" charset="-128"/>
              </a:endParaRPr>
            </a:p>
          </p:txBody>
        </p:sp>
        <p:sp>
          <p:nvSpPr>
            <p:cNvPr id="57" name="テキスト ボックス 56">
              <a:extLst>
                <a:ext uri="{FF2B5EF4-FFF2-40B4-BE49-F238E27FC236}">
                  <a16:creationId xmlns:a16="http://schemas.microsoft.com/office/drawing/2014/main" id="{0D062CC5-4B36-ABC4-F1C1-FFEA09E8D689}"/>
                </a:ext>
              </a:extLst>
            </p:cNvPr>
            <p:cNvSpPr txBox="1"/>
            <p:nvPr/>
          </p:nvSpPr>
          <p:spPr>
            <a:xfrm rot="16200000">
              <a:off x="1515963" y="3283513"/>
              <a:ext cx="810256" cy="261610"/>
            </a:xfrm>
            <a:prstGeom prst="rect">
              <a:avLst/>
            </a:prstGeom>
            <a:noFill/>
          </p:spPr>
          <p:txBody>
            <a:bodyPr wrap="square" rtlCol="0">
              <a:spAutoFit/>
            </a:bodyPr>
            <a:lstStyle/>
            <a:p>
              <a:r>
                <a:rPr lang="en-US" altLang="ja-JP" sz="1100" dirty="0">
                  <a:latin typeface="+mj-ea"/>
                  <a:ea typeface="+mj-ea"/>
                </a:rPr>
                <a:t>Tx Power</a:t>
              </a:r>
              <a:endParaRPr lang="ja-JP" altLang="en-US" sz="1100" dirty="0">
                <a:latin typeface="+mj-ea"/>
                <a:ea typeface="+mj-ea"/>
              </a:endParaRPr>
            </a:p>
          </p:txBody>
        </p:sp>
        <p:sp>
          <p:nvSpPr>
            <p:cNvPr id="58" name="テキスト ボックス 57">
              <a:extLst>
                <a:ext uri="{FF2B5EF4-FFF2-40B4-BE49-F238E27FC236}">
                  <a16:creationId xmlns:a16="http://schemas.microsoft.com/office/drawing/2014/main" id="{FCA14C0E-941D-C980-9D00-82B9768A7EBC}"/>
                </a:ext>
              </a:extLst>
            </p:cNvPr>
            <p:cNvSpPr txBox="1"/>
            <p:nvPr/>
          </p:nvSpPr>
          <p:spPr>
            <a:xfrm rot="16200000">
              <a:off x="1905013" y="2485234"/>
              <a:ext cx="795411" cy="246221"/>
            </a:xfrm>
            <a:prstGeom prst="rect">
              <a:avLst/>
            </a:prstGeom>
            <a:noFill/>
          </p:spPr>
          <p:txBody>
            <a:bodyPr wrap="none" rtlCol="0">
              <a:spAutoFit/>
            </a:bodyPr>
            <a:lstStyle/>
            <a:p>
              <a:r>
                <a:rPr lang="en-US" altLang="ja-JP" sz="1000" dirty="0">
                  <a:latin typeface="+mj-ea"/>
                  <a:ea typeface="+mj-ea"/>
                </a:rPr>
                <a:t>Tx Antenna</a:t>
              </a:r>
              <a:endParaRPr lang="ja-JP" altLang="en-US" sz="1000" dirty="0">
                <a:latin typeface="+mj-ea"/>
                <a:ea typeface="+mj-ea"/>
              </a:endParaRPr>
            </a:p>
          </p:txBody>
        </p:sp>
        <p:sp>
          <p:nvSpPr>
            <p:cNvPr id="27" name="テキスト ボックス 26">
              <a:extLst>
                <a:ext uri="{FF2B5EF4-FFF2-40B4-BE49-F238E27FC236}">
                  <a16:creationId xmlns:a16="http://schemas.microsoft.com/office/drawing/2014/main" id="{165123A9-06B5-FBE5-40BE-06F23BA93563}"/>
                </a:ext>
              </a:extLst>
            </p:cNvPr>
            <p:cNvSpPr txBox="1"/>
            <p:nvPr/>
          </p:nvSpPr>
          <p:spPr>
            <a:xfrm>
              <a:off x="1691680" y="1975404"/>
              <a:ext cx="1139799" cy="307777"/>
            </a:xfrm>
            <a:prstGeom prst="rect">
              <a:avLst/>
            </a:prstGeom>
            <a:noFill/>
          </p:spPr>
          <p:txBody>
            <a:bodyPr wrap="none" rtlCol="0">
              <a:spAutoFit/>
            </a:bodyPr>
            <a:lstStyle/>
            <a:p>
              <a:r>
                <a:rPr kumimoji="1" lang="en-US" altLang="ja-JP" sz="1400" dirty="0">
                  <a:latin typeface="+mj-ea"/>
                  <a:ea typeface="+mj-ea"/>
                </a:rPr>
                <a:t>EIRP 43dBm</a:t>
              </a:r>
              <a:endParaRPr kumimoji="1" lang="ja-JP" altLang="en-US" sz="1400" dirty="0">
                <a:latin typeface="+mj-ea"/>
                <a:ea typeface="+mj-ea"/>
              </a:endParaRPr>
            </a:p>
          </p:txBody>
        </p:sp>
        <p:cxnSp>
          <p:nvCxnSpPr>
            <p:cNvPr id="28" name="直線コネクタ 27">
              <a:extLst>
                <a:ext uri="{FF2B5EF4-FFF2-40B4-BE49-F238E27FC236}">
                  <a16:creationId xmlns:a16="http://schemas.microsoft.com/office/drawing/2014/main" id="{EE34AD8E-86C2-C03A-3546-5CE50785AA4E}"/>
                </a:ext>
              </a:extLst>
            </p:cNvPr>
            <p:cNvCxnSpPr>
              <a:cxnSpLocks/>
            </p:cNvCxnSpPr>
            <p:nvPr/>
          </p:nvCxnSpPr>
          <p:spPr bwMode="auto">
            <a:xfrm flipV="1">
              <a:off x="2117491" y="2235863"/>
              <a:ext cx="1355529" cy="6592"/>
            </a:xfrm>
            <a:prstGeom prst="line">
              <a:avLst/>
            </a:prstGeom>
            <a:solidFill>
              <a:schemeClr val="accent1"/>
            </a:solidFill>
            <a:ln w="28575" cap="flat" cmpd="sng" algn="ctr">
              <a:solidFill>
                <a:schemeClr val="tx1"/>
              </a:solidFill>
              <a:prstDash val="sysDash"/>
              <a:round/>
              <a:headEnd type="none" w="med" len="med"/>
              <a:tailEnd type="none" w="med" len="med"/>
            </a:ln>
            <a:effectLst/>
          </p:spPr>
        </p:cxnSp>
        <p:sp>
          <p:nvSpPr>
            <p:cNvPr id="50" name="正方形/長方形 49">
              <a:extLst>
                <a:ext uri="{FF2B5EF4-FFF2-40B4-BE49-F238E27FC236}">
                  <a16:creationId xmlns:a16="http://schemas.microsoft.com/office/drawing/2014/main" id="{6FCE73AB-2F1E-AFFF-AF7A-68D6F360FE79}"/>
                </a:ext>
              </a:extLst>
            </p:cNvPr>
            <p:cNvSpPr/>
            <p:nvPr/>
          </p:nvSpPr>
          <p:spPr bwMode="auto">
            <a:xfrm>
              <a:off x="3690006" y="5302243"/>
              <a:ext cx="219145" cy="88314"/>
            </a:xfrm>
            <a:prstGeom prst="rect">
              <a:avLst/>
            </a:prstGeom>
            <a:solidFill>
              <a:srgbClr val="66CCFF"/>
            </a:solidFill>
            <a:ln w="28575" cap="flat" cmpd="sng" algn="ctr">
              <a:solidFill>
                <a:schemeClr val="tx1"/>
              </a:solid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a:latin typeface="+mn-lt"/>
                <a:ea typeface="HG丸ｺﾞｼｯｸM-PRO" panose="020F0600000000000000" pitchFamily="50" charset="-128"/>
              </a:endParaRPr>
            </a:p>
          </p:txBody>
        </p:sp>
        <p:sp>
          <p:nvSpPr>
            <p:cNvPr id="51" name="正方形/長方形 50">
              <a:extLst>
                <a:ext uri="{FF2B5EF4-FFF2-40B4-BE49-F238E27FC236}">
                  <a16:creationId xmlns:a16="http://schemas.microsoft.com/office/drawing/2014/main" id="{E4037CB0-D41E-AFCD-AABB-36AC0823A18A}"/>
                </a:ext>
              </a:extLst>
            </p:cNvPr>
            <p:cNvSpPr/>
            <p:nvPr/>
          </p:nvSpPr>
          <p:spPr bwMode="auto">
            <a:xfrm>
              <a:off x="3472701" y="2233997"/>
              <a:ext cx="219145" cy="3068245"/>
            </a:xfrm>
            <a:prstGeom prst="rect">
              <a:avLst/>
            </a:prstGeom>
            <a:solidFill>
              <a:srgbClr val="CCECFF"/>
            </a:solidFill>
            <a:ln w="28575" cap="flat" cmpd="sng" algn="ctr">
              <a:solidFill>
                <a:schemeClr val="tx1"/>
              </a:solid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a:latin typeface="+mn-lt"/>
                <a:ea typeface="HG丸ｺﾞｼｯｸM-PRO" panose="020F0600000000000000" pitchFamily="50" charset="-128"/>
              </a:endParaRPr>
            </a:p>
          </p:txBody>
        </p:sp>
        <p:sp>
          <p:nvSpPr>
            <p:cNvPr id="52" name="テキスト ボックス 51">
              <a:extLst>
                <a:ext uri="{FF2B5EF4-FFF2-40B4-BE49-F238E27FC236}">
                  <a16:creationId xmlns:a16="http://schemas.microsoft.com/office/drawing/2014/main" id="{3545D5B9-F17A-87A3-8AB4-C358232A6201}"/>
                </a:ext>
              </a:extLst>
            </p:cNvPr>
            <p:cNvSpPr txBox="1"/>
            <p:nvPr/>
          </p:nvSpPr>
          <p:spPr>
            <a:xfrm rot="16200000">
              <a:off x="3205541" y="3555968"/>
              <a:ext cx="736099" cy="276999"/>
            </a:xfrm>
            <a:prstGeom prst="rect">
              <a:avLst/>
            </a:prstGeom>
            <a:noFill/>
          </p:spPr>
          <p:txBody>
            <a:bodyPr wrap="none" rtlCol="0">
              <a:spAutoFit/>
            </a:bodyPr>
            <a:lstStyle/>
            <a:p>
              <a:r>
                <a:rPr lang="en-US" altLang="ja-JP" dirty="0">
                  <a:latin typeface="+mj-ea"/>
                  <a:ea typeface="+mj-ea"/>
                </a:rPr>
                <a:t>Path loss</a:t>
              </a:r>
              <a:endParaRPr lang="ja-JP" altLang="en-US" dirty="0">
                <a:latin typeface="+mj-ea"/>
                <a:ea typeface="+mj-ea"/>
              </a:endParaRPr>
            </a:p>
          </p:txBody>
        </p:sp>
        <p:sp>
          <p:nvSpPr>
            <p:cNvPr id="53" name="テキスト ボックス 52">
              <a:extLst>
                <a:ext uri="{FF2B5EF4-FFF2-40B4-BE49-F238E27FC236}">
                  <a16:creationId xmlns:a16="http://schemas.microsoft.com/office/drawing/2014/main" id="{7EDA880C-00EC-CD4C-56A4-7E21C8551337}"/>
                </a:ext>
              </a:extLst>
            </p:cNvPr>
            <p:cNvSpPr txBox="1"/>
            <p:nvPr/>
          </p:nvSpPr>
          <p:spPr>
            <a:xfrm rot="16200000">
              <a:off x="3225425" y="4519121"/>
              <a:ext cx="1164101" cy="261610"/>
            </a:xfrm>
            <a:prstGeom prst="rect">
              <a:avLst/>
            </a:prstGeom>
            <a:noFill/>
          </p:spPr>
          <p:txBody>
            <a:bodyPr wrap="none" rtlCol="0">
              <a:spAutoFit/>
            </a:bodyPr>
            <a:lstStyle/>
            <a:p>
              <a:r>
                <a:rPr lang="en-US" altLang="ja-JP" sz="1100" dirty="0">
                  <a:latin typeface="+mj-ea"/>
                  <a:ea typeface="+mj-ea"/>
                </a:rPr>
                <a:t>Atmospheric loss</a:t>
              </a:r>
            </a:p>
          </p:txBody>
        </p:sp>
        <p:sp>
          <p:nvSpPr>
            <p:cNvPr id="30" name="テキスト ボックス 29">
              <a:extLst>
                <a:ext uri="{FF2B5EF4-FFF2-40B4-BE49-F238E27FC236}">
                  <a16:creationId xmlns:a16="http://schemas.microsoft.com/office/drawing/2014/main" id="{AE7E2A7B-12F0-72D7-860D-87E1AD72E5DB}"/>
                </a:ext>
              </a:extLst>
            </p:cNvPr>
            <p:cNvSpPr txBox="1"/>
            <p:nvPr/>
          </p:nvSpPr>
          <p:spPr>
            <a:xfrm rot="16200000">
              <a:off x="1289349" y="3199892"/>
              <a:ext cx="713657" cy="307777"/>
            </a:xfrm>
            <a:prstGeom prst="rect">
              <a:avLst/>
            </a:prstGeom>
            <a:noFill/>
          </p:spPr>
          <p:txBody>
            <a:bodyPr wrap="none" rtlCol="0">
              <a:spAutoFit/>
            </a:bodyPr>
            <a:lstStyle/>
            <a:p>
              <a:r>
                <a:rPr kumimoji="1" lang="en-US" altLang="ja-JP" sz="1400" dirty="0">
                  <a:latin typeface="+mj-ea"/>
                  <a:ea typeface="+mj-ea"/>
                </a:rPr>
                <a:t>20dBm</a:t>
              </a:r>
              <a:endParaRPr kumimoji="1" lang="ja-JP" altLang="en-US" sz="1400" dirty="0">
                <a:latin typeface="+mj-ea"/>
                <a:ea typeface="+mj-ea"/>
              </a:endParaRPr>
            </a:p>
          </p:txBody>
        </p:sp>
        <p:sp>
          <p:nvSpPr>
            <p:cNvPr id="31" name="テキスト ボックス 30">
              <a:extLst>
                <a:ext uri="{FF2B5EF4-FFF2-40B4-BE49-F238E27FC236}">
                  <a16:creationId xmlns:a16="http://schemas.microsoft.com/office/drawing/2014/main" id="{3C78092A-CF98-B0AC-8095-D0040418319C}"/>
                </a:ext>
              </a:extLst>
            </p:cNvPr>
            <p:cNvSpPr txBox="1"/>
            <p:nvPr/>
          </p:nvSpPr>
          <p:spPr>
            <a:xfrm rot="16200000">
              <a:off x="1694695" y="2414678"/>
              <a:ext cx="643125" cy="307777"/>
            </a:xfrm>
            <a:prstGeom prst="rect">
              <a:avLst/>
            </a:prstGeom>
            <a:noFill/>
          </p:spPr>
          <p:txBody>
            <a:bodyPr wrap="none" rtlCol="0">
              <a:spAutoFit/>
            </a:bodyPr>
            <a:lstStyle/>
            <a:p>
              <a:r>
                <a:rPr kumimoji="1" lang="en-US" altLang="ja-JP" sz="1400" dirty="0">
                  <a:latin typeface="+mj-ea"/>
                  <a:ea typeface="+mj-ea"/>
                </a:rPr>
                <a:t>23dBi</a:t>
              </a:r>
              <a:endParaRPr kumimoji="1" lang="ja-JP" altLang="en-US" sz="1400" dirty="0">
                <a:latin typeface="+mj-ea"/>
                <a:ea typeface="+mj-ea"/>
              </a:endParaRPr>
            </a:p>
          </p:txBody>
        </p:sp>
        <p:sp>
          <p:nvSpPr>
            <p:cNvPr id="32" name="テキスト ボックス 31">
              <a:extLst>
                <a:ext uri="{FF2B5EF4-FFF2-40B4-BE49-F238E27FC236}">
                  <a16:creationId xmlns:a16="http://schemas.microsoft.com/office/drawing/2014/main" id="{9EE061AB-1E7E-14C4-390C-AFD9CD0DFB35}"/>
                </a:ext>
              </a:extLst>
            </p:cNvPr>
            <p:cNvSpPr txBox="1"/>
            <p:nvPr/>
          </p:nvSpPr>
          <p:spPr>
            <a:xfrm rot="16200000">
              <a:off x="2974107" y="3650356"/>
              <a:ext cx="723275" cy="307777"/>
            </a:xfrm>
            <a:prstGeom prst="rect">
              <a:avLst/>
            </a:prstGeom>
            <a:noFill/>
          </p:spPr>
          <p:txBody>
            <a:bodyPr wrap="none" rtlCol="0">
              <a:spAutoFit/>
            </a:bodyPr>
            <a:lstStyle/>
            <a:p>
              <a:r>
                <a:rPr kumimoji="1" lang="en-US" altLang="ja-JP" sz="1400" dirty="0">
                  <a:latin typeface="+mj-ea"/>
                  <a:ea typeface="+mj-ea"/>
                </a:rPr>
                <a:t>-122dB</a:t>
              </a:r>
              <a:endParaRPr kumimoji="1" lang="ja-JP" altLang="en-US" sz="1400" dirty="0">
                <a:latin typeface="+mj-ea"/>
                <a:ea typeface="+mj-ea"/>
              </a:endParaRPr>
            </a:p>
          </p:txBody>
        </p:sp>
        <p:sp>
          <p:nvSpPr>
            <p:cNvPr id="33" name="テキスト ボックス 32">
              <a:extLst>
                <a:ext uri="{FF2B5EF4-FFF2-40B4-BE49-F238E27FC236}">
                  <a16:creationId xmlns:a16="http://schemas.microsoft.com/office/drawing/2014/main" id="{BE4992D3-C082-1F01-373C-1611E88BCF98}"/>
                </a:ext>
              </a:extLst>
            </p:cNvPr>
            <p:cNvSpPr txBox="1"/>
            <p:nvPr/>
          </p:nvSpPr>
          <p:spPr>
            <a:xfrm rot="16200000">
              <a:off x="3676767" y="4901152"/>
              <a:ext cx="678391" cy="307777"/>
            </a:xfrm>
            <a:prstGeom prst="rect">
              <a:avLst/>
            </a:prstGeom>
            <a:noFill/>
          </p:spPr>
          <p:txBody>
            <a:bodyPr wrap="none" rtlCol="0">
              <a:spAutoFit/>
            </a:bodyPr>
            <a:lstStyle/>
            <a:p>
              <a:r>
                <a:rPr kumimoji="1" lang="en-US" altLang="ja-JP" sz="1400" dirty="0">
                  <a:latin typeface="+mj-ea"/>
                  <a:ea typeface="+mj-ea"/>
                </a:rPr>
                <a:t>-1.0dB</a:t>
              </a:r>
              <a:endParaRPr kumimoji="1" lang="ja-JP" altLang="en-US" sz="1400" dirty="0">
                <a:latin typeface="+mj-ea"/>
                <a:ea typeface="+mj-ea"/>
              </a:endParaRPr>
            </a:p>
          </p:txBody>
        </p:sp>
        <p:cxnSp>
          <p:nvCxnSpPr>
            <p:cNvPr id="34" name="直線コネクタ 33">
              <a:extLst>
                <a:ext uri="{FF2B5EF4-FFF2-40B4-BE49-F238E27FC236}">
                  <a16:creationId xmlns:a16="http://schemas.microsoft.com/office/drawing/2014/main" id="{3E775DE9-150A-B9F4-DBA7-B8F76786AA17}"/>
                </a:ext>
              </a:extLst>
            </p:cNvPr>
            <p:cNvCxnSpPr>
              <a:cxnSpLocks/>
            </p:cNvCxnSpPr>
            <p:nvPr/>
          </p:nvCxnSpPr>
          <p:spPr bwMode="auto">
            <a:xfrm flipV="1">
              <a:off x="3264869" y="5369890"/>
              <a:ext cx="1914647" cy="26114"/>
            </a:xfrm>
            <a:prstGeom prst="line">
              <a:avLst/>
            </a:prstGeom>
            <a:solidFill>
              <a:schemeClr val="accent1"/>
            </a:solidFill>
            <a:ln w="28575" cap="flat" cmpd="sng" algn="ctr">
              <a:solidFill>
                <a:schemeClr val="tx1"/>
              </a:solidFill>
              <a:prstDash val="sysDash"/>
              <a:round/>
              <a:headEnd type="none" w="med" len="med"/>
              <a:tailEnd type="none" w="med" len="med"/>
            </a:ln>
            <a:effectLst/>
          </p:spPr>
        </p:cxnSp>
        <p:sp>
          <p:nvSpPr>
            <p:cNvPr id="36" name="テキスト ボックス 35">
              <a:extLst>
                <a:ext uri="{FF2B5EF4-FFF2-40B4-BE49-F238E27FC236}">
                  <a16:creationId xmlns:a16="http://schemas.microsoft.com/office/drawing/2014/main" id="{31DD25DE-B33F-2EDA-F7A0-8C2663D08A11}"/>
                </a:ext>
              </a:extLst>
            </p:cNvPr>
            <p:cNvSpPr txBox="1"/>
            <p:nvPr/>
          </p:nvSpPr>
          <p:spPr>
            <a:xfrm rot="16200000">
              <a:off x="4608390" y="4818894"/>
              <a:ext cx="928792" cy="276999"/>
            </a:xfrm>
            <a:prstGeom prst="rect">
              <a:avLst/>
            </a:prstGeom>
            <a:noFill/>
          </p:spPr>
          <p:txBody>
            <a:bodyPr wrap="square" rtlCol="0">
              <a:spAutoFit/>
            </a:bodyPr>
            <a:lstStyle/>
            <a:p>
              <a:r>
                <a:rPr lang="en-US" altLang="ja-JP" dirty="0">
                  <a:latin typeface="+mj-ea"/>
                  <a:ea typeface="+mj-ea"/>
                </a:rPr>
                <a:t>Rx</a:t>
              </a:r>
              <a:r>
                <a:rPr lang="en-US" altLang="ja-JP" sz="1200" dirty="0">
                  <a:latin typeface="+mj-ea"/>
                  <a:ea typeface="+mj-ea"/>
                </a:rPr>
                <a:t> Antenna</a:t>
              </a:r>
              <a:endParaRPr lang="ja-JP" altLang="en-US" sz="1200" dirty="0">
                <a:latin typeface="+mj-ea"/>
                <a:ea typeface="+mj-ea"/>
              </a:endParaRPr>
            </a:p>
          </p:txBody>
        </p:sp>
        <p:sp>
          <p:nvSpPr>
            <p:cNvPr id="37" name="テキスト ボックス 36">
              <a:extLst>
                <a:ext uri="{FF2B5EF4-FFF2-40B4-BE49-F238E27FC236}">
                  <a16:creationId xmlns:a16="http://schemas.microsoft.com/office/drawing/2014/main" id="{A632BE64-7B8B-43EF-2D53-F151E4C74EFB}"/>
                </a:ext>
              </a:extLst>
            </p:cNvPr>
            <p:cNvSpPr txBox="1"/>
            <p:nvPr/>
          </p:nvSpPr>
          <p:spPr>
            <a:xfrm rot="16200000">
              <a:off x="5066045" y="4744651"/>
              <a:ext cx="643125" cy="307777"/>
            </a:xfrm>
            <a:prstGeom prst="rect">
              <a:avLst/>
            </a:prstGeom>
            <a:noFill/>
          </p:spPr>
          <p:txBody>
            <a:bodyPr wrap="none" rtlCol="0">
              <a:spAutoFit/>
            </a:bodyPr>
            <a:lstStyle/>
            <a:p>
              <a:r>
                <a:rPr kumimoji="1" lang="en-US" altLang="ja-JP" sz="1400" dirty="0">
                  <a:latin typeface="+mj-ea"/>
                  <a:ea typeface="+mj-ea"/>
                </a:rPr>
                <a:t>23dBi</a:t>
              </a:r>
              <a:endParaRPr kumimoji="1" lang="ja-JP" altLang="en-US" sz="1400" dirty="0">
                <a:latin typeface="+mj-ea"/>
                <a:ea typeface="+mj-ea"/>
              </a:endParaRPr>
            </a:p>
          </p:txBody>
        </p:sp>
        <p:cxnSp>
          <p:nvCxnSpPr>
            <p:cNvPr id="40" name="直線コネクタ 39">
              <a:extLst>
                <a:ext uri="{FF2B5EF4-FFF2-40B4-BE49-F238E27FC236}">
                  <a16:creationId xmlns:a16="http://schemas.microsoft.com/office/drawing/2014/main" id="{A4E26339-5309-978B-B838-DD00FF73AEE5}"/>
                </a:ext>
              </a:extLst>
            </p:cNvPr>
            <p:cNvCxnSpPr>
              <a:cxnSpLocks/>
            </p:cNvCxnSpPr>
            <p:nvPr/>
          </p:nvCxnSpPr>
          <p:spPr bwMode="auto">
            <a:xfrm flipV="1">
              <a:off x="5273955" y="4528115"/>
              <a:ext cx="1305171" cy="22098"/>
            </a:xfrm>
            <a:prstGeom prst="line">
              <a:avLst/>
            </a:prstGeom>
            <a:solidFill>
              <a:schemeClr val="accent1"/>
            </a:solidFill>
            <a:ln w="28575" cap="flat" cmpd="sng" algn="ctr">
              <a:solidFill>
                <a:schemeClr val="tx1"/>
              </a:solidFill>
              <a:prstDash val="sysDash"/>
              <a:round/>
              <a:headEnd type="none" w="med" len="med"/>
              <a:tailEnd type="none" w="med" len="med"/>
            </a:ln>
            <a:effectLst/>
          </p:spPr>
        </p:cxnSp>
        <p:sp>
          <p:nvSpPr>
            <p:cNvPr id="41" name="正方形/長方形 40">
              <a:extLst>
                <a:ext uri="{FF2B5EF4-FFF2-40B4-BE49-F238E27FC236}">
                  <a16:creationId xmlns:a16="http://schemas.microsoft.com/office/drawing/2014/main" id="{2F21EDB9-370B-6A72-3010-FAA7EB343A70}"/>
                </a:ext>
              </a:extLst>
            </p:cNvPr>
            <p:cNvSpPr/>
            <p:nvPr/>
          </p:nvSpPr>
          <p:spPr bwMode="auto">
            <a:xfrm>
              <a:off x="5641148" y="4934630"/>
              <a:ext cx="896709" cy="285184"/>
            </a:xfrm>
            <a:prstGeom prst="rect">
              <a:avLst/>
            </a:prstGeom>
            <a:pattFill prst="pct10">
              <a:fgClr>
                <a:schemeClr val="tx1"/>
              </a:fgClr>
              <a:bgClr>
                <a:schemeClr val="bg1"/>
              </a:bgClr>
            </a:patt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algn="ctr" defTabSz="844083" eaLnBrk="1" hangingPunct="1"/>
              <a:endParaRPr lang="ja-JP" altLang="en-US" sz="1100">
                <a:latin typeface="+mj-ea"/>
                <a:ea typeface="+mj-ea"/>
              </a:endParaRPr>
            </a:p>
          </p:txBody>
        </p:sp>
        <p:sp>
          <p:nvSpPr>
            <p:cNvPr id="42" name="テキスト ボックス 41">
              <a:extLst>
                <a:ext uri="{FF2B5EF4-FFF2-40B4-BE49-F238E27FC236}">
                  <a16:creationId xmlns:a16="http://schemas.microsoft.com/office/drawing/2014/main" id="{9E657763-4084-5E96-5CDB-5801BBBDCF76}"/>
                </a:ext>
              </a:extLst>
            </p:cNvPr>
            <p:cNvSpPr txBox="1"/>
            <p:nvPr/>
          </p:nvSpPr>
          <p:spPr>
            <a:xfrm>
              <a:off x="6655030" y="4360815"/>
              <a:ext cx="792205" cy="307777"/>
            </a:xfrm>
            <a:prstGeom prst="rect">
              <a:avLst/>
            </a:prstGeom>
            <a:noFill/>
            <a:ln>
              <a:noFill/>
            </a:ln>
          </p:spPr>
          <p:txBody>
            <a:bodyPr wrap="none" rtlCol="0">
              <a:spAutoFit/>
            </a:bodyPr>
            <a:lstStyle/>
            <a:p>
              <a:r>
                <a:rPr kumimoji="1" lang="en-US" altLang="ja-JP" sz="1400" b="1" dirty="0">
                  <a:latin typeface="+mj-ea"/>
                  <a:ea typeface="+mj-ea"/>
                </a:rPr>
                <a:t>-57dBm</a:t>
              </a:r>
              <a:endParaRPr kumimoji="1" lang="ja-JP" altLang="en-US" sz="1400" b="1" dirty="0">
                <a:latin typeface="+mj-ea"/>
                <a:ea typeface="+mj-ea"/>
              </a:endParaRPr>
            </a:p>
          </p:txBody>
        </p:sp>
        <p:cxnSp>
          <p:nvCxnSpPr>
            <p:cNvPr id="43" name="直線コネクタ 42">
              <a:extLst>
                <a:ext uri="{FF2B5EF4-FFF2-40B4-BE49-F238E27FC236}">
                  <a16:creationId xmlns:a16="http://schemas.microsoft.com/office/drawing/2014/main" id="{5BBB13BC-225D-2F3E-A32D-8D0E1E388F69}"/>
                </a:ext>
              </a:extLst>
            </p:cNvPr>
            <p:cNvCxnSpPr>
              <a:cxnSpLocks/>
            </p:cNvCxnSpPr>
            <p:nvPr/>
          </p:nvCxnSpPr>
          <p:spPr bwMode="auto">
            <a:xfrm flipV="1">
              <a:off x="5633059" y="4934809"/>
              <a:ext cx="906957" cy="8984"/>
            </a:xfrm>
            <a:prstGeom prst="line">
              <a:avLst/>
            </a:prstGeom>
            <a:solidFill>
              <a:schemeClr val="accent1"/>
            </a:solidFill>
            <a:ln w="31750" cap="flat" cmpd="sng" algn="ctr">
              <a:solidFill>
                <a:schemeClr val="tx1"/>
              </a:solidFill>
              <a:prstDash val="solid"/>
              <a:round/>
              <a:headEnd type="none" w="med" len="med"/>
              <a:tailEnd type="none" w="med" len="med"/>
            </a:ln>
            <a:effectLst/>
          </p:spPr>
        </p:cxnSp>
        <p:sp>
          <p:nvSpPr>
            <p:cNvPr id="44" name="テキスト ボックス 43">
              <a:extLst>
                <a:ext uri="{FF2B5EF4-FFF2-40B4-BE49-F238E27FC236}">
                  <a16:creationId xmlns:a16="http://schemas.microsoft.com/office/drawing/2014/main" id="{BE668F57-EF45-0A75-C0A8-19A86DA8C95B}"/>
                </a:ext>
              </a:extLst>
            </p:cNvPr>
            <p:cNvSpPr txBox="1"/>
            <p:nvPr/>
          </p:nvSpPr>
          <p:spPr>
            <a:xfrm>
              <a:off x="5543769" y="4952201"/>
              <a:ext cx="1138742" cy="276999"/>
            </a:xfrm>
            <a:prstGeom prst="rect">
              <a:avLst/>
            </a:prstGeom>
            <a:noFill/>
          </p:spPr>
          <p:txBody>
            <a:bodyPr wrap="square" rtlCol="0">
              <a:spAutoFit/>
            </a:bodyPr>
            <a:lstStyle/>
            <a:p>
              <a:r>
                <a:rPr kumimoji="1" lang="en-US" altLang="ja-JP" dirty="0">
                  <a:latin typeface="+mj-ea"/>
                  <a:ea typeface="+mj-ea"/>
                </a:rPr>
                <a:t>thermal noise</a:t>
              </a:r>
              <a:endParaRPr kumimoji="1" lang="ja-JP" altLang="en-US" dirty="0">
                <a:latin typeface="+mj-ea"/>
                <a:ea typeface="+mj-ea"/>
              </a:endParaRPr>
            </a:p>
          </p:txBody>
        </p:sp>
        <p:sp>
          <p:nvSpPr>
            <p:cNvPr id="45" name="テキスト ボックス 44">
              <a:extLst>
                <a:ext uri="{FF2B5EF4-FFF2-40B4-BE49-F238E27FC236}">
                  <a16:creationId xmlns:a16="http://schemas.microsoft.com/office/drawing/2014/main" id="{632D0FA8-8B94-D620-CEBA-BFDCD3208CD1}"/>
                </a:ext>
              </a:extLst>
            </p:cNvPr>
            <p:cNvSpPr txBox="1"/>
            <p:nvPr/>
          </p:nvSpPr>
          <p:spPr>
            <a:xfrm>
              <a:off x="6566635" y="4785344"/>
              <a:ext cx="907621" cy="307777"/>
            </a:xfrm>
            <a:prstGeom prst="rect">
              <a:avLst/>
            </a:prstGeom>
            <a:noFill/>
          </p:spPr>
          <p:txBody>
            <a:bodyPr wrap="none" rtlCol="0">
              <a:spAutoFit/>
            </a:bodyPr>
            <a:lstStyle/>
            <a:p>
              <a:r>
                <a:rPr lang="en-US" altLang="ja-JP" sz="1400" dirty="0">
                  <a:latin typeface="+mj-ea"/>
                  <a:ea typeface="+mj-ea"/>
                </a:rPr>
                <a:t>-80.8dBm</a:t>
              </a:r>
              <a:endParaRPr lang="ja-JP" altLang="en-US" sz="1400" dirty="0">
                <a:latin typeface="+mj-ea"/>
                <a:ea typeface="+mj-ea"/>
              </a:endParaRPr>
            </a:p>
          </p:txBody>
        </p:sp>
        <p:sp>
          <p:nvSpPr>
            <p:cNvPr id="46" name="テキスト ボックス 45">
              <a:extLst>
                <a:ext uri="{FF2B5EF4-FFF2-40B4-BE49-F238E27FC236}">
                  <a16:creationId xmlns:a16="http://schemas.microsoft.com/office/drawing/2014/main" id="{E8BFD221-DE00-3207-7D9F-3B3E37CE236E}"/>
                </a:ext>
              </a:extLst>
            </p:cNvPr>
            <p:cNvSpPr txBox="1"/>
            <p:nvPr/>
          </p:nvSpPr>
          <p:spPr>
            <a:xfrm>
              <a:off x="6635001" y="4168314"/>
              <a:ext cx="869149" cy="307777"/>
            </a:xfrm>
            <a:prstGeom prst="rect">
              <a:avLst/>
            </a:prstGeom>
            <a:noFill/>
          </p:spPr>
          <p:txBody>
            <a:bodyPr wrap="none" rtlCol="0">
              <a:spAutoFit/>
            </a:bodyPr>
            <a:lstStyle/>
            <a:p>
              <a:r>
                <a:rPr lang="en-US" altLang="ja-JP" sz="1400" b="1" dirty="0">
                  <a:latin typeface="+mj-ea"/>
                  <a:ea typeface="+mj-ea"/>
                </a:rPr>
                <a:t>Rx Level</a:t>
              </a:r>
              <a:endParaRPr kumimoji="1" lang="ja-JP" altLang="en-US" sz="1400" b="1" dirty="0">
                <a:latin typeface="+mj-ea"/>
                <a:ea typeface="+mj-ea"/>
              </a:endParaRPr>
            </a:p>
          </p:txBody>
        </p:sp>
        <p:sp>
          <p:nvSpPr>
            <p:cNvPr id="47" name="テキスト ボックス 46">
              <a:extLst>
                <a:ext uri="{FF2B5EF4-FFF2-40B4-BE49-F238E27FC236}">
                  <a16:creationId xmlns:a16="http://schemas.microsoft.com/office/drawing/2014/main" id="{AEEE0012-CB02-CF34-20B9-507D1B599655}"/>
                </a:ext>
              </a:extLst>
            </p:cNvPr>
            <p:cNvSpPr txBox="1"/>
            <p:nvPr/>
          </p:nvSpPr>
          <p:spPr>
            <a:xfrm>
              <a:off x="5449644" y="4252875"/>
              <a:ext cx="1210588" cy="307777"/>
            </a:xfrm>
            <a:prstGeom prst="rect">
              <a:avLst/>
            </a:prstGeom>
            <a:noFill/>
          </p:spPr>
          <p:txBody>
            <a:bodyPr wrap="none" rtlCol="0">
              <a:spAutoFit/>
            </a:bodyPr>
            <a:lstStyle/>
            <a:p>
              <a:r>
                <a:rPr lang="en-US" altLang="ja-JP" sz="1400" b="1" dirty="0">
                  <a:latin typeface="+mj-ea"/>
                  <a:ea typeface="+mj-ea"/>
                </a:rPr>
                <a:t>CNR=23.8dB</a:t>
              </a:r>
            </a:p>
          </p:txBody>
        </p:sp>
        <p:sp>
          <p:nvSpPr>
            <p:cNvPr id="48" name="テキスト ボックス 47">
              <a:extLst>
                <a:ext uri="{FF2B5EF4-FFF2-40B4-BE49-F238E27FC236}">
                  <a16:creationId xmlns:a16="http://schemas.microsoft.com/office/drawing/2014/main" id="{7D9DA271-1094-CA1B-925C-276AE58EBD4B}"/>
                </a:ext>
              </a:extLst>
            </p:cNvPr>
            <p:cNvSpPr txBox="1"/>
            <p:nvPr/>
          </p:nvSpPr>
          <p:spPr>
            <a:xfrm>
              <a:off x="6166273" y="3776984"/>
              <a:ext cx="184731" cy="261610"/>
            </a:xfrm>
            <a:prstGeom prst="rect">
              <a:avLst/>
            </a:prstGeom>
            <a:noFill/>
            <a:ln>
              <a:noFill/>
            </a:ln>
          </p:spPr>
          <p:txBody>
            <a:bodyPr wrap="none" rtlCol="0">
              <a:spAutoFit/>
            </a:bodyPr>
            <a:lstStyle/>
            <a:p>
              <a:endParaRPr kumimoji="1" lang="en-US" altLang="ja-JP" sz="1100" dirty="0">
                <a:latin typeface="+mj-ea"/>
                <a:ea typeface="+mj-ea"/>
              </a:endParaRPr>
            </a:p>
          </p:txBody>
        </p:sp>
        <p:sp>
          <p:nvSpPr>
            <p:cNvPr id="49" name="テキスト ボックス 48">
              <a:extLst>
                <a:ext uri="{FF2B5EF4-FFF2-40B4-BE49-F238E27FC236}">
                  <a16:creationId xmlns:a16="http://schemas.microsoft.com/office/drawing/2014/main" id="{16AE09FF-D126-8416-EAA4-04F15E8FD177}"/>
                </a:ext>
              </a:extLst>
            </p:cNvPr>
            <p:cNvSpPr txBox="1"/>
            <p:nvPr/>
          </p:nvSpPr>
          <p:spPr>
            <a:xfrm>
              <a:off x="5369139" y="3791690"/>
              <a:ext cx="1497526" cy="276999"/>
            </a:xfrm>
            <a:prstGeom prst="rect">
              <a:avLst/>
            </a:prstGeom>
            <a:noFill/>
          </p:spPr>
          <p:txBody>
            <a:bodyPr wrap="none" rtlCol="0">
              <a:spAutoFit/>
            </a:bodyPr>
            <a:lstStyle/>
            <a:p>
              <a:r>
                <a:rPr kumimoji="1" lang="en-US" altLang="ja-JP" dirty="0">
                  <a:latin typeface="+mj-ea"/>
                  <a:ea typeface="+mj-ea"/>
                </a:rPr>
                <a:t>Bandwidth  </a:t>
              </a:r>
              <a:r>
                <a:rPr kumimoji="1" lang="en-US" altLang="ja-JP" sz="1200" dirty="0">
                  <a:latin typeface="+mj-ea"/>
                  <a:ea typeface="+mj-ea"/>
                </a:rPr>
                <a:t>2.16GHz</a:t>
              </a:r>
            </a:p>
          </p:txBody>
        </p:sp>
        <p:cxnSp>
          <p:nvCxnSpPr>
            <p:cNvPr id="39" name="直線矢印コネクタ 38">
              <a:extLst>
                <a:ext uri="{FF2B5EF4-FFF2-40B4-BE49-F238E27FC236}">
                  <a16:creationId xmlns:a16="http://schemas.microsoft.com/office/drawing/2014/main" id="{8C59BE18-CDE3-6A97-29F3-7AA257C7A75E}"/>
                </a:ext>
              </a:extLst>
            </p:cNvPr>
            <p:cNvCxnSpPr>
              <a:cxnSpLocks/>
            </p:cNvCxnSpPr>
            <p:nvPr/>
          </p:nvCxnSpPr>
          <p:spPr>
            <a:xfrm>
              <a:off x="2805052" y="5917171"/>
              <a:ext cx="201435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7E0591C4-4550-3B2A-E810-D6F38F9838DC}"/>
                </a:ext>
              </a:extLst>
            </p:cNvPr>
            <p:cNvSpPr txBox="1"/>
            <p:nvPr/>
          </p:nvSpPr>
          <p:spPr>
            <a:xfrm>
              <a:off x="2112140" y="5673829"/>
              <a:ext cx="1122913" cy="430887"/>
            </a:xfrm>
            <a:prstGeom prst="rect">
              <a:avLst/>
            </a:prstGeom>
            <a:noFill/>
          </p:spPr>
          <p:txBody>
            <a:bodyPr wrap="square" rtlCol="0">
              <a:spAutoFit/>
            </a:bodyPr>
            <a:lstStyle/>
            <a:p>
              <a:r>
                <a:rPr lang="en-US" altLang="ja-JP" sz="1100" b="1" dirty="0">
                  <a:latin typeface="+mn-lt"/>
                </a:rPr>
                <a:t>Access</a:t>
              </a:r>
            </a:p>
            <a:p>
              <a:r>
                <a:rPr lang="en-US" altLang="ja-JP" sz="1100" b="1" dirty="0">
                  <a:latin typeface="+mn-lt"/>
                </a:rPr>
                <a:t>Point</a:t>
              </a:r>
              <a:endParaRPr lang="ja-JP" altLang="en-US" sz="1100" b="1" dirty="0">
                <a:latin typeface="+mn-lt"/>
              </a:endParaRPr>
            </a:p>
          </p:txBody>
        </p:sp>
        <p:sp>
          <p:nvSpPr>
            <p:cNvPr id="15" name="テキスト ボックス 14">
              <a:extLst>
                <a:ext uri="{FF2B5EF4-FFF2-40B4-BE49-F238E27FC236}">
                  <a16:creationId xmlns:a16="http://schemas.microsoft.com/office/drawing/2014/main" id="{C8076544-F3B0-C2FA-0634-CAA45D1D9E1B}"/>
                </a:ext>
              </a:extLst>
            </p:cNvPr>
            <p:cNvSpPr txBox="1"/>
            <p:nvPr/>
          </p:nvSpPr>
          <p:spPr>
            <a:xfrm>
              <a:off x="4742369" y="5765885"/>
              <a:ext cx="851798" cy="261610"/>
            </a:xfrm>
            <a:prstGeom prst="rect">
              <a:avLst/>
            </a:prstGeom>
            <a:noFill/>
          </p:spPr>
          <p:txBody>
            <a:bodyPr wrap="square" rtlCol="0">
              <a:spAutoFit/>
            </a:bodyPr>
            <a:lstStyle/>
            <a:p>
              <a:r>
                <a:rPr lang="en-US" altLang="ja-JP" sz="1100" b="1" dirty="0">
                  <a:latin typeface="+mn-lt"/>
                </a:rPr>
                <a:t>Terminal</a:t>
              </a:r>
              <a:endParaRPr lang="ja-JP" altLang="en-US" sz="1100" b="1" dirty="0">
                <a:latin typeface="+mn-lt"/>
              </a:endParaRPr>
            </a:p>
          </p:txBody>
        </p:sp>
        <p:sp>
          <p:nvSpPr>
            <p:cNvPr id="12" name="矢印: 右 11">
              <a:extLst>
                <a:ext uri="{FF2B5EF4-FFF2-40B4-BE49-F238E27FC236}">
                  <a16:creationId xmlns:a16="http://schemas.microsoft.com/office/drawing/2014/main" id="{13D165E8-1BFD-4B00-1C8C-C94CEF47A434}"/>
                </a:ext>
              </a:extLst>
            </p:cNvPr>
            <p:cNvSpPr/>
            <p:nvPr/>
          </p:nvSpPr>
          <p:spPr>
            <a:xfrm rot="16200000">
              <a:off x="5984976" y="4599396"/>
              <a:ext cx="378537" cy="256253"/>
            </a:xfrm>
            <a:prstGeom prst="right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61" name="テキスト ボックス 60">
              <a:extLst>
                <a:ext uri="{FF2B5EF4-FFF2-40B4-BE49-F238E27FC236}">
                  <a16:creationId xmlns:a16="http://schemas.microsoft.com/office/drawing/2014/main" id="{9972F2B9-D1D4-8B8D-048D-8170F91AC690}"/>
                </a:ext>
              </a:extLst>
            </p:cNvPr>
            <p:cNvSpPr txBox="1"/>
            <p:nvPr/>
          </p:nvSpPr>
          <p:spPr>
            <a:xfrm>
              <a:off x="5366631" y="3396756"/>
              <a:ext cx="2315057" cy="461665"/>
            </a:xfrm>
            <a:prstGeom prst="rect">
              <a:avLst/>
            </a:prstGeom>
            <a:noFill/>
          </p:spPr>
          <p:txBody>
            <a:bodyPr wrap="none" rtlCol="0">
              <a:spAutoFit/>
            </a:bodyPr>
            <a:lstStyle/>
            <a:p>
              <a:r>
                <a:rPr lang="en-US" altLang="ja-JP" dirty="0">
                  <a:latin typeface="+mj-ea"/>
                  <a:ea typeface="+mj-ea"/>
                </a:rPr>
                <a:t>Throughput 20Gbps</a:t>
              </a:r>
            </a:p>
            <a:p>
              <a:r>
                <a:rPr lang="en-US" altLang="ja-JP" dirty="0">
                  <a:latin typeface="+mj-ea"/>
                  <a:ea typeface="+mj-ea"/>
                </a:rPr>
                <a:t>CP-OFDM w/ 64-QAM subcarrier</a:t>
              </a:r>
            </a:p>
          </p:txBody>
        </p:sp>
        <p:sp>
          <p:nvSpPr>
            <p:cNvPr id="2" name="テキスト ボックス 1">
              <a:extLst>
                <a:ext uri="{FF2B5EF4-FFF2-40B4-BE49-F238E27FC236}">
                  <a16:creationId xmlns:a16="http://schemas.microsoft.com/office/drawing/2014/main" id="{EE648A01-2D96-F611-A276-862C3A0FAD12}"/>
                </a:ext>
              </a:extLst>
            </p:cNvPr>
            <p:cNvSpPr txBox="1"/>
            <p:nvPr/>
          </p:nvSpPr>
          <p:spPr>
            <a:xfrm>
              <a:off x="1115616" y="3604347"/>
              <a:ext cx="561372" cy="276999"/>
            </a:xfrm>
            <a:prstGeom prst="rect">
              <a:avLst/>
            </a:prstGeom>
            <a:noFill/>
          </p:spPr>
          <p:txBody>
            <a:bodyPr wrap="none" rtlCol="0">
              <a:spAutoFit/>
            </a:bodyPr>
            <a:lstStyle/>
            <a:p>
              <a:r>
                <a:rPr kumimoji="1" lang="en-US" altLang="ja-JP" dirty="0"/>
                <a:t>0dBm</a:t>
              </a:r>
              <a:endParaRPr kumimoji="1" lang="ja-JP" altLang="en-US" dirty="0"/>
            </a:p>
          </p:txBody>
        </p:sp>
      </p:grpSp>
    </p:spTree>
    <p:extLst>
      <p:ext uri="{BB962C8B-B14F-4D97-AF65-F5344CB8AC3E}">
        <p14:creationId xmlns:p14="http://schemas.microsoft.com/office/powerpoint/2010/main" val="1150825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9" name="グループ化 4108">
            <a:extLst>
              <a:ext uri="{FF2B5EF4-FFF2-40B4-BE49-F238E27FC236}">
                <a16:creationId xmlns:a16="http://schemas.microsoft.com/office/drawing/2014/main" id="{2E15F1C2-2265-35EB-F428-F6DC44A42056}"/>
              </a:ext>
            </a:extLst>
          </p:cNvPr>
          <p:cNvGrpSpPr/>
          <p:nvPr/>
        </p:nvGrpSpPr>
        <p:grpSpPr>
          <a:xfrm>
            <a:off x="5473184" y="3039477"/>
            <a:ext cx="3213286" cy="3188954"/>
            <a:chOff x="5452659" y="2656677"/>
            <a:chExt cx="3213286" cy="3188954"/>
          </a:xfrm>
        </p:grpSpPr>
        <p:pic>
          <p:nvPicPr>
            <p:cNvPr id="4106" name="図 4105">
              <a:extLst>
                <a:ext uri="{FF2B5EF4-FFF2-40B4-BE49-F238E27FC236}">
                  <a16:creationId xmlns:a16="http://schemas.microsoft.com/office/drawing/2014/main" id="{98EC4C15-AB01-2418-8403-72D4EE117E3C}"/>
                </a:ext>
              </a:extLst>
            </p:cNvPr>
            <p:cNvPicPr>
              <a:picLocks noChangeAspect="1"/>
            </p:cNvPicPr>
            <p:nvPr/>
          </p:nvPicPr>
          <p:blipFill>
            <a:blip r:embed="rId3"/>
            <a:stretch>
              <a:fillRect/>
            </a:stretch>
          </p:blipFill>
          <p:spPr>
            <a:xfrm>
              <a:off x="5714854" y="2656677"/>
              <a:ext cx="2458132" cy="2906059"/>
            </a:xfrm>
            <a:prstGeom prst="rect">
              <a:avLst/>
            </a:prstGeom>
          </p:spPr>
        </p:pic>
        <p:sp>
          <p:nvSpPr>
            <p:cNvPr id="17" name="テキスト ボックス 16">
              <a:extLst>
                <a:ext uri="{FF2B5EF4-FFF2-40B4-BE49-F238E27FC236}">
                  <a16:creationId xmlns:a16="http://schemas.microsoft.com/office/drawing/2014/main" id="{4006F0DF-F3B0-03D7-4555-369239A37DB2}"/>
                </a:ext>
              </a:extLst>
            </p:cNvPr>
            <p:cNvSpPr txBox="1"/>
            <p:nvPr/>
          </p:nvSpPr>
          <p:spPr>
            <a:xfrm>
              <a:off x="6300422" y="5537854"/>
              <a:ext cx="1872564" cy="307777"/>
            </a:xfrm>
            <a:prstGeom prst="rect">
              <a:avLst/>
            </a:prstGeom>
            <a:noFill/>
          </p:spPr>
          <p:txBody>
            <a:bodyPr wrap="none" rtlCol="0">
              <a:spAutoFit/>
            </a:bodyPr>
            <a:lstStyle/>
            <a:p>
              <a:r>
                <a:rPr kumimoji="1" lang="en-US" altLang="ja-JP" sz="1400" b="1" dirty="0">
                  <a:latin typeface="+mn-lt"/>
                </a:rPr>
                <a:t>Time of arrival (sec)</a:t>
              </a:r>
              <a:endParaRPr kumimoji="1" lang="ja-JP" altLang="en-US" sz="1400" b="1" dirty="0">
                <a:latin typeface="+mn-lt"/>
              </a:endParaRPr>
            </a:p>
          </p:txBody>
        </p:sp>
        <p:sp>
          <p:nvSpPr>
            <p:cNvPr id="66" name="テキスト ボックス 65">
              <a:extLst>
                <a:ext uri="{FF2B5EF4-FFF2-40B4-BE49-F238E27FC236}">
                  <a16:creationId xmlns:a16="http://schemas.microsoft.com/office/drawing/2014/main" id="{CBF4A262-7CD0-6970-153F-35769D1B7674}"/>
                </a:ext>
              </a:extLst>
            </p:cNvPr>
            <p:cNvSpPr txBox="1"/>
            <p:nvPr/>
          </p:nvSpPr>
          <p:spPr>
            <a:xfrm>
              <a:off x="7533294" y="4554691"/>
              <a:ext cx="472741" cy="246222"/>
            </a:xfrm>
            <a:prstGeom prst="rect">
              <a:avLst/>
            </a:prstGeom>
            <a:noFill/>
          </p:spPr>
          <p:txBody>
            <a:bodyPr wrap="square" rtlCol="0">
              <a:spAutoFit/>
            </a:bodyPr>
            <a:lstStyle/>
            <a:p>
              <a:r>
                <a:rPr kumimoji="1" lang="en-US" altLang="ja-JP" sz="1000" b="1" dirty="0">
                  <a:latin typeface="+mn-lt"/>
                </a:rPr>
                <a:t>Rx3</a:t>
              </a:r>
              <a:endParaRPr kumimoji="1" lang="ja-JP" altLang="en-US" sz="1000" b="1" dirty="0">
                <a:latin typeface="+mn-lt"/>
              </a:endParaRPr>
            </a:p>
          </p:txBody>
        </p:sp>
        <p:sp>
          <p:nvSpPr>
            <p:cNvPr id="67" name="テキスト ボックス 66">
              <a:extLst>
                <a:ext uri="{FF2B5EF4-FFF2-40B4-BE49-F238E27FC236}">
                  <a16:creationId xmlns:a16="http://schemas.microsoft.com/office/drawing/2014/main" id="{3D0D0E91-E7EC-2A44-D361-6DB05688CF6C}"/>
                </a:ext>
              </a:extLst>
            </p:cNvPr>
            <p:cNvSpPr txBox="1"/>
            <p:nvPr/>
          </p:nvSpPr>
          <p:spPr>
            <a:xfrm>
              <a:off x="7165409" y="4338655"/>
              <a:ext cx="491343" cy="246221"/>
            </a:xfrm>
            <a:prstGeom prst="rect">
              <a:avLst/>
            </a:prstGeom>
            <a:noFill/>
          </p:spPr>
          <p:txBody>
            <a:bodyPr wrap="square" rtlCol="0">
              <a:spAutoFit/>
            </a:bodyPr>
            <a:lstStyle/>
            <a:p>
              <a:r>
                <a:rPr kumimoji="1" lang="en-US" altLang="ja-JP" sz="1000" b="1" dirty="0">
                  <a:latin typeface="+mn-lt"/>
                </a:rPr>
                <a:t>Rx2</a:t>
              </a:r>
              <a:endParaRPr kumimoji="1" lang="ja-JP" altLang="en-US" sz="1000" b="1" dirty="0">
                <a:latin typeface="+mn-lt"/>
              </a:endParaRPr>
            </a:p>
          </p:txBody>
        </p:sp>
        <p:sp>
          <p:nvSpPr>
            <p:cNvPr id="68" name="テキスト ボックス 67">
              <a:extLst>
                <a:ext uri="{FF2B5EF4-FFF2-40B4-BE49-F238E27FC236}">
                  <a16:creationId xmlns:a16="http://schemas.microsoft.com/office/drawing/2014/main" id="{B24ED434-036E-C6E3-393E-52AD8D37F809}"/>
                </a:ext>
              </a:extLst>
            </p:cNvPr>
            <p:cNvSpPr txBox="1"/>
            <p:nvPr/>
          </p:nvSpPr>
          <p:spPr>
            <a:xfrm>
              <a:off x="6843102" y="4197695"/>
              <a:ext cx="449456" cy="246215"/>
            </a:xfrm>
            <a:prstGeom prst="rect">
              <a:avLst/>
            </a:prstGeom>
            <a:noFill/>
          </p:spPr>
          <p:txBody>
            <a:bodyPr wrap="square" rtlCol="0">
              <a:spAutoFit/>
            </a:bodyPr>
            <a:lstStyle/>
            <a:p>
              <a:r>
                <a:rPr kumimoji="1" lang="en-US" altLang="ja-JP" sz="1000" b="1" dirty="0">
                  <a:latin typeface="+mn-lt"/>
                </a:rPr>
                <a:t>Rx1</a:t>
              </a:r>
              <a:endParaRPr kumimoji="1" lang="ja-JP" altLang="en-US" sz="1000" b="1" dirty="0">
                <a:latin typeface="+mn-lt"/>
              </a:endParaRPr>
            </a:p>
          </p:txBody>
        </p:sp>
        <p:sp>
          <p:nvSpPr>
            <p:cNvPr id="77" name="テキスト ボックス 76">
              <a:extLst>
                <a:ext uri="{FF2B5EF4-FFF2-40B4-BE49-F238E27FC236}">
                  <a16:creationId xmlns:a16="http://schemas.microsoft.com/office/drawing/2014/main" id="{68F1D920-7225-5FBC-ED96-0B3E47173F89}"/>
                </a:ext>
              </a:extLst>
            </p:cNvPr>
            <p:cNvSpPr txBox="1"/>
            <p:nvPr/>
          </p:nvSpPr>
          <p:spPr>
            <a:xfrm>
              <a:off x="8193204" y="4041698"/>
              <a:ext cx="472741" cy="246222"/>
            </a:xfrm>
            <a:prstGeom prst="rect">
              <a:avLst/>
            </a:prstGeom>
            <a:noFill/>
          </p:spPr>
          <p:txBody>
            <a:bodyPr wrap="square" rtlCol="0">
              <a:spAutoFit/>
            </a:bodyPr>
            <a:lstStyle/>
            <a:p>
              <a:endParaRPr kumimoji="1" lang="ja-JP" altLang="en-US" sz="1000" b="1" dirty="0">
                <a:latin typeface="+mn-lt"/>
              </a:endParaRPr>
            </a:p>
          </p:txBody>
        </p:sp>
        <p:cxnSp>
          <p:nvCxnSpPr>
            <p:cNvPr id="4101" name="直線コネクタ 4100">
              <a:extLst>
                <a:ext uri="{FF2B5EF4-FFF2-40B4-BE49-F238E27FC236}">
                  <a16:creationId xmlns:a16="http://schemas.microsoft.com/office/drawing/2014/main" id="{D9A11BAF-1E55-764A-9D08-F213DFAA3ED6}"/>
                </a:ext>
              </a:extLst>
            </p:cNvPr>
            <p:cNvCxnSpPr/>
            <p:nvPr/>
          </p:nvCxnSpPr>
          <p:spPr bwMode="auto">
            <a:xfrm>
              <a:off x="6826093" y="3393906"/>
              <a:ext cx="1260000"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コネクタ 72">
              <a:extLst>
                <a:ext uri="{FF2B5EF4-FFF2-40B4-BE49-F238E27FC236}">
                  <a16:creationId xmlns:a16="http://schemas.microsoft.com/office/drawing/2014/main" id="{975A3B10-0CD6-A6C3-A449-6BDF4B40E915}"/>
                </a:ext>
              </a:extLst>
            </p:cNvPr>
            <p:cNvCxnSpPr/>
            <p:nvPr/>
          </p:nvCxnSpPr>
          <p:spPr bwMode="auto">
            <a:xfrm>
              <a:off x="7718145" y="4715484"/>
              <a:ext cx="360000"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4" name="直線矢印コネクタ 4103">
              <a:extLst>
                <a:ext uri="{FF2B5EF4-FFF2-40B4-BE49-F238E27FC236}">
                  <a16:creationId xmlns:a16="http://schemas.microsoft.com/office/drawing/2014/main" id="{70FFE6DA-D2CB-C97C-275A-11BF20E4BDFC}"/>
                </a:ext>
              </a:extLst>
            </p:cNvPr>
            <p:cNvCxnSpPr/>
            <p:nvPr/>
          </p:nvCxnSpPr>
          <p:spPr bwMode="auto">
            <a:xfrm>
              <a:off x="8008926" y="3404476"/>
              <a:ext cx="0" cy="1296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コネクタ 81">
              <a:extLst>
                <a:ext uri="{FF2B5EF4-FFF2-40B4-BE49-F238E27FC236}">
                  <a16:creationId xmlns:a16="http://schemas.microsoft.com/office/drawing/2014/main" id="{7A841F49-C330-46CE-6848-44681B402EA4}"/>
                </a:ext>
              </a:extLst>
            </p:cNvPr>
            <p:cNvCxnSpPr/>
            <p:nvPr/>
          </p:nvCxnSpPr>
          <p:spPr bwMode="auto">
            <a:xfrm flipH="1">
              <a:off x="8172986" y="2725165"/>
              <a:ext cx="0" cy="25560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テキスト ボックス 84">
              <a:extLst>
                <a:ext uri="{FF2B5EF4-FFF2-40B4-BE49-F238E27FC236}">
                  <a16:creationId xmlns:a16="http://schemas.microsoft.com/office/drawing/2014/main" id="{1FB5A881-8663-1643-8C41-3391F084FF73}"/>
                </a:ext>
              </a:extLst>
            </p:cNvPr>
            <p:cNvSpPr txBox="1"/>
            <p:nvPr/>
          </p:nvSpPr>
          <p:spPr>
            <a:xfrm rot="16200000">
              <a:off x="4961179" y="3753491"/>
              <a:ext cx="1290738" cy="307777"/>
            </a:xfrm>
            <a:prstGeom prst="rect">
              <a:avLst/>
            </a:prstGeom>
            <a:noFill/>
          </p:spPr>
          <p:txBody>
            <a:bodyPr wrap="none" rtlCol="0">
              <a:spAutoFit/>
            </a:bodyPr>
            <a:lstStyle/>
            <a:p>
              <a:r>
                <a:rPr kumimoji="1" lang="en-US" altLang="ja-JP" sz="1400" b="1" dirty="0">
                  <a:latin typeface="+mn-lt"/>
                </a:rPr>
                <a:t>Power (dBm)</a:t>
              </a:r>
              <a:endParaRPr kumimoji="1" lang="ja-JP" altLang="en-US" sz="1400" b="1" dirty="0">
                <a:latin typeface="+mn-lt"/>
              </a:endParaRPr>
            </a:p>
          </p:txBody>
        </p:sp>
        <p:sp>
          <p:nvSpPr>
            <p:cNvPr id="86" name="テキスト ボックス 85">
              <a:extLst>
                <a:ext uri="{FF2B5EF4-FFF2-40B4-BE49-F238E27FC236}">
                  <a16:creationId xmlns:a16="http://schemas.microsoft.com/office/drawing/2014/main" id="{1AD1C8BF-BDB0-5C28-87A7-B41E88C72AB4}"/>
                </a:ext>
              </a:extLst>
            </p:cNvPr>
            <p:cNvSpPr txBox="1"/>
            <p:nvPr/>
          </p:nvSpPr>
          <p:spPr>
            <a:xfrm>
              <a:off x="6061715" y="3528587"/>
              <a:ext cx="824606" cy="400110"/>
            </a:xfrm>
            <a:prstGeom prst="rect">
              <a:avLst/>
            </a:prstGeom>
            <a:noFill/>
          </p:spPr>
          <p:txBody>
            <a:bodyPr wrap="square" rtlCol="0">
              <a:spAutoFit/>
            </a:bodyPr>
            <a:lstStyle/>
            <a:p>
              <a:r>
                <a:rPr kumimoji="1" lang="en-US" altLang="ja-JP" sz="1000" b="1" dirty="0">
                  <a:latin typeface="+mn-lt"/>
                </a:rPr>
                <a:t>Response</a:t>
              </a:r>
            </a:p>
            <a:p>
              <a:r>
                <a:rPr kumimoji="1" lang="en-US" altLang="ja-JP" sz="1000" b="1" dirty="0">
                  <a:latin typeface="+mn-lt"/>
                </a:rPr>
                <a:t>time</a:t>
              </a:r>
              <a:endParaRPr kumimoji="1" lang="ja-JP" altLang="en-US" sz="1000" b="1" dirty="0">
                <a:latin typeface="+mn-lt"/>
              </a:endParaRPr>
            </a:p>
          </p:txBody>
        </p:sp>
        <p:sp>
          <p:nvSpPr>
            <p:cNvPr id="79" name="テキスト ボックス 78">
              <a:extLst>
                <a:ext uri="{FF2B5EF4-FFF2-40B4-BE49-F238E27FC236}">
                  <a16:creationId xmlns:a16="http://schemas.microsoft.com/office/drawing/2014/main" id="{3E1AC6FF-84A3-B1D0-A9C7-BB53A6E163F3}"/>
                </a:ext>
              </a:extLst>
            </p:cNvPr>
            <p:cNvSpPr txBox="1"/>
            <p:nvPr/>
          </p:nvSpPr>
          <p:spPr>
            <a:xfrm>
              <a:off x="7944620" y="3993108"/>
              <a:ext cx="571680" cy="400110"/>
            </a:xfrm>
            <a:prstGeom prst="rect">
              <a:avLst/>
            </a:prstGeom>
            <a:noFill/>
          </p:spPr>
          <p:txBody>
            <a:bodyPr wrap="square" rtlCol="0">
              <a:spAutoFit/>
            </a:bodyPr>
            <a:lstStyle/>
            <a:p>
              <a:r>
                <a:rPr kumimoji="1" lang="en-US" altLang="ja-JP" sz="1000" b="1" dirty="0">
                  <a:latin typeface="+mn-lt"/>
                </a:rPr>
                <a:t>-91dB</a:t>
              </a:r>
            </a:p>
            <a:p>
              <a:r>
                <a:rPr kumimoji="1" lang="en-US" altLang="ja-JP" sz="1000" b="1" dirty="0">
                  <a:latin typeface="+mn-lt"/>
                </a:rPr>
                <a:t>loss</a:t>
              </a:r>
              <a:endParaRPr kumimoji="1" lang="ja-JP" altLang="en-US" sz="1000" b="1" dirty="0">
                <a:latin typeface="+mn-lt"/>
              </a:endParaRPr>
            </a:p>
          </p:txBody>
        </p:sp>
      </p:grpSp>
      <p:sp>
        <p:nvSpPr>
          <p:cNvPr id="4" name="Date Placeholder 3"/>
          <p:cNvSpPr>
            <a:spLocks noGrp="1"/>
          </p:cNvSpPr>
          <p:nvPr>
            <p:ph type="dt" idx="4294967295"/>
          </p:nvPr>
        </p:nvSpPr>
        <p:spPr>
          <a:xfrm>
            <a:off x="696912" y="39098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10068" y="6483334"/>
            <a:ext cx="3041644" cy="184666"/>
          </a:xfrm>
          <a:prstGeom prst="rect">
            <a:avLst/>
          </a:prstGeom>
        </p:spPr>
        <p:txBody>
          <a:bodyPr/>
          <a:lstStyle/>
          <a:p>
            <a:r>
              <a:rPr lang="da-DK" dirty="0"/>
              <a:t>Tetsuya Kawanishi,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578768" y="721543"/>
            <a:ext cx="8062664"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Feasibility study using simulation</a:t>
            </a:r>
            <a:endParaRPr lang="en-GB" sz="3200" b="1" dirty="0"/>
          </a:p>
        </p:txBody>
      </p:sp>
      <p:sp>
        <p:nvSpPr>
          <p:cNvPr id="16" name="テキスト ボックス 15">
            <a:extLst>
              <a:ext uri="{FF2B5EF4-FFF2-40B4-BE49-F238E27FC236}">
                <a16:creationId xmlns:a16="http://schemas.microsoft.com/office/drawing/2014/main" id="{F2547352-38DE-8201-6434-B87B4258EA30}"/>
              </a:ext>
            </a:extLst>
          </p:cNvPr>
          <p:cNvSpPr txBox="1"/>
          <p:nvPr/>
        </p:nvSpPr>
        <p:spPr>
          <a:xfrm>
            <a:off x="468448" y="1290631"/>
            <a:ext cx="8418020" cy="1508105"/>
          </a:xfrm>
          <a:prstGeom prst="rect">
            <a:avLst/>
          </a:prstGeom>
          <a:noFill/>
        </p:spPr>
        <p:txBody>
          <a:bodyPr wrap="square">
            <a:spAutoFit/>
          </a:bodyPr>
          <a:lstStyle/>
          <a:p>
            <a:pPr marL="93663" indent="-9366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Propagation analysis for the stadium using the ray tracing method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1800" dirty="0">
                <a:ea typeface="+mj-ea"/>
                <a:cs typeface="Times New Roman" panose="02020603050405020304" pitchFamily="18" charset="0"/>
              </a:rPr>
              <a:t>  - Place 5 blocks of 16x10 sheets and a metal roof at 20 m height to simulate the stadium</a:t>
            </a:r>
          </a:p>
          <a:p>
            <a:pPr marL="271463" indent="-271463">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1800" dirty="0">
                <a:ea typeface="+mj-ea"/>
                <a:cs typeface="Times New Roman" panose="02020603050405020304" pitchFamily="18" charset="0"/>
              </a:rPr>
              <a:t>  - </a:t>
            </a:r>
            <a:r>
              <a:rPr lang="en-US" altLang="ja-JP" sz="1800" dirty="0">
                <a:ea typeface="+mj-ea"/>
                <a:cs typeface="Times New Roman" panose="02020603050405020304" pitchFamily="18" charset="0"/>
              </a:rPr>
              <a:t>P</a:t>
            </a:r>
            <a:r>
              <a:rPr lang="en-US" altLang="ja-JP" sz="1800" dirty="0">
                <a:latin typeface="Times New Roman" panose="02020603050405020304" pitchFamily="18" charset="0"/>
                <a:ea typeface="+mj-ea"/>
                <a:cs typeface="Times New Roman" panose="02020603050405020304" pitchFamily="18" charset="0"/>
              </a:rPr>
              <a:t>ath loss is </a:t>
            </a:r>
            <a:r>
              <a:rPr lang="en-US" altLang="ja-JP" sz="1800" dirty="0">
                <a:ea typeface="+mj-ea"/>
                <a:cs typeface="Times New Roman" panose="02020603050405020304" pitchFamily="18" charset="0"/>
              </a:rPr>
              <a:t>estimated as</a:t>
            </a:r>
            <a:r>
              <a:rPr lang="en-US" altLang="ja-JP" sz="1800" dirty="0">
                <a:latin typeface="Times New Roman" panose="02020603050405020304" pitchFamily="18" charset="0"/>
                <a:ea typeface="+mj-ea"/>
                <a:cs typeface="Times New Roman" panose="02020603050405020304" pitchFamily="18" charset="0"/>
              </a:rPr>
              <a:t> 91 dB </a:t>
            </a:r>
            <a:r>
              <a:rPr lang="en-US" altLang="ja-JP" sz="1800" dirty="0">
                <a:ea typeface="+mj-ea"/>
                <a:cs typeface="Times New Roman" panose="02020603050405020304" pitchFamily="18" charset="0"/>
              </a:rPr>
              <a:t>at</a:t>
            </a:r>
            <a:r>
              <a:rPr lang="en-US" altLang="ja-JP" sz="1800" dirty="0">
                <a:latin typeface="Times New Roman" panose="02020603050405020304" pitchFamily="18" charset="0"/>
                <a:ea typeface="+mj-ea"/>
                <a:cs typeface="Times New Roman" panose="02020603050405020304" pitchFamily="18" charset="0"/>
              </a:rPr>
              <a:t> 50 m and 124 dB at 70 m that is close to the value in link budget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1800" dirty="0">
                <a:ea typeface="+mj-ea"/>
                <a:cs typeface="Times New Roman" panose="02020603050405020304" pitchFamily="18" charset="0"/>
              </a:rPr>
              <a:t>  - The impulse response at the 50m receiving point is 188.7 </a:t>
            </a:r>
            <a:r>
              <a:rPr lang="en-US" altLang="ja-JP" sz="1800" dirty="0" err="1">
                <a:ea typeface="+mj-ea"/>
                <a:cs typeface="Times New Roman" panose="02020603050405020304" pitchFamily="18" charset="0"/>
              </a:rPr>
              <a:t>nsec</a:t>
            </a:r>
            <a:r>
              <a:rPr lang="en-US" altLang="ja-JP" sz="1800" dirty="0">
                <a:ea typeface="+mj-ea"/>
                <a:cs typeface="Times New Roman" panose="02020603050405020304" pitchFamily="18" charset="0"/>
              </a:rPr>
              <a:t> </a:t>
            </a:r>
            <a:endParaRPr lang="en-GB" altLang="ja-JP" sz="1800" dirty="0">
              <a:latin typeface="Times New Roman" panose="02020603050405020304" pitchFamily="18" charset="0"/>
              <a:ea typeface="+mj-ea"/>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7DBE50D3-BAE5-4E58-A673-68F667771687}"/>
              </a:ext>
            </a:extLst>
          </p:cNvPr>
          <p:cNvSpPr txBox="1"/>
          <p:nvPr/>
        </p:nvSpPr>
        <p:spPr>
          <a:xfrm>
            <a:off x="1089179" y="5695123"/>
            <a:ext cx="3482821" cy="307777"/>
          </a:xfrm>
          <a:prstGeom prst="rect">
            <a:avLst/>
          </a:prstGeom>
          <a:noFill/>
        </p:spPr>
        <p:txBody>
          <a:bodyPr wrap="square" rtlCol="0">
            <a:spAutoFit/>
          </a:bodyPr>
          <a:lstStyle/>
          <a:p>
            <a:r>
              <a:rPr kumimoji="1" lang="en-US" altLang="ja-JP" sz="1400" b="1" dirty="0">
                <a:latin typeface="+mn-lt"/>
              </a:rPr>
              <a:t>Configuration of simulation (stadium)</a:t>
            </a:r>
            <a:endParaRPr kumimoji="1" lang="ja-JP" altLang="en-US" sz="1400" b="1" dirty="0">
              <a:latin typeface="+mn-lt"/>
            </a:endParaRPr>
          </a:p>
        </p:txBody>
      </p:sp>
      <p:grpSp>
        <p:nvGrpSpPr>
          <p:cNvPr id="4099" name="グループ化 4098">
            <a:extLst>
              <a:ext uri="{FF2B5EF4-FFF2-40B4-BE49-F238E27FC236}">
                <a16:creationId xmlns:a16="http://schemas.microsoft.com/office/drawing/2014/main" id="{E6249600-E725-35C4-CF49-9A80918CCBAD}"/>
              </a:ext>
            </a:extLst>
          </p:cNvPr>
          <p:cNvGrpSpPr/>
          <p:nvPr/>
        </p:nvGrpSpPr>
        <p:grpSpPr>
          <a:xfrm>
            <a:off x="569829" y="3663869"/>
            <a:ext cx="4727268" cy="1794997"/>
            <a:chOff x="394698" y="2621188"/>
            <a:chExt cx="4727268" cy="1794997"/>
          </a:xfrm>
        </p:grpSpPr>
        <p:sp>
          <p:nvSpPr>
            <p:cNvPr id="7" name="直方体 6">
              <a:extLst>
                <a:ext uri="{FF2B5EF4-FFF2-40B4-BE49-F238E27FC236}">
                  <a16:creationId xmlns:a16="http://schemas.microsoft.com/office/drawing/2014/main" id="{CDBC5C6E-6631-49D4-CB90-4F7717F17593}"/>
                </a:ext>
              </a:extLst>
            </p:cNvPr>
            <p:cNvSpPr/>
            <p:nvPr/>
          </p:nvSpPr>
          <p:spPr bwMode="auto">
            <a:xfrm>
              <a:off x="777863" y="3949821"/>
              <a:ext cx="729643" cy="390399"/>
            </a:xfrm>
            <a:prstGeom prst="cube">
              <a:avLst>
                <a:gd name="adj" fmla="val 6005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3" name="直方体 22">
              <a:extLst>
                <a:ext uri="{FF2B5EF4-FFF2-40B4-BE49-F238E27FC236}">
                  <a16:creationId xmlns:a16="http://schemas.microsoft.com/office/drawing/2014/main" id="{D4602C56-2369-185E-4B4C-AA82E83A108A}"/>
                </a:ext>
              </a:extLst>
            </p:cNvPr>
            <p:cNvSpPr/>
            <p:nvPr/>
          </p:nvSpPr>
          <p:spPr bwMode="auto">
            <a:xfrm>
              <a:off x="1394719" y="3961808"/>
              <a:ext cx="729643" cy="390399"/>
            </a:xfrm>
            <a:prstGeom prst="cube">
              <a:avLst>
                <a:gd name="adj" fmla="val 6005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4" name="直方体 23">
              <a:extLst>
                <a:ext uri="{FF2B5EF4-FFF2-40B4-BE49-F238E27FC236}">
                  <a16:creationId xmlns:a16="http://schemas.microsoft.com/office/drawing/2014/main" id="{F0AFC991-3C9E-24C6-C66B-FEBCAC53CF07}"/>
                </a:ext>
              </a:extLst>
            </p:cNvPr>
            <p:cNvSpPr/>
            <p:nvPr/>
          </p:nvSpPr>
          <p:spPr bwMode="auto">
            <a:xfrm>
              <a:off x="2052673" y="3961177"/>
              <a:ext cx="729643" cy="390399"/>
            </a:xfrm>
            <a:prstGeom prst="cube">
              <a:avLst>
                <a:gd name="adj" fmla="val 6005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5" name="直方体 24">
              <a:extLst>
                <a:ext uri="{FF2B5EF4-FFF2-40B4-BE49-F238E27FC236}">
                  <a16:creationId xmlns:a16="http://schemas.microsoft.com/office/drawing/2014/main" id="{4B4BC9EC-516B-5E9D-6638-8F6D921AA3A6}"/>
                </a:ext>
              </a:extLst>
            </p:cNvPr>
            <p:cNvSpPr/>
            <p:nvPr/>
          </p:nvSpPr>
          <p:spPr bwMode="auto">
            <a:xfrm>
              <a:off x="2687394" y="3959916"/>
              <a:ext cx="729643" cy="390399"/>
            </a:xfrm>
            <a:prstGeom prst="cube">
              <a:avLst>
                <a:gd name="adj" fmla="val 6005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6" name="直方体 25">
              <a:extLst>
                <a:ext uri="{FF2B5EF4-FFF2-40B4-BE49-F238E27FC236}">
                  <a16:creationId xmlns:a16="http://schemas.microsoft.com/office/drawing/2014/main" id="{B02C2E01-1230-C444-7A8C-7253932DF17E}"/>
                </a:ext>
              </a:extLst>
            </p:cNvPr>
            <p:cNvSpPr/>
            <p:nvPr/>
          </p:nvSpPr>
          <p:spPr bwMode="auto">
            <a:xfrm>
              <a:off x="3304250" y="3960805"/>
              <a:ext cx="729643" cy="390399"/>
            </a:xfrm>
            <a:prstGeom prst="cube">
              <a:avLst>
                <a:gd name="adj" fmla="val 6005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8" name="直方体 7">
              <a:extLst>
                <a:ext uri="{FF2B5EF4-FFF2-40B4-BE49-F238E27FC236}">
                  <a16:creationId xmlns:a16="http://schemas.microsoft.com/office/drawing/2014/main" id="{9A2FF719-FE2A-74DB-C1DB-C684D7EBF3B7}"/>
                </a:ext>
              </a:extLst>
            </p:cNvPr>
            <p:cNvSpPr/>
            <p:nvPr/>
          </p:nvSpPr>
          <p:spPr bwMode="auto">
            <a:xfrm>
              <a:off x="394698" y="2621188"/>
              <a:ext cx="4405990" cy="388196"/>
            </a:xfrm>
            <a:prstGeom prst="cube">
              <a:avLst>
                <a:gd name="adj" fmla="val 81046"/>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27" name="Picture 4" descr="C:\Documents and Settings\kawanish\Local Settings\Temporary Internet Files\Content.IE5\T6RGF28O\MCj04290070000[1].wmf">
              <a:extLst>
                <a:ext uri="{FF2B5EF4-FFF2-40B4-BE49-F238E27FC236}">
                  <a16:creationId xmlns:a16="http://schemas.microsoft.com/office/drawing/2014/main" id="{3564444E-91BB-661E-A983-F40EFB965A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080" y="3755152"/>
              <a:ext cx="246043" cy="66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テキスト ボックス 28">
              <a:extLst>
                <a:ext uri="{FF2B5EF4-FFF2-40B4-BE49-F238E27FC236}">
                  <a16:creationId xmlns:a16="http://schemas.microsoft.com/office/drawing/2014/main" id="{775E3D8F-C62A-CAB8-8DBA-BC56B3D9161D}"/>
                </a:ext>
              </a:extLst>
            </p:cNvPr>
            <p:cNvSpPr txBox="1"/>
            <p:nvPr/>
          </p:nvSpPr>
          <p:spPr>
            <a:xfrm>
              <a:off x="1657762" y="2658385"/>
              <a:ext cx="1778051" cy="246221"/>
            </a:xfrm>
            <a:prstGeom prst="rect">
              <a:avLst/>
            </a:prstGeom>
            <a:noFill/>
          </p:spPr>
          <p:txBody>
            <a:bodyPr wrap="none" rtlCol="0">
              <a:spAutoFit/>
            </a:bodyPr>
            <a:lstStyle/>
            <a:p>
              <a:r>
                <a:rPr kumimoji="1" lang="en-US" altLang="ja-JP" sz="1000" b="1" dirty="0">
                  <a:latin typeface="+mn-lt"/>
                </a:rPr>
                <a:t>Metal roof (20 m in height)</a:t>
              </a:r>
              <a:endParaRPr kumimoji="1" lang="ja-JP" altLang="en-US" sz="1000" b="1" dirty="0">
                <a:latin typeface="+mn-lt"/>
              </a:endParaRPr>
            </a:p>
          </p:txBody>
        </p:sp>
        <p:sp>
          <p:nvSpPr>
            <p:cNvPr id="30" name="テキスト ボックス 29">
              <a:extLst>
                <a:ext uri="{FF2B5EF4-FFF2-40B4-BE49-F238E27FC236}">
                  <a16:creationId xmlns:a16="http://schemas.microsoft.com/office/drawing/2014/main" id="{6E34E216-7312-F161-90F2-1F7BFBF502C4}"/>
                </a:ext>
              </a:extLst>
            </p:cNvPr>
            <p:cNvSpPr txBox="1"/>
            <p:nvPr/>
          </p:nvSpPr>
          <p:spPr>
            <a:xfrm>
              <a:off x="3399172" y="3914128"/>
              <a:ext cx="500888" cy="353571"/>
            </a:xfrm>
            <a:prstGeom prst="rect">
              <a:avLst/>
            </a:prstGeom>
            <a:noFill/>
          </p:spPr>
          <p:txBody>
            <a:bodyPr wrap="square" rtlCol="0">
              <a:spAutoFit/>
            </a:bodyPr>
            <a:lstStyle/>
            <a:p>
              <a:pPr>
                <a:lnSpc>
                  <a:spcPts val="1100"/>
                </a:lnSpc>
              </a:pPr>
              <a:r>
                <a:rPr kumimoji="1" lang="en-US" altLang="ja-JP" sz="900" b="1" dirty="0">
                  <a:latin typeface="+mn-lt"/>
                </a:rPr>
                <a:t>16x10 seats</a:t>
              </a:r>
              <a:endParaRPr kumimoji="1" lang="ja-JP" altLang="en-US" sz="900" b="1" dirty="0">
                <a:latin typeface="+mn-lt"/>
              </a:endParaRPr>
            </a:p>
          </p:txBody>
        </p:sp>
        <p:sp>
          <p:nvSpPr>
            <p:cNvPr id="31" name="テキスト ボックス 30">
              <a:extLst>
                <a:ext uri="{FF2B5EF4-FFF2-40B4-BE49-F238E27FC236}">
                  <a16:creationId xmlns:a16="http://schemas.microsoft.com/office/drawing/2014/main" id="{2E07B673-6D20-C91E-BA21-3DB94E93D45C}"/>
                </a:ext>
              </a:extLst>
            </p:cNvPr>
            <p:cNvSpPr txBox="1"/>
            <p:nvPr/>
          </p:nvSpPr>
          <p:spPr>
            <a:xfrm>
              <a:off x="890672" y="3895245"/>
              <a:ext cx="500888" cy="353571"/>
            </a:xfrm>
            <a:prstGeom prst="rect">
              <a:avLst/>
            </a:prstGeom>
            <a:noFill/>
          </p:spPr>
          <p:txBody>
            <a:bodyPr wrap="square" rtlCol="0">
              <a:spAutoFit/>
            </a:bodyPr>
            <a:lstStyle/>
            <a:p>
              <a:pPr>
                <a:lnSpc>
                  <a:spcPts val="1100"/>
                </a:lnSpc>
              </a:pPr>
              <a:r>
                <a:rPr kumimoji="1" lang="en-US" altLang="ja-JP" sz="900" b="1" dirty="0">
                  <a:latin typeface="+mn-lt"/>
                </a:rPr>
                <a:t>16x10 seats</a:t>
              </a:r>
              <a:endParaRPr kumimoji="1" lang="ja-JP" altLang="en-US" sz="900" b="1" dirty="0">
                <a:latin typeface="+mn-lt"/>
              </a:endParaRPr>
            </a:p>
          </p:txBody>
        </p:sp>
        <p:sp>
          <p:nvSpPr>
            <p:cNvPr id="32" name="テキスト ボックス 31">
              <a:extLst>
                <a:ext uri="{FF2B5EF4-FFF2-40B4-BE49-F238E27FC236}">
                  <a16:creationId xmlns:a16="http://schemas.microsoft.com/office/drawing/2014/main" id="{A736CA3F-8C93-CE52-B1DE-C620EAA83698}"/>
                </a:ext>
              </a:extLst>
            </p:cNvPr>
            <p:cNvSpPr txBox="1"/>
            <p:nvPr/>
          </p:nvSpPr>
          <p:spPr>
            <a:xfrm>
              <a:off x="2808503" y="3902950"/>
              <a:ext cx="500888" cy="353571"/>
            </a:xfrm>
            <a:prstGeom prst="rect">
              <a:avLst/>
            </a:prstGeom>
            <a:noFill/>
          </p:spPr>
          <p:txBody>
            <a:bodyPr wrap="square" rtlCol="0">
              <a:spAutoFit/>
            </a:bodyPr>
            <a:lstStyle/>
            <a:p>
              <a:pPr>
                <a:lnSpc>
                  <a:spcPts val="1100"/>
                </a:lnSpc>
              </a:pPr>
              <a:r>
                <a:rPr kumimoji="1" lang="en-US" altLang="ja-JP" sz="900" b="1" dirty="0">
                  <a:latin typeface="+mn-lt"/>
                </a:rPr>
                <a:t>16x10 seats</a:t>
              </a:r>
              <a:endParaRPr kumimoji="1" lang="ja-JP" altLang="en-US" sz="900" b="1" dirty="0">
                <a:latin typeface="+mn-lt"/>
              </a:endParaRPr>
            </a:p>
          </p:txBody>
        </p:sp>
        <p:sp>
          <p:nvSpPr>
            <p:cNvPr id="33" name="テキスト ボックス 32">
              <a:extLst>
                <a:ext uri="{FF2B5EF4-FFF2-40B4-BE49-F238E27FC236}">
                  <a16:creationId xmlns:a16="http://schemas.microsoft.com/office/drawing/2014/main" id="{F14D397F-5DB7-5C82-2F92-2780323C09D5}"/>
                </a:ext>
              </a:extLst>
            </p:cNvPr>
            <p:cNvSpPr txBox="1"/>
            <p:nvPr/>
          </p:nvSpPr>
          <p:spPr>
            <a:xfrm>
              <a:off x="2160320" y="3908883"/>
              <a:ext cx="500888" cy="353571"/>
            </a:xfrm>
            <a:prstGeom prst="rect">
              <a:avLst/>
            </a:prstGeom>
            <a:noFill/>
          </p:spPr>
          <p:txBody>
            <a:bodyPr wrap="square" rtlCol="0">
              <a:spAutoFit/>
            </a:bodyPr>
            <a:lstStyle/>
            <a:p>
              <a:pPr>
                <a:lnSpc>
                  <a:spcPts val="1100"/>
                </a:lnSpc>
              </a:pPr>
              <a:r>
                <a:rPr kumimoji="1" lang="en-US" altLang="ja-JP" sz="900" b="1" dirty="0">
                  <a:latin typeface="+mn-lt"/>
                </a:rPr>
                <a:t>16x10 seats</a:t>
              </a:r>
              <a:endParaRPr kumimoji="1" lang="ja-JP" altLang="en-US" sz="900" b="1" dirty="0">
                <a:latin typeface="+mn-lt"/>
              </a:endParaRPr>
            </a:p>
          </p:txBody>
        </p:sp>
        <p:sp>
          <p:nvSpPr>
            <p:cNvPr id="34" name="テキスト ボックス 33">
              <a:extLst>
                <a:ext uri="{FF2B5EF4-FFF2-40B4-BE49-F238E27FC236}">
                  <a16:creationId xmlns:a16="http://schemas.microsoft.com/office/drawing/2014/main" id="{02AD7637-7F24-75FC-62CB-224A0B93C60B}"/>
                </a:ext>
              </a:extLst>
            </p:cNvPr>
            <p:cNvSpPr txBox="1"/>
            <p:nvPr/>
          </p:nvSpPr>
          <p:spPr>
            <a:xfrm>
              <a:off x="1511410" y="3892737"/>
              <a:ext cx="500888" cy="353571"/>
            </a:xfrm>
            <a:prstGeom prst="rect">
              <a:avLst/>
            </a:prstGeom>
            <a:noFill/>
          </p:spPr>
          <p:txBody>
            <a:bodyPr wrap="square" rtlCol="0">
              <a:spAutoFit/>
            </a:bodyPr>
            <a:lstStyle/>
            <a:p>
              <a:pPr>
                <a:lnSpc>
                  <a:spcPts val="1100"/>
                </a:lnSpc>
              </a:pPr>
              <a:r>
                <a:rPr kumimoji="1" lang="en-US" altLang="ja-JP" sz="900" b="1" dirty="0">
                  <a:latin typeface="+mn-lt"/>
                </a:rPr>
                <a:t>16x10 seats</a:t>
              </a:r>
              <a:endParaRPr kumimoji="1" lang="ja-JP" altLang="en-US" sz="900" b="1" dirty="0">
                <a:latin typeface="+mn-lt"/>
              </a:endParaRPr>
            </a:p>
          </p:txBody>
        </p:sp>
        <p:cxnSp>
          <p:nvCxnSpPr>
            <p:cNvPr id="10" name="直線矢印コネクタ 9">
              <a:extLst>
                <a:ext uri="{FF2B5EF4-FFF2-40B4-BE49-F238E27FC236}">
                  <a16:creationId xmlns:a16="http://schemas.microsoft.com/office/drawing/2014/main" id="{26408BBE-B9AF-C1DB-A4D5-3B65CBFBE4BE}"/>
                </a:ext>
              </a:extLst>
            </p:cNvPr>
            <p:cNvCxnSpPr/>
            <p:nvPr/>
          </p:nvCxnSpPr>
          <p:spPr bwMode="auto">
            <a:xfrm>
              <a:off x="582791" y="3404593"/>
              <a:ext cx="28080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a:extLst>
                <a:ext uri="{FF2B5EF4-FFF2-40B4-BE49-F238E27FC236}">
                  <a16:creationId xmlns:a16="http://schemas.microsoft.com/office/drawing/2014/main" id="{9C617907-7A76-E79F-7E37-3BD1DC81E975}"/>
                </a:ext>
              </a:extLst>
            </p:cNvPr>
            <p:cNvSpPr txBox="1"/>
            <p:nvPr/>
          </p:nvSpPr>
          <p:spPr>
            <a:xfrm>
              <a:off x="2733400" y="3168015"/>
              <a:ext cx="490840" cy="276999"/>
            </a:xfrm>
            <a:prstGeom prst="rect">
              <a:avLst/>
            </a:prstGeom>
            <a:noFill/>
          </p:spPr>
          <p:txBody>
            <a:bodyPr wrap="none" rtlCol="0">
              <a:spAutoFit/>
            </a:bodyPr>
            <a:lstStyle/>
            <a:p>
              <a:r>
                <a:rPr kumimoji="1" lang="en-US" altLang="ja-JP" b="1" dirty="0">
                  <a:solidFill>
                    <a:srgbClr val="FF0000"/>
                  </a:solidFill>
                  <a:latin typeface="+mn-lt"/>
                </a:rPr>
                <a:t>50m</a:t>
              </a:r>
              <a:endParaRPr kumimoji="1" lang="ja-JP" altLang="en-US" b="1" dirty="0">
                <a:solidFill>
                  <a:srgbClr val="FF0000"/>
                </a:solidFill>
                <a:latin typeface="+mn-lt"/>
              </a:endParaRPr>
            </a:p>
          </p:txBody>
        </p:sp>
        <p:sp>
          <p:nvSpPr>
            <p:cNvPr id="36" name="テキスト ボックス 35">
              <a:extLst>
                <a:ext uri="{FF2B5EF4-FFF2-40B4-BE49-F238E27FC236}">
                  <a16:creationId xmlns:a16="http://schemas.microsoft.com/office/drawing/2014/main" id="{35A99408-9C1C-FCC8-0273-BD97B62653F9}"/>
                </a:ext>
              </a:extLst>
            </p:cNvPr>
            <p:cNvSpPr txBox="1"/>
            <p:nvPr/>
          </p:nvSpPr>
          <p:spPr>
            <a:xfrm>
              <a:off x="394698" y="3190688"/>
              <a:ext cx="335994" cy="261546"/>
            </a:xfrm>
            <a:prstGeom prst="rect">
              <a:avLst/>
            </a:prstGeom>
            <a:noFill/>
          </p:spPr>
          <p:txBody>
            <a:bodyPr wrap="none" rtlCol="0">
              <a:spAutoFit/>
            </a:bodyPr>
            <a:lstStyle/>
            <a:p>
              <a:r>
                <a:rPr kumimoji="1" lang="en-US" altLang="ja-JP" b="1" dirty="0">
                  <a:latin typeface="+mn-lt"/>
                </a:rPr>
                <a:t>Tx</a:t>
              </a:r>
              <a:endParaRPr kumimoji="1" lang="ja-JP" altLang="en-US" b="1" dirty="0">
                <a:latin typeface="+mn-lt"/>
              </a:endParaRPr>
            </a:p>
          </p:txBody>
        </p:sp>
        <p:sp>
          <p:nvSpPr>
            <p:cNvPr id="37" name="テキスト ボックス 36">
              <a:extLst>
                <a:ext uri="{FF2B5EF4-FFF2-40B4-BE49-F238E27FC236}">
                  <a16:creationId xmlns:a16="http://schemas.microsoft.com/office/drawing/2014/main" id="{F387506F-C6DE-AC6D-0283-84D84BEDFBED}"/>
                </a:ext>
              </a:extLst>
            </p:cNvPr>
            <p:cNvSpPr txBox="1"/>
            <p:nvPr/>
          </p:nvSpPr>
          <p:spPr>
            <a:xfrm>
              <a:off x="3304250" y="3251642"/>
              <a:ext cx="575793" cy="276999"/>
            </a:xfrm>
            <a:prstGeom prst="rect">
              <a:avLst/>
            </a:prstGeom>
            <a:noFill/>
          </p:spPr>
          <p:txBody>
            <a:bodyPr wrap="square" rtlCol="0">
              <a:spAutoFit/>
            </a:bodyPr>
            <a:lstStyle/>
            <a:p>
              <a:r>
                <a:rPr kumimoji="1" lang="en-US" altLang="ja-JP" b="1" dirty="0">
                  <a:latin typeface="+mn-lt"/>
                </a:rPr>
                <a:t>Rx3</a:t>
              </a:r>
              <a:endParaRPr kumimoji="1" lang="ja-JP" altLang="en-US" b="1" dirty="0">
                <a:latin typeface="+mn-lt"/>
              </a:endParaRPr>
            </a:p>
          </p:txBody>
        </p:sp>
        <p:sp>
          <p:nvSpPr>
            <p:cNvPr id="39" name="テキスト ボックス 38">
              <a:extLst>
                <a:ext uri="{FF2B5EF4-FFF2-40B4-BE49-F238E27FC236}">
                  <a16:creationId xmlns:a16="http://schemas.microsoft.com/office/drawing/2014/main" id="{339F1473-7CD0-54C3-BB48-53CB54D9E5DF}"/>
                </a:ext>
              </a:extLst>
            </p:cNvPr>
            <p:cNvSpPr txBox="1"/>
            <p:nvPr/>
          </p:nvSpPr>
          <p:spPr>
            <a:xfrm>
              <a:off x="3627726" y="3232836"/>
              <a:ext cx="1494240" cy="276999"/>
            </a:xfrm>
            <a:prstGeom prst="rect">
              <a:avLst/>
            </a:prstGeom>
            <a:noFill/>
          </p:spPr>
          <p:txBody>
            <a:bodyPr wrap="square" rtlCol="0">
              <a:spAutoFit/>
            </a:bodyPr>
            <a:lstStyle/>
            <a:p>
              <a:r>
                <a:rPr kumimoji="1" lang="en-US" altLang="ja-JP" b="1" dirty="0">
                  <a:solidFill>
                    <a:srgbClr val="FF0000"/>
                  </a:solidFill>
                  <a:latin typeface="+mn-lt"/>
                </a:rPr>
                <a:t>Path loss 91dB</a:t>
              </a:r>
              <a:endParaRPr kumimoji="1" lang="ja-JP" altLang="en-US" b="1" dirty="0">
                <a:solidFill>
                  <a:srgbClr val="FF0000"/>
                </a:solidFill>
                <a:latin typeface="+mn-lt"/>
              </a:endParaRPr>
            </a:p>
          </p:txBody>
        </p:sp>
        <p:pic>
          <p:nvPicPr>
            <p:cNvPr id="41" name="グラフィックス 40">
              <a:extLst>
                <a:ext uri="{FF2B5EF4-FFF2-40B4-BE49-F238E27FC236}">
                  <a16:creationId xmlns:a16="http://schemas.microsoft.com/office/drawing/2014/main" id="{52E76507-7DF9-E671-EBB4-2D5B8C9DBE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23426" y="3948199"/>
              <a:ext cx="351491" cy="243074"/>
            </a:xfrm>
            <a:prstGeom prst="rect">
              <a:avLst/>
            </a:prstGeom>
          </p:spPr>
        </p:pic>
        <p:cxnSp>
          <p:nvCxnSpPr>
            <p:cNvPr id="43" name="直線矢印コネクタ 42">
              <a:extLst>
                <a:ext uri="{FF2B5EF4-FFF2-40B4-BE49-F238E27FC236}">
                  <a16:creationId xmlns:a16="http://schemas.microsoft.com/office/drawing/2014/main" id="{66C67BE8-83D2-4C5C-8FBB-EDAEA2C817CD}"/>
                </a:ext>
              </a:extLst>
            </p:cNvPr>
            <p:cNvCxnSpPr/>
            <p:nvPr/>
          </p:nvCxnSpPr>
          <p:spPr bwMode="auto">
            <a:xfrm>
              <a:off x="598432" y="3609996"/>
              <a:ext cx="17280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7" name="グラフィックス 46">
              <a:extLst>
                <a:ext uri="{FF2B5EF4-FFF2-40B4-BE49-F238E27FC236}">
                  <a16:creationId xmlns:a16="http://schemas.microsoft.com/office/drawing/2014/main" id="{7BB26FE4-2555-BB97-2895-3AC865D019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83914" y="3940053"/>
              <a:ext cx="313699" cy="216939"/>
            </a:xfrm>
            <a:prstGeom prst="rect">
              <a:avLst/>
            </a:prstGeom>
          </p:spPr>
        </p:pic>
        <p:sp>
          <p:nvSpPr>
            <p:cNvPr id="48" name="テキスト ボックス 47">
              <a:extLst>
                <a:ext uri="{FF2B5EF4-FFF2-40B4-BE49-F238E27FC236}">
                  <a16:creationId xmlns:a16="http://schemas.microsoft.com/office/drawing/2014/main" id="{90595B6E-3D4F-C10E-5F6F-0315C155AA58}"/>
                </a:ext>
              </a:extLst>
            </p:cNvPr>
            <p:cNvSpPr txBox="1"/>
            <p:nvPr/>
          </p:nvSpPr>
          <p:spPr>
            <a:xfrm>
              <a:off x="2246164" y="3475481"/>
              <a:ext cx="575793" cy="276999"/>
            </a:xfrm>
            <a:prstGeom prst="rect">
              <a:avLst/>
            </a:prstGeom>
            <a:noFill/>
          </p:spPr>
          <p:txBody>
            <a:bodyPr wrap="square" rtlCol="0">
              <a:spAutoFit/>
            </a:bodyPr>
            <a:lstStyle/>
            <a:p>
              <a:r>
                <a:rPr kumimoji="1" lang="en-US" altLang="ja-JP" b="1" dirty="0">
                  <a:latin typeface="+mn-lt"/>
                </a:rPr>
                <a:t>Rx2</a:t>
              </a:r>
              <a:endParaRPr kumimoji="1" lang="ja-JP" altLang="en-US" b="1" dirty="0">
                <a:latin typeface="+mn-lt"/>
              </a:endParaRPr>
            </a:p>
          </p:txBody>
        </p:sp>
        <p:pic>
          <p:nvPicPr>
            <p:cNvPr id="49" name="グラフィックス 48">
              <a:extLst>
                <a:ext uri="{FF2B5EF4-FFF2-40B4-BE49-F238E27FC236}">
                  <a16:creationId xmlns:a16="http://schemas.microsoft.com/office/drawing/2014/main" id="{20C011BE-CA8C-8AD2-73CA-FBD6CFD75AC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96645" y="3950272"/>
              <a:ext cx="318669" cy="220376"/>
            </a:xfrm>
            <a:prstGeom prst="rect">
              <a:avLst/>
            </a:prstGeom>
          </p:spPr>
        </p:pic>
        <p:sp>
          <p:nvSpPr>
            <p:cNvPr id="50" name="テキスト ボックス 49">
              <a:extLst>
                <a:ext uri="{FF2B5EF4-FFF2-40B4-BE49-F238E27FC236}">
                  <a16:creationId xmlns:a16="http://schemas.microsoft.com/office/drawing/2014/main" id="{CD03A7D2-710A-0B86-A9D8-701286840F42}"/>
                </a:ext>
              </a:extLst>
            </p:cNvPr>
            <p:cNvSpPr txBox="1"/>
            <p:nvPr/>
          </p:nvSpPr>
          <p:spPr>
            <a:xfrm>
              <a:off x="870510" y="3557471"/>
              <a:ext cx="490840" cy="276999"/>
            </a:xfrm>
            <a:prstGeom prst="rect">
              <a:avLst/>
            </a:prstGeom>
            <a:noFill/>
          </p:spPr>
          <p:txBody>
            <a:bodyPr wrap="none" rtlCol="0">
              <a:spAutoFit/>
            </a:bodyPr>
            <a:lstStyle/>
            <a:p>
              <a:r>
                <a:rPr kumimoji="1" lang="en-US" altLang="ja-JP" b="1" dirty="0">
                  <a:latin typeface="+mn-lt"/>
                </a:rPr>
                <a:t>18m</a:t>
              </a:r>
              <a:endParaRPr kumimoji="1" lang="ja-JP" altLang="en-US" b="1" dirty="0">
                <a:latin typeface="+mn-lt"/>
              </a:endParaRPr>
            </a:p>
          </p:txBody>
        </p:sp>
        <p:sp>
          <p:nvSpPr>
            <p:cNvPr id="51" name="テキスト ボックス 50">
              <a:extLst>
                <a:ext uri="{FF2B5EF4-FFF2-40B4-BE49-F238E27FC236}">
                  <a16:creationId xmlns:a16="http://schemas.microsoft.com/office/drawing/2014/main" id="{A195EB6A-57E5-DA1F-178D-7FFE7E708B07}"/>
                </a:ext>
              </a:extLst>
            </p:cNvPr>
            <p:cNvSpPr txBox="1"/>
            <p:nvPr/>
          </p:nvSpPr>
          <p:spPr>
            <a:xfrm>
              <a:off x="1752423" y="3379185"/>
              <a:ext cx="490840" cy="276999"/>
            </a:xfrm>
            <a:prstGeom prst="rect">
              <a:avLst/>
            </a:prstGeom>
            <a:noFill/>
          </p:spPr>
          <p:txBody>
            <a:bodyPr wrap="none" rtlCol="0">
              <a:spAutoFit/>
            </a:bodyPr>
            <a:lstStyle/>
            <a:p>
              <a:r>
                <a:rPr kumimoji="1" lang="en-US" altLang="ja-JP" b="1" dirty="0">
                  <a:latin typeface="+mn-lt"/>
                </a:rPr>
                <a:t>33m</a:t>
              </a:r>
              <a:endParaRPr kumimoji="1" lang="ja-JP" altLang="en-US" b="1" dirty="0">
                <a:latin typeface="+mn-lt"/>
              </a:endParaRPr>
            </a:p>
          </p:txBody>
        </p:sp>
        <p:sp>
          <p:nvSpPr>
            <p:cNvPr id="52" name="テキスト ボックス 51">
              <a:extLst>
                <a:ext uri="{FF2B5EF4-FFF2-40B4-BE49-F238E27FC236}">
                  <a16:creationId xmlns:a16="http://schemas.microsoft.com/office/drawing/2014/main" id="{8A322E82-62D8-B7D0-30FC-8AB8ECACED3C}"/>
                </a:ext>
              </a:extLst>
            </p:cNvPr>
            <p:cNvSpPr txBox="1"/>
            <p:nvPr/>
          </p:nvSpPr>
          <p:spPr>
            <a:xfrm>
              <a:off x="1359967" y="3593566"/>
              <a:ext cx="575793" cy="252000"/>
            </a:xfrm>
            <a:prstGeom prst="rect">
              <a:avLst/>
            </a:prstGeom>
            <a:noFill/>
          </p:spPr>
          <p:txBody>
            <a:bodyPr wrap="square" rtlCol="0">
              <a:spAutoFit/>
            </a:bodyPr>
            <a:lstStyle/>
            <a:p>
              <a:r>
                <a:rPr kumimoji="1" lang="en-US" altLang="ja-JP" b="1" dirty="0">
                  <a:latin typeface="+mn-lt"/>
                </a:rPr>
                <a:t>Rx1</a:t>
              </a:r>
              <a:endParaRPr kumimoji="1" lang="ja-JP" altLang="en-US" b="1" dirty="0">
                <a:latin typeface="+mn-lt"/>
              </a:endParaRPr>
            </a:p>
          </p:txBody>
        </p:sp>
        <p:cxnSp>
          <p:nvCxnSpPr>
            <p:cNvPr id="53" name="直線矢印コネクタ 52">
              <a:extLst>
                <a:ext uri="{FF2B5EF4-FFF2-40B4-BE49-F238E27FC236}">
                  <a16:creationId xmlns:a16="http://schemas.microsoft.com/office/drawing/2014/main" id="{F4F7C0AD-A80B-8C5E-27F6-C1DEAEA61AF4}"/>
                </a:ext>
              </a:extLst>
            </p:cNvPr>
            <p:cNvCxnSpPr/>
            <p:nvPr/>
          </p:nvCxnSpPr>
          <p:spPr bwMode="auto">
            <a:xfrm flipV="1">
              <a:off x="598431" y="3768038"/>
              <a:ext cx="8640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コネクタ 55">
              <a:extLst>
                <a:ext uri="{FF2B5EF4-FFF2-40B4-BE49-F238E27FC236}">
                  <a16:creationId xmlns:a16="http://schemas.microsoft.com/office/drawing/2014/main" id="{9E8BF817-BB43-8125-6E29-8B1FB23B3361}"/>
                </a:ext>
              </a:extLst>
            </p:cNvPr>
            <p:cNvCxnSpPr>
              <a:stCxn id="41" idx="0"/>
            </p:cNvCxnSpPr>
            <p:nvPr/>
          </p:nvCxnSpPr>
          <p:spPr bwMode="auto">
            <a:xfrm flipH="1" flipV="1">
              <a:off x="3398358" y="3518498"/>
              <a:ext cx="814" cy="42970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コネクタ 57">
              <a:extLst>
                <a:ext uri="{FF2B5EF4-FFF2-40B4-BE49-F238E27FC236}">
                  <a16:creationId xmlns:a16="http://schemas.microsoft.com/office/drawing/2014/main" id="{CA50FDC7-E398-7957-CE7B-6ECBB72C84DB}"/>
                </a:ext>
              </a:extLst>
            </p:cNvPr>
            <p:cNvCxnSpPr/>
            <p:nvPr/>
          </p:nvCxnSpPr>
          <p:spPr bwMode="auto">
            <a:xfrm flipV="1">
              <a:off x="2478552" y="3640950"/>
              <a:ext cx="1138" cy="26994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コネクタ 58">
              <a:extLst>
                <a:ext uri="{FF2B5EF4-FFF2-40B4-BE49-F238E27FC236}">
                  <a16:creationId xmlns:a16="http://schemas.microsoft.com/office/drawing/2014/main" id="{3D7F6429-CA2B-A325-D698-F80C8F5DEB5A}"/>
                </a:ext>
              </a:extLst>
            </p:cNvPr>
            <p:cNvCxnSpPr>
              <a:cxnSpLocks/>
              <a:stCxn id="49" idx="0"/>
            </p:cNvCxnSpPr>
            <p:nvPr/>
          </p:nvCxnSpPr>
          <p:spPr bwMode="auto">
            <a:xfrm flipV="1">
              <a:off x="1455980" y="3721893"/>
              <a:ext cx="13715" cy="228379"/>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コネクタ 62">
              <a:extLst>
                <a:ext uri="{FF2B5EF4-FFF2-40B4-BE49-F238E27FC236}">
                  <a16:creationId xmlns:a16="http://schemas.microsoft.com/office/drawing/2014/main" id="{E7E93E58-79F2-38EA-3C70-9DDA73993656}"/>
                </a:ext>
              </a:extLst>
            </p:cNvPr>
            <p:cNvCxnSpPr/>
            <p:nvPr/>
          </p:nvCxnSpPr>
          <p:spPr bwMode="auto">
            <a:xfrm flipV="1">
              <a:off x="591607" y="3339838"/>
              <a:ext cx="8494" cy="51596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844914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31331605-8B16-7F0A-6A5F-038B62A41C34}"/>
              </a:ext>
            </a:extLst>
          </p:cNvPr>
          <p:cNvSpPr>
            <a:spLocks noGrp="1"/>
          </p:cNvSpPr>
          <p:nvPr>
            <p:ph type="dt" sz="half" idx="10"/>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05FA6D7A-063A-51E2-BB3D-8B1B58EA72E5}"/>
              </a:ext>
            </a:extLst>
          </p:cNvPr>
          <p:cNvSpPr>
            <a:spLocks noGrp="1"/>
          </p:cNvSpPr>
          <p:nvPr>
            <p:ph type="ftr" sz="quarter" idx="11"/>
          </p:nvPr>
        </p:nvSpPr>
        <p:spPr/>
        <p:txBody>
          <a:bodyPr/>
          <a:lstStyle/>
          <a:p>
            <a:r>
              <a:rPr lang="da-DK" altLang="ja-JP"/>
              <a:t>Tetsuya Kawanishi, NICT, et al</a:t>
            </a:r>
            <a:endParaRPr lang="en-US" altLang="ja-JP" dirty="0"/>
          </a:p>
        </p:txBody>
      </p:sp>
      <p:sp>
        <p:nvSpPr>
          <p:cNvPr id="6" name="スライド番号プレースホルダー 5">
            <a:extLst>
              <a:ext uri="{FF2B5EF4-FFF2-40B4-BE49-F238E27FC236}">
                <a16:creationId xmlns:a16="http://schemas.microsoft.com/office/drawing/2014/main" id="{136FC64C-FA8E-3F8A-82FF-CD5ECE9D97C7}"/>
              </a:ext>
            </a:extLst>
          </p:cNvPr>
          <p:cNvSpPr>
            <a:spLocks noGrp="1"/>
          </p:cNvSpPr>
          <p:nvPr>
            <p:ph type="sldNum" sz="quarter" idx="12"/>
          </p:nvPr>
        </p:nvSpPr>
        <p:spPr>
          <a:xfrm>
            <a:off x="4393695" y="6475413"/>
            <a:ext cx="432811" cy="184666"/>
          </a:xfrm>
        </p:spPr>
        <p:txBody>
          <a:bodyPr/>
          <a:lstStyle/>
          <a:p>
            <a:r>
              <a:rPr lang="en-US" altLang="ja-JP"/>
              <a:t>Slide </a:t>
            </a:r>
            <a:fld id="{F2CBD843-DC67-4AE4-BFF0-66A63764CC7B}" type="slidenum">
              <a:rPr lang="en-US" altLang="ja-JP" smtClean="0"/>
              <a:pPr/>
              <a:t>8</a:t>
            </a:fld>
            <a:endParaRPr lang="en-US" altLang="ja-JP"/>
          </a:p>
        </p:txBody>
      </p:sp>
      <p:sp>
        <p:nvSpPr>
          <p:cNvPr id="12" name="Rectangle 1">
            <a:extLst>
              <a:ext uri="{FF2B5EF4-FFF2-40B4-BE49-F238E27FC236}">
                <a16:creationId xmlns:a16="http://schemas.microsoft.com/office/drawing/2014/main" id="{E4A5A502-BAB4-2BD9-5A6E-62FA21F31D06}"/>
              </a:ext>
            </a:extLst>
          </p:cNvPr>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System Design for middle-range WPAN</a:t>
            </a:r>
          </a:p>
        </p:txBody>
      </p:sp>
      <p:sp>
        <p:nvSpPr>
          <p:cNvPr id="9" name="テキスト ボックス 8">
            <a:extLst>
              <a:ext uri="{FF2B5EF4-FFF2-40B4-BE49-F238E27FC236}">
                <a16:creationId xmlns:a16="http://schemas.microsoft.com/office/drawing/2014/main" id="{7236E22F-377A-0C3C-157F-49993D0D8BA6}"/>
              </a:ext>
            </a:extLst>
          </p:cNvPr>
          <p:cNvSpPr txBox="1"/>
          <p:nvPr/>
        </p:nvSpPr>
        <p:spPr>
          <a:xfrm>
            <a:off x="755576" y="1196752"/>
            <a:ext cx="7908456" cy="2862322"/>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Target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a:t>
            </a:r>
            <a:r>
              <a:rPr lang="en-US" altLang="ja-JP" sz="2000" dirty="0">
                <a:ea typeface="+mj-ea"/>
                <a:cs typeface="Times New Roman" panose="02020603050405020304" pitchFamily="18" charset="0"/>
              </a:rPr>
              <a:t>Throughput			20 Gbps per channel</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Spectral efficiency		10 bps/Hz</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Bandwidth			2.16 GHz</a:t>
            </a:r>
            <a:r>
              <a:rPr lang="en-US" altLang="ja-JP" sz="2000" dirty="0">
                <a:ea typeface="+mj-ea"/>
                <a:cs typeface="Times New Roman" panose="02020603050405020304" pitchFamily="18" charset="0"/>
              </a:rPr>
              <a:t> per channel</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Distance			70 m</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Key Specification</a:t>
            </a:r>
            <a:endParaRPr lang="en-GB" altLang="ja-JP" sz="2000" dirty="0">
              <a:ea typeface="+mj-ea"/>
              <a:cs typeface="Times New Roman" panose="02020603050405020304" pitchFamily="18" charset="0"/>
            </a:endParaRP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- 3x3 MIMO</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 </a:t>
            </a:r>
            <a:r>
              <a:rPr lang="en-GB" altLang="ja-JP" sz="2000" dirty="0">
                <a:ea typeface="+mj-ea"/>
                <a:cs typeface="Times New Roman" panose="02020603050405020304" pitchFamily="18" charset="0"/>
              </a:rPr>
              <a:t>CP-OFDM	    64-QAM subcarriers and LDPC (1440, 1344)</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ja-JP" altLang="en-US" sz="2000" dirty="0">
                <a:ea typeface="+mj-ea"/>
                <a:cs typeface="Times New Roman" panose="02020603050405020304" pitchFamily="18" charset="0"/>
              </a:rPr>
              <a:t>　　　　　　</a:t>
            </a:r>
            <a:r>
              <a:rPr lang="en-GB" altLang="ja-JP" sz="2000" dirty="0">
                <a:ea typeface="+mj-ea"/>
                <a:cs typeface="Times New Roman" panose="02020603050405020304" pitchFamily="18" charset="0"/>
              </a:rPr>
              <a:t>256-QAM subcarriers and LDPC (1440, 1056)</a:t>
            </a:r>
          </a:p>
        </p:txBody>
      </p:sp>
      <p:sp>
        <p:nvSpPr>
          <p:cNvPr id="2" name="正方形/長方形 1">
            <a:extLst>
              <a:ext uri="{FF2B5EF4-FFF2-40B4-BE49-F238E27FC236}">
                <a16:creationId xmlns:a16="http://schemas.microsoft.com/office/drawing/2014/main" id="{D64CD1D1-FC84-4DEC-8B94-E46C0ABA7583}"/>
              </a:ext>
            </a:extLst>
          </p:cNvPr>
          <p:cNvSpPr/>
          <p:nvPr/>
        </p:nvSpPr>
        <p:spPr bwMode="auto">
          <a:xfrm>
            <a:off x="2277353" y="4293096"/>
            <a:ext cx="1718665" cy="1505201"/>
          </a:xfrm>
          <a:prstGeom prst="rect">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a:ln>
                <a:noFill/>
              </a:ln>
              <a:solidFill>
                <a:schemeClr val="tx1"/>
              </a:solidFill>
              <a:effectLst/>
            </a:endParaRPr>
          </a:p>
          <a:p>
            <a:pPr marL="0" marR="0" indent="0"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rPr>
              <a:t>　</a:t>
            </a:r>
            <a:r>
              <a:rPr kumimoji="0" lang="en-US" altLang="ja-JP" sz="1600" b="0" i="0" u="none" strike="noStrike" cap="none" normalizeH="0" baseline="0" dirty="0">
                <a:ln>
                  <a:noFill/>
                </a:ln>
                <a:solidFill>
                  <a:schemeClr val="tx1"/>
                </a:solidFill>
                <a:effectLst/>
              </a:rPr>
              <a:t>Transmitter</a:t>
            </a:r>
          </a:p>
        </p:txBody>
      </p:sp>
      <p:sp>
        <p:nvSpPr>
          <p:cNvPr id="11" name="正方形/長方形 10">
            <a:extLst>
              <a:ext uri="{FF2B5EF4-FFF2-40B4-BE49-F238E27FC236}">
                <a16:creationId xmlns:a16="http://schemas.microsoft.com/office/drawing/2014/main" id="{81F32D13-3A5B-3102-A2B0-76C8F0DD6802}"/>
              </a:ext>
            </a:extLst>
          </p:cNvPr>
          <p:cNvSpPr/>
          <p:nvPr/>
        </p:nvSpPr>
        <p:spPr bwMode="auto">
          <a:xfrm>
            <a:off x="5146322" y="4293096"/>
            <a:ext cx="1637785" cy="1505201"/>
          </a:xfrm>
          <a:prstGeom prst="rect">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a:ln>
                <a:noFill/>
              </a:ln>
              <a:solidFill>
                <a:schemeClr val="tx1"/>
              </a:solidFill>
              <a:effectLst/>
            </a:endParaRPr>
          </a:p>
          <a:p>
            <a:pPr marL="0" marR="0" indent="0"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rPr>
              <a:t>　　　</a:t>
            </a:r>
            <a:r>
              <a:rPr kumimoji="0" lang="en-US" altLang="ja-JP" sz="1600" b="0" i="0" u="none" strike="noStrike" cap="none" normalizeH="0" baseline="0" dirty="0">
                <a:ln>
                  <a:noFill/>
                </a:ln>
                <a:solidFill>
                  <a:schemeClr val="tx1"/>
                </a:solidFill>
                <a:effectLst/>
              </a:rPr>
              <a:t>Receiver</a:t>
            </a:r>
            <a:endParaRPr kumimoji="0" lang="ja-JP" altLang="en-US" sz="1600" b="0" i="0" u="none" strike="noStrike" cap="none" normalizeH="0" baseline="0" dirty="0">
              <a:ln>
                <a:noFill/>
              </a:ln>
              <a:solidFill>
                <a:schemeClr val="tx1"/>
              </a:solidFill>
              <a:effectLst/>
            </a:endParaRPr>
          </a:p>
        </p:txBody>
      </p:sp>
      <p:sp>
        <p:nvSpPr>
          <p:cNvPr id="3" name="テキスト ボックス 2">
            <a:extLst>
              <a:ext uri="{FF2B5EF4-FFF2-40B4-BE49-F238E27FC236}">
                <a16:creationId xmlns:a16="http://schemas.microsoft.com/office/drawing/2014/main" id="{005073AF-7E84-15ED-8F0D-4D9DBEFE6F85}"/>
              </a:ext>
            </a:extLst>
          </p:cNvPr>
          <p:cNvSpPr txBox="1"/>
          <p:nvPr/>
        </p:nvSpPr>
        <p:spPr>
          <a:xfrm>
            <a:off x="6804248" y="5827330"/>
            <a:ext cx="2321469" cy="553998"/>
          </a:xfrm>
          <a:prstGeom prst="rect">
            <a:avLst/>
          </a:prstGeom>
          <a:noFill/>
        </p:spPr>
        <p:txBody>
          <a:bodyPr wrap="none" rtlCol="0">
            <a:spAutoFit/>
          </a:bodyPr>
          <a:lstStyle/>
          <a:p>
            <a:r>
              <a:rPr kumimoji="1" lang="en-US" altLang="ja-JP" sz="1000" dirty="0"/>
              <a:t>RHCP Right-handed circular polarization</a:t>
            </a:r>
          </a:p>
          <a:p>
            <a:r>
              <a:rPr kumimoji="1" lang="en-US" altLang="ja-JP" sz="1000" dirty="0"/>
              <a:t>LHCP Left-handed circular polarization</a:t>
            </a:r>
          </a:p>
          <a:p>
            <a:r>
              <a:rPr kumimoji="1" lang="en-US" altLang="ja-JP" sz="1000" dirty="0"/>
              <a:t>LP  Linearly polarized wave </a:t>
            </a:r>
            <a:endParaRPr kumimoji="1" lang="ja-JP" altLang="en-US" sz="1000" dirty="0"/>
          </a:p>
        </p:txBody>
      </p:sp>
      <p:grpSp>
        <p:nvGrpSpPr>
          <p:cNvPr id="32" name="グループ化 31">
            <a:extLst>
              <a:ext uri="{FF2B5EF4-FFF2-40B4-BE49-F238E27FC236}">
                <a16:creationId xmlns:a16="http://schemas.microsoft.com/office/drawing/2014/main" id="{E1E46BEF-3BA5-C08B-D0D1-B3D854B1B1E1}"/>
              </a:ext>
            </a:extLst>
          </p:cNvPr>
          <p:cNvGrpSpPr/>
          <p:nvPr/>
        </p:nvGrpSpPr>
        <p:grpSpPr>
          <a:xfrm>
            <a:off x="4082578" y="4459178"/>
            <a:ext cx="993478" cy="1130062"/>
            <a:chOff x="4082578" y="4589782"/>
            <a:chExt cx="792088" cy="1130062"/>
          </a:xfrm>
        </p:grpSpPr>
        <p:sp>
          <p:nvSpPr>
            <p:cNvPr id="7" name="矢印: 右 6">
              <a:extLst>
                <a:ext uri="{FF2B5EF4-FFF2-40B4-BE49-F238E27FC236}">
                  <a16:creationId xmlns:a16="http://schemas.microsoft.com/office/drawing/2014/main" id="{C37CF64E-A29E-F5D2-AE29-411C15219E4F}"/>
                </a:ext>
              </a:extLst>
            </p:cNvPr>
            <p:cNvSpPr/>
            <p:nvPr/>
          </p:nvSpPr>
          <p:spPr bwMode="auto">
            <a:xfrm>
              <a:off x="4082578" y="4589782"/>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矢印: 右 13">
              <a:extLst>
                <a:ext uri="{FF2B5EF4-FFF2-40B4-BE49-F238E27FC236}">
                  <a16:creationId xmlns:a16="http://schemas.microsoft.com/office/drawing/2014/main" id="{DF2DB958-E7BD-08F4-8A36-EF294D0875C0}"/>
                </a:ext>
              </a:extLst>
            </p:cNvPr>
            <p:cNvSpPr/>
            <p:nvPr/>
          </p:nvSpPr>
          <p:spPr bwMode="auto">
            <a:xfrm>
              <a:off x="4082578" y="5019386"/>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矢印: 右 14">
              <a:extLst>
                <a:ext uri="{FF2B5EF4-FFF2-40B4-BE49-F238E27FC236}">
                  <a16:creationId xmlns:a16="http://schemas.microsoft.com/office/drawing/2014/main" id="{A81AB692-D41F-544F-2590-9208D4F5608E}"/>
                </a:ext>
              </a:extLst>
            </p:cNvPr>
            <p:cNvSpPr/>
            <p:nvPr/>
          </p:nvSpPr>
          <p:spPr bwMode="auto">
            <a:xfrm>
              <a:off x="4082578" y="5442845"/>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sp>
        <p:nvSpPr>
          <p:cNvPr id="17" name="円弧 16">
            <a:extLst>
              <a:ext uri="{FF2B5EF4-FFF2-40B4-BE49-F238E27FC236}">
                <a16:creationId xmlns:a16="http://schemas.microsoft.com/office/drawing/2014/main" id="{8578A6CA-8003-DC1D-E353-F0EFC0C19C5E}"/>
              </a:ext>
            </a:extLst>
          </p:cNvPr>
          <p:cNvSpPr/>
          <p:nvPr/>
        </p:nvSpPr>
        <p:spPr bwMode="auto">
          <a:xfrm>
            <a:off x="4469269" y="4427528"/>
            <a:ext cx="184905" cy="1233720"/>
          </a:xfrm>
          <a:prstGeom prst="arc">
            <a:avLst>
              <a:gd name="adj1" fmla="val 4174618"/>
              <a:gd name="adj2" fmla="val 1755301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テキスト ボックス 17">
            <a:extLst>
              <a:ext uri="{FF2B5EF4-FFF2-40B4-BE49-F238E27FC236}">
                <a16:creationId xmlns:a16="http://schemas.microsoft.com/office/drawing/2014/main" id="{0B29E51C-5A6D-D461-961F-E03CDC20C7AE}"/>
              </a:ext>
            </a:extLst>
          </p:cNvPr>
          <p:cNvSpPr txBox="1"/>
          <p:nvPr/>
        </p:nvSpPr>
        <p:spPr>
          <a:xfrm>
            <a:off x="3826060" y="5744546"/>
            <a:ext cx="1410964" cy="461665"/>
          </a:xfrm>
          <a:prstGeom prst="rect">
            <a:avLst/>
          </a:prstGeom>
          <a:noFill/>
        </p:spPr>
        <p:txBody>
          <a:bodyPr wrap="none" rtlCol="0">
            <a:spAutoFit/>
          </a:bodyPr>
          <a:lstStyle/>
          <a:p>
            <a:pPr algn="ctr"/>
            <a:r>
              <a:rPr kumimoji="1" lang="en-US" altLang="ja-JP" dirty="0"/>
              <a:t>orthogonal channel</a:t>
            </a:r>
          </a:p>
          <a:p>
            <a:pPr algn="ctr"/>
            <a:r>
              <a:rPr kumimoji="1" lang="en-US" altLang="ja-JP" dirty="0"/>
              <a:t>and multipath</a:t>
            </a:r>
            <a:endParaRPr kumimoji="1" lang="ja-JP" altLang="en-US" dirty="0"/>
          </a:p>
        </p:txBody>
      </p:sp>
      <p:cxnSp>
        <p:nvCxnSpPr>
          <p:cNvPr id="22" name="直線矢印コネクタ 21">
            <a:extLst>
              <a:ext uri="{FF2B5EF4-FFF2-40B4-BE49-F238E27FC236}">
                <a16:creationId xmlns:a16="http://schemas.microsoft.com/office/drawing/2014/main" id="{DF372E68-2CBA-CB94-5A1A-25409F15C25D}"/>
              </a:ext>
            </a:extLst>
          </p:cNvPr>
          <p:cNvCxnSpPr>
            <a:cxnSpLocks/>
            <a:endCxn id="2" idx="1"/>
          </p:cNvCxnSpPr>
          <p:nvPr/>
        </p:nvCxnSpPr>
        <p:spPr bwMode="auto">
          <a:xfrm>
            <a:off x="1619197" y="5045697"/>
            <a:ext cx="658156" cy="0"/>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a:extLst>
              <a:ext uri="{FF2B5EF4-FFF2-40B4-BE49-F238E27FC236}">
                <a16:creationId xmlns:a16="http://schemas.microsoft.com/office/drawing/2014/main" id="{D9003F24-24BD-64D0-71B4-BBF536F2B9B3}"/>
              </a:ext>
            </a:extLst>
          </p:cNvPr>
          <p:cNvCxnSpPr>
            <a:endCxn id="26" idx="1"/>
          </p:cNvCxnSpPr>
          <p:nvPr/>
        </p:nvCxnSpPr>
        <p:spPr bwMode="auto">
          <a:xfrm flipV="1">
            <a:off x="6791148" y="5058373"/>
            <a:ext cx="701581" cy="3071"/>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0315A9B1-7FFF-B411-7F2D-4B9D0B49358F}"/>
              </a:ext>
            </a:extLst>
          </p:cNvPr>
          <p:cNvSpPr txBox="1"/>
          <p:nvPr/>
        </p:nvSpPr>
        <p:spPr>
          <a:xfrm>
            <a:off x="791989" y="4859866"/>
            <a:ext cx="823687" cy="369332"/>
          </a:xfrm>
          <a:prstGeom prst="rect">
            <a:avLst/>
          </a:prstGeom>
          <a:noFill/>
        </p:spPr>
        <p:txBody>
          <a:bodyPr wrap="none" rtlCol="0">
            <a:spAutoFit/>
          </a:bodyPr>
          <a:lstStyle/>
          <a:p>
            <a:r>
              <a:rPr kumimoji="1" lang="en-US" altLang="ja-JP" sz="1800" dirty="0"/>
              <a:t>IP data</a:t>
            </a:r>
            <a:endParaRPr kumimoji="1" lang="ja-JP" altLang="en-US" sz="1800" dirty="0"/>
          </a:p>
        </p:txBody>
      </p:sp>
      <p:sp>
        <p:nvSpPr>
          <p:cNvPr id="26" name="テキスト ボックス 25">
            <a:extLst>
              <a:ext uri="{FF2B5EF4-FFF2-40B4-BE49-F238E27FC236}">
                <a16:creationId xmlns:a16="http://schemas.microsoft.com/office/drawing/2014/main" id="{BEE21588-8FE2-81AF-3010-FD7DFD741D6F}"/>
              </a:ext>
            </a:extLst>
          </p:cNvPr>
          <p:cNvSpPr txBox="1"/>
          <p:nvPr/>
        </p:nvSpPr>
        <p:spPr>
          <a:xfrm>
            <a:off x="7492729" y="4873707"/>
            <a:ext cx="823687" cy="369332"/>
          </a:xfrm>
          <a:prstGeom prst="rect">
            <a:avLst/>
          </a:prstGeom>
          <a:noFill/>
        </p:spPr>
        <p:txBody>
          <a:bodyPr wrap="none" rtlCol="0">
            <a:spAutoFit/>
          </a:bodyPr>
          <a:lstStyle/>
          <a:p>
            <a:r>
              <a:rPr kumimoji="1" lang="en-US" altLang="ja-JP" sz="1800" dirty="0"/>
              <a:t>IP data</a:t>
            </a:r>
            <a:endParaRPr kumimoji="1" lang="ja-JP" altLang="en-US" sz="1800" dirty="0"/>
          </a:p>
        </p:txBody>
      </p:sp>
      <p:sp>
        <p:nvSpPr>
          <p:cNvPr id="27" name="テキスト ボックス 26">
            <a:extLst>
              <a:ext uri="{FF2B5EF4-FFF2-40B4-BE49-F238E27FC236}">
                <a16:creationId xmlns:a16="http://schemas.microsoft.com/office/drawing/2014/main" id="{3BFDCF69-7929-9480-1A74-E0E04925DF82}"/>
              </a:ext>
            </a:extLst>
          </p:cNvPr>
          <p:cNvSpPr txBox="1"/>
          <p:nvPr/>
        </p:nvSpPr>
        <p:spPr>
          <a:xfrm>
            <a:off x="2930855" y="5798297"/>
            <a:ext cx="490840" cy="276999"/>
          </a:xfrm>
          <a:prstGeom prst="rect">
            <a:avLst/>
          </a:prstGeom>
          <a:noFill/>
        </p:spPr>
        <p:txBody>
          <a:bodyPr wrap="none" rtlCol="0">
            <a:spAutoFit/>
          </a:bodyPr>
          <a:lstStyle/>
          <a:p>
            <a:r>
              <a:rPr kumimoji="1" lang="en-US" altLang="ja-JP" dirty="0"/>
              <a:t>PHY</a:t>
            </a:r>
            <a:endParaRPr kumimoji="1" lang="ja-JP" altLang="en-US" dirty="0"/>
          </a:p>
        </p:txBody>
      </p:sp>
      <p:sp>
        <p:nvSpPr>
          <p:cNvPr id="28" name="テキスト ボックス 27">
            <a:extLst>
              <a:ext uri="{FF2B5EF4-FFF2-40B4-BE49-F238E27FC236}">
                <a16:creationId xmlns:a16="http://schemas.microsoft.com/office/drawing/2014/main" id="{3DD0A21D-B5BF-0276-44FA-28AA437504FE}"/>
              </a:ext>
            </a:extLst>
          </p:cNvPr>
          <p:cNvSpPr txBox="1"/>
          <p:nvPr/>
        </p:nvSpPr>
        <p:spPr>
          <a:xfrm>
            <a:off x="5737344" y="5778124"/>
            <a:ext cx="490840" cy="276999"/>
          </a:xfrm>
          <a:prstGeom prst="rect">
            <a:avLst/>
          </a:prstGeom>
          <a:noFill/>
        </p:spPr>
        <p:txBody>
          <a:bodyPr wrap="none" rtlCol="0">
            <a:spAutoFit/>
          </a:bodyPr>
          <a:lstStyle/>
          <a:p>
            <a:r>
              <a:rPr kumimoji="1" lang="en-US" altLang="ja-JP" dirty="0"/>
              <a:t>PHY</a:t>
            </a:r>
            <a:endParaRPr kumimoji="1" lang="ja-JP" altLang="en-US" dirty="0"/>
          </a:p>
        </p:txBody>
      </p:sp>
      <p:sp>
        <p:nvSpPr>
          <p:cNvPr id="29" name="テキスト ボックス 28">
            <a:extLst>
              <a:ext uri="{FF2B5EF4-FFF2-40B4-BE49-F238E27FC236}">
                <a16:creationId xmlns:a16="http://schemas.microsoft.com/office/drawing/2014/main" id="{D9AA8A22-C537-4FA5-1BD7-D2FD7B624DE6}"/>
              </a:ext>
            </a:extLst>
          </p:cNvPr>
          <p:cNvSpPr txBox="1"/>
          <p:nvPr/>
        </p:nvSpPr>
        <p:spPr>
          <a:xfrm>
            <a:off x="1629282" y="5055565"/>
            <a:ext cx="636713" cy="461665"/>
          </a:xfrm>
          <a:prstGeom prst="rect">
            <a:avLst/>
          </a:prstGeom>
          <a:noFill/>
        </p:spPr>
        <p:txBody>
          <a:bodyPr wrap="none" rtlCol="0">
            <a:spAutoFit/>
          </a:bodyPr>
          <a:lstStyle/>
          <a:p>
            <a:pPr algn="ctr"/>
            <a:r>
              <a:rPr kumimoji="1" lang="en-US" altLang="ja-JP" dirty="0"/>
              <a:t>QSFP+</a:t>
            </a:r>
            <a:br>
              <a:rPr kumimoji="1" lang="en-US" altLang="ja-JP" dirty="0"/>
            </a:br>
            <a:r>
              <a:rPr kumimoji="1" lang="en-US" altLang="ja-JP" dirty="0"/>
              <a:t>I/F</a:t>
            </a:r>
            <a:endParaRPr kumimoji="1" lang="ja-JP" altLang="en-US" dirty="0"/>
          </a:p>
        </p:txBody>
      </p:sp>
      <p:sp>
        <p:nvSpPr>
          <p:cNvPr id="30" name="テキスト ボックス 29">
            <a:extLst>
              <a:ext uri="{FF2B5EF4-FFF2-40B4-BE49-F238E27FC236}">
                <a16:creationId xmlns:a16="http://schemas.microsoft.com/office/drawing/2014/main" id="{66A7731C-77B6-A8DB-01E8-ABF0E28EBFBC}"/>
              </a:ext>
            </a:extLst>
          </p:cNvPr>
          <p:cNvSpPr txBox="1"/>
          <p:nvPr/>
        </p:nvSpPr>
        <p:spPr>
          <a:xfrm>
            <a:off x="6804248" y="5085184"/>
            <a:ext cx="636713" cy="461665"/>
          </a:xfrm>
          <a:prstGeom prst="rect">
            <a:avLst/>
          </a:prstGeom>
          <a:noFill/>
        </p:spPr>
        <p:txBody>
          <a:bodyPr wrap="none" rtlCol="0">
            <a:spAutoFit/>
          </a:bodyPr>
          <a:lstStyle/>
          <a:p>
            <a:pPr algn="ctr"/>
            <a:r>
              <a:rPr kumimoji="1" lang="en-US" altLang="ja-JP" dirty="0"/>
              <a:t>QSFP+</a:t>
            </a:r>
          </a:p>
          <a:p>
            <a:pPr algn="ctr"/>
            <a:r>
              <a:rPr kumimoji="1" lang="en-US" altLang="ja-JP" dirty="0"/>
              <a:t>I/F</a:t>
            </a:r>
            <a:endParaRPr kumimoji="1" lang="ja-JP" altLang="en-US" dirty="0"/>
          </a:p>
        </p:txBody>
      </p:sp>
      <p:sp>
        <p:nvSpPr>
          <p:cNvPr id="31" name="テキスト ボックス 30">
            <a:extLst>
              <a:ext uri="{FF2B5EF4-FFF2-40B4-BE49-F238E27FC236}">
                <a16:creationId xmlns:a16="http://schemas.microsoft.com/office/drawing/2014/main" id="{1C264FF4-C5D1-854C-E396-B773267EFE0A}"/>
              </a:ext>
            </a:extLst>
          </p:cNvPr>
          <p:cNvSpPr txBox="1"/>
          <p:nvPr/>
        </p:nvSpPr>
        <p:spPr>
          <a:xfrm>
            <a:off x="4158002" y="4153389"/>
            <a:ext cx="857462" cy="276999"/>
          </a:xfrm>
          <a:prstGeom prst="rect">
            <a:avLst/>
          </a:prstGeom>
          <a:noFill/>
        </p:spPr>
        <p:txBody>
          <a:bodyPr wrap="square" rtlCol="0">
            <a:spAutoFit/>
          </a:bodyPr>
          <a:lstStyle/>
          <a:p>
            <a:r>
              <a:rPr kumimoji="1" lang="en-US" altLang="ja-JP" dirty="0"/>
              <a:t>3x3MIMO</a:t>
            </a:r>
            <a:endParaRPr kumimoji="1" lang="ja-JP" altLang="en-US" dirty="0"/>
          </a:p>
        </p:txBody>
      </p:sp>
      <p:grpSp>
        <p:nvGrpSpPr>
          <p:cNvPr id="23" name="グループ化 22">
            <a:extLst>
              <a:ext uri="{FF2B5EF4-FFF2-40B4-BE49-F238E27FC236}">
                <a16:creationId xmlns:a16="http://schemas.microsoft.com/office/drawing/2014/main" id="{52038A50-C936-8C39-916C-AE7AE0EC055A}"/>
              </a:ext>
            </a:extLst>
          </p:cNvPr>
          <p:cNvGrpSpPr/>
          <p:nvPr/>
        </p:nvGrpSpPr>
        <p:grpSpPr>
          <a:xfrm>
            <a:off x="3564303" y="4293096"/>
            <a:ext cx="482677" cy="1512170"/>
            <a:chOff x="3346456" y="4365104"/>
            <a:chExt cx="482677" cy="1512170"/>
          </a:xfrm>
        </p:grpSpPr>
        <p:sp>
          <p:nvSpPr>
            <p:cNvPr id="13" name="テキスト ボックス 12">
              <a:extLst>
                <a:ext uri="{FF2B5EF4-FFF2-40B4-BE49-F238E27FC236}">
                  <a16:creationId xmlns:a16="http://schemas.microsoft.com/office/drawing/2014/main" id="{08780510-EF38-E649-883D-1C9143986731}"/>
                </a:ext>
              </a:extLst>
            </p:cNvPr>
            <p:cNvSpPr txBox="1"/>
            <p:nvPr/>
          </p:nvSpPr>
          <p:spPr>
            <a:xfrm rot="5400000">
              <a:off x="3274265" y="4458307"/>
              <a:ext cx="648072" cy="461665"/>
            </a:xfrm>
            <a:prstGeom prst="rect">
              <a:avLst/>
            </a:prstGeom>
            <a:noFill/>
          </p:spPr>
          <p:txBody>
            <a:bodyPr wrap="square" rtlCol="0">
              <a:spAutoFit/>
            </a:bodyPr>
            <a:lstStyle/>
            <a:p>
              <a:pPr algn="ctr"/>
              <a:r>
                <a:rPr kumimoji="1" lang="en-US" altLang="ja-JP" dirty="0"/>
                <a:t>RHCP</a:t>
              </a:r>
            </a:p>
            <a:p>
              <a:pPr algn="ctr"/>
              <a:r>
                <a:rPr kumimoji="1" lang="en-US" altLang="ja-JP" dirty="0"/>
                <a:t>ANT</a:t>
              </a:r>
              <a:endParaRPr kumimoji="1" lang="ja-JP" altLang="en-US" dirty="0"/>
            </a:p>
          </p:txBody>
        </p:sp>
        <p:sp>
          <p:nvSpPr>
            <p:cNvPr id="39" name="テキスト ボックス 38">
              <a:extLst>
                <a:ext uri="{FF2B5EF4-FFF2-40B4-BE49-F238E27FC236}">
                  <a16:creationId xmlns:a16="http://schemas.microsoft.com/office/drawing/2014/main" id="{A9287957-A32E-1622-B1D3-9A608AF43057}"/>
                </a:ext>
              </a:extLst>
            </p:cNvPr>
            <p:cNvSpPr txBox="1"/>
            <p:nvPr/>
          </p:nvSpPr>
          <p:spPr>
            <a:xfrm rot="5400000">
              <a:off x="3263759" y="4890356"/>
              <a:ext cx="648072" cy="461665"/>
            </a:xfrm>
            <a:prstGeom prst="rect">
              <a:avLst/>
            </a:prstGeom>
            <a:noFill/>
          </p:spPr>
          <p:txBody>
            <a:bodyPr wrap="square" rtlCol="0">
              <a:spAutoFit/>
            </a:bodyPr>
            <a:lstStyle/>
            <a:p>
              <a:pPr algn="ctr"/>
              <a:r>
                <a:rPr kumimoji="1" lang="en-US" altLang="ja-JP" dirty="0"/>
                <a:t>LHCP</a:t>
              </a:r>
            </a:p>
            <a:p>
              <a:pPr algn="ctr"/>
              <a:r>
                <a:rPr kumimoji="1" lang="en-US" altLang="ja-JP" dirty="0"/>
                <a:t>ANT</a:t>
              </a:r>
              <a:endParaRPr kumimoji="1" lang="ja-JP" altLang="en-US" dirty="0"/>
            </a:p>
          </p:txBody>
        </p:sp>
        <p:sp>
          <p:nvSpPr>
            <p:cNvPr id="40" name="テキスト ボックス 39">
              <a:extLst>
                <a:ext uri="{FF2B5EF4-FFF2-40B4-BE49-F238E27FC236}">
                  <a16:creationId xmlns:a16="http://schemas.microsoft.com/office/drawing/2014/main" id="{AC186089-ADE1-2DD2-51C0-D6A3D72FE99B}"/>
                </a:ext>
              </a:extLst>
            </p:cNvPr>
            <p:cNvSpPr txBox="1"/>
            <p:nvPr/>
          </p:nvSpPr>
          <p:spPr>
            <a:xfrm rot="5400000">
              <a:off x="3253253" y="5322405"/>
              <a:ext cx="648072" cy="461665"/>
            </a:xfrm>
            <a:prstGeom prst="rect">
              <a:avLst/>
            </a:prstGeom>
            <a:noFill/>
          </p:spPr>
          <p:txBody>
            <a:bodyPr wrap="square" rtlCol="0">
              <a:spAutoFit/>
            </a:bodyPr>
            <a:lstStyle/>
            <a:p>
              <a:pPr algn="ctr"/>
              <a:r>
                <a:rPr kumimoji="1" lang="en-US" altLang="ja-JP" dirty="0"/>
                <a:t>LP</a:t>
              </a:r>
            </a:p>
            <a:p>
              <a:pPr algn="ctr"/>
              <a:r>
                <a:rPr kumimoji="1" lang="en-US" altLang="ja-JP" dirty="0"/>
                <a:t>ANT</a:t>
              </a:r>
              <a:endParaRPr kumimoji="1" lang="ja-JP" altLang="en-US" dirty="0"/>
            </a:p>
          </p:txBody>
        </p:sp>
      </p:grpSp>
      <p:grpSp>
        <p:nvGrpSpPr>
          <p:cNvPr id="44" name="グループ化 43">
            <a:extLst>
              <a:ext uri="{FF2B5EF4-FFF2-40B4-BE49-F238E27FC236}">
                <a16:creationId xmlns:a16="http://schemas.microsoft.com/office/drawing/2014/main" id="{5E6A7B3D-E1AF-E480-F17B-EE9A6809800B}"/>
              </a:ext>
            </a:extLst>
          </p:cNvPr>
          <p:cNvGrpSpPr/>
          <p:nvPr/>
        </p:nvGrpSpPr>
        <p:grpSpPr>
          <a:xfrm>
            <a:off x="5135816" y="4286127"/>
            <a:ext cx="482677" cy="1512170"/>
            <a:chOff x="3346456" y="4365104"/>
            <a:chExt cx="482677" cy="1512170"/>
          </a:xfrm>
        </p:grpSpPr>
        <p:sp>
          <p:nvSpPr>
            <p:cNvPr id="45" name="テキスト ボックス 44">
              <a:extLst>
                <a:ext uri="{FF2B5EF4-FFF2-40B4-BE49-F238E27FC236}">
                  <a16:creationId xmlns:a16="http://schemas.microsoft.com/office/drawing/2014/main" id="{8EBB1345-E6EB-2950-2123-CD3B6C0D4874}"/>
                </a:ext>
              </a:extLst>
            </p:cNvPr>
            <p:cNvSpPr txBox="1"/>
            <p:nvPr/>
          </p:nvSpPr>
          <p:spPr>
            <a:xfrm rot="5400000">
              <a:off x="3274265" y="4458307"/>
              <a:ext cx="648072" cy="461665"/>
            </a:xfrm>
            <a:prstGeom prst="rect">
              <a:avLst/>
            </a:prstGeom>
            <a:noFill/>
          </p:spPr>
          <p:txBody>
            <a:bodyPr wrap="square" rtlCol="0">
              <a:spAutoFit/>
            </a:bodyPr>
            <a:lstStyle/>
            <a:p>
              <a:pPr algn="ctr"/>
              <a:r>
                <a:rPr kumimoji="1" lang="en-US" altLang="ja-JP" dirty="0"/>
                <a:t>RHCP</a:t>
              </a:r>
            </a:p>
            <a:p>
              <a:pPr algn="ctr"/>
              <a:r>
                <a:rPr kumimoji="1" lang="en-US" altLang="ja-JP" dirty="0"/>
                <a:t>ANT</a:t>
              </a:r>
              <a:endParaRPr kumimoji="1" lang="ja-JP" altLang="en-US" dirty="0"/>
            </a:p>
          </p:txBody>
        </p:sp>
        <p:sp>
          <p:nvSpPr>
            <p:cNvPr id="46" name="テキスト ボックス 45">
              <a:extLst>
                <a:ext uri="{FF2B5EF4-FFF2-40B4-BE49-F238E27FC236}">
                  <a16:creationId xmlns:a16="http://schemas.microsoft.com/office/drawing/2014/main" id="{33B4AFBE-802E-C37F-2CB0-2626051DE671}"/>
                </a:ext>
              </a:extLst>
            </p:cNvPr>
            <p:cNvSpPr txBox="1"/>
            <p:nvPr/>
          </p:nvSpPr>
          <p:spPr>
            <a:xfrm rot="5400000">
              <a:off x="3263759" y="4890356"/>
              <a:ext cx="648072" cy="461665"/>
            </a:xfrm>
            <a:prstGeom prst="rect">
              <a:avLst/>
            </a:prstGeom>
            <a:noFill/>
          </p:spPr>
          <p:txBody>
            <a:bodyPr wrap="square" rtlCol="0">
              <a:spAutoFit/>
            </a:bodyPr>
            <a:lstStyle/>
            <a:p>
              <a:pPr algn="ctr"/>
              <a:r>
                <a:rPr kumimoji="1" lang="en-US" altLang="ja-JP" dirty="0"/>
                <a:t>LHCP</a:t>
              </a:r>
            </a:p>
            <a:p>
              <a:pPr algn="ctr"/>
              <a:r>
                <a:rPr kumimoji="1" lang="en-US" altLang="ja-JP" dirty="0"/>
                <a:t>ANT</a:t>
              </a:r>
              <a:endParaRPr kumimoji="1" lang="ja-JP" altLang="en-US" dirty="0"/>
            </a:p>
          </p:txBody>
        </p:sp>
        <p:sp>
          <p:nvSpPr>
            <p:cNvPr id="47" name="テキスト ボックス 46">
              <a:extLst>
                <a:ext uri="{FF2B5EF4-FFF2-40B4-BE49-F238E27FC236}">
                  <a16:creationId xmlns:a16="http://schemas.microsoft.com/office/drawing/2014/main" id="{7EF3CA07-EFD1-ED91-E979-E120197E4B5E}"/>
                </a:ext>
              </a:extLst>
            </p:cNvPr>
            <p:cNvSpPr txBox="1"/>
            <p:nvPr/>
          </p:nvSpPr>
          <p:spPr>
            <a:xfrm rot="5400000">
              <a:off x="3253253" y="5322405"/>
              <a:ext cx="648072" cy="461665"/>
            </a:xfrm>
            <a:prstGeom prst="rect">
              <a:avLst/>
            </a:prstGeom>
            <a:noFill/>
          </p:spPr>
          <p:txBody>
            <a:bodyPr wrap="square" rtlCol="0">
              <a:spAutoFit/>
            </a:bodyPr>
            <a:lstStyle/>
            <a:p>
              <a:pPr algn="ctr"/>
              <a:r>
                <a:rPr kumimoji="1" lang="en-US" altLang="ja-JP" dirty="0"/>
                <a:t>LP</a:t>
              </a:r>
            </a:p>
            <a:p>
              <a:pPr algn="ctr"/>
              <a:r>
                <a:rPr kumimoji="1" lang="en-US" altLang="ja-JP" dirty="0"/>
                <a:t>ANT</a:t>
              </a:r>
              <a:endParaRPr kumimoji="1" lang="ja-JP" altLang="en-US" dirty="0"/>
            </a:p>
          </p:txBody>
        </p:sp>
      </p:grpSp>
    </p:spTree>
    <p:extLst>
      <p:ext uri="{BB962C8B-B14F-4D97-AF65-F5344CB8AC3E}">
        <p14:creationId xmlns:p14="http://schemas.microsoft.com/office/powerpoint/2010/main" val="91177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90981"/>
            <a:ext cx="2589203" cy="215444"/>
          </a:xfrm>
          <a:prstGeom prst="rect">
            <a:avLst/>
          </a:prstGeom>
        </p:spPr>
        <p:txBody>
          <a:bodyPr/>
          <a:lstStyle/>
          <a:p>
            <a:r>
              <a:rPr lang="en-US" altLang="ja-JP" dirty="0"/>
              <a:t>July 2022</a:t>
            </a:r>
          </a:p>
        </p:txBody>
      </p:sp>
      <p:sp>
        <p:nvSpPr>
          <p:cNvPr id="5" name="Footer Placeholder 4"/>
          <p:cNvSpPr>
            <a:spLocks noGrp="1"/>
          </p:cNvSpPr>
          <p:nvPr>
            <p:ph type="ftr" idx="4294967295"/>
          </p:nvPr>
        </p:nvSpPr>
        <p:spPr>
          <a:xfrm>
            <a:off x="5500694" y="6475413"/>
            <a:ext cx="3041644" cy="184666"/>
          </a:xfrm>
          <a:prstGeom prst="rect">
            <a:avLst/>
          </a:prstGeom>
        </p:spPr>
        <p:txBody>
          <a:bodyPr/>
          <a:lstStyle/>
          <a:p>
            <a:r>
              <a:rPr lang="da-DK" dirty="0"/>
              <a:t>Tetsuya Kawanishi,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Antenna, RF technologies</a:t>
            </a:r>
            <a:endParaRPr lang="en-GB" sz="3200" b="1" dirty="0"/>
          </a:p>
        </p:txBody>
      </p:sp>
      <p:sp>
        <p:nvSpPr>
          <p:cNvPr id="2" name="Rectangle 2">
            <a:extLst>
              <a:ext uri="{FF2B5EF4-FFF2-40B4-BE49-F238E27FC236}">
                <a16:creationId xmlns:a16="http://schemas.microsoft.com/office/drawing/2014/main" id="{4BE07647-B439-42A0-A89D-DCC8D3C434DC}"/>
              </a:ext>
            </a:extLst>
          </p:cNvPr>
          <p:cNvSpPr>
            <a:spLocks noChangeArrowheads="1"/>
          </p:cNvSpPr>
          <p:nvPr/>
        </p:nvSpPr>
        <p:spPr bwMode="auto">
          <a:xfrm>
            <a:off x="1259632" y="1558154"/>
            <a:ext cx="51845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7" name="テキスト ボックス 6">
            <a:extLst>
              <a:ext uri="{FF2B5EF4-FFF2-40B4-BE49-F238E27FC236}">
                <a16:creationId xmlns:a16="http://schemas.microsoft.com/office/drawing/2014/main" id="{FEA1FD6F-5A56-9648-CEFA-11AE80243F12}"/>
              </a:ext>
            </a:extLst>
          </p:cNvPr>
          <p:cNvSpPr txBox="1"/>
          <p:nvPr/>
        </p:nvSpPr>
        <p:spPr>
          <a:xfrm>
            <a:off x="827584" y="1628800"/>
            <a:ext cx="7908456" cy="2492990"/>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800" dirty="0">
                <a:ea typeface="+mj-ea"/>
                <a:cs typeface="Times New Roman" panose="02020603050405020304" pitchFamily="18" charset="0"/>
              </a:rPr>
              <a:t>High power amplifier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400" dirty="0">
                <a:ea typeface="+mj-ea"/>
                <a:cs typeface="Times New Roman" panose="02020603050405020304" pitchFamily="18" charset="0"/>
              </a:rPr>
              <a:t>  -Parallel 16 </a:t>
            </a:r>
            <a:r>
              <a:rPr lang="en-US" altLang="ja-JP" sz="2400" dirty="0" err="1">
                <a:ea typeface="+mj-ea"/>
                <a:cs typeface="Times New Roman" panose="02020603050405020304" pitchFamily="18" charset="0"/>
              </a:rPr>
              <a:t>InP</a:t>
            </a:r>
            <a:r>
              <a:rPr lang="en-US" altLang="ja-JP" sz="2400" dirty="0">
                <a:ea typeface="+mj-ea"/>
                <a:cs typeface="Times New Roman" panose="02020603050405020304" pitchFamily="18" charset="0"/>
              </a:rPr>
              <a:t> HEMTs to realize 20 dBm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800" dirty="0">
                <a:ea typeface="+mj-ea"/>
                <a:cs typeface="Times New Roman" panose="02020603050405020304" pitchFamily="18" charset="0"/>
              </a:rPr>
              <a:t>High gain patch array antenna </a:t>
            </a:r>
            <a:r>
              <a:rPr lang="en-US" altLang="ja-JP" sz="2800" dirty="0">
                <a:ea typeface="+mj-ea"/>
                <a:cs typeface="Times New Roman" panose="02020603050405020304" pitchFamily="18" charset="0"/>
              </a:rPr>
              <a:t>using the low loss dielectric substrate</a:t>
            </a:r>
            <a:endParaRPr lang="en-GB" altLang="ja-JP" sz="2800" dirty="0">
              <a:ea typeface="+mj-ea"/>
              <a:cs typeface="Times New Roman" panose="02020603050405020304" pitchFamily="18"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400" dirty="0">
                <a:ea typeface="+mj-ea"/>
                <a:cs typeface="Times New Roman" panose="02020603050405020304" pitchFamily="18" charset="0"/>
              </a:rPr>
              <a:t>  - Right/Left </a:t>
            </a:r>
            <a:r>
              <a:rPr lang="en-US" altLang="ja-JP" sz="2400" dirty="0">
                <a:ea typeface="+mj-ea"/>
                <a:cs typeface="Times New Roman" panose="02020603050405020304" pitchFamily="18" charset="0"/>
              </a:rPr>
              <a:t>Circular Polarized 8x8 Elements Antenna Array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400" dirty="0">
                <a:ea typeface="+mj-ea"/>
                <a:cs typeface="Times New Roman" panose="02020603050405020304" pitchFamily="18" charset="0"/>
              </a:rPr>
              <a:t>  - Broad axial-ratio by 2-times sequential connection method</a:t>
            </a:r>
            <a:endParaRPr lang="en-GB" altLang="ja-JP" sz="2400" dirty="0">
              <a:ea typeface="+mj-ea"/>
              <a:cs typeface="Times New Roman" panose="02020603050405020304" pitchFamily="18" charset="0"/>
            </a:endParaRPr>
          </a:p>
        </p:txBody>
      </p:sp>
    </p:spTree>
    <p:extLst>
      <p:ext uri="{BB962C8B-B14F-4D97-AF65-F5344CB8AC3E}">
        <p14:creationId xmlns:p14="http://schemas.microsoft.com/office/powerpoint/2010/main" val="79983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1007</TotalTime>
  <Words>1117</Words>
  <Application>Microsoft Office PowerPoint</Application>
  <PresentationFormat>画面に合わせる (4:3)</PresentationFormat>
  <Paragraphs>216</Paragraphs>
  <Slides>11</Slides>
  <Notes>9</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IEEE-P802_15</vt:lpstr>
      <vt:lpstr>PowerPoint プレゼンテーション</vt:lpstr>
      <vt:lpstr>Challenges in Middle-Range Wireless Communications using the 300GHz-Band</vt:lpstr>
      <vt:lpstr>Outline of this contribution</vt:lpstr>
      <vt:lpstr>Applications for middle-range WPAN </vt:lpstr>
      <vt:lpstr>A channel plan example</vt:lpstr>
      <vt:lpstr>Link budget for middle-range WPAN</vt:lpstr>
      <vt:lpstr>Feasibility study using simulation</vt:lpstr>
      <vt:lpstr>System Design for middle-range WPAN</vt:lpstr>
      <vt:lpstr>Antenna, RF technologies</vt:lpstr>
      <vt:lpstr>8x8 Elements Antenna Array</vt:lpstr>
      <vt:lpstr>Summary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Kawanishi Tetsuya</cp:lastModifiedBy>
  <cp:revision>386</cp:revision>
  <cp:lastPrinted>1998-02-10T13:28:06Z</cp:lastPrinted>
  <dcterms:created xsi:type="dcterms:W3CDTF">2012-03-06T01:22:04Z</dcterms:created>
  <dcterms:modified xsi:type="dcterms:W3CDTF">2022-07-11T12:28:18Z</dcterms:modified>
</cp:coreProperties>
</file>