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80" r:id="rId4"/>
    <p:sldId id="277" r:id="rId5"/>
    <p:sldId id="281" r:id="rId6"/>
    <p:sldId id="279" r:id="rId7"/>
    <p:sldId id="276"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09"/>
    <p:restoredTop sz="95915"/>
  </p:normalViewPr>
  <p:slideViewPr>
    <p:cSldViewPr>
      <p:cViewPr varScale="1">
        <p:scale>
          <a:sx n="124" d="100"/>
          <a:sy n="124" d="100"/>
        </p:scale>
        <p:origin x="1696" y="168"/>
      </p:cViewPr>
      <p:guideLst>
        <p:guide orient="horz" pos="2160"/>
        <p:guide pos="2880"/>
      </p:guideLst>
    </p:cSldViewPr>
  </p:slideViewPr>
  <p:notesTextViewPr>
    <p:cViewPr>
      <p:scale>
        <a:sx n="1" d="1"/>
        <a:sy n="1" d="1"/>
      </p:scale>
      <p:origin x="0" y="0"/>
    </p:cViewPr>
  </p:notesTextViewPr>
  <p:notesViewPr>
    <p:cSldViewPr>
      <p:cViewPr varScale="1">
        <p:scale>
          <a:sx n="95" d="100"/>
          <a:sy n="95" d="100"/>
        </p:scale>
        <p:origin x="433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July 2022</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
        <p:nvSpPr>
          <p:cNvPr id="8" name="Rectangle 5">
            <a:extLst>
              <a:ext uri="{FF2B5EF4-FFF2-40B4-BE49-F238E27FC236}">
                <a16:creationId xmlns:a16="http://schemas.microsoft.com/office/drawing/2014/main" id="{76C362B8-63B9-054A-B5F8-5AA70F443FC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July 2022</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
        <p:nvSpPr>
          <p:cNvPr id="7" name="Rectangle 5">
            <a:extLst>
              <a:ext uri="{FF2B5EF4-FFF2-40B4-BE49-F238E27FC236}">
                <a16:creationId xmlns:a16="http://schemas.microsoft.com/office/drawing/2014/main" id="{2C9C5596-830A-B248-9723-BB536232D63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
        <p:nvSpPr>
          <p:cNvPr id="7" name="Rectangle 5">
            <a:extLst>
              <a:ext uri="{FF2B5EF4-FFF2-40B4-BE49-F238E27FC236}">
                <a16:creationId xmlns:a16="http://schemas.microsoft.com/office/drawing/2014/main" id="{49489C7F-A3F1-634F-BA45-22127FC3611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40C68138-34BD-6749-9007-5A078D92504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July 2022</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
        <p:nvSpPr>
          <p:cNvPr id="7" name="Rectangle 5">
            <a:extLst>
              <a:ext uri="{FF2B5EF4-FFF2-40B4-BE49-F238E27FC236}">
                <a16:creationId xmlns:a16="http://schemas.microsoft.com/office/drawing/2014/main" id="{6EE75135-6D31-5347-8D5C-46E8A51BBAEB}"/>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July 2022</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
        <p:nvSpPr>
          <p:cNvPr id="8" name="Rectangle 5">
            <a:extLst>
              <a:ext uri="{FF2B5EF4-FFF2-40B4-BE49-F238E27FC236}">
                <a16:creationId xmlns:a16="http://schemas.microsoft.com/office/drawing/2014/main" id="{765CABDD-959E-4E47-A47A-FF3AF3FEA7B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July 2022</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
        <p:nvSpPr>
          <p:cNvPr id="10" name="Rectangle 5">
            <a:extLst>
              <a:ext uri="{FF2B5EF4-FFF2-40B4-BE49-F238E27FC236}">
                <a16:creationId xmlns:a16="http://schemas.microsoft.com/office/drawing/2014/main" id="{1B1FC763-6B45-AB41-AD94-09DC49117AA5}"/>
              </a:ext>
            </a:extLst>
          </p:cNvPr>
          <p:cNvSpPr>
            <a:spLocks noGrp="1" noChangeArrowheads="1"/>
          </p:cNvSpPr>
          <p:nvPr>
            <p:ph type="ftr" sz="quarter" idx="1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July 2022</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
        <p:nvSpPr>
          <p:cNvPr id="6" name="Footer Placeholder 5">
            <a:extLst>
              <a:ext uri="{FF2B5EF4-FFF2-40B4-BE49-F238E27FC236}">
                <a16:creationId xmlns:a16="http://schemas.microsoft.com/office/drawing/2014/main" id="{FF48F702-783C-E644-9C16-F1DCCA90094F}"/>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Yang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July 2022</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
        <p:nvSpPr>
          <p:cNvPr id="8" name="Rectangle 5">
            <a:extLst>
              <a:ext uri="{FF2B5EF4-FFF2-40B4-BE49-F238E27FC236}">
                <a16:creationId xmlns:a16="http://schemas.microsoft.com/office/drawing/2014/main" id="{F3C4D48B-FB3A-DD4E-BA7F-D22694AC32D3}"/>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July 2022</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
        <p:nvSpPr>
          <p:cNvPr id="8" name="Rectangle 5">
            <a:extLst>
              <a:ext uri="{FF2B5EF4-FFF2-40B4-BE49-F238E27FC236}">
                <a16:creationId xmlns:a16="http://schemas.microsoft.com/office/drawing/2014/main" id="{C112E477-9B8D-5544-AF7C-966EDE0DB88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Yang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15-22- 0372-00-04ab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UWB Interference Considerations</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2/15-22-0047-01-04ab-mac-layer-considerations-for-uwb-data-streaming.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2022</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a:solidFill>
                  <a:srgbClr val="FF0000"/>
                </a:solidFill>
              </a:rPr>
              <a:t>UWB Interference Considerations</a:t>
            </a:r>
            <a:r>
              <a:rPr lang="en-US" altLang="en-US" sz="1600" dirty="0"/>
              <a:t>]	</a:t>
            </a:r>
          </a:p>
          <a:p>
            <a:r>
              <a:rPr lang="en-US" altLang="en-US" sz="1600" b="1" dirty="0"/>
              <a:t>Date Submitted: </a:t>
            </a:r>
            <a:r>
              <a:rPr lang="en-US" altLang="en-US" sz="1600" dirty="0"/>
              <a:t>[</a:t>
            </a:r>
            <a:r>
              <a:rPr lang="en-US" altLang="en-US" sz="1600" dirty="0">
                <a:solidFill>
                  <a:srgbClr val="FF0000"/>
                </a:solidFill>
              </a:rPr>
              <a:t> July, 11, 2022</a:t>
            </a:r>
            <a:r>
              <a:rPr lang="en-US" altLang="en-US" sz="1600" dirty="0"/>
              <a:t>]	</a:t>
            </a:r>
          </a:p>
          <a:p>
            <a:r>
              <a:rPr lang="en-US" altLang="en-US" sz="1600" b="1" dirty="0"/>
              <a:t>Source:</a:t>
            </a:r>
            <a:r>
              <a:rPr lang="en-US" altLang="en-US" sz="1600" dirty="0"/>
              <a:t> </a:t>
            </a:r>
            <a:r>
              <a:rPr lang="en-US" altLang="en-US" sz="1600" dirty="0">
                <a:solidFill>
                  <a:schemeClr val="tx2"/>
                </a:solidFill>
              </a:rPr>
              <a:t>[</a:t>
            </a:r>
            <a:r>
              <a:rPr lang="en-US" altLang="en-US" sz="1600" dirty="0">
                <a:solidFill>
                  <a:srgbClr val="FF0000"/>
                </a:solidFill>
              </a:rPr>
              <a:t>Shang-Te Yang</a:t>
            </a:r>
            <a:r>
              <a:rPr lang="en-US" altLang="en-US" sz="1600" dirty="0">
                <a:solidFill>
                  <a:schemeClr val="tx2"/>
                </a:solidFill>
              </a:rPr>
              <a:t>] Company [</a:t>
            </a:r>
            <a:r>
              <a:rPr lang="en-US" altLang="en-US" sz="1600" dirty="0">
                <a:solidFill>
                  <a:srgbClr val="FF0000"/>
                </a:solidFill>
              </a:rPr>
              <a:t>Apple Inc.</a:t>
            </a:r>
            <a:r>
              <a:rPr lang="en-US" altLang="en-US" sz="1600" dirty="0">
                <a:solidFill>
                  <a:schemeClr val="tx2"/>
                </a:solidFill>
              </a:rPr>
              <a:t>]</a:t>
            </a:r>
          </a:p>
          <a:p>
            <a:endParaRPr lang="en-US" altLang="en-US" sz="1600" dirty="0">
              <a:solidFill>
                <a:schemeClr val="tx2"/>
              </a:solidFill>
            </a:endParaRPr>
          </a:p>
          <a:p>
            <a:pPr>
              <a:spcBef>
                <a:spcPts val="600"/>
              </a:spcBef>
              <a:spcAft>
                <a:spcPts val="600"/>
              </a:spcAft>
            </a:pPr>
            <a:r>
              <a:rPr lang="en-US" altLang="en-US" sz="1600" b="1" dirty="0"/>
              <a:t>Re:</a:t>
            </a:r>
            <a:r>
              <a:rPr lang="en-US" altLang="en-US" sz="1600" dirty="0"/>
              <a:t> [</a:t>
            </a:r>
            <a:r>
              <a:rPr lang="en-US" altLang="en-US" sz="1600" dirty="0">
                <a:solidFill>
                  <a:srgbClr val="FF0000"/>
                </a:solidFill>
              </a:rPr>
              <a:t>Input to the Working Group</a:t>
            </a:r>
            <a:r>
              <a:rPr lang="en-US" altLang="en-US" sz="1600" dirty="0"/>
              <a:t>]</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a:solidFill>
                  <a:srgbClr val="FF0000"/>
                </a:solidFill>
              </a:rPr>
              <a:t>An Example of interference analysis and considerations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501975215"/>
              </p:ext>
            </p:extLst>
          </p:nvPr>
        </p:nvGraphicFramePr>
        <p:xfrm>
          <a:off x="685800" y="908720"/>
          <a:ext cx="7774632" cy="5556477"/>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Revisit assumptions in the design of block-based ranging </a:t>
                      </a: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Using two examples to show various design considerations.</a:t>
                      </a:r>
                    </a:p>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dirty="0"/>
              <a:t>July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Noise vs. Interference Limiting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381000" y="1752600"/>
            <a:ext cx="8382000" cy="4572000"/>
          </a:xfrm>
        </p:spPr>
        <p:txBody>
          <a:bodyPr/>
          <a:lstStyle/>
          <a:p>
            <a:pPr marL="0" indent="0">
              <a:spcBef>
                <a:spcPts val="600"/>
              </a:spcBef>
              <a:spcAft>
                <a:spcPts val="600"/>
              </a:spcAft>
              <a:buNone/>
            </a:pPr>
            <a:r>
              <a:rPr lang="en-US" sz="1800" dirty="0"/>
              <a:t>We need to clearly define the scenario under consideration. </a:t>
            </a:r>
          </a:p>
          <a:p>
            <a:pPr>
              <a:spcBef>
                <a:spcPts val="600"/>
              </a:spcBef>
              <a:spcAft>
                <a:spcPts val="600"/>
              </a:spcAft>
              <a:buFont typeface="Arial" panose="020B0604020202020204" pitchFamily="34" charset="0"/>
              <a:buChar char="•"/>
            </a:pPr>
            <a:r>
              <a:rPr lang="en-US" sz="1800" dirty="0"/>
              <a:t>Noise limiting scenario:</a:t>
            </a:r>
            <a:endParaRPr lang="en-US" sz="1400" dirty="0"/>
          </a:p>
          <a:p>
            <a:pPr lvl="1">
              <a:spcBef>
                <a:spcPts val="600"/>
              </a:spcBef>
              <a:spcAft>
                <a:spcPts val="600"/>
              </a:spcAft>
              <a:buFont typeface="Arial" panose="020B0604020202020204" pitchFamily="34" charset="0"/>
              <a:buChar char="•"/>
            </a:pPr>
            <a:r>
              <a:rPr lang="en-US" sz="1400" dirty="0"/>
              <a:t>Signal-of-Interest is nominally below thermal noise.</a:t>
            </a:r>
          </a:p>
          <a:p>
            <a:pPr lvl="1">
              <a:spcBef>
                <a:spcPts val="600"/>
              </a:spcBef>
              <a:spcAft>
                <a:spcPts val="600"/>
              </a:spcAft>
              <a:buFont typeface="Arial" panose="020B0604020202020204" pitchFamily="34" charset="0"/>
              <a:buChar char="•"/>
            </a:pPr>
            <a:r>
              <a:rPr lang="en-US" sz="1400" dirty="0"/>
              <a:t>All interference UWB signal are below thermal noise. </a:t>
            </a:r>
          </a:p>
          <a:p>
            <a:pPr lvl="1">
              <a:spcBef>
                <a:spcPts val="600"/>
              </a:spcBef>
              <a:spcAft>
                <a:spcPts val="600"/>
              </a:spcAft>
              <a:buFont typeface="Arial" panose="020B0604020202020204" pitchFamily="34" charset="0"/>
              <a:buChar char="•"/>
            </a:pPr>
            <a:r>
              <a:rPr lang="en-US" sz="1400" dirty="0"/>
              <a:t>The main concern is preamble false locking.</a:t>
            </a:r>
            <a:endParaRPr lang="en-US" sz="1800" dirty="0"/>
          </a:p>
          <a:p>
            <a:pPr>
              <a:spcBef>
                <a:spcPts val="600"/>
              </a:spcBef>
              <a:spcAft>
                <a:spcPts val="600"/>
              </a:spcAft>
              <a:buFont typeface="Arial" panose="020B0604020202020204" pitchFamily="34" charset="0"/>
              <a:buChar char="•"/>
            </a:pPr>
            <a:r>
              <a:rPr lang="en-US" sz="1800" dirty="0"/>
              <a:t>Interference limiting scenario: </a:t>
            </a:r>
            <a:endParaRPr lang="en-US" sz="1400" dirty="0"/>
          </a:p>
          <a:p>
            <a:pPr lvl="1">
              <a:spcBef>
                <a:spcPts val="600"/>
              </a:spcBef>
              <a:spcAft>
                <a:spcPts val="600"/>
              </a:spcAft>
              <a:buFont typeface="Arial" panose="020B0604020202020204" pitchFamily="34" charset="0"/>
              <a:buChar char="•"/>
            </a:pPr>
            <a:r>
              <a:rPr lang="en-US" sz="1400" dirty="0"/>
              <a:t>Interference signal either is very close physically and/or using high instantaneous power per pulse (gating gain and/or low PRF). </a:t>
            </a:r>
          </a:p>
          <a:p>
            <a:pPr lvl="1">
              <a:spcBef>
                <a:spcPts val="600"/>
              </a:spcBef>
              <a:spcAft>
                <a:spcPts val="600"/>
              </a:spcAft>
              <a:buFont typeface="Arial" panose="020B0604020202020204" pitchFamily="34" charset="0"/>
              <a:buChar char="•"/>
            </a:pPr>
            <a:r>
              <a:rPr lang="en-US" sz="1400" dirty="0"/>
              <a:t>In general, shorter packet is better, and we don’t lose much link budget!  [1]</a:t>
            </a:r>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July 2022</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296258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UWB Use Case Considerations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28600" y="1447800"/>
            <a:ext cx="8686800" cy="4953000"/>
          </a:xfrm>
        </p:spPr>
        <p:txBody>
          <a:bodyPr/>
          <a:lstStyle/>
          <a:p>
            <a:pPr>
              <a:spcBef>
                <a:spcPts val="600"/>
              </a:spcBef>
              <a:spcAft>
                <a:spcPts val="600"/>
              </a:spcAft>
              <a:buFont typeface="Arial" panose="020B0604020202020204" pitchFamily="34" charset="0"/>
              <a:buChar char="•"/>
            </a:pPr>
            <a:r>
              <a:rPr lang="en-US" sz="1800" dirty="0"/>
              <a:t>Ranging, sensing, and data streaming use cases seems all gravitate toward block-based operation. </a:t>
            </a:r>
          </a:p>
          <a:p>
            <a:pPr lvl="1">
              <a:spcBef>
                <a:spcPts val="600"/>
              </a:spcBef>
              <a:spcAft>
                <a:spcPts val="600"/>
              </a:spcAft>
              <a:buFont typeface="Arial" panose="020B0604020202020204" pitchFamily="34" charset="0"/>
              <a:buChar char="•"/>
            </a:pPr>
            <a:r>
              <a:rPr lang="en-US" sz="1400" dirty="0"/>
              <a:t>The deterministic nature of block-based MAC keeps implementation simple. </a:t>
            </a:r>
          </a:p>
          <a:p>
            <a:pPr lvl="1">
              <a:spcBef>
                <a:spcPts val="600"/>
              </a:spcBef>
              <a:spcAft>
                <a:spcPts val="600"/>
              </a:spcAft>
              <a:buFont typeface="Arial" panose="020B0604020202020204" pitchFamily="34" charset="0"/>
              <a:buChar char="•"/>
            </a:pPr>
            <a:r>
              <a:rPr lang="en-US" sz="1400" dirty="0"/>
              <a:t>No </a:t>
            </a:r>
            <a:r>
              <a:rPr lang="en-US" sz="1400" u="sng" dirty="0"/>
              <a:t>conditional</a:t>
            </a:r>
            <a:r>
              <a:rPr lang="en-US" sz="1400" dirty="0"/>
              <a:t> re-transmission in 4z block-based MAC. </a:t>
            </a:r>
          </a:p>
          <a:p>
            <a:pPr lvl="1">
              <a:spcBef>
                <a:spcPts val="600"/>
              </a:spcBef>
              <a:spcAft>
                <a:spcPts val="600"/>
              </a:spcAft>
              <a:buFont typeface="Arial" panose="020B0604020202020204" pitchFamily="34" charset="0"/>
              <a:buChar char="•"/>
            </a:pPr>
            <a:r>
              <a:rPr lang="en-US" sz="1400" dirty="0"/>
              <a:t>Ranging slot size is determined by processing latency, instead of packet duration. </a:t>
            </a:r>
          </a:p>
          <a:p>
            <a:pPr>
              <a:spcBef>
                <a:spcPts val="600"/>
              </a:spcBef>
              <a:spcAft>
                <a:spcPts val="600"/>
              </a:spcAft>
              <a:buFont typeface="Arial" panose="020B0604020202020204" pitchFamily="34" charset="0"/>
              <a:buChar char="•"/>
            </a:pPr>
            <a:r>
              <a:rPr lang="en-US" sz="1800" dirty="0"/>
              <a:t>Two use case examples: </a:t>
            </a:r>
            <a:endParaRPr lang="en-US" sz="1400" dirty="0"/>
          </a:p>
          <a:p>
            <a:pPr lvl="1">
              <a:spcBef>
                <a:spcPts val="600"/>
              </a:spcBef>
              <a:spcAft>
                <a:spcPts val="600"/>
              </a:spcAft>
              <a:buFont typeface="Arial" panose="020B0604020202020204" pitchFamily="34" charset="0"/>
              <a:buChar char="•"/>
            </a:pPr>
            <a:r>
              <a:rPr lang="en-US" sz="1400" b="1" dirty="0"/>
              <a:t>RAN A: </a:t>
            </a:r>
            <a:r>
              <a:rPr lang="en-US" sz="1400" dirty="0"/>
              <a:t>Ten 250us BPRF UWB packets every 288ms. Combined packet duty cycle 0.87%</a:t>
            </a:r>
          </a:p>
          <a:p>
            <a:pPr lvl="1">
              <a:spcBef>
                <a:spcPts val="600"/>
              </a:spcBef>
              <a:spcAft>
                <a:spcPts val="600"/>
              </a:spcAft>
              <a:buFont typeface="Arial" panose="020B0604020202020204" pitchFamily="34" charset="0"/>
              <a:buChar char="•"/>
            </a:pPr>
            <a:r>
              <a:rPr lang="en-US" sz="1400" b="1" dirty="0"/>
              <a:t>RAN B:</a:t>
            </a:r>
            <a:r>
              <a:rPr lang="en-US" sz="1400" dirty="0"/>
              <a:t> Unicast (streaming) 127 Byte @ HPRF #3 (~63us, 31.2Mbps) every 5ms = 1.24%</a:t>
            </a:r>
          </a:p>
          <a:p>
            <a:pPr>
              <a:spcBef>
                <a:spcPts val="600"/>
              </a:spcBef>
              <a:spcAft>
                <a:spcPts val="600"/>
              </a:spcAft>
              <a:buFont typeface="Arial" panose="020B0604020202020204" pitchFamily="34" charset="0"/>
              <a:buChar char="•"/>
            </a:pPr>
            <a:r>
              <a:rPr lang="en-US" sz="1800" dirty="0"/>
              <a:t>Simplified analysis: </a:t>
            </a:r>
            <a:endParaRPr lang="en-US" sz="1400" dirty="0"/>
          </a:p>
          <a:p>
            <a:pPr lvl="1">
              <a:spcBef>
                <a:spcPts val="600"/>
              </a:spcBef>
              <a:spcAft>
                <a:spcPts val="600"/>
              </a:spcAft>
              <a:buFont typeface="Arial" panose="020B0604020202020204" pitchFamily="34" charset="0"/>
              <a:buChar char="•"/>
            </a:pPr>
            <a:r>
              <a:rPr lang="en-US" sz="1400" dirty="0"/>
              <a:t>Assuming both are using 5ms slot size, and any partial collision causes total packet lost. </a:t>
            </a:r>
          </a:p>
          <a:p>
            <a:pPr lvl="1">
              <a:spcBef>
                <a:spcPts val="600"/>
              </a:spcBef>
              <a:spcAft>
                <a:spcPts val="600"/>
              </a:spcAft>
              <a:buFont typeface="Arial" panose="020B0604020202020204" pitchFamily="34" charset="0"/>
              <a:buChar char="•"/>
            </a:pPr>
            <a:r>
              <a:rPr lang="en-US" sz="1400" dirty="0"/>
              <a:t>Assuming uniform random start time, the chance of collision is (250us + 63us)/5ms = 6.3%.</a:t>
            </a:r>
          </a:p>
          <a:p>
            <a:pPr lvl="2">
              <a:spcBef>
                <a:spcPts val="600"/>
              </a:spcBef>
              <a:spcAft>
                <a:spcPts val="600"/>
              </a:spcAft>
              <a:buFont typeface="Arial" panose="020B0604020202020204" pitchFamily="34" charset="0"/>
              <a:buChar char="•"/>
            </a:pPr>
            <a:r>
              <a:rPr lang="en-US" sz="1000" b="1" dirty="0"/>
              <a:t>RAN A: </a:t>
            </a:r>
            <a:r>
              <a:rPr lang="en-US" sz="1000" dirty="0"/>
              <a:t>6.3% chance </a:t>
            </a:r>
            <a:r>
              <a:rPr lang="en-US" sz="1000" u="sng" dirty="0"/>
              <a:t>all</a:t>
            </a:r>
            <a:r>
              <a:rPr lang="en-US" sz="1000" dirty="0"/>
              <a:t> packet are lost, and 93.8% chance </a:t>
            </a:r>
            <a:r>
              <a:rPr lang="en-US" sz="1000" u="sng" dirty="0"/>
              <a:t>zero</a:t>
            </a:r>
            <a:r>
              <a:rPr lang="en-US" sz="1000" dirty="0"/>
              <a:t> packet is lost. Restart is the only way out. </a:t>
            </a:r>
          </a:p>
          <a:p>
            <a:pPr lvl="2">
              <a:spcBef>
                <a:spcPts val="600"/>
              </a:spcBef>
              <a:spcAft>
                <a:spcPts val="600"/>
              </a:spcAft>
              <a:buFont typeface="Arial" panose="020B0604020202020204" pitchFamily="34" charset="0"/>
              <a:buChar char="•"/>
            </a:pPr>
            <a:r>
              <a:rPr lang="en-US" sz="1000" b="1" dirty="0"/>
              <a:t>RAN B: </a:t>
            </a:r>
            <a:r>
              <a:rPr lang="en-US" sz="1000" dirty="0"/>
              <a:t>6.3% * (10*5/288) = 1.08% chance </a:t>
            </a:r>
            <a:r>
              <a:rPr lang="en-US" sz="1000" u="sng" dirty="0"/>
              <a:t>all packets are lost for 50ms</a:t>
            </a:r>
            <a:r>
              <a:rPr lang="en-US" sz="1000" dirty="0"/>
              <a:t>. Other 99% is clean.</a:t>
            </a:r>
          </a:p>
          <a:p>
            <a:pPr lvl="2">
              <a:spcBef>
                <a:spcPts val="600"/>
              </a:spcBef>
              <a:spcAft>
                <a:spcPts val="600"/>
              </a:spcAft>
              <a:buFont typeface="Arial" panose="020B0604020202020204" pitchFamily="34" charset="0"/>
              <a:buChar char="•"/>
            </a:pPr>
            <a:r>
              <a:rPr lang="en-US" sz="1000" dirty="0"/>
              <a:t>Clear failure signature, which may be used to trigger restart. </a:t>
            </a:r>
          </a:p>
          <a:p>
            <a:pPr marL="457200" lvl="1" indent="0">
              <a:spcBef>
                <a:spcPts val="600"/>
              </a:spcBef>
              <a:spcAft>
                <a:spcPts val="600"/>
              </a:spcAft>
              <a:buNone/>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July 2022</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89726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How about different slot size? </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408471" y="1600200"/>
            <a:ext cx="8458200" cy="4572000"/>
          </a:xfrm>
        </p:spPr>
        <p:txBody>
          <a:bodyPr/>
          <a:lstStyle/>
          <a:p>
            <a:pPr>
              <a:spcBef>
                <a:spcPts val="600"/>
              </a:spcBef>
              <a:spcAft>
                <a:spcPts val="600"/>
              </a:spcAft>
              <a:buFont typeface="Arial" panose="020B0604020202020204" pitchFamily="34" charset="0"/>
              <a:buChar char="•"/>
            </a:pPr>
            <a:r>
              <a:rPr lang="en-US" sz="1800" dirty="0"/>
              <a:t>Same two use cases but using different slot sizes.</a:t>
            </a:r>
          </a:p>
          <a:p>
            <a:pPr lvl="1">
              <a:spcBef>
                <a:spcPts val="600"/>
              </a:spcBef>
              <a:spcAft>
                <a:spcPts val="600"/>
              </a:spcAft>
              <a:buFont typeface="Arial" panose="020B0604020202020204" pitchFamily="34" charset="0"/>
              <a:buChar char="•"/>
            </a:pPr>
            <a:r>
              <a:rPr lang="en-US" sz="1400" b="1" dirty="0"/>
              <a:t>RAN A:</a:t>
            </a:r>
            <a:r>
              <a:rPr lang="en-US" sz="1400" dirty="0"/>
              <a:t> Ten 250us BPRF packets every 288ms </a:t>
            </a:r>
            <a:r>
              <a:rPr lang="en-US" sz="1400" u="sng" dirty="0"/>
              <a:t>using 3ms slot</a:t>
            </a:r>
            <a:r>
              <a:rPr lang="en-US" sz="1400" dirty="0"/>
              <a:t>.</a:t>
            </a:r>
          </a:p>
          <a:p>
            <a:pPr lvl="1">
              <a:spcBef>
                <a:spcPts val="600"/>
              </a:spcBef>
              <a:spcAft>
                <a:spcPts val="600"/>
              </a:spcAft>
              <a:buFont typeface="Arial" panose="020B0604020202020204" pitchFamily="34" charset="0"/>
              <a:buChar char="•"/>
            </a:pPr>
            <a:r>
              <a:rPr lang="en-US" sz="1400" b="1" dirty="0"/>
              <a:t>RAN B:</a:t>
            </a:r>
            <a:r>
              <a:rPr lang="en-US" sz="1400" dirty="0"/>
              <a:t> Unicast (streaming) 127 Byte @ HPRF #3 (~63us, 31.2Mbps) </a:t>
            </a:r>
            <a:r>
              <a:rPr lang="en-US" sz="1400" u="sng" dirty="0"/>
              <a:t>every 5ms</a:t>
            </a:r>
            <a:r>
              <a:rPr lang="en-US" sz="1400" dirty="0"/>
              <a:t>.</a:t>
            </a:r>
          </a:p>
          <a:p>
            <a:pPr>
              <a:spcBef>
                <a:spcPts val="600"/>
              </a:spcBef>
              <a:spcAft>
                <a:spcPts val="600"/>
              </a:spcAft>
              <a:buFont typeface="Arial" panose="020B0604020202020204" pitchFamily="34" charset="0"/>
              <a:buChar char="•"/>
            </a:pPr>
            <a:r>
              <a:rPr lang="en-US" sz="1800" dirty="0"/>
              <a:t>A simplified timing diagram (1ms scale) </a:t>
            </a:r>
            <a:r>
              <a:rPr lang="en-US" sz="1800" u="sng" dirty="0"/>
              <a:t>when both RANs are active</a:t>
            </a:r>
            <a:r>
              <a:rPr lang="en-US" sz="1800" dirty="0"/>
              <a:t>. </a:t>
            </a:r>
          </a:p>
          <a:p>
            <a:pPr lvl="1">
              <a:spcBef>
                <a:spcPts val="600"/>
              </a:spcBef>
              <a:spcAft>
                <a:spcPts val="600"/>
              </a:spcAft>
              <a:buFont typeface="Arial" panose="020B0604020202020204" pitchFamily="34" charset="0"/>
              <a:buChar char="•"/>
            </a:pPr>
            <a:r>
              <a:rPr lang="en-US" sz="1400" dirty="0"/>
              <a:t>RAN A and RAN B are uncoordinated, and the rows show different RAN B starting time. </a:t>
            </a:r>
          </a:p>
          <a:p>
            <a:pPr lvl="1">
              <a:spcBef>
                <a:spcPts val="600"/>
              </a:spcBef>
              <a:spcAft>
                <a:spcPts val="600"/>
              </a:spcAft>
              <a:buFont typeface="Arial" panose="020B0604020202020204" pitchFamily="34" charset="0"/>
              <a:buChar char="•"/>
            </a:pPr>
            <a:r>
              <a:rPr lang="en-US" sz="1400" b="1" dirty="0"/>
              <a:t>RAN A:</a:t>
            </a:r>
            <a:r>
              <a:rPr lang="en-US" sz="1400" dirty="0"/>
              <a:t> 32% chance lose 2 of 10 packets for 30ms, 69% no issue.</a:t>
            </a:r>
          </a:p>
          <a:p>
            <a:pPr lvl="1">
              <a:spcBef>
                <a:spcPts val="600"/>
              </a:spcBef>
              <a:spcAft>
                <a:spcPts val="600"/>
              </a:spcAft>
              <a:buFont typeface="Arial" panose="020B0604020202020204" pitchFamily="34" charset="0"/>
              <a:buChar char="•"/>
            </a:pPr>
            <a:r>
              <a:rPr lang="en-US" sz="1400" b="1" dirty="0"/>
              <a:t>RAN B:</a:t>
            </a:r>
            <a:r>
              <a:rPr lang="en-US" sz="1400" dirty="0"/>
              <a:t> (32% * 10.4%) block could collide and lose 2 of 6 packets for 30ms, 96.7% no issue.</a:t>
            </a:r>
          </a:p>
          <a:p>
            <a:pPr lvl="1">
              <a:spcBef>
                <a:spcPts val="600"/>
              </a:spcBef>
              <a:spcAft>
                <a:spcPts val="600"/>
              </a:spcAft>
              <a:buFont typeface="Arial" panose="020B0604020202020204" pitchFamily="34" charset="0"/>
              <a:buChar char="•"/>
            </a:pPr>
            <a:r>
              <a:rPr lang="en-US" sz="1400" dirty="0"/>
              <a:t>Both RAN may choose to tolerate the lost or restart, but there is no clear failure signature. </a:t>
            </a:r>
          </a:p>
          <a:p>
            <a:pPr marL="457200" lvl="1" indent="0">
              <a:spcBef>
                <a:spcPts val="600"/>
              </a:spcBef>
              <a:spcAft>
                <a:spcPts val="600"/>
              </a:spcAft>
              <a:buNone/>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July 2022</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graphicFrame>
        <p:nvGraphicFramePr>
          <p:cNvPr id="7" name="Table 7">
            <a:extLst>
              <a:ext uri="{FF2B5EF4-FFF2-40B4-BE49-F238E27FC236}">
                <a16:creationId xmlns:a16="http://schemas.microsoft.com/office/drawing/2014/main" id="{362640EA-0026-BF4E-ACDA-DBD9D7F28CD5}"/>
              </a:ext>
            </a:extLst>
          </p:cNvPr>
          <p:cNvGraphicFramePr>
            <a:graphicFrameLocks noGrp="1"/>
          </p:cNvGraphicFramePr>
          <p:nvPr>
            <p:extLst>
              <p:ext uri="{D42A27DB-BD31-4B8C-83A1-F6EECF244321}">
                <p14:modId xmlns:p14="http://schemas.microsoft.com/office/powerpoint/2010/main" val="2307036005"/>
              </p:ext>
            </p:extLst>
          </p:nvPr>
        </p:nvGraphicFramePr>
        <p:xfrm>
          <a:off x="6863" y="4616927"/>
          <a:ext cx="9143986" cy="1706880"/>
        </p:xfrm>
        <a:graphic>
          <a:graphicData uri="http://schemas.openxmlformats.org/drawingml/2006/table">
            <a:tbl>
              <a:tblPr firstRow="1" bandRow="1">
                <a:tableStyleId>{5C22544A-7EE6-4342-B048-85BDC9FD1C3A}</a:tableStyleId>
              </a:tblPr>
              <a:tblGrid>
                <a:gridCol w="263065">
                  <a:extLst>
                    <a:ext uri="{9D8B030D-6E8A-4147-A177-3AD203B41FA5}">
                      <a16:colId xmlns:a16="http://schemas.microsoft.com/office/drawing/2014/main" val="3750913905"/>
                    </a:ext>
                  </a:extLst>
                </a:gridCol>
                <a:gridCol w="328923">
                  <a:extLst>
                    <a:ext uri="{9D8B030D-6E8A-4147-A177-3AD203B41FA5}">
                      <a16:colId xmlns:a16="http://schemas.microsoft.com/office/drawing/2014/main" val="3560617450"/>
                    </a:ext>
                  </a:extLst>
                </a:gridCol>
                <a:gridCol w="328923">
                  <a:extLst>
                    <a:ext uri="{9D8B030D-6E8A-4147-A177-3AD203B41FA5}">
                      <a16:colId xmlns:a16="http://schemas.microsoft.com/office/drawing/2014/main" val="1667402736"/>
                    </a:ext>
                  </a:extLst>
                </a:gridCol>
                <a:gridCol w="328923">
                  <a:extLst>
                    <a:ext uri="{9D8B030D-6E8A-4147-A177-3AD203B41FA5}">
                      <a16:colId xmlns:a16="http://schemas.microsoft.com/office/drawing/2014/main" val="3388990326"/>
                    </a:ext>
                  </a:extLst>
                </a:gridCol>
                <a:gridCol w="328923">
                  <a:extLst>
                    <a:ext uri="{9D8B030D-6E8A-4147-A177-3AD203B41FA5}">
                      <a16:colId xmlns:a16="http://schemas.microsoft.com/office/drawing/2014/main" val="1748698471"/>
                    </a:ext>
                  </a:extLst>
                </a:gridCol>
                <a:gridCol w="328923">
                  <a:extLst>
                    <a:ext uri="{9D8B030D-6E8A-4147-A177-3AD203B41FA5}">
                      <a16:colId xmlns:a16="http://schemas.microsoft.com/office/drawing/2014/main" val="2708538423"/>
                    </a:ext>
                  </a:extLst>
                </a:gridCol>
                <a:gridCol w="328923">
                  <a:extLst>
                    <a:ext uri="{9D8B030D-6E8A-4147-A177-3AD203B41FA5}">
                      <a16:colId xmlns:a16="http://schemas.microsoft.com/office/drawing/2014/main" val="2843813064"/>
                    </a:ext>
                  </a:extLst>
                </a:gridCol>
                <a:gridCol w="328923">
                  <a:extLst>
                    <a:ext uri="{9D8B030D-6E8A-4147-A177-3AD203B41FA5}">
                      <a16:colId xmlns:a16="http://schemas.microsoft.com/office/drawing/2014/main" val="1163139437"/>
                    </a:ext>
                  </a:extLst>
                </a:gridCol>
                <a:gridCol w="328923">
                  <a:extLst>
                    <a:ext uri="{9D8B030D-6E8A-4147-A177-3AD203B41FA5}">
                      <a16:colId xmlns:a16="http://schemas.microsoft.com/office/drawing/2014/main" val="874816831"/>
                    </a:ext>
                  </a:extLst>
                </a:gridCol>
                <a:gridCol w="328923">
                  <a:extLst>
                    <a:ext uri="{9D8B030D-6E8A-4147-A177-3AD203B41FA5}">
                      <a16:colId xmlns:a16="http://schemas.microsoft.com/office/drawing/2014/main" val="3884871047"/>
                    </a:ext>
                  </a:extLst>
                </a:gridCol>
                <a:gridCol w="328923">
                  <a:extLst>
                    <a:ext uri="{9D8B030D-6E8A-4147-A177-3AD203B41FA5}">
                      <a16:colId xmlns:a16="http://schemas.microsoft.com/office/drawing/2014/main" val="1228410524"/>
                    </a:ext>
                  </a:extLst>
                </a:gridCol>
                <a:gridCol w="328923">
                  <a:extLst>
                    <a:ext uri="{9D8B030D-6E8A-4147-A177-3AD203B41FA5}">
                      <a16:colId xmlns:a16="http://schemas.microsoft.com/office/drawing/2014/main" val="2126535211"/>
                    </a:ext>
                  </a:extLst>
                </a:gridCol>
                <a:gridCol w="328923">
                  <a:extLst>
                    <a:ext uri="{9D8B030D-6E8A-4147-A177-3AD203B41FA5}">
                      <a16:colId xmlns:a16="http://schemas.microsoft.com/office/drawing/2014/main" val="357953243"/>
                    </a:ext>
                  </a:extLst>
                </a:gridCol>
                <a:gridCol w="328923">
                  <a:extLst>
                    <a:ext uri="{9D8B030D-6E8A-4147-A177-3AD203B41FA5}">
                      <a16:colId xmlns:a16="http://schemas.microsoft.com/office/drawing/2014/main" val="479448483"/>
                    </a:ext>
                  </a:extLst>
                </a:gridCol>
                <a:gridCol w="328923">
                  <a:extLst>
                    <a:ext uri="{9D8B030D-6E8A-4147-A177-3AD203B41FA5}">
                      <a16:colId xmlns:a16="http://schemas.microsoft.com/office/drawing/2014/main" val="204606083"/>
                    </a:ext>
                  </a:extLst>
                </a:gridCol>
                <a:gridCol w="328923">
                  <a:extLst>
                    <a:ext uri="{9D8B030D-6E8A-4147-A177-3AD203B41FA5}">
                      <a16:colId xmlns:a16="http://schemas.microsoft.com/office/drawing/2014/main" val="3967321755"/>
                    </a:ext>
                  </a:extLst>
                </a:gridCol>
                <a:gridCol w="328923">
                  <a:extLst>
                    <a:ext uri="{9D8B030D-6E8A-4147-A177-3AD203B41FA5}">
                      <a16:colId xmlns:a16="http://schemas.microsoft.com/office/drawing/2014/main" val="1473517416"/>
                    </a:ext>
                  </a:extLst>
                </a:gridCol>
                <a:gridCol w="328923">
                  <a:extLst>
                    <a:ext uri="{9D8B030D-6E8A-4147-A177-3AD203B41FA5}">
                      <a16:colId xmlns:a16="http://schemas.microsoft.com/office/drawing/2014/main" val="2595279442"/>
                    </a:ext>
                  </a:extLst>
                </a:gridCol>
                <a:gridCol w="328923">
                  <a:extLst>
                    <a:ext uri="{9D8B030D-6E8A-4147-A177-3AD203B41FA5}">
                      <a16:colId xmlns:a16="http://schemas.microsoft.com/office/drawing/2014/main" val="3159381988"/>
                    </a:ext>
                  </a:extLst>
                </a:gridCol>
                <a:gridCol w="328923">
                  <a:extLst>
                    <a:ext uri="{9D8B030D-6E8A-4147-A177-3AD203B41FA5}">
                      <a16:colId xmlns:a16="http://schemas.microsoft.com/office/drawing/2014/main" val="3075653840"/>
                    </a:ext>
                  </a:extLst>
                </a:gridCol>
                <a:gridCol w="328923">
                  <a:extLst>
                    <a:ext uri="{9D8B030D-6E8A-4147-A177-3AD203B41FA5}">
                      <a16:colId xmlns:a16="http://schemas.microsoft.com/office/drawing/2014/main" val="3661356288"/>
                    </a:ext>
                  </a:extLst>
                </a:gridCol>
                <a:gridCol w="328923">
                  <a:extLst>
                    <a:ext uri="{9D8B030D-6E8A-4147-A177-3AD203B41FA5}">
                      <a16:colId xmlns:a16="http://schemas.microsoft.com/office/drawing/2014/main" val="3398089511"/>
                    </a:ext>
                  </a:extLst>
                </a:gridCol>
                <a:gridCol w="328923">
                  <a:extLst>
                    <a:ext uri="{9D8B030D-6E8A-4147-A177-3AD203B41FA5}">
                      <a16:colId xmlns:a16="http://schemas.microsoft.com/office/drawing/2014/main" val="2297071162"/>
                    </a:ext>
                  </a:extLst>
                </a:gridCol>
                <a:gridCol w="328923">
                  <a:extLst>
                    <a:ext uri="{9D8B030D-6E8A-4147-A177-3AD203B41FA5}">
                      <a16:colId xmlns:a16="http://schemas.microsoft.com/office/drawing/2014/main" val="2757955919"/>
                    </a:ext>
                  </a:extLst>
                </a:gridCol>
                <a:gridCol w="328923">
                  <a:extLst>
                    <a:ext uri="{9D8B030D-6E8A-4147-A177-3AD203B41FA5}">
                      <a16:colId xmlns:a16="http://schemas.microsoft.com/office/drawing/2014/main" val="3308466627"/>
                    </a:ext>
                  </a:extLst>
                </a:gridCol>
                <a:gridCol w="328923">
                  <a:extLst>
                    <a:ext uri="{9D8B030D-6E8A-4147-A177-3AD203B41FA5}">
                      <a16:colId xmlns:a16="http://schemas.microsoft.com/office/drawing/2014/main" val="3673577316"/>
                    </a:ext>
                  </a:extLst>
                </a:gridCol>
                <a:gridCol w="328923">
                  <a:extLst>
                    <a:ext uri="{9D8B030D-6E8A-4147-A177-3AD203B41FA5}">
                      <a16:colId xmlns:a16="http://schemas.microsoft.com/office/drawing/2014/main" val="2511065938"/>
                    </a:ext>
                  </a:extLst>
                </a:gridCol>
                <a:gridCol w="328923">
                  <a:extLst>
                    <a:ext uri="{9D8B030D-6E8A-4147-A177-3AD203B41FA5}">
                      <a16:colId xmlns:a16="http://schemas.microsoft.com/office/drawing/2014/main" val="1425491386"/>
                    </a:ext>
                  </a:extLst>
                </a:gridCol>
              </a:tblGrid>
              <a:tr h="201461">
                <a:tc>
                  <a:txBody>
                    <a:bodyPr/>
                    <a:lstStyle/>
                    <a:p>
                      <a:r>
                        <a:rPr lang="en-US" sz="1000" dirty="0"/>
                        <a:t>0</a:t>
                      </a:r>
                    </a:p>
                  </a:txBody>
                  <a:tcPr/>
                </a:tc>
                <a:tc>
                  <a:txBody>
                    <a:bodyPr/>
                    <a:lstStyle/>
                    <a:p>
                      <a:r>
                        <a:rPr lang="en-US" sz="1000" dirty="0"/>
                        <a:t>1</a:t>
                      </a:r>
                    </a:p>
                  </a:txBody>
                  <a:tcPr/>
                </a:tc>
                <a:tc>
                  <a:txBody>
                    <a:bodyPr/>
                    <a:lstStyle/>
                    <a:p>
                      <a:r>
                        <a:rPr lang="en-US" sz="1000" dirty="0"/>
                        <a:t>2</a:t>
                      </a:r>
                    </a:p>
                  </a:txBody>
                  <a:tcPr/>
                </a:tc>
                <a:tc>
                  <a:txBody>
                    <a:bodyPr/>
                    <a:lstStyle/>
                    <a:p>
                      <a:r>
                        <a:rPr lang="en-US" sz="1000" dirty="0"/>
                        <a:t>3</a:t>
                      </a:r>
                    </a:p>
                  </a:txBody>
                  <a:tcPr/>
                </a:tc>
                <a:tc>
                  <a:txBody>
                    <a:bodyPr/>
                    <a:lstStyle/>
                    <a:p>
                      <a:r>
                        <a:rPr lang="en-US" sz="1000" dirty="0"/>
                        <a:t>4</a:t>
                      </a:r>
                    </a:p>
                  </a:txBody>
                  <a:tcPr/>
                </a:tc>
                <a:tc>
                  <a:txBody>
                    <a:bodyPr/>
                    <a:lstStyle/>
                    <a:p>
                      <a:r>
                        <a:rPr lang="en-US" sz="1000" dirty="0"/>
                        <a:t>5</a:t>
                      </a:r>
                    </a:p>
                  </a:txBody>
                  <a:tcPr/>
                </a:tc>
                <a:tc>
                  <a:txBody>
                    <a:bodyPr/>
                    <a:lstStyle/>
                    <a:p>
                      <a:r>
                        <a:rPr lang="en-US" sz="1000" dirty="0"/>
                        <a:t>6</a:t>
                      </a:r>
                    </a:p>
                  </a:txBody>
                  <a:tcPr/>
                </a:tc>
                <a:tc>
                  <a:txBody>
                    <a:bodyPr/>
                    <a:lstStyle/>
                    <a:p>
                      <a:r>
                        <a:rPr lang="en-US" sz="1000" dirty="0"/>
                        <a:t>7</a:t>
                      </a:r>
                    </a:p>
                  </a:txBody>
                  <a:tcPr/>
                </a:tc>
                <a:tc>
                  <a:txBody>
                    <a:bodyPr/>
                    <a:lstStyle/>
                    <a:p>
                      <a:r>
                        <a:rPr lang="en-US" sz="1000" dirty="0"/>
                        <a:t>8</a:t>
                      </a:r>
                    </a:p>
                  </a:txBody>
                  <a:tcPr/>
                </a:tc>
                <a:tc>
                  <a:txBody>
                    <a:bodyPr/>
                    <a:lstStyle/>
                    <a:p>
                      <a:r>
                        <a:rPr lang="en-US" sz="1000" dirty="0"/>
                        <a:t>9</a:t>
                      </a:r>
                    </a:p>
                  </a:txBody>
                  <a:tcPr/>
                </a:tc>
                <a:tc>
                  <a:txBody>
                    <a:bodyPr/>
                    <a:lstStyle/>
                    <a:p>
                      <a:r>
                        <a:rPr lang="en-US" sz="1000" dirty="0"/>
                        <a:t>10</a:t>
                      </a:r>
                    </a:p>
                  </a:txBody>
                  <a:tcPr/>
                </a:tc>
                <a:tc>
                  <a:txBody>
                    <a:bodyPr/>
                    <a:lstStyle/>
                    <a:p>
                      <a:r>
                        <a:rPr lang="en-US" sz="1000" dirty="0"/>
                        <a:t>11</a:t>
                      </a:r>
                    </a:p>
                  </a:txBody>
                  <a:tcPr/>
                </a:tc>
                <a:tc>
                  <a:txBody>
                    <a:bodyPr/>
                    <a:lstStyle/>
                    <a:p>
                      <a:r>
                        <a:rPr lang="en-US" sz="1000" dirty="0"/>
                        <a:t>12</a:t>
                      </a:r>
                    </a:p>
                  </a:txBody>
                  <a:tcPr/>
                </a:tc>
                <a:tc>
                  <a:txBody>
                    <a:bodyPr/>
                    <a:lstStyle/>
                    <a:p>
                      <a:r>
                        <a:rPr lang="en-US" sz="1000" dirty="0"/>
                        <a:t>13</a:t>
                      </a:r>
                    </a:p>
                  </a:txBody>
                  <a:tcPr/>
                </a:tc>
                <a:tc>
                  <a:txBody>
                    <a:bodyPr/>
                    <a:lstStyle/>
                    <a:p>
                      <a:r>
                        <a:rPr lang="en-US" sz="1000" dirty="0"/>
                        <a:t>14</a:t>
                      </a:r>
                    </a:p>
                  </a:txBody>
                  <a:tcPr/>
                </a:tc>
                <a:tc>
                  <a:txBody>
                    <a:bodyPr/>
                    <a:lstStyle/>
                    <a:p>
                      <a:r>
                        <a:rPr lang="en-US" sz="1000" dirty="0"/>
                        <a:t>15</a:t>
                      </a:r>
                    </a:p>
                  </a:txBody>
                  <a:tcPr/>
                </a:tc>
                <a:tc>
                  <a:txBody>
                    <a:bodyPr/>
                    <a:lstStyle/>
                    <a:p>
                      <a:r>
                        <a:rPr lang="en-US" sz="1000" dirty="0"/>
                        <a:t>16</a:t>
                      </a:r>
                    </a:p>
                  </a:txBody>
                  <a:tcPr/>
                </a:tc>
                <a:tc>
                  <a:txBody>
                    <a:bodyPr/>
                    <a:lstStyle/>
                    <a:p>
                      <a:r>
                        <a:rPr lang="en-US" sz="1000" dirty="0"/>
                        <a:t>17</a:t>
                      </a:r>
                    </a:p>
                  </a:txBody>
                  <a:tcPr/>
                </a:tc>
                <a:tc>
                  <a:txBody>
                    <a:bodyPr/>
                    <a:lstStyle/>
                    <a:p>
                      <a:r>
                        <a:rPr lang="en-US" sz="1000" dirty="0"/>
                        <a:t>18</a:t>
                      </a:r>
                    </a:p>
                  </a:txBody>
                  <a:tcPr/>
                </a:tc>
                <a:tc>
                  <a:txBody>
                    <a:bodyPr/>
                    <a:lstStyle/>
                    <a:p>
                      <a:r>
                        <a:rPr lang="en-US" sz="1000" dirty="0"/>
                        <a:t>19</a:t>
                      </a:r>
                    </a:p>
                  </a:txBody>
                  <a:tcPr/>
                </a:tc>
                <a:tc>
                  <a:txBody>
                    <a:bodyPr/>
                    <a:lstStyle/>
                    <a:p>
                      <a:r>
                        <a:rPr lang="en-US" sz="1000" dirty="0"/>
                        <a:t>20</a:t>
                      </a:r>
                    </a:p>
                  </a:txBody>
                  <a:tcPr/>
                </a:tc>
                <a:tc>
                  <a:txBody>
                    <a:bodyPr/>
                    <a:lstStyle/>
                    <a:p>
                      <a:r>
                        <a:rPr lang="en-US" sz="1000" dirty="0"/>
                        <a:t>21</a:t>
                      </a:r>
                    </a:p>
                  </a:txBody>
                  <a:tcPr/>
                </a:tc>
                <a:tc>
                  <a:txBody>
                    <a:bodyPr/>
                    <a:lstStyle/>
                    <a:p>
                      <a:r>
                        <a:rPr lang="en-US" sz="1000" dirty="0"/>
                        <a:t>22</a:t>
                      </a:r>
                    </a:p>
                  </a:txBody>
                  <a:tcPr/>
                </a:tc>
                <a:tc>
                  <a:txBody>
                    <a:bodyPr/>
                    <a:lstStyle/>
                    <a:p>
                      <a:r>
                        <a:rPr lang="en-US" sz="1000" dirty="0"/>
                        <a:t>23</a:t>
                      </a:r>
                    </a:p>
                  </a:txBody>
                  <a:tcPr/>
                </a:tc>
                <a:tc>
                  <a:txBody>
                    <a:bodyPr/>
                    <a:lstStyle/>
                    <a:p>
                      <a:r>
                        <a:rPr lang="en-US" sz="1000" dirty="0"/>
                        <a:t>24</a:t>
                      </a:r>
                    </a:p>
                  </a:txBody>
                  <a:tcPr/>
                </a:tc>
                <a:tc>
                  <a:txBody>
                    <a:bodyPr/>
                    <a:lstStyle/>
                    <a:p>
                      <a:r>
                        <a:rPr lang="en-US" sz="1000" dirty="0"/>
                        <a:t>25</a:t>
                      </a:r>
                    </a:p>
                  </a:txBody>
                  <a:tcPr/>
                </a:tc>
                <a:tc>
                  <a:txBody>
                    <a:bodyPr/>
                    <a:lstStyle/>
                    <a:p>
                      <a:r>
                        <a:rPr lang="en-US" sz="1000" dirty="0"/>
                        <a:t>26</a:t>
                      </a:r>
                    </a:p>
                  </a:txBody>
                  <a:tcPr/>
                </a:tc>
                <a:tc>
                  <a:txBody>
                    <a:bodyPr/>
                    <a:lstStyle/>
                    <a:p>
                      <a:r>
                        <a:rPr lang="en-US" sz="1000" dirty="0"/>
                        <a:t>27</a:t>
                      </a:r>
                    </a:p>
                  </a:txBody>
                  <a:tcPr/>
                </a:tc>
                <a:extLst>
                  <a:ext uri="{0D108BD9-81ED-4DB2-BD59-A6C34878D82A}">
                    <a16:rowId xmlns:a16="http://schemas.microsoft.com/office/drawing/2014/main" val="4172593689"/>
                  </a:ext>
                </a:extLst>
              </a:tr>
              <a:tr h="201461">
                <a:tc>
                  <a:txBody>
                    <a:bodyPr/>
                    <a:lstStyle/>
                    <a:p>
                      <a:r>
                        <a:rPr lang="en-US" sz="1000" dirty="0">
                          <a:solidFill>
                            <a:schemeClr val="tx1"/>
                          </a:solidFill>
                        </a:rPr>
                        <a:t>A</a:t>
                      </a:r>
                    </a:p>
                  </a:txBody>
                  <a:tcPr/>
                </a:tc>
                <a:tc>
                  <a:txBody>
                    <a:bodyPr/>
                    <a:lstStyle/>
                    <a:p>
                      <a:endParaRPr lang="en-US" sz="1000" dirty="0"/>
                    </a:p>
                  </a:txBody>
                  <a:tcPr/>
                </a:tc>
                <a:tc>
                  <a:txBody>
                    <a:bodyPr/>
                    <a:lstStyle/>
                    <a:p>
                      <a:endParaRPr lang="en-US" sz="1000"/>
                    </a:p>
                  </a:txBody>
                  <a:tcPr/>
                </a:tc>
                <a:tc>
                  <a:txBody>
                    <a:bodyPr/>
                    <a:lstStyle/>
                    <a:p>
                      <a:r>
                        <a:rPr lang="en-US" sz="1000" dirty="0"/>
                        <a:t>A</a:t>
                      </a:r>
                    </a:p>
                  </a:txBody>
                  <a:tcPr/>
                </a:tc>
                <a:tc>
                  <a:txBody>
                    <a:bodyPr/>
                    <a:lstStyle/>
                    <a:p>
                      <a:endParaRPr lang="en-US" sz="1000" dirty="0"/>
                    </a:p>
                  </a:txBody>
                  <a:tcPr/>
                </a:tc>
                <a:tc>
                  <a:txBody>
                    <a:bodyPr/>
                    <a:lstStyle/>
                    <a:p>
                      <a:endParaRPr lang="en-US" sz="1000"/>
                    </a:p>
                  </a:txBody>
                  <a:tcPr/>
                </a:tc>
                <a:tc>
                  <a:txBody>
                    <a:bodyPr/>
                    <a:lstStyle/>
                    <a:p>
                      <a:r>
                        <a:rPr lang="en-US" sz="1000" dirty="0"/>
                        <a:t>A</a:t>
                      </a:r>
                    </a:p>
                  </a:txBody>
                  <a:tcPr/>
                </a:tc>
                <a:tc>
                  <a:txBody>
                    <a:bodyPr/>
                    <a:lstStyle/>
                    <a:p>
                      <a:endParaRPr lang="en-US" sz="1000"/>
                    </a:p>
                  </a:txBody>
                  <a:tcPr/>
                </a:tc>
                <a:tc>
                  <a:txBody>
                    <a:bodyPr/>
                    <a:lstStyle/>
                    <a:p>
                      <a:endParaRPr lang="en-US" sz="1000"/>
                    </a:p>
                  </a:txBody>
                  <a:tcPr/>
                </a:tc>
                <a:tc>
                  <a:txBody>
                    <a:bodyPr/>
                    <a:lstStyle/>
                    <a:p>
                      <a:r>
                        <a:rPr lang="en-US" sz="1000" dirty="0"/>
                        <a:t>A</a:t>
                      </a:r>
                    </a:p>
                  </a:txBody>
                  <a:tcPr/>
                </a:tc>
                <a:tc>
                  <a:txBody>
                    <a:bodyPr/>
                    <a:lstStyle/>
                    <a:p>
                      <a:endParaRPr lang="en-US" sz="1000" dirty="0"/>
                    </a:p>
                  </a:txBody>
                  <a:tcPr/>
                </a:tc>
                <a:tc>
                  <a:txBody>
                    <a:bodyPr/>
                    <a:lstStyle/>
                    <a:p>
                      <a:endParaRPr lang="en-US" sz="1000" dirty="0"/>
                    </a:p>
                  </a:txBody>
                  <a:tcPr/>
                </a:tc>
                <a:tc>
                  <a:txBody>
                    <a:bodyPr/>
                    <a:lstStyle/>
                    <a:p>
                      <a:r>
                        <a:rPr lang="en-US" sz="1000" dirty="0"/>
                        <a:t>A</a:t>
                      </a:r>
                    </a:p>
                  </a:txBody>
                  <a:tcPr/>
                </a:tc>
                <a:tc>
                  <a:txBody>
                    <a:bodyPr/>
                    <a:lstStyle/>
                    <a:p>
                      <a:endParaRPr lang="en-US" sz="1000"/>
                    </a:p>
                  </a:txBody>
                  <a:tcPr/>
                </a:tc>
                <a:tc>
                  <a:txBody>
                    <a:bodyPr/>
                    <a:lstStyle/>
                    <a:p>
                      <a:endParaRPr lang="en-US" sz="1000"/>
                    </a:p>
                  </a:txBody>
                  <a:tcPr/>
                </a:tc>
                <a:tc>
                  <a:txBody>
                    <a:bodyPr/>
                    <a:lstStyle/>
                    <a:p>
                      <a:r>
                        <a:rPr lang="en-US" sz="1000" dirty="0"/>
                        <a:t>A</a:t>
                      </a:r>
                    </a:p>
                  </a:txBody>
                  <a:tcPr/>
                </a:tc>
                <a:tc>
                  <a:txBody>
                    <a:bodyPr/>
                    <a:lstStyle/>
                    <a:p>
                      <a:endParaRPr lang="en-US" sz="1000"/>
                    </a:p>
                  </a:txBody>
                  <a:tcPr/>
                </a:tc>
                <a:tc>
                  <a:txBody>
                    <a:bodyPr/>
                    <a:lstStyle/>
                    <a:p>
                      <a:endParaRPr lang="en-US" sz="1000"/>
                    </a:p>
                  </a:txBody>
                  <a:tcPr/>
                </a:tc>
                <a:tc>
                  <a:txBody>
                    <a:bodyPr/>
                    <a:lstStyle/>
                    <a:p>
                      <a:r>
                        <a:rPr lang="en-US" sz="1000" dirty="0"/>
                        <a:t>A</a:t>
                      </a:r>
                    </a:p>
                  </a:txBody>
                  <a:tcPr/>
                </a:tc>
                <a:tc>
                  <a:txBody>
                    <a:bodyPr/>
                    <a:lstStyle/>
                    <a:p>
                      <a:endParaRPr lang="en-US" sz="1000"/>
                    </a:p>
                  </a:txBody>
                  <a:tcPr/>
                </a:tc>
                <a:tc>
                  <a:txBody>
                    <a:bodyPr/>
                    <a:lstStyle/>
                    <a:p>
                      <a:endParaRPr lang="en-US" sz="1000"/>
                    </a:p>
                  </a:txBody>
                  <a:tcPr/>
                </a:tc>
                <a:tc>
                  <a:txBody>
                    <a:bodyPr/>
                    <a:lstStyle/>
                    <a:p>
                      <a:r>
                        <a:rPr lang="en-US" sz="1000" dirty="0"/>
                        <a:t>A</a:t>
                      </a:r>
                    </a:p>
                  </a:txBody>
                  <a:tcPr/>
                </a:tc>
                <a:tc>
                  <a:txBody>
                    <a:bodyPr/>
                    <a:lstStyle/>
                    <a:p>
                      <a:endParaRPr lang="en-US" sz="1000" dirty="0"/>
                    </a:p>
                  </a:txBody>
                  <a:tcPr/>
                </a:tc>
                <a:tc>
                  <a:txBody>
                    <a:bodyPr/>
                    <a:lstStyle/>
                    <a:p>
                      <a:endParaRPr lang="en-US" sz="1000" dirty="0"/>
                    </a:p>
                  </a:txBody>
                  <a:tcPr/>
                </a:tc>
                <a:tc>
                  <a:txBody>
                    <a:bodyPr/>
                    <a:lstStyle/>
                    <a:p>
                      <a:r>
                        <a:rPr lang="en-US" sz="1000" dirty="0"/>
                        <a:t>A</a:t>
                      </a:r>
                    </a:p>
                  </a:txBody>
                  <a:tcPr/>
                </a:tc>
                <a:tc>
                  <a:txBody>
                    <a:bodyPr/>
                    <a:lstStyle/>
                    <a:p>
                      <a:endParaRPr lang="en-US" sz="1000" dirty="0"/>
                    </a:p>
                  </a:txBody>
                  <a:tcPr/>
                </a:tc>
                <a:tc>
                  <a:txBody>
                    <a:bodyPr/>
                    <a:lstStyle/>
                    <a:p>
                      <a:endParaRPr lang="en-US" sz="1000" dirty="0"/>
                    </a:p>
                  </a:txBody>
                  <a:tcPr/>
                </a:tc>
                <a:tc>
                  <a:txBody>
                    <a:bodyPr/>
                    <a:lstStyle/>
                    <a:p>
                      <a:r>
                        <a:rPr lang="en-US" sz="1000" dirty="0"/>
                        <a:t>A</a:t>
                      </a:r>
                    </a:p>
                  </a:txBody>
                  <a:tcPr/>
                </a:tc>
                <a:extLst>
                  <a:ext uri="{0D108BD9-81ED-4DB2-BD59-A6C34878D82A}">
                    <a16:rowId xmlns:a16="http://schemas.microsoft.com/office/drawing/2014/main" val="2053256654"/>
                  </a:ext>
                </a:extLst>
              </a:tr>
              <a:tr h="201461">
                <a:tc>
                  <a:txBody>
                    <a:bodyPr/>
                    <a:lstStyle/>
                    <a:p>
                      <a:r>
                        <a:rPr lang="en-US" sz="1000" dirty="0">
                          <a:solidFill>
                            <a:schemeClr val="bg1"/>
                          </a:solidFill>
                          <a:highlight>
                            <a:srgbClr val="FF0000"/>
                          </a:highlight>
                        </a:rPr>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solidFill>
                            <a:schemeClr val="bg1"/>
                          </a:solidFill>
                          <a:highlight>
                            <a:srgbClr val="FF0000"/>
                          </a:highlight>
                        </a:rPr>
                        <a:t>B</a:t>
                      </a:r>
                      <a:endParaRPr lang="en-US" sz="1000" dirty="0">
                        <a:solidFill>
                          <a:srgbClr val="FF0000"/>
                        </a:solidFill>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1251173307"/>
                  </a:ext>
                </a:extLst>
              </a:tr>
              <a:tr h="201461">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r>
                        <a:rPr lang="en-US" sz="1000" dirty="0">
                          <a:solidFill>
                            <a:schemeClr val="bg1"/>
                          </a:solidFill>
                          <a:highlight>
                            <a:srgbClr val="FF0000"/>
                          </a:highlight>
                        </a:rPr>
                        <a:t>B</a:t>
                      </a:r>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r>
                        <a:rPr lang="en-US" sz="1000" dirty="0"/>
                        <a:t>B</a:t>
                      </a:r>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r>
                        <a:rPr lang="en-US" sz="1000" dirty="0"/>
                        <a:t>B</a:t>
                      </a:r>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bg1"/>
                          </a:solidFill>
                          <a:highlight>
                            <a:srgbClr val="FF0000"/>
                          </a:highlight>
                        </a:rPr>
                        <a:t>B</a:t>
                      </a:r>
                      <a:endParaRPr lang="en-US" sz="1000" dirty="0">
                        <a:solidFill>
                          <a:srgbClr val="FF0000"/>
                        </a:solidFill>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extLst>
                  <a:ext uri="{0D108BD9-81ED-4DB2-BD59-A6C34878D82A}">
                    <a16:rowId xmlns:a16="http://schemas.microsoft.com/office/drawing/2014/main" val="3572142448"/>
                  </a:ext>
                </a:extLst>
              </a:tr>
              <a:tr h="201461">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r>
                        <a:rPr lang="en-US" sz="1000" dirty="0"/>
                        <a:t>B</a:t>
                      </a:r>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r>
                        <a:rPr lang="en-US" sz="1000" dirty="0">
                          <a:solidFill>
                            <a:schemeClr val="bg1"/>
                          </a:solidFill>
                          <a:highlight>
                            <a:srgbClr val="FF0000"/>
                          </a:highlight>
                        </a:rPr>
                        <a:t>B</a:t>
                      </a:r>
                      <a:endParaRPr lang="en-US" sz="1000" b="1" dirty="0">
                        <a:solidFill>
                          <a:srgbClr val="FF0000"/>
                        </a:solidFill>
                      </a:endParaRPr>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r>
                        <a:rPr lang="en-US" sz="1000" dirty="0"/>
                        <a:t>B</a:t>
                      </a:r>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bg1"/>
                          </a:solidFill>
                          <a:highlight>
                            <a:srgbClr val="FF0000"/>
                          </a:highlight>
                        </a:rPr>
                        <a:t>B</a:t>
                      </a:r>
                      <a:endParaRPr lang="en-US" sz="1000" dirty="0">
                        <a:solidFill>
                          <a:srgbClr val="FF0000"/>
                        </a:solidFill>
                      </a:endParaRPr>
                    </a:p>
                  </a:txBody>
                  <a:tcPr/>
                </a:tc>
                <a:extLst>
                  <a:ext uri="{0D108BD9-81ED-4DB2-BD59-A6C34878D82A}">
                    <a16:rowId xmlns:a16="http://schemas.microsoft.com/office/drawing/2014/main" val="1507275612"/>
                  </a:ext>
                </a:extLst>
              </a:tr>
              <a:tr h="201461">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bg1"/>
                          </a:solidFill>
                          <a:highlight>
                            <a:srgbClr val="FF0000"/>
                          </a:highlight>
                        </a:rPr>
                        <a:t>B</a:t>
                      </a:r>
                      <a:endParaRPr lang="en-US" sz="1000" dirty="0">
                        <a:solidFill>
                          <a:srgbClr val="FF0000"/>
                        </a:solidFill>
                      </a:endParaRPr>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r>
                        <a:rPr lang="en-US" sz="1000" dirty="0"/>
                        <a:t>B</a:t>
                      </a:r>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r>
                        <a:rPr lang="en-US" sz="1000" dirty="0"/>
                        <a:t>B</a:t>
                      </a:r>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r>
                        <a:rPr lang="en-US" sz="1000" dirty="0">
                          <a:solidFill>
                            <a:schemeClr val="bg1"/>
                          </a:solidFill>
                          <a:highlight>
                            <a:srgbClr val="FF0000"/>
                          </a:highlight>
                        </a:rPr>
                        <a:t>B</a:t>
                      </a:r>
                      <a:endParaRPr lang="en-US" sz="1000" dirty="0">
                        <a:solidFill>
                          <a:srgbClr val="FF0000"/>
                        </a:solidFill>
                      </a:endParaRPr>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847515938"/>
                  </a:ext>
                </a:extLst>
              </a:tr>
              <a:tr h="201461">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r>
                        <a:rPr lang="en-US" sz="1000" dirty="0"/>
                        <a:t>B</a:t>
                      </a:r>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r>
                        <a:rPr lang="en-US" sz="1000" dirty="0">
                          <a:solidFill>
                            <a:schemeClr val="bg1"/>
                          </a:solidFill>
                          <a:highlight>
                            <a:srgbClr val="FF0000"/>
                          </a:highlight>
                        </a:rPr>
                        <a:t>B</a:t>
                      </a:r>
                      <a:endParaRPr lang="en-US" sz="1000" b="0" dirty="0">
                        <a:solidFill>
                          <a:srgbClr val="FF0000"/>
                        </a:solidFill>
                      </a:endParaRPr>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r>
                        <a:rPr lang="en-US" sz="1000" dirty="0"/>
                        <a:t>B</a:t>
                      </a:r>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r>
                        <a:rPr lang="en-US" sz="1000" dirty="0"/>
                        <a:t>B</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bg1"/>
                          </a:solidFill>
                          <a:highlight>
                            <a:srgbClr val="FF0000"/>
                          </a:highlight>
                        </a:rPr>
                        <a:t>B</a:t>
                      </a:r>
                      <a:endParaRPr lang="en-US" sz="1000" dirty="0">
                        <a:solidFill>
                          <a:srgbClr val="FF0000"/>
                        </a:solidFill>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841474135"/>
                  </a:ext>
                </a:extLst>
              </a:tr>
            </a:tbl>
          </a:graphicData>
        </a:graphic>
      </p:graphicFrame>
    </p:spTree>
    <p:extLst>
      <p:ext uri="{BB962C8B-B14F-4D97-AF65-F5344CB8AC3E}">
        <p14:creationId xmlns:p14="http://schemas.microsoft.com/office/powerpoint/2010/main" val="370131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The Reality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33400" y="1600200"/>
            <a:ext cx="8305800" cy="4572000"/>
          </a:xfrm>
        </p:spPr>
        <p:txBody>
          <a:bodyPr/>
          <a:lstStyle/>
          <a:p>
            <a:pPr>
              <a:spcBef>
                <a:spcPts val="600"/>
              </a:spcBef>
              <a:spcAft>
                <a:spcPts val="600"/>
              </a:spcAft>
              <a:buFont typeface="Arial" panose="020B0604020202020204" pitchFamily="34" charset="0"/>
              <a:buChar char="•"/>
            </a:pPr>
            <a:r>
              <a:rPr lang="en-US" sz="1800" dirty="0"/>
              <a:t>Existing use cases using 4z: </a:t>
            </a:r>
          </a:p>
          <a:p>
            <a:pPr lvl="1">
              <a:spcBef>
                <a:spcPts val="600"/>
              </a:spcBef>
              <a:spcAft>
                <a:spcPts val="600"/>
              </a:spcAft>
              <a:buFont typeface="Arial" panose="020B0604020202020204" pitchFamily="34" charset="0"/>
              <a:buChar char="•"/>
            </a:pPr>
            <a:r>
              <a:rPr lang="en-US" sz="1400" dirty="0"/>
              <a:t>Not all use cases have the same slot size. </a:t>
            </a:r>
          </a:p>
          <a:p>
            <a:pPr lvl="1">
              <a:spcBef>
                <a:spcPts val="600"/>
              </a:spcBef>
              <a:spcAft>
                <a:spcPts val="600"/>
              </a:spcAft>
              <a:buFont typeface="Arial" panose="020B0604020202020204" pitchFamily="34" charset="0"/>
              <a:buChar char="•"/>
            </a:pPr>
            <a:r>
              <a:rPr lang="en-US" sz="1400" dirty="0"/>
              <a:t>Packets with various modulation and duration could be on the air. </a:t>
            </a:r>
          </a:p>
          <a:p>
            <a:pPr>
              <a:spcBef>
                <a:spcPts val="600"/>
              </a:spcBef>
              <a:spcAft>
                <a:spcPts val="600"/>
              </a:spcAft>
              <a:buFont typeface="Arial" panose="020B0604020202020204" pitchFamily="34" charset="0"/>
              <a:buChar char="•"/>
            </a:pPr>
            <a:r>
              <a:rPr lang="en-US" sz="1800" dirty="0"/>
              <a:t>Clock drift and block duration: </a:t>
            </a:r>
          </a:p>
          <a:p>
            <a:pPr lvl="1">
              <a:spcBef>
                <a:spcPts val="600"/>
              </a:spcBef>
              <a:spcAft>
                <a:spcPts val="600"/>
              </a:spcAft>
              <a:buFont typeface="Arial" panose="020B0604020202020204" pitchFamily="34" charset="0"/>
              <a:buChar char="•"/>
            </a:pPr>
            <a:r>
              <a:rPr lang="en-US" sz="1400" dirty="0"/>
              <a:t>100ppm accurate MAC = 1/ 58/ </a:t>
            </a:r>
            <a:r>
              <a:rPr lang="en-US" sz="1400" u="sng" dirty="0"/>
              <a:t>2000</a:t>
            </a:r>
            <a:r>
              <a:rPr lang="en-US" sz="1400" dirty="0"/>
              <a:t> us uncertainty with 5ms/ 288ms/ </a:t>
            </a:r>
            <a:r>
              <a:rPr lang="en-US" sz="1400" u="sng" dirty="0"/>
              <a:t>10s</a:t>
            </a:r>
            <a:r>
              <a:rPr lang="en-US" sz="1400" dirty="0"/>
              <a:t> cadence. </a:t>
            </a:r>
          </a:p>
          <a:p>
            <a:pPr lvl="1">
              <a:spcBef>
                <a:spcPts val="600"/>
              </a:spcBef>
              <a:spcAft>
                <a:spcPts val="600"/>
              </a:spcAft>
              <a:buFont typeface="Arial" panose="020B0604020202020204" pitchFamily="34" charset="0"/>
              <a:buChar char="•"/>
            </a:pPr>
            <a:r>
              <a:rPr lang="en-US" sz="1400" dirty="0"/>
              <a:t>For long block application, the uncertainty is dominated by ppm. </a:t>
            </a:r>
          </a:p>
          <a:p>
            <a:pPr lvl="1">
              <a:spcBef>
                <a:spcPts val="600"/>
              </a:spcBef>
              <a:spcAft>
                <a:spcPts val="600"/>
              </a:spcAft>
              <a:buFont typeface="Arial" panose="020B0604020202020204" pitchFamily="34" charset="0"/>
              <a:buChar char="•"/>
            </a:pPr>
            <a:r>
              <a:rPr lang="en-US" sz="1400" dirty="0"/>
              <a:t>Bigger the Rx uncertainty window, potentially more susceptible to preamble false locking. </a:t>
            </a:r>
          </a:p>
          <a:p>
            <a:pPr>
              <a:spcBef>
                <a:spcPts val="600"/>
              </a:spcBef>
              <a:spcAft>
                <a:spcPts val="600"/>
              </a:spcAft>
              <a:buFont typeface="Arial" panose="020B0604020202020204" pitchFamily="34" charset="0"/>
              <a:buChar char="•"/>
            </a:pPr>
            <a:r>
              <a:rPr lang="en-US" sz="1800" dirty="0"/>
              <a:t>We need clear reliability requirement per use case.</a:t>
            </a:r>
          </a:p>
          <a:p>
            <a:pPr lvl="1">
              <a:spcBef>
                <a:spcPts val="600"/>
              </a:spcBef>
              <a:spcAft>
                <a:spcPts val="600"/>
              </a:spcAft>
              <a:buFont typeface="Arial" panose="020B0604020202020204" pitchFamily="34" charset="0"/>
              <a:buChar char="•"/>
            </a:pPr>
            <a:r>
              <a:rPr lang="en-US" sz="1400" dirty="0"/>
              <a:t>Ranging is mostly a low reliability use case, but it cannot be wiped out. </a:t>
            </a:r>
          </a:p>
          <a:p>
            <a:pPr lvl="1">
              <a:spcBef>
                <a:spcPts val="600"/>
              </a:spcBef>
              <a:spcAft>
                <a:spcPts val="600"/>
              </a:spcAft>
              <a:buFont typeface="Arial" panose="020B0604020202020204" pitchFamily="34" charset="0"/>
              <a:buChar char="•"/>
            </a:pPr>
            <a:r>
              <a:rPr lang="en-US" sz="1400" dirty="0"/>
              <a:t>How reliable does streaming use case need to be? </a:t>
            </a:r>
          </a:p>
          <a:p>
            <a:pPr lvl="1">
              <a:spcBef>
                <a:spcPts val="600"/>
              </a:spcBef>
              <a:spcAft>
                <a:spcPts val="600"/>
              </a:spcAft>
              <a:buFont typeface="Arial" panose="020B0604020202020204" pitchFamily="34" charset="0"/>
              <a:buChar char="•"/>
            </a:pPr>
            <a:r>
              <a:rPr lang="en-US" sz="1400" dirty="0"/>
              <a:t>How to define reliability for sensing?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July 2022</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Tree>
    <p:extLst>
      <p:ext uri="{BB962C8B-B14F-4D97-AF65-F5344CB8AC3E}">
        <p14:creationId xmlns:p14="http://schemas.microsoft.com/office/powerpoint/2010/main" val="116366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495300" y="1524000"/>
            <a:ext cx="8229600" cy="4495800"/>
          </a:xfrm>
        </p:spPr>
        <p:txBody>
          <a:bodyPr/>
          <a:lstStyle/>
          <a:p>
            <a:pPr>
              <a:spcBef>
                <a:spcPts val="600"/>
              </a:spcBef>
              <a:spcAft>
                <a:spcPts val="600"/>
              </a:spcAft>
              <a:buFont typeface="Arial" panose="020B0604020202020204" pitchFamily="34" charset="0"/>
              <a:buChar char="•"/>
            </a:pPr>
            <a:r>
              <a:rPr lang="en-US" sz="1800" dirty="0"/>
              <a:t>There is a very good reason why we saw so many preamble proposals. </a:t>
            </a:r>
            <a:endParaRPr lang="en-US" sz="1400" dirty="0"/>
          </a:p>
          <a:p>
            <a:pPr lvl="1">
              <a:spcBef>
                <a:spcPts val="600"/>
              </a:spcBef>
              <a:spcAft>
                <a:spcPts val="600"/>
              </a:spcAft>
              <a:buFont typeface="Arial" panose="020B0604020202020204" pitchFamily="34" charset="0"/>
              <a:buChar char="•"/>
            </a:pPr>
            <a:r>
              <a:rPr lang="en-US" sz="1400" dirty="0"/>
              <a:t>Avoiding preamble false locking for noise limiting scenario is very important. </a:t>
            </a:r>
            <a:endParaRPr lang="en-US" sz="1800" dirty="0"/>
          </a:p>
          <a:p>
            <a:pPr>
              <a:spcBef>
                <a:spcPts val="600"/>
              </a:spcBef>
              <a:spcAft>
                <a:spcPts val="600"/>
              </a:spcAft>
              <a:buFont typeface="Arial" panose="020B0604020202020204" pitchFamily="34" charset="0"/>
              <a:buChar char="•"/>
            </a:pPr>
            <a:r>
              <a:rPr lang="en-US" sz="1800" dirty="0"/>
              <a:t>Recommend framework for interference study: </a:t>
            </a:r>
            <a:endParaRPr lang="en-US" sz="1400" dirty="0"/>
          </a:p>
          <a:p>
            <a:pPr lvl="1">
              <a:spcBef>
                <a:spcPts val="600"/>
              </a:spcBef>
              <a:spcAft>
                <a:spcPts val="600"/>
              </a:spcAft>
              <a:buFont typeface="Arial" panose="020B0604020202020204" pitchFamily="34" charset="0"/>
              <a:buChar char="•"/>
            </a:pPr>
            <a:r>
              <a:rPr lang="en-US" sz="1400" dirty="0"/>
              <a:t>Identify use case slot, block, and reliability requirement (</a:t>
            </a:r>
            <a:r>
              <a:rPr lang="en-US" sz="1400" i="1" dirty="0"/>
              <a:t>PERs</a:t>
            </a:r>
            <a:r>
              <a:rPr lang="en-US" sz="1400" dirty="0"/>
              <a:t> and </a:t>
            </a:r>
            <a:r>
              <a:rPr lang="en-US" sz="1400" i="1" dirty="0"/>
              <a:t>durations</a:t>
            </a:r>
            <a:r>
              <a:rPr lang="en-US" sz="1400" dirty="0"/>
              <a:t>). </a:t>
            </a:r>
          </a:p>
          <a:p>
            <a:pPr lvl="1">
              <a:spcBef>
                <a:spcPts val="600"/>
              </a:spcBef>
              <a:spcAft>
                <a:spcPts val="600"/>
              </a:spcAft>
              <a:buFont typeface="Arial" panose="020B0604020202020204" pitchFamily="34" charset="0"/>
              <a:buChar char="•"/>
            </a:pPr>
            <a:r>
              <a:rPr lang="en-US" sz="1400" dirty="0"/>
              <a:t>Sensing using 4z packet format can be treated in the same way. However, longer sensing waveform with low PRF probably needs to be treated differently. </a:t>
            </a:r>
          </a:p>
          <a:p>
            <a:pPr>
              <a:spcBef>
                <a:spcPts val="600"/>
              </a:spcBef>
              <a:spcAft>
                <a:spcPts val="600"/>
              </a:spcAft>
              <a:buFont typeface="Arial" panose="020B0604020202020204" pitchFamily="34" charset="0"/>
              <a:buChar char="•"/>
            </a:pPr>
            <a:r>
              <a:rPr lang="en-US" sz="1800" dirty="0"/>
              <a:t>Tradeoff between performance and complexity </a:t>
            </a:r>
            <a:endParaRPr lang="en-US" sz="1400" dirty="0"/>
          </a:p>
          <a:p>
            <a:pPr lvl="1">
              <a:spcBef>
                <a:spcPts val="600"/>
              </a:spcBef>
              <a:spcAft>
                <a:spcPts val="600"/>
              </a:spcAft>
              <a:buFont typeface="Arial" panose="020B0604020202020204" pitchFamily="34" charset="0"/>
              <a:buChar char="•"/>
            </a:pPr>
            <a:r>
              <a:rPr lang="en-US" sz="1400" dirty="0"/>
              <a:t>Slot level hopping or coprime slot choice mitigate the worst case by making the median ones worse than without them.</a:t>
            </a:r>
          </a:p>
          <a:p>
            <a:pPr lvl="1">
              <a:spcBef>
                <a:spcPts val="600"/>
              </a:spcBef>
              <a:spcAft>
                <a:spcPts val="600"/>
              </a:spcAft>
              <a:buFont typeface="Arial" panose="020B0604020202020204" pitchFamily="34" charset="0"/>
              <a:buChar char="•"/>
            </a:pPr>
            <a:r>
              <a:rPr lang="en-US" sz="1400" dirty="0"/>
              <a:t>Coordination (centralized or distributed) will sustain better at light to moderate load but need complex mechanisms to catch worst scenarios. All these operations consume resources. </a:t>
            </a:r>
          </a:p>
          <a:p>
            <a:pPr lvl="1">
              <a:spcBef>
                <a:spcPts val="600"/>
              </a:spcBef>
              <a:spcAft>
                <a:spcPts val="600"/>
              </a:spcAft>
              <a:buFont typeface="Arial" panose="020B0604020202020204" pitchFamily="34" charset="0"/>
              <a:buChar char="•"/>
            </a:pPr>
            <a:r>
              <a:rPr lang="en-US" sz="1400" dirty="0"/>
              <a:t>4ab ranging most likely follow the 4z block-based design, without specific mitigation. </a:t>
            </a:r>
          </a:p>
          <a:p>
            <a:pPr lvl="1">
              <a:spcBef>
                <a:spcPts val="600"/>
              </a:spcBef>
              <a:spcAft>
                <a:spcPts val="600"/>
              </a:spcAft>
              <a:buFont typeface="Arial" panose="020B0604020202020204" pitchFamily="34" charset="0"/>
              <a:buChar char="•"/>
            </a:pPr>
            <a:r>
              <a:rPr lang="en-US" sz="1400" dirty="0"/>
              <a:t>Mitigation implemented in highly reliable use cases will also help less reliable use cases. </a:t>
            </a:r>
          </a:p>
          <a:p>
            <a:pPr marL="457200" lvl="1" indent="0">
              <a:spcBef>
                <a:spcPts val="600"/>
              </a:spcBef>
              <a:spcAft>
                <a:spcPts val="600"/>
              </a:spcAft>
              <a:buNone/>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July 2022</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425360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spcBef>
                <a:spcPts val="1200"/>
              </a:spcBef>
              <a:spcAft>
                <a:spcPts val="1200"/>
              </a:spcAft>
              <a:buNone/>
            </a:pPr>
            <a:r>
              <a:rPr lang="en-US" sz="1200" dirty="0"/>
              <a:t>[1] K. </a:t>
            </a:r>
            <a:r>
              <a:rPr lang="en-US" altLang="en-US" sz="1200" dirty="0" err="1"/>
              <a:t>Akhavan</a:t>
            </a:r>
            <a:r>
              <a:rPr lang="en-US" sz="1200" dirty="0"/>
              <a:t>, “</a:t>
            </a:r>
            <a:r>
              <a:rPr lang="en-US" altLang="en-US" sz="1200" dirty="0"/>
              <a:t>IR-UWB link budget analysis and comparison with NB signaling,”</a:t>
            </a:r>
            <a:r>
              <a:rPr lang="en-US" sz="1200" dirty="0"/>
              <a:t> May 2022, </a:t>
            </a:r>
            <a:r>
              <a:rPr lang="en-US" sz="1200" dirty="0">
                <a:solidFill>
                  <a:schemeClr val="accent2">
                    <a:lumMod val="50000"/>
                  </a:schemeClr>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doc.: &lt;15-22-0394-02&gt; </a:t>
            </a:r>
            <a:r>
              <a:rPr lang="en-US" sz="1200" dirty="0"/>
              <a:t> </a:t>
            </a:r>
            <a:endParaRPr lang="en-US" sz="1200" dirty="0">
              <a:solidFill>
                <a:schemeClr val="accent2">
                  <a:lumMod val="50000"/>
                </a:schemeClr>
              </a:solidFill>
              <a:ea typeface="Calibri" panose="020F0502020204030204" pitchFamily="34" charset="0"/>
              <a:cs typeface="Times New Roman" panose="02020603050405020304" pitchFamily="18" charset="0"/>
            </a:endParaRPr>
          </a:p>
          <a:p>
            <a:pPr marL="0" indent="0">
              <a:spcBef>
                <a:spcPts val="1200"/>
              </a:spcBef>
              <a:spcAft>
                <a:spcPts val="1200"/>
              </a:spcAft>
              <a:buNone/>
            </a:pPr>
            <a:endParaRPr lang="en-US" sz="1200" dirty="0"/>
          </a:p>
          <a:p>
            <a:pPr>
              <a:spcBef>
                <a:spcPts val="1200"/>
              </a:spcBef>
              <a:spcAft>
                <a:spcPts val="1200"/>
              </a:spcAft>
            </a:pPr>
            <a:endParaRPr lang="en-US" sz="1200" dirty="0"/>
          </a:p>
          <a:p>
            <a:pPr>
              <a:spcBef>
                <a:spcPts val="1200"/>
              </a:spcBef>
              <a:spcAft>
                <a:spcPts val="1200"/>
              </a:spcAft>
            </a:pPr>
            <a:endParaRPr lang="en-US" sz="1200" dirty="0"/>
          </a:p>
          <a:p>
            <a:pPr>
              <a:spcBef>
                <a:spcPts val="1200"/>
              </a:spcBef>
              <a:spcAft>
                <a:spcPts val="1200"/>
              </a:spcAft>
            </a:pPr>
            <a:endParaRPr lang="en-US" sz="1200"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en-US" altLang="en-US" dirty="0"/>
              <a:t>July 2022</a:t>
            </a:r>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3867124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30050</TotalTime>
  <Words>1170</Words>
  <Application>Microsoft Macintosh PowerPoint</Application>
  <PresentationFormat>On-screen Show (4:3)</PresentationFormat>
  <Paragraphs>180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Noise vs. Interference Limiting</vt:lpstr>
      <vt:lpstr>UWB Use Case Considerations</vt:lpstr>
      <vt:lpstr>How about different slot size? </vt:lpstr>
      <vt:lpstr>The Reality</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Shang-Te Yang</cp:lastModifiedBy>
  <cp:revision>701</cp:revision>
  <cp:lastPrinted>1998-02-10T13:28:06Z</cp:lastPrinted>
  <dcterms:created xsi:type="dcterms:W3CDTF">2021-07-16T20:39:58Z</dcterms:created>
  <dcterms:modified xsi:type="dcterms:W3CDTF">2022-07-11T10:47:33Z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