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3" r:id="rId2"/>
    <p:sldId id="264" r:id="rId3"/>
    <p:sldId id="262" r:id="rId4"/>
    <p:sldId id="261" r:id="rId5"/>
    <p:sldId id="269" r:id="rId6"/>
    <p:sldId id="268" r:id="rId7"/>
    <p:sldId id="275" r:id="rId8"/>
    <p:sldId id="272" r:id="rId9"/>
    <p:sldId id="276" r:id="rId10"/>
    <p:sldId id="27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5"/>
    <p:restoredTop sz="96076"/>
  </p:normalViewPr>
  <p:slideViewPr>
    <p:cSldViewPr>
      <p:cViewPr varScale="1">
        <p:scale>
          <a:sx n="110" d="100"/>
          <a:sy n="110" d="100"/>
        </p:scale>
        <p:origin x="207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8</a:t>
            </a:fld>
            <a:endParaRPr lang="en-US" altLang="en-US"/>
          </a:p>
        </p:txBody>
      </p:sp>
    </p:spTree>
    <p:extLst>
      <p:ext uri="{BB962C8B-B14F-4D97-AF65-F5344CB8AC3E}">
        <p14:creationId xmlns:p14="http://schemas.microsoft.com/office/powerpoint/2010/main" val="259906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July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802.15-22-0369-00-04ab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296-01-04ab-a-higher-data-rate-proposal-for-uwb.ppt" TargetMode="External"/><Relationship Id="rId2" Type="http://schemas.openxmlformats.org/officeDocument/2006/relationships/hyperlink" Target="https://mentor.ieee.org/802.15/dcn/22/15-22-0173-00-04ab-ack-for-data-communic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ecawave.com/sites/default/files/resources/dw1000-datasheet-v2.0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Inter Frame Spacing for HRP UWB PHY</a:t>
            </a:r>
            <a:r>
              <a:rPr lang="en-US" altLang="en-US" sz="1600" dirty="0"/>
              <a:t>]	</a:t>
            </a:r>
          </a:p>
          <a:p>
            <a:r>
              <a:rPr lang="en-US" altLang="en-US" sz="1600" b="1" dirty="0"/>
              <a:t>Date Submitted: </a:t>
            </a:r>
            <a:r>
              <a:rPr lang="en-US" altLang="en-US" sz="1600" dirty="0"/>
              <a:t>[11 July, 2022]	</a:t>
            </a:r>
          </a:p>
          <a:p>
            <a:r>
              <a:rPr lang="en-US" altLang="en-US" sz="1600" b="1" dirty="0"/>
              <a:t>Source:</a:t>
            </a:r>
            <a:r>
              <a:rPr lang="en-US" altLang="en-US" sz="1600" dirty="0"/>
              <a:t> [Kangjin Yoon, Chunyu Hu, Carlos Aldana, Claudio Da Silva] Company [Meta Platforms, Inc.]</a:t>
            </a:r>
          </a:p>
          <a:p>
            <a:r>
              <a:rPr lang="en-US" altLang="en-US" sz="1600" dirty="0"/>
              <a:t>Address [1 Hacker Way, Menlo Park, CA 94025]</a:t>
            </a:r>
          </a:p>
          <a:p>
            <a:r>
              <a:rPr lang="en-US" altLang="en-US" sz="1600" dirty="0"/>
              <a:t>E-Mail:[{</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[If IFS values should be updated, new PHY features and immediate Ack should be considered.]</a:t>
            </a:r>
          </a:p>
          <a:p>
            <a:pPr>
              <a:spcBef>
                <a:spcPts val="600"/>
              </a:spcBef>
              <a:spcAft>
                <a:spcPts val="600"/>
              </a:spcAft>
            </a:pPr>
            <a:r>
              <a:rPr lang="en-US" altLang="en-US" sz="1600" b="1" dirty="0"/>
              <a:t>Purpose:</a:t>
            </a:r>
            <a:r>
              <a:rPr lang="en-US" altLang="en-US" sz="1600" dirty="0"/>
              <a:t>	[Start a discussion on IFS values for 4ab.]</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3888496908"/>
              </p:ext>
            </p:extLst>
          </p:nvPr>
        </p:nvGraphicFramePr>
        <p:xfrm>
          <a:off x="685800" y="895500"/>
          <a:ext cx="7774650" cy="5380016"/>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IFS values should be small enough to keep low-latency</a:t>
                      </a: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rPr>
                        <a:t>AIFS value should be small enough to have immediate Ack for reliable data communication</a:t>
                      </a: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 Related To </a:t>
            </a:r>
            <a:br>
              <a:rPr lang="en-US" b="1" dirty="0"/>
            </a:br>
            <a:r>
              <a:rPr lang="en-US" b="1" dirty="0"/>
              <a:t>Ack Inter Frame Spacing (AIFS)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r>
              <a:rPr lang="en-US" altLang="en-US" sz="2000" dirty="0"/>
              <a:t>DCN </a:t>
            </a:r>
            <a:r>
              <a:rPr lang="en-US" altLang="en-US" sz="2000" dirty="0">
                <a:hlinkClick r:id="rId2"/>
              </a:rPr>
              <a:t>173r0</a:t>
            </a:r>
            <a:r>
              <a:rPr lang="en-US" altLang="en-US" sz="2000" dirty="0"/>
              <a:t> (Mar 2022) “Ack for data communication”</a:t>
            </a:r>
          </a:p>
          <a:p>
            <a:pPr lvl="1">
              <a:lnSpc>
                <a:spcPct val="150000"/>
              </a:lnSpc>
            </a:pPr>
            <a:r>
              <a:rPr lang="en-US" altLang="en-US" sz="1600" dirty="0"/>
              <a:t>Discussed the usage of immediate ACK for data comm</a:t>
            </a:r>
          </a:p>
          <a:p>
            <a:pPr lvl="1">
              <a:lnSpc>
                <a:spcPct val="150000"/>
              </a:lnSpc>
            </a:pPr>
            <a:r>
              <a:rPr lang="en-US" altLang="en-US" sz="1600" dirty="0"/>
              <a:t>Summarized legacy AIFS values defined in 15.4-2020</a:t>
            </a:r>
          </a:p>
          <a:p>
            <a:pPr>
              <a:lnSpc>
                <a:spcPct val="150000"/>
              </a:lnSpc>
            </a:pPr>
            <a:endParaRPr lang="en-US" altLang="en-US" sz="2000" dirty="0"/>
          </a:p>
          <a:p>
            <a:pPr>
              <a:lnSpc>
                <a:spcPct val="150000"/>
              </a:lnSpc>
            </a:pPr>
            <a:r>
              <a:rPr lang="en-US" altLang="en-US" sz="2000" dirty="0"/>
              <a:t>DCN </a:t>
            </a:r>
            <a:r>
              <a:rPr lang="en-US" altLang="en-US" sz="2000" dirty="0">
                <a:hlinkClick r:id="rId3"/>
              </a:rPr>
              <a:t>296r1</a:t>
            </a:r>
            <a:r>
              <a:rPr lang="en-US" altLang="en-US" sz="2000" dirty="0"/>
              <a:t> (May 2022) “A Higher Data Rate Proposal For UWB”</a:t>
            </a:r>
          </a:p>
          <a:p>
            <a:pPr lvl="1">
              <a:lnSpc>
                <a:spcPct val="150000"/>
              </a:lnSpc>
            </a:pPr>
            <a:r>
              <a:rPr lang="en-US" altLang="en-US" sz="1600" dirty="0"/>
              <a:t>Suggested investigation on AIFS, and expected AIFS &gt;= 64 </a:t>
            </a:r>
            <a:r>
              <a:rPr lang="en-US" altLang="en-US" sz="1600" dirty="0" err="1"/>
              <a:t>usec</a:t>
            </a:r>
            <a:endParaRPr lang="en-US" altLang="en-US" sz="1600" dirty="0"/>
          </a:p>
          <a:p>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Recap: IFS in 15.4 &amp; 15.4z</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1800" dirty="0"/>
              <a:t>AIFS: Minimum separation between data frame and ack frame</a:t>
            </a:r>
          </a:p>
          <a:p>
            <a:r>
              <a:rPr lang="en-US" sz="1800" dirty="0"/>
              <a:t>SIFS: Minimum separation which shall come after short data frame (up to 18 Byte MPDU) </a:t>
            </a:r>
          </a:p>
          <a:p>
            <a:r>
              <a:rPr lang="en-US" sz="1800" dirty="0"/>
              <a:t>LIFS: Minimum separation which shall come after long data frame (over 18 B MPDU)</a:t>
            </a:r>
          </a:p>
          <a:p>
            <a:endParaRPr lang="en-US" sz="1800" dirty="0"/>
          </a:p>
          <a:p>
            <a:r>
              <a:rPr lang="en-US" sz="1800" dirty="0"/>
              <a:t>AIFS = SIFS = 12 preamble symbols (Ref: 15.4-2020, pp. 61, 454)</a:t>
            </a:r>
          </a:p>
          <a:p>
            <a:r>
              <a:rPr lang="en-US" sz="1800" dirty="0"/>
              <a:t>LIFS = 40 preamble symbols (Ref: 15.4-2020, p. 454)</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aphicFrame>
        <p:nvGraphicFramePr>
          <p:cNvPr id="8" name="Google Shape;159;p6">
            <a:extLst>
              <a:ext uri="{FF2B5EF4-FFF2-40B4-BE49-F238E27FC236}">
                <a16:creationId xmlns:a16="http://schemas.microsoft.com/office/drawing/2014/main" id="{9D27B8DB-6CE6-4C1B-B917-872CDF81324C}"/>
              </a:ext>
            </a:extLst>
          </p:cNvPr>
          <p:cNvGraphicFramePr/>
          <p:nvPr>
            <p:extLst>
              <p:ext uri="{D42A27DB-BD31-4B8C-83A1-F6EECF244321}">
                <p14:modId xmlns:p14="http://schemas.microsoft.com/office/powerpoint/2010/main" val="3118129223"/>
              </p:ext>
            </p:extLst>
          </p:nvPr>
        </p:nvGraphicFramePr>
        <p:xfrm>
          <a:off x="914400" y="4923692"/>
          <a:ext cx="7315199" cy="1405920"/>
        </p:xfrm>
        <a:graphic>
          <a:graphicData uri="http://schemas.openxmlformats.org/drawingml/2006/table">
            <a:tbl>
              <a:tblPr firstRow="1" bandRow="1">
                <a:noFill/>
              </a:tblPr>
              <a:tblGrid>
                <a:gridCol w="1190361">
                  <a:extLst>
                    <a:ext uri="{9D8B030D-6E8A-4147-A177-3AD203B41FA5}">
                      <a16:colId xmlns:a16="http://schemas.microsoft.com/office/drawing/2014/main" val="20000"/>
                    </a:ext>
                  </a:extLst>
                </a:gridCol>
                <a:gridCol w="2473490">
                  <a:extLst>
                    <a:ext uri="{9D8B030D-6E8A-4147-A177-3AD203B41FA5}">
                      <a16:colId xmlns:a16="http://schemas.microsoft.com/office/drawing/2014/main" val="20001"/>
                    </a:ext>
                  </a:extLst>
                </a:gridCol>
                <a:gridCol w="1825674">
                  <a:extLst>
                    <a:ext uri="{9D8B030D-6E8A-4147-A177-3AD203B41FA5}">
                      <a16:colId xmlns:a16="http://schemas.microsoft.com/office/drawing/2014/main" val="20002"/>
                    </a:ext>
                  </a:extLst>
                </a:gridCol>
                <a:gridCol w="1825674">
                  <a:extLst>
                    <a:ext uri="{9D8B030D-6E8A-4147-A177-3AD203B41FA5}">
                      <a16:colId xmlns:a16="http://schemas.microsoft.com/office/drawing/2014/main" val="1340610541"/>
                    </a:ext>
                  </a:extLst>
                </a:gridCol>
              </a:tblGrid>
              <a:tr h="308600">
                <a:tc>
                  <a:txBody>
                    <a:bodyPr/>
                    <a:lstStyle/>
                    <a:p>
                      <a:pPr marL="0" marR="0" lvl="0" indent="0" algn="ctr" rtl="0">
                        <a:spcBef>
                          <a:spcPts val="0"/>
                        </a:spcBef>
                        <a:spcAft>
                          <a:spcPts val="0"/>
                        </a:spcAft>
                        <a:buNone/>
                      </a:pPr>
                      <a:endParaRPr sz="1200" u="none" strike="noStrike" cap="none"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Preamble symbol duration (ns)</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AIFS = SIFS (us)</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kern="1200" cap="none" dirty="0">
                          <a:solidFill>
                            <a:schemeClr val="tx1"/>
                          </a:solidFill>
                          <a:latin typeface="+mn-lt"/>
                          <a:ea typeface="+mn-ea"/>
                          <a:cs typeface="+mn-cs"/>
                        </a:rPr>
                        <a:t>LIFS (us)</a:t>
                      </a:r>
                      <a:endParaRPr sz="1200"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0"/>
                  </a:ext>
                </a:extLst>
              </a:tr>
              <a:tr h="189425">
                <a:tc>
                  <a:txBody>
                    <a:bodyPr/>
                    <a:lstStyle/>
                    <a:p>
                      <a:pPr marL="0" marR="0" lvl="0" indent="0" algn="ctr" rtl="0">
                        <a:spcBef>
                          <a:spcPts val="0"/>
                        </a:spcBef>
                        <a:spcAft>
                          <a:spcPts val="0"/>
                        </a:spcAft>
                        <a:buNone/>
                      </a:pPr>
                      <a:r>
                        <a:rPr lang="en-US" sz="1200" u="none" strike="noStrike" cap="none" dirty="0"/>
                        <a:t>HPRF</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729.17</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8.75</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29.17</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1"/>
                  </a:ext>
                </a:extLst>
              </a:tr>
              <a:tr h="158475">
                <a:tc rowSpan="3">
                  <a:txBody>
                    <a:bodyPr/>
                    <a:lstStyle/>
                    <a:p>
                      <a:pPr marL="0" marR="0" lvl="0" indent="0" algn="ctr" rtl="0">
                        <a:spcBef>
                          <a:spcPts val="0"/>
                        </a:spcBef>
                        <a:spcAft>
                          <a:spcPts val="0"/>
                        </a:spcAft>
                        <a:buNone/>
                      </a:pPr>
                      <a:r>
                        <a:rPr lang="en-US" sz="1200" u="none" strike="noStrike" cap="none" dirty="0"/>
                        <a:t>BPRF</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993.6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11.92</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39.74</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2"/>
                  </a:ext>
                </a:extLst>
              </a:tr>
              <a:tr h="158475">
                <a:tc vMerge="1">
                  <a:txBody>
                    <a:bodyPr/>
                    <a:lstStyle/>
                    <a:p>
                      <a:endParaRPr lang="en-US"/>
                    </a:p>
                  </a:txBody>
                  <a:tcPr/>
                </a:tc>
                <a:tc>
                  <a:txBody>
                    <a:bodyPr/>
                    <a:lstStyle/>
                    <a:p>
                      <a:pPr marL="0" marR="0" lvl="0" indent="0" algn="ctr" rtl="0">
                        <a:lnSpc>
                          <a:spcPct val="100000"/>
                        </a:lnSpc>
                        <a:spcBef>
                          <a:spcPts val="0"/>
                        </a:spcBef>
                        <a:spcAft>
                          <a:spcPts val="0"/>
                        </a:spcAft>
                        <a:buClr>
                          <a:srgbClr val="1C2B33"/>
                        </a:buClr>
                        <a:buSzPts val="1200"/>
                        <a:buFont typeface="Optimistic Text"/>
                        <a:buNone/>
                      </a:pPr>
                      <a:r>
                        <a:rPr lang="en-US" sz="1200" u="none" strike="noStrike" cap="none" dirty="0"/>
                        <a:t>1017.6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12.21</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40.70</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3"/>
                  </a:ext>
                </a:extLst>
              </a:tr>
              <a:tr h="158475">
                <a:tc vMerge="1">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endParaRPr sz="1200"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u="none" strike="noStrike" kern="1200" cap="none" dirty="0">
                          <a:solidFill>
                            <a:schemeClr val="tx1"/>
                          </a:solidFill>
                          <a:latin typeface="+mn-lt"/>
                          <a:ea typeface="+mn-ea"/>
                          <a:cs typeface="+mn-cs"/>
                        </a:rPr>
                        <a:t>3974.4</a:t>
                      </a:r>
                      <a:endParaRPr sz="1200"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b="1" u="none" strike="noStrike" kern="1200" cap="none" dirty="0">
                          <a:solidFill>
                            <a:schemeClr val="tx1"/>
                          </a:solidFill>
                          <a:latin typeface="+mn-lt"/>
                          <a:ea typeface="+mn-ea"/>
                          <a:cs typeface="+mn-cs"/>
                        </a:rPr>
                        <a:t>47.70</a:t>
                      </a:r>
                      <a:endParaRPr sz="1200" b="1"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b="1" u="none" strike="noStrike" kern="1200" cap="none" dirty="0">
                          <a:solidFill>
                            <a:schemeClr val="tx1"/>
                          </a:solidFill>
                          <a:latin typeface="+mn-lt"/>
                          <a:ea typeface="+mn-ea"/>
                          <a:cs typeface="+mn-cs"/>
                        </a:rPr>
                        <a:t>158.98</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274922245"/>
                  </a:ext>
                </a:extLst>
              </a:tr>
            </a:tbl>
          </a:graphicData>
        </a:graphic>
      </p:graphicFrame>
    </p:spTree>
    <p:extLst>
      <p:ext uri="{BB962C8B-B14F-4D97-AF65-F5344CB8AC3E}">
        <p14:creationId xmlns:p14="http://schemas.microsoft.com/office/powerpoint/2010/main" val="259909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Thoughts on IFS Values in 15.4 &amp; 15.4z</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r>
              <a:rPr lang="en-US" sz="2000" dirty="0"/>
              <a:t>Numbers looks reasonable</a:t>
            </a:r>
          </a:p>
          <a:p>
            <a:pPr lvl="1"/>
            <a:r>
              <a:rPr lang="en-US" sz="1600" dirty="0"/>
              <a:t>TX-RX turnaround time of products on market is around 10 us [1]</a:t>
            </a:r>
          </a:p>
          <a:p>
            <a:pPr lvl="1"/>
            <a:r>
              <a:rPr lang="en-US" sz="1600" dirty="0"/>
              <a:t>5 GHz 802.11 has 16 us for SIFS</a:t>
            </a:r>
          </a:p>
          <a:p>
            <a:pPr lvl="1"/>
            <a:r>
              <a:rPr lang="en-US" sz="1600" dirty="0"/>
              <a:t>BLE defines 150 us IFS for data-ack spacing</a:t>
            </a:r>
          </a:p>
          <a:p>
            <a:endParaRPr lang="en-US" sz="2000" dirty="0"/>
          </a:p>
          <a:p>
            <a:r>
              <a:rPr lang="en-US" sz="2000" dirty="0"/>
              <a:t>Discussion:</a:t>
            </a:r>
          </a:p>
          <a:p>
            <a:pPr lvl="1"/>
            <a:r>
              <a:rPr lang="en-US" sz="1600" dirty="0"/>
              <a:t>Need to update IFS values to realistic yet performance-efficient values</a:t>
            </a:r>
          </a:p>
          <a:p>
            <a:pPr lvl="1"/>
            <a:r>
              <a:rPr lang="en-US" sz="1600" dirty="0"/>
              <a:t>Explore options to settle on IFS values to progress</a:t>
            </a:r>
          </a:p>
          <a:p>
            <a:pPr lvl="1"/>
            <a:r>
              <a:rPr lang="en-US" sz="1600" dirty="0"/>
              <a:t>Think forward:</a:t>
            </a:r>
          </a:p>
          <a:p>
            <a:pPr lvl="2"/>
            <a:r>
              <a:rPr lang="en-US" sz="1600" dirty="0"/>
              <a:t>Expect the implementation will be improved and smaller values will be possible</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
        <p:nvSpPr>
          <p:cNvPr id="9" name="TextBox 8">
            <a:extLst>
              <a:ext uri="{FF2B5EF4-FFF2-40B4-BE49-F238E27FC236}">
                <a16:creationId xmlns:a16="http://schemas.microsoft.com/office/drawing/2014/main" id="{3ACA28BC-046B-59F8-9ADF-BE58956CCEAE}"/>
              </a:ext>
            </a:extLst>
          </p:cNvPr>
          <p:cNvSpPr txBox="1"/>
          <p:nvPr/>
        </p:nvSpPr>
        <p:spPr>
          <a:xfrm>
            <a:off x="685800" y="6172200"/>
            <a:ext cx="7215052" cy="276999"/>
          </a:xfrm>
          <a:prstGeom prst="rect">
            <a:avLst/>
          </a:prstGeom>
          <a:noFill/>
        </p:spPr>
        <p:txBody>
          <a:bodyPr wrap="none" rtlCol="0">
            <a:spAutoFit/>
          </a:bodyPr>
          <a:lstStyle/>
          <a:p>
            <a:r>
              <a:rPr lang="en-US" dirty="0"/>
              <a:t>[1] DW1000 datasheet, link: </a:t>
            </a:r>
            <a:r>
              <a:rPr lang="en-US" dirty="0">
                <a:solidFill>
                  <a:schemeClr val="accent2"/>
                </a:solidFill>
                <a:hlinkClick r:id="rId2">
                  <a:extLst>
                    <a:ext uri="{A12FA001-AC4F-418D-AE19-62706E023703}">
                      <ahyp:hlinkClr xmlns:ahyp="http://schemas.microsoft.com/office/drawing/2018/hyperlinkcolor" val="tx"/>
                    </a:ext>
                  </a:extLst>
                </a:hlinkClick>
              </a:rPr>
              <a:t>https://</a:t>
            </a:r>
            <a:r>
              <a:rPr lang="en-US" dirty="0" err="1">
                <a:solidFill>
                  <a:schemeClr val="accent2"/>
                </a:solidFill>
                <a:hlinkClick r:id="rId2">
                  <a:extLst>
                    <a:ext uri="{A12FA001-AC4F-418D-AE19-62706E023703}">
                      <ahyp:hlinkClr xmlns:ahyp="http://schemas.microsoft.com/office/drawing/2018/hyperlinkcolor" val="tx"/>
                    </a:ext>
                  </a:extLst>
                </a:hlinkClick>
              </a:rPr>
              <a:t>www.decawave.com</a:t>
            </a:r>
            <a:r>
              <a:rPr lang="en-US" dirty="0">
                <a:solidFill>
                  <a:schemeClr val="accent2"/>
                </a:solidFill>
                <a:hlinkClick r:id="rId2">
                  <a:extLst>
                    <a:ext uri="{A12FA001-AC4F-418D-AE19-62706E023703}">
                      <ahyp:hlinkClr xmlns:ahyp="http://schemas.microsoft.com/office/drawing/2018/hyperlinkcolor" val="tx"/>
                    </a:ext>
                  </a:extLst>
                </a:hlinkClick>
              </a:rPr>
              <a:t>/sites/default/files/resources/dw1000-datasheet-v2.09.pdf</a:t>
            </a:r>
            <a:endParaRPr lang="en-US" dirty="0">
              <a:solidFill>
                <a:schemeClr val="accent2"/>
              </a:solidFill>
            </a:endParaRPr>
          </a:p>
        </p:txBody>
      </p:sp>
    </p:spTree>
    <p:extLst>
      <p:ext uri="{BB962C8B-B14F-4D97-AF65-F5344CB8AC3E}">
        <p14:creationId xmlns:p14="http://schemas.microsoft.com/office/powerpoint/2010/main" val="278382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a:extLst>
              <a:ext uri="{FF2B5EF4-FFF2-40B4-BE49-F238E27FC236}">
                <a16:creationId xmlns:a16="http://schemas.microsoft.com/office/drawing/2014/main" id="{3F80F501-1008-9F78-F19A-21EAF5D9D41D}"/>
              </a:ext>
            </a:extLst>
          </p:cNvPr>
          <p:cNvSpPr txBox="1">
            <a:spLocks/>
          </p:cNvSpPr>
          <p:nvPr/>
        </p:nvSpPr>
        <p:spPr bwMode="auto">
          <a:xfrm>
            <a:off x="685800" y="1981200"/>
            <a:ext cx="8077200" cy="2796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Need to be big enough to support new PHY features</a:t>
            </a:r>
          </a:p>
          <a:p>
            <a:pPr lvl="1"/>
            <a:r>
              <a:rPr lang="en-US" sz="1600" dirty="0"/>
              <a:t>e.g., advanced coding (LDPC) may increase decoding time</a:t>
            </a:r>
          </a:p>
          <a:p>
            <a:r>
              <a:rPr lang="en-US" sz="2000" dirty="0"/>
              <a:t>Need to be small to reduce overhead: Impact can be significant</a:t>
            </a:r>
          </a:p>
          <a:p>
            <a:pPr lvl="1"/>
            <a:r>
              <a:rPr lang="en-US" sz="1600" dirty="0"/>
              <a:t>Enhance spectrum efficiency</a:t>
            </a:r>
          </a:p>
          <a:p>
            <a:pPr lvl="1"/>
            <a:r>
              <a:rPr lang="en-US" sz="1600" dirty="0"/>
              <a:t>Reduce idle time to save power consumption</a:t>
            </a:r>
          </a:p>
          <a:p>
            <a:r>
              <a:rPr lang="en-US" sz="2000" dirty="0"/>
              <a:t>Need to be small enough to complete a data/ack frame exchange in a slot for typical usage</a:t>
            </a:r>
          </a:p>
          <a:p>
            <a:pPr lvl="1"/>
            <a:r>
              <a:rPr lang="en-US" sz="1600" dirty="0"/>
              <a:t>Operating PHY rate/coding, </a:t>
            </a:r>
            <a:r>
              <a:rPr lang="en-US" altLang="ko-KR" sz="1600" dirty="0"/>
              <a:t>PSDU size, and </a:t>
            </a:r>
            <a:r>
              <a:rPr lang="en-US" sz="1600" dirty="0"/>
              <a:t>slot duration, etc. need to be taken into account</a:t>
            </a:r>
          </a:p>
        </p:txBody>
      </p:sp>
      <p:sp>
        <p:nvSpPr>
          <p:cNvPr id="20" name="Title 1">
            <a:extLst>
              <a:ext uri="{FF2B5EF4-FFF2-40B4-BE49-F238E27FC236}">
                <a16:creationId xmlns:a16="http://schemas.microsoft.com/office/drawing/2014/main" id="{BB456B4D-829F-F1A4-B645-EE735FD1A897}"/>
              </a:ext>
            </a:extLst>
          </p:cNvPr>
          <p:cNvSpPr txBox="1">
            <a:spLocks/>
          </p:cNvSpPr>
          <p:nvPr/>
        </p:nvSpPr>
        <p:spPr bwMode="auto">
          <a:xfrm>
            <a:off x="685800" y="685800"/>
            <a:ext cx="7879466"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b="1" dirty="0"/>
              <a:t>Choosing Right Values for IFS</a:t>
            </a:r>
          </a:p>
        </p:txBody>
      </p:sp>
      <p:sp>
        <p:nvSpPr>
          <p:cNvPr id="4" name="Date Placeholder 3">
            <a:extLst>
              <a:ext uri="{FF2B5EF4-FFF2-40B4-BE49-F238E27FC236}">
                <a16:creationId xmlns:a16="http://schemas.microsoft.com/office/drawing/2014/main" id="{BADC5AB3-B4BE-40FA-CB09-39589B31E7C3}"/>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79F5E39-67B6-5973-DB27-A3245C8E8301}"/>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A6F7CCBA-E505-D69D-DC0B-5BD204BC19F0}"/>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grpSp>
        <p:nvGrpSpPr>
          <p:cNvPr id="7" name="Group 6">
            <a:extLst>
              <a:ext uri="{FF2B5EF4-FFF2-40B4-BE49-F238E27FC236}">
                <a16:creationId xmlns:a16="http://schemas.microsoft.com/office/drawing/2014/main" id="{69494D00-BE46-3E41-C75B-C7053C69E296}"/>
              </a:ext>
            </a:extLst>
          </p:cNvPr>
          <p:cNvGrpSpPr/>
          <p:nvPr/>
        </p:nvGrpSpPr>
        <p:grpSpPr>
          <a:xfrm>
            <a:off x="3281610" y="5006491"/>
            <a:ext cx="2126755" cy="1225770"/>
            <a:chOff x="254217" y="4687614"/>
            <a:chExt cx="2500910" cy="1641728"/>
          </a:xfrm>
        </p:grpSpPr>
        <p:sp>
          <p:nvSpPr>
            <p:cNvPr id="8" name="Google Shape;161;p6">
              <a:extLst>
                <a:ext uri="{FF2B5EF4-FFF2-40B4-BE49-F238E27FC236}">
                  <a16:creationId xmlns:a16="http://schemas.microsoft.com/office/drawing/2014/main" id="{A73ECBCD-33A4-65B8-E187-1580183E2146}"/>
                </a:ext>
              </a:extLst>
            </p:cNvPr>
            <p:cNvSpPr/>
            <p:nvPr/>
          </p:nvSpPr>
          <p:spPr>
            <a:xfrm rot="16200000">
              <a:off x="1154477" y="5761288"/>
              <a:ext cx="194522" cy="500699"/>
            </a:xfrm>
            <a:prstGeom prst="leftBrace">
              <a:avLst>
                <a:gd name="adj1" fmla="val 8333"/>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9" name="Google Shape;162;p6">
              <a:extLst>
                <a:ext uri="{FF2B5EF4-FFF2-40B4-BE49-F238E27FC236}">
                  <a16:creationId xmlns:a16="http://schemas.microsoft.com/office/drawing/2014/main" id="{A38E3833-B6DB-BFD4-91E3-7930A554487C}"/>
                </a:ext>
              </a:extLst>
            </p:cNvPr>
            <p:cNvSpPr txBox="1"/>
            <p:nvPr/>
          </p:nvSpPr>
          <p:spPr>
            <a:xfrm>
              <a:off x="936003" y="6052383"/>
              <a:ext cx="631469"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AIFS</a:t>
              </a:r>
              <a:endParaRPr sz="1200" dirty="0"/>
            </a:p>
          </p:txBody>
        </p:sp>
        <p:sp>
          <p:nvSpPr>
            <p:cNvPr id="10" name="Google Shape;163;p6">
              <a:extLst>
                <a:ext uri="{FF2B5EF4-FFF2-40B4-BE49-F238E27FC236}">
                  <a16:creationId xmlns:a16="http://schemas.microsoft.com/office/drawing/2014/main" id="{DAC9171A-7C89-8820-A3CE-28CE52FD83F4}"/>
                </a:ext>
              </a:extLst>
            </p:cNvPr>
            <p:cNvSpPr/>
            <p:nvPr/>
          </p:nvSpPr>
          <p:spPr>
            <a:xfrm>
              <a:off x="1502088" y="5157515"/>
              <a:ext cx="1247869" cy="743521"/>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1" name="Google Shape;164;p6">
              <a:extLst>
                <a:ext uri="{FF2B5EF4-FFF2-40B4-BE49-F238E27FC236}">
                  <a16:creationId xmlns:a16="http://schemas.microsoft.com/office/drawing/2014/main" id="{965B03A0-2694-AC61-419C-31A289A1EF31}"/>
                </a:ext>
              </a:extLst>
            </p:cNvPr>
            <p:cNvSpPr/>
            <p:nvPr/>
          </p:nvSpPr>
          <p:spPr>
            <a:xfrm>
              <a:off x="254219" y="5157515"/>
              <a:ext cx="1247869" cy="743521"/>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2" name="Google Shape;165;p6">
              <a:extLst>
                <a:ext uri="{FF2B5EF4-FFF2-40B4-BE49-F238E27FC236}">
                  <a16:creationId xmlns:a16="http://schemas.microsoft.com/office/drawing/2014/main" id="{CCEC28EB-5D60-9976-FCB0-3A68B4104719}"/>
                </a:ext>
              </a:extLst>
            </p:cNvPr>
            <p:cNvSpPr/>
            <p:nvPr/>
          </p:nvSpPr>
          <p:spPr>
            <a:xfrm>
              <a:off x="254220" y="5157515"/>
              <a:ext cx="747167" cy="743521"/>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Data</a:t>
              </a:r>
              <a:endParaRPr sz="1100" dirty="0"/>
            </a:p>
          </p:txBody>
        </p:sp>
        <p:sp>
          <p:nvSpPr>
            <p:cNvPr id="13" name="Google Shape;166;p6">
              <a:extLst>
                <a:ext uri="{FF2B5EF4-FFF2-40B4-BE49-F238E27FC236}">
                  <a16:creationId xmlns:a16="http://schemas.microsoft.com/office/drawing/2014/main" id="{42ECED60-70AE-BBC2-C0C7-924D25CFDDFB}"/>
                </a:ext>
              </a:extLst>
            </p:cNvPr>
            <p:cNvSpPr/>
            <p:nvPr/>
          </p:nvSpPr>
          <p:spPr>
            <a:xfrm rot="16200000">
              <a:off x="1314766" y="5344837"/>
              <a:ext cx="743521" cy="368877"/>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ACK</a:t>
              </a:r>
              <a:endParaRPr sz="1200" baseline="30000" dirty="0">
                <a:solidFill>
                  <a:schemeClr val="dk1"/>
                </a:solidFill>
                <a:latin typeface="Times New Roman"/>
                <a:ea typeface="Times New Roman"/>
                <a:cs typeface="Times New Roman"/>
                <a:sym typeface="Times New Roman"/>
              </a:endParaRPr>
            </a:p>
          </p:txBody>
        </p:sp>
        <p:cxnSp>
          <p:nvCxnSpPr>
            <p:cNvPr id="14" name="Google Shape;172;p6">
              <a:extLst>
                <a:ext uri="{FF2B5EF4-FFF2-40B4-BE49-F238E27FC236}">
                  <a16:creationId xmlns:a16="http://schemas.microsoft.com/office/drawing/2014/main" id="{7248431C-E636-4DBE-834A-63CC9B4F83D5}"/>
                </a:ext>
              </a:extLst>
            </p:cNvPr>
            <p:cNvCxnSpPr/>
            <p:nvPr/>
          </p:nvCxnSpPr>
          <p:spPr>
            <a:xfrm>
              <a:off x="2755127" y="4698163"/>
              <a:ext cx="0" cy="1202873"/>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15" name="Google Shape;173;p6">
              <a:extLst>
                <a:ext uri="{FF2B5EF4-FFF2-40B4-BE49-F238E27FC236}">
                  <a16:creationId xmlns:a16="http://schemas.microsoft.com/office/drawing/2014/main" id="{C8B0EAB0-3FA5-B284-1B10-4B16E21D2306}"/>
                </a:ext>
              </a:extLst>
            </p:cNvPr>
            <p:cNvCxnSpPr/>
            <p:nvPr/>
          </p:nvCxnSpPr>
          <p:spPr>
            <a:xfrm>
              <a:off x="254219" y="5015707"/>
              <a:ext cx="2495738"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sp>
          <p:nvSpPr>
            <p:cNvPr id="16" name="Google Shape;174;p6">
              <a:extLst>
                <a:ext uri="{FF2B5EF4-FFF2-40B4-BE49-F238E27FC236}">
                  <a16:creationId xmlns:a16="http://schemas.microsoft.com/office/drawing/2014/main" id="{27ADDB2B-B3C2-1AD9-AC5B-044264239F63}"/>
                </a:ext>
              </a:extLst>
            </p:cNvPr>
            <p:cNvSpPr txBox="1"/>
            <p:nvPr/>
          </p:nvSpPr>
          <p:spPr>
            <a:xfrm>
              <a:off x="254217" y="4687614"/>
              <a:ext cx="2495737" cy="3242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dirty="0">
                  <a:solidFill>
                    <a:schemeClr val="dk1"/>
                  </a:solidFill>
                  <a:latin typeface="Times New Roman"/>
                  <a:ea typeface="Times New Roman"/>
                  <a:cs typeface="Times New Roman"/>
                  <a:sym typeface="Times New Roman"/>
                </a:rPr>
                <a:t>Ranging Slot</a:t>
              </a:r>
              <a:endParaRPr dirty="0"/>
            </a:p>
          </p:txBody>
        </p:sp>
        <p:cxnSp>
          <p:nvCxnSpPr>
            <p:cNvPr id="17" name="Google Shape;175;p6">
              <a:extLst>
                <a:ext uri="{FF2B5EF4-FFF2-40B4-BE49-F238E27FC236}">
                  <a16:creationId xmlns:a16="http://schemas.microsoft.com/office/drawing/2014/main" id="{F55361DA-CC3F-7FB7-F356-441C7C75DC68}"/>
                </a:ext>
              </a:extLst>
            </p:cNvPr>
            <p:cNvCxnSpPr/>
            <p:nvPr/>
          </p:nvCxnSpPr>
          <p:spPr>
            <a:xfrm>
              <a:off x="254217" y="4698163"/>
              <a:ext cx="0" cy="1202873"/>
            </a:xfrm>
            <a:prstGeom prst="straightConnector1">
              <a:avLst/>
            </a:prstGeom>
            <a:solidFill>
              <a:schemeClr val="lt1"/>
            </a:solidFill>
            <a:ln w="25400" cap="flat" cmpd="sng">
              <a:solidFill>
                <a:schemeClr val="dk1"/>
              </a:solidFill>
              <a:prstDash val="solid"/>
              <a:round/>
              <a:headEnd type="none" w="sm" len="sm"/>
              <a:tailEnd type="none" w="sm" len="sm"/>
            </a:ln>
          </p:spPr>
        </p:cxnSp>
        <p:sp>
          <p:nvSpPr>
            <p:cNvPr id="18" name="Google Shape;161;p6">
              <a:extLst>
                <a:ext uri="{FF2B5EF4-FFF2-40B4-BE49-F238E27FC236}">
                  <a16:creationId xmlns:a16="http://schemas.microsoft.com/office/drawing/2014/main" id="{A8E526E5-5B29-DAED-119D-F9C111F2FD3C}"/>
                </a:ext>
              </a:extLst>
            </p:cNvPr>
            <p:cNvSpPr/>
            <p:nvPr/>
          </p:nvSpPr>
          <p:spPr>
            <a:xfrm rot="16200000">
              <a:off x="2103440" y="5695903"/>
              <a:ext cx="194522" cy="631469"/>
            </a:xfrm>
            <a:prstGeom prst="leftBrace">
              <a:avLst>
                <a:gd name="adj1" fmla="val 8333"/>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9" name="Google Shape;162;p6">
              <a:extLst>
                <a:ext uri="{FF2B5EF4-FFF2-40B4-BE49-F238E27FC236}">
                  <a16:creationId xmlns:a16="http://schemas.microsoft.com/office/drawing/2014/main" id="{F5EA3746-749F-A9D0-86DB-78ECAC3BD903}"/>
                </a:ext>
              </a:extLst>
            </p:cNvPr>
            <p:cNvSpPr txBox="1"/>
            <p:nvPr/>
          </p:nvSpPr>
          <p:spPr>
            <a:xfrm>
              <a:off x="1884964" y="6052383"/>
              <a:ext cx="631469"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LIFS</a:t>
              </a:r>
              <a:endParaRPr sz="1200" dirty="0"/>
            </a:p>
          </p:txBody>
        </p:sp>
      </p:grpSp>
    </p:spTree>
    <p:extLst>
      <p:ext uri="{BB962C8B-B14F-4D97-AF65-F5344CB8AC3E}">
        <p14:creationId xmlns:p14="http://schemas.microsoft.com/office/powerpoint/2010/main" val="229018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01E0-61D7-637C-21B6-C78C9D89B3F4}"/>
              </a:ext>
            </a:extLst>
          </p:cNvPr>
          <p:cNvSpPr>
            <a:spLocks noGrp="1"/>
          </p:cNvSpPr>
          <p:nvPr>
            <p:ph type="title"/>
          </p:nvPr>
        </p:nvSpPr>
        <p:spPr/>
        <p:txBody>
          <a:bodyPr/>
          <a:lstStyle/>
          <a:p>
            <a:r>
              <a:rPr lang="en-US" b="1" dirty="0"/>
              <a:t>Options</a:t>
            </a:r>
          </a:p>
        </p:txBody>
      </p:sp>
      <p:sp>
        <p:nvSpPr>
          <p:cNvPr id="3" name="Content Placeholder 2">
            <a:extLst>
              <a:ext uri="{FF2B5EF4-FFF2-40B4-BE49-F238E27FC236}">
                <a16:creationId xmlns:a16="http://schemas.microsoft.com/office/drawing/2014/main" id="{08B70F35-2E2F-FAFA-1893-61C4A8F91694}"/>
              </a:ext>
            </a:extLst>
          </p:cNvPr>
          <p:cNvSpPr>
            <a:spLocks noGrp="1"/>
          </p:cNvSpPr>
          <p:nvPr>
            <p:ph idx="1"/>
          </p:nvPr>
        </p:nvSpPr>
        <p:spPr>
          <a:xfrm>
            <a:off x="685800" y="1844676"/>
            <a:ext cx="8229600" cy="4630738"/>
          </a:xfrm>
        </p:spPr>
        <p:txBody>
          <a:bodyPr/>
          <a:lstStyle/>
          <a:p>
            <a:r>
              <a:rPr lang="en-US" sz="1800" dirty="0"/>
              <a:t>Option 1: Utilize legacy IFS values in 15.4-2020</a:t>
            </a:r>
          </a:p>
          <a:p>
            <a:pPr lvl="1"/>
            <a:r>
              <a:rPr lang="en-US" sz="1600" dirty="0"/>
              <a:t>Best performance and use baseline text</a:t>
            </a:r>
          </a:p>
          <a:p>
            <a:r>
              <a:rPr lang="en-US" sz="1800" dirty="0"/>
              <a:t>Option 2: Agree on a new IFS value</a:t>
            </a:r>
          </a:p>
          <a:p>
            <a:pPr lvl="1"/>
            <a:r>
              <a:rPr lang="en-US" sz="1600" dirty="0"/>
              <a:t>A few choices to throw on the table, for HPRF SIFS (=AIFS), e.g.,</a:t>
            </a:r>
          </a:p>
          <a:p>
            <a:pPr marL="1200150" lvl="2" indent="-342900">
              <a:buFont typeface="+mj-lt"/>
              <a:buAutoNum type="alphaLcParenR"/>
            </a:pPr>
            <a:r>
              <a:rPr lang="en-US" sz="1200" dirty="0"/>
              <a:t>+/- 16 us (a little more or less of 16 </a:t>
            </a:r>
            <a:r>
              <a:rPr lang="en-US" sz="1200" dirty="0" err="1"/>
              <a:t>usec</a:t>
            </a:r>
            <a:r>
              <a:rPr lang="en-US" sz="1200" dirty="0"/>
              <a:t>)</a:t>
            </a:r>
          </a:p>
          <a:p>
            <a:pPr marL="1200150" lvl="2" indent="-342900">
              <a:buFont typeface="+mj-lt"/>
              <a:buAutoNum type="alphaLcParenR"/>
            </a:pPr>
            <a:r>
              <a:rPr lang="en-US" sz="1200" dirty="0"/>
              <a:t>+/- 32 us</a:t>
            </a:r>
          </a:p>
          <a:p>
            <a:pPr marL="1200150" lvl="2" indent="-342900">
              <a:buFont typeface="+mj-lt"/>
              <a:buAutoNum type="alphaLcParenR"/>
            </a:pPr>
            <a:r>
              <a:rPr lang="en-US" sz="1200" dirty="0"/>
              <a:t>+/- 64 us</a:t>
            </a:r>
          </a:p>
          <a:p>
            <a:r>
              <a:rPr lang="en-US" sz="1800" dirty="0"/>
              <a:t>Option 3: Provide a {rate, code, anything else?} specific AIFS value</a:t>
            </a:r>
            <a:r>
              <a:rPr lang="en-US" altLang="ko-KR" sz="1800" dirty="0"/>
              <a:t>s</a:t>
            </a:r>
            <a:r>
              <a:rPr lang="en-US" sz="1800" dirty="0"/>
              <a:t>:</a:t>
            </a:r>
          </a:p>
          <a:p>
            <a:pPr lvl="1"/>
            <a:r>
              <a:rPr lang="en-US" sz="1400" dirty="0"/>
              <a:t>Look-up table determined value</a:t>
            </a:r>
          </a:p>
          <a:p>
            <a:pPr lvl="1"/>
            <a:r>
              <a:rPr lang="en-US" sz="1400" dirty="0"/>
              <a:t>E.g., two different values for LDPC ON/OFF</a:t>
            </a:r>
            <a:endParaRPr lang="en-US" sz="1800" dirty="0"/>
          </a:p>
          <a:p>
            <a:r>
              <a:rPr lang="en-US" sz="1800" dirty="0"/>
              <a:t>Option 4 (least preferred): Set up IFS value per session configuration (based on handshake?)</a:t>
            </a:r>
          </a:p>
          <a:p>
            <a:pPr lvl="1"/>
            <a:r>
              <a:rPr lang="en-US" sz="1600" dirty="0"/>
              <a:t>Devices can negotiate IFS values when they join the session</a:t>
            </a:r>
          </a:p>
          <a:p>
            <a:pPr lvl="1"/>
            <a:r>
              <a:rPr lang="en-US" sz="1600" dirty="0"/>
              <a:t>Pros: Provide flexibility</a:t>
            </a:r>
          </a:p>
          <a:p>
            <a:pPr lvl="1"/>
            <a:r>
              <a:rPr lang="en-US" sz="1600" dirty="0"/>
              <a:t>Cons: Unnecessary complexity, and more chances for interoperability issue</a:t>
            </a:r>
          </a:p>
        </p:txBody>
      </p:sp>
      <p:sp>
        <p:nvSpPr>
          <p:cNvPr id="4" name="Date Placeholder 3">
            <a:extLst>
              <a:ext uri="{FF2B5EF4-FFF2-40B4-BE49-F238E27FC236}">
                <a16:creationId xmlns:a16="http://schemas.microsoft.com/office/drawing/2014/main" id="{EFB41956-3530-F6ED-0876-DCFB08D68048}"/>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FC96FCE5-77E0-7BF9-4A64-314D45A89B40}"/>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5CB2FF3-C716-2DCB-DDDC-258EB467B22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spTree>
    <p:extLst>
      <p:ext uri="{BB962C8B-B14F-4D97-AF65-F5344CB8AC3E}">
        <p14:creationId xmlns:p14="http://schemas.microsoft.com/office/powerpoint/2010/main" val="304863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B257-2C9D-313A-7D5A-13CCFE408131}"/>
              </a:ext>
            </a:extLst>
          </p:cNvPr>
          <p:cNvSpPr>
            <a:spLocks noGrp="1"/>
          </p:cNvSpPr>
          <p:nvPr>
            <p:ph type="title"/>
          </p:nvPr>
        </p:nvSpPr>
        <p:spPr/>
        <p:txBody>
          <a:bodyPr/>
          <a:lstStyle/>
          <a:p>
            <a:r>
              <a:rPr lang="en-US" b="1" dirty="0"/>
              <a:t>Summary</a:t>
            </a:r>
            <a:endParaRPr lang="en-US" sz="4000" b="1" dirty="0"/>
          </a:p>
        </p:txBody>
      </p:sp>
      <p:sp>
        <p:nvSpPr>
          <p:cNvPr id="3" name="Content Placeholder 2">
            <a:extLst>
              <a:ext uri="{FF2B5EF4-FFF2-40B4-BE49-F238E27FC236}">
                <a16:creationId xmlns:a16="http://schemas.microsoft.com/office/drawing/2014/main" id="{FA1EBC10-ECE6-0A67-8D84-DF6F3823D4D5}"/>
              </a:ext>
            </a:extLst>
          </p:cNvPr>
          <p:cNvSpPr>
            <a:spLocks noGrp="1"/>
          </p:cNvSpPr>
          <p:nvPr>
            <p:ph idx="1"/>
          </p:nvPr>
        </p:nvSpPr>
        <p:spPr/>
        <p:txBody>
          <a:bodyPr/>
          <a:lstStyle/>
          <a:p>
            <a:r>
              <a:rPr lang="en-US" sz="2000" dirty="0"/>
              <a:t>We need to investigate whether legacy IFS values are realistic to support 4z and 4ab features</a:t>
            </a:r>
          </a:p>
          <a:p>
            <a:endParaRPr lang="en-US" sz="2000" dirty="0"/>
          </a:p>
          <a:p>
            <a:r>
              <a:rPr lang="en-US" sz="2000" dirty="0"/>
              <a:t>If existing IFS values do not suit 4ab design, we need resolution with alternative values with solid rationale for the proposed values (otherwise legacy values will stay and be used)</a:t>
            </a:r>
          </a:p>
          <a:p>
            <a:endParaRPr lang="en-US" sz="2000" dirty="0"/>
          </a:p>
          <a:p>
            <a:r>
              <a:rPr lang="en-US" sz="2000" dirty="0"/>
              <a:t>New IFS values should be small enough to support immediate ACK within a slot duration in typical configuration</a:t>
            </a:r>
          </a:p>
        </p:txBody>
      </p:sp>
      <p:sp>
        <p:nvSpPr>
          <p:cNvPr id="4" name="Date Placeholder 3">
            <a:extLst>
              <a:ext uri="{FF2B5EF4-FFF2-40B4-BE49-F238E27FC236}">
                <a16:creationId xmlns:a16="http://schemas.microsoft.com/office/drawing/2014/main" id="{D5D3F768-7763-F503-E633-A244D2D77D43}"/>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6BD7E68D-C946-662C-A840-E582412B58F0}"/>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8970C7C8-7A37-5FCD-A719-2FE0C2576AF3}"/>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spTree>
    <p:extLst>
      <p:ext uri="{BB962C8B-B14F-4D97-AF65-F5344CB8AC3E}">
        <p14:creationId xmlns:p14="http://schemas.microsoft.com/office/powerpoint/2010/main" val="135113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C0B0-8B76-F75E-5AD9-23B79A965ABB}"/>
              </a:ext>
            </a:extLst>
          </p:cNvPr>
          <p:cNvSpPr>
            <a:spLocks noGrp="1"/>
          </p:cNvSpPr>
          <p:nvPr>
            <p:ph type="title"/>
          </p:nvPr>
        </p:nvSpPr>
        <p:spPr/>
        <p:txBody>
          <a:bodyPr/>
          <a:lstStyle/>
          <a:p>
            <a:r>
              <a:rPr lang="en-US" b="1" dirty="0"/>
              <a:t>Straw Poll</a:t>
            </a:r>
          </a:p>
        </p:txBody>
      </p:sp>
      <p:sp>
        <p:nvSpPr>
          <p:cNvPr id="3" name="Content Placeholder 2">
            <a:extLst>
              <a:ext uri="{FF2B5EF4-FFF2-40B4-BE49-F238E27FC236}">
                <a16:creationId xmlns:a16="http://schemas.microsoft.com/office/drawing/2014/main" id="{A469CA78-69D8-3C13-BF0A-4AF1E2D259C8}"/>
              </a:ext>
            </a:extLst>
          </p:cNvPr>
          <p:cNvSpPr>
            <a:spLocks noGrp="1"/>
          </p:cNvSpPr>
          <p:nvPr>
            <p:ph idx="1"/>
          </p:nvPr>
        </p:nvSpPr>
        <p:spPr/>
        <p:txBody>
          <a:bodyPr/>
          <a:lstStyle/>
          <a:p>
            <a:r>
              <a:rPr lang="en-US" sz="2000" dirty="0"/>
              <a:t>Which option do you prefer for the choice of AIFS:</a:t>
            </a:r>
          </a:p>
          <a:p>
            <a:pPr marL="914400" lvl="1" indent="-457200">
              <a:buFont typeface="+mj-lt"/>
              <a:buAutoNum type="arabicPeriod"/>
            </a:pPr>
            <a:r>
              <a:rPr lang="en-US" sz="1800" dirty="0"/>
              <a:t>Option 1: Use legacy IFS values</a:t>
            </a:r>
          </a:p>
          <a:p>
            <a:pPr marL="914400" lvl="1" indent="-457200">
              <a:buFont typeface="+mj-lt"/>
              <a:buAutoNum type="arabicPeriod"/>
            </a:pPr>
            <a:r>
              <a:rPr lang="en-US" sz="1800" dirty="0"/>
              <a:t>Option 2: Find new fixed IFS values</a:t>
            </a:r>
          </a:p>
          <a:p>
            <a:pPr marL="914400" lvl="1" indent="-457200">
              <a:buFont typeface="+mj-lt"/>
              <a:buAutoNum type="arabicPeriod"/>
            </a:pPr>
            <a:r>
              <a:rPr lang="en-US" sz="1800" dirty="0"/>
              <a:t>Option 3: Have different IFS values for different PHY usage</a:t>
            </a:r>
          </a:p>
          <a:p>
            <a:pPr marL="914400" lvl="1" indent="-457200">
              <a:buFont typeface="+mj-lt"/>
              <a:buAutoNum type="arabicPeriod"/>
            </a:pPr>
            <a:r>
              <a:rPr lang="en-US" sz="1800" dirty="0"/>
              <a:t>Option 4: Make IFS values negotiable</a:t>
            </a:r>
          </a:p>
          <a:p>
            <a:pPr marL="914400" lvl="1" indent="-457200">
              <a:buFont typeface="+mj-lt"/>
              <a:buAutoNum type="arabicPeriod"/>
            </a:pPr>
            <a:r>
              <a:rPr lang="en-US" sz="1800" dirty="0"/>
              <a:t>Abstain</a:t>
            </a:r>
          </a:p>
        </p:txBody>
      </p:sp>
      <p:sp>
        <p:nvSpPr>
          <p:cNvPr id="4" name="Date Placeholder 3">
            <a:extLst>
              <a:ext uri="{FF2B5EF4-FFF2-40B4-BE49-F238E27FC236}">
                <a16:creationId xmlns:a16="http://schemas.microsoft.com/office/drawing/2014/main" id="{2A78BEF7-4AF8-0C3D-BAA5-68DF75B9BEAC}"/>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6F506A9-173A-8341-01F4-D23872BF6733}"/>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13309736-AE87-FA85-C1A6-DC94FDC0E2ED}"/>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Tree>
    <p:extLst>
      <p:ext uri="{BB962C8B-B14F-4D97-AF65-F5344CB8AC3E}">
        <p14:creationId xmlns:p14="http://schemas.microsoft.com/office/powerpoint/2010/main" val="7065424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13436</TotalTime>
  <Words>1123</Words>
  <Application>Microsoft Macintosh PowerPoint</Application>
  <PresentationFormat>On-screen Show (4:3)</PresentationFormat>
  <Paragraphs>150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Optimistic Text</vt:lpstr>
      <vt:lpstr>Times New Roman</vt:lpstr>
      <vt:lpstr>Office Theme</vt:lpstr>
      <vt:lpstr>PowerPoint Presentation</vt:lpstr>
      <vt:lpstr>PowerPoint Presentation</vt:lpstr>
      <vt:lpstr>Previous Contributions Related To  Ack Inter Frame Spacing (AIFS)</vt:lpstr>
      <vt:lpstr>Recap: IFS in 15.4 &amp; 15.4z</vt:lpstr>
      <vt:lpstr>Thoughts on IFS Values in 15.4 &amp; 15.4z</vt:lpstr>
      <vt:lpstr>PowerPoint Presentation</vt:lpstr>
      <vt:lpstr>Options</vt:lpstr>
      <vt:lpstr>Summary</vt:lpstr>
      <vt:lpstr>Straw Poll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27</cp:revision>
  <cp:lastPrinted>1998-02-10T13:28:06Z</cp:lastPrinted>
  <dcterms:created xsi:type="dcterms:W3CDTF">2022-06-24T18:41:14Z</dcterms:created>
  <dcterms:modified xsi:type="dcterms:W3CDTF">2022-07-11T05:50:00Z</dcterms:modified>
</cp:coreProperties>
</file>