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_rels/slide1.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20.xml.rels" ContentType="application/vnd.openxmlformats-package.relationships+xml"/>
  <Override PartName="/ppt/slides/_rels/slide2.xml.rels" ContentType="application/vnd.openxmlformats-package.relationships+xml"/>
  <Override PartName="/ppt/slides/_rels/slide19.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24.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139"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40"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41"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42"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43"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9156E88B-B31C-4368-AAD5-82F03A77115A}"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CustomShape 1"/>
          <p:cNvSpPr/>
          <p:nvPr/>
        </p:nvSpPr>
        <p:spPr>
          <a:xfrm>
            <a:off x="3288600" y="9736920"/>
            <a:ext cx="878400" cy="784800"/>
          </a:xfrm>
          <a:prstGeom prst="rect">
            <a:avLst/>
          </a:prstGeom>
          <a:noFill/>
          <a:ln w="0">
            <a:noFill/>
          </a:ln>
        </p:spPr>
        <p:style>
          <a:lnRef idx="0"/>
          <a:fillRef idx="0"/>
          <a:effectRef idx="0"/>
          <a:fontRef idx="minor"/>
        </p:style>
        <p:txBody>
          <a:bodyPr lIns="0" rIns="0" tIns="0" bIns="0">
            <a:noAutofit/>
          </a:bodyPr>
          <a:p>
            <a:pPr algn="r">
              <a:lnSpc>
                <a:spcPct val="100000"/>
              </a:lnSpc>
            </a:pPr>
            <a:fld id="{36C94E5B-91F9-47C9-84FB-50741F1EC1F8}" type="slidenum">
              <a:rPr b="0" lang="en-IE" sz="1300" spc="-1" strike="noStrike">
                <a:solidFill>
                  <a:srgbClr val="000000"/>
                </a:solidFill>
                <a:latin typeface="Times New Roman"/>
                <a:ea typeface="MS PGothic"/>
              </a:rPr>
              <a:t>&lt;number&gt;</a:t>
            </a:fld>
            <a:endParaRPr b="0" lang="en-US" sz="1300" spc="-1" strike="noStrike">
              <a:latin typeface="Arial"/>
            </a:endParaRPr>
          </a:p>
        </p:txBody>
      </p:sp>
      <p:sp>
        <p:nvSpPr>
          <p:cNvPr id="214" name="PlaceHolder 2"/>
          <p:cNvSpPr>
            <a:spLocks noGrp="1"/>
          </p:cNvSpPr>
          <p:nvPr>
            <p:ph type="body"/>
          </p:nvPr>
        </p:nvSpPr>
        <p:spPr>
          <a:xfrm>
            <a:off x="1036080" y="4777200"/>
            <a:ext cx="5680800" cy="4506840"/>
          </a:xfrm>
          <a:prstGeom prst="rect">
            <a:avLst/>
          </a:prstGeom>
        </p:spPr>
        <p:txBody>
          <a:bodyPr lIns="95760" rIns="95760" tIns="47160" bIns="47160">
            <a:noAutofit/>
          </a:bodyPr>
          <a:p>
            <a:endParaRPr b="0" lang="en-US" sz="2000" spc="-1" strike="noStrike">
              <a:latin typeface="Arial"/>
            </a:endParaRPr>
          </a:p>
        </p:txBody>
      </p:sp>
      <p:sp>
        <p:nvSpPr>
          <p:cNvPr id="215" name="PlaceHolder 3"/>
          <p:cNvSpPr>
            <a:spLocks noGrp="1"/>
          </p:cNvSpPr>
          <p:nvPr>
            <p:ph type="sldImg"/>
          </p:nvPr>
        </p:nvSpPr>
        <p:spPr>
          <a:xfrm>
            <a:off x="1282680" y="760320"/>
            <a:ext cx="5193000" cy="373932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1040" cy="201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802-15-22-0367-01</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7280" cy="29376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7280" cy="29376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3816A29C-970A-4D46-9B84-20FF16131F9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7280" cy="29376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2840" cy="201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2022</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a:t>
            </a:r>
            <a:r>
              <a:rPr b="0" lang="en-US" sz="4400" spc="-1" strike="noStrike">
                <a:latin typeface="Arial"/>
              </a:rPr>
              <a:t>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1040" cy="201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802-15-22-0367-01</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7280" cy="29376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7280" cy="29376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DDCA94BB-A01D-4BAA-A340-997D9D19222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7280" cy="29376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2840" cy="201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2022</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1040" cy="201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802-15-22-0367-01</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7280" cy="29376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7280" cy="29376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12F4454B-01F6-4CD7-9FC2-65D86A822BA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7280" cy="29376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2840" cy="201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2022</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registration.ietf.org/" TargetMode="External"/><Relationship Id="rId2"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hyperlink" Target="https://datatracker.ietf.org/meeting/114/materials/agenda-114-raw-00" TargetMode="External"/><Relationship Id="rId2" Type="http://schemas.openxmlformats.org/officeDocument/2006/relationships/hyperlink" Target="https://datatracker.ietf.org/doc/draft-ietf-raw-ldacs/" TargetMode="External"/><Relationship Id="rId3" Type="http://schemas.openxmlformats.org/officeDocument/2006/relationships/hyperlink" Target="https://datatracker.ietf.org/doc/draft-ietf-raw-technologies/" TargetMode="External"/><Relationship Id="rId4" Type="http://schemas.openxmlformats.org/officeDocument/2006/relationships/hyperlink" Target="https://datatracker.ietf.org/doc/draft-ietf-raw-architecture/" TargetMode="External"/><Relationship Id="rId5" Type="http://schemas.openxmlformats.org/officeDocument/2006/relationships/hyperlink" Target="https://datatracker.ietf.org/doc/draft-ietf-raw-use-cases/" TargetMode="External"/><Relationship Id="rId6" Type="http://schemas.openxmlformats.org/officeDocument/2006/relationships/hyperlink" Target="https://datatracker.ietf.org/doc/draft-ietf-raw-oam-support/" TargetMode="External"/><Relationship Id="rId7"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hyperlink" Target="https://datatracker.ietf.org/meeting/114/materials/agenda-114-6lo-01" TargetMode="External"/><Relationship Id="rId2" Type="http://schemas.openxmlformats.org/officeDocument/2006/relationships/hyperlink" Target="https://datatracker.ietf.org/doc/draft-gomez-6lo-schc-15dot4/" TargetMode="External"/><Relationship Id="rId3"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hyperlink" Target="https://datatracker.ietf.org/meeting/114/materials/agenda-114-lpwan-06" TargetMode="External"/><Relationship Id="rId2"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hyperlink" Target="https://datatracker.ietf.org/meeting/114/materials/agenda-114-lake-01" TargetMode="External"/><Relationship Id="rId2" Type="http://schemas.openxmlformats.org/officeDocument/2006/relationships/hyperlink" Target="https://datatracker.ietf.org/doc/draft-ietf-lake-edhoc/" TargetMode="External"/><Relationship Id="rId3" Type="http://schemas.openxmlformats.org/officeDocument/2006/relationships/hyperlink" Target="https://datatracker.ietf.org/doc/draft-ietf-6tisch-minimal-security/" TargetMode="External"/><Relationship Id="rId4"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hyperlink" Target="https://datatracker.ietf.org/doc/bof-requests" TargetMode="External"/><Relationship Id="rId2" Type="http://schemas.openxmlformats.org/officeDocument/2006/relationships/hyperlink" Target="https://datatracker.ietf.org/wg/bofs/" TargetMode="External"/><Relationship Id="rId3"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hyperlink" Target="http://standards.ieee.org/about/sasb/patcom/materials.html" TargetMode="Externa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opman/sect6.html" TargetMode="External"/><Relationship Id="rId3"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tandards.ieee.org/faqs/copyrights.html/" TargetMode="External"/><Relationship Id="rId5" Type="http://schemas.openxmlformats.org/officeDocument/2006/relationships/hyperlink" Target="http://standards.ieee.org/develop/policies/best_practices_for_ieee_standards_development_051215.pdf" TargetMode="External"/><Relationship Id="rId6" Type="http://schemas.openxmlformats.org/officeDocument/2006/relationships/hyperlink" Target="https://standards.ieee.org/about/policies/opman/sect6.html" TargetMode="External"/><Relationship Id="rId7"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80200" cy="461484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SC IETF July Slides</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July, 2022</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SC IETF July Slides</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and slides for SC IETF July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685800" y="685440"/>
            <a:ext cx="7760880" cy="1055520"/>
          </a:xfrm>
          <a:prstGeom prst="rect">
            <a:avLst/>
          </a:prstGeom>
          <a:noFill/>
          <a:ln w="0">
            <a:noFill/>
          </a:ln>
        </p:spPr>
        <p:style>
          <a:lnRef idx="0"/>
          <a:fillRef idx="0"/>
          <a:effectRef idx="0"/>
          <a:fontRef idx="minor"/>
        </p:style>
      </p:sp>
      <p:sp>
        <p:nvSpPr>
          <p:cNvPr id="164" name="CustomShape 2"/>
          <p:cNvSpPr/>
          <p:nvPr/>
        </p:nvSpPr>
        <p:spPr>
          <a:xfrm>
            <a:off x="438120" y="602280"/>
            <a:ext cx="82195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July</a:t>
            </a:r>
            <a:endParaRPr b="0" lang="en-US" sz="4400" spc="-1" strike="noStrike">
              <a:latin typeface="Arial"/>
            </a:endParaRPr>
          </a:p>
        </p:txBody>
      </p:sp>
      <p:sp>
        <p:nvSpPr>
          <p:cNvPr id="165" name="CustomShape 3"/>
          <p:cNvSpPr/>
          <p:nvPr/>
        </p:nvSpPr>
        <p:spPr>
          <a:xfrm>
            <a:off x="457200" y="1604520"/>
            <a:ext cx="8219520" cy="3967560"/>
          </a:xfrm>
          <a:prstGeom prst="rect">
            <a:avLst/>
          </a:prstGeom>
          <a:noFill/>
          <a:ln w="0">
            <a:noFill/>
          </a:ln>
        </p:spPr>
        <p:style>
          <a:lnRef idx="0"/>
          <a:fillRef idx="0"/>
          <a:effectRef idx="0"/>
          <a:fontRef idx="minor"/>
        </p:style>
      </p:sp>
      <p:sp>
        <p:nvSpPr>
          <p:cNvPr id="166" name="CustomShape 4"/>
          <p:cNvSpPr/>
          <p:nvPr/>
        </p:nvSpPr>
        <p:spPr>
          <a:xfrm>
            <a:off x="457200" y="1604520"/>
            <a:ext cx="8218080" cy="3966120"/>
          </a:xfrm>
          <a:prstGeom prst="rect">
            <a:avLst/>
          </a:prstGeom>
          <a:noFill/>
          <a:ln w="0">
            <a:noFill/>
          </a:ln>
        </p:spPr>
        <p:style>
          <a:lnRef idx="0"/>
          <a:fillRef idx="0"/>
          <a:effectRef idx="0"/>
          <a:fontRef idx="minor"/>
        </p:style>
        <p:txBody>
          <a:bodyPr lIns="0" rIns="0" tIns="0" bIns="0">
            <a:normAutofit/>
          </a:bodyPr>
          <a:p>
            <a:pPr marL="216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Discuss what will happen in IETF 114 Philadelphia (July 23 – 29, 2022)</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685800" y="685440"/>
            <a:ext cx="7760880" cy="1055520"/>
          </a:xfrm>
          <a:prstGeom prst="rect">
            <a:avLst/>
          </a:prstGeom>
          <a:noFill/>
          <a:ln w="0">
            <a:noFill/>
          </a:ln>
        </p:spPr>
        <p:style>
          <a:lnRef idx="0"/>
          <a:fillRef idx="0"/>
          <a:effectRef idx="0"/>
          <a:fontRef idx="minor"/>
        </p:style>
      </p:sp>
      <p:sp>
        <p:nvSpPr>
          <p:cNvPr id="168" name="CustomShape 2"/>
          <p:cNvSpPr/>
          <p:nvPr/>
        </p:nvSpPr>
        <p:spPr>
          <a:xfrm>
            <a:off x="438120" y="602280"/>
            <a:ext cx="82195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IETF 114</a:t>
            </a:r>
            <a:endParaRPr b="0" lang="en-US" sz="4400" spc="-1" strike="noStrike">
              <a:latin typeface="Arial"/>
            </a:endParaRPr>
          </a:p>
        </p:txBody>
      </p:sp>
      <p:sp>
        <p:nvSpPr>
          <p:cNvPr id="169" name="CustomShape 3"/>
          <p:cNvSpPr/>
          <p:nvPr/>
        </p:nvSpPr>
        <p:spPr>
          <a:xfrm>
            <a:off x="457200" y="1604520"/>
            <a:ext cx="8219520" cy="3967560"/>
          </a:xfrm>
          <a:prstGeom prst="rect">
            <a:avLst/>
          </a:prstGeom>
          <a:noFill/>
          <a:ln w="0">
            <a:noFill/>
          </a:ln>
        </p:spPr>
        <p:style>
          <a:lnRef idx="0"/>
          <a:fillRef idx="0"/>
          <a:effectRef idx="0"/>
          <a:fontRef idx="minor"/>
        </p:style>
      </p:sp>
      <p:sp>
        <p:nvSpPr>
          <p:cNvPr id="170" name="CustomShape 4"/>
          <p:cNvSpPr/>
          <p:nvPr/>
        </p:nvSpPr>
        <p:spPr>
          <a:xfrm>
            <a:off x="457200" y="1604520"/>
            <a:ext cx="8218080" cy="3966120"/>
          </a:xfrm>
          <a:prstGeom prst="rect">
            <a:avLst/>
          </a:prstGeom>
          <a:noFill/>
          <a:ln w="0">
            <a:noFill/>
          </a:ln>
        </p:spPr>
        <p:style>
          <a:lnRef idx="0"/>
          <a:fillRef idx="0"/>
          <a:effectRef idx="0"/>
          <a:fontRef idx="minor"/>
        </p:style>
        <p:txBody>
          <a:bodyPr lIns="0" rIns="0" tIns="0" bIns="0">
            <a:normAutofit/>
          </a:bodyPr>
          <a:p>
            <a:pPr marL="216000" indent="-215280">
              <a:lnSpc>
                <a:spcPct val="100000"/>
              </a:lnSpc>
              <a:buClr>
                <a:srgbClr val="000000"/>
              </a:buClr>
              <a:buSzPct val="45000"/>
              <a:buFont typeface="Wingdings" charset="2"/>
              <a:buChar char=""/>
            </a:pPr>
            <a:r>
              <a:rPr b="0" lang="en-IE" sz="3200" spc="-1" strike="noStrike">
                <a:solidFill>
                  <a:srgbClr val="000000"/>
                </a:solidFill>
                <a:latin typeface="Arial"/>
                <a:ea typeface="DejaVu Sans"/>
              </a:rPr>
              <a:t>IETF 114 will be held between Monday 23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July and Friday 29</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July.</a:t>
            </a:r>
            <a:endParaRPr b="0" lang="en-US" sz="3200" spc="-1" strike="noStrike">
              <a:latin typeface="Arial"/>
            </a:endParaRPr>
          </a:p>
          <a:p>
            <a:pPr marL="216000" indent="-215280">
              <a:lnSpc>
                <a:spcPct val="100000"/>
              </a:lnSpc>
              <a:buClr>
                <a:srgbClr val="000000"/>
              </a:buClr>
              <a:buSzPct val="45000"/>
              <a:buFont typeface="Wingdings" charset="2"/>
              <a:buChar char=""/>
            </a:pPr>
            <a:r>
              <a:rPr b="0" lang="en-IE" sz="3200" spc="-1" strike="noStrike">
                <a:solidFill>
                  <a:srgbClr val="000000"/>
                </a:solidFill>
                <a:latin typeface="Arial"/>
                <a:ea typeface="DejaVu Sans"/>
              </a:rPr>
              <a:t>This hybrid meeting will be held in Philadelphia.</a:t>
            </a:r>
            <a:endParaRPr b="0" lang="en-US" sz="3200" spc="-1" strike="noStrike">
              <a:latin typeface="Arial"/>
            </a:endParaRPr>
          </a:p>
          <a:p>
            <a:pPr marL="216000" indent="-215280">
              <a:lnSpc>
                <a:spcPct val="100000"/>
              </a:lnSpc>
              <a:buClr>
                <a:srgbClr val="000000"/>
              </a:buClr>
              <a:buSzPct val="45000"/>
              <a:buFont typeface="Wingdings" charset="2"/>
              <a:buChar char=""/>
            </a:pPr>
            <a:r>
              <a:rPr b="0" lang="en-IE" sz="3200" spc="-1" strike="noStrike">
                <a:solidFill>
                  <a:srgbClr val="000000"/>
                </a:solidFill>
                <a:latin typeface="Arial"/>
                <a:ea typeface="DejaVu Sans"/>
              </a:rPr>
              <a:t>Registration is open:</a:t>
            </a:r>
            <a:endParaRPr b="0" lang="en-US" sz="3200" spc="-1" strike="noStrike">
              <a:latin typeface="Arial"/>
            </a:endParaRPr>
          </a:p>
          <a:p>
            <a:pPr lvl="1" marL="432000" indent="-215280">
              <a:lnSpc>
                <a:spcPct val="100000"/>
              </a:lnSpc>
              <a:buClr>
                <a:srgbClr val="000000"/>
              </a:buClr>
              <a:buSzPct val="45000"/>
              <a:buFont typeface="Wingdings" charset="2"/>
              <a:buChar char=""/>
            </a:pPr>
            <a:r>
              <a:rPr b="0" lang="en-IE" sz="3200" spc="-1" strike="noStrike" u="sng">
                <a:solidFill>
                  <a:srgbClr val="0000ff"/>
                </a:solidFill>
                <a:uFillTx/>
                <a:latin typeface="Arial"/>
                <a:ea typeface="DejaVu Sans"/>
                <a:hlinkClick r:id="rId1"/>
              </a:rPr>
              <a:t>https://registration.ietf.org/</a:t>
            </a:r>
            <a:endParaRPr b="0" lang="en-US" sz="3200" spc="-1" strike="noStrike">
              <a:latin typeface="Arial"/>
            </a:endParaRPr>
          </a:p>
          <a:p>
            <a:pPr>
              <a:lnSpc>
                <a:spcPct val="100000"/>
              </a:lnSpc>
            </a:pP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685800" y="685440"/>
            <a:ext cx="7760880" cy="1055520"/>
          </a:xfrm>
          <a:prstGeom prst="rect">
            <a:avLst/>
          </a:prstGeom>
          <a:noFill/>
          <a:ln w="0">
            <a:noFill/>
          </a:ln>
        </p:spPr>
        <p:style>
          <a:lnRef idx="0"/>
          <a:fillRef idx="0"/>
          <a:effectRef idx="0"/>
          <a:fontRef idx="minor"/>
        </p:style>
      </p:sp>
      <p:sp>
        <p:nvSpPr>
          <p:cNvPr id="172" name="CustomShape 2"/>
          <p:cNvSpPr/>
          <p:nvPr/>
        </p:nvSpPr>
        <p:spPr>
          <a:xfrm>
            <a:off x="438120" y="602280"/>
            <a:ext cx="82195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Working groups to cover</a:t>
            </a:r>
            <a:endParaRPr b="0" lang="en-US" sz="4400" spc="-1" strike="noStrike">
              <a:latin typeface="Arial"/>
            </a:endParaRPr>
          </a:p>
        </p:txBody>
      </p:sp>
      <p:sp>
        <p:nvSpPr>
          <p:cNvPr id="173"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ormAutofit fontScale="73000"/>
          </a:bodyPr>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Raw - Reliable and Available Wireless</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6lo - IPv6 over Networks of Resource-constrained Nodes</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Suit - Software Updates for Internet of Things</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Lpwan - IPv6 over Low Power Wide-Area Networks</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Lake - Lightweight Authenticated Key Exchange</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CustomShape 1"/>
          <p:cNvSpPr/>
          <p:nvPr/>
        </p:nvSpPr>
        <p:spPr>
          <a:xfrm>
            <a:off x="685800" y="685440"/>
            <a:ext cx="7760880" cy="1055520"/>
          </a:xfrm>
          <a:prstGeom prst="rect">
            <a:avLst/>
          </a:prstGeom>
          <a:noFill/>
          <a:ln w="0">
            <a:noFill/>
          </a:ln>
        </p:spPr>
        <p:style>
          <a:lnRef idx="0"/>
          <a:fillRef idx="0"/>
          <a:effectRef idx="0"/>
          <a:fontRef idx="minor"/>
        </p:style>
      </p:sp>
      <p:sp>
        <p:nvSpPr>
          <p:cNvPr id="175" name="CustomShape 2"/>
          <p:cNvSpPr/>
          <p:nvPr/>
        </p:nvSpPr>
        <p:spPr>
          <a:xfrm>
            <a:off x="438120" y="692280"/>
            <a:ext cx="8219520" cy="48744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Raw - reliable and Available Wireless</a:t>
            </a:r>
            <a:endParaRPr b="0" lang="en-US" sz="3200" spc="-1" strike="noStrike">
              <a:latin typeface="Arial"/>
            </a:endParaRPr>
          </a:p>
        </p:txBody>
      </p:sp>
      <p:sp>
        <p:nvSpPr>
          <p:cNvPr id="176"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ormAutofit fontScale="9000"/>
          </a:bodyPr>
          <a:p>
            <a:pPr marL="432000" indent="-316080">
              <a:lnSpc>
                <a:spcPct val="100000"/>
              </a:lnSpc>
              <a:spcBef>
                <a:spcPts val="1417"/>
              </a:spcBef>
              <a:buClr>
                <a:srgbClr val="000000"/>
              </a:buClr>
              <a:buSzPct val="45000"/>
              <a:buFont typeface="Wingdings" charset="2"/>
              <a:buChar char=""/>
            </a:pPr>
            <a:r>
              <a:rPr b="0" lang="en-IE" sz="3600" spc="-1" strike="noStrike">
                <a:solidFill>
                  <a:srgbClr val="000000"/>
                </a:solidFill>
                <a:latin typeface="Arial"/>
                <a:ea typeface="DejaVu Sans"/>
              </a:rPr>
              <a:t>Will meet in IETF 114</a:t>
            </a:r>
            <a:endParaRPr b="0" lang="en-US" sz="36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IE" sz="3600" spc="-1" strike="noStrike">
                <a:solidFill>
                  <a:srgbClr val="000000"/>
                </a:solidFill>
                <a:latin typeface="Arial"/>
                <a:ea typeface="DejaVu Sans"/>
                <a:hlinkClick r:id="rId1"/>
              </a:rPr>
              <a:t>Agenda</a:t>
            </a:r>
            <a:endParaRPr b="0" lang="en-US" sz="3600" spc="-1" strike="noStrike">
              <a:latin typeface="Arial"/>
            </a:endParaRPr>
          </a:p>
          <a:p>
            <a:pPr lvl="1" marL="432000" indent="-212760">
              <a:lnSpc>
                <a:spcPct val="100000"/>
              </a:lnSpc>
              <a:spcBef>
                <a:spcPts val="1417"/>
              </a:spcBef>
              <a:buClr>
                <a:srgbClr val="000000"/>
              </a:buClr>
              <a:buSzPct val="45000"/>
              <a:buFont typeface="Wingdings" charset="2"/>
              <a:buChar char=""/>
            </a:pPr>
            <a:r>
              <a:rPr b="0" lang="en-IE" sz="3600" spc="-1" strike="noStrike">
                <a:solidFill>
                  <a:srgbClr val="000000"/>
                </a:solidFill>
                <a:latin typeface="Arial"/>
                <a:ea typeface="DejaVu Sans"/>
              </a:rPr>
              <a:t>L-Band Digital Aeronautical Communications System (publication requested)</a:t>
            </a:r>
            <a:endParaRPr b="0" lang="en-US" sz="3600" spc="-1" strike="noStrike">
              <a:latin typeface="Arial"/>
            </a:endParaRPr>
          </a:p>
          <a:p>
            <a:pPr lvl="3" marL="864000" indent="-212760">
              <a:lnSpc>
                <a:spcPct val="100000"/>
              </a:lnSpc>
              <a:spcBef>
                <a:spcPts val="1417"/>
              </a:spcBef>
              <a:buClr>
                <a:srgbClr val="000000"/>
              </a:buClr>
              <a:buSzPct val="45000"/>
              <a:buFont typeface="Wingdings" charset="2"/>
              <a:buChar char=""/>
            </a:pPr>
            <a:r>
              <a:rPr b="0" lang="en-IE" sz="3600" spc="-1" strike="noStrike">
                <a:solidFill>
                  <a:srgbClr val="000000"/>
                </a:solidFill>
                <a:latin typeface="Arial"/>
                <a:ea typeface="DejaVu Sans"/>
              </a:rPr>
              <a:t>Air-to-Ground and Air-to-Air plane communications</a:t>
            </a:r>
            <a:endParaRPr b="0" lang="en-US" sz="3600" spc="-1" strike="noStrike">
              <a:latin typeface="Arial"/>
            </a:endParaRPr>
          </a:p>
          <a:p>
            <a:pPr lvl="3" marL="864000" indent="-212760">
              <a:lnSpc>
                <a:spcPct val="100000"/>
              </a:lnSpc>
              <a:spcBef>
                <a:spcPts val="1417"/>
              </a:spcBef>
              <a:buClr>
                <a:srgbClr val="000000"/>
              </a:buClr>
              <a:buSzPct val="45000"/>
              <a:buFont typeface="Wingdings" charset="2"/>
              <a:buChar char=""/>
            </a:pPr>
            <a:r>
              <a:rPr b="0" lang="en-IE" sz="3600" spc="-1" strike="noStrike">
                <a:solidFill>
                  <a:srgbClr val="0000ff"/>
                </a:solidFill>
                <a:latin typeface="Arial"/>
                <a:ea typeface="DejaVu Sans"/>
                <a:hlinkClick r:id="rId2"/>
              </a:rPr>
              <a:t>draft-ietf-raw-ldacs</a:t>
            </a:r>
            <a:endParaRPr b="0" lang="en-US" sz="3600" spc="-1" strike="noStrike">
              <a:latin typeface="Arial"/>
            </a:endParaRPr>
          </a:p>
          <a:p>
            <a:pPr lvl="1" marL="432000" indent="-212760">
              <a:lnSpc>
                <a:spcPct val="100000"/>
              </a:lnSpc>
              <a:spcBef>
                <a:spcPts val="1417"/>
              </a:spcBef>
              <a:buClr>
                <a:srgbClr val="000000"/>
              </a:buClr>
              <a:buSzPct val="45000"/>
              <a:buFont typeface="Wingdings" charset="2"/>
              <a:buChar char=""/>
            </a:pPr>
            <a:r>
              <a:rPr b="0" lang="en-IE" sz="3600" spc="-1" strike="noStrike">
                <a:solidFill>
                  <a:srgbClr val="000000"/>
                </a:solidFill>
                <a:latin typeface="Arial"/>
                <a:ea typeface="DejaVu Sans"/>
              </a:rPr>
              <a:t>Raw Technologies</a:t>
            </a:r>
            <a:endParaRPr b="0" lang="en-US" sz="3600" spc="-1" strike="noStrike">
              <a:latin typeface="Arial"/>
            </a:endParaRPr>
          </a:p>
          <a:p>
            <a:pPr lvl="3" marL="864000" indent="-212760">
              <a:lnSpc>
                <a:spcPct val="100000"/>
              </a:lnSpc>
              <a:spcBef>
                <a:spcPts val="1417"/>
              </a:spcBef>
              <a:buClr>
                <a:srgbClr val="000000"/>
              </a:buClr>
              <a:buSzPct val="45000"/>
              <a:buFont typeface="Wingdings" charset="2"/>
              <a:buChar char=""/>
            </a:pPr>
            <a:r>
              <a:rPr b="0" lang="en-IE" sz="3600" spc="-1" strike="noStrike">
                <a:solidFill>
                  <a:srgbClr val="000000"/>
                </a:solidFill>
                <a:latin typeface="Arial"/>
                <a:ea typeface="DejaVu Sans"/>
              </a:rPr>
              <a:t>Wi-Fi 6, IEEE Std 802.15.4 TSCH, 3GPP 5G, LDACS</a:t>
            </a:r>
            <a:endParaRPr b="0" lang="en-US" sz="3600" spc="-1" strike="noStrike">
              <a:latin typeface="Arial"/>
            </a:endParaRPr>
          </a:p>
          <a:p>
            <a:pPr lvl="3" marL="864000" indent="-212760">
              <a:lnSpc>
                <a:spcPct val="100000"/>
              </a:lnSpc>
              <a:spcBef>
                <a:spcPts val="1417"/>
              </a:spcBef>
              <a:buClr>
                <a:srgbClr val="000000"/>
              </a:buClr>
              <a:buSzPct val="45000"/>
              <a:buFont typeface="Wingdings" charset="2"/>
              <a:buChar char=""/>
            </a:pPr>
            <a:r>
              <a:rPr b="0" lang="en-IE" sz="3600" spc="-1" strike="noStrike">
                <a:solidFill>
                  <a:srgbClr val="0000ff"/>
                </a:solidFill>
                <a:latin typeface="Arial"/>
                <a:ea typeface="DejaVu Sans"/>
                <a:hlinkClick r:id="rId3"/>
              </a:rPr>
              <a:t>draft-ietf-raw-technologies</a:t>
            </a:r>
            <a:r>
              <a:rPr b="0" lang="en-IE" sz="3600" spc="-1" strike="noStrike">
                <a:solidFill>
                  <a:srgbClr val="0000ff"/>
                </a:solidFill>
                <a:latin typeface="Arial"/>
                <a:ea typeface="DejaVu Sans"/>
              </a:rPr>
              <a:t> </a:t>
            </a:r>
            <a:r>
              <a:rPr b="0" lang="en-IE" sz="3600" spc="-1" strike="noStrike">
                <a:solidFill>
                  <a:srgbClr val="000000"/>
                </a:solidFill>
                <a:latin typeface="Arial"/>
                <a:ea typeface="DejaVu Sans"/>
              </a:rPr>
              <a:t>(waiting for write-upl), </a:t>
            </a:r>
            <a:r>
              <a:rPr b="0" lang="en-IE" sz="3600" spc="-1" strike="noStrike">
                <a:solidFill>
                  <a:srgbClr val="0000ff"/>
                </a:solidFill>
                <a:latin typeface="Arial"/>
                <a:ea typeface="DejaVu Sans"/>
                <a:hlinkClick r:id="rId4"/>
              </a:rPr>
              <a:t>draft-ietf-raw-architecture/</a:t>
            </a:r>
            <a:endParaRPr b="0" lang="en-US" sz="3600" spc="-1" strike="noStrike">
              <a:latin typeface="Arial"/>
            </a:endParaRPr>
          </a:p>
          <a:p>
            <a:pPr lvl="1" marL="432000" indent="-211680">
              <a:lnSpc>
                <a:spcPct val="100000"/>
              </a:lnSpc>
              <a:spcBef>
                <a:spcPts val="1417"/>
              </a:spcBef>
              <a:buClr>
                <a:srgbClr val="000000"/>
              </a:buClr>
              <a:buSzPct val="45000"/>
              <a:buFont typeface="Wingdings" charset="2"/>
              <a:buChar char=""/>
            </a:pPr>
            <a:r>
              <a:rPr b="0" lang="en-IE" sz="3600" spc="-1" strike="noStrike">
                <a:solidFill>
                  <a:srgbClr val="000000"/>
                </a:solidFill>
                <a:latin typeface="Arial"/>
                <a:ea typeface="DejaVu Sans"/>
              </a:rPr>
              <a:t>Use Cases (publication requested)</a:t>
            </a:r>
            <a:endParaRPr b="0" lang="en-US" sz="3600" spc="-1" strike="noStrike">
              <a:latin typeface="Arial"/>
            </a:endParaRPr>
          </a:p>
          <a:p>
            <a:pPr lvl="3" marL="864000" indent="-212760">
              <a:lnSpc>
                <a:spcPct val="100000"/>
              </a:lnSpc>
              <a:spcBef>
                <a:spcPts val="1417"/>
              </a:spcBef>
              <a:buClr>
                <a:srgbClr val="000000"/>
              </a:buClr>
              <a:buSzPct val="45000"/>
              <a:buFont typeface="Wingdings" charset="2"/>
              <a:buChar char=""/>
            </a:pPr>
            <a:r>
              <a:rPr b="0" lang="en-IE" sz="3600" spc="-1" strike="noStrike">
                <a:solidFill>
                  <a:srgbClr val="000000"/>
                </a:solidFill>
                <a:latin typeface="Arial"/>
                <a:ea typeface="DejaVu Sans"/>
              </a:rPr>
              <a:t>Aeronautical Communications, Amusement Parks, Wireless for Industrial Applications, Pro Audio and Video, Wireless gaming, UAV platooning and control, Edge Robotics control, Emergencies: Instrumented emergency vehicle</a:t>
            </a:r>
            <a:endParaRPr b="0" lang="en-US" sz="3600" spc="-1" strike="noStrike">
              <a:latin typeface="Arial"/>
            </a:endParaRPr>
          </a:p>
          <a:p>
            <a:pPr lvl="3" marL="864000" indent="-212760">
              <a:lnSpc>
                <a:spcPct val="100000"/>
              </a:lnSpc>
              <a:spcBef>
                <a:spcPts val="1417"/>
              </a:spcBef>
              <a:buClr>
                <a:srgbClr val="000000"/>
              </a:buClr>
              <a:buSzPct val="45000"/>
              <a:buFont typeface="Wingdings" charset="2"/>
              <a:buChar char=""/>
            </a:pPr>
            <a:r>
              <a:rPr b="0" lang="en-IE" sz="3600" spc="-1" strike="noStrike">
                <a:solidFill>
                  <a:srgbClr val="0000ff"/>
                </a:solidFill>
                <a:latin typeface="Arial"/>
                <a:ea typeface="DejaVu Sans"/>
                <a:hlinkClick r:id="rId5"/>
              </a:rPr>
              <a:t>draft-ietf-raw-use-cases</a:t>
            </a:r>
            <a:endParaRPr b="0" lang="en-US" sz="3600" spc="-1" strike="noStrike">
              <a:latin typeface="Arial"/>
            </a:endParaRPr>
          </a:p>
          <a:p>
            <a:pPr lvl="2" marL="648000" indent="-213480">
              <a:lnSpc>
                <a:spcPct val="100000"/>
              </a:lnSpc>
              <a:spcBef>
                <a:spcPts val="1417"/>
              </a:spcBef>
              <a:buClr>
                <a:srgbClr val="000000"/>
              </a:buClr>
              <a:buSzPct val="45000"/>
              <a:buFont typeface="Wingdings" charset="2"/>
              <a:buChar char=""/>
            </a:pPr>
            <a:r>
              <a:rPr b="0" lang="en-IE" sz="3600" spc="-1" strike="noStrike">
                <a:solidFill>
                  <a:srgbClr val="000000"/>
                </a:solidFill>
                <a:latin typeface="Arial"/>
                <a:ea typeface="DejaVu Sans"/>
              </a:rPr>
              <a:t>Operations, Adminstration and Maintenance features for RAW</a:t>
            </a:r>
            <a:endParaRPr b="0" lang="en-US" sz="3600" spc="-1" strike="noStrike">
              <a:latin typeface="Arial"/>
            </a:endParaRPr>
          </a:p>
          <a:p>
            <a:pPr lvl="3" marL="864000" indent="-212760">
              <a:lnSpc>
                <a:spcPct val="100000"/>
              </a:lnSpc>
              <a:spcBef>
                <a:spcPts val="1417"/>
              </a:spcBef>
              <a:buClr>
                <a:srgbClr val="000000"/>
              </a:buClr>
              <a:buSzPct val="45000"/>
              <a:buFont typeface="Wingdings" charset="2"/>
              <a:buChar char=""/>
            </a:pPr>
            <a:r>
              <a:rPr b="0" lang="en-IE" sz="3600" spc="-1" strike="noStrike">
                <a:solidFill>
                  <a:srgbClr val="000000"/>
                </a:solidFill>
                <a:latin typeface="Arial"/>
                <a:ea typeface="DejaVu Sans"/>
              </a:rPr>
              <a:t>New draft listing the requirements of the operation, adminstration and maintenance features recommended to construct a predictable communications infrastructure on top of a collection of wireless segments.</a:t>
            </a:r>
            <a:endParaRPr b="0" lang="en-US" sz="3600" spc="-1" strike="noStrike">
              <a:latin typeface="Arial"/>
            </a:endParaRPr>
          </a:p>
          <a:p>
            <a:pPr lvl="3" marL="864000" indent="-212760">
              <a:lnSpc>
                <a:spcPct val="100000"/>
              </a:lnSpc>
              <a:spcBef>
                <a:spcPts val="1417"/>
              </a:spcBef>
              <a:buClr>
                <a:srgbClr val="000000"/>
              </a:buClr>
              <a:buSzPct val="45000"/>
              <a:buFont typeface="Wingdings" charset="2"/>
              <a:buChar char=""/>
            </a:pPr>
            <a:r>
              <a:rPr b="0" lang="en-IE" sz="3600" spc="-1" strike="noStrike">
                <a:solidFill>
                  <a:srgbClr val="0000ff"/>
                </a:solidFill>
                <a:latin typeface="Arial"/>
                <a:ea typeface="DejaVu Sans"/>
                <a:hlinkClick r:id="rId6"/>
              </a:rPr>
              <a:t>draft-ietf-raw-oam-support</a:t>
            </a:r>
            <a:endParaRPr b="0" lang="en-US" sz="36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CustomShape 1"/>
          <p:cNvSpPr/>
          <p:nvPr/>
        </p:nvSpPr>
        <p:spPr>
          <a:xfrm>
            <a:off x="685800" y="685440"/>
            <a:ext cx="7760880" cy="1055520"/>
          </a:xfrm>
          <a:prstGeom prst="rect">
            <a:avLst/>
          </a:prstGeom>
          <a:noFill/>
          <a:ln w="0">
            <a:noFill/>
          </a:ln>
        </p:spPr>
        <p:style>
          <a:lnRef idx="0"/>
          <a:fillRef idx="0"/>
          <a:effectRef idx="0"/>
          <a:fontRef idx="minor"/>
        </p:style>
      </p:sp>
      <p:sp>
        <p:nvSpPr>
          <p:cNvPr id="178" name="CustomShape 2"/>
          <p:cNvSpPr/>
          <p:nvPr/>
        </p:nvSpPr>
        <p:spPr>
          <a:xfrm>
            <a:off x="438120" y="557280"/>
            <a:ext cx="8219520" cy="97416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6lo - IPv6 over Networks of Resource-constrained Nodes</a:t>
            </a:r>
            <a:endParaRPr b="0" lang="en-US" sz="3200" spc="-1" strike="noStrike">
              <a:latin typeface="Arial"/>
            </a:endParaRPr>
          </a:p>
        </p:txBody>
      </p:sp>
      <p:sp>
        <p:nvSpPr>
          <p:cNvPr id="179"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ormAutofit/>
          </a:bodyPr>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meet in IETF 114</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hlinkClick r:id="rId1"/>
              </a:rPr>
              <a:t>Agenda</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Most of stuff submitted for publication.</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Updated SCHC-compressed packets over IEEE 802.15.4 networks document:</a:t>
            </a:r>
            <a:endParaRPr b="0" lang="en-US" sz="3200" spc="-1" strike="noStrike">
              <a:latin typeface="Arial"/>
            </a:endParaRPr>
          </a:p>
          <a:p>
            <a:pPr lvl="2" marL="648000" indent="-2142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draft-gomez-6lo-schc-15dot4/</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CustomShape 1"/>
          <p:cNvSpPr/>
          <p:nvPr/>
        </p:nvSpPr>
        <p:spPr>
          <a:xfrm>
            <a:off x="685800" y="685440"/>
            <a:ext cx="7760880" cy="1055520"/>
          </a:xfrm>
          <a:prstGeom prst="rect">
            <a:avLst/>
          </a:prstGeom>
          <a:noFill/>
          <a:ln w="0">
            <a:noFill/>
          </a:ln>
        </p:spPr>
        <p:style>
          <a:lnRef idx="0"/>
          <a:fillRef idx="0"/>
          <a:effectRef idx="0"/>
          <a:fontRef idx="minor"/>
        </p:style>
      </p:sp>
      <p:sp>
        <p:nvSpPr>
          <p:cNvPr id="181" name="CustomShape 2"/>
          <p:cNvSpPr/>
          <p:nvPr/>
        </p:nvSpPr>
        <p:spPr>
          <a:xfrm>
            <a:off x="438120" y="693000"/>
            <a:ext cx="8219520" cy="48672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Suit - Software Updates for Internet of Things</a:t>
            </a:r>
            <a:endParaRPr b="0" lang="en-US" sz="3200" spc="-1" strike="noStrike">
              <a:latin typeface="Arial"/>
            </a:endParaRPr>
          </a:p>
        </p:txBody>
      </p:sp>
      <p:sp>
        <p:nvSpPr>
          <p:cNvPr id="182"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ormAutofit/>
          </a:bodyPr>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meet in IETF 114</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No agenda submitted yet.</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Updated the firmware encryption draft.</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CustomShape 1"/>
          <p:cNvSpPr/>
          <p:nvPr/>
        </p:nvSpPr>
        <p:spPr>
          <a:xfrm>
            <a:off x="685800" y="685440"/>
            <a:ext cx="7760880" cy="1055520"/>
          </a:xfrm>
          <a:prstGeom prst="rect">
            <a:avLst/>
          </a:prstGeom>
          <a:noFill/>
          <a:ln w="0">
            <a:noFill/>
          </a:ln>
        </p:spPr>
        <p:style>
          <a:lnRef idx="0"/>
          <a:fillRef idx="0"/>
          <a:effectRef idx="0"/>
          <a:fontRef idx="minor"/>
        </p:style>
      </p:sp>
      <p:sp>
        <p:nvSpPr>
          <p:cNvPr id="184" name="CustomShape 2"/>
          <p:cNvSpPr/>
          <p:nvPr/>
        </p:nvSpPr>
        <p:spPr>
          <a:xfrm>
            <a:off x="438120" y="558000"/>
            <a:ext cx="8219520" cy="97416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Lpwan - IPv6 over Low Power Wide-Area Networks</a:t>
            </a:r>
            <a:endParaRPr b="0" lang="en-US" sz="3200" spc="-1" strike="noStrike">
              <a:latin typeface="Arial"/>
            </a:endParaRPr>
          </a:p>
        </p:txBody>
      </p:sp>
      <p:sp>
        <p:nvSpPr>
          <p:cNvPr id="185"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ormAutofit fontScale="88000"/>
          </a:bodyPr>
          <a:p>
            <a:pPr marL="432000" indent="-316080">
              <a:lnSpc>
                <a:spcPct val="100000"/>
              </a:lnSpc>
              <a:spcBef>
                <a:spcPts val="1417"/>
              </a:spcBef>
              <a:buClr>
                <a:srgbClr val="000000"/>
              </a:buClr>
              <a:buSzPct val="45000"/>
              <a:buFont typeface="Wingdings" charset="2"/>
              <a:buChar char=""/>
            </a:pPr>
            <a:r>
              <a:rPr b="0" lang="en-IE" sz="2800" spc="-1" strike="noStrike">
                <a:solidFill>
                  <a:srgbClr val="000000"/>
                </a:solidFill>
                <a:latin typeface="Arial"/>
                <a:ea typeface="DejaVu Sans"/>
              </a:rPr>
              <a:t>Will meet in IETF 114</a:t>
            </a:r>
            <a:endParaRPr b="0" lang="en-US" sz="28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IE" sz="2800" spc="-1" strike="noStrike">
                <a:solidFill>
                  <a:srgbClr val="000000"/>
                </a:solidFill>
                <a:latin typeface="Arial"/>
                <a:ea typeface="DejaVu Sans"/>
                <a:hlinkClick r:id="rId1"/>
              </a:rPr>
              <a:t>Agenda</a:t>
            </a:r>
            <a:endParaRPr b="0" lang="en-US" sz="28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2800" spc="-1" strike="noStrike">
                <a:solidFill>
                  <a:srgbClr val="000000"/>
                </a:solidFill>
                <a:latin typeface="Arial"/>
                <a:ea typeface="DejaVu Sans"/>
              </a:rPr>
              <a:t>Do have lots of interim meetings.</a:t>
            </a:r>
            <a:endParaRPr b="0" lang="en-US" sz="28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2800" spc="-1" strike="noStrike">
                <a:solidFill>
                  <a:srgbClr val="000000"/>
                </a:solidFill>
                <a:latin typeface="Arial"/>
                <a:ea typeface="DejaVu Sans"/>
              </a:rPr>
              <a:t>New updated on architecture draft, and schc compound ack.</a:t>
            </a:r>
            <a:endParaRPr b="0" lang="en-US" sz="28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2800" spc="-1" strike="noStrike">
                <a:solidFill>
                  <a:srgbClr val="000000"/>
                </a:solidFill>
                <a:latin typeface="Arial"/>
                <a:ea typeface="DejaVu Sans"/>
              </a:rPr>
              <a:t>ScHC over NBIoT is in WG Last call.</a:t>
            </a:r>
            <a:endParaRPr b="0" lang="en-US" sz="28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2800" spc="-1" strike="noStrike">
                <a:solidFill>
                  <a:srgbClr val="000000"/>
                </a:solidFill>
                <a:latin typeface="Arial"/>
                <a:ea typeface="DejaVu Sans"/>
              </a:rPr>
              <a:t>New Work on SCHC IP number (not in charter)</a:t>
            </a:r>
            <a:endParaRPr b="0" lang="en-US" sz="28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2800" spc="-1" strike="noStrike">
                <a:solidFill>
                  <a:srgbClr val="000000"/>
                </a:solidFill>
                <a:latin typeface="Arial"/>
                <a:ea typeface="DejaVu Sans"/>
              </a:rPr>
              <a:t>Recharting</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CustomShape 1"/>
          <p:cNvSpPr/>
          <p:nvPr/>
        </p:nvSpPr>
        <p:spPr>
          <a:xfrm>
            <a:off x="685800" y="685440"/>
            <a:ext cx="7760880" cy="1055520"/>
          </a:xfrm>
          <a:prstGeom prst="rect">
            <a:avLst/>
          </a:prstGeom>
          <a:noFill/>
          <a:ln w="0">
            <a:noFill/>
          </a:ln>
        </p:spPr>
        <p:style>
          <a:lnRef idx="0"/>
          <a:fillRef idx="0"/>
          <a:effectRef idx="0"/>
          <a:fontRef idx="minor"/>
        </p:style>
      </p:sp>
      <p:sp>
        <p:nvSpPr>
          <p:cNvPr id="187" name="CustomShape 2"/>
          <p:cNvSpPr/>
          <p:nvPr/>
        </p:nvSpPr>
        <p:spPr>
          <a:xfrm>
            <a:off x="438120" y="558000"/>
            <a:ext cx="8219520" cy="97416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Lake - Lightweight Authenticated Key Exchange</a:t>
            </a:r>
            <a:endParaRPr b="0" lang="en-US" sz="3200" spc="-1" strike="noStrike">
              <a:latin typeface="Arial"/>
            </a:endParaRPr>
          </a:p>
        </p:txBody>
      </p:sp>
      <p:sp>
        <p:nvSpPr>
          <p:cNvPr id="188"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ormAutofit fontScale="65000"/>
          </a:bodyPr>
          <a:p>
            <a:pPr marL="432000" indent="-316080">
              <a:lnSpc>
                <a:spcPct val="100000"/>
              </a:lnSpc>
              <a:spcBef>
                <a:spcPts val="1417"/>
              </a:spcBef>
              <a:buClr>
                <a:srgbClr val="000000"/>
              </a:buClr>
              <a:buSzPct val="45000"/>
              <a:buFont typeface="Wingdings" charset="2"/>
              <a:buChar char=""/>
            </a:pPr>
            <a:r>
              <a:rPr b="0" lang="en-IE" sz="2800" spc="-1" strike="noStrike">
                <a:solidFill>
                  <a:srgbClr val="000000"/>
                </a:solidFill>
                <a:latin typeface="Arial"/>
                <a:ea typeface="DejaVu Sans"/>
              </a:rPr>
              <a:t>Will meet in IETF 114</a:t>
            </a:r>
            <a:endParaRPr b="0" lang="en-US" sz="28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IE" sz="2800" spc="-1" strike="noStrike">
                <a:solidFill>
                  <a:srgbClr val="000000"/>
                </a:solidFill>
                <a:latin typeface="Arial"/>
                <a:ea typeface="DejaVu Sans"/>
                <a:hlinkClick r:id="rId1"/>
              </a:rPr>
              <a:t>Agenda</a:t>
            </a:r>
            <a:endParaRPr b="0" lang="en-US" sz="2800" spc="-1" strike="noStrike">
              <a:latin typeface="Arial"/>
            </a:endParaRPr>
          </a:p>
          <a:p>
            <a:pPr lvl="1" marL="432000" indent="-215280">
              <a:lnSpc>
                <a:spcPct val="100000"/>
              </a:lnSpc>
              <a:spcBef>
                <a:spcPts val="1417"/>
              </a:spcBef>
              <a:buClr>
                <a:srgbClr val="000000"/>
              </a:buClr>
              <a:buSzPct val="45000"/>
              <a:buFont typeface="Wingdings" charset="2"/>
              <a:buChar char=""/>
            </a:pPr>
            <a:r>
              <a:rPr b="0" lang="en-IE" sz="2800" spc="-1" strike="noStrike">
                <a:solidFill>
                  <a:srgbClr val="000000"/>
                </a:solidFill>
                <a:latin typeface="Arial"/>
                <a:ea typeface="DejaVu Sans"/>
              </a:rPr>
              <a:t>Working on the Ephemeral Diffie-Hellman over COSE (EDHOC)</a:t>
            </a:r>
            <a:endParaRPr b="0" lang="en-US" sz="2800" spc="-1" strike="noStrike">
              <a:latin typeface="Arial"/>
            </a:endParaRPr>
          </a:p>
          <a:p>
            <a:pPr lvl="2" marL="648000" indent="-212760">
              <a:lnSpc>
                <a:spcPct val="100000"/>
              </a:lnSpc>
              <a:spcBef>
                <a:spcPts val="1417"/>
              </a:spcBef>
              <a:buClr>
                <a:srgbClr val="000000"/>
              </a:buClr>
              <a:buSzPct val="45000"/>
              <a:buFont typeface="Wingdings" charset="2"/>
              <a:buChar char=""/>
            </a:pPr>
            <a:r>
              <a:rPr b="0" lang="en-IE" sz="2800" spc="-1" strike="noStrike" u="sng">
                <a:solidFill>
                  <a:srgbClr val="0000ff"/>
                </a:solidFill>
                <a:uFillTx/>
                <a:latin typeface="Arial"/>
                <a:ea typeface="DejaVu Sans"/>
                <a:hlinkClick r:id="rId2"/>
              </a:rPr>
              <a:t>draft-ietf-lake-edhoc</a:t>
            </a:r>
            <a:endParaRPr b="0" lang="en-US" sz="28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2800" spc="-1" strike="noStrike">
                <a:solidFill>
                  <a:srgbClr val="000000"/>
                </a:solidFill>
                <a:latin typeface="Arial"/>
                <a:ea typeface="DejaVu Sans"/>
              </a:rPr>
              <a:t>EDHOC/OSCORE is something that is interesting for </a:t>
            </a:r>
            <a:r>
              <a:rPr b="0" lang="en-IE" sz="2800" spc="-1" strike="noStrike" u="sng">
                <a:solidFill>
                  <a:srgbClr val="0000ff"/>
                </a:solidFill>
                <a:uFillTx/>
                <a:latin typeface="Arial"/>
                <a:ea typeface="DejaVu Sans"/>
                <a:hlinkClick r:id="rId3"/>
              </a:rPr>
              <a:t>draft-ietf-6tisch-minimal-security</a:t>
            </a:r>
            <a:r>
              <a:rPr b="0" lang="en-IE" sz="2800" spc="-1" strike="noStrike">
                <a:solidFill>
                  <a:srgbClr val="000000"/>
                </a:solidFill>
                <a:latin typeface="Arial"/>
                <a:ea typeface="DejaVu Sans"/>
              </a:rPr>
              <a:t> </a:t>
            </a:r>
            <a:endParaRPr b="0" lang="en-US" sz="28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2800" spc="-1" strike="noStrike">
                <a:solidFill>
                  <a:srgbClr val="000000"/>
                </a:solidFill>
                <a:latin typeface="Arial"/>
                <a:ea typeface="DejaVu Sans"/>
              </a:rPr>
              <a:t>Continuing the analysis of the base protocol.</a:t>
            </a:r>
            <a:endParaRPr b="0" lang="en-US" sz="2800" spc="-1" strike="noStrike">
              <a:latin typeface="Arial"/>
            </a:endParaRPr>
          </a:p>
          <a:p>
            <a:pPr lvl="2" marL="648000" indent="-212760">
              <a:lnSpc>
                <a:spcPct val="100000"/>
              </a:lnSpc>
              <a:spcBef>
                <a:spcPts val="1417"/>
              </a:spcBef>
              <a:buClr>
                <a:srgbClr val="000000"/>
              </a:buClr>
              <a:buSzPct val="45000"/>
              <a:buFont typeface="Wingdings" charset="2"/>
              <a:buChar char=""/>
            </a:pPr>
            <a:r>
              <a:rPr b="0" lang="en-IE" sz="2800" spc="-1" strike="noStrike">
                <a:solidFill>
                  <a:srgbClr val="000000"/>
                </a:solidFill>
                <a:latin typeface="Arial"/>
                <a:ea typeface="DejaVu Sans"/>
              </a:rPr>
              <a:t>Computational analysis of EDHOC Sig-Sig</a:t>
            </a:r>
            <a:endParaRPr b="0" lang="en-US" sz="2800" spc="-1" strike="noStrike">
              <a:latin typeface="Arial"/>
            </a:endParaRPr>
          </a:p>
          <a:p>
            <a:pPr lvl="2" marL="648000" indent="-212760">
              <a:lnSpc>
                <a:spcPct val="100000"/>
              </a:lnSpc>
              <a:spcBef>
                <a:spcPts val="1417"/>
              </a:spcBef>
              <a:buClr>
                <a:srgbClr val="000000"/>
              </a:buClr>
              <a:buSzPct val="45000"/>
              <a:buFont typeface="Wingdings" charset="2"/>
              <a:buChar char=""/>
            </a:pPr>
            <a:r>
              <a:rPr b="0" lang="en-IE" sz="2800" spc="-1" strike="noStrike">
                <a:solidFill>
                  <a:srgbClr val="000000"/>
                </a:solidFill>
                <a:latin typeface="Arial"/>
                <a:ea typeface="DejaVu Sans"/>
              </a:rPr>
              <a:t>Computational analysis of EDHOC Stat-Stat</a:t>
            </a:r>
            <a:endParaRPr b="0" lang="en-US" sz="2800" spc="-1" strike="noStrike">
              <a:latin typeface="Arial"/>
            </a:endParaRPr>
          </a:p>
          <a:p>
            <a:pPr>
              <a:lnSpc>
                <a:spcPct val="100000"/>
              </a:lnSpc>
              <a:spcBef>
                <a:spcPts val="1417"/>
              </a:spcBef>
            </a:pP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CustomShape 1"/>
          <p:cNvSpPr/>
          <p:nvPr/>
        </p:nvSpPr>
        <p:spPr>
          <a:xfrm>
            <a:off x="685800" y="685440"/>
            <a:ext cx="7760880" cy="1055520"/>
          </a:xfrm>
          <a:prstGeom prst="rect">
            <a:avLst/>
          </a:prstGeom>
          <a:noFill/>
          <a:ln w="0">
            <a:noFill/>
          </a:ln>
        </p:spPr>
        <p:style>
          <a:lnRef idx="0"/>
          <a:fillRef idx="0"/>
          <a:effectRef idx="0"/>
          <a:fontRef idx="minor"/>
        </p:style>
      </p:sp>
      <p:sp>
        <p:nvSpPr>
          <p:cNvPr id="190" name="CustomShape 2"/>
          <p:cNvSpPr/>
          <p:nvPr/>
        </p:nvSpPr>
        <p:spPr>
          <a:xfrm>
            <a:off x="438120" y="602280"/>
            <a:ext cx="82195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BoFs in IETF 114</a:t>
            </a:r>
            <a:endParaRPr b="0" lang="en-US" sz="4400" spc="-1" strike="noStrike">
              <a:latin typeface="Arial"/>
            </a:endParaRPr>
          </a:p>
        </p:txBody>
      </p:sp>
      <p:sp>
        <p:nvSpPr>
          <p:cNvPr id="191"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ormAutofit fontScale="31000"/>
          </a:bodyPr>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List of requested BoFs can be found from </a:t>
            </a:r>
            <a:r>
              <a:rPr b="0" lang="en-IE" sz="3200" spc="-1" strike="noStrike" u="sng">
                <a:solidFill>
                  <a:srgbClr val="0000ff"/>
                </a:solidFill>
                <a:uFillTx/>
                <a:latin typeface="Arial"/>
                <a:ea typeface="DejaVu Sans"/>
                <a:hlinkClick r:id="rId1"/>
              </a:rPr>
              <a:t>https://datatracker.ietf.org/doc/bof-requests</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List of approved BoFs can be found from </a:t>
            </a:r>
            <a:r>
              <a:rPr b="0" lang="en-IE" sz="3200" spc="-1" strike="noStrike" u="sng">
                <a:solidFill>
                  <a:srgbClr val="0000ff"/>
                </a:solidFill>
                <a:uFillTx/>
                <a:latin typeface="Arial"/>
                <a:ea typeface="DejaVu Sans"/>
                <a:hlinkClick r:id="rId2"/>
              </a:rPr>
              <a:t>https://datatracker.ietf.org/wg/bofs/</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Lots of BoFs this time (7)</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Moq – Media Over Quick</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Scitt – Supply Chain Integrity, Transparency, and Trust</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Msr6 – Multicast Source Routing over Ipv6</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Satp – Secure Asset Transfer Protocol</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Tigress – Transfer diGital cREdentialS Securely</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Snac – Stub Network Auto Configuration for Ipv6</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Jwp – JSON Web Proofs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CustomShape 1"/>
          <p:cNvSpPr/>
          <p:nvPr/>
        </p:nvSpPr>
        <p:spPr>
          <a:xfrm>
            <a:off x="685800" y="685440"/>
            <a:ext cx="7760880" cy="1055520"/>
          </a:xfrm>
          <a:prstGeom prst="rect">
            <a:avLst/>
          </a:prstGeom>
          <a:noFill/>
          <a:ln w="0">
            <a:noFill/>
          </a:ln>
        </p:spPr>
        <p:style>
          <a:lnRef idx="0"/>
          <a:fillRef idx="0"/>
          <a:effectRef idx="0"/>
          <a:fontRef idx="minor"/>
        </p:style>
      </p:sp>
      <p:sp>
        <p:nvSpPr>
          <p:cNvPr id="193" name="CustomShape 2"/>
          <p:cNvSpPr/>
          <p:nvPr/>
        </p:nvSpPr>
        <p:spPr>
          <a:xfrm>
            <a:off x="416520" y="799920"/>
            <a:ext cx="8219520" cy="42588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Moq – Media Over QUIC</a:t>
            </a:r>
            <a:endParaRPr b="0" lang="en-US" sz="2800" spc="-1" strike="noStrike">
              <a:latin typeface="Arial"/>
            </a:endParaRPr>
          </a:p>
        </p:txBody>
      </p:sp>
      <p:sp>
        <p:nvSpPr>
          <p:cNvPr id="194"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ormAutofit/>
          </a:bodyPr>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There are video/media related use-cases that do not appear to be well met by existing protocols.</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2</a:t>
            </a:r>
            <a:r>
              <a:rPr b="0" lang="en-IE" sz="3200" spc="-1" strike="noStrike" baseline="14000000">
                <a:solidFill>
                  <a:srgbClr val="000000"/>
                </a:solidFill>
                <a:latin typeface="Arial"/>
                <a:ea typeface="DejaVu Sans"/>
              </a:rPr>
              <a:t>nd</a:t>
            </a:r>
            <a:r>
              <a:rPr b="0" lang="en-IE" sz="3200" spc="-1" strike="noStrike">
                <a:solidFill>
                  <a:srgbClr val="000000"/>
                </a:solidFill>
                <a:latin typeface="Arial"/>
                <a:ea typeface="DejaVu Sans"/>
              </a:rPr>
              <a:t> BOF</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Working group forming</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Charter discussion</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53040" cy="5539680"/>
          </a:xfrm>
          <a:prstGeom prst="rect">
            <a:avLst/>
          </a:prstGeom>
          <a:noFill/>
          <a:ln w="0">
            <a:noFill/>
          </a:ln>
        </p:spPr>
        <p:style>
          <a:lnRef idx="0"/>
          <a:fillRef idx="0"/>
          <a:effectRef idx="0"/>
          <a:fontRef idx="minor"/>
        </p:style>
        <p:txBody>
          <a:bodyPr lIns="90000" rIns="90000" tIns="45000" bIns="45000">
            <a:noAutofit/>
          </a:bodyPr>
          <a:p>
            <a:pPr marL="216000" indent="-2120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20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20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latin typeface="Arial"/>
            </a:endParaRPr>
          </a:p>
          <a:p>
            <a:pPr lvl="2" marL="648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latin typeface="Arial"/>
            </a:endParaRPr>
          </a:p>
          <a:p>
            <a:pPr lvl="2" marL="648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US" sz="1200" spc="-1" strike="noStrike">
              <a:latin typeface="Arial"/>
            </a:endParaRPr>
          </a:p>
          <a:p>
            <a:pPr lvl="1" marL="432000" indent="-2120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pPr>
            <a:endParaRPr b="0" lang="en-US" sz="1200" spc="-1" strike="noStrike">
              <a:latin typeface="Arial"/>
            </a:endParaRPr>
          </a:p>
          <a:p>
            <a:pPr marL="216000" indent="-2120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146" name="CustomShape 2"/>
          <p:cNvSpPr/>
          <p:nvPr/>
        </p:nvSpPr>
        <p:spPr>
          <a:xfrm>
            <a:off x="685800" y="533520"/>
            <a:ext cx="7762320" cy="5994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147" name="CustomShape 3"/>
          <p:cNvSpPr/>
          <p:nvPr/>
        </p:nvSpPr>
        <p:spPr>
          <a:xfrm>
            <a:off x="685800" y="-228600"/>
            <a:ext cx="7762320" cy="1059840"/>
          </a:xfrm>
          <a:prstGeom prst="rect">
            <a:avLst/>
          </a:prstGeom>
          <a:noFill/>
          <a:ln w="0">
            <a:noFill/>
          </a:ln>
        </p:spPr>
        <p:style>
          <a:lnRef idx="0"/>
          <a:fillRef idx="0"/>
          <a:effectRef idx="0"/>
          <a:fontRef idx="minor"/>
        </p:style>
      </p:sp>
      <p:sp>
        <p:nvSpPr>
          <p:cNvPr id="148" name="CustomShape 4"/>
          <p:cNvSpPr/>
          <p:nvPr/>
        </p:nvSpPr>
        <p:spPr>
          <a:xfrm>
            <a:off x="380880" y="838080"/>
            <a:ext cx="8448120" cy="555264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CustomShape 1"/>
          <p:cNvSpPr/>
          <p:nvPr/>
        </p:nvSpPr>
        <p:spPr>
          <a:xfrm>
            <a:off x="685800" y="685440"/>
            <a:ext cx="7760880" cy="1055520"/>
          </a:xfrm>
          <a:prstGeom prst="rect">
            <a:avLst/>
          </a:prstGeom>
          <a:noFill/>
          <a:ln w="0">
            <a:noFill/>
          </a:ln>
        </p:spPr>
        <p:style>
          <a:lnRef idx="0"/>
          <a:fillRef idx="0"/>
          <a:effectRef idx="0"/>
          <a:fontRef idx="minor"/>
        </p:style>
      </p:sp>
      <p:sp>
        <p:nvSpPr>
          <p:cNvPr id="196" name="CustomShape 2"/>
          <p:cNvSpPr/>
          <p:nvPr/>
        </p:nvSpPr>
        <p:spPr>
          <a:xfrm>
            <a:off x="416520" y="586800"/>
            <a:ext cx="8219520" cy="85248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SCITT – Supply Chain Integrity, Transparency, and Trust</a:t>
            </a:r>
            <a:endParaRPr b="0" lang="en-US" sz="2800" spc="-1" strike="noStrike">
              <a:latin typeface="Arial"/>
            </a:endParaRPr>
          </a:p>
        </p:txBody>
      </p:sp>
      <p:sp>
        <p:nvSpPr>
          <p:cNvPr id="197"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ormAutofit fontScale="20000"/>
          </a:bodyPr>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Concerns about the security of supply chains, including those for physical goods, services, and digital products, have been around for a long time. This work aims to improve supply chain security by making the actions of entities in that supply chain transparent and thereby accountable. Statements made about supply chain elements, such as software and hardware components, must be identifiable, authentic, verifiable, and non-repudiable (enabling third-party verifiability, auditability, and long-term accountability).</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IoT-applicable, crypto-agile, and identity-agile.</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intent is to create a globally uniform/interoperable (counter-)signing format for "Statements made about supply chain elements", to enable offline/air-gap validation, and to reduce emerging issues with respect to claim-lifetime &amp; identity-lifetime.</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 assume this will be working group forming.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CustomShape 1"/>
          <p:cNvSpPr/>
          <p:nvPr/>
        </p:nvSpPr>
        <p:spPr>
          <a:xfrm>
            <a:off x="685800" y="685440"/>
            <a:ext cx="7760880" cy="1055520"/>
          </a:xfrm>
          <a:prstGeom prst="rect">
            <a:avLst/>
          </a:prstGeom>
          <a:noFill/>
          <a:ln w="0">
            <a:noFill/>
          </a:ln>
        </p:spPr>
        <p:style>
          <a:lnRef idx="0"/>
          <a:fillRef idx="0"/>
          <a:effectRef idx="0"/>
          <a:fontRef idx="minor"/>
        </p:style>
      </p:sp>
      <p:sp>
        <p:nvSpPr>
          <p:cNvPr id="199" name="CustomShape 2"/>
          <p:cNvSpPr/>
          <p:nvPr/>
        </p:nvSpPr>
        <p:spPr>
          <a:xfrm>
            <a:off x="416520" y="799200"/>
            <a:ext cx="8219520" cy="42696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MSR6 – Multicast Source Routing over IPv6</a:t>
            </a:r>
            <a:endParaRPr b="0" lang="en-US" sz="2800" spc="-1" strike="noStrike">
              <a:latin typeface="Arial"/>
            </a:endParaRPr>
          </a:p>
        </p:txBody>
      </p:sp>
      <p:sp>
        <p:nvSpPr>
          <p:cNvPr id="200"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ormAutofit fontScale="19000"/>
          </a:bodyPr>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MSR6 focuses on source routing multicast based on native IPv6 (IPv6 and IPv6 extension headers), including Best Effort and Traffic Engineering solutions, to decouple multicast forwarding from per-flow state at intermediate nodes.</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Scenarios:</a:t>
            </a:r>
            <a:endParaRPr b="0" lang="en-US" sz="3200" spc="-1" strike="noStrike">
              <a:latin typeface="Arial"/>
            </a:endParaRPr>
          </a:p>
          <a:p>
            <a:pPr lvl="2" marL="648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1.Large network scale: in large data center deployments, for example, 10k swtiches, 100k links</a:t>
            </a:r>
            <a:endParaRPr b="0" lang="en-US" sz="3200" spc="-1" strike="noStrike">
              <a:latin typeface="Arial"/>
            </a:endParaRPr>
          </a:p>
          <a:p>
            <a:pPr lvl="2" marL="648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2.Numerous multicast service: PIM and SR P2MP defined in PIM WG request maintaining per flow status in the intermediate nodes. When the multicast service is numerous, the number of replication status could overload the capability of the intermediate nodes.</a:t>
            </a:r>
            <a:endParaRPr b="0" lang="en-US" sz="3200" spc="-1" strike="noStrike">
              <a:latin typeface="Arial"/>
            </a:endParaRPr>
          </a:p>
          <a:p>
            <a:pPr lvl="2" marL="648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3.Functionalities based on IPv6 Extension Header: for example, security is one of the fundamental requirement in SD-WAN network. IPSec Header(ESP &amp; AH) is supposed to be reused for multicast security.</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WG Forming BOF</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CustomShape 1"/>
          <p:cNvSpPr/>
          <p:nvPr/>
        </p:nvSpPr>
        <p:spPr>
          <a:xfrm>
            <a:off x="685800" y="685440"/>
            <a:ext cx="7760880" cy="1055520"/>
          </a:xfrm>
          <a:prstGeom prst="rect">
            <a:avLst/>
          </a:prstGeom>
          <a:noFill/>
          <a:ln w="0">
            <a:noFill/>
          </a:ln>
        </p:spPr>
        <p:style>
          <a:lnRef idx="0"/>
          <a:fillRef idx="0"/>
          <a:effectRef idx="0"/>
          <a:fontRef idx="minor"/>
        </p:style>
      </p:sp>
      <p:sp>
        <p:nvSpPr>
          <p:cNvPr id="202" name="CustomShape 2"/>
          <p:cNvSpPr/>
          <p:nvPr/>
        </p:nvSpPr>
        <p:spPr>
          <a:xfrm>
            <a:off x="416520" y="799200"/>
            <a:ext cx="8219520" cy="42696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SAT – Secure Asset Transfer Protocol</a:t>
            </a:r>
            <a:endParaRPr b="0" lang="en-US" sz="2800" spc="-1" strike="noStrike">
              <a:latin typeface="Arial"/>
            </a:endParaRPr>
          </a:p>
        </p:txBody>
      </p:sp>
      <p:sp>
        <p:nvSpPr>
          <p:cNvPr id="203"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ormAutofit fontScale="63000"/>
          </a:bodyPr>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goal of Secure Asset Transfer (SAT) is to develop a standard protocol which operates between two gateways for the purpose of transferring digital assets between networks or systems. </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Aside from non-repudiation, the goal of the SAT protocol is to ensure that the properties of atomicity, consistency, isolation and durability (ACID) of a transfer of a digital asset are satisfied.</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WG Forming BOF</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685800" y="685440"/>
            <a:ext cx="7760880" cy="1055520"/>
          </a:xfrm>
          <a:prstGeom prst="rect">
            <a:avLst/>
          </a:prstGeom>
          <a:noFill/>
          <a:ln w="0">
            <a:noFill/>
          </a:ln>
        </p:spPr>
        <p:style>
          <a:lnRef idx="0"/>
          <a:fillRef idx="0"/>
          <a:effectRef idx="0"/>
          <a:fontRef idx="minor"/>
        </p:style>
      </p:sp>
      <p:sp>
        <p:nvSpPr>
          <p:cNvPr id="205" name="CustomShape 2"/>
          <p:cNvSpPr/>
          <p:nvPr/>
        </p:nvSpPr>
        <p:spPr>
          <a:xfrm>
            <a:off x="416520" y="799200"/>
            <a:ext cx="8219520" cy="42696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TIGRESS – Transfer dIGital cREdentialS Securely</a:t>
            </a:r>
            <a:endParaRPr b="0" lang="en-US" sz="2800" spc="-1" strike="noStrike">
              <a:latin typeface="Arial"/>
            </a:endParaRPr>
          </a:p>
        </p:txBody>
      </p:sp>
      <p:sp>
        <p:nvSpPr>
          <p:cNvPr id="206"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ormAutofit fontScale="32000"/>
          </a:bodyPr>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Follow-up to the virtual interim SECRET BoF.</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There are many situations in which it is desirable to transfer a copy of a digital credential to another person. For example, a private car owner may want to provide access to their vehicle to a friend or a family member.</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WG charter includes the definition and standardization of a protocol that will facilitate such credential transfers from one person's device to another person's device. Note: neither private keys nor secret symmetric keys present on the sender's device are exchanged during the transfer operation.</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WG Forming BOF</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CustomShape 1"/>
          <p:cNvSpPr/>
          <p:nvPr/>
        </p:nvSpPr>
        <p:spPr>
          <a:xfrm>
            <a:off x="685800" y="685440"/>
            <a:ext cx="7760880" cy="1055520"/>
          </a:xfrm>
          <a:prstGeom prst="rect">
            <a:avLst/>
          </a:prstGeom>
          <a:noFill/>
          <a:ln w="0">
            <a:noFill/>
          </a:ln>
        </p:spPr>
        <p:style>
          <a:lnRef idx="0"/>
          <a:fillRef idx="0"/>
          <a:effectRef idx="0"/>
          <a:fontRef idx="minor"/>
        </p:style>
      </p:sp>
      <p:sp>
        <p:nvSpPr>
          <p:cNvPr id="208" name="CustomShape 2"/>
          <p:cNvSpPr/>
          <p:nvPr/>
        </p:nvSpPr>
        <p:spPr>
          <a:xfrm>
            <a:off x="416520" y="799200"/>
            <a:ext cx="8219520" cy="42696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SNAC – Stub Network Auto Configuration for IPv6</a:t>
            </a:r>
            <a:endParaRPr b="0" lang="en-US" sz="2800" spc="-1" strike="noStrike">
              <a:latin typeface="Arial"/>
            </a:endParaRPr>
          </a:p>
        </p:txBody>
      </p:sp>
      <p:sp>
        <p:nvSpPr>
          <p:cNvPr id="209"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ormAutofit fontScale="28000"/>
          </a:bodyPr>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 many years the IETF has been working on the problem of constrained nodes and constrained networks. One challenge with constrained networks specifically is that they can't safely be bridged together with media that is less constrained because the constrained network, which typically will have a much lower data rate, will not be able to receive all the traffic that would be forwarded to it from the high-speed infrastructure network. To address this, constrained networks are generally treated as separate links from infrastructure networks.</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motivation for having this BoF is that it's not entirely clear where in the IETF we should do this work; one option would be to form a working group.</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WG Forming?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CustomShape 1"/>
          <p:cNvSpPr/>
          <p:nvPr/>
        </p:nvSpPr>
        <p:spPr>
          <a:xfrm>
            <a:off x="685800" y="685440"/>
            <a:ext cx="7760880" cy="1055520"/>
          </a:xfrm>
          <a:prstGeom prst="rect">
            <a:avLst/>
          </a:prstGeom>
          <a:noFill/>
          <a:ln w="0">
            <a:noFill/>
          </a:ln>
        </p:spPr>
        <p:style>
          <a:lnRef idx="0"/>
          <a:fillRef idx="0"/>
          <a:effectRef idx="0"/>
          <a:fontRef idx="minor"/>
        </p:style>
      </p:sp>
      <p:sp>
        <p:nvSpPr>
          <p:cNvPr id="211" name="CustomShape 2"/>
          <p:cNvSpPr/>
          <p:nvPr/>
        </p:nvSpPr>
        <p:spPr>
          <a:xfrm>
            <a:off x="416520" y="799200"/>
            <a:ext cx="8219520" cy="42696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JWP – JSON Web Proofs</a:t>
            </a:r>
            <a:endParaRPr b="0" lang="en-US" sz="2800" spc="-1" strike="noStrike">
              <a:latin typeface="Arial"/>
            </a:endParaRPr>
          </a:p>
        </p:txBody>
      </p:sp>
      <p:sp>
        <p:nvSpPr>
          <p:cNvPr id="212"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ormAutofit fontScale="23000"/>
          </a:bodyPr>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JOSE RFCs and JWT, have been widely adopted for identity use cases, including for the widely-deployed OpenID Connect protocol and STIR.</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This BoF proposes to re-form the JSON Object Signing and Encryption (JOSE) working group. The reconstituted JOSE working group will build on what came before but also rectify some shortcomings. Specifically, it will develop a set of companion specifications to the existing JOSE specs that are designed to support the privacy-enhancing primitives of selective disclosure and unlinkability. These specifications will utilize defined cryptographic schemes, standardizing their use in a JSON-based serializable container format; creation or standardization of new cryptographic algorithms would not be in scope. Parallel CBOR-based representations may also be developed.</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WG Forming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29000" cy="386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150" name="CustomShape 2"/>
          <p:cNvSpPr/>
          <p:nvPr/>
        </p:nvSpPr>
        <p:spPr>
          <a:xfrm>
            <a:off x="34920" y="1413000"/>
            <a:ext cx="9133920" cy="4866840"/>
          </a:xfrm>
          <a:prstGeom prst="rect">
            <a:avLst/>
          </a:prstGeom>
          <a:noFill/>
          <a:ln w="0">
            <a:noFill/>
          </a:ln>
        </p:spPr>
        <p:style>
          <a:lnRef idx="0"/>
          <a:fillRef idx="0"/>
          <a:effectRef idx="0"/>
          <a:fontRef idx="minor"/>
        </p:style>
        <p:txBody>
          <a:bodyPr lIns="90000" rIns="90000" tIns="45000" bIns="45000">
            <a:noAutofit/>
          </a:bodyPr>
          <a:p>
            <a:pPr lvl="1" marL="432000" indent="-2120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pPr>
            <a:endParaRPr b="0" lang="en-US" sz="1800" spc="-1" strike="noStrike">
              <a:latin typeface="Arial"/>
            </a:endParaRPr>
          </a:p>
          <a:p>
            <a:pPr lvl="1" marL="432000" indent="-2120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pPr>
            <a:endParaRPr b="0" lang="en-US" sz="1800" spc="-1" strike="noStrike">
              <a:latin typeface="Arial"/>
            </a:endParaRPr>
          </a:p>
          <a:p>
            <a:pPr lvl="1" marL="432000" indent="-2120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62320" cy="818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latin typeface="Arial"/>
            </a:endParaRPr>
          </a:p>
        </p:txBody>
      </p:sp>
      <p:sp>
        <p:nvSpPr>
          <p:cNvPr id="152" name="CustomShape 2"/>
          <p:cNvSpPr/>
          <p:nvPr/>
        </p:nvSpPr>
        <p:spPr>
          <a:xfrm>
            <a:off x="0" y="1557360"/>
            <a:ext cx="8981640" cy="3374640"/>
          </a:xfrm>
          <a:prstGeom prst="rect">
            <a:avLst/>
          </a:prstGeom>
          <a:noFill/>
          <a:ln w="0">
            <a:noFill/>
          </a:ln>
        </p:spPr>
        <p:style>
          <a:lnRef idx="0"/>
          <a:fillRef idx="0"/>
          <a:effectRef idx="0"/>
          <a:fontRef idx="minor"/>
        </p:style>
        <p:txBody>
          <a:bodyPr lIns="90000" rIns="90000" tIns="45000" bIns="45000">
            <a:noAutofit/>
          </a:bodyPr>
          <a:p>
            <a:pPr lvl="1" marL="432000" indent="-2120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pPr>
            <a:endParaRPr b="0" lang="en-US" sz="2000" spc="-1" strike="noStrike">
              <a:latin typeface="Arial"/>
            </a:endParaRPr>
          </a:p>
          <a:p>
            <a:pPr lvl="1" marL="432000" indent="-2120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pPr>
            <a:endParaRPr b="0" lang="en-US" sz="2000" spc="-1" strike="noStrike">
              <a:latin typeface="Arial"/>
            </a:endParaRPr>
          </a:p>
          <a:p>
            <a:pPr lvl="1" marL="432000" indent="-2120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20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324000" y="630360"/>
            <a:ext cx="8676720" cy="1132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154" name="CustomShape 2"/>
          <p:cNvSpPr/>
          <p:nvPr/>
        </p:nvSpPr>
        <p:spPr>
          <a:xfrm>
            <a:off x="609480" y="1773360"/>
            <a:ext cx="7754400" cy="4457160"/>
          </a:xfrm>
          <a:prstGeom prst="rect">
            <a:avLst/>
          </a:prstGeom>
          <a:noFill/>
          <a:ln w="0">
            <a:noFill/>
          </a:ln>
        </p:spPr>
        <p:style>
          <a:lnRef idx="0"/>
          <a:fillRef idx="0"/>
          <a:effectRef idx="0"/>
          <a:fontRef idx="minor"/>
        </p:style>
        <p:txBody>
          <a:bodyPr lIns="90000" rIns="90000" tIns="45000" bIns="45000">
            <a:noAutofit/>
          </a:bodyPr>
          <a:p>
            <a:pPr marL="216000" indent="-2120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20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20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20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20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20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20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20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20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latin typeface="Arial"/>
            </a:endParaRPr>
          </a:p>
          <a:p>
            <a:pPr marL="216000" indent="-2120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324000" y="630360"/>
            <a:ext cx="8676720" cy="1132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156" name="CustomShape 2"/>
          <p:cNvSpPr/>
          <p:nvPr/>
        </p:nvSpPr>
        <p:spPr>
          <a:xfrm>
            <a:off x="609480" y="1773360"/>
            <a:ext cx="7754400" cy="4457160"/>
          </a:xfrm>
          <a:prstGeom prst="rect">
            <a:avLst/>
          </a:prstGeom>
          <a:noFill/>
          <a:ln w="0">
            <a:noFill/>
          </a:ln>
        </p:spPr>
        <p:style>
          <a:lnRef idx="0"/>
          <a:fillRef idx="0"/>
          <a:effectRef idx="0"/>
          <a:fontRef idx="minor"/>
        </p:style>
        <p:txBody>
          <a:bodyPr lIns="90000" rIns="90000" tIns="45000" bIns="45000">
            <a:noAutofit/>
          </a:bodyPr>
          <a:p>
            <a:pPr marL="216000" indent="-2120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20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20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pPr>
            <a:endParaRPr b="0" lang="en-US" sz="1500" spc="-1" strike="noStrike">
              <a:latin typeface="Arial"/>
            </a:endParaRPr>
          </a:p>
          <a:p>
            <a:pPr marL="216000" indent="-2120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u="sng">
                <a:solidFill>
                  <a:srgbClr val="0000ff"/>
                </a:solidFill>
                <a:uFillTx/>
                <a:latin typeface="Calibri"/>
                <a:ea typeface="Calibri"/>
                <a:hlinkClick r:id="rId2"/>
              </a:rPr>
              <a:t>http://standards.ieee.org/about/sasb/patcom/materials.html</a:t>
            </a:r>
            <a:endParaRPr b="0" lang="en-US" sz="1600" spc="-1" strike="noStrike">
              <a:latin typeface="Arial"/>
            </a:endParaRPr>
          </a:p>
          <a:p>
            <a:pPr>
              <a:lnSpc>
                <a:spcPct val="90000"/>
              </a:lnSpc>
            </a:pPr>
            <a:endParaRPr b="0" lang="en-US" sz="1600" spc="-1" strike="noStrike">
              <a:latin typeface="Arial"/>
            </a:endParaRPr>
          </a:p>
          <a:p>
            <a:pPr marL="630000" indent="-2818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
          <p:cNvSpPr/>
          <p:nvPr/>
        </p:nvSpPr>
        <p:spPr>
          <a:xfrm>
            <a:off x="324000" y="630360"/>
            <a:ext cx="8676720" cy="1132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158" name="CustomShape 2"/>
          <p:cNvSpPr/>
          <p:nvPr/>
        </p:nvSpPr>
        <p:spPr>
          <a:xfrm>
            <a:off x="609480" y="1773360"/>
            <a:ext cx="7754400" cy="4457160"/>
          </a:xfrm>
          <a:prstGeom prst="rect">
            <a:avLst/>
          </a:prstGeom>
          <a:noFill/>
          <a:ln w="0">
            <a:noFill/>
          </a:ln>
        </p:spPr>
        <p:style>
          <a:lnRef idx="0"/>
          <a:fillRef idx="0"/>
          <a:effectRef idx="0"/>
          <a:fontRef idx="minor"/>
        </p:style>
        <p:txBody>
          <a:bodyPr lIns="90000" rIns="90000" tIns="45000" bIns="45000">
            <a:noAutofit/>
          </a:bodyPr>
          <a:p>
            <a:pPr marL="216000" indent="-2120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pPr>
            <a:endParaRPr b="0" lang="en-US" sz="2000" spc="-1" strike="noStrike">
              <a:latin typeface="Arial"/>
            </a:endParaRPr>
          </a:p>
          <a:p>
            <a:pPr lvl="1" marL="432000" indent="-2120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20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20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20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20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20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324000" y="630360"/>
            <a:ext cx="8676720" cy="1132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160" name="CustomShape 2"/>
          <p:cNvSpPr/>
          <p:nvPr/>
        </p:nvSpPr>
        <p:spPr>
          <a:xfrm>
            <a:off x="609480" y="1773360"/>
            <a:ext cx="7754400" cy="4457160"/>
          </a:xfrm>
          <a:prstGeom prst="rect">
            <a:avLst/>
          </a:prstGeom>
          <a:noFill/>
          <a:ln w="0">
            <a:noFill/>
          </a:ln>
        </p:spPr>
        <p:style>
          <a:lnRef idx="0"/>
          <a:fillRef idx="0"/>
          <a:effectRef idx="0"/>
          <a:fontRef idx="minor"/>
        </p:style>
        <p:txBody>
          <a:bodyPr lIns="90000" rIns="90000" tIns="45000" bIns="45000">
            <a:noAutofit/>
          </a:bodyPr>
          <a:p>
            <a:pPr marL="216000" indent="-2120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pPr>
            <a:endParaRPr b="0" lang="en-US" sz="2000" spc="-1" strike="noStrike">
              <a:latin typeface="Arial"/>
            </a:endParaRPr>
          </a:p>
          <a:p>
            <a:pPr lvl="1" marL="432000" indent="-2120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20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20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1"/>
          <p:cNvSpPr/>
          <p:nvPr/>
        </p:nvSpPr>
        <p:spPr>
          <a:xfrm>
            <a:off x="324000" y="630360"/>
            <a:ext cx="8676720" cy="1132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162" name="CustomShape 2"/>
          <p:cNvSpPr/>
          <p:nvPr/>
        </p:nvSpPr>
        <p:spPr>
          <a:xfrm>
            <a:off x="335880" y="1828800"/>
            <a:ext cx="8711640" cy="4457160"/>
          </a:xfrm>
          <a:prstGeom prst="rect">
            <a:avLst/>
          </a:prstGeom>
          <a:noFill/>
          <a:ln w="0">
            <a:noFill/>
          </a:ln>
        </p:spPr>
        <p:style>
          <a:lnRef idx="0"/>
          <a:fillRef idx="0"/>
          <a:effectRef idx="0"/>
          <a:fontRef idx="minor"/>
        </p:style>
        <p:txBody>
          <a:bodyPr lIns="90000" rIns="90000" tIns="45000" bIns="45000">
            <a:noAutofit/>
          </a:bodyPr>
          <a:p>
            <a:pPr marL="216000" indent="-2120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US" sz="1500" spc="-1" strike="noStrike">
              <a:latin typeface="Arial"/>
            </a:endParaRPr>
          </a:p>
          <a:p>
            <a:pPr lvl="1" marL="432000" indent="-2120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2"/>
              </a:rPr>
              <a:t>https://standards.ieee.org/about/policies/opman/sect6.html</a:t>
            </a:r>
            <a:endParaRPr b="0" lang="en-US" sz="1200" spc="-1" strike="noStrike">
              <a:latin typeface="Arial"/>
            </a:endParaRPr>
          </a:p>
          <a:p>
            <a:pPr marL="216000" indent="-2120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latin typeface="Arial"/>
            </a:endParaRPr>
          </a:p>
          <a:p>
            <a:pPr lvl="1" marL="432000" indent="-2120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3"/>
              </a:rPr>
              <a:t>https://standards.ieee.org/content/dam/ieee-standards/standards/web/documents/other/permissionltrs.zip</a:t>
            </a:r>
            <a:endParaRPr b="0" lang="en-US" sz="1200" spc="-1" strike="noStrike">
              <a:latin typeface="Arial"/>
            </a:endParaRPr>
          </a:p>
          <a:p>
            <a:pPr marL="216000" indent="-2120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latin typeface="Arial"/>
            </a:endParaRPr>
          </a:p>
          <a:p>
            <a:pPr lvl="1" marL="432000" indent="-2120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4"/>
              </a:rPr>
              <a:t>http://standards.ieee.org/faqs/copyrights.html/</a:t>
            </a:r>
            <a:endParaRPr b="0" lang="en-US" sz="1200" spc="-1" strike="noStrike">
              <a:latin typeface="Arial"/>
            </a:endParaRPr>
          </a:p>
          <a:p>
            <a:pPr marL="216000" indent="-2120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20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https://standards.ieee.org/develop/policies/best_practices_for_ieee_standards_development_051215.pdf</a:t>
            </a:r>
            <a:endParaRPr b="0" lang="en-US" sz="1200" spc="-1" strike="noStrike">
              <a:latin typeface="Arial"/>
            </a:endParaRPr>
          </a:p>
          <a:p>
            <a:pPr marL="216000" indent="-2120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20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6"/>
              </a:rPr>
              <a:t>https://standards.ieee.org/about/policies/opman/sect6.html</a:t>
            </a:r>
            <a:endParaRPr b="0" lang="en-US" sz="1200" spc="-1" strike="noStrike">
              <a:latin typeface="Arial"/>
            </a:endParaRPr>
          </a:p>
          <a:p>
            <a:pPr>
              <a:lnSpc>
                <a:spcPct val="90000"/>
              </a:lnSpc>
              <a:spcBef>
                <a:spcPts val="564"/>
              </a:spcBef>
            </a:pP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2632</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2022-07-13T10:05:32Z</dcterms:modified>
  <cp:revision>117</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