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39"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0"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1"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2"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3"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5435460F-60CA-45FD-9957-C95E73990288}"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3288600" y="9736920"/>
            <a:ext cx="878760" cy="785160"/>
          </a:xfrm>
          <a:prstGeom prst="rect">
            <a:avLst/>
          </a:prstGeom>
          <a:noFill/>
          <a:ln w="0">
            <a:noFill/>
          </a:ln>
        </p:spPr>
        <p:style>
          <a:lnRef idx="0"/>
          <a:fillRef idx="0"/>
          <a:effectRef idx="0"/>
          <a:fontRef idx="minor"/>
        </p:style>
        <p:txBody>
          <a:bodyPr lIns="0" rIns="0" tIns="0" bIns="0">
            <a:noAutofit/>
          </a:bodyPr>
          <a:p>
            <a:pPr algn="r">
              <a:lnSpc>
                <a:spcPct val="100000"/>
              </a:lnSpc>
            </a:pPr>
            <a:fld id="{7F53E5B1-1997-46C4-9B86-513C4DC24BF1}"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214" name="PlaceHolder 2"/>
          <p:cNvSpPr>
            <a:spLocks noGrp="1"/>
          </p:cNvSpPr>
          <p:nvPr>
            <p:ph type="body"/>
          </p:nvPr>
        </p:nvSpPr>
        <p:spPr>
          <a:xfrm>
            <a:off x="1036080" y="4777200"/>
            <a:ext cx="5681160" cy="4507200"/>
          </a:xfrm>
          <a:prstGeom prst="rect">
            <a:avLst/>
          </a:prstGeom>
        </p:spPr>
        <p:txBody>
          <a:bodyPr lIns="95760" rIns="95760" tIns="47160" bIns="47160">
            <a:noAutofit/>
          </a:bodyPr>
          <a:p>
            <a:endParaRPr b="0" lang="en-US" sz="2000" spc="-1" strike="noStrike">
              <a:latin typeface="Arial"/>
            </a:endParaRPr>
          </a:p>
        </p:txBody>
      </p:sp>
      <p:sp>
        <p:nvSpPr>
          <p:cNvPr id="215" name="PlaceHolder 3"/>
          <p:cNvSpPr>
            <a:spLocks noGrp="1"/>
          </p:cNvSpPr>
          <p:nvPr>
            <p:ph type="sldImg"/>
          </p:nvPr>
        </p:nvSpPr>
        <p:spPr>
          <a:xfrm>
            <a:off x="1282680" y="760320"/>
            <a:ext cx="5193360" cy="37396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802-15-22-0367-00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8EB6831-7775-42E7-A5B7-EB3ADE8F758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802-15-22-0367-00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60F2550D-9DEC-4D8C-B35C-069D00963A6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1400" cy="202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802-15-22-0367-00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7640" cy="2941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7640" cy="2941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27A933E-869B-490E-9B27-4321CFFD74B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7640" cy="2941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3200" cy="202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registration.ietf.org/"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hyperlink" Target="https://datatracker.ietf.org/doc/draft-ietf-raw-ldacs/" TargetMode="External"/><Relationship Id="rId2" Type="http://schemas.openxmlformats.org/officeDocument/2006/relationships/hyperlink" Target="https://datatracker.ietf.org/doc/draft-ietf-raw-technologies/" TargetMode="External"/><Relationship Id="rId3" Type="http://schemas.openxmlformats.org/officeDocument/2006/relationships/hyperlink" Target="https://datatracker.ietf.org/doc/draft-ietf-raw-architecture/" TargetMode="External"/><Relationship Id="rId4" Type="http://schemas.openxmlformats.org/officeDocument/2006/relationships/hyperlink" Target="https://datatracker.ietf.org/doc/draft-ietf-raw-use-cases/" TargetMode="External"/><Relationship Id="rId5" Type="http://schemas.openxmlformats.org/officeDocument/2006/relationships/hyperlink" Target="https://datatracker.ietf.org/doc/draft-ietf-raw-oam-support/" TargetMode="External"/><Relationship Id="rId6"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doc/draft-gomez-6lo-schc-15dot4/" TargetMode="External"/><Relationship Id="rId2"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draft-ietf-lake-edhoc/" TargetMode="External"/><Relationship Id="rId2" Type="http://schemas.openxmlformats.org/officeDocument/2006/relationships/hyperlink" Target="https://datatracker.ietf.org/doc/draft-ietf-6tisch-minimal-security/" TargetMode="External"/><Relationship Id="rId3"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0560" cy="461520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July Slides</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2022</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July Slides</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slides for SC IETF July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1240" cy="1055880"/>
          </a:xfrm>
          <a:prstGeom prst="rect">
            <a:avLst/>
          </a:prstGeom>
          <a:noFill/>
          <a:ln w="0">
            <a:noFill/>
          </a:ln>
        </p:spPr>
        <p:style>
          <a:lnRef idx="0"/>
          <a:fillRef idx="0"/>
          <a:effectRef idx="0"/>
          <a:fontRef idx="minor"/>
        </p:style>
      </p:sp>
      <p:sp>
        <p:nvSpPr>
          <p:cNvPr id="164"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latin typeface="Arial"/>
            </a:endParaRPr>
          </a:p>
        </p:txBody>
      </p:sp>
      <p:sp>
        <p:nvSpPr>
          <p:cNvPr id="165" name="CustomShape 3"/>
          <p:cNvSpPr/>
          <p:nvPr/>
        </p:nvSpPr>
        <p:spPr>
          <a:xfrm>
            <a:off x="457200" y="1604520"/>
            <a:ext cx="8219880" cy="3967920"/>
          </a:xfrm>
          <a:prstGeom prst="rect">
            <a:avLst/>
          </a:prstGeom>
          <a:noFill/>
          <a:ln w="0">
            <a:noFill/>
          </a:ln>
        </p:spPr>
        <p:style>
          <a:lnRef idx="0"/>
          <a:fillRef idx="0"/>
          <a:effectRef idx="0"/>
          <a:fontRef idx="minor"/>
        </p:style>
      </p:sp>
      <p:sp>
        <p:nvSpPr>
          <p:cNvPr id="166" name="CustomShape 4"/>
          <p:cNvSpPr/>
          <p:nvPr/>
        </p:nvSpPr>
        <p:spPr>
          <a:xfrm>
            <a:off x="457200" y="1604520"/>
            <a:ext cx="8218440" cy="3966480"/>
          </a:xfrm>
          <a:prstGeom prst="rect">
            <a:avLst/>
          </a:prstGeom>
          <a:noFill/>
          <a:ln w="0">
            <a:noFill/>
          </a:ln>
        </p:spPr>
        <p:style>
          <a:lnRef idx="0"/>
          <a:fillRef idx="0"/>
          <a:effectRef idx="0"/>
          <a:fontRef idx="minor"/>
        </p:style>
        <p:txBody>
          <a:bodyPr lIns="0" rIns="0" tIns="0" bIns="0">
            <a:normAutofit/>
          </a:bodyPr>
          <a:p>
            <a:pPr marL="216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what will happen in IETF 114 Philadelphia (July 23 – 29, 2022)</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685800" y="685440"/>
            <a:ext cx="7761240" cy="1055880"/>
          </a:xfrm>
          <a:prstGeom prst="rect">
            <a:avLst/>
          </a:prstGeom>
          <a:noFill/>
          <a:ln w="0">
            <a:noFill/>
          </a:ln>
        </p:spPr>
        <p:style>
          <a:lnRef idx="0"/>
          <a:fillRef idx="0"/>
          <a:effectRef idx="0"/>
          <a:fontRef idx="minor"/>
        </p:style>
      </p:sp>
      <p:sp>
        <p:nvSpPr>
          <p:cNvPr id="168"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IETF 114</a:t>
            </a:r>
            <a:endParaRPr b="0" lang="en-US" sz="4400" spc="-1" strike="noStrike">
              <a:latin typeface="Arial"/>
            </a:endParaRPr>
          </a:p>
        </p:txBody>
      </p:sp>
      <p:sp>
        <p:nvSpPr>
          <p:cNvPr id="169" name="CustomShape 3"/>
          <p:cNvSpPr/>
          <p:nvPr/>
        </p:nvSpPr>
        <p:spPr>
          <a:xfrm>
            <a:off x="457200" y="1604520"/>
            <a:ext cx="8219880" cy="3967920"/>
          </a:xfrm>
          <a:prstGeom prst="rect">
            <a:avLst/>
          </a:prstGeom>
          <a:noFill/>
          <a:ln w="0">
            <a:noFill/>
          </a:ln>
        </p:spPr>
        <p:style>
          <a:lnRef idx="0"/>
          <a:fillRef idx="0"/>
          <a:effectRef idx="0"/>
          <a:fontRef idx="minor"/>
        </p:style>
      </p:sp>
      <p:sp>
        <p:nvSpPr>
          <p:cNvPr id="170" name="CustomShape 4"/>
          <p:cNvSpPr/>
          <p:nvPr/>
        </p:nvSpPr>
        <p:spPr>
          <a:xfrm>
            <a:off x="457200" y="1604520"/>
            <a:ext cx="8218440" cy="3966480"/>
          </a:xfrm>
          <a:prstGeom prst="rect">
            <a:avLst/>
          </a:prstGeom>
          <a:noFill/>
          <a:ln w="0">
            <a:noFill/>
          </a:ln>
        </p:spPr>
        <p:style>
          <a:lnRef idx="0"/>
          <a:fillRef idx="0"/>
          <a:effectRef idx="0"/>
          <a:fontRef idx="minor"/>
        </p:style>
        <p:txBody>
          <a:bodyPr lIns="0" rIns="0" tIns="0" bIns="0">
            <a:normAutofit/>
          </a:bodyPr>
          <a:p>
            <a:pPr marL="216000" indent="-215640">
              <a:lnSpc>
                <a:spcPct val="100000"/>
              </a:lnSpc>
              <a:buClr>
                <a:srgbClr val="000000"/>
              </a:buClr>
              <a:buSzPct val="45000"/>
              <a:buFont typeface="Wingdings" charset="2"/>
              <a:buChar char=""/>
            </a:pPr>
            <a:r>
              <a:rPr b="0" lang="en-IE" sz="3200" spc="-1" strike="noStrike">
                <a:solidFill>
                  <a:srgbClr val="000000"/>
                </a:solidFill>
                <a:latin typeface="Arial"/>
                <a:ea typeface="DejaVu Sans"/>
              </a:rPr>
              <a:t>IETF 114 will be held between Monday 23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and Friday 29</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a:t>
            </a:r>
            <a:endParaRPr b="0" lang="en-US" sz="3200" spc="-1" strike="noStrike">
              <a:latin typeface="Arial"/>
            </a:endParaRPr>
          </a:p>
          <a:p>
            <a:pPr marL="216000" indent="-215640">
              <a:lnSpc>
                <a:spcPct val="100000"/>
              </a:lnSpc>
              <a:buClr>
                <a:srgbClr val="000000"/>
              </a:buClr>
              <a:buSzPct val="45000"/>
              <a:buFont typeface="Wingdings" charset="2"/>
              <a:buChar char=""/>
            </a:pPr>
            <a:r>
              <a:rPr b="0" lang="en-IE" sz="3200" spc="-1" strike="noStrike">
                <a:solidFill>
                  <a:srgbClr val="000000"/>
                </a:solidFill>
                <a:latin typeface="Arial"/>
                <a:ea typeface="DejaVu Sans"/>
              </a:rPr>
              <a:t>This hybrid meeting will be held in Philadelphia.</a:t>
            </a:r>
            <a:endParaRPr b="0" lang="en-US" sz="3200" spc="-1" strike="noStrike">
              <a:latin typeface="Arial"/>
            </a:endParaRPr>
          </a:p>
          <a:p>
            <a:pPr marL="216000" indent="-215640">
              <a:lnSpc>
                <a:spcPct val="100000"/>
              </a:lnSpc>
              <a:buClr>
                <a:srgbClr val="000000"/>
              </a:buClr>
              <a:buSzPct val="45000"/>
              <a:buFont typeface="Wingdings" charset="2"/>
              <a:buChar char=""/>
            </a:pPr>
            <a:r>
              <a:rPr b="0" lang="en-IE" sz="3200" spc="-1" strike="noStrike">
                <a:solidFill>
                  <a:srgbClr val="000000"/>
                </a:solidFill>
                <a:latin typeface="Arial"/>
                <a:ea typeface="DejaVu Sans"/>
              </a:rPr>
              <a:t>Registration is open:</a:t>
            </a:r>
            <a:endParaRPr b="0" lang="en-US" sz="3200" spc="-1" strike="noStrike">
              <a:latin typeface="Arial"/>
            </a:endParaRPr>
          </a:p>
          <a:p>
            <a:pPr lvl="1" marL="432000" indent="-215640">
              <a:lnSpc>
                <a:spcPct val="100000"/>
              </a:lnSpc>
              <a:buClr>
                <a:srgbClr val="000000"/>
              </a:buClr>
              <a:buSzPct val="45000"/>
              <a:buFont typeface="Wingdings" charset="2"/>
              <a:buChar char=""/>
            </a:pPr>
            <a:r>
              <a:rPr b="0" lang="en-IE" sz="3200" spc="-1" strike="noStrike" u="sng">
                <a:solidFill>
                  <a:srgbClr val="0000ff"/>
                </a:solidFill>
                <a:uFillTx/>
                <a:latin typeface="Arial"/>
                <a:ea typeface="DejaVu Sans"/>
                <a:hlinkClick r:id="rId1"/>
              </a:rPr>
              <a:t>https://registration.ietf.org/</a:t>
            </a:r>
            <a:endParaRPr b="0" lang="en-US" sz="3200" spc="-1" strike="noStrike">
              <a:latin typeface="Arial"/>
            </a:endParaRPr>
          </a:p>
          <a:p>
            <a:pPr>
              <a:lnSpc>
                <a:spcPct val="100000"/>
              </a:lnSpc>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685440"/>
            <a:ext cx="7761240" cy="1055880"/>
          </a:xfrm>
          <a:prstGeom prst="rect">
            <a:avLst/>
          </a:prstGeom>
          <a:noFill/>
          <a:ln w="0">
            <a:noFill/>
          </a:ln>
        </p:spPr>
        <p:style>
          <a:lnRef idx="0"/>
          <a:fillRef idx="0"/>
          <a:effectRef idx="0"/>
          <a:fontRef idx="minor"/>
        </p:style>
      </p:sp>
      <p:sp>
        <p:nvSpPr>
          <p:cNvPr id="172"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Working groups to cover</a:t>
            </a:r>
            <a:endParaRPr b="0" lang="en-US" sz="4400" spc="-1" strike="noStrike">
              <a:latin typeface="Arial"/>
            </a:endParaRPr>
          </a:p>
        </p:txBody>
      </p:sp>
      <p:sp>
        <p:nvSpPr>
          <p:cNvPr id="173"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73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 Reliable and Available Wireless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6lo - IPv6 over Networks of Resource-constrained Nodes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Suit - Software Updates for Internet of Things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Lpwan - IPv6 over Low Power Wide-Area Networks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Lake - Lightweight Authenticated Key Exchange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CustomShape 1"/>
          <p:cNvSpPr/>
          <p:nvPr/>
        </p:nvSpPr>
        <p:spPr>
          <a:xfrm>
            <a:off x="685800" y="685440"/>
            <a:ext cx="7761240" cy="1055880"/>
          </a:xfrm>
          <a:prstGeom prst="rect">
            <a:avLst/>
          </a:prstGeom>
          <a:noFill/>
          <a:ln w="0">
            <a:noFill/>
          </a:ln>
        </p:spPr>
        <p:style>
          <a:lnRef idx="0"/>
          <a:fillRef idx="0"/>
          <a:effectRef idx="0"/>
          <a:fontRef idx="minor"/>
        </p:style>
      </p:sp>
      <p:sp>
        <p:nvSpPr>
          <p:cNvPr id="175" name="CustomShape 2"/>
          <p:cNvSpPr/>
          <p:nvPr/>
        </p:nvSpPr>
        <p:spPr>
          <a:xfrm>
            <a:off x="438120" y="692280"/>
            <a:ext cx="8219880" cy="4878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Raw - reliable and Available Wireless</a:t>
            </a:r>
            <a:endParaRPr b="0" lang="en-US" sz="3200" spc="-1" strike="noStrike">
              <a:latin typeface="Arial"/>
            </a:endParaRPr>
          </a:p>
        </p:txBody>
      </p:sp>
      <p:sp>
        <p:nvSpPr>
          <p:cNvPr id="176"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11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meet in IETF 114</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No agenda submitted yet</a:t>
            </a:r>
            <a:endParaRPr b="0" lang="en-US" sz="3200" spc="-1" strike="noStrike">
              <a:latin typeface="Arial"/>
            </a:endParaRPr>
          </a:p>
          <a:p>
            <a:pPr lvl="1" marL="432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L-Band Digital Aeronautical Communications System (publication requested)</a:t>
            </a:r>
            <a:endParaRPr b="0" lang="en-US" sz="3200" spc="-1" strike="noStrike">
              <a:latin typeface="Arial"/>
            </a:endParaRPr>
          </a:p>
          <a:p>
            <a:pPr lvl="3" marL="864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Air-to-Ground and Air-to-Air plane communications</a:t>
            </a:r>
            <a:endParaRPr b="0" lang="en-US" sz="3200" spc="-1" strike="noStrike">
              <a:latin typeface="Arial"/>
            </a:endParaRPr>
          </a:p>
          <a:p>
            <a:pPr lvl="3" marL="864000" indent="-2131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draft-ietf-raw-ldacs</a:t>
            </a:r>
            <a:endParaRPr b="0" lang="en-US" sz="3200" spc="-1" strike="noStrike">
              <a:latin typeface="Arial"/>
            </a:endParaRPr>
          </a:p>
          <a:p>
            <a:pPr lvl="1" marL="432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Technologies</a:t>
            </a:r>
            <a:endParaRPr b="0" lang="en-US" sz="3200" spc="-1" strike="noStrike">
              <a:latin typeface="Arial"/>
            </a:endParaRPr>
          </a:p>
          <a:p>
            <a:pPr lvl="3" marL="864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Wi-Fi 6, IEEE Std 802.15.4 TSCH, 3GPP 5G, LDACS</a:t>
            </a:r>
            <a:endParaRPr b="0" lang="en-US" sz="3200" spc="-1" strike="noStrike">
              <a:latin typeface="Arial"/>
            </a:endParaRPr>
          </a:p>
          <a:p>
            <a:pPr lvl="3" marL="864000" indent="-2131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draft-ietf-raw-technologies</a:t>
            </a:r>
            <a:r>
              <a:rPr b="0" lang="en-IE" sz="3200" spc="-1" strike="noStrike" u="sng">
                <a:solidFill>
                  <a:srgbClr val="0000ff"/>
                </a:solidFill>
                <a:uFillTx/>
                <a:latin typeface="Arial"/>
                <a:ea typeface="DejaVu Sans"/>
              </a:rPr>
              <a:t> </a:t>
            </a:r>
            <a:r>
              <a:rPr b="0" lang="en-IE" sz="3200" spc="-1" strike="noStrike">
                <a:solidFill>
                  <a:srgbClr val="000000"/>
                </a:solidFill>
                <a:latin typeface="Arial"/>
                <a:ea typeface="DejaVu Sans"/>
              </a:rPr>
              <a:t>(waiting for write-upl), </a:t>
            </a:r>
            <a:r>
              <a:rPr b="0" lang="en-IE" sz="3200" spc="-1" strike="noStrike" u="sng">
                <a:solidFill>
                  <a:srgbClr val="0000ff"/>
                </a:solidFill>
                <a:uFillTx/>
                <a:latin typeface="Arial"/>
                <a:ea typeface="DejaVu Sans"/>
                <a:hlinkClick r:id="rId3"/>
              </a:rPr>
              <a:t>draft-ietf-raw-architecture/</a:t>
            </a:r>
            <a:endParaRPr b="0" lang="en-US" sz="3200" spc="-1" strike="noStrike">
              <a:latin typeface="Arial"/>
            </a:endParaRPr>
          </a:p>
          <a:p>
            <a:pPr lvl="1" marL="432000" indent="-212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Use Cases (publication requested)</a:t>
            </a:r>
            <a:endParaRPr b="0" lang="en-US" sz="3200" spc="-1" strike="noStrike">
              <a:latin typeface="Arial"/>
            </a:endParaRPr>
          </a:p>
          <a:p>
            <a:pPr lvl="3" marL="864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Aeronautical Communications, Amusement Parks, Wireless for Industrial Applications, Pro Audio and Video, Wireless gaming, UAV platooning and control, Edge Robotics control, Emergencies: Instrumented emergency vehicle</a:t>
            </a:r>
            <a:endParaRPr b="0" lang="en-US" sz="3200" spc="-1" strike="noStrike">
              <a:latin typeface="Arial"/>
            </a:endParaRPr>
          </a:p>
          <a:p>
            <a:pPr lvl="3" marL="864000" indent="-2131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4"/>
              </a:rPr>
              <a:t>draft-ietf-raw-use-cases</a:t>
            </a:r>
            <a:endParaRPr b="0" lang="en-US" sz="3200" spc="-1" strike="noStrike">
              <a:latin typeface="Arial"/>
            </a:endParaRPr>
          </a:p>
          <a:p>
            <a:pPr lvl="2" marL="648000" indent="-213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Operations, Adminstration and Maintenance features for RAW</a:t>
            </a:r>
            <a:endParaRPr b="0" lang="en-US" sz="3200" spc="-1" strike="noStrike">
              <a:latin typeface="Arial"/>
            </a:endParaRPr>
          </a:p>
          <a:p>
            <a:pPr lvl="3" marL="864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draft listing the requirements of the operation, adminstration and maintenance features recommended to construct a predictable communications infrastructure on top of a collection of wireless segments.</a:t>
            </a:r>
            <a:endParaRPr b="0" lang="en-US" sz="3200" spc="-1" strike="noStrike">
              <a:latin typeface="Arial"/>
            </a:endParaRPr>
          </a:p>
          <a:p>
            <a:pPr lvl="3" marL="864000" indent="-2131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5"/>
              </a:rPr>
              <a:t>draft-ietf-raw-oam-support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CustomShape 1"/>
          <p:cNvSpPr/>
          <p:nvPr/>
        </p:nvSpPr>
        <p:spPr>
          <a:xfrm>
            <a:off x="685800" y="685440"/>
            <a:ext cx="7761240" cy="1055880"/>
          </a:xfrm>
          <a:prstGeom prst="rect">
            <a:avLst/>
          </a:prstGeom>
          <a:noFill/>
          <a:ln w="0">
            <a:noFill/>
          </a:ln>
        </p:spPr>
        <p:style>
          <a:lnRef idx="0"/>
          <a:fillRef idx="0"/>
          <a:effectRef idx="0"/>
          <a:fontRef idx="minor"/>
        </p:style>
      </p:sp>
      <p:sp>
        <p:nvSpPr>
          <p:cNvPr id="178" name="CustomShape 2"/>
          <p:cNvSpPr/>
          <p:nvPr/>
        </p:nvSpPr>
        <p:spPr>
          <a:xfrm>
            <a:off x="438120" y="557280"/>
            <a:ext cx="821988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6lo - IPv6 over Networks of Resource-constrained Nodes</a:t>
            </a:r>
            <a:endParaRPr b="0" lang="en-US" sz="3200" spc="-1" strike="noStrike">
              <a:latin typeface="Arial"/>
            </a:endParaRPr>
          </a:p>
        </p:txBody>
      </p:sp>
      <p:sp>
        <p:nvSpPr>
          <p:cNvPr id="179"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meet in IETF 114</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No agenda submitted yet.</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Most of stuff submitted for publication.</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Updated SCHC-compressed packets over IEEE 802.15.4 networks document:</a:t>
            </a:r>
            <a:endParaRPr b="0" lang="en-US" sz="3200" spc="-1" strike="noStrike">
              <a:latin typeface="Arial"/>
            </a:endParaRPr>
          </a:p>
          <a:p>
            <a:pPr lvl="2" marL="648000" indent="-21456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draft-gomez-6lo-schc-15dot4/</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CustomShape 1"/>
          <p:cNvSpPr/>
          <p:nvPr/>
        </p:nvSpPr>
        <p:spPr>
          <a:xfrm>
            <a:off x="685800" y="685440"/>
            <a:ext cx="7761240" cy="1055880"/>
          </a:xfrm>
          <a:prstGeom prst="rect">
            <a:avLst/>
          </a:prstGeom>
          <a:noFill/>
          <a:ln w="0">
            <a:noFill/>
          </a:ln>
        </p:spPr>
        <p:style>
          <a:lnRef idx="0"/>
          <a:fillRef idx="0"/>
          <a:effectRef idx="0"/>
          <a:fontRef idx="minor"/>
        </p:style>
      </p:sp>
      <p:sp>
        <p:nvSpPr>
          <p:cNvPr id="181" name="CustomShape 2"/>
          <p:cNvSpPr/>
          <p:nvPr/>
        </p:nvSpPr>
        <p:spPr>
          <a:xfrm>
            <a:off x="438120" y="693000"/>
            <a:ext cx="8219880" cy="4867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Suit - Software Updates for Internet of Things</a:t>
            </a:r>
            <a:endParaRPr b="0" lang="en-US" sz="3200" spc="-1" strike="noStrike">
              <a:latin typeface="Arial"/>
            </a:endParaRPr>
          </a:p>
        </p:txBody>
      </p:sp>
      <p:sp>
        <p:nvSpPr>
          <p:cNvPr id="182"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meet in IETF 114</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No agenda submitted yet.</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Updated the firmware encryption draft.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CustomShape 1"/>
          <p:cNvSpPr/>
          <p:nvPr/>
        </p:nvSpPr>
        <p:spPr>
          <a:xfrm>
            <a:off x="685800" y="685440"/>
            <a:ext cx="7761240" cy="1055880"/>
          </a:xfrm>
          <a:prstGeom prst="rect">
            <a:avLst/>
          </a:prstGeom>
          <a:noFill/>
          <a:ln w="0">
            <a:noFill/>
          </a:ln>
        </p:spPr>
        <p:style>
          <a:lnRef idx="0"/>
          <a:fillRef idx="0"/>
          <a:effectRef idx="0"/>
          <a:fontRef idx="minor"/>
        </p:style>
      </p:sp>
      <p:sp>
        <p:nvSpPr>
          <p:cNvPr id="184" name="CustomShape 2"/>
          <p:cNvSpPr/>
          <p:nvPr/>
        </p:nvSpPr>
        <p:spPr>
          <a:xfrm>
            <a:off x="438120" y="558000"/>
            <a:ext cx="821988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Lpwan - IPv6 over Low Power Wide-Area Networks</a:t>
            </a:r>
            <a:endParaRPr b="0" lang="en-US" sz="3200" spc="-1" strike="noStrike">
              <a:latin typeface="Arial"/>
            </a:endParaRPr>
          </a:p>
        </p:txBody>
      </p:sp>
      <p:sp>
        <p:nvSpPr>
          <p:cNvPr id="185"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meet in IETF 114</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No agenda submitted yet.</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 have lots of interim meetings.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updated on architecture draft, and schc compound ack.</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ScHC over NBIoT is in WG Last call.</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685800" y="685440"/>
            <a:ext cx="7761240" cy="1055880"/>
          </a:xfrm>
          <a:prstGeom prst="rect">
            <a:avLst/>
          </a:prstGeom>
          <a:noFill/>
          <a:ln w="0">
            <a:noFill/>
          </a:ln>
        </p:spPr>
        <p:style>
          <a:lnRef idx="0"/>
          <a:fillRef idx="0"/>
          <a:effectRef idx="0"/>
          <a:fontRef idx="minor"/>
        </p:style>
      </p:sp>
      <p:sp>
        <p:nvSpPr>
          <p:cNvPr id="187" name="CustomShape 2"/>
          <p:cNvSpPr/>
          <p:nvPr/>
        </p:nvSpPr>
        <p:spPr>
          <a:xfrm>
            <a:off x="438120" y="558000"/>
            <a:ext cx="8219880" cy="97416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Lake - Lightweight Authenticated Key Exchange</a:t>
            </a:r>
            <a:endParaRPr b="0" lang="en-US" sz="3200" spc="-1" strike="noStrike">
              <a:latin typeface="Arial"/>
            </a:endParaRPr>
          </a:p>
        </p:txBody>
      </p:sp>
      <p:sp>
        <p:nvSpPr>
          <p:cNvPr id="188"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61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meet in IETF 114</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No agenda submitted yet.</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on the Ephemeral Diffie-Hellman over COSE (EDHOC)</a:t>
            </a:r>
            <a:endParaRPr b="0" lang="en-US" sz="3200" spc="-1" strike="noStrike">
              <a:latin typeface="Arial"/>
            </a:endParaRPr>
          </a:p>
          <a:p>
            <a:pPr lvl="2" marL="648000" indent="-2131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draft-ietf-lake-edhoc</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EDHOC/OSCORE is something that is interesting for </a:t>
            </a:r>
            <a:r>
              <a:rPr b="0" lang="en-IE" sz="3200" spc="-1" strike="noStrike" u="sng">
                <a:solidFill>
                  <a:srgbClr val="0000ff"/>
                </a:solidFill>
                <a:uFillTx/>
                <a:latin typeface="Arial"/>
                <a:ea typeface="DejaVu Sans"/>
                <a:hlinkClick r:id="rId2"/>
              </a:rPr>
              <a:t>draft-ietf-6tisch-minimal-security</a:t>
            </a:r>
            <a:r>
              <a:rPr b="0" lang="en-IE" sz="3200" spc="-1" strike="noStrike">
                <a:solidFill>
                  <a:srgbClr val="000000"/>
                </a:solidFill>
                <a:latin typeface="Arial"/>
                <a:ea typeface="DejaVu Sans"/>
              </a:rPr>
              <a:t> </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Continuing the analysis of the base protocol.</a:t>
            </a: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685800" y="685440"/>
            <a:ext cx="7761240" cy="1055880"/>
          </a:xfrm>
          <a:prstGeom prst="rect">
            <a:avLst/>
          </a:prstGeom>
          <a:noFill/>
          <a:ln w="0">
            <a:noFill/>
          </a:ln>
        </p:spPr>
        <p:style>
          <a:lnRef idx="0"/>
          <a:fillRef idx="0"/>
          <a:effectRef idx="0"/>
          <a:fontRef idx="minor"/>
        </p:style>
      </p:sp>
      <p:sp>
        <p:nvSpPr>
          <p:cNvPr id="190" name="CustomShape 2"/>
          <p:cNvSpPr/>
          <p:nvPr/>
        </p:nvSpPr>
        <p:spPr>
          <a:xfrm>
            <a:off x="438120" y="602280"/>
            <a:ext cx="8219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BoFs in IETF 114</a:t>
            </a:r>
            <a:endParaRPr b="0" lang="en-US" sz="4400" spc="-1" strike="noStrike">
              <a:latin typeface="Arial"/>
            </a:endParaRPr>
          </a:p>
        </p:txBody>
      </p:sp>
      <p:sp>
        <p:nvSpPr>
          <p:cNvPr id="191"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31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Lots of BoFs this time (7)</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Moq – Media Over Quick</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Scitt </a:t>
            </a:r>
            <a:r>
              <a:rPr b="0" lang="en-IE" sz="3200" spc="-1" strike="noStrike">
                <a:solidFill>
                  <a:srgbClr val="000000"/>
                </a:solidFill>
                <a:latin typeface="Arial"/>
                <a:ea typeface="DejaVu Sans"/>
              </a:rPr>
              <a:t>– Supply Chain Integrity, Transparency, and Trust</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Msr6 </a:t>
            </a:r>
            <a:r>
              <a:rPr b="0" lang="en-IE" sz="3200" spc="-1" strike="noStrike">
                <a:solidFill>
                  <a:srgbClr val="000000"/>
                </a:solidFill>
                <a:latin typeface="Arial"/>
                <a:ea typeface="DejaVu Sans"/>
              </a:rPr>
              <a:t>– Multicast Source Routing over Ipv6</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Satp </a:t>
            </a:r>
            <a:r>
              <a:rPr b="0" lang="en-IE" sz="3200" spc="-1" strike="noStrike">
                <a:solidFill>
                  <a:srgbClr val="000000"/>
                </a:solidFill>
                <a:latin typeface="Arial"/>
                <a:ea typeface="DejaVu Sans"/>
              </a:rPr>
              <a:t>– Secure Asset Transfer Protocol</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Tigress – Transfer diGital cREdentialS Securely</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Snac – Stub Network Auto Configuration for Ipv6</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Jwp – JSON Web Proofs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685800" y="685440"/>
            <a:ext cx="7761240" cy="1055880"/>
          </a:xfrm>
          <a:prstGeom prst="rect">
            <a:avLst/>
          </a:prstGeom>
          <a:noFill/>
          <a:ln w="0">
            <a:noFill/>
          </a:ln>
        </p:spPr>
        <p:style>
          <a:lnRef idx="0"/>
          <a:fillRef idx="0"/>
          <a:effectRef idx="0"/>
          <a:fontRef idx="minor"/>
        </p:style>
      </p:sp>
      <p:sp>
        <p:nvSpPr>
          <p:cNvPr id="193" name="CustomShape 2"/>
          <p:cNvSpPr/>
          <p:nvPr/>
        </p:nvSpPr>
        <p:spPr>
          <a:xfrm>
            <a:off x="416520" y="799920"/>
            <a:ext cx="8219880" cy="42588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Moq – Media Over QUIC</a:t>
            </a:r>
            <a:endParaRPr b="0" lang="en-US" sz="2800" spc="-1" strike="noStrike">
              <a:latin typeface="Arial"/>
            </a:endParaRPr>
          </a:p>
        </p:txBody>
      </p:sp>
      <p:sp>
        <p:nvSpPr>
          <p:cNvPr id="194"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There are video/media related use-cases that do not appear to be well met by existing protocols.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2</a:t>
            </a:r>
            <a:r>
              <a:rPr b="0" lang="en-IE" sz="3200" spc="-1" strike="noStrike" baseline="14000000">
                <a:solidFill>
                  <a:srgbClr val="000000"/>
                </a:solidFill>
                <a:latin typeface="Arial"/>
                <a:ea typeface="DejaVu Sans"/>
              </a:rPr>
              <a:t>nd</a:t>
            </a:r>
            <a:r>
              <a:rPr b="0" lang="en-IE" sz="3200" spc="-1" strike="noStrike">
                <a:solidFill>
                  <a:srgbClr val="000000"/>
                </a:solidFill>
                <a:latin typeface="Arial"/>
                <a:ea typeface="DejaVu Sans"/>
              </a:rPr>
              <a:t> BOF</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group forming</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Charter discussion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3400" cy="5540040"/>
          </a:xfrm>
          <a:prstGeom prst="rect">
            <a:avLst/>
          </a:prstGeom>
          <a:noFill/>
          <a:ln w="0">
            <a:noFill/>
          </a:ln>
        </p:spPr>
        <p:style>
          <a:lnRef idx="0"/>
          <a:fillRef idx="0"/>
          <a:effectRef idx="0"/>
          <a:fontRef idx="minor"/>
        </p:style>
        <p:txBody>
          <a:bodyPr lIns="90000" rIns="90000" tIns="45000" bIns="45000">
            <a:noAutofit/>
          </a:bodyPr>
          <a:p>
            <a:pPr marL="216000" indent="-21240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240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240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240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240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240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240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240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240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240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240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240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240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46" name="CustomShape 2"/>
          <p:cNvSpPr/>
          <p:nvPr/>
        </p:nvSpPr>
        <p:spPr>
          <a:xfrm>
            <a:off x="685800" y="533520"/>
            <a:ext cx="7762680" cy="5997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47" name="CustomShape 3"/>
          <p:cNvSpPr/>
          <p:nvPr/>
        </p:nvSpPr>
        <p:spPr>
          <a:xfrm>
            <a:off x="685800" y="-228600"/>
            <a:ext cx="7762680" cy="1060200"/>
          </a:xfrm>
          <a:prstGeom prst="rect">
            <a:avLst/>
          </a:prstGeom>
          <a:noFill/>
          <a:ln w="0">
            <a:noFill/>
          </a:ln>
        </p:spPr>
        <p:style>
          <a:lnRef idx="0"/>
          <a:fillRef idx="0"/>
          <a:effectRef idx="0"/>
          <a:fontRef idx="minor"/>
        </p:style>
      </p:sp>
      <p:sp>
        <p:nvSpPr>
          <p:cNvPr id="148" name="CustomShape 4"/>
          <p:cNvSpPr/>
          <p:nvPr/>
        </p:nvSpPr>
        <p:spPr>
          <a:xfrm>
            <a:off x="380880" y="838080"/>
            <a:ext cx="8448480" cy="555300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1"/>
          <p:cNvSpPr/>
          <p:nvPr/>
        </p:nvSpPr>
        <p:spPr>
          <a:xfrm>
            <a:off x="685800" y="685440"/>
            <a:ext cx="7761240" cy="1055880"/>
          </a:xfrm>
          <a:prstGeom prst="rect">
            <a:avLst/>
          </a:prstGeom>
          <a:noFill/>
          <a:ln w="0">
            <a:noFill/>
          </a:ln>
        </p:spPr>
        <p:style>
          <a:lnRef idx="0"/>
          <a:fillRef idx="0"/>
          <a:effectRef idx="0"/>
          <a:fontRef idx="minor"/>
        </p:style>
      </p:sp>
      <p:sp>
        <p:nvSpPr>
          <p:cNvPr id="196" name="CustomShape 2"/>
          <p:cNvSpPr/>
          <p:nvPr/>
        </p:nvSpPr>
        <p:spPr>
          <a:xfrm>
            <a:off x="416520" y="586800"/>
            <a:ext cx="8219880" cy="85248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SCITT – Supply Chain Integrity, Transparency, and Trust</a:t>
            </a:r>
            <a:endParaRPr b="0" lang="en-US" sz="2800" spc="-1" strike="noStrike">
              <a:latin typeface="Arial"/>
            </a:endParaRPr>
          </a:p>
        </p:txBody>
      </p:sp>
      <p:sp>
        <p:nvSpPr>
          <p:cNvPr id="197"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19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Concerns about the </a:t>
            </a:r>
            <a:r>
              <a:rPr b="0" lang="en-IE" sz="3200" spc="-1" strike="noStrike">
                <a:solidFill>
                  <a:srgbClr val="000000"/>
                </a:solidFill>
                <a:latin typeface="Arial"/>
                <a:ea typeface="DejaVu Sans"/>
              </a:rPr>
              <a:t>security of supply chains, </a:t>
            </a:r>
            <a:r>
              <a:rPr b="0" lang="en-IE" sz="3200" spc="-1" strike="noStrike">
                <a:solidFill>
                  <a:srgbClr val="000000"/>
                </a:solidFill>
                <a:latin typeface="Arial"/>
                <a:ea typeface="DejaVu Sans"/>
              </a:rPr>
              <a:t>including those for </a:t>
            </a:r>
            <a:r>
              <a:rPr b="0" lang="en-IE" sz="3200" spc="-1" strike="noStrike">
                <a:solidFill>
                  <a:srgbClr val="000000"/>
                </a:solidFill>
                <a:latin typeface="Arial"/>
                <a:ea typeface="DejaVu Sans"/>
              </a:rPr>
              <a:t>physical goods, services, </a:t>
            </a:r>
            <a:r>
              <a:rPr b="0" lang="en-IE" sz="3200" spc="-1" strike="noStrike">
                <a:solidFill>
                  <a:srgbClr val="000000"/>
                </a:solidFill>
                <a:latin typeface="Arial"/>
                <a:ea typeface="DejaVu Sans"/>
              </a:rPr>
              <a:t>and digital products, have </a:t>
            </a:r>
            <a:r>
              <a:rPr b="0" lang="en-IE" sz="3200" spc="-1" strike="noStrike">
                <a:solidFill>
                  <a:srgbClr val="000000"/>
                </a:solidFill>
                <a:latin typeface="Arial"/>
                <a:ea typeface="DejaVu Sans"/>
              </a:rPr>
              <a:t>been around for a long </a:t>
            </a:r>
            <a:r>
              <a:rPr b="0" lang="en-IE" sz="3200" spc="-1" strike="noStrike">
                <a:solidFill>
                  <a:srgbClr val="000000"/>
                </a:solidFill>
                <a:latin typeface="Arial"/>
                <a:ea typeface="DejaVu Sans"/>
              </a:rPr>
              <a:t>time. This work aims to </a:t>
            </a:r>
            <a:r>
              <a:rPr b="0" lang="en-IE" sz="3200" spc="-1" strike="noStrike">
                <a:solidFill>
                  <a:srgbClr val="000000"/>
                </a:solidFill>
                <a:latin typeface="Arial"/>
                <a:ea typeface="DejaVu Sans"/>
              </a:rPr>
              <a:t>improve supply chain </a:t>
            </a:r>
            <a:r>
              <a:rPr b="0" lang="en-IE" sz="3200" spc="-1" strike="noStrike">
                <a:solidFill>
                  <a:srgbClr val="000000"/>
                </a:solidFill>
                <a:latin typeface="Arial"/>
                <a:ea typeface="DejaVu Sans"/>
              </a:rPr>
              <a:t>security by making the </a:t>
            </a:r>
            <a:r>
              <a:rPr b="0" lang="en-IE" sz="3200" spc="-1" strike="noStrike">
                <a:solidFill>
                  <a:srgbClr val="000000"/>
                </a:solidFill>
                <a:latin typeface="Arial"/>
                <a:ea typeface="DejaVu Sans"/>
              </a:rPr>
              <a:t>actions of entities in that </a:t>
            </a:r>
            <a:r>
              <a:rPr b="0" lang="en-IE" sz="3200" spc="-1" strike="noStrike">
                <a:solidFill>
                  <a:srgbClr val="000000"/>
                </a:solidFill>
                <a:latin typeface="Arial"/>
                <a:ea typeface="DejaVu Sans"/>
              </a:rPr>
              <a:t>supply chain transparent </a:t>
            </a:r>
            <a:r>
              <a:rPr b="0" lang="en-IE" sz="3200" spc="-1" strike="noStrike">
                <a:solidFill>
                  <a:srgbClr val="000000"/>
                </a:solidFill>
                <a:latin typeface="Arial"/>
                <a:ea typeface="DejaVu Sans"/>
              </a:rPr>
              <a:t>and thereby accountable. </a:t>
            </a:r>
            <a:r>
              <a:rPr b="0" lang="en-IE" sz="3200" spc="-1" strike="noStrike">
                <a:solidFill>
                  <a:srgbClr val="000000"/>
                </a:solidFill>
                <a:latin typeface="Arial"/>
                <a:ea typeface="DejaVu Sans"/>
              </a:rPr>
              <a:t>Statements made about </a:t>
            </a:r>
            <a:r>
              <a:rPr b="0" lang="en-IE" sz="3200" spc="-1" strike="noStrike">
                <a:solidFill>
                  <a:srgbClr val="000000"/>
                </a:solidFill>
                <a:latin typeface="Arial"/>
                <a:ea typeface="DejaVu Sans"/>
              </a:rPr>
              <a:t>supply chain elements, </a:t>
            </a:r>
            <a:r>
              <a:rPr b="0" lang="en-IE" sz="3200" spc="-1" strike="noStrike">
                <a:solidFill>
                  <a:srgbClr val="000000"/>
                </a:solidFill>
                <a:latin typeface="Arial"/>
                <a:ea typeface="DejaVu Sans"/>
              </a:rPr>
              <a:t>such as software and </a:t>
            </a:r>
            <a:r>
              <a:rPr b="0" lang="en-IE" sz="3200" spc="-1" strike="noStrike">
                <a:solidFill>
                  <a:srgbClr val="000000"/>
                </a:solidFill>
                <a:latin typeface="Arial"/>
                <a:ea typeface="DejaVu Sans"/>
              </a:rPr>
              <a:t>hardware components, </a:t>
            </a:r>
            <a:r>
              <a:rPr b="0" lang="en-IE" sz="3200" spc="-1" strike="noStrike">
                <a:solidFill>
                  <a:srgbClr val="000000"/>
                </a:solidFill>
                <a:latin typeface="Arial"/>
                <a:ea typeface="DejaVu Sans"/>
              </a:rPr>
              <a:t>must be identifiable, </a:t>
            </a:r>
            <a:r>
              <a:rPr b="0" lang="en-IE" sz="3200" spc="-1" strike="noStrike">
                <a:solidFill>
                  <a:srgbClr val="000000"/>
                </a:solidFill>
                <a:latin typeface="Arial"/>
                <a:ea typeface="DejaVu Sans"/>
              </a:rPr>
              <a:t>authentic, verifiable, and </a:t>
            </a:r>
            <a:r>
              <a:rPr b="0" lang="en-IE" sz="3200" spc="-1" strike="noStrike">
                <a:solidFill>
                  <a:srgbClr val="000000"/>
                </a:solidFill>
                <a:latin typeface="Arial"/>
                <a:ea typeface="DejaVu Sans"/>
              </a:rPr>
              <a:t>non-repudiable (enabling </a:t>
            </a:r>
            <a:r>
              <a:rPr b="0" lang="en-IE" sz="3200" spc="-1" strike="noStrike">
                <a:solidFill>
                  <a:srgbClr val="000000"/>
                </a:solidFill>
                <a:latin typeface="Arial"/>
                <a:ea typeface="DejaVu Sans"/>
              </a:rPr>
              <a:t>third-party verifiability, </a:t>
            </a:r>
            <a:r>
              <a:rPr b="0" lang="en-IE" sz="3200" spc="-1" strike="noStrike">
                <a:solidFill>
                  <a:srgbClr val="000000"/>
                </a:solidFill>
                <a:latin typeface="Arial"/>
                <a:ea typeface="DejaVu Sans"/>
              </a:rPr>
              <a:t>auditability, and long-term </a:t>
            </a:r>
            <a:r>
              <a:rPr b="0" lang="en-IE" sz="3200" spc="-1" strike="noStrike">
                <a:solidFill>
                  <a:srgbClr val="000000"/>
                </a:solidFill>
                <a:latin typeface="Arial"/>
                <a:ea typeface="DejaVu Sans"/>
              </a:rPr>
              <a:t>accountability).</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IoT-applicable, crypto-</a:t>
            </a:r>
            <a:r>
              <a:rPr b="0" lang="en-IE" sz="3200" spc="-1" strike="noStrike">
                <a:solidFill>
                  <a:srgbClr val="000000"/>
                </a:solidFill>
                <a:latin typeface="Arial"/>
                <a:ea typeface="DejaVu Sans"/>
              </a:rPr>
              <a:t>agile, and identity-agile.</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intent is to create a </a:t>
            </a:r>
            <a:r>
              <a:rPr b="0" lang="en-IE" sz="3200" spc="-1" strike="noStrike">
                <a:solidFill>
                  <a:srgbClr val="000000"/>
                </a:solidFill>
                <a:latin typeface="Arial"/>
                <a:ea typeface="DejaVu Sans"/>
              </a:rPr>
              <a:t>globally </a:t>
            </a:r>
            <a:r>
              <a:rPr b="0" lang="en-IE" sz="3200" spc="-1" strike="noStrike">
                <a:solidFill>
                  <a:srgbClr val="000000"/>
                </a:solidFill>
                <a:latin typeface="Arial"/>
                <a:ea typeface="DejaVu Sans"/>
              </a:rPr>
              <a:t>uniform/interoperable </a:t>
            </a:r>
            <a:r>
              <a:rPr b="0" lang="en-IE" sz="3200" spc="-1" strike="noStrike">
                <a:solidFill>
                  <a:srgbClr val="000000"/>
                </a:solidFill>
                <a:latin typeface="Arial"/>
                <a:ea typeface="DejaVu Sans"/>
              </a:rPr>
              <a:t>(counter-)signing format </a:t>
            </a:r>
            <a:r>
              <a:rPr b="0" lang="en-IE" sz="3200" spc="-1" strike="noStrike">
                <a:solidFill>
                  <a:srgbClr val="000000"/>
                </a:solidFill>
                <a:latin typeface="Arial"/>
                <a:ea typeface="DejaVu Sans"/>
              </a:rPr>
              <a:t>for "Statements made </a:t>
            </a:r>
            <a:r>
              <a:rPr b="0" lang="en-IE" sz="3200" spc="-1" strike="noStrike">
                <a:solidFill>
                  <a:srgbClr val="000000"/>
                </a:solidFill>
                <a:latin typeface="Arial"/>
                <a:ea typeface="DejaVu Sans"/>
              </a:rPr>
              <a:t>about supply chain </a:t>
            </a:r>
            <a:r>
              <a:rPr b="0" lang="en-IE" sz="3200" spc="-1" strike="noStrike">
                <a:solidFill>
                  <a:srgbClr val="000000"/>
                </a:solidFill>
                <a:latin typeface="Arial"/>
                <a:ea typeface="DejaVu Sans"/>
              </a:rPr>
              <a:t>elements", to enable </a:t>
            </a:r>
            <a:r>
              <a:rPr b="0" lang="en-IE" sz="3200" spc="-1" strike="noStrike">
                <a:solidFill>
                  <a:srgbClr val="000000"/>
                </a:solidFill>
                <a:latin typeface="Arial"/>
                <a:ea typeface="DejaVu Sans"/>
              </a:rPr>
              <a:t>offline/air-gap validation, </a:t>
            </a:r>
            <a:r>
              <a:rPr b="0" lang="en-IE" sz="3200" spc="-1" strike="noStrike">
                <a:solidFill>
                  <a:srgbClr val="000000"/>
                </a:solidFill>
                <a:latin typeface="Arial"/>
                <a:ea typeface="DejaVu Sans"/>
              </a:rPr>
              <a:t>and to reduce emerging </a:t>
            </a:r>
            <a:r>
              <a:rPr b="0" lang="en-IE" sz="3200" spc="-1" strike="noStrike">
                <a:solidFill>
                  <a:srgbClr val="000000"/>
                </a:solidFill>
                <a:latin typeface="Arial"/>
                <a:ea typeface="DejaVu Sans"/>
              </a:rPr>
              <a:t>issues with respect to </a:t>
            </a:r>
            <a:r>
              <a:rPr b="0" lang="en-IE" sz="3200" spc="-1" strike="noStrike">
                <a:solidFill>
                  <a:srgbClr val="000000"/>
                </a:solidFill>
                <a:latin typeface="Arial"/>
                <a:ea typeface="DejaVu Sans"/>
              </a:rPr>
              <a:t>claim-lifetime &amp; identity-</a:t>
            </a:r>
            <a:r>
              <a:rPr b="0" lang="en-IE" sz="3200" spc="-1" strike="noStrike">
                <a:solidFill>
                  <a:srgbClr val="000000"/>
                </a:solidFill>
                <a:latin typeface="Arial"/>
                <a:ea typeface="DejaVu Sans"/>
              </a:rPr>
              <a:t>lifetime.</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 assume this will be </a:t>
            </a:r>
            <a:r>
              <a:rPr b="0" lang="en-IE" sz="3200" spc="-1" strike="noStrike">
                <a:solidFill>
                  <a:srgbClr val="000000"/>
                </a:solidFill>
                <a:latin typeface="Arial"/>
                <a:ea typeface="DejaVu Sans"/>
              </a:rPr>
              <a:t>working group forming.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685800" y="685440"/>
            <a:ext cx="7761240" cy="1055880"/>
          </a:xfrm>
          <a:prstGeom prst="rect">
            <a:avLst/>
          </a:prstGeom>
          <a:noFill/>
          <a:ln w="0">
            <a:noFill/>
          </a:ln>
        </p:spPr>
        <p:style>
          <a:lnRef idx="0"/>
          <a:fillRef idx="0"/>
          <a:effectRef idx="0"/>
          <a:fontRef idx="minor"/>
        </p:style>
      </p:sp>
      <p:sp>
        <p:nvSpPr>
          <p:cNvPr id="199" name="CustomShape 2"/>
          <p:cNvSpPr/>
          <p:nvPr/>
        </p:nvSpPr>
        <p:spPr>
          <a:xfrm>
            <a:off x="416520" y="799200"/>
            <a:ext cx="8219880" cy="4273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MSR6 – Multicast Source Routing over IPv6</a:t>
            </a:r>
            <a:endParaRPr b="0" lang="en-US" sz="2800" spc="-1" strike="noStrike">
              <a:latin typeface="Arial"/>
            </a:endParaRPr>
          </a:p>
        </p:txBody>
      </p:sp>
      <p:sp>
        <p:nvSpPr>
          <p:cNvPr id="200"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19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MSR6 focuses on source routing multicast based on native IPv6 (IPv6 and IPv6 extension headers), including Best Effort and Traffic Engineering solutions, to decouple multicast forwarding from per-flow state at intermediate nodes.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Scenarios: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1.Large network scale: in large data center deployments, for example, 10k swtiches, 100k links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2.Numerous multicast service: PIM and SR P2MP defined in PIM WG request maintaining per flow status in the intermediate nodes. When the multicast service is numerous, the number of replication status could overload the capability of the intermediate nodes.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3.Functionalities based on IPv6 Extension Header: for example, security is one of the fundamental requirement in SD-WAN network. IPSec Header(ESP &amp; AH) is supposed to be reused for multicast security.</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 BOF</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1"/>
          <p:cNvSpPr/>
          <p:nvPr/>
        </p:nvSpPr>
        <p:spPr>
          <a:xfrm>
            <a:off x="685800" y="685440"/>
            <a:ext cx="7761240" cy="1055880"/>
          </a:xfrm>
          <a:prstGeom prst="rect">
            <a:avLst/>
          </a:prstGeom>
          <a:noFill/>
          <a:ln w="0">
            <a:noFill/>
          </a:ln>
        </p:spPr>
        <p:style>
          <a:lnRef idx="0"/>
          <a:fillRef idx="0"/>
          <a:effectRef idx="0"/>
          <a:fontRef idx="minor"/>
        </p:style>
      </p:sp>
      <p:sp>
        <p:nvSpPr>
          <p:cNvPr id="202" name="CustomShape 2"/>
          <p:cNvSpPr/>
          <p:nvPr/>
        </p:nvSpPr>
        <p:spPr>
          <a:xfrm>
            <a:off x="416520" y="799200"/>
            <a:ext cx="8219880" cy="4273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SAT – Secure Asset Transfer Protocol</a:t>
            </a:r>
            <a:endParaRPr b="0" lang="en-US" sz="2800" spc="-1" strike="noStrike">
              <a:latin typeface="Arial"/>
            </a:endParaRPr>
          </a:p>
        </p:txBody>
      </p:sp>
      <p:sp>
        <p:nvSpPr>
          <p:cNvPr id="203"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62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goal of Secure Asset Transfer (SAT) is to develop a standard protocol which operates between two gateways for the purpose of transferring digital assets between networks or systems. </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Aside from non-repudiation, the goal of the SAT protocol is to ensure that the properties of atomicity, consistency, isolation and durability (ACID) of a transfer of a digital asset are satisfied.</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 BOF</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685800" y="685440"/>
            <a:ext cx="7761240" cy="1055880"/>
          </a:xfrm>
          <a:prstGeom prst="rect">
            <a:avLst/>
          </a:prstGeom>
          <a:noFill/>
          <a:ln w="0">
            <a:noFill/>
          </a:ln>
        </p:spPr>
        <p:style>
          <a:lnRef idx="0"/>
          <a:fillRef idx="0"/>
          <a:effectRef idx="0"/>
          <a:fontRef idx="minor"/>
        </p:style>
      </p:sp>
      <p:sp>
        <p:nvSpPr>
          <p:cNvPr id="205" name="CustomShape 2"/>
          <p:cNvSpPr/>
          <p:nvPr/>
        </p:nvSpPr>
        <p:spPr>
          <a:xfrm>
            <a:off x="416520" y="799200"/>
            <a:ext cx="8219880" cy="4273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TIGRESS – Transfer dIGital cREdentialS Securely</a:t>
            </a:r>
            <a:endParaRPr b="0" lang="en-US" sz="2800" spc="-1" strike="noStrike">
              <a:latin typeface="Arial"/>
            </a:endParaRPr>
          </a:p>
        </p:txBody>
      </p:sp>
      <p:sp>
        <p:nvSpPr>
          <p:cNvPr id="206"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32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Follow-up to the virtual interim SECRET BoF.</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There are many situations in which it is desirable to transfer a copy of a digital credential to another person. For example, a private car owner may want to provide access to their vehicle to a friend or a family member.</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WG charter includes the definition and standardization of a protocol that will facilitate such credential transfers from one person's device to another person's device. Note: neither private keys nor secret symmetric keys present on the sender's device are exchanged during the transfer operation.</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 BOF</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685800" y="685440"/>
            <a:ext cx="7761240" cy="1055880"/>
          </a:xfrm>
          <a:prstGeom prst="rect">
            <a:avLst/>
          </a:prstGeom>
          <a:noFill/>
          <a:ln w="0">
            <a:noFill/>
          </a:ln>
        </p:spPr>
        <p:style>
          <a:lnRef idx="0"/>
          <a:fillRef idx="0"/>
          <a:effectRef idx="0"/>
          <a:fontRef idx="minor"/>
        </p:style>
      </p:sp>
      <p:sp>
        <p:nvSpPr>
          <p:cNvPr id="208" name="CustomShape 2"/>
          <p:cNvSpPr/>
          <p:nvPr/>
        </p:nvSpPr>
        <p:spPr>
          <a:xfrm>
            <a:off x="416520" y="799200"/>
            <a:ext cx="8219880" cy="4273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SNAC – Stub Network Auto Configuration for IPv6</a:t>
            </a:r>
            <a:endParaRPr b="0" lang="en-US" sz="2800" spc="-1" strike="noStrike">
              <a:latin typeface="Arial"/>
            </a:endParaRPr>
          </a:p>
        </p:txBody>
      </p:sp>
      <p:sp>
        <p:nvSpPr>
          <p:cNvPr id="209"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28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 many years the IETF has been working on the problem of constrained nodes and constrained networks. One challenge with constrained networks specifically is that they can't safely be bridged together with media that is less constrained because the constrained network, which typically will have a much lower data rate, will not be able to receive all the traffic that would be forwarded to it from the high-speed infrastructure network. To address this, constrained networks are generally treated as separate links from infrastructure networks.</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motivation for having this BoF is that it's not entirely clear where in the IETF we should do this work; one option would be to form a working group.</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CustomShape 1"/>
          <p:cNvSpPr/>
          <p:nvPr/>
        </p:nvSpPr>
        <p:spPr>
          <a:xfrm>
            <a:off x="685800" y="685440"/>
            <a:ext cx="7761240" cy="1055880"/>
          </a:xfrm>
          <a:prstGeom prst="rect">
            <a:avLst/>
          </a:prstGeom>
          <a:noFill/>
          <a:ln w="0">
            <a:noFill/>
          </a:ln>
        </p:spPr>
        <p:style>
          <a:lnRef idx="0"/>
          <a:fillRef idx="0"/>
          <a:effectRef idx="0"/>
          <a:fontRef idx="minor"/>
        </p:style>
      </p:sp>
      <p:sp>
        <p:nvSpPr>
          <p:cNvPr id="211" name="CustomShape 2"/>
          <p:cNvSpPr/>
          <p:nvPr/>
        </p:nvSpPr>
        <p:spPr>
          <a:xfrm>
            <a:off x="416520" y="799200"/>
            <a:ext cx="8219880" cy="4273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2800" spc="-1" strike="noStrike">
                <a:solidFill>
                  <a:srgbClr val="000000"/>
                </a:solidFill>
                <a:latin typeface="Arial"/>
                <a:ea typeface="DejaVu Sans"/>
              </a:rPr>
              <a:t>JWP – JSON Web Proofs</a:t>
            </a:r>
            <a:endParaRPr b="0" lang="en-US" sz="2800" spc="-1" strike="noStrike">
              <a:latin typeface="Arial"/>
            </a:endParaRPr>
          </a:p>
        </p:txBody>
      </p:sp>
      <p:sp>
        <p:nvSpPr>
          <p:cNvPr id="212" name="CustomShape 3"/>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fontScale="21000"/>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JOSE RFCs and JWT, have been widely adopted for identity use cases, including for the widely-deployed OpenID Connect protocol and STIR.</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This BoF proposes to re-form the JSON Object Signing and Encryption (JOSE) working group. The reconstituted JOSE working group will build on what came before but also rectify some shortcomings. Specifically, it will develop a set of companion specifications to the existing JOSE specs that are designed to support the privacy-enhancing primitives of selective disclosure and unlinkability. These specifications will utilize defined cryptographic schemes, standardizing their use in a JSON-based serializable container format; creation or standardization of new cryptographic algorithms would not be in scope. Parallel CBOR-based representations may also be developed.</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WG Forming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29360" cy="387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50" name="CustomShape 2"/>
          <p:cNvSpPr/>
          <p:nvPr/>
        </p:nvSpPr>
        <p:spPr>
          <a:xfrm>
            <a:off x="34920" y="1413000"/>
            <a:ext cx="9134280" cy="4867200"/>
          </a:xfrm>
          <a:prstGeom prst="rect">
            <a:avLst/>
          </a:prstGeom>
          <a:noFill/>
          <a:ln w="0">
            <a:noFill/>
          </a:ln>
        </p:spPr>
        <p:style>
          <a:lnRef idx="0"/>
          <a:fillRef idx="0"/>
          <a:effectRef idx="0"/>
          <a:fontRef idx="minor"/>
        </p:style>
        <p:txBody>
          <a:bodyPr lIns="90000" rIns="90000" tIns="45000" bIns="45000">
            <a:noAutofit/>
          </a:bodyPr>
          <a:p>
            <a:pPr lvl="1" marL="432000" indent="-21240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240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240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2680" cy="819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152" name="CustomShape 2"/>
          <p:cNvSpPr/>
          <p:nvPr/>
        </p:nvSpPr>
        <p:spPr>
          <a:xfrm>
            <a:off x="0" y="1557360"/>
            <a:ext cx="8982000" cy="3375000"/>
          </a:xfrm>
          <a:prstGeom prst="rect">
            <a:avLst/>
          </a:prstGeom>
          <a:noFill/>
          <a:ln w="0">
            <a:noFill/>
          </a:ln>
        </p:spPr>
        <p:style>
          <a:lnRef idx="0"/>
          <a:fillRef idx="0"/>
          <a:effectRef idx="0"/>
          <a:fontRef idx="minor"/>
        </p:style>
        <p:txBody>
          <a:bodyPr lIns="90000" rIns="90000" tIns="45000" bIns="45000">
            <a:noAutofit/>
          </a:bodyPr>
          <a:p>
            <a:pPr lvl="1" marL="432000" indent="-21240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240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240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240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154" name="CustomShape 2"/>
          <p:cNvSpPr/>
          <p:nvPr/>
        </p:nvSpPr>
        <p:spPr>
          <a:xfrm>
            <a:off x="609480" y="1773360"/>
            <a:ext cx="7754760" cy="4457520"/>
          </a:xfrm>
          <a:prstGeom prst="rect">
            <a:avLst/>
          </a:prstGeom>
          <a:noFill/>
          <a:ln w="0">
            <a:noFill/>
          </a:ln>
        </p:spPr>
        <p:style>
          <a:lnRef idx="0"/>
          <a:fillRef idx="0"/>
          <a:effectRef idx="0"/>
          <a:fontRef idx="minor"/>
        </p:style>
        <p:txBody>
          <a:bodyPr lIns="90000" rIns="90000" tIns="45000" bIns="45000">
            <a:noAutofit/>
          </a:bodyPr>
          <a:p>
            <a:pPr marL="216000" indent="-21240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24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24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240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240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24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24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24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240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240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156" name="CustomShape 2"/>
          <p:cNvSpPr/>
          <p:nvPr/>
        </p:nvSpPr>
        <p:spPr>
          <a:xfrm>
            <a:off x="609480" y="1773360"/>
            <a:ext cx="7754760" cy="4457520"/>
          </a:xfrm>
          <a:prstGeom prst="rect">
            <a:avLst/>
          </a:prstGeom>
          <a:noFill/>
          <a:ln w="0">
            <a:noFill/>
          </a:ln>
        </p:spPr>
        <p:style>
          <a:lnRef idx="0"/>
          <a:fillRef idx="0"/>
          <a:effectRef idx="0"/>
          <a:fontRef idx="minor"/>
        </p:style>
        <p:txBody>
          <a:bodyPr lIns="90000" rIns="90000" tIns="45000" bIns="45000">
            <a:noAutofit/>
          </a:bodyPr>
          <a:p>
            <a:pPr marL="216000" indent="-21240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240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240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240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u="sng">
                <a:solidFill>
                  <a:srgbClr val="0000ff"/>
                </a:solidFill>
                <a:uFillTx/>
                <a:latin typeface="Calibri"/>
                <a:ea typeface="Calibri"/>
                <a:hlinkClick r:id="rId2"/>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224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158" name="CustomShape 2"/>
          <p:cNvSpPr/>
          <p:nvPr/>
        </p:nvSpPr>
        <p:spPr>
          <a:xfrm>
            <a:off x="609480" y="1773360"/>
            <a:ext cx="7754760" cy="4457520"/>
          </a:xfrm>
          <a:prstGeom prst="rect">
            <a:avLst/>
          </a:prstGeom>
          <a:noFill/>
          <a:ln w="0">
            <a:noFill/>
          </a:ln>
        </p:spPr>
        <p:style>
          <a:lnRef idx="0"/>
          <a:fillRef idx="0"/>
          <a:effectRef idx="0"/>
          <a:fontRef idx="minor"/>
        </p:style>
        <p:txBody>
          <a:bodyPr lIns="90000" rIns="90000" tIns="45000" bIns="45000">
            <a:noAutofit/>
          </a:bodyPr>
          <a:p>
            <a:pPr marL="216000" indent="-21240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24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24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24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24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24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240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0" name="CustomShape 2"/>
          <p:cNvSpPr/>
          <p:nvPr/>
        </p:nvSpPr>
        <p:spPr>
          <a:xfrm>
            <a:off x="609480" y="1773360"/>
            <a:ext cx="7754760" cy="4457520"/>
          </a:xfrm>
          <a:prstGeom prst="rect">
            <a:avLst/>
          </a:prstGeom>
          <a:noFill/>
          <a:ln w="0">
            <a:noFill/>
          </a:ln>
        </p:spPr>
        <p:style>
          <a:lnRef idx="0"/>
          <a:fillRef idx="0"/>
          <a:effectRef idx="0"/>
          <a:fontRef idx="minor"/>
        </p:style>
        <p:txBody>
          <a:bodyPr lIns="90000" rIns="90000" tIns="45000" bIns="45000">
            <a:noAutofit/>
          </a:bodyPr>
          <a:p>
            <a:pPr marL="216000" indent="-21240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24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24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24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77080" cy="1133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2" name="CustomShape 2"/>
          <p:cNvSpPr/>
          <p:nvPr/>
        </p:nvSpPr>
        <p:spPr>
          <a:xfrm>
            <a:off x="335880" y="1828800"/>
            <a:ext cx="8712000" cy="4457520"/>
          </a:xfrm>
          <a:prstGeom prst="rect">
            <a:avLst/>
          </a:prstGeom>
          <a:noFill/>
          <a:ln w="0">
            <a:noFill/>
          </a:ln>
        </p:spPr>
        <p:style>
          <a:lnRef idx="0"/>
          <a:fillRef idx="0"/>
          <a:effectRef idx="0"/>
          <a:fontRef idx="minor"/>
        </p:style>
        <p:txBody>
          <a:bodyPr lIns="90000" rIns="90000" tIns="45000" bIns="45000">
            <a:noAutofit/>
          </a:bodyPr>
          <a:p>
            <a:pPr marL="216000" indent="-2124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240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US" sz="1200" spc="-1" strike="noStrike">
              <a:latin typeface="Arial"/>
            </a:endParaRPr>
          </a:p>
          <a:p>
            <a:pPr marL="216000" indent="-2124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24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US" sz="1200" spc="-1" strike="noStrike">
              <a:latin typeface="Arial"/>
            </a:endParaRPr>
          </a:p>
          <a:p>
            <a:pPr marL="216000" indent="-2124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24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4"/>
              </a:rPr>
              <a:t>http://standards.ieee.org/faqs/copyrights.html/</a:t>
            </a:r>
            <a:endParaRPr b="0" lang="en-US" sz="1200" spc="-1" strike="noStrike">
              <a:latin typeface="Arial"/>
            </a:endParaRPr>
          </a:p>
          <a:p>
            <a:pPr marL="216000" indent="-2124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24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US" sz="1200" spc="-1" strike="noStrike">
              <a:latin typeface="Arial"/>
            </a:endParaRPr>
          </a:p>
          <a:p>
            <a:pPr marL="216000" indent="-2124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24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6"/>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2622</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2022-07-10T22:48:06Z</dcterms:modified>
  <cp:revision>115</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