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1"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5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4"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0"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1"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6"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5"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0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1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2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2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2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2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2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2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2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9240" cy="200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802-15-22-0365-03</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5480" cy="29196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5480" cy="29196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8B37A972-F20A-45B1-8561-5A8B67459332}"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5480" cy="29196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1040" cy="200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9240" cy="200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802-15-22-0365-03</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5480" cy="29196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5480" cy="29196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05B86D07-839E-4114-9C3A-DBA918DD95C4}"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5480" cy="29196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1040" cy="200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a:t>
            </a:r>
            <a:r>
              <a:rPr b="0" lang="en-US" sz="4400" spc="-1" strike="noStrike">
                <a:latin typeface="Arial"/>
              </a:rPr>
              <a:t>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9240" cy="200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802-15-22-0365-03</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5480" cy="29196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5480" cy="29196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7C0E1802-B9CC-4136-9E5E-9094B601F022}"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5480" cy="29196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1040" cy="200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a:t>
            </a:r>
            <a:r>
              <a:rPr b="0" lang="en-US" sz="4400" spc="-1" strike="noStrike">
                <a:latin typeface="Arial"/>
              </a:rPr>
              <a:t>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1040" cy="201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802-15-22-0365-03</a:t>
            </a:r>
            <a:endParaRPr b="0" lang="en-US"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7280" cy="29376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7280" cy="29376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0713D79D-6E80-4960-936B-C67132BD4118}"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144" name="CustomShape 7"/>
          <p:cNvSpPr/>
          <p:nvPr/>
        </p:nvSpPr>
        <p:spPr>
          <a:xfrm>
            <a:off x="7040160" y="6490080"/>
            <a:ext cx="1727280" cy="29376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145" name="CustomShape 8"/>
          <p:cNvSpPr/>
          <p:nvPr/>
        </p:nvSpPr>
        <p:spPr>
          <a:xfrm>
            <a:off x="685800" y="365760"/>
            <a:ext cx="2562840" cy="201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146"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47"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3095640" y="396000"/>
            <a:ext cx="5349240" cy="200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802-15-22-0365-03</a:t>
            </a:r>
            <a:endParaRPr b="0" lang="en-US" sz="1400" spc="-1" strike="noStrike">
              <a:latin typeface="Arial"/>
            </a:endParaRPr>
          </a:p>
        </p:txBody>
      </p:sp>
      <p:sp>
        <p:nvSpPr>
          <p:cNvPr id="1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6" name="CustomShape 3"/>
          <p:cNvSpPr/>
          <p:nvPr/>
        </p:nvSpPr>
        <p:spPr>
          <a:xfrm>
            <a:off x="685800" y="6475320"/>
            <a:ext cx="1725480" cy="29196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1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8"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89" name="CustomShape 6"/>
          <p:cNvSpPr/>
          <p:nvPr/>
        </p:nvSpPr>
        <p:spPr>
          <a:xfrm>
            <a:off x="3749040" y="6475320"/>
            <a:ext cx="1725480" cy="29196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A93E9C86-095C-4940-988F-3CBCE3AE427E}"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190" name="CustomShape 7"/>
          <p:cNvSpPr/>
          <p:nvPr/>
        </p:nvSpPr>
        <p:spPr>
          <a:xfrm>
            <a:off x="7040160" y="6490080"/>
            <a:ext cx="1725480" cy="29196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191" name="CustomShape 8"/>
          <p:cNvSpPr/>
          <p:nvPr/>
        </p:nvSpPr>
        <p:spPr>
          <a:xfrm>
            <a:off x="685800" y="365760"/>
            <a:ext cx="2561040" cy="200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192"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93"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609480"/>
            <a:ext cx="8978400" cy="461304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TG4 2020 Cor1 Closing Report for  July Meeting</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Date Submitted: 10th of July, 2022</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TG4 2020 Cor 1 Closing for July Meeting</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TG4 2020 Cor 1 meeting for July Meeting.</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CustomShape 1"/>
          <p:cNvSpPr/>
          <p:nvPr/>
        </p:nvSpPr>
        <p:spPr>
          <a:xfrm>
            <a:off x="457200" y="582120"/>
            <a:ext cx="82206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RevCom Submission</a:t>
            </a:r>
            <a:endParaRPr b="0" lang="en-US" sz="4400" spc="-1" strike="noStrike">
              <a:latin typeface="Arial"/>
            </a:endParaRPr>
          </a:p>
        </p:txBody>
      </p:sp>
      <p:sp>
        <p:nvSpPr>
          <p:cNvPr id="253" name="CustomShape 2"/>
          <p:cNvSpPr/>
          <p:nvPr/>
        </p:nvSpPr>
        <p:spPr>
          <a:xfrm>
            <a:off x="457200" y="1604520"/>
            <a:ext cx="8220600" cy="3968640"/>
          </a:xfrm>
          <a:prstGeom prst="rect">
            <a:avLst/>
          </a:prstGeom>
          <a:noFill/>
          <a:ln w="0">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Move that TG4 2020 Cor 1 formally requests that 802.15 WG requests unconditional approval from the EC to submit P802.15.4-2020-Cor1-D06 to RevCom </a:t>
            </a:r>
            <a:endParaRPr b="0" lang="en-US"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Phil Beecher</a:t>
            </a:r>
            <a:endParaRPr b="0" lang="en-US"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Ben Rofle</a:t>
            </a:r>
            <a:endParaRPr b="0" lang="en-US"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421200" y="606960"/>
            <a:ext cx="8220600" cy="13399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Unconditional RevCom submission</a:t>
            </a:r>
            <a:endParaRPr b="0" lang="en-US" sz="4400" spc="-1" strike="noStrike">
              <a:latin typeface="Arial"/>
            </a:endParaRPr>
          </a:p>
        </p:txBody>
      </p:sp>
      <p:sp>
        <p:nvSpPr>
          <p:cNvPr id="255" name="CustomShape 2"/>
          <p:cNvSpPr/>
          <p:nvPr/>
        </p:nvSpPr>
        <p:spPr>
          <a:xfrm>
            <a:off x="457200" y="2072520"/>
            <a:ext cx="8220600" cy="3968640"/>
          </a:xfrm>
          <a:prstGeom prst="rect">
            <a:avLst/>
          </a:prstGeom>
          <a:noFill/>
          <a:ln w="0">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Motion: that 802.15 WG requests unconditional approval from the EC to submit  P802.15.4-2020-Cor1-D06 to RevCom.</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685800" y="685440"/>
            <a:ext cx="7759080" cy="1053720"/>
          </a:xfrm>
          <a:prstGeom prst="rect">
            <a:avLst/>
          </a:prstGeom>
          <a:noFill/>
          <a:ln w="0">
            <a:noFill/>
          </a:ln>
        </p:spPr>
        <p:style>
          <a:lnRef idx="0"/>
          <a:fillRef idx="0"/>
          <a:effectRef idx="0"/>
          <a:fontRef idx="minor"/>
        </p:style>
      </p:sp>
      <p:sp>
        <p:nvSpPr>
          <p:cNvPr id="257" name="CustomShape 2"/>
          <p:cNvSpPr/>
          <p:nvPr/>
        </p:nvSpPr>
        <p:spPr>
          <a:xfrm>
            <a:off x="438120" y="602280"/>
            <a:ext cx="82177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en-US" sz="4400" spc="-1" strike="noStrike">
              <a:latin typeface="Arial"/>
            </a:endParaRPr>
          </a:p>
        </p:txBody>
      </p:sp>
      <p:sp>
        <p:nvSpPr>
          <p:cNvPr id="258" name="CustomShape 3"/>
          <p:cNvSpPr/>
          <p:nvPr/>
        </p:nvSpPr>
        <p:spPr>
          <a:xfrm>
            <a:off x="457200" y="1604520"/>
            <a:ext cx="8217720" cy="3965760"/>
          </a:xfrm>
          <a:prstGeom prst="rect">
            <a:avLst/>
          </a:prstGeom>
          <a:noFill/>
          <a:ln w="0">
            <a:noFill/>
          </a:ln>
        </p:spPr>
        <p:style>
          <a:lnRef idx="0"/>
          <a:fillRef idx="0"/>
          <a:effectRef idx="0"/>
          <a:fontRef idx="minor"/>
        </p:style>
        <p:txBody>
          <a:bodyPr lIns="0" rIns="0" tIns="0" bIns="0">
            <a:normAutofit/>
          </a:bodyPr>
          <a:p>
            <a:pPr marL="216000" indent="-2102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None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CustomShape 1"/>
          <p:cNvSpPr/>
          <p:nvPr/>
        </p:nvSpPr>
        <p:spPr>
          <a:xfrm>
            <a:off x="685800" y="685440"/>
            <a:ext cx="7759080" cy="1053720"/>
          </a:xfrm>
          <a:prstGeom prst="rect">
            <a:avLst/>
          </a:prstGeom>
          <a:noFill/>
          <a:ln w="0">
            <a:noFill/>
          </a:ln>
        </p:spPr>
        <p:style>
          <a:lnRef idx="0"/>
          <a:fillRef idx="0"/>
          <a:effectRef idx="0"/>
          <a:fontRef idx="minor"/>
        </p:style>
      </p:sp>
      <p:sp>
        <p:nvSpPr>
          <p:cNvPr id="260" name="CustomShape 2"/>
          <p:cNvSpPr/>
          <p:nvPr/>
        </p:nvSpPr>
        <p:spPr>
          <a:xfrm>
            <a:off x="438120" y="602280"/>
            <a:ext cx="82177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CRG Conference Call</a:t>
            </a:r>
            <a:endParaRPr b="0" lang="en-US" sz="4400" spc="-1" strike="noStrike">
              <a:latin typeface="Arial"/>
            </a:endParaRPr>
          </a:p>
        </p:txBody>
      </p:sp>
      <p:graphicFrame>
        <p:nvGraphicFramePr>
          <p:cNvPr id="261" name="Table 3"/>
          <p:cNvGraphicFramePr/>
          <p:nvPr/>
        </p:nvGraphicFramePr>
        <p:xfrm>
          <a:off x="518760" y="1780920"/>
          <a:ext cx="8002080" cy="2098080"/>
        </p:xfrm>
        <a:graphic>
          <a:graphicData uri="http://schemas.openxmlformats.org/drawingml/2006/table">
            <a:tbl>
              <a:tblPr/>
              <a:tblGrid>
                <a:gridCol w="2268360"/>
                <a:gridCol w="3412800"/>
                <a:gridCol w="1055160"/>
                <a:gridCol w="1266120"/>
              </a:tblGrid>
              <a:tr h="322560">
                <a:tc>
                  <a:txBody>
                    <a:bodyPr lIns="90000" rIns="90000">
                      <a:noAutofit/>
                    </a:bodyPr>
                    <a:p>
                      <a:pPr>
                        <a:lnSpc>
                          <a:spcPct val="100000"/>
                        </a:lnSpc>
                      </a:pPr>
                      <a:r>
                        <a:rPr b="0" lang="fi-FI" sz="1300" spc="-1" strike="noStrike">
                          <a:latin typeface="Arial"/>
                        </a:rPr>
                        <a:t>Location</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Local Time</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Time Zone</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UTC Offset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87800">
                <a:tc>
                  <a:txBody>
                    <a:bodyPr lIns="90000" rIns="90000">
                      <a:noAutofit/>
                    </a:bodyPr>
                    <a:p>
                      <a:pPr>
                        <a:lnSpc>
                          <a:spcPct val="100000"/>
                        </a:lnSpc>
                      </a:pPr>
                      <a:r>
                        <a:rPr b="0" lang="fi-FI" sz="1300" spc="-1" strike="noStrike">
                          <a:latin typeface="Arial"/>
                        </a:rPr>
                        <a:t>Los Angeles (USA - California)</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Wednesday, 27 July, 2022, 15:00:00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PDT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UTC-7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Helsinki (Finland)</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Thursday, 28 July 2022, 01:00:00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EEST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UTC+3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2560">
                <a:tc>
                  <a:txBody>
                    <a:bodyPr lIns="90000" rIns="90000">
                      <a:noAutofit/>
                    </a:bodyPr>
                    <a:p>
                      <a:pPr>
                        <a:lnSpc>
                          <a:spcPct val="100000"/>
                        </a:lnSpc>
                      </a:pPr>
                      <a:r>
                        <a:rPr b="0" lang="fi-FI" sz="1300" spc="-1" strike="noStrike">
                          <a:latin typeface="Arial"/>
                        </a:rPr>
                        <a:t>Tokyo (Japan)</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Noto Sans CJK SC"/>
                        </a:rPr>
                        <a:t>Thursday, 28 July 2022, 07:00:00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JST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UTC+9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New York (USA – New York)</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Wednesday, 27 July 2022, 18:00:00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EDT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UTC-4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0400">
                <a:tc>
                  <a:txBody>
                    <a:bodyPr lIns="90000" rIns="90000">
                      <a:noAutofit/>
                    </a:bodyPr>
                    <a:p>
                      <a:pPr>
                        <a:lnSpc>
                          <a:spcPct val="100000"/>
                        </a:lnSpc>
                      </a:pPr>
                      <a:r>
                        <a:rPr b="0" lang="fi-FI" sz="1300" spc="-1" strike="noStrike">
                          <a:latin typeface="Arial"/>
                        </a:rPr>
                        <a:t>UTC (GMT)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Microsoft YaHei"/>
                        </a:rPr>
                        <a:t>Wednesday, 27 July 2022, 22:00:00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62" name="CustomShape 4"/>
          <p:cNvSpPr/>
          <p:nvPr/>
        </p:nvSpPr>
        <p:spPr>
          <a:xfrm>
            <a:off x="417960" y="4140000"/>
            <a:ext cx="8217720" cy="1271160"/>
          </a:xfrm>
          <a:prstGeom prst="rect">
            <a:avLst/>
          </a:prstGeom>
          <a:noFill/>
          <a:ln w="0">
            <a:noFill/>
          </a:ln>
        </p:spPr>
        <p:style>
          <a:lnRef idx="0"/>
          <a:fillRef idx="0"/>
          <a:effectRef idx="0"/>
          <a:fontRef idx="minor"/>
        </p:style>
        <p:txBody>
          <a:bodyPr lIns="0" rIns="0" tIns="0" bIns="0">
            <a:normAutofit fontScale="49000"/>
          </a:bodyPr>
          <a:p>
            <a:pPr>
              <a:lnSpc>
                <a:spcPct val="100000"/>
              </a:lnSpc>
              <a:spcBef>
                <a:spcPts val="1417"/>
              </a:spcBef>
            </a:pPr>
            <a:r>
              <a:rPr b="0" lang="fi-FI" sz="3200" spc="-1" strike="noStrike">
                <a:solidFill>
                  <a:srgbClr val="000000"/>
                </a:solidFill>
                <a:latin typeface="Arial"/>
                <a:ea typeface="DejaVu Sans"/>
              </a:rPr>
              <a:t>Continuing our weekly meetings, and these weekly meetings will go on unless canceled.</a:t>
            </a:r>
            <a:endParaRPr b="0" lang="en-US" sz="3200" spc="-1" strike="noStrike">
              <a:latin typeface="Arial"/>
            </a:endParaRPr>
          </a:p>
          <a:p>
            <a:pPr>
              <a:lnSpc>
                <a:spcPct val="100000"/>
              </a:lnSpc>
              <a:spcBef>
                <a:spcPts val="1417"/>
              </a:spcBef>
            </a:pPr>
            <a:r>
              <a:rPr b="0" lang="fi-FI" sz="3200" spc="-1" strike="noStrike">
                <a:solidFill>
                  <a:srgbClr val="000000"/>
                </a:solidFill>
                <a:latin typeface="Arial"/>
                <a:ea typeface="DejaVu Sans"/>
              </a:rPr>
              <a:t>This is just in case something unexpectedly happens, i.e., most likely all are cancelled.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CustomShape 1"/>
          <p:cNvSpPr/>
          <p:nvPr/>
        </p:nvSpPr>
        <p:spPr>
          <a:xfrm>
            <a:off x="685800" y="685440"/>
            <a:ext cx="7759080" cy="1053720"/>
          </a:xfrm>
          <a:prstGeom prst="rect">
            <a:avLst/>
          </a:prstGeom>
          <a:noFill/>
          <a:ln w="0">
            <a:noFill/>
          </a:ln>
        </p:spPr>
        <p:style>
          <a:lnRef idx="0"/>
          <a:fillRef idx="0"/>
          <a:effectRef idx="0"/>
          <a:fontRef idx="minor"/>
        </p:style>
      </p:sp>
      <p:sp>
        <p:nvSpPr>
          <p:cNvPr id="264" name="CustomShape 2"/>
          <p:cNvSpPr/>
          <p:nvPr/>
        </p:nvSpPr>
        <p:spPr>
          <a:xfrm>
            <a:off x="438120" y="602280"/>
            <a:ext cx="82177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Timeline</a:t>
            </a:r>
            <a:endParaRPr b="0" lang="en-US" sz="4400" spc="-1" strike="noStrike">
              <a:latin typeface="Arial"/>
            </a:endParaRPr>
          </a:p>
        </p:txBody>
      </p:sp>
      <p:sp>
        <p:nvSpPr>
          <p:cNvPr id="265" name="CustomShape 3"/>
          <p:cNvSpPr/>
          <p:nvPr/>
        </p:nvSpPr>
        <p:spPr>
          <a:xfrm>
            <a:off x="457200" y="1604520"/>
            <a:ext cx="8217720" cy="3965760"/>
          </a:xfrm>
          <a:prstGeom prst="rect">
            <a:avLst/>
          </a:prstGeom>
          <a:noFill/>
          <a:ln w="0">
            <a:noFill/>
          </a:ln>
        </p:spPr>
        <p:style>
          <a:lnRef idx="0"/>
          <a:fillRef idx="0"/>
          <a:effectRef idx="0"/>
          <a:fontRef idx="minor"/>
        </p:style>
      </p:sp>
      <p:graphicFrame>
        <p:nvGraphicFramePr>
          <p:cNvPr id="266" name="Table 4"/>
          <p:cNvGraphicFramePr/>
          <p:nvPr/>
        </p:nvGraphicFramePr>
        <p:xfrm>
          <a:off x="879120" y="1440000"/>
          <a:ext cx="7616520" cy="4860360"/>
        </p:xfrm>
        <a:graphic>
          <a:graphicData uri="http://schemas.openxmlformats.org/drawingml/2006/table">
            <a:tbl>
              <a:tblPr/>
              <a:tblGrid>
                <a:gridCol w="5550120"/>
                <a:gridCol w="2066760"/>
              </a:tblGrid>
              <a:tr h="348120">
                <a:tc>
                  <a:txBody>
                    <a:bodyPr lIns="90000" rIns="90000">
                      <a:noAutofit/>
                    </a:bodyPr>
                    <a:p>
                      <a:pPr>
                        <a:lnSpc>
                          <a:spcPct val="100000"/>
                        </a:lnSpc>
                      </a:pPr>
                      <a:r>
                        <a:rPr b="0" lang="fi-FI" sz="1600" spc="-1" strike="noStrike">
                          <a:latin typeface="Arial"/>
                        </a:rPr>
                        <a:t>TG formation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600" spc="-1" strike="noStrike">
                          <a:latin typeface="Arial"/>
                        </a:rPr>
                        <a:t>Sep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8120">
                <a:tc>
                  <a:txBody>
                    <a:bodyPr lIns="90000" rIns="90000">
                      <a:noAutofit/>
                    </a:bodyPr>
                    <a:p>
                      <a:pPr>
                        <a:lnSpc>
                          <a:spcPct val="100000"/>
                        </a:lnSpc>
                      </a:pPr>
                      <a:r>
                        <a:rPr b="0" lang="fi-FI" sz="1600" spc="-1" strike="noStrike">
                          <a:latin typeface="Arial"/>
                        </a:rPr>
                        <a:t>Call for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Oct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Presentation of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Hear additional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Jan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Consolidate proposals and develop draft</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Mar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Update PAR and hear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Resolve PAR comments and draft review</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July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Review draft and initiate LB</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LB comment resolution and start recirculation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Additional LB recirculation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Dec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Start Standard Association ballot</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Apr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SA ballot comment resolution and 2 recirculations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EC Approval</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35160">
                <a:tc>
                  <a:txBody>
                    <a:bodyPr lIns="90000" rIns="90000">
                      <a:noAutofit/>
                    </a:bodyPr>
                    <a:p>
                      <a:pPr>
                        <a:lnSpc>
                          <a:spcPct val="100000"/>
                        </a:lnSpc>
                      </a:pPr>
                      <a:r>
                        <a:rPr b="0" lang="fi-FI" sz="1600" spc="-1" strike="noStrike">
                          <a:latin typeface="Arial"/>
                        </a:rPr>
                        <a:t>RevCom submission (August 11th is the submission date)</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457200" y="273600"/>
            <a:ext cx="8218440" cy="1134000"/>
          </a:xfrm>
          <a:prstGeom prst="rect">
            <a:avLst/>
          </a:prstGeom>
          <a:noFill/>
          <a:ln w="0">
            <a:noFill/>
          </a:ln>
        </p:spPr>
        <p:style>
          <a:lnRef idx="0"/>
          <a:fillRef idx="0"/>
          <a:effectRef idx="0"/>
          <a:fontRef idx="minor"/>
        </p:style>
      </p:sp>
      <p:sp>
        <p:nvSpPr>
          <p:cNvPr id="232" name="CustomShape 2"/>
          <p:cNvSpPr/>
          <p:nvPr/>
        </p:nvSpPr>
        <p:spPr>
          <a:xfrm>
            <a:off x="457200" y="2617560"/>
            <a:ext cx="8218440" cy="194904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TG4 2020 Cor1</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July 10, 2022</a:t>
            </a: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1"/>
          <p:cNvSpPr/>
          <p:nvPr/>
        </p:nvSpPr>
        <p:spPr>
          <a:xfrm>
            <a:off x="685800" y="685440"/>
            <a:ext cx="7759080" cy="1053720"/>
          </a:xfrm>
          <a:prstGeom prst="rect">
            <a:avLst/>
          </a:prstGeom>
          <a:noFill/>
          <a:ln w="0">
            <a:noFill/>
          </a:ln>
        </p:spPr>
        <p:style>
          <a:lnRef idx="0"/>
          <a:fillRef idx="0"/>
          <a:effectRef idx="0"/>
          <a:fontRef idx="minor"/>
        </p:style>
      </p:sp>
      <p:sp>
        <p:nvSpPr>
          <p:cNvPr id="234" name="CustomShape 2"/>
          <p:cNvSpPr/>
          <p:nvPr/>
        </p:nvSpPr>
        <p:spPr>
          <a:xfrm>
            <a:off x="438120" y="602280"/>
            <a:ext cx="82177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802.15.4 2020 Cor1 Scope</a:t>
            </a:r>
            <a:endParaRPr b="0" lang="en-US" sz="4400" spc="-1" strike="noStrike">
              <a:latin typeface="Arial"/>
            </a:endParaRPr>
          </a:p>
        </p:txBody>
      </p:sp>
      <p:sp>
        <p:nvSpPr>
          <p:cNvPr id="235" name="CustomShape 3"/>
          <p:cNvSpPr/>
          <p:nvPr/>
        </p:nvSpPr>
        <p:spPr>
          <a:xfrm>
            <a:off x="457200" y="1604520"/>
            <a:ext cx="8217720" cy="3965760"/>
          </a:xfrm>
          <a:prstGeom prst="rect">
            <a:avLst/>
          </a:prstGeom>
          <a:noFill/>
          <a:ln w="0">
            <a:noFill/>
          </a:ln>
        </p:spPr>
        <p:style>
          <a:lnRef idx="0"/>
          <a:fillRef idx="0"/>
          <a:effectRef idx="0"/>
          <a:fontRef idx="minor"/>
        </p:style>
        <p:txBody>
          <a:bodyPr lIns="0" rIns="0" tIns="0" bIns="0">
            <a:normAutofit/>
          </a:bodyPr>
          <a:p>
            <a:pPr marL="432000" indent="-315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Project:</a:t>
            </a:r>
            <a:endParaRPr b="0" lang="en-US" sz="3200" spc="-1" strike="noStrike">
              <a:latin typeface="Arial"/>
            </a:endParaRPr>
          </a:p>
          <a:p>
            <a:pPr lvl="2" marL="648000" indent="-2131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corrigendum addresses significant errors found in IEEE Std 802.15.4-2020 and its amendments.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685800" y="685440"/>
            <a:ext cx="7759080" cy="1053720"/>
          </a:xfrm>
          <a:prstGeom prst="rect">
            <a:avLst/>
          </a:prstGeom>
          <a:noFill/>
          <a:ln w="0">
            <a:noFill/>
          </a:ln>
        </p:spPr>
        <p:style>
          <a:lnRef idx="0"/>
          <a:fillRef idx="0"/>
          <a:effectRef idx="0"/>
          <a:fontRef idx="minor"/>
        </p:style>
      </p:sp>
      <p:sp>
        <p:nvSpPr>
          <p:cNvPr id="237" name="CustomShape 2"/>
          <p:cNvSpPr/>
          <p:nvPr/>
        </p:nvSpPr>
        <p:spPr>
          <a:xfrm>
            <a:off x="438120" y="602280"/>
            <a:ext cx="82177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en-US" sz="4400" spc="-1" strike="noStrike">
              <a:latin typeface="Arial"/>
            </a:endParaRPr>
          </a:p>
        </p:txBody>
      </p:sp>
      <p:sp>
        <p:nvSpPr>
          <p:cNvPr id="238" name="CustomShape 3"/>
          <p:cNvSpPr/>
          <p:nvPr/>
        </p:nvSpPr>
        <p:spPr>
          <a:xfrm>
            <a:off x="457200" y="1604520"/>
            <a:ext cx="8217720" cy="3965760"/>
          </a:xfrm>
          <a:prstGeom prst="rect">
            <a:avLst/>
          </a:prstGeom>
          <a:noFill/>
          <a:ln w="0">
            <a:noFill/>
          </a:ln>
        </p:spPr>
        <p:style>
          <a:lnRef idx="0"/>
          <a:fillRef idx="0"/>
          <a:effectRef idx="0"/>
          <a:fontRef idx="minor"/>
        </p:style>
        <p:txBody>
          <a:bodyPr lIns="0" rIns="0" tIns="0" bIns="0">
            <a:normAutofit/>
          </a:bodyPr>
          <a:p>
            <a:pPr marL="432000" indent="-315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Approved agenda, and minutes. </a:t>
            </a: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a CRG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457200" y="273600"/>
            <a:ext cx="8224200" cy="1139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Initial SA ballot results</a:t>
            </a:r>
            <a:endParaRPr b="0" lang="en-US" sz="4400" spc="-1" strike="noStrike">
              <a:latin typeface="Arial"/>
            </a:endParaRPr>
          </a:p>
        </p:txBody>
      </p:sp>
      <p:sp>
        <p:nvSpPr>
          <p:cNvPr id="240" name="CustomShape 2"/>
          <p:cNvSpPr/>
          <p:nvPr/>
        </p:nvSpPr>
        <p:spPr>
          <a:xfrm>
            <a:off x="457200" y="1604520"/>
            <a:ext cx="8224200" cy="2170440"/>
          </a:xfrm>
          <a:prstGeom prst="rect">
            <a:avLst/>
          </a:prstGeom>
          <a:noFill/>
          <a:ln w="0">
            <a:noFill/>
          </a:ln>
        </p:spPr>
        <p:style>
          <a:lnRef idx="0"/>
          <a:fillRef idx="0"/>
          <a:effectRef idx="0"/>
          <a:fontRef idx="minor"/>
        </p:style>
        <p:txBody>
          <a:bodyPr lIns="0" rIns="0" tIns="0" bIns="0">
            <a:normAutofit/>
          </a:bodyPr>
          <a:p>
            <a:pPr marL="432000" indent="-32112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12th of April, 2022</a:t>
            </a:r>
            <a:endParaRPr b="0" lang="en-US" sz="2800" spc="-1" strike="noStrike">
              <a:latin typeface="Arial"/>
            </a:endParaRPr>
          </a:p>
          <a:p>
            <a:pPr marL="432000" indent="-32112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12th of May,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41"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77%</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98%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457200" y="273600"/>
            <a:ext cx="8224200" cy="1139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Recirculation 1 SA ballot results</a:t>
            </a:r>
            <a:endParaRPr b="0" lang="en-US" sz="4400" spc="-1" strike="noStrike">
              <a:latin typeface="Arial"/>
            </a:endParaRPr>
          </a:p>
        </p:txBody>
      </p:sp>
      <p:sp>
        <p:nvSpPr>
          <p:cNvPr id="243" name="CustomShape 2"/>
          <p:cNvSpPr/>
          <p:nvPr/>
        </p:nvSpPr>
        <p:spPr>
          <a:xfrm>
            <a:off x="457200" y="1604520"/>
            <a:ext cx="8224200" cy="2170440"/>
          </a:xfrm>
          <a:prstGeom prst="rect">
            <a:avLst/>
          </a:prstGeom>
          <a:noFill/>
          <a:ln w="0">
            <a:noFill/>
          </a:ln>
        </p:spPr>
        <p:style>
          <a:lnRef idx="0"/>
          <a:fillRef idx="0"/>
          <a:effectRef idx="0"/>
          <a:fontRef idx="minor"/>
        </p:style>
        <p:txBody>
          <a:bodyPr lIns="0" rIns="0" tIns="0" bIns="0">
            <a:normAutofit/>
          </a:bodyPr>
          <a:p>
            <a:pPr marL="432000" indent="-32112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24th of May, 2022</a:t>
            </a:r>
            <a:endParaRPr b="0" lang="en-US" sz="2800" spc="-1" strike="noStrike">
              <a:latin typeface="Arial"/>
            </a:endParaRPr>
          </a:p>
          <a:p>
            <a:pPr marL="432000" indent="-32112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03th of June, 2022</a:t>
            </a:r>
            <a:endParaRPr b="0" lang="en-US" sz="2800" spc="-1" strike="noStrike">
              <a:latin typeface="Arial"/>
            </a:endParaRPr>
          </a:p>
        </p:txBody>
      </p:sp>
      <p:graphicFrame>
        <p:nvGraphicFramePr>
          <p:cNvPr id="244"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80%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
          <p:cNvSpPr/>
          <p:nvPr/>
        </p:nvSpPr>
        <p:spPr>
          <a:xfrm>
            <a:off x="457200" y="273600"/>
            <a:ext cx="8224200" cy="1139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Recirculation 2 SA ballot results</a:t>
            </a:r>
            <a:endParaRPr b="0" lang="en-US" sz="4400" spc="-1" strike="noStrike">
              <a:latin typeface="Arial"/>
            </a:endParaRPr>
          </a:p>
        </p:txBody>
      </p:sp>
      <p:sp>
        <p:nvSpPr>
          <p:cNvPr id="246" name="CustomShape 2"/>
          <p:cNvSpPr/>
          <p:nvPr/>
        </p:nvSpPr>
        <p:spPr>
          <a:xfrm>
            <a:off x="457200" y="1604520"/>
            <a:ext cx="8224200" cy="2170440"/>
          </a:xfrm>
          <a:prstGeom prst="rect">
            <a:avLst/>
          </a:prstGeom>
          <a:noFill/>
          <a:ln w="0">
            <a:noFill/>
          </a:ln>
        </p:spPr>
        <p:style>
          <a:lnRef idx="0"/>
          <a:fillRef idx="0"/>
          <a:effectRef idx="0"/>
          <a:fontRef idx="minor"/>
        </p:style>
        <p:txBody>
          <a:bodyPr lIns="0" rIns="0" tIns="0" bIns="0">
            <a:normAutofit/>
          </a:bodyPr>
          <a:p>
            <a:pPr marL="432000" indent="-32112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1st of July, 2022</a:t>
            </a:r>
            <a:endParaRPr b="0" lang="en-US" sz="2800" spc="-1" strike="noStrike">
              <a:latin typeface="Arial"/>
            </a:endParaRPr>
          </a:p>
          <a:p>
            <a:pPr marL="432000" indent="-32112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11th of July,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47"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57</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83%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CustomShape 1"/>
          <p:cNvSpPr/>
          <p:nvPr/>
        </p:nvSpPr>
        <p:spPr>
          <a:xfrm>
            <a:off x="457200" y="582120"/>
            <a:ext cx="82206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en-US" sz="4400" spc="-1" strike="noStrike">
              <a:latin typeface="Arial"/>
            </a:endParaRPr>
          </a:p>
        </p:txBody>
      </p:sp>
      <p:sp>
        <p:nvSpPr>
          <p:cNvPr id="249" name="CustomShape 2"/>
          <p:cNvSpPr/>
          <p:nvPr/>
        </p:nvSpPr>
        <p:spPr>
          <a:xfrm>
            <a:off x="457200" y="1604520"/>
            <a:ext cx="8220600" cy="3968640"/>
          </a:xfrm>
          <a:prstGeom prst="rect">
            <a:avLst/>
          </a:prstGeom>
          <a:noFill/>
          <a:ln w="0">
            <a:noFill/>
          </a:ln>
        </p:spPr>
        <p:style>
          <a:lnRef idx="0"/>
          <a:fillRef idx="0"/>
          <a:effectRef idx="0"/>
          <a:fontRef idx="minor"/>
        </p:style>
        <p:txBody>
          <a:bodyPr lIns="0" rIns="0" tIns="0" bIns="0">
            <a:normAutofit fontScale="26000"/>
          </a:bodyPr>
          <a:p>
            <a:pPr>
              <a:lnSpc>
                <a:spcPct val="100000"/>
              </a:lnSpc>
              <a:spcBef>
                <a:spcPts val="1417"/>
              </a:spcBef>
            </a:pPr>
            <a:r>
              <a:rPr b="0" lang="fi-FI" sz="3200" spc="-1" strike="noStrike">
                <a:solidFill>
                  <a:srgbClr val="000000"/>
                </a:solidFill>
                <a:latin typeface="Arial"/>
                <a:ea typeface="DejaVu Sans"/>
              </a:rPr>
              <a:t>Move that TG4 2020 Cor 1 formally requests that the 802.15 WG approve the formation of a Comment Resolution Group (CRG) for the Standards Association balloting of the P802.15.4-2020-Cor1-D07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Phil Beecher</a:t>
            </a:r>
            <a:endParaRPr b="0" lang="en-US"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Clint Powell</a:t>
            </a:r>
            <a:endParaRPr b="0" lang="en-US"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457200" y="582120"/>
            <a:ext cx="82206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en-US" sz="4400" spc="-1" strike="noStrike">
              <a:latin typeface="Arial"/>
            </a:endParaRPr>
          </a:p>
        </p:txBody>
      </p:sp>
      <p:sp>
        <p:nvSpPr>
          <p:cNvPr id="251" name="CustomShape 2"/>
          <p:cNvSpPr/>
          <p:nvPr/>
        </p:nvSpPr>
        <p:spPr>
          <a:xfrm>
            <a:off x="457200" y="1604520"/>
            <a:ext cx="8220600" cy="3968640"/>
          </a:xfrm>
          <a:prstGeom prst="rect">
            <a:avLst/>
          </a:prstGeom>
          <a:noFill/>
          <a:ln w="0">
            <a:noFill/>
          </a:ln>
        </p:spPr>
        <p:style>
          <a:lnRef idx="0"/>
          <a:fillRef idx="0"/>
          <a:effectRef idx="0"/>
          <a:fontRef idx="minor"/>
        </p:style>
        <p:txBody>
          <a:bodyPr lIns="0" rIns="0" tIns="0" bIns="0">
            <a:normAutofit fontScale="39000"/>
          </a:bodyPr>
          <a:p>
            <a:pPr>
              <a:lnSpc>
                <a:spcPct val="100000"/>
              </a:lnSpc>
              <a:spcBef>
                <a:spcPts val="1417"/>
              </a:spcBef>
            </a:pPr>
            <a:r>
              <a:rPr b="0" lang="fi-FI" sz="3200" spc="-1" strike="noStrike">
                <a:solidFill>
                  <a:srgbClr val="000000"/>
                </a:solidFill>
                <a:latin typeface="Arial"/>
                <a:ea typeface="DejaVu Sans"/>
              </a:rPr>
              <a:t>Move that 802.15 WG approve the formation of a Comment Resolution Group (CRG) for the Standards Association balloting of the P802.15.4-2020-Cor1-D07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3371</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2022-07-12T14:01:52Z</dcterms:modified>
  <cp:revision>120</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file>