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_rels/presentation.xml.rels" ContentType="application/vnd.openxmlformats-package.relationships+xml"/>
  <Override PartName="/ppt/slideLayouts/_rels/slideLayout52.xml.rels" ContentType="application/vnd.openxmlformats-package.relationships+xml"/>
  <Override PartName="/ppt/slideLayouts/_rels/slideLayout14.xml.rels" ContentType="application/vnd.openxmlformats-package.relationships+xml"/>
  <Override PartName="/ppt/slideLayouts/_rels/slideLayout30.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23.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31.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3.xml.rels" ContentType="application/vnd.openxmlformats-package.relationships+xml"/>
  <Override PartName="/ppt/slideLayouts/_rels/slideLayout32.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2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7.xml.rels" ContentType="application/vnd.openxmlformats-package.relationships+xml"/>
  <Override PartName="/ppt/slideLayouts/_rels/slideLayout54.xml.rels" ContentType="application/vnd.openxmlformats-package.relationships+xml"/>
  <Override PartName="/ppt/slideLayouts/_rels/slideLayout12.xml.rels" ContentType="application/vnd.openxmlformats-package.relationships+xml"/>
  <Override PartName="/ppt/slideLayouts/_rels/slideLayout29.xml.rels" ContentType="application/vnd.openxmlformats-package.relationships+xml"/>
  <Override PartName="/ppt/slideLayouts/_rels/slideLayout33.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57.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8.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6.xml.rels" ContentType="application/vnd.openxmlformats-package.relationships+xml"/>
  <Override PartName="/ppt/slideLayouts/_rels/slideLayout53.xml.rels" ContentType="application/vnd.openxmlformats-package.relationships+xml"/>
  <Override PartName="/ppt/slideLayouts/slideLayout56.xml" ContentType="application/vnd.openxmlformats-officedocument.presentationml.slideLayout+xml"/>
  <Override PartName="/ppt/slideLayouts/slideLayout13.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59.xml" ContentType="application/vnd.openxmlformats-officedocument.presentationml.slideLayout+xml"/>
  <Override PartName="/ppt/slideLayouts/slideLayout22.xml" ContentType="application/vnd.openxmlformats-officedocument.presentationml.slideLayout+xml"/>
  <Override PartName="/ppt/slideLayouts/slideLayout28.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23.xml" ContentType="application/vnd.openxmlformats-officedocument.presentationml.slideLayout+xml"/>
  <Override PartName="/ppt/slideLayouts/slideLayout60.xml" ContentType="application/vnd.openxmlformats-officedocument.presentationml.slideLayout+xml"/>
  <Override PartName="/ppt/slideLayouts/slideLayout18.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slideLayouts/slideLayout6.xml" ContentType="application/vnd.openxmlformats-officedocument.presentationml.slideLayout+xml"/>
  <Override PartName="/ppt/slideLayouts/slideLayout44.xml" ContentType="application/vnd.openxmlformats-officedocument.presentationml.slideLayout+xml"/>
  <Override PartName="/ppt/slideLayouts/slideLayout7.xml" ContentType="application/vnd.openxmlformats-officedocument.presentationml.slideLayout+xml"/>
  <Override PartName="/ppt/slideLayouts/slideLayout45.xml" ContentType="application/vnd.openxmlformats-officedocument.presentationml.slideLayout+xml"/>
  <Override PartName="/ppt/slideLayouts/slideLayout8.xml" ContentType="application/vnd.openxmlformats-officedocument.presentationml.slideLayout+xml"/>
  <Override PartName="/ppt/slideLayouts/slideLayout46.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slide13.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49"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1"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3"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54"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59"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60"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62"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3"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64"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6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68"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0"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71"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3"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74"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75"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76"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8"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79"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80"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81"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82"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83"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95"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97"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99"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00"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05"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06"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8"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0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10"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3"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14"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16"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217"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19"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20"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21"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222"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24"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225"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226"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227"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228"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229"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9240" cy="2001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802-15-22-0365-03</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5480" cy="291960"/>
          </a:xfrm>
          <a:prstGeom prst="rect">
            <a:avLst/>
          </a:prstGeom>
          <a:noFill/>
          <a:ln w="0">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5480" cy="291960"/>
          </a:xfrm>
          <a:prstGeom prst="rect">
            <a:avLst/>
          </a:prstGeom>
          <a:noFill/>
          <a:ln w="0">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8B37A972-F20A-45B1-8561-5A8B67459332}"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25480" cy="291960"/>
          </a:xfrm>
          <a:prstGeom prst="rect">
            <a:avLst/>
          </a:prstGeom>
          <a:noFill/>
          <a:ln w="0">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1040" cy="200160"/>
          </a:xfrm>
          <a:prstGeom prst="rect">
            <a:avLst/>
          </a:prstGeom>
          <a:noFill/>
          <a:ln w="0">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July 2022</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9240" cy="2001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802-15-22-0365-03</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5480" cy="291960"/>
          </a:xfrm>
          <a:prstGeom prst="rect">
            <a:avLst/>
          </a:prstGeom>
          <a:noFill/>
          <a:ln w="0">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5480" cy="291960"/>
          </a:xfrm>
          <a:prstGeom prst="rect">
            <a:avLst/>
          </a:prstGeom>
          <a:noFill/>
          <a:ln w="0">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05B86D07-839E-4114-9C3A-DBA918DD95C4}"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25480" cy="291960"/>
          </a:xfrm>
          <a:prstGeom prst="rect">
            <a:avLst/>
          </a:prstGeom>
          <a:noFill/>
          <a:ln w="0">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1040" cy="200160"/>
          </a:xfrm>
          <a:prstGeom prst="rect">
            <a:avLst/>
          </a:prstGeom>
          <a:noFill/>
          <a:ln w="0">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July 2022</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a:t>
            </a:r>
            <a:r>
              <a:rPr b="0" lang="en-US" sz="4400" spc="-1" strike="noStrike">
                <a:latin typeface="Arial"/>
              </a:rPr>
              <a:t>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9240" cy="2001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802-15-22-0365-03</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25480" cy="291960"/>
          </a:xfrm>
          <a:prstGeom prst="rect">
            <a:avLst/>
          </a:prstGeom>
          <a:noFill/>
          <a:ln w="0">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25480" cy="291960"/>
          </a:xfrm>
          <a:prstGeom prst="rect">
            <a:avLst/>
          </a:prstGeom>
          <a:noFill/>
          <a:ln w="0">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7C0E1802-B9CC-4136-9E5E-9094B601F022}"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25480" cy="291960"/>
          </a:xfrm>
          <a:prstGeom prst="rect">
            <a:avLst/>
          </a:prstGeom>
          <a:noFill/>
          <a:ln w="0">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1040" cy="200160"/>
          </a:xfrm>
          <a:prstGeom prst="rect">
            <a:avLst/>
          </a:prstGeom>
          <a:noFill/>
          <a:ln w="0">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July 2022</a:t>
            </a:r>
            <a:endParaRPr b="0" lang="en-US"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a:t>
            </a:r>
            <a:r>
              <a:rPr b="0" lang="en-US" sz="4400" spc="-1" strike="noStrike">
                <a:latin typeface="Arial"/>
              </a:rPr>
              <a:t>to edit </a:t>
            </a:r>
            <a:r>
              <a:rPr b="0" lang="en-US" sz="4400" spc="-1" strike="noStrike">
                <a:latin typeface="Arial"/>
              </a:rPr>
              <a:t>the </a:t>
            </a:r>
            <a:r>
              <a:rPr b="0" lang="en-US" sz="4400" spc="-1" strike="noStrike">
                <a:latin typeface="Arial"/>
              </a:rPr>
              <a:t>title </a:t>
            </a:r>
            <a:r>
              <a:rPr b="0" lang="en-US" sz="4400" spc="-1" strike="noStrike">
                <a:latin typeface="Arial"/>
              </a:rPr>
              <a:t>text </a:t>
            </a:r>
            <a:r>
              <a:rPr b="0" lang="en-US" sz="4400" spc="-1" strike="noStrike">
                <a:latin typeface="Arial"/>
              </a:rPr>
              <a:t>format</a:t>
            </a:r>
            <a:endParaRPr b="0" lang="en-US"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51040" cy="201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802-15-22-0365-03</a:t>
            </a:r>
            <a:endParaRPr b="0" lang="en-US" sz="1400" spc="-1" strike="noStrike">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0" name="CustomShape 3"/>
          <p:cNvSpPr/>
          <p:nvPr/>
        </p:nvSpPr>
        <p:spPr>
          <a:xfrm>
            <a:off x="685800" y="6475320"/>
            <a:ext cx="1727280" cy="293760"/>
          </a:xfrm>
          <a:prstGeom prst="rect">
            <a:avLst/>
          </a:prstGeom>
          <a:noFill/>
          <a:ln w="0">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en-US" sz="2000" spc="-1" strike="noStrike">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3" name="CustomShape 6"/>
          <p:cNvSpPr/>
          <p:nvPr/>
        </p:nvSpPr>
        <p:spPr>
          <a:xfrm>
            <a:off x="3749040" y="6475320"/>
            <a:ext cx="1727280" cy="293760"/>
          </a:xfrm>
          <a:prstGeom prst="rect">
            <a:avLst/>
          </a:prstGeom>
          <a:noFill/>
          <a:ln w="0">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0713D79D-6E80-4960-936B-C67132BD4118}"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US" sz="2000" spc="-1" strike="noStrike">
              <a:latin typeface="Arial"/>
            </a:endParaRPr>
          </a:p>
        </p:txBody>
      </p:sp>
      <p:sp>
        <p:nvSpPr>
          <p:cNvPr id="144" name="CustomShape 7"/>
          <p:cNvSpPr/>
          <p:nvPr/>
        </p:nvSpPr>
        <p:spPr>
          <a:xfrm>
            <a:off x="7040160" y="6490080"/>
            <a:ext cx="1727280" cy="293760"/>
          </a:xfrm>
          <a:prstGeom prst="rect">
            <a:avLst/>
          </a:prstGeom>
          <a:noFill/>
          <a:ln w="0">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en-US" sz="2000" spc="-1" strike="noStrike">
              <a:latin typeface="Arial"/>
            </a:endParaRPr>
          </a:p>
        </p:txBody>
      </p:sp>
      <p:sp>
        <p:nvSpPr>
          <p:cNvPr id="145" name="CustomShape 8"/>
          <p:cNvSpPr/>
          <p:nvPr/>
        </p:nvSpPr>
        <p:spPr>
          <a:xfrm>
            <a:off x="685800" y="365760"/>
            <a:ext cx="2562840" cy="201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July 2022</a:t>
            </a:r>
            <a:endParaRPr b="0" lang="en-US" sz="1400" spc="-1" strike="noStrike">
              <a:latin typeface="Arial"/>
            </a:endParaRPr>
          </a:p>
        </p:txBody>
      </p:sp>
      <p:sp>
        <p:nvSpPr>
          <p:cNvPr id="146"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47"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1"/>
          <p:cNvSpPr/>
          <p:nvPr/>
        </p:nvSpPr>
        <p:spPr>
          <a:xfrm>
            <a:off x="3095640" y="396000"/>
            <a:ext cx="5349240" cy="2001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802-15-22-0365-03</a:t>
            </a:r>
            <a:endParaRPr b="0" lang="en-US" sz="1400" spc="-1" strike="noStrike">
              <a:latin typeface="Arial"/>
            </a:endParaRPr>
          </a:p>
        </p:txBody>
      </p:sp>
      <p:sp>
        <p:nvSpPr>
          <p:cNvPr id="185"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86" name="CustomShape 3"/>
          <p:cNvSpPr/>
          <p:nvPr/>
        </p:nvSpPr>
        <p:spPr>
          <a:xfrm>
            <a:off x="685800" y="6475320"/>
            <a:ext cx="1725480" cy="291960"/>
          </a:xfrm>
          <a:prstGeom prst="rect">
            <a:avLst/>
          </a:prstGeom>
          <a:noFill/>
          <a:ln w="0">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en-US" sz="2000" spc="-1" strike="noStrike">
              <a:latin typeface="Arial"/>
            </a:endParaRPr>
          </a:p>
        </p:txBody>
      </p:sp>
      <p:sp>
        <p:nvSpPr>
          <p:cNvPr id="187"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88"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89" name="CustomShape 6"/>
          <p:cNvSpPr/>
          <p:nvPr/>
        </p:nvSpPr>
        <p:spPr>
          <a:xfrm>
            <a:off x="3749040" y="6475320"/>
            <a:ext cx="1725480" cy="291960"/>
          </a:xfrm>
          <a:prstGeom prst="rect">
            <a:avLst/>
          </a:prstGeom>
          <a:noFill/>
          <a:ln w="0">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A93E9C86-095C-4940-988F-3CBCE3AE427E}"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US" sz="2000" spc="-1" strike="noStrike">
              <a:latin typeface="Arial"/>
            </a:endParaRPr>
          </a:p>
        </p:txBody>
      </p:sp>
      <p:sp>
        <p:nvSpPr>
          <p:cNvPr id="190" name="CustomShape 7"/>
          <p:cNvSpPr/>
          <p:nvPr/>
        </p:nvSpPr>
        <p:spPr>
          <a:xfrm>
            <a:off x="7040160" y="6490080"/>
            <a:ext cx="1725480" cy="291960"/>
          </a:xfrm>
          <a:prstGeom prst="rect">
            <a:avLst/>
          </a:prstGeom>
          <a:noFill/>
          <a:ln w="0">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en-US" sz="2000" spc="-1" strike="noStrike">
              <a:latin typeface="Arial"/>
            </a:endParaRPr>
          </a:p>
        </p:txBody>
      </p:sp>
      <p:sp>
        <p:nvSpPr>
          <p:cNvPr id="191" name="CustomShape 8"/>
          <p:cNvSpPr/>
          <p:nvPr/>
        </p:nvSpPr>
        <p:spPr>
          <a:xfrm>
            <a:off x="685800" y="365760"/>
            <a:ext cx="2561040" cy="200160"/>
          </a:xfrm>
          <a:prstGeom prst="rect">
            <a:avLst/>
          </a:prstGeom>
          <a:noFill/>
          <a:ln w="0">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July 2022</a:t>
            </a:r>
            <a:endParaRPr b="0" lang="en-US" sz="1400" spc="-1" strike="noStrike">
              <a:latin typeface="Arial"/>
            </a:endParaRPr>
          </a:p>
        </p:txBody>
      </p:sp>
      <p:sp>
        <p:nvSpPr>
          <p:cNvPr id="192"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93"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4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0" name="CustomShape 1"/>
          <p:cNvSpPr/>
          <p:nvPr/>
        </p:nvSpPr>
        <p:spPr>
          <a:xfrm>
            <a:off x="152280" y="609480"/>
            <a:ext cx="8978400" cy="4613040"/>
          </a:xfrm>
          <a:prstGeom prst="rect">
            <a:avLst/>
          </a:prstGeom>
          <a:noFill/>
          <a:ln w="0">
            <a:noFill/>
          </a:ln>
        </p:spPr>
        <p:style>
          <a:lnRef idx="0"/>
          <a:fillRef idx="0"/>
          <a:effectRef idx="0"/>
          <a:fontRef idx="minor"/>
        </p:style>
        <p:txBody>
          <a:bodyPr lIns="90000" rIns="90000" tIns="46800" bIns="46800">
            <a:noAutofit/>
          </a:bodyPr>
          <a:p>
            <a:pPr algn="ctr">
              <a:lnSpc>
                <a:spcPct val="100000"/>
              </a:lnSpc>
            </a:pPr>
            <a:r>
              <a:rPr b="1" lang="fi-FI"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fi-FI" sz="1600" spc="-1" strike="noStrike">
                <a:solidFill>
                  <a:srgbClr val="000000"/>
                </a:solidFill>
                <a:latin typeface="Times New Roman"/>
                <a:ea typeface="DejaVu Sans"/>
              </a:rPr>
              <a:t>Submission Title:</a:t>
            </a:r>
            <a:r>
              <a:rPr b="0" lang="fi-FI" sz="1600" spc="-1" strike="noStrike">
                <a:solidFill>
                  <a:srgbClr val="000000"/>
                </a:solidFill>
                <a:latin typeface="Times New Roman"/>
                <a:ea typeface="DejaVu Sans"/>
              </a:rPr>
              <a:t> TG4 2020 Cor1 Closing Report for  July Meeting</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Date Submitted: 10th of July, 2022</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Source:</a:t>
            </a:r>
            <a:r>
              <a:rPr b="0" lang="fi-FI" sz="1600" spc="-1" strike="noStrike">
                <a:solidFill>
                  <a:srgbClr val="000000"/>
                </a:solidFill>
                <a:latin typeface="Times New Roman"/>
                <a:ea typeface="DejaVu Sans"/>
              </a:rPr>
              <a:t> Tero Kivinen</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fi-FI" sz="1600" spc="-1" strike="noStrike">
                <a:solidFill>
                  <a:srgbClr val="000000"/>
                </a:solidFill>
                <a:latin typeface="Times New Roman"/>
                <a:ea typeface="DejaVu Sans"/>
              </a:rPr>
              <a:t>E-Mail: kivinen@iki.fi</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Re:</a:t>
            </a:r>
            <a:r>
              <a:rPr b="0" lang="fi-FI" sz="1600" spc="-1" strike="noStrike">
                <a:solidFill>
                  <a:srgbClr val="000000"/>
                </a:solidFill>
                <a:latin typeface="Times New Roman"/>
                <a:ea typeface="DejaVu Sans"/>
              </a:rPr>
              <a:t> TG4 2020 Cor 1 Closing for July Meeting</a:t>
            </a:r>
            <a:endParaRPr b="0" lang="en-US"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Abstract:</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fi-FI" sz="1600" spc="-1" strike="noStrike">
                <a:solidFill>
                  <a:srgbClr val="000000"/>
                </a:solidFill>
                <a:latin typeface="Times New Roman"/>
                <a:ea typeface="DejaVu Sans"/>
              </a:rPr>
              <a:t>Closing Report for TG4 2020 Cor 1 meeting for July Meeting.</a:t>
            </a:r>
            <a:endParaRPr b="0" lang="en-US"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Purpose: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Notice: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Release: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fi-FI"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CustomShape 1"/>
          <p:cNvSpPr/>
          <p:nvPr/>
        </p:nvSpPr>
        <p:spPr>
          <a:xfrm>
            <a:off x="457200" y="582120"/>
            <a:ext cx="82206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TG Motion RevCom Submission</a:t>
            </a:r>
            <a:endParaRPr b="0" lang="en-US" sz="4400" spc="-1" strike="noStrike">
              <a:latin typeface="Arial"/>
            </a:endParaRPr>
          </a:p>
        </p:txBody>
      </p:sp>
      <p:sp>
        <p:nvSpPr>
          <p:cNvPr id="253" name="CustomShape 2"/>
          <p:cNvSpPr/>
          <p:nvPr/>
        </p:nvSpPr>
        <p:spPr>
          <a:xfrm>
            <a:off x="457200" y="1604520"/>
            <a:ext cx="8220600" cy="3968640"/>
          </a:xfrm>
          <a:prstGeom prst="rect">
            <a:avLst/>
          </a:prstGeom>
          <a:noFill/>
          <a:ln w="0">
            <a:noFill/>
          </a:ln>
        </p:spPr>
        <p:style>
          <a:lnRef idx="0"/>
          <a:fillRef idx="0"/>
          <a:effectRef idx="0"/>
          <a:fontRef idx="minor"/>
        </p:style>
        <p:txBody>
          <a:bodyPr lIns="0" rIns="0" tIns="0" bIns="0">
            <a:normAutofit/>
          </a:bodyPr>
          <a:p>
            <a:pPr>
              <a:lnSpc>
                <a:spcPct val="100000"/>
              </a:lnSpc>
              <a:spcBef>
                <a:spcPts val="1417"/>
              </a:spcBef>
            </a:pPr>
            <a:r>
              <a:rPr b="0" lang="fi-FI" sz="3200" spc="-1" strike="noStrike">
                <a:solidFill>
                  <a:srgbClr val="000000"/>
                </a:solidFill>
                <a:latin typeface="Arial"/>
                <a:ea typeface="DejaVu Sans"/>
              </a:rPr>
              <a:t>Move that TG4 2020 Cor 1 formally requests that 802.15 WG requests unconditional approval from the EC to submit P802.15.4-2020-Cor1-D06 to RevCom </a:t>
            </a:r>
            <a:endParaRPr b="0" lang="en-US" sz="3200" spc="-1" strike="noStrike">
              <a:latin typeface="Arial"/>
            </a:endParaRPr>
          </a:p>
          <a:p>
            <a:pPr marL="432000" indent="-3178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Phil Beecher</a:t>
            </a:r>
            <a:endParaRPr b="0" lang="en-US" sz="3200" spc="-1" strike="noStrike">
              <a:latin typeface="Arial"/>
            </a:endParaRPr>
          </a:p>
          <a:p>
            <a:pPr marL="432000" indent="-3178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Ben Rofle</a:t>
            </a:r>
            <a:endParaRPr b="0" lang="en-US" sz="3200" spc="-1" strike="noStrike">
              <a:latin typeface="Arial"/>
            </a:endParaRPr>
          </a:p>
          <a:p>
            <a:pPr marL="432000" indent="-3178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4" name="CustomShape 1"/>
          <p:cNvSpPr/>
          <p:nvPr/>
        </p:nvSpPr>
        <p:spPr>
          <a:xfrm>
            <a:off x="421200" y="606960"/>
            <a:ext cx="8220600" cy="133992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WG Motion Unconditional RevCom submission</a:t>
            </a:r>
            <a:endParaRPr b="0" lang="en-US" sz="4400" spc="-1" strike="noStrike">
              <a:latin typeface="Arial"/>
            </a:endParaRPr>
          </a:p>
        </p:txBody>
      </p:sp>
      <p:sp>
        <p:nvSpPr>
          <p:cNvPr id="255" name="CustomShape 2"/>
          <p:cNvSpPr/>
          <p:nvPr/>
        </p:nvSpPr>
        <p:spPr>
          <a:xfrm>
            <a:off x="457200" y="2072520"/>
            <a:ext cx="8220600" cy="3968640"/>
          </a:xfrm>
          <a:prstGeom prst="rect">
            <a:avLst/>
          </a:prstGeom>
          <a:noFill/>
          <a:ln w="0">
            <a:noFill/>
          </a:ln>
        </p:spPr>
        <p:style>
          <a:lnRef idx="0"/>
          <a:fillRef idx="0"/>
          <a:effectRef idx="0"/>
          <a:fontRef idx="minor"/>
        </p:style>
        <p:txBody>
          <a:bodyPr lIns="0" rIns="0" tIns="0" bIns="0">
            <a:normAutofit/>
          </a:bodyPr>
          <a:p>
            <a:pPr>
              <a:lnSpc>
                <a:spcPct val="100000"/>
              </a:lnSpc>
              <a:spcBef>
                <a:spcPts val="1417"/>
              </a:spcBef>
            </a:pPr>
            <a:r>
              <a:rPr b="0" lang="fi-FI" sz="3200" spc="-1" strike="noStrike">
                <a:solidFill>
                  <a:srgbClr val="000000"/>
                </a:solidFill>
                <a:latin typeface="Arial"/>
                <a:ea typeface="DejaVu Sans"/>
              </a:rPr>
              <a:t>Motion: that 802.15 WG requests unconditional approval from the EC to submit  P802.15.4-2020-Cor1-D06 to RevCom.</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6" name="CustomShape 1"/>
          <p:cNvSpPr/>
          <p:nvPr/>
        </p:nvSpPr>
        <p:spPr>
          <a:xfrm>
            <a:off x="685800" y="685440"/>
            <a:ext cx="7759080" cy="1053720"/>
          </a:xfrm>
          <a:prstGeom prst="rect">
            <a:avLst/>
          </a:prstGeom>
          <a:noFill/>
          <a:ln w="0">
            <a:noFill/>
          </a:ln>
        </p:spPr>
        <p:style>
          <a:lnRef idx="0"/>
          <a:fillRef idx="0"/>
          <a:effectRef idx="0"/>
          <a:fontRef idx="minor"/>
        </p:style>
      </p:sp>
      <p:sp>
        <p:nvSpPr>
          <p:cNvPr id="257" name="CustomShape 2"/>
          <p:cNvSpPr/>
          <p:nvPr/>
        </p:nvSpPr>
        <p:spPr>
          <a:xfrm>
            <a:off x="438120" y="602280"/>
            <a:ext cx="821772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Agenda for Next Meeting</a:t>
            </a:r>
            <a:endParaRPr b="0" lang="en-US" sz="4400" spc="-1" strike="noStrike">
              <a:latin typeface="Arial"/>
            </a:endParaRPr>
          </a:p>
        </p:txBody>
      </p:sp>
      <p:sp>
        <p:nvSpPr>
          <p:cNvPr id="258" name="CustomShape 3"/>
          <p:cNvSpPr/>
          <p:nvPr/>
        </p:nvSpPr>
        <p:spPr>
          <a:xfrm>
            <a:off x="457200" y="1604520"/>
            <a:ext cx="8217720" cy="3965760"/>
          </a:xfrm>
          <a:prstGeom prst="rect">
            <a:avLst/>
          </a:prstGeom>
          <a:noFill/>
          <a:ln w="0">
            <a:noFill/>
          </a:ln>
        </p:spPr>
        <p:style>
          <a:lnRef idx="0"/>
          <a:fillRef idx="0"/>
          <a:effectRef idx="0"/>
          <a:fontRef idx="minor"/>
        </p:style>
        <p:txBody>
          <a:bodyPr lIns="0" rIns="0" tIns="0" bIns="0">
            <a:normAutofit/>
          </a:bodyPr>
          <a:p>
            <a:pPr marL="216000" indent="-2102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None</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9" name="CustomShape 1"/>
          <p:cNvSpPr/>
          <p:nvPr/>
        </p:nvSpPr>
        <p:spPr>
          <a:xfrm>
            <a:off x="685800" y="685440"/>
            <a:ext cx="7759080" cy="1053720"/>
          </a:xfrm>
          <a:prstGeom prst="rect">
            <a:avLst/>
          </a:prstGeom>
          <a:noFill/>
          <a:ln w="0">
            <a:noFill/>
          </a:ln>
        </p:spPr>
        <p:style>
          <a:lnRef idx="0"/>
          <a:fillRef idx="0"/>
          <a:effectRef idx="0"/>
          <a:fontRef idx="minor"/>
        </p:style>
      </p:sp>
      <p:sp>
        <p:nvSpPr>
          <p:cNvPr id="260" name="CustomShape 2"/>
          <p:cNvSpPr/>
          <p:nvPr/>
        </p:nvSpPr>
        <p:spPr>
          <a:xfrm>
            <a:off x="438120" y="602280"/>
            <a:ext cx="821772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CRG Conference Call</a:t>
            </a:r>
            <a:endParaRPr b="0" lang="en-US" sz="4400" spc="-1" strike="noStrike">
              <a:latin typeface="Arial"/>
            </a:endParaRPr>
          </a:p>
        </p:txBody>
      </p:sp>
      <p:graphicFrame>
        <p:nvGraphicFramePr>
          <p:cNvPr id="261" name="Table 3"/>
          <p:cNvGraphicFramePr/>
          <p:nvPr/>
        </p:nvGraphicFramePr>
        <p:xfrm>
          <a:off x="518760" y="1780920"/>
          <a:ext cx="8002080" cy="2098080"/>
        </p:xfrm>
        <a:graphic>
          <a:graphicData uri="http://schemas.openxmlformats.org/drawingml/2006/table">
            <a:tbl>
              <a:tblPr/>
              <a:tblGrid>
                <a:gridCol w="2268360"/>
                <a:gridCol w="3412800"/>
                <a:gridCol w="1055160"/>
                <a:gridCol w="1266120"/>
              </a:tblGrid>
              <a:tr h="322560">
                <a:tc>
                  <a:txBody>
                    <a:bodyPr lIns="90000" rIns="90000">
                      <a:noAutofit/>
                    </a:bodyPr>
                    <a:p>
                      <a:pPr>
                        <a:lnSpc>
                          <a:spcPct val="100000"/>
                        </a:lnSpc>
                      </a:pPr>
                      <a:r>
                        <a:rPr b="0" lang="fi-FI" sz="1300" spc="-1" strike="noStrike">
                          <a:latin typeface="Arial"/>
                        </a:rPr>
                        <a:t>Location</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300" spc="-1" strike="noStrike">
                          <a:latin typeface="Arial"/>
                        </a:rPr>
                        <a:t>Local Time</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300" spc="-1" strike="noStrike">
                          <a:latin typeface="Arial"/>
                        </a:rPr>
                        <a:t>Time Zone</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300" spc="-1" strike="noStrike">
                          <a:latin typeface="Arial"/>
                        </a:rPr>
                        <a:t>UTC Offset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487800">
                <a:tc>
                  <a:txBody>
                    <a:bodyPr lIns="90000" rIns="90000">
                      <a:noAutofit/>
                    </a:bodyPr>
                    <a:p>
                      <a:pPr>
                        <a:lnSpc>
                          <a:spcPct val="100000"/>
                        </a:lnSpc>
                      </a:pPr>
                      <a:r>
                        <a:rPr b="0" lang="fi-FI" sz="1300" spc="-1" strike="noStrike">
                          <a:latin typeface="Arial"/>
                        </a:rPr>
                        <a:t>Los Angeles (USA - California)</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Wednesday, 27 July, 2022, 15:00:00</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PDT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UTC-7 hours</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22560">
                <a:tc>
                  <a:txBody>
                    <a:bodyPr lIns="90000" rIns="90000">
                      <a:noAutofit/>
                    </a:bodyPr>
                    <a:p>
                      <a:pPr>
                        <a:lnSpc>
                          <a:spcPct val="100000"/>
                        </a:lnSpc>
                      </a:pPr>
                      <a:r>
                        <a:rPr b="0" lang="fi-FI" sz="1300" spc="-1" strike="noStrike">
                          <a:latin typeface="Arial"/>
                        </a:rPr>
                        <a:t>Helsinki (Finland)</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ea typeface="Noto Sans CJK SC"/>
                        </a:rPr>
                        <a:t>Thursday, 28 July 2022, 01:00:00</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EEST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UTC+3 hours</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22560">
                <a:tc>
                  <a:txBody>
                    <a:bodyPr lIns="90000" rIns="90000">
                      <a:noAutofit/>
                    </a:bodyPr>
                    <a:p>
                      <a:pPr>
                        <a:lnSpc>
                          <a:spcPct val="100000"/>
                        </a:lnSpc>
                      </a:pPr>
                      <a:r>
                        <a:rPr b="0" lang="fi-FI" sz="1300" spc="-1" strike="noStrike">
                          <a:latin typeface="Arial"/>
                        </a:rPr>
                        <a:t>Tokyo (Japan)</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ea typeface="Noto Sans CJK SC"/>
                        </a:rPr>
                        <a:t>Thursday, 28 July 2022, 07:00:00</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JST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UTC+9 hours</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22560">
                <a:tc>
                  <a:txBody>
                    <a:bodyPr lIns="90000" rIns="90000">
                      <a:noAutofit/>
                    </a:bodyPr>
                    <a:p>
                      <a:pPr>
                        <a:lnSpc>
                          <a:spcPct val="100000"/>
                        </a:lnSpc>
                      </a:pPr>
                      <a:r>
                        <a:rPr b="0" lang="fi-FI" sz="1300" spc="-1" strike="noStrike">
                          <a:latin typeface="Arial"/>
                        </a:rPr>
                        <a:t>New York (USA – New York)</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ea typeface="Noto Sans CJK SC"/>
                        </a:rPr>
                        <a:t>Wednesday, 27 July 2022, 18:00:00</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EDT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UTC-4 hours</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20400">
                <a:tc>
                  <a:txBody>
                    <a:bodyPr lIns="90000" rIns="90000">
                      <a:noAutofit/>
                    </a:bodyPr>
                    <a:p>
                      <a:pPr>
                        <a:lnSpc>
                          <a:spcPct val="100000"/>
                        </a:lnSpc>
                      </a:pPr>
                      <a:r>
                        <a:rPr b="0" lang="fi-FI" sz="1300" spc="-1" strike="noStrike">
                          <a:latin typeface="Arial"/>
                        </a:rPr>
                        <a:t>UTC (GMT)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ea typeface="Microsoft YaHei"/>
                        </a:rPr>
                        <a:t>Wednesday, 27 July 2022, 22:00:00</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
        <p:nvSpPr>
          <p:cNvPr id="262" name="CustomShape 4"/>
          <p:cNvSpPr/>
          <p:nvPr/>
        </p:nvSpPr>
        <p:spPr>
          <a:xfrm>
            <a:off x="417960" y="4140000"/>
            <a:ext cx="8217720" cy="1271160"/>
          </a:xfrm>
          <a:prstGeom prst="rect">
            <a:avLst/>
          </a:prstGeom>
          <a:noFill/>
          <a:ln w="0">
            <a:noFill/>
          </a:ln>
        </p:spPr>
        <p:style>
          <a:lnRef idx="0"/>
          <a:fillRef idx="0"/>
          <a:effectRef idx="0"/>
          <a:fontRef idx="minor"/>
        </p:style>
        <p:txBody>
          <a:bodyPr lIns="0" rIns="0" tIns="0" bIns="0">
            <a:normAutofit fontScale="49000"/>
          </a:bodyPr>
          <a:p>
            <a:pPr>
              <a:lnSpc>
                <a:spcPct val="100000"/>
              </a:lnSpc>
              <a:spcBef>
                <a:spcPts val="1417"/>
              </a:spcBef>
            </a:pPr>
            <a:r>
              <a:rPr b="0" lang="fi-FI" sz="3200" spc="-1" strike="noStrike">
                <a:solidFill>
                  <a:srgbClr val="000000"/>
                </a:solidFill>
                <a:latin typeface="Arial"/>
                <a:ea typeface="DejaVu Sans"/>
              </a:rPr>
              <a:t>Continuing our weekly meetings, and these weekly meetings will go on unless canceled.</a:t>
            </a:r>
            <a:endParaRPr b="0" lang="en-US" sz="3200" spc="-1" strike="noStrike">
              <a:latin typeface="Arial"/>
            </a:endParaRPr>
          </a:p>
          <a:p>
            <a:pPr>
              <a:lnSpc>
                <a:spcPct val="100000"/>
              </a:lnSpc>
              <a:spcBef>
                <a:spcPts val="1417"/>
              </a:spcBef>
            </a:pPr>
            <a:r>
              <a:rPr b="0" lang="fi-FI" sz="3200" spc="-1" strike="noStrike">
                <a:solidFill>
                  <a:srgbClr val="000000"/>
                </a:solidFill>
                <a:latin typeface="Arial"/>
                <a:ea typeface="DejaVu Sans"/>
              </a:rPr>
              <a:t>This is just in case something unexpectedly happens, i.e., most likely all are cancelled.</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3" name="CustomShape 1"/>
          <p:cNvSpPr/>
          <p:nvPr/>
        </p:nvSpPr>
        <p:spPr>
          <a:xfrm>
            <a:off x="685800" y="685440"/>
            <a:ext cx="7759080" cy="1053720"/>
          </a:xfrm>
          <a:prstGeom prst="rect">
            <a:avLst/>
          </a:prstGeom>
          <a:noFill/>
          <a:ln w="0">
            <a:noFill/>
          </a:ln>
        </p:spPr>
        <p:style>
          <a:lnRef idx="0"/>
          <a:fillRef idx="0"/>
          <a:effectRef idx="0"/>
          <a:fontRef idx="minor"/>
        </p:style>
      </p:sp>
      <p:sp>
        <p:nvSpPr>
          <p:cNvPr id="264" name="CustomShape 2"/>
          <p:cNvSpPr/>
          <p:nvPr/>
        </p:nvSpPr>
        <p:spPr>
          <a:xfrm>
            <a:off x="438120" y="602280"/>
            <a:ext cx="821772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Timeline</a:t>
            </a:r>
            <a:endParaRPr b="0" lang="en-US" sz="4400" spc="-1" strike="noStrike">
              <a:latin typeface="Arial"/>
            </a:endParaRPr>
          </a:p>
        </p:txBody>
      </p:sp>
      <p:sp>
        <p:nvSpPr>
          <p:cNvPr id="265" name="CustomShape 3"/>
          <p:cNvSpPr/>
          <p:nvPr/>
        </p:nvSpPr>
        <p:spPr>
          <a:xfrm>
            <a:off x="457200" y="1604520"/>
            <a:ext cx="8217720" cy="3965760"/>
          </a:xfrm>
          <a:prstGeom prst="rect">
            <a:avLst/>
          </a:prstGeom>
          <a:noFill/>
          <a:ln w="0">
            <a:noFill/>
          </a:ln>
        </p:spPr>
        <p:style>
          <a:lnRef idx="0"/>
          <a:fillRef idx="0"/>
          <a:effectRef idx="0"/>
          <a:fontRef idx="minor"/>
        </p:style>
      </p:sp>
      <p:graphicFrame>
        <p:nvGraphicFramePr>
          <p:cNvPr id="266" name="Table 4"/>
          <p:cNvGraphicFramePr/>
          <p:nvPr/>
        </p:nvGraphicFramePr>
        <p:xfrm>
          <a:off x="879120" y="1440000"/>
          <a:ext cx="7616520" cy="4860360"/>
        </p:xfrm>
        <a:graphic>
          <a:graphicData uri="http://schemas.openxmlformats.org/drawingml/2006/table">
            <a:tbl>
              <a:tblPr/>
              <a:tblGrid>
                <a:gridCol w="5550120"/>
                <a:gridCol w="2066760"/>
              </a:tblGrid>
              <a:tr h="348120">
                <a:tc>
                  <a:txBody>
                    <a:bodyPr lIns="90000" rIns="90000">
                      <a:noAutofit/>
                    </a:bodyPr>
                    <a:p>
                      <a:pPr>
                        <a:lnSpc>
                          <a:spcPct val="100000"/>
                        </a:lnSpc>
                      </a:pPr>
                      <a:r>
                        <a:rPr b="0" lang="fi-FI" sz="1600" spc="-1" strike="noStrike">
                          <a:latin typeface="Arial"/>
                        </a:rPr>
                        <a:t>TG formation</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600" spc="-1" strike="noStrike">
                          <a:latin typeface="Arial"/>
                        </a:rPr>
                        <a:t>Sep 2020</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48120">
                <a:tc>
                  <a:txBody>
                    <a:bodyPr lIns="90000" rIns="90000">
                      <a:noAutofit/>
                    </a:bodyPr>
                    <a:p>
                      <a:pPr>
                        <a:lnSpc>
                          <a:spcPct val="100000"/>
                        </a:lnSpc>
                      </a:pPr>
                      <a:r>
                        <a:rPr b="0" lang="fi-FI" sz="1600" spc="-1" strike="noStrike">
                          <a:latin typeface="Arial"/>
                        </a:rPr>
                        <a:t>Call for proposals</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Oct 2020</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Presentation of proposals</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Nov 2020</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oAutofit/>
                    </a:bodyPr>
                    <a:p>
                      <a:pPr>
                        <a:lnSpc>
                          <a:spcPct val="100000"/>
                        </a:lnSpc>
                      </a:pPr>
                      <a:r>
                        <a:rPr b="0" lang="fi-FI" sz="1600" spc="-1" strike="noStrike">
                          <a:latin typeface="Arial"/>
                        </a:rPr>
                        <a:t>Hear additional proposals</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Jan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Consolidate proposals and develop draft</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Mar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oAutofit/>
                    </a:bodyPr>
                    <a:p>
                      <a:pPr>
                        <a:lnSpc>
                          <a:spcPct val="100000"/>
                        </a:lnSpc>
                      </a:pPr>
                      <a:r>
                        <a:rPr b="0" lang="fi-FI" sz="1600" spc="-1" strike="noStrike">
                          <a:latin typeface="Arial"/>
                        </a:rPr>
                        <a:t>Update PAR and hear proposals</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May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Resolve PAR comments and draft review</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July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oAutofit/>
                    </a:bodyPr>
                    <a:p>
                      <a:pPr>
                        <a:lnSpc>
                          <a:spcPct val="100000"/>
                        </a:lnSpc>
                      </a:pPr>
                      <a:r>
                        <a:rPr b="0" lang="fi-FI" sz="1600" spc="-1" strike="noStrike">
                          <a:latin typeface="Arial"/>
                        </a:rPr>
                        <a:t>Review draft and initiate LB</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Sep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LB comment resolution and start recirculation</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Nov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oAutofit/>
                    </a:bodyPr>
                    <a:p>
                      <a:pPr>
                        <a:lnSpc>
                          <a:spcPct val="100000"/>
                        </a:lnSpc>
                      </a:pPr>
                      <a:r>
                        <a:rPr b="0" lang="fi-FI" sz="1600" spc="-1" strike="noStrike">
                          <a:latin typeface="Arial"/>
                        </a:rPr>
                        <a:t>Additional LB recirculation</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Dec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Start Standard Association ballot</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Apr 2022</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8120">
                <a:tc>
                  <a:txBody>
                    <a:bodyPr lIns="90000" rIns="90000">
                      <a:noAutofit/>
                    </a:bodyPr>
                    <a:p>
                      <a:pPr>
                        <a:lnSpc>
                          <a:spcPct val="100000"/>
                        </a:lnSpc>
                      </a:pPr>
                      <a:r>
                        <a:rPr b="0" lang="fi-FI" sz="1600" spc="-1" strike="noStrike">
                          <a:latin typeface="Arial"/>
                        </a:rPr>
                        <a:t>SA ballot comment resolution and 2 recirculations</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May 2022</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8120">
                <a:tc>
                  <a:txBody>
                    <a:bodyPr lIns="90000" rIns="90000">
                      <a:noAutofit/>
                    </a:bodyPr>
                    <a:p>
                      <a:pPr>
                        <a:lnSpc>
                          <a:spcPct val="100000"/>
                        </a:lnSpc>
                      </a:pPr>
                      <a:r>
                        <a:rPr b="0" lang="fi-FI" sz="1600" spc="-1" strike="noStrike">
                          <a:latin typeface="Arial"/>
                        </a:rPr>
                        <a:t>EC Approval</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Jul 2022</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35160">
                <a:tc>
                  <a:txBody>
                    <a:bodyPr lIns="90000" rIns="90000">
                      <a:noAutofit/>
                    </a:bodyPr>
                    <a:p>
                      <a:pPr>
                        <a:lnSpc>
                          <a:spcPct val="100000"/>
                        </a:lnSpc>
                      </a:pPr>
                      <a:r>
                        <a:rPr b="0" lang="fi-FI" sz="1600" spc="-1" strike="noStrike">
                          <a:latin typeface="Arial"/>
                        </a:rPr>
                        <a:t>RevCom submission (August 11th is the submission date)</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Sep 2022</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CustomShape 1"/>
          <p:cNvSpPr/>
          <p:nvPr/>
        </p:nvSpPr>
        <p:spPr>
          <a:xfrm>
            <a:off x="457200" y="273600"/>
            <a:ext cx="8218440" cy="1134000"/>
          </a:xfrm>
          <a:prstGeom prst="rect">
            <a:avLst/>
          </a:prstGeom>
          <a:noFill/>
          <a:ln w="0">
            <a:noFill/>
          </a:ln>
        </p:spPr>
        <p:style>
          <a:lnRef idx="0"/>
          <a:fillRef idx="0"/>
          <a:effectRef idx="0"/>
          <a:fontRef idx="minor"/>
        </p:style>
      </p:sp>
      <p:sp>
        <p:nvSpPr>
          <p:cNvPr id="232" name="CustomShape 2"/>
          <p:cNvSpPr/>
          <p:nvPr/>
        </p:nvSpPr>
        <p:spPr>
          <a:xfrm>
            <a:off x="457200" y="2617560"/>
            <a:ext cx="8218440" cy="194904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3200" spc="-1" strike="noStrike">
                <a:solidFill>
                  <a:srgbClr val="000000"/>
                </a:solidFill>
                <a:latin typeface="Arial"/>
                <a:ea typeface="DejaVu Sans"/>
              </a:rPr>
              <a:t>Closing report for TG4 2020 Cor1</a:t>
            </a:r>
            <a:endParaRPr b="0" lang="en-US" sz="3200" spc="-1" strike="noStrike">
              <a:latin typeface="Arial"/>
            </a:endParaRPr>
          </a:p>
          <a:p>
            <a:pPr algn="ctr">
              <a:lnSpc>
                <a:spcPct val="100000"/>
              </a:lnSpc>
            </a:pPr>
            <a:endParaRPr b="0" lang="en-US" sz="3200" spc="-1" strike="noStrike">
              <a:latin typeface="Arial"/>
            </a:endParaRPr>
          </a:p>
          <a:p>
            <a:pPr algn="ctr">
              <a:lnSpc>
                <a:spcPct val="100000"/>
              </a:lnSpc>
            </a:pPr>
            <a:r>
              <a:rPr b="0" lang="fi-FI" sz="3200" spc="-1" strike="noStrike">
                <a:solidFill>
                  <a:srgbClr val="000000"/>
                </a:solidFill>
                <a:latin typeface="Arial"/>
                <a:ea typeface="DejaVu Sans"/>
              </a:rPr>
              <a:t>July 10, 2022</a:t>
            </a:r>
            <a:endParaRPr b="0" lang="en-US" sz="3200" spc="-1" strike="noStrike">
              <a:latin typeface="Arial"/>
            </a:endParaRPr>
          </a:p>
          <a:p>
            <a:pPr algn="ctr">
              <a:lnSpc>
                <a:spcPct val="100000"/>
              </a:lnSpc>
            </a:pPr>
            <a:r>
              <a:rPr b="0" lang="fi-FI" sz="3200" spc="-1" strike="noStrike">
                <a:solidFill>
                  <a:srgbClr val="000000"/>
                </a:solidFill>
                <a:latin typeface="Arial"/>
                <a:ea typeface="DejaVu Sans"/>
              </a:rPr>
              <a:t>Tero Kivinen</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CustomShape 1"/>
          <p:cNvSpPr/>
          <p:nvPr/>
        </p:nvSpPr>
        <p:spPr>
          <a:xfrm>
            <a:off x="685800" y="685440"/>
            <a:ext cx="7759080" cy="1053720"/>
          </a:xfrm>
          <a:prstGeom prst="rect">
            <a:avLst/>
          </a:prstGeom>
          <a:noFill/>
          <a:ln w="0">
            <a:noFill/>
          </a:ln>
        </p:spPr>
        <p:style>
          <a:lnRef idx="0"/>
          <a:fillRef idx="0"/>
          <a:effectRef idx="0"/>
          <a:fontRef idx="minor"/>
        </p:style>
      </p:sp>
      <p:sp>
        <p:nvSpPr>
          <p:cNvPr id="234" name="CustomShape 2"/>
          <p:cNvSpPr/>
          <p:nvPr/>
        </p:nvSpPr>
        <p:spPr>
          <a:xfrm>
            <a:off x="438120" y="602280"/>
            <a:ext cx="821772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802.15.4 2020 Cor1 Scope</a:t>
            </a:r>
            <a:endParaRPr b="0" lang="en-US" sz="4400" spc="-1" strike="noStrike">
              <a:latin typeface="Arial"/>
            </a:endParaRPr>
          </a:p>
        </p:txBody>
      </p:sp>
      <p:sp>
        <p:nvSpPr>
          <p:cNvPr id="235" name="CustomShape 3"/>
          <p:cNvSpPr/>
          <p:nvPr/>
        </p:nvSpPr>
        <p:spPr>
          <a:xfrm>
            <a:off x="457200" y="1604520"/>
            <a:ext cx="8217720" cy="3965760"/>
          </a:xfrm>
          <a:prstGeom prst="rect">
            <a:avLst/>
          </a:prstGeom>
          <a:noFill/>
          <a:ln w="0">
            <a:noFill/>
          </a:ln>
        </p:spPr>
        <p:style>
          <a:lnRef idx="0"/>
          <a:fillRef idx="0"/>
          <a:effectRef idx="0"/>
          <a:fontRef idx="minor"/>
        </p:style>
        <p:txBody>
          <a:bodyPr lIns="0" rIns="0" tIns="0" bIns="0">
            <a:normAutofit/>
          </a:bodyPr>
          <a:p>
            <a:pPr marL="432000" indent="-315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Project:</a:t>
            </a:r>
            <a:endParaRPr b="0" lang="en-US" sz="3200" spc="-1" strike="noStrike">
              <a:latin typeface="Arial"/>
            </a:endParaRPr>
          </a:p>
          <a:p>
            <a:pPr lvl="2" marL="648000" indent="-21312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This corrigendum addresses significant errors found in IEEE Std 802.15.4-2020 and its amendments.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6" name="CustomShape 1"/>
          <p:cNvSpPr/>
          <p:nvPr/>
        </p:nvSpPr>
        <p:spPr>
          <a:xfrm>
            <a:off x="685800" y="685440"/>
            <a:ext cx="7759080" cy="1053720"/>
          </a:xfrm>
          <a:prstGeom prst="rect">
            <a:avLst/>
          </a:prstGeom>
          <a:noFill/>
          <a:ln w="0">
            <a:noFill/>
          </a:ln>
        </p:spPr>
        <p:style>
          <a:lnRef idx="0"/>
          <a:fillRef idx="0"/>
          <a:effectRef idx="0"/>
          <a:fontRef idx="minor"/>
        </p:style>
      </p:sp>
      <p:sp>
        <p:nvSpPr>
          <p:cNvPr id="237" name="CustomShape 2"/>
          <p:cNvSpPr/>
          <p:nvPr/>
        </p:nvSpPr>
        <p:spPr>
          <a:xfrm>
            <a:off x="438120" y="602280"/>
            <a:ext cx="821772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Meeting Achievements</a:t>
            </a:r>
            <a:endParaRPr b="0" lang="en-US" sz="4400" spc="-1" strike="noStrike">
              <a:latin typeface="Arial"/>
            </a:endParaRPr>
          </a:p>
        </p:txBody>
      </p:sp>
      <p:sp>
        <p:nvSpPr>
          <p:cNvPr id="238" name="CustomShape 3"/>
          <p:cNvSpPr/>
          <p:nvPr/>
        </p:nvSpPr>
        <p:spPr>
          <a:xfrm>
            <a:off x="457200" y="1604520"/>
            <a:ext cx="8217720" cy="3965760"/>
          </a:xfrm>
          <a:prstGeom prst="rect">
            <a:avLst/>
          </a:prstGeom>
          <a:noFill/>
          <a:ln w="0">
            <a:noFill/>
          </a:ln>
        </p:spPr>
        <p:style>
          <a:lnRef idx="0"/>
          <a:fillRef idx="0"/>
          <a:effectRef idx="0"/>
          <a:fontRef idx="minor"/>
        </p:style>
        <p:txBody>
          <a:bodyPr lIns="0" rIns="0" tIns="0" bIns="0">
            <a:normAutofit/>
          </a:bodyPr>
          <a:p>
            <a:pPr marL="432000" indent="-315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Approved agenda, and minutes. </a:t>
            </a:r>
            <a:endParaRPr b="0" lang="en-US" sz="3200" spc="-1" strike="noStrike">
              <a:latin typeface="Arial"/>
            </a:endParaRPr>
          </a:p>
          <a:p>
            <a:pPr marL="432000" indent="-315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Formed a CRG</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CustomShape 1"/>
          <p:cNvSpPr/>
          <p:nvPr/>
        </p:nvSpPr>
        <p:spPr>
          <a:xfrm>
            <a:off x="457200" y="273600"/>
            <a:ext cx="8224200" cy="11397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fi-FI" sz="4400" spc="-1" strike="noStrike">
                <a:solidFill>
                  <a:srgbClr val="000000"/>
                </a:solidFill>
                <a:latin typeface="Arial"/>
                <a:ea typeface="DejaVu Sans"/>
              </a:rPr>
              <a:t>Initial SA ballot results</a:t>
            </a:r>
            <a:endParaRPr b="0" lang="en-US" sz="4400" spc="-1" strike="noStrike">
              <a:latin typeface="Arial"/>
            </a:endParaRPr>
          </a:p>
        </p:txBody>
      </p:sp>
      <p:sp>
        <p:nvSpPr>
          <p:cNvPr id="240" name="CustomShape 2"/>
          <p:cNvSpPr/>
          <p:nvPr/>
        </p:nvSpPr>
        <p:spPr>
          <a:xfrm>
            <a:off x="457200" y="1604520"/>
            <a:ext cx="8224200" cy="2170440"/>
          </a:xfrm>
          <a:prstGeom prst="rect">
            <a:avLst/>
          </a:prstGeom>
          <a:noFill/>
          <a:ln w="0">
            <a:noFill/>
          </a:ln>
        </p:spPr>
        <p:style>
          <a:lnRef idx="0"/>
          <a:fillRef idx="0"/>
          <a:effectRef idx="0"/>
          <a:fontRef idx="minor"/>
        </p:style>
        <p:txBody>
          <a:bodyPr lIns="0" rIns="0" tIns="0" bIns="0">
            <a:normAutofit/>
          </a:bodyPr>
          <a:p>
            <a:pPr marL="432000" indent="-32112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Started 12th of April, 2022</a:t>
            </a:r>
            <a:endParaRPr b="0" lang="en-US" sz="2800" spc="-1" strike="noStrike">
              <a:latin typeface="Arial"/>
            </a:endParaRPr>
          </a:p>
          <a:p>
            <a:pPr marL="432000" indent="-32112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closed 12th of May, 2022</a:t>
            </a:r>
            <a:endParaRPr b="0" lang="en-US" sz="2800" spc="-1" strike="noStrike">
              <a:latin typeface="Arial"/>
            </a:endParaRPr>
          </a:p>
          <a:p>
            <a:pPr>
              <a:lnSpc>
                <a:spcPct val="100000"/>
              </a:lnSpc>
              <a:spcBef>
                <a:spcPts val="1417"/>
              </a:spcBef>
            </a:pPr>
            <a:endParaRPr b="0" lang="en-US" sz="2800" spc="-1" strike="noStrike">
              <a:latin typeface="Arial"/>
            </a:endParaRPr>
          </a:p>
        </p:txBody>
      </p:sp>
      <p:graphicFrame>
        <p:nvGraphicFramePr>
          <p:cNvPr id="241" name="Table 3"/>
          <p:cNvGraphicFramePr/>
          <p:nvPr/>
        </p:nvGraphicFramePr>
        <p:xfrm>
          <a:off x="1953360" y="3123720"/>
          <a:ext cx="4828680" cy="2671920"/>
        </p:xfrm>
        <a:graphic>
          <a:graphicData uri="http://schemas.openxmlformats.org/drawingml/2006/table">
            <a:tbl>
              <a:tblPr/>
              <a:tblGrid>
                <a:gridCol w="2373120"/>
                <a:gridCol w="1217160"/>
                <a:gridCol w="1238760"/>
              </a:tblGrid>
              <a:tr h="381600">
                <a:tc>
                  <a:txBody>
                    <a:bodyPr lIns="90000" rIns="90000">
                      <a:noAutofit/>
                    </a:bodyPr>
                    <a:p>
                      <a:pPr algn="r">
                        <a:lnSpc>
                          <a:spcPct val="100000"/>
                        </a:lnSpc>
                      </a:pPr>
                      <a:r>
                        <a:rPr b="0" lang="fi-FI" sz="1800" spc="-1" strike="noStrike">
                          <a:latin typeface="Arial"/>
                        </a:rPr>
                        <a:t>Voters: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fi-FI" sz="1800" spc="-1" strike="noStrike">
                          <a:latin typeface="Arial"/>
                        </a:rPr>
                        <a:t>68</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oAutofit/>
                    </a:bodyPr>
                    <a:p>
                      <a:pPr algn="r">
                        <a:lnSpc>
                          <a:spcPct val="100000"/>
                        </a:lnSpc>
                      </a:pPr>
                      <a:r>
                        <a:rPr b="0" lang="fi-FI" sz="1800" spc="-1" strike="noStrike">
                          <a:latin typeface="Arial"/>
                        </a:rPr>
                        <a:t>Voted:</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53</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77%</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Approve:</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98%</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Disapprove</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fi-FI" sz="1800" spc="-1" strike="noStrike">
                          <a:latin typeface="Arial"/>
                        </a:rPr>
                        <a:t>Abstain:</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Comments: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Technical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Editorial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2" name="CustomShape 1"/>
          <p:cNvSpPr/>
          <p:nvPr/>
        </p:nvSpPr>
        <p:spPr>
          <a:xfrm>
            <a:off x="457200" y="273600"/>
            <a:ext cx="8224200" cy="11397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fi-FI" sz="4400" spc="-1" strike="noStrike">
                <a:solidFill>
                  <a:srgbClr val="000000"/>
                </a:solidFill>
                <a:latin typeface="Arial"/>
                <a:ea typeface="DejaVu Sans"/>
              </a:rPr>
              <a:t>Recirculation 1 SA ballot results</a:t>
            </a:r>
            <a:endParaRPr b="0" lang="en-US" sz="4400" spc="-1" strike="noStrike">
              <a:latin typeface="Arial"/>
            </a:endParaRPr>
          </a:p>
        </p:txBody>
      </p:sp>
      <p:sp>
        <p:nvSpPr>
          <p:cNvPr id="243" name="CustomShape 2"/>
          <p:cNvSpPr/>
          <p:nvPr/>
        </p:nvSpPr>
        <p:spPr>
          <a:xfrm>
            <a:off x="457200" y="1604520"/>
            <a:ext cx="8224200" cy="2170440"/>
          </a:xfrm>
          <a:prstGeom prst="rect">
            <a:avLst/>
          </a:prstGeom>
          <a:noFill/>
          <a:ln w="0">
            <a:noFill/>
          </a:ln>
        </p:spPr>
        <p:style>
          <a:lnRef idx="0"/>
          <a:fillRef idx="0"/>
          <a:effectRef idx="0"/>
          <a:fontRef idx="minor"/>
        </p:style>
        <p:txBody>
          <a:bodyPr lIns="0" rIns="0" tIns="0" bIns="0">
            <a:normAutofit/>
          </a:bodyPr>
          <a:p>
            <a:pPr marL="432000" indent="-32112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Started 24th of May, 2022</a:t>
            </a:r>
            <a:endParaRPr b="0" lang="en-US" sz="2800" spc="-1" strike="noStrike">
              <a:latin typeface="Arial"/>
            </a:endParaRPr>
          </a:p>
          <a:p>
            <a:pPr marL="432000" indent="-32112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closed 03th of June, 2022</a:t>
            </a:r>
            <a:endParaRPr b="0" lang="en-US" sz="2800" spc="-1" strike="noStrike">
              <a:latin typeface="Arial"/>
            </a:endParaRPr>
          </a:p>
        </p:txBody>
      </p:sp>
      <p:graphicFrame>
        <p:nvGraphicFramePr>
          <p:cNvPr id="244" name="Table 3"/>
          <p:cNvGraphicFramePr/>
          <p:nvPr/>
        </p:nvGraphicFramePr>
        <p:xfrm>
          <a:off x="1953360" y="3123720"/>
          <a:ext cx="4828680" cy="2671920"/>
        </p:xfrm>
        <a:graphic>
          <a:graphicData uri="http://schemas.openxmlformats.org/drawingml/2006/table">
            <a:tbl>
              <a:tblPr/>
              <a:tblGrid>
                <a:gridCol w="2373120"/>
                <a:gridCol w="1217160"/>
                <a:gridCol w="1238760"/>
              </a:tblGrid>
              <a:tr h="381600">
                <a:tc>
                  <a:txBody>
                    <a:bodyPr lIns="90000" rIns="90000">
                      <a:noAutofit/>
                    </a:bodyPr>
                    <a:p>
                      <a:pPr algn="r">
                        <a:lnSpc>
                          <a:spcPct val="100000"/>
                        </a:lnSpc>
                      </a:pPr>
                      <a:r>
                        <a:rPr b="0" lang="fi-FI" sz="1800" spc="-1" strike="noStrike">
                          <a:latin typeface="Arial"/>
                        </a:rPr>
                        <a:t>Voters: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fi-FI" sz="1800" spc="-1" strike="noStrike">
                          <a:latin typeface="Arial"/>
                        </a:rPr>
                        <a:t>68</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oAutofit/>
                    </a:bodyPr>
                    <a:p>
                      <a:pPr algn="r">
                        <a:lnSpc>
                          <a:spcPct val="100000"/>
                        </a:lnSpc>
                      </a:pPr>
                      <a:r>
                        <a:rPr b="0" lang="fi-FI" sz="1800" spc="-1" strike="noStrike">
                          <a:latin typeface="Arial"/>
                        </a:rPr>
                        <a:t>Voted:</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80%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Approve:</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100%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Disapprove</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fi-FI" sz="1800" spc="-1" strike="noStrike">
                          <a:latin typeface="Arial"/>
                        </a:rPr>
                        <a:t>Abstain:</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Comments: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Technical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Editorial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5" name="CustomShape 1"/>
          <p:cNvSpPr/>
          <p:nvPr/>
        </p:nvSpPr>
        <p:spPr>
          <a:xfrm>
            <a:off x="457200" y="273600"/>
            <a:ext cx="8224200" cy="11397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fi-FI" sz="4400" spc="-1" strike="noStrike">
                <a:solidFill>
                  <a:srgbClr val="000000"/>
                </a:solidFill>
                <a:latin typeface="Arial"/>
                <a:ea typeface="DejaVu Sans"/>
              </a:rPr>
              <a:t>Recirculation 2 SA ballot results</a:t>
            </a:r>
            <a:endParaRPr b="0" lang="en-US" sz="4400" spc="-1" strike="noStrike">
              <a:latin typeface="Arial"/>
            </a:endParaRPr>
          </a:p>
        </p:txBody>
      </p:sp>
      <p:sp>
        <p:nvSpPr>
          <p:cNvPr id="246" name="CustomShape 2"/>
          <p:cNvSpPr/>
          <p:nvPr/>
        </p:nvSpPr>
        <p:spPr>
          <a:xfrm>
            <a:off x="457200" y="1604520"/>
            <a:ext cx="8224200" cy="2170440"/>
          </a:xfrm>
          <a:prstGeom prst="rect">
            <a:avLst/>
          </a:prstGeom>
          <a:noFill/>
          <a:ln w="0">
            <a:noFill/>
          </a:ln>
        </p:spPr>
        <p:style>
          <a:lnRef idx="0"/>
          <a:fillRef idx="0"/>
          <a:effectRef idx="0"/>
          <a:fontRef idx="minor"/>
        </p:style>
        <p:txBody>
          <a:bodyPr lIns="0" rIns="0" tIns="0" bIns="0">
            <a:normAutofit/>
          </a:bodyPr>
          <a:p>
            <a:pPr marL="432000" indent="-32112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Started 1st of July, 2022</a:t>
            </a:r>
            <a:endParaRPr b="0" lang="en-US" sz="2800" spc="-1" strike="noStrike">
              <a:latin typeface="Arial"/>
            </a:endParaRPr>
          </a:p>
          <a:p>
            <a:pPr marL="432000" indent="-32112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Ballot closed 11th of July, 2022</a:t>
            </a:r>
            <a:endParaRPr b="0" lang="en-US" sz="2800" spc="-1" strike="noStrike">
              <a:latin typeface="Arial"/>
            </a:endParaRPr>
          </a:p>
          <a:p>
            <a:pPr>
              <a:lnSpc>
                <a:spcPct val="100000"/>
              </a:lnSpc>
              <a:spcBef>
                <a:spcPts val="1417"/>
              </a:spcBef>
            </a:pPr>
            <a:endParaRPr b="0" lang="en-US" sz="2800" spc="-1" strike="noStrike">
              <a:latin typeface="Arial"/>
            </a:endParaRPr>
          </a:p>
        </p:txBody>
      </p:sp>
      <p:graphicFrame>
        <p:nvGraphicFramePr>
          <p:cNvPr id="247" name="Table 3"/>
          <p:cNvGraphicFramePr/>
          <p:nvPr/>
        </p:nvGraphicFramePr>
        <p:xfrm>
          <a:off x="1953360" y="3123720"/>
          <a:ext cx="4828680" cy="2671920"/>
        </p:xfrm>
        <a:graphic>
          <a:graphicData uri="http://schemas.openxmlformats.org/drawingml/2006/table">
            <a:tbl>
              <a:tblPr/>
              <a:tblGrid>
                <a:gridCol w="2373120"/>
                <a:gridCol w="1217160"/>
                <a:gridCol w="1238760"/>
              </a:tblGrid>
              <a:tr h="381600">
                <a:tc>
                  <a:txBody>
                    <a:bodyPr lIns="90000" rIns="90000">
                      <a:noAutofit/>
                    </a:bodyPr>
                    <a:p>
                      <a:pPr algn="r">
                        <a:lnSpc>
                          <a:spcPct val="100000"/>
                        </a:lnSpc>
                      </a:pPr>
                      <a:r>
                        <a:rPr b="0" lang="fi-FI" sz="1800" spc="-1" strike="noStrike">
                          <a:latin typeface="Arial"/>
                        </a:rPr>
                        <a:t>Voters: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fi-FI" sz="1800" spc="-1" strike="noStrike">
                          <a:latin typeface="Arial"/>
                        </a:rPr>
                        <a:t>68</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oAutofit/>
                    </a:bodyPr>
                    <a:p>
                      <a:pPr algn="r">
                        <a:lnSpc>
                          <a:spcPct val="100000"/>
                        </a:lnSpc>
                      </a:pPr>
                      <a:r>
                        <a:rPr b="0" lang="fi-FI" sz="1800" spc="-1" strike="noStrike">
                          <a:latin typeface="Arial"/>
                        </a:rPr>
                        <a:t>Voted:</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57</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83%</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Approve:</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56</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100%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Disapprove</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fi-FI" sz="1800" spc="-1" strike="noStrike">
                          <a:latin typeface="Arial"/>
                        </a:rPr>
                        <a:t>Abstain:</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Comments: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Technical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Editorial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8" name="CustomShape 1"/>
          <p:cNvSpPr/>
          <p:nvPr/>
        </p:nvSpPr>
        <p:spPr>
          <a:xfrm>
            <a:off x="457200" y="582120"/>
            <a:ext cx="82206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TG Motion for CRG</a:t>
            </a:r>
            <a:endParaRPr b="0" lang="en-US" sz="4400" spc="-1" strike="noStrike">
              <a:latin typeface="Arial"/>
            </a:endParaRPr>
          </a:p>
        </p:txBody>
      </p:sp>
      <p:sp>
        <p:nvSpPr>
          <p:cNvPr id="249" name="CustomShape 2"/>
          <p:cNvSpPr/>
          <p:nvPr/>
        </p:nvSpPr>
        <p:spPr>
          <a:xfrm>
            <a:off x="457200" y="1604520"/>
            <a:ext cx="8220600" cy="3968640"/>
          </a:xfrm>
          <a:prstGeom prst="rect">
            <a:avLst/>
          </a:prstGeom>
          <a:noFill/>
          <a:ln w="0">
            <a:noFill/>
          </a:ln>
        </p:spPr>
        <p:style>
          <a:lnRef idx="0"/>
          <a:fillRef idx="0"/>
          <a:effectRef idx="0"/>
          <a:fontRef idx="minor"/>
        </p:style>
        <p:txBody>
          <a:bodyPr lIns="0" rIns="0" tIns="0" bIns="0">
            <a:normAutofit fontScale="26000"/>
          </a:bodyPr>
          <a:p>
            <a:pPr>
              <a:lnSpc>
                <a:spcPct val="100000"/>
              </a:lnSpc>
              <a:spcBef>
                <a:spcPts val="1417"/>
              </a:spcBef>
            </a:pPr>
            <a:r>
              <a:rPr b="0" lang="fi-FI" sz="3200" spc="-1" strike="noStrike">
                <a:solidFill>
                  <a:srgbClr val="000000"/>
                </a:solidFill>
                <a:latin typeface="Arial"/>
                <a:ea typeface="DejaVu Sans"/>
              </a:rPr>
              <a:t>Move that TG4 2020 Cor 1 formally requests that the 802.15 WG approve the formation of a Comment Resolution Group (CRG) for the Standards Association balloting of the P802.15.4-2020-Cor1-D07 with the following membership: Tero Kivinen(Chair),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3200" spc="-1" strike="noStrike">
              <a:latin typeface="Arial"/>
            </a:endParaRPr>
          </a:p>
          <a:p>
            <a:pPr marL="432000" indent="-3178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Phil Beecher</a:t>
            </a:r>
            <a:endParaRPr b="0" lang="en-US" sz="3200" spc="-1" strike="noStrike">
              <a:latin typeface="Arial"/>
            </a:endParaRPr>
          </a:p>
          <a:p>
            <a:pPr marL="432000" indent="-3178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Clint Powell</a:t>
            </a:r>
            <a:endParaRPr b="0" lang="en-US" sz="3200" spc="-1" strike="noStrike">
              <a:latin typeface="Arial"/>
            </a:endParaRPr>
          </a:p>
          <a:p>
            <a:pPr marL="432000" indent="-3178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0" name="CustomShape 1"/>
          <p:cNvSpPr/>
          <p:nvPr/>
        </p:nvSpPr>
        <p:spPr>
          <a:xfrm>
            <a:off x="457200" y="582120"/>
            <a:ext cx="82206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WG Motion for CRG</a:t>
            </a:r>
            <a:endParaRPr b="0" lang="en-US" sz="4400" spc="-1" strike="noStrike">
              <a:latin typeface="Arial"/>
            </a:endParaRPr>
          </a:p>
        </p:txBody>
      </p:sp>
      <p:sp>
        <p:nvSpPr>
          <p:cNvPr id="251" name="CustomShape 2"/>
          <p:cNvSpPr/>
          <p:nvPr/>
        </p:nvSpPr>
        <p:spPr>
          <a:xfrm>
            <a:off x="457200" y="1604520"/>
            <a:ext cx="8220600" cy="3968640"/>
          </a:xfrm>
          <a:prstGeom prst="rect">
            <a:avLst/>
          </a:prstGeom>
          <a:noFill/>
          <a:ln w="0">
            <a:noFill/>
          </a:ln>
        </p:spPr>
        <p:style>
          <a:lnRef idx="0"/>
          <a:fillRef idx="0"/>
          <a:effectRef idx="0"/>
          <a:fontRef idx="minor"/>
        </p:style>
        <p:txBody>
          <a:bodyPr lIns="0" rIns="0" tIns="0" bIns="0">
            <a:normAutofit fontScale="39000"/>
          </a:bodyPr>
          <a:p>
            <a:pPr>
              <a:lnSpc>
                <a:spcPct val="100000"/>
              </a:lnSpc>
              <a:spcBef>
                <a:spcPts val="1417"/>
              </a:spcBef>
            </a:pPr>
            <a:r>
              <a:rPr b="0" lang="fi-FI" sz="3200" spc="-1" strike="noStrike">
                <a:solidFill>
                  <a:srgbClr val="000000"/>
                </a:solidFill>
                <a:latin typeface="Arial"/>
                <a:ea typeface="DejaVu Sans"/>
              </a:rPr>
              <a:t>Move that 802.15 WG approve the formation of a Comment Resolution Group (CRG) for the Standards Association balloting of the P802.15.4-2020-Cor1-D07 with the following membership: Tero Kivinen(Chair),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3371</TotalTime>
  <Application>LibreOffice/7.0.4.2$Linux_X86_64 LibreOffice_project/00$Build-2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2022-07-12T14:01:52Z</dcterms:modified>
  <cp:revision>120</cp:revision>
  <dc:subject>IEEE 802.15.9ma</dc:subject>
  <dc:title>Closing for November</dc:title>
</cp:coreProperties>
</file>

<file path=docProps/custom.xml><?xml version="1.0" encoding="utf-8"?>
<Properties xmlns="http://schemas.openxmlformats.org/officeDocument/2006/custom-properties" xmlns:vt="http://schemas.openxmlformats.org/officeDocument/2006/docPropsVTypes"/>
</file>