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732BD6A-9B1B-463E-A206-78785603045C}"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C472F55-CE11-4691-83BF-1A878984CDA2}"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F9C5705A-DC8D-4055-BA58-9A9F39815A42}"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802-15-22-0365-01</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F953844E-3DA0-48E4-8A1E-C5437D3D32E5}"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49960" cy="2008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802-15-22-0365-01</a:t>
            </a:r>
            <a:endParaRPr b="0" lang="en-US"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6200" cy="29268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6200" cy="29268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2F0CCA9-745B-426B-B8F1-57746A78322B}"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90" name="CustomShape 7"/>
          <p:cNvSpPr/>
          <p:nvPr/>
        </p:nvSpPr>
        <p:spPr>
          <a:xfrm>
            <a:off x="7040160" y="6490080"/>
            <a:ext cx="1726200" cy="29268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91" name="CustomShape 8"/>
          <p:cNvSpPr/>
          <p:nvPr/>
        </p:nvSpPr>
        <p:spPr>
          <a:xfrm>
            <a:off x="685800" y="365760"/>
            <a:ext cx="2561760" cy="20088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79120" cy="461376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July Meeting</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10th of July,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457200" y="582120"/>
            <a:ext cx="8221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RevCom Submission</a:t>
            </a:r>
            <a:endParaRPr b="0" lang="en-US" sz="4400" spc="-1" strike="noStrike">
              <a:latin typeface="Arial"/>
            </a:endParaRPr>
          </a:p>
        </p:txBody>
      </p:sp>
      <p:sp>
        <p:nvSpPr>
          <p:cNvPr id="253" name="Custom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TG4 2020 Cor 1 formally requests that 802.15 WG requests unconditional approval from the EC to submit P802.15.4-2020-Cor1-D06 to RevCom </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421200" y="606960"/>
            <a:ext cx="822132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Unconditional RevCom submission</a:t>
            </a:r>
            <a:endParaRPr b="0" lang="en-US" sz="4400" spc="-1" strike="noStrike">
              <a:latin typeface="Arial"/>
            </a:endParaRPr>
          </a:p>
        </p:txBody>
      </p:sp>
      <p:sp>
        <p:nvSpPr>
          <p:cNvPr id="255" name="CustomShape 2"/>
          <p:cNvSpPr/>
          <p:nvPr/>
        </p:nvSpPr>
        <p:spPr>
          <a:xfrm>
            <a:off x="457200" y="2072520"/>
            <a:ext cx="8221320" cy="396936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Motion: that 802.15 WG requests unconditional approval from the EC to submit  P802.15.4-2020-Cor1-D06 to RevCom.</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9800" cy="1054440"/>
          </a:xfrm>
          <a:prstGeom prst="rect">
            <a:avLst/>
          </a:prstGeom>
          <a:noFill/>
          <a:ln w="0">
            <a:noFill/>
          </a:ln>
        </p:spPr>
        <p:style>
          <a:lnRef idx="0"/>
          <a:fillRef idx="0"/>
          <a:effectRef idx="0"/>
          <a:fontRef idx="minor"/>
        </p:style>
      </p:sp>
      <p:sp>
        <p:nvSpPr>
          <p:cNvPr id="257"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en-US" sz="4400" spc="-1" strike="noStrike">
              <a:latin typeface="Arial"/>
            </a:endParaRPr>
          </a:p>
        </p:txBody>
      </p:sp>
      <p:sp>
        <p:nvSpPr>
          <p:cNvPr id="258" name="CustomShape 3"/>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216000" indent="-210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None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685440"/>
            <a:ext cx="7759800" cy="1054440"/>
          </a:xfrm>
          <a:prstGeom prst="rect">
            <a:avLst/>
          </a:prstGeom>
          <a:noFill/>
          <a:ln w="0">
            <a:noFill/>
          </a:ln>
        </p:spPr>
        <p:style>
          <a:lnRef idx="0"/>
          <a:fillRef idx="0"/>
          <a:effectRef idx="0"/>
          <a:fontRef idx="minor"/>
        </p:style>
      </p:sp>
      <p:sp>
        <p:nvSpPr>
          <p:cNvPr id="260"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en-US" sz="4400" spc="-1" strike="noStrike">
              <a:latin typeface="Arial"/>
            </a:endParaRPr>
          </a:p>
        </p:txBody>
      </p:sp>
      <p:graphicFrame>
        <p:nvGraphicFramePr>
          <p:cNvPr id="261" name="Table 3"/>
          <p:cNvGraphicFramePr/>
          <p:nvPr/>
        </p:nvGraphicFramePr>
        <p:xfrm>
          <a:off x="518760" y="1780920"/>
          <a:ext cx="8002080" cy="209808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27 July, 2022, 15:00:00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28 July 2022, 01:00:00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28 July 2022, 07:00:00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27 July 2022, 18:00:00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27 July 2022, 22:00:00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62" name="CustomShape 4"/>
          <p:cNvSpPr/>
          <p:nvPr/>
        </p:nvSpPr>
        <p:spPr>
          <a:xfrm>
            <a:off x="417960" y="4140000"/>
            <a:ext cx="8218440" cy="1271880"/>
          </a:xfrm>
          <a:prstGeom prst="rect">
            <a:avLst/>
          </a:prstGeom>
          <a:noFill/>
          <a:ln w="0">
            <a:noFill/>
          </a:ln>
        </p:spPr>
        <p:style>
          <a:lnRef idx="0"/>
          <a:fillRef idx="0"/>
          <a:effectRef idx="0"/>
          <a:fontRef idx="minor"/>
        </p:style>
        <p:txBody>
          <a:bodyPr lIns="0" rIns="0" tIns="0" bIns="0">
            <a:normAutofit fontScale="49000"/>
          </a:bodyPr>
          <a:p>
            <a:pPr>
              <a:lnSpc>
                <a:spcPct val="100000"/>
              </a:lnSpc>
              <a:spcBef>
                <a:spcPts val="1417"/>
              </a:spcBef>
            </a:pPr>
            <a:r>
              <a:rPr b="0" lang="fi-FI" sz="3200" spc="-1" strike="noStrike">
                <a:solidFill>
                  <a:srgbClr val="000000"/>
                </a:solidFill>
                <a:latin typeface="Arial"/>
                <a:ea typeface="DejaVu Sans"/>
              </a:rPr>
              <a:t>Continuing our weekly meetings, and these weekly meetings will go on unless canceled.</a:t>
            </a:r>
            <a:endParaRPr b="0" lang="en-US" sz="3200" spc="-1" strike="noStrike">
              <a:latin typeface="Arial"/>
            </a:endParaRPr>
          </a:p>
          <a:p>
            <a:pPr>
              <a:lnSpc>
                <a:spcPct val="100000"/>
              </a:lnSpc>
              <a:spcBef>
                <a:spcPts val="1417"/>
              </a:spcBef>
            </a:pPr>
            <a:r>
              <a:rPr b="0" lang="fi-FI" sz="3200" spc="-1" strike="noStrike">
                <a:solidFill>
                  <a:srgbClr val="000000"/>
                </a:solidFill>
                <a:latin typeface="Arial"/>
                <a:ea typeface="DejaVu Sans"/>
              </a:rPr>
              <a:t>This is just in case something unexpectedly happens, i.e., most likely all are cancelled.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685800" y="685440"/>
            <a:ext cx="7759800" cy="1054440"/>
          </a:xfrm>
          <a:prstGeom prst="rect">
            <a:avLst/>
          </a:prstGeom>
          <a:noFill/>
          <a:ln w="0">
            <a:noFill/>
          </a:ln>
        </p:spPr>
        <p:style>
          <a:lnRef idx="0"/>
          <a:fillRef idx="0"/>
          <a:effectRef idx="0"/>
          <a:fontRef idx="minor"/>
        </p:style>
      </p:sp>
      <p:sp>
        <p:nvSpPr>
          <p:cNvPr id="264"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en-US" sz="4400" spc="-1" strike="noStrike">
              <a:latin typeface="Arial"/>
            </a:endParaRPr>
          </a:p>
        </p:txBody>
      </p:sp>
      <p:sp>
        <p:nvSpPr>
          <p:cNvPr id="265" name="CustomShape 3"/>
          <p:cNvSpPr/>
          <p:nvPr/>
        </p:nvSpPr>
        <p:spPr>
          <a:xfrm>
            <a:off x="457200" y="1604520"/>
            <a:ext cx="8218440" cy="3966480"/>
          </a:xfrm>
          <a:prstGeom prst="rect">
            <a:avLst/>
          </a:prstGeom>
          <a:noFill/>
          <a:ln w="0">
            <a:noFill/>
          </a:ln>
        </p:spPr>
        <p:style>
          <a:lnRef idx="0"/>
          <a:fillRef idx="0"/>
          <a:effectRef idx="0"/>
          <a:fontRef idx="minor"/>
        </p:style>
      </p:sp>
      <p:graphicFrame>
        <p:nvGraphicFramePr>
          <p:cNvPr id="266"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oAutofit/>
                    </a:bodyPr>
                    <a:p>
                      <a:pPr>
                        <a:lnSpc>
                          <a:spcPct val="100000"/>
                        </a:lnSpc>
                      </a:pPr>
                      <a:r>
                        <a:rPr b="0" lang="fi-FI" sz="1600" spc="-1" strike="noStrike">
                          <a:latin typeface="Arial"/>
                        </a:rPr>
                        <a:t>TG formation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oAutofit/>
                    </a:bodyPr>
                    <a:p>
                      <a:pPr>
                        <a:lnSpc>
                          <a:spcPct val="100000"/>
                        </a:lnSpc>
                      </a:pPr>
                      <a:r>
                        <a:rPr b="0" lang="fi-FI" sz="1600" spc="-1" strike="noStrike">
                          <a:latin typeface="Arial"/>
                        </a:rPr>
                        <a:t>Call for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Presentation of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Hear additional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Consolidate proposals and develop draft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Update PAR and hear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Resolve PAR comments and draft review</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Review draft and initiate LB</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LB comment resolution and start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Additional LB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Start Standard Association ballot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SA ballot comment resolution and 2 recirculations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EC Approval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oAutofit/>
                    </a:bodyPr>
                    <a:p>
                      <a:pPr>
                        <a:lnSpc>
                          <a:spcPct val="100000"/>
                        </a:lnSpc>
                      </a:pPr>
                      <a:r>
                        <a:rPr b="0" lang="fi-FI" sz="1600" spc="-1" strike="noStrike">
                          <a:latin typeface="Arial"/>
                        </a:rPr>
                        <a:t>RevCom submission (August 11th is the submission date)</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19160" cy="1134720"/>
          </a:xfrm>
          <a:prstGeom prst="rect">
            <a:avLst/>
          </a:prstGeom>
          <a:noFill/>
          <a:ln w="0">
            <a:noFill/>
          </a:ln>
        </p:spPr>
        <p:style>
          <a:lnRef idx="0"/>
          <a:fillRef idx="0"/>
          <a:effectRef idx="0"/>
          <a:fontRef idx="minor"/>
        </p:style>
      </p:sp>
      <p:sp>
        <p:nvSpPr>
          <p:cNvPr id="232" name="CustomShape 2"/>
          <p:cNvSpPr/>
          <p:nvPr/>
        </p:nvSpPr>
        <p:spPr>
          <a:xfrm>
            <a:off x="457200" y="2617560"/>
            <a:ext cx="821916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July 10,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59800" cy="1054440"/>
          </a:xfrm>
          <a:prstGeom prst="rect">
            <a:avLst/>
          </a:prstGeom>
          <a:noFill/>
          <a:ln w="0">
            <a:noFill/>
          </a:ln>
        </p:spPr>
        <p:style>
          <a:lnRef idx="0"/>
          <a:fillRef idx="0"/>
          <a:effectRef idx="0"/>
          <a:fontRef idx="minor"/>
        </p:style>
      </p:sp>
      <p:sp>
        <p:nvSpPr>
          <p:cNvPr id="234"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en-US" sz="4400" spc="-1" strike="noStrike">
              <a:latin typeface="Arial"/>
            </a:endParaRPr>
          </a:p>
        </p:txBody>
      </p:sp>
      <p:sp>
        <p:nvSpPr>
          <p:cNvPr id="235" name="CustomShape 3"/>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US"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59800" cy="1054440"/>
          </a:xfrm>
          <a:prstGeom prst="rect">
            <a:avLst/>
          </a:prstGeom>
          <a:noFill/>
          <a:ln w="0">
            <a:noFill/>
          </a:ln>
        </p:spPr>
        <p:style>
          <a:lnRef idx="0"/>
          <a:fillRef idx="0"/>
          <a:effectRef idx="0"/>
          <a:fontRef idx="minor"/>
        </p:style>
      </p:sp>
      <p:sp>
        <p:nvSpPr>
          <p:cNvPr id="237" name="CustomShape 2"/>
          <p:cNvSpPr/>
          <p:nvPr/>
        </p:nvSpPr>
        <p:spPr>
          <a:xfrm>
            <a:off x="438120" y="602280"/>
            <a:ext cx="82184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en-US" sz="4400" spc="-1" strike="noStrike">
              <a:latin typeface="Arial"/>
            </a:endParaRPr>
          </a:p>
        </p:txBody>
      </p:sp>
      <p:sp>
        <p:nvSpPr>
          <p:cNvPr id="238" name="CustomShape 3"/>
          <p:cNvSpPr/>
          <p:nvPr/>
        </p:nvSpPr>
        <p:spPr>
          <a:xfrm>
            <a:off x="457200" y="1604520"/>
            <a:ext cx="8218440" cy="3966480"/>
          </a:xfrm>
          <a:prstGeom prst="rect">
            <a:avLst/>
          </a:prstGeom>
          <a:noFill/>
          <a:ln w="0">
            <a:noFill/>
          </a:ln>
        </p:spPr>
        <p:style>
          <a:lnRef idx="0"/>
          <a:fillRef idx="0"/>
          <a:effectRef idx="0"/>
          <a:fontRef idx="minor"/>
        </p:style>
        <p:txBody>
          <a:bodyPr lIns="0" rIns="0" tIns="0" bIns="0">
            <a:normAutofit/>
          </a:bodyPr>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US"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Initial SA ballot results</a:t>
            </a:r>
            <a:endParaRPr b="0" lang="en-US" sz="4400" spc="-1" strike="noStrike">
              <a:latin typeface="Arial"/>
            </a:endParaRPr>
          </a:p>
        </p:txBody>
      </p:sp>
      <p:sp>
        <p:nvSpPr>
          <p:cNvPr id="240" name="CustomShape 2"/>
          <p:cNvSpPr/>
          <p:nvPr/>
        </p:nvSpPr>
        <p:spPr>
          <a:xfrm>
            <a:off x="457200" y="1604520"/>
            <a:ext cx="8224920" cy="217116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US" sz="28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1 SA ballot results</a:t>
            </a:r>
            <a:endParaRPr b="0" lang="en-US" sz="4400" spc="-1" strike="noStrike">
              <a:latin typeface="Arial"/>
            </a:endParaRPr>
          </a:p>
        </p:txBody>
      </p:sp>
      <p:sp>
        <p:nvSpPr>
          <p:cNvPr id="243" name="CustomShape 2"/>
          <p:cNvSpPr/>
          <p:nvPr/>
        </p:nvSpPr>
        <p:spPr>
          <a:xfrm>
            <a:off x="457200" y="1604520"/>
            <a:ext cx="8224920" cy="217116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24th of May, 2022</a:t>
            </a:r>
            <a:endParaRPr b="0" lang="en-US" sz="28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03th of June, 2022</a:t>
            </a:r>
            <a:endParaRPr b="0" lang="en-US" sz="2800" spc="-1" strike="noStrike">
              <a:latin typeface="Arial"/>
            </a:endParaRPr>
          </a:p>
        </p:txBody>
      </p:sp>
      <p:graphicFrame>
        <p:nvGraphicFramePr>
          <p:cNvPr id="244"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3600"/>
            <a:ext cx="8224920" cy="11404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2 SA ballot results</a:t>
            </a:r>
            <a:endParaRPr b="0" lang="en-US" sz="4400" spc="-1" strike="noStrike">
              <a:latin typeface="Arial"/>
            </a:endParaRPr>
          </a:p>
        </p:txBody>
      </p:sp>
      <p:sp>
        <p:nvSpPr>
          <p:cNvPr id="246" name="CustomShape 2"/>
          <p:cNvSpPr/>
          <p:nvPr/>
        </p:nvSpPr>
        <p:spPr>
          <a:xfrm>
            <a:off x="457200" y="1604520"/>
            <a:ext cx="8224920" cy="217116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1st of July, 2022</a:t>
            </a:r>
            <a:endParaRPr b="0" lang="en-US" sz="28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11th of July,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7"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457200" y="582120"/>
            <a:ext cx="8221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en-US" sz="4400" spc="-1" strike="noStrike">
              <a:latin typeface="Arial"/>
            </a:endParaRPr>
          </a:p>
        </p:txBody>
      </p:sp>
      <p:sp>
        <p:nvSpPr>
          <p:cNvPr id="249" name="Custom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457200" y="582120"/>
            <a:ext cx="8221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en-US" sz="4400" spc="-1" strike="noStrike">
              <a:latin typeface="Arial"/>
            </a:endParaRPr>
          </a:p>
        </p:txBody>
      </p:sp>
      <p:sp>
        <p:nvSpPr>
          <p:cNvPr id="251" name="CustomShape 2"/>
          <p:cNvSpPr/>
          <p:nvPr/>
        </p:nvSpPr>
        <p:spPr>
          <a:xfrm>
            <a:off x="457200" y="1604520"/>
            <a:ext cx="8221320" cy="3969360"/>
          </a:xfrm>
          <a:prstGeom prst="rect">
            <a:avLst/>
          </a:prstGeom>
          <a:noFill/>
          <a:ln w="0">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3366</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2022-07-10T20:25:13Z</dcterms:modified>
  <cp:revision>116</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