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5"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7"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0"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6"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7"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2"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4"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5"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8"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9D5A2631-9B42-428C-AFD5-729AE004916C}"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EBC311CE-F76D-4905-9F94-65CF8A7BBA6C}"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8AC0733A-24EE-48AA-B421-C2CB69DA441D}"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2020</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2120" cy="203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802-15-22-0365-00</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8360" cy="2948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8360" cy="2948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4205AD6A-BA76-4FB6-AACD-188E00E476FF}"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28360" cy="2948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3920" cy="203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2020</a:t>
            </a:r>
            <a:endParaRPr b="0" lang="en-US"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802-15-22-0365-00</a:t>
            </a:r>
            <a:endParaRPr b="0" lang="en-US" sz="1400" spc="-1" strike="noStrike">
              <a:latin typeface="Arial"/>
            </a:endParaRPr>
          </a:p>
        </p:txBody>
      </p:sp>
      <p:sp>
        <p:nvSpPr>
          <p:cNvPr id="1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6"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1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89"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77763ABC-5298-41E6-BDDF-2D7C085C57E7}"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190"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191"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2020</a:t>
            </a:r>
            <a:endParaRPr b="0" lang="en-US" sz="1400" spc="-1" strike="noStrike">
              <a:latin typeface="Arial"/>
            </a:endParaRPr>
          </a:p>
        </p:txBody>
      </p:sp>
      <p:sp>
        <p:nvSpPr>
          <p:cNvPr id="192"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3"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609480"/>
            <a:ext cx="8979480" cy="461412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July Meeting</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Date Submitted: 10th of July, 2022</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July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TG4 2020 Cor 1 meeting for July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CustomShape 1"/>
          <p:cNvSpPr/>
          <p:nvPr/>
        </p:nvSpPr>
        <p:spPr>
          <a:xfrm>
            <a:off x="457200" y="582120"/>
            <a:ext cx="82216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RevCom Submission</a:t>
            </a:r>
            <a:endParaRPr b="0" lang="en-US" sz="4400" spc="-1" strike="noStrike">
              <a:latin typeface="Arial"/>
            </a:endParaRPr>
          </a:p>
        </p:txBody>
      </p:sp>
      <p:sp>
        <p:nvSpPr>
          <p:cNvPr id="253" name="CustomShape 2"/>
          <p:cNvSpPr/>
          <p:nvPr/>
        </p:nvSpPr>
        <p:spPr>
          <a:xfrm>
            <a:off x="457200" y="1604520"/>
            <a:ext cx="8221680" cy="396972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Move that TG4 2020 Cor 1 formally requests that 802.15 WG requests unconditional approval from the EC to submit </a:t>
            </a:r>
            <a:r>
              <a:rPr b="0" lang="fi-FI" sz="3200" spc="-1" strike="noStrike">
                <a:solidFill>
                  <a:srgbClr val="000000"/>
                </a:solidFill>
                <a:latin typeface="Arial"/>
                <a:ea typeface="DejaVu Sans"/>
              </a:rPr>
              <a:t>P802.15.4-2020-Cor1-D06 to RevCom </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421200" y="606960"/>
            <a:ext cx="8221680" cy="13399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Unconditional RevCom submission</a:t>
            </a:r>
            <a:endParaRPr b="0" lang="en-US" sz="4400" spc="-1" strike="noStrike">
              <a:latin typeface="Arial"/>
            </a:endParaRPr>
          </a:p>
        </p:txBody>
      </p:sp>
      <p:sp>
        <p:nvSpPr>
          <p:cNvPr id="255" name="CustomShape 2"/>
          <p:cNvSpPr/>
          <p:nvPr/>
        </p:nvSpPr>
        <p:spPr>
          <a:xfrm>
            <a:off x="457200" y="2072520"/>
            <a:ext cx="8221680" cy="396972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Motion: that 802.15 WG requests unconditional approval from the EC to submit  P802.15.4-2020-Cor1-D06 to RevCom.</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685440"/>
            <a:ext cx="7760160" cy="1054800"/>
          </a:xfrm>
          <a:prstGeom prst="rect">
            <a:avLst/>
          </a:prstGeom>
          <a:noFill/>
          <a:ln w="0">
            <a:noFill/>
          </a:ln>
        </p:spPr>
        <p:style>
          <a:lnRef idx="0"/>
          <a:fillRef idx="0"/>
          <a:effectRef idx="0"/>
          <a:fontRef idx="minor"/>
        </p:style>
      </p:sp>
      <p:sp>
        <p:nvSpPr>
          <p:cNvPr id="257" name="CustomShape 2"/>
          <p:cNvSpPr/>
          <p:nvPr/>
        </p:nvSpPr>
        <p:spPr>
          <a:xfrm>
            <a:off x="438120" y="602280"/>
            <a:ext cx="82188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en-US" sz="4400" spc="-1" strike="noStrike">
              <a:latin typeface="Arial"/>
            </a:endParaRPr>
          </a:p>
        </p:txBody>
      </p:sp>
      <p:sp>
        <p:nvSpPr>
          <p:cNvPr id="258" name="CustomShape 3"/>
          <p:cNvSpPr/>
          <p:nvPr/>
        </p:nvSpPr>
        <p:spPr>
          <a:xfrm>
            <a:off x="457200" y="1604520"/>
            <a:ext cx="8218800" cy="3966840"/>
          </a:xfrm>
          <a:prstGeom prst="rect">
            <a:avLst/>
          </a:prstGeom>
          <a:noFill/>
          <a:ln w="0">
            <a:noFill/>
          </a:ln>
        </p:spPr>
        <p:style>
          <a:lnRef idx="0"/>
          <a:fillRef idx="0"/>
          <a:effectRef idx="0"/>
          <a:fontRef idx="minor"/>
        </p:style>
        <p:txBody>
          <a:bodyPr lIns="0" rIns="0" tIns="0" bIns="0">
            <a:normAutofit/>
          </a:bodyPr>
          <a:p>
            <a:pPr marL="216000" indent="-2113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None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1"/>
          <p:cNvSpPr/>
          <p:nvPr/>
        </p:nvSpPr>
        <p:spPr>
          <a:xfrm>
            <a:off x="685800" y="685440"/>
            <a:ext cx="7760160" cy="1054800"/>
          </a:xfrm>
          <a:prstGeom prst="rect">
            <a:avLst/>
          </a:prstGeom>
          <a:noFill/>
          <a:ln w="0">
            <a:noFill/>
          </a:ln>
        </p:spPr>
        <p:style>
          <a:lnRef idx="0"/>
          <a:fillRef idx="0"/>
          <a:effectRef idx="0"/>
          <a:fontRef idx="minor"/>
        </p:style>
      </p:sp>
      <p:sp>
        <p:nvSpPr>
          <p:cNvPr id="260" name="CustomShape 2"/>
          <p:cNvSpPr/>
          <p:nvPr/>
        </p:nvSpPr>
        <p:spPr>
          <a:xfrm>
            <a:off x="438120" y="602280"/>
            <a:ext cx="82188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Conference Call</a:t>
            </a:r>
            <a:endParaRPr b="0" lang="en-US" sz="4400" spc="-1" strike="noStrike">
              <a:latin typeface="Arial"/>
            </a:endParaRPr>
          </a:p>
        </p:txBody>
      </p:sp>
      <p:graphicFrame>
        <p:nvGraphicFramePr>
          <p:cNvPr id="261" name="Table 3"/>
          <p:cNvGraphicFramePr/>
          <p:nvPr/>
        </p:nvGraphicFramePr>
        <p:xfrm>
          <a:off x="518760" y="1780920"/>
          <a:ext cx="8002080" cy="2098080"/>
        </p:xfrm>
        <a:graphic>
          <a:graphicData uri="http://schemas.openxmlformats.org/drawingml/2006/table">
            <a:tbl>
              <a:tblPr/>
              <a:tblGrid>
                <a:gridCol w="2268360"/>
                <a:gridCol w="3412800"/>
                <a:gridCol w="1055160"/>
                <a:gridCol w="1266120"/>
              </a:tblGrid>
              <a:tr h="322560">
                <a:tc>
                  <a:txBody>
                    <a:bodyPr lIns="90000" rIns="90000">
                      <a:noAutofit/>
                    </a:bodyPr>
                    <a:p>
                      <a:pPr>
                        <a:lnSpc>
                          <a:spcPct val="100000"/>
                        </a:lnSpc>
                      </a:pPr>
                      <a:r>
                        <a:rPr b="0" lang="fi-FI" sz="1300" spc="-1" strike="noStrike">
                          <a:latin typeface="Arial"/>
                        </a:rPr>
                        <a:t>Location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Local Time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Time Zone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UTC Offset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oAutofit/>
                    </a:bodyPr>
                    <a:p>
                      <a:pPr>
                        <a:lnSpc>
                          <a:spcPct val="100000"/>
                        </a:lnSpc>
                      </a:pPr>
                      <a:r>
                        <a:rPr b="0" lang="fi-FI" sz="1300" spc="-1" strike="noStrike">
                          <a:latin typeface="Arial"/>
                        </a:rPr>
                        <a:t>Los Angeles (USA - California)</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27 July, 2022, 15:00:00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PDT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UTC-7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Helsinki (Finland)</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Thursday, 28 July 2022, 01:00:00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EEST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UTC+3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oAutofit/>
                    </a:bodyPr>
                    <a:p>
                      <a:pPr>
                        <a:lnSpc>
                          <a:spcPct val="100000"/>
                        </a:lnSpc>
                      </a:pPr>
                      <a:r>
                        <a:rPr b="0" lang="fi-FI" sz="1300" spc="-1" strike="noStrike">
                          <a:latin typeface="Arial"/>
                        </a:rPr>
                        <a:t>Tokyo (Japan)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Noto Sans CJK SC"/>
                        </a:rPr>
                        <a:t>Thursday, 28 July 2022, 07:00:00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JST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UTC+9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New York (USA – New York)</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Wednesday, 27 July 2022, 18:00:00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UTC-4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0400">
                <a:tc>
                  <a:txBody>
                    <a:bodyPr lIns="90000" rIns="90000">
                      <a:noAutofit/>
                    </a:bodyPr>
                    <a:p>
                      <a:pPr>
                        <a:lnSpc>
                          <a:spcPct val="100000"/>
                        </a:lnSpc>
                      </a:pPr>
                      <a:r>
                        <a:rPr b="0" lang="fi-FI" sz="1300" spc="-1" strike="noStrike">
                          <a:latin typeface="Arial"/>
                        </a:rPr>
                        <a:t>UTC (GMT)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Microsoft YaHei"/>
                        </a:rPr>
                        <a:t>Wednesday, 27 July 2022, 22:00:00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62" name="CustomShape 4"/>
          <p:cNvSpPr/>
          <p:nvPr/>
        </p:nvSpPr>
        <p:spPr>
          <a:xfrm>
            <a:off x="417960" y="4140000"/>
            <a:ext cx="8218800" cy="1272240"/>
          </a:xfrm>
          <a:prstGeom prst="rect">
            <a:avLst/>
          </a:prstGeom>
          <a:noFill/>
          <a:ln w="0">
            <a:noFill/>
          </a:ln>
        </p:spPr>
        <p:style>
          <a:lnRef idx="0"/>
          <a:fillRef idx="0"/>
          <a:effectRef idx="0"/>
          <a:fontRef idx="minor"/>
        </p:style>
        <p:txBody>
          <a:bodyPr lIns="0" rIns="0" tIns="0" bIns="0">
            <a:normAutofit fontScale="49000"/>
          </a:bodyPr>
          <a:p>
            <a:pPr>
              <a:lnSpc>
                <a:spcPct val="100000"/>
              </a:lnSpc>
              <a:spcBef>
                <a:spcPts val="1417"/>
              </a:spcBef>
            </a:pPr>
            <a:r>
              <a:rPr b="0" lang="fi-FI" sz="3200" spc="-1" strike="noStrike">
                <a:solidFill>
                  <a:srgbClr val="000000"/>
                </a:solidFill>
                <a:latin typeface="Arial"/>
                <a:ea typeface="DejaVu Sans"/>
              </a:rPr>
              <a:t>Continuing our weekly meetings, and these weekly meetings will go on unless canceled.</a:t>
            </a:r>
            <a:endParaRPr b="0" lang="en-US" sz="3200" spc="-1" strike="noStrike">
              <a:latin typeface="Arial"/>
            </a:endParaRPr>
          </a:p>
          <a:p>
            <a:pPr>
              <a:lnSpc>
                <a:spcPct val="100000"/>
              </a:lnSpc>
              <a:spcBef>
                <a:spcPts val="1417"/>
              </a:spcBef>
            </a:pPr>
            <a:r>
              <a:rPr b="0" lang="fi-FI" sz="3200" spc="-1" strike="noStrike">
                <a:solidFill>
                  <a:srgbClr val="000000"/>
                </a:solidFill>
                <a:latin typeface="Arial"/>
                <a:ea typeface="DejaVu Sans"/>
              </a:rPr>
              <a:t>This is just in case something unexpectedly happens, i.e., most likely all are cancelled.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CustomShape 1"/>
          <p:cNvSpPr/>
          <p:nvPr/>
        </p:nvSpPr>
        <p:spPr>
          <a:xfrm>
            <a:off x="685800" y="685440"/>
            <a:ext cx="7760160" cy="1054800"/>
          </a:xfrm>
          <a:prstGeom prst="rect">
            <a:avLst/>
          </a:prstGeom>
          <a:noFill/>
          <a:ln w="0">
            <a:noFill/>
          </a:ln>
        </p:spPr>
        <p:style>
          <a:lnRef idx="0"/>
          <a:fillRef idx="0"/>
          <a:effectRef idx="0"/>
          <a:fontRef idx="minor"/>
        </p:style>
      </p:sp>
      <p:sp>
        <p:nvSpPr>
          <p:cNvPr id="264" name="CustomShape 2"/>
          <p:cNvSpPr/>
          <p:nvPr/>
        </p:nvSpPr>
        <p:spPr>
          <a:xfrm>
            <a:off x="438120" y="602280"/>
            <a:ext cx="82188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Timeline</a:t>
            </a:r>
            <a:endParaRPr b="0" lang="en-US" sz="4400" spc="-1" strike="noStrike">
              <a:latin typeface="Arial"/>
            </a:endParaRPr>
          </a:p>
        </p:txBody>
      </p:sp>
      <p:sp>
        <p:nvSpPr>
          <p:cNvPr id="265" name="CustomShape 3"/>
          <p:cNvSpPr/>
          <p:nvPr/>
        </p:nvSpPr>
        <p:spPr>
          <a:xfrm>
            <a:off x="457200" y="1604520"/>
            <a:ext cx="8218800" cy="3966840"/>
          </a:xfrm>
          <a:prstGeom prst="rect">
            <a:avLst/>
          </a:prstGeom>
          <a:noFill/>
          <a:ln w="0">
            <a:noFill/>
          </a:ln>
        </p:spPr>
        <p:style>
          <a:lnRef idx="0"/>
          <a:fillRef idx="0"/>
          <a:effectRef idx="0"/>
          <a:fontRef idx="minor"/>
        </p:style>
      </p:sp>
      <p:graphicFrame>
        <p:nvGraphicFramePr>
          <p:cNvPr id="266" name="Table 4"/>
          <p:cNvGraphicFramePr/>
          <p:nvPr/>
        </p:nvGraphicFramePr>
        <p:xfrm>
          <a:off x="879120" y="1440000"/>
          <a:ext cx="7616520" cy="4860360"/>
        </p:xfrm>
        <a:graphic>
          <a:graphicData uri="http://schemas.openxmlformats.org/drawingml/2006/table">
            <a:tbl>
              <a:tblPr/>
              <a:tblGrid>
                <a:gridCol w="5550120"/>
                <a:gridCol w="2066760"/>
              </a:tblGrid>
              <a:tr h="348120">
                <a:tc>
                  <a:txBody>
                    <a:bodyPr lIns="90000" rIns="90000">
                      <a:noAutofit/>
                    </a:bodyPr>
                    <a:p>
                      <a:pPr>
                        <a:lnSpc>
                          <a:spcPct val="100000"/>
                        </a:lnSpc>
                      </a:pPr>
                      <a:r>
                        <a:rPr b="0" lang="fi-FI" sz="1600" spc="-1" strike="noStrike">
                          <a:latin typeface="Arial"/>
                        </a:rPr>
                        <a:t>TG formation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600" spc="-1" strike="noStrike">
                          <a:latin typeface="Arial"/>
                        </a:rPr>
                        <a:t>Sep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8120">
                <a:tc>
                  <a:txBody>
                    <a:bodyPr lIns="90000" rIns="90000">
                      <a:noAutofit/>
                    </a:bodyPr>
                    <a:p>
                      <a:pPr>
                        <a:lnSpc>
                          <a:spcPct val="100000"/>
                        </a:lnSpc>
                      </a:pPr>
                      <a:r>
                        <a:rPr b="0" lang="fi-FI" sz="1600" spc="-1" strike="noStrike">
                          <a:latin typeface="Arial"/>
                        </a:rPr>
                        <a:t>Call for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Oct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Presentation of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Hear additional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Jan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Consolidate proposals and develop draft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Mar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Update PAR and hear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Resolve PAR comments and draft review</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Review draft and initiate LB</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LB comment resolution and start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Additional LB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Dec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Start Standard Association ballot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Apr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SA ballot comment resolution and 2 recirculations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EC Approval</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35160">
                <a:tc>
                  <a:txBody>
                    <a:bodyPr lIns="90000" rIns="90000">
                      <a:noAutofit/>
                    </a:bodyPr>
                    <a:p>
                      <a:pPr>
                        <a:lnSpc>
                          <a:spcPct val="100000"/>
                        </a:lnSpc>
                      </a:pPr>
                      <a:r>
                        <a:rPr b="0" lang="fi-FI" sz="1600" spc="-1" strike="noStrike">
                          <a:latin typeface="Arial"/>
                        </a:rPr>
                        <a:t>RevCom submission (August 11th is the submission date)</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457200" y="273600"/>
            <a:ext cx="8219520" cy="1135080"/>
          </a:xfrm>
          <a:prstGeom prst="rect">
            <a:avLst/>
          </a:prstGeom>
          <a:noFill/>
          <a:ln w="0">
            <a:noFill/>
          </a:ln>
        </p:spPr>
        <p:style>
          <a:lnRef idx="0"/>
          <a:fillRef idx="0"/>
          <a:effectRef idx="0"/>
          <a:fontRef idx="minor"/>
        </p:style>
      </p:sp>
      <p:sp>
        <p:nvSpPr>
          <p:cNvPr id="232" name="CustomShape 2"/>
          <p:cNvSpPr/>
          <p:nvPr/>
        </p:nvSpPr>
        <p:spPr>
          <a:xfrm>
            <a:off x="457200" y="2617560"/>
            <a:ext cx="8219520" cy="19490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TG4 2020 Cor1</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July 10, 2022</a:t>
            </a: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685800" y="685440"/>
            <a:ext cx="7760160" cy="1054800"/>
          </a:xfrm>
          <a:prstGeom prst="rect">
            <a:avLst/>
          </a:prstGeom>
          <a:noFill/>
          <a:ln w="0">
            <a:noFill/>
          </a:ln>
        </p:spPr>
        <p:style>
          <a:lnRef idx="0"/>
          <a:fillRef idx="0"/>
          <a:effectRef idx="0"/>
          <a:fontRef idx="minor"/>
        </p:style>
      </p:sp>
      <p:sp>
        <p:nvSpPr>
          <p:cNvPr id="234" name="CustomShape 2"/>
          <p:cNvSpPr/>
          <p:nvPr/>
        </p:nvSpPr>
        <p:spPr>
          <a:xfrm>
            <a:off x="438120" y="602280"/>
            <a:ext cx="82188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802.15.4 2020 Cor1 Scope</a:t>
            </a:r>
            <a:endParaRPr b="0" lang="en-US" sz="4400" spc="-1" strike="noStrike">
              <a:latin typeface="Arial"/>
            </a:endParaRPr>
          </a:p>
        </p:txBody>
      </p:sp>
      <p:sp>
        <p:nvSpPr>
          <p:cNvPr id="235" name="CustomShape 3"/>
          <p:cNvSpPr/>
          <p:nvPr/>
        </p:nvSpPr>
        <p:spPr>
          <a:xfrm>
            <a:off x="457200" y="1604520"/>
            <a:ext cx="8218800" cy="3966840"/>
          </a:xfrm>
          <a:prstGeom prst="rect">
            <a:avLst/>
          </a:prstGeom>
          <a:noFill/>
          <a:ln w="0">
            <a:noFill/>
          </a:ln>
        </p:spPr>
        <p:style>
          <a:lnRef idx="0"/>
          <a:fillRef idx="0"/>
          <a:effectRef idx="0"/>
          <a:fontRef idx="minor"/>
        </p:style>
        <p:txBody>
          <a:bodyPr lIns="0" rIns="0" tIns="0" bIns="0">
            <a:normAutofit/>
          </a:bodyPr>
          <a:p>
            <a:pPr marL="432000" indent="-3160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en-US" sz="3200" spc="-1" strike="noStrike">
              <a:latin typeface="Arial"/>
            </a:endParaRPr>
          </a:p>
          <a:p>
            <a:pPr lvl="2" marL="648000" indent="-2142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685800" y="685440"/>
            <a:ext cx="7760160" cy="1054800"/>
          </a:xfrm>
          <a:prstGeom prst="rect">
            <a:avLst/>
          </a:prstGeom>
          <a:noFill/>
          <a:ln w="0">
            <a:noFill/>
          </a:ln>
        </p:spPr>
        <p:style>
          <a:lnRef idx="0"/>
          <a:fillRef idx="0"/>
          <a:effectRef idx="0"/>
          <a:fontRef idx="minor"/>
        </p:style>
      </p:sp>
      <p:sp>
        <p:nvSpPr>
          <p:cNvPr id="237" name="CustomShape 2"/>
          <p:cNvSpPr/>
          <p:nvPr/>
        </p:nvSpPr>
        <p:spPr>
          <a:xfrm>
            <a:off x="438120" y="602280"/>
            <a:ext cx="82188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en-US" sz="4400" spc="-1" strike="noStrike">
              <a:latin typeface="Arial"/>
            </a:endParaRPr>
          </a:p>
        </p:txBody>
      </p:sp>
      <p:sp>
        <p:nvSpPr>
          <p:cNvPr id="238" name="CustomShape 3"/>
          <p:cNvSpPr/>
          <p:nvPr/>
        </p:nvSpPr>
        <p:spPr>
          <a:xfrm>
            <a:off x="457200" y="1604520"/>
            <a:ext cx="8218800" cy="3966840"/>
          </a:xfrm>
          <a:prstGeom prst="rect">
            <a:avLst/>
          </a:prstGeom>
          <a:noFill/>
          <a:ln w="0">
            <a:noFill/>
          </a:ln>
        </p:spPr>
        <p:style>
          <a:lnRef idx="0"/>
          <a:fillRef idx="0"/>
          <a:effectRef idx="0"/>
          <a:fontRef idx="minor"/>
        </p:style>
        <p:txBody>
          <a:bodyPr lIns="0" rIns="0" tIns="0" bIns="0">
            <a:normAutofit/>
          </a:bodyPr>
          <a:p>
            <a:pPr marL="432000" indent="-3160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a:t>
            </a:r>
            <a:endParaRPr b="0" lang="en-US" sz="3200" spc="-1" strike="noStrike">
              <a:latin typeface="Arial"/>
            </a:endParaRPr>
          </a:p>
          <a:p>
            <a:pPr marL="432000" indent="-3160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3600"/>
            <a:ext cx="8225280" cy="1140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Initial SA ballot results</a:t>
            </a:r>
            <a:endParaRPr b="0" lang="en-US" sz="4400" spc="-1" strike="noStrike">
              <a:latin typeface="Arial"/>
            </a:endParaRPr>
          </a:p>
        </p:txBody>
      </p:sp>
      <p:sp>
        <p:nvSpPr>
          <p:cNvPr id="240" name="CustomShape 2"/>
          <p:cNvSpPr/>
          <p:nvPr/>
        </p:nvSpPr>
        <p:spPr>
          <a:xfrm>
            <a:off x="457200" y="1604520"/>
            <a:ext cx="8225280" cy="2171520"/>
          </a:xfrm>
          <a:prstGeom prst="rect">
            <a:avLst/>
          </a:prstGeom>
          <a:noFill/>
          <a:ln w="0">
            <a:noFill/>
          </a:ln>
        </p:spPr>
        <p:style>
          <a:lnRef idx="0"/>
          <a:fillRef idx="0"/>
          <a:effectRef idx="0"/>
          <a:fontRef idx="minor"/>
        </p:style>
        <p:txBody>
          <a:bodyPr lIns="0" rIns="0" tIns="0" bIns="0">
            <a:normAutofit/>
          </a:bodyPr>
          <a:p>
            <a:pPr marL="432000" indent="-32220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12th of April, 2022</a:t>
            </a:r>
            <a:endParaRPr b="0" lang="en-US" sz="2800" spc="-1" strike="noStrike">
              <a:latin typeface="Arial"/>
            </a:endParaRPr>
          </a:p>
          <a:p>
            <a:pPr marL="432000" indent="-32220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12th of May,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457200" y="273600"/>
            <a:ext cx="8225280" cy="1140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Recirculation 1 SA ballot results</a:t>
            </a:r>
            <a:endParaRPr b="0" lang="en-US" sz="4400" spc="-1" strike="noStrike">
              <a:latin typeface="Arial"/>
            </a:endParaRPr>
          </a:p>
        </p:txBody>
      </p:sp>
      <p:sp>
        <p:nvSpPr>
          <p:cNvPr id="243" name="CustomShape 2"/>
          <p:cNvSpPr/>
          <p:nvPr/>
        </p:nvSpPr>
        <p:spPr>
          <a:xfrm>
            <a:off x="457200" y="1604520"/>
            <a:ext cx="8225280" cy="2171520"/>
          </a:xfrm>
          <a:prstGeom prst="rect">
            <a:avLst/>
          </a:prstGeom>
          <a:noFill/>
          <a:ln w="0">
            <a:noFill/>
          </a:ln>
        </p:spPr>
        <p:style>
          <a:lnRef idx="0"/>
          <a:fillRef idx="0"/>
          <a:effectRef idx="0"/>
          <a:fontRef idx="minor"/>
        </p:style>
        <p:txBody>
          <a:bodyPr lIns="0" rIns="0" tIns="0" bIns="0">
            <a:normAutofit/>
          </a:bodyPr>
          <a:p>
            <a:pPr marL="432000" indent="-32220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24th of May, 2022</a:t>
            </a:r>
            <a:endParaRPr b="0" lang="en-US" sz="2800" spc="-1" strike="noStrike">
              <a:latin typeface="Arial"/>
            </a:endParaRPr>
          </a:p>
          <a:p>
            <a:pPr marL="432000" indent="-32220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03th of June, 2022</a:t>
            </a:r>
            <a:endParaRPr b="0" lang="en-US" sz="2800" spc="-1" strike="noStrike">
              <a:latin typeface="Arial"/>
            </a:endParaRPr>
          </a:p>
        </p:txBody>
      </p:sp>
      <p:graphicFrame>
        <p:nvGraphicFramePr>
          <p:cNvPr id="244"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80%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457200" y="273600"/>
            <a:ext cx="8225280" cy="1140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Recirculation 2 SA ballot results</a:t>
            </a:r>
            <a:endParaRPr b="0" lang="en-US" sz="4400" spc="-1" strike="noStrike">
              <a:latin typeface="Arial"/>
            </a:endParaRPr>
          </a:p>
        </p:txBody>
      </p:sp>
      <p:sp>
        <p:nvSpPr>
          <p:cNvPr id="246" name="CustomShape 2"/>
          <p:cNvSpPr/>
          <p:nvPr/>
        </p:nvSpPr>
        <p:spPr>
          <a:xfrm>
            <a:off x="457200" y="1604520"/>
            <a:ext cx="8225280" cy="2171520"/>
          </a:xfrm>
          <a:prstGeom prst="rect">
            <a:avLst/>
          </a:prstGeom>
          <a:noFill/>
          <a:ln w="0">
            <a:noFill/>
          </a:ln>
        </p:spPr>
        <p:style>
          <a:lnRef idx="0"/>
          <a:fillRef idx="0"/>
          <a:effectRef idx="0"/>
          <a:fontRef idx="minor"/>
        </p:style>
        <p:txBody>
          <a:bodyPr lIns="0" rIns="0" tIns="0" bIns="0">
            <a:normAutofit/>
          </a:bodyPr>
          <a:p>
            <a:pPr marL="432000" indent="-32220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1st of July, 2022</a:t>
            </a:r>
            <a:endParaRPr b="0" lang="en-US" sz="2800" spc="-1" strike="noStrike">
              <a:latin typeface="Arial"/>
            </a:endParaRPr>
          </a:p>
          <a:p>
            <a:pPr marL="432000" indent="-32220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11th of July,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7"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82%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457200" y="582120"/>
            <a:ext cx="82216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en-US" sz="4400" spc="-1" strike="noStrike">
              <a:latin typeface="Arial"/>
            </a:endParaRPr>
          </a:p>
        </p:txBody>
      </p:sp>
      <p:sp>
        <p:nvSpPr>
          <p:cNvPr id="249" name="CustomShape 2"/>
          <p:cNvSpPr/>
          <p:nvPr/>
        </p:nvSpPr>
        <p:spPr>
          <a:xfrm>
            <a:off x="457200" y="1604520"/>
            <a:ext cx="8221680" cy="3969720"/>
          </a:xfrm>
          <a:prstGeom prst="rect">
            <a:avLst/>
          </a:prstGeom>
          <a:noFill/>
          <a:ln w="0">
            <a:noFill/>
          </a:ln>
        </p:spPr>
        <p:style>
          <a:lnRef idx="0"/>
          <a:fillRef idx="0"/>
          <a:effectRef idx="0"/>
          <a:fontRef idx="minor"/>
        </p:style>
        <p:txBody>
          <a:bodyPr lIns="0" rIns="0" tIns="0" bIns="0">
            <a:normAutofit fontScale="26000"/>
          </a:bodyPr>
          <a:p>
            <a:pPr>
              <a:lnSpc>
                <a:spcPct val="100000"/>
              </a:lnSpc>
              <a:spcBef>
                <a:spcPts val="1417"/>
              </a:spcBef>
            </a:pPr>
            <a:r>
              <a:rPr b="0" lang="fi-FI" sz="3200" spc="-1" strike="noStrike">
                <a:solidFill>
                  <a:srgbClr val="000000"/>
                </a:solidFill>
                <a:latin typeface="Arial"/>
                <a:ea typeface="DejaVu Sans"/>
              </a:rPr>
              <a:t>Move that TG4 2020 Cor 1 formally requests that the 802.15 WG approve the formation of a Comment Resolution Group (CRG) for the Standards Association balloting of the P802.15.4-2020-Cor1-D07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457200" y="582120"/>
            <a:ext cx="82216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en-US" sz="4400" spc="-1" strike="noStrike">
              <a:latin typeface="Arial"/>
            </a:endParaRPr>
          </a:p>
        </p:txBody>
      </p:sp>
      <p:sp>
        <p:nvSpPr>
          <p:cNvPr id="251" name="CustomShape 2"/>
          <p:cNvSpPr/>
          <p:nvPr/>
        </p:nvSpPr>
        <p:spPr>
          <a:xfrm>
            <a:off x="457200" y="1604520"/>
            <a:ext cx="8221680" cy="3969720"/>
          </a:xfrm>
          <a:prstGeom prst="rect">
            <a:avLst/>
          </a:prstGeom>
          <a:noFill/>
          <a:ln w="0">
            <a:noFill/>
          </a:ln>
        </p:spPr>
        <p:style>
          <a:lnRef idx="0"/>
          <a:fillRef idx="0"/>
          <a:effectRef idx="0"/>
          <a:fontRef idx="minor"/>
        </p:style>
        <p:txBody>
          <a:bodyPr lIns="0" rIns="0" tIns="0" bIns="0">
            <a:normAutofit fontScale="39000"/>
          </a:bodyPr>
          <a:p>
            <a:pPr>
              <a:lnSpc>
                <a:spcPct val="100000"/>
              </a:lnSpc>
              <a:spcBef>
                <a:spcPts val="1417"/>
              </a:spcBef>
            </a:pPr>
            <a:r>
              <a:rPr b="0" lang="fi-FI" sz="3200" spc="-1" strike="noStrike">
                <a:solidFill>
                  <a:srgbClr val="000000"/>
                </a:solidFill>
                <a:latin typeface="Arial"/>
                <a:ea typeface="DejaVu Sans"/>
              </a:rPr>
              <a:t>Move that 802.15 WG approve the formation of a Comment Resolution Group (CRG) for the Standards Association balloting of the P802.15.4-2020-Cor1-D07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3365</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2022-07-10T20:01:56Z</dcterms:modified>
  <cp:revision>115</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