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87" r:id="rId2"/>
    <p:sldId id="294" r:id="rId3"/>
    <p:sldId id="290" r:id="rId4"/>
    <p:sldId id="2367" r:id="rId5"/>
    <p:sldId id="289" r:id="rId6"/>
    <p:sldId id="291" r:id="rId7"/>
    <p:sldId id="2369" r:id="rId8"/>
    <p:sldId id="292" r:id="rId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15-22-0363-02-wng0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97929" y="685800"/>
            <a:ext cx="78279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83568"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&lt;deprecated&gt;,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July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Stimulate thoughts for the next round of innovations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060848"/>
            <a:ext cx="5544616" cy="27363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32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July 2022 </a:t>
            </a:r>
            <a:r>
              <a:rPr lang="en-US" sz="3200" dirty="0">
                <a:latin typeface="Lucida Console" panose="020B0609040504020204" pitchFamily="49" charset="0"/>
                <a:ea typeface="ＭＳ Ｐゴシック" charset="0"/>
                <a:cs typeface="ＭＳ Ｐゴシック" charset="0"/>
              </a:rPr>
              <a:t>802 Plenary</a:t>
            </a:r>
            <a:endParaRPr kumimoji="0" lang="en-US" sz="32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3200" dirty="0">
                <a:latin typeface="Libre Franklin Black" panose="020B0604020202020204" pitchFamily="2" charset="0"/>
                <a:ea typeface="ＭＳ Ｐゴシック" charset="0"/>
                <a:cs typeface="ＭＳ Ｐゴシック" charset="0"/>
              </a:rPr>
              <a:t>Mixed-mode</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3200" dirty="0">
                <a:latin typeface="Lucida Console" panose="020B0609040504020204" pitchFamily="49" charset="0"/>
                <a:ea typeface="ＭＳ Ｐゴシック" charset="0"/>
                <a:cs typeface="ＭＳ Ｐゴシック" charset="0"/>
              </a:rPr>
              <a:t>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3200" dirty="0">
              <a:latin typeface="Lucida Console" panose="020B0609040504020204" pitchFamily="49" charset="0"/>
              <a:ea typeface="ＭＳ Ｐゴシック" charset="0"/>
              <a:cs typeface="ＭＳ Ｐゴシック" charset="0"/>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3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Mixed-mode</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fontScale="92500" lnSpcReduction="20000"/>
          </a:bodyPr>
          <a:lstStyle/>
          <a:p>
            <a:pPr marL="457200" indent="-457200">
              <a:buFont typeface="Arial" panose="020B0604020202020204" pitchFamily="34" charset="0"/>
              <a:buChar char="•"/>
              <a:defRPr/>
            </a:pPr>
            <a:r>
              <a:rPr lang="en-US" dirty="0"/>
              <a:t>Please remember to enter your attendance in IMAT</a:t>
            </a:r>
          </a:p>
          <a:p>
            <a:pPr marL="457200" indent="-457200">
              <a:buFont typeface="Arial" panose="020B0604020202020204" pitchFamily="34" charset="0"/>
              <a:buChar char="•"/>
              <a:defRPr/>
            </a:pPr>
            <a:r>
              <a:rPr lang="en-US" dirty="0"/>
              <a:t>In-room: you must use the microphone</a:t>
            </a:r>
          </a:p>
          <a:p>
            <a:pPr marL="457200" indent="-457200">
              <a:buFont typeface="Arial" panose="020B0604020202020204" pitchFamily="34" charset="0"/>
              <a:buChar char="•"/>
              <a:defRPr/>
            </a:pPr>
            <a:r>
              <a:rPr lang="en-US" dirty="0"/>
              <a:t>On-line: you must use the chat to que</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p:txBody>
          <a:bodyPr anchor="t"/>
          <a:lstStyle/>
          <a:p>
            <a:r>
              <a:rPr lang="en-US" sz="3600" dirty="0"/>
              <a:t>Registration for 802 LMSC Plenaries and 802 Wireless Interims</a:t>
            </a:r>
            <a:endParaRPr lang="en-US" sz="3600" kern="0" dirty="0"/>
          </a:p>
        </p:txBody>
      </p:sp>
      <p:sp>
        <p:nvSpPr>
          <p:cNvPr id="3" name="Content Placeholder 2"/>
          <p:cNvSpPr>
            <a:spLocks noGrp="1"/>
          </p:cNvSpPr>
          <p:nvPr>
            <p:ph idx="1"/>
          </p:nvPr>
        </p:nvSpPr>
        <p:spPr>
          <a:xfrm>
            <a:off x="683568" y="2132856"/>
            <a:ext cx="7827962" cy="4107607"/>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1007641"/>
          </a:xfrm>
        </p:spPr>
        <p:txBody>
          <a:bodyPr>
            <a:normAutofit/>
          </a:bodyPr>
          <a:lstStyle/>
          <a:p>
            <a:pPr marL="0" indent="0" algn="ctr">
              <a:defRPr/>
            </a:pPr>
            <a:r>
              <a:rPr lang="en-US" b="1" dirty="0"/>
              <a:t>Agenda May 2022</a:t>
            </a:r>
          </a:p>
          <a:p>
            <a:pPr marL="0" indent="0" algn="ctr">
              <a:defRPr/>
            </a:pPr>
            <a:endParaRPr lang="en-US" dirty="0"/>
          </a:p>
          <a:p>
            <a:pPr marL="514350" indent="-514350">
              <a:buFont typeface="+mj-lt"/>
              <a:buAutoNum type="arabicPeriod"/>
              <a:defRPr/>
            </a:pPr>
            <a:endParaRPr lang="en-US" dirty="0"/>
          </a:p>
          <a:p>
            <a:pPr marL="400050" lvl="1" indent="0">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5</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C41E27D4-4E2E-0E62-96EF-967ECD2B3F35}"/>
              </a:ext>
            </a:extLst>
          </p:cNvPr>
          <p:cNvGraphicFramePr>
            <a:graphicFrameLocks noGrp="1"/>
          </p:cNvGraphicFramePr>
          <p:nvPr>
            <p:extLst>
              <p:ext uri="{D42A27DB-BD31-4B8C-83A1-F6EECF244321}">
                <p14:modId xmlns:p14="http://schemas.microsoft.com/office/powerpoint/2010/main" val="4138099708"/>
              </p:ext>
            </p:extLst>
          </p:nvPr>
        </p:nvGraphicFramePr>
        <p:xfrm>
          <a:off x="539750" y="1772816"/>
          <a:ext cx="6985000" cy="2631440"/>
        </p:xfrm>
        <a:graphic>
          <a:graphicData uri="http://schemas.openxmlformats.org/drawingml/2006/table">
            <a:tbl>
              <a:tblPr/>
              <a:tblGrid>
                <a:gridCol w="382264">
                  <a:extLst>
                    <a:ext uri="{9D8B030D-6E8A-4147-A177-3AD203B41FA5}">
                      <a16:colId xmlns:a16="http://schemas.microsoft.com/office/drawing/2014/main" val="559807211"/>
                    </a:ext>
                  </a:extLst>
                </a:gridCol>
                <a:gridCol w="3562002">
                  <a:extLst>
                    <a:ext uri="{9D8B030D-6E8A-4147-A177-3AD203B41FA5}">
                      <a16:colId xmlns:a16="http://schemas.microsoft.com/office/drawing/2014/main" val="3381611183"/>
                    </a:ext>
                  </a:extLst>
                </a:gridCol>
                <a:gridCol w="1201814">
                  <a:extLst>
                    <a:ext uri="{9D8B030D-6E8A-4147-A177-3AD203B41FA5}">
                      <a16:colId xmlns:a16="http://schemas.microsoft.com/office/drawing/2014/main" val="1813036949"/>
                    </a:ext>
                  </a:extLst>
                </a:gridCol>
                <a:gridCol w="897740">
                  <a:extLst>
                    <a:ext uri="{9D8B030D-6E8A-4147-A177-3AD203B41FA5}">
                      <a16:colId xmlns:a16="http://schemas.microsoft.com/office/drawing/2014/main" val="2793720399"/>
                    </a:ext>
                  </a:extLst>
                </a:gridCol>
                <a:gridCol w="941180">
                  <a:extLst>
                    <a:ext uri="{9D8B030D-6E8A-4147-A177-3AD203B41FA5}">
                      <a16:colId xmlns:a16="http://schemas.microsoft.com/office/drawing/2014/main" val="716227214"/>
                    </a:ext>
                  </a:extLst>
                </a:gridCol>
              </a:tblGrid>
              <a:tr h="279400">
                <a:tc gridSpan="2">
                  <a:txBody>
                    <a:bodyPr/>
                    <a:lstStyle/>
                    <a:p>
                      <a:pPr algn="ctr" fontAlgn="b"/>
                      <a:r>
                        <a:rPr lang="en-US" sz="1600" b="0" i="0" u="none" strike="noStrike">
                          <a:solidFill>
                            <a:srgbClr val="000000"/>
                          </a:solidFill>
                          <a:effectLst/>
                          <a:latin typeface="Calibri" panose="020F0502020204030204" pitchFamily="34" charset="0"/>
                        </a:rPr>
                        <a:t>Agenda Item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a:solidFill>
                            <a:srgbClr val="000000"/>
                          </a:solidFill>
                          <a:effectLst/>
                          <a:latin typeface="Calibri" panose="020F0502020204030204" pitchFamily="34" charset="0"/>
                        </a:rPr>
                        <a:t>Duration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a:solidFill>
                            <a:srgbClr val="000000"/>
                          </a:solidFill>
                          <a:effectLst/>
                          <a:latin typeface="Calibri" panose="020F0502020204030204" pitchFamily="34" charset="0"/>
                        </a:rPr>
                        <a:t>Start Time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79120948"/>
                  </a:ext>
                </a:extLst>
              </a:tr>
              <a:tr h="279400">
                <a:tc>
                  <a:txBody>
                    <a:bodyPr/>
                    <a:lstStyle/>
                    <a:p>
                      <a:pPr algn="ctr" fontAlgn="b"/>
                      <a:r>
                        <a:rPr lang="en-US" sz="1600" b="0" i="0" u="none" strike="noStrike">
                          <a:solidFill>
                            <a:srgbClr val="000000"/>
                          </a:solidFill>
                          <a:effectLst/>
                          <a:latin typeface="Calibri" panose="020F0502020204030204" pitchFamily="34" charset="0"/>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Start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313885344"/>
                  </a:ext>
                </a:extLst>
              </a:tr>
              <a:tr h="279400">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Opening and reminders</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Chair</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2875204094"/>
                  </a:ext>
                </a:extLst>
              </a:tr>
              <a:tr h="279400">
                <a:tc>
                  <a:txBody>
                    <a:bodyPr/>
                    <a:lstStyle/>
                    <a:p>
                      <a:pPr algn="ctr" fontAlgn="b"/>
                      <a:r>
                        <a:rPr lang="en-US" sz="16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Automobiles and Wireless Connectivity</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Powell, TBD</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0:40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1137170286"/>
                  </a:ext>
                </a:extLst>
              </a:tr>
              <a:tr h="279400">
                <a:tc>
                  <a:txBody>
                    <a:bodyPr/>
                    <a:lstStyle/>
                    <a:p>
                      <a:pPr algn="ctr" fontAlgn="b"/>
                      <a:r>
                        <a:rPr lang="en-US" sz="16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Air-</a:t>
                      </a:r>
                      <a:r>
                        <a:rPr lang="en-US" sz="1600" b="0" i="0" u="none" strike="noStrike" dirty="0" err="1">
                          <a:solidFill>
                            <a:srgbClr val="000000"/>
                          </a:solidFill>
                          <a:effectLst/>
                          <a:latin typeface="Calibri" panose="020F0502020204030204" pitchFamily="34" charset="0"/>
                        </a:rPr>
                        <a:t>MaaS</a:t>
                      </a:r>
                      <a:r>
                        <a:rPr lang="en-US" sz="1600" b="0" i="0" u="none" strike="noStrike" dirty="0">
                          <a:solidFill>
                            <a:srgbClr val="000000"/>
                          </a:solidFill>
                          <a:effectLst/>
                          <a:latin typeface="Calibri" panose="020F0502020204030204" pitchFamily="34" charset="0"/>
                        </a:rPr>
                        <a:t>(Mobility as a Service) and 3D Cellular Operation for Flying</a:t>
                      </a:r>
                    </a:p>
                    <a:p>
                      <a:pPr algn="l" fontAlgn="b"/>
                      <a:r>
                        <a:rPr lang="en-US" sz="1600" b="0" i="0" u="none" strike="noStrike" dirty="0">
                          <a:solidFill>
                            <a:srgbClr val="000000"/>
                          </a:solidFill>
                          <a:effectLst/>
                          <a:latin typeface="Calibri" panose="020F0502020204030204" pitchFamily="34" charset="0"/>
                        </a:rPr>
                        <a:t>Vehicles as a Major Service of Beyond 5G</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Kohno, Nabki</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0:20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12:05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3629757785"/>
                  </a:ext>
                </a:extLst>
              </a:tr>
              <a:tr h="279400">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Any other Business (Reminders and anouncements)</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482225838"/>
                  </a:ext>
                </a:extLst>
              </a:tr>
              <a:tr h="279400">
                <a:tc>
                  <a:txBody>
                    <a:bodyPr/>
                    <a:lstStyle/>
                    <a:p>
                      <a:pPr algn="ctr" fontAlgn="b"/>
                      <a:r>
                        <a:rPr lang="en-US" sz="1600" b="0" i="0" u="none" strike="noStrike">
                          <a:solidFill>
                            <a:srgbClr val="000000"/>
                          </a:solidFill>
                          <a:effectLst/>
                          <a:latin typeface="Calibri" panose="020F0502020204030204" pitchFamily="34" charset="0"/>
                        </a:rPr>
                        <a:t>6.</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Adjourn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12:30</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4159352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F78-8F37-4A48-9598-FC10F9E873FF}"/>
              </a:ext>
            </a:extLst>
          </p:cNvPr>
          <p:cNvSpPr>
            <a:spLocks noGrp="1"/>
          </p:cNvSpPr>
          <p:nvPr>
            <p:ph type="title"/>
          </p:nvPr>
        </p:nvSpPr>
        <p:spPr/>
        <p:txBody>
          <a:bodyPr/>
          <a:lstStyle/>
          <a:p>
            <a:r>
              <a:rPr lang="en-US" dirty="0"/>
              <a:t>Reminders and Announcements</a:t>
            </a:r>
          </a:p>
        </p:txBody>
      </p:sp>
      <p:sp>
        <p:nvSpPr>
          <p:cNvPr id="3" name="Content Placeholder 2">
            <a:extLst>
              <a:ext uri="{FF2B5EF4-FFF2-40B4-BE49-F238E27FC236}">
                <a16:creationId xmlns:a16="http://schemas.microsoft.com/office/drawing/2014/main" id="{C990304D-815A-4D8E-BC3D-FCF3CA65D62F}"/>
              </a:ext>
            </a:extLst>
          </p:cNvPr>
          <p:cNvSpPr>
            <a:spLocks noGrp="1"/>
          </p:cNvSpPr>
          <p:nvPr>
            <p:ph idx="1"/>
          </p:nvPr>
        </p:nvSpPr>
        <p:spPr>
          <a:xfrm>
            <a:off x="683568" y="1628800"/>
            <a:ext cx="7827962" cy="4611663"/>
          </a:xfrm>
        </p:spPr>
        <p:txBody>
          <a:bodyPr/>
          <a:lstStyle/>
          <a:p>
            <a:pPr marL="457200" indent="-457200">
              <a:buFont typeface="Arial" panose="020B0604020202020204" pitchFamily="34" charset="0"/>
              <a:buChar char="•"/>
            </a:pPr>
            <a:r>
              <a:rPr lang="en-US" dirty="0"/>
              <a:t>Register if you haven’t already!</a:t>
            </a:r>
          </a:p>
          <a:p>
            <a:pPr marL="457200" indent="-457200">
              <a:buFont typeface="Arial" panose="020B0604020202020204" pitchFamily="34" charset="0"/>
              <a:buChar char="•"/>
            </a:pPr>
            <a:r>
              <a:rPr lang="en-US" dirty="0"/>
              <a:t>Call for Contributions for WNG September 2022:  Provide your request to the WNG chair</a:t>
            </a:r>
          </a:p>
          <a:p>
            <a:pPr marL="0" indent="0"/>
            <a:endParaRPr lang="en-US" dirty="0"/>
          </a:p>
        </p:txBody>
      </p:sp>
      <p:sp>
        <p:nvSpPr>
          <p:cNvPr id="4" name="Slide Number Placeholder 3">
            <a:extLst>
              <a:ext uri="{FF2B5EF4-FFF2-40B4-BE49-F238E27FC236}">
                <a16:creationId xmlns:a16="http://schemas.microsoft.com/office/drawing/2014/main" id="{E6D99336-F45F-41EB-A962-E9DDD38FC85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317299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pic>
        <p:nvPicPr>
          <p:cNvPr id="9" name="Picture 8" descr="Something shinny to look at&#10;">
            <a:extLst>
              <a:ext uri="{FF2B5EF4-FFF2-40B4-BE49-F238E27FC236}">
                <a16:creationId xmlns:a16="http://schemas.microsoft.com/office/drawing/2014/main" id="{85FEEA46-6246-42B0-AF3A-F80A33C27734}"/>
              </a:ext>
            </a:extLst>
          </p:cNvPr>
          <p:cNvPicPr>
            <a:picLocks noChangeAspect="1"/>
          </p:cNvPicPr>
          <p:nvPr/>
        </p:nvPicPr>
        <p:blipFill>
          <a:blip r:embed="rId2"/>
          <a:stretch>
            <a:fillRect/>
          </a:stretch>
        </p:blipFill>
        <p:spPr>
          <a:xfrm>
            <a:off x="2134263" y="2420888"/>
            <a:ext cx="4875474" cy="3657600"/>
          </a:xfrm>
          <a:prstGeom prst="rect">
            <a:avLst/>
          </a:prstGeom>
        </p:spPr>
      </p:pic>
      <p:sp>
        <p:nvSpPr>
          <p:cNvPr id="10" name="TextBox 9">
            <a:extLst>
              <a:ext uri="{FF2B5EF4-FFF2-40B4-BE49-F238E27FC236}">
                <a16:creationId xmlns:a16="http://schemas.microsoft.com/office/drawing/2014/main" id="{3DAE2A70-4795-402D-9668-85AE2F73C3CE}"/>
              </a:ext>
            </a:extLst>
          </p:cNvPr>
          <p:cNvSpPr txBox="1"/>
          <p:nvPr/>
        </p:nvSpPr>
        <p:spPr>
          <a:xfrm>
            <a:off x="2134263" y="6093296"/>
            <a:ext cx="4875473" cy="246221"/>
          </a:xfrm>
          <a:prstGeom prst="rect">
            <a:avLst/>
          </a:prstGeom>
          <a:noFill/>
        </p:spPr>
        <p:txBody>
          <a:bodyPr wrap="square" rtlCol="0">
            <a:spAutoFit/>
          </a:bodyPr>
          <a:lstStyle/>
          <a:p>
            <a:pPr algn="ctr"/>
            <a:r>
              <a:rPr lang="en-US" sz="1000" i="1" dirty="0">
                <a:solidFill>
                  <a:schemeClr val="accent1">
                    <a:lumMod val="50000"/>
                  </a:schemeClr>
                </a:solidFill>
                <a:latin typeface="+mj-lt"/>
              </a:rPr>
              <a:t>Something Shiny to look at while mingling </a:t>
            </a: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9367</TotalTime>
  <Words>482</Words>
  <Application>Microsoft Office PowerPoint</Application>
  <PresentationFormat>On-screen Show (4:3)</PresentationFormat>
  <Paragraphs>84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Libre Franklin Black</vt:lpstr>
      <vt:lpstr>Lucida Console</vt:lpstr>
      <vt:lpstr>Times New Roman</vt:lpstr>
      <vt:lpstr>Office Theme</vt:lpstr>
      <vt:lpstr>PowerPoint Presentation</vt:lpstr>
      <vt:lpstr>PowerPoint Presentation</vt:lpstr>
      <vt:lpstr>Mixed-mode</vt:lpstr>
      <vt:lpstr>Registration for 802 LMSC Plenaries and 802 Wireless Interims</vt:lpstr>
      <vt:lpstr>PowerPoint Presentation</vt:lpstr>
      <vt:lpstr>The usual question</vt:lpstr>
      <vt:lpstr>Reminders and Announcements</vt:lpstr>
      <vt:lpstr>Meeting 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85</cp:revision>
  <cp:lastPrinted>2000-03-07T00:55:37Z</cp:lastPrinted>
  <dcterms:created xsi:type="dcterms:W3CDTF">2016-01-17T22:48:36Z</dcterms:created>
  <dcterms:modified xsi:type="dcterms:W3CDTF">2022-07-13T17:52:51Z</dcterms:modified>
  <cp:category/>
</cp:coreProperties>
</file>