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72" r:id="rId14"/>
    <p:sldId id="857" r:id="rId15"/>
    <p:sldId id="867" r:id="rId16"/>
    <p:sldId id="859" r:id="rId17"/>
    <p:sldId id="852" r:id="rId18"/>
    <p:sldId id="869" r:id="rId19"/>
    <p:sldId id="864" r:id="rId20"/>
    <p:sldId id="865" r:id="rId21"/>
    <p:sldId id="868" r:id="rId22"/>
    <p:sldId id="870" r:id="rId23"/>
    <p:sldId id="871" r:id="rId24"/>
    <p:sldId id="856" r:id="rId25"/>
    <p:sldId id="86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71" d="100"/>
          <a:sy n="71" d="100"/>
        </p:scale>
        <p:origin x="751" y="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328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15-22-0361-05-0013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2022-07-10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1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July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542561620"/>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en-GB" sz="1800" dirty="0" smtClean="0"/>
                        <a:t>Status of SA ballot comment, review new draft, final edits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July TG13 hybrid meeting in doc. 15-22-0361-02.</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Kai Lennert Bober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21 </a:t>
            </a:r>
            <a:r>
              <a:rPr lang="de-DE" dirty="0" err="1" smtClean="0"/>
              <a:t>July</a:t>
            </a:r>
            <a:r>
              <a:rPr lang="de-DE" dirty="0" smtClean="0"/>
              <a:t> 2022, 17:00-18.30 CET (11:00-12:30 ET, 0:00-1:30 KT)</a:t>
            </a:r>
          </a:p>
          <a:p>
            <a:pPr marL="800100" lvl="1"/>
            <a:r>
              <a:rPr lang="de-DE" dirty="0" smtClean="0"/>
              <a:t>25 </a:t>
            </a:r>
            <a:r>
              <a:rPr lang="de-DE" dirty="0" err="1" smtClean="0"/>
              <a:t>July</a:t>
            </a:r>
            <a:r>
              <a:rPr lang="de-DE" dirty="0" smtClean="0"/>
              <a:t> 2022, 11:00-12.30 CET (5:00-6:30 ET, 18:00-19:30 KT)</a:t>
            </a:r>
          </a:p>
          <a:p>
            <a:pPr marL="800100" lvl="1"/>
            <a:r>
              <a:rPr lang="de-DE" dirty="0" smtClean="0"/>
              <a:t>  1 August 2022, 11:00-12.30 CET (5:00-6:30 ET, 18:00-19:30 KT)</a:t>
            </a:r>
          </a:p>
          <a:p>
            <a:pPr marL="800100" lvl="1"/>
            <a:r>
              <a:rPr lang="de-DE" dirty="0" smtClean="0"/>
              <a:t>8 August 2022, 11:00-12.30 CET (5:00-6:30 ET, 18:00-19:30 KT)</a:t>
            </a:r>
          </a:p>
          <a:p>
            <a:pPr marL="800100" lvl="1"/>
            <a:r>
              <a:rPr lang="de-DE" dirty="0" smtClean="0"/>
              <a:t>15 August 2022</a:t>
            </a:r>
            <a:r>
              <a:rPr lang="de-DE" dirty="0"/>
              <a:t>, 11:00-12.30 CET (5:00-6:30 ET, 18:00-19:30 KT</a:t>
            </a:r>
            <a:r>
              <a:rPr lang="de-DE" dirty="0" smtClean="0"/>
              <a:t>)</a:t>
            </a:r>
          </a:p>
          <a:p>
            <a:pPr marL="800100" lvl="1"/>
            <a:r>
              <a:rPr lang="de-DE" dirty="0" smtClean="0"/>
              <a:t>22 August </a:t>
            </a:r>
            <a:r>
              <a:rPr lang="de-DE" dirty="0"/>
              <a:t>2022, 11:00-12.30 CET (5:00-6:30 ET, 18:00-19:30 KT</a:t>
            </a:r>
            <a:r>
              <a:rPr lang="de-DE" dirty="0" smtClean="0"/>
              <a:t>)</a:t>
            </a:r>
          </a:p>
          <a:p>
            <a:pPr marL="800100" lvl="1"/>
            <a:r>
              <a:rPr lang="de-DE" dirty="0" smtClean="0"/>
              <a:t>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presented</a:t>
            </a:r>
            <a:r>
              <a:rPr lang="de-DE" dirty="0" smtClean="0"/>
              <a:t> </a:t>
            </a:r>
            <a:r>
              <a:rPr lang="de-DE" dirty="0" err="1" smtClean="0"/>
              <a:t>answers</a:t>
            </a:r>
            <a:r>
              <a:rPr lang="de-DE" dirty="0" smtClean="0"/>
              <a:t> </a:t>
            </a:r>
            <a:r>
              <a:rPr lang="de-DE" dirty="0" err="1" smtClean="0"/>
              <a:t>to</a:t>
            </a:r>
            <a:r>
              <a:rPr lang="de-DE" dirty="0" smtClean="0"/>
              <a:t> 4 </a:t>
            </a:r>
            <a:r>
              <a:rPr lang="de-DE" dirty="0" err="1" smtClean="0"/>
              <a:t>issues</a:t>
            </a:r>
            <a:endParaRPr lang="de-DE" dirty="0" smtClean="0"/>
          </a:p>
          <a:p>
            <a:r>
              <a:rPr lang="de-DE" dirty="0" smtClean="0"/>
              <a:t>2 </a:t>
            </a:r>
            <a:r>
              <a:rPr lang="de-DE" dirty="0" err="1" smtClean="0"/>
              <a:t>were</a:t>
            </a:r>
            <a:r>
              <a:rPr lang="de-DE" dirty="0" smtClean="0"/>
              <a:t> </a:t>
            </a:r>
            <a:r>
              <a:rPr lang="de-DE" dirty="0" err="1" smtClean="0"/>
              <a:t>resolved</a:t>
            </a:r>
            <a:r>
              <a:rPr lang="de-DE" dirty="0" smtClean="0"/>
              <a:t> in </a:t>
            </a:r>
            <a:r>
              <a:rPr lang="de-DE" dirty="0" err="1" smtClean="0"/>
              <a:t>the</a:t>
            </a:r>
            <a:r>
              <a:rPr lang="de-DE" dirty="0" smtClean="0"/>
              <a:t> </a:t>
            </a:r>
            <a:r>
              <a:rPr lang="de-DE" dirty="0" err="1" smtClean="0"/>
              <a:t>draft</a:t>
            </a:r>
            <a:endParaRPr lang="de-DE" dirty="0" smtClean="0"/>
          </a:p>
          <a:p>
            <a:r>
              <a:rPr lang="de-DE" dirty="0" smtClean="0"/>
              <a:t>2 </a:t>
            </a:r>
            <a:r>
              <a:rPr lang="de-DE" dirty="0" err="1" smtClean="0"/>
              <a:t>were</a:t>
            </a:r>
            <a:r>
              <a:rPr lang="de-DE" dirty="0" smtClean="0"/>
              <a:t> still </a:t>
            </a:r>
            <a:r>
              <a:rPr lang="de-DE" dirty="0" err="1" smtClean="0"/>
              <a:t>unclear</a:t>
            </a:r>
            <a:endParaRPr lang="de-DE" dirty="0" smtClean="0"/>
          </a:p>
          <a:p>
            <a:pPr lvl="1"/>
            <a:r>
              <a:rPr lang="de-DE" dirty="0" err="1" smtClean="0"/>
              <a:t>What</a:t>
            </a:r>
            <a:r>
              <a:rPr lang="de-DE" dirty="0" smtClean="0"/>
              <a:t> TSN </a:t>
            </a:r>
            <a:r>
              <a:rPr lang="de-DE" dirty="0" err="1" smtClean="0"/>
              <a:t>version</a:t>
            </a:r>
            <a:r>
              <a:rPr lang="de-DE" dirty="0" smtClean="0"/>
              <a:t> </a:t>
            </a:r>
            <a:r>
              <a:rPr lang="de-DE" dirty="0" err="1" smtClean="0"/>
              <a:t>is</a:t>
            </a:r>
            <a:r>
              <a:rPr lang="de-DE" dirty="0" smtClean="0"/>
              <a:t> </a:t>
            </a:r>
            <a:r>
              <a:rPr lang="de-DE" dirty="0" err="1" smtClean="0"/>
              <a:t>supported</a:t>
            </a:r>
            <a:r>
              <a:rPr lang="de-DE" dirty="0" smtClean="0"/>
              <a:t> </a:t>
            </a:r>
            <a:r>
              <a:rPr lang="de-DE" dirty="0" err="1" smtClean="0"/>
              <a:t>by</a:t>
            </a:r>
            <a:r>
              <a:rPr lang="de-DE" dirty="0" smtClean="0"/>
              <a:t> 802.15.13</a:t>
            </a:r>
          </a:p>
          <a:p>
            <a:pPr lvl="1"/>
            <a:r>
              <a:rPr lang="de-DE" dirty="0" err="1" smtClean="0"/>
              <a:t>What</a:t>
            </a:r>
            <a:r>
              <a:rPr lang="de-DE" dirty="0" smtClean="0"/>
              <a:t> PON </a:t>
            </a:r>
            <a:r>
              <a:rPr lang="de-DE" dirty="0" err="1" smtClean="0"/>
              <a:t>did</a:t>
            </a:r>
            <a:r>
              <a:rPr lang="de-DE" dirty="0" smtClean="0"/>
              <a:t> </a:t>
            </a:r>
            <a:r>
              <a:rPr lang="de-DE" dirty="0" err="1" smtClean="0"/>
              <a:t>for</a:t>
            </a:r>
            <a:r>
              <a:rPr lang="de-DE" dirty="0" smtClean="0"/>
              <a:t> TSN</a:t>
            </a:r>
          </a:p>
          <a:p>
            <a:r>
              <a:rPr lang="de-DE" dirty="0" err="1" smtClean="0"/>
              <a:t>Prepare</a:t>
            </a:r>
            <a:r>
              <a:rPr lang="de-DE" dirty="0" smtClean="0"/>
              <a:t> </a:t>
            </a:r>
            <a:r>
              <a:rPr lang="de-DE" dirty="0" err="1" smtClean="0"/>
              <a:t>few</a:t>
            </a:r>
            <a:r>
              <a:rPr lang="de-DE" dirty="0" smtClean="0"/>
              <a:t> </a:t>
            </a:r>
            <a:r>
              <a:rPr lang="de-DE" dirty="0" err="1" smtClean="0"/>
              <a:t>slides</a:t>
            </a:r>
            <a:r>
              <a:rPr lang="de-DE" dirty="0" smtClean="0"/>
              <a:t> </a:t>
            </a:r>
            <a:r>
              <a:rPr lang="de-DE" dirty="0" err="1" smtClean="0"/>
              <a:t>before</a:t>
            </a:r>
            <a:r>
              <a:rPr lang="de-DE" dirty="0" smtClean="0"/>
              <a:t> </a:t>
            </a:r>
            <a:r>
              <a:rPr lang="de-DE" dirty="0" err="1" smtClean="0"/>
              <a:t>preparation</a:t>
            </a:r>
            <a:r>
              <a:rPr lang="de-DE" dirty="0" smtClean="0"/>
              <a:t> </a:t>
            </a:r>
            <a:r>
              <a:rPr lang="de-DE" dirty="0" err="1" smtClean="0"/>
              <a:t>meeting</a:t>
            </a:r>
            <a:endParaRPr lang="de-DE" dirty="0" smtClean="0"/>
          </a:p>
          <a:p>
            <a:pPr lvl="1"/>
            <a:r>
              <a:rPr lang="de-DE" dirty="0" smtClean="0"/>
              <a:t>Time-aware </a:t>
            </a:r>
            <a:r>
              <a:rPr lang="de-DE" dirty="0" err="1" smtClean="0"/>
              <a:t>scheduling</a:t>
            </a:r>
            <a:endParaRPr lang="de-DE" dirty="0" smtClean="0"/>
          </a:p>
          <a:p>
            <a:pPr lvl="1"/>
            <a:r>
              <a:rPr lang="de-DE" dirty="0" smtClean="0"/>
              <a:t>Ethernet PON</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a:t>
            </a:r>
            <a:r>
              <a:rPr lang="de-DE" dirty="0" err="1" smtClean="0"/>
              <a:t>July</a:t>
            </a:r>
            <a:r>
              <a:rPr lang="de-DE" dirty="0" smtClean="0"/>
              <a:t>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36090495"/>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err="1" smtClean="0"/>
                        <a:t>Finalize</a:t>
                      </a:r>
                      <a:r>
                        <a:rPr lang="de-DE" sz="1800" dirty="0" smtClean="0"/>
                        <a:t> </a:t>
                      </a:r>
                      <a:r>
                        <a:rPr lang="de-DE" sz="1800" dirty="0" err="1" smtClean="0"/>
                        <a:t>draft</a:t>
                      </a:r>
                      <a:endParaRPr lang="de-DE" sz="1800" dirty="0" smtClean="0"/>
                    </a:p>
                  </a:txBody>
                  <a:tcPr marT="45764" marB="45764"/>
                </a:tc>
                <a:tc>
                  <a:txBody>
                    <a:bodyPr/>
                    <a:lstStyle/>
                    <a:p>
                      <a:endParaRPr lang="en-US" sz="1800" dirty="0"/>
                    </a:p>
                  </a:txBody>
                  <a:tcPr marT="45764" marB="45764"/>
                </a:tc>
                <a:extLst>
                  <a:ext uri="{0D108BD9-81ED-4DB2-BD59-A6C34878D82A}">
                    <a16:rowId xmlns:a16="http://schemas.microsoft.com/office/drawing/2014/main" val="3806376904"/>
                  </a:ext>
                </a:extLst>
              </a:tr>
              <a:tr h="365702">
                <a:tc>
                  <a:txBody>
                    <a:bodyPr/>
                    <a:lstStyle/>
                    <a:p>
                      <a:pPr marL="0" lvl="1" indent="0"/>
                      <a:r>
                        <a:rPr lang="de-DE" sz="1800" dirty="0" smtClean="0"/>
                        <a:t>PAR </a:t>
                      </a:r>
                      <a:r>
                        <a:rPr lang="de-DE" sz="1800" dirty="0" err="1" smtClean="0"/>
                        <a:t>extension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TG13 requests the 802.15 Working Group to request an extension to the TG13 PAR for one year to complete the project.</a:t>
            </a:r>
          </a:p>
          <a:p>
            <a:pPr algn="just">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Phil Beecher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dirty="0"/>
              <a:t>Motion:</a:t>
            </a:r>
            <a:endParaRPr lang="de-DE" dirty="0"/>
          </a:p>
          <a:p>
            <a:pPr>
              <a:buNone/>
            </a:pPr>
            <a:r>
              <a:rPr lang="en-US" sz="2000" b="0" dirty="0" smtClean="0"/>
              <a:t>Move </a:t>
            </a:r>
            <a:r>
              <a:rPr lang="en-US" sz="2000" b="0" dirty="0"/>
              <a:t>that the PAR Extension contained in documents [</a:t>
            </a:r>
            <a:r>
              <a:rPr lang="en-US" sz="2000" b="0" dirty="0" smtClean="0"/>
              <a:t>insert PAR Extension doc number], </a:t>
            </a:r>
            <a:r>
              <a:rPr lang="en-US" sz="2000" b="0" dirty="0"/>
              <a:t>be approved by the IEEE 802.15 WG and that the EC be requested to forward the PAR Revision to </a:t>
            </a:r>
            <a:r>
              <a:rPr lang="en-US" sz="2000" b="0" dirty="0" err="1"/>
              <a:t>NesCom</a:t>
            </a:r>
            <a:r>
              <a:rPr lang="en-US" sz="2000" b="0" dirty="0"/>
              <a:t>. The 802.15 working group chair and technical editor are authorized to make additional modifications to the PAR as needed to reflect EC discussion at its closing meeting</a:t>
            </a:r>
            <a:r>
              <a:rPr lang="en-US" sz="2000" b="0" dirty="0" smtClean="0"/>
              <a:t>. (</a:t>
            </a:r>
            <a:r>
              <a:rPr lang="en-US" sz="2000" b="0" dirty="0"/>
              <a:t>Note: no change to the CSD associated with this PAR)</a:t>
            </a:r>
            <a:endParaRPr lang="de-DE" sz="2000" b="0" dirty="0"/>
          </a:p>
          <a:p>
            <a:pPr>
              <a:buNone/>
            </a:pPr>
            <a:endParaRPr lang="en-US" dirty="0" smtClean="0"/>
          </a:p>
          <a:p>
            <a:pPr>
              <a:buNone/>
            </a:pPr>
            <a:r>
              <a:rPr lang="en-US" dirty="0" smtClean="0"/>
              <a:t>(</a:t>
            </a:r>
            <a:r>
              <a:rPr lang="en-US" dirty="0"/>
              <a:t>M) Lennert Bober (S) </a:t>
            </a:r>
            <a:r>
              <a:rPr lang="en-US" dirty="0" err="1"/>
              <a:t>Tero</a:t>
            </a:r>
            <a:r>
              <a:rPr lang="en-US" dirty="0"/>
              <a:t> </a:t>
            </a:r>
            <a:r>
              <a:rPr lang="en-US" dirty="0" err="1"/>
              <a:t>Kivinen</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Y / N /A</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234061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Wednsday</a:t>
            </a:r>
            <a:r>
              <a:rPr lang="de-DE" dirty="0" smtClean="0"/>
              <a:t> 16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29754703"/>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Thursday</a:t>
            </a:r>
            <a:r>
              <a:rPr lang="de-DE" dirty="0" smtClean="0"/>
              <a:t> 14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913621954"/>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March and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67572507"/>
                  </a:ext>
                </a:extLst>
              </a:tr>
              <a:tr h="365702">
                <a:tc>
                  <a:txBody>
                    <a:bodyPr/>
                    <a:lstStyle/>
                    <a:p>
                      <a:pPr marL="0" lvl="1" indent="0"/>
                      <a:r>
                        <a:rPr lang="de-DE" sz="1800" dirty="0" err="1" smtClean="0"/>
                        <a:t>Finalize</a:t>
                      </a:r>
                      <a:r>
                        <a:rPr lang="de-DE" sz="1800" dirty="0" smtClean="0"/>
                        <a:t> </a:t>
                      </a:r>
                      <a:r>
                        <a:rPr lang="de-DE" sz="1800" dirty="0" err="1" smtClean="0"/>
                        <a:t>draft</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the May meeting minutes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15-22/0311r2 and the CRG </a:t>
            </a:r>
            <a:r>
              <a:rPr lang="en-GB" altLang="en-US" dirty="0" err="1" smtClean="0">
                <a:solidFill>
                  <a:srgbClr val="000000"/>
                </a:solidFill>
                <a:latin typeface="Times New Roman"/>
              </a:rPr>
              <a:t>telcos</a:t>
            </a:r>
            <a:r>
              <a:rPr lang="en-GB" altLang="en-US" dirty="0" smtClean="0">
                <a:solidFill>
                  <a:srgbClr val="000000"/>
                </a:solidFill>
                <a:latin typeface="Times New Roman"/>
              </a:rPr>
              <a:t> between May-July in doc. 15-22/0317r2.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2000" dirty="0" smtClean="0"/>
              <a:t>Move </a:t>
            </a:r>
            <a:r>
              <a:rPr lang="en-US" sz="2000" dirty="0"/>
              <a:t>to accept comment resolutions in doc. </a:t>
            </a:r>
            <a:r>
              <a:rPr lang="en-US" sz="2000" dirty="0" smtClean="0"/>
              <a:t>15-22-0045/r18 including the additional comments, and</a:t>
            </a:r>
          </a:p>
          <a:p>
            <a:pPr>
              <a:buNone/>
            </a:pPr>
            <a:r>
              <a:rPr lang="en-US" sz="2000" dirty="0" smtClean="0"/>
              <a:t>authorize </a:t>
            </a:r>
            <a:r>
              <a:rPr lang="en-US" sz="2000" dirty="0"/>
              <a:t>the Technical Editor to </a:t>
            </a:r>
            <a:r>
              <a:rPr lang="en-US" sz="2000" dirty="0" smtClean="0"/>
              <a:t>include them in TG13 D7.0, and </a:t>
            </a:r>
          </a:p>
          <a:p>
            <a:pPr>
              <a:buNone/>
            </a:pPr>
            <a:r>
              <a:rPr lang="en-US" sz="2000" dirty="0" smtClean="0"/>
              <a:t>start recirculation.</a:t>
            </a:r>
          </a:p>
          <a:p>
            <a:pPr>
              <a:buNone/>
            </a:pPr>
            <a:r>
              <a:rPr lang="en-US" sz="2000" dirty="0" smtClean="0"/>
              <a:t> </a:t>
            </a:r>
            <a:endParaRPr lang="de-DE" sz="2000" dirty="0"/>
          </a:p>
          <a:p>
            <a:pPr lvl="0">
              <a:buNone/>
            </a:pPr>
            <a:r>
              <a:rPr lang="en-US" sz="2000" dirty="0"/>
              <a:t>Moved by </a:t>
            </a:r>
            <a:r>
              <a:rPr lang="en-US" sz="2000" dirty="0" smtClean="0"/>
              <a:t>:	</a:t>
            </a:r>
            <a:r>
              <a:rPr lang="en-US" sz="2000" dirty="0" err="1" smtClean="0"/>
              <a:t>Tuncer</a:t>
            </a:r>
            <a:r>
              <a:rPr lang="en-US" sz="2000" dirty="0" smtClean="0"/>
              <a:t> </a:t>
            </a:r>
            <a:r>
              <a:rPr lang="en-US" sz="2000" dirty="0" err="1" smtClean="0"/>
              <a:t>Baykas</a:t>
            </a:r>
            <a:endParaRPr lang="de-DE" sz="2000" dirty="0"/>
          </a:p>
          <a:p>
            <a:pPr lvl="0">
              <a:buNone/>
            </a:pPr>
            <a:r>
              <a:rPr lang="en-US" sz="2000" dirty="0" smtClean="0"/>
              <a:t>Seconded </a:t>
            </a:r>
            <a:r>
              <a:rPr lang="en-US" sz="2000" dirty="0"/>
              <a:t>by </a:t>
            </a:r>
            <a:r>
              <a:rPr lang="en-US" sz="2000" dirty="0" smtClean="0"/>
              <a:t>:	</a:t>
            </a:r>
            <a:r>
              <a:rPr lang="en-US" sz="2000" dirty="0" err="1" smtClean="0"/>
              <a:t>Tero</a:t>
            </a:r>
            <a:r>
              <a:rPr lang="en-US" sz="2000" dirty="0" smtClean="0"/>
              <a:t> </a:t>
            </a:r>
            <a:r>
              <a:rPr lang="en-US" sz="2000" dirty="0" err="1" smtClean="0"/>
              <a:t>Kivinen</a:t>
            </a:r>
            <a:endParaRPr lang="de-DE" sz="2000"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unanimous consent.</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2000" dirty="0" smtClean="0"/>
              <a:t>Move </a:t>
            </a:r>
            <a:r>
              <a:rPr lang="en-US" sz="2000" dirty="0"/>
              <a:t>to accept comment resolutions in doc. </a:t>
            </a:r>
            <a:r>
              <a:rPr lang="en-US" sz="2000" dirty="0" smtClean="0"/>
              <a:t>15-22-0045/r18 including the additional comments, and</a:t>
            </a:r>
          </a:p>
          <a:p>
            <a:pPr>
              <a:buNone/>
            </a:pPr>
            <a:r>
              <a:rPr lang="en-US" sz="2000" dirty="0" smtClean="0"/>
              <a:t>authorize </a:t>
            </a:r>
            <a:r>
              <a:rPr lang="en-US" sz="2000" dirty="0"/>
              <a:t>the Technical Editor to </a:t>
            </a:r>
            <a:r>
              <a:rPr lang="en-US" sz="2000" dirty="0" smtClean="0"/>
              <a:t>include them in TG13 D7.0, and </a:t>
            </a:r>
          </a:p>
          <a:p>
            <a:pPr>
              <a:buNone/>
            </a:pPr>
            <a:r>
              <a:rPr lang="en-US" sz="2000" dirty="0" smtClean="0"/>
              <a:t>start SA recirculation ballot of the document </a:t>
            </a:r>
            <a:r>
              <a:rPr lang="en-US" sz="2000" b="0" i="1" dirty="0"/>
              <a:t>P802.15.13_D7</a:t>
            </a:r>
            <a:r>
              <a:rPr lang="en-US" sz="2000" dirty="0" smtClean="0"/>
              <a:t>.</a:t>
            </a:r>
          </a:p>
          <a:p>
            <a:pPr>
              <a:buNone/>
            </a:pPr>
            <a:r>
              <a:rPr lang="en-US" sz="2000" dirty="0" smtClean="0"/>
              <a:t> </a:t>
            </a:r>
            <a:endParaRPr lang="de-DE" sz="2000" dirty="0"/>
          </a:p>
          <a:p>
            <a:pPr lvl="0">
              <a:buNone/>
            </a:pPr>
            <a:r>
              <a:rPr lang="en-US" sz="2000" dirty="0"/>
              <a:t>Moved by </a:t>
            </a:r>
            <a:r>
              <a:rPr lang="en-US" sz="2000" dirty="0" smtClean="0"/>
              <a:t>:	Kai Lennert Bober</a:t>
            </a:r>
            <a:endParaRPr lang="de-DE" sz="2000" dirty="0"/>
          </a:p>
          <a:p>
            <a:pPr lvl="0">
              <a:buNone/>
            </a:pPr>
            <a:r>
              <a:rPr lang="en-US" sz="2000" dirty="0" smtClean="0"/>
              <a:t>Seconded </a:t>
            </a:r>
            <a:r>
              <a:rPr lang="en-US" sz="2000" dirty="0"/>
              <a:t>by </a:t>
            </a:r>
            <a:r>
              <a:rPr lang="en-US" sz="2000" dirty="0" smtClean="0"/>
              <a:t>:	</a:t>
            </a:r>
            <a:r>
              <a:rPr lang="en-US" sz="2000" dirty="0" err="1" smtClean="0"/>
              <a:t>Tero</a:t>
            </a:r>
            <a:r>
              <a:rPr lang="en-US" sz="2000" dirty="0" smtClean="0"/>
              <a:t> </a:t>
            </a:r>
            <a:r>
              <a:rPr lang="en-US" sz="2000" dirty="0" err="1" smtClean="0"/>
              <a:t>Kivinen</a:t>
            </a:r>
            <a:endParaRPr lang="de-DE" sz="2000"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fully addressed</a:t>
            </a:r>
          </a:p>
          <a:p>
            <a:pPr marL="361950" indent="-361950"/>
            <a:r>
              <a:rPr lang="en-GB" sz="2000" dirty="0" smtClean="0"/>
              <a:t>3</a:t>
            </a:r>
            <a:r>
              <a:rPr lang="en-GB" sz="2000" baseline="30000" dirty="0" smtClean="0"/>
              <a:t>rd</a:t>
            </a:r>
            <a:r>
              <a:rPr lang="en-GB" sz="2000" dirty="0" smtClean="0"/>
              <a:t> Recirculation will be started</a:t>
            </a:r>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smtClean="0"/>
              <a:t>After </a:t>
            </a:r>
            <a:r>
              <a:rPr lang="de-DE" sz="1800" dirty="0" err="1" smtClean="0"/>
              <a:t>July</a:t>
            </a:r>
            <a:r>
              <a:rPr lang="de-DE" sz="1800" dirty="0" smtClean="0"/>
              <a:t>: </a:t>
            </a:r>
            <a:r>
              <a:rPr lang="de-DE" sz="1800" dirty="0" err="1" smtClean="0"/>
              <a:t>prepare</a:t>
            </a:r>
            <a:r>
              <a:rPr lang="de-DE" sz="1800" dirty="0" smtClean="0"/>
              <a:t> </a:t>
            </a:r>
            <a:r>
              <a:rPr lang="de-DE" sz="1800" dirty="0" err="1" smtClean="0"/>
              <a:t>the</a:t>
            </a:r>
            <a:r>
              <a:rPr lang="de-DE" sz="1800" dirty="0" smtClean="0"/>
              <a:t> </a:t>
            </a:r>
            <a:r>
              <a:rPr lang="de-DE" sz="1800" dirty="0" err="1" smtClean="0"/>
              <a:t>draft</a:t>
            </a:r>
            <a:r>
              <a:rPr lang="de-DE" sz="1800" dirty="0" smtClean="0"/>
              <a:t> D7.0 and </a:t>
            </a:r>
            <a:r>
              <a:rPr lang="de-DE" sz="1800" dirty="0" err="1" smtClean="0"/>
              <a:t>start</a:t>
            </a:r>
            <a:r>
              <a:rPr lang="de-DE" sz="1800" dirty="0" smtClean="0"/>
              <a:t> </a:t>
            </a:r>
            <a:r>
              <a:rPr lang="de-DE" sz="1800" dirty="0" err="1" smtClean="0"/>
              <a:t>recirculation</a:t>
            </a:r>
            <a:endParaRPr lang="de-DE" sz="1800" dirty="0" smtClean="0"/>
          </a:p>
          <a:p>
            <a:pPr marL="857250" lvl="1">
              <a:buFont typeface="Symbol" panose="05050102010706020507" pitchFamily="18" charset="2"/>
              <a:buChar char="-"/>
            </a:pPr>
            <a:r>
              <a:rPr lang="de-DE" sz="1800" dirty="0" smtClean="0"/>
              <a:t>First CRG </a:t>
            </a:r>
            <a:r>
              <a:rPr lang="de-DE" sz="1800" dirty="0" err="1" smtClean="0"/>
              <a:t>meetings</a:t>
            </a:r>
            <a:endParaRPr lang="de-DE" sz="1800" dirty="0" smtClean="0"/>
          </a:p>
          <a:p>
            <a:pPr marL="857250" lvl="1">
              <a:buFont typeface="Symbol" panose="05050102010706020507" pitchFamily="18" charset="2"/>
              <a:buChar char="-"/>
            </a:pPr>
            <a:r>
              <a:rPr lang="de-DE" sz="1800" dirty="0" err="1" smtClean="0"/>
              <a:t>Resolve</a:t>
            </a:r>
            <a:r>
              <a:rPr lang="de-DE" sz="1800" dirty="0" smtClean="0"/>
              <a:t> </a:t>
            </a:r>
            <a:r>
              <a:rPr lang="de-DE" sz="1800" dirty="0" err="1" smtClean="0"/>
              <a:t>comments</a:t>
            </a:r>
            <a:r>
              <a:rPr lang="de-DE" sz="1800" dirty="0" smtClean="0"/>
              <a:t> in September</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November</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15-22/0361r1</a:t>
            </a:r>
          </a:p>
          <a:p>
            <a:pPr marL="1119188" lvl="2" indent="-363538">
              <a:buFont typeface="Symbol" panose="05050102010706020507" pitchFamily="18" charset="2"/>
              <a:buChar char="-"/>
              <a:defRPr/>
            </a:pP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solidFill>
                  <a:srgbClr val="00B050"/>
                </a:solidFill>
              </a:rPr>
              <a:t>Reconfirm </a:t>
            </a:r>
            <a:r>
              <a:rPr lang="en-GB" sz="1800" dirty="0" smtClean="0">
                <a:solidFill>
                  <a:srgbClr val="00B050"/>
                </a:solidFill>
              </a:rPr>
              <a:t>CRG, Announce teleconferences</a:t>
            </a:r>
          </a:p>
          <a:p>
            <a:pPr marL="1028700" lvl="1"/>
            <a:r>
              <a:rPr lang="en-GB" sz="1800" dirty="0" smtClean="0">
                <a:solidFill>
                  <a:srgbClr val="00B050"/>
                </a:solidFill>
              </a:rPr>
              <a:t>Prepare joint meeting with 802.1</a:t>
            </a:r>
          </a:p>
          <a:p>
            <a:pPr marL="1028700" lvl="1"/>
            <a:r>
              <a:rPr lang="en-GB" sz="1800" dirty="0" smtClean="0">
                <a:solidFill>
                  <a:srgbClr val="00B050"/>
                </a:solidFill>
              </a:rPr>
              <a:t>Status </a:t>
            </a:r>
            <a:r>
              <a:rPr lang="en-GB" sz="1800" dirty="0">
                <a:solidFill>
                  <a:srgbClr val="00B050"/>
                </a:solidFill>
              </a:rPr>
              <a:t>of SA </a:t>
            </a:r>
            <a:r>
              <a:rPr lang="en-GB" sz="1800" dirty="0" smtClean="0">
                <a:solidFill>
                  <a:srgbClr val="00B050"/>
                </a:solidFill>
              </a:rPr>
              <a:t>ballot, Review draft</a:t>
            </a:r>
            <a:endParaRPr lang="de-DE" sz="1800" dirty="0">
              <a:solidFill>
                <a:srgbClr val="00B050"/>
              </a:solidFill>
            </a:endParaRPr>
          </a:p>
          <a:p>
            <a:pPr marL="1028700" lvl="1"/>
            <a:r>
              <a:rPr lang="en-GB" sz="1800" dirty="0" smtClean="0">
                <a:solidFill>
                  <a:srgbClr val="00B050"/>
                </a:solidFill>
              </a:rPr>
              <a:t>Discuss final changes</a:t>
            </a:r>
            <a:endParaRPr lang="en-GB" sz="1800" dirty="0">
              <a:solidFill>
                <a:srgbClr val="00B050"/>
              </a:solidFill>
            </a:endParaRPr>
          </a:p>
          <a:p>
            <a:pPr marL="357188" indent="-357188"/>
            <a:r>
              <a:rPr lang="de-DE" sz="2000" dirty="0" err="1" smtClean="0"/>
              <a:t>Tuesday</a:t>
            </a:r>
            <a:r>
              <a:rPr lang="de-DE" sz="2000" dirty="0" smtClean="0"/>
              <a:t> July-12 </a:t>
            </a:r>
            <a:r>
              <a:rPr lang="en-GB" sz="2000" dirty="0"/>
              <a:t>PM1 (13:30-15:30 EST, 19:30-21:30 CET)</a:t>
            </a:r>
            <a:endParaRPr lang="de-DE" sz="2000" dirty="0"/>
          </a:p>
          <a:p>
            <a:pPr marL="989013" lvl="1" indent="-269875"/>
            <a:r>
              <a:rPr lang="en-GB" sz="1800" dirty="0" smtClean="0">
                <a:solidFill>
                  <a:srgbClr val="00B050"/>
                </a:solidFill>
              </a:rPr>
              <a:t>PAR extension, Discuss final changes </a:t>
            </a:r>
          </a:p>
          <a:p>
            <a:pPr marL="357188" indent="-357188"/>
            <a:r>
              <a:rPr lang="de-DE" sz="2000" dirty="0" err="1" smtClean="0"/>
              <a:t>Wednesday</a:t>
            </a:r>
            <a:r>
              <a:rPr lang="de-DE" sz="2000" dirty="0" smtClean="0"/>
              <a:t> July-13 </a:t>
            </a:r>
            <a:r>
              <a:rPr lang="en-GB" sz="2000" dirty="0"/>
              <a:t>PM1 (13:30-15:30 EST, 19:30-21:30 CET</a:t>
            </a:r>
            <a:r>
              <a:rPr lang="en-GB" sz="2000" dirty="0" smtClean="0"/>
              <a:t>)</a:t>
            </a:r>
            <a:endParaRPr lang="de-DE" sz="2000" dirty="0"/>
          </a:p>
          <a:p>
            <a:pPr marL="1028700" lvl="1"/>
            <a:r>
              <a:rPr lang="en-GB" sz="1800" dirty="0" smtClean="0">
                <a:solidFill>
                  <a:srgbClr val="00B050"/>
                </a:solidFill>
              </a:rPr>
              <a:t>Discuss final changes</a:t>
            </a:r>
          </a:p>
          <a:p>
            <a:pPr marL="357188" indent="-357188"/>
            <a:r>
              <a:rPr lang="de-DE" sz="2000" dirty="0" err="1" smtClean="0"/>
              <a:t>Thursday</a:t>
            </a:r>
            <a:r>
              <a:rPr lang="de-DE" sz="2000" dirty="0" smtClean="0"/>
              <a:t> July-14 </a:t>
            </a:r>
            <a:r>
              <a:rPr lang="en-GB" sz="2000" dirty="0"/>
              <a:t>PM1 (13:30-15:30 EST, 19:30-21:30 CET)</a:t>
            </a:r>
            <a:endParaRPr lang="de-DE" sz="2000" dirty="0"/>
          </a:p>
          <a:p>
            <a:pPr marL="989013" lvl="1" indent="-269875"/>
            <a:r>
              <a:rPr lang="en-GB" sz="1800" dirty="0"/>
              <a:t>Approve May meeting and teleconference minutes</a:t>
            </a:r>
          </a:p>
          <a:p>
            <a:pPr marL="989013" lvl="1" indent="-269875"/>
            <a:r>
              <a:rPr lang="en-GB" sz="1800" dirty="0" smtClean="0"/>
              <a:t>Discuss 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2258</Words>
  <Application>Microsoft Office PowerPoint</Application>
  <PresentationFormat>Bildschirmpräsentation (4:3)</PresentationFormat>
  <Paragraphs>367</Paragraphs>
  <Slides>25</Slides>
  <Notes>17</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5"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July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WG Motion to reconfirm CRG</vt:lpstr>
      <vt:lpstr>Plan for CRG Telcos</vt:lpstr>
      <vt:lpstr>Joint meeting with 802.1</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5933</cp:revision>
  <cp:lastPrinted>2014-11-04T15:04:57Z</cp:lastPrinted>
  <dcterms:created xsi:type="dcterms:W3CDTF">2007-04-17T18:10:23Z</dcterms:created>
  <dcterms:modified xsi:type="dcterms:W3CDTF">2022-07-14T19:53:14Z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