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424" r:id="rId3"/>
    <p:sldId id="423" r:id="rId4"/>
    <p:sldId id="860" r:id="rId5"/>
    <p:sldId id="861" r:id="rId6"/>
    <p:sldId id="608" r:id="rId7"/>
    <p:sldId id="708" r:id="rId8"/>
    <p:sldId id="862" r:id="rId9"/>
    <p:sldId id="754" r:id="rId10"/>
    <p:sldId id="560" r:id="rId11"/>
    <p:sldId id="846" r:id="rId12"/>
    <p:sldId id="828" r:id="rId13"/>
    <p:sldId id="857" r:id="rId14"/>
    <p:sldId id="867" r:id="rId15"/>
    <p:sldId id="859" r:id="rId16"/>
    <p:sldId id="852" r:id="rId17"/>
    <p:sldId id="869" r:id="rId18"/>
    <p:sldId id="864" r:id="rId19"/>
    <p:sldId id="865" r:id="rId20"/>
    <p:sldId id="868" r:id="rId21"/>
    <p:sldId id="870" r:id="rId22"/>
    <p:sldId id="856" r:id="rId23"/>
    <p:sldId id="866"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320" autoAdjust="0"/>
    <p:restoredTop sz="95409" autoAdjust="0"/>
  </p:normalViewPr>
  <p:slideViewPr>
    <p:cSldViewPr>
      <p:cViewPr varScale="1">
        <p:scale>
          <a:sx n="86" d="100"/>
          <a:sy n="86" d="100"/>
        </p:scale>
        <p:origin x="809" y="5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15</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311230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16</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624345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17</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123286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18</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408377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19</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2568816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0371232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175104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3</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3</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6</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7</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extLst>
      <p:ext uri="{BB962C8B-B14F-4D97-AF65-F5344CB8AC3E}">
        <p14:creationId xmlns:p14="http://schemas.microsoft.com/office/powerpoint/2010/main" val="2155154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9</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10</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534322" y="306388"/>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de-DE" sz="1800" b="1" i="0" kern="1200" dirty="0" smtClean="0">
                <a:solidFill>
                  <a:schemeClr val="tx1"/>
                </a:solidFill>
                <a:effectLst/>
                <a:latin typeface="Times New Roman" panose="02020603050405020304" pitchFamily="18" charset="0"/>
                <a:ea typeface="MS PGothic" panose="020B0600070205080204" pitchFamily="34" charset="-128"/>
                <a:cs typeface="+mn-cs"/>
              </a:rPr>
              <a:t>15-22-0361-03-0013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July 2022</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myproject/Public/mytools/mob/slideset.ppt"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mentor.ieee.org/" TargetMode="External"/><Relationship Id="rId5" Type="http://schemas.openxmlformats.org/officeDocument/2006/relationships/hyperlink" Target="https://imat.ieee.org/my-site/home" TargetMode="External"/><Relationship Id="rId4" Type="http://schemas.openxmlformats.org/officeDocument/2006/relationships/hyperlink" Target="https://standards.ieee.org/content/dam/ieee-standards/standards/web/documents/other/copyright-policy-WG-meetings.pot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10/15-10-0235-25-0000-802-15-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July 2022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2022-07-10</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7204"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10</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 </a:t>
            </a:r>
          </a:p>
          <a:p>
            <a:pPr algn="just">
              <a:buFontTx/>
              <a:buNone/>
            </a:pPr>
            <a:r>
              <a:rPr lang="en-GB" dirty="0"/>
              <a:t>Monday </a:t>
            </a:r>
            <a:r>
              <a:rPr lang="en-GB" dirty="0" smtClean="0"/>
              <a:t>11 July PM1</a:t>
            </a:r>
            <a:endParaRPr lang="de-DE" sz="3600"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1542561620"/>
              </p:ext>
            </p:extLst>
          </p:nvPr>
        </p:nvGraphicFramePr>
        <p:xfrm>
          <a:off x="571500" y="2215189"/>
          <a:ext cx="8077200" cy="3292632"/>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Motion to reconfirm CRG</a:t>
                      </a:r>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753479114"/>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CRG Teleconferences schedule</a:t>
                      </a:r>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2707277931"/>
                  </a:ext>
                </a:extLst>
              </a:tr>
              <a:tr h="333323">
                <a:tc>
                  <a:txBody>
                    <a:bodyPr/>
                    <a:lstStyle/>
                    <a:p>
                      <a:pPr marL="0" lvl="0" indent="0"/>
                      <a:r>
                        <a:rPr lang="de-DE" sz="1800" dirty="0" err="1" smtClean="0"/>
                        <a:t>Discuss</a:t>
                      </a:r>
                      <a:r>
                        <a:rPr lang="de-DE" sz="1800" dirty="0" smtClean="0"/>
                        <a:t> </a:t>
                      </a:r>
                      <a:r>
                        <a:rPr lang="de-DE" sz="1800" dirty="0" err="1" smtClean="0"/>
                        <a:t>joint</a:t>
                      </a:r>
                      <a:r>
                        <a:rPr lang="de-DE" sz="1800" dirty="0" smtClean="0"/>
                        <a:t> </a:t>
                      </a:r>
                      <a:r>
                        <a:rPr lang="de-DE" sz="1800" dirty="0" err="1" smtClean="0"/>
                        <a:t>meeting</a:t>
                      </a:r>
                      <a:r>
                        <a:rPr lang="de-DE" sz="1800" dirty="0" smtClean="0"/>
                        <a:t> </a:t>
                      </a:r>
                      <a:r>
                        <a:rPr lang="de-DE" sz="1800" dirty="0" err="1" smtClean="0"/>
                        <a:t>with</a:t>
                      </a:r>
                      <a:r>
                        <a:rPr lang="de-DE" sz="1800" dirty="0" smtClean="0"/>
                        <a:t> 802.1</a:t>
                      </a:r>
                      <a:endParaRPr lang="de-DE" sz="1800" dirty="0"/>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4017803149"/>
                  </a:ext>
                </a:extLst>
              </a:tr>
              <a:tr h="333323">
                <a:tc>
                  <a:txBody>
                    <a:bodyPr/>
                    <a:lstStyle/>
                    <a:p>
                      <a:pPr marL="0" lvl="0" indent="0"/>
                      <a:r>
                        <a:rPr lang="en-GB" sz="1800" dirty="0" smtClean="0"/>
                        <a:t>Status of SA ballot comment, review new draft, final edits</a:t>
                      </a:r>
                      <a:endParaRPr lang="de-DE" sz="1800" dirty="0"/>
                    </a:p>
                  </a:txBody>
                  <a:tcPr marT="45764" marB="45764"/>
                </a:tc>
                <a:tc>
                  <a:txBody>
                    <a:bodyPr/>
                    <a:lstStyle/>
                    <a:p>
                      <a:r>
                        <a:rPr lang="en-US" sz="1800" dirty="0" smtClean="0"/>
                        <a:t>15</a:t>
                      </a:r>
                      <a:endParaRPr lang="en-US" sz="1800" dirty="0"/>
                    </a:p>
                  </a:txBody>
                  <a:tcPr marT="45764" marB="45764"/>
                </a:tc>
                <a:extLst>
                  <a:ext uri="{0D108BD9-81ED-4DB2-BD59-A6C34878D82A}">
                    <a16:rowId xmlns:a16="http://schemas.microsoft.com/office/drawing/2014/main" val="3702186838"/>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for July TG13 hybrid meeting in doc. 15-22-0361-02.</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err="1" smtClean="0">
                <a:sym typeface="Wingdings" panose="05000000000000000000" pitchFamily="2" charset="2"/>
              </a:rPr>
              <a:t>Tero</a:t>
            </a:r>
            <a:r>
              <a:rPr lang="en-GB" altLang="en-US" dirty="0" smtClean="0">
                <a:sym typeface="Wingdings" panose="05000000000000000000" pitchFamily="2" charset="2"/>
              </a:rPr>
              <a:t> </a:t>
            </a:r>
            <a:r>
              <a:rPr lang="en-GB" altLang="en-US" dirty="0" err="1" smtClean="0">
                <a:sym typeface="Wingdings" panose="05000000000000000000" pitchFamily="2" charset="2"/>
              </a:rPr>
              <a:t>Kivinen</a:t>
            </a:r>
            <a:r>
              <a:rPr lang="en-GB" altLang="en-US" dirty="0" smtClean="0">
                <a:sym typeface="Wingdings" panose="05000000000000000000" pitchFamily="2" charset="2"/>
              </a:rPr>
              <a:t>	</a:t>
            </a:r>
          </a:p>
          <a:p>
            <a:pPr algn="just">
              <a:buFontTx/>
              <a:buNone/>
            </a:pPr>
            <a:r>
              <a:rPr lang="en-GB" altLang="en-US" dirty="0" smtClean="0">
                <a:sym typeface="Wingdings" panose="05000000000000000000" pitchFamily="2" charset="2"/>
              </a:rPr>
              <a:t>Seconded by	Kai Lennert Bober</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13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P802.15.13_D7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a:t>
            </a:r>
            <a:r>
              <a:rPr lang="en-US" sz="1800" b="1" dirty="0" err="1" smtClean="0"/>
              <a:t>Tuncer</a:t>
            </a:r>
            <a:r>
              <a:rPr lang="en-US" sz="1800" b="1" dirty="0" smtClean="0"/>
              <a:t> </a:t>
            </a:r>
            <a:r>
              <a:rPr lang="en-US" sz="1800" b="1" dirty="0" err="1" smtClean="0"/>
              <a:t>Baykas</a:t>
            </a:r>
            <a:r>
              <a:rPr lang="en-US" sz="1800" b="1" dirty="0" smtClean="0"/>
              <a:t>	</a:t>
            </a:r>
          </a:p>
          <a:p>
            <a:pPr marL="457200" lvl="1" indent="0">
              <a:buNone/>
            </a:pPr>
            <a:r>
              <a:rPr lang="en-US" sz="1800" b="1" dirty="0" smtClean="0"/>
              <a:t>Second:	</a:t>
            </a:r>
            <a:r>
              <a:rPr lang="en-US" sz="1800" b="1" dirty="0" err="1" smtClean="0"/>
              <a:t>Tero</a:t>
            </a:r>
            <a:r>
              <a:rPr lang="en-US" sz="1800" b="1" dirty="0" smtClean="0"/>
              <a:t> </a:t>
            </a:r>
            <a:r>
              <a:rPr lang="en-US" sz="1800" b="1" dirty="0" err="1" smtClean="0"/>
              <a:t>Kivinen</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12</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CRG </a:t>
            </a:r>
            <a:r>
              <a:rPr lang="de-DE" dirty="0" err="1" smtClean="0"/>
              <a:t>Telcos</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dirty="0" smtClean="0"/>
              <a:t>21 </a:t>
            </a:r>
            <a:r>
              <a:rPr lang="de-DE" dirty="0" err="1" smtClean="0"/>
              <a:t>July</a:t>
            </a:r>
            <a:r>
              <a:rPr lang="de-DE" dirty="0" smtClean="0"/>
              <a:t> 2022, 17:00-18.30 CET (11:00-12:30 ET, 0:00-1:30 KT)</a:t>
            </a:r>
          </a:p>
          <a:p>
            <a:pPr marL="800100" lvl="1"/>
            <a:r>
              <a:rPr lang="de-DE" dirty="0" smtClean="0"/>
              <a:t>25 </a:t>
            </a:r>
            <a:r>
              <a:rPr lang="de-DE" dirty="0" err="1" smtClean="0"/>
              <a:t>July</a:t>
            </a:r>
            <a:r>
              <a:rPr lang="de-DE" dirty="0" smtClean="0"/>
              <a:t> 2022, 11:00-12.30 CET (5:00-6:30 ET, 18:00-19:30 KT)</a:t>
            </a:r>
          </a:p>
          <a:p>
            <a:pPr marL="800100" lvl="1"/>
            <a:r>
              <a:rPr lang="de-DE" dirty="0" smtClean="0"/>
              <a:t>  1 August 2022, 11:00-12.30 CET (5:00-6:30 ET, 18:00-19:30 KT)</a:t>
            </a:r>
          </a:p>
          <a:p>
            <a:pPr marL="800100" lvl="1"/>
            <a:r>
              <a:rPr lang="de-DE" dirty="0" smtClean="0"/>
              <a:t>8 August 2022, 11:00-12.30 CET (5:00-6:30 ET, 18:00-19:30 KT)</a:t>
            </a:r>
          </a:p>
          <a:p>
            <a:pPr marL="800100" lvl="1"/>
            <a:r>
              <a:rPr lang="de-DE" dirty="0" smtClean="0"/>
              <a:t>15 August 2022</a:t>
            </a:r>
            <a:r>
              <a:rPr lang="de-DE" dirty="0"/>
              <a:t>, 11:00-12.30 CET (5:00-6:30 ET, 18:00-19:30 KT</a:t>
            </a:r>
            <a:r>
              <a:rPr lang="de-DE" dirty="0" smtClean="0"/>
              <a:t>)</a:t>
            </a:r>
          </a:p>
          <a:p>
            <a:pPr marL="800100" lvl="1"/>
            <a:r>
              <a:rPr lang="de-DE" dirty="0" smtClean="0"/>
              <a:t>22 August </a:t>
            </a:r>
            <a:r>
              <a:rPr lang="de-DE" dirty="0"/>
              <a:t>2022, 11:00-12.30 CET (5:00-6:30 ET, 18:00-19:30 KT</a:t>
            </a:r>
            <a:r>
              <a:rPr lang="de-DE" dirty="0" smtClean="0"/>
              <a:t>)</a:t>
            </a:r>
          </a:p>
          <a:p>
            <a:pPr marL="800100" lvl="1"/>
            <a:r>
              <a:rPr lang="de-DE" dirty="0" smtClean="0"/>
              <a:t>29 August </a:t>
            </a:r>
            <a:r>
              <a:rPr lang="de-DE" dirty="0"/>
              <a:t>2022, 11:00-12.30 CET (5:00-6:30 ET, 18:00-19:30 KT</a:t>
            </a:r>
            <a:r>
              <a:rPr lang="de-DE" dirty="0" smtClean="0"/>
              <a:t>)</a:t>
            </a:r>
          </a:p>
          <a:p>
            <a:pPr marL="800100" lvl="1"/>
            <a:r>
              <a:rPr lang="de-DE" dirty="0" smtClean="0"/>
              <a:t>5 September </a:t>
            </a:r>
            <a:r>
              <a:rPr lang="de-DE" dirty="0"/>
              <a:t>2022, 11:00-12.30 CET (5:00-6:30 ET, 18:00-19:30 KT</a:t>
            </a:r>
            <a:r>
              <a:rPr lang="de-DE" dirty="0" smtClean="0"/>
              <a:t>)</a:t>
            </a:r>
            <a:endParaRPr lang="de-DE" dirty="0"/>
          </a:p>
          <a:p>
            <a:pPr marL="800100" lvl="1"/>
            <a:r>
              <a:rPr lang="de-DE" sz="2400" dirty="0" smtClean="0"/>
              <a:t> </a:t>
            </a:r>
            <a:r>
              <a:rPr lang="de-DE" sz="2400" dirty="0" err="1" smtClean="0"/>
              <a:t>meetings</a:t>
            </a:r>
            <a:r>
              <a:rPr lang="de-DE" sz="2400" dirty="0" smtClean="0"/>
              <a:t> </a:t>
            </a:r>
            <a:r>
              <a:rPr lang="de-DE" sz="2400" dirty="0" err="1" smtClean="0"/>
              <a:t>to</a:t>
            </a:r>
            <a:r>
              <a:rPr lang="de-DE" sz="2400" dirty="0" smtClean="0"/>
              <a:t> </a:t>
            </a:r>
            <a:r>
              <a:rPr lang="de-DE" sz="2400" dirty="0" err="1" smtClean="0"/>
              <a:t>be</a:t>
            </a:r>
            <a:r>
              <a:rPr lang="de-DE" sz="2400" dirty="0" smtClean="0"/>
              <a:t> </a:t>
            </a:r>
            <a:r>
              <a:rPr lang="de-DE" sz="2400" dirty="0" err="1" smtClean="0"/>
              <a:t>cancelled</a:t>
            </a:r>
            <a:r>
              <a:rPr lang="de-DE" sz="2400" dirty="0" smtClean="0"/>
              <a:t> </a:t>
            </a:r>
            <a:r>
              <a:rPr lang="de-DE" sz="2400" dirty="0" err="1" smtClean="0"/>
              <a:t>if</a:t>
            </a:r>
            <a:r>
              <a:rPr lang="de-DE" sz="2400" dirty="0" smtClean="0"/>
              <a:t> not </a:t>
            </a:r>
            <a:r>
              <a:rPr lang="de-DE" sz="2400" dirty="0" err="1" smtClean="0"/>
              <a:t>needed</a:t>
            </a:r>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13</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72358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J</a:t>
            </a:r>
            <a:r>
              <a:rPr lang="de-DE" dirty="0" smtClean="0"/>
              <a:t>oint </a:t>
            </a:r>
            <a:r>
              <a:rPr lang="de-DE" dirty="0" err="1" smtClean="0"/>
              <a:t>meeting</a:t>
            </a:r>
            <a:r>
              <a:rPr lang="de-DE" dirty="0" smtClean="0"/>
              <a:t> </a:t>
            </a:r>
            <a:r>
              <a:rPr lang="de-DE" dirty="0" err="1" smtClean="0"/>
              <a:t>with</a:t>
            </a:r>
            <a:r>
              <a:rPr lang="de-DE" dirty="0" smtClean="0"/>
              <a:t> 802.1</a:t>
            </a:r>
            <a:endParaRPr lang="de-DE" dirty="0"/>
          </a:p>
        </p:txBody>
      </p:sp>
      <p:sp>
        <p:nvSpPr>
          <p:cNvPr id="3" name="Inhaltsplatzhalter 2"/>
          <p:cNvSpPr>
            <a:spLocks noGrp="1"/>
          </p:cNvSpPr>
          <p:nvPr>
            <p:ph idx="1"/>
          </p:nvPr>
        </p:nvSpPr>
        <p:spPr/>
        <p:txBody>
          <a:bodyPr/>
          <a:lstStyle/>
          <a:p>
            <a:r>
              <a:rPr lang="de-DE" dirty="0" err="1" smtClean="0"/>
              <a:t>presented</a:t>
            </a:r>
            <a:r>
              <a:rPr lang="de-DE" dirty="0" smtClean="0"/>
              <a:t> </a:t>
            </a:r>
            <a:r>
              <a:rPr lang="de-DE" dirty="0" err="1" smtClean="0"/>
              <a:t>answers</a:t>
            </a:r>
            <a:r>
              <a:rPr lang="de-DE" dirty="0" smtClean="0"/>
              <a:t> </a:t>
            </a:r>
            <a:r>
              <a:rPr lang="de-DE" dirty="0" err="1" smtClean="0"/>
              <a:t>to</a:t>
            </a:r>
            <a:r>
              <a:rPr lang="de-DE" dirty="0" smtClean="0"/>
              <a:t> 4 </a:t>
            </a:r>
            <a:r>
              <a:rPr lang="de-DE" dirty="0" err="1" smtClean="0"/>
              <a:t>issues</a:t>
            </a:r>
            <a:endParaRPr lang="de-DE" dirty="0" smtClean="0"/>
          </a:p>
          <a:p>
            <a:r>
              <a:rPr lang="de-DE" dirty="0" smtClean="0"/>
              <a:t>2 </a:t>
            </a:r>
            <a:r>
              <a:rPr lang="de-DE" dirty="0" err="1" smtClean="0"/>
              <a:t>were</a:t>
            </a:r>
            <a:r>
              <a:rPr lang="de-DE" dirty="0" smtClean="0"/>
              <a:t> </a:t>
            </a:r>
            <a:r>
              <a:rPr lang="de-DE" dirty="0" err="1" smtClean="0"/>
              <a:t>resolved</a:t>
            </a:r>
            <a:r>
              <a:rPr lang="de-DE" dirty="0" smtClean="0"/>
              <a:t> in </a:t>
            </a:r>
            <a:r>
              <a:rPr lang="de-DE" dirty="0" err="1" smtClean="0"/>
              <a:t>the</a:t>
            </a:r>
            <a:r>
              <a:rPr lang="de-DE" dirty="0" smtClean="0"/>
              <a:t> </a:t>
            </a:r>
            <a:r>
              <a:rPr lang="de-DE" dirty="0" err="1" smtClean="0"/>
              <a:t>draft</a:t>
            </a:r>
            <a:endParaRPr lang="de-DE" dirty="0" smtClean="0"/>
          </a:p>
          <a:p>
            <a:r>
              <a:rPr lang="de-DE" dirty="0" smtClean="0"/>
              <a:t>2 </a:t>
            </a:r>
            <a:r>
              <a:rPr lang="de-DE" dirty="0" err="1" smtClean="0"/>
              <a:t>were</a:t>
            </a:r>
            <a:r>
              <a:rPr lang="de-DE" dirty="0" smtClean="0"/>
              <a:t> still </a:t>
            </a:r>
            <a:r>
              <a:rPr lang="de-DE" dirty="0" err="1" smtClean="0"/>
              <a:t>unclear</a:t>
            </a:r>
            <a:endParaRPr lang="de-DE" dirty="0" smtClean="0"/>
          </a:p>
          <a:p>
            <a:pPr lvl="1"/>
            <a:r>
              <a:rPr lang="de-DE" dirty="0" err="1" smtClean="0"/>
              <a:t>What</a:t>
            </a:r>
            <a:r>
              <a:rPr lang="de-DE" dirty="0" smtClean="0"/>
              <a:t> TSN </a:t>
            </a:r>
            <a:r>
              <a:rPr lang="de-DE" dirty="0" err="1" smtClean="0"/>
              <a:t>version</a:t>
            </a:r>
            <a:r>
              <a:rPr lang="de-DE" dirty="0" smtClean="0"/>
              <a:t> </a:t>
            </a:r>
            <a:r>
              <a:rPr lang="de-DE" dirty="0" err="1" smtClean="0"/>
              <a:t>is</a:t>
            </a:r>
            <a:r>
              <a:rPr lang="de-DE" dirty="0" smtClean="0"/>
              <a:t> </a:t>
            </a:r>
            <a:r>
              <a:rPr lang="de-DE" dirty="0" err="1" smtClean="0"/>
              <a:t>supported</a:t>
            </a:r>
            <a:r>
              <a:rPr lang="de-DE" dirty="0" smtClean="0"/>
              <a:t> </a:t>
            </a:r>
            <a:r>
              <a:rPr lang="de-DE" dirty="0" err="1" smtClean="0"/>
              <a:t>by</a:t>
            </a:r>
            <a:r>
              <a:rPr lang="de-DE" dirty="0" smtClean="0"/>
              <a:t> 802.15.13</a:t>
            </a:r>
          </a:p>
          <a:p>
            <a:pPr lvl="1"/>
            <a:r>
              <a:rPr lang="de-DE" dirty="0" err="1" smtClean="0"/>
              <a:t>What</a:t>
            </a:r>
            <a:r>
              <a:rPr lang="de-DE" dirty="0" smtClean="0"/>
              <a:t> PON </a:t>
            </a:r>
            <a:r>
              <a:rPr lang="de-DE" dirty="0" err="1" smtClean="0"/>
              <a:t>did</a:t>
            </a:r>
            <a:r>
              <a:rPr lang="de-DE" dirty="0" smtClean="0"/>
              <a:t> </a:t>
            </a:r>
            <a:r>
              <a:rPr lang="de-DE" dirty="0" err="1" smtClean="0"/>
              <a:t>for</a:t>
            </a:r>
            <a:r>
              <a:rPr lang="de-DE" dirty="0" smtClean="0"/>
              <a:t> TSN</a:t>
            </a:r>
          </a:p>
          <a:p>
            <a:r>
              <a:rPr lang="de-DE" dirty="0" err="1" smtClean="0"/>
              <a:t>Prepare</a:t>
            </a:r>
            <a:r>
              <a:rPr lang="de-DE" dirty="0" smtClean="0"/>
              <a:t> </a:t>
            </a:r>
            <a:r>
              <a:rPr lang="de-DE" dirty="0" err="1" smtClean="0"/>
              <a:t>few</a:t>
            </a:r>
            <a:r>
              <a:rPr lang="de-DE" dirty="0" smtClean="0"/>
              <a:t> </a:t>
            </a:r>
            <a:r>
              <a:rPr lang="de-DE" dirty="0" err="1" smtClean="0"/>
              <a:t>slides</a:t>
            </a:r>
            <a:r>
              <a:rPr lang="de-DE" dirty="0" smtClean="0"/>
              <a:t> </a:t>
            </a:r>
            <a:r>
              <a:rPr lang="de-DE" dirty="0" err="1" smtClean="0"/>
              <a:t>before</a:t>
            </a:r>
            <a:r>
              <a:rPr lang="de-DE" dirty="0" smtClean="0"/>
              <a:t> </a:t>
            </a:r>
            <a:r>
              <a:rPr lang="de-DE" dirty="0" err="1" smtClean="0"/>
              <a:t>preparation</a:t>
            </a:r>
            <a:r>
              <a:rPr lang="de-DE" dirty="0" smtClean="0"/>
              <a:t> </a:t>
            </a:r>
            <a:r>
              <a:rPr lang="de-DE" dirty="0" err="1" smtClean="0"/>
              <a:t>meeting</a:t>
            </a:r>
            <a:endParaRPr lang="de-DE" dirty="0" smtClean="0"/>
          </a:p>
          <a:p>
            <a:pPr lvl="1"/>
            <a:r>
              <a:rPr lang="de-DE" dirty="0" smtClean="0"/>
              <a:t>Time-aware </a:t>
            </a:r>
            <a:r>
              <a:rPr lang="de-DE" dirty="0" err="1" smtClean="0"/>
              <a:t>scheduling</a:t>
            </a:r>
            <a:endParaRPr lang="de-DE" dirty="0" smtClean="0"/>
          </a:p>
          <a:p>
            <a:pPr lvl="1"/>
            <a:r>
              <a:rPr lang="de-DE" dirty="0" smtClean="0"/>
              <a:t>Ethernet PON</a:t>
            </a: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14</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8391665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15</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#2</a:t>
            </a:r>
            <a:endParaRPr lang="en-US" altLang="en-US" sz="3600" dirty="0"/>
          </a:p>
          <a:p>
            <a:pPr>
              <a:buNone/>
            </a:pPr>
            <a:r>
              <a:rPr lang="de-DE" dirty="0" err="1" smtClean="0"/>
              <a:t>Tuesday</a:t>
            </a:r>
            <a:r>
              <a:rPr lang="de-DE" dirty="0" smtClean="0"/>
              <a:t> 12 </a:t>
            </a:r>
            <a:r>
              <a:rPr lang="de-DE" dirty="0" err="1" smtClean="0"/>
              <a:t>July</a:t>
            </a:r>
            <a:r>
              <a:rPr lang="de-DE" dirty="0" smtClean="0"/>
              <a:t> </a:t>
            </a:r>
            <a:r>
              <a:rPr lang="en-GB" dirty="0" smtClean="0"/>
              <a:t>PM1</a:t>
            </a:r>
            <a:endParaRPr lang="de-DE"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757825799"/>
              </p:ext>
            </p:extLst>
          </p:nvPr>
        </p:nvGraphicFramePr>
        <p:xfrm>
          <a:off x="685800" y="2362200"/>
          <a:ext cx="8229600" cy="2682372"/>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1"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de-DE" sz="1800" dirty="0" err="1" smtClean="0"/>
                        <a:t>Finalize</a:t>
                      </a:r>
                      <a:r>
                        <a:rPr lang="de-DE" sz="1800" dirty="0" smtClean="0"/>
                        <a:t> </a:t>
                      </a:r>
                      <a:r>
                        <a:rPr lang="de-DE" sz="1800" dirty="0" err="1" smtClean="0"/>
                        <a:t>draft</a:t>
                      </a:r>
                      <a:endParaRPr lang="de-DE" sz="1800" dirty="0" smtClean="0"/>
                    </a:p>
                  </a:txBody>
                  <a:tcPr marT="45764" marB="45764"/>
                </a:tc>
                <a:tc>
                  <a:txBody>
                    <a:bodyPr/>
                    <a:lstStyle/>
                    <a:p>
                      <a:endParaRPr lang="en-US" sz="1800" dirty="0"/>
                    </a:p>
                  </a:txBody>
                  <a:tcPr marT="45764" marB="45764"/>
                </a:tc>
                <a:extLst>
                  <a:ext uri="{0D108BD9-81ED-4DB2-BD59-A6C34878D82A}">
                    <a16:rowId xmlns:a16="http://schemas.microsoft.com/office/drawing/2014/main" val="3806376904"/>
                  </a:ext>
                </a:extLst>
              </a:tr>
              <a:tr h="365702">
                <a:tc>
                  <a:txBody>
                    <a:bodyPr/>
                    <a:lstStyle/>
                    <a:p>
                      <a:pPr marL="0" lvl="1" indent="0" algn="just">
                        <a:buFont typeface="Arial" panose="020B0604020202020204" pitchFamily="34" charset="0"/>
                        <a:buNone/>
                        <a:defRPr/>
                      </a:pPr>
                      <a:r>
                        <a:rPr lang="de-DE" sz="1800" dirty="0" err="1" smtClean="0"/>
                        <a:t>Motions</a:t>
                      </a:r>
                      <a:r>
                        <a:rPr lang="de-DE" sz="1800" dirty="0" smtClean="0"/>
                        <a:t> on </a:t>
                      </a:r>
                      <a:r>
                        <a:rPr lang="de-DE" sz="1800" dirty="0" smtClean="0"/>
                        <a:t>March </a:t>
                      </a:r>
                      <a:r>
                        <a:rPr lang="de-DE" sz="1800" dirty="0" smtClean="0"/>
                        <a:t>and CRG </a:t>
                      </a:r>
                      <a:r>
                        <a:rPr lang="de-DE" sz="1800" dirty="0" err="1" smtClean="0"/>
                        <a:t>meeting</a:t>
                      </a:r>
                      <a:r>
                        <a:rPr lang="de-DE" sz="1800" dirty="0" smtClean="0"/>
                        <a:t> </a:t>
                      </a:r>
                      <a:r>
                        <a:rPr lang="de-DE" sz="1800" dirty="0" err="1" smtClean="0"/>
                        <a:t>minutes</a:t>
                      </a:r>
                      <a:endParaRPr lang="de-DE" sz="1800" dirty="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361065366"/>
                  </a:ext>
                </a:extLst>
              </a:tr>
              <a:tr h="365702">
                <a:tc>
                  <a:txBody>
                    <a:bodyPr/>
                    <a:lstStyle/>
                    <a:p>
                      <a:pPr marL="0" lvl="1" indent="0"/>
                      <a:r>
                        <a:rPr lang="de-DE" sz="1800" dirty="0" smtClean="0"/>
                        <a:t>PAR </a:t>
                      </a:r>
                      <a:r>
                        <a:rPr lang="de-DE" sz="1800" dirty="0" err="1" smtClean="0"/>
                        <a:t>extension</a:t>
                      </a:r>
                      <a:endParaRPr lang="de-DE" sz="1800" dirty="0"/>
                    </a:p>
                  </a:txBody>
                  <a:tcPr marT="45764" marB="45764"/>
                </a:tc>
                <a:tc>
                  <a:txBody>
                    <a:bodyPr/>
                    <a:lstStyle/>
                    <a:p>
                      <a:r>
                        <a:rPr lang="en-US" sz="1800" baseline="0" dirty="0" smtClean="0"/>
                        <a:t>15</a:t>
                      </a:r>
                      <a:endParaRPr lang="en-US" sz="1800" baseline="0" dirty="0"/>
                    </a:p>
                  </a:txBody>
                  <a:tcPr marT="45764" marB="45764"/>
                </a:tc>
                <a:extLst>
                  <a:ext uri="{0D108BD9-81ED-4DB2-BD59-A6C34878D82A}">
                    <a16:rowId xmlns:a16="http://schemas.microsoft.com/office/drawing/2014/main" val="3245525989"/>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819876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16</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dirty="0" smtClean="0">
                <a:sym typeface="Wingdings" panose="05000000000000000000" pitchFamily="2" charset="2"/>
              </a:rPr>
              <a:t>TG13 requests the 802.15 Working Group to request an extension to the TG13 PAR for one year to complete the project.</a:t>
            </a:r>
          </a:p>
          <a:p>
            <a:pPr algn="just">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err="1" smtClean="0">
                <a:sym typeface="Wingdings" panose="05000000000000000000" pitchFamily="2" charset="2"/>
              </a:rPr>
              <a:t>Tero</a:t>
            </a:r>
            <a:r>
              <a:rPr lang="en-GB" altLang="en-US" dirty="0" smtClean="0">
                <a:sym typeface="Wingdings" panose="05000000000000000000" pitchFamily="2" charset="2"/>
              </a:rPr>
              <a:t> </a:t>
            </a:r>
            <a:r>
              <a:rPr lang="en-GB" altLang="en-US" dirty="0" err="1" smtClean="0">
                <a:sym typeface="Wingdings" panose="05000000000000000000" pitchFamily="2" charset="2"/>
              </a:rPr>
              <a:t>Kivinen</a:t>
            </a:r>
            <a:r>
              <a:rPr lang="en-GB" altLang="en-US" dirty="0" smtClean="0">
                <a:sym typeface="Wingdings" panose="05000000000000000000" pitchFamily="2" charset="2"/>
              </a:rPr>
              <a:t>	</a:t>
            </a:r>
          </a:p>
          <a:p>
            <a:pPr algn="just">
              <a:buFontTx/>
              <a:buNone/>
            </a:pPr>
            <a:r>
              <a:rPr lang="en-GB" altLang="en-US" dirty="0" smtClean="0">
                <a:sym typeface="Wingdings" panose="05000000000000000000" pitchFamily="2" charset="2"/>
              </a:rPr>
              <a:t>Seconded </a:t>
            </a:r>
            <a:r>
              <a:rPr lang="en-GB" altLang="en-US" dirty="0" smtClean="0">
                <a:sym typeface="Wingdings" panose="05000000000000000000" pitchFamily="2" charset="2"/>
              </a:rPr>
              <a:t>by Phil Beecher</a:t>
            </a:r>
            <a:r>
              <a:rPr lang="en-GB" altLang="en-US" dirty="0" smtClean="0">
                <a:sym typeface="Wingdings" panose="05000000000000000000" pitchFamily="2" charset="2"/>
              </a:rPr>
              <a:t>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3570655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17</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WG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None/>
            </a:pPr>
            <a:r>
              <a:rPr lang="en-US" dirty="0"/>
              <a:t>Motion:</a:t>
            </a:r>
            <a:endParaRPr lang="de-DE" dirty="0"/>
          </a:p>
          <a:p>
            <a:pPr>
              <a:buNone/>
            </a:pPr>
            <a:r>
              <a:rPr lang="en-US" sz="2000" b="0" dirty="0" smtClean="0"/>
              <a:t>Move </a:t>
            </a:r>
            <a:r>
              <a:rPr lang="en-US" sz="2000" b="0" dirty="0"/>
              <a:t>that the PAR Extension contained in documents [</a:t>
            </a:r>
            <a:r>
              <a:rPr lang="en-US" sz="2000" b="0" dirty="0" smtClean="0"/>
              <a:t>insert PAR Extension doc number], </a:t>
            </a:r>
            <a:r>
              <a:rPr lang="en-US" sz="2000" b="0" dirty="0"/>
              <a:t>be approved by the IEEE 802.15 WG and that the EC be requested to forward the PAR Revision to </a:t>
            </a:r>
            <a:r>
              <a:rPr lang="en-US" sz="2000" b="0" dirty="0" err="1"/>
              <a:t>NesCom</a:t>
            </a:r>
            <a:r>
              <a:rPr lang="en-US" sz="2000" b="0" dirty="0"/>
              <a:t>. The 802.15 working group chair and technical editor are authorized to make additional modifications to the PAR as needed to reflect EC discussion at its closing meeting</a:t>
            </a:r>
            <a:r>
              <a:rPr lang="en-US" sz="2000" b="0" dirty="0" smtClean="0"/>
              <a:t>. (</a:t>
            </a:r>
            <a:r>
              <a:rPr lang="en-US" sz="2000" b="0" dirty="0"/>
              <a:t>Note: no change to the CSD associated with this PAR)</a:t>
            </a:r>
            <a:endParaRPr lang="de-DE" sz="2000" b="0" dirty="0"/>
          </a:p>
          <a:p>
            <a:pPr>
              <a:buNone/>
            </a:pPr>
            <a:endParaRPr lang="en-US" dirty="0" smtClean="0"/>
          </a:p>
          <a:p>
            <a:pPr>
              <a:buNone/>
            </a:pPr>
            <a:r>
              <a:rPr lang="en-US" dirty="0" smtClean="0"/>
              <a:t>(</a:t>
            </a:r>
            <a:r>
              <a:rPr lang="en-US" dirty="0"/>
              <a:t>M) Lennert Bober (S) </a:t>
            </a:r>
            <a:r>
              <a:rPr lang="en-US" dirty="0" err="1"/>
              <a:t>Tero</a:t>
            </a:r>
            <a:r>
              <a:rPr lang="en-US" dirty="0"/>
              <a:t> </a:t>
            </a:r>
            <a:r>
              <a:rPr lang="en-US" dirty="0" err="1"/>
              <a:t>Kivinen</a:t>
            </a:r>
            <a:endParaRPr lang="de-DE" dirty="0"/>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a:t>
            </a:r>
            <a:r>
              <a:rPr lang="en-GB" altLang="en-US" dirty="0" smtClean="0">
                <a:sym typeface="Wingdings" panose="05000000000000000000" pitchFamily="2" charset="2"/>
              </a:rPr>
              <a:t>Y / N /A</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2340618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18</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buNone/>
            </a:pPr>
            <a:r>
              <a:rPr lang="de-DE" dirty="0" err="1" smtClean="0"/>
              <a:t>Wednsday</a:t>
            </a:r>
            <a:r>
              <a:rPr lang="de-DE" dirty="0" smtClean="0"/>
              <a:t> 16 May </a:t>
            </a:r>
            <a:r>
              <a:rPr lang="en-GB" dirty="0" smtClean="0"/>
              <a:t>PM1</a:t>
            </a:r>
            <a:endParaRPr lang="de-DE"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729754703"/>
              </p:ext>
            </p:extLst>
          </p:nvPr>
        </p:nvGraphicFramePr>
        <p:xfrm>
          <a:off x="685800" y="2362200"/>
          <a:ext cx="8229600" cy="195067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r>
                        <a:rPr lang="de-DE" sz="1800" dirty="0" err="1" smtClean="0"/>
                        <a:t>Finalize</a:t>
                      </a:r>
                      <a:r>
                        <a:rPr lang="de-DE" sz="1800" dirty="0" smtClean="0"/>
                        <a:t> </a:t>
                      </a:r>
                      <a:r>
                        <a:rPr lang="de-DE" sz="1800" dirty="0" err="1" smtClean="0"/>
                        <a:t>draft</a:t>
                      </a:r>
                      <a:endParaRPr lang="de-DE" sz="1800" dirty="0"/>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3245525989"/>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6234672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19</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buNone/>
            </a:pPr>
            <a:r>
              <a:rPr lang="de-DE" dirty="0" err="1" smtClean="0"/>
              <a:t>Thresday</a:t>
            </a:r>
            <a:r>
              <a:rPr lang="de-DE" dirty="0" smtClean="0"/>
              <a:t> 14 May </a:t>
            </a:r>
            <a:r>
              <a:rPr lang="en-GB" dirty="0" smtClean="0"/>
              <a:t>PM1</a:t>
            </a:r>
            <a:endParaRPr lang="de-DE"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264781727"/>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r>
                        <a:rPr lang="de-DE" sz="1800" dirty="0" err="1" smtClean="0"/>
                        <a:t>Finalize</a:t>
                      </a:r>
                      <a:r>
                        <a:rPr lang="de-DE" sz="1800" dirty="0" smtClean="0"/>
                        <a:t> </a:t>
                      </a:r>
                      <a:r>
                        <a:rPr lang="de-DE" sz="1800" dirty="0" err="1" smtClean="0"/>
                        <a:t>draft</a:t>
                      </a:r>
                      <a:r>
                        <a:rPr lang="de-DE" sz="1800" dirty="0" smtClean="0"/>
                        <a:t>, </a:t>
                      </a:r>
                      <a:r>
                        <a:rPr lang="de-DE" sz="1800" dirty="0" err="1" smtClean="0"/>
                        <a:t>start</a:t>
                      </a:r>
                      <a:r>
                        <a:rPr lang="de-DE" sz="1800" dirty="0" smtClean="0"/>
                        <a:t> </a:t>
                      </a:r>
                      <a:r>
                        <a:rPr lang="de-DE" sz="1800" dirty="0" err="1" smtClean="0"/>
                        <a:t>recirculation</a:t>
                      </a:r>
                      <a:endParaRPr lang="de-DE" sz="1800" dirty="0"/>
                    </a:p>
                  </a:txBody>
                  <a:tcPr marT="45764" marB="45764"/>
                </a:tc>
                <a:tc>
                  <a:txBody>
                    <a:bodyPr/>
                    <a:lstStyle/>
                    <a:p>
                      <a:r>
                        <a:rPr lang="en-US" sz="1800" baseline="0" dirty="0" smtClean="0"/>
                        <a:t>100</a:t>
                      </a:r>
                      <a:endParaRPr lang="en-US" sz="1800" baseline="0" dirty="0"/>
                    </a:p>
                  </a:txBody>
                  <a:tcPr marT="45764" marB="45764"/>
                </a:tc>
                <a:extLst>
                  <a:ext uri="{0D108BD9-81ED-4DB2-BD59-A6C34878D82A}">
                    <a16:rowId xmlns:a16="http://schemas.microsoft.com/office/drawing/2014/main" val="3245525989"/>
                  </a:ext>
                </a:extLst>
              </a:tr>
              <a:tr h="365702">
                <a:tc>
                  <a:txBody>
                    <a:bodyPr/>
                    <a:lstStyle/>
                    <a:p>
                      <a:pPr marL="0" lvl="1" indent="0"/>
                      <a:r>
                        <a:rPr lang="de-DE" sz="1800" dirty="0" err="1" smtClean="0"/>
                        <a:t>Discuss</a:t>
                      </a:r>
                      <a:r>
                        <a:rPr lang="de-DE" sz="1800" dirty="0" smtClean="0"/>
                        <a:t> TG13 </a:t>
                      </a:r>
                      <a:r>
                        <a:rPr lang="de-DE" sz="1800" dirty="0" err="1" smtClean="0"/>
                        <a:t>timeline</a:t>
                      </a:r>
                      <a:endParaRPr lang="de-DE" sz="1800" dirty="0"/>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1885264892"/>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Adjourn</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237674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a:t>
            </a:r>
            <a:r>
              <a:rPr lang="en-US" altLang="en-US" dirty="0" smtClean="0"/>
              <a:t>Wireless Communication Meeting Agenda for </a:t>
            </a:r>
            <a:r>
              <a:rPr lang="en-US" altLang="en-US" dirty="0"/>
              <a:t>the </a:t>
            </a:r>
            <a:r>
              <a:rPr lang="en-US" altLang="en-US" dirty="0" smtClean="0"/>
              <a:t>July 2022 hybrid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dirty="0" smtClean="0">
                <a:sym typeface="Wingdings" panose="05000000000000000000" pitchFamily="2" charset="2"/>
              </a:rPr>
              <a:t>Motion to approve </a:t>
            </a:r>
            <a:r>
              <a:rPr lang="en-GB" altLang="en-US" dirty="0" smtClean="0">
                <a:sym typeface="Wingdings" panose="05000000000000000000" pitchFamily="2" charset="2"/>
              </a:rPr>
              <a:t>the March meeting </a:t>
            </a:r>
            <a:r>
              <a:rPr lang="en-GB" altLang="en-US" dirty="0" smtClean="0">
                <a:sym typeface="Wingdings" panose="05000000000000000000" pitchFamily="2" charset="2"/>
              </a:rPr>
              <a:t>minutes </a:t>
            </a:r>
            <a:r>
              <a:rPr lang="en-GB" altLang="en-US" dirty="0" smtClean="0">
                <a:solidFill>
                  <a:srgbClr val="000000"/>
                </a:solidFill>
                <a:latin typeface="Times New Roman"/>
              </a:rPr>
              <a:t>in </a:t>
            </a:r>
            <a:r>
              <a:rPr lang="en-GB" altLang="en-US" dirty="0">
                <a:solidFill>
                  <a:srgbClr val="000000"/>
                </a:solidFill>
                <a:latin typeface="Times New Roman"/>
              </a:rPr>
              <a:t>doc. </a:t>
            </a:r>
            <a:r>
              <a:rPr lang="en-GB" altLang="en-US" dirty="0" smtClean="0">
                <a:solidFill>
                  <a:srgbClr val="000000"/>
                </a:solidFill>
                <a:latin typeface="Times New Roman"/>
              </a:rPr>
              <a:t>15-22/0311r2 and the CRG </a:t>
            </a:r>
            <a:r>
              <a:rPr lang="en-GB" altLang="en-US" dirty="0" err="1" smtClean="0">
                <a:solidFill>
                  <a:srgbClr val="000000"/>
                </a:solidFill>
                <a:latin typeface="Times New Roman"/>
              </a:rPr>
              <a:t>telcos</a:t>
            </a:r>
            <a:r>
              <a:rPr lang="en-GB" altLang="en-US" dirty="0" smtClean="0">
                <a:solidFill>
                  <a:srgbClr val="000000"/>
                </a:solidFill>
                <a:latin typeface="Times New Roman"/>
              </a:rPr>
              <a:t> </a:t>
            </a:r>
            <a:r>
              <a:rPr lang="en-GB" altLang="en-US" dirty="0" smtClean="0">
                <a:solidFill>
                  <a:srgbClr val="000000"/>
                </a:solidFill>
                <a:latin typeface="Times New Roman"/>
              </a:rPr>
              <a:t>between March-May </a:t>
            </a:r>
            <a:r>
              <a:rPr lang="en-GB" altLang="en-US" dirty="0" smtClean="0">
                <a:solidFill>
                  <a:srgbClr val="000000"/>
                </a:solidFill>
                <a:latin typeface="Times New Roman"/>
              </a:rPr>
              <a:t>in doc. </a:t>
            </a:r>
            <a:r>
              <a:rPr lang="en-GB" altLang="en-US" dirty="0" smtClean="0">
                <a:solidFill>
                  <a:srgbClr val="000000"/>
                </a:solidFill>
                <a:latin typeface="Times New Roman"/>
              </a:rPr>
              <a:t>15-22/0317r2.</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39724160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 to start recirculation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None/>
            </a:pPr>
            <a:r>
              <a:rPr lang="en-US" sz="2000" dirty="0" smtClean="0"/>
              <a:t>Move </a:t>
            </a:r>
            <a:r>
              <a:rPr lang="en-US" sz="2000" dirty="0"/>
              <a:t>to accept comment resolutions in doc. </a:t>
            </a:r>
            <a:r>
              <a:rPr lang="en-US" sz="2000" dirty="0" smtClean="0"/>
              <a:t>15-22-0045/r17, </a:t>
            </a:r>
          </a:p>
          <a:p>
            <a:pPr>
              <a:buNone/>
            </a:pPr>
            <a:r>
              <a:rPr lang="en-US" sz="2000" dirty="0" smtClean="0"/>
              <a:t>and </a:t>
            </a:r>
            <a:r>
              <a:rPr lang="en-US" sz="2000" dirty="0"/>
              <a:t>authorize the Technical Editor to </a:t>
            </a:r>
            <a:r>
              <a:rPr lang="en-US" sz="2000" dirty="0" smtClean="0"/>
              <a:t>update TG13 D7.0 with changes agreed during TG13 meetings in July, </a:t>
            </a:r>
          </a:p>
          <a:p>
            <a:pPr>
              <a:buNone/>
            </a:pPr>
            <a:r>
              <a:rPr lang="en-US" sz="2000" dirty="0" smtClean="0"/>
              <a:t>and start recirculation.</a:t>
            </a:r>
          </a:p>
          <a:p>
            <a:pPr>
              <a:buNone/>
            </a:pPr>
            <a:r>
              <a:rPr lang="en-US" sz="2000" dirty="0" smtClean="0"/>
              <a:t> </a:t>
            </a:r>
            <a:endParaRPr lang="de-DE" sz="2000" dirty="0"/>
          </a:p>
          <a:p>
            <a:pPr lvl="0">
              <a:buNone/>
            </a:pPr>
            <a:r>
              <a:rPr lang="en-US" sz="2000" dirty="0"/>
              <a:t>Moved by </a:t>
            </a:r>
            <a:r>
              <a:rPr lang="en-US" sz="2000" dirty="0" smtClean="0"/>
              <a:t>:</a:t>
            </a:r>
            <a:endParaRPr lang="de-DE" sz="2000" dirty="0"/>
          </a:p>
          <a:p>
            <a:pPr lvl="0">
              <a:buNone/>
            </a:pPr>
            <a:r>
              <a:rPr lang="en-US" sz="2000" dirty="0" smtClean="0"/>
              <a:t>Seconded </a:t>
            </a:r>
            <a:r>
              <a:rPr lang="en-US" sz="2000" dirty="0"/>
              <a:t>by </a:t>
            </a:r>
            <a:r>
              <a:rPr lang="en-US" sz="2000" dirty="0" smtClean="0"/>
              <a:t>:</a:t>
            </a:r>
            <a:endParaRPr lang="de-DE" sz="2000" dirty="0"/>
          </a:p>
          <a:p>
            <a:pPr algn="just">
              <a:buFontTx/>
              <a:buNone/>
            </a:pPr>
            <a:endParaRPr lang="en-GB" altLang="en-US" sz="2000" dirty="0">
              <a:sym typeface="Wingdings" panose="05000000000000000000" pitchFamily="2" charset="2"/>
            </a:endParaRPr>
          </a:p>
          <a:p>
            <a:pPr algn="just">
              <a:buFontTx/>
              <a:buNone/>
            </a:pPr>
            <a:r>
              <a:rPr lang="en-GB" altLang="en-US" sz="2000" dirty="0" smtClean="0">
                <a:sym typeface="Wingdings" panose="05000000000000000000" pitchFamily="2" charset="2"/>
              </a:rPr>
              <a:t>Approved by unanimous consent.</a:t>
            </a:r>
          </a:p>
          <a:p>
            <a:pPr algn="just">
              <a:buFontTx/>
              <a:buNone/>
            </a:pPr>
            <a:endParaRPr lang="en-GB" altLang="en-US" sz="2000" dirty="0">
              <a:sym typeface="Wingdings" panose="05000000000000000000" pitchFamily="2" charset="2"/>
            </a:endParaRPr>
          </a:p>
        </p:txBody>
      </p:sp>
    </p:spTree>
    <p:extLst>
      <p:ext uri="{BB962C8B-B14F-4D97-AF65-F5344CB8AC3E}">
        <p14:creationId xmlns:p14="http://schemas.microsoft.com/office/powerpoint/2010/main" val="1354279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SA </a:t>
            </a:r>
            <a:r>
              <a:rPr lang="de-DE" dirty="0" err="1" smtClean="0"/>
              <a:t>ballot</a:t>
            </a:r>
            <a:r>
              <a:rPr lang="de-DE" dirty="0" smtClean="0"/>
              <a:t> </a:t>
            </a:r>
            <a:r>
              <a:rPr lang="de-DE" dirty="0" err="1" smtClean="0"/>
              <a:t>status</a:t>
            </a:r>
            <a:endParaRPr lang="de-DE" dirty="0"/>
          </a:p>
        </p:txBody>
      </p:sp>
      <p:sp>
        <p:nvSpPr>
          <p:cNvPr id="3" name="Inhaltsplatzhalter 2"/>
          <p:cNvSpPr>
            <a:spLocks noGrp="1"/>
          </p:cNvSpPr>
          <p:nvPr>
            <p:ph idx="1"/>
          </p:nvPr>
        </p:nvSpPr>
        <p:spPr>
          <a:xfrm>
            <a:off x="381000" y="1600200"/>
            <a:ext cx="8534400" cy="2286000"/>
          </a:xfrm>
        </p:spPr>
        <p:txBody>
          <a:bodyPr/>
          <a:lstStyle/>
          <a:p>
            <a:r>
              <a:rPr lang="en-US" sz="2000" dirty="0" smtClean="0"/>
              <a:t>Initial SA letter ballot</a:t>
            </a:r>
          </a:p>
          <a:p>
            <a:pPr lvl="1"/>
            <a:r>
              <a:rPr lang="en-US" sz="1800" dirty="0" smtClean="0"/>
              <a:t>82% </a:t>
            </a:r>
            <a:r>
              <a:rPr lang="en-US" sz="1800" dirty="0"/>
              <a:t>return rate, </a:t>
            </a:r>
            <a:r>
              <a:rPr lang="en-US" sz="1800" dirty="0" smtClean="0"/>
              <a:t>95% </a:t>
            </a:r>
            <a:r>
              <a:rPr lang="en-US" sz="1800" dirty="0"/>
              <a:t>approval rate </a:t>
            </a:r>
          </a:p>
          <a:p>
            <a:pPr lvl="1"/>
            <a:r>
              <a:rPr lang="en-US" sz="1800" b="0" dirty="0" smtClean="0"/>
              <a:t>3 NO votes with 21 MBS comments</a:t>
            </a:r>
          </a:p>
          <a:p>
            <a:pPr lvl="1"/>
            <a:r>
              <a:rPr lang="en-US" sz="1800" b="0" dirty="0" smtClean="0"/>
              <a:t>314 comments were </a:t>
            </a:r>
            <a:r>
              <a:rPr lang="en-US" sz="1800" dirty="0"/>
              <a:t>received (9 </a:t>
            </a:r>
            <a:r>
              <a:rPr lang="en-US" sz="1800" dirty="0" smtClean="0"/>
              <a:t>general, 112 </a:t>
            </a:r>
            <a:r>
              <a:rPr lang="en-US" sz="1800" dirty="0"/>
              <a:t>technical, 193 </a:t>
            </a:r>
            <a:r>
              <a:rPr lang="en-US" sz="1800" dirty="0" smtClean="0"/>
              <a:t>editorial)</a:t>
            </a:r>
            <a:endParaRPr lang="en-US" sz="1800" b="0" dirty="0" smtClean="0"/>
          </a:p>
          <a:p>
            <a:r>
              <a:rPr lang="en-US" sz="2000" dirty="0" smtClean="0"/>
              <a:t>1</a:t>
            </a:r>
            <a:r>
              <a:rPr lang="en-US" sz="2000" baseline="30000" dirty="0" smtClean="0"/>
              <a:t>st</a:t>
            </a:r>
            <a:r>
              <a:rPr lang="en-US" sz="2000" dirty="0" smtClean="0"/>
              <a:t> Recirculation</a:t>
            </a:r>
          </a:p>
          <a:p>
            <a:pPr lvl="1"/>
            <a:r>
              <a:rPr lang="en-US" sz="1800" dirty="0" smtClean="0"/>
              <a:t>83% </a:t>
            </a:r>
            <a:r>
              <a:rPr lang="en-US" sz="1800" dirty="0"/>
              <a:t>return rate, </a:t>
            </a:r>
            <a:r>
              <a:rPr lang="en-US" sz="1800" dirty="0" smtClean="0"/>
              <a:t>98% </a:t>
            </a:r>
            <a:r>
              <a:rPr lang="en-US" sz="1800" dirty="0"/>
              <a:t>approval rate </a:t>
            </a:r>
          </a:p>
          <a:p>
            <a:pPr lvl="1"/>
            <a:r>
              <a:rPr lang="en-US" sz="1800" b="0" dirty="0" smtClean="0"/>
              <a:t>1 NO vote with 10 MBS comments</a:t>
            </a:r>
          </a:p>
          <a:p>
            <a:pPr lvl="1"/>
            <a:r>
              <a:rPr lang="en-US" sz="1800" b="0" dirty="0" smtClean="0"/>
              <a:t>158 comments were received (1 general, 96 technical, 61 editorial)</a:t>
            </a:r>
          </a:p>
          <a:p>
            <a:pPr marL="361950" indent="-361950"/>
            <a:r>
              <a:rPr lang="en-GB" sz="2000" dirty="0" smtClean="0"/>
              <a:t>2</a:t>
            </a:r>
            <a:r>
              <a:rPr lang="en-GB" sz="2000" baseline="30000" dirty="0" smtClean="0"/>
              <a:t>nd</a:t>
            </a:r>
            <a:r>
              <a:rPr lang="en-GB" sz="2000" dirty="0" smtClean="0"/>
              <a:t> Recirculation</a:t>
            </a:r>
            <a:endParaRPr lang="en-GB" sz="2000" dirty="0"/>
          </a:p>
          <a:p>
            <a:pPr lvl="1"/>
            <a:r>
              <a:rPr lang="en-US" sz="1800" dirty="0" smtClean="0"/>
              <a:t>84</a:t>
            </a:r>
            <a:r>
              <a:rPr lang="en-US" sz="1800" dirty="0"/>
              <a:t>% return </a:t>
            </a:r>
            <a:r>
              <a:rPr lang="en-US" sz="1800" dirty="0" smtClean="0"/>
              <a:t>rate, </a:t>
            </a:r>
            <a:r>
              <a:rPr lang="en-US" sz="1800" dirty="0"/>
              <a:t>97% approval </a:t>
            </a:r>
            <a:r>
              <a:rPr lang="en-US" sz="1800" dirty="0" smtClean="0"/>
              <a:t>rate </a:t>
            </a:r>
            <a:endParaRPr lang="en-US" sz="1800" dirty="0"/>
          </a:p>
          <a:p>
            <a:pPr lvl="1"/>
            <a:r>
              <a:rPr lang="en-US" sz="1800" dirty="0" smtClean="0"/>
              <a:t>2 </a:t>
            </a:r>
            <a:r>
              <a:rPr lang="en-US" sz="1800" dirty="0"/>
              <a:t>NO votes with </a:t>
            </a:r>
            <a:r>
              <a:rPr lang="en-US" sz="1800" dirty="0" smtClean="0"/>
              <a:t>6 MBS comments</a:t>
            </a:r>
          </a:p>
          <a:p>
            <a:pPr lvl="1"/>
            <a:r>
              <a:rPr lang="en-US" sz="1800" dirty="0"/>
              <a:t>94 comments were received (0 general, 45 technical, 49 editorial)</a:t>
            </a:r>
          </a:p>
          <a:p>
            <a:pPr lvl="1"/>
            <a:r>
              <a:rPr lang="en-US" sz="1800" dirty="0" smtClean="0"/>
              <a:t>93 comments were </a:t>
            </a:r>
            <a:r>
              <a:rPr lang="en-US" sz="1800" dirty="0" smtClean="0"/>
              <a:t>fully addressed</a:t>
            </a:r>
          </a:p>
          <a:p>
            <a:pPr marL="361950" indent="-361950"/>
            <a:r>
              <a:rPr lang="en-GB" sz="2000" dirty="0" smtClean="0"/>
              <a:t>3</a:t>
            </a:r>
            <a:r>
              <a:rPr lang="en-GB" sz="2000" baseline="30000" dirty="0" smtClean="0"/>
              <a:t>rd</a:t>
            </a:r>
            <a:r>
              <a:rPr lang="en-GB" sz="2000" dirty="0" smtClean="0"/>
              <a:t> Recirculation will be started</a:t>
            </a:r>
            <a:endParaRPr lang="en-US" sz="18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22</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691280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752600"/>
            <a:ext cx="8534400" cy="2286000"/>
          </a:xfrm>
        </p:spPr>
        <p:txBody>
          <a:bodyPr/>
          <a:lstStyle/>
          <a:p>
            <a:pPr marL="400050"/>
            <a:r>
              <a:rPr lang="de-DE" dirty="0" smtClean="0"/>
              <a:t>D7.0 </a:t>
            </a:r>
            <a:r>
              <a:rPr lang="de-DE" dirty="0" err="1" smtClean="0"/>
              <a:t>goes</a:t>
            </a:r>
            <a:r>
              <a:rPr lang="de-DE" dirty="0" smtClean="0"/>
              <a:t> </a:t>
            </a:r>
            <a:r>
              <a:rPr lang="de-DE" dirty="0" err="1" smtClean="0"/>
              <a:t>to</a:t>
            </a:r>
            <a:r>
              <a:rPr lang="de-DE" dirty="0" smtClean="0"/>
              <a:t> 3</a:t>
            </a:r>
            <a:r>
              <a:rPr lang="de-DE" baseline="30000" dirty="0" smtClean="0"/>
              <a:t>rd</a:t>
            </a:r>
            <a:r>
              <a:rPr lang="de-DE" dirty="0" smtClean="0"/>
              <a:t> </a:t>
            </a:r>
            <a:r>
              <a:rPr lang="de-DE" dirty="0" err="1" smtClean="0"/>
              <a:t>recirc</a:t>
            </a:r>
            <a:r>
              <a:rPr lang="de-DE" dirty="0" smtClean="0"/>
              <a:t> out </a:t>
            </a:r>
            <a:r>
              <a:rPr lang="de-DE" dirty="0" err="1" smtClean="0"/>
              <a:t>of</a:t>
            </a:r>
            <a:r>
              <a:rPr lang="de-DE" dirty="0" smtClean="0"/>
              <a:t> </a:t>
            </a:r>
            <a:r>
              <a:rPr lang="de-DE" dirty="0" err="1" smtClean="0"/>
              <a:t>July</a:t>
            </a:r>
            <a:endParaRPr lang="de-DE" dirty="0"/>
          </a:p>
          <a:p>
            <a:pPr marL="857250" lvl="1">
              <a:buFont typeface="Symbol" panose="05050102010706020507" pitchFamily="18" charset="2"/>
              <a:buChar char="-"/>
            </a:pPr>
            <a:r>
              <a:rPr lang="de-DE" sz="1800" dirty="0" err="1" smtClean="0"/>
              <a:t>Should</a:t>
            </a:r>
            <a:r>
              <a:rPr lang="de-DE" sz="1800" dirty="0" smtClean="0"/>
              <a:t> </a:t>
            </a:r>
            <a:r>
              <a:rPr lang="de-DE" sz="1800" dirty="0" err="1" smtClean="0"/>
              <a:t>need</a:t>
            </a:r>
            <a:r>
              <a:rPr lang="de-DE" sz="1800" dirty="0" smtClean="0"/>
              <a:t> </a:t>
            </a:r>
            <a:r>
              <a:rPr lang="de-DE" sz="1800" dirty="0" err="1" smtClean="0"/>
              <a:t>no</a:t>
            </a:r>
            <a:r>
              <a:rPr lang="de-DE" sz="1800" dirty="0" smtClean="0"/>
              <a:t> </a:t>
            </a:r>
            <a:r>
              <a:rPr lang="de-DE" sz="1800" dirty="0" err="1" smtClean="0"/>
              <a:t>more</a:t>
            </a:r>
            <a:r>
              <a:rPr lang="de-DE" sz="1800" dirty="0" smtClean="0"/>
              <a:t> </a:t>
            </a:r>
            <a:r>
              <a:rPr lang="de-DE" sz="1800" dirty="0" err="1" smtClean="0"/>
              <a:t>technical</a:t>
            </a:r>
            <a:r>
              <a:rPr lang="de-DE" sz="1800" dirty="0" smtClean="0"/>
              <a:t> </a:t>
            </a:r>
            <a:r>
              <a:rPr lang="de-DE" sz="1800" dirty="0" err="1" smtClean="0"/>
              <a:t>changes</a:t>
            </a:r>
            <a:endParaRPr lang="de-DE" sz="1800" dirty="0" smtClean="0"/>
          </a:p>
          <a:p>
            <a:pPr marL="857250" lvl="1">
              <a:buFont typeface="Symbol" panose="05050102010706020507" pitchFamily="18" charset="2"/>
              <a:buChar char="-"/>
            </a:pPr>
            <a:r>
              <a:rPr lang="de-DE" sz="1800" dirty="0" smtClean="0"/>
              <a:t>After </a:t>
            </a:r>
            <a:r>
              <a:rPr lang="de-DE" sz="1800" dirty="0" err="1" smtClean="0"/>
              <a:t>July</a:t>
            </a:r>
            <a:r>
              <a:rPr lang="de-DE" sz="1800" dirty="0" smtClean="0"/>
              <a:t>: </a:t>
            </a:r>
            <a:r>
              <a:rPr lang="de-DE" sz="1800" dirty="0" smtClean="0"/>
              <a:t>CRG </a:t>
            </a:r>
            <a:r>
              <a:rPr lang="de-DE" sz="1800" dirty="0" err="1" smtClean="0"/>
              <a:t>meetings</a:t>
            </a:r>
            <a:r>
              <a:rPr lang="de-DE" sz="1800" dirty="0" smtClean="0"/>
              <a:t> and final </a:t>
            </a:r>
            <a:r>
              <a:rPr lang="de-DE" sz="1800" dirty="0" err="1" smtClean="0"/>
              <a:t>recirculation</a:t>
            </a:r>
            <a:r>
              <a:rPr lang="de-DE" sz="1800" dirty="0" smtClean="0"/>
              <a:t> </a:t>
            </a:r>
          </a:p>
          <a:p>
            <a:pPr marL="857250" lvl="1">
              <a:buFont typeface="Symbol" panose="05050102010706020507" pitchFamily="18" charset="2"/>
              <a:buChar char="-"/>
            </a:pPr>
            <a:r>
              <a:rPr lang="de-DE" sz="1800" dirty="0" smtClean="0"/>
              <a:t>Plan ist </a:t>
            </a:r>
            <a:r>
              <a:rPr lang="de-DE" sz="1800" dirty="0" err="1" smtClean="0"/>
              <a:t>to</a:t>
            </a:r>
            <a:r>
              <a:rPr lang="de-DE" sz="1800" dirty="0" smtClean="0"/>
              <a:t> </a:t>
            </a:r>
            <a:r>
              <a:rPr lang="de-DE" sz="1800" dirty="0" err="1" smtClean="0"/>
              <a:t>submit</a:t>
            </a:r>
            <a:r>
              <a:rPr lang="de-DE" sz="1800" dirty="0" smtClean="0"/>
              <a:t> </a:t>
            </a:r>
            <a:r>
              <a:rPr lang="de-DE" sz="1800" dirty="0" err="1"/>
              <a:t>to</a:t>
            </a:r>
            <a:r>
              <a:rPr lang="de-DE" sz="1800" dirty="0"/>
              <a:t> </a:t>
            </a:r>
            <a:r>
              <a:rPr lang="de-DE" sz="1800" dirty="0" err="1"/>
              <a:t>RevCom</a:t>
            </a:r>
            <a:r>
              <a:rPr lang="de-DE" sz="1800" dirty="0"/>
              <a:t> </a:t>
            </a:r>
            <a:r>
              <a:rPr lang="de-DE" sz="1800" dirty="0" smtClean="0"/>
              <a:t>in September</a:t>
            </a:r>
            <a:endParaRPr lang="de-DE" sz="180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23</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418804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3</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sz="1800" dirty="0" smtClean="0"/>
              <a:t>Patent-related information</a:t>
            </a:r>
          </a:p>
          <a:p>
            <a:pPr lvl="1" algn="just"/>
            <a:r>
              <a:rPr lang="en-US" altLang="en-US" sz="1600" dirty="0" smtClean="0">
                <a:hlinkClick r:id="rId3"/>
              </a:rPr>
              <a:t>https</a:t>
            </a:r>
            <a:r>
              <a:rPr lang="en-US" altLang="en-US" sz="1600" dirty="0">
                <a:hlinkClick r:id="rId3"/>
              </a:rPr>
              <a:t>://</a:t>
            </a:r>
            <a:r>
              <a:rPr lang="en-US" altLang="en-US" sz="1600" dirty="0" smtClean="0">
                <a:hlinkClick r:id="rId3"/>
              </a:rPr>
              <a:t>mentor.ieee.org/myproject/Public/mytools/mob/slideset.ppt</a:t>
            </a:r>
            <a:r>
              <a:rPr lang="en-US" altLang="en-US" sz="1600" dirty="0" smtClean="0"/>
              <a:t>  </a:t>
            </a:r>
          </a:p>
          <a:p>
            <a:pPr algn="just"/>
            <a:r>
              <a:rPr lang="en-US" altLang="en-US" sz="1800" dirty="0" smtClean="0"/>
              <a:t>IEEE SA Copyright Policy</a:t>
            </a:r>
          </a:p>
          <a:p>
            <a:pPr lvl="1" algn="just"/>
            <a:r>
              <a:rPr lang="en-US" altLang="en-US" sz="1600" dirty="0">
                <a:hlinkClick r:id="rId4"/>
              </a:rPr>
              <a:t>https://</a:t>
            </a:r>
            <a:r>
              <a:rPr lang="en-US" altLang="en-US" sz="1600" dirty="0" smtClean="0">
                <a:hlinkClick r:id="rId4"/>
              </a:rPr>
              <a:t>standards.ieee.org/content/dam/ieee-standards/standards/web/documents/other/copyright-policy-WG-meetings.potx</a:t>
            </a:r>
            <a:endParaRPr lang="en-US" altLang="en-US" sz="1600" dirty="0" smtClean="0"/>
          </a:p>
          <a:p>
            <a:pPr algn="just"/>
            <a:r>
              <a:rPr lang="en-US" altLang="en-US" sz="1800" dirty="0" smtClean="0"/>
              <a:t>Attendance recording procedures</a:t>
            </a:r>
          </a:p>
          <a:p>
            <a:pPr lvl="1"/>
            <a:r>
              <a:rPr lang="en-US" altLang="en-US" sz="1600" dirty="0" smtClean="0">
                <a:hlinkClick r:id="rId5"/>
              </a:rPr>
              <a:t>https://imat.ieee.org/my-site/home</a:t>
            </a:r>
            <a:r>
              <a:rPr lang="en-US" altLang="en-US" sz="1600" dirty="0" smtClean="0"/>
              <a:t>   </a:t>
            </a:r>
            <a:endParaRPr lang="en-US" altLang="en-US" sz="1400" dirty="0" smtClean="0"/>
          </a:p>
          <a:p>
            <a:pPr lvl="1"/>
            <a:r>
              <a:rPr lang="de-DE" altLang="en-US" sz="1600" dirty="0" smtClean="0"/>
              <a:t>Login </a:t>
            </a:r>
            <a:r>
              <a:rPr lang="de-DE" altLang="en-US" sz="1600" dirty="0" err="1" smtClean="0"/>
              <a:t>using</a:t>
            </a:r>
            <a:r>
              <a:rPr lang="de-DE" altLang="en-US" sz="1600" dirty="0" smtClean="0"/>
              <a:t> </a:t>
            </a:r>
            <a:r>
              <a:rPr lang="de-DE" altLang="en-US" sz="1600" dirty="0" err="1" smtClean="0"/>
              <a:t>your</a:t>
            </a:r>
            <a:r>
              <a:rPr lang="de-DE" altLang="en-US" sz="1600" dirty="0" smtClean="0"/>
              <a:t> IEEE </a:t>
            </a:r>
            <a:r>
              <a:rPr lang="de-DE" altLang="en-US" sz="1600" dirty="0" err="1" smtClean="0"/>
              <a:t>account</a:t>
            </a:r>
            <a:r>
              <a:rPr lang="de-DE" altLang="en-US" sz="1600" dirty="0" smtClean="0"/>
              <a:t> also </a:t>
            </a:r>
            <a:r>
              <a:rPr lang="de-DE" altLang="en-US" sz="1600" dirty="0" err="1" smtClean="0"/>
              <a:t>used</a:t>
            </a:r>
            <a:r>
              <a:rPr lang="de-DE" altLang="en-US" sz="1600" dirty="0" smtClean="0"/>
              <a:t> </a:t>
            </a:r>
            <a:r>
              <a:rPr lang="de-DE" altLang="en-US" sz="1600" dirty="0" err="1" smtClean="0"/>
              <a:t>for</a:t>
            </a:r>
            <a:r>
              <a:rPr lang="de-DE" altLang="en-US" sz="1600" dirty="0" smtClean="0"/>
              <a:t> </a:t>
            </a:r>
            <a:r>
              <a:rPr lang="de-DE" altLang="en-US" sz="1600" dirty="0" err="1" smtClean="0"/>
              <a:t>registration</a:t>
            </a:r>
            <a:endParaRPr lang="en-US" altLang="en-US" sz="1600" dirty="0" smtClean="0"/>
          </a:p>
          <a:p>
            <a:pPr lvl="1"/>
            <a:r>
              <a:rPr lang="en-US" altLang="en-US" sz="1600" dirty="0" smtClean="0"/>
              <a:t>Must log attendance during each 2-hour session</a:t>
            </a:r>
          </a:p>
          <a:p>
            <a:pPr lvl="1"/>
            <a:r>
              <a:rPr lang="de-DE" altLang="en-US" sz="1600" dirty="0" err="1" smtClean="0"/>
              <a:t>Attendance</a:t>
            </a:r>
            <a:r>
              <a:rPr lang="de-DE" altLang="en-US" sz="1600" dirty="0" smtClean="0"/>
              <a:t> </a:t>
            </a:r>
            <a:r>
              <a:rPr lang="de-DE" altLang="en-US" sz="1600" dirty="0" err="1" smtClean="0"/>
              <a:t>counts</a:t>
            </a:r>
            <a:r>
              <a:rPr lang="de-DE" altLang="en-US" sz="1600" dirty="0" smtClean="0"/>
              <a:t> </a:t>
            </a:r>
            <a:r>
              <a:rPr lang="de-DE" altLang="en-US" sz="1600" dirty="0" err="1" smtClean="0"/>
              <a:t>to</a:t>
            </a:r>
            <a:r>
              <a:rPr lang="de-DE" altLang="en-US" sz="1600" dirty="0" smtClean="0"/>
              <a:t> </a:t>
            </a:r>
            <a:r>
              <a:rPr lang="de-DE" altLang="en-US" sz="1600" dirty="0" err="1" smtClean="0"/>
              <a:t>achieving</a:t>
            </a:r>
            <a:r>
              <a:rPr lang="de-DE" altLang="en-US" sz="1600" dirty="0" smtClean="0"/>
              <a:t>/</a:t>
            </a:r>
            <a:r>
              <a:rPr lang="de-DE" altLang="en-US" sz="1600" dirty="0" err="1" smtClean="0"/>
              <a:t>maintaining</a:t>
            </a:r>
            <a:r>
              <a:rPr lang="de-DE" altLang="en-US" sz="1600" dirty="0" smtClean="0"/>
              <a:t> </a:t>
            </a:r>
            <a:r>
              <a:rPr lang="de-DE" altLang="en-US" sz="1600" dirty="0" err="1" smtClean="0"/>
              <a:t>your</a:t>
            </a:r>
            <a:r>
              <a:rPr lang="de-DE" altLang="en-US" sz="1600" dirty="0" smtClean="0"/>
              <a:t> </a:t>
            </a:r>
            <a:r>
              <a:rPr lang="de-DE" altLang="en-US" sz="1600" dirty="0" err="1" smtClean="0"/>
              <a:t>voting</a:t>
            </a:r>
            <a:r>
              <a:rPr lang="de-DE" altLang="en-US" sz="1600" dirty="0" smtClean="0"/>
              <a:t> </a:t>
            </a:r>
            <a:r>
              <a:rPr lang="de-DE" altLang="en-US" sz="1600" dirty="0" err="1" smtClean="0"/>
              <a:t>rights</a:t>
            </a:r>
            <a:r>
              <a:rPr lang="de-DE" altLang="en-US" sz="1600" dirty="0" smtClean="0"/>
              <a:t> </a:t>
            </a:r>
            <a:endParaRPr lang="en-US" altLang="en-US" sz="1600" dirty="0" smtClean="0"/>
          </a:p>
          <a:p>
            <a:pPr>
              <a:spcBef>
                <a:spcPts val="1800"/>
              </a:spcBef>
            </a:pPr>
            <a:r>
              <a:rPr lang="en-US" altLang="en-US" sz="1800" dirty="0" smtClean="0"/>
              <a:t>Documentation</a:t>
            </a:r>
          </a:p>
          <a:p>
            <a:pPr lvl="1"/>
            <a:r>
              <a:rPr lang="en-US" altLang="en-US" sz="1600" dirty="0" smtClean="0">
                <a:hlinkClick r:id="rId6"/>
              </a:rPr>
              <a:t>http://mentor.ieee.org</a:t>
            </a:r>
            <a:endParaRPr lang="en-US" altLang="en-US" sz="1600" dirty="0" smtClean="0"/>
          </a:p>
          <a:p>
            <a:pPr lvl="1"/>
            <a:r>
              <a:rPr lang="en-US" altLang="en-US" sz="1600" dirty="0" smtClean="0"/>
              <a:t>Use </a:t>
            </a:r>
            <a:r>
              <a:rPr lang="en-US" altLang="en-US" sz="1600" dirty="0" smtClean="0"/>
              <a:t>802.15 and “TG13</a:t>
            </a:r>
            <a:r>
              <a:rPr lang="en-US" altLang="en-US" sz="1600" dirty="0" smtClean="0"/>
              <a:t>”</a:t>
            </a:r>
            <a:r>
              <a:rPr lang="en-US" altLang="ja-JP" sz="1600" dirty="0" smtClean="0"/>
              <a:t> for submission</a:t>
            </a:r>
          </a:p>
          <a:p>
            <a:pPr lvl="1"/>
            <a:r>
              <a:rPr lang="en-US" altLang="en-US" sz="1600" dirty="0" smtClean="0"/>
              <a:t>If you plan to make a submission be sure it does not contain company logos or advertising</a:t>
            </a:r>
          </a:p>
          <a:p>
            <a:pPr lvl="1"/>
            <a:endParaRPr lang="en-US" altLang="en-US" sz="1600" dirty="0" smtClean="0"/>
          </a:p>
          <a:p>
            <a:pPr lvl="1"/>
            <a:endParaRPr lang="en-US" altLang="en-US" sz="1600"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2286001"/>
            <a:ext cx="7770813"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http://802world.org/plenary/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4</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762000" y="685800"/>
            <a:ext cx="7764463" cy="1303040"/>
          </a:xfrm>
        </p:spPr>
        <p:txBody>
          <a:bodyPr anchor="t"/>
          <a:lstStyle/>
          <a:p>
            <a:r>
              <a:rPr lang="en-US" sz="3600" dirty="0"/>
              <a:t>Registration for 802 LMSC Plenaries and 802 Wireless Interims</a:t>
            </a:r>
            <a:endParaRPr lang="en-US" sz="3600" kern="0" dirty="0"/>
          </a:p>
        </p:txBody>
      </p:sp>
    </p:spTree>
    <p:extLst>
      <p:ext uri="{BB962C8B-B14F-4D97-AF65-F5344CB8AC3E}">
        <p14:creationId xmlns:p14="http://schemas.microsoft.com/office/powerpoint/2010/main" val="1800632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762000" y="685800"/>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762000" y="2170510"/>
            <a:ext cx="7764463"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9775449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6</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703786028"/>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7</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rights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mentor.ieee.org/802.15/dcn/10/15-10-0235-29-0000-802-15-operations-manual.docx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TG13 </a:t>
            </a:r>
            <a:r>
              <a:rPr lang="de-DE" sz="2000" dirty="0" err="1" smtClean="0"/>
              <a:t>draft</a:t>
            </a:r>
            <a:r>
              <a:rPr lang="de-DE" sz="2000" dirty="0" smtClean="0"/>
              <a:t> </a:t>
            </a:r>
            <a:r>
              <a:rPr lang="de-DE" sz="2000" dirty="0" err="1" smtClean="0"/>
              <a:t>is</a:t>
            </a:r>
            <a:r>
              <a:rPr lang="de-DE" sz="2000" dirty="0" smtClean="0"/>
              <a:t> in IEEE SA </a:t>
            </a:r>
            <a:r>
              <a:rPr lang="de-DE" sz="2000" dirty="0" err="1" smtClean="0"/>
              <a:t>ballot</a:t>
            </a:r>
            <a:endParaRPr lang="de-DE" sz="2000" dirty="0" smtClean="0"/>
          </a:p>
          <a:p>
            <a:pPr lvl="1" indent="-382588"/>
            <a:r>
              <a:rPr lang="en-US" sz="1800" dirty="0" smtClean="0"/>
              <a:t>SA ballot: 95% approve, 82</a:t>
            </a:r>
            <a:r>
              <a:rPr lang="en-US" sz="1800" dirty="0"/>
              <a:t>% </a:t>
            </a:r>
            <a:r>
              <a:rPr lang="en-US" sz="1800" dirty="0" smtClean="0"/>
              <a:t>return, 3 NO, 314 </a:t>
            </a:r>
            <a:r>
              <a:rPr lang="en-US" sz="1800" dirty="0"/>
              <a:t>comments </a:t>
            </a:r>
            <a:r>
              <a:rPr lang="en-US" sz="1800" dirty="0" smtClean="0"/>
              <a:t>(</a:t>
            </a:r>
            <a:r>
              <a:rPr lang="en-US" sz="1800" dirty="0"/>
              <a:t>9 </a:t>
            </a:r>
            <a:r>
              <a:rPr lang="en-US" sz="1800" dirty="0" smtClean="0"/>
              <a:t>G, 112 T, 193 E)</a:t>
            </a:r>
            <a:endParaRPr lang="en-US" sz="1800" dirty="0"/>
          </a:p>
          <a:p>
            <a:pPr marL="719138" lvl="1" indent="-342900" algn="just">
              <a:buFont typeface="Symbol" panose="05050102010706020507" pitchFamily="18" charset="2"/>
              <a:buChar char="-"/>
              <a:defRPr/>
            </a:pPr>
            <a:r>
              <a:rPr lang="de-DE" sz="1800" b="0" dirty="0" smtClean="0"/>
              <a:t>1</a:t>
            </a:r>
            <a:r>
              <a:rPr lang="de-DE" sz="1800" b="0" baseline="30000" dirty="0" smtClean="0"/>
              <a:t>st</a:t>
            </a:r>
            <a:r>
              <a:rPr lang="de-DE" sz="1800" b="0" dirty="0" smtClean="0"/>
              <a:t> </a:t>
            </a:r>
            <a:r>
              <a:rPr lang="de-DE" sz="1800" b="0" dirty="0" err="1" smtClean="0"/>
              <a:t>recirc</a:t>
            </a:r>
            <a:r>
              <a:rPr lang="de-DE" sz="1800" b="0" dirty="0" smtClean="0"/>
              <a:t>: </a:t>
            </a:r>
            <a:r>
              <a:rPr lang="de-DE" sz="1800" dirty="0" smtClean="0"/>
              <a:t>98</a:t>
            </a:r>
            <a:r>
              <a:rPr lang="de-DE" sz="1800" dirty="0"/>
              <a:t>% </a:t>
            </a:r>
            <a:r>
              <a:rPr lang="de-DE" sz="1800" dirty="0" err="1" smtClean="0"/>
              <a:t>approve</a:t>
            </a:r>
            <a:r>
              <a:rPr lang="de-DE" sz="1800" dirty="0" smtClean="0"/>
              <a:t>, </a:t>
            </a:r>
            <a:r>
              <a:rPr lang="de-DE" sz="1800" dirty="0"/>
              <a:t>85% </a:t>
            </a:r>
            <a:r>
              <a:rPr lang="de-DE" sz="1800" dirty="0" err="1" smtClean="0"/>
              <a:t>return</a:t>
            </a:r>
            <a:r>
              <a:rPr lang="de-DE" sz="1800" dirty="0" smtClean="0"/>
              <a:t>, 1 NO, 158 </a:t>
            </a:r>
            <a:r>
              <a:rPr lang="de-DE" sz="1800" dirty="0" err="1" smtClean="0"/>
              <a:t>comments</a:t>
            </a:r>
            <a:r>
              <a:rPr lang="de-DE" sz="1800" dirty="0" smtClean="0"/>
              <a:t> (1 G, 96 T, 61 E)</a:t>
            </a:r>
          </a:p>
          <a:p>
            <a:pPr marL="719138" lvl="1" indent="-342900" algn="just">
              <a:buFont typeface="Symbol" panose="05050102010706020507" pitchFamily="18" charset="2"/>
              <a:buChar char="-"/>
              <a:defRPr/>
            </a:pPr>
            <a:r>
              <a:rPr lang="de-DE" sz="1800" dirty="0" smtClean="0"/>
              <a:t>2</a:t>
            </a:r>
            <a:r>
              <a:rPr lang="de-DE" sz="1800" baseline="30000" dirty="0" smtClean="0"/>
              <a:t>nd</a:t>
            </a:r>
            <a:r>
              <a:rPr lang="de-DE" sz="1800" dirty="0" smtClean="0"/>
              <a:t> </a:t>
            </a:r>
            <a:r>
              <a:rPr lang="de-DE" sz="1800" dirty="0" err="1"/>
              <a:t>recirc</a:t>
            </a:r>
            <a:r>
              <a:rPr lang="de-DE" sz="1800" dirty="0" smtClean="0"/>
              <a:t>: 97% </a:t>
            </a:r>
            <a:r>
              <a:rPr lang="de-DE" sz="1800" dirty="0" err="1" smtClean="0"/>
              <a:t>approve</a:t>
            </a:r>
            <a:r>
              <a:rPr lang="de-DE" sz="1800" dirty="0" smtClean="0"/>
              <a:t>, 84% </a:t>
            </a:r>
            <a:r>
              <a:rPr lang="de-DE" sz="1800" dirty="0" err="1" smtClean="0"/>
              <a:t>return</a:t>
            </a:r>
            <a:r>
              <a:rPr lang="de-DE" sz="1800" dirty="0" smtClean="0"/>
              <a:t>, 2 NO, 94 </a:t>
            </a:r>
            <a:r>
              <a:rPr lang="de-DE" sz="1800" dirty="0" err="1" smtClean="0"/>
              <a:t>comments</a:t>
            </a:r>
            <a:r>
              <a:rPr lang="de-DE" sz="1800" dirty="0" smtClean="0"/>
              <a:t> (45 T, 49 E)</a:t>
            </a:r>
          </a:p>
          <a:p>
            <a:pPr marL="1119188" lvl="2" indent="-342900" algn="just">
              <a:buFont typeface="Symbol" panose="05050102010706020507" pitchFamily="18" charset="2"/>
              <a:buChar char="-"/>
              <a:defRPr/>
            </a:pPr>
            <a:r>
              <a:rPr lang="de-DE" sz="1600" dirty="0" smtClean="0"/>
              <a:t>All </a:t>
            </a:r>
            <a:r>
              <a:rPr lang="de-DE" sz="1600" dirty="0" err="1" smtClean="0"/>
              <a:t>comments</a:t>
            </a:r>
            <a:r>
              <a:rPr lang="de-DE" sz="1600" dirty="0" smtClean="0"/>
              <a:t> </a:t>
            </a:r>
            <a:r>
              <a:rPr lang="de-DE" sz="1600" dirty="0" err="1" smtClean="0"/>
              <a:t>were</a:t>
            </a:r>
            <a:r>
              <a:rPr lang="de-DE" sz="1600" dirty="0" smtClean="0"/>
              <a:t> </a:t>
            </a:r>
            <a:r>
              <a:rPr lang="de-DE" sz="1600" dirty="0" err="1" smtClean="0"/>
              <a:t>addressed</a:t>
            </a:r>
            <a:endParaRPr lang="de-DE" sz="1600" dirty="0" smtClean="0"/>
          </a:p>
          <a:p>
            <a:pPr marL="342900" indent="-342900" algn="just">
              <a:buFont typeface="Arial" panose="020B0604020202020204" pitchFamily="34" charset="0"/>
              <a:buChar char="•"/>
              <a:defRPr/>
            </a:pPr>
            <a:r>
              <a:rPr lang="de-DE" sz="2000" dirty="0" smtClean="0"/>
              <a:t>Agenda in </a:t>
            </a:r>
            <a:r>
              <a:rPr lang="de-DE" sz="2000" dirty="0" err="1" smtClean="0"/>
              <a:t>doc</a:t>
            </a:r>
            <a:r>
              <a:rPr lang="de-DE" sz="2000" dirty="0" smtClean="0"/>
              <a:t>. 15-22/0361r1</a:t>
            </a:r>
          </a:p>
          <a:p>
            <a:pPr marL="1119188" lvl="2" indent="-363538">
              <a:buFont typeface="Symbol" panose="05050102010706020507" pitchFamily="18" charset="2"/>
              <a:buChar char="-"/>
              <a:defRPr/>
            </a:pPr>
            <a:r>
              <a:rPr lang="de-DE" sz="1800" dirty="0" err="1" smtClean="0"/>
              <a:t>Finalization</a:t>
            </a:r>
            <a:r>
              <a:rPr lang="de-DE" sz="1800" dirty="0" smtClean="0"/>
              <a:t> </a:t>
            </a:r>
            <a:r>
              <a:rPr lang="de-DE" sz="1800" dirty="0" err="1" smtClean="0"/>
              <a:t>of</a:t>
            </a:r>
            <a:r>
              <a:rPr lang="de-DE" sz="1800" dirty="0" smtClean="0"/>
              <a:t> D7.0</a:t>
            </a:r>
          </a:p>
          <a:p>
            <a:pPr marL="1119188" lvl="2" indent="-363538">
              <a:buFont typeface="Symbol" panose="05050102010706020507" pitchFamily="18" charset="2"/>
              <a:buChar char="-"/>
              <a:defRPr/>
            </a:pPr>
            <a:r>
              <a:rPr lang="de-DE" sz="1800" dirty="0" smtClean="0"/>
              <a:t>Start </a:t>
            </a:r>
            <a:r>
              <a:rPr lang="de-DE" sz="1800" dirty="0" err="1" smtClean="0"/>
              <a:t>recirculation</a:t>
            </a:r>
            <a:r>
              <a:rPr lang="de-DE" sz="1800" dirty="0" smtClean="0"/>
              <a:t>, </a:t>
            </a:r>
            <a:r>
              <a:rPr lang="de-DE" sz="1800" dirty="0" err="1" smtClean="0"/>
              <a:t>discuss</a:t>
            </a:r>
            <a:r>
              <a:rPr lang="de-DE" sz="1800" dirty="0" smtClean="0"/>
              <a:t> </a:t>
            </a:r>
            <a:r>
              <a:rPr lang="de-DE" sz="1800" dirty="0" err="1" smtClean="0"/>
              <a:t>finalization</a:t>
            </a:r>
            <a:r>
              <a:rPr lang="de-DE" sz="1800" dirty="0" smtClean="0"/>
              <a:t> and </a:t>
            </a:r>
            <a:r>
              <a:rPr lang="de-DE" sz="1800" dirty="0" err="1" smtClean="0"/>
              <a:t>publication</a:t>
            </a:r>
            <a:endParaRPr lang="de-DE" sz="1800" dirty="0" smtClean="0"/>
          </a:p>
          <a:p>
            <a:pPr marL="1119188" lvl="2" indent="-363538">
              <a:buFont typeface="Symbol" panose="05050102010706020507" pitchFamily="18" charset="2"/>
              <a:buChar char="-"/>
              <a:defRPr/>
            </a:pPr>
            <a:r>
              <a:rPr lang="de-DE" sz="1800" dirty="0" smtClean="0"/>
              <a:t>Joint </a:t>
            </a:r>
            <a:r>
              <a:rPr lang="de-DE" sz="1800" dirty="0" err="1"/>
              <a:t>session</a:t>
            </a:r>
            <a:r>
              <a:rPr lang="de-DE" sz="1800" dirty="0"/>
              <a:t> </a:t>
            </a:r>
            <a:r>
              <a:rPr lang="de-DE" sz="1800" dirty="0" smtClean="0"/>
              <a:t>802.15/802.1 TUE 11-12 </a:t>
            </a:r>
            <a:r>
              <a:rPr lang="de-DE" sz="1800" dirty="0" err="1" smtClean="0"/>
              <a:t>prepare</a:t>
            </a:r>
            <a:r>
              <a:rPr lang="de-DE" sz="1800" dirty="0" smtClean="0"/>
              <a:t>, TUE 18-19 </a:t>
            </a:r>
            <a:r>
              <a:rPr lang="de-DE" sz="1800" dirty="0" err="1" smtClean="0"/>
              <a:t>joint</a:t>
            </a:r>
            <a:r>
              <a:rPr lang="de-DE" sz="1800" dirty="0" smtClean="0"/>
              <a:t> </a:t>
            </a:r>
            <a:r>
              <a:rPr lang="de-DE" sz="1800" dirty="0" err="1" smtClean="0"/>
              <a:t>meeting</a:t>
            </a:r>
            <a:endParaRPr lang="de-DE" sz="1800" dirty="0"/>
          </a:p>
          <a:p>
            <a:pPr marL="1119188" lvl="2" indent="-363538" algn="just">
              <a:buFont typeface="Symbol" panose="05050102010706020507" pitchFamily="18" charset="2"/>
              <a:buChar char="-"/>
              <a:defRPr/>
            </a:pPr>
            <a:r>
              <a:rPr lang="de-DE" sz="1800" dirty="0" smtClean="0"/>
              <a:t>MON July-11 PM1 TG13</a:t>
            </a:r>
          </a:p>
          <a:p>
            <a:pPr marL="1119188" lvl="2" indent="-363538" algn="just">
              <a:buFont typeface="Symbol" panose="05050102010706020507" pitchFamily="18" charset="2"/>
              <a:buChar char="-"/>
              <a:defRPr/>
            </a:pPr>
            <a:r>
              <a:rPr lang="de-DE" sz="1800" dirty="0" smtClean="0"/>
              <a:t>TUR July-12 PM1 TG13</a:t>
            </a:r>
            <a:endParaRPr lang="de-DE" sz="1800" dirty="0"/>
          </a:p>
          <a:p>
            <a:pPr marL="1119188" lvl="2" indent="-363538" algn="just">
              <a:buFont typeface="Symbol" panose="05050102010706020507" pitchFamily="18" charset="2"/>
              <a:buChar char="-"/>
              <a:defRPr/>
            </a:pPr>
            <a:r>
              <a:rPr lang="de-DE" sz="1800" dirty="0" smtClean="0"/>
              <a:t>WED July-13 PM1 TG13</a:t>
            </a:r>
          </a:p>
          <a:p>
            <a:pPr marL="1119188" lvl="2" indent="-363538" algn="just">
              <a:buFont typeface="Symbol" panose="05050102010706020507" pitchFamily="18" charset="2"/>
              <a:buChar char="-"/>
              <a:defRPr/>
            </a:pPr>
            <a:r>
              <a:rPr lang="de-DE" sz="1800" dirty="0" smtClean="0"/>
              <a:t>THUR July-14 PM1 TG13</a:t>
            </a:r>
            <a:endParaRPr lang="de-DE" sz="1800" b="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draft status and plan for July</a:t>
            </a:r>
            <a:endParaRPr lang="en-US" altLang="en-US" sz="3200" dirty="0">
              <a:solidFill>
                <a:schemeClr val="tx2"/>
              </a:solidFill>
            </a:endParaRP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extLst>
      <p:ext uri="{BB962C8B-B14F-4D97-AF65-F5344CB8AC3E}">
        <p14:creationId xmlns:p14="http://schemas.microsoft.com/office/powerpoint/2010/main" val="31564471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57188" indent="-357188"/>
            <a:r>
              <a:rPr lang="de-DE" sz="2000" dirty="0" err="1" smtClean="0"/>
              <a:t>Monday</a:t>
            </a:r>
            <a:r>
              <a:rPr lang="de-DE" sz="2000" dirty="0" smtClean="0"/>
              <a:t> July-11 </a:t>
            </a:r>
            <a:r>
              <a:rPr lang="en-GB" sz="2000" dirty="0" smtClean="0"/>
              <a:t>PM1 (13:30-15:30 </a:t>
            </a:r>
            <a:r>
              <a:rPr lang="en-GB" sz="2000" dirty="0"/>
              <a:t>EST, </a:t>
            </a:r>
            <a:r>
              <a:rPr lang="en-GB" sz="2000" dirty="0" smtClean="0"/>
              <a:t>19:30-21:30 </a:t>
            </a:r>
            <a:r>
              <a:rPr lang="en-GB" sz="2000" dirty="0"/>
              <a:t>CET)</a:t>
            </a:r>
            <a:endParaRPr lang="de-DE" sz="2000" dirty="0"/>
          </a:p>
          <a:p>
            <a:pPr marL="1028700" lvl="1"/>
            <a:r>
              <a:rPr lang="en-GB" sz="1800" dirty="0">
                <a:solidFill>
                  <a:srgbClr val="00B050"/>
                </a:solidFill>
              </a:rPr>
              <a:t>Reconfirm </a:t>
            </a:r>
            <a:r>
              <a:rPr lang="en-GB" sz="1800" dirty="0" smtClean="0">
                <a:solidFill>
                  <a:srgbClr val="00B050"/>
                </a:solidFill>
              </a:rPr>
              <a:t>CRG, Announce teleconferences</a:t>
            </a:r>
          </a:p>
          <a:p>
            <a:pPr marL="1028700" lvl="1"/>
            <a:r>
              <a:rPr lang="en-GB" sz="1800" dirty="0" smtClean="0">
                <a:solidFill>
                  <a:srgbClr val="00B050"/>
                </a:solidFill>
              </a:rPr>
              <a:t>Prepare </a:t>
            </a:r>
            <a:r>
              <a:rPr lang="en-GB" sz="1800" dirty="0" smtClean="0">
                <a:solidFill>
                  <a:srgbClr val="00B050"/>
                </a:solidFill>
              </a:rPr>
              <a:t>joint meeting with 802.1</a:t>
            </a:r>
          </a:p>
          <a:p>
            <a:pPr marL="1028700" lvl="1"/>
            <a:r>
              <a:rPr lang="en-GB" sz="1800" dirty="0" smtClean="0">
                <a:solidFill>
                  <a:srgbClr val="00B050"/>
                </a:solidFill>
              </a:rPr>
              <a:t>Status </a:t>
            </a:r>
            <a:r>
              <a:rPr lang="en-GB" sz="1800" dirty="0">
                <a:solidFill>
                  <a:srgbClr val="00B050"/>
                </a:solidFill>
              </a:rPr>
              <a:t>of SA </a:t>
            </a:r>
            <a:r>
              <a:rPr lang="en-GB" sz="1800" dirty="0" smtClean="0">
                <a:solidFill>
                  <a:srgbClr val="00B050"/>
                </a:solidFill>
              </a:rPr>
              <a:t>ballot, Review draft</a:t>
            </a:r>
            <a:endParaRPr lang="de-DE" sz="1800" dirty="0">
              <a:solidFill>
                <a:srgbClr val="00B050"/>
              </a:solidFill>
            </a:endParaRPr>
          </a:p>
          <a:p>
            <a:pPr marL="1028700" lvl="1"/>
            <a:r>
              <a:rPr lang="en-GB" sz="1800" dirty="0" smtClean="0">
                <a:solidFill>
                  <a:srgbClr val="00B050"/>
                </a:solidFill>
              </a:rPr>
              <a:t>Discuss final changes</a:t>
            </a:r>
            <a:endParaRPr lang="en-GB" sz="1800" dirty="0">
              <a:solidFill>
                <a:srgbClr val="00B050"/>
              </a:solidFill>
            </a:endParaRPr>
          </a:p>
          <a:p>
            <a:pPr marL="357188" indent="-357188"/>
            <a:r>
              <a:rPr lang="de-DE" sz="2000" dirty="0" err="1" smtClean="0"/>
              <a:t>Tuesday</a:t>
            </a:r>
            <a:r>
              <a:rPr lang="de-DE" sz="2000" dirty="0" smtClean="0"/>
              <a:t> July-12 </a:t>
            </a:r>
            <a:r>
              <a:rPr lang="en-GB" sz="2000" dirty="0"/>
              <a:t>PM1 (13:30-15:30 EST, 19:30-21:30 CET)</a:t>
            </a:r>
            <a:endParaRPr lang="de-DE" sz="2000" dirty="0"/>
          </a:p>
          <a:p>
            <a:pPr marL="989013" lvl="1" indent="-269875"/>
            <a:r>
              <a:rPr lang="en-GB" sz="1800" dirty="0" smtClean="0">
                <a:solidFill>
                  <a:srgbClr val="00B050"/>
                </a:solidFill>
              </a:rPr>
              <a:t>PAR extension, Discuss final changes </a:t>
            </a:r>
          </a:p>
          <a:p>
            <a:pPr marL="357188" indent="-357188"/>
            <a:r>
              <a:rPr lang="de-DE" sz="2000" dirty="0" err="1" smtClean="0"/>
              <a:t>Wednesday</a:t>
            </a:r>
            <a:r>
              <a:rPr lang="de-DE" sz="2000" dirty="0" smtClean="0"/>
              <a:t> July-13 </a:t>
            </a:r>
            <a:r>
              <a:rPr lang="en-GB" sz="2000" dirty="0"/>
              <a:t>PM1 (13:30-15:30 EST, 19:30-21:30 CET</a:t>
            </a:r>
            <a:r>
              <a:rPr lang="en-GB" sz="2000" dirty="0" smtClean="0"/>
              <a:t>)</a:t>
            </a:r>
            <a:endParaRPr lang="de-DE" sz="2000" dirty="0"/>
          </a:p>
          <a:p>
            <a:pPr marL="1028700" lvl="1"/>
            <a:r>
              <a:rPr lang="en-GB" sz="1800" dirty="0" smtClean="0"/>
              <a:t>Discuss final </a:t>
            </a:r>
            <a:r>
              <a:rPr lang="en-GB" sz="1800" dirty="0" smtClean="0"/>
              <a:t>changes</a:t>
            </a:r>
          </a:p>
          <a:p>
            <a:pPr marL="1028700" lvl="1"/>
            <a:r>
              <a:rPr lang="en-GB" sz="1800" dirty="0"/>
              <a:t>Approve May meeting and teleconference minutes</a:t>
            </a:r>
          </a:p>
          <a:p>
            <a:pPr marL="357188" indent="-357188"/>
            <a:r>
              <a:rPr lang="de-DE" sz="2000" dirty="0" err="1" smtClean="0"/>
              <a:t>Thursday</a:t>
            </a:r>
            <a:r>
              <a:rPr lang="de-DE" sz="2000" dirty="0" smtClean="0"/>
              <a:t> </a:t>
            </a:r>
            <a:r>
              <a:rPr lang="de-DE" sz="2000" dirty="0" smtClean="0"/>
              <a:t>July-14 </a:t>
            </a:r>
            <a:r>
              <a:rPr lang="en-GB" sz="2000" dirty="0"/>
              <a:t>PM1 (13:30-15:30 EST, 19:30-21:30 CET)</a:t>
            </a:r>
            <a:endParaRPr lang="de-DE" sz="2000" dirty="0"/>
          </a:p>
          <a:p>
            <a:pPr marL="989013" lvl="1" indent="-269875"/>
            <a:r>
              <a:rPr lang="en-GB" sz="1800" dirty="0" smtClean="0"/>
              <a:t>Discuss final changes</a:t>
            </a:r>
          </a:p>
          <a:p>
            <a:pPr marL="989013" lvl="1" indent="-269875"/>
            <a:r>
              <a:rPr lang="en-GB" sz="1800" dirty="0" smtClean="0"/>
              <a:t>Start recirculation</a:t>
            </a:r>
            <a:endParaRPr lang="en-GB" sz="1800" dirty="0"/>
          </a:p>
          <a:p>
            <a:pPr marL="989013" lvl="1" indent="-269875"/>
            <a:r>
              <a:rPr lang="en-GB" sz="1800" dirty="0" smtClean="0"/>
              <a:t>Discuss TG13 timeline</a:t>
            </a:r>
            <a:endParaRPr lang="en-GB" sz="1800" dirty="0"/>
          </a:p>
          <a:p>
            <a:pPr marL="719138" lvl="1" indent="0">
              <a:buNone/>
            </a:pPr>
            <a:endParaRPr lang="en-GB"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9</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meetings this </a:t>
            </a:r>
            <a:r>
              <a:rPr lang="en-US" altLang="en-US" sz="3200" dirty="0">
                <a:solidFill>
                  <a:schemeClr val="tx2"/>
                </a:solidFill>
              </a:rPr>
              <a:t>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2028</Words>
  <Application>Microsoft Office PowerPoint</Application>
  <PresentationFormat>Bildschirmpräsentation (4:3)</PresentationFormat>
  <Paragraphs>342</Paragraphs>
  <Slides>23</Slides>
  <Notes>16</Notes>
  <HiddenSlides>0</HiddenSlides>
  <MMClips>0</MMClips>
  <ScaleCrop>false</ScaleCrop>
  <HeadingPairs>
    <vt:vector size="8" baseType="variant">
      <vt:variant>
        <vt:lpstr>Verwendete Schriftarten</vt:lpstr>
      </vt:variant>
      <vt:variant>
        <vt:i4>8</vt:i4>
      </vt:variant>
      <vt:variant>
        <vt:lpstr>Design</vt:lpstr>
      </vt:variant>
      <vt:variant>
        <vt:i4>1</vt:i4>
      </vt:variant>
      <vt:variant>
        <vt:lpstr>Eingebettete OLE-Server</vt:lpstr>
      </vt:variant>
      <vt:variant>
        <vt:i4>1</vt:i4>
      </vt:variant>
      <vt:variant>
        <vt:lpstr>Folientitel</vt:lpstr>
      </vt:variant>
      <vt:variant>
        <vt:i4>23</vt:i4>
      </vt:variant>
    </vt:vector>
  </HeadingPairs>
  <TitlesOfParts>
    <vt:vector size="33" baseType="lpstr">
      <vt:lpstr>MS Gothic</vt:lpstr>
      <vt:lpstr>ＭＳ Ｐゴシック</vt:lpstr>
      <vt:lpstr>ＭＳ Ｐゴシック</vt:lpstr>
      <vt:lpstr>Arial</vt:lpstr>
      <vt:lpstr>Arial Unicode MS</vt:lpstr>
      <vt:lpstr>Symbol</vt:lpstr>
      <vt:lpstr>Times New Roman</vt:lpstr>
      <vt:lpstr>Wingdings</vt:lpstr>
      <vt:lpstr>802-11-Submission</vt:lpstr>
      <vt:lpstr>Document</vt:lpstr>
      <vt:lpstr>IEEE 802.15 TG13  Multi-Gbit/s Optical Wireless Communication  July 2022 Meeting Agenda</vt:lpstr>
      <vt:lpstr>PowerPoint-Präsentation</vt:lpstr>
      <vt:lpstr>PowerPoint-Präsentation</vt:lpstr>
      <vt:lpstr>Registration for 802 LMSC Plenaries and 802 Wireless Interims</vt:lpstr>
      <vt:lpstr>Deadbeat Consequences (Deadbeat: in default of paying registration fee for a prior mtg.)</vt:lpstr>
      <vt:lpstr>PowerPoint-Präsentation</vt:lpstr>
      <vt:lpstr>Task Group Operating Rules</vt:lpstr>
      <vt:lpstr>PowerPoint-Präsentation</vt:lpstr>
      <vt:lpstr>PowerPoint-Präsentation</vt:lpstr>
      <vt:lpstr>PowerPoint-Präsentation</vt:lpstr>
      <vt:lpstr>PowerPoint-Präsentation</vt:lpstr>
      <vt:lpstr>TG 13 Motion to reconfirm CRG</vt:lpstr>
      <vt:lpstr>Plan for CRG Telcos</vt:lpstr>
      <vt:lpstr>Joint meeting with 802.1</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TG13 SA ballot status</vt:lpstr>
      <vt:lpstr>Plan for finalization of TG13 Spec</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15-21/0462r0</dc:title>
  <dc:subject>Task Group AY November 2015 Meeting Agenda</dc:subject>
  <dc:creator>Jungnickel, Volker</dc:creator>
  <cp:keywords>September 2021</cp:keywords>
  <cp:lastModifiedBy>Jungnickel, Volker</cp:lastModifiedBy>
  <cp:revision>5923</cp:revision>
  <cp:lastPrinted>2014-11-04T15:04:57Z</cp:lastPrinted>
  <dcterms:created xsi:type="dcterms:W3CDTF">2007-04-17T18:10:23Z</dcterms:created>
  <dcterms:modified xsi:type="dcterms:W3CDTF">2022-07-14T08:44:34Z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