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424" r:id="rId3"/>
    <p:sldId id="423" r:id="rId4"/>
    <p:sldId id="860" r:id="rId5"/>
    <p:sldId id="861" r:id="rId6"/>
    <p:sldId id="608" r:id="rId7"/>
    <p:sldId id="708" r:id="rId8"/>
    <p:sldId id="862" r:id="rId9"/>
    <p:sldId id="754" r:id="rId10"/>
    <p:sldId id="867" r:id="rId11"/>
    <p:sldId id="560" r:id="rId12"/>
    <p:sldId id="846" r:id="rId13"/>
    <p:sldId id="828" r:id="rId14"/>
    <p:sldId id="857" r:id="rId15"/>
    <p:sldId id="863" r:id="rId16"/>
    <p:sldId id="859" r:id="rId17"/>
    <p:sldId id="852" r:id="rId18"/>
    <p:sldId id="864" r:id="rId19"/>
    <p:sldId id="865" r:id="rId20"/>
    <p:sldId id="856" r:id="rId21"/>
    <p:sldId id="86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20" autoAdjust="0"/>
    <p:restoredTop sz="95409" autoAdjust="0"/>
  </p:normalViewPr>
  <p:slideViewPr>
    <p:cSldViewPr>
      <p:cViewPr varScale="1">
        <p:scale>
          <a:sx n="61" d="100"/>
          <a:sy n="61" d="100"/>
        </p:scale>
        <p:origin x="1042" y="5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15</a:t>
            </a:fld>
            <a:endParaRPr lang="en-US" altLang="en-US" smtClean="0"/>
          </a:p>
        </p:txBody>
      </p:sp>
    </p:spTree>
    <p:extLst>
      <p:ext uri="{BB962C8B-B14F-4D97-AF65-F5344CB8AC3E}">
        <p14:creationId xmlns:p14="http://schemas.microsoft.com/office/powerpoint/2010/main" val="2210728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0837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19</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56881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11</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2" y="306388"/>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15-22-0361-01-0013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2022-07-10</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180"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J</a:t>
            </a:r>
            <a:r>
              <a:rPr lang="de-DE" dirty="0" smtClean="0"/>
              <a:t>oint </a:t>
            </a:r>
            <a:r>
              <a:rPr lang="de-DE" dirty="0" err="1" smtClean="0"/>
              <a:t>meeting</a:t>
            </a:r>
            <a:r>
              <a:rPr lang="de-DE" dirty="0" smtClean="0"/>
              <a:t> </a:t>
            </a:r>
            <a:r>
              <a:rPr lang="de-DE" dirty="0" err="1" smtClean="0"/>
              <a:t>with</a:t>
            </a:r>
            <a:r>
              <a:rPr lang="de-DE" dirty="0" smtClean="0"/>
              <a:t> 802.1</a:t>
            </a:r>
            <a:endParaRPr lang="de-DE" dirty="0"/>
          </a:p>
        </p:txBody>
      </p:sp>
      <p:sp>
        <p:nvSpPr>
          <p:cNvPr id="3" name="Inhaltsplatzhalter 2"/>
          <p:cNvSpPr>
            <a:spLocks noGrp="1"/>
          </p:cNvSpPr>
          <p:nvPr>
            <p:ph idx="1"/>
          </p:nvPr>
        </p:nvSpPr>
        <p:spPr/>
        <p:txBody>
          <a:bodyPr/>
          <a:lstStyle/>
          <a:p>
            <a:r>
              <a:rPr lang="de-DE" dirty="0" err="1" smtClean="0"/>
              <a:t>Slides</a:t>
            </a:r>
            <a:r>
              <a:rPr lang="de-DE" dirty="0" smtClean="0"/>
              <a:t> in </a:t>
            </a:r>
            <a:r>
              <a:rPr lang="de-DE" dirty="0" err="1" smtClean="0"/>
              <a:t>doc</a:t>
            </a:r>
            <a:r>
              <a:rPr lang="de-DE" dirty="0" smtClean="0"/>
              <a:t>. XXX</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839166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11</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a:t>Monday </a:t>
            </a:r>
            <a:r>
              <a:rPr lang="en-GB" dirty="0" smtClean="0"/>
              <a:t>11 July PM1</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269697882"/>
              </p:ext>
            </p:extLst>
          </p:nvPr>
        </p:nvGraphicFramePr>
        <p:xfrm>
          <a:off x="571500" y="2215189"/>
          <a:ext cx="8077200" cy="36584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de-DE" sz="1800" dirty="0" err="1" smtClean="0"/>
                        <a:t>Discuss</a:t>
                      </a:r>
                      <a:r>
                        <a:rPr lang="de-DE" sz="1800" dirty="0" smtClean="0"/>
                        <a:t> </a:t>
                      </a:r>
                      <a:r>
                        <a:rPr lang="de-DE" sz="1800" dirty="0" err="1" smtClean="0"/>
                        <a:t>joint</a:t>
                      </a:r>
                      <a:r>
                        <a:rPr lang="de-DE" sz="1800" dirty="0" smtClean="0"/>
                        <a:t> </a:t>
                      </a:r>
                      <a:r>
                        <a:rPr lang="de-DE" sz="1800" dirty="0" err="1" smtClean="0"/>
                        <a:t>meting</a:t>
                      </a:r>
                      <a:r>
                        <a:rPr lang="de-DE" sz="1800" dirty="0" smtClean="0"/>
                        <a:t> </a:t>
                      </a:r>
                      <a:r>
                        <a:rPr lang="de-DE" sz="1800" dirty="0" err="1" smtClean="0"/>
                        <a:t>with</a:t>
                      </a:r>
                      <a:r>
                        <a:rPr lang="de-DE" sz="1800" dirty="0" smtClean="0"/>
                        <a:t> 802.1</a:t>
                      </a:r>
                      <a:endParaRPr lang="de-DE" sz="1800" dirty="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4017803149"/>
                  </a:ext>
                </a:extLst>
              </a:tr>
              <a:tr h="333323">
                <a:tc>
                  <a:txBody>
                    <a:bodyPr/>
                    <a:lstStyle/>
                    <a:p>
                      <a:pPr marL="0" lvl="0" indent="0"/>
                      <a:r>
                        <a:rPr lang="de-DE" sz="1800" dirty="0" smtClean="0"/>
                        <a:t>Hybrid </a:t>
                      </a:r>
                      <a:r>
                        <a:rPr lang="de-DE" sz="1800" dirty="0" err="1" smtClean="0"/>
                        <a:t>meeting</a:t>
                      </a:r>
                      <a:r>
                        <a:rPr lang="de-DE" sz="1800" dirty="0" smtClean="0"/>
                        <a:t> in </a:t>
                      </a:r>
                      <a:r>
                        <a:rPr lang="de-DE" sz="1800" dirty="0" err="1" smtClean="0"/>
                        <a:t>July</a:t>
                      </a:r>
                      <a:endParaRPr lang="de-DE" sz="1800" dirty="0"/>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2925574062"/>
                  </a:ext>
                </a:extLst>
              </a:tr>
              <a:tr h="333323">
                <a:tc>
                  <a:txBody>
                    <a:bodyPr/>
                    <a:lstStyle/>
                    <a:p>
                      <a:pPr marL="0" lvl="0" indent="0"/>
                      <a:r>
                        <a:rPr lang="en-GB" sz="1800" dirty="0" smtClean="0"/>
                        <a:t>Status of SA ballot comment, review new draft, final edits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May TG13 virtual meeting in doc. XXX.</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18 </a:t>
            </a:r>
            <a:r>
              <a:rPr lang="de-DE" dirty="0" err="1"/>
              <a:t>July</a:t>
            </a:r>
            <a:r>
              <a:rPr lang="de-DE" dirty="0"/>
              <a:t> 2022, 11:00-12.30 CET (5:00-6:30 ET, 18:00-19:30 KT</a:t>
            </a:r>
            <a:r>
              <a:rPr lang="de-DE" dirty="0" smtClean="0"/>
              <a:t>)</a:t>
            </a:r>
          </a:p>
          <a:p>
            <a:pPr marL="800100" lvl="1"/>
            <a:r>
              <a:rPr lang="de-DE" dirty="0" smtClean="0"/>
              <a:t>25 </a:t>
            </a:r>
            <a:r>
              <a:rPr lang="de-DE" dirty="0" err="1" smtClean="0"/>
              <a:t>July</a:t>
            </a:r>
            <a:r>
              <a:rPr lang="de-DE" dirty="0" smtClean="0"/>
              <a:t> </a:t>
            </a:r>
            <a:r>
              <a:rPr lang="de-DE" dirty="0"/>
              <a:t>2022, </a:t>
            </a:r>
            <a:r>
              <a:rPr lang="de-DE" dirty="0" smtClean="0"/>
              <a:t>11:00-12.30 </a:t>
            </a:r>
            <a:r>
              <a:rPr lang="de-DE" dirty="0"/>
              <a:t>CET </a:t>
            </a:r>
            <a:r>
              <a:rPr lang="de-DE" dirty="0" smtClean="0"/>
              <a:t>(5:00-6:30 </a:t>
            </a:r>
            <a:r>
              <a:rPr lang="de-DE" dirty="0"/>
              <a:t>ET, </a:t>
            </a:r>
            <a:r>
              <a:rPr lang="de-DE" dirty="0" smtClean="0"/>
              <a:t>18:00-19:30 </a:t>
            </a:r>
            <a:r>
              <a:rPr lang="de-DE" dirty="0"/>
              <a:t>KT)</a:t>
            </a:r>
          </a:p>
          <a:p>
            <a:pPr marL="800100" lvl="1"/>
            <a:r>
              <a:rPr lang="de-DE" dirty="0" smtClean="0"/>
              <a:t>  1 August </a:t>
            </a:r>
            <a:r>
              <a:rPr lang="de-DE" dirty="0"/>
              <a:t>2022, 11:00-12.30 CET (5:00-6:30 ET, 18:00-19:30 KT)</a:t>
            </a:r>
          </a:p>
          <a:p>
            <a:pPr marL="800100" lvl="1"/>
            <a:r>
              <a:rPr lang="de-DE" dirty="0" smtClean="0"/>
              <a:t>8 August </a:t>
            </a:r>
            <a:r>
              <a:rPr lang="de-DE" dirty="0"/>
              <a:t>2022, 11:00-12.30 CET (5:00-6:30 ET, 18:00-19:30 KT)</a:t>
            </a:r>
          </a:p>
          <a:p>
            <a:pPr marL="800100" lvl="1"/>
            <a:r>
              <a:rPr lang="de-DE" dirty="0" smtClean="0"/>
              <a:t>15 August 2022</a:t>
            </a:r>
            <a:r>
              <a:rPr lang="de-DE" dirty="0"/>
              <a:t>, 11:00-12.30 CET (5:00-6:30 ET, 18:00-19:30 KT</a:t>
            </a:r>
            <a:r>
              <a:rPr lang="de-DE" dirty="0" smtClean="0"/>
              <a:t>)</a:t>
            </a:r>
          </a:p>
          <a:p>
            <a:pPr marL="800100" lvl="1"/>
            <a:r>
              <a:rPr lang="de-DE" dirty="0" smtClean="0"/>
              <a:t>22 </a:t>
            </a:r>
            <a:r>
              <a:rPr lang="de-DE" dirty="0"/>
              <a:t>June 2022, 11:00-12.30 CET (5:00-6:30 ET, 18:00-19:30 KT</a:t>
            </a:r>
            <a:r>
              <a:rPr lang="de-DE" dirty="0" smtClean="0"/>
              <a:t>)</a:t>
            </a:r>
          </a:p>
          <a:p>
            <a:pPr marL="800100" lvl="1"/>
            <a:r>
              <a:rPr lang="de-DE" dirty="0" smtClean="0"/>
              <a:t>  29 August </a:t>
            </a:r>
            <a:r>
              <a:rPr lang="de-DE" dirty="0"/>
              <a:t>2022, 11:00-12.30 CET (5:00-6:30 ET, 18:00-19:30 KT</a:t>
            </a:r>
            <a:r>
              <a:rPr lang="de-DE" dirty="0" smtClean="0"/>
              <a:t>)</a:t>
            </a:r>
          </a:p>
          <a:p>
            <a:pPr marL="800100" lvl="1"/>
            <a:r>
              <a:rPr lang="de-DE" dirty="0" smtClean="0"/>
              <a:t>5 September </a:t>
            </a:r>
            <a:r>
              <a:rPr lang="de-DE" dirty="0"/>
              <a:t>2022, 11:00-12.30 CET (5:00-6:30 ET, 18:00-19:30 KT</a:t>
            </a:r>
            <a:r>
              <a:rPr lang="de-DE" dirty="0" smtClean="0"/>
              <a:t>)</a:t>
            </a:r>
            <a:endParaRPr lang="de-DE" dirty="0"/>
          </a:p>
          <a:p>
            <a:pPr marL="800100" lvl="1"/>
            <a:r>
              <a:rPr lang="de-DE" sz="2400" dirty="0" smtClean="0"/>
              <a:t> </a:t>
            </a:r>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en-US" sz="1800" dirty="0"/>
              <a:t>Every single mtg. requires a Chair, Vice-Chair or other designated person in person to run each mtg. of the </a:t>
            </a:r>
            <a:r>
              <a:rPr lang="en-US" sz="1800" dirty="0" err="1"/>
              <a:t>SubGroup</a:t>
            </a:r>
            <a:r>
              <a:rPr lang="en-US" sz="1800" dirty="0" smtClean="0"/>
              <a:t>.</a:t>
            </a:r>
          </a:p>
          <a:p>
            <a:pPr lvl="1" indent="-382588"/>
            <a:r>
              <a:rPr lang="en-US" sz="1600" dirty="0" smtClean="0"/>
              <a:t>All </a:t>
            </a:r>
            <a:r>
              <a:rPr lang="en-US" sz="1600" dirty="0"/>
              <a:t>TG and SC Chairs please identify who will be attending in person and running each of </a:t>
            </a:r>
            <a:r>
              <a:rPr lang="en-US" sz="1600" dirty="0" smtClean="0"/>
              <a:t>the mtgs</a:t>
            </a:r>
            <a:r>
              <a:rPr lang="en-US" sz="1600" dirty="0"/>
              <a:t>. and send info to Clint &amp; Phil by EOW</a:t>
            </a:r>
          </a:p>
          <a:p>
            <a:pPr marL="357188" indent="-357188"/>
            <a:r>
              <a:rPr lang="en-US" sz="1800" dirty="0"/>
              <a:t>Every single mtg. requires a Vice-Chair or other designated person to run audio portion of virtual </a:t>
            </a:r>
            <a:r>
              <a:rPr lang="en-US" sz="1800" dirty="0" smtClean="0"/>
              <a:t>mtg.</a:t>
            </a:r>
          </a:p>
          <a:p>
            <a:pPr marL="719138" lvl="1" indent="-357188"/>
            <a:r>
              <a:rPr lang="en-US" sz="1600" dirty="0" smtClean="0"/>
              <a:t>A </a:t>
            </a:r>
            <a:r>
              <a:rPr lang="en-US" sz="1600" dirty="0"/>
              <a:t>2</a:t>
            </a:r>
            <a:r>
              <a:rPr lang="en-US" sz="1600" baseline="30000" dirty="0"/>
              <a:t>nd</a:t>
            </a:r>
            <a:r>
              <a:rPr lang="en-US" sz="1600" dirty="0"/>
              <a:t> computer is highly encouraged (hotel or 802 will not supply this, to be brought by </a:t>
            </a:r>
            <a:r>
              <a:rPr lang="en-US" sz="1600" dirty="0" smtClean="0"/>
              <a:t>designee, USB for audio input, HDMI interface for video)</a:t>
            </a:r>
          </a:p>
          <a:p>
            <a:pPr marL="719138" lvl="1" indent="-357188"/>
            <a:r>
              <a:rPr lang="en-US" sz="1600" dirty="0"/>
              <a:t>Normal WebEx will be used</a:t>
            </a:r>
            <a:endParaRPr lang="en-GB" sz="1400" dirty="0"/>
          </a:p>
          <a:p>
            <a:pPr marL="719138" lvl="1" indent="-357188"/>
            <a:r>
              <a:rPr lang="en-US" sz="1600" dirty="0" smtClean="0"/>
              <a:t>Training </a:t>
            </a:r>
            <a:r>
              <a:rPr lang="en-US" sz="1600" dirty="0"/>
              <a:t>on tool will be provided before and possibly at the July mtg. as </a:t>
            </a:r>
            <a:r>
              <a:rPr lang="en-US" sz="1600" dirty="0" smtClean="0"/>
              <a:t>well</a:t>
            </a:r>
          </a:p>
          <a:p>
            <a:pPr marL="719138" lvl="1" indent="-357188"/>
            <a:r>
              <a:rPr lang="en-US" sz="1600" dirty="0" smtClean="0"/>
              <a:t>All </a:t>
            </a:r>
            <a:r>
              <a:rPr lang="en-US" sz="1600" dirty="0"/>
              <a:t>TG and SC Chairs identify this person this week and send info to Clint &amp; Phil by </a:t>
            </a:r>
            <a:r>
              <a:rPr lang="en-US" sz="1600" dirty="0" smtClean="0"/>
              <a:t>EOW</a:t>
            </a:r>
          </a:p>
          <a:p>
            <a:pPr indent="-381000"/>
            <a:r>
              <a:rPr lang="en-US" sz="1800" dirty="0" smtClean="0"/>
              <a:t>Informal straw poll </a:t>
            </a:r>
            <a:r>
              <a:rPr lang="en-US" sz="1800" dirty="0"/>
              <a:t>for # of in person and virtual attendees </a:t>
            </a:r>
            <a:r>
              <a:rPr lang="en-US" sz="1800" dirty="0" smtClean="0"/>
              <a:t>in July</a:t>
            </a:r>
          </a:p>
          <a:p>
            <a:pPr marL="719138" lvl="1" indent="-358775"/>
            <a:r>
              <a:rPr lang="en-US" sz="1600" b="0" dirty="0"/>
              <a:t>    </a:t>
            </a:r>
            <a:r>
              <a:rPr lang="en-US" sz="1600" b="0" dirty="0" smtClean="0"/>
              <a:t># </a:t>
            </a:r>
            <a:r>
              <a:rPr lang="en-US" sz="1600" b="0" dirty="0"/>
              <a:t>in person attending </a:t>
            </a:r>
            <a:r>
              <a:rPr lang="en-US" sz="1600" b="0" dirty="0" smtClean="0"/>
              <a:t>– VJ, TB, TK, KLB, (SKL) </a:t>
            </a:r>
            <a:endParaRPr lang="de-DE" sz="1600" b="0" dirty="0"/>
          </a:p>
          <a:p>
            <a:pPr marL="719138" lvl="1" indent="-358775"/>
            <a:r>
              <a:rPr lang="en-US" sz="1600" b="0" dirty="0"/>
              <a:t>    </a:t>
            </a:r>
            <a:r>
              <a:rPr lang="en-US" sz="1600" b="0" dirty="0" smtClean="0"/>
              <a:t># </a:t>
            </a:r>
            <a:r>
              <a:rPr lang="en-US" sz="1600" b="0" dirty="0"/>
              <a:t>virtually attending </a:t>
            </a:r>
            <a:r>
              <a:rPr lang="en-US" sz="1600" b="0" dirty="0" smtClean="0"/>
              <a:t>– CH, KG</a:t>
            </a:r>
            <a:endParaRPr lang="de-DE" sz="1600" b="0" dirty="0"/>
          </a:p>
          <a:p>
            <a:pPr marL="719138" lvl="1" indent="-358775"/>
            <a:r>
              <a:rPr lang="en-US" sz="1600" b="0" dirty="0"/>
              <a:t>    </a:t>
            </a:r>
            <a:r>
              <a:rPr lang="en-US" sz="1600" b="0" dirty="0" smtClean="0"/>
              <a:t>total </a:t>
            </a:r>
            <a:r>
              <a:rPr lang="en-US" sz="1600" b="0" dirty="0"/>
              <a:t># in </a:t>
            </a:r>
            <a:r>
              <a:rPr lang="en-US" sz="1600" b="0" dirty="0" smtClean="0"/>
              <a:t>TG during </a:t>
            </a:r>
            <a:r>
              <a:rPr lang="en-US" sz="1600" b="0" dirty="0"/>
              <a:t>the poll - </a:t>
            </a:r>
            <a:r>
              <a:rPr lang="en-US" sz="1600" b="0" dirty="0" smtClean="0"/>
              <a:t>14</a:t>
            </a:r>
            <a:endParaRPr lang="de-DE" sz="1600" b="0" dirty="0"/>
          </a:p>
          <a:p>
            <a:pPr marL="719138" lvl="1" indent="-357188"/>
            <a:endParaRPr lang="en-US"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15</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smtClean="0">
                <a:solidFill>
                  <a:schemeClr val="tx2"/>
                </a:solidFill>
              </a:rPr>
              <a:t>Hybrid meeting in July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7557017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Tuesday</a:t>
            </a:r>
            <a:r>
              <a:rPr lang="de-DE" dirty="0" smtClean="0"/>
              <a:t> 12 </a:t>
            </a:r>
            <a:r>
              <a:rPr lang="de-DE" dirty="0" err="1" smtClean="0"/>
              <a:t>July</a:t>
            </a:r>
            <a:r>
              <a:rPr lang="de-DE" dirty="0" smtClean="0"/>
              <a:t>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796839686"/>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r>
                        <a:rPr lang="de-DE" sz="1800" dirty="0" smtClean="0"/>
                        <a:t> </a:t>
                      </a:r>
                      <a:r>
                        <a:rPr lang="de-DE" sz="1800" dirty="0" err="1" smtClean="0"/>
                        <a:t>and</a:t>
                      </a:r>
                      <a:r>
                        <a:rPr lang="de-DE" sz="1800" dirty="0" smtClean="0"/>
                        <a:t> March </a:t>
                      </a:r>
                      <a:r>
                        <a:rPr lang="de-DE" sz="1800" dirty="0" err="1" smtClean="0"/>
                        <a:t>and</a:t>
                      </a:r>
                      <a:r>
                        <a:rPr lang="de-DE" sz="1800" dirty="0" smtClean="0"/>
                        <a:t> CRG </a:t>
                      </a:r>
                      <a:r>
                        <a:rPr lang="de-DE" sz="1800" dirty="0" err="1" smtClean="0"/>
                        <a:t>meeting</a:t>
                      </a:r>
                      <a:r>
                        <a:rPr lang="de-DE" sz="1800" dirty="0" smtClean="0"/>
                        <a:t> </a:t>
                      </a:r>
                      <a:r>
                        <a:rPr lang="de-DE" sz="1800" dirty="0" err="1" smtClean="0"/>
                        <a:t>minutes</a:t>
                      </a:r>
                      <a:endParaRPr lang="de-DE" sz="1800" dirty="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61065366"/>
                  </a:ext>
                </a:extLst>
              </a:tr>
              <a:tr h="365702">
                <a:tc>
                  <a:txBody>
                    <a:bodyPr/>
                    <a:lstStyle/>
                    <a:p>
                      <a:pPr marL="0" lvl="1" indent="0"/>
                      <a:r>
                        <a:rPr lang="de-DE" sz="1800" dirty="0" err="1" smtClean="0"/>
                        <a:t>Finalize</a:t>
                      </a:r>
                      <a:r>
                        <a:rPr lang="de-DE" sz="1800" dirty="0" smtClean="0"/>
                        <a:t> </a:t>
                      </a:r>
                      <a:r>
                        <a:rPr lang="de-DE" sz="1800" dirty="0" err="1" smtClean="0"/>
                        <a:t>draft</a:t>
                      </a:r>
                      <a:endParaRPr lang="de-DE" sz="1800" dirty="0"/>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March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a:t>
            </a: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March-May in doc. …</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buNone/>
            </a:pPr>
            <a:r>
              <a:rPr lang="de-DE" dirty="0" err="1" smtClean="0"/>
              <a:t>Wednsday</a:t>
            </a:r>
            <a:r>
              <a:rPr lang="de-DE" dirty="0" smtClean="0"/>
              <a:t> 16 May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284330895"/>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Finalize</a:t>
                      </a:r>
                      <a:r>
                        <a:rPr lang="de-DE" sz="1800" dirty="0" smtClean="0"/>
                        <a:t> </a:t>
                      </a:r>
                      <a:r>
                        <a:rPr lang="de-DE" sz="1800" dirty="0" err="1" smtClean="0"/>
                        <a:t>draft</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23467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19</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buNone/>
            </a:pPr>
            <a:r>
              <a:rPr lang="de-DE" dirty="0" err="1" smtClean="0"/>
              <a:t>Thresday</a:t>
            </a:r>
            <a:r>
              <a:rPr lang="de-DE" dirty="0" smtClean="0"/>
              <a:t> 14 May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264781727"/>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Finalize</a:t>
                      </a:r>
                      <a:r>
                        <a:rPr lang="de-DE" sz="1800" dirty="0" smtClean="0"/>
                        <a:t> </a:t>
                      </a:r>
                      <a:r>
                        <a:rPr lang="de-DE" sz="1800" dirty="0" err="1" smtClean="0"/>
                        <a:t>draft</a:t>
                      </a:r>
                      <a:r>
                        <a:rPr lang="de-DE" sz="1800" dirty="0" smtClean="0"/>
                        <a:t>, </a:t>
                      </a:r>
                      <a:r>
                        <a:rPr lang="de-DE" sz="1800" dirty="0" err="1" smtClean="0"/>
                        <a:t>start</a:t>
                      </a:r>
                      <a:r>
                        <a:rPr lang="de-DE" sz="1800" dirty="0" smtClean="0"/>
                        <a:t> </a:t>
                      </a:r>
                      <a:r>
                        <a:rPr lang="de-DE" sz="1800" dirty="0" err="1" smtClean="0"/>
                        <a:t>recirculation</a:t>
                      </a:r>
                      <a:endParaRPr lang="de-DE" sz="1800" dirty="0"/>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3767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July 2022 hybrid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dirty="0" smtClean="0"/>
              <a:t>1</a:t>
            </a:r>
            <a:r>
              <a:rPr lang="en-US" sz="2000" baseline="30000" dirty="0" smtClean="0"/>
              <a:t>st</a:t>
            </a:r>
            <a:r>
              <a:rPr lang="en-US" sz="200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dirty="0" smtClean="0"/>
              <a:t>2</a:t>
            </a:r>
            <a:r>
              <a:rPr lang="en-GB" sz="2000" baseline="30000" dirty="0" smtClean="0"/>
              <a:t>nd</a:t>
            </a:r>
            <a:r>
              <a:rPr lang="en-GB" sz="2000" dirty="0" smtClean="0"/>
              <a:t> Recirculation</a:t>
            </a:r>
            <a:endParaRPr lang="en-GB" sz="200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comments</a:t>
            </a:r>
          </a:p>
          <a:p>
            <a:pPr lvl="1"/>
            <a:r>
              <a:rPr lang="en-US" sz="1800" dirty="0"/>
              <a:t>94 comments were received (0 general, 45 technical, 49 editorial)</a:t>
            </a:r>
          </a:p>
          <a:p>
            <a:pPr lvl="1"/>
            <a:r>
              <a:rPr lang="en-US" sz="1800" dirty="0" smtClean="0"/>
              <a:t>93 comments were addressed, PICS exist but to be reconsidered</a:t>
            </a:r>
          </a:p>
          <a:p>
            <a:pPr lvl="1"/>
            <a:r>
              <a:rPr lang="en-US" sz="1800" dirty="0" smtClean="0"/>
              <a:t>reinsert removed text (Polling) is done, LB-PHY is </a:t>
            </a:r>
            <a:r>
              <a:rPr lang="en-US" sz="1800" dirty="0" err="1" smtClean="0"/>
              <a:t>tbd</a:t>
            </a:r>
            <a:r>
              <a:rPr lang="en-US" sz="1800" dirty="0" smtClean="0"/>
              <a:t>.</a:t>
            </a:r>
          </a:p>
          <a:p>
            <a:pPr lvl="1"/>
            <a:endParaRPr lang="en-US" sz="1800" dirty="0"/>
          </a:p>
          <a:p>
            <a:pPr lvl="1"/>
            <a:endParaRPr lang="en-US" sz="1800" dirty="0" smtClean="0"/>
          </a:p>
          <a:p>
            <a:pPr lvl="1"/>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D7.0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a:t>
            </a:r>
            <a:r>
              <a:rPr lang="de-DE" dirty="0" smtClean="0"/>
              <a:t> out </a:t>
            </a:r>
            <a:r>
              <a:rPr lang="de-DE" dirty="0" err="1" smtClean="0"/>
              <a:t>of</a:t>
            </a:r>
            <a:r>
              <a:rPr lang="de-DE" dirty="0" smtClean="0"/>
              <a:t> </a:t>
            </a:r>
            <a:r>
              <a:rPr lang="de-DE" dirty="0" err="1" smtClean="0"/>
              <a:t>July</a:t>
            </a:r>
            <a:endParaRPr lang="de-DE" dirty="0"/>
          </a:p>
          <a:p>
            <a:pPr marL="857250" lvl="1">
              <a:buFont typeface="Symbol" panose="05050102010706020507" pitchFamily="18" charset="2"/>
              <a:buChar char="-"/>
            </a:pPr>
            <a:r>
              <a:rPr lang="de-DE" sz="1800" dirty="0" err="1" smtClean="0"/>
              <a:t>Should</a:t>
            </a:r>
            <a:r>
              <a:rPr lang="de-DE" sz="1800" dirty="0" smtClean="0"/>
              <a:t> </a:t>
            </a:r>
            <a:r>
              <a:rPr lang="de-DE" sz="1800" dirty="0" err="1" smtClean="0"/>
              <a:t>need</a:t>
            </a:r>
            <a:r>
              <a:rPr lang="de-DE" sz="1800" dirty="0" smtClean="0"/>
              <a:t> </a:t>
            </a:r>
            <a:r>
              <a:rPr lang="de-DE" sz="1800" dirty="0" err="1" smtClean="0"/>
              <a:t>no</a:t>
            </a:r>
            <a:r>
              <a:rPr lang="de-DE" sz="1800" dirty="0" smtClean="0"/>
              <a:t> </a:t>
            </a:r>
            <a:r>
              <a:rPr lang="de-DE" sz="1800" dirty="0" err="1" smtClean="0"/>
              <a:t>further</a:t>
            </a:r>
            <a:r>
              <a:rPr lang="de-DE" sz="1800" dirty="0" smtClean="0"/>
              <a:t> </a:t>
            </a:r>
            <a:r>
              <a:rPr lang="de-DE" sz="1800" dirty="0" err="1" smtClean="0"/>
              <a:t>technical</a:t>
            </a:r>
            <a:r>
              <a:rPr lang="de-DE" sz="1800" dirty="0" smtClean="0"/>
              <a:t> </a:t>
            </a:r>
            <a:r>
              <a:rPr lang="de-DE" sz="1800" dirty="0" err="1" smtClean="0"/>
              <a:t>changes</a:t>
            </a:r>
            <a:endParaRPr lang="de-DE" sz="1800" dirty="0" smtClean="0"/>
          </a:p>
          <a:p>
            <a:pPr marL="857250" lvl="1">
              <a:buFont typeface="Symbol" panose="05050102010706020507" pitchFamily="18" charset="2"/>
              <a:buChar char="-"/>
            </a:pPr>
            <a:r>
              <a:rPr lang="de-DE" sz="1800" dirty="0" smtClean="0"/>
              <a:t>After </a:t>
            </a:r>
            <a:r>
              <a:rPr lang="de-DE" sz="1800" dirty="0" err="1" smtClean="0"/>
              <a:t>July</a:t>
            </a:r>
            <a:r>
              <a:rPr lang="de-DE" sz="1800" dirty="0" smtClean="0"/>
              <a:t>: final </a:t>
            </a:r>
            <a:r>
              <a:rPr lang="de-DE" sz="1800" dirty="0" err="1" smtClean="0"/>
              <a:t>recirculation</a:t>
            </a:r>
            <a:r>
              <a:rPr lang="de-DE" sz="1800" dirty="0" smtClean="0"/>
              <a:t> </a:t>
            </a:r>
          </a:p>
          <a:p>
            <a:pPr marL="857250" lvl="1">
              <a:buFont typeface="Symbol" panose="05050102010706020507" pitchFamily="18" charset="2"/>
              <a:buChar char="-"/>
            </a:pPr>
            <a:r>
              <a:rPr lang="de-DE" sz="1800" dirty="0" smtClean="0"/>
              <a:t>Plan ist </a:t>
            </a:r>
            <a:r>
              <a:rPr lang="de-DE" sz="1800" dirty="0" err="1" smtClean="0"/>
              <a:t>to</a:t>
            </a:r>
            <a:r>
              <a:rPr lang="de-DE" sz="1800" dirty="0" smtClean="0"/>
              <a:t> </a:t>
            </a:r>
            <a:r>
              <a:rPr lang="de-DE" sz="1800" dirty="0" err="1" smtClean="0"/>
              <a:t>submit</a:t>
            </a:r>
            <a:r>
              <a:rPr lang="de-DE" sz="1800" dirty="0" smtClean="0"/>
              <a:t> </a:t>
            </a:r>
            <a:r>
              <a:rPr lang="de-DE" sz="1800" dirty="0" err="1"/>
              <a:t>to</a:t>
            </a:r>
            <a:r>
              <a:rPr lang="de-DE" sz="1800" dirty="0"/>
              <a:t> </a:t>
            </a:r>
            <a:r>
              <a:rPr lang="de-DE" sz="1800" dirty="0" err="1"/>
              <a:t>RevCom</a:t>
            </a:r>
            <a:r>
              <a:rPr lang="de-DE" sz="1800" dirty="0"/>
              <a:t> </a:t>
            </a:r>
            <a:r>
              <a:rPr lang="de-DE" sz="1800" dirty="0" smtClean="0"/>
              <a:t>in September</a:t>
            </a:r>
            <a:endParaRPr lang="de-DE" sz="180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IEEE SA </a:t>
            </a:r>
            <a:r>
              <a:rPr lang="de-DE" sz="2000" dirty="0" err="1" smtClean="0"/>
              <a:t>ballot</a:t>
            </a:r>
            <a:endParaRPr lang="de-DE" sz="2000" dirty="0" smtClean="0"/>
          </a:p>
          <a:p>
            <a:pPr lvl="1" indent="-382588"/>
            <a:r>
              <a:rPr lang="en-US" sz="1800" dirty="0" smtClean="0"/>
              <a:t>SA ballot: 95% approve, 82</a:t>
            </a:r>
            <a:r>
              <a:rPr lang="en-US" sz="1800" dirty="0"/>
              <a:t>% </a:t>
            </a:r>
            <a:r>
              <a:rPr lang="en-US" sz="1800" dirty="0" smtClean="0"/>
              <a:t>return, 3 NO, 314 </a:t>
            </a:r>
            <a:r>
              <a:rPr lang="en-US" sz="1800" dirty="0"/>
              <a:t>comments </a:t>
            </a:r>
            <a:r>
              <a:rPr lang="en-US" sz="1800" dirty="0" smtClean="0"/>
              <a:t>(</a:t>
            </a:r>
            <a:r>
              <a:rPr lang="en-US" sz="1800" dirty="0"/>
              <a:t>9 </a:t>
            </a:r>
            <a:r>
              <a:rPr lang="en-US" sz="1800" dirty="0" smtClean="0"/>
              <a:t>G, 112 T, 193 E)</a:t>
            </a:r>
            <a:endParaRPr lang="en-US" sz="1800" dirty="0"/>
          </a:p>
          <a:p>
            <a:pPr marL="719138" lvl="1" indent="-342900" algn="just">
              <a:buFont typeface="Symbol" panose="05050102010706020507" pitchFamily="18" charset="2"/>
              <a:buChar char="-"/>
              <a:defRPr/>
            </a:pPr>
            <a:r>
              <a:rPr lang="de-DE" sz="1800" b="0" dirty="0" smtClean="0"/>
              <a:t>1</a:t>
            </a:r>
            <a:r>
              <a:rPr lang="de-DE" sz="1800" b="0" baseline="30000" dirty="0" smtClean="0"/>
              <a:t>st</a:t>
            </a:r>
            <a:r>
              <a:rPr lang="de-DE" sz="1800" b="0" dirty="0" smtClean="0"/>
              <a:t> </a:t>
            </a:r>
            <a:r>
              <a:rPr lang="de-DE" sz="1800" b="0" dirty="0" err="1" smtClean="0"/>
              <a:t>recirc</a:t>
            </a:r>
            <a:r>
              <a:rPr lang="de-DE" sz="1800" b="0" dirty="0" smtClean="0"/>
              <a:t>: </a:t>
            </a:r>
            <a:r>
              <a:rPr lang="de-DE" sz="1800" dirty="0" smtClean="0"/>
              <a:t>98</a:t>
            </a:r>
            <a:r>
              <a:rPr lang="de-DE" sz="1800" dirty="0"/>
              <a:t>% </a:t>
            </a:r>
            <a:r>
              <a:rPr lang="de-DE" sz="1800" dirty="0" err="1" smtClean="0"/>
              <a:t>approve</a:t>
            </a:r>
            <a:r>
              <a:rPr lang="de-DE" sz="1800" dirty="0" smtClean="0"/>
              <a:t>, </a:t>
            </a:r>
            <a:r>
              <a:rPr lang="de-DE" sz="1800" dirty="0"/>
              <a:t>85% </a:t>
            </a:r>
            <a:r>
              <a:rPr lang="de-DE" sz="1800" dirty="0" err="1" smtClean="0"/>
              <a:t>return</a:t>
            </a:r>
            <a:r>
              <a:rPr lang="de-DE" sz="1800" dirty="0" smtClean="0"/>
              <a:t>, 1 NO, 158 </a:t>
            </a:r>
            <a:r>
              <a:rPr lang="de-DE" sz="1800" dirty="0" err="1" smtClean="0"/>
              <a:t>comments</a:t>
            </a:r>
            <a:r>
              <a:rPr lang="de-DE" sz="1800" dirty="0" smtClean="0"/>
              <a:t> (1 G, 96 T, 61 E)</a:t>
            </a:r>
          </a:p>
          <a:p>
            <a:pPr marL="719138" lvl="1" indent="-342900" algn="just">
              <a:buFont typeface="Symbol" panose="05050102010706020507" pitchFamily="18" charset="2"/>
              <a:buChar char="-"/>
              <a:defRPr/>
            </a:pPr>
            <a:r>
              <a:rPr lang="de-DE" sz="1800" dirty="0" smtClean="0"/>
              <a:t>2</a:t>
            </a:r>
            <a:r>
              <a:rPr lang="de-DE" sz="1800" baseline="30000" dirty="0" smtClean="0"/>
              <a:t>nd</a:t>
            </a:r>
            <a:r>
              <a:rPr lang="de-DE" sz="1800" dirty="0" smtClean="0"/>
              <a:t> </a:t>
            </a:r>
            <a:r>
              <a:rPr lang="de-DE" sz="1800" dirty="0" err="1"/>
              <a:t>recirc</a:t>
            </a:r>
            <a:r>
              <a:rPr lang="de-DE" sz="1800" dirty="0" smtClean="0"/>
              <a:t>: 97% </a:t>
            </a:r>
            <a:r>
              <a:rPr lang="de-DE" sz="1800" dirty="0" err="1" smtClean="0"/>
              <a:t>approve</a:t>
            </a:r>
            <a:r>
              <a:rPr lang="de-DE" sz="1800" dirty="0" smtClean="0"/>
              <a:t>, 84% </a:t>
            </a:r>
            <a:r>
              <a:rPr lang="de-DE" sz="1800" dirty="0" err="1" smtClean="0"/>
              <a:t>return</a:t>
            </a:r>
            <a:r>
              <a:rPr lang="de-DE" sz="1800" dirty="0" smtClean="0"/>
              <a:t>, 2 NO, 94 </a:t>
            </a:r>
            <a:r>
              <a:rPr lang="de-DE" sz="1800" dirty="0" err="1" smtClean="0"/>
              <a:t>comments</a:t>
            </a:r>
            <a:r>
              <a:rPr lang="de-DE" sz="1800" dirty="0" smtClean="0"/>
              <a:t> (45 T, 49 E)</a:t>
            </a:r>
          </a:p>
          <a:p>
            <a:pPr marL="1119188" lvl="2" indent="-342900" algn="just">
              <a:buFont typeface="Symbol" panose="05050102010706020507" pitchFamily="18" charset="2"/>
              <a:buChar char="-"/>
              <a:defRPr/>
            </a:pPr>
            <a:r>
              <a:rPr lang="de-DE" sz="1600" dirty="0" smtClean="0"/>
              <a:t>All </a:t>
            </a:r>
            <a:r>
              <a:rPr lang="de-DE" sz="1600" dirty="0" err="1" smtClean="0"/>
              <a:t>comments</a:t>
            </a:r>
            <a:r>
              <a:rPr lang="de-DE" sz="1600" dirty="0" smtClean="0"/>
              <a:t> </a:t>
            </a:r>
            <a:r>
              <a:rPr lang="de-DE" sz="1600" dirty="0" err="1" smtClean="0"/>
              <a:t>were</a:t>
            </a:r>
            <a:r>
              <a:rPr lang="de-DE" sz="1600" dirty="0" smtClean="0"/>
              <a:t> </a:t>
            </a:r>
            <a:r>
              <a:rPr lang="de-DE" sz="1600" dirty="0" err="1" smtClean="0"/>
              <a:t>addressed</a:t>
            </a:r>
            <a:endParaRPr lang="de-DE" sz="1600" dirty="0" smtClean="0"/>
          </a:p>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15-22/0361r1</a:t>
            </a:r>
            <a:endParaRPr lang="de-DE" sz="2000" dirty="0" smtClean="0"/>
          </a:p>
          <a:p>
            <a:pPr marL="1119188" lvl="2" indent="-363538">
              <a:buFont typeface="Symbol" panose="05050102010706020507" pitchFamily="18" charset="2"/>
              <a:buChar char="-"/>
              <a:defRPr/>
            </a:pPr>
            <a:r>
              <a:rPr lang="de-DE" sz="1800" dirty="0" err="1" smtClean="0"/>
              <a:t>Finalization</a:t>
            </a:r>
            <a:r>
              <a:rPr lang="de-DE" sz="1800" dirty="0" smtClean="0"/>
              <a:t> </a:t>
            </a:r>
            <a:r>
              <a:rPr lang="de-DE" sz="1800" dirty="0" err="1" smtClean="0"/>
              <a:t>of</a:t>
            </a:r>
            <a:r>
              <a:rPr lang="de-DE" sz="1800" dirty="0" smtClean="0"/>
              <a:t> D7.0</a:t>
            </a:r>
          </a:p>
          <a:p>
            <a:pPr marL="1119188" lvl="2" indent="-363538">
              <a:buFont typeface="Symbol" panose="05050102010706020507" pitchFamily="18" charset="2"/>
              <a:buChar char="-"/>
              <a:defRPr/>
            </a:pPr>
            <a:r>
              <a:rPr lang="de-DE" sz="1800" dirty="0" smtClean="0"/>
              <a:t>Start </a:t>
            </a:r>
            <a:r>
              <a:rPr lang="de-DE" sz="1800" dirty="0" err="1" smtClean="0"/>
              <a:t>recirculation</a:t>
            </a:r>
            <a:r>
              <a:rPr lang="de-DE" sz="1800" dirty="0" smtClean="0"/>
              <a:t>, </a:t>
            </a:r>
            <a:r>
              <a:rPr lang="de-DE" sz="1800" dirty="0" err="1" smtClean="0"/>
              <a:t>discuss</a:t>
            </a:r>
            <a:r>
              <a:rPr lang="de-DE" sz="1800" dirty="0" smtClean="0"/>
              <a:t> </a:t>
            </a:r>
            <a:r>
              <a:rPr lang="de-DE" sz="1800" dirty="0" err="1" smtClean="0"/>
              <a:t>finalization</a:t>
            </a:r>
            <a:r>
              <a:rPr lang="de-DE" sz="1800" dirty="0" smtClean="0"/>
              <a:t> and </a:t>
            </a:r>
            <a:r>
              <a:rPr lang="de-DE" sz="1800" dirty="0" err="1" smtClean="0"/>
              <a:t>publication</a:t>
            </a:r>
            <a:endParaRPr lang="de-DE" sz="1800" dirty="0" smtClean="0"/>
          </a:p>
          <a:p>
            <a:pPr marL="1119188" lvl="2" indent="-363538">
              <a:buFont typeface="Symbol" panose="05050102010706020507" pitchFamily="18" charset="2"/>
              <a:buChar char="-"/>
              <a:defRPr/>
            </a:pPr>
            <a:r>
              <a:rPr lang="de-DE" sz="1800" dirty="0" smtClean="0"/>
              <a:t>Joint </a:t>
            </a:r>
            <a:r>
              <a:rPr lang="de-DE" sz="1800" dirty="0" err="1"/>
              <a:t>session</a:t>
            </a:r>
            <a:r>
              <a:rPr lang="de-DE" sz="1800" dirty="0"/>
              <a:t> </a:t>
            </a:r>
            <a:r>
              <a:rPr lang="de-DE" sz="1800" dirty="0" smtClean="0"/>
              <a:t>802.15/802.1 TUE 11-12 </a:t>
            </a:r>
            <a:r>
              <a:rPr lang="de-DE" sz="1800" dirty="0" err="1" smtClean="0"/>
              <a:t>prepare</a:t>
            </a:r>
            <a:r>
              <a:rPr lang="de-DE" sz="1800" dirty="0" smtClean="0"/>
              <a:t>, TUE 18-19 </a:t>
            </a:r>
            <a:r>
              <a:rPr lang="de-DE" sz="1800" dirty="0" err="1" smtClean="0"/>
              <a:t>joint</a:t>
            </a:r>
            <a:r>
              <a:rPr lang="de-DE" sz="1800" dirty="0" smtClean="0"/>
              <a:t> </a:t>
            </a:r>
            <a:r>
              <a:rPr lang="de-DE" sz="1800" dirty="0" err="1" smtClean="0"/>
              <a:t>meeting</a:t>
            </a:r>
            <a:endParaRPr lang="de-DE" sz="1800" dirty="0"/>
          </a:p>
          <a:p>
            <a:pPr marL="1119188" lvl="2" indent="-363538" algn="just">
              <a:buFont typeface="Symbol" panose="05050102010706020507" pitchFamily="18" charset="2"/>
              <a:buChar char="-"/>
              <a:defRPr/>
            </a:pPr>
            <a:r>
              <a:rPr lang="de-DE" sz="1800" dirty="0" smtClean="0"/>
              <a:t>MON July-11 PM1 TG13</a:t>
            </a:r>
          </a:p>
          <a:p>
            <a:pPr marL="1119188" lvl="2" indent="-363538" algn="just">
              <a:buFont typeface="Symbol" panose="05050102010706020507" pitchFamily="18" charset="2"/>
              <a:buChar char="-"/>
              <a:defRPr/>
            </a:pPr>
            <a:r>
              <a:rPr lang="de-DE" sz="1800" dirty="0" smtClean="0"/>
              <a:t>TUR July-12 PM1 TG13</a:t>
            </a:r>
            <a:endParaRPr lang="de-DE" sz="1800" dirty="0"/>
          </a:p>
          <a:p>
            <a:pPr marL="1119188" lvl="2" indent="-363538" algn="just">
              <a:buFont typeface="Symbol" panose="05050102010706020507" pitchFamily="18" charset="2"/>
              <a:buChar char="-"/>
              <a:defRPr/>
            </a:pPr>
            <a:r>
              <a:rPr lang="de-DE" sz="1800" dirty="0" smtClean="0"/>
              <a:t>WED July-13 PM1 TG13</a:t>
            </a:r>
          </a:p>
          <a:p>
            <a:pPr marL="1119188" lvl="2" indent="-363538" algn="just">
              <a:buFont typeface="Symbol" panose="05050102010706020507" pitchFamily="18" charset="2"/>
              <a:buChar char="-"/>
              <a:defRPr/>
            </a:pPr>
            <a:r>
              <a:rPr lang="de-DE" sz="1800" dirty="0" smtClean="0"/>
              <a:t>THUR July-14 PM1 TG13</a:t>
            </a:r>
            <a:endParaRPr lang="de-DE" sz="18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a:t>
            </a:r>
            <a:r>
              <a:rPr lang="en-US" altLang="en-US" sz="3200" dirty="0" smtClean="0">
                <a:solidFill>
                  <a:schemeClr val="tx2"/>
                </a:solidFill>
              </a:rPr>
              <a:t>July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Monday</a:t>
            </a:r>
            <a:r>
              <a:rPr lang="de-DE" sz="2000" dirty="0" smtClean="0"/>
              <a:t> July-11 </a:t>
            </a:r>
            <a:r>
              <a:rPr lang="en-GB" sz="2000" dirty="0" smtClean="0"/>
              <a:t>PM1 (13:30-15:30 </a:t>
            </a:r>
            <a:r>
              <a:rPr lang="en-GB" sz="2000" dirty="0"/>
              <a:t>EST, </a:t>
            </a:r>
            <a:r>
              <a:rPr lang="en-GB" sz="2000" dirty="0" smtClean="0"/>
              <a:t>19:30-21:30 </a:t>
            </a:r>
            <a:r>
              <a:rPr lang="en-GB" sz="2000" dirty="0"/>
              <a:t>CET)</a:t>
            </a:r>
            <a:endParaRPr lang="de-DE" sz="2000" dirty="0"/>
          </a:p>
          <a:p>
            <a:pPr marL="1028700" lvl="1"/>
            <a:r>
              <a:rPr lang="en-GB" sz="1800" dirty="0"/>
              <a:t>Reconfirm </a:t>
            </a:r>
            <a:r>
              <a:rPr lang="en-GB" sz="1800" dirty="0" smtClean="0"/>
              <a:t>CRG, Announce teleconferences</a:t>
            </a:r>
          </a:p>
          <a:p>
            <a:pPr marL="1028700" lvl="1"/>
            <a:r>
              <a:rPr lang="en-GB" sz="1800" dirty="0"/>
              <a:t>Approve </a:t>
            </a:r>
            <a:r>
              <a:rPr lang="en-GB" sz="1800" dirty="0" smtClean="0"/>
              <a:t>May </a:t>
            </a:r>
            <a:r>
              <a:rPr lang="en-GB" sz="1800" dirty="0"/>
              <a:t>meeting and teleconference minutes</a:t>
            </a:r>
          </a:p>
          <a:p>
            <a:pPr marL="1028700" lvl="1"/>
            <a:r>
              <a:rPr lang="en-GB" sz="1800" dirty="0" smtClean="0"/>
              <a:t>Prepare joint meeting with 802.1</a:t>
            </a:r>
          </a:p>
          <a:p>
            <a:pPr marL="1028700" lvl="1"/>
            <a:r>
              <a:rPr lang="en-GB" sz="1800" dirty="0" smtClean="0"/>
              <a:t>Status </a:t>
            </a:r>
            <a:r>
              <a:rPr lang="en-GB" sz="1800" dirty="0"/>
              <a:t>of SA </a:t>
            </a:r>
            <a:r>
              <a:rPr lang="en-GB" sz="1800" dirty="0" smtClean="0"/>
              <a:t>ballot, Review draft</a:t>
            </a:r>
            <a:endParaRPr lang="de-DE" sz="1800" dirty="0"/>
          </a:p>
          <a:p>
            <a:pPr marL="1028700" lvl="1"/>
            <a:r>
              <a:rPr lang="en-GB" sz="1800" dirty="0" smtClean="0"/>
              <a:t>Discuss final changes</a:t>
            </a:r>
            <a:endParaRPr lang="en-GB" sz="1800" dirty="0"/>
          </a:p>
          <a:p>
            <a:pPr marL="357188" indent="-357188"/>
            <a:r>
              <a:rPr lang="de-DE" sz="2000" dirty="0" err="1" smtClean="0"/>
              <a:t>Tursday</a:t>
            </a:r>
            <a:r>
              <a:rPr lang="de-DE" sz="2000" dirty="0" smtClean="0"/>
              <a:t> July-12 </a:t>
            </a:r>
            <a:r>
              <a:rPr lang="en-GB" sz="2000" dirty="0"/>
              <a:t>PM1 (13:30-15:30 EST, 19:30-21:30 CET)</a:t>
            </a:r>
            <a:endParaRPr lang="de-DE" sz="2000" dirty="0"/>
          </a:p>
          <a:p>
            <a:pPr marL="989013" lvl="1" indent="-269875"/>
            <a:r>
              <a:rPr lang="en-GB" sz="1800" dirty="0" smtClean="0"/>
              <a:t>Discuss final changes </a:t>
            </a:r>
          </a:p>
          <a:p>
            <a:pPr marL="357188" indent="-357188"/>
            <a:r>
              <a:rPr lang="de-DE" sz="2000" dirty="0" err="1" smtClean="0"/>
              <a:t>Wednesday</a:t>
            </a:r>
            <a:r>
              <a:rPr lang="de-DE" sz="2000" dirty="0" smtClean="0"/>
              <a:t> July-11 </a:t>
            </a:r>
            <a:r>
              <a:rPr lang="en-GB" sz="2000" dirty="0"/>
              <a:t>PM1 (13:30-15:30 EST, 19:30-21:30 CET</a:t>
            </a:r>
            <a:r>
              <a:rPr lang="en-GB" sz="2000" dirty="0" smtClean="0"/>
              <a:t>)</a:t>
            </a:r>
            <a:endParaRPr lang="de-DE" sz="2000" dirty="0"/>
          </a:p>
          <a:p>
            <a:pPr marL="1028700" lvl="1"/>
            <a:r>
              <a:rPr lang="en-GB" sz="1800" dirty="0" smtClean="0"/>
              <a:t>Discuss final changes</a:t>
            </a:r>
            <a:endParaRPr lang="en-GB" sz="1800" dirty="0"/>
          </a:p>
          <a:p>
            <a:pPr marL="357188" indent="-357188"/>
            <a:r>
              <a:rPr lang="de-DE" sz="2000" dirty="0" err="1" smtClean="0"/>
              <a:t>Thursday</a:t>
            </a:r>
            <a:r>
              <a:rPr lang="de-DE" sz="2000" dirty="0"/>
              <a:t> July-11 </a:t>
            </a:r>
            <a:r>
              <a:rPr lang="en-GB" sz="2000" dirty="0"/>
              <a:t>PM1 (13:30-15:30 EST, 19:30-21:30 CET)</a:t>
            </a:r>
            <a:endParaRPr lang="de-DE" sz="2000" dirty="0"/>
          </a:p>
          <a:p>
            <a:pPr marL="989013" lvl="1" indent="-269875"/>
            <a:r>
              <a:rPr lang="en-GB" sz="1800" dirty="0" smtClean="0"/>
              <a:t>Discuss final changes</a:t>
            </a:r>
          </a:p>
          <a:p>
            <a:pPr marL="989013" lvl="1" indent="-269875"/>
            <a:r>
              <a:rPr lang="en-GB" sz="1800" dirty="0" smtClean="0"/>
              <a:t>Start recirculation</a:t>
            </a:r>
            <a:endParaRPr lang="en-GB" sz="1800" dirty="0"/>
          </a:p>
          <a:p>
            <a:pPr marL="989013" lvl="1" indent="-269875"/>
            <a:r>
              <a:rPr lang="en-GB" sz="1800" dirty="0" smtClean="0"/>
              <a:t>Discuss TG13 timeline</a:t>
            </a:r>
            <a:endParaRPr lang="en-GB" sz="1800" dirty="0"/>
          </a:p>
          <a:p>
            <a:pPr marL="719138" lvl="1" indent="0">
              <a:buNone/>
            </a:pPr>
            <a:endParaRPr lang="en-GB"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1970</Words>
  <Application>Microsoft Office PowerPoint</Application>
  <PresentationFormat>Bildschirmpräsentation (4:3)</PresentationFormat>
  <Paragraphs>316</Paragraphs>
  <Slides>21</Slides>
  <Notes>14</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21</vt:i4>
      </vt:variant>
    </vt:vector>
  </HeadingPairs>
  <TitlesOfParts>
    <vt:vector size="31" baseType="lpstr">
      <vt:lpstr>MS Gothic</vt:lpstr>
      <vt:lpstr>ＭＳ Ｐゴシック</vt:lpstr>
      <vt:lpstr>ＭＳ Ｐゴシック</vt:lpstr>
      <vt:lpstr>Arial</vt:lpstr>
      <vt:lpstr>Arial Unicode MS</vt:lpstr>
      <vt:lpstr>Symbol</vt:lpstr>
      <vt:lpstr>Times New Roman</vt:lpstr>
      <vt:lpstr>Wingdings</vt:lpstr>
      <vt:lpstr>802-11-Submission</vt:lpstr>
      <vt:lpstr>Document</vt:lpstr>
      <vt:lpstr>IEEE 802.15 TG13  Multi-Gbit/s Optical Wireless Communication  July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Joint meeting with 802.1</vt:lpstr>
      <vt:lpstr>PowerPoint-Präsentation</vt:lpstr>
      <vt:lpstr>PowerPoint-Präsentation</vt:lpstr>
      <vt:lpstr>TG 13 Motion to reconfirm CRG</vt:lpstr>
      <vt:lpstr>Plan for CRG Telcos</vt:lpstr>
      <vt:lpstr>PowerPoint-Präsentation</vt:lpstr>
      <vt:lpstr>PowerPoint-Präsentation</vt:lpstr>
      <vt:lpstr>PowerPoint-Präsentation</vt:lpstr>
      <vt:lpstr>PowerPoint-Präsentation</vt:lpstr>
      <vt:lpstr>PowerPoint-Präsentation</vt:lpstr>
      <vt:lpstr>TG13 SA ballot status</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5900</cp:revision>
  <cp:lastPrinted>2014-11-04T15:04:57Z</cp:lastPrinted>
  <dcterms:created xsi:type="dcterms:W3CDTF">2007-04-17T18:10:23Z</dcterms:created>
  <dcterms:modified xsi:type="dcterms:W3CDTF">2022-07-11T17:32:26Z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