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2"/>
  </p:notesMasterIdLst>
  <p:sldIdLst>
    <p:sldId id="287" r:id="rId2"/>
    <p:sldId id="322" r:id="rId3"/>
    <p:sldId id="2401" r:id="rId4"/>
    <p:sldId id="363" r:id="rId5"/>
    <p:sldId id="2385" r:id="rId6"/>
    <p:sldId id="2368" r:id="rId7"/>
    <p:sldId id="2366" r:id="rId8"/>
    <p:sldId id="339" r:id="rId9"/>
    <p:sldId id="366" r:id="rId10"/>
    <p:sldId id="304" r:id="rId11"/>
    <p:sldId id="317" r:id="rId12"/>
    <p:sldId id="2398" r:id="rId13"/>
    <p:sldId id="2392" r:id="rId14"/>
    <p:sldId id="2372" r:id="rId15"/>
    <p:sldId id="2395" r:id="rId16"/>
    <p:sldId id="2394" r:id="rId17"/>
    <p:sldId id="2399" r:id="rId18"/>
    <p:sldId id="2400" r:id="rId19"/>
    <p:sldId id="361" r:id="rId20"/>
    <p:sldId id="330" r:id="rId21"/>
    <p:sldId id="2375" r:id="rId22"/>
    <p:sldId id="2377" r:id="rId23"/>
    <p:sldId id="2397" r:id="rId24"/>
    <p:sldId id="2389" r:id="rId25"/>
    <p:sldId id="2396" r:id="rId26"/>
    <p:sldId id="326" r:id="rId27"/>
    <p:sldId id="364" r:id="rId28"/>
    <p:sldId id="2390" r:id="rId29"/>
    <p:sldId id="298" r:id="rId30"/>
    <p:sldId id="296" r:id="rId3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5D1332-C377-4728-9BAC-025AEE4EF94F}" v="37" dt="2022-07-11T13:49:41.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82" d="100"/>
          <a:sy n="82" d="100"/>
        </p:scale>
        <p:origin x="145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D15D1332-C377-4728-9BAC-025AEE4EF94F}"/>
    <pc:docChg chg="undo custSel addSld delSld modSld sldOrd modMainMaster">
      <pc:chgData name="Benjamin Rolfe" userId="2cb8745b51aa14eb" providerId="LiveId" clId="{D15D1332-C377-4728-9BAC-025AEE4EF94F}" dt="2022-07-11T13:50:36.648" v="1530" actId="113"/>
      <pc:docMkLst>
        <pc:docMk/>
      </pc:docMkLst>
      <pc:sldChg chg="addSp modSp mod">
        <pc:chgData name="Benjamin Rolfe" userId="2cb8745b51aa14eb" providerId="LiveId" clId="{D15D1332-C377-4728-9BAC-025AEE4EF94F}" dt="2022-07-11T13:40:11.658" v="894" actId="14100"/>
        <pc:sldMkLst>
          <pc:docMk/>
          <pc:sldMk cId="1190557096" sldId="322"/>
        </pc:sldMkLst>
        <pc:spChg chg="mod">
          <ac:chgData name="Benjamin Rolfe" userId="2cb8745b51aa14eb" providerId="LiveId" clId="{D15D1332-C377-4728-9BAC-025AEE4EF94F}" dt="2022-07-11T13:40:11.658" v="894" actId="14100"/>
          <ac:spMkLst>
            <pc:docMk/>
            <pc:sldMk cId="1190557096" sldId="322"/>
            <ac:spMk id="3" creationId="{BA95BE7F-4CC3-4947-BB24-F6A697F063DF}"/>
          </ac:spMkLst>
        </pc:spChg>
        <pc:spChg chg="add mod">
          <ac:chgData name="Benjamin Rolfe" userId="2cb8745b51aa14eb" providerId="LiveId" clId="{D15D1332-C377-4728-9BAC-025AEE4EF94F}" dt="2022-07-11T13:39:22.254" v="888" actId="255"/>
          <ac:spMkLst>
            <pc:docMk/>
            <pc:sldMk cId="1190557096" sldId="322"/>
            <ac:spMk id="8" creationId="{D13951D0-0634-C010-6212-7B80FC37EBAA}"/>
          </ac:spMkLst>
        </pc:spChg>
        <pc:picChg chg="mod">
          <ac:chgData name="Benjamin Rolfe" userId="2cb8745b51aa14eb" providerId="LiveId" clId="{D15D1332-C377-4728-9BAC-025AEE4EF94F}" dt="2022-07-11T13:39:47.956" v="891" actId="1038"/>
          <ac:picMkLst>
            <pc:docMk/>
            <pc:sldMk cId="1190557096" sldId="322"/>
            <ac:picMk id="1026" creationId="{F1249BD4-C4BF-EAB6-F72D-F4BFC6AC4373}"/>
          </ac:picMkLst>
        </pc:picChg>
      </pc:sldChg>
      <pc:sldChg chg="modSp mod">
        <pc:chgData name="Benjamin Rolfe" userId="2cb8745b51aa14eb" providerId="LiveId" clId="{D15D1332-C377-4728-9BAC-025AEE4EF94F}" dt="2022-07-11T13:43:07.195" v="1017" actId="20577"/>
        <pc:sldMkLst>
          <pc:docMk/>
          <pc:sldMk cId="2563923820" sldId="361"/>
        </pc:sldMkLst>
        <pc:spChg chg="mod">
          <ac:chgData name="Benjamin Rolfe" userId="2cb8745b51aa14eb" providerId="LiveId" clId="{D15D1332-C377-4728-9BAC-025AEE4EF94F}" dt="2022-07-11T13:43:07.195" v="1017" actId="20577"/>
          <ac:spMkLst>
            <pc:docMk/>
            <pc:sldMk cId="2563923820" sldId="361"/>
            <ac:spMk id="3" creationId="{3A23C805-42AA-4D7E-9FD4-AB810E14C6A7}"/>
          </ac:spMkLst>
        </pc:spChg>
      </pc:sldChg>
      <pc:sldChg chg="del">
        <pc:chgData name="Benjamin Rolfe" userId="2cb8745b51aa14eb" providerId="LiveId" clId="{D15D1332-C377-4728-9BAC-025AEE4EF94F}" dt="2022-07-11T13:43:56.672" v="1018" actId="47"/>
        <pc:sldMkLst>
          <pc:docMk/>
          <pc:sldMk cId="3315970634" sldId="2367"/>
        </pc:sldMkLst>
      </pc:sldChg>
      <pc:sldChg chg="del">
        <pc:chgData name="Benjamin Rolfe" userId="2cb8745b51aa14eb" providerId="LiveId" clId="{D15D1332-C377-4728-9BAC-025AEE4EF94F}" dt="2022-07-11T13:44:03.126" v="1019" actId="2696"/>
        <pc:sldMkLst>
          <pc:docMk/>
          <pc:sldMk cId="2568274589" sldId="2368"/>
        </pc:sldMkLst>
      </pc:sldChg>
      <pc:sldChg chg="add">
        <pc:chgData name="Benjamin Rolfe" userId="2cb8745b51aa14eb" providerId="LiveId" clId="{D15D1332-C377-4728-9BAC-025AEE4EF94F}" dt="2022-07-11T13:44:11.426" v="1020"/>
        <pc:sldMkLst>
          <pc:docMk/>
          <pc:sldMk cId="3926472945" sldId="2368"/>
        </pc:sldMkLst>
      </pc:sldChg>
      <pc:sldChg chg="add">
        <pc:chgData name="Benjamin Rolfe" userId="2cb8745b51aa14eb" providerId="LiveId" clId="{D15D1332-C377-4728-9BAC-025AEE4EF94F}" dt="2022-07-11T13:44:11.426" v="1020"/>
        <pc:sldMkLst>
          <pc:docMk/>
          <pc:sldMk cId="92463712" sldId="2385"/>
        </pc:sldMkLst>
      </pc:sldChg>
      <pc:sldChg chg="del">
        <pc:chgData name="Benjamin Rolfe" userId="2cb8745b51aa14eb" providerId="LiveId" clId="{D15D1332-C377-4728-9BAC-025AEE4EF94F}" dt="2022-07-11T13:44:03.126" v="1019" actId="2696"/>
        <pc:sldMkLst>
          <pc:docMk/>
          <pc:sldMk cId="3267948646" sldId="2385"/>
        </pc:sldMkLst>
      </pc:sldChg>
      <pc:sldChg chg="modSp new mod">
        <pc:chgData name="Benjamin Rolfe" userId="2cb8745b51aa14eb" providerId="LiveId" clId="{D15D1332-C377-4728-9BAC-025AEE4EF94F}" dt="2022-07-11T13:41:48.523" v="1015" actId="20577"/>
        <pc:sldMkLst>
          <pc:docMk/>
          <pc:sldMk cId="3913454242" sldId="2399"/>
        </pc:sldMkLst>
        <pc:spChg chg="mod">
          <ac:chgData name="Benjamin Rolfe" userId="2cb8745b51aa14eb" providerId="LiveId" clId="{D15D1332-C377-4728-9BAC-025AEE4EF94F}" dt="2022-07-11T13:18:56.925" v="19" actId="20577"/>
          <ac:spMkLst>
            <pc:docMk/>
            <pc:sldMk cId="3913454242" sldId="2399"/>
            <ac:spMk id="2" creationId="{C6E07652-D701-9CE5-600F-BEA5AD1720FE}"/>
          </ac:spMkLst>
        </pc:spChg>
        <pc:spChg chg="mod">
          <ac:chgData name="Benjamin Rolfe" userId="2cb8745b51aa14eb" providerId="LiveId" clId="{D15D1332-C377-4728-9BAC-025AEE4EF94F}" dt="2022-07-11T13:41:48.523" v="1015" actId="20577"/>
          <ac:spMkLst>
            <pc:docMk/>
            <pc:sldMk cId="3913454242" sldId="2399"/>
            <ac:spMk id="3" creationId="{2EFFFD1F-C5BC-E30E-6DDE-63DFBADAB72C}"/>
          </ac:spMkLst>
        </pc:spChg>
      </pc:sldChg>
      <pc:sldChg chg="addSp delSp modSp add mod ord">
        <pc:chgData name="Benjamin Rolfe" userId="2cb8745b51aa14eb" providerId="LiveId" clId="{D15D1332-C377-4728-9BAC-025AEE4EF94F}" dt="2022-07-11T13:42:08.284" v="1016" actId="478"/>
        <pc:sldMkLst>
          <pc:docMk/>
          <pc:sldMk cId="1065274497" sldId="2400"/>
        </pc:sldMkLst>
        <pc:spChg chg="add del">
          <ac:chgData name="Benjamin Rolfe" userId="2cb8745b51aa14eb" providerId="LiveId" clId="{D15D1332-C377-4728-9BAC-025AEE4EF94F}" dt="2022-07-11T13:42:08.284" v="1016" actId="478"/>
          <ac:spMkLst>
            <pc:docMk/>
            <pc:sldMk cId="1065274497" sldId="2400"/>
            <ac:spMk id="3" creationId="{0AE28381-0AF5-F8CF-F280-98FA689994CE}"/>
          </ac:spMkLst>
        </pc:spChg>
        <pc:spChg chg="mod">
          <ac:chgData name="Benjamin Rolfe" userId="2cb8745b51aa14eb" providerId="LiveId" clId="{D15D1332-C377-4728-9BAC-025AEE4EF94F}" dt="2022-07-11T13:23:03.123" v="546" actId="20577"/>
          <ac:spMkLst>
            <pc:docMk/>
            <pc:sldMk cId="1065274497" sldId="2400"/>
            <ac:spMk id="5" creationId="{EDFE7106-48FD-47AF-995A-DAF6D1C4E603}"/>
          </ac:spMkLst>
        </pc:spChg>
        <pc:spChg chg="del">
          <ac:chgData name="Benjamin Rolfe" userId="2cb8745b51aa14eb" providerId="LiveId" clId="{D15D1332-C377-4728-9BAC-025AEE4EF94F}" dt="2022-07-11T13:23:10.828" v="547" actId="478"/>
          <ac:spMkLst>
            <pc:docMk/>
            <pc:sldMk cId="1065274497" sldId="2400"/>
            <ac:spMk id="7" creationId="{B4A66067-FEEF-8884-41CB-EB667D3CA070}"/>
          </ac:spMkLst>
        </pc:spChg>
        <pc:spChg chg="add del mod">
          <ac:chgData name="Benjamin Rolfe" userId="2cb8745b51aa14eb" providerId="LiveId" clId="{D15D1332-C377-4728-9BAC-025AEE4EF94F}" dt="2022-07-11T13:30:04.310" v="802" actId="14100"/>
          <ac:spMkLst>
            <pc:docMk/>
            <pc:sldMk cId="1065274497" sldId="2400"/>
            <ac:spMk id="10" creationId="{3A8657E6-955F-E99B-C885-7809B334A5CB}"/>
          </ac:spMkLst>
        </pc:spChg>
        <pc:spChg chg="add mod">
          <ac:chgData name="Benjamin Rolfe" userId="2cb8745b51aa14eb" providerId="LiveId" clId="{D15D1332-C377-4728-9BAC-025AEE4EF94F}" dt="2022-07-11T13:29:53.893" v="800" actId="1036"/>
          <ac:spMkLst>
            <pc:docMk/>
            <pc:sldMk cId="1065274497" sldId="2400"/>
            <ac:spMk id="11" creationId="{CE3CBC90-CFEA-B7AA-4398-DA50D55DEA00}"/>
          </ac:spMkLst>
        </pc:spChg>
        <pc:spChg chg="add mod ord">
          <ac:chgData name="Benjamin Rolfe" userId="2cb8745b51aa14eb" providerId="LiveId" clId="{D15D1332-C377-4728-9BAC-025AEE4EF94F}" dt="2022-07-11T13:31:18.437" v="810" actId="166"/>
          <ac:spMkLst>
            <pc:docMk/>
            <pc:sldMk cId="1065274497" sldId="2400"/>
            <ac:spMk id="12" creationId="{C752EDC3-7805-5E29-40FD-7DBBA03936C6}"/>
          </ac:spMkLst>
        </pc:spChg>
        <pc:spChg chg="add mod">
          <ac:chgData name="Benjamin Rolfe" userId="2cb8745b51aa14eb" providerId="LiveId" clId="{D15D1332-C377-4728-9BAC-025AEE4EF94F}" dt="2022-07-11T13:30:49.816" v="808" actId="1076"/>
          <ac:spMkLst>
            <pc:docMk/>
            <pc:sldMk cId="1065274497" sldId="2400"/>
            <ac:spMk id="17" creationId="{CB51B4FE-BC3F-73AB-9688-1059EA2C2A7A}"/>
          </ac:spMkLst>
        </pc:spChg>
        <pc:spChg chg="add mod">
          <ac:chgData name="Benjamin Rolfe" userId="2cb8745b51aa14eb" providerId="LiveId" clId="{D15D1332-C377-4728-9BAC-025AEE4EF94F}" dt="2022-07-11T13:32:00.670" v="823" actId="1076"/>
          <ac:spMkLst>
            <pc:docMk/>
            <pc:sldMk cId="1065274497" sldId="2400"/>
            <ac:spMk id="18" creationId="{ECC00EE4-23BF-36ED-1D3B-32FCBBDF5E58}"/>
          </ac:spMkLst>
        </pc:spChg>
        <pc:spChg chg="add mod">
          <ac:chgData name="Benjamin Rolfe" userId="2cb8745b51aa14eb" providerId="LiveId" clId="{D15D1332-C377-4728-9BAC-025AEE4EF94F}" dt="2022-07-11T13:31:37.449" v="821" actId="20577"/>
          <ac:spMkLst>
            <pc:docMk/>
            <pc:sldMk cId="1065274497" sldId="2400"/>
            <ac:spMk id="19" creationId="{3E8E97CE-052F-35E3-954F-72CC5B1A1DEA}"/>
          </ac:spMkLst>
        </pc:spChg>
        <pc:spChg chg="add del mod">
          <ac:chgData name="Benjamin Rolfe" userId="2cb8745b51aa14eb" providerId="LiveId" clId="{D15D1332-C377-4728-9BAC-025AEE4EF94F}" dt="2022-07-11T13:32:19.792" v="827" actId="478"/>
          <ac:spMkLst>
            <pc:docMk/>
            <pc:sldMk cId="1065274497" sldId="2400"/>
            <ac:spMk id="20" creationId="{639264E9-9484-6B3C-A9C6-4598018FE344}"/>
          </ac:spMkLst>
        </pc:spChg>
        <pc:spChg chg="add del mod">
          <ac:chgData name="Benjamin Rolfe" userId="2cb8745b51aa14eb" providerId="LiveId" clId="{D15D1332-C377-4728-9BAC-025AEE4EF94F}" dt="2022-07-11T13:32:17.779" v="826"/>
          <ac:spMkLst>
            <pc:docMk/>
            <pc:sldMk cId="1065274497" sldId="2400"/>
            <ac:spMk id="21" creationId="{39AC0261-0613-7526-1100-C00A3A6E05BB}"/>
          </ac:spMkLst>
        </pc:spChg>
        <pc:spChg chg="add del mod">
          <ac:chgData name="Benjamin Rolfe" userId="2cb8745b51aa14eb" providerId="LiveId" clId="{D15D1332-C377-4728-9BAC-025AEE4EF94F}" dt="2022-07-11T13:32:17.779" v="826"/>
          <ac:spMkLst>
            <pc:docMk/>
            <pc:sldMk cId="1065274497" sldId="2400"/>
            <ac:spMk id="22" creationId="{F49826EC-77F6-2DCE-1E84-4229C68623D2}"/>
          </ac:spMkLst>
        </pc:spChg>
        <pc:spChg chg="add mod">
          <ac:chgData name="Benjamin Rolfe" userId="2cb8745b51aa14eb" providerId="LiveId" clId="{D15D1332-C377-4728-9BAC-025AEE4EF94F}" dt="2022-07-11T13:33:01.307" v="838" actId="1037"/>
          <ac:spMkLst>
            <pc:docMk/>
            <pc:sldMk cId="1065274497" sldId="2400"/>
            <ac:spMk id="23" creationId="{DE17AFCC-7B73-45BF-2BC1-D2864164185F}"/>
          </ac:spMkLst>
        </pc:spChg>
        <pc:spChg chg="add del mod">
          <ac:chgData name="Benjamin Rolfe" userId="2cb8745b51aa14eb" providerId="LiveId" clId="{D15D1332-C377-4728-9BAC-025AEE4EF94F}" dt="2022-07-11T13:33:27.096" v="842" actId="478"/>
          <ac:spMkLst>
            <pc:docMk/>
            <pc:sldMk cId="1065274497" sldId="2400"/>
            <ac:spMk id="24" creationId="{9A9D3DBD-2CA8-CDA2-810A-DBC5FCD438F0}"/>
          </ac:spMkLst>
        </pc:spChg>
        <pc:picChg chg="add mod">
          <ac:chgData name="Benjamin Rolfe" userId="2cb8745b51aa14eb" providerId="LiveId" clId="{D15D1332-C377-4728-9BAC-025AEE4EF94F}" dt="2022-07-11T13:30:15.573" v="804" actId="14100"/>
          <ac:picMkLst>
            <pc:docMk/>
            <pc:sldMk cId="1065274497" sldId="2400"/>
            <ac:picMk id="16" creationId="{AA1D38D6-6EA4-5980-3977-C95CEB1342DB}"/>
          </ac:picMkLst>
        </pc:picChg>
        <pc:cxnChg chg="add mod">
          <ac:chgData name="Benjamin Rolfe" userId="2cb8745b51aa14eb" providerId="LiveId" clId="{D15D1332-C377-4728-9BAC-025AEE4EF94F}" dt="2022-07-11T13:29:53.893" v="800" actId="1036"/>
          <ac:cxnSpMkLst>
            <pc:docMk/>
            <pc:sldMk cId="1065274497" sldId="2400"/>
            <ac:cxnSpMk id="14" creationId="{18C8D676-28C1-02A8-F75E-9A81F0F1725F}"/>
          </ac:cxnSpMkLst>
        </pc:cxnChg>
      </pc:sldChg>
      <pc:sldChg chg="addSp delSp modSp new mod modClrScheme chgLayout">
        <pc:chgData name="Benjamin Rolfe" userId="2cb8745b51aa14eb" providerId="LiveId" clId="{D15D1332-C377-4728-9BAC-025AEE4EF94F}" dt="2022-07-11T13:50:36.648" v="1530" actId="113"/>
        <pc:sldMkLst>
          <pc:docMk/>
          <pc:sldMk cId="3686271649" sldId="2401"/>
        </pc:sldMkLst>
        <pc:spChg chg="del mod ord">
          <ac:chgData name="Benjamin Rolfe" userId="2cb8745b51aa14eb" providerId="LiveId" clId="{D15D1332-C377-4728-9BAC-025AEE4EF94F}" dt="2022-07-11T13:47:04.353" v="1022" actId="700"/>
          <ac:spMkLst>
            <pc:docMk/>
            <pc:sldMk cId="3686271649" sldId="2401"/>
            <ac:spMk id="2" creationId="{DEA82C13-243D-E64D-2906-B5AE0DECD240}"/>
          </ac:spMkLst>
        </pc:spChg>
        <pc:spChg chg="del mod ord">
          <ac:chgData name="Benjamin Rolfe" userId="2cb8745b51aa14eb" providerId="LiveId" clId="{D15D1332-C377-4728-9BAC-025AEE4EF94F}" dt="2022-07-11T13:47:04.353" v="1022" actId="700"/>
          <ac:spMkLst>
            <pc:docMk/>
            <pc:sldMk cId="3686271649" sldId="2401"/>
            <ac:spMk id="3" creationId="{D8FE1BF2-AA4F-D7A0-6CF3-50A53D2B71D2}"/>
          </ac:spMkLst>
        </pc:spChg>
        <pc:spChg chg="del">
          <ac:chgData name="Benjamin Rolfe" userId="2cb8745b51aa14eb" providerId="LiveId" clId="{D15D1332-C377-4728-9BAC-025AEE4EF94F}" dt="2022-07-11T13:47:04.353" v="1022" actId="700"/>
          <ac:spMkLst>
            <pc:docMk/>
            <pc:sldMk cId="3686271649" sldId="2401"/>
            <ac:spMk id="4" creationId="{19742670-A594-14CA-5A6C-82FB7C57C41F}"/>
          </ac:spMkLst>
        </pc:spChg>
        <pc:spChg chg="mod ord">
          <ac:chgData name="Benjamin Rolfe" userId="2cb8745b51aa14eb" providerId="LiveId" clId="{D15D1332-C377-4728-9BAC-025AEE4EF94F}" dt="2022-07-11T13:47:04.353" v="1022" actId="700"/>
          <ac:spMkLst>
            <pc:docMk/>
            <pc:sldMk cId="3686271649" sldId="2401"/>
            <ac:spMk id="5" creationId="{7FEC4DD7-CE9F-8177-2AC4-144D200E1A21}"/>
          </ac:spMkLst>
        </pc:spChg>
        <pc:spChg chg="add mod ord">
          <ac:chgData name="Benjamin Rolfe" userId="2cb8745b51aa14eb" providerId="LiveId" clId="{D15D1332-C377-4728-9BAC-025AEE4EF94F}" dt="2022-07-11T13:49:34.086" v="1435" actId="20577"/>
          <ac:spMkLst>
            <pc:docMk/>
            <pc:sldMk cId="3686271649" sldId="2401"/>
            <ac:spMk id="6" creationId="{836AE718-53C8-8B97-634F-2FD8B2D3826B}"/>
          </ac:spMkLst>
        </pc:spChg>
        <pc:spChg chg="add mod ord">
          <ac:chgData name="Benjamin Rolfe" userId="2cb8745b51aa14eb" providerId="LiveId" clId="{D15D1332-C377-4728-9BAC-025AEE4EF94F}" dt="2022-07-11T13:50:36.648" v="1530" actId="113"/>
          <ac:spMkLst>
            <pc:docMk/>
            <pc:sldMk cId="3686271649" sldId="2401"/>
            <ac:spMk id="7" creationId="{E2F54490-D939-D3E3-44DF-C7254D410D70}"/>
          </ac:spMkLst>
        </pc:spChg>
      </pc:sldChg>
      <pc:sldMasterChg chg="modSp mod">
        <pc:chgData name="Benjamin Rolfe" userId="2cb8745b51aa14eb" providerId="LiveId" clId="{D15D1332-C377-4728-9BAC-025AEE4EF94F}" dt="2022-07-11T13:35:05.704" v="844" actId="20577"/>
        <pc:sldMasterMkLst>
          <pc:docMk/>
          <pc:sldMasterMk cId="0" sldId="2147483648"/>
        </pc:sldMasterMkLst>
        <pc:spChg chg="mod">
          <ac:chgData name="Benjamin Rolfe" userId="2cb8745b51aa14eb" providerId="LiveId" clId="{D15D1332-C377-4728-9BAC-025AEE4EF94F}" dt="2022-07-11T13:35:05.704" v="844"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15-22-0359-00-04ab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 et al)</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5/dcn/22/15-22-0326-00-04ab-tg4ab-may-interim-mins.docx" TargetMode="External"/><Relationship Id="rId2" Type="http://schemas.openxmlformats.org/officeDocument/2006/relationships/hyperlink" Target="https://mentor.ieee.org/802.15/dcn/21/15-21-0628-00-04ab-tg15-4ab-nov-plenary-mtg-mins.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vent.me/N3z9o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May 2022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July 10,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Plenary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to progress the project</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10</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689768" y="1641922"/>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11</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685800" y="604111"/>
            <a:ext cx="7772400" cy="664649"/>
          </a:xfrm>
        </p:spPr>
        <p:txBody>
          <a:bodyPr/>
          <a:lstStyle/>
          <a:p>
            <a:pPr algn="ctr"/>
            <a:r>
              <a:rPr lang="en-US" dirty="0"/>
              <a:t>July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graphicFrame>
        <p:nvGraphicFramePr>
          <p:cNvPr id="6" name="Table 5">
            <a:extLst>
              <a:ext uri="{FF2B5EF4-FFF2-40B4-BE49-F238E27FC236}">
                <a16:creationId xmlns:a16="http://schemas.microsoft.com/office/drawing/2014/main" id="{20570D6C-4DEB-497E-A630-1243D6CB72B5}"/>
              </a:ext>
            </a:extLst>
          </p:cNvPr>
          <p:cNvGraphicFramePr>
            <a:graphicFrameLocks noGrp="1"/>
          </p:cNvGraphicFramePr>
          <p:nvPr/>
        </p:nvGraphicFramePr>
        <p:xfrm>
          <a:off x="3449613" y="5301208"/>
          <a:ext cx="2018750" cy="631372"/>
        </p:xfrm>
        <a:graphic>
          <a:graphicData uri="http://schemas.openxmlformats.org/drawingml/2006/table">
            <a:tbl>
              <a:tblPr/>
              <a:tblGrid>
                <a:gridCol w="403750">
                  <a:extLst>
                    <a:ext uri="{9D8B030D-6E8A-4147-A177-3AD203B41FA5}">
                      <a16:colId xmlns:a16="http://schemas.microsoft.com/office/drawing/2014/main" val="1787261649"/>
                    </a:ext>
                  </a:extLst>
                </a:gridCol>
                <a:gridCol w="403750">
                  <a:extLst>
                    <a:ext uri="{9D8B030D-6E8A-4147-A177-3AD203B41FA5}">
                      <a16:colId xmlns:a16="http://schemas.microsoft.com/office/drawing/2014/main" val="553916773"/>
                    </a:ext>
                  </a:extLst>
                </a:gridCol>
                <a:gridCol w="403750">
                  <a:extLst>
                    <a:ext uri="{9D8B030D-6E8A-4147-A177-3AD203B41FA5}">
                      <a16:colId xmlns:a16="http://schemas.microsoft.com/office/drawing/2014/main" val="3749853151"/>
                    </a:ext>
                  </a:extLst>
                </a:gridCol>
                <a:gridCol w="403750">
                  <a:extLst>
                    <a:ext uri="{9D8B030D-6E8A-4147-A177-3AD203B41FA5}">
                      <a16:colId xmlns:a16="http://schemas.microsoft.com/office/drawing/2014/main" val="1566732008"/>
                    </a:ext>
                  </a:extLst>
                </a:gridCol>
                <a:gridCol w="403750">
                  <a:extLst>
                    <a:ext uri="{9D8B030D-6E8A-4147-A177-3AD203B41FA5}">
                      <a16:colId xmlns:a16="http://schemas.microsoft.com/office/drawing/2014/main" val="4243664708"/>
                    </a:ext>
                  </a:extLst>
                </a:gridCol>
              </a:tblGrid>
              <a:tr h="133224">
                <a:tc rowSpan="2">
                  <a:txBody>
                    <a:bodyPr/>
                    <a:lstStyle/>
                    <a:p>
                      <a:pPr algn="ctr" fontAlgn="ctr"/>
                      <a:r>
                        <a:rPr lang="en-US" sz="1000" b="1" i="0" u="none" strike="noStrike">
                          <a:solidFill>
                            <a:srgbClr val="FFFFFF"/>
                          </a:solidFill>
                          <a:effectLst/>
                          <a:latin typeface="Arial" panose="020B0604020202020204" pitchFamily="34" charset="0"/>
                        </a:rPr>
                        <a:t>15.4ab</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1747284243"/>
                  </a:ext>
                </a:extLst>
              </a:tr>
              <a:tr h="133224">
                <a:tc vMerge="1">
                  <a:txBody>
                    <a:bodyPr/>
                    <a:lstStyle/>
                    <a:p>
                      <a:endParaRPr lang="en-US"/>
                    </a:p>
                  </a:txBody>
                  <a:tcPr/>
                </a:tc>
                <a:tc gridSpan="4">
                  <a:txBody>
                    <a:bodyPr/>
                    <a:lstStyle/>
                    <a:p>
                      <a:pPr algn="l" fontAlgn="b"/>
                      <a:r>
                        <a:rPr lang="en-US" sz="1000" b="0" i="0" u="none" strike="noStrike">
                          <a:effectLst/>
                          <a:latin typeface="Arial" panose="020B0604020202020204" pitchFamily="34" charset="0"/>
                        </a:rPr>
                        <a:t>TG4ab Meeting slots</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834835"/>
                  </a:ext>
                </a:extLst>
              </a:tr>
              <a:tr h="133224">
                <a:tc rowSpan="2">
                  <a:txBody>
                    <a:bodyPr/>
                    <a:lstStyle/>
                    <a:p>
                      <a:pPr algn="ctr" fontAlgn="ctr"/>
                      <a:r>
                        <a:rPr lang="en-US" sz="1000" b="1" i="0" u="none" strike="noStrike">
                          <a:effectLst/>
                          <a:latin typeface="Arial" panose="020B0604020202020204" pitchFamily="34" charset="0"/>
                        </a:rPr>
                        <a:t>Joint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4119087563"/>
                  </a:ext>
                </a:extLst>
              </a:tr>
              <a:tr h="133224">
                <a:tc vMerge="1">
                  <a:txBody>
                    <a:bodyPr/>
                    <a:lstStyle/>
                    <a:p>
                      <a:endParaRPr lang="en-US"/>
                    </a:p>
                  </a:txBody>
                  <a:tcPr/>
                </a:tc>
                <a:tc gridSpan="4">
                  <a:txBody>
                    <a:bodyPr/>
                    <a:lstStyle/>
                    <a:p>
                      <a:pPr algn="l" fontAlgn="b"/>
                      <a:r>
                        <a:rPr lang="en-US" sz="1000" b="0" i="0" u="none" strike="noStrike" dirty="0">
                          <a:effectLst/>
                          <a:latin typeface="Arial" panose="020B0604020202020204" pitchFamily="34" charset="0"/>
                        </a:rPr>
                        <a:t>Joint meetings with TG4ab</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8029106"/>
                  </a:ext>
                </a:extLst>
              </a:tr>
            </a:tbl>
          </a:graphicData>
        </a:graphic>
      </p:graphicFrame>
      <p:sp>
        <p:nvSpPr>
          <p:cNvPr id="7" name="TextBox 6">
            <a:extLst>
              <a:ext uri="{FF2B5EF4-FFF2-40B4-BE49-F238E27FC236}">
                <a16:creationId xmlns:a16="http://schemas.microsoft.com/office/drawing/2014/main" id="{B4A66067-FEEF-8884-41CB-EB667D3CA070}"/>
              </a:ext>
            </a:extLst>
          </p:cNvPr>
          <p:cNvSpPr txBox="1"/>
          <p:nvPr/>
        </p:nvSpPr>
        <p:spPr>
          <a:xfrm>
            <a:off x="768353" y="1434262"/>
            <a:ext cx="7764455" cy="338554"/>
          </a:xfrm>
          <a:prstGeom prst="rect">
            <a:avLst/>
          </a:prstGeom>
          <a:noFill/>
        </p:spPr>
        <p:txBody>
          <a:bodyPr wrap="square" rtlCol="0">
            <a:spAutoFit/>
          </a:bodyPr>
          <a:lstStyle/>
          <a:p>
            <a:pPr algn="ctr"/>
            <a:r>
              <a:rPr lang="en-US" sz="1600" dirty="0">
                <a:solidFill>
                  <a:schemeClr val="accent1">
                    <a:lumMod val="50000"/>
                  </a:schemeClr>
                </a:solidFill>
                <a:latin typeface="+mj-lt"/>
              </a:rPr>
              <a:t>https://mentor.ieee.org/802.15/documents?is_dcn=328&amp;is_group=04ab</a:t>
            </a:r>
          </a:p>
        </p:txBody>
      </p:sp>
      <p:grpSp>
        <p:nvGrpSpPr>
          <p:cNvPr id="9" name="Group 8">
            <a:extLst>
              <a:ext uri="{FF2B5EF4-FFF2-40B4-BE49-F238E27FC236}">
                <a16:creationId xmlns:a16="http://schemas.microsoft.com/office/drawing/2014/main" id="{0294B8D6-D14E-3E08-945B-CC597DD3CC44}"/>
              </a:ext>
            </a:extLst>
          </p:cNvPr>
          <p:cNvGrpSpPr/>
          <p:nvPr/>
        </p:nvGrpSpPr>
        <p:grpSpPr>
          <a:xfrm>
            <a:off x="680466" y="1859300"/>
            <a:ext cx="7783068" cy="4373880"/>
            <a:chOff x="680466" y="1859300"/>
            <a:chExt cx="7783068" cy="4373880"/>
          </a:xfrm>
        </p:grpSpPr>
        <p:pic>
          <p:nvPicPr>
            <p:cNvPr id="8" name="Picture 7">
              <a:extLst>
                <a:ext uri="{FF2B5EF4-FFF2-40B4-BE49-F238E27FC236}">
                  <a16:creationId xmlns:a16="http://schemas.microsoft.com/office/drawing/2014/main" id="{1DEA86A8-EE3C-57FE-BD14-F3D80837F3F9}"/>
                </a:ext>
              </a:extLst>
            </p:cNvPr>
            <p:cNvPicPr>
              <a:picLocks noChangeAspect="1"/>
            </p:cNvPicPr>
            <p:nvPr/>
          </p:nvPicPr>
          <p:blipFill>
            <a:blip r:embed="rId2"/>
            <a:stretch>
              <a:fillRect/>
            </a:stretch>
          </p:blipFill>
          <p:spPr>
            <a:xfrm>
              <a:off x="680466" y="1859300"/>
              <a:ext cx="7783068" cy="4373880"/>
            </a:xfrm>
            <a:prstGeom prst="rect">
              <a:avLst/>
            </a:prstGeom>
          </p:spPr>
        </p:pic>
        <p:pic>
          <p:nvPicPr>
            <p:cNvPr id="2" name="Picture 1">
              <a:extLst>
                <a:ext uri="{FF2B5EF4-FFF2-40B4-BE49-F238E27FC236}">
                  <a16:creationId xmlns:a16="http://schemas.microsoft.com/office/drawing/2014/main" id="{A01FA8D8-F641-3461-FD9F-AFE75529BA71}"/>
                </a:ext>
              </a:extLst>
            </p:cNvPr>
            <p:cNvPicPr>
              <a:picLocks noChangeAspect="1"/>
            </p:cNvPicPr>
            <p:nvPr/>
          </p:nvPicPr>
          <p:blipFill>
            <a:blip r:embed="rId3"/>
            <a:stretch>
              <a:fillRect/>
            </a:stretch>
          </p:blipFill>
          <p:spPr>
            <a:xfrm>
              <a:off x="1429055" y="3190744"/>
              <a:ext cx="1765275" cy="764431"/>
            </a:xfrm>
            <a:prstGeom prst="rect">
              <a:avLst/>
            </a:prstGeom>
          </p:spPr>
        </p:pic>
      </p:grpSp>
    </p:spTree>
    <p:extLst>
      <p:ext uri="{BB962C8B-B14F-4D97-AF65-F5344CB8AC3E}">
        <p14:creationId xmlns:p14="http://schemas.microsoft.com/office/powerpoint/2010/main" val="3706535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15-22-0328r4 </a:t>
            </a:r>
          </a:p>
          <a:p>
            <a:pPr marL="457200" indent="-457200">
              <a:buFont typeface="Arial" panose="020B0604020202020204" pitchFamily="34" charset="0"/>
              <a:buChar char="•"/>
            </a:pPr>
            <a:r>
              <a:rPr lang="en-US" dirty="0"/>
              <a:t>Moved by Clint Chaplin (SRA)</a:t>
            </a:r>
          </a:p>
          <a:p>
            <a:pPr marL="457200" indent="-457200">
              <a:buFont typeface="Arial" panose="020B0604020202020204" pitchFamily="34" charset="0"/>
              <a:buChar char="•"/>
            </a:pPr>
            <a:r>
              <a:rPr lang="en-US" dirty="0"/>
              <a:t>Second by Clint Powell (Meta)</a:t>
            </a:r>
          </a:p>
          <a:p>
            <a:pPr marL="457200" indent="-457200">
              <a:buFont typeface="Arial" panose="020B0604020202020204" pitchFamily="34" charset="0"/>
              <a:buChar char="•"/>
            </a:pPr>
            <a:r>
              <a:rPr lang="en-US" dirty="0"/>
              <a:t>Discussion:</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13</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DAD2-737F-4177-976D-AA15D0FA4470}"/>
              </a:ext>
            </a:extLst>
          </p:cNvPr>
          <p:cNvSpPr>
            <a:spLocks noGrp="1"/>
          </p:cNvSpPr>
          <p:nvPr>
            <p:ph type="title"/>
          </p:nvPr>
        </p:nvSpPr>
        <p:spPr/>
        <p:txBody>
          <a:bodyPr/>
          <a:lstStyle/>
          <a:p>
            <a:r>
              <a:rPr lang="en-US" dirty="0"/>
              <a:t>Approval of Minutes	</a:t>
            </a:r>
          </a:p>
        </p:txBody>
      </p:sp>
      <p:sp>
        <p:nvSpPr>
          <p:cNvPr id="3" name="Content Placeholder 2">
            <a:extLst>
              <a:ext uri="{FF2B5EF4-FFF2-40B4-BE49-F238E27FC236}">
                <a16:creationId xmlns:a16="http://schemas.microsoft.com/office/drawing/2014/main" id="{85C05B16-6EF6-40E4-A042-1531BAD577AE}"/>
              </a:ext>
            </a:extLst>
          </p:cNvPr>
          <p:cNvSpPr>
            <a:spLocks noGrp="1"/>
          </p:cNvSpPr>
          <p:nvPr>
            <p:ph idx="1"/>
          </p:nvPr>
        </p:nvSpPr>
        <p:spPr/>
        <p:txBody>
          <a:bodyPr>
            <a:normAutofit fontScale="92500" lnSpcReduction="10000"/>
          </a:bodyPr>
          <a:lstStyle/>
          <a:p>
            <a:r>
              <a:rPr lang="en-US" dirty="0"/>
              <a:t>Motion to approve May interim session minutes, document # 15-22-0326-00.</a:t>
            </a:r>
          </a:p>
          <a:p>
            <a:pPr marL="457200" indent="-457200">
              <a:buFont typeface="Arial" panose="020B0604020202020204" pitchFamily="34" charset="0"/>
              <a:buChar char="•"/>
            </a:pPr>
            <a:r>
              <a:rPr lang="en-US" dirty="0"/>
              <a:t>Moved by: </a:t>
            </a:r>
            <a:r>
              <a:rPr lang="en-US" dirty="0">
                <a:solidFill>
                  <a:schemeClr val="tx1">
                    <a:lumMod val="95000"/>
                    <a:lumOff val="5000"/>
                  </a:schemeClr>
                </a:solidFill>
              </a:rPr>
              <a:t>David </a:t>
            </a:r>
            <a:r>
              <a:rPr lang="en-US" dirty="0" err="1">
                <a:solidFill>
                  <a:schemeClr val="tx1">
                    <a:lumMod val="95000"/>
                    <a:lumOff val="5000"/>
                  </a:schemeClr>
                </a:solidFill>
              </a:rPr>
              <a:t>Xun</a:t>
            </a:r>
            <a:r>
              <a:rPr lang="en-US" dirty="0">
                <a:solidFill>
                  <a:schemeClr val="tx1">
                    <a:lumMod val="95000"/>
                    <a:lumOff val="5000"/>
                  </a:schemeClr>
                </a:solidFill>
              </a:rPr>
              <a:t> Yang (Huawei)</a:t>
            </a:r>
          </a:p>
          <a:p>
            <a:pPr marL="457200" indent="-457200">
              <a:buFont typeface="Arial" panose="020B0604020202020204" pitchFamily="34" charset="0"/>
              <a:buChar char="•"/>
            </a:pPr>
            <a:r>
              <a:rPr lang="en-US" dirty="0"/>
              <a:t>Second by: </a:t>
            </a:r>
            <a:r>
              <a:rPr lang="en-US" dirty="0">
                <a:solidFill>
                  <a:schemeClr val="tx1">
                    <a:lumMod val="95000"/>
                    <a:lumOff val="5000"/>
                  </a:schemeClr>
                </a:solidFill>
              </a:rPr>
              <a:t>Clint Powell (Meta)</a:t>
            </a:r>
          </a:p>
          <a:p>
            <a:pPr lvl="1"/>
            <a:endParaRPr lang="en-US" dirty="0"/>
          </a:p>
          <a:p>
            <a:r>
              <a:rPr lang="en-US" dirty="0"/>
              <a:t>Links:</a:t>
            </a:r>
            <a:endParaRPr lang="en-US" dirty="0">
              <a:hlinkClick r:id="rId2"/>
            </a:endParaRPr>
          </a:p>
          <a:p>
            <a:r>
              <a:rPr lang="en-US" dirty="0">
                <a:hlinkClick r:id="rId3"/>
              </a:rPr>
              <a:t>https://mentor.ieee.org/802.15/dcn/22/15-22-0326-00-04ab-tg4ab-may-interim-mins.docx</a:t>
            </a:r>
            <a:endParaRPr lang="en-US" dirty="0"/>
          </a:p>
          <a:p>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596A8E3E-6BA0-41FE-83FE-8B07D831340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210819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755576"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767977" y="1556792"/>
            <a:ext cx="7764463" cy="4896544"/>
          </a:xfrm>
        </p:spPr>
        <p:txBody>
          <a:bodyPr>
            <a:normAutofit fontScale="77500" lnSpcReduction="20000"/>
          </a:bodyPr>
          <a:lstStyle/>
          <a:p>
            <a:pPr marL="0" indent="0"/>
            <a:r>
              <a:rPr lang="en-US" dirty="0"/>
              <a:t>Sorry Ghost Rider, the Agenda is full…</a:t>
            </a:r>
          </a:p>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We will need to be disciplined to get through everything</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15</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081A-848A-4503-1CFC-53192C3227CC}"/>
              </a:ext>
            </a:extLst>
          </p:cNvPr>
          <p:cNvSpPr>
            <a:spLocks noGrp="1"/>
          </p:cNvSpPr>
          <p:nvPr>
            <p:ph type="title"/>
          </p:nvPr>
        </p:nvSpPr>
        <p:spPr/>
        <p:txBody>
          <a:bodyPr/>
          <a:lstStyle/>
          <a:p>
            <a:r>
              <a:rPr lang="en-US" dirty="0"/>
              <a:t>Mixed Mode Meeting</a:t>
            </a:r>
          </a:p>
        </p:txBody>
      </p:sp>
      <p:sp>
        <p:nvSpPr>
          <p:cNvPr id="3" name="Content Placeholder 2">
            <a:extLst>
              <a:ext uri="{FF2B5EF4-FFF2-40B4-BE49-F238E27FC236}">
                <a16:creationId xmlns:a16="http://schemas.microsoft.com/office/drawing/2014/main" id="{1E686B88-C0A2-A10F-679C-29606158C63C}"/>
              </a:ext>
            </a:extLst>
          </p:cNvPr>
          <p:cNvSpPr>
            <a:spLocks noGrp="1"/>
          </p:cNvSpPr>
          <p:nvPr>
            <p:ph idx="1"/>
          </p:nvPr>
        </p:nvSpPr>
        <p:spPr>
          <a:xfrm>
            <a:off x="623961" y="1371600"/>
            <a:ext cx="8052495" cy="5081736"/>
          </a:xfrm>
        </p:spPr>
        <p:txBody>
          <a:bodyPr>
            <a:normAutofit fontScale="77500" lnSpcReduction="20000"/>
          </a:bodyPr>
          <a:lstStyle/>
          <a:p>
            <a:pPr marL="457200" indent="-457200">
              <a:buFont typeface="Arial" panose="020B0604020202020204" pitchFamily="34" charset="0"/>
              <a:buChar char="•"/>
            </a:pPr>
            <a:r>
              <a:rPr lang="en-US" b="1" dirty="0">
                <a:solidFill>
                  <a:schemeClr val="tx1"/>
                </a:solidFill>
              </a:rPr>
              <a:t>This is the first 802 plenary in mixed mode, so we’re learning as we go!</a:t>
            </a:r>
          </a:p>
          <a:p>
            <a:pPr marL="457200" indent="-457200">
              <a:buFont typeface="Arial" panose="020B0604020202020204" pitchFamily="34" charset="0"/>
              <a:buChar char="•"/>
            </a:pPr>
            <a:r>
              <a:rPr lang="en-US" dirty="0"/>
              <a:t>Vice chare CC will be running all presentations and ques</a:t>
            </a:r>
          </a:p>
          <a:p>
            <a:pPr marL="457200" indent="-457200">
              <a:buFont typeface="Arial" panose="020B0604020202020204" pitchFamily="34" charset="0"/>
              <a:buChar char="•"/>
            </a:pPr>
            <a:r>
              <a:rPr lang="en-US" dirty="0"/>
              <a:t>All presentations must be posted </a:t>
            </a:r>
            <a:r>
              <a:rPr lang="en-US" b="1" dirty="0"/>
              <a:t>at least 4 hours prior</a:t>
            </a:r>
            <a:r>
              <a:rPr lang="en-US" dirty="0"/>
              <a:t> to your meeting slot reference to the scheduled start time of the meeting</a:t>
            </a:r>
          </a:p>
          <a:p>
            <a:pPr marL="457200" indent="-457200">
              <a:buFont typeface="Arial" panose="020B0604020202020204" pitchFamily="34" charset="0"/>
              <a:buChar char="•"/>
            </a:pPr>
            <a:r>
              <a:rPr lang="en-US" dirty="0"/>
              <a:t>Posting sooner is ok</a:t>
            </a:r>
          </a:p>
          <a:p>
            <a:pPr marL="457200" indent="-457200">
              <a:buFont typeface="Arial" panose="020B0604020202020204" pitchFamily="34" charset="0"/>
              <a:buChar char="•"/>
            </a:pPr>
            <a:r>
              <a:rPr lang="en-US" dirty="0"/>
              <a:t>Que protocol:</a:t>
            </a:r>
          </a:p>
          <a:p>
            <a:pPr marL="857250" lvl="1" indent="-457200">
              <a:buFont typeface="Arial" panose="020B0604020202020204" pitchFamily="34" charset="0"/>
              <a:buChar char="•"/>
            </a:pPr>
            <a:r>
              <a:rPr lang="en-US" dirty="0"/>
              <a:t>In-room: Line up at the microphone</a:t>
            </a:r>
          </a:p>
          <a:p>
            <a:pPr marL="857250" lvl="1" indent="-457200">
              <a:buFont typeface="Arial" panose="020B0604020202020204" pitchFamily="34" charset="0"/>
              <a:buChar char="•"/>
            </a:pPr>
            <a:r>
              <a:rPr lang="en-US" dirty="0"/>
              <a:t>Virtual: use chat</a:t>
            </a:r>
          </a:p>
          <a:p>
            <a:pPr marL="857250" lvl="1" indent="-457200">
              <a:buFont typeface="Arial" panose="020B0604020202020204" pitchFamily="34" charset="0"/>
              <a:buChar char="•"/>
            </a:pPr>
            <a:r>
              <a:rPr lang="en-US" dirty="0"/>
              <a:t>1 question or comment per que slot; requeue as needed </a:t>
            </a:r>
          </a:p>
          <a:p>
            <a:pPr marL="857250" lvl="1" indent="-457200">
              <a:buFont typeface="Arial" panose="020B0604020202020204" pitchFamily="34" charset="0"/>
              <a:buChar char="•"/>
            </a:pPr>
            <a:r>
              <a:rPr lang="en-US" dirty="0"/>
              <a:t>Keep (</a:t>
            </a:r>
            <a:r>
              <a:rPr lang="en-US" dirty="0" err="1"/>
              <a:t>question+answer</a:t>
            </a:r>
            <a:r>
              <a:rPr lang="en-US" dirty="0"/>
              <a:t>) to 2 minutes, comments later </a:t>
            </a:r>
          </a:p>
          <a:p>
            <a:pPr marL="857250" lvl="1" indent="-457200">
              <a:buFont typeface="Arial" panose="020B0604020202020204" pitchFamily="34" charset="0"/>
              <a:buChar char="•"/>
            </a:pPr>
            <a:r>
              <a:rPr lang="en-US" dirty="0"/>
              <a:t>For more in-depth discussion use the reflector.</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A139BB7-BD7D-D75C-FACC-CF4C2EEE993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2391094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685800" y="604111"/>
            <a:ext cx="7772400" cy="664649"/>
          </a:xfrm>
        </p:spPr>
        <p:txBody>
          <a:bodyPr/>
          <a:lstStyle/>
          <a:p>
            <a:pPr algn="ctr"/>
            <a:r>
              <a:rPr lang="en-US" dirty="0"/>
              <a:t>Time reference definitions</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6" name="Table 5">
            <a:extLst>
              <a:ext uri="{FF2B5EF4-FFF2-40B4-BE49-F238E27FC236}">
                <a16:creationId xmlns:a16="http://schemas.microsoft.com/office/drawing/2014/main" id="{20570D6C-4DEB-497E-A630-1243D6CB72B5}"/>
              </a:ext>
            </a:extLst>
          </p:cNvPr>
          <p:cNvGraphicFramePr>
            <a:graphicFrameLocks noGrp="1"/>
          </p:cNvGraphicFramePr>
          <p:nvPr/>
        </p:nvGraphicFramePr>
        <p:xfrm>
          <a:off x="3449613" y="5301208"/>
          <a:ext cx="2018750" cy="631372"/>
        </p:xfrm>
        <a:graphic>
          <a:graphicData uri="http://schemas.openxmlformats.org/drawingml/2006/table">
            <a:tbl>
              <a:tblPr/>
              <a:tblGrid>
                <a:gridCol w="403750">
                  <a:extLst>
                    <a:ext uri="{9D8B030D-6E8A-4147-A177-3AD203B41FA5}">
                      <a16:colId xmlns:a16="http://schemas.microsoft.com/office/drawing/2014/main" val="1787261649"/>
                    </a:ext>
                  </a:extLst>
                </a:gridCol>
                <a:gridCol w="403750">
                  <a:extLst>
                    <a:ext uri="{9D8B030D-6E8A-4147-A177-3AD203B41FA5}">
                      <a16:colId xmlns:a16="http://schemas.microsoft.com/office/drawing/2014/main" val="553916773"/>
                    </a:ext>
                  </a:extLst>
                </a:gridCol>
                <a:gridCol w="403750">
                  <a:extLst>
                    <a:ext uri="{9D8B030D-6E8A-4147-A177-3AD203B41FA5}">
                      <a16:colId xmlns:a16="http://schemas.microsoft.com/office/drawing/2014/main" val="3749853151"/>
                    </a:ext>
                  </a:extLst>
                </a:gridCol>
                <a:gridCol w="403750">
                  <a:extLst>
                    <a:ext uri="{9D8B030D-6E8A-4147-A177-3AD203B41FA5}">
                      <a16:colId xmlns:a16="http://schemas.microsoft.com/office/drawing/2014/main" val="1566732008"/>
                    </a:ext>
                  </a:extLst>
                </a:gridCol>
                <a:gridCol w="403750">
                  <a:extLst>
                    <a:ext uri="{9D8B030D-6E8A-4147-A177-3AD203B41FA5}">
                      <a16:colId xmlns:a16="http://schemas.microsoft.com/office/drawing/2014/main" val="4243664708"/>
                    </a:ext>
                  </a:extLst>
                </a:gridCol>
              </a:tblGrid>
              <a:tr h="133224">
                <a:tc rowSpan="2">
                  <a:txBody>
                    <a:bodyPr/>
                    <a:lstStyle/>
                    <a:p>
                      <a:pPr algn="ctr" fontAlgn="ctr"/>
                      <a:r>
                        <a:rPr lang="en-US" sz="1000" b="1" i="0" u="none" strike="noStrike">
                          <a:solidFill>
                            <a:srgbClr val="FFFFFF"/>
                          </a:solidFill>
                          <a:effectLst/>
                          <a:latin typeface="Arial" panose="020B0604020202020204" pitchFamily="34" charset="0"/>
                        </a:rPr>
                        <a:t>15.4ab</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1747284243"/>
                  </a:ext>
                </a:extLst>
              </a:tr>
              <a:tr h="133224">
                <a:tc vMerge="1">
                  <a:txBody>
                    <a:bodyPr/>
                    <a:lstStyle/>
                    <a:p>
                      <a:endParaRPr lang="en-US"/>
                    </a:p>
                  </a:txBody>
                  <a:tcPr/>
                </a:tc>
                <a:tc gridSpan="4">
                  <a:txBody>
                    <a:bodyPr/>
                    <a:lstStyle/>
                    <a:p>
                      <a:pPr algn="l" fontAlgn="b"/>
                      <a:r>
                        <a:rPr lang="en-US" sz="1000" b="0" i="0" u="none" strike="noStrike">
                          <a:effectLst/>
                          <a:latin typeface="Arial" panose="020B0604020202020204" pitchFamily="34" charset="0"/>
                        </a:rPr>
                        <a:t>TG4ab Meeting slots</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834835"/>
                  </a:ext>
                </a:extLst>
              </a:tr>
              <a:tr h="133224">
                <a:tc rowSpan="2">
                  <a:txBody>
                    <a:bodyPr/>
                    <a:lstStyle/>
                    <a:p>
                      <a:pPr algn="ctr" fontAlgn="ctr"/>
                      <a:r>
                        <a:rPr lang="en-US" sz="1000" b="1" i="0" u="none" strike="noStrike">
                          <a:effectLst/>
                          <a:latin typeface="Arial" panose="020B0604020202020204" pitchFamily="34" charset="0"/>
                        </a:rPr>
                        <a:t>Joint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4119087563"/>
                  </a:ext>
                </a:extLst>
              </a:tr>
              <a:tr h="133224">
                <a:tc vMerge="1">
                  <a:txBody>
                    <a:bodyPr/>
                    <a:lstStyle/>
                    <a:p>
                      <a:endParaRPr lang="en-US"/>
                    </a:p>
                  </a:txBody>
                  <a:tcPr/>
                </a:tc>
                <a:tc gridSpan="4">
                  <a:txBody>
                    <a:bodyPr/>
                    <a:lstStyle/>
                    <a:p>
                      <a:pPr algn="l" fontAlgn="b"/>
                      <a:r>
                        <a:rPr lang="en-US" sz="1000" b="0" i="0" u="none" strike="noStrike" dirty="0">
                          <a:effectLst/>
                          <a:latin typeface="Arial" panose="020B0604020202020204" pitchFamily="34" charset="0"/>
                        </a:rPr>
                        <a:t>Joint meetings with TG4ab</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8029106"/>
                  </a:ext>
                </a:extLst>
              </a:tr>
            </a:tbl>
          </a:graphicData>
        </a:graphic>
      </p:graphicFrame>
      <p:grpSp>
        <p:nvGrpSpPr>
          <p:cNvPr id="9" name="Group 8">
            <a:extLst>
              <a:ext uri="{FF2B5EF4-FFF2-40B4-BE49-F238E27FC236}">
                <a16:creationId xmlns:a16="http://schemas.microsoft.com/office/drawing/2014/main" id="{0294B8D6-D14E-3E08-945B-CC597DD3CC44}"/>
              </a:ext>
            </a:extLst>
          </p:cNvPr>
          <p:cNvGrpSpPr/>
          <p:nvPr/>
        </p:nvGrpSpPr>
        <p:grpSpPr>
          <a:xfrm>
            <a:off x="680466" y="1859300"/>
            <a:ext cx="7783068" cy="4373880"/>
            <a:chOff x="680466" y="1859300"/>
            <a:chExt cx="7783068" cy="4373880"/>
          </a:xfrm>
        </p:grpSpPr>
        <p:pic>
          <p:nvPicPr>
            <p:cNvPr id="8" name="Picture 7">
              <a:extLst>
                <a:ext uri="{FF2B5EF4-FFF2-40B4-BE49-F238E27FC236}">
                  <a16:creationId xmlns:a16="http://schemas.microsoft.com/office/drawing/2014/main" id="{1DEA86A8-EE3C-57FE-BD14-F3D80837F3F9}"/>
                </a:ext>
              </a:extLst>
            </p:cNvPr>
            <p:cNvPicPr>
              <a:picLocks noChangeAspect="1"/>
            </p:cNvPicPr>
            <p:nvPr/>
          </p:nvPicPr>
          <p:blipFill>
            <a:blip r:embed="rId2"/>
            <a:stretch>
              <a:fillRect/>
            </a:stretch>
          </p:blipFill>
          <p:spPr>
            <a:xfrm>
              <a:off x="680466" y="1859300"/>
              <a:ext cx="7783068" cy="4373880"/>
            </a:xfrm>
            <a:prstGeom prst="rect">
              <a:avLst/>
            </a:prstGeom>
          </p:spPr>
        </p:pic>
        <p:pic>
          <p:nvPicPr>
            <p:cNvPr id="2" name="Picture 1">
              <a:extLst>
                <a:ext uri="{FF2B5EF4-FFF2-40B4-BE49-F238E27FC236}">
                  <a16:creationId xmlns:a16="http://schemas.microsoft.com/office/drawing/2014/main" id="{A01FA8D8-F641-3461-FD9F-AFE75529BA71}"/>
                </a:ext>
              </a:extLst>
            </p:cNvPr>
            <p:cNvPicPr>
              <a:picLocks noChangeAspect="1"/>
            </p:cNvPicPr>
            <p:nvPr/>
          </p:nvPicPr>
          <p:blipFill>
            <a:blip r:embed="rId3"/>
            <a:stretch>
              <a:fillRect/>
            </a:stretch>
          </p:blipFill>
          <p:spPr>
            <a:xfrm>
              <a:off x="1429055" y="3190744"/>
              <a:ext cx="1765275" cy="764431"/>
            </a:xfrm>
            <a:prstGeom prst="rect">
              <a:avLst/>
            </a:prstGeom>
          </p:spPr>
        </p:pic>
      </p:grpSp>
      <p:sp>
        <p:nvSpPr>
          <p:cNvPr id="10" name="Content Placeholder 2">
            <a:extLst>
              <a:ext uri="{FF2B5EF4-FFF2-40B4-BE49-F238E27FC236}">
                <a16:creationId xmlns:a16="http://schemas.microsoft.com/office/drawing/2014/main" id="{3A8657E6-955F-E99B-C885-7809B334A5CB}"/>
              </a:ext>
            </a:extLst>
          </p:cNvPr>
          <p:cNvSpPr txBox="1">
            <a:spLocks/>
          </p:cNvSpPr>
          <p:nvPr/>
        </p:nvSpPr>
        <p:spPr bwMode="auto">
          <a:xfrm>
            <a:off x="680466" y="1805598"/>
            <a:ext cx="8100963" cy="1919305"/>
          </a:xfrm>
          <a:prstGeom prst="rect">
            <a:avLst/>
          </a:prstGeom>
          <a:solidFill>
            <a:schemeClr val="bg1">
              <a:lumMod val="95000"/>
            </a:schemeClr>
          </a:solidFill>
          <a:ln>
            <a:noFill/>
          </a:ln>
        </p:spPr>
        <p:txBody>
          <a:bodyPr vert="horz" wrap="square" lIns="92160" tIns="46080" rIns="92160" bIns="46080" numCol="1" anchor="ctr" anchorCtr="0" compatLnSpc="1">
            <a:prstTxWarp prst="textNoShape">
              <a:avLst/>
            </a:prstTxWarp>
            <a:normAutofit/>
          </a:bodyPr>
          <a:lstStyle>
            <a:lvl1pPr marL="0" indent="0" algn="l" defTabSz="449263" rtl="0" eaLnBrk="0" fontAlgn="base" hangingPunct="0">
              <a:spcBef>
                <a:spcPts val="800"/>
              </a:spcBef>
              <a:spcAft>
                <a:spcPct val="0"/>
              </a:spcAft>
              <a:buClr>
                <a:srgbClr val="000000"/>
              </a:buClr>
              <a:buSzPct val="100000"/>
              <a:buFont typeface="Times New Roman" panose="02020603050405020304" pitchFamily="18" charset="0"/>
              <a:buNone/>
              <a:defRPr sz="2000">
                <a:solidFill>
                  <a:srgbClr val="000000"/>
                </a:solidFill>
                <a:latin typeface="+mn-lt"/>
                <a:ea typeface="MS PGothic" panose="020B0600070205080204" pitchFamily="34" charset="-128"/>
                <a:cs typeface="+mn-cs"/>
              </a:defRPr>
            </a:lvl1pPr>
            <a:lvl2pPr marL="457200" indent="0" algn="l" defTabSz="449263" rtl="0" eaLnBrk="0" fontAlgn="base" hangingPunct="0">
              <a:spcBef>
                <a:spcPts val="700"/>
              </a:spcBef>
              <a:spcAft>
                <a:spcPct val="0"/>
              </a:spcAft>
              <a:buClr>
                <a:srgbClr val="000000"/>
              </a:buClr>
              <a:buSzPct val="100000"/>
              <a:buFont typeface="Times New Roman" panose="02020603050405020304" pitchFamily="18" charset="0"/>
              <a:buNone/>
              <a:defRPr sz="1800">
                <a:solidFill>
                  <a:srgbClr val="000000"/>
                </a:solidFill>
                <a:latin typeface="+mn-lt"/>
                <a:ea typeface="MS PGothic" panose="020B0600070205080204" pitchFamily="34" charset="-128"/>
                <a:cs typeface="+mn-cs"/>
              </a:defRPr>
            </a:lvl2pPr>
            <a:lvl3pPr marL="914400" indent="0" algn="l" defTabSz="449263" rtl="0" eaLnBrk="0" fontAlgn="base" hangingPunct="0">
              <a:spcBef>
                <a:spcPts val="600"/>
              </a:spcBef>
              <a:spcAft>
                <a:spcPct val="0"/>
              </a:spcAft>
              <a:buClr>
                <a:srgbClr val="000000"/>
              </a:buClr>
              <a:buSzPct val="100000"/>
              <a:buFont typeface="Times New Roman" panose="02020603050405020304" pitchFamily="18" charset="0"/>
              <a:buNone/>
              <a:defRPr sz="1600">
                <a:solidFill>
                  <a:srgbClr val="000000"/>
                </a:solidFill>
                <a:latin typeface="+mn-lt"/>
                <a:ea typeface="MS PGothic" panose="020B0600070205080204" pitchFamily="34" charset="-128"/>
                <a:cs typeface="+mn-cs"/>
              </a:defRPr>
            </a:lvl3pPr>
            <a:lvl4pPr marL="1371600" indent="0" algn="l" defTabSz="449263" rtl="0" eaLnBrk="0" fontAlgn="base" hangingPunct="0">
              <a:spcBef>
                <a:spcPts val="500"/>
              </a:spcBef>
              <a:spcAft>
                <a:spcPct val="0"/>
              </a:spcAft>
              <a:buClr>
                <a:srgbClr val="000000"/>
              </a:buClr>
              <a:buSzPct val="100000"/>
              <a:buFont typeface="Times New Roman" panose="02020603050405020304" pitchFamily="18" charset="0"/>
              <a:buNone/>
              <a:defRPr sz="1400">
                <a:solidFill>
                  <a:srgbClr val="000000"/>
                </a:solidFill>
                <a:latin typeface="+mn-lt"/>
                <a:ea typeface="MS PGothic" panose="020B0600070205080204" pitchFamily="34" charset="-128"/>
                <a:cs typeface="+mn-cs"/>
              </a:defRPr>
            </a:lvl4pPr>
            <a:lvl5pPr marL="1828800" indent="0" algn="l" defTabSz="449263" rtl="0" eaLnBrk="0" fontAlgn="base" hangingPunct="0">
              <a:spcBef>
                <a:spcPts val="500"/>
              </a:spcBef>
              <a:spcAft>
                <a:spcPct val="0"/>
              </a:spcAft>
              <a:buClr>
                <a:srgbClr val="000000"/>
              </a:buClr>
              <a:buSzPct val="100000"/>
              <a:buFont typeface="Times New Roman" panose="02020603050405020304" pitchFamily="18" charset="0"/>
              <a:buNone/>
              <a:defRPr sz="1400">
                <a:solidFill>
                  <a:srgbClr val="000000"/>
                </a:solidFill>
                <a:latin typeface="+mn-lt"/>
                <a:ea typeface="MS PGothic" panose="020B0600070205080204" pitchFamily="34" charset="-128"/>
                <a:cs typeface="+mn-cs"/>
              </a:defRPr>
            </a:lvl5pPr>
            <a:lvl6pPr marL="2286000" indent="0" algn="l" defTabSz="449263" rtl="0" eaLnBrk="0" fontAlgn="base" hangingPunct="0">
              <a:spcBef>
                <a:spcPts val="500"/>
              </a:spcBef>
              <a:spcAft>
                <a:spcPct val="0"/>
              </a:spcAft>
              <a:buClr>
                <a:srgbClr val="000000"/>
              </a:buClr>
              <a:buSzPct val="100000"/>
              <a:buFont typeface="Times New Roman" charset="0"/>
              <a:buNone/>
              <a:defRPr sz="1400">
                <a:solidFill>
                  <a:srgbClr val="000000"/>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charset="0"/>
              <a:buNone/>
              <a:defRPr sz="1400">
                <a:solidFill>
                  <a:srgbClr val="000000"/>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charset="0"/>
              <a:buNone/>
              <a:defRPr sz="1400">
                <a:solidFill>
                  <a:srgbClr val="000000"/>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charset="0"/>
              <a:buNone/>
              <a:defRPr sz="1400">
                <a:solidFill>
                  <a:srgbClr val="000000"/>
                </a:solidFill>
                <a:latin typeface="+mn-lt"/>
                <a:ea typeface="+mn-ea"/>
                <a:cs typeface="+mn-cs"/>
              </a:defRPr>
            </a:lvl9pPr>
          </a:lstStyle>
          <a:p>
            <a:pPr marL="342900" indent="-342900">
              <a:buFont typeface="Arial" panose="020B0604020202020204" pitchFamily="34" charset="0"/>
              <a:buChar char="•"/>
            </a:pPr>
            <a:r>
              <a:rPr lang="en-US" kern="0" dirty="0"/>
              <a:t>Session: The 802 Plenary (everything this week)</a:t>
            </a:r>
          </a:p>
          <a:p>
            <a:pPr marL="342900" indent="-342900">
              <a:buFont typeface="Arial" panose="020B0604020202020204" pitchFamily="34" charset="0"/>
              <a:buChar char="•"/>
            </a:pPr>
            <a:r>
              <a:rPr lang="en-US" kern="0" dirty="0"/>
              <a:t>Meeting:  one of our meeting slots</a:t>
            </a:r>
          </a:p>
          <a:p>
            <a:pPr marL="342900" indent="-342900">
              <a:buFont typeface="Arial" panose="020B0604020202020204" pitchFamily="34" charset="0"/>
              <a:buChar char="•"/>
            </a:pPr>
            <a:r>
              <a:rPr lang="en-US" kern="0" dirty="0"/>
              <a:t>Time slot: one of the time slots allocated in the TG4ab agenda</a:t>
            </a:r>
          </a:p>
        </p:txBody>
      </p:sp>
      <p:sp>
        <p:nvSpPr>
          <p:cNvPr id="11" name="Oval 10">
            <a:extLst>
              <a:ext uri="{FF2B5EF4-FFF2-40B4-BE49-F238E27FC236}">
                <a16:creationId xmlns:a16="http://schemas.microsoft.com/office/drawing/2014/main" id="{CE3CBC90-CFEA-B7AA-4398-DA50D55DEA00}"/>
              </a:ext>
            </a:extLst>
          </p:cNvPr>
          <p:cNvSpPr/>
          <p:nvPr/>
        </p:nvSpPr>
        <p:spPr bwMode="auto">
          <a:xfrm>
            <a:off x="1187624" y="4171312"/>
            <a:ext cx="864096" cy="105788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14" name="Straight Arrow Connector 13">
            <a:extLst>
              <a:ext uri="{FF2B5EF4-FFF2-40B4-BE49-F238E27FC236}">
                <a16:creationId xmlns:a16="http://schemas.microsoft.com/office/drawing/2014/main" id="{18C8D676-28C1-02A8-F75E-9A81F0F1725F}"/>
              </a:ext>
            </a:extLst>
          </p:cNvPr>
          <p:cNvCxnSpPr/>
          <p:nvPr/>
        </p:nvCxnSpPr>
        <p:spPr bwMode="auto">
          <a:xfrm flipH="1">
            <a:off x="1979712" y="4603360"/>
            <a:ext cx="248989"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6" name="Picture 15">
            <a:extLst>
              <a:ext uri="{FF2B5EF4-FFF2-40B4-BE49-F238E27FC236}">
                <a16:creationId xmlns:a16="http://schemas.microsoft.com/office/drawing/2014/main" id="{AA1D38D6-6EA4-5980-3977-C95CEB1342DB}"/>
              </a:ext>
            </a:extLst>
          </p:cNvPr>
          <p:cNvPicPr>
            <a:picLocks noChangeAspect="1"/>
          </p:cNvPicPr>
          <p:nvPr/>
        </p:nvPicPr>
        <p:blipFill>
          <a:blip r:embed="rId4"/>
          <a:stretch>
            <a:fillRect/>
          </a:stretch>
        </p:blipFill>
        <p:spPr>
          <a:xfrm>
            <a:off x="3923929" y="4265214"/>
            <a:ext cx="4608512" cy="1470787"/>
          </a:xfrm>
          <a:prstGeom prst="rect">
            <a:avLst/>
          </a:prstGeom>
        </p:spPr>
      </p:pic>
      <p:sp>
        <p:nvSpPr>
          <p:cNvPr id="17" name="Arrow: Right 16">
            <a:extLst>
              <a:ext uri="{FF2B5EF4-FFF2-40B4-BE49-F238E27FC236}">
                <a16:creationId xmlns:a16="http://schemas.microsoft.com/office/drawing/2014/main" id="{CB51B4FE-BC3F-73AB-9688-1059EA2C2A7A}"/>
              </a:ext>
            </a:extLst>
          </p:cNvPr>
          <p:cNvSpPr/>
          <p:nvPr/>
        </p:nvSpPr>
        <p:spPr bwMode="auto">
          <a:xfrm rot="7904183">
            <a:off x="1828626" y="3834245"/>
            <a:ext cx="759123" cy="481937"/>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2" name="TextBox 11">
            <a:extLst>
              <a:ext uri="{FF2B5EF4-FFF2-40B4-BE49-F238E27FC236}">
                <a16:creationId xmlns:a16="http://schemas.microsoft.com/office/drawing/2014/main" id="{C752EDC3-7805-5E29-40FD-7DBBA03936C6}"/>
              </a:ext>
            </a:extLst>
          </p:cNvPr>
          <p:cNvSpPr txBox="1"/>
          <p:nvPr/>
        </p:nvSpPr>
        <p:spPr>
          <a:xfrm>
            <a:off x="1775697" y="3479375"/>
            <a:ext cx="1381788" cy="461665"/>
          </a:xfrm>
          <a:prstGeom prst="rect">
            <a:avLst/>
          </a:prstGeom>
          <a:solidFill>
            <a:schemeClr val="bg1">
              <a:lumMod val="95000"/>
            </a:schemeClr>
          </a:solidFill>
        </p:spPr>
        <p:txBody>
          <a:bodyPr wrap="square" rtlCol="0">
            <a:spAutoFit/>
          </a:bodyPr>
          <a:lstStyle/>
          <a:p>
            <a:pPr algn="ctr"/>
            <a:r>
              <a:rPr lang="en-US" sz="2400" dirty="0">
                <a:solidFill>
                  <a:srgbClr val="FF0000"/>
                </a:solidFill>
                <a:latin typeface="+mj-lt"/>
              </a:rPr>
              <a:t>Meeting</a:t>
            </a:r>
          </a:p>
        </p:txBody>
      </p:sp>
      <p:sp>
        <p:nvSpPr>
          <p:cNvPr id="18" name="Arrow: Right 17">
            <a:extLst>
              <a:ext uri="{FF2B5EF4-FFF2-40B4-BE49-F238E27FC236}">
                <a16:creationId xmlns:a16="http://schemas.microsoft.com/office/drawing/2014/main" id="{ECC00EE4-23BF-36ED-1D3B-32FCBBDF5E58}"/>
              </a:ext>
            </a:extLst>
          </p:cNvPr>
          <p:cNvSpPr/>
          <p:nvPr/>
        </p:nvSpPr>
        <p:spPr bwMode="auto">
          <a:xfrm rot="20572842">
            <a:off x="3307211" y="4909281"/>
            <a:ext cx="759123" cy="481937"/>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3E8E97CE-052F-35E3-954F-72CC5B1A1DEA}"/>
              </a:ext>
            </a:extLst>
          </p:cNvPr>
          <p:cNvSpPr txBox="1"/>
          <p:nvPr/>
        </p:nvSpPr>
        <p:spPr>
          <a:xfrm>
            <a:off x="1979712" y="4983672"/>
            <a:ext cx="1381788" cy="830997"/>
          </a:xfrm>
          <a:prstGeom prst="rect">
            <a:avLst/>
          </a:prstGeom>
          <a:solidFill>
            <a:schemeClr val="bg1">
              <a:lumMod val="95000"/>
            </a:schemeClr>
          </a:solidFill>
        </p:spPr>
        <p:txBody>
          <a:bodyPr wrap="square" rtlCol="0">
            <a:spAutoFit/>
          </a:bodyPr>
          <a:lstStyle/>
          <a:p>
            <a:pPr algn="ctr"/>
            <a:r>
              <a:rPr lang="en-US" sz="2400" dirty="0">
                <a:solidFill>
                  <a:srgbClr val="FF0000"/>
                </a:solidFill>
                <a:latin typeface="+mj-lt"/>
              </a:rPr>
              <a:t>Time Slot</a:t>
            </a:r>
          </a:p>
        </p:txBody>
      </p:sp>
      <p:sp>
        <p:nvSpPr>
          <p:cNvPr id="23" name="Oval 22">
            <a:extLst>
              <a:ext uri="{FF2B5EF4-FFF2-40B4-BE49-F238E27FC236}">
                <a16:creationId xmlns:a16="http://schemas.microsoft.com/office/drawing/2014/main" id="{DE17AFCC-7B73-45BF-2BC1-D2864164185F}"/>
              </a:ext>
            </a:extLst>
          </p:cNvPr>
          <p:cNvSpPr/>
          <p:nvPr/>
        </p:nvSpPr>
        <p:spPr bwMode="auto">
          <a:xfrm>
            <a:off x="3923928" y="4827588"/>
            <a:ext cx="4068058" cy="40161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065274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Hear technical contributions and develop technical content</a:t>
            </a:r>
          </a:p>
          <a:p>
            <a:pPr marL="457200" indent="-457200">
              <a:buFont typeface="Arial" panose="020B0604020202020204" pitchFamily="34" charset="0"/>
              <a:buChar char="•"/>
            </a:pPr>
            <a:r>
              <a:rPr lang="en-US" b="1" dirty="0"/>
              <a:t>Converge PHY proposals</a:t>
            </a:r>
          </a:p>
          <a:p>
            <a:pPr marL="457200" indent="-457200">
              <a:buFont typeface="Arial" panose="020B0604020202020204" pitchFamily="34" charset="0"/>
              <a:buChar char="•"/>
            </a:pPr>
            <a:r>
              <a:rPr lang="en-US" dirty="0">
                <a:solidFill>
                  <a:schemeClr val="accent1">
                    <a:lumMod val="50000"/>
                  </a:schemeClr>
                </a:solidFill>
              </a:rPr>
              <a:t>Be ready to commence text submissions</a:t>
            </a:r>
          </a:p>
          <a:p>
            <a:pPr marL="457200" indent="-457200">
              <a:buFont typeface="Arial" panose="020B0604020202020204" pitchFamily="34" charset="0"/>
              <a:buChar char="•"/>
            </a:pPr>
            <a:r>
              <a:rPr lang="en-US" dirty="0">
                <a:solidFill>
                  <a:schemeClr val="accent1">
                    <a:lumMod val="50000"/>
                  </a:schemeClr>
                </a:solidFill>
              </a:rPr>
              <a:t>Remember how to talk while in the same room!</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103120" y="5622338"/>
            <a:ext cx="5133176" cy="830997"/>
          </a:xfrm>
        </p:spPr>
        <p:txBody>
          <a:bodyPr wrap="square" anchor="b">
            <a:noAutofit/>
          </a:bodyPr>
          <a:lstStyle/>
          <a:p>
            <a:pPr algn="ctr">
              <a:lnSpc>
                <a:spcPct val="90000"/>
              </a:lnSpc>
            </a:pPr>
            <a:r>
              <a:rPr lang="en-US" sz="2800" dirty="0"/>
              <a:t> </a:t>
            </a:r>
            <a:br>
              <a:rPr lang="en-US" sz="2800" dirty="0"/>
            </a:br>
            <a:r>
              <a:rPr lang="en-US" sz="2800" dirty="0"/>
              <a:t>Mixed Mode Plenary</a:t>
            </a:r>
            <a:br>
              <a:rPr lang="en-US" sz="2800" dirty="0"/>
            </a:br>
            <a:r>
              <a:rPr lang="en-US" sz="2800" dirty="0"/>
              <a:t>July 2022</a:t>
            </a:r>
          </a:p>
        </p:txBody>
      </p:sp>
      <p:pic>
        <p:nvPicPr>
          <p:cNvPr id="1026" name="Picture 2">
            <a:extLst>
              <a:ext uri="{FF2B5EF4-FFF2-40B4-BE49-F238E27FC236}">
                <a16:creationId xmlns:a16="http://schemas.microsoft.com/office/drawing/2014/main" id="{F1249BD4-C4BF-EAB6-F72D-F4BFC6AC43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67" t="663" r="999" b="-663"/>
          <a:stretch/>
        </p:blipFill>
        <p:spPr bwMode="auto">
          <a:xfrm>
            <a:off x="2115656" y="1474440"/>
            <a:ext cx="5120640" cy="4114800"/>
          </a:xfrm>
          <a:prstGeom prst="rect">
            <a:avLst/>
          </a:prstGeom>
          <a:solidFill>
            <a:srgbClr val="FFFFFF"/>
          </a:solidFill>
        </p:spPr>
      </p:pic>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sp>
        <p:nvSpPr>
          <p:cNvPr id="7" name="TextBox 6">
            <a:extLst>
              <a:ext uri="{FF2B5EF4-FFF2-40B4-BE49-F238E27FC236}">
                <a16:creationId xmlns:a16="http://schemas.microsoft.com/office/drawing/2014/main" id="{F320F1BE-006C-BD23-8824-175756C4CF4D}"/>
              </a:ext>
            </a:extLst>
          </p:cNvPr>
          <p:cNvSpPr txBox="1"/>
          <p:nvPr/>
        </p:nvSpPr>
        <p:spPr>
          <a:xfrm rot="17036699">
            <a:off x="5890271" y="2392979"/>
            <a:ext cx="4190913" cy="646331"/>
          </a:xfrm>
          <a:prstGeom prst="rect">
            <a:avLst/>
          </a:prstGeom>
          <a:noFill/>
        </p:spPr>
        <p:txBody>
          <a:bodyPr wrap="square" rtlCol="0">
            <a:spAutoFit/>
          </a:bodyPr>
          <a:lstStyle/>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Live and on-line!</a:t>
            </a:r>
            <a:endParaRPr lang="en-US" dirty="0"/>
          </a:p>
        </p:txBody>
      </p:sp>
      <p:sp>
        <p:nvSpPr>
          <p:cNvPr id="11" name="TextBox 10">
            <a:extLst>
              <a:ext uri="{FF2B5EF4-FFF2-40B4-BE49-F238E27FC236}">
                <a16:creationId xmlns:a16="http://schemas.microsoft.com/office/drawing/2014/main" id="{8205C4DD-9369-CF35-DCD0-7577065B3E8D}"/>
              </a:ext>
            </a:extLst>
          </p:cNvPr>
          <p:cNvSpPr txBox="1"/>
          <p:nvPr/>
        </p:nvSpPr>
        <p:spPr>
          <a:xfrm rot="4266570">
            <a:off x="-860959" y="2101531"/>
            <a:ext cx="4190913" cy="1200329"/>
          </a:xfrm>
          <a:prstGeom prst="rect">
            <a:avLst/>
          </a:prstGeom>
          <a:noFill/>
        </p:spPr>
        <p:txBody>
          <a:bodyPr wrap="square" rtlCol="0">
            <a:spAutoFit/>
          </a:bodyPr>
          <a:lstStyle/>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First Time for an 802 Plenary!</a:t>
            </a:r>
            <a:endParaRPr lang="en-US" dirty="0"/>
          </a:p>
        </p:txBody>
      </p:sp>
      <p:sp>
        <p:nvSpPr>
          <p:cNvPr id="8" name="TextBox 7">
            <a:extLst>
              <a:ext uri="{FF2B5EF4-FFF2-40B4-BE49-F238E27FC236}">
                <a16:creationId xmlns:a16="http://schemas.microsoft.com/office/drawing/2014/main" id="{D13951D0-0634-C010-6212-7B80FC37EBAA}"/>
              </a:ext>
            </a:extLst>
          </p:cNvPr>
          <p:cNvSpPr txBox="1"/>
          <p:nvPr/>
        </p:nvSpPr>
        <p:spPr>
          <a:xfrm>
            <a:off x="2103120" y="620688"/>
            <a:ext cx="5120640" cy="892552"/>
          </a:xfrm>
          <a:prstGeom prst="rect">
            <a:avLst/>
          </a:prstGeom>
          <a:noFill/>
        </p:spPr>
        <p:txBody>
          <a:bodyPr wrap="square">
            <a:spAutoFit/>
          </a:bodyPr>
          <a:lstStyle/>
          <a:p>
            <a:pPr algn="ctr"/>
            <a:r>
              <a:rPr lang="en-US" sz="2800" dirty="0">
                <a:solidFill>
                  <a:srgbClr val="C00000"/>
                </a:solidFill>
                <a:latin typeface="+mj-lt"/>
              </a:rPr>
              <a:t>Task</a:t>
            </a:r>
            <a:r>
              <a:rPr lang="en-US" sz="2400" dirty="0">
                <a:solidFill>
                  <a:srgbClr val="C00000"/>
                </a:solidFill>
                <a:latin typeface="+mj-lt"/>
              </a:rPr>
              <a:t> Group 15.4ab </a:t>
            </a:r>
          </a:p>
          <a:p>
            <a:pPr algn="ctr"/>
            <a:r>
              <a:rPr lang="en-US" sz="2400" dirty="0">
                <a:solidFill>
                  <a:srgbClr val="C00000"/>
                </a:solidFill>
                <a:latin typeface="+mj-lt"/>
              </a:rPr>
              <a:t>Next Generation UWB Amendment</a:t>
            </a:r>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1939601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059832" y="620688"/>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59917894"/>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highlight>
                            <a:srgbClr val="FFFF00"/>
                          </a:highlight>
                        </a:rPr>
                        <a:t>Cut-off for new features (high level feature set), PHY</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highlight>
                            <a:srgbClr val="FFFF00"/>
                          </a:highligh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highlight>
                            <a:srgbClr val="FFFF00"/>
                          </a:highlight>
                        </a:rPr>
                        <a:t>Cut-off for new features (high level feature set), MAC</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212976"/>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5C3A-87FF-8787-C935-F40FCD34CEC6}"/>
              </a:ext>
            </a:extLst>
          </p:cNvPr>
          <p:cNvSpPr>
            <a:spLocks noGrp="1"/>
          </p:cNvSpPr>
          <p:nvPr>
            <p:ph type="title"/>
          </p:nvPr>
        </p:nvSpPr>
        <p:spPr>
          <a:xfrm>
            <a:off x="1619671" y="188640"/>
            <a:ext cx="4896545" cy="366936"/>
          </a:xfrm>
        </p:spPr>
        <p:txBody>
          <a:bodyPr/>
          <a:lstStyle/>
          <a:p>
            <a:r>
              <a:rPr lang="en-US" dirty="0"/>
              <a:t>Telecon Schedule</a:t>
            </a:r>
          </a:p>
        </p:txBody>
      </p:sp>
      <p:sp>
        <p:nvSpPr>
          <p:cNvPr id="4" name="Slide Number Placeholder 3">
            <a:extLst>
              <a:ext uri="{FF2B5EF4-FFF2-40B4-BE49-F238E27FC236}">
                <a16:creationId xmlns:a16="http://schemas.microsoft.com/office/drawing/2014/main" id="{CFBCFF2C-82C5-8A56-FF4E-9869214E013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graphicFrame>
        <p:nvGraphicFramePr>
          <p:cNvPr id="6" name="Content Placeholder 6">
            <a:extLst>
              <a:ext uri="{FF2B5EF4-FFF2-40B4-BE49-F238E27FC236}">
                <a16:creationId xmlns:a16="http://schemas.microsoft.com/office/drawing/2014/main" id="{12901724-0733-77D2-DB8A-D4792EE90660}"/>
              </a:ext>
            </a:extLst>
          </p:cNvPr>
          <p:cNvGraphicFramePr>
            <a:graphicFrameLocks/>
          </p:cNvGraphicFramePr>
          <p:nvPr>
            <p:extLst>
              <p:ext uri="{D42A27DB-BD31-4B8C-83A1-F6EECF244321}">
                <p14:modId xmlns:p14="http://schemas.microsoft.com/office/powerpoint/2010/main" val="3206589695"/>
              </p:ext>
            </p:extLst>
          </p:nvPr>
        </p:nvGraphicFramePr>
        <p:xfrm>
          <a:off x="774874" y="675400"/>
          <a:ext cx="3898776" cy="296962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3687">
                <a:tc gridSpan="7">
                  <a:txBody>
                    <a:bodyPr/>
                    <a:lstStyle/>
                    <a:p>
                      <a:pPr algn="ctr" fontAlgn="ctr"/>
                      <a:r>
                        <a:rPr lang="en-US" sz="2400" u="none" strike="noStrike" dirty="0">
                          <a:effectLst/>
                        </a:rPr>
                        <a:t>July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63687">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F</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63687">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1161393125"/>
                  </a:ext>
                </a:extLst>
              </a:tr>
              <a:tr h="263687">
                <a:tc>
                  <a:txBody>
                    <a:bodyPr/>
                    <a:lstStyle/>
                    <a:p>
                      <a:pPr algn="ctr" fontAlgn="ctr"/>
                      <a:r>
                        <a:rPr lang="en-US" sz="2400" u="none" strike="noStrike">
                          <a:effectLst/>
                        </a:rPr>
                        <a:t>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kern="1200" dirty="0">
                          <a:solidFill>
                            <a:schemeClr val="dk1"/>
                          </a:solidFill>
                          <a:effectLst/>
                          <a:latin typeface="+mn-lt"/>
                          <a:ea typeface="+mn-ea"/>
                          <a:cs typeface="+mn-cs"/>
                        </a:rPr>
                        <a:t>4</a:t>
                      </a:r>
                    </a:p>
                  </a:txBody>
                  <a:tcPr marL="5443" marR="5443" marT="5443" marB="0" anchor="ctr"/>
                </a:tc>
                <a:tc>
                  <a:txBody>
                    <a:bodyPr/>
                    <a:lstStyle/>
                    <a:p>
                      <a:pPr algn="ctr" fontAlgn="ctr"/>
                      <a:r>
                        <a:rPr lang="en-US" sz="2400" u="none" strike="noStrike" kern="1200" dirty="0">
                          <a:solidFill>
                            <a:schemeClr val="dk1"/>
                          </a:solidFill>
                          <a:effectLst/>
                          <a:latin typeface="+mn-lt"/>
                          <a:ea typeface="+mn-ea"/>
                          <a:cs typeface="+mn-cs"/>
                        </a:rPr>
                        <a:t>5</a:t>
                      </a:r>
                    </a:p>
                  </a:txBody>
                  <a:tcPr marL="5443" marR="5443" marT="5443" marB="0" anchor="ctr"/>
                </a:tc>
                <a:tc>
                  <a:txBody>
                    <a:bodyPr/>
                    <a:lstStyle/>
                    <a:p>
                      <a:pPr algn="ctr" fontAlgn="ctr"/>
                      <a:r>
                        <a:rPr lang="en-US" sz="2400" u="none" strike="noStrike" kern="1200" dirty="0">
                          <a:solidFill>
                            <a:schemeClr val="dk1"/>
                          </a:solidFill>
                          <a:effectLst/>
                          <a:latin typeface="+mn-lt"/>
                          <a:ea typeface="+mn-ea"/>
                          <a:cs typeface="+mn-cs"/>
                        </a:rPr>
                        <a:t>6</a:t>
                      </a:r>
                    </a:p>
                  </a:txBody>
                  <a:tcPr marL="5443" marR="5443" marT="5443" marB="0" anchor="ctr"/>
                </a:tc>
                <a:tc>
                  <a:txBody>
                    <a:bodyPr/>
                    <a:lstStyle/>
                    <a:p>
                      <a:pPr algn="ctr" fontAlgn="ctr"/>
                      <a:r>
                        <a:rPr lang="en-US" sz="2400" u="none" strike="noStrike">
                          <a:effectLst/>
                        </a:rPr>
                        <a:t>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9</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121799772"/>
                  </a:ext>
                </a:extLst>
              </a:tr>
              <a:tr h="263687">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chemeClr val="tx1"/>
                          </a:solidFill>
                          <a:effectLst/>
                        </a:rPr>
                        <a:t>11</a:t>
                      </a:r>
                      <a:endParaRPr lang="en-US" sz="2400" b="1" i="0" u="none" strike="noStrike" dirty="0">
                        <a:solidFill>
                          <a:schemeClr val="tx1"/>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263687">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263687">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26</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30</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263687">
                <a:tc>
                  <a:txBody>
                    <a:bodyPr/>
                    <a:lstStyle/>
                    <a:p>
                      <a:pPr algn="ctr" fontAlgn="ctr"/>
                      <a:r>
                        <a:rPr lang="en-US" sz="2400" u="none" strike="noStrike">
                          <a:effectLst/>
                        </a:rPr>
                        <a:t>31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graphicFrame>
        <p:nvGraphicFramePr>
          <p:cNvPr id="8" name="Content Placeholder 6">
            <a:extLst>
              <a:ext uri="{FF2B5EF4-FFF2-40B4-BE49-F238E27FC236}">
                <a16:creationId xmlns:a16="http://schemas.microsoft.com/office/drawing/2014/main" id="{CB2C4958-F8B0-2A54-EF03-E12B7F2766A6}"/>
              </a:ext>
            </a:extLst>
          </p:cNvPr>
          <p:cNvGraphicFramePr>
            <a:graphicFrameLocks/>
          </p:cNvGraphicFramePr>
          <p:nvPr>
            <p:extLst>
              <p:ext uri="{D42A27DB-BD31-4B8C-83A1-F6EECF244321}">
                <p14:modId xmlns:p14="http://schemas.microsoft.com/office/powerpoint/2010/main" val="2921208261"/>
              </p:ext>
            </p:extLst>
          </p:nvPr>
        </p:nvGraphicFramePr>
        <p:xfrm>
          <a:off x="4823867" y="675400"/>
          <a:ext cx="3898776" cy="296962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324846">
                <a:tc gridSpan="7">
                  <a:txBody>
                    <a:bodyPr/>
                    <a:lstStyle/>
                    <a:p>
                      <a:pPr algn="ctr" fontAlgn="ctr"/>
                      <a:r>
                        <a:rPr lang="en-US" sz="2400" u="none" strike="noStrike" dirty="0">
                          <a:effectLst/>
                        </a:rPr>
                        <a:t>Aug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324846">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324846">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1" u="none" strike="noStrike" kern="1200" dirty="0">
                          <a:solidFill>
                            <a:srgbClr val="C00000"/>
                          </a:solidFill>
                          <a:effectLst/>
                          <a:latin typeface="+mn-lt"/>
                          <a:ea typeface="+mn-ea"/>
                          <a:cs typeface="+mn-cs"/>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extLst>
                  <a:ext uri="{0D108BD9-81ED-4DB2-BD59-A6C34878D82A}">
                    <a16:rowId xmlns:a16="http://schemas.microsoft.com/office/drawing/2014/main" val="1161393125"/>
                  </a:ext>
                </a:extLst>
              </a:tr>
              <a:tr h="324846">
                <a:tc>
                  <a:txBody>
                    <a:bodyPr/>
                    <a:lstStyle/>
                    <a:p>
                      <a:pPr algn="ctr" fontAlgn="ctr"/>
                      <a:r>
                        <a:rPr lang="en-US" sz="2400" u="none" strike="noStrike" dirty="0">
                          <a:effectLst/>
                        </a:rPr>
                        <a:t>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9</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extLst>
                  <a:ext uri="{0D108BD9-81ED-4DB2-BD59-A6C34878D82A}">
                    <a16:rowId xmlns:a16="http://schemas.microsoft.com/office/drawing/2014/main" val="3121799772"/>
                  </a:ext>
                </a:extLst>
              </a:tr>
              <a:tr h="324846">
                <a:tc>
                  <a:txBody>
                    <a:bodyPr/>
                    <a:lstStyle/>
                    <a:p>
                      <a:pPr algn="ctr" fontAlgn="ctr"/>
                      <a:r>
                        <a:rPr lang="en-US" sz="2400" u="none" strike="noStrike" dirty="0">
                          <a:effectLst/>
                        </a:rPr>
                        <a:t>14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16</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324846">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23</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324846">
                <a:tc>
                  <a:txBody>
                    <a:bodyPr/>
                    <a:lstStyle/>
                    <a:p>
                      <a:pPr algn="ctr" fontAlgn="ctr"/>
                      <a:r>
                        <a:rPr lang="en-US" sz="2400" u="none" strike="noStrike" dirty="0">
                          <a:effectLst/>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30</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324846">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graphicFrame>
        <p:nvGraphicFramePr>
          <p:cNvPr id="9" name="Content Placeholder 6">
            <a:extLst>
              <a:ext uri="{FF2B5EF4-FFF2-40B4-BE49-F238E27FC236}">
                <a16:creationId xmlns:a16="http://schemas.microsoft.com/office/drawing/2014/main" id="{07D78EDA-1406-13F9-90E8-D500264679F3}"/>
              </a:ext>
            </a:extLst>
          </p:cNvPr>
          <p:cNvGraphicFramePr>
            <a:graphicFrameLocks/>
          </p:cNvGraphicFramePr>
          <p:nvPr>
            <p:extLst>
              <p:ext uri="{D42A27DB-BD31-4B8C-83A1-F6EECF244321}">
                <p14:modId xmlns:p14="http://schemas.microsoft.com/office/powerpoint/2010/main" val="1925898557"/>
              </p:ext>
            </p:extLst>
          </p:nvPr>
        </p:nvGraphicFramePr>
        <p:xfrm>
          <a:off x="2849327" y="3483712"/>
          <a:ext cx="3898776" cy="296962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11870">
                <a:tc gridSpan="7">
                  <a:txBody>
                    <a:bodyPr/>
                    <a:lstStyle/>
                    <a:p>
                      <a:pPr algn="ctr" fontAlgn="ctr"/>
                      <a:r>
                        <a:rPr lang="en-US" sz="2400" u="none" strike="noStrike" dirty="0">
                          <a:effectLst/>
                        </a:rPr>
                        <a:t>Sept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118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11870">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extLst>
                  <a:ext uri="{0D108BD9-81ED-4DB2-BD59-A6C34878D82A}">
                    <a16:rowId xmlns:a16="http://schemas.microsoft.com/office/drawing/2014/main" val="1161393125"/>
                  </a:ext>
                </a:extLst>
              </a:tr>
              <a:tr h="211870">
                <a:tc>
                  <a:txBody>
                    <a:bodyPr/>
                    <a:lstStyle/>
                    <a:p>
                      <a:pPr algn="ctr" fontAlgn="ctr"/>
                      <a:r>
                        <a:rPr lang="en-US" sz="2400" u="none" strike="noStrike" dirty="0">
                          <a:effectLst/>
                        </a:rPr>
                        <a:t>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algn="ctr" fontAlgn="ctr"/>
                      <a:r>
                        <a:rPr lang="en-US" sz="2400" b="1" u="none" strike="noStrike" dirty="0">
                          <a:solidFill>
                            <a:srgbClr val="C00000"/>
                          </a:solidFill>
                          <a:effectLst/>
                        </a:rPr>
                        <a:t>6</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extLst>
                  <a:ext uri="{0D108BD9-81ED-4DB2-BD59-A6C34878D82A}">
                    <a16:rowId xmlns:a16="http://schemas.microsoft.com/office/drawing/2014/main" val="3121799772"/>
                  </a:ext>
                </a:extLst>
              </a:tr>
              <a:tr h="308379">
                <a:tc>
                  <a:txBody>
                    <a:bodyPr/>
                    <a:lstStyle/>
                    <a:p>
                      <a:pPr marL="0" algn="ctr" defTabSz="457200" rtl="0" eaLnBrk="1" fontAlgn="ctr" latinLnBrk="0" hangingPunct="1"/>
                      <a:r>
                        <a:rPr lang="en-US" sz="2400" b="1" i="0" u="none" strike="noStrike" kern="1200" dirty="0">
                          <a:solidFill>
                            <a:srgbClr val="FF0000"/>
                          </a:solidFill>
                          <a:effectLst/>
                          <a:latin typeface="Calibri" panose="020F0502020204030204" pitchFamily="34" charset="0"/>
                          <a:ea typeface="+mn-ea"/>
                          <a:cs typeface="+mn-cs"/>
                        </a:rPr>
                        <a:t>11</a:t>
                      </a:r>
                    </a:p>
                  </a:txBody>
                  <a:tcPr marL="5443" marR="5443" marT="5443" marB="0" anchor="ctr"/>
                </a:tc>
                <a:tc>
                  <a:txBody>
                    <a:bodyPr/>
                    <a:lstStyle/>
                    <a:p>
                      <a:pPr algn="ctr" fontAlgn="ctr"/>
                      <a:r>
                        <a:rPr lang="en-US" sz="2400" u="none" strike="noStrike" dirty="0">
                          <a:effectLst/>
                        </a:rPr>
                        <a:t>12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292186">
                <a:tc>
                  <a:txBody>
                    <a:bodyPr/>
                    <a:lstStyle/>
                    <a:p>
                      <a:pPr algn="ctr" fontAlgn="ctr"/>
                      <a:r>
                        <a:rPr lang="en-US" sz="2400" b="0" i="0" u="none" strike="noStrike" dirty="0">
                          <a:effectLs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292186">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292186">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10" name="Arrow: Right 9">
            <a:extLst>
              <a:ext uri="{FF2B5EF4-FFF2-40B4-BE49-F238E27FC236}">
                <a16:creationId xmlns:a16="http://schemas.microsoft.com/office/drawing/2014/main" id="{CE34E5E9-D340-E003-B8C3-4C4ED9E5198F}"/>
              </a:ext>
            </a:extLst>
          </p:cNvPr>
          <p:cNvSpPr/>
          <p:nvPr/>
        </p:nvSpPr>
        <p:spPr bwMode="auto">
          <a:xfrm rot="2083333">
            <a:off x="9332" y="1222737"/>
            <a:ext cx="1625596" cy="1237639"/>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You are Here</a:t>
            </a:r>
          </a:p>
        </p:txBody>
      </p:sp>
      <p:sp>
        <p:nvSpPr>
          <p:cNvPr id="11" name="Arrow: Right 10">
            <a:extLst>
              <a:ext uri="{FF2B5EF4-FFF2-40B4-BE49-F238E27FC236}">
                <a16:creationId xmlns:a16="http://schemas.microsoft.com/office/drawing/2014/main" id="{F00E73E9-1851-AC60-B28B-D663BD5AF6E9}"/>
              </a:ext>
            </a:extLst>
          </p:cNvPr>
          <p:cNvSpPr/>
          <p:nvPr/>
        </p:nvSpPr>
        <p:spPr bwMode="auto">
          <a:xfrm rot="20098826">
            <a:off x="1377217" y="5005211"/>
            <a:ext cx="1670025" cy="92658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Tree>
    <p:extLst>
      <p:ext uri="{BB962C8B-B14F-4D97-AF65-F5344CB8AC3E}">
        <p14:creationId xmlns:p14="http://schemas.microsoft.com/office/powerpoint/2010/main" val="25576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24C5-B656-4DFD-9C91-862F3BBEAD07}"/>
              </a:ext>
            </a:extLst>
          </p:cNvPr>
          <p:cNvSpPr>
            <a:spLocks noGrp="1"/>
          </p:cNvSpPr>
          <p:nvPr>
            <p:ph type="title"/>
          </p:nvPr>
        </p:nvSpPr>
        <p:spPr/>
        <p:txBody>
          <a:bodyPr/>
          <a:lstStyle/>
          <a:p>
            <a:r>
              <a:rPr lang="en-US" dirty="0"/>
              <a:t>Interim TC planning</a:t>
            </a:r>
          </a:p>
        </p:txBody>
      </p:sp>
      <p:sp>
        <p:nvSpPr>
          <p:cNvPr id="3" name="Content Placeholder 2">
            <a:extLst>
              <a:ext uri="{FF2B5EF4-FFF2-40B4-BE49-F238E27FC236}">
                <a16:creationId xmlns:a16="http://schemas.microsoft.com/office/drawing/2014/main" id="{A1CE43FC-C73C-4F94-A9C4-3A520F3D1FE3}"/>
              </a:ext>
            </a:extLst>
          </p:cNvPr>
          <p:cNvSpPr>
            <a:spLocks noGrp="1"/>
          </p:cNvSpPr>
          <p:nvPr>
            <p:ph idx="1"/>
          </p:nvPr>
        </p:nvSpPr>
        <p:spPr/>
        <p:txBody>
          <a:bodyPr>
            <a:normAutofit fontScale="77500" lnSpcReduction="20000"/>
          </a:bodyPr>
          <a:lstStyle/>
          <a:p>
            <a:r>
              <a:rPr lang="en-US" dirty="0"/>
              <a:t>Call frequency and phase: </a:t>
            </a:r>
          </a:p>
          <a:p>
            <a:pPr marL="457200" indent="-457200">
              <a:buFont typeface="Arial" panose="020B0604020202020204" pitchFamily="34" charset="0"/>
              <a:buChar char="•"/>
            </a:pPr>
            <a:r>
              <a:rPr lang="en-US" dirty="0"/>
              <a:t>Weekly commencing July 26th</a:t>
            </a:r>
          </a:p>
          <a:p>
            <a:pPr marL="400050" lvl="1" indent="0"/>
            <a:endParaRPr lang="en-US" dirty="0"/>
          </a:p>
          <a:p>
            <a:r>
              <a:rPr lang="en-US" dirty="0"/>
              <a:t>Call Objectives: </a:t>
            </a:r>
          </a:p>
          <a:p>
            <a:pPr marL="514350" indent="-514350">
              <a:buFont typeface="Arial" panose="020B0604020202020204" pitchFamily="34" charset="0"/>
              <a:buChar char="•"/>
            </a:pPr>
            <a:r>
              <a:rPr lang="en-US" dirty="0"/>
              <a:t>Support drafting effort</a:t>
            </a:r>
          </a:p>
          <a:p>
            <a:pPr marL="514350" indent="-514350">
              <a:buFont typeface="Arial" panose="020B0604020202020204" pitchFamily="34" charset="0"/>
              <a:buChar char="•"/>
            </a:pPr>
            <a:r>
              <a:rPr lang="en-US" dirty="0"/>
              <a:t>Review and revise baseline text contributions</a:t>
            </a:r>
          </a:p>
          <a:p>
            <a:pPr marL="0" indent="0"/>
            <a:endParaRPr lang="en-US" dirty="0"/>
          </a:p>
          <a:p>
            <a:pPr marL="0" indent="0"/>
            <a:r>
              <a:rPr lang="en-US" dirty="0"/>
              <a:t>Methodology</a:t>
            </a:r>
          </a:p>
          <a:p>
            <a:pPr marL="514350" indent="-514350">
              <a:buFont typeface="Arial" panose="020B0604020202020204" pitchFamily="34" charset="0"/>
              <a:buChar char="•"/>
            </a:pPr>
            <a:r>
              <a:rPr lang="en-US" dirty="0"/>
              <a:t>Using email reflector for discussion</a:t>
            </a:r>
          </a:p>
          <a:p>
            <a:pPr marL="514350" indent="-514350">
              <a:buFont typeface="Arial" panose="020B0604020202020204" pitchFamily="34" charset="0"/>
              <a:buChar char="•"/>
            </a:pPr>
            <a:r>
              <a:rPr lang="en-US" dirty="0"/>
              <a:t>Via email reflector and ad hoc collaboration develop merged and refined features</a:t>
            </a:r>
          </a:p>
          <a:p>
            <a:pPr marL="514350" indent="-514350">
              <a:buFont typeface="Arial" panose="020B0604020202020204" pitchFamily="34" charset="0"/>
              <a:buChar char="•"/>
            </a:pPr>
            <a:r>
              <a:rPr lang="en-US" dirty="0"/>
              <a:t>Use telecons to review and revise</a:t>
            </a:r>
          </a:p>
          <a:p>
            <a:pPr marL="514350" indent="-51435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277D10EA-7F75-4071-9C25-9929894E727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319724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438D-629C-49C2-8EB2-E6AFF69B03DE}"/>
              </a:ext>
            </a:extLst>
          </p:cNvPr>
          <p:cNvSpPr>
            <a:spLocks noGrp="1"/>
          </p:cNvSpPr>
          <p:nvPr>
            <p:ph type="title"/>
          </p:nvPr>
        </p:nvSpPr>
        <p:spPr/>
        <p:txBody>
          <a:bodyPr/>
          <a:lstStyle/>
          <a:p>
            <a:r>
              <a:rPr lang="en-US" dirty="0"/>
              <a:t>Preparing text for baseline</a:t>
            </a:r>
          </a:p>
        </p:txBody>
      </p:sp>
      <p:sp>
        <p:nvSpPr>
          <p:cNvPr id="3" name="Content Placeholder 2">
            <a:extLst>
              <a:ext uri="{FF2B5EF4-FFF2-40B4-BE49-F238E27FC236}">
                <a16:creationId xmlns:a16="http://schemas.microsoft.com/office/drawing/2014/main" id="{C7D4D074-191F-8CCD-D220-6FC3D2B879DB}"/>
              </a:ext>
            </a:extLst>
          </p:cNvPr>
          <p:cNvSpPr>
            <a:spLocks noGrp="1"/>
          </p:cNvSpPr>
          <p:nvPr>
            <p:ph idx="1"/>
          </p:nvPr>
        </p:nvSpPr>
        <p:spPr/>
        <p:txBody>
          <a:bodyPr>
            <a:normAutofit fontScale="85000" lnSpcReduction="10000"/>
          </a:bodyPr>
          <a:lstStyle/>
          <a:p>
            <a:pPr marL="457200" indent="-457200">
              <a:buFont typeface="Arial" panose="020B0604020202020204" pitchFamily="34" charset="0"/>
              <a:buChar char="•"/>
            </a:pPr>
            <a:r>
              <a:rPr lang="en-US" dirty="0"/>
              <a:t>Begin submitting and reviewing baseline text on first weekly telecon</a:t>
            </a:r>
          </a:p>
          <a:p>
            <a:pPr marL="457200" indent="-457200">
              <a:buFont typeface="Arial" panose="020B0604020202020204" pitchFamily="34" charset="0"/>
              <a:buChar char="•"/>
            </a:pPr>
            <a:r>
              <a:rPr lang="en-US" dirty="0"/>
              <a:t>Submissions for each topic by September interim</a:t>
            </a:r>
          </a:p>
          <a:p>
            <a:pPr marL="457200" indent="-457200">
              <a:buFont typeface="Arial" panose="020B0604020202020204" pitchFamily="34" charset="0"/>
              <a:buChar char="•"/>
            </a:pPr>
            <a:r>
              <a:rPr lang="en-US" dirty="0"/>
              <a:t>To assist the TE we need to converge and merge contributions as much as possible </a:t>
            </a:r>
          </a:p>
          <a:p>
            <a:pPr marL="457200" indent="-457200">
              <a:buFont typeface="Arial" panose="020B0604020202020204" pitchFamily="34" charset="0"/>
              <a:buChar char="•"/>
            </a:pPr>
            <a:r>
              <a:rPr lang="en-US" dirty="0"/>
              <a:t>Collaboration is the most efficient way to converge </a:t>
            </a:r>
          </a:p>
          <a:p>
            <a:pPr marL="457200" indent="-457200">
              <a:buFont typeface="Arial" panose="020B0604020202020204" pitchFamily="34" charset="0"/>
              <a:buChar char="•"/>
            </a:pPr>
            <a:r>
              <a:rPr lang="en-US" dirty="0"/>
              <a:t>Will use formal selection (voting) as needed</a:t>
            </a:r>
          </a:p>
          <a:p>
            <a:pPr marL="457200" indent="-457200">
              <a:buFont typeface="Arial" panose="020B0604020202020204" pitchFamily="34" charset="0"/>
              <a:buChar char="•"/>
            </a:pPr>
            <a:r>
              <a:rPr lang="en-US" dirty="0"/>
              <a:t>Will ask TG to formally approve contributions for inclusion in draft baseline</a:t>
            </a:r>
          </a:p>
          <a:p>
            <a:endParaRPr lang="en-US" dirty="0"/>
          </a:p>
        </p:txBody>
      </p:sp>
      <p:sp>
        <p:nvSpPr>
          <p:cNvPr id="4" name="Slide Number Placeholder 3">
            <a:extLst>
              <a:ext uri="{FF2B5EF4-FFF2-40B4-BE49-F238E27FC236}">
                <a16:creationId xmlns:a16="http://schemas.microsoft.com/office/drawing/2014/main" id="{43B793C3-F772-E780-7FD0-9A731FE9369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489251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a:xfrm>
            <a:off x="359532" y="485744"/>
            <a:ext cx="8424936" cy="754063"/>
          </a:xfrm>
        </p:spPr>
        <p:txBody>
          <a:bodyPr/>
          <a:lstStyle/>
          <a:p>
            <a:r>
              <a:rPr lang="en-US" dirty="0"/>
              <a:t>Technical Presentations This Week</a:t>
            </a:r>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graphicFrame>
        <p:nvGraphicFramePr>
          <p:cNvPr id="5" name="Table 4">
            <a:extLst>
              <a:ext uri="{FF2B5EF4-FFF2-40B4-BE49-F238E27FC236}">
                <a16:creationId xmlns:a16="http://schemas.microsoft.com/office/drawing/2014/main" id="{6225FD75-C230-345C-B0DC-9DF40F110D95}"/>
              </a:ext>
            </a:extLst>
          </p:cNvPr>
          <p:cNvGraphicFramePr>
            <a:graphicFrameLocks noGrp="1"/>
          </p:cNvGraphicFramePr>
          <p:nvPr>
            <p:extLst>
              <p:ext uri="{D42A27DB-BD31-4B8C-83A1-F6EECF244321}">
                <p14:modId xmlns:p14="http://schemas.microsoft.com/office/powerpoint/2010/main" val="2068374044"/>
              </p:ext>
            </p:extLst>
          </p:nvPr>
        </p:nvGraphicFramePr>
        <p:xfrm>
          <a:off x="1691735" y="1104504"/>
          <a:ext cx="6351080" cy="5450280"/>
        </p:xfrm>
        <a:graphic>
          <a:graphicData uri="http://schemas.openxmlformats.org/drawingml/2006/table">
            <a:tbl>
              <a:tblPr>
                <a:tableStyleId>{5C22544A-7EE6-4342-B048-85BDC9FD1C3A}</a:tableStyleId>
              </a:tblPr>
              <a:tblGrid>
                <a:gridCol w="458140">
                  <a:extLst>
                    <a:ext uri="{9D8B030D-6E8A-4147-A177-3AD203B41FA5}">
                      <a16:colId xmlns:a16="http://schemas.microsoft.com/office/drawing/2014/main" val="2876863846"/>
                    </a:ext>
                  </a:extLst>
                </a:gridCol>
                <a:gridCol w="1284589">
                  <a:extLst>
                    <a:ext uri="{9D8B030D-6E8A-4147-A177-3AD203B41FA5}">
                      <a16:colId xmlns:a16="http://schemas.microsoft.com/office/drawing/2014/main" val="679181430"/>
                    </a:ext>
                  </a:extLst>
                </a:gridCol>
                <a:gridCol w="1284589">
                  <a:extLst>
                    <a:ext uri="{9D8B030D-6E8A-4147-A177-3AD203B41FA5}">
                      <a16:colId xmlns:a16="http://schemas.microsoft.com/office/drawing/2014/main" val="561883537"/>
                    </a:ext>
                  </a:extLst>
                </a:gridCol>
                <a:gridCol w="1284589">
                  <a:extLst>
                    <a:ext uri="{9D8B030D-6E8A-4147-A177-3AD203B41FA5}">
                      <a16:colId xmlns:a16="http://schemas.microsoft.com/office/drawing/2014/main" val="3870167706"/>
                    </a:ext>
                  </a:extLst>
                </a:gridCol>
                <a:gridCol w="2039173">
                  <a:extLst>
                    <a:ext uri="{9D8B030D-6E8A-4147-A177-3AD203B41FA5}">
                      <a16:colId xmlns:a16="http://schemas.microsoft.com/office/drawing/2014/main" val="2462130605"/>
                    </a:ext>
                  </a:extLst>
                </a:gridCol>
              </a:tblGrid>
              <a:tr h="256630">
                <a:tc>
                  <a:txBody>
                    <a:bodyPr/>
                    <a:lstStyle/>
                    <a:p>
                      <a:pPr algn="l" fontAlgn="b"/>
                      <a:r>
                        <a:rPr lang="en-US" sz="800" u="none" strike="noStrike">
                          <a:effectLst/>
                        </a:rPr>
                        <a:t>Req Order</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ctr"/>
                      <a:r>
                        <a:rPr lang="en-US" sz="800" u="none" strike="noStrike">
                          <a:effectLst/>
                        </a:rPr>
                        <a:t>Requester</a:t>
                      </a:r>
                      <a:endParaRPr lang="en-US" sz="800" b="0" i="0" u="none" strike="noStrike">
                        <a:solidFill>
                          <a:srgbClr val="000000"/>
                        </a:solidFill>
                        <a:effectLst/>
                        <a:latin typeface="Calibri" panose="020F0502020204030204" pitchFamily="34" charset="0"/>
                      </a:endParaRPr>
                    </a:p>
                  </a:txBody>
                  <a:tcPr marL="5390" marR="5390" marT="5390" marB="0" anchor="ctr"/>
                </a:tc>
                <a:tc>
                  <a:txBody>
                    <a:bodyPr/>
                    <a:lstStyle/>
                    <a:p>
                      <a:pPr algn="l" fontAlgn="ctr"/>
                      <a:r>
                        <a:rPr lang="en-US" sz="800" u="none" strike="noStrike">
                          <a:effectLst/>
                        </a:rPr>
                        <a:t>Preferences</a:t>
                      </a:r>
                      <a:endParaRPr lang="en-US" sz="800" b="0" i="0" u="none" strike="noStrike">
                        <a:solidFill>
                          <a:srgbClr val="000000"/>
                        </a:solidFill>
                        <a:effectLst/>
                        <a:latin typeface="Calibri" panose="020F0502020204030204" pitchFamily="34" charset="0"/>
                      </a:endParaRPr>
                    </a:p>
                  </a:txBody>
                  <a:tcPr marL="5390" marR="5390" marT="5390" marB="0" anchor="ctr"/>
                </a:tc>
                <a:tc>
                  <a:txBody>
                    <a:bodyPr/>
                    <a:lstStyle/>
                    <a:p>
                      <a:pPr algn="l" fontAlgn="ctr"/>
                      <a:r>
                        <a:rPr lang="en-US" sz="800" u="none" strike="noStrike" dirty="0">
                          <a:effectLst/>
                        </a:rPr>
                        <a:t>Assigned</a:t>
                      </a:r>
                      <a:endParaRPr lang="en-US" sz="800" b="0" i="0" u="none" strike="noStrike" dirty="0">
                        <a:solidFill>
                          <a:srgbClr val="000000"/>
                        </a:solidFill>
                        <a:effectLst/>
                        <a:latin typeface="Calibri" panose="020F0502020204030204" pitchFamily="34" charset="0"/>
                      </a:endParaRPr>
                    </a:p>
                  </a:txBody>
                  <a:tcPr marL="5390" marR="5390" marT="5390" marB="0" anchor="ctr"/>
                </a:tc>
                <a:tc>
                  <a:txBody>
                    <a:bodyPr/>
                    <a:lstStyle/>
                    <a:p>
                      <a:pPr algn="l" fontAlgn="ctr"/>
                      <a:r>
                        <a:rPr lang="en-US" sz="800" u="none" strike="noStrike">
                          <a:effectLst/>
                        </a:rPr>
                        <a:t>Topic/Title</a:t>
                      </a:r>
                      <a:endParaRPr lang="en-US" sz="800" b="0" i="0" u="none" strike="noStrike">
                        <a:solidFill>
                          <a:srgbClr val="000000"/>
                        </a:solidFill>
                        <a:effectLst/>
                        <a:latin typeface="Calibri" panose="020F0502020204030204" pitchFamily="34" charset="0"/>
                      </a:endParaRPr>
                    </a:p>
                  </a:txBody>
                  <a:tcPr marL="5390" marR="5390" marT="5390" marB="0" anchor="ctr"/>
                </a:tc>
                <a:extLst>
                  <a:ext uri="{0D108BD9-81ED-4DB2-BD59-A6C34878D82A}">
                    <a16:rowId xmlns:a16="http://schemas.microsoft.com/office/drawing/2014/main" val="90990966"/>
                  </a:ext>
                </a:extLst>
              </a:tr>
              <a:tr h="131090">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Libra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14-July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 Wake Up Radio Scheme for UWB.</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297020891"/>
                  </a:ext>
                </a:extLst>
              </a:tr>
              <a:tr h="131090">
                <a:tc>
                  <a:txBody>
                    <a:bodyPr/>
                    <a:lstStyle/>
                    <a:p>
                      <a:pPr algn="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Huan-Bang</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 AM</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To be announced</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717852271"/>
                  </a:ext>
                </a:extLst>
              </a:tr>
              <a:tr h="131090">
                <a:tc>
                  <a:txBody>
                    <a:bodyPr/>
                    <a:lstStyle/>
                    <a:p>
                      <a:pPr algn="r" fontAlgn="b"/>
                      <a:r>
                        <a:rPr lang="en-US" sz="800" u="none" strike="noStrike">
                          <a:effectLst/>
                        </a:rPr>
                        <a:t>3</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Fred and Moh</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Non-coherent reception</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059665246"/>
                  </a:ext>
                </a:extLst>
              </a:tr>
              <a:tr h="131090">
                <a:tc>
                  <a:txBody>
                    <a:bodyPr/>
                    <a:lstStyle/>
                    <a:p>
                      <a:pPr algn="r" fontAlgn="b"/>
                      <a:r>
                        <a:rPr lang="en-US" sz="800" u="none" strike="noStrike">
                          <a:effectLst/>
                        </a:rPr>
                        <a:t>4</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Fred and Moh</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Channel access demo</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869713494"/>
                  </a:ext>
                </a:extLst>
              </a:tr>
              <a:tr h="131090">
                <a:tc>
                  <a:txBody>
                    <a:bodyPr/>
                    <a:lstStyle/>
                    <a:p>
                      <a:pPr algn="r" fontAlgn="b"/>
                      <a:r>
                        <a:rPr lang="en-US" sz="800" u="none" strike="noStrike">
                          <a:effectLst/>
                        </a:rPr>
                        <a:t>5</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Zhenzhen, et al</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DL-TDoA</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406039590"/>
                  </a:ext>
                </a:extLst>
              </a:tr>
              <a:tr h="131090">
                <a:tc>
                  <a:txBody>
                    <a:bodyPr/>
                    <a:lstStyle/>
                    <a:p>
                      <a:pPr algn="r" fontAlgn="b"/>
                      <a:r>
                        <a:rPr lang="en-US" sz="800" u="none" strike="noStrike">
                          <a:effectLst/>
                        </a:rPr>
                        <a:t>6</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Jarek Niewczas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To be announced</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314609979"/>
                  </a:ext>
                </a:extLst>
              </a:tr>
              <a:tr h="131090">
                <a:tc>
                  <a:txBody>
                    <a:bodyPr/>
                    <a:lstStyle/>
                    <a:p>
                      <a:pPr algn="r" fontAlgn="b"/>
                      <a:r>
                        <a:rPr lang="en-US" sz="800" u="none" strike="noStrike">
                          <a:effectLst/>
                        </a:rPr>
                        <a:t>7</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Boris, David</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Follow up on secure ranging</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48095267"/>
                  </a:ext>
                </a:extLst>
              </a:tr>
              <a:tr h="131090">
                <a:tc>
                  <a:txBody>
                    <a:bodyPr/>
                    <a:lstStyle/>
                    <a:p>
                      <a:pPr algn="r" fontAlgn="b"/>
                      <a:r>
                        <a:rPr lang="en-US" sz="800" u="none" strike="noStrike">
                          <a:effectLst/>
                        </a:rPr>
                        <a:t>8</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Carlos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LDPC</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848213244"/>
                  </a:ext>
                </a:extLst>
              </a:tr>
              <a:tr h="256630">
                <a:tc>
                  <a:txBody>
                    <a:bodyPr/>
                    <a:lstStyle/>
                    <a:p>
                      <a:pPr algn="r" fontAlgn="b"/>
                      <a:r>
                        <a:rPr lang="en-US" sz="800" u="none" strike="noStrike">
                          <a:effectLst/>
                        </a:rPr>
                        <a:t>9</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Shang-Te Yang</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PT friendly and before the 802.11 WNG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UWB Interference Considerations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560440769"/>
                  </a:ext>
                </a:extLst>
              </a:tr>
              <a:tr h="131090">
                <a:tc>
                  <a:txBody>
                    <a:bodyPr/>
                    <a:lstStyle/>
                    <a:p>
                      <a:pPr algn="r" fontAlgn="b"/>
                      <a:r>
                        <a:rPr lang="en-US" sz="800" u="none" strike="noStrike">
                          <a:effectLst/>
                        </a:rPr>
                        <a:t>10</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Xiliang Luo et al</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Wednesday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Preamble sequence convergence</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797004485"/>
                  </a:ext>
                </a:extLst>
              </a:tr>
              <a:tr h="131090">
                <a:tc>
                  <a:txBody>
                    <a:bodyPr/>
                    <a:lstStyle/>
                    <a:p>
                      <a:pPr algn="r" fontAlgn="b"/>
                      <a:r>
                        <a:rPr lang="en-US" sz="800" u="none" strike="noStrike">
                          <a:effectLst/>
                        </a:rPr>
                        <a:t>11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Xiliang Luo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More details on MMS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818067502"/>
                  </a:ext>
                </a:extLst>
              </a:tr>
              <a:tr h="131090">
                <a:tc>
                  <a:txBody>
                    <a:bodyPr/>
                    <a:lstStyle/>
                    <a:p>
                      <a:pPr algn="r" fontAlgn="b"/>
                      <a:r>
                        <a:rPr lang="en-US" sz="800" u="none" strike="noStrike">
                          <a:effectLst/>
                        </a:rPr>
                        <a:t>12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Xiliang Luo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Later in the week</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update on the NB-UWB technical framework</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706116228"/>
                  </a:ext>
                </a:extLst>
              </a:tr>
              <a:tr h="256630">
                <a:tc>
                  <a:txBody>
                    <a:bodyPr/>
                    <a:lstStyle/>
                    <a:p>
                      <a:pPr algn="r" fontAlgn="b"/>
                      <a:r>
                        <a:rPr lang="en-US" sz="800" u="none" strike="noStrike">
                          <a:effectLst/>
                        </a:rPr>
                        <a:t>13</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Claudio Anliker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In person so 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dirty="0">
                          <a:effectLst/>
                        </a:rPr>
                        <a:t>Thursday AM1</a:t>
                      </a:r>
                      <a:endParaRPr lang="en-US" sz="800" b="0" i="0" u="none" strike="noStrike" dirty="0">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Secuirty aspects, analysis of distance boudning proposals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387806035"/>
                  </a:ext>
                </a:extLst>
              </a:tr>
              <a:tr h="256630">
                <a:tc>
                  <a:txBody>
                    <a:bodyPr/>
                    <a:lstStyle/>
                    <a:p>
                      <a:pPr algn="r" fontAlgn="b"/>
                      <a:r>
                        <a:rPr lang="en-US" sz="800" u="none" strike="noStrike">
                          <a:effectLst/>
                        </a:rPr>
                        <a:t>14</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Alexander Krebs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Narrowband spectrum and channel allocation</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640005595"/>
                  </a:ext>
                </a:extLst>
              </a:tr>
              <a:tr h="256630">
                <a:tc>
                  <a:txBody>
                    <a:bodyPr/>
                    <a:lstStyle/>
                    <a:p>
                      <a:pPr algn="r" fontAlgn="b"/>
                      <a:r>
                        <a:rPr lang="en-US" sz="800" u="none" strike="noStrike">
                          <a:effectLst/>
                        </a:rPr>
                        <a:t>15</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Alexander Krebs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Narrowband channel access and interference mitigation</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823589440"/>
                  </a:ext>
                </a:extLst>
              </a:tr>
              <a:tr h="256630">
                <a:tc>
                  <a:txBody>
                    <a:bodyPr/>
                    <a:lstStyle/>
                    <a:p>
                      <a:pPr algn="r" fontAlgn="b"/>
                      <a:r>
                        <a:rPr lang="en-US" sz="800" u="none" strike="noStrike">
                          <a:effectLst/>
                        </a:rPr>
                        <a:t>16</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Alexander Krebs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Narrowband advertising and session discovery</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943602623"/>
                  </a:ext>
                </a:extLst>
              </a:tr>
              <a:tr h="131090">
                <a:tc>
                  <a:txBody>
                    <a:bodyPr/>
                    <a:lstStyle/>
                    <a:p>
                      <a:pPr algn="r" fontAlgn="b"/>
                      <a:r>
                        <a:rPr lang="en-US" sz="800" u="none" strike="noStrike">
                          <a:effectLst/>
                        </a:rPr>
                        <a:t>17</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Mingyu LEE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 Channelization of NB Mirroring Channel</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237055284"/>
                  </a:ext>
                </a:extLst>
              </a:tr>
              <a:tr h="256630">
                <a:tc>
                  <a:txBody>
                    <a:bodyPr/>
                    <a:lstStyle/>
                    <a:p>
                      <a:pPr algn="r" fontAlgn="b"/>
                      <a:r>
                        <a:rPr lang="en-US" sz="800" u="none" strike="noStrike">
                          <a:effectLst/>
                        </a:rPr>
                        <a:t>18</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YoungWans So, Mingyu LEE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 Enhancement of Ranging Block Structure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893110549"/>
                  </a:ext>
                </a:extLst>
              </a:tr>
              <a:tr h="131090">
                <a:tc>
                  <a:txBody>
                    <a:bodyPr/>
                    <a:lstStyle/>
                    <a:p>
                      <a:pPr algn="r" fontAlgn="b"/>
                      <a:r>
                        <a:rPr lang="en-US" sz="800" u="none" strike="noStrike">
                          <a:effectLst/>
                        </a:rPr>
                        <a:t>19</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Taeyoung Ha</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 Text Proposal for NB Mirroring Channel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123261138"/>
                  </a:ext>
                </a:extLst>
              </a:tr>
              <a:tr h="256630">
                <a:tc>
                  <a:txBody>
                    <a:bodyPr/>
                    <a:lstStyle/>
                    <a:p>
                      <a:pPr algn="r" fontAlgn="b"/>
                      <a:r>
                        <a:rPr lang="en-US" sz="800" u="none" strike="noStrike">
                          <a:effectLst/>
                        </a:rPr>
                        <a:t>20</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YoungWans So, Mingyu LEE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Text Proposal for Multiple Transmissions in A Ranging Slot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892595506"/>
                  </a:ext>
                </a:extLst>
              </a:tr>
              <a:tr h="256630">
                <a:tc>
                  <a:txBody>
                    <a:bodyPr/>
                    <a:lstStyle/>
                    <a:p>
                      <a:pPr algn="r" fontAlgn="b"/>
                      <a:r>
                        <a:rPr lang="en-US" sz="800" u="none" strike="noStrike">
                          <a:effectLst/>
                        </a:rPr>
                        <a:t>21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Vinod Kristem</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Might be able to sqeeze int o Xiliang's slot; PT friendly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Higher data rate and symbol structure</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902879868"/>
                  </a:ext>
                </a:extLst>
              </a:tr>
              <a:tr h="131090">
                <a:tc>
                  <a:txBody>
                    <a:bodyPr/>
                    <a:lstStyle/>
                    <a:p>
                      <a:pPr algn="r" fontAlgn="b"/>
                      <a:r>
                        <a:rPr lang="en-US" sz="800" u="none" strike="noStrike">
                          <a:effectLst/>
                        </a:rPr>
                        <a:t>22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Kangjin Yoon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sng" strike="noStrike">
                        <a:solidFill>
                          <a:srgbClr val="0000FF"/>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HRP PHY Inter frame spacing</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723077577"/>
                  </a:ext>
                </a:extLst>
              </a:tr>
              <a:tr h="131090">
                <a:tc>
                  <a:txBody>
                    <a:bodyPr/>
                    <a:lstStyle/>
                    <a:p>
                      <a:pPr algn="r" fontAlgn="b"/>
                      <a:r>
                        <a:rPr lang="en-US" sz="800" u="none" strike="noStrike">
                          <a:effectLst/>
                        </a:rPr>
                        <a:t>23</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Claudio da Silva</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channelization (&gt;10.5 GHz)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926421312"/>
                  </a:ext>
                </a:extLst>
              </a:tr>
              <a:tr h="131090">
                <a:tc>
                  <a:txBody>
                    <a:bodyPr/>
                    <a:lstStyle/>
                    <a:p>
                      <a:pPr algn="r" fontAlgn="b"/>
                      <a:r>
                        <a:rPr lang="en-US" sz="800" u="none" strike="noStrike">
                          <a:effectLst/>
                        </a:rPr>
                        <a:t>24</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Porria Pakrooh, Bin Tian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Preamble Sequence Study</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679888012"/>
                  </a:ext>
                </a:extLst>
              </a:tr>
              <a:tr h="131090">
                <a:tc>
                  <a:txBody>
                    <a:bodyPr/>
                    <a:lstStyle/>
                    <a:p>
                      <a:pPr algn="r" fontAlgn="b"/>
                      <a:r>
                        <a:rPr lang="en-US" sz="800" u="none" strike="noStrike">
                          <a:effectLst/>
                        </a:rPr>
                        <a:t>25</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Porria Pakrooh, Bin Tian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Deferred to later</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Updates on sensing TFD</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069010077"/>
                  </a:ext>
                </a:extLst>
              </a:tr>
              <a:tr h="131090">
                <a:tc>
                  <a:txBody>
                    <a:bodyPr/>
                    <a:lstStyle/>
                    <a:p>
                      <a:pPr algn="r" fontAlgn="b"/>
                      <a:r>
                        <a:rPr lang="en-US" sz="800" u="none" strike="noStrike">
                          <a:effectLst/>
                        </a:rPr>
                        <a:t>26</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Rani Keren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 to 20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Selecting number of fragments in MMS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221138245"/>
                  </a:ext>
                </a:extLst>
              </a:tr>
              <a:tr h="131090">
                <a:tc>
                  <a:txBody>
                    <a:bodyPr/>
                    <a:lstStyle/>
                    <a:p>
                      <a:pPr algn="r" fontAlgn="b"/>
                      <a:r>
                        <a:rPr lang="en-US" sz="800" u="none" strike="noStrike">
                          <a:effectLst/>
                        </a:rPr>
                        <a:t>27</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Chenchen Liu</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Wednesday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Considerations on sequences in 4ab</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55641189"/>
                  </a:ext>
                </a:extLst>
              </a:tr>
              <a:tr h="131090">
                <a:tc>
                  <a:txBody>
                    <a:bodyPr/>
                    <a:lstStyle/>
                    <a:p>
                      <a:pPr algn="r" fontAlgn="b"/>
                      <a:r>
                        <a:rPr lang="en-US" sz="800" u="none" strike="noStrike">
                          <a:effectLst/>
                        </a:rPr>
                        <a:t>28</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Bin Qian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15-20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NB considerations for NBA-MMS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66772244"/>
                  </a:ext>
                </a:extLst>
              </a:tr>
              <a:tr h="256630">
                <a:tc>
                  <a:txBody>
                    <a:bodyPr/>
                    <a:lstStyle/>
                    <a:p>
                      <a:pPr algn="r" fontAlgn="b"/>
                      <a:r>
                        <a:rPr lang="en-US" sz="800" u="none" strike="noStrike">
                          <a:effectLst/>
                        </a:rPr>
                        <a:t>29</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Wei Lin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Preliminary Discussion on Possible LDPC Codes for 15.4ab</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346688027"/>
                  </a:ext>
                </a:extLst>
              </a:tr>
              <a:tr h="131090">
                <a:tc>
                  <a:txBody>
                    <a:bodyPr/>
                    <a:lstStyle/>
                    <a:p>
                      <a:pPr algn="r" fontAlgn="b"/>
                      <a:r>
                        <a:rPr lang="en-US" sz="800" u="none" strike="noStrike">
                          <a:effectLst/>
                        </a:rPr>
                        <a:t>30</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Xiaohui Peng</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UWB sensing pulse shape</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545758307"/>
                  </a:ext>
                </a:extLst>
              </a:tr>
              <a:tr h="131090">
                <a:tc>
                  <a:txBody>
                    <a:bodyPr/>
                    <a:lstStyle/>
                    <a:p>
                      <a:pPr algn="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Aniruddh Rao Kabbinale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dirty="0">
                          <a:effectLst/>
                        </a:rPr>
                        <a:t>Thursday AM2</a:t>
                      </a:r>
                      <a:endParaRPr lang="en-US" sz="800" b="0" i="0" u="none" strike="noStrike" dirty="0">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dirty="0">
                          <a:effectLst/>
                        </a:rPr>
                        <a:t>co-scheduling ranging and sensing</a:t>
                      </a:r>
                      <a:endParaRPr lang="en-US" sz="800" b="0" i="0" u="none" strike="noStrike" dirty="0">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93096877"/>
                  </a:ext>
                </a:extLst>
              </a:tr>
            </a:tbl>
          </a:graphicData>
        </a:graphic>
      </p:graphicFrame>
    </p:spTree>
    <p:extLst>
      <p:ext uri="{BB962C8B-B14F-4D97-AF65-F5344CB8AC3E}">
        <p14:creationId xmlns:p14="http://schemas.microsoft.com/office/powerpoint/2010/main" val="389210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071675-2E85-4A8A-8720-CECB7D3E6AF9}"/>
              </a:ext>
            </a:extLst>
          </p:cNvPr>
          <p:cNvSpPr>
            <a:spLocks noGrp="1"/>
          </p:cNvSpPr>
          <p:nvPr>
            <p:ph type="title"/>
          </p:nvPr>
        </p:nvSpPr>
        <p:spPr/>
        <p:txBody>
          <a:bodyPr/>
          <a:lstStyle/>
          <a:p>
            <a:pPr algn="ctr"/>
            <a:r>
              <a:rPr lang="en-US" dirty="0"/>
              <a:t>Task Group Closing</a:t>
            </a:r>
          </a:p>
        </p:txBody>
      </p:sp>
      <p:sp>
        <p:nvSpPr>
          <p:cNvPr id="4" name="Slide Number Placeholder 3">
            <a:extLst>
              <a:ext uri="{FF2B5EF4-FFF2-40B4-BE49-F238E27FC236}">
                <a16:creationId xmlns:a16="http://schemas.microsoft.com/office/drawing/2014/main" id="{572820D4-C301-4502-9C17-D10AEE5DB1D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pic>
        <p:nvPicPr>
          <p:cNvPr id="8" name="Picture 7" descr="A picture containing indoor&#10;&#10;Description automatically generated">
            <a:extLst>
              <a:ext uri="{FF2B5EF4-FFF2-40B4-BE49-F238E27FC236}">
                <a16:creationId xmlns:a16="http://schemas.microsoft.com/office/drawing/2014/main" id="{98CE14D5-5BB7-4F34-B21F-5723DCAD8F4C}"/>
              </a:ext>
            </a:extLst>
          </p:cNvPr>
          <p:cNvPicPr>
            <a:picLocks noChangeAspect="1"/>
          </p:cNvPicPr>
          <p:nvPr/>
        </p:nvPicPr>
        <p:blipFill>
          <a:blip r:embed="rId2"/>
          <a:stretch>
            <a:fillRect/>
          </a:stretch>
        </p:blipFill>
        <p:spPr>
          <a:xfrm>
            <a:off x="2362682" y="908720"/>
            <a:ext cx="4418635" cy="3313064"/>
          </a:xfrm>
          <a:prstGeom prst="rect">
            <a:avLst/>
          </a:prstGeom>
        </p:spPr>
      </p:pic>
    </p:spTree>
    <p:extLst>
      <p:ext uri="{BB962C8B-B14F-4D97-AF65-F5344CB8AC3E}">
        <p14:creationId xmlns:p14="http://schemas.microsoft.com/office/powerpoint/2010/main" val="2142595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29</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6AE718-53C8-8B97-634F-2FD8B2D3826B}"/>
              </a:ext>
            </a:extLst>
          </p:cNvPr>
          <p:cNvSpPr>
            <a:spLocks noGrp="1"/>
          </p:cNvSpPr>
          <p:nvPr>
            <p:ph type="title"/>
          </p:nvPr>
        </p:nvSpPr>
        <p:spPr/>
        <p:txBody>
          <a:bodyPr/>
          <a:lstStyle/>
          <a:p>
            <a:r>
              <a:rPr lang="en-US" dirty="0"/>
              <a:t>Hybrid Meeting Note (Plea)</a:t>
            </a:r>
          </a:p>
        </p:txBody>
      </p:sp>
      <p:sp>
        <p:nvSpPr>
          <p:cNvPr id="7" name="Content Placeholder 6">
            <a:extLst>
              <a:ext uri="{FF2B5EF4-FFF2-40B4-BE49-F238E27FC236}">
                <a16:creationId xmlns:a16="http://schemas.microsoft.com/office/drawing/2014/main" id="{E2F54490-D939-D3E3-44DF-C7254D410D70}"/>
              </a:ext>
            </a:extLst>
          </p:cNvPr>
          <p:cNvSpPr>
            <a:spLocks noGrp="1"/>
          </p:cNvSpPr>
          <p:nvPr>
            <p:ph idx="1"/>
          </p:nvPr>
        </p:nvSpPr>
        <p:spPr>
          <a:xfrm>
            <a:off x="767977" y="1584473"/>
            <a:ext cx="7764463" cy="4868863"/>
          </a:xfrm>
        </p:spPr>
        <p:txBody>
          <a:bodyPr>
            <a:normAutofit fontScale="92500" lnSpcReduction="20000"/>
          </a:bodyPr>
          <a:lstStyle/>
          <a:p>
            <a:pPr marL="457200" indent="-457200">
              <a:buFont typeface="Arial" panose="020B0604020202020204" pitchFamily="34" charset="0"/>
              <a:buChar char="•"/>
            </a:pPr>
            <a:r>
              <a:rPr lang="en-US" dirty="0">
                <a:solidFill>
                  <a:srgbClr val="C00000"/>
                </a:solidFill>
              </a:rPr>
              <a:t>The TG leadership strongly requests that if you are in the room, please do not join the Webex</a:t>
            </a:r>
          </a:p>
          <a:p>
            <a:pPr marL="457200" indent="-457200">
              <a:buFont typeface="Arial" panose="020B0604020202020204" pitchFamily="34" charset="0"/>
              <a:buChar char="•"/>
            </a:pPr>
            <a:r>
              <a:rPr lang="en-US" dirty="0">
                <a:solidFill>
                  <a:srgbClr val="C00000"/>
                </a:solidFill>
              </a:rPr>
              <a:t>If you do join the Webex from inside the meeting room you </a:t>
            </a:r>
            <a:r>
              <a:rPr lang="en-US" b="1" dirty="0">
                <a:solidFill>
                  <a:srgbClr val="C00000"/>
                </a:solidFill>
              </a:rPr>
              <a:t>MUST</a:t>
            </a:r>
            <a:r>
              <a:rPr lang="en-US" dirty="0">
                <a:solidFill>
                  <a:srgbClr val="C00000"/>
                </a:solidFill>
              </a:rPr>
              <a:t> assure that you join without audio or disable your device audio completely</a:t>
            </a:r>
          </a:p>
          <a:p>
            <a:pPr marL="457200" indent="-457200">
              <a:buFont typeface="Arial" panose="020B0604020202020204" pitchFamily="34" charset="0"/>
              <a:buChar char="•"/>
            </a:pPr>
            <a:r>
              <a:rPr lang="en-US" b="1" dirty="0">
                <a:solidFill>
                  <a:srgbClr val="C00000"/>
                </a:solidFill>
              </a:rPr>
              <a:t>Failure to comply with these requests will disrupt the meeting and consume time better spent on technical discussions</a:t>
            </a:r>
          </a:p>
          <a:p>
            <a:pPr algn="ctr"/>
            <a:r>
              <a:rPr lang="en-US" dirty="0">
                <a:solidFill>
                  <a:srgbClr val="C00000"/>
                </a:solidFill>
              </a:rPr>
              <a:t>Thank you very much!</a:t>
            </a:r>
          </a:p>
        </p:txBody>
      </p:sp>
      <p:sp>
        <p:nvSpPr>
          <p:cNvPr id="5" name="Slide Number Placeholder 4">
            <a:extLst>
              <a:ext uri="{FF2B5EF4-FFF2-40B4-BE49-F238E27FC236}">
                <a16:creationId xmlns:a16="http://schemas.microsoft.com/office/drawing/2014/main" id="{7FEC4DD7-CE9F-8177-2AC4-144D200E1A21}"/>
              </a:ext>
            </a:extLst>
          </p:cNvPr>
          <p:cNvSpPr>
            <a:spLocks noGrp="1"/>
          </p:cNvSpPr>
          <p:nvPr>
            <p:ph type="sldNum" idx="10"/>
          </p:nvPr>
        </p:nvSpPr>
        <p:spPr/>
        <p:txBody>
          <a:bodyPr/>
          <a:lstStyle/>
          <a:p>
            <a:pPr>
              <a:defRPr/>
            </a:pPr>
            <a:r>
              <a:rPr lang="en-US" altLang="en-US"/>
              <a:t>Slide </a:t>
            </a:r>
            <a:fld id="{2771F862-3EEA-4803-88C2-BE8D6DB460BF}" type="slidenum">
              <a:rPr lang="en-US" altLang="en-US" smtClean="0"/>
              <a:pPr>
                <a:defRPr/>
              </a:pPr>
              <a:t>3</a:t>
            </a:fld>
            <a:endParaRPr lang="en-US" altLang="en-US"/>
          </a:p>
        </p:txBody>
      </p:sp>
    </p:spTree>
    <p:extLst>
      <p:ext uri="{BB962C8B-B14F-4D97-AF65-F5344CB8AC3E}">
        <p14:creationId xmlns:p14="http://schemas.microsoft.com/office/powerpoint/2010/main" val="3686271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r>
              <a:rPr lang="en-US" altLang="en-US" dirty="0"/>
              <a:t>Adjourned</a:t>
            </a:r>
            <a:br>
              <a:rPr lang="en-US" altLang="en-US" dirty="0"/>
            </a:br>
            <a:r>
              <a:rPr lang="en-US" altLang="en-US" dirty="0"/>
              <a:t>Thanks</a:t>
            </a:r>
            <a:br>
              <a:rPr lang="en-US" altLang="en-US" dirty="0"/>
            </a:b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30</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912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4</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5</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9246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433253"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a IEEE 802 Wireless Interim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hlinkClick r:id="rId2"/>
              </a:rPr>
              <a:t>https://cvent.me/N3z9og</a:t>
            </a:r>
            <a:endParaRPr lang="en-US" sz="2400" dirty="0"/>
          </a:p>
          <a:p>
            <a:pPr marL="457200" lvl="1" indent="0" algn="ct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7</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266731481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58831</TotalTime>
  <Words>2563</Words>
  <Application>Microsoft Office PowerPoint</Application>
  <PresentationFormat>On-screen Show (4:3)</PresentationFormat>
  <Paragraphs>609</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Open Sans</vt:lpstr>
      <vt:lpstr>Tahoma</vt:lpstr>
      <vt:lpstr>Times New Roman</vt:lpstr>
      <vt:lpstr>Verdana-Bold</vt:lpstr>
      <vt:lpstr>Office Theme</vt:lpstr>
      <vt:lpstr>PowerPoint Presentation</vt:lpstr>
      <vt:lpstr>  Mixed Mode Plenary July 2022</vt:lpstr>
      <vt:lpstr>Hybrid Meeting Note (Plea)</vt:lpstr>
      <vt:lpstr>Task Group 15.4ab Next Generation UWB Amendment</vt:lpstr>
      <vt:lpstr>5.2.b Scope of the project (As approved): </vt:lpstr>
      <vt:lpstr>Task Group Organization </vt:lpstr>
      <vt:lpstr>Registration for 802 LMSC Plenaries and 802 Wireless Interims</vt:lpstr>
      <vt:lpstr>Deadbeat Consequences (Deadbeat: in default of paying registration fee for a prior mtg.)</vt:lpstr>
      <vt:lpstr>Task Group Rules</vt:lpstr>
      <vt:lpstr>IEEE-SA Patent, Copyright, and Participation Policies</vt:lpstr>
      <vt:lpstr>IEEE 802 Ground Rules</vt:lpstr>
      <vt:lpstr>July Agenda</vt:lpstr>
      <vt:lpstr>Agenda </vt:lpstr>
      <vt:lpstr>Approval of Minutes </vt:lpstr>
      <vt:lpstr>We have a full agenda! </vt:lpstr>
      <vt:lpstr>Mixed Mode Meeting</vt:lpstr>
      <vt:lpstr>Time Management</vt:lpstr>
      <vt:lpstr>Time reference definitions</vt:lpstr>
      <vt:lpstr>Session Objectives</vt:lpstr>
      <vt:lpstr>Next Steps</vt:lpstr>
      <vt:lpstr>Project Schedule (working baseline)</vt:lpstr>
      <vt:lpstr>Schedule Major Milestones</vt:lpstr>
      <vt:lpstr>Telecon Schedule</vt:lpstr>
      <vt:lpstr>Interim TC planning</vt:lpstr>
      <vt:lpstr>Preparing text for baseline</vt:lpstr>
      <vt:lpstr>Technical Contributions</vt:lpstr>
      <vt:lpstr>Technical Presentations This Week</vt:lpstr>
      <vt:lpstr>Task Group Closing</vt:lpstr>
      <vt:lpstr>Other Business</vt:lpstr>
      <vt:lpstr>Adjourned Thanks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239</cp:revision>
  <cp:lastPrinted>2000-03-07T00:55:37Z</cp:lastPrinted>
  <dcterms:created xsi:type="dcterms:W3CDTF">2016-01-17T22:48:36Z</dcterms:created>
  <dcterms:modified xsi:type="dcterms:W3CDTF">2022-07-11T13:50:41Z</dcterms:modified>
  <cp:category/>
</cp:coreProperties>
</file>