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64" r:id="rId3"/>
    <p:sldId id="260" r:id="rId4"/>
    <p:sldId id="269" r:id="rId5"/>
    <p:sldId id="290" r:id="rId6"/>
    <p:sldId id="274" r:id="rId7"/>
    <p:sldId id="291" r:id="rId8"/>
    <p:sldId id="295" r:id="rId9"/>
    <p:sldId id="292" r:id="rId10"/>
    <p:sldId id="296" r:id="rId11"/>
    <p:sldId id="294" r:id="rId12"/>
    <p:sldId id="297" r:id="rId13"/>
    <p:sldId id="28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ruddh Rao Kabbinale/Standards /SRI-Bangalore/Engineer/Samsung Electronics" initials="ARK/E" lastIdx="5" clrIdx="0">
    <p:extLst>
      <p:ext uri="{19B8F6BF-5375-455C-9EA6-DF929625EA0E}">
        <p15:presenceInfo xmlns:p15="http://schemas.microsoft.com/office/powerpoint/2012/main" userId="S-1-5-21-1569490900-2152479555-3239727262-5940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FF"/>
    <a:srgbClr val="99CCFF"/>
    <a:srgbClr val="FFCC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6"/>
    <p:restoredTop sz="94906" autoAdjust="0"/>
  </p:normalViewPr>
  <p:slideViewPr>
    <p:cSldViewPr>
      <p:cViewPr varScale="1">
        <p:scale>
          <a:sx n="103" d="100"/>
          <a:sy n="103" d="100"/>
        </p:scale>
        <p:origin x="1350" y="96"/>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31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7F7DBC20-0BEE-428F-A76B-7DDEEF3E6206}" type="datetime1">
              <a:rPr lang="en-US" altLang="en-US" smtClean="0"/>
              <a:t>7/8/2022</a:t>
            </a:fld>
            <a:endParaRPr lang="en-US" altLang="en-US"/>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&lt;Aniruddh et al.&gt;, &lt;samsung&gt;</a:t>
            </a:r>
            <a:endParaRPr lang="en-US" altLang="en-US"/>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smtClean="0"/>
              <a:t>doc.: IEEE 802.15-&lt;  &gt;</a:t>
            </a:r>
            <a:endParaRPr lang="en-US" altLang="en-US" dirty="0"/>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7/11/2022</a:t>
            </a:r>
            <a:endParaRPr lang="en-US" altLang="en-US" dirty="0"/>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smtClean="0"/>
              <a:t>&lt;Mingyu et al.&gt;, &lt;Samsung&gt;</a:t>
            </a:r>
            <a:endParaRPr lang="en-US" altLang="en-US" dirty="0"/>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hd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[3] 15-22-0261-00-04ab-coexistence-discussion-on-nb-assisted-uwb</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880322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[1] 15-22-0282-00-04ab-the-advantages-of-uwb-wakeup</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70913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[1] 15-22-0282-00-04ab-the-advantages-of-uwb-wakeup</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340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ko-KR" sz="1200" dirty="0" smtClean="0"/>
              <a:t> [2] 15-22-0180-00-04ab_narrowband-uwb-coupling-mac-recap</a:t>
            </a:r>
          </a:p>
          <a:p>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183525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[3] 15-22-0261-00-04ab-coexistence-discussion-on-nb-assisted-uwb</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584699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 </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391629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[3] 15-22-0261-00-04ab-coexistence-discussion-on-nb-assisted-uwb</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689980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smtClean="0"/>
              <a:t> </a:t>
            </a:r>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1925847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dirty="0" smtClean="0"/>
              <a:t>7/8/2022</a:t>
            </a:r>
            <a:endParaRPr lang="en-US" altLang="en-US" dirty="0"/>
          </a:p>
        </p:txBody>
      </p:sp>
      <p:sp>
        <p:nvSpPr>
          <p:cNvPr id="8" name="Footer Placeholder 7"/>
          <p:cNvSpPr>
            <a:spLocks noGrp="1"/>
          </p:cNvSpPr>
          <p:nvPr>
            <p:ph type="ftr" sz="quarter" idx="11"/>
          </p:nvPr>
        </p:nvSpPr>
        <p:spPr/>
        <p:txBody>
          <a:bodyPr/>
          <a:lstStyle/>
          <a:p>
            <a:r>
              <a:rPr lang="da-DK" altLang="en-US" dirty="0" smtClean="0"/>
              <a:t>Mingyu Lee(Samsung Electronics)</a:t>
            </a:r>
            <a:endParaRPr lang="en-US" altLang="en-US" dirty="0"/>
          </a:p>
        </p:txBody>
      </p:sp>
      <p:sp>
        <p:nvSpPr>
          <p:cNvPr id="9" name="Slide Number Placeholder 8"/>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fld id="{EF01AF7D-3B96-4BED-9AD0-4662C8DD2278}" type="datetime1">
              <a:rPr lang="en-US" altLang="en-US" smtClean="0"/>
              <a:t>7/8/2022</a:t>
            </a:fld>
            <a:endParaRPr lang="en-US" altLang="en-US"/>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fld id="{837AE85E-EEF0-4668-BFED-C9BAC0A70782}" type="datetime1">
              <a:rPr lang="en-US" altLang="en-US" smtClean="0"/>
              <a:t>7/8/2022</a:t>
            </a:fld>
            <a:endParaRPr lang="en-US" altLang="en-US"/>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smtClean="0"/>
              <a:t>Click to edit Master title style</a:t>
            </a:r>
            <a:endParaRPr lang="en-IN"/>
          </a:p>
        </p:txBody>
      </p:sp>
      <p:sp>
        <p:nvSpPr>
          <p:cNvPr id="11" name="Date Placeholder 10"/>
          <p:cNvSpPr>
            <a:spLocks noGrp="1"/>
          </p:cNvSpPr>
          <p:nvPr>
            <p:ph type="dt" sz="half" idx="10"/>
          </p:nvPr>
        </p:nvSpPr>
        <p:spPr>
          <a:xfrm>
            <a:off x="685800" y="394156"/>
            <a:ext cx="1600200" cy="215444"/>
          </a:xfrm>
        </p:spPr>
        <p:txBody>
          <a:bodyPr/>
          <a:lstStyle/>
          <a:p>
            <a:r>
              <a:rPr lang="en-US" altLang="en-US" dirty="0" smtClean="0"/>
              <a:t>7/8/2022</a:t>
            </a:r>
            <a:endParaRPr lang="en-US" altLang="en-US" dirty="0" smtClean="0"/>
          </a:p>
        </p:txBody>
      </p:sp>
      <p:sp>
        <p:nvSpPr>
          <p:cNvPr id="12" name="Footer Placeholder 11"/>
          <p:cNvSpPr>
            <a:spLocks noGrp="1"/>
          </p:cNvSpPr>
          <p:nvPr>
            <p:ph type="ftr" sz="quarter" idx="11"/>
          </p:nvPr>
        </p:nvSpPr>
        <p:spPr/>
        <p:txBody>
          <a:bodyPr/>
          <a:lstStyle/>
          <a:p>
            <a:r>
              <a:rPr lang="da-DK" altLang="en-US" dirty="0" smtClean="0"/>
              <a:t>Mingyu Lee(Samsung Electronics)</a:t>
            </a:r>
            <a:endParaRPr lang="en-US" altLang="en-US" dirty="0"/>
          </a:p>
        </p:txBody>
      </p:sp>
      <p:sp>
        <p:nvSpPr>
          <p:cNvPr id="13" name="Slide Number Placeholder 12"/>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fld id="{EBF5460D-5DFC-4D59-833A-730F4A9E2585}" type="datetime1">
              <a:rPr lang="en-US" altLang="en-US" smtClean="0"/>
              <a:t>7/8/2022</a:t>
            </a:fld>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fld id="{741CAF98-D324-42D1-A79E-7AA6D9F7C6B4}" type="datetime1">
              <a:rPr lang="en-US" altLang="en-US" smtClean="0"/>
              <a:t>7/8/2022</a:t>
            </a:fld>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fld id="{128D3CA6-90C1-4F4F-8975-E1BF8C618C4C}" type="datetime1">
              <a:rPr lang="en-US" altLang="en-US" smtClean="0"/>
              <a:t>7/8/2022</a:t>
            </a:fld>
            <a:endParaRPr lang="en-US" altLang="en-US"/>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smtClean="0"/>
              <a:t>7/12/2022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da-DK" altLang="en-US" dirty="0" smtClean="0"/>
              <a:t>Mingyu Lee (Samsung Electronics)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smtClean="0"/>
              <a:t>7/8/2022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da-DK" altLang="en-US" dirty="0" smtClean="0"/>
              <a:t>Mingyu Lee (Samsung Electronics)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fld id="{D670BC41-F0FD-40D1-8158-B39382EE6CC7}" type="datetime1">
              <a:rPr lang="en-US" altLang="en-US" smtClean="0"/>
              <a:t>7/8/2022</a:t>
            </a:fld>
            <a:endParaRPr lang="en-US" altLang="en-US"/>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fld id="{3F3AD4C8-14BB-4D62-B227-CA329B1DD479}" type="datetime1">
              <a:rPr lang="en-US" altLang="en-US" smtClean="0"/>
              <a:t>7/8/2022</a:t>
            </a:fld>
            <a:endParaRPr lang="en-US" altLang="en-US"/>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7/8/2022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a-DK" altLang="en-US" dirty="0" smtClean="0"/>
              <a:t>Mingyu Lee (Samsung Electronics)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altLang="ko-KR" sz="1200" b="1" i="0" kern="1200" dirty="0" smtClean="0">
                <a:solidFill>
                  <a:schemeClr val="tx1"/>
                </a:solidFill>
                <a:effectLst/>
                <a:latin typeface="Times New Roman" panose="02020603050405020304" pitchFamily="18" charset="0"/>
                <a:ea typeface="+mn-ea"/>
                <a:cs typeface="+mn-cs"/>
              </a:rPr>
              <a:t> </a:t>
            </a:r>
            <a:r>
              <a:rPr lang="en-US" altLang="ko-KR" sz="1200" b="1" i="0" kern="1200" dirty="0" smtClean="0">
                <a:solidFill>
                  <a:schemeClr val="tx1"/>
                </a:solidFill>
                <a:effectLst/>
                <a:latin typeface="Times New Roman" panose="02020603050405020304" pitchFamily="18" charset="0"/>
                <a:ea typeface="+mn-ea"/>
                <a:cs typeface="+mn-cs"/>
              </a:rPr>
              <a:t>15-22-0358-00-04ab </a:t>
            </a:r>
            <a:r>
              <a:rPr lang="en-US" altLang="en-US" sz="1400" b="1" dirty="0" smtClean="0"/>
              <a:t>&gt;</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smtClean="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smtClean="0"/>
              <a:t>Slide </a:t>
            </a:r>
            <a:fld id="{E83CCBC5-88D4-8345-8D58-8C5C23A594C7}" type="slidenum">
              <a:rPr lang="en-US" altLang="en-US" smtClean="0"/>
              <a:pPr/>
              <a:t>1</a:t>
            </a:fld>
            <a:endParaRPr lang="en-US" altLang="en-US"/>
          </a:p>
        </p:txBody>
      </p:sp>
      <p:sp>
        <p:nvSpPr>
          <p:cNvPr id="9"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 Coexistence with Wi-Fi by using Narrowband Mirroring Channel] </a:t>
            </a:r>
            <a:endParaRPr lang="en-US" altLang="en-US" sz="1600" dirty="0">
              <a:solidFill>
                <a:schemeClr val="tx2"/>
              </a:solidFill>
            </a:endParaRPr>
          </a:p>
          <a:p>
            <a:r>
              <a:rPr lang="en-US" altLang="en-US" sz="1600" b="1" dirty="0">
                <a:solidFill>
                  <a:schemeClr val="tx2"/>
                </a:solidFill>
              </a:rPr>
              <a:t>Date Submitted: </a:t>
            </a:r>
            <a:r>
              <a:rPr lang="en-US" altLang="en-US" sz="1600" b="1" dirty="0" smtClean="0">
                <a:solidFill>
                  <a:schemeClr val="tx2"/>
                </a:solidFill>
              </a:rPr>
              <a:t>[</a:t>
            </a:r>
            <a:r>
              <a:rPr lang="en-US" altLang="en-US" sz="1600" dirty="0" smtClean="0">
                <a:solidFill>
                  <a:schemeClr val="tx2"/>
                </a:solidFill>
              </a:rPr>
              <a:t>08 </a:t>
            </a:r>
            <a:r>
              <a:rPr lang="en-US" altLang="en-US" sz="1600" dirty="0" smtClean="0">
                <a:solidFill>
                  <a:schemeClr val="tx2"/>
                </a:solidFill>
              </a:rPr>
              <a:t>07, 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[Mingyu Lee, </a:t>
            </a:r>
            <a:r>
              <a:rPr lang="en-US" altLang="en-US" sz="1600" dirty="0" err="1" smtClean="0">
                <a:solidFill>
                  <a:schemeClr val="tx2"/>
                </a:solidFill>
              </a:rPr>
              <a:t>Taeyoung</a:t>
            </a:r>
            <a:r>
              <a:rPr lang="en-US" altLang="en-US" sz="1600" dirty="0" smtClean="0">
                <a:solidFill>
                  <a:schemeClr val="tx2"/>
                </a:solidFill>
              </a:rPr>
              <a:t> Ha, </a:t>
            </a:r>
            <a:r>
              <a:rPr lang="en-IN" sz="1600" dirty="0" smtClean="0"/>
              <a:t> </a:t>
            </a:r>
            <a:r>
              <a:rPr lang="en-IN" sz="1600" dirty="0" err="1" smtClean="0"/>
              <a:t>Youngwan</a:t>
            </a:r>
            <a:r>
              <a:rPr lang="en-IN" sz="1600" dirty="0" smtClean="0"/>
              <a:t> So</a:t>
            </a:r>
            <a:r>
              <a:rPr lang="en-US" altLang="en-US" sz="1600" dirty="0" smtClean="0">
                <a:solidFill>
                  <a:schemeClr val="tx2"/>
                </a:solidFill>
              </a:rPr>
              <a:t>, </a:t>
            </a:r>
            <a:r>
              <a:rPr lang="en-US" altLang="en-US" sz="1600" dirty="0" err="1" smtClean="0">
                <a:solidFill>
                  <a:schemeClr val="tx2"/>
                </a:solidFill>
              </a:rPr>
              <a:t>Aniruddh</a:t>
            </a:r>
            <a:r>
              <a:rPr lang="en-US" altLang="en-US" sz="1600" dirty="0" smtClean="0">
                <a:solidFill>
                  <a:schemeClr val="tx2"/>
                </a:solidFill>
              </a:rPr>
              <a:t> </a:t>
            </a:r>
            <a:r>
              <a:rPr lang="en-US" altLang="en-US" sz="1600" dirty="0">
                <a:solidFill>
                  <a:schemeClr val="tx2"/>
                </a:solidFill>
              </a:rPr>
              <a:t>Rao </a:t>
            </a:r>
            <a:r>
              <a:rPr lang="en-US" altLang="en-US" sz="1600" dirty="0" smtClean="0">
                <a:solidFill>
                  <a:schemeClr val="tx2"/>
                </a:solidFill>
              </a:rPr>
              <a:t>Kabbinale, </a:t>
            </a:r>
            <a:r>
              <a:rPr lang="en-US" altLang="en-US" sz="1600" dirty="0" err="1" smtClean="0">
                <a:solidFill>
                  <a:schemeClr val="tx2"/>
                </a:solidFill>
              </a:rPr>
              <a:t>Ankur</a:t>
            </a:r>
            <a:r>
              <a:rPr lang="en-US" altLang="en-US" sz="1600" dirty="0" smtClean="0">
                <a:solidFill>
                  <a:schemeClr val="tx2"/>
                </a:solidFill>
              </a:rPr>
              <a:t> Bansal, Clint Chaplin] Company [Samsung Electronics]</a:t>
            </a:r>
            <a:endParaRPr lang="en-US" altLang="en-US" sz="1600" b="1" dirty="0" smtClean="0">
              <a:solidFill>
                <a:schemeClr val="tx2"/>
              </a:solidFill>
            </a:endParaRPr>
          </a:p>
          <a:p>
            <a:r>
              <a:rPr lang="en-US" altLang="en-US" sz="1600" b="1" dirty="0" smtClean="0">
                <a:solidFill>
                  <a:schemeClr val="tx2"/>
                </a:solidFill>
              </a:rPr>
              <a:t>Address</a:t>
            </a:r>
            <a:r>
              <a:rPr lang="en-US" altLang="en-US" sz="1600" dirty="0" smtClean="0">
                <a:solidFill>
                  <a:schemeClr val="tx2"/>
                </a:solidFill>
              </a:rPr>
              <a:t>: [34, </a:t>
            </a:r>
            <a:r>
              <a:rPr lang="en-US" altLang="en-US" sz="1600" dirty="0" err="1" smtClean="0">
                <a:solidFill>
                  <a:schemeClr val="tx2"/>
                </a:solidFill>
              </a:rPr>
              <a:t>Seongchon-gil</a:t>
            </a:r>
            <a:r>
              <a:rPr lang="en-US" altLang="en-US" sz="1600" dirty="0" smtClean="0">
                <a:solidFill>
                  <a:schemeClr val="tx2"/>
                </a:solidFill>
              </a:rPr>
              <a:t>, </a:t>
            </a:r>
            <a:r>
              <a:rPr lang="en-US" altLang="en-US" sz="1600" dirty="0" err="1" smtClean="0">
                <a:solidFill>
                  <a:schemeClr val="tx2"/>
                </a:solidFill>
              </a:rPr>
              <a:t>Seocho-gu</a:t>
            </a:r>
            <a:r>
              <a:rPr lang="en-US" altLang="en-US" sz="1600" dirty="0" smtClean="0">
                <a:solidFill>
                  <a:schemeClr val="tx2"/>
                </a:solidFill>
              </a:rPr>
              <a:t>, Seoul, Korea]</a:t>
            </a:r>
          </a:p>
          <a:p>
            <a:r>
              <a:rPr lang="en-US" altLang="en-US" sz="1600" b="1" dirty="0" smtClean="0">
                <a:solidFill>
                  <a:schemeClr val="tx2"/>
                </a:solidFill>
              </a:rPr>
              <a:t>E-Mail</a:t>
            </a:r>
            <a:r>
              <a:rPr lang="en-US" altLang="en-US" sz="1600" dirty="0" smtClean="0">
                <a:solidFill>
                  <a:schemeClr val="tx2"/>
                </a:solidFill>
              </a:rPr>
              <a:t>: [mg0218.lee@samsung.com]</a:t>
            </a:r>
          </a:p>
          <a:p>
            <a:pPr>
              <a:spcBef>
                <a:spcPts val="100"/>
              </a:spcBef>
              <a:spcAft>
                <a:spcPts val="100"/>
              </a:spcAft>
            </a:pPr>
            <a:r>
              <a:rPr lang="en-US" altLang="en-US" dirty="0" smtClean="0">
                <a:solidFill>
                  <a:schemeClr val="accent2"/>
                </a:solidFill>
              </a:rPr>
              <a:t>	</a:t>
            </a:r>
            <a:endParaRPr lang="en-US" altLang="en-US"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[Explain the necessity of collision avoidance between UWB </a:t>
            </a:r>
            <a:r>
              <a:rPr lang="en-US" altLang="en-US" sz="1600" dirty="0">
                <a:solidFill>
                  <a:schemeClr val="tx2"/>
                </a:solidFill>
              </a:rPr>
              <a:t>and Wi-Fi, </a:t>
            </a:r>
            <a:r>
              <a:rPr lang="en-US" altLang="en-US" sz="1600" dirty="0" smtClean="0">
                <a:solidFill>
                  <a:schemeClr val="tx2"/>
                </a:solidFill>
              </a:rPr>
              <a:t>and Propose the </a:t>
            </a:r>
            <a:r>
              <a:rPr lang="en-US" altLang="en-US" sz="1600" dirty="0">
                <a:solidFill>
                  <a:schemeClr val="tx2"/>
                </a:solidFill>
              </a:rPr>
              <a:t>considerations for the band of NB mirroring </a:t>
            </a:r>
            <a:r>
              <a:rPr lang="en-US" altLang="en-US" sz="1600" dirty="0" smtClean="0">
                <a:solidFill>
                  <a:schemeClr val="tx2"/>
                </a:solidFill>
              </a:rPr>
              <a:t>channel]</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 ]</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a:p>
            <a:endParaRPr lang="en-US" altLang="en-US" sz="1600" dirty="0">
              <a:solidFill>
                <a:schemeClr val="tx2"/>
              </a:solidFill>
            </a:endParaRPr>
          </a:p>
        </p:txBody>
      </p:sp>
      <p:sp>
        <p:nvSpPr>
          <p:cNvPr id="3" name="Footer Placeholder 2"/>
          <p:cNvSpPr>
            <a:spLocks noGrp="1"/>
          </p:cNvSpPr>
          <p:nvPr>
            <p:ph type="ftr" sz="quarter" idx="11"/>
          </p:nvPr>
        </p:nvSpPr>
        <p:spPr/>
        <p:txBody>
          <a:bodyPr/>
          <a:lstStyle/>
          <a:p>
            <a:r>
              <a:rPr lang="da-DK" altLang="en-US" dirty="0" smtClean="0"/>
              <a:t>Mingyu Lee (Samsung Electronics)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smtClean="0"/>
              <a:t>Candidate Bands for NB Mirroring Channel (4/4)</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314325" y="1465759"/>
            <a:ext cx="8496300" cy="4712681"/>
          </a:xfrm>
          <a:ln/>
        </p:spPr>
        <p:txBody>
          <a:bodyPr/>
          <a:lstStyle/>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268787" y="6510023"/>
            <a:ext cx="606425" cy="149927"/>
          </a:xfrm>
        </p:spPr>
        <p:txBody>
          <a:bodyPr/>
          <a:lstStyle/>
          <a:p>
            <a:r>
              <a:rPr lang="en-US" altLang="en-US" dirty="0"/>
              <a:t>Slide </a:t>
            </a:r>
            <a:fld id="{E1E8D913-928F-7A43-9A26-D9879E0302D2}" type="slidenum">
              <a:rPr lang="en-US" altLang="en-US" smtClean="0"/>
              <a:pPr/>
              <a:t>10</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600" dirty="0" smtClean="0"/>
              <a:t>Wi-Fi 6GHz need to use </a:t>
            </a:r>
            <a:r>
              <a:rPr lang="en-US" altLang="ko-KR" sz="1600" dirty="0"/>
              <a:t>the </a:t>
            </a:r>
            <a:r>
              <a:rPr lang="en-US" altLang="ko-KR" sz="1600" dirty="0" smtClean="0"/>
              <a:t>NB Mirroring </a:t>
            </a:r>
            <a:r>
              <a:rPr lang="en-US" altLang="ko-KR" sz="1600" dirty="0"/>
              <a:t>channel as (fast) scanning channel always</a:t>
            </a:r>
          </a:p>
          <a:p>
            <a:pPr>
              <a:spcBef>
                <a:spcPts val="1500"/>
              </a:spcBef>
            </a:pPr>
            <a:r>
              <a:rPr lang="en-US" altLang="ko-KR" sz="1600" dirty="0"/>
              <a:t>This concept may applied to the new NBs in other bands for the coexistence with UWB </a:t>
            </a:r>
          </a:p>
          <a:p>
            <a:pPr marL="0" indent="0">
              <a:buFontTx/>
              <a:buNone/>
            </a:pPr>
            <a:endParaRPr lang="en-US" altLang="ko-KR" sz="1600" dirty="0"/>
          </a:p>
          <a:p>
            <a:pPr>
              <a:lnSpc>
                <a:spcPct val="110000"/>
              </a:lnSpc>
              <a:spcBef>
                <a:spcPts val="1500"/>
              </a:spcBef>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225373061"/>
              </p:ext>
            </p:extLst>
          </p:nvPr>
        </p:nvGraphicFramePr>
        <p:xfrm>
          <a:off x="222249" y="2486555"/>
          <a:ext cx="4343401" cy="3149438"/>
        </p:xfrm>
        <a:graphic>
          <a:graphicData uri="http://schemas.openxmlformats.org/drawingml/2006/table">
            <a:tbl>
              <a:tblPr firstRow="1" bandRow="1">
                <a:tableStyleId>{5C22544A-7EE6-4342-B048-85BDC9FD1C3A}</a:tableStyleId>
              </a:tblPr>
              <a:tblGrid>
                <a:gridCol w="36195">
                  <a:extLst>
                    <a:ext uri="{9D8B030D-6E8A-4147-A177-3AD203B41FA5}">
                      <a16:colId xmlns:a16="http://schemas.microsoft.com/office/drawing/2014/main" val="3152630573"/>
                    </a:ext>
                  </a:extLst>
                </a:gridCol>
                <a:gridCol w="36195">
                  <a:extLst>
                    <a:ext uri="{9D8B030D-6E8A-4147-A177-3AD203B41FA5}">
                      <a16:colId xmlns:a16="http://schemas.microsoft.com/office/drawing/2014/main" val="3458530076"/>
                    </a:ext>
                  </a:extLst>
                </a:gridCol>
                <a:gridCol w="36195">
                  <a:extLst>
                    <a:ext uri="{9D8B030D-6E8A-4147-A177-3AD203B41FA5}">
                      <a16:colId xmlns:a16="http://schemas.microsoft.com/office/drawing/2014/main" val="1153394613"/>
                    </a:ext>
                  </a:extLst>
                </a:gridCol>
                <a:gridCol w="36195">
                  <a:extLst>
                    <a:ext uri="{9D8B030D-6E8A-4147-A177-3AD203B41FA5}">
                      <a16:colId xmlns:a16="http://schemas.microsoft.com/office/drawing/2014/main" val="568282196"/>
                    </a:ext>
                  </a:extLst>
                </a:gridCol>
                <a:gridCol w="72390">
                  <a:extLst>
                    <a:ext uri="{9D8B030D-6E8A-4147-A177-3AD203B41FA5}">
                      <a16:colId xmlns:a16="http://schemas.microsoft.com/office/drawing/2014/main" val="3242379422"/>
                    </a:ext>
                  </a:extLst>
                </a:gridCol>
                <a:gridCol w="72390">
                  <a:extLst>
                    <a:ext uri="{9D8B030D-6E8A-4147-A177-3AD203B41FA5}">
                      <a16:colId xmlns:a16="http://schemas.microsoft.com/office/drawing/2014/main" val="4202041902"/>
                    </a:ext>
                  </a:extLst>
                </a:gridCol>
                <a:gridCol w="72390">
                  <a:extLst>
                    <a:ext uri="{9D8B030D-6E8A-4147-A177-3AD203B41FA5}">
                      <a16:colId xmlns:a16="http://schemas.microsoft.com/office/drawing/2014/main" val="3073770022"/>
                    </a:ext>
                  </a:extLst>
                </a:gridCol>
                <a:gridCol w="72390">
                  <a:extLst>
                    <a:ext uri="{9D8B030D-6E8A-4147-A177-3AD203B41FA5}">
                      <a16:colId xmlns:a16="http://schemas.microsoft.com/office/drawing/2014/main" val="3627218038"/>
                    </a:ext>
                  </a:extLst>
                </a:gridCol>
                <a:gridCol w="72390">
                  <a:extLst>
                    <a:ext uri="{9D8B030D-6E8A-4147-A177-3AD203B41FA5}">
                      <a16:colId xmlns:a16="http://schemas.microsoft.com/office/drawing/2014/main" val="2863569264"/>
                    </a:ext>
                  </a:extLst>
                </a:gridCol>
                <a:gridCol w="72390">
                  <a:extLst>
                    <a:ext uri="{9D8B030D-6E8A-4147-A177-3AD203B41FA5}">
                      <a16:colId xmlns:a16="http://schemas.microsoft.com/office/drawing/2014/main" val="3725408695"/>
                    </a:ext>
                  </a:extLst>
                </a:gridCol>
                <a:gridCol w="72390">
                  <a:extLst>
                    <a:ext uri="{9D8B030D-6E8A-4147-A177-3AD203B41FA5}">
                      <a16:colId xmlns:a16="http://schemas.microsoft.com/office/drawing/2014/main" val="1075188519"/>
                    </a:ext>
                  </a:extLst>
                </a:gridCol>
                <a:gridCol w="72390">
                  <a:extLst>
                    <a:ext uri="{9D8B030D-6E8A-4147-A177-3AD203B41FA5}">
                      <a16:colId xmlns:a16="http://schemas.microsoft.com/office/drawing/2014/main" val="1606353650"/>
                    </a:ext>
                  </a:extLst>
                </a:gridCol>
                <a:gridCol w="72390">
                  <a:extLst>
                    <a:ext uri="{9D8B030D-6E8A-4147-A177-3AD203B41FA5}">
                      <a16:colId xmlns:a16="http://schemas.microsoft.com/office/drawing/2014/main" val="4143885057"/>
                    </a:ext>
                  </a:extLst>
                </a:gridCol>
                <a:gridCol w="72390">
                  <a:extLst>
                    <a:ext uri="{9D8B030D-6E8A-4147-A177-3AD203B41FA5}">
                      <a16:colId xmlns:a16="http://schemas.microsoft.com/office/drawing/2014/main" val="1521237784"/>
                    </a:ext>
                  </a:extLst>
                </a:gridCol>
                <a:gridCol w="72390">
                  <a:extLst>
                    <a:ext uri="{9D8B030D-6E8A-4147-A177-3AD203B41FA5}">
                      <a16:colId xmlns:a16="http://schemas.microsoft.com/office/drawing/2014/main" val="3699400460"/>
                    </a:ext>
                  </a:extLst>
                </a:gridCol>
                <a:gridCol w="72390">
                  <a:extLst>
                    <a:ext uri="{9D8B030D-6E8A-4147-A177-3AD203B41FA5}">
                      <a16:colId xmlns:a16="http://schemas.microsoft.com/office/drawing/2014/main" val="4281716704"/>
                    </a:ext>
                  </a:extLst>
                </a:gridCol>
                <a:gridCol w="72390">
                  <a:extLst>
                    <a:ext uri="{9D8B030D-6E8A-4147-A177-3AD203B41FA5}">
                      <a16:colId xmlns:a16="http://schemas.microsoft.com/office/drawing/2014/main" val="3408794160"/>
                    </a:ext>
                  </a:extLst>
                </a:gridCol>
                <a:gridCol w="72390">
                  <a:extLst>
                    <a:ext uri="{9D8B030D-6E8A-4147-A177-3AD203B41FA5}">
                      <a16:colId xmlns:a16="http://schemas.microsoft.com/office/drawing/2014/main" val="1117338715"/>
                    </a:ext>
                  </a:extLst>
                </a:gridCol>
                <a:gridCol w="72390">
                  <a:extLst>
                    <a:ext uri="{9D8B030D-6E8A-4147-A177-3AD203B41FA5}">
                      <a16:colId xmlns:a16="http://schemas.microsoft.com/office/drawing/2014/main" val="3241051903"/>
                    </a:ext>
                  </a:extLst>
                </a:gridCol>
                <a:gridCol w="72390">
                  <a:extLst>
                    <a:ext uri="{9D8B030D-6E8A-4147-A177-3AD203B41FA5}">
                      <a16:colId xmlns:a16="http://schemas.microsoft.com/office/drawing/2014/main" val="723781453"/>
                    </a:ext>
                  </a:extLst>
                </a:gridCol>
                <a:gridCol w="72390">
                  <a:extLst>
                    <a:ext uri="{9D8B030D-6E8A-4147-A177-3AD203B41FA5}">
                      <a16:colId xmlns:a16="http://schemas.microsoft.com/office/drawing/2014/main" val="1243482686"/>
                    </a:ext>
                  </a:extLst>
                </a:gridCol>
                <a:gridCol w="72390">
                  <a:extLst>
                    <a:ext uri="{9D8B030D-6E8A-4147-A177-3AD203B41FA5}">
                      <a16:colId xmlns:a16="http://schemas.microsoft.com/office/drawing/2014/main" val="451361612"/>
                    </a:ext>
                  </a:extLst>
                </a:gridCol>
                <a:gridCol w="72390">
                  <a:extLst>
                    <a:ext uri="{9D8B030D-6E8A-4147-A177-3AD203B41FA5}">
                      <a16:colId xmlns:a16="http://schemas.microsoft.com/office/drawing/2014/main" val="3081252621"/>
                    </a:ext>
                  </a:extLst>
                </a:gridCol>
                <a:gridCol w="72390">
                  <a:extLst>
                    <a:ext uri="{9D8B030D-6E8A-4147-A177-3AD203B41FA5}">
                      <a16:colId xmlns:a16="http://schemas.microsoft.com/office/drawing/2014/main" val="202694207"/>
                    </a:ext>
                  </a:extLst>
                </a:gridCol>
                <a:gridCol w="72390">
                  <a:extLst>
                    <a:ext uri="{9D8B030D-6E8A-4147-A177-3AD203B41FA5}">
                      <a16:colId xmlns:a16="http://schemas.microsoft.com/office/drawing/2014/main" val="1582912588"/>
                    </a:ext>
                  </a:extLst>
                </a:gridCol>
                <a:gridCol w="72390">
                  <a:extLst>
                    <a:ext uri="{9D8B030D-6E8A-4147-A177-3AD203B41FA5}">
                      <a16:colId xmlns:a16="http://schemas.microsoft.com/office/drawing/2014/main" val="4038349529"/>
                    </a:ext>
                  </a:extLst>
                </a:gridCol>
                <a:gridCol w="72390">
                  <a:extLst>
                    <a:ext uri="{9D8B030D-6E8A-4147-A177-3AD203B41FA5}">
                      <a16:colId xmlns:a16="http://schemas.microsoft.com/office/drawing/2014/main" val="145883912"/>
                    </a:ext>
                  </a:extLst>
                </a:gridCol>
                <a:gridCol w="72390">
                  <a:extLst>
                    <a:ext uri="{9D8B030D-6E8A-4147-A177-3AD203B41FA5}">
                      <a16:colId xmlns:a16="http://schemas.microsoft.com/office/drawing/2014/main" val="3061454558"/>
                    </a:ext>
                  </a:extLst>
                </a:gridCol>
                <a:gridCol w="72390">
                  <a:extLst>
                    <a:ext uri="{9D8B030D-6E8A-4147-A177-3AD203B41FA5}">
                      <a16:colId xmlns:a16="http://schemas.microsoft.com/office/drawing/2014/main" val="1269231271"/>
                    </a:ext>
                  </a:extLst>
                </a:gridCol>
                <a:gridCol w="72390">
                  <a:extLst>
                    <a:ext uri="{9D8B030D-6E8A-4147-A177-3AD203B41FA5}">
                      <a16:colId xmlns:a16="http://schemas.microsoft.com/office/drawing/2014/main" val="3018086248"/>
                    </a:ext>
                  </a:extLst>
                </a:gridCol>
                <a:gridCol w="72390">
                  <a:extLst>
                    <a:ext uri="{9D8B030D-6E8A-4147-A177-3AD203B41FA5}">
                      <a16:colId xmlns:a16="http://schemas.microsoft.com/office/drawing/2014/main" val="1693101260"/>
                    </a:ext>
                  </a:extLst>
                </a:gridCol>
                <a:gridCol w="72390">
                  <a:extLst>
                    <a:ext uri="{9D8B030D-6E8A-4147-A177-3AD203B41FA5}">
                      <a16:colId xmlns:a16="http://schemas.microsoft.com/office/drawing/2014/main" val="1408614353"/>
                    </a:ext>
                  </a:extLst>
                </a:gridCol>
                <a:gridCol w="72391">
                  <a:extLst>
                    <a:ext uri="{9D8B030D-6E8A-4147-A177-3AD203B41FA5}">
                      <a16:colId xmlns:a16="http://schemas.microsoft.com/office/drawing/2014/main" val="3267247477"/>
                    </a:ext>
                  </a:extLst>
                </a:gridCol>
                <a:gridCol w="36195">
                  <a:extLst>
                    <a:ext uri="{9D8B030D-6E8A-4147-A177-3AD203B41FA5}">
                      <a16:colId xmlns:a16="http://schemas.microsoft.com/office/drawing/2014/main" val="1529090169"/>
                    </a:ext>
                  </a:extLst>
                </a:gridCol>
                <a:gridCol w="36195">
                  <a:extLst>
                    <a:ext uri="{9D8B030D-6E8A-4147-A177-3AD203B41FA5}">
                      <a16:colId xmlns:a16="http://schemas.microsoft.com/office/drawing/2014/main" val="2633117685"/>
                    </a:ext>
                  </a:extLst>
                </a:gridCol>
                <a:gridCol w="36195">
                  <a:extLst>
                    <a:ext uri="{9D8B030D-6E8A-4147-A177-3AD203B41FA5}">
                      <a16:colId xmlns:a16="http://schemas.microsoft.com/office/drawing/2014/main" val="3589229336"/>
                    </a:ext>
                  </a:extLst>
                </a:gridCol>
                <a:gridCol w="36195">
                  <a:extLst>
                    <a:ext uri="{9D8B030D-6E8A-4147-A177-3AD203B41FA5}">
                      <a16:colId xmlns:a16="http://schemas.microsoft.com/office/drawing/2014/main" val="2435535815"/>
                    </a:ext>
                  </a:extLst>
                </a:gridCol>
                <a:gridCol w="36195">
                  <a:extLst>
                    <a:ext uri="{9D8B030D-6E8A-4147-A177-3AD203B41FA5}">
                      <a16:colId xmlns:a16="http://schemas.microsoft.com/office/drawing/2014/main" val="314571451"/>
                    </a:ext>
                  </a:extLst>
                </a:gridCol>
                <a:gridCol w="36195">
                  <a:extLst>
                    <a:ext uri="{9D8B030D-6E8A-4147-A177-3AD203B41FA5}">
                      <a16:colId xmlns:a16="http://schemas.microsoft.com/office/drawing/2014/main" val="4149828840"/>
                    </a:ext>
                  </a:extLst>
                </a:gridCol>
                <a:gridCol w="36195">
                  <a:extLst>
                    <a:ext uri="{9D8B030D-6E8A-4147-A177-3AD203B41FA5}">
                      <a16:colId xmlns:a16="http://schemas.microsoft.com/office/drawing/2014/main" val="3133060389"/>
                    </a:ext>
                  </a:extLst>
                </a:gridCol>
                <a:gridCol w="36195">
                  <a:extLst>
                    <a:ext uri="{9D8B030D-6E8A-4147-A177-3AD203B41FA5}">
                      <a16:colId xmlns:a16="http://schemas.microsoft.com/office/drawing/2014/main" val="3645142951"/>
                    </a:ext>
                  </a:extLst>
                </a:gridCol>
                <a:gridCol w="36195">
                  <a:extLst>
                    <a:ext uri="{9D8B030D-6E8A-4147-A177-3AD203B41FA5}">
                      <a16:colId xmlns:a16="http://schemas.microsoft.com/office/drawing/2014/main" val="3487819571"/>
                    </a:ext>
                  </a:extLst>
                </a:gridCol>
                <a:gridCol w="36195">
                  <a:extLst>
                    <a:ext uri="{9D8B030D-6E8A-4147-A177-3AD203B41FA5}">
                      <a16:colId xmlns:a16="http://schemas.microsoft.com/office/drawing/2014/main" val="4170881203"/>
                    </a:ext>
                  </a:extLst>
                </a:gridCol>
                <a:gridCol w="36195">
                  <a:extLst>
                    <a:ext uri="{9D8B030D-6E8A-4147-A177-3AD203B41FA5}">
                      <a16:colId xmlns:a16="http://schemas.microsoft.com/office/drawing/2014/main" val="53705723"/>
                    </a:ext>
                  </a:extLst>
                </a:gridCol>
                <a:gridCol w="36195">
                  <a:extLst>
                    <a:ext uri="{9D8B030D-6E8A-4147-A177-3AD203B41FA5}">
                      <a16:colId xmlns:a16="http://schemas.microsoft.com/office/drawing/2014/main" val="1385753741"/>
                    </a:ext>
                  </a:extLst>
                </a:gridCol>
                <a:gridCol w="36195">
                  <a:extLst>
                    <a:ext uri="{9D8B030D-6E8A-4147-A177-3AD203B41FA5}">
                      <a16:colId xmlns:a16="http://schemas.microsoft.com/office/drawing/2014/main" val="2809977254"/>
                    </a:ext>
                  </a:extLst>
                </a:gridCol>
                <a:gridCol w="36195">
                  <a:extLst>
                    <a:ext uri="{9D8B030D-6E8A-4147-A177-3AD203B41FA5}">
                      <a16:colId xmlns:a16="http://schemas.microsoft.com/office/drawing/2014/main" val="4098931285"/>
                    </a:ext>
                  </a:extLst>
                </a:gridCol>
                <a:gridCol w="36195">
                  <a:extLst>
                    <a:ext uri="{9D8B030D-6E8A-4147-A177-3AD203B41FA5}">
                      <a16:colId xmlns:a16="http://schemas.microsoft.com/office/drawing/2014/main" val="3106074528"/>
                    </a:ext>
                  </a:extLst>
                </a:gridCol>
                <a:gridCol w="36195">
                  <a:extLst>
                    <a:ext uri="{9D8B030D-6E8A-4147-A177-3AD203B41FA5}">
                      <a16:colId xmlns:a16="http://schemas.microsoft.com/office/drawing/2014/main" val="1854667605"/>
                    </a:ext>
                  </a:extLst>
                </a:gridCol>
                <a:gridCol w="36195">
                  <a:extLst>
                    <a:ext uri="{9D8B030D-6E8A-4147-A177-3AD203B41FA5}">
                      <a16:colId xmlns:a16="http://schemas.microsoft.com/office/drawing/2014/main" val="1919607128"/>
                    </a:ext>
                  </a:extLst>
                </a:gridCol>
                <a:gridCol w="36195">
                  <a:extLst>
                    <a:ext uri="{9D8B030D-6E8A-4147-A177-3AD203B41FA5}">
                      <a16:colId xmlns:a16="http://schemas.microsoft.com/office/drawing/2014/main" val="897631632"/>
                    </a:ext>
                  </a:extLst>
                </a:gridCol>
                <a:gridCol w="36195">
                  <a:extLst>
                    <a:ext uri="{9D8B030D-6E8A-4147-A177-3AD203B41FA5}">
                      <a16:colId xmlns:a16="http://schemas.microsoft.com/office/drawing/2014/main" val="3165254941"/>
                    </a:ext>
                  </a:extLst>
                </a:gridCol>
                <a:gridCol w="36195">
                  <a:extLst>
                    <a:ext uri="{9D8B030D-6E8A-4147-A177-3AD203B41FA5}">
                      <a16:colId xmlns:a16="http://schemas.microsoft.com/office/drawing/2014/main" val="3351441734"/>
                    </a:ext>
                  </a:extLst>
                </a:gridCol>
                <a:gridCol w="36195">
                  <a:extLst>
                    <a:ext uri="{9D8B030D-6E8A-4147-A177-3AD203B41FA5}">
                      <a16:colId xmlns:a16="http://schemas.microsoft.com/office/drawing/2014/main" val="2256093783"/>
                    </a:ext>
                  </a:extLst>
                </a:gridCol>
                <a:gridCol w="36195">
                  <a:extLst>
                    <a:ext uri="{9D8B030D-6E8A-4147-A177-3AD203B41FA5}">
                      <a16:colId xmlns:a16="http://schemas.microsoft.com/office/drawing/2014/main" val="2393104535"/>
                    </a:ext>
                  </a:extLst>
                </a:gridCol>
                <a:gridCol w="36195">
                  <a:extLst>
                    <a:ext uri="{9D8B030D-6E8A-4147-A177-3AD203B41FA5}">
                      <a16:colId xmlns:a16="http://schemas.microsoft.com/office/drawing/2014/main" val="1882358553"/>
                    </a:ext>
                  </a:extLst>
                </a:gridCol>
                <a:gridCol w="36195">
                  <a:extLst>
                    <a:ext uri="{9D8B030D-6E8A-4147-A177-3AD203B41FA5}">
                      <a16:colId xmlns:a16="http://schemas.microsoft.com/office/drawing/2014/main" val="2592270378"/>
                    </a:ext>
                  </a:extLst>
                </a:gridCol>
                <a:gridCol w="36195">
                  <a:extLst>
                    <a:ext uri="{9D8B030D-6E8A-4147-A177-3AD203B41FA5}">
                      <a16:colId xmlns:a16="http://schemas.microsoft.com/office/drawing/2014/main" val="2258111132"/>
                    </a:ext>
                  </a:extLst>
                </a:gridCol>
                <a:gridCol w="36195">
                  <a:extLst>
                    <a:ext uri="{9D8B030D-6E8A-4147-A177-3AD203B41FA5}">
                      <a16:colId xmlns:a16="http://schemas.microsoft.com/office/drawing/2014/main" val="3364537278"/>
                    </a:ext>
                  </a:extLst>
                </a:gridCol>
                <a:gridCol w="36195">
                  <a:extLst>
                    <a:ext uri="{9D8B030D-6E8A-4147-A177-3AD203B41FA5}">
                      <a16:colId xmlns:a16="http://schemas.microsoft.com/office/drawing/2014/main" val="2132454916"/>
                    </a:ext>
                  </a:extLst>
                </a:gridCol>
                <a:gridCol w="36195">
                  <a:extLst>
                    <a:ext uri="{9D8B030D-6E8A-4147-A177-3AD203B41FA5}">
                      <a16:colId xmlns:a16="http://schemas.microsoft.com/office/drawing/2014/main" val="292805309"/>
                    </a:ext>
                  </a:extLst>
                </a:gridCol>
                <a:gridCol w="36195">
                  <a:extLst>
                    <a:ext uri="{9D8B030D-6E8A-4147-A177-3AD203B41FA5}">
                      <a16:colId xmlns:a16="http://schemas.microsoft.com/office/drawing/2014/main" val="1349320756"/>
                    </a:ext>
                  </a:extLst>
                </a:gridCol>
                <a:gridCol w="36195">
                  <a:extLst>
                    <a:ext uri="{9D8B030D-6E8A-4147-A177-3AD203B41FA5}">
                      <a16:colId xmlns:a16="http://schemas.microsoft.com/office/drawing/2014/main" val="3365270375"/>
                    </a:ext>
                  </a:extLst>
                </a:gridCol>
                <a:gridCol w="36195">
                  <a:extLst>
                    <a:ext uri="{9D8B030D-6E8A-4147-A177-3AD203B41FA5}">
                      <a16:colId xmlns:a16="http://schemas.microsoft.com/office/drawing/2014/main" val="1851970003"/>
                    </a:ext>
                  </a:extLst>
                </a:gridCol>
                <a:gridCol w="36195">
                  <a:extLst>
                    <a:ext uri="{9D8B030D-6E8A-4147-A177-3AD203B41FA5}">
                      <a16:colId xmlns:a16="http://schemas.microsoft.com/office/drawing/2014/main" val="586903372"/>
                    </a:ext>
                  </a:extLst>
                </a:gridCol>
                <a:gridCol w="36195">
                  <a:extLst>
                    <a:ext uri="{9D8B030D-6E8A-4147-A177-3AD203B41FA5}">
                      <a16:colId xmlns:a16="http://schemas.microsoft.com/office/drawing/2014/main" val="2624090243"/>
                    </a:ext>
                  </a:extLst>
                </a:gridCol>
                <a:gridCol w="36195">
                  <a:extLst>
                    <a:ext uri="{9D8B030D-6E8A-4147-A177-3AD203B41FA5}">
                      <a16:colId xmlns:a16="http://schemas.microsoft.com/office/drawing/2014/main" val="2734050284"/>
                    </a:ext>
                  </a:extLst>
                </a:gridCol>
                <a:gridCol w="36195">
                  <a:extLst>
                    <a:ext uri="{9D8B030D-6E8A-4147-A177-3AD203B41FA5}">
                      <a16:colId xmlns:a16="http://schemas.microsoft.com/office/drawing/2014/main" val="2684767643"/>
                    </a:ext>
                  </a:extLst>
                </a:gridCol>
                <a:gridCol w="36195">
                  <a:extLst>
                    <a:ext uri="{9D8B030D-6E8A-4147-A177-3AD203B41FA5}">
                      <a16:colId xmlns:a16="http://schemas.microsoft.com/office/drawing/2014/main" val="464602811"/>
                    </a:ext>
                  </a:extLst>
                </a:gridCol>
                <a:gridCol w="36195">
                  <a:extLst>
                    <a:ext uri="{9D8B030D-6E8A-4147-A177-3AD203B41FA5}">
                      <a16:colId xmlns:a16="http://schemas.microsoft.com/office/drawing/2014/main" val="1959655791"/>
                    </a:ext>
                  </a:extLst>
                </a:gridCol>
                <a:gridCol w="36195">
                  <a:extLst>
                    <a:ext uri="{9D8B030D-6E8A-4147-A177-3AD203B41FA5}">
                      <a16:colId xmlns:a16="http://schemas.microsoft.com/office/drawing/2014/main" val="4196513882"/>
                    </a:ext>
                  </a:extLst>
                </a:gridCol>
                <a:gridCol w="36195">
                  <a:extLst>
                    <a:ext uri="{9D8B030D-6E8A-4147-A177-3AD203B41FA5}">
                      <a16:colId xmlns:a16="http://schemas.microsoft.com/office/drawing/2014/main" val="2848038324"/>
                    </a:ext>
                  </a:extLst>
                </a:gridCol>
                <a:gridCol w="36195">
                  <a:extLst>
                    <a:ext uri="{9D8B030D-6E8A-4147-A177-3AD203B41FA5}">
                      <a16:colId xmlns:a16="http://schemas.microsoft.com/office/drawing/2014/main" val="1518118483"/>
                    </a:ext>
                  </a:extLst>
                </a:gridCol>
                <a:gridCol w="36195">
                  <a:extLst>
                    <a:ext uri="{9D8B030D-6E8A-4147-A177-3AD203B41FA5}">
                      <a16:colId xmlns:a16="http://schemas.microsoft.com/office/drawing/2014/main" val="1654299738"/>
                    </a:ext>
                  </a:extLst>
                </a:gridCol>
                <a:gridCol w="36195">
                  <a:extLst>
                    <a:ext uri="{9D8B030D-6E8A-4147-A177-3AD203B41FA5}">
                      <a16:colId xmlns:a16="http://schemas.microsoft.com/office/drawing/2014/main" val="28049927"/>
                    </a:ext>
                  </a:extLst>
                </a:gridCol>
                <a:gridCol w="36195">
                  <a:extLst>
                    <a:ext uri="{9D8B030D-6E8A-4147-A177-3AD203B41FA5}">
                      <a16:colId xmlns:a16="http://schemas.microsoft.com/office/drawing/2014/main" val="724317526"/>
                    </a:ext>
                  </a:extLst>
                </a:gridCol>
                <a:gridCol w="36195">
                  <a:extLst>
                    <a:ext uri="{9D8B030D-6E8A-4147-A177-3AD203B41FA5}">
                      <a16:colId xmlns:a16="http://schemas.microsoft.com/office/drawing/2014/main" val="1415768137"/>
                    </a:ext>
                  </a:extLst>
                </a:gridCol>
                <a:gridCol w="36195">
                  <a:extLst>
                    <a:ext uri="{9D8B030D-6E8A-4147-A177-3AD203B41FA5}">
                      <a16:colId xmlns:a16="http://schemas.microsoft.com/office/drawing/2014/main" val="2344347825"/>
                    </a:ext>
                  </a:extLst>
                </a:gridCol>
                <a:gridCol w="36195">
                  <a:extLst>
                    <a:ext uri="{9D8B030D-6E8A-4147-A177-3AD203B41FA5}">
                      <a16:colId xmlns:a16="http://schemas.microsoft.com/office/drawing/2014/main" val="8003580"/>
                    </a:ext>
                  </a:extLst>
                </a:gridCol>
                <a:gridCol w="36195">
                  <a:extLst>
                    <a:ext uri="{9D8B030D-6E8A-4147-A177-3AD203B41FA5}">
                      <a16:colId xmlns:a16="http://schemas.microsoft.com/office/drawing/2014/main" val="768777605"/>
                    </a:ext>
                  </a:extLst>
                </a:gridCol>
                <a:gridCol w="36195">
                  <a:extLst>
                    <a:ext uri="{9D8B030D-6E8A-4147-A177-3AD203B41FA5}">
                      <a16:colId xmlns:a16="http://schemas.microsoft.com/office/drawing/2014/main" val="826160728"/>
                    </a:ext>
                  </a:extLst>
                </a:gridCol>
                <a:gridCol w="36195">
                  <a:extLst>
                    <a:ext uri="{9D8B030D-6E8A-4147-A177-3AD203B41FA5}">
                      <a16:colId xmlns:a16="http://schemas.microsoft.com/office/drawing/2014/main" val="2441575490"/>
                    </a:ext>
                  </a:extLst>
                </a:gridCol>
                <a:gridCol w="36195">
                  <a:extLst>
                    <a:ext uri="{9D8B030D-6E8A-4147-A177-3AD203B41FA5}">
                      <a16:colId xmlns:a16="http://schemas.microsoft.com/office/drawing/2014/main" val="2720799944"/>
                    </a:ext>
                  </a:extLst>
                </a:gridCol>
                <a:gridCol w="36195">
                  <a:extLst>
                    <a:ext uri="{9D8B030D-6E8A-4147-A177-3AD203B41FA5}">
                      <a16:colId xmlns:a16="http://schemas.microsoft.com/office/drawing/2014/main" val="1674206494"/>
                    </a:ext>
                  </a:extLst>
                </a:gridCol>
                <a:gridCol w="36195">
                  <a:extLst>
                    <a:ext uri="{9D8B030D-6E8A-4147-A177-3AD203B41FA5}">
                      <a16:colId xmlns:a16="http://schemas.microsoft.com/office/drawing/2014/main" val="1247618161"/>
                    </a:ext>
                  </a:extLst>
                </a:gridCol>
                <a:gridCol w="36195">
                  <a:extLst>
                    <a:ext uri="{9D8B030D-6E8A-4147-A177-3AD203B41FA5}">
                      <a16:colId xmlns:a16="http://schemas.microsoft.com/office/drawing/2014/main" val="1308221443"/>
                    </a:ext>
                  </a:extLst>
                </a:gridCol>
                <a:gridCol w="36195">
                  <a:extLst>
                    <a:ext uri="{9D8B030D-6E8A-4147-A177-3AD203B41FA5}">
                      <a16:colId xmlns:a16="http://schemas.microsoft.com/office/drawing/2014/main" val="769146198"/>
                    </a:ext>
                  </a:extLst>
                </a:gridCol>
                <a:gridCol w="36195">
                  <a:extLst>
                    <a:ext uri="{9D8B030D-6E8A-4147-A177-3AD203B41FA5}">
                      <a16:colId xmlns:a16="http://schemas.microsoft.com/office/drawing/2014/main" val="1068207361"/>
                    </a:ext>
                  </a:extLst>
                </a:gridCol>
                <a:gridCol w="36195">
                  <a:extLst>
                    <a:ext uri="{9D8B030D-6E8A-4147-A177-3AD203B41FA5}">
                      <a16:colId xmlns:a16="http://schemas.microsoft.com/office/drawing/2014/main" val="2382321059"/>
                    </a:ext>
                  </a:extLst>
                </a:gridCol>
                <a:gridCol w="36195">
                  <a:extLst>
                    <a:ext uri="{9D8B030D-6E8A-4147-A177-3AD203B41FA5}">
                      <a16:colId xmlns:a16="http://schemas.microsoft.com/office/drawing/2014/main" val="3040094224"/>
                    </a:ext>
                  </a:extLst>
                </a:gridCol>
                <a:gridCol w="36195">
                  <a:extLst>
                    <a:ext uri="{9D8B030D-6E8A-4147-A177-3AD203B41FA5}">
                      <a16:colId xmlns:a16="http://schemas.microsoft.com/office/drawing/2014/main" val="2708775037"/>
                    </a:ext>
                  </a:extLst>
                </a:gridCol>
              </a:tblGrid>
              <a:tr h="55033">
                <a:tc gridSpan="71">
                  <a:txBody>
                    <a:bodyPr/>
                    <a:lstStyle/>
                    <a:p>
                      <a:pPr algn="ctr" latinLnBrk="1"/>
                      <a:r>
                        <a:rPr lang="en-US" altLang="ko-KR" sz="1200" dirty="0" smtClean="0">
                          <a:solidFill>
                            <a:schemeClr val="tx1"/>
                          </a:solidFill>
                        </a:rPr>
                        <a:t>UNII-5</a:t>
                      </a:r>
                      <a:endParaRPr lang="ko-KR" altLang="en-US" sz="12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0">
                  <a:txBody>
                    <a:bodyPr/>
                    <a:lstStyle/>
                    <a:p>
                      <a:pPr algn="ctr" latinLnBrk="1"/>
                      <a:r>
                        <a:rPr lang="en-US" altLang="ko-KR" sz="1200" dirty="0" smtClean="0">
                          <a:solidFill>
                            <a:schemeClr val="tx1"/>
                          </a:solidFill>
                        </a:rPr>
                        <a:t>UNII-6</a:t>
                      </a:r>
                      <a:endParaRPr lang="ko-KR" altLang="en-US" sz="12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1711953011"/>
                  </a:ext>
                </a:extLst>
              </a:tr>
              <a:tr h="55033">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2681105504"/>
                  </a:ext>
                </a:extLst>
              </a:tr>
              <a:tr h="253838">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algn="ctr" latinLnBrk="1"/>
                      <a:r>
                        <a:rPr lang="en-US" altLang="ko-KR" sz="700" kern="1200" dirty="0" smtClean="0">
                          <a:solidFill>
                            <a:schemeClr val="tx1"/>
                          </a:solidFill>
                          <a:latin typeface="+mn-lt"/>
                          <a:ea typeface="+mn-ea"/>
                          <a:cs typeface="+mn-cs"/>
                        </a:rPr>
                        <a:t>1</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solidFill>
                      <a:srgbClr val="FFC000"/>
                    </a:solidFill>
                  </a:tcPr>
                </a:tc>
                <a:tc gridSpan="2">
                  <a:txBody>
                    <a:bodyPr/>
                    <a:lstStyle/>
                    <a:p>
                      <a:pPr algn="ctr" latinLnBrk="1"/>
                      <a:r>
                        <a:rPr lang="en-US" altLang="ko-KR" sz="700" kern="1200" dirty="0" smtClean="0">
                          <a:solidFill>
                            <a:schemeClr val="tx1"/>
                          </a:solidFill>
                          <a:latin typeface="+mn-lt"/>
                          <a:ea typeface="+mn-ea"/>
                          <a:cs typeface="+mn-cs"/>
                        </a:rPr>
                        <a:t>5</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solidFill>
                      <a:srgbClr val="FFFF00"/>
                    </a:solidFill>
                  </a:tcPr>
                </a:tc>
                <a:tc gridSpan="2">
                  <a:txBody>
                    <a:bodyPr/>
                    <a:lstStyle/>
                    <a:p>
                      <a:pPr algn="ctr" latinLnBrk="1"/>
                      <a:r>
                        <a:rPr lang="en-US" altLang="ko-KR" sz="700" kern="1200" dirty="0" smtClean="0">
                          <a:solidFill>
                            <a:schemeClr val="tx1"/>
                          </a:solidFill>
                          <a:latin typeface="+mn-lt"/>
                          <a:ea typeface="+mn-ea"/>
                          <a:cs typeface="+mn-cs"/>
                        </a:rPr>
                        <a:t>9</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tc>
                <a:tc gridSpan="2">
                  <a:txBody>
                    <a:bodyPr/>
                    <a:lstStyle/>
                    <a:p>
                      <a:pPr algn="ctr" latinLnBrk="1"/>
                      <a:r>
                        <a:rPr lang="en-US" altLang="ko-KR" sz="700" kern="1200" dirty="0" smtClean="0">
                          <a:solidFill>
                            <a:schemeClr val="tx1"/>
                          </a:solidFill>
                          <a:latin typeface="+mn-lt"/>
                          <a:ea typeface="+mn-ea"/>
                          <a:cs typeface="+mn-cs"/>
                        </a:rPr>
                        <a:t>13</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17</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21</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25</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29</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33</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37</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41</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45</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49</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kern="1200" dirty="0" smtClean="0">
                          <a:solidFill>
                            <a:schemeClr val="tx1"/>
                          </a:solidFill>
                          <a:latin typeface="+mn-lt"/>
                          <a:ea typeface="+mn-ea"/>
                          <a:cs typeface="+mn-cs"/>
                        </a:rPr>
                        <a:t>53</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3">
                  <a:txBody>
                    <a:bodyPr/>
                    <a:lstStyle/>
                    <a:p>
                      <a:pPr algn="ctr" latinLnBrk="1"/>
                      <a:r>
                        <a:rPr lang="en-US" altLang="ko-KR" sz="700" kern="1200" dirty="0" smtClean="0">
                          <a:solidFill>
                            <a:schemeClr val="tx1"/>
                          </a:solidFill>
                          <a:latin typeface="+mn-lt"/>
                          <a:ea typeface="+mn-ea"/>
                          <a:cs typeface="+mn-cs"/>
                        </a:rPr>
                        <a:t>57</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61</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65</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69</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73</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77</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81</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85</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89</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93</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97</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101</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105</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109</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113</a:t>
                      </a:r>
                      <a:endParaRPr lang="ko-KR" altLang="en-US" sz="700" kern="1200" dirty="0">
                        <a:solidFill>
                          <a:schemeClr val="tx1"/>
                        </a:solidFill>
                        <a:latin typeface="+mn-lt"/>
                        <a:ea typeface="+mn-ea"/>
                        <a:cs typeface="+mn-cs"/>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799548492"/>
                  </a:ext>
                </a:extLst>
              </a:tr>
              <a:tr h="243840">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1473714810"/>
                  </a:ext>
                </a:extLst>
              </a:tr>
              <a:tr h="55033">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3</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dirty="0" smtClean="0">
                          <a:solidFill>
                            <a:schemeClr val="tx1"/>
                          </a:solidFill>
                        </a:rPr>
                        <a:t>11</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dirty="0" smtClean="0">
                          <a:solidFill>
                            <a:schemeClr val="tx1"/>
                          </a:solidFill>
                        </a:rPr>
                        <a:t>19</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dirty="0" smtClean="0">
                          <a:solidFill>
                            <a:schemeClr val="tx1"/>
                          </a:solidFill>
                        </a:rPr>
                        <a:t>27</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dirty="0" smtClean="0">
                          <a:solidFill>
                            <a:schemeClr val="tx1"/>
                          </a:solidFill>
                        </a:rPr>
                        <a:t>35</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dirty="0" smtClean="0">
                          <a:solidFill>
                            <a:schemeClr val="tx1"/>
                          </a:solidFill>
                        </a:rPr>
                        <a:t>43</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dirty="0" smtClean="0">
                          <a:solidFill>
                            <a:schemeClr val="tx1"/>
                          </a:solidFill>
                        </a:rPr>
                        <a:t>51</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7">
                  <a:txBody>
                    <a:bodyPr/>
                    <a:lstStyle/>
                    <a:p>
                      <a:pPr algn="ctr" latinLnBrk="1"/>
                      <a:r>
                        <a:rPr lang="en-US" altLang="ko-KR" sz="700" dirty="0" smtClean="0">
                          <a:solidFill>
                            <a:schemeClr val="tx1"/>
                          </a:solidFill>
                        </a:rPr>
                        <a:t>59</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dirty="0" smtClean="0">
                          <a:solidFill>
                            <a:schemeClr val="tx1"/>
                          </a:solidFill>
                        </a:rPr>
                        <a:t>67</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dirty="0" smtClean="0">
                          <a:solidFill>
                            <a:schemeClr val="tx1"/>
                          </a:solidFill>
                        </a:rPr>
                        <a:t>75</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dirty="0" smtClean="0">
                          <a:solidFill>
                            <a:schemeClr val="tx1"/>
                          </a:solidFill>
                        </a:rPr>
                        <a:t>83</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dirty="0" smtClean="0">
                          <a:solidFill>
                            <a:schemeClr val="tx1"/>
                          </a:solidFill>
                        </a:rPr>
                        <a:t>91</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dirty="0" smtClean="0">
                          <a:solidFill>
                            <a:schemeClr val="tx1"/>
                          </a:solidFill>
                        </a:rPr>
                        <a:t>99</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dirty="0" smtClean="0">
                          <a:solidFill>
                            <a:schemeClr val="tx1"/>
                          </a:solidFill>
                        </a:rPr>
                        <a:t>107</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 </a:t>
                      </a:r>
                      <a:endParaRPr lang="ko-KR" altLang="en-US" sz="7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2137910658"/>
                  </a:ext>
                </a:extLst>
              </a:tr>
              <a:tr h="55033">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1137026025"/>
                  </a:ext>
                </a:extLst>
              </a:tr>
              <a:tr h="55033">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1000" dirty="0" smtClean="0">
                          <a:solidFill>
                            <a:schemeClr val="tx1"/>
                          </a:solidFill>
                        </a:rPr>
                        <a:t>7</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9CCFF"/>
                    </a:solid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8">
                  <a:txBody>
                    <a:bodyPr/>
                    <a:lstStyle/>
                    <a:p>
                      <a:pPr algn="ctr" latinLnBrk="1"/>
                      <a:r>
                        <a:rPr lang="en-US" altLang="ko-KR" sz="1000" dirty="0" smtClean="0">
                          <a:solidFill>
                            <a:schemeClr val="tx1"/>
                          </a:solidFill>
                        </a:rPr>
                        <a:t>23</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8">
                  <a:txBody>
                    <a:bodyPr/>
                    <a:lstStyle/>
                    <a:p>
                      <a:pPr algn="ctr" latinLnBrk="1"/>
                      <a:r>
                        <a:rPr lang="en-US" altLang="ko-KR" sz="1000" dirty="0" smtClean="0">
                          <a:solidFill>
                            <a:schemeClr val="tx1"/>
                          </a:solidFill>
                        </a:rPr>
                        <a:t>39</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9CCFF"/>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11">
                  <a:txBody>
                    <a:bodyPr/>
                    <a:lstStyle/>
                    <a:p>
                      <a:pPr algn="ctr" latinLnBrk="1"/>
                      <a:r>
                        <a:rPr lang="en-US" altLang="ko-KR" sz="1000" dirty="0" smtClean="0">
                          <a:solidFill>
                            <a:schemeClr val="tx1"/>
                          </a:solidFill>
                        </a:rPr>
                        <a:t>55</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16">
                  <a:txBody>
                    <a:bodyPr/>
                    <a:lstStyle/>
                    <a:p>
                      <a:pPr algn="ctr" latinLnBrk="1"/>
                      <a:r>
                        <a:rPr lang="en-US" altLang="ko-KR" sz="1000" dirty="0" smtClean="0">
                          <a:solidFill>
                            <a:schemeClr val="tx1"/>
                          </a:solidFill>
                        </a:rPr>
                        <a:t>71</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9CCFF"/>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16">
                  <a:txBody>
                    <a:bodyPr/>
                    <a:lstStyle/>
                    <a:p>
                      <a:pPr algn="ctr" latinLnBrk="1"/>
                      <a:r>
                        <a:rPr lang="en-US" altLang="ko-KR" sz="1000" dirty="0" smtClean="0">
                          <a:solidFill>
                            <a:schemeClr val="tx1"/>
                          </a:solidFill>
                        </a:rPr>
                        <a:t>87</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16">
                  <a:txBody>
                    <a:bodyPr/>
                    <a:lstStyle/>
                    <a:p>
                      <a:pPr algn="ctr" latinLnBrk="1"/>
                      <a:r>
                        <a:rPr lang="en-US" altLang="ko-KR" sz="1000" dirty="0" smtClean="0">
                          <a:solidFill>
                            <a:schemeClr val="tx1"/>
                          </a:solidFill>
                        </a:rPr>
                        <a:t>103</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9CCFF"/>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3960627652"/>
                  </a:ext>
                </a:extLst>
              </a:tr>
              <a:tr h="55033">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4114327879"/>
                  </a:ext>
                </a:extLst>
              </a:tr>
              <a:tr h="55033">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16">
                  <a:txBody>
                    <a:bodyPr/>
                    <a:lstStyle/>
                    <a:p>
                      <a:pPr algn="ctr" latinLnBrk="1"/>
                      <a:r>
                        <a:rPr lang="en-US" altLang="ko-KR" sz="1100" dirty="0" smtClean="0">
                          <a:solidFill>
                            <a:schemeClr val="tx1"/>
                          </a:solidFill>
                        </a:rPr>
                        <a:t>15</a:t>
                      </a:r>
                      <a:endParaRPr lang="ko-KR" altLang="en-US" sz="11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19">
                  <a:txBody>
                    <a:bodyPr/>
                    <a:lstStyle/>
                    <a:p>
                      <a:pPr algn="ctr" latinLnBrk="1"/>
                      <a:r>
                        <a:rPr lang="en-US" altLang="ko-KR" sz="1100" dirty="0" smtClean="0">
                          <a:solidFill>
                            <a:schemeClr val="tx1"/>
                          </a:solidFill>
                        </a:rPr>
                        <a:t>47</a:t>
                      </a:r>
                      <a:endParaRPr lang="ko-KR" altLang="en-US" sz="11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32">
                  <a:txBody>
                    <a:bodyPr/>
                    <a:lstStyle/>
                    <a:p>
                      <a:pPr algn="ctr" latinLnBrk="1"/>
                      <a:r>
                        <a:rPr lang="en-US" altLang="ko-KR" sz="1100" dirty="0" smtClean="0">
                          <a:solidFill>
                            <a:schemeClr val="tx1"/>
                          </a:solidFill>
                        </a:rPr>
                        <a:t>79</a:t>
                      </a:r>
                      <a:endParaRPr lang="ko-KR" altLang="en-US" sz="11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0">
                  <a:txBody>
                    <a:bodyPr/>
                    <a:lstStyle/>
                    <a:p>
                      <a:pPr algn="ctr" latinLnBrk="1"/>
                      <a:r>
                        <a:rPr lang="en-US" altLang="ko-KR" sz="1100" dirty="0" smtClean="0">
                          <a:solidFill>
                            <a:schemeClr val="tx1"/>
                          </a:solidFill>
                        </a:rPr>
                        <a:t>            111</a:t>
                      </a:r>
                      <a:endParaRPr lang="ko-KR" altLang="en-US" sz="11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163206367"/>
                  </a:ext>
                </a:extLst>
              </a:tr>
              <a:tr h="55033">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3386889995"/>
                  </a:ext>
                </a:extLst>
              </a:tr>
              <a:tr h="55033">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58">
                  <a:txBody>
                    <a:bodyPr/>
                    <a:lstStyle/>
                    <a:p>
                      <a:pPr latinLnBrk="1"/>
                      <a:endParaRPr lang="ko-KR" altLang="en-US" sz="1800" dirty="0">
                        <a:solidFill>
                          <a:srgbClr val="99CCFF"/>
                        </a:solidFill>
                      </a:endParaRPr>
                    </a:p>
                  </a:txBody>
                  <a:tcPr marL="0" marR="0"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extLst>
                  <a:ext uri="{0D108BD9-81ED-4DB2-BD59-A6C34878D82A}">
                    <a16:rowId xmlns:a16="http://schemas.microsoft.com/office/drawing/2014/main" val="1360736258"/>
                  </a:ext>
                </a:extLst>
              </a:tr>
              <a:tr h="55033">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4210848490"/>
                  </a:ext>
                </a:extLst>
              </a:tr>
            </a:tbl>
          </a:graphicData>
        </a:graphic>
      </p:graphicFrame>
      <p:graphicFrame>
        <p:nvGraphicFramePr>
          <p:cNvPr id="38" name="표 37"/>
          <p:cNvGraphicFramePr>
            <a:graphicFrameLocks noGrp="1"/>
          </p:cNvGraphicFramePr>
          <p:nvPr>
            <p:extLst>
              <p:ext uri="{D42A27DB-BD31-4B8C-83A1-F6EECF244321}">
                <p14:modId xmlns:p14="http://schemas.microsoft.com/office/powerpoint/2010/main" val="1808507827"/>
              </p:ext>
            </p:extLst>
          </p:nvPr>
        </p:nvGraphicFramePr>
        <p:xfrm>
          <a:off x="4565649" y="2486555"/>
          <a:ext cx="4343400" cy="3149438"/>
        </p:xfrm>
        <a:graphic>
          <a:graphicData uri="http://schemas.openxmlformats.org/drawingml/2006/table">
            <a:tbl>
              <a:tblPr firstRow="1" bandRow="1">
                <a:tableStyleId>{5C22544A-7EE6-4342-B048-85BDC9FD1C3A}</a:tableStyleId>
              </a:tblPr>
              <a:tblGrid>
                <a:gridCol w="36195">
                  <a:extLst>
                    <a:ext uri="{9D8B030D-6E8A-4147-A177-3AD203B41FA5}">
                      <a16:colId xmlns:a16="http://schemas.microsoft.com/office/drawing/2014/main" val="3152630573"/>
                    </a:ext>
                  </a:extLst>
                </a:gridCol>
                <a:gridCol w="36195">
                  <a:extLst>
                    <a:ext uri="{9D8B030D-6E8A-4147-A177-3AD203B41FA5}">
                      <a16:colId xmlns:a16="http://schemas.microsoft.com/office/drawing/2014/main" val="3034136808"/>
                    </a:ext>
                  </a:extLst>
                </a:gridCol>
                <a:gridCol w="36195">
                  <a:extLst>
                    <a:ext uri="{9D8B030D-6E8A-4147-A177-3AD203B41FA5}">
                      <a16:colId xmlns:a16="http://schemas.microsoft.com/office/drawing/2014/main" val="1153394613"/>
                    </a:ext>
                  </a:extLst>
                </a:gridCol>
                <a:gridCol w="36195">
                  <a:extLst>
                    <a:ext uri="{9D8B030D-6E8A-4147-A177-3AD203B41FA5}">
                      <a16:colId xmlns:a16="http://schemas.microsoft.com/office/drawing/2014/main" val="157873518"/>
                    </a:ext>
                  </a:extLst>
                </a:gridCol>
                <a:gridCol w="36195">
                  <a:extLst>
                    <a:ext uri="{9D8B030D-6E8A-4147-A177-3AD203B41FA5}">
                      <a16:colId xmlns:a16="http://schemas.microsoft.com/office/drawing/2014/main" val="3242379422"/>
                    </a:ext>
                  </a:extLst>
                </a:gridCol>
                <a:gridCol w="36195">
                  <a:extLst>
                    <a:ext uri="{9D8B030D-6E8A-4147-A177-3AD203B41FA5}">
                      <a16:colId xmlns:a16="http://schemas.microsoft.com/office/drawing/2014/main" val="2929604490"/>
                    </a:ext>
                  </a:extLst>
                </a:gridCol>
                <a:gridCol w="36195">
                  <a:extLst>
                    <a:ext uri="{9D8B030D-6E8A-4147-A177-3AD203B41FA5}">
                      <a16:colId xmlns:a16="http://schemas.microsoft.com/office/drawing/2014/main" val="4202041902"/>
                    </a:ext>
                  </a:extLst>
                </a:gridCol>
                <a:gridCol w="36195">
                  <a:extLst>
                    <a:ext uri="{9D8B030D-6E8A-4147-A177-3AD203B41FA5}">
                      <a16:colId xmlns:a16="http://schemas.microsoft.com/office/drawing/2014/main" val="3760803094"/>
                    </a:ext>
                  </a:extLst>
                </a:gridCol>
                <a:gridCol w="36195">
                  <a:extLst>
                    <a:ext uri="{9D8B030D-6E8A-4147-A177-3AD203B41FA5}">
                      <a16:colId xmlns:a16="http://schemas.microsoft.com/office/drawing/2014/main" val="3073770022"/>
                    </a:ext>
                  </a:extLst>
                </a:gridCol>
                <a:gridCol w="36195">
                  <a:extLst>
                    <a:ext uri="{9D8B030D-6E8A-4147-A177-3AD203B41FA5}">
                      <a16:colId xmlns:a16="http://schemas.microsoft.com/office/drawing/2014/main" val="648209080"/>
                    </a:ext>
                  </a:extLst>
                </a:gridCol>
                <a:gridCol w="36195">
                  <a:extLst>
                    <a:ext uri="{9D8B030D-6E8A-4147-A177-3AD203B41FA5}">
                      <a16:colId xmlns:a16="http://schemas.microsoft.com/office/drawing/2014/main" val="3627218038"/>
                    </a:ext>
                  </a:extLst>
                </a:gridCol>
                <a:gridCol w="36195">
                  <a:extLst>
                    <a:ext uri="{9D8B030D-6E8A-4147-A177-3AD203B41FA5}">
                      <a16:colId xmlns:a16="http://schemas.microsoft.com/office/drawing/2014/main" val="3799877397"/>
                    </a:ext>
                  </a:extLst>
                </a:gridCol>
                <a:gridCol w="36195">
                  <a:extLst>
                    <a:ext uri="{9D8B030D-6E8A-4147-A177-3AD203B41FA5}">
                      <a16:colId xmlns:a16="http://schemas.microsoft.com/office/drawing/2014/main" val="2863569264"/>
                    </a:ext>
                  </a:extLst>
                </a:gridCol>
                <a:gridCol w="36195">
                  <a:extLst>
                    <a:ext uri="{9D8B030D-6E8A-4147-A177-3AD203B41FA5}">
                      <a16:colId xmlns:a16="http://schemas.microsoft.com/office/drawing/2014/main" val="386777119"/>
                    </a:ext>
                  </a:extLst>
                </a:gridCol>
                <a:gridCol w="36195">
                  <a:extLst>
                    <a:ext uri="{9D8B030D-6E8A-4147-A177-3AD203B41FA5}">
                      <a16:colId xmlns:a16="http://schemas.microsoft.com/office/drawing/2014/main" val="3725408695"/>
                    </a:ext>
                  </a:extLst>
                </a:gridCol>
                <a:gridCol w="36195">
                  <a:extLst>
                    <a:ext uri="{9D8B030D-6E8A-4147-A177-3AD203B41FA5}">
                      <a16:colId xmlns:a16="http://schemas.microsoft.com/office/drawing/2014/main" val="1743222443"/>
                    </a:ext>
                  </a:extLst>
                </a:gridCol>
                <a:gridCol w="36195">
                  <a:extLst>
                    <a:ext uri="{9D8B030D-6E8A-4147-A177-3AD203B41FA5}">
                      <a16:colId xmlns:a16="http://schemas.microsoft.com/office/drawing/2014/main" val="1075188519"/>
                    </a:ext>
                  </a:extLst>
                </a:gridCol>
                <a:gridCol w="36195">
                  <a:extLst>
                    <a:ext uri="{9D8B030D-6E8A-4147-A177-3AD203B41FA5}">
                      <a16:colId xmlns:a16="http://schemas.microsoft.com/office/drawing/2014/main" val="1978339119"/>
                    </a:ext>
                  </a:extLst>
                </a:gridCol>
                <a:gridCol w="36195">
                  <a:extLst>
                    <a:ext uri="{9D8B030D-6E8A-4147-A177-3AD203B41FA5}">
                      <a16:colId xmlns:a16="http://schemas.microsoft.com/office/drawing/2014/main" val="1606353650"/>
                    </a:ext>
                  </a:extLst>
                </a:gridCol>
                <a:gridCol w="36195">
                  <a:extLst>
                    <a:ext uri="{9D8B030D-6E8A-4147-A177-3AD203B41FA5}">
                      <a16:colId xmlns:a16="http://schemas.microsoft.com/office/drawing/2014/main" val="3771602762"/>
                    </a:ext>
                  </a:extLst>
                </a:gridCol>
                <a:gridCol w="36195">
                  <a:extLst>
                    <a:ext uri="{9D8B030D-6E8A-4147-A177-3AD203B41FA5}">
                      <a16:colId xmlns:a16="http://schemas.microsoft.com/office/drawing/2014/main" val="4143885057"/>
                    </a:ext>
                  </a:extLst>
                </a:gridCol>
                <a:gridCol w="36195">
                  <a:extLst>
                    <a:ext uri="{9D8B030D-6E8A-4147-A177-3AD203B41FA5}">
                      <a16:colId xmlns:a16="http://schemas.microsoft.com/office/drawing/2014/main" val="3478905405"/>
                    </a:ext>
                  </a:extLst>
                </a:gridCol>
                <a:gridCol w="36195">
                  <a:extLst>
                    <a:ext uri="{9D8B030D-6E8A-4147-A177-3AD203B41FA5}">
                      <a16:colId xmlns:a16="http://schemas.microsoft.com/office/drawing/2014/main" val="1521237784"/>
                    </a:ext>
                  </a:extLst>
                </a:gridCol>
                <a:gridCol w="36195">
                  <a:extLst>
                    <a:ext uri="{9D8B030D-6E8A-4147-A177-3AD203B41FA5}">
                      <a16:colId xmlns:a16="http://schemas.microsoft.com/office/drawing/2014/main" val="226680580"/>
                    </a:ext>
                  </a:extLst>
                </a:gridCol>
                <a:gridCol w="36195">
                  <a:extLst>
                    <a:ext uri="{9D8B030D-6E8A-4147-A177-3AD203B41FA5}">
                      <a16:colId xmlns:a16="http://schemas.microsoft.com/office/drawing/2014/main" val="3699400460"/>
                    </a:ext>
                  </a:extLst>
                </a:gridCol>
                <a:gridCol w="36195">
                  <a:extLst>
                    <a:ext uri="{9D8B030D-6E8A-4147-A177-3AD203B41FA5}">
                      <a16:colId xmlns:a16="http://schemas.microsoft.com/office/drawing/2014/main" val="3344201533"/>
                    </a:ext>
                  </a:extLst>
                </a:gridCol>
                <a:gridCol w="36195">
                  <a:extLst>
                    <a:ext uri="{9D8B030D-6E8A-4147-A177-3AD203B41FA5}">
                      <a16:colId xmlns:a16="http://schemas.microsoft.com/office/drawing/2014/main" val="4281716704"/>
                    </a:ext>
                  </a:extLst>
                </a:gridCol>
                <a:gridCol w="36195">
                  <a:extLst>
                    <a:ext uri="{9D8B030D-6E8A-4147-A177-3AD203B41FA5}">
                      <a16:colId xmlns:a16="http://schemas.microsoft.com/office/drawing/2014/main" val="1604776062"/>
                    </a:ext>
                  </a:extLst>
                </a:gridCol>
                <a:gridCol w="36195">
                  <a:extLst>
                    <a:ext uri="{9D8B030D-6E8A-4147-A177-3AD203B41FA5}">
                      <a16:colId xmlns:a16="http://schemas.microsoft.com/office/drawing/2014/main" val="3408794160"/>
                    </a:ext>
                  </a:extLst>
                </a:gridCol>
                <a:gridCol w="36195">
                  <a:extLst>
                    <a:ext uri="{9D8B030D-6E8A-4147-A177-3AD203B41FA5}">
                      <a16:colId xmlns:a16="http://schemas.microsoft.com/office/drawing/2014/main" val="2115477409"/>
                    </a:ext>
                  </a:extLst>
                </a:gridCol>
                <a:gridCol w="36195">
                  <a:extLst>
                    <a:ext uri="{9D8B030D-6E8A-4147-A177-3AD203B41FA5}">
                      <a16:colId xmlns:a16="http://schemas.microsoft.com/office/drawing/2014/main" val="1117338715"/>
                    </a:ext>
                  </a:extLst>
                </a:gridCol>
                <a:gridCol w="36195">
                  <a:extLst>
                    <a:ext uri="{9D8B030D-6E8A-4147-A177-3AD203B41FA5}">
                      <a16:colId xmlns:a16="http://schemas.microsoft.com/office/drawing/2014/main" val="278491469"/>
                    </a:ext>
                  </a:extLst>
                </a:gridCol>
                <a:gridCol w="36195">
                  <a:extLst>
                    <a:ext uri="{9D8B030D-6E8A-4147-A177-3AD203B41FA5}">
                      <a16:colId xmlns:a16="http://schemas.microsoft.com/office/drawing/2014/main" val="3241051903"/>
                    </a:ext>
                  </a:extLst>
                </a:gridCol>
                <a:gridCol w="36195">
                  <a:extLst>
                    <a:ext uri="{9D8B030D-6E8A-4147-A177-3AD203B41FA5}">
                      <a16:colId xmlns:a16="http://schemas.microsoft.com/office/drawing/2014/main" val="4109362309"/>
                    </a:ext>
                  </a:extLst>
                </a:gridCol>
                <a:gridCol w="36195">
                  <a:extLst>
                    <a:ext uri="{9D8B030D-6E8A-4147-A177-3AD203B41FA5}">
                      <a16:colId xmlns:a16="http://schemas.microsoft.com/office/drawing/2014/main" val="723781453"/>
                    </a:ext>
                  </a:extLst>
                </a:gridCol>
                <a:gridCol w="36195">
                  <a:extLst>
                    <a:ext uri="{9D8B030D-6E8A-4147-A177-3AD203B41FA5}">
                      <a16:colId xmlns:a16="http://schemas.microsoft.com/office/drawing/2014/main" val="1309695878"/>
                    </a:ext>
                  </a:extLst>
                </a:gridCol>
                <a:gridCol w="36195">
                  <a:extLst>
                    <a:ext uri="{9D8B030D-6E8A-4147-A177-3AD203B41FA5}">
                      <a16:colId xmlns:a16="http://schemas.microsoft.com/office/drawing/2014/main" val="1243482686"/>
                    </a:ext>
                  </a:extLst>
                </a:gridCol>
                <a:gridCol w="36195">
                  <a:extLst>
                    <a:ext uri="{9D8B030D-6E8A-4147-A177-3AD203B41FA5}">
                      <a16:colId xmlns:a16="http://schemas.microsoft.com/office/drawing/2014/main" val="2289321653"/>
                    </a:ext>
                  </a:extLst>
                </a:gridCol>
                <a:gridCol w="36195">
                  <a:extLst>
                    <a:ext uri="{9D8B030D-6E8A-4147-A177-3AD203B41FA5}">
                      <a16:colId xmlns:a16="http://schemas.microsoft.com/office/drawing/2014/main" val="451361612"/>
                    </a:ext>
                  </a:extLst>
                </a:gridCol>
                <a:gridCol w="36195">
                  <a:extLst>
                    <a:ext uri="{9D8B030D-6E8A-4147-A177-3AD203B41FA5}">
                      <a16:colId xmlns:a16="http://schemas.microsoft.com/office/drawing/2014/main" val="3984589852"/>
                    </a:ext>
                  </a:extLst>
                </a:gridCol>
                <a:gridCol w="36195">
                  <a:extLst>
                    <a:ext uri="{9D8B030D-6E8A-4147-A177-3AD203B41FA5}">
                      <a16:colId xmlns:a16="http://schemas.microsoft.com/office/drawing/2014/main" val="3081252621"/>
                    </a:ext>
                  </a:extLst>
                </a:gridCol>
                <a:gridCol w="36195">
                  <a:extLst>
                    <a:ext uri="{9D8B030D-6E8A-4147-A177-3AD203B41FA5}">
                      <a16:colId xmlns:a16="http://schemas.microsoft.com/office/drawing/2014/main" val="3697305263"/>
                    </a:ext>
                  </a:extLst>
                </a:gridCol>
                <a:gridCol w="36195">
                  <a:extLst>
                    <a:ext uri="{9D8B030D-6E8A-4147-A177-3AD203B41FA5}">
                      <a16:colId xmlns:a16="http://schemas.microsoft.com/office/drawing/2014/main" val="202694207"/>
                    </a:ext>
                  </a:extLst>
                </a:gridCol>
                <a:gridCol w="36195">
                  <a:extLst>
                    <a:ext uri="{9D8B030D-6E8A-4147-A177-3AD203B41FA5}">
                      <a16:colId xmlns:a16="http://schemas.microsoft.com/office/drawing/2014/main" val="790340374"/>
                    </a:ext>
                  </a:extLst>
                </a:gridCol>
                <a:gridCol w="72390">
                  <a:extLst>
                    <a:ext uri="{9D8B030D-6E8A-4147-A177-3AD203B41FA5}">
                      <a16:colId xmlns:a16="http://schemas.microsoft.com/office/drawing/2014/main" val="1582912588"/>
                    </a:ext>
                  </a:extLst>
                </a:gridCol>
                <a:gridCol w="72390">
                  <a:extLst>
                    <a:ext uri="{9D8B030D-6E8A-4147-A177-3AD203B41FA5}">
                      <a16:colId xmlns:a16="http://schemas.microsoft.com/office/drawing/2014/main" val="4038349529"/>
                    </a:ext>
                  </a:extLst>
                </a:gridCol>
                <a:gridCol w="72390">
                  <a:extLst>
                    <a:ext uri="{9D8B030D-6E8A-4147-A177-3AD203B41FA5}">
                      <a16:colId xmlns:a16="http://schemas.microsoft.com/office/drawing/2014/main" val="145883912"/>
                    </a:ext>
                  </a:extLst>
                </a:gridCol>
                <a:gridCol w="72390">
                  <a:extLst>
                    <a:ext uri="{9D8B030D-6E8A-4147-A177-3AD203B41FA5}">
                      <a16:colId xmlns:a16="http://schemas.microsoft.com/office/drawing/2014/main" val="3061454558"/>
                    </a:ext>
                  </a:extLst>
                </a:gridCol>
                <a:gridCol w="72390">
                  <a:extLst>
                    <a:ext uri="{9D8B030D-6E8A-4147-A177-3AD203B41FA5}">
                      <a16:colId xmlns:a16="http://schemas.microsoft.com/office/drawing/2014/main" val="1269231271"/>
                    </a:ext>
                  </a:extLst>
                </a:gridCol>
                <a:gridCol w="72390">
                  <a:extLst>
                    <a:ext uri="{9D8B030D-6E8A-4147-A177-3AD203B41FA5}">
                      <a16:colId xmlns:a16="http://schemas.microsoft.com/office/drawing/2014/main" val="3018086248"/>
                    </a:ext>
                  </a:extLst>
                </a:gridCol>
                <a:gridCol w="72390">
                  <a:extLst>
                    <a:ext uri="{9D8B030D-6E8A-4147-A177-3AD203B41FA5}">
                      <a16:colId xmlns:a16="http://schemas.microsoft.com/office/drawing/2014/main" val="1693101260"/>
                    </a:ext>
                  </a:extLst>
                </a:gridCol>
                <a:gridCol w="72390">
                  <a:extLst>
                    <a:ext uri="{9D8B030D-6E8A-4147-A177-3AD203B41FA5}">
                      <a16:colId xmlns:a16="http://schemas.microsoft.com/office/drawing/2014/main" val="1408614353"/>
                    </a:ext>
                  </a:extLst>
                </a:gridCol>
                <a:gridCol w="72390">
                  <a:extLst>
                    <a:ext uri="{9D8B030D-6E8A-4147-A177-3AD203B41FA5}">
                      <a16:colId xmlns:a16="http://schemas.microsoft.com/office/drawing/2014/main" val="3267247477"/>
                    </a:ext>
                  </a:extLst>
                </a:gridCol>
                <a:gridCol w="72390">
                  <a:extLst>
                    <a:ext uri="{9D8B030D-6E8A-4147-A177-3AD203B41FA5}">
                      <a16:colId xmlns:a16="http://schemas.microsoft.com/office/drawing/2014/main" val="1529090169"/>
                    </a:ext>
                  </a:extLst>
                </a:gridCol>
                <a:gridCol w="72390">
                  <a:extLst>
                    <a:ext uri="{9D8B030D-6E8A-4147-A177-3AD203B41FA5}">
                      <a16:colId xmlns:a16="http://schemas.microsoft.com/office/drawing/2014/main" val="3589229336"/>
                    </a:ext>
                  </a:extLst>
                </a:gridCol>
                <a:gridCol w="72390">
                  <a:extLst>
                    <a:ext uri="{9D8B030D-6E8A-4147-A177-3AD203B41FA5}">
                      <a16:colId xmlns:a16="http://schemas.microsoft.com/office/drawing/2014/main" val="314571451"/>
                    </a:ext>
                  </a:extLst>
                </a:gridCol>
                <a:gridCol w="72390">
                  <a:extLst>
                    <a:ext uri="{9D8B030D-6E8A-4147-A177-3AD203B41FA5}">
                      <a16:colId xmlns:a16="http://schemas.microsoft.com/office/drawing/2014/main" val="3133060389"/>
                    </a:ext>
                  </a:extLst>
                </a:gridCol>
                <a:gridCol w="72390">
                  <a:extLst>
                    <a:ext uri="{9D8B030D-6E8A-4147-A177-3AD203B41FA5}">
                      <a16:colId xmlns:a16="http://schemas.microsoft.com/office/drawing/2014/main" val="3487819571"/>
                    </a:ext>
                  </a:extLst>
                </a:gridCol>
                <a:gridCol w="72390">
                  <a:extLst>
                    <a:ext uri="{9D8B030D-6E8A-4147-A177-3AD203B41FA5}">
                      <a16:colId xmlns:a16="http://schemas.microsoft.com/office/drawing/2014/main" val="53705723"/>
                    </a:ext>
                  </a:extLst>
                </a:gridCol>
                <a:gridCol w="72390">
                  <a:extLst>
                    <a:ext uri="{9D8B030D-6E8A-4147-A177-3AD203B41FA5}">
                      <a16:colId xmlns:a16="http://schemas.microsoft.com/office/drawing/2014/main" val="2809977254"/>
                    </a:ext>
                  </a:extLst>
                </a:gridCol>
                <a:gridCol w="72390">
                  <a:extLst>
                    <a:ext uri="{9D8B030D-6E8A-4147-A177-3AD203B41FA5}">
                      <a16:colId xmlns:a16="http://schemas.microsoft.com/office/drawing/2014/main" val="3106074528"/>
                    </a:ext>
                  </a:extLst>
                </a:gridCol>
                <a:gridCol w="72390">
                  <a:extLst>
                    <a:ext uri="{9D8B030D-6E8A-4147-A177-3AD203B41FA5}">
                      <a16:colId xmlns:a16="http://schemas.microsoft.com/office/drawing/2014/main" val="1919607128"/>
                    </a:ext>
                  </a:extLst>
                </a:gridCol>
                <a:gridCol w="72390">
                  <a:extLst>
                    <a:ext uri="{9D8B030D-6E8A-4147-A177-3AD203B41FA5}">
                      <a16:colId xmlns:a16="http://schemas.microsoft.com/office/drawing/2014/main" val="3165254941"/>
                    </a:ext>
                  </a:extLst>
                </a:gridCol>
                <a:gridCol w="72390">
                  <a:extLst>
                    <a:ext uri="{9D8B030D-6E8A-4147-A177-3AD203B41FA5}">
                      <a16:colId xmlns:a16="http://schemas.microsoft.com/office/drawing/2014/main" val="2256093783"/>
                    </a:ext>
                  </a:extLst>
                </a:gridCol>
                <a:gridCol w="72390">
                  <a:extLst>
                    <a:ext uri="{9D8B030D-6E8A-4147-A177-3AD203B41FA5}">
                      <a16:colId xmlns:a16="http://schemas.microsoft.com/office/drawing/2014/main" val="1882358553"/>
                    </a:ext>
                  </a:extLst>
                </a:gridCol>
                <a:gridCol w="72390">
                  <a:extLst>
                    <a:ext uri="{9D8B030D-6E8A-4147-A177-3AD203B41FA5}">
                      <a16:colId xmlns:a16="http://schemas.microsoft.com/office/drawing/2014/main" val="2258111132"/>
                    </a:ext>
                  </a:extLst>
                </a:gridCol>
                <a:gridCol w="72390">
                  <a:extLst>
                    <a:ext uri="{9D8B030D-6E8A-4147-A177-3AD203B41FA5}">
                      <a16:colId xmlns:a16="http://schemas.microsoft.com/office/drawing/2014/main" val="2132454916"/>
                    </a:ext>
                  </a:extLst>
                </a:gridCol>
                <a:gridCol w="72390">
                  <a:extLst>
                    <a:ext uri="{9D8B030D-6E8A-4147-A177-3AD203B41FA5}">
                      <a16:colId xmlns:a16="http://schemas.microsoft.com/office/drawing/2014/main" val="1349320756"/>
                    </a:ext>
                  </a:extLst>
                </a:gridCol>
                <a:gridCol w="72390">
                  <a:extLst>
                    <a:ext uri="{9D8B030D-6E8A-4147-A177-3AD203B41FA5}">
                      <a16:colId xmlns:a16="http://schemas.microsoft.com/office/drawing/2014/main" val="1851970003"/>
                    </a:ext>
                  </a:extLst>
                </a:gridCol>
                <a:gridCol w="72390">
                  <a:extLst>
                    <a:ext uri="{9D8B030D-6E8A-4147-A177-3AD203B41FA5}">
                      <a16:colId xmlns:a16="http://schemas.microsoft.com/office/drawing/2014/main" val="2624090243"/>
                    </a:ext>
                  </a:extLst>
                </a:gridCol>
                <a:gridCol w="72390">
                  <a:extLst>
                    <a:ext uri="{9D8B030D-6E8A-4147-A177-3AD203B41FA5}">
                      <a16:colId xmlns:a16="http://schemas.microsoft.com/office/drawing/2014/main" val="2684767643"/>
                    </a:ext>
                  </a:extLst>
                </a:gridCol>
                <a:gridCol w="72390">
                  <a:extLst>
                    <a:ext uri="{9D8B030D-6E8A-4147-A177-3AD203B41FA5}">
                      <a16:colId xmlns:a16="http://schemas.microsoft.com/office/drawing/2014/main" val="1959655791"/>
                    </a:ext>
                  </a:extLst>
                </a:gridCol>
                <a:gridCol w="72390">
                  <a:extLst>
                    <a:ext uri="{9D8B030D-6E8A-4147-A177-3AD203B41FA5}">
                      <a16:colId xmlns:a16="http://schemas.microsoft.com/office/drawing/2014/main" val="2848038324"/>
                    </a:ext>
                  </a:extLst>
                </a:gridCol>
                <a:gridCol w="72390">
                  <a:extLst>
                    <a:ext uri="{9D8B030D-6E8A-4147-A177-3AD203B41FA5}">
                      <a16:colId xmlns:a16="http://schemas.microsoft.com/office/drawing/2014/main" val="1654299738"/>
                    </a:ext>
                  </a:extLst>
                </a:gridCol>
                <a:gridCol w="72390">
                  <a:extLst>
                    <a:ext uri="{9D8B030D-6E8A-4147-A177-3AD203B41FA5}">
                      <a16:colId xmlns:a16="http://schemas.microsoft.com/office/drawing/2014/main" val="724317526"/>
                    </a:ext>
                  </a:extLst>
                </a:gridCol>
                <a:gridCol w="72390">
                  <a:extLst>
                    <a:ext uri="{9D8B030D-6E8A-4147-A177-3AD203B41FA5}">
                      <a16:colId xmlns:a16="http://schemas.microsoft.com/office/drawing/2014/main" val="2344347825"/>
                    </a:ext>
                  </a:extLst>
                </a:gridCol>
                <a:gridCol w="72390">
                  <a:extLst>
                    <a:ext uri="{9D8B030D-6E8A-4147-A177-3AD203B41FA5}">
                      <a16:colId xmlns:a16="http://schemas.microsoft.com/office/drawing/2014/main" val="768777605"/>
                    </a:ext>
                  </a:extLst>
                </a:gridCol>
                <a:gridCol w="72390">
                  <a:extLst>
                    <a:ext uri="{9D8B030D-6E8A-4147-A177-3AD203B41FA5}">
                      <a16:colId xmlns:a16="http://schemas.microsoft.com/office/drawing/2014/main" val="2441575490"/>
                    </a:ext>
                  </a:extLst>
                </a:gridCol>
                <a:gridCol w="72390">
                  <a:extLst>
                    <a:ext uri="{9D8B030D-6E8A-4147-A177-3AD203B41FA5}">
                      <a16:colId xmlns:a16="http://schemas.microsoft.com/office/drawing/2014/main" val="1674206494"/>
                    </a:ext>
                  </a:extLst>
                </a:gridCol>
                <a:gridCol w="72390">
                  <a:extLst>
                    <a:ext uri="{9D8B030D-6E8A-4147-A177-3AD203B41FA5}">
                      <a16:colId xmlns:a16="http://schemas.microsoft.com/office/drawing/2014/main" val="1308221443"/>
                    </a:ext>
                  </a:extLst>
                </a:gridCol>
                <a:gridCol w="72390">
                  <a:extLst>
                    <a:ext uri="{9D8B030D-6E8A-4147-A177-3AD203B41FA5}">
                      <a16:colId xmlns:a16="http://schemas.microsoft.com/office/drawing/2014/main" val="1068207361"/>
                    </a:ext>
                  </a:extLst>
                </a:gridCol>
                <a:gridCol w="72390">
                  <a:extLst>
                    <a:ext uri="{9D8B030D-6E8A-4147-A177-3AD203B41FA5}">
                      <a16:colId xmlns:a16="http://schemas.microsoft.com/office/drawing/2014/main" val="3040094224"/>
                    </a:ext>
                  </a:extLst>
                </a:gridCol>
              </a:tblGrid>
              <a:tr h="55033">
                <a:tc gridSpan="57">
                  <a:txBody>
                    <a:bodyPr/>
                    <a:lstStyle/>
                    <a:p>
                      <a:pPr algn="ctr" latinLnBrk="1"/>
                      <a:r>
                        <a:rPr lang="en-US" altLang="ko-KR" sz="1200" dirty="0" smtClean="0">
                          <a:solidFill>
                            <a:schemeClr val="tx1"/>
                          </a:solidFill>
                        </a:rPr>
                        <a:t>UNII-7</a:t>
                      </a:r>
                      <a:endParaRPr lang="ko-KR" altLang="en-US" sz="12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5">
                  <a:txBody>
                    <a:bodyPr/>
                    <a:lstStyle/>
                    <a:p>
                      <a:pPr algn="ctr" latinLnBrk="1"/>
                      <a:r>
                        <a:rPr lang="en-US" altLang="ko-KR" sz="1200" dirty="0" smtClean="0">
                          <a:solidFill>
                            <a:schemeClr val="tx1"/>
                          </a:solidFill>
                        </a:rPr>
                        <a:t>UNII-8</a:t>
                      </a:r>
                      <a:endParaRPr lang="ko-KR" altLang="en-US" sz="12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953011"/>
                  </a:ext>
                </a:extLst>
              </a:tr>
              <a:tr h="55033">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1105504"/>
                  </a:ext>
                </a:extLst>
              </a:tr>
              <a:tr h="253838">
                <a:tc gridSpan="4">
                  <a:txBody>
                    <a:bodyPr/>
                    <a:lstStyle/>
                    <a:p>
                      <a:pPr algn="ctr" latinLnBrk="1"/>
                      <a:r>
                        <a:rPr lang="en-US" altLang="ko-KR" sz="700" dirty="0" smtClean="0">
                          <a:solidFill>
                            <a:schemeClr val="tx1"/>
                          </a:solidFill>
                        </a:rPr>
                        <a:t>117</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121</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125</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129</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133</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137</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141</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145</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149</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153</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dirty="0" smtClean="0">
                          <a:solidFill>
                            <a:schemeClr val="tx1"/>
                          </a:solidFill>
                        </a:rPr>
                        <a:t>157</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a:p>
                  </a:txBody>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algn="ctr" latinLnBrk="1"/>
                      <a:r>
                        <a:rPr lang="en-US" altLang="ko-KR" sz="700" dirty="0" smtClean="0">
                          <a:solidFill>
                            <a:schemeClr val="tx1"/>
                          </a:solidFill>
                        </a:rPr>
                        <a:t>161</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165</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169</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173</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177</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181</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185</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189</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193</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197</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201</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205</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209</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213</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217</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221</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225</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229</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latinLnBrk="1"/>
                      <a:r>
                        <a:rPr lang="en-US" altLang="ko-KR" sz="700" dirty="0" smtClean="0">
                          <a:solidFill>
                            <a:schemeClr val="tx1"/>
                          </a:solidFill>
                        </a:rPr>
                        <a:t>233</a:t>
                      </a:r>
                      <a:endParaRPr lang="ko-KR" altLang="en-US" sz="700" dirty="0">
                        <a:solidFill>
                          <a:schemeClr val="tx1"/>
                        </a:solidFill>
                      </a:endParaRPr>
                    </a:p>
                  </a:txBody>
                  <a:tcPr marL="0" marR="0" marT="0" marB="0" vert="vert27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9548492"/>
                  </a:ext>
                </a:extLst>
              </a:tr>
              <a:tr h="243840">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700" kern="1200" dirty="0">
                        <a:solidFill>
                          <a:schemeClr val="tx1"/>
                        </a:solidFill>
                        <a:latin typeface="+mn-lt"/>
                        <a:ea typeface="+mn-ea"/>
                        <a:cs typeface="+mn-cs"/>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714810"/>
                  </a:ext>
                </a:extLst>
              </a:tr>
              <a:tr h="55033">
                <a:tc gridSpan="4">
                  <a:txBody>
                    <a:bodyPr/>
                    <a:lstStyle/>
                    <a:p>
                      <a:pPr latinLnBrk="1"/>
                      <a:endParaRPr lang="ko-KR" altLang="en-US" sz="1800" dirty="0">
                        <a:solidFill>
                          <a:schemeClr val="tx1"/>
                        </a:solidFill>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kern="1200" dirty="0" smtClean="0">
                          <a:solidFill>
                            <a:schemeClr val="tx1"/>
                          </a:solidFill>
                          <a:latin typeface="+mn-lt"/>
                          <a:ea typeface="+mn-ea"/>
                          <a:cs typeface="+mn-cs"/>
                        </a:rPr>
                        <a:t>123</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kern="1200" dirty="0" smtClean="0">
                          <a:solidFill>
                            <a:schemeClr val="tx1"/>
                          </a:solidFill>
                          <a:latin typeface="+mn-lt"/>
                          <a:ea typeface="+mn-ea"/>
                          <a:cs typeface="+mn-cs"/>
                        </a:rPr>
                        <a:t>131</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kern="1200" dirty="0" smtClean="0">
                          <a:solidFill>
                            <a:schemeClr val="tx1"/>
                          </a:solidFill>
                          <a:latin typeface="+mn-lt"/>
                          <a:ea typeface="+mn-ea"/>
                          <a:cs typeface="+mn-cs"/>
                        </a:rPr>
                        <a:t>139</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kern="1200" dirty="0" smtClean="0">
                          <a:solidFill>
                            <a:schemeClr val="tx1"/>
                          </a:solidFill>
                          <a:latin typeface="+mn-lt"/>
                          <a:ea typeface="+mn-ea"/>
                          <a:cs typeface="+mn-cs"/>
                        </a:rPr>
                        <a:t>147</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700" kern="1200" dirty="0" smtClean="0">
                          <a:solidFill>
                            <a:schemeClr val="tx1"/>
                          </a:solidFill>
                          <a:latin typeface="+mn-lt"/>
                          <a:ea typeface="+mn-ea"/>
                          <a:cs typeface="+mn-cs"/>
                        </a:rPr>
                        <a:t>155</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4">
                  <a:txBody>
                    <a:bodyPr/>
                    <a:lstStyle/>
                    <a:p>
                      <a:pPr algn="ctr" latinLnBrk="1"/>
                      <a:r>
                        <a:rPr lang="en-US" altLang="ko-KR" sz="700" kern="1200" dirty="0" smtClean="0">
                          <a:solidFill>
                            <a:schemeClr val="tx1"/>
                          </a:solidFill>
                          <a:latin typeface="+mn-lt"/>
                          <a:ea typeface="+mn-ea"/>
                          <a:cs typeface="+mn-cs"/>
                        </a:rPr>
                        <a:t>163</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kern="1200" dirty="0" smtClean="0">
                          <a:solidFill>
                            <a:schemeClr val="tx1"/>
                          </a:solidFill>
                          <a:latin typeface="+mn-lt"/>
                          <a:ea typeface="+mn-ea"/>
                          <a:cs typeface="+mn-cs"/>
                        </a:rPr>
                        <a:t>171</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kern="1200" dirty="0" smtClean="0">
                          <a:solidFill>
                            <a:schemeClr val="tx1"/>
                          </a:solidFill>
                          <a:latin typeface="+mn-lt"/>
                          <a:ea typeface="+mn-ea"/>
                          <a:cs typeface="+mn-cs"/>
                        </a:rPr>
                        <a:t>179</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kern="1200" dirty="0" smtClean="0">
                          <a:solidFill>
                            <a:schemeClr val="tx1"/>
                          </a:solidFill>
                          <a:latin typeface="+mn-lt"/>
                          <a:ea typeface="+mn-ea"/>
                          <a:cs typeface="+mn-cs"/>
                        </a:rPr>
                        <a:t>187</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kern="1200" dirty="0" smtClean="0">
                          <a:solidFill>
                            <a:schemeClr val="tx1"/>
                          </a:solidFill>
                          <a:latin typeface="+mn-lt"/>
                          <a:ea typeface="+mn-ea"/>
                          <a:cs typeface="+mn-cs"/>
                        </a:rPr>
                        <a:t>195</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kern="1200" dirty="0" smtClean="0">
                          <a:solidFill>
                            <a:schemeClr val="tx1"/>
                          </a:solidFill>
                          <a:latin typeface="+mn-lt"/>
                          <a:ea typeface="+mn-ea"/>
                          <a:cs typeface="+mn-cs"/>
                        </a:rPr>
                        <a:t>203</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kern="1200" dirty="0" smtClean="0">
                          <a:solidFill>
                            <a:schemeClr val="tx1"/>
                          </a:solidFill>
                          <a:latin typeface="+mn-lt"/>
                          <a:ea typeface="+mn-ea"/>
                          <a:cs typeface="+mn-cs"/>
                        </a:rPr>
                        <a:t>211</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kern="1200" dirty="0" smtClean="0">
                          <a:solidFill>
                            <a:schemeClr val="tx1"/>
                          </a:solidFill>
                          <a:latin typeface="+mn-lt"/>
                          <a:ea typeface="+mn-ea"/>
                          <a:cs typeface="+mn-cs"/>
                        </a:rPr>
                        <a:t>219</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4">
                  <a:txBody>
                    <a:bodyPr/>
                    <a:lstStyle/>
                    <a:p>
                      <a:pPr algn="ctr" latinLnBrk="1"/>
                      <a:r>
                        <a:rPr lang="en-US" altLang="ko-KR" sz="700" kern="1200" dirty="0" smtClean="0">
                          <a:solidFill>
                            <a:schemeClr val="tx1"/>
                          </a:solidFill>
                          <a:latin typeface="+mn-lt"/>
                          <a:ea typeface="+mn-ea"/>
                          <a:cs typeface="+mn-cs"/>
                        </a:rPr>
                        <a:t>227</a:t>
                      </a:r>
                      <a:endParaRPr lang="ko-KR" altLang="en-US" sz="700" kern="1200" dirty="0">
                        <a:solidFill>
                          <a:schemeClr val="tx1"/>
                        </a:solidFill>
                        <a:latin typeface="+mn-lt"/>
                        <a:ea typeface="+mn-ea"/>
                        <a:cs typeface="+mn-cs"/>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50"/>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7910658"/>
                  </a:ext>
                </a:extLst>
              </a:tr>
              <a:tr h="55033">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7026025"/>
                  </a:ext>
                </a:extLst>
              </a:tr>
              <a:tr h="55033">
                <a:tc gridSpan="12">
                  <a:txBody>
                    <a:bodyPr/>
                    <a:lstStyle/>
                    <a:p>
                      <a:pPr latinLnBrk="1"/>
                      <a:endParaRPr lang="ko-KR" altLang="en-US" sz="1800" dirty="0">
                        <a:solidFill>
                          <a:schemeClr val="tx1"/>
                        </a:solidFill>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16">
                  <a:txBody>
                    <a:bodyPr/>
                    <a:lstStyle/>
                    <a:p>
                      <a:pPr algn="ctr" latinLnBrk="1"/>
                      <a:r>
                        <a:rPr lang="en-US" altLang="ko-KR" sz="1000" dirty="0" smtClean="0">
                          <a:solidFill>
                            <a:schemeClr val="tx1"/>
                          </a:solidFill>
                        </a:rPr>
                        <a:t>135</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9CCFF"/>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16">
                  <a:txBody>
                    <a:bodyPr/>
                    <a:lstStyle/>
                    <a:p>
                      <a:pPr algn="ctr" latinLnBrk="1"/>
                      <a:r>
                        <a:rPr lang="en-US" altLang="ko-KR" sz="1000" dirty="0" smtClean="0">
                          <a:solidFill>
                            <a:schemeClr val="tx1"/>
                          </a:solidFill>
                        </a:rPr>
                        <a:t>151</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8">
                  <a:txBody>
                    <a:bodyPr/>
                    <a:lstStyle/>
                    <a:p>
                      <a:pPr algn="ctr" latinLnBrk="1"/>
                      <a:r>
                        <a:rPr lang="en-US" altLang="ko-KR" sz="1000" dirty="0" smtClean="0">
                          <a:solidFill>
                            <a:schemeClr val="tx1"/>
                          </a:solidFill>
                        </a:rPr>
                        <a:t>167</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9CCFF"/>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8">
                  <a:txBody>
                    <a:bodyPr/>
                    <a:lstStyle/>
                    <a:p>
                      <a:pPr algn="ctr" latinLnBrk="1"/>
                      <a:r>
                        <a:rPr lang="en-US" altLang="ko-KR" sz="1000" dirty="0" smtClean="0">
                          <a:solidFill>
                            <a:schemeClr val="tx1"/>
                          </a:solidFill>
                        </a:rPr>
                        <a:t>183</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8">
                  <a:txBody>
                    <a:bodyPr/>
                    <a:lstStyle/>
                    <a:p>
                      <a:pPr algn="ctr" latinLnBrk="1"/>
                      <a:r>
                        <a:rPr lang="en-US" altLang="ko-KR" sz="1000" dirty="0" smtClean="0">
                          <a:solidFill>
                            <a:schemeClr val="tx1"/>
                          </a:solidFill>
                        </a:rPr>
                        <a:t>199</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9CCFF"/>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8">
                  <a:txBody>
                    <a:bodyPr/>
                    <a:lstStyle/>
                    <a:p>
                      <a:pPr algn="ctr" latinLnBrk="1"/>
                      <a:r>
                        <a:rPr lang="en-US" altLang="ko-KR" sz="1000" dirty="0" smtClean="0">
                          <a:solidFill>
                            <a:schemeClr val="tx1"/>
                          </a:solidFill>
                        </a:rPr>
                        <a:t>215</a:t>
                      </a:r>
                      <a:endParaRPr lang="ko-KR" altLang="en-US" sz="10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0627652"/>
                  </a:ext>
                </a:extLst>
              </a:tr>
              <a:tr h="55033">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4327879"/>
                  </a:ext>
                </a:extLst>
              </a:tr>
              <a:tr h="55033">
                <a:tc gridSpan="12">
                  <a:txBody>
                    <a:bodyPr/>
                    <a:lstStyle/>
                    <a:p>
                      <a:pPr latinLnBrk="1"/>
                      <a:endParaRPr lang="ko-KR" altLang="en-US" sz="1800" dirty="0">
                        <a:solidFill>
                          <a:schemeClr val="tx1"/>
                        </a:solidFill>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32">
                  <a:txBody>
                    <a:bodyPr/>
                    <a:lstStyle/>
                    <a:p>
                      <a:pPr algn="ctr" latinLnBrk="1"/>
                      <a:r>
                        <a:rPr lang="en-US" altLang="ko-KR" sz="1100" dirty="0" smtClean="0">
                          <a:solidFill>
                            <a:schemeClr val="tx1"/>
                          </a:solidFill>
                        </a:rPr>
                        <a:t>143</a:t>
                      </a:r>
                      <a:endParaRPr lang="ko-KR" altLang="en-US" sz="11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16">
                  <a:txBody>
                    <a:bodyPr/>
                    <a:lstStyle/>
                    <a:p>
                      <a:pPr algn="ctr" latinLnBrk="1"/>
                      <a:r>
                        <a:rPr lang="en-US" altLang="ko-KR" sz="1100" dirty="0" smtClean="0">
                          <a:solidFill>
                            <a:schemeClr val="tx1"/>
                          </a:solidFill>
                        </a:rPr>
                        <a:t>175</a:t>
                      </a:r>
                      <a:endParaRPr lang="ko-KR" altLang="en-US" sz="11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16">
                  <a:txBody>
                    <a:bodyPr/>
                    <a:lstStyle/>
                    <a:p>
                      <a:pPr algn="ctr" latinLnBrk="1"/>
                      <a:r>
                        <a:rPr lang="en-US" altLang="ko-KR" sz="1100" dirty="0" smtClean="0">
                          <a:solidFill>
                            <a:schemeClr val="tx1"/>
                          </a:solidFill>
                        </a:rPr>
                        <a:t>207</a:t>
                      </a:r>
                      <a:endParaRPr lang="ko-KR" altLang="en-US" sz="1100" dirty="0">
                        <a:solidFill>
                          <a:schemeClr val="tx1"/>
                        </a:solidFill>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206367"/>
                  </a:ext>
                </a:extLst>
              </a:tr>
              <a:tr h="55033">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gridSpan="2">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6889995"/>
                  </a:ext>
                </a:extLst>
              </a:tr>
              <a:tr h="55033">
                <a:tc gridSpan="44">
                  <a:txBody>
                    <a:bodyPr/>
                    <a:lstStyle/>
                    <a:p>
                      <a:pPr latinLnBrk="1"/>
                      <a:endParaRPr lang="ko-KR" altLang="en-US" sz="1800" dirty="0">
                        <a:solidFill>
                          <a:schemeClr val="tx1"/>
                        </a:solidFill>
                      </a:endParaRPr>
                    </a:p>
                  </a:txBody>
                  <a:tcPr marL="0" marR="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hMerge="1">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hMerge="1">
                  <a:txBody>
                    <a:bodyPr/>
                    <a:lstStyle/>
                    <a:p>
                      <a:pPr latinLnBrk="1"/>
                      <a:endParaRPr lang="ko-KR" altLang="en-US"/>
                    </a:p>
                  </a:txBody>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0736258"/>
                  </a:ext>
                </a:extLst>
              </a:tr>
              <a:tr h="55033">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FF"/>
                    </a:solid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latinLnBrk="1"/>
                      <a:endParaRPr lang="ko-KR" altLang="en-US" sz="1800" dirty="0">
                        <a:solidFill>
                          <a:schemeClr val="tx1"/>
                        </a:solidFill>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0848490"/>
                  </a:ext>
                </a:extLst>
              </a:tr>
            </a:tbl>
          </a:graphicData>
        </a:graphic>
      </p:graphicFrame>
      <p:sp>
        <p:nvSpPr>
          <p:cNvPr id="7" name="직사각형 6"/>
          <p:cNvSpPr/>
          <p:nvPr/>
        </p:nvSpPr>
        <p:spPr bwMode="auto">
          <a:xfrm>
            <a:off x="4484692" y="3527159"/>
            <a:ext cx="180972" cy="128201"/>
          </a:xfrm>
          <a:prstGeom prst="rect">
            <a:avLst/>
          </a:prstGeom>
          <a:noFill/>
          <a:ln w="12700" cap="flat" cmpd="sng" algn="ctr">
            <a:noFill/>
            <a:prstDash val="solid"/>
            <a:round/>
            <a:headEnd type="none" w="sm" len="sm"/>
            <a:tailEnd type="none" w="sm" len="sm"/>
          </a:ln>
          <a:effectLst/>
          <a:ex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700" dirty="0" smtClean="0">
                <a:latin typeface="+mn-lt"/>
              </a:rPr>
              <a:t>115</a:t>
            </a:r>
          </a:p>
        </p:txBody>
      </p:sp>
      <p:sp>
        <p:nvSpPr>
          <p:cNvPr id="40" name="직사각형 39"/>
          <p:cNvSpPr/>
          <p:nvPr/>
        </p:nvSpPr>
        <p:spPr bwMode="auto">
          <a:xfrm>
            <a:off x="4575174" y="4056511"/>
            <a:ext cx="381002" cy="128201"/>
          </a:xfrm>
          <a:prstGeom prst="rect">
            <a:avLst/>
          </a:prstGeom>
          <a:noFill/>
          <a:ln w="12700" cap="flat" cmpd="sng" algn="ctr">
            <a:noFill/>
            <a:prstDash val="solid"/>
            <a:round/>
            <a:headEnd type="none" w="sm" len="sm"/>
            <a:tailEnd type="none" w="sm" len="sm"/>
          </a:ln>
          <a:effectLst/>
          <a:ex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000" dirty="0" smtClean="0">
                <a:latin typeface="+mn-lt"/>
              </a:rPr>
              <a:t>119</a:t>
            </a:r>
          </a:p>
        </p:txBody>
      </p:sp>
      <p:sp>
        <p:nvSpPr>
          <p:cNvPr id="41" name="직사각형 40"/>
          <p:cNvSpPr/>
          <p:nvPr/>
        </p:nvSpPr>
        <p:spPr bwMode="auto">
          <a:xfrm>
            <a:off x="4141784" y="5136885"/>
            <a:ext cx="381002" cy="128201"/>
          </a:xfrm>
          <a:prstGeom prst="rect">
            <a:avLst/>
          </a:prstGeom>
          <a:noFill/>
          <a:ln w="12700" cap="flat" cmpd="sng" algn="ctr">
            <a:noFill/>
            <a:prstDash val="solid"/>
            <a:round/>
            <a:headEnd type="none" w="sm" len="sm"/>
            <a:tailEnd type="none" w="sm" len="sm"/>
          </a:ln>
          <a:effectLst/>
          <a:ex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b="1" dirty="0" smtClean="0">
                <a:solidFill>
                  <a:schemeClr val="bg1"/>
                </a:solidFill>
                <a:latin typeface="+mn-lt"/>
              </a:rPr>
              <a:t>UWB</a:t>
            </a:r>
          </a:p>
        </p:txBody>
      </p:sp>
      <p:sp>
        <p:nvSpPr>
          <p:cNvPr id="26" name="직사각형 25"/>
          <p:cNvSpPr/>
          <p:nvPr/>
        </p:nvSpPr>
        <p:spPr>
          <a:xfrm>
            <a:off x="114299" y="5756155"/>
            <a:ext cx="3687228" cy="646331"/>
          </a:xfrm>
          <a:prstGeom prst="rect">
            <a:avLst/>
          </a:prstGeom>
        </p:spPr>
        <p:txBody>
          <a:bodyPr wrap="none">
            <a:spAutoFit/>
          </a:bodyPr>
          <a:lstStyle/>
          <a:p>
            <a:r>
              <a:rPr lang="en-US" altLang="ko-KR" dirty="0" smtClean="0"/>
              <a:t>In addition to the prioritized channel in [3],</a:t>
            </a:r>
          </a:p>
          <a:p>
            <a:r>
              <a:rPr lang="en-US" altLang="ko-KR" dirty="0" smtClean="0"/>
              <a:t>this band could be considered for </a:t>
            </a:r>
            <a:r>
              <a:rPr lang="en-US" altLang="ko-KR" dirty="0"/>
              <a:t>NB Mirroring Channel</a:t>
            </a:r>
            <a:endParaRPr lang="ko-KR" altLang="en-US" dirty="0"/>
          </a:p>
          <a:p>
            <a:r>
              <a:rPr lang="en-US" altLang="ko-KR" dirty="0" smtClean="0"/>
              <a:t>if the requirements in regulatory are satisfied </a:t>
            </a:r>
            <a:endParaRPr lang="ko-KR" altLang="en-US" dirty="0"/>
          </a:p>
        </p:txBody>
      </p:sp>
      <p:cxnSp>
        <p:nvCxnSpPr>
          <p:cNvPr id="31" name="직선 화살표 연결선 30"/>
          <p:cNvCxnSpPr/>
          <p:nvPr/>
        </p:nvCxnSpPr>
        <p:spPr bwMode="auto">
          <a:xfrm flipH="1">
            <a:off x="292099" y="5635992"/>
            <a:ext cx="2149" cy="12016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직선 화살표 연결선 45"/>
          <p:cNvCxnSpPr/>
          <p:nvPr/>
        </p:nvCxnSpPr>
        <p:spPr bwMode="auto">
          <a:xfrm>
            <a:off x="4752303" y="5653359"/>
            <a:ext cx="203873" cy="13265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직사각형 48"/>
          <p:cNvSpPr/>
          <p:nvPr/>
        </p:nvSpPr>
        <p:spPr>
          <a:xfrm>
            <a:off x="4752304" y="5771220"/>
            <a:ext cx="4182146" cy="646331"/>
          </a:xfrm>
          <a:prstGeom prst="rect">
            <a:avLst/>
          </a:prstGeom>
        </p:spPr>
        <p:txBody>
          <a:bodyPr wrap="square">
            <a:spAutoFit/>
          </a:bodyPr>
          <a:lstStyle/>
          <a:p>
            <a:r>
              <a:rPr lang="en-US" altLang="ko-KR" dirty="0" smtClean="0"/>
              <a:t>If the prioritized channel is not available ,</a:t>
            </a:r>
          </a:p>
          <a:p>
            <a:r>
              <a:rPr lang="en-US" altLang="ko-KR" dirty="0" smtClean="0"/>
              <a:t>this band could be considered as NB Mirroring Channel</a:t>
            </a:r>
          </a:p>
          <a:p>
            <a:r>
              <a:rPr lang="en-US" altLang="ko-KR" dirty="0" smtClean="0"/>
              <a:t>and NB Data Channels</a:t>
            </a:r>
            <a:endParaRPr lang="ko-KR" altLang="en-US" dirty="0"/>
          </a:p>
        </p:txBody>
      </p:sp>
    </p:spTree>
    <p:extLst>
      <p:ext uri="{BB962C8B-B14F-4D97-AF65-F5344CB8AC3E}">
        <p14:creationId xmlns:p14="http://schemas.microsoft.com/office/powerpoint/2010/main" val="3436509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smtClean="0"/>
              <a:t>Conclusions</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11</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600" dirty="0" smtClean="0"/>
              <a:t>The interference from 4z/4ab and Wi-Fi 6GHz to UWB Ch5 is expected </a:t>
            </a:r>
          </a:p>
          <a:p>
            <a:pPr>
              <a:spcBef>
                <a:spcPts val="1500"/>
              </a:spcBef>
            </a:pPr>
            <a:r>
              <a:rPr lang="en-US" altLang="ko-KR" sz="1600" dirty="0" smtClean="0"/>
              <a:t>No method to mitigate the interference even for UWB Ch9</a:t>
            </a:r>
          </a:p>
          <a:p>
            <a:pPr>
              <a:spcBef>
                <a:spcPts val="1500"/>
              </a:spcBef>
            </a:pPr>
            <a:r>
              <a:rPr lang="en-US" altLang="ko-KR" sz="1600" dirty="0" smtClean="0"/>
              <a:t>For the coexistence between UWB devices and other (new) NBs, the candidate approach for NB Mirroring channel is proposed</a:t>
            </a:r>
          </a:p>
          <a:p>
            <a:pPr>
              <a:spcBef>
                <a:spcPts val="1500"/>
              </a:spcBef>
            </a:pPr>
            <a:r>
              <a:rPr lang="en-US" altLang="ko-KR" sz="1600" dirty="0" smtClean="0"/>
              <a:t>The approach requires the specific operation of Wi-Fi AP/STA</a:t>
            </a:r>
          </a:p>
          <a:p>
            <a:pPr lvl="1">
              <a:spcBef>
                <a:spcPts val="1500"/>
              </a:spcBef>
            </a:pPr>
            <a:r>
              <a:rPr lang="en-US" altLang="ko-KR" sz="1200" dirty="0" smtClean="0"/>
              <a:t>Especially, for AP, Scanning NB Mirroring Channel and avoiding RU allocation are required</a:t>
            </a:r>
          </a:p>
          <a:p>
            <a:pPr lvl="1">
              <a:spcBef>
                <a:spcPts val="1500"/>
              </a:spcBef>
            </a:pPr>
            <a:r>
              <a:rPr lang="en-US" altLang="ko-KR" sz="1200" dirty="0" smtClean="0"/>
              <a:t>If there are multiple NB channels for presenting UWB channel status, Wi-Fi cannot support the collision avoidance operations </a:t>
            </a:r>
            <a:br>
              <a:rPr lang="en-US" altLang="ko-KR" sz="1200" dirty="0" smtClean="0"/>
            </a:br>
            <a:endParaRPr lang="en-US" altLang="ko-KR" sz="650" dirty="0" smtClean="0"/>
          </a:p>
          <a:p>
            <a:pPr>
              <a:lnSpc>
                <a:spcPct val="150000"/>
              </a:lnSpc>
            </a:pPr>
            <a:r>
              <a:rPr lang="en-US" altLang="ko-KR" sz="1600" dirty="0" smtClean="0"/>
              <a:t>This concept could be considered when a new NB is introduced for UWB Ch9 in the future, if required </a:t>
            </a:r>
          </a:p>
          <a:p>
            <a:pPr>
              <a:lnSpc>
                <a:spcPct val="150000"/>
              </a:lnSpc>
            </a:pPr>
            <a:r>
              <a:rPr lang="en-US" altLang="ko-KR" sz="1600" dirty="0" smtClean="0"/>
              <a:t>If NB Mirroring Channel is being used for UWB and Wi-Fi, intra/inter interference could be reduced eventually</a:t>
            </a:r>
          </a:p>
          <a:p>
            <a:pPr marL="0" indent="0">
              <a:buNone/>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Tree>
    <p:extLst>
      <p:ext uri="{BB962C8B-B14F-4D97-AF65-F5344CB8AC3E}">
        <p14:creationId xmlns:p14="http://schemas.microsoft.com/office/powerpoint/2010/main" val="2391030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marL="0" indent="0">
              <a:buNone/>
            </a:pPr>
            <a:r>
              <a:rPr lang="en-US" altLang="ko-KR" sz="1600" dirty="0"/>
              <a:t>[1] </a:t>
            </a:r>
            <a:r>
              <a:rPr lang="en-US" altLang="ko-KR" sz="1600" dirty="0" smtClean="0"/>
              <a:t>15-22-0282-00-04ab The Advantages of UWB Wake Up</a:t>
            </a:r>
            <a:endParaRPr lang="en-US" altLang="ko-KR" sz="1600" dirty="0"/>
          </a:p>
          <a:p>
            <a:pPr marL="0" indent="0">
              <a:buNone/>
            </a:pPr>
            <a:r>
              <a:rPr lang="en-US" altLang="ko-KR" sz="1600" dirty="0"/>
              <a:t>[2] </a:t>
            </a:r>
            <a:r>
              <a:rPr lang="en-US" altLang="ko-KR" sz="1600" dirty="0" smtClean="0"/>
              <a:t>15-22-0180-00-04ab Recap of Narrowband / UWB Coupling MAC  </a:t>
            </a:r>
            <a:endParaRPr lang="en-US" altLang="ko-KR" sz="1600" dirty="0"/>
          </a:p>
          <a:p>
            <a:pPr marL="0" indent="0">
              <a:buNone/>
            </a:pPr>
            <a:r>
              <a:rPr lang="en-US" altLang="ko-KR" sz="1600" dirty="0"/>
              <a:t>[3] </a:t>
            </a:r>
            <a:r>
              <a:rPr lang="en-US" altLang="ko-KR" sz="1600" dirty="0" smtClean="0"/>
              <a:t>15-22-0261-00-04ab Coexistence Discussion on NB Assisted UWB</a:t>
            </a:r>
            <a:endParaRPr lang="en-US" altLang="ko-KR" sz="1600" dirty="0"/>
          </a:p>
          <a:p>
            <a:pPr marL="0" indent="0">
              <a:buNone/>
            </a:pPr>
            <a:endParaRPr lang="ko-KR" altLang="en-US" sz="1600" dirty="0"/>
          </a:p>
        </p:txBody>
      </p:sp>
      <p:sp>
        <p:nvSpPr>
          <p:cNvPr id="3" name="제목 2"/>
          <p:cNvSpPr>
            <a:spLocks noGrp="1"/>
          </p:cNvSpPr>
          <p:nvPr>
            <p:ph type="title"/>
          </p:nvPr>
        </p:nvSpPr>
        <p:spPr/>
        <p:txBody>
          <a:bodyPr/>
          <a:lstStyle/>
          <a:p>
            <a:r>
              <a:rPr lang="en-US" altLang="ko-KR" dirty="0" smtClean="0"/>
              <a:t>References</a:t>
            </a:r>
            <a:endParaRPr lang="ko-KR" altLang="en-US" dirty="0"/>
          </a:p>
        </p:txBody>
      </p:sp>
      <p:sp>
        <p:nvSpPr>
          <p:cNvPr id="5" name="바닥글 개체 틀 4"/>
          <p:cNvSpPr>
            <a:spLocks noGrp="1"/>
          </p:cNvSpPr>
          <p:nvPr>
            <p:ph type="ftr" sz="quarter" idx="11"/>
          </p:nvPr>
        </p:nvSpPr>
        <p:spPr/>
        <p:txBody>
          <a:bodyPr/>
          <a:lstStyle/>
          <a:p>
            <a:r>
              <a:rPr lang="da-DK" altLang="en-US" smtClean="0"/>
              <a:t>Mingyu Lee(Samsung Electronics)</a:t>
            </a:r>
            <a:endParaRPr lang="en-US" altLang="en-US" dirty="0"/>
          </a:p>
        </p:txBody>
      </p:sp>
      <p:sp>
        <p:nvSpPr>
          <p:cNvPr id="6" name="슬라이드 번호 개체 틀 5"/>
          <p:cNvSpPr>
            <a:spLocks noGrp="1"/>
          </p:cNvSpPr>
          <p:nvPr>
            <p:ph type="sldNum" sz="quarter" idx="12"/>
          </p:nvPr>
        </p:nvSpPr>
        <p:spPr/>
        <p:txBody>
          <a:bodyPr/>
          <a:lstStyle/>
          <a:p>
            <a:r>
              <a:rPr lang="en-US" altLang="en-US" smtClean="0"/>
              <a:t>Slide </a:t>
            </a:r>
            <a:fld id="{124E2FAF-A846-F04A-BBEF-9BB2A7C87EEF}" type="slidenum">
              <a:rPr lang="en-US" altLang="en-US" smtClean="0"/>
              <a:pPr/>
              <a:t>12</a:t>
            </a:fld>
            <a:endParaRPr lang="en-US" altLang="en-US"/>
          </a:p>
        </p:txBody>
      </p:sp>
    </p:spTree>
    <p:extLst>
      <p:ext uri="{BB962C8B-B14F-4D97-AF65-F5344CB8AC3E}">
        <p14:creationId xmlns:p14="http://schemas.microsoft.com/office/powerpoint/2010/main" val="2574506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331" y="2971800"/>
            <a:ext cx="7772400" cy="1066800"/>
          </a:xfrm>
        </p:spPr>
        <p:txBody>
          <a:bodyPr/>
          <a:lstStyle/>
          <a:p>
            <a:r>
              <a:rPr lang="en-IN" dirty="0" smtClean="0"/>
              <a:t>Thank You</a:t>
            </a:r>
            <a:endParaRPr lang="en-IN" dirty="0"/>
          </a:p>
        </p:txBody>
      </p:sp>
      <p:sp>
        <p:nvSpPr>
          <p:cNvPr id="5" name="Slide Number Placeholder 4"/>
          <p:cNvSpPr>
            <a:spLocks noGrp="1"/>
          </p:cNvSpPr>
          <p:nvPr>
            <p:ph type="sldNum" sz="quarter" idx="12"/>
          </p:nvPr>
        </p:nvSpPr>
        <p:spPr>
          <a:xfrm>
            <a:off x="4344988" y="6475413"/>
            <a:ext cx="530225" cy="182562"/>
          </a:xfrm>
        </p:spPr>
        <p:txBody>
          <a:bodyPr/>
          <a:lstStyle/>
          <a:p>
            <a:r>
              <a:rPr lang="en-US" altLang="en-US" smtClean="0"/>
              <a:t>Slide </a:t>
            </a:r>
            <a:fld id="{402C19D2-AFCD-5441-8B74-E6F734CFFA69}" type="slidenum">
              <a:rPr lang="en-US" altLang="en-US" smtClean="0"/>
              <a:pPr/>
              <a:t>13</a:t>
            </a:fld>
            <a:endParaRPr lang="en-US" altLang="en-US"/>
          </a:p>
        </p:txBody>
      </p:sp>
      <p:sp>
        <p:nvSpPr>
          <p:cNvPr id="6" name="Footer Placeholder 5"/>
          <p:cNvSpPr>
            <a:spLocks noGrp="1"/>
          </p:cNvSpPr>
          <p:nvPr>
            <p:ph type="ftr" sz="quarter" idx="11"/>
          </p:nvPr>
        </p:nvSpPr>
        <p:spPr/>
        <p:txBody>
          <a:bodyPr/>
          <a:lstStyle/>
          <a:p>
            <a:r>
              <a:rPr lang="da-DK" altLang="en-US" dirty="0" smtClean="0"/>
              <a:t>Mingyu Lee(Samsung Electronics)</a:t>
            </a:r>
            <a:endParaRPr lang="en-US" altLang="en-US" dirty="0"/>
          </a:p>
        </p:txBody>
      </p:sp>
    </p:spTree>
    <p:extLst>
      <p:ext uri="{BB962C8B-B14F-4D97-AF65-F5344CB8AC3E}">
        <p14:creationId xmlns:p14="http://schemas.microsoft.com/office/powerpoint/2010/main" val="583313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a:xfrm>
            <a:off x="4344988" y="6475413"/>
            <a:ext cx="530225" cy="182562"/>
          </a:xfrm>
        </p:spPr>
        <p:txBody>
          <a:bodyPr/>
          <a:lstStyle/>
          <a:p>
            <a:r>
              <a:rPr lang="en-US" altLang="en-US" dirty="0"/>
              <a:t>Slide </a:t>
            </a:r>
            <a:fld id="{3E3DBFD7-C3B7-A740-8146-74DEC5825439}" type="slidenum">
              <a:rPr lang="en-US" altLang="en-US"/>
              <a:pPr/>
              <a:t>2</a:t>
            </a:fld>
            <a:endParaRPr lang="en-US" altLang="en-US" dirty="0"/>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1191361588"/>
              </p:ext>
            </p:extLst>
          </p:nvPr>
        </p:nvGraphicFramePr>
        <p:xfrm>
          <a:off x="457200" y="1066800"/>
          <a:ext cx="8382000" cy="5360271"/>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latin typeface="+mn-lt"/>
                        </a:rPr>
                        <a:t>PAR Objective</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latin typeface="+mn-lt"/>
                        </a:rPr>
                        <a:t>Proposed Solution (how addressed)</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latin typeface="+mn-lt"/>
                        </a:rPr>
                        <a:t>Safeguards so that the high throughput data use cases will not cause significant disruption to low duty-cycle ranging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dirty="0">
                          <a:effectLst/>
                          <a:latin typeface="+mn-lt"/>
                        </a:rPr>
                        <a:t>Interference mitigation techniques to support higher density and higher traffic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solidFill>
                            <a:schemeClr val="tx1"/>
                          </a:solidFill>
                          <a:effectLst/>
                          <a:latin typeface="+mn-lt"/>
                        </a:rPr>
                        <a:t>Reserve</a:t>
                      </a:r>
                      <a:r>
                        <a:rPr lang="en-US" sz="1100" baseline="0" dirty="0" smtClean="0">
                          <a:solidFill>
                            <a:schemeClr val="tx1"/>
                          </a:solidFill>
                          <a:effectLst/>
                          <a:latin typeface="+mn-lt"/>
                        </a:rPr>
                        <a:t> the UWB channel corresponding to the dedicated NB mirroring channel</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dirty="0">
                          <a:effectLst/>
                          <a:latin typeface="+mn-lt"/>
                        </a:rPr>
                        <a:t>Other coexistence improvement</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smtClean="0">
                          <a:effectLst/>
                          <a:latin typeface="+mn-lt"/>
                          <a:ea typeface="Calibri" panose="020F0502020204030204" pitchFamily="34" charset="0"/>
                          <a:cs typeface="Times New Roman" panose="02020603050405020304" pitchFamily="18" charset="0"/>
                        </a:rPr>
                        <a:t>Announce the use of UWB channel overlapped with Wi-Fi 6GHz channel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latin typeface="+mn-lt"/>
                        </a:rPr>
                        <a:t>Backward compatibility with enhanced ranging capable devices (ERDEVs)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solidFill>
                            <a:schemeClr val="tx1"/>
                          </a:solidFill>
                          <a:effectLst/>
                          <a:latin typeface="+mn-lt"/>
                        </a:rPr>
                        <a:t>Improved link budget and/or reduced air-time</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dirty="0">
                          <a:solidFill>
                            <a:schemeClr val="tx1"/>
                          </a:solidFill>
                          <a:effectLst/>
                          <a:latin typeface="+mn-lt"/>
                        </a:rPr>
                        <a:t>Additional channels and operating frequencies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smtClean="0">
                          <a:effectLst/>
                          <a:latin typeface="+mn-lt"/>
                          <a:ea typeface="Calibri" panose="020F0502020204030204" pitchFamily="34" charset="0"/>
                          <a:cs typeface="Times New Roman" panose="02020603050405020304" pitchFamily="18" charset="0"/>
                        </a:rPr>
                        <a:t>Utilize one specific NB channel (among the NB channels)</a:t>
                      </a:r>
                      <a:br>
                        <a:rPr lang="en-US" sz="1100" baseline="0" dirty="0" smtClean="0">
                          <a:effectLst/>
                          <a:latin typeface="+mn-lt"/>
                          <a:ea typeface="Calibri" panose="020F0502020204030204" pitchFamily="34" charset="0"/>
                          <a:cs typeface="Times New Roman" panose="02020603050405020304" pitchFamily="18" charset="0"/>
                        </a:rPr>
                      </a:br>
                      <a:r>
                        <a:rPr lang="en-US" sz="1100" baseline="0" dirty="0" smtClean="0">
                          <a:effectLst/>
                          <a:latin typeface="+mn-lt"/>
                          <a:ea typeface="Calibri" panose="020F0502020204030204" pitchFamily="34" charset="0"/>
                          <a:cs typeface="Times New Roman" panose="02020603050405020304" pitchFamily="18" charset="0"/>
                        </a:rPr>
                        <a:t>as NB Mirroring Channel</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latin typeface="+mn-lt"/>
                        </a:rPr>
                        <a:t>Reduced complexity and power consumption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latin typeface="+mn-lt"/>
                        </a:rPr>
                        <a:t>Hybrid operation with narrowband signaling to assist UWB</a:t>
                      </a:r>
                      <a:endParaRPr lang="en-US" sz="1100" b="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latin typeface="+mn-lt"/>
                        </a:rPr>
                        <a:t>Enhanced native discovery and connection setup mechanisms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effectLst/>
                          <a:latin typeface="+mn-lt"/>
                          <a:ea typeface="Calibri" panose="020F0502020204030204" pitchFamily="34" charset="0"/>
                          <a:cs typeface="Times New Roman" panose="02020603050405020304" pitchFamily="18" charset="0"/>
                        </a:rPr>
                        <a:t>Provide</a:t>
                      </a:r>
                      <a:r>
                        <a:rPr lang="en-US" sz="1100" baseline="0" dirty="0" smtClean="0">
                          <a:effectLst/>
                          <a:latin typeface="+mn-lt"/>
                          <a:ea typeface="Calibri" panose="020F0502020204030204" pitchFamily="34" charset="0"/>
                          <a:cs typeface="Times New Roman" panose="02020603050405020304" pitchFamily="18" charset="0"/>
                        </a:rPr>
                        <a:t> collision avoidance scheme based on the energy detection and the transmission of channel usage information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latin typeface="+mn-lt"/>
                        </a:rPr>
                        <a:t>Sensing capabilities to support presence detection and environment mapping</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44551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19100" y="1905000"/>
            <a:ext cx="8496300" cy="4495800"/>
          </a:xfrm>
          <a:ln/>
        </p:spPr>
        <p:txBody>
          <a:bodyPr/>
          <a:lstStyle/>
          <a:p>
            <a:pPr>
              <a:lnSpc>
                <a:spcPct val="110000"/>
              </a:lnSpc>
              <a:spcBef>
                <a:spcPts val="1500"/>
              </a:spcBef>
              <a:buFont typeface="+mj-lt"/>
              <a:buAutoNum type="arabicPeriod"/>
            </a:pPr>
            <a:r>
              <a:rPr lang="en-US" sz="2000" dirty="0" smtClean="0"/>
              <a:t>Motivation  </a:t>
            </a:r>
          </a:p>
          <a:p>
            <a:pPr>
              <a:lnSpc>
                <a:spcPct val="110000"/>
              </a:lnSpc>
              <a:spcBef>
                <a:spcPts val="1500"/>
              </a:spcBef>
              <a:buFont typeface="+mj-lt"/>
              <a:buAutoNum type="arabicPeriod"/>
            </a:pPr>
            <a:r>
              <a:rPr lang="en-US" sz="2000" dirty="0" smtClean="0"/>
              <a:t>Overview of NB Mirroring Channel</a:t>
            </a:r>
          </a:p>
          <a:p>
            <a:pPr>
              <a:lnSpc>
                <a:spcPct val="110000"/>
              </a:lnSpc>
              <a:spcBef>
                <a:spcPts val="1500"/>
              </a:spcBef>
              <a:buFont typeface="+mj-lt"/>
              <a:buAutoNum type="arabicPeriod"/>
            </a:pPr>
            <a:r>
              <a:rPr lang="en-US" sz="2000" dirty="0" smtClean="0"/>
              <a:t>Candidate Bands for NB Mirroring Channel</a:t>
            </a:r>
            <a:endParaRPr lang="en-US" sz="2000" i="1" dirty="0">
              <a:solidFill>
                <a:schemeClr val="accent6"/>
              </a:solidFill>
            </a:endParaRPr>
          </a:p>
          <a:p>
            <a:pPr>
              <a:lnSpc>
                <a:spcPct val="110000"/>
              </a:lnSpc>
              <a:spcBef>
                <a:spcPts val="1500"/>
              </a:spcBef>
              <a:buFont typeface="+mj-lt"/>
              <a:buAutoNum type="arabicPeriod"/>
            </a:pPr>
            <a:r>
              <a:rPr lang="en-US" sz="2000" dirty="0"/>
              <a:t>Conclusions </a:t>
            </a:r>
            <a:r>
              <a:rPr lang="en-US" sz="2000" dirty="0" smtClean="0"/>
              <a:t> </a:t>
            </a:r>
            <a:endParaRPr lang="en-US" sz="2000" i="1"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3</a:t>
            </a:fld>
            <a:endParaRPr lang="en-US" altLang="en-US"/>
          </a:p>
        </p:txBody>
      </p:sp>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2698448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Motivation</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586216"/>
            <a:ext cx="8496300" cy="4712681"/>
          </a:xfrm>
          <a:ln/>
        </p:spPr>
        <p:txBody>
          <a:bodyPr/>
          <a:lstStyle/>
          <a:p>
            <a:pPr>
              <a:lnSpc>
                <a:spcPct val="110000"/>
              </a:lnSpc>
              <a:spcBef>
                <a:spcPts val="1500"/>
              </a:spcBef>
            </a:pPr>
            <a:r>
              <a:rPr lang="en-US" altLang="ko-KR" sz="1600" dirty="0" smtClean="0"/>
              <a:t>UWB Channels are less congested compared to other band</a:t>
            </a:r>
            <a:r>
              <a:rPr lang="en-US" altLang="ko-KR" sz="1600" dirty="0"/>
              <a:t> </a:t>
            </a:r>
            <a:r>
              <a:rPr lang="en-US" altLang="ko-KR" sz="1600" dirty="0" smtClean="0"/>
              <a:t>because potential </a:t>
            </a:r>
            <a:r>
              <a:rPr lang="en-US" altLang="ko-KR" sz="1600" dirty="0"/>
              <a:t>narrow-band jammers are in other far away channels </a:t>
            </a:r>
            <a:r>
              <a:rPr lang="en-US" altLang="ko-KR" sz="1600" dirty="0" smtClean="0"/>
              <a:t>[1]</a:t>
            </a:r>
          </a:p>
          <a:p>
            <a:pPr>
              <a:lnSpc>
                <a:spcPct val="110000"/>
              </a:lnSpc>
              <a:spcBef>
                <a:spcPts val="1500"/>
              </a:spcBef>
            </a:pPr>
            <a:r>
              <a:rPr lang="en-US" altLang="ko-KR" sz="1600" dirty="0"/>
              <a:t>H</a:t>
            </a:r>
            <a:r>
              <a:rPr lang="en-US" altLang="ko-KR" sz="1600" dirty="0" smtClean="0"/>
              <a:t>owever, 6GHz UWB channels are being overlapped other narrow-band, Wi-Fi 6GHz </a:t>
            </a:r>
          </a:p>
          <a:p>
            <a:pPr>
              <a:lnSpc>
                <a:spcPct val="110000"/>
              </a:lnSpc>
              <a:spcBef>
                <a:spcPts val="1500"/>
              </a:spcBef>
            </a:pPr>
            <a:r>
              <a:rPr lang="en-US" altLang="ko-KR" sz="1600" dirty="0" smtClean="0"/>
              <a:t>8GHz UWB channel (CH 9) may not be secured in the future as in 6GHz channel (CH 5)</a:t>
            </a:r>
          </a:p>
          <a:p>
            <a:pPr>
              <a:lnSpc>
                <a:spcPct val="110000"/>
              </a:lnSpc>
              <a:spcBef>
                <a:spcPts val="1500"/>
              </a:spcBef>
            </a:pPr>
            <a:r>
              <a:rPr lang="en-US" altLang="ko-KR" sz="1600" dirty="0" smtClean="0"/>
              <a:t>In addition, 4z devices are being deployed in the market and 4ab device may occupy the UWB channels more to increase the link budget or to introduce wake up feature</a:t>
            </a:r>
          </a:p>
          <a:p>
            <a:pPr>
              <a:lnSpc>
                <a:spcPct val="110000"/>
              </a:lnSpc>
              <a:spcBef>
                <a:spcPts val="1500"/>
              </a:spcBef>
            </a:pPr>
            <a:r>
              <a:rPr lang="en-US" altLang="ko-KR" sz="1600" dirty="0" smtClean="0"/>
              <a:t>In summary, both the intra interference between UWB devices and inter interference between UWB devices and Wi-Fi 6GHz are increasing </a:t>
            </a:r>
          </a:p>
          <a:p>
            <a:pPr>
              <a:lnSpc>
                <a:spcPct val="110000"/>
              </a:lnSpc>
              <a:spcBef>
                <a:spcPts val="1500"/>
              </a:spcBef>
            </a:pPr>
            <a:endParaRPr lang="en-US" altLang="ko-KR"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4</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cxnSp>
        <p:nvCxnSpPr>
          <p:cNvPr id="5" name="직선 화살표 연결선 4"/>
          <p:cNvCxnSpPr/>
          <p:nvPr/>
        </p:nvCxnSpPr>
        <p:spPr bwMode="auto">
          <a:xfrm>
            <a:off x="990600" y="6019800"/>
            <a:ext cx="69342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직사각형 15"/>
          <p:cNvSpPr/>
          <p:nvPr/>
        </p:nvSpPr>
        <p:spPr bwMode="auto">
          <a:xfrm>
            <a:off x="1981200" y="5805184"/>
            <a:ext cx="1257300" cy="21461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rPr>
              <a:t>UWB CH5</a:t>
            </a:r>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9" name="직사각형 18"/>
          <p:cNvSpPr/>
          <p:nvPr/>
        </p:nvSpPr>
        <p:spPr bwMode="auto">
          <a:xfrm>
            <a:off x="5562600" y="5805184"/>
            <a:ext cx="1257300" cy="21461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US" altLang="ko-KR" dirty="0"/>
              <a:t>UWB </a:t>
            </a:r>
            <a:r>
              <a:rPr lang="en-US" altLang="ko-KR" dirty="0" smtClean="0"/>
              <a:t>CH9</a:t>
            </a:r>
            <a:endParaRPr lang="ko-KR" altLang="en-US" dirty="0"/>
          </a:p>
        </p:txBody>
      </p:sp>
      <p:sp>
        <p:nvSpPr>
          <p:cNvPr id="22" name="직사각형 21"/>
          <p:cNvSpPr/>
          <p:nvPr/>
        </p:nvSpPr>
        <p:spPr>
          <a:xfrm>
            <a:off x="5237322" y="5508017"/>
            <a:ext cx="607859" cy="276999"/>
          </a:xfrm>
          <a:prstGeom prst="rect">
            <a:avLst/>
          </a:prstGeom>
        </p:spPr>
        <p:txBody>
          <a:bodyPr wrap="none">
            <a:spAutoFit/>
          </a:bodyPr>
          <a:lstStyle/>
          <a:p>
            <a:r>
              <a:rPr lang="en-US" altLang="ko-KR" dirty="0" smtClean="0"/>
              <a:t>7737.6</a:t>
            </a:r>
            <a:endParaRPr lang="ko-KR" altLang="en-US" dirty="0"/>
          </a:p>
        </p:txBody>
      </p:sp>
      <p:sp>
        <p:nvSpPr>
          <p:cNvPr id="23" name="직사각형 22"/>
          <p:cNvSpPr/>
          <p:nvPr/>
        </p:nvSpPr>
        <p:spPr>
          <a:xfrm>
            <a:off x="6553200" y="5502565"/>
            <a:ext cx="607859" cy="276999"/>
          </a:xfrm>
          <a:prstGeom prst="rect">
            <a:avLst/>
          </a:prstGeom>
        </p:spPr>
        <p:txBody>
          <a:bodyPr wrap="none">
            <a:spAutoFit/>
          </a:bodyPr>
          <a:lstStyle/>
          <a:p>
            <a:r>
              <a:rPr lang="en-US" altLang="ko-KR" dirty="0" smtClean="0"/>
              <a:t>8236.8</a:t>
            </a:r>
            <a:endParaRPr lang="ko-KR" altLang="en-US" dirty="0"/>
          </a:p>
        </p:txBody>
      </p:sp>
      <p:sp>
        <p:nvSpPr>
          <p:cNvPr id="26" name="직사각형 25"/>
          <p:cNvSpPr/>
          <p:nvPr/>
        </p:nvSpPr>
        <p:spPr>
          <a:xfrm>
            <a:off x="852965" y="4602556"/>
            <a:ext cx="492443" cy="276999"/>
          </a:xfrm>
          <a:prstGeom prst="rect">
            <a:avLst/>
          </a:prstGeom>
        </p:spPr>
        <p:txBody>
          <a:bodyPr wrap="none">
            <a:spAutoFit/>
          </a:bodyPr>
          <a:lstStyle/>
          <a:p>
            <a:r>
              <a:rPr lang="en-US" altLang="ko-KR" dirty="0" smtClean="0"/>
              <a:t>5925</a:t>
            </a:r>
            <a:endParaRPr lang="ko-KR" altLang="en-US" dirty="0"/>
          </a:p>
        </p:txBody>
      </p:sp>
      <p:sp>
        <p:nvSpPr>
          <p:cNvPr id="27" name="직사각형 26"/>
          <p:cNvSpPr/>
          <p:nvPr/>
        </p:nvSpPr>
        <p:spPr>
          <a:xfrm>
            <a:off x="2168843" y="4597104"/>
            <a:ext cx="492443" cy="276999"/>
          </a:xfrm>
          <a:prstGeom prst="rect">
            <a:avLst/>
          </a:prstGeom>
        </p:spPr>
        <p:txBody>
          <a:bodyPr wrap="none">
            <a:spAutoFit/>
          </a:bodyPr>
          <a:lstStyle/>
          <a:p>
            <a:r>
              <a:rPr lang="en-US" altLang="ko-KR" dirty="0" smtClean="0"/>
              <a:t>6425</a:t>
            </a:r>
            <a:endParaRPr lang="ko-KR" altLang="en-US" dirty="0"/>
          </a:p>
        </p:txBody>
      </p:sp>
      <p:sp>
        <p:nvSpPr>
          <p:cNvPr id="29" name="직사각형 28"/>
          <p:cNvSpPr/>
          <p:nvPr/>
        </p:nvSpPr>
        <p:spPr>
          <a:xfrm>
            <a:off x="3861436" y="4589898"/>
            <a:ext cx="492443" cy="276999"/>
          </a:xfrm>
          <a:prstGeom prst="rect">
            <a:avLst/>
          </a:prstGeom>
        </p:spPr>
        <p:txBody>
          <a:bodyPr wrap="none">
            <a:spAutoFit/>
          </a:bodyPr>
          <a:lstStyle/>
          <a:p>
            <a:r>
              <a:rPr lang="en-US" altLang="ko-KR" dirty="0" smtClean="0"/>
              <a:t>7125</a:t>
            </a:r>
            <a:endParaRPr lang="ko-KR" altLang="en-US" dirty="0"/>
          </a:p>
        </p:txBody>
      </p:sp>
      <p:sp>
        <p:nvSpPr>
          <p:cNvPr id="18" name="모서리가 둥근 직사각형 17"/>
          <p:cNvSpPr/>
          <p:nvPr/>
        </p:nvSpPr>
        <p:spPr bwMode="auto">
          <a:xfrm>
            <a:off x="1981200" y="4987015"/>
            <a:ext cx="495300" cy="1032785"/>
          </a:xfrm>
          <a:prstGeom prst="roundRect">
            <a:avLst>
              <a:gd name="adj" fmla="val 0"/>
            </a:avLst>
          </a:prstGeom>
          <a:solidFill>
            <a:srgbClr val="FFCCFF">
              <a:alpha val="34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1" name="모서리가 둥근 직사각형 30"/>
          <p:cNvSpPr/>
          <p:nvPr/>
        </p:nvSpPr>
        <p:spPr bwMode="auto">
          <a:xfrm>
            <a:off x="2473642" y="4994221"/>
            <a:ext cx="771207" cy="1032785"/>
          </a:xfrm>
          <a:prstGeom prst="roundRect">
            <a:avLst>
              <a:gd name="adj" fmla="val 0"/>
            </a:avLst>
          </a:prstGeom>
          <a:solidFill>
            <a:srgbClr val="FFCCFF">
              <a:alpha val="34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2" name="직사각형 31"/>
          <p:cNvSpPr/>
          <p:nvPr/>
        </p:nvSpPr>
        <p:spPr bwMode="auto">
          <a:xfrm>
            <a:off x="4121150" y="4986173"/>
            <a:ext cx="3727450" cy="214616"/>
          </a:xfrm>
          <a:prstGeom prst="rect">
            <a:avLst/>
          </a:prstGeom>
          <a:solidFill>
            <a:schemeClr val="bg1"/>
          </a:solidFill>
          <a:ln w="12700" cap="flat" cmpd="sng" algn="ctr">
            <a:solidFill>
              <a:schemeClr val="tx1"/>
            </a:solidFill>
            <a:prstDash val="dashDot"/>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rPr>
              <a:t>?</a:t>
            </a:r>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5" name="직사각형 24"/>
          <p:cNvSpPr/>
          <p:nvPr/>
        </p:nvSpPr>
        <p:spPr bwMode="auto">
          <a:xfrm>
            <a:off x="1219200" y="4987015"/>
            <a:ext cx="1257300" cy="214616"/>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rPr>
              <a:t>Wi-Fi</a:t>
            </a:r>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8" name="직사각형 27"/>
          <p:cNvSpPr/>
          <p:nvPr/>
        </p:nvSpPr>
        <p:spPr bwMode="auto">
          <a:xfrm>
            <a:off x="2482850" y="4987015"/>
            <a:ext cx="1631950" cy="214616"/>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rPr>
              <a:t>Wi-Fi (US/KOR/India)</a:t>
            </a:r>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7" name="직사각형 16"/>
          <p:cNvSpPr/>
          <p:nvPr/>
        </p:nvSpPr>
        <p:spPr>
          <a:xfrm>
            <a:off x="1676400" y="5527882"/>
            <a:ext cx="492443" cy="276999"/>
          </a:xfrm>
          <a:prstGeom prst="rect">
            <a:avLst/>
          </a:prstGeom>
        </p:spPr>
        <p:txBody>
          <a:bodyPr wrap="none">
            <a:spAutoFit/>
          </a:bodyPr>
          <a:lstStyle/>
          <a:p>
            <a:r>
              <a:rPr lang="en-US" altLang="ko-KR" dirty="0" smtClean="0"/>
              <a:t>6240</a:t>
            </a:r>
            <a:endParaRPr lang="ko-KR" altLang="en-US" dirty="0"/>
          </a:p>
        </p:txBody>
      </p:sp>
      <p:sp>
        <p:nvSpPr>
          <p:cNvPr id="21" name="직사각형 20"/>
          <p:cNvSpPr/>
          <p:nvPr/>
        </p:nvSpPr>
        <p:spPr>
          <a:xfrm>
            <a:off x="2992278" y="5522430"/>
            <a:ext cx="607859" cy="276999"/>
          </a:xfrm>
          <a:prstGeom prst="rect">
            <a:avLst/>
          </a:prstGeom>
        </p:spPr>
        <p:txBody>
          <a:bodyPr wrap="none">
            <a:spAutoFit/>
          </a:bodyPr>
          <a:lstStyle/>
          <a:p>
            <a:r>
              <a:rPr lang="en-US" altLang="ko-KR" dirty="0" smtClean="0"/>
              <a:t>6739.2</a:t>
            </a:r>
            <a:endParaRPr lang="ko-KR" altLang="en-US" dirty="0"/>
          </a:p>
        </p:txBody>
      </p:sp>
      <p:sp>
        <p:nvSpPr>
          <p:cNvPr id="3" name="직사각형 2"/>
          <p:cNvSpPr/>
          <p:nvPr/>
        </p:nvSpPr>
        <p:spPr>
          <a:xfrm>
            <a:off x="2168843" y="5256459"/>
            <a:ext cx="904415" cy="280718"/>
          </a:xfrm>
          <a:prstGeom prst="rect">
            <a:avLst/>
          </a:prstGeom>
        </p:spPr>
        <p:txBody>
          <a:bodyPr wrap="none">
            <a:spAutoFit/>
          </a:bodyPr>
          <a:lstStyle/>
          <a:p>
            <a:pPr>
              <a:lnSpc>
                <a:spcPct val="110000"/>
              </a:lnSpc>
              <a:spcBef>
                <a:spcPts val="1500"/>
              </a:spcBef>
            </a:pPr>
            <a:r>
              <a:rPr lang="en-US" altLang="ko-KR" dirty="0" smtClean="0"/>
              <a:t>Overlapped</a:t>
            </a:r>
            <a:endParaRPr lang="en-US" altLang="ko-KR" dirty="0"/>
          </a:p>
        </p:txBody>
      </p:sp>
    </p:spTree>
    <p:extLst>
      <p:ext uri="{BB962C8B-B14F-4D97-AF65-F5344CB8AC3E}">
        <p14:creationId xmlns:p14="http://schemas.microsoft.com/office/powerpoint/2010/main" val="648477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Motivation</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409700"/>
            <a:ext cx="8496300" cy="4712681"/>
          </a:xfrm>
          <a:ln/>
        </p:spPr>
        <p:txBody>
          <a:bodyPr/>
          <a:lstStyle/>
          <a:p>
            <a:pPr>
              <a:lnSpc>
                <a:spcPct val="110000"/>
              </a:lnSpc>
              <a:spcBef>
                <a:spcPts val="1500"/>
              </a:spcBef>
            </a:pPr>
            <a:r>
              <a:rPr lang="en-US" altLang="ko-KR" sz="1600" dirty="0" smtClean="0"/>
              <a:t>Intra interference between UWB devices might be reduced by introducing 4ab feature, e.g., new preamble sequences </a:t>
            </a:r>
          </a:p>
          <a:p>
            <a:pPr>
              <a:lnSpc>
                <a:spcPct val="110000"/>
              </a:lnSpc>
              <a:spcBef>
                <a:spcPts val="1500"/>
              </a:spcBef>
            </a:pPr>
            <a:r>
              <a:rPr lang="en-US" altLang="ko-KR" sz="1600" dirty="0"/>
              <a:t>H</a:t>
            </a:r>
            <a:r>
              <a:rPr lang="en-US" altLang="ko-KR" sz="1600" dirty="0" smtClean="0"/>
              <a:t>owever, other parts which are not orthogonal at all (e.g., STS, PHR, payload) cannot be avoid the interference   </a:t>
            </a:r>
          </a:p>
          <a:p>
            <a:pPr>
              <a:lnSpc>
                <a:spcPct val="110000"/>
              </a:lnSpc>
              <a:spcBef>
                <a:spcPts val="1500"/>
              </a:spcBef>
            </a:pPr>
            <a:r>
              <a:rPr lang="en-US" altLang="ko-KR" sz="1600" dirty="0" smtClean="0"/>
              <a:t>The interference leads the failure of transmissions, the multiple trials of re-transmissions, and the service interruption if there is no method to avoid it </a:t>
            </a:r>
          </a:p>
          <a:p>
            <a:pPr>
              <a:lnSpc>
                <a:spcPct val="110000"/>
              </a:lnSpc>
              <a:spcBef>
                <a:spcPts val="1500"/>
              </a:spcBef>
            </a:pPr>
            <a:r>
              <a:rPr lang="en-US" altLang="ko-KR" sz="1600" dirty="0" smtClean="0"/>
              <a:t>Since UWB devices utilize Pure Aloha and Wi-Fi devices use higher power than UWB devices, an efficient coexistence scheme by mitigating the interferences is required</a:t>
            </a:r>
          </a:p>
          <a:p>
            <a:pPr>
              <a:lnSpc>
                <a:spcPct val="110000"/>
              </a:lnSpc>
              <a:spcBef>
                <a:spcPts val="1500"/>
              </a:spcBef>
            </a:pPr>
            <a:r>
              <a:rPr lang="en-US" altLang="ko-KR" sz="1600" dirty="0" smtClean="0"/>
              <a:t>As a method for reducing the interference between 4ab devices, NB Mirroring Channel has been proposed.</a:t>
            </a:r>
          </a:p>
          <a:p>
            <a:pPr>
              <a:lnSpc>
                <a:spcPct val="110000"/>
              </a:lnSpc>
              <a:spcBef>
                <a:spcPts val="1500"/>
              </a:spcBef>
            </a:pPr>
            <a:r>
              <a:rPr lang="en-US" altLang="ko-KR" sz="1600" dirty="0" smtClean="0"/>
              <a:t>By using the operation in a NB Mirroring Channel, a 4ab device can reserve the corresponding UWB channel to avoid the interference from other 4ab device.</a:t>
            </a:r>
          </a:p>
          <a:p>
            <a:pPr>
              <a:lnSpc>
                <a:spcPct val="110000"/>
              </a:lnSpc>
              <a:spcBef>
                <a:spcPts val="1500"/>
              </a:spcBef>
            </a:pPr>
            <a:r>
              <a:rPr lang="en-US" altLang="ko-KR" sz="1600" dirty="0" smtClean="0"/>
              <a:t>NB Mirroring Channel may be used for avoiding the interference from Wi-Fi devices by selecting a proper band with avoidance operations</a:t>
            </a:r>
            <a:endParaRPr lang="en-US" altLang="ko-KR"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5</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2696224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Overview of NB Mirroring Channel [2]</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6</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174837" y="3451309"/>
            <a:ext cx="8610600" cy="2720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400" dirty="0" smtClean="0"/>
              <a:t>Controller transmits an advertisement packet at every active ranging block/round in NB mirroring channel dedicated to specific UWB channel</a:t>
            </a:r>
          </a:p>
          <a:p>
            <a:pPr>
              <a:spcBef>
                <a:spcPts val="1000"/>
              </a:spcBef>
            </a:pPr>
            <a:r>
              <a:rPr lang="en-US" sz="1400" dirty="0" smtClean="0"/>
              <a:t>This packet is used for notifying the occupation status of the corresponding UWB channel to other devices</a:t>
            </a:r>
          </a:p>
          <a:p>
            <a:pPr>
              <a:spcBef>
                <a:spcPts val="1000"/>
              </a:spcBef>
            </a:pPr>
            <a:r>
              <a:rPr lang="en-US" sz="1400" dirty="0" smtClean="0"/>
              <a:t>This packet includes the information about the usage of the </a:t>
            </a:r>
            <a:r>
              <a:rPr lang="en-US" altLang="ko-KR" sz="1400" dirty="0" smtClean="0"/>
              <a:t>corresponding </a:t>
            </a:r>
            <a:r>
              <a:rPr lang="en-US" sz="1400" dirty="0" smtClean="0"/>
              <a:t>UWB channel</a:t>
            </a:r>
          </a:p>
          <a:p>
            <a:pPr lvl="1">
              <a:spcBef>
                <a:spcPts val="1000"/>
              </a:spcBef>
            </a:pPr>
            <a:r>
              <a:rPr lang="en-US" sz="1000" dirty="0" smtClean="0"/>
              <a:t>Start time of ranging rounds, </a:t>
            </a:r>
            <a:r>
              <a:rPr lang="en-US" altLang="ko-KR" sz="1000" dirty="0" smtClean="0"/>
              <a:t>Length of Ranging Block</a:t>
            </a:r>
            <a:r>
              <a:rPr lang="en-US" sz="1000" dirty="0" smtClean="0"/>
              <a:t>, </a:t>
            </a:r>
            <a:r>
              <a:rPr lang="en-US" altLang="ko-KR" sz="1000" dirty="0" smtClean="0"/>
              <a:t>Number of Ranging Rounds, Index of Active Round </a:t>
            </a:r>
            <a:r>
              <a:rPr lang="en-US" sz="1000" dirty="0" smtClean="0"/>
              <a:t>etc. </a:t>
            </a:r>
          </a:p>
          <a:p>
            <a:pPr>
              <a:spcBef>
                <a:spcPts val="1000"/>
              </a:spcBef>
            </a:pPr>
            <a:r>
              <a:rPr lang="en-US" sz="1400" dirty="0" smtClean="0"/>
              <a:t>This packet may provide the information about the PHY parameters (e.g., BPRF/HRPF)</a:t>
            </a:r>
          </a:p>
          <a:p>
            <a:pPr lvl="1">
              <a:spcBef>
                <a:spcPts val="1000"/>
              </a:spcBef>
            </a:pPr>
            <a:r>
              <a:rPr lang="en-US" sz="1000" dirty="0" smtClean="0"/>
              <a:t>Controller scans the mirroring channels before establishing UWB connection to find the available period and avoid collisions</a:t>
            </a:r>
          </a:p>
          <a:p>
            <a:pPr lvl="1">
              <a:spcBef>
                <a:spcPts val="1000"/>
              </a:spcBef>
            </a:pPr>
            <a:r>
              <a:rPr lang="en-US" sz="1000" dirty="0" smtClean="0"/>
              <a:t>If the controller finds an idle period, it can send an advertisement packet for reserving the period in the corresponding UWB channel </a:t>
            </a:r>
          </a:p>
        </p:txBody>
      </p:sp>
      <p:pic>
        <p:nvPicPr>
          <p:cNvPr id="10" name="그림 9"/>
          <p:cNvPicPr>
            <a:picLocks noChangeAspect="1"/>
          </p:cNvPicPr>
          <p:nvPr/>
        </p:nvPicPr>
        <p:blipFill>
          <a:blip r:embed="rId3"/>
          <a:stretch>
            <a:fillRect/>
          </a:stretch>
        </p:blipFill>
        <p:spPr>
          <a:xfrm>
            <a:off x="132293" y="1638464"/>
            <a:ext cx="8870526" cy="1753985"/>
          </a:xfrm>
          <a:prstGeom prst="rect">
            <a:avLst/>
          </a:prstGeom>
        </p:spPr>
      </p:pic>
      <p:sp>
        <p:nvSpPr>
          <p:cNvPr id="11" name="TextBox 10"/>
          <p:cNvSpPr txBox="1"/>
          <p:nvPr/>
        </p:nvSpPr>
        <p:spPr>
          <a:xfrm>
            <a:off x="6706454" y="1611918"/>
            <a:ext cx="2078983"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spTree>
    <p:extLst>
      <p:ext uri="{BB962C8B-B14F-4D97-AF65-F5344CB8AC3E}">
        <p14:creationId xmlns:p14="http://schemas.microsoft.com/office/powerpoint/2010/main" val="2148005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smtClean="0"/>
              <a:t>Candidate Bands for NB Mirroring Channel (1/4)</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7</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600" dirty="0" smtClean="0"/>
              <a:t>Candidate bands for NB are UNII-3 and UNII-5 </a:t>
            </a:r>
          </a:p>
          <a:p>
            <a:pPr>
              <a:spcBef>
                <a:spcPts val="1500"/>
              </a:spcBef>
            </a:pPr>
            <a:r>
              <a:rPr lang="en-US" altLang="ko-KR" sz="1600" dirty="0" smtClean="0"/>
              <a:t>Both bands have been used for Wi-Fi</a:t>
            </a:r>
          </a:p>
          <a:p>
            <a:pPr>
              <a:spcBef>
                <a:spcPts val="1500"/>
              </a:spcBef>
            </a:pPr>
            <a:r>
              <a:rPr lang="en-US" altLang="ko-KR" sz="1600" dirty="0" smtClean="0"/>
              <a:t>However, the definition of prioritized NB channel in UNII-3 can avoid the inference because the band is not included as the band for Wi-Fi channels </a:t>
            </a:r>
          </a:p>
          <a:p>
            <a:pPr>
              <a:spcBef>
                <a:spcPts val="1500"/>
              </a:spcBef>
            </a:pPr>
            <a:r>
              <a:rPr lang="en-US" altLang="ko-KR" sz="1600" dirty="0" smtClean="0"/>
              <a:t>For example, as in [3], 5730-5735MHz:  5MHz, 5725-5730MHz (part of Ch#144):  5MHz</a:t>
            </a:r>
          </a:p>
          <a:p>
            <a:pPr>
              <a:spcBef>
                <a:spcPts val="1500"/>
              </a:spcBef>
            </a:pPr>
            <a:endParaRPr lang="en-US" altLang="ko-KR" sz="1600" dirty="0" smtClean="0"/>
          </a:p>
          <a:p>
            <a:pPr>
              <a:spcBef>
                <a:spcPts val="1500"/>
              </a:spcBef>
            </a:pPr>
            <a:endParaRPr lang="en-US" altLang="ko-KR" sz="1600" dirty="0" smtClean="0"/>
          </a:p>
          <a:p>
            <a:pPr>
              <a:spcBef>
                <a:spcPts val="1500"/>
              </a:spcBef>
            </a:pPr>
            <a:endParaRPr lang="en-US" altLang="ko-KR" sz="1600" dirty="0" smtClean="0"/>
          </a:p>
          <a:p>
            <a:pPr>
              <a:spcBef>
                <a:spcPts val="1500"/>
              </a:spcBef>
            </a:pPr>
            <a:r>
              <a:rPr lang="en-US" altLang="ko-KR" sz="1600" dirty="0" smtClean="0"/>
              <a:t>The prioritized NB channel can avoid the interference from Wi-Fi in UNII-3</a:t>
            </a:r>
          </a:p>
          <a:p>
            <a:pPr>
              <a:spcBef>
                <a:spcPts val="1500"/>
              </a:spcBef>
            </a:pPr>
            <a:r>
              <a:rPr lang="en-US" altLang="ko-KR" sz="1600" dirty="0" smtClean="0"/>
              <a:t>If NB Mirroring channel is introduced, the intra interference between NBs can be avoided</a:t>
            </a:r>
          </a:p>
          <a:p>
            <a:pPr>
              <a:spcBef>
                <a:spcPts val="1500"/>
              </a:spcBef>
            </a:pPr>
            <a:r>
              <a:rPr lang="en-US" altLang="ko-KR" sz="1600" dirty="0" smtClean="0"/>
              <a:t>However, the interference from Wi-Fi to UWB in UNII-5 is not avoidable </a:t>
            </a:r>
          </a:p>
        </p:txBody>
      </p:sp>
      <p:pic>
        <p:nvPicPr>
          <p:cNvPr id="14" name="Picture 34">
            <a:extLst>
              <a:ext uri="{FF2B5EF4-FFF2-40B4-BE49-F238E27FC236}">
                <a16:creationId xmlns:a16="http://schemas.microsoft.com/office/drawing/2014/main" id="{EA893DD1-77F3-48E4-8E87-D1D97D7B0A61}"/>
              </a:ext>
            </a:extLst>
          </p:cNvPr>
          <p:cNvPicPr>
            <a:picLocks noChangeAspect="1"/>
          </p:cNvPicPr>
          <p:nvPr/>
        </p:nvPicPr>
        <p:blipFill>
          <a:blip r:embed="rId3"/>
          <a:stretch>
            <a:fillRect/>
          </a:stretch>
        </p:blipFill>
        <p:spPr>
          <a:xfrm>
            <a:off x="609600" y="3505200"/>
            <a:ext cx="8001000" cy="1305640"/>
          </a:xfrm>
          <a:prstGeom prst="rect">
            <a:avLst/>
          </a:prstGeom>
        </p:spPr>
      </p:pic>
    </p:spTree>
    <p:extLst>
      <p:ext uri="{BB962C8B-B14F-4D97-AF65-F5344CB8AC3E}">
        <p14:creationId xmlns:p14="http://schemas.microsoft.com/office/powerpoint/2010/main" val="1693343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smtClean="0"/>
              <a:t>Candidate Bands for NB Mirroring Channel (2/4)</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8</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smtClean="0"/>
              <a:t>Since UNII-3 and/or UNII-5 are overlapped with Wi-Fi bands</a:t>
            </a:r>
          </a:p>
          <a:p>
            <a:pPr>
              <a:spcBef>
                <a:spcPts val="1500"/>
              </a:spcBef>
            </a:pPr>
            <a:r>
              <a:rPr lang="en-US" altLang="ko-KR" sz="1400" dirty="0"/>
              <a:t>H</a:t>
            </a:r>
            <a:r>
              <a:rPr lang="en-US" altLang="ko-KR" sz="1400" dirty="0" smtClean="0"/>
              <a:t>opping between NB channels can be considered</a:t>
            </a:r>
          </a:p>
          <a:p>
            <a:pPr lvl="1">
              <a:spcBef>
                <a:spcPts val="1500"/>
              </a:spcBef>
            </a:pPr>
            <a:r>
              <a:rPr lang="en-US" altLang="ko-KR" sz="1100" dirty="0" smtClean="0"/>
              <a:t>4ab device can select the NB channels non-occupied by Wi-Fi and hop the NB channels to avoid the interference from Wi-Fi same as BLE in  2.4 GHz   </a:t>
            </a:r>
          </a:p>
          <a:p>
            <a:pPr lvl="1">
              <a:spcBef>
                <a:spcPts val="1500"/>
              </a:spcBef>
            </a:pPr>
            <a:r>
              <a:rPr lang="en-US" altLang="ko-KR" sz="1100" dirty="0" smtClean="0"/>
              <a:t>Interference from Wi-Fi in NB channels can be avoided </a:t>
            </a:r>
          </a:p>
          <a:p>
            <a:pPr lvl="1">
              <a:spcBef>
                <a:spcPts val="1500"/>
              </a:spcBef>
            </a:pPr>
            <a:r>
              <a:rPr lang="en-US" altLang="ko-KR" sz="1100" dirty="0" smtClean="0"/>
              <a:t>Collisions between NB packets can be avoided</a:t>
            </a:r>
          </a:p>
          <a:p>
            <a:pPr>
              <a:spcBef>
                <a:spcPts val="1500"/>
              </a:spcBef>
            </a:pPr>
            <a:r>
              <a:rPr lang="en-US" altLang="ko-KR" sz="1400" dirty="0" smtClean="0"/>
              <a:t>However, if multiple ranging setups in different NB channels at the same time happens, it may lead the collisions in UWB channel</a:t>
            </a:r>
          </a:p>
          <a:p>
            <a:pPr>
              <a:spcBef>
                <a:spcPts val="1500"/>
              </a:spcBef>
            </a:pPr>
            <a:r>
              <a:rPr lang="en-US" altLang="ko-KR" sz="1400" dirty="0" smtClean="0"/>
              <a:t>The </a:t>
            </a:r>
            <a:r>
              <a:rPr lang="en-US" altLang="ko-KR" sz="1400" dirty="0"/>
              <a:t>interference from </a:t>
            </a:r>
            <a:r>
              <a:rPr lang="en-US" altLang="ko-KR" sz="1400" dirty="0" smtClean="0"/>
              <a:t>Wi-Fi </a:t>
            </a:r>
            <a:r>
              <a:rPr lang="en-US" altLang="ko-KR" sz="1400" dirty="0"/>
              <a:t>to UWB in UNII-5 is not avoidable </a:t>
            </a:r>
            <a:endParaRPr lang="en-US" altLang="ko-KR" sz="1400" dirty="0" smtClean="0"/>
          </a:p>
          <a:p>
            <a:pPr>
              <a:spcBef>
                <a:spcPts val="1500"/>
              </a:spcBef>
            </a:pPr>
            <a:endParaRPr lang="en-US" altLang="ko-KR" sz="1600" dirty="0"/>
          </a:p>
          <a:p>
            <a:pPr marL="0" indent="0">
              <a:buNone/>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
        <p:nvSpPr>
          <p:cNvPr id="4" name="직사각형 3"/>
          <p:cNvSpPr/>
          <p:nvPr/>
        </p:nvSpPr>
        <p:spPr>
          <a:xfrm>
            <a:off x="685800" y="6185412"/>
            <a:ext cx="965329" cy="276999"/>
          </a:xfrm>
          <a:prstGeom prst="rect">
            <a:avLst/>
          </a:prstGeom>
        </p:spPr>
        <p:txBody>
          <a:bodyPr wrap="none">
            <a:spAutoFit/>
          </a:bodyPr>
          <a:lstStyle/>
          <a:p>
            <a:r>
              <a:rPr lang="en-US" altLang="ko-KR" b="1" dirty="0" smtClean="0">
                <a:solidFill>
                  <a:srgbClr val="0070C0"/>
                </a:solidFill>
              </a:rPr>
              <a:t>[UWB Ch5]</a:t>
            </a:r>
            <a:endParaRPr lang="ko-KR" altLang="en-US" b="1" dirty="0">
              <a:solidFill>
                <a:srgbClr val="0070C0"/>
              </a:solidFill>
            </a:endParaRPr>
          </a:p>
        </p:txBody>
      </p:sp>
      <p:sp>
        <p:nvSpPr>
          <p:cNvPr id="25" name="직사각형 24"/>
          <p:cNvSpPr/>
          <p:nvPr/>
        </p:nvSpPr>
        <p:spPr>
          <a:xfrm>
            <a:off x="723900" y="4789614"/>
            <a:ext cx="615874" cy="276999"/>
          </a:xfrm>
          <a:prstGeom prst="rect">
            <a:avLst/>
          </a:prstGeom>
        </p:spPr>
        <p:txBody>
          <a:bodyPr wrap="none">
            <a:spAutoFit/>
          </a:bodyPr>
          <a:lstStyle/>
          <a:p>
            <a:r>
              <a:rPr lang="en-US" altLang="ko-KR" b="1" dirty="0" smtClean="0">
                <a:solidFill>
                  <a:srgbClr val="C00000"/>
                </a:solidFill>
              </a:rPr>
              <a:t>[NB 1]</a:t>
            </a:r>
            <a:endParaRPr lang="ko-KR" altLang="en-US" b="1" dirty="0">
              <a:solidFill>
                <a:srgbClr val="C00000"/>
              </a:solidFill>
            </a:endParaRPr>
          </a:p>
        </p:txBody>
      </p:sp>
      <p:sp>
        <p:nvSpPr>
          <p:cNvPr id="26" name="직사각형 25"/>
          <p:cNvSpPr/>
          <p:nvPr/>
        </p:nvSpPr>
        <p:spPr>
          <a:xfrm>
            <a:off x="723824" y="5205157"/>
            <a:ext cx="615874" cy="276999"/>
          </a:xfrm>
          <a:prstGeom prst="rect">
            <a:avLst/>
          </a:prstGeom>
        </p:spPr>
        <p:txBody>
          <a:bodyPr wrap="none">
            <a:spAutoFit/>
          </a:bodyPr>
          <a:lstStyle/>
          <a:p>
            <a:r>
              <a:rPr lang="en-US" altLang="ko-KR" b="1" dirty="0" smtClean="0">
                <a:solidFill>
                  <a:srgbClr val="C00000"/>
                </a:solidFill>
              </a:rPr>
              <a:t>[NB 2]</a:t>
            </a:r>
            <a:endParaRPr lang="ko-KR" altLang="en-US" b="1" dirty="0">
              <a:solidFill>
                <a:srgbClr val="C00000"/>
              </a:solidFill>
            </a:endParaRPr>
          </a:p>
        </p:txBody>
      </p:sp>
      <p:grpSp>
        <p:nvGrpSpPr>
          <p:cNvPr id="5" name="그룹 4"/>
          <p:cNvGrpSpPr/>
          <p:nvPr/>
        </p:nvGrpSpPr>
        <p:grpSpPr>
          <a:xfrm>
            <a:off x="823834" y="4799913"/>
            <a:ext cx="7786766" cy="1397791"/>
            <a:chOff x="1104900" y="4800600"/>
            <a:chExt cx="6934200" cy="1397791"/>
          </a:xfrm>
        </p:grpSpPr>
        <p:cxnSp>
          <p:nvCxnSpPr>
            <p:cNvPr id="9" name="직선 화살표 연결선 8"/>
            <p:cNvCxnSpPr/>
            <p:nvPr/>
          </p:nvCxnSpPr>
          <p:spPr bwMode="auto">
            <a:xfrm>
              <a:off x="1104900" y="6198391"/>
              <a:ext cx="6934200" cy="0"/>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직선 화살표 연결선 22"/>
            <p:cNvCxnSpPr/>
            <p:nvPr/>
          </p:nvCxnSpPr>
          <p:spPr bwMode="auto">
            <a:xfrm>
              <a:off x="1104900" y="5216745"/>
              <a:ext cx="6934200" cy="0"/>
            </a:xfrm>
            <a:prstGeom prst="straightConnector1">
              <a:avLst/>
            </a:prstGeom>
            <a:solidFill>
              <a:schemeClr val="accent1"/>
            </a:solidFill>
            <a:ln w="1270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직선 화살표 연결선 23"/>
            <p:cNvCxnSpPr/>
            <p:nvPr/>
          </p:nvCxnSpPr>
          <p:spPr bwMode="auto">
            <a:xfrm>
              <a:off x="1104900" y="4800600"/>
              <a:ext cx="6934200" cy="0"/>
            </a:xfrm>
            <a:prstGeom prst="straightConnector1">
              <a:avLst/>
            </a:prstGeom>
            <a:solidFill>
              <a:schemeClr val="accent1"/>
            </a:solidFill>
            <a:ln w="1270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직선 화살표 연결선 27"/>
            <p:cNvCxnSpPr/>
            <p:nvPr/>
          </p:nvCxnSpPr>
          <p:spPr bwMode="auto">
            <a:xfrm>
              <a:off x="1104900" y="5640634"/>
              <a:ext cx="6934200" cy="0"/>
            </a:xfrm>
            <a:prstGeom prst="straightConnector1">
              <a:avLst/>
            </a:prstGeom>
            <a:solidFill>
              <a:schemeClr val="accent1"/>
            </a:solidFill>
            <a:ln w="1270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9" name="직사각형 28"/>
          <p:cNvSpPr/>
          <p:nvPr/>
        </p:nvSpPr>
        <p:spPr>
          <a:xfrm>
            <a:off x="723824" y="5629046"/>
            <a:ext cx="615874" cy="276999"/>
          </a:xfrm>
          <a:prstGeom prst="rect">
            <a:avLst/>
          </a:prstGeom>
        </p:spPr>
        <p:txBody>
          <a:bodyPr wrap="none">
            <a:spAutoFit/>
          </a:bodyPr>
          <a:lstStyle/>
          <a:p>
            <a:r>
              <a:rPr lang="en-US" altLang="ko-KR" b="1" dirty="0" smtClean="0">
                <a:solidFill>
                  <a:srgbClr val="C00000"/>
                </a:solidFill>
              </a:rPr>
              <a:t>[NB 3]</a:t>
            </a:r>
            <a:endParaRPr lang="ko-KR" altLang="en-US" b="1" dirty="0">
              <a:solidFill>
                <a:srgbClr val="C00000"/>
              </a:solidFill>
            </a:endParaRPr>
          </a:p>
        </p:txBody>
      </p:sp>
      <p:sp>
        <p:nvSpPr>
          <p:cNvPr id="30" name="직사각형 29"/>
          <p:cNvSpPr/>
          <p:nvPr/>
        </p:nvSpPr>
        <p:spPr bwMode="auto">
          <a:xfrm>
            <a:off x="1758950" y="4658301"/>
            <a:ext cx="1155700" cy="137401"/>
          </a:xfrm>
          <a:prstGeom prst="rect">
            <a:avLst/>
          </a:prstGeom>
          <a:solidFill>
            <a:srgbClr val="FFCC99"/>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050" dirty="0" smtClean="0"/>
              <a:t>Session Setup 1</a:t>
            </a:r>
            <a:endParaRPr kumimoji="0" lang="ko-KR" altLang="en-US" sz="1050" b="0" i="0" u="none" strike="noStrike" cap="none" normalizeH="0" baseline="0" dirty="0" smtClean="0">
              <a:ln>
                <a:noFill/>
              </a:ln>
              <a:solidFill>
                <a:schemeClr val="tx1"/>
              </a:solidFill>
              <a:effectLst/>
            </a:endParaRPr>
          </a:p>
        </p:txBody>
      </p:sp>
      <p:sp>
        <p:nvSpPr>
          <p:cNvPr id="32" name="직사각형 31"/>
          <p:cNvSpPr/>
          <p:nvPr/>
        </p:nvSpPr>
        <p:spPr bwMode="auto">
          <a:xfrm>
            <a:off x="1847850" y="5078657"/>
            <a:ext cx="1155700" cy="137401"/>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050" dirty="0" smtClean="0"/>
              <a:t>Session Setup 2</a:t>
            </a:r>
            <a:endParaRPr kumimoji="0" lang="ko-KR" altLang="en-US" sz="1050" b="0" i="0" u="none" strike="noStrike" cap="none" normalizeH="0" baseline="0" dirty="0" smtClean="0">
              <a:ln>
                <a:noFill/>
              </a:ln>
              <a:solidFill>
                <a:schemeClr val="tx1"/>
              </a:solidFill>
              <a:effectLst/>
            </a:endParaRPr>
          </a:p>
        </p:txBody>
      </p:sp>
      <p:sp>
        <p:nvSpPr>
          <p:cNvPr id="34" name="직사각형 33"/>
          <p:cNvSpPr/>
          <p:nvPr/>
        </p:nvSpPr>
        <p:spPr bwMode="auto">
          <a:xfrm>
            <a:off x="1625729" y="5503747"/>
            <a:ext cx="1155700" cy="137401"/>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050" dirty="0" smtClean="0"/>
              <a:t>Session Setup 3</a:t>
            </a:r>
            <a:endParaRPr kumimoji="0" lang="ko-KR" altLang="en-US" sz="1050" b="0" i="0" u="none" strike="noStrike" cap="none" normalizeH="0" baseline="0" dirty="0" smtClean="0">
              <a:ln>
                <a:noFill/>
              </a:ln>
              <a:solidFill>
                <a:schemeClr val="tx1"/>
              </a:solidFill>
              <a:effectLst/>
            </a:endParaRPr>
          </a:p>
        </p:txBody>
      </p:sp>
      <p:sp>
        <p:nvSpPr>
          <p:cNvPr id="38" name="직사각형 37"/>
          <p:cNvSpPr/>
          <p:nvPr/>
        </p:nvSpPr>
        <p:spPr bwMode="auto">
          <a:xfrm>
            <a:off x="1758949" y="5944504"/>
            <a:ext cx="2916000" cy="126000"/>
          </a:xfrm>
          <a:prstGeom prst="rect">
            <a:avLst/>
          </a:prstGeom>
          <a:solidFill>
            <a:srgbClr val="FFCC99"/>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050" dirty="0" smtClean="0"/>
              <a:t>Ranging Session 1</a:t>
            </a:r>
            <a:endParaRPr kumimoji="0" lang="ko-KR" altLang="en-US" sz="1050" b="0" i="0" u="none" strike="noStrike" cap="none" normalizeH="0" baseline="0" dirty="0" smtClean="0">
              <a:ln>
                <a:noFill/>
              </a:ln>
              <a:solidFill>
                <a:schemeClr val="tx1"/>
              </a:solidFill>
              <a:effectLst/>
            </a:endParaRPr>
          </a:p>
        </p:txBody>
      </p:sp>
      <p:sp>
        <p:nvSpPr>
          <p:cNvPr id="39" name="직사각형 38"/>
          <p:cNvSpPr/>
          <p:nvPr/>
        </p:nvSpPr>
        <p:spPr bwMode="auto">
          <a:xfrm>
            <a:off x="1847849" y="5817304"/>
            <a:ext cx="2916000" cy="12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050" dirty="0" smtClean="0"/>
              <a:t>Ranging Session 2</a:t>
            </a:r>
            <a:endParaRPr kumimoji="0" lang="ko-KR" altLang="en-US" sz="1050" b="0" i="0" u="none" strike="noStrike" cap="none" normalizeH="0" baseline="0" dirty="0" smtClean="0">
              <a:ln>
                <a:noFill/>
              </a:ln>
              <a:solidFill>
                <a:schemeClr val="tx1"/>
              </a:solidFill>
              <a:effectLst/>
            </a:endParaRPr>
          </a:p>
        </p:txBody>
      </p:sp>
      <p:sp>
        <p:nvSpPr>
          <p:cNvPr id="40" name="직사각형 39"/>
          <p:cNvSpPr/>
          <p:nvPr/>
        </p:nvSpPr>
        <p:spPr bwMode="auto">
          <a:xfrm>
            <a:off x="1625728" y="6071704"/>
            <a:ext cx="2916000" cy="126000"/>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050" dirty="0" smtClean="0"/>
              <a:t>Ranging Session 3</a:t>
            </a:r>
            <a:endParaRPr kumimoji="0" lang="ko-KR" altLang="en-US" sz="1050" b="0" i="0" u="none" strike="noStrike" cap="none" normalizeH="0" baseline="0" dirty="0" smtClean="0">
              <a:ln>
                <a:noFill/>
              </a:ln>
              <a:solidFill>
                <a:schemeClr val="tx1"/>
              </a:solidFill>
              <a:effectLst/>
            </a:endParaRPr>
          </a:p>
        </p:txBody>
      </p:sp>
      <p:sp>
        <p:nvSpPr>
          <p:cNvPr id="41" name="모서리가 둥근 직사각형 40"/>
          <p:cNvSpPr/>
          <p:nvPr/>
        </p:nvSpPr>
        <p:spPr bwMode="auto">
          <a:xfrm>
            <a:off x="1837024" y="5665650"/>
            <a:ext cx="2704704" cy="532054"/>
          </a:xfrm>
          <a:prstGeom prst="roundRect">
            <a:avLst>
              <a:gd name="adj" fmla="val 0"/>
            </a:avLst>
          </a:prstGeom>
          <a:solidFill>
            <a:srgbClr val="FFCCFF">
              <a:alpha val="34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2" name="직사각형 41"/>
          <p:cNvSpPr/>
          <p:nvPr/>
        </p:nvSpPr>
        <p:spPr>
          <a:xfrm>
            <a:off x="2815470" y="5588267"/>
            <a:ext cx="904415" cy="280718"/>
          </a:xfrm>
          <a:prstGeom prst="rect">
            <a:avLst/>
          </a:prstGeom>
        </p:spPr>
        <p:txBody>
          <a:bodyPr wrap="none">
            <a:spAutoFit/>
          </a:bodyPr>
          <a:lstStyle/>
          <a:p>
            <a:pPr>
              <a:lnSpc>
                <a:spcPct val="110000"/>
              </a:lnSpc>
              <a:spcBef>
                <a:spcPts val="1500"/>
              </a:spcBef>
            </a:pPr>
            <a:r>
              <a:rPr lang="en-US" altLang="ko-KR" dirty="0" smtClean="0"/>
              <a:t>Overlapped</a:t>
            </a:r>
            <a:endParaRPr lang="en-US" altLang="ko-KR" dirty="0"/>
          </a:p>
        </p:txBody>
      </p:sp>
      <p:sp>
        <p:nvSpPr>
          <p:cNvPr id="43" name="직사각형 42"/>
          <p:cNvSpPr/>
          <p:nvPr/>
        </p:nvSpPr>
        <p:spPr bwMode="auto">
          <a:xfrm>
            <a:off x="5028424" y="5496347"/>
            <a:ext cx="1155700" cy="13740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050" dirty="0" smtClean="0"/>
              <a:t>Session Setup 4</a:t>
            </a:r>
            <a:endParaRPr kumimoji="0" lang="ko-KR" altLang="en-US" sz="1050" b="0" i="0" u="none" strike="noStrike" cap="none" normalizeH="0" baseline="0" dirty="0" smtClean="0">
              <a:ln>
                <a:noFill/>
              </a:ln>
              <a:solidFill>
                <a:schemeClr val="tx1"/>
              </a:solidFill>
              <a:effectLst/>
            </a:endParaRPr>
          </a:p>
        </p:txBody>
      </p:sp>
      <p:sp>
        <p:nvSpPr>
          <p:cNvPr id="45" name="직사각형 44"/>
          <p:cNvSpPr/>
          <p:nvPr/>
        </p:nvSpPr>
        <p:spPr bwMode="auto">
          <a:xfrm>
            <a:off x="5684061" y="5348751"/>
            <a:ext cx="1155700" cy="137401"/>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050" dirty="0" smtClean="0"/>
              <a:t>Session Setup 5</a:t>
            </a:r>
            <a:endParaRPr kumimoji="0" lang="ko-KR" altLang="en-US" sz="1050" b="0" i="0" u="none" strike="noStrike" cap="none" normalizeH="0" baseline="0" dirty="0" smtClean="0">
              <a:ln>
                <a:noFill/>
              </a:ln>
              <a:solidFill>
                <a:schemeClr val="tx1"/>
              </a:solidFill>
              <a:effectLst/>
            </a:endParaRPr>
          </a:p>
        </p:txBody>
      </p:sp>
      <p:sp>
        <p:nvSpPr>
          <p:cNvPr id="46" name="모서리가 둥근 직사각형 45"/>
          <p:cNvSpPr/>
          <p:nvPr/>
        </p:nvSpPr>
        <p:spPr bwMode="auto">
          <a:xfrm>
            <a:off x="5684061" y="5100278"/>
            <a:ext cx="533400" cy="532054"/>
          </a:xfrm>
          <a:prstGeom prst="roundRect">
            <a:avLst>
              <a:gd name="adj" fmla="val 0"/>
            </a:avLst>
          </a:prstGeom>
          <a:solidFill>
            <a:srgbClr val="FFCCFF">
              <a:alpha val="34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7" name="직사각형 46"/>
          <p:cNvSpPr/>
          <p:nvPr/>
        </p:nvSpPr>
        <p:spPr>
          <a:xfrm>
            <a:off x="5478376" y="4878624"/>
            <a:ext cx="904415" cy="280718"/>
          </a:xfrm>
          <a:prstGeom prst="rect">
            <a:avLst/>
          </a:prstGeom>
        </p:spPr>
        <p:txBody>
          <a:bodyPr wrap="none">
            <a:spAutoFit/>
          </a:bodyPr>
          <a:lstStyle/>
          <a:p>
            <a:pPr>
              <a:lnSpc>
                <a:spcPct val="110000"/>
              </a:lnSpc>
              <a:spcBef>
                <a:spcPts val="1500"/>
              </a:spcBef>
            </a:pPr>
            <a:r>
              <a:rPr lang="en-US" altLang="ko-KR" dirty="0" smtClean="0"/>
              <a:t>Overlapped</a:t>
            </a:r>
            <a:endParaRPr lang="en-US" altLang="ko-KR" dirty="0"/>
          </a:p>
        </p:txBody>
      </p:sp>
      <p:sp>
        <p:nvSpPr>
          <p:cNvPr id="52" name="직사각형 51"/>
          <p:cNvSpPr/>
          <p:nvPr/>
        </p:nvSpPr>
        <p:spPr bwMode="auto">
          <a:xfrm>
            <a:off x="5039054" y="6071704"/>
            <a:ext cx="2916000" cy="126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050" dirty="0" smtClean="0"/>
              <a:t>Ranging Session 4</a:t>
            </a:r>
            <a:endParaRPr kumimoji="0" lang="ko-KR" altLang="en-US" sz="1050" b="0" i="0" u="none" strike="noStrike" cap="none" normalizeH="0" baseline="0" dirty="0" smtClean="0">
              <a:ln>
                <a:noFill/>
              </a:ln>
              <a:solidFill>
                <a:schemeClr val="tx1"/>
              </a:solidFill>
              <a:effectLst/>
            </a:endParaRPr>
          </a:p>
        </p:txBody>
      </p:sp>
      <p:cxnSp>
        <p:nvCxnSpPr>
          <p:cNvPr id="53" name="직선 연결선 52"/>
          <p:cNvCxnSpPr/>
          <p:nvPr/>
        </p:nvCxnSpPr>
        <p:spPr bwMode="auto">
          <a:xfrm>
            <a:off x="5478376" y="5409513"/>
            <a:ext cx="1551074"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직사각형 56"/>
          <p:cNvSpPr/>
          <p:nvPr/>
        </p:nvSpPr>
        <p:spPr>
          <a:xfrm>
            <a:off x="6981914" y="5234958"/>
            <a:ext cx="622286" cy="280718"/>
          </a:xfrm>
          <a:prstGeom prst="rect">
            <a:avLst/>
          </a:prstGeom>
        </p:spPr>
        <p:txBody>
          <a:bodyPr wrap="none">
            <a:spAutoFit/>
          </a:bodyPr>
          <a:lstStyle/>
          <a:p>
            <a:pPr>
              <a:lnSpc>
                <a:spcPct val="110000"/>
              </a:lnSpc>
              <a:spcBef>
                <a:spcPts val="1500"/>
              </a:spcBef>
            </a:pPr>
            <a:r>
              <a:rPr lang="en-US" altLang="ko-KR" dirty="0" smtClean="0"/>
              <a:t>Failure</a:t>
            </a:r>
            <a:endParaRPr lang="en-US" altLang="ko-KR" dirty="0"/>
          </a:p>
        </p:txBody>
      </p:sp>
    </p:spTree>
    <p:extLst>
      <p:ext uri="{BB962C8B-B14F-4D97-AF65-F5344CB8AC3E}">
        <p14:creationId xmlns:p14="http://schemas.microsoft.com/office/powerpoint/2010/main" val="1135220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smtClean="0"/>
              <a:t>Candidate Bands for NB Mirroring Channel (3/4)</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9</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600" dirty="0"/>
              <a:t>NB Mirroring Channel can be defined 1) in the band which is not used by </a:t>
            </a:r>
            <a:r>
              <a:rPr lang="en-US" altLang="ko-KR" sz="1600" dirty="0" smtClean="0"/>
              <a:t>Wi-Fi UNII-3 or UNII-5, 2) OR one </a:t>
            </a:r>
            <a:r>
              <a:rPr lang="en-US" altLang="ko-KR" sz="1600" dirty="0"/>
              <a:t>of </a:t>
            </a:r>
            <a:r>
              <a:rPr lang="en-US" altLang="ko-KR" sz="1600" dirty="0" smtClean="0"/>
              <a:t>Wi-Fi channels in UNII-5</a:t>
            </a:r>
            <a:endParaRPr lang="en-US" altLang="ko-KR" sz="1600" dirty="0"/>
          </a:p>
          <a:p>
            <a:pPr>
              <a:spcBef>
                <a:spcPts val="1500"/>
              </a:spcBef>
            </a:pPr>
            <a:r>
              <a:rPr lang="en-US" altLang="ko-KR" sz="1600" dirty="0"/>
              <a:t>4ab devices transmit their advertisements in the NB Mirroring Channel</a:t>
            </a:r>
          </a:p>
          <a:p>
            <a:pPr>
              <a:spcBef>
                <a:spcPts val="1500"/>
              </a:spcBef>
            </a:pPr>
            <a:r>
              <a:rPr lang="en-US" altLang="ko-KR" sz="1600" dirty="0" smtClean="0"/>
              <a:t>Wi-Fi </a:t>
            </a:r>
            <a:r>
              <a:rPr lang="en-US" altLang="ko-KR" sz="1600" dirty="0"/>
              <a:t>AP/STA continuously monitor the NB Mirroring Channel for holding their transmission during the period specified in the advertisements in NB packet</a:t>
            </a:r>
          </a:p>
          <a:p>
            <a:pPr>
              <a:spcBef>
                <a:spcPts val="1500"/>
              </a:spcBef>
            </a:pPr>
            <a:r>
              <a:rPr lang="en-US" altLang="ko-KR" sz="1600" dirty="0" smtClean="0"/>
              <a:t>In other words, NB Mirroring Channel is the channel for coexistence between 4ab and Wi-Fi 6GHz by letting Wi-Fi 6GHz devices avoid their transmission in the band overlapped with UWB CH5</a:t>
            </a:r>
          </a:p>
          <a:p>
            <a:pPr>
              <a:spcBef>
                <a:spcPts val="1500"/>
              </a:spcBef>
            </a:pPr>
            <a:r>
              <a:rPr lang="en-US" altLang="ko-KR" sz="1600" dirty="0" smtClean="0"/>
              <a:t>Other NB channels for NB based data transmissions can be defined in the band for UWB CH5 which is overlapped with Wi-Fi channels   </a:t>
            </a:r>
            <a:r>
              <a:rPr lang="en-US" altLang="ko-KR" sz="1200" dirty="0" smtClean="0"/>
              <a:t> </a:t>
            </a:r>
          </a:p>
          <a:p>
            <a:pPr>
              <a:spcBef>
                <a:spcPts val="1500"/>
              </a:spcBef>
            </a:pPr>
            <a:r>
              <a:rPr lang="en-US" altLang="ko-KR" sz="1600" dirty="0" smtClean="0"/>
              <a:t>To avoid the intra/inter interference between NB-to-NB and NB-to-Wi-Fi, LBT can be introduced </a:t>
            </a:r>
          </a:p>
          <a:p>
            <a:pPr>
              <a:spcBef>
                <a:spcPts val="1500"/>
              </a:spcBef>
            </a:pPr>
            <a:r>
              <a:rPr lang="en-US" altLang="ko-KR" sz="1600" dirty="0" smtClean="0"/>
              <a:t>Hopping is still can be used for NB data channels</a:t>
            </a:r>
          </a:p>
          <a:p>
            <a:pPr marL="0" indent="0">
              <a:spcBef>
                <a:spcPts val="1500"/>
              </a:spcBef>
              <a:buNone/>
            </a:pPr>
            <a:endParaRPr lang="en-US" altLang="ko-KR" sz="1400" dirty="0" smtClean="0"/>
          </a:p>
          <a:p>
            <a:endParaRPr lang="en-US" altLang="ko-KR" sz="1400" dirty="0" smtClean="0"/>
          </a:p>
          <a:p>
            <a:pPr marL="0" indent="0">
              <a:buNone/>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Tree>
    <p:extLst>
      <p:ext uri="{BB962C8B-B14F-4D97-AF65-F5344CB8AC3E}">
        <p14:creationId xmlns:p14="http://schemas.microsoft.com/office/powerpoint/2010/main" val="3342770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20249</TotalTime>
  <Words>1830</Words>
  <Application>Microsoft Office PowerPoint</Application>
  <PresentationFormat>화면 슬라이드 쇼(4:3)</PresentationFormat>
  <Paragraphs>308</Paragraphs>
  <Slides>13</Slides>
  <Notes>10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13</vt:i4>
      </vt:variant>
    </vt:vector>
  </HeadingPairs>
  <TitlesOfParts>
    <vt:vector size="18" baseType="lpstr">
      <vt:lpstr>맑은 고딕</vt:lpstr>
      <vt:lpstr>Arial</vt:lpstr>
      <vt:lpstr>Calibri</vt:lpstr>
      <vt:lpstr>Times New Roman</vt:lpstr>
      <vt:lpstr>Office Theme</vt:lpstr>
      <vt:lpstr>PowerPoint 프레젠테이션</vt:lpstr>
      <vt:lpstr>PowerPoint 프레젠테이션</vt:lpstr>
      <vt:lpstr>Contents</vt:lpstr>
      <vt:lpstr>Motivation</vt:lpstr>
      <vt:lpstr>Motivation</vt:lpstr>
      <vt:lpstr>Overview of NB Mirroring Channel [2]</vt:lpstr>
      <vt:lpstr>Candidate Bands for NB Mirroring Channel (1/4)</vt:lpstr>
      <vt:lpstr>Candidate Bands for NB Mirroring Channel (2/4)</vt:lpstr>
      <vt:lpstr>Candidate Bands for NB Mirroring Channel (3/4)</vt:lpstr>
      <vt:lpstr>Candidate Bands for NB Mirroring Channel (4/4)</vt:lpstr>
      <vt:lpstr>Conclusions</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Mingyu LEE</cp:lastModifiedBy>
  <cp:revision>355</cp:revision>
  <cp:lastPrinted>1998-02-10T13:28:06Z</cp:lastPrinted>
  <dcterms:created xsi:type="dcterms:W3CDTF">2021-07-16T20:39:58Z</dcterms:created>
  <dcterms:modified xsi:type="dcterms:W3CDTF">2022-07-08T10:20:21Z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