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59" r:id="rId2"/>
    <p:sldId id="258" r:id="rId3"/>
    <p:sldId id="271" r:id="rId4"/>
    <p:sldId id="280" r:id="rId5"/>
    <p:sldId id="281" r:id="rId6"/>
    <p:sldId id="284" r:id="rId7"/>
    <p:sldId id="285" r:id="rId8"/>
    <p:sldId id="286" r:id="rId9"/>
    <p:sldId id="277" r:id="rId10"/>
    <p:sldId id="282" r:id="rId11"/>
    <p:sldId id="283" r:id="rId12"/>
    <p:sldId id="276" r:id="rId13"/>
    <p:sldId id="274"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4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60"/>
    <p:restoredTop sz="95915"/>
  </p:normalViewPr>
  <p:slideViewPr>
    <p:cSldViewPr>
      <p:cViewPr varScale="1">
        <p:scale>
          <a:sx n="128" d="100"/>
          <a:sy n="128" d="100"/>
        </p:scale>
        <p:origin x="1080" y="176"/>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de-DE" altLang="en-US"/>
              <a:t>Jul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de-DE" altLang="en-US"/>
              <a:t>Jul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de-DE" altLang="en-US"/>
              <a:t>Jul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de-DE" altLang="en-US"/>
              <a:t>Jul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de-DE" altLang="en-US"/>
              <a:t>Jul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de-DE" altLang="en-US"/>
              <a:t>Jul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de-DE" altLang="en-US"/>
              <a:t>Jul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de-DE" altLang="en-US"/>
              <a:t>Jul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de-DE" altLang="en-US"/>
              <a:t>Jul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de-DE" altLang="en-US"/>
              <a:t>Jul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de-DE" altLang="en-US"/>
              <a:t>Jul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en-US"/>
              <a:t>Jul 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Krebs et al. (Apple)</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15-22-0340-00-04ab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NB Channel Access and Interference</a:t>
            </a:r>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de-DE" altLang="en-US"/>
              <a:t>Jul 2022</a:t>
            </a:r>
            <a:endParaRPr lang="en-US" altLang="en-US"/>
          </a:p>
        </p:txBody>
      </p:sp>
      <p:sp>
        <p:nvSpPr>
          <p:cNvPr id="5" name="Footer Placeholder 2"/>
          <p:cNvSpPr>
            <a:spLocks noGrp="1"/>
          </p:cNvSpPr>
          <p:nvPr>
            <p:ph type="ftr" sz="quarter" idx="11"/>
          </p:nvPr>
        </p:nvSpPr>
        <p:spPr>
          <a:xfrm>
            <a:off x="5004048" y="6475413"/>
            <a:ext cx="3606552" cy="184666"/>
          </a:xfrm>
        </p:spPr>
        <p:txBody>
          <a:bodyPr/>
          <a:lstStyle/>
          <a:p>
            <a:r>
              <a:rPr lang="en-US" altLang="en-US"/>
              <a:t>Krebs et al. (Apple)</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74008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effectLst>
                  <a:outerShdw blurRad="38100" dist="38100" dir="2700000" algn="tl">
                    <a:srgbClr val="C0C0C0"/>
                  </a:outerShdw>
                </a:effectLst>
              </a:rPr>
              <a:t>Project: IEEE P802.15 Working Group for Wireless Personal Area Networks (WPANs)</a:t>
            </a:r>
            <a:endParaRPr lang="en-US" altLang="en-US" sz="1600" b="1" dirty="0"/>
          </a:p>
          <a:p>
            <a:endParaRPr lang="en-US" altLang="en-US" sz="1600" dirty="0"/>
          </a:p>
          <a:p>
            <a:r>
              <a:rPr lang="en-US" altLang="en-US" sz="1600" b="1" dirty="0"/>
              <a:t>Submission Title:</a:t>
            </a:r>
            <a:r>
              <a:rPr lang="en-US" altLang="en-US" sz="1600" dirty="0"/>
              <a:t> [Narrowband Channel Access and Interference Mitigation for NBA-MMS-UWB]	</a:t>
            </a:r>
          </a:p>
          <a:p>
            <a:r>
              <a:rPr lang="en-US" altLang="en-US" sz="1600" b="1" dirty="0"/>
              <a:t>Date Submitted: </a:t>
            </a:r>
            <a:r>
              <a:rPr lang="en-US" altLang="en-US" sz="1600" dirty="0"/>
              <a:t>[6 July, 2022]	</a:t>
            </a:r>
          </a:p>
          <a:p>
            <a:r>
              <a:rPr lang="en-US" altLang="en-US" sz="1600" b="1" dirty="0"/>
              <a:t>Source:</a:t>
            </a:r>
            <a:r>
              <a:rPr lang="en-US" altLang="en-US" sz="1600" dirty="0"/>
              <a:t> [Alexander Krebs, Yong Liu, Lochan Verma, </a:t>
            </a:r>
            <a:r>
              <a:rPr lang="en-US" altLang="en-US" sz="1600" dirty="0" err="1"/>
              <a:t>Jinjing</a:t>
            </a:r>
            <a:r>
              <a:rPr lang="en-US" altLang="en-US" sz="1600" dirty="0"/>
              <a:t> Jiang, SK Yong (Apple)]</a:t>
            </a:r>
          </a:p>
          <a:p>
            <a:endParaRPr lang="en-US" altLang="en-US" sz="1600" dirty="0"/>
          </a:p>
          <a:p>
            <a:pPr>
              <a:spcBef>
                <a:spcPts val="600"/>
              </a:spcBef>
              <a:spcAft>
                <a:spcPts val="600"/>
              </a:spcAft>
            </a:pPr>
            <a:r>
              <a:rPr lang="en-US" altLang="en-US" sz="1600" b="1" dirty="0"/>
              <a:t>Re:</a:t>
            </a:r>
            <a:r>
              <a:rPr lang="en-US" altLang="en-US" sz="1600" dirty="0"/>
              <a:t> [Input to the Working Group]</a:t>
            </a:r>
            <a:endParaRPr lang="en-US" altLang="en-US" dirty="0"/>
          </a:p>
          <a:p>
            <a:pPr>
              <a:spcBef>
                <a:spcPts val="600"/>
              </a:spcBef>
              <a:spcAft>
                <a:spcPts val="600"/>
              </a:spcAft>
            </a:pPr>
            <a:r>
              <a:rPr lang="en-US" altLang="en-US" sz="1600" b="1" dirty="0"/>
              <a:t>Abstract:</a:t>
            </a:r>
            <a:r>
              <a:rPr lang="en-US" altLang="en-US" sz="1600" dirty="0"/>
              <a:t>	[This documents presents proposed methods for signaling of coordinated NB access between NBA-MMS-UWB initiator and responder, frequency diversity achieving methods in coexistence with 802.11 radio, and proposal of LBT access methods for regulatory compliance.]</a:t>
            </a:r>
          </a:p>
          <a:p>
            <a:pPr>
              <a:spcBef>
                <a:spcPts val="600"/>
              </a:spcBef>
              <a:spcAft>
                <a:spcPts val="600"/>
              </a:spcAft>
            </a:pPr>
            <a:r>
              <a:rPr lang="en-US" altLang="en-US" sz="1600" b="1" dirty="0"/>
              <a:t>Purpose:</a:t>
            </a:r>
            <a:r>
              <a:rPr lang="en-US" altLang="en-US" sz="1600" dirty="0"/>
              <a:t>	[]</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74D4E-90F9-5DEB-9DFD-D21F04B5A206}"/>
              </a:ext>
            </a:extLst>
          </p:cNvPr>
          <p:cNvSpPr>
            <a:spLocks noGrp="1"/>
          </p:cNvSpPr>
          <p:nvPr>
            <p:ph type="title"/>
          </p:nvPr>
        </p:nvSpPr>
        <p:spPr/>
        <p:txBody>
          <a:bodyPr/>
          <a:lstStyle/>
          <a:p>
            <a:r>
              <a:rPr lang="en-US" dirty="0"/>
              <a:t>NB Access: CCA-EDT LBT 2/3</a:t>
            </a:r>
            <a:endParaRPr lang="en-DE" dirty="0"/>
          </a:p>
        </p:txBody>
      </p:sp>
      <p:sp>
        <p:nvSpPr>
          <p:cNvPr id="3" name="Content Placeholder 2">
            <a:extLst>
              <a:ext uri="{FF2B5EF4-FFF2-40B4-BE49-F238E27FC236}">
                <a16:creationId xmlns:a16="http://schemas.microsoft.com/office/drawing/2014/main" id="{98ABC40E-FBD8-8AA4-0D86-2279E0CD8160}"/>
              </a:ext>
            </a:extLst>
          </p:cNvPr>
          <p:cNvSpPr>
            <a:spLocks noGrp="1"/>
          </p:cNvSpPr>
          <p:nvPr>
            <p:ph idx="1"/>
          </p:nvPr>
        </p:nvSpPr>
        <p:spPr>
          <a:xfrm>
            <a:off x="685800" y="1981200"/>
            <a:ext cx="7772400" cy="1804873"/>
          </a:xfrm>
        </p:spPr>
        <p:txBody>
          <a:bodyPr/>
          <a:lstStyle/>
          <a:p>
            <a:r>
              <a:rPr lang="en-DE" sz="1800" dirty="0"/>
              <a:t>Ranging control phase NB access is required for UWB-MMS</a:t>
            </a:r>
          </a:p>
          <a:p>
            <a:pPr lvl="1">
              <a:spcBef>
                <a:spcPts val="300"/>
              </a:spcBef>
              <a:spcAft>
                <a:spcPts val="300"/>
              </a:spcAft>
              <a:buFont typeface="Arial" panose="020B0604020202020204" pitchFamily="34" charset="0"/>
              <a:buChar char="•"/>
            </a:pPr>
            <a:r>
              <a:rPr lang="en-DE" sz="1400" dirty="0"/>
              <a:t>CCA-ED busy state of NB channel at either Poll or Response NB packets leads to loss of synchronization for ranging phase</a:t>
            </a:r>
          </a:p>
          <a:p>
            <a:pPr lvl="1">
              <a:spcBef>
                <a:spcPts val="300"/>
              </a:spcBef>
              <a:spcAft>
                <a:spcPts val="300"/>
              </a:spcAft>
              <a:buFont typeface="Arial" panose="020B0604020202020204" pitchFamily="34" charset="0"/>
              <a:buChar char="•"/>
            </a:pPr>
            <a:r>
              <a:rPr lang="en-DE" sz="1400" dirty="0"/>
              <a:t>UWB fragments will not be transmitted, if either NB Poll/Resp slots are CCA-ED busy</a:t>
            </a:r>
          </a:p>
          <a:p>
            <a:pPr>
              <a:buFont typeface="Arial" panose="020B0604020202020204" pitchFamily="34" charset="0"/>
              <a:buChar char="•"/>
            </a:pPr>
            <a:r>
              <a:rPr lang="en-DE" sz="1800" dirty="0"/>
              <a:t>No in-block retry of transmission, NBA-MMS-UWB will commence in next ranging block</a:t>
            </a:r>
          </a:p>
          <a:p>
            <a:pPr marL="457200" lvl="1" indent="0">
              <a:buNone/>
            </a:pPr>
            <a:endParaRPr lang="en-DE" dirty="0"/>
          </a:p>
        </p:txBody>
      </p:sp>
      <p:sp>
        <p:nvSpPr>
          <p:cNvPr id="4" name="Date Placeholder 3">
            <a:extLst>
              <a:ext uri="{FF2B5EF4-FFF2-40B4-BE49-F238E27FC236}">
                <a16:creationId xmlns:a16="http://schemas.microsoft.com/office/drawing/2014/main" id="{931E4C0B-E8BA-8920-455A-3D5F173667CA}"/>
              </a:ext>
            </a:extLst>
          </p:cNvPr>
          <p:cNvSpPr>
            <a:spLocks noGrp="1"/>
          </p:cNvSpPr>
          <p:nvPr>
            <p:ph type="dt" sz="half" idx="10"/>
          </p:nvPr>
        </p:nvSpPr>
        <p:spPr/>
        <p:txBody>
          <a:bodyPr/>
          <a:lstStyle/>
          <a:p>
            <a:r>
              <a:rPr lang="de-DE" altLang="en-US"/>
              <a:t>Jul 2022</a:t>
            </a:r>
            <a:endParaRPr lang="en-US" altLang="en-US" dirty="0"/>
          </a:p>
        </p:txBody>
      </p:sp>
      <p:sp>
        <p:nvSpPr>
          <p:cNvPr id="5" name="Footer Placeholder 4">
            <a:extLst>
              <a:ext uri="{FF2B5EF4-FFF2-40B4-BE49-F238E27FC236}">
                <a16:creationId xmlns:a16="http://schemas.microsoft.com/office/drawing/2014/main" id="{BD83FD42-BF90-30D2-128A-A059265AD162}"/>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DFDD557-0123-9421-7E0D-251EF3F84052}"/>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10</a:t>
            </a:fld>
            <a:endParaRPr lang="en-US" altLang="en-US"/>
          </a:p>
        </p:txBody>
      </p:sp>
      <p:pic>
        <p:nvPicPr>
          <p:cNvPr id="7" name="Picture 6" descr="Chart&#10;&#10;Description automatically generated">
            <a:extLst>
              <a:ext uri="{FF2B5EF4-FFF2-40B4-BE49-F238E27FC236}">
                <a16:creationId xmlns:a16="http://schemas.microsoft.com/office/drawing/2014/main" id="{EF556E89-3CB2-2AC3-2851-16699C819239}"/>
              </a:ext>
            </a:extLst>
          </p:cNvPr>
          <p:cNvPicPr>
            <a:picLocks noChangeAspect="1"/>
          </p:cNvPicPr>
          <p:nvPr/>
        </p:nvPicPr>
        <p:blipFill>
          <a:blip r:embed="rId2"/>
          <a:stretch>
            <a:fillRect/>
          </a:stretch>
        </p:blipFill>
        <p:spPr>
          <a:xfrm>
            <a:off x="685800" y="4168458"/>
            <a:ext cx="7924800" cy="1924570"/>
          </a:xfrm>
          <a:prstGeom prst="rect">
            <a:avLst/>
          </a:prstGeom>
        </p:spPr>
      </p:pic>
    </p:spTree>
    <p:extLst>
      <p:ext uri="{BB962C8B-B14F-4D97-AF65-F5344CB8AC3E}">
        <p14:creationId xmlns:p14="http://schemas.microsoft.com/office/powerpoint/2010/main" val="37888455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74D4E-90F9-5DEB-9DFD-D21F04B5A206}"/>
              </a:ext>
            </a:extLst>
          </p:cNvPr>
          <p:cNvSpPr>
            <a:spLocks noGrp="1"/>
          </p:cNvSpPr>
          <p:nvPr>
            <p:ph type="title"/>
          </p:nvPr>
        </p:nvSpPr>
        <p:spPr/>
        <p:txBody>
          <a:bodyPr/>
          <a:lstStyle/>
          <a:p>
            <a:r>
              <a:rPr lang="en-US" dirty="0"/>
              <a:t>NB Access: CCA-EDT LBT 3/3</a:t>
            </a:r>
            <a:endParaRPr lang="en-DE" dirty="0"/>
          </a:p>
        </p:txBody>
      </p:sp>
      <p:sp>
        <p:nvSpPr>
          <p:cNvPr id="3" name="Content Placeholder 2">
            <a:extLst>
              <a:ext uri="{FF2B5EF4-FFF2-40B4-BE49-F238E27FC236}">
                <a16:creationId xmlns:a16="http://schemas.microsoft.com/office/drawing/2014/main" id="{98ABC40E-FBD8-8AA4-0D86-2279E0CD8160}"/>
              </a:ext>
            </a:extLst>
          </p:cNvPr>
          <p:cNvSpPr>
            <a:spLocks noGrp="1"/>
          </p:cNvSpPr>
          <p:nvPr>
            <p:ph idx="1"/>
          </p:nvPr>
        </p:nvSpPr>
        <p:spPr>
          <a:xfrm>
            <a:off x="685800" y="1981200"/>
            <a:ext cx="7772400" cy="1804873"/>
          </a:xfrm>
        </p:spPr>
        <p:txBody>
          <a:bodyPr/>
          <a:lstStyle/>
          <a:p>
            <a:r>
              <a:rPr lang="en-DE" sz="1800" dirty="0"/>
              <a:t>Ranging report phase NB access is not required for UWB-MMS tx</a:t>
            </a:r>
          </a:p>
          <a:p>
            <a:pPr>
              <a:buFont typeface="Arial" panose="020B0604020202020204" pitchFamily="34" charset="0"/>
              <a:buChar char="•"/>
            </a:pPr>
            <a:r>
              <a:rPr lang="en-DE" sz="1800" dirty="0"/>
              <a:t>CCA-ED busy state of NB channel at Report NB packets does not affect ranging phase</a:t>
            </a:r>
          </a:p>
          <a:p>
            <a:pPr>
              <a:buFont typeface="Arial" panose="020B0604020202020204" pitchFamily="34" charset="0"/>
              <a:buChar char="•"/>
            </a:pPr>
            <a:r>
              <a:rPr lang="en-DE" sz="1800" dirty="0"/>
              <a:t>In-block retransmissions could be considered to increase reliability</a:t>
            </a:r>
          </a:p>
          <a:p>
            <a:pPr marL="457200" lvl="1" indent="0">
              <a:buNone/>
            </a:pPr>
            <a:endParaRPr lang="en-DE" dirty="0"/>
          </a:p>
        </p:txBody>
      </p:sp>
      <p:sp>
        <p:nvSpPr>
          <p:cNvPr id="4" name="Date Placeholder 3">
            <a:extLst>
              <a:ext uri="{FF2B5EF4-FFF2-40B4-BE49-F238E27FC236}">
                <a16:creationId xmlns:a16="http://schemas.microsoft.com/office/drawing/2014/main" id="{931E4C0B-E8BA-8920-455A-3D5F173667CA}"/>
              </a:ext>
            </a:extLst>
          </p:cNvPr>
          <p:cNvSpPr>
            <a:spLocks noGrp="1"/>
          </p:cNvSpPr>
          <p:nvPr>
            <p:ph type="dt" sz="half" idx="10"/>
          </p:nvPr>
        </p:nvSpPr>
        <p:spPr/>
        <p:txBody>
          <a:bodyPr/>
          <a:lstStyle/>
          <a:p>
            <a:r>
              <a:rPr lang="de-DE" altLang="en-US"/>
              <a:t>Jul 2022</a:t>
            </a:r>
            <a:endParaRPr lang="en-US" altLang="en-US" dirty="0"/>
          </a:p>
        </p:txBody>
      </p:sp>
      <p:sp>
        <p:nvSpPr>
          <p:cNvPr id="5" name="Footer Placeholder 4">
            <a:extLst>
              <a:ext uri="{FF2B5EF4-FFF2-40B4-BE49-F238E27FC236}">
                <a16:creationId xmlns:a16="http://schemas.microsoft.com/office/drawing/2014/main" id="{BD83FD42-BF90-30D2-128A-A059265AD162}"/>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DFDD557-0123-9421-7E0D-251EF3F84052}"/>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11</a:t>
            </a:fld>
            <a:endParaRPr lang="en-US" altLang="en-US"/>
          </a:p>
        </p:txBody>
      </p:sp>
      <p:pic>
        <p:nvPicPr>
          <p:cNvPr id="8" name="Picture 7" descr="A picture containing diagram&#10;&#10;Description automatically generated">
            <a:extLst>
              <a:ext uri="{FF2B5EF4-FFF2-40B4-BE49-F238E27FC236}">
                <a16:creationId xmlns:a16="http://schemas.microsoft.com/office/drawing/2014/main" id="{8D1B454E-F9A7-2174-3186-8CADDE946986}"/>
              </a:ext>
            </a:extLst>
          </p:cNvPr>
          <p:cNvPicPr>
            <a:picLocks noChangeAspect="1"/>
          </p:cNvPicPr>
          <p:nvPr/>
        </p:nvPicPr>
        <p:blipFill>
          <a:blip r:embed="rId2"/>
          <a:stretch>
            <a:fillRect/>
          </a:stretch>
        </p:blipFill>
        <p:spPr>
          <a:xfrm>
            <a:off x="685800" y="3757030"/>
            <a:ext cx="7924800" cy="2411857"/>
          </a:xfrm>
          <a:prstGeom prst="rect">
            <a:avLst/>
          </a:prstGeom>
        </p:spPr>
      </p:pic>
    </p:spTree>
    <p:extLst>
      <p:ext uri="{BB962C8B-B14F-4D97-AF65-F5344CB8AC3E}">
        <p14:creationId xmlns:p14="http://schemas.microsoft.com/office/powerpoint/2010/main" val="47388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600200"/>
            <a:ext cx="7772400" cy="4495800"/>
          </a:xfrm>
        </p:spPr>
        <p:txBody>
          <a:bodyPr/>
          <a:lstStyle/>
          <a:p>
            <a:pPr>
              <a:spcBef>
                <a:spcPts val="600"/>
              </a:spcBef>
              <a:spcAft>
                <a:spcPts val="600"/>
              </a:spcAft>
              <a:buFont typeface="Arial" panose="020B0604020202020204" pitchFamily="34" charset="0"/>
              <a:buChar char="•"/>
            </a:pPr>
            <a:r>
              <a:rPr lang="en-US" sz="1800" dirty="0"/>
              <a:t>We propose adding indexed lists of commonly used NB channels </a:t>
            </a:r>
            <a:r>
              <a:rPr lang="en-GB" sz="1800" i="1" dirty="0" err="1"/>
              <a:t>macNbaUwbChannelAllowList</a:t>
            </a:r>
            <a:r>
              <a:rPr lang="en-GB" sz="1800" i="1" dirty="0"/>
              <a:t>[] </a:t>
            </a:r>
            <a:r>
              <a:rPr lang="en-US" sz="1800" dirty="0"/>
              <a:t>and </a:t>
            </a:r>
            <a:r>
              <a:rPr lang="en-GB" sz="1800" i="1" dirty="0" err="1"/>
              <a:t>macNbaUwbChannelAllowListUpdate</a:t>
            </a:r>
            <a:r>
              <a:rPr lang="en-GB" sz="1800" i="1" dirty="0"/>
              <a:t>()</a:t>
            </a:r>
            <a:r>
              <a:rPr lang="en-US" sz="1800" dirty="0"/>
              <a:t> methods to enable efficient coordination of a mutually agreed set of NB channels for NBA-MMS-UWB between initiator and responder.</a:t>
            </a:r>
          </a:p>
          <a:p>
            <a:pPr>
              <a:spcBef>
                <a:spcPts val="600"/>
              </a:spcBef>
              <a:spcAft>
                <a:spcPts val="600"/>
              </a:spcAft>
              <a:buFont typeface="Arial" panose="020B0604020202020204" pitchFamily="34" charset="0"/>
              <a:buChar char="•"/>
            </a:pPr>
            <a:r>
              <a:rPr lang="en-US" sz="1800" dirty="0"/>
              <a:t>We propose AES-128-CTR as the baseline PRNG to obtain frequency diversity by switching NB channels between NBA-MMS-UWB blocks, and biasing of the output to obtain non-repeating NB channel access in the same 802.11 channel.</a:t>
            </a:r>
          </a:p>
          <a:p>
            <a:pPr>
              <a:spcBef>
                <a:spcPts val="600"/>
              </a:spcBef>
              <a:spcAft>
                <a:spcPts val="600"/>
              </a:spcAft>
              <a:buFont typeface="Arial" panose="020B0604020202020204" pitchFamily="34" charset="0"/>
              <a:buChar char="•"/>
            </a:pPr>
            <a:r>
              <a:rPr lang="en-US" sz="1800" dirty="0"/>
              <a:t>We propose CCA-ED LBT channel access as a low complexity solution to comply with regularity requirements for UNII-5, and definition of a common ruleset for skipping transmission of UWB fragments in case of CCA busy state of NB during ranging control phase.</a:t>
            </a:r>
            <a:endParaRPr lang="en-US" sz="14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Jul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12</a:t>
            </a:fld>
            <a:endParaRPr lang="en-US" altLang="en-US"/>
          </a:p>
        </p:txBody>
      </p:sp>
    </p:spTree>
    <p:extLst>
      <p:ext uri="{BB962C8B-B14F-4D97-AF65-F5344CB8AC3E}">
        <p14:creationId xmlns:p14="http://schemas.microsoft.com/office/powerpoint/2010/main" val="42536000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C9904-0ABD-0043-A1F0-F073C7B8869E}"/>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D07CD1B0-5446-9A43-94D8-3467A4474E85}"/>
              </a:ext>
            </a:extLst>
          </p:cNvPr>
          <p:cNvSpPr>
            <a:spLocks noGrp="1"/>
          </p:cNvSpPr>
          <p:nvPr>
            <p:ph idx="1"/>
          </p:nvPr>
        </p:nvSpPr>
        <p:spPr/>
        <p:txBody>
          <a:bodyPr/>
          <a:lstStyle/>
          <a:p>
            <a:pPr marL="0" indent="0">
              <a:spcBef>
                <a:spcPts val="1200"/>
              </a:spcBef>
              <a:spcAft>
                <a:spcPts val="1200"/>
              </a:spcAft>
              <a:buNone/>
            </a:pPr>
            <a:r>
              <a:rPr lang="en-US" sz="1200" dirty="0"/>
              <a:t>[1] Krebs et al., “Narrowband channel allocation”, 15-22-0339-00-004ab.</a:t>
            </a:r>
          </a:p>
          <a:p>
            <a:pPr marL="0" indent="0">
              <a:spcBef>
                <a:spcPts val="1200"/>
              </a:spcBef>
              <a:spcAft>
                <a:spcPts val="1200"/>
              </a:spcAft>
              <a:buNone/>
            </a:pPr>
            <a:r>
              <a:rPr lang="en-US" sz="1200" dirty="0"/>
              <a:t>[2] ETSI EN 302 867 Draft 1, April 2022.</a:t>
            </a:r>
            <a:endParaRPr lang="en-US" sz="1200" dirty="0">
              <a:solidFill>
                <a:srgbClr val="FF0000"/>
              </a:solidFill>
            </a:endParaRPr>
          </a:p>
          <a:p>
            <a:pPr marL="0" indent="0">
              <a:spcBef>
                <a:spcPts val="1200"/>
              </a:spcBef>
              <a:spcAft>
                <a:spcPts val="1200"/>
              </a:spcAft>
              <a:buNone/>
            </a:pPr>
            <a:r>
              <a:rPr lang="en-US" sz="1200" dirty="0"/>
              <a:t>[3] SP 800-38A Recommendation for Block Cipher Modes of Operation: Methods and Techniques”, Dec 2001.</a:t>
            </a:r>
            <a:endParaRPr lang="en-US" sz="1200" dirty="0">
              <a:solidFill>
                <a:schemeClr val="accent2">
                  <a:lumMod val="50000"/>
                </a:schemeClr>
              </a:solidFill>
              <a:ea typeface="Calibri" panose="020F0502020204030204" pitchFamily="34" charset="0"/>
              <a:cs typeface="Times New Roman" panose="02020603050405020304" pitchFamily="18" charset="0"/>
            </a:endParaRPr>
          </a:p>
          <a:p>
            <a:pPr>
              <a:spcBef>
                <a:spcPts val="1200"/>
              </a:spcBef>
              <a:spcAft>
                <a:spcPts val="1200"/>
              </a:spcAft>
            </a:pPr>
            <a:endParaRPr lang="en-US" sz="1200" dirty="0"/>
          </a:p>
          <a:p>
            <a:pPr>
              <a:spcBef>
                <a:spcPts val="1200"/>
              </a:spcBef>
              <a:spcAft>
                <a:spcPts val="1200"/>
              </a:spcAft>
            </a:pPr>
            <a:endParaRPr lang="en-US" sz="1200" dirty="0"/>
          </a:p>
          <a:p>
            <a:pPr>
              <a:spcBef>
                <a:spcPts val="1200"/>
              </a:spcBef>
              <a:spcAft>
                <a:spcPts val="1200"/>
              </a:spcAft>
            </a:pPr>
            <a:endParaRPr lang="en-US" sz="1200" dirty="0"/>
          </a:p>
        </p:txBody>
      </p:sp>
      <p:sp>
        <p:nvSpPr>
          <p:cNvPr id="4" name="Date Placeholder 3">
            <a:extLst>
              <a:ext uri="{FF2B5EF4-FFF2-40B4-BE49-F238E27FC236}">
                <a16:creationId xmlns:a16="http://schemas.microsoft.com/office/drawing/2014/main" id="{73695A0C-0545-FF4F-9BB7-1118063678F2}"/>
              </a:ext>
            </a:extLst>
          </p:cNvPr>
          <p:cNvSpPr>
            <a:spLocks noGrp="1"/>
          </p:cNvSpPr>
          <p:nvPr>
            <p:ph type="dt" sz="half" idx="10"/>
          </p:nvPr>
        </p:nvSpPr>
        <p:spPr/>
        <p:txBody>
          <a:bodyPr/>
          <a:lstStyle/>
          <a:p>
            <a:r>
              <a:rPr lang="de-DE" altLang="en-US"/>
              <a:t>Jul 2022</a:t>
            </a:r>
            <a:endParaRPr lang="en-US" altLang="en-US" dirty="0"/>
          </a:p>
        </p:txBody>
      </p:sp>
      <p:sp>
        <p:nvSpPr>
          <p:cNvPr id="5" name="Footer Placeholder 4">
            <a:extLst>
              <a:ext uri="{FF2B5EF4-FFF2-40B4-BE49-F238E27FC236}">
                <a16:creationId xmlns:a16="http://schemas.microsoft.com/office/drawing/2014/main" id="{EC6F9312-326E-EC4C-9977-0FECE01632FF}"/>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E449A754-A03F-5A4F-B7A8-3D240265DB0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13</a:t>
            </a:fld>
            <a:endParaRPr lang="en-US" altLang="en-US"/>
          </a:p>
        </p:txBody>
      </p:sp>
    </p:spTree>
    <p:extLst>
      <p:ext uri="{BB962C8B-B14F-4D97-AF65-F5344CB8AC3E}">
        <p14:creationId xmlns:p14="http://schemas.microsoft.com/office/powerpoint/2010/main" val="3867124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338844634"/>
              </p:ext>
            </p:extLst>
          </p:nvPr>
        </p:nvGraphicFramePr>
        <p:xfrm>
          <a:off x="685800" y="908720"/>
          <a:ext cx="7774632" cy="5259170"/>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dirty="0">
                          <a:effectLst/>
                        </a:rPr>
                        <a:t>PAR Objective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PRNG randomized channel access, Wi-Fi aware channel switching mechanism </a:t>
                      </a: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CCA-ED based LBT channel access</a:t>
                      </a: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This describes the NB part</a:t>
                      </a: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a:effectLst/>
                        </a:rPr>
                        <a:t>Support for peer-to-peer, peer-to-multi-peer, and station-to-infrastructure protocols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a:effectLst/>
                        </a:rPr>
                        <a:t>Infrastructure synchronization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2" name="Date Placeholder 1">
            <a:extLst>
              <a:ext uri="{FF2B5EF4-FFF2-40B4-BE49-F238E27FC236}">
                <a16:creationId xmlns:a16="http://schemas.microsoft.com/office/drawing/2014/main" id="{16805F27-FE2C-C4AA-57DA-088CCF284B7D}"/>
              </a:ext>
            </a:extLst>
          </p:cNvPr>
          <p:cNvSpPr>
            <a:spLocks noGrp="1"/>
          </p:cNvSpPr>
          <p:nvPr>
            <p:ph type="dt" sz="half" idx="10"/>
          </p:nvPr>
        </p:nvSpPr>
        <p:spPr/>
        <p:txBody>
          <a:bodyPr/>
          <a:lstStyle/>
          <a:p>
            <a:r>
              <a:rPr lang="de-DE" altLang="en-US"/>
              <a:t>Jul 2022</a:t>
            </a:r>
            <a:endParaRPr lang="en-US" altLang="en-US" dirty="0"/>
          </a:p>
        </p:txBody>
      </p:sp>
      <p:sp>
        <p:nvSpPr>
          <p:cNvPr id="3" name="Footer Placeholder 2">
            <a:extLst>
              <a:ext uri="{FF2B5EF4-FFF2-40B4-BE49-F238E27FC236}">
                <a16:creationId xmlns:a16="http://schemas.microsoft.com/office/drawing/2014/main" id="{B364E93B-4197-C216-3826-51BAEE2A5073}"/>
              </a:ext>
            </a:extLst>
          </p:cNvPr>
          <p:cNvSpPr>
            <a:spLocks noGrp="1"/>
          </p:cNvSpPr>
          <p:nvPr>
            <p:ph type="ftr" sz="quarter" idx="11"/>
          </p:nvPr>
        </p:nvSpPr>
        <p:spPr/>
        <p:txBody>
          <a:bodyPr/>
          <a:lstStyle/>
          <a:p>
            <a:r>
              <a:rPr lang="en-US" altLang="en-US"/>
              <a:t>Krebs et al. (Apple)</a:t>
            </a:r>
            <a:endParaRPr lang="en-US" altLang="en-US" dirty="0"/>
          </a:p>
        </p:txBody>
      </p:sp>
      <p:sp>
        <p:nvSpPr>
          <p:cNvPr id="4" name="Slide Number Placeholder 3">
            <a:extLst>
              <a:ext uri="{FF2B5EF4-FFF2-40B4-BE49-F238E27FC236}">
                <a16:creationId xmlns:a16="http://schemas.microsoft.com/office/drawing/2014/main" id="{0FB6D0F4-AFAA-2AE8-B4BC-EB399F863247}"/>
              </a:ext>
            </a:extLst>
          </p:cNvPr>
          <p:cNvSpPr>
            <a:spLocks noGrp="1"/>
          </p:cNvSpPr>
          <p:nvPr>
            <p:ph type="sldNum" sz="quarter" idx="12"/>
          </p:nvPr>
        </p:nvSpPr>
        <p:spPr/>
        <p:txBody>
          <a:bodyPr/>
          <a:lstStyle/>
          <a:p>
            <a:r>
              <a:rPr lang="en-US" altLang="en-US"/>
              <a:t>Slide </a:t>
            </a:r>
            <a:fld id="{96EDDC46-E58E-0248-8CAF-96DF08F8D1CD}" type="slidenum">
              <a:rPr lang="en-US" altLang="en-US" smtClean="0"/>
              <a:pPr/>
              <a:t>2</a:t>
            </a:fld>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NB Channel MAC Signaling</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800" dirty="0"/>
              <a:t>250 NB channels in aggregated UNII-3+5 with 2.5 MHz adjacent channel spacing [1]</a:t>
            </a:r>
          </a:p>
          <a:p>
            <a:pPr>
              <a:spcBef>
                <a:spcPts val="600"/>
              </a:spcBef>
              <a:spcAft>
                <a:spcPts val="600"/>
              </a:spcAft>
              <a:buFont typeface="Arial" panose="020B0604020202020204" pitchFamily="34" charset="0"/>
              <a:buChar char="•"/>
            </a:pPr>
            <a:r>
              <a:rPr lang="en-US" sz="1800" dirty="0"/>
              <a:t>Enumeration of </a:t>
            </a:r>
            <a:r>
              <a:rPr lang="en-GB" sz="1800" i="1" dirty="0" err="1"/>
              <a:t>macNbaUwbChannelAllowList</a:t>
            </a:r>
            <a:r>
              <a:rPr lang="en-GB" sz="1800" i="1" dirty="0"/>
              <a:t>[] </a:t>
            </a:r>
            <a:r>
              <a:rPr lang="en-GB" sz="1800" dirty="0"/>
              <a:t>configurations</a:t>
            </a:r>
          </a:p>
          <a:p>
            <a:pPr lvl="1">
              <a:spcBef>
                <a:spcPts val="600"/>
              </a:spcBef>
              <a:spcAft>
                <a:spcPts val="600"/>
              </a:spcAft>
              <a:buFont typeface="Arial" panose="020B0604020202020204" pitchFamily="34" charset="0"/>
              <a:buChar char="•"/>
            </a:pPr>
            <a:r>
              <a:rPr lang="en-GB" sz="1400" i="1" dirty="0" err="1"/>
              <a:t>macNbaUwbChannelAllowList</a:t>
            </a:r>
            <a:r>
              <a:rPr lang="en-GB" sz="1400" i="1" dirty="0"/>
              <a:t>[][0] </a:t>
            </a:r>
            <a:r>
              <a:rPr lang="en-GB" sz="1400" dirty="0"/>
              <a:t>= [5,…,47,63,…,248] as default, sets 1-255 </a:t>
            </a:r>
            <a:r>
              <a:rPr lang="en-GB" sz="1400" dirty="0" err="1"/>
              <a:t>tbd</a:t>
            </a:r>
            <a:r>
              <a:rPr lang="en-GB" sz="1400" dirty="0"/>
              <a:t>.</a:t>
            </a:r>
          </a:p>
          <a:p>
            <a:pPr lvl="1">
              <a:spcBef>
                <a:spcPts val="600"/>
              </a:spcBef>
              <a:spcAft>
                <a:spcPts val="600"/>
              </a:spcAft>
              <a:buFont typeface="Arial" panose="020B0604020202020204" pitchFamily="34" charset="0"/>
              <a:buChar char="•"/>
            </a:pPr>
            <a:r>
              <a:rPr lang="en-GB" sz="1400" i="1" dirty="0" err="1"/>
              <a:t>macNbaUwbChannelAllowListUpdate</a:t>
            </a:r>
            <a:r>
              <a:rPr lang="en-GB" sz="1400" i="1" dirty="0"/>
              <a:t>() </a:t>
            </a:r>
            <a:r>
              <a:rPr lang="en-GB" sz="1400" dirty="0"/>
              <a:t>method for adding/removing channels </a:t>
            </a:r>
            <a:r>
              <a:rPr lang="en-GB" sz="1400" dirty="0" err="1"/>
              <a:t>wrt</a:t>
            </a:r>
            <a:r>
              <a:rPr lang="en-GB" sz="1400" dirty="0"/>
              <a:t>. to known interference characteristics prior, or during NBA-MMS-UWB session lifetime</a:t>
            </a:r>
          </a:p>
          <a:p>
            <a:pPr lvl="1">
              <a:spcBef>
                <a:spcPts val="600"/>
              </a:spcBef>
              <a:spcAft>
                <a:spcPts val="600"/>
              </a:spcAft>
              <a:buFont typeface="Arial" panose="020B0604020202020204" pitchFamily="34" charset="0"/>
              <a:buChar char="•"/>
            </a:pPr>
            <a:r>
              <a:rPr lang="en-GB" sz="1400" dirty="0"/>
              <a:t>Definition of both bitmask and TLV based encoded message formats are reasonable</a:t>
            </a:r>
          </a:p>
          <a:p>
            <a:pPr>
              <a:spcBef>
                <a:spcPts val="600"/>
              </a:spcBef>
              <a:spcAft>
                <a:spcPts val="600"/>
              </a:spcAft>
              <a:buFont typeface="Arial" panose="020B0604020202020204" pitchFamily="34" charset="0"/>
              <a:buChar char="•"/>
            </a:pPr>
            <a:r>
              <a:rPr lang="en-GB" sz="1800" dirty="0"/>
              <a:t>Example application: coordination of internal 802.11 and 802.15.4 radio</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Jul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3</a:t>
            </a:fld>
            <a:endParaRPr lang="en-US" altLang="en-US"/>
          </a:p>
        </p:txBody>
      </p:sp>
      <p:pic>
        <p:nvPicPr>
          <p:cNvPr id="8" name="Picture 7">
            <a:extLst>
              <a:ext uri="{FF2B5EF4-FFF2-40B4-BE49-F238E27FC236}">
                <a16:creationId xmlns:a16="http://schemas.microsoft.com/office/drawing/2014/main" id="{E4944497-0684-E54F-6124-0112E2547D9A}"/>
              </a:ext>
            </a:extLst>
          </p:cNvPr>
          <p:cNvPicPr>
            <a:picLocks noChangeAspect="1"/>
          </p:cNvPicPr>
          <p:nvPr/>
        </p:nvPicPr>
        <p:blipFill>
          <a:blip r:embed="rId2"/>
          <a:stretch>
            <a:fillRect/>
          </a:stretch>
        </p:blipFill>
        <p:spPr>
          <a:xfrm>
            <a:off x="807210" y="4793502"/>
            <a:ext cx="7793865" cy="1378698"/>
          </a:xfrm>
          <a:prstGeom prst="rect">
            <a:avLst/>
          </a:prstGeom>
        </p:spPr>
      </p:pic>
    </p:spTree>
    <p:extLst>
      <p:ext uri="{BB962C8B-B14F-4D97-AF65-F5344CB8AC3E}">
        <p14:creationId xmlns:p14="http://schemas.microsoft.com/office/powerpoint/2010/main" val="2701198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NB Channel Switching 1/5</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800" dirty="0"/>
              <a:t>Channel switching sequence for 4z block based access via AES-128-CTR [2], with synchronized key/nonce configuration among RAN participants</a:t>
            </a:r>
          </a:p>
          <a:p>
            <a:pPr>
              <a:spcBef>
                <a:spcPts val="600"/>
              </a:spcBef>
              <a:spcAft>
                <a:spcPts val="600"/>
              </a:spcAft>
              <a:buFont typeface="Arial" panose="020B0604020202020204" pitchFamily="34" charset="0"/>
              <a:buChar char="•"/>
            </a:pPr>
            <a:r>
              <a:rPr lang="en-US" sz="1800" dirty="0"/>
              <a:t>AES based switching achieves white noise a-like frequency diversity over set of </a:t>
            </a:r>
            <a:r>
              <a:rPr lang="en-GB" sz="1800" i="1" dirty="0" err="1"/>
              <a:t>macNbaUwbChannelAllowList</a:t>
            </a:r>
            <a:r>
              <a:rPr lang="en-GB" sz="1800" i="1" dirty="0"/>
              <a:t>[]</a:t>
            </a:r>
          </a:p>
          <a:p>
            <a:pPr lvl="1">
              <a:spcBef>
                <a:spcPts val="600"/>
              </a:spcBef>
              <a:spcAft>
                <a:spcPts val="600"/>
              </a:spcAft>
              <a:buFont typeface="Arial" panose="020B0604020202020204" pitchFamily="34" charset="0"/>
              <a:buChar char="•"/>
            </a:pPr>
            <a:r>
              <a:rPr lang="en-GB" sz="1400" dirty="0"/>
              <a:t>reuses secure ranging dynamic STS generator implementation from 4z</a:t>
            </a:r>
          </a:p>
          <a:p>
            <a:pPr lvl="1">
              <a:spcBef>
                <a:spcPts val="600"/>
              </a:spcBef>
              <a:spcAft>
                <a:spcPts val="600"/>
              </a:spcAft>
              <a:buFont typeface="Arial" panose="020B0604020202020204" pitchFamily="34" charset="0"/>
              <a:buChar char="•"/>
            </a:pPr>
            <a:r>
              <a:rPr lang="en-GB" sz="1400" dirty="0"/>
              <a:t>can be operated in combination with 4z block based “round hopping”</a:t>
            </a:r>
            <a:endParaRPr lang="en-US" sz="1000" dirty="0"/>
          </a:p>
          <a:p>
            <a:pPr>
              <a:spcBef>
                <a:spcPts val="600"/>
              </a:spcBef>
              <a:spcAft>
                <a:spcPts val="600"/>
              </a:spcAft>
              <a:buFont typeface="Arial" panose="020B0604020202020204" pitchFamily="34" charset="0"/>
              <a:buChar char="•"/>
            </a:pPr>
            <a:r>
              <a:rPr lang="en-US" sz="1800" dirty="0"/>
              <a:t>Basic PRNG operation mode:</a:t>
            </a:r>
          </a:p>
          <a:p>
            <a:pPr>
              <a:spcBef>
                <a:spcPts val="600"/>
              </a:spcBef>
              <a:spcAft>
                <a:spcPts val="600"/>
              </a:spcAft>
              <a:buFont typeface="Arial" panose="020B0604020202020204" pitchFamily="34" charset="0"/>
              <a:buChar char="•"/>
            </a:pPr>
            <a:endParaRPr lang="en-GB" sz="1800" i="1" dirty="0"/>
          </a:p>
          <a:p>
            <a:pPr marL="0" indent="0" algn="ctr">
              <a:spcBef>
                <a:spcPts val="600"/>
              </a:spcBef>
              <a:spcAft>
                <a:spcPts val="600"/>
              </a:spcAft>
              <a:buNone/>
            </a:pPr>
            <a:r>
              <a:rPr lang="en-GB" sz="1800" i="1" dirty="0" err="1"/>
              <a:t>NbaUwbChannelSelected</a:t>
            </a:r>
            <a:r>
              <a:rPr lang="en-GB" sz="1800" i="1" dirty="0"/>
              <a:t>[</a:t>
            </a:r>
            <a:r>
              <a:rPr lang="en-GB" sz="1800" i="1" dirty="0" err="1"/>
              <a:t>idx</a:t>
            </a:r>
            <a:r>
              <a:rPr lang="en-GB" sz="1800" i="1" dirty="0"/>
              <a:t>] = </a:t>
            </a:r>
            <a:r>
              <a:rPr lang="en-GB" sz="1800" i="1" dirty="0" err="1"/>
              <a:t>macNbaUwbChannelAllowList</a:t>
            </a:r>
            <a:r>
              <a:rPr lang="en-GB" sz="1800" i="1" dirty="0"/>
              <a:t>[AES128CTR(</a:t>
            </a:r>
            <a:r>
              <a:rPr lang="en-GB" sz="1800" i="1" dirty="0" err="1"/>
              <a:t>key,nonce,ctr</a:t>
            </a:r>
            <a:r>
              <a:rPr lang="en-GB" sz="1800" i="1" dirty="0"/>
              <a:t>=</a:t>
            </a:r>
            <a:r>
              <a:rPr lang="en-GB" sz="1800" i="1" dirty="0" err="1"/>
              <a:t>idx</a:t>
            </a:r>
            <a:r>
              <a:rPr lang="en-GB" sz="1800" i="1" dirty="0"/>
              <a:t>) % L]</a:t>
            </a:r>
          </a:p>
          <a:p>
            <a:pPr marL="0" indent="0" algn="ctr">
              <a:spcBef>
                <a:spcPts val="600"/>
              </a:spcBef>
              <a:spcAft>
                <a:spcPts val="600"/>
              </a:spcAft>
              <a:buNone/>
            </a:pPr>
            <a:endParaRPr lang="en-GB" sz="1800" i="1" dirty="0"/>
          </a:p>
          <a:p>
            <a:pPr marL="0" indent="0" algn="ctr">
              <a:spcBef>
                <a:spcPts val="600"/>
              </a:spcBef>
              <a:spcAft>
                <a:spcPts val="600"/>
              </a:spcAft>
              <a:buNone/>
            </a:pPr>
            <a:r>
              <a:rPr lang="en-US" sz="1400" dirty="0"/>
              <a:t>where</a:t>
            </a:r>
            <a:r>
              <a:rPr lang="en-US" sz="1400" i="1" dirty="0"/>
              <a:t> L</a:t>
            </a:r>
            <a:r>
              <a:rPr lang="en-US" sz="1400" dirty="0"/>
              <a:t>=</a:t>
            </a:r>
            <a:r>
              <a:rPr lang="en-US" sz="1400" dirty="0" err="1"/>
              <a:t>len</a:t>
            </a:r>
            <a:r>
              <a:rPr lang="en-US" sz="1400" dirty="0"/>
              <a:t>(</a:t>
            </a:r>
            <a:r>
              <a:rPr lang="en-GB" sz="1400" i="1" dirty="0" err="1"/>
              <a:t>macNbaUwbChannelAllowList</a:t>
            </a:r>
            <a:r>
              <a:rPr lang="en-GB" sz="1400" i="1" dirty="0"/>
              <a:t>[]) </a:t>
            </a:r>
            <a:r>
              <a:rPr lang="en-GB" sz="1400" dirty="0"/>
              <a:t>and </a:t>
            </a:r>
            <a:r>
              <a:rPr lang="en-GB" sz="1400" i="1" dirty="0" err="1"/>
              <a:t>idx</a:t>
            </a:r>
            <a:r>
              <a:rPr lang="en-GB" sz="1400" dirty="0"/>
              <a:t>=ranging block index</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Jul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a:t>Krebs et al. (Apple)</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4</a:t>
            </a:fld>
            <a:endParaRPr lang="en-US" altLang="en-US"/>
          </a:p>
        </p:txBody>
      </p:sp>
      <p:sp>
        <p:nvSpPr>
          <p:cNvPr id="7" name="Rectangle 6">
            <a:extLst>
              <a:ext uri="{FF2B5EF4-FFF2-40B4-BE49-F238E27FC236}">
                <a16:creationId xmlns:a16="http://schemas.microsoft.com/office/drawing/2014/main" id="{D1D42CFC-C8DA-641E-C5FE-42BFF6EACF15}"/>
              </a:ext>
            </a:extLst>
          </p:cNvPr>
          <p:cNvSpPr/>
          <p:nvPr/>
        </p:nvSpPr>
        <p:spPr bwMode="auto">
          <a:xfrm>
            <a:off x="907774" y="4821238"/>
            <a:ext cx="7696200" cy="990600"/>
          </a:xfrm>
          <a:prstGeom prst="rect">
            <a:avLst/>
          </a:prstGeom>
          <a:noFill/>
          <a:ln w="2222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DE"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3329999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NB Channel Switching 2/5</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800" dirty="0" err="1"/>
              <a:t>Wifi</a:t>
            </a:r>
            <a:r>
              <a:rPr lang="en-US" sz="1800" dirty="0"/>
              <a:t> 11bgn,ac,ax is OFDM block structured, adjacent NB channel interference is not </a:t>
            </a:r>
            <a:r>
              <a:rPr lang="en-US" sz="1800" dirty="0" err="1"/>
              <a:t>i.i.d.</a:t>
            </a:r>
            <a:r>
              <a:rPr lang="en-US" sz="1800" dirty="0"/>
              <a:t>, purely random access is suboptimal</a:t>
            </a:r>
          </a:p>
          <a:p>
            <a:pPr>
              <a:spcBef>
                <a:spcPts val="600"/>
              </a:spcBef>
              <a:spcAft>
                <a:spcPts val="600"/>
              </a:spcAft>
              <a:buFont typeface="Arial" panose="020B0604020202020204" pitchFamily="34" charset="0"/>
              <a:buChar char="•"/>
            </a:pPr>
            <a:r>
              <a:rPr lang="en-US" sz="1800" dirty="0"/>
              <a:t>AES output can be non-</a:t>
            </a:r>
            <a:r>
              <a:rPr lang="en-US" sz="1800" dirty="0" err="1"/>
              <a:t>i.i.d.</a:t>
            </a:r>
            <a:r>
              <a:rPr lang="en-US" sz="1800" dirty="0"/>
              <a:t> biased to optimize coexistence</a:t>
            </a:r>
          </a:p>
          <a:p>
            <a:pPr>
              <a:spcBef>
                <a:spcPts val="600"/>
              </a:spcBef>
              <a:spcAft>
                <a:spcPts val="600"/>
              </a:spcAft>
              <a:buFont typeface="Arial" panose="020B0604020202020204" pitchFamily="34" charset="0"/>
              <a:buChar char="•"/>
            </a:pPr>
            <a:r>
              <a:rPr lang="en-US" sz="1800" dirty="0"/>
              <a:t>Biased PRNG operation mode:</a:t>
            </a:r>
            <a:endParaRPr lang="en-US" sz="1400" dirty="0"/>
          </a:p>
          <a:p>
            <a:pPr lvl="1">
              <a:spcBef>
                <a:spcPts val="600"/>
              </a:spcBef>
              <a:spcAft>
                <a:spcPts val="600"/>
              </a:spcAft>
              <a:buFont typeface="Arial" panose="020B0604020202020204" pitchFamily="34" charset="0"/>
              <a:buChar char="•"/>
            </a:pPr>
            <a:r>
              <a:rPr lang="en-US" sz="1400" dirty="0"/>
              <a:t>Example method 1: Update </a:t>
            </a:r>
            <a:r>
              <a:rPr lang="en-GB" sz="1400" i="1" dirty="0" err="1"/>
              <a:t>macNbaUwbChannelAllowList</a:t>
            </a:r>
            <a:r>
              <a:rPr lang="en-GB" sz="1400" i="1" dirty="0"/>
              <a:t>[] </a:t>
            </a:r>
            <a:r>
              <a:rPr lang="en-GB" sz="1400" dirty="0"/>
              <a:t>to temporarily exclude overlapping 802.11 channels (e.g. B=20 MHz) from previous NB channel selection</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Jul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5</a:t>
            </a:fld>
            <a:endParaRPr lang="en-US" altLang="en-US"/>
          </a:p>
        </p:txBody>
      </p:sp>
      <p:pic>
        <p:nvPicPr>
          <p:cNvPr id="10" name="Picture 9">
            <a:extLst>
              <a:ext uri="{FF2B5EF4-FFF2-40B4-BE49-F238E27FC236}">
                <a16:creationId xmlns:a16="http://schemas.microsoft.com/office/drawing/2014/main" id="{E13CF5F9-48D2-20B9-3ABB-A73C1212D53E}"/>
              </a:ext>
            </a:extLst>
          </p:cNvPr>
          <p:cNvPicPr>
            <a:picLocks noChangeAspect="1"/>
          </p:cNvPicPr>
          <p:nvPr/>
        </p:nvPicPr>
        <p:blipFill>
          <a:blip r:embed="rId2"/>
          <a:stretch>
            <a:fillRect/>
          </a:stretch>
        </p:blipFill>
        <p:spPr>
          <a:xfrm>
            <a:off x="2496599" y="4038600"/>
            <a:ext cx="4227001" cy="1867241"/>
          </a:xfrm>
          <a:prstGeom prst="rect">
            <a:avLst/>
          </a:prstGeom>
        </p:spPr>
      </p:pic>
    </p:spTree>
    <p:extLst>
      <p:ext uri="{BB962C8B-B14F-4D97-AF65-F5344CB8AC3E}">
        <p14:creationId xmlns:p14="http://schemas.microsoft.com/office/powerpoint/2010/main" val="1388024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NB Channel Switching 3/5</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924800" cy="4572000"/>
          </a:xfrm>
        </p:spPr>
        <p:txBody>
          <a:bodyPr/>
          <a:lstStyle/>
          <a:p>
            <a:pPr>
              <a:spcBef>
                <a:spcPts val="600"/>
              </a:spcBef>
              <a:spcAft>
                <a:spcPts val="600"/>
              </a:spcAft>
              <a:buFont typeface="Arial" panose="020B0604020202020204" pitchFamily="34" charset="0"/>
              <a:buChar char="•"/>
            </a:pPr>
            <a:r>
              <a:rPr lang="en-US" sz="1800" dirty="0"/>
              <a:t>Example method 2</a:t>
            </a:r>
          </a:p>
          <a:p>
            <a:pPr lvl="1">
              <a:spcBef>
                <a:spcPts val="600"/>
              </a:spcBef>
              <a:spcAft>
                <a:spcPts val="600"/>
              </a:spcAft>
              <a:buFont typeface="Arial" panose="020B0604020202020204" pitchFamily="34" charset="0"/>
              <a:buChar char="•"/>
            </a:pPr>
            <a:r>
              <a:rPr lang="en-US" sz="1400" dirty="0"/>
              <a:t>Rotate </a:t>
            </a:r>
            <a:r>
              <a:rPr lang="en-GB" sz="1400" i="1" dirty="0" err="1"/>
              <a:t>macNbaUwbChannelAllowList</a:t>
            </a:r>
            <a:r>
              <a:rPr lang="en-GB" sz="1400" i="1" dirty="0"/>
              <a:t>[] </a:t>
            </a:r>
            <a:r>
              <a:rPr lang="en-GB" sz="1400" dirty="0"/>
              <a:t>by L/2 when successively selected NB channels are within the same 802.11 channel</a:t>
            </a:r>
          </a:p>
          <a:p>
            <a:pPr lvl="1">
              <a:spcBef>
                <a:spcPts val="600"/>
              </a:spcBef>
              <a:spcAft>
                <a:spcPts val="600"/>
              </a:spcAft>
              <a:buFont typeface="Arial" panose="020B0604020202020204" pitchFamily="34" charset="0"/>
              <a:buChar char="•"/>
            </a:pPr>
            <a:r>
              <a:rPr lang="en-GB" sz="1400" dirty="0"/>
              <a:t>NB channel access candidates</a:t>
            </a:r>
          </a:p>
          <a:p>
            <a:pPr lvl="2">
              <a:spcBef>
                <a:spcPts val="600"/>
              </a:spcBef>
              <a:spcAft>
                <a:spcPts val="600"/>
              </a:spcAft>
              <a:buFont typeface="Arial" panose="020B0604020202020204" pitchFamily="34" charset="0"/>
              <a:buChar char="•"/>
            </a:pPr>
            <a:r>
              <a:rPr lang="en-GB" sz="1400" dirty="0"/>
              <a:t>c1[</a:t>
            </a:r>
            <a:r>
              <a:rPr lang="en-GB" sz="1400" dirty="0" err="1"/>
              <a:t>idx</a:t>
            </a:r>
            <a:r>
              <a:rPr lang="en-GB" sz="1400" dirty="0"/>
              <a:t>] = </a:t>
            </a:r>
            <a:r>
              <a:rPr lang="en-GB" sz="1400" i="1" dirty="0" err="1"/>
              <a:t>macNbaUwbChannelAllowList</a:t>
            </a:r>
            <a:r>
              <a:rPr lang="en-GB" sz="1400" i="1" dirty="0"/>
              <a:t>[AES128CTR(</a:t>
            </a:r>
            <a:r>
              <a:rPr lang="en-GB" sz="1400" i="1" dirty="0" err="1"/>
              <a:t>key,nonce,ctr</a:t>
            </a:r>
            <a:r>
              <a:rPr lang="en-GB" sz="1400" i="1" dirty="0"/>
              <a:t>=</a:t>
            </a:r>
            <a:r>
              <a:rPr lang="en-GB" sz="1400" i="1" dirty="0" err="1"/>
              <a:t>idx</a:t>
            </a:r>
            <a:r>
              <a:rPr lang="en-GB" sz="1400" i="1" dirty="0"/>
              <a:t>)            % L]</a:t>
            </a:r>
          </a:p>
          <a:p>
            <a:pPr lvl="2">
              <a:spcBef>
                <a:spcPts val="600"/>
              </a:spcBef>
              <a:spcAft>
                <a:spcPts val="600"/>
              </a:spcAft>
              <a:buFont typeface="Arial" panose="020B0604020202020204" pitchFamily="34" charset="0"/>
              <a:buChar char="•"/>
            </a:pPr>
            <a:r>
              <a:rPr lang="en-GB" sz="1400" dirty="0"/>
              <a:t>c2[</a:t>
            </a:r>
            <a:r>
              <a:rPr lang="en-GB" sz="1400" dirty="0" err="1"/>
              <a:t>idx</a:t>
            </a:r>
            <a:r>
              <a:rPr lang="en-GB" sz="1400" dirty="0"/>
              <a:t>] = </a:t>
            </a:r>
            <a:r>
              <a:rPr lang="en-GB" sz="1400" i="1" dirty="0" err="1"/>
              <a:t>macNbaUwbChannelAllowList</a:t>
            </a:r>
            <a:r>
              <a:rPr lang="en-GB" sz="1400" i="1" dirty="0"/>
              <a:t>[(AES128CTR(</a:t>
            </a:r>
            <a:r>
              <a:rPr lang="en-GB" sz="1400" i="1" dirty="0" err="1"/>
              <a:t>key,nonce,ctr</a:t>
            </a:r>
            <a:r>
              <a:rPr lang="en-GB" sz="1400" i="1" dirty="0"/>
              <a:t>=</a:t>
            </a:r>
            <a:r>
              <a:rPr lang="en-GB" sz="1400" i="1" dirty="0" err="1"/>
              <a:t>idx</a:t>
            </a:r>
            <a:r>
              <a:rPr lang="en-GB" sz="1400" i="1" dirty="0"/>
              <a:t>) </a:t>
            </a:r>
            <a:r>
              <a:rPr lang="en-GB" sz="1400" i="1" dirty="0">
                <a:solidFill>
                  <a:srgbClr val="FF0000"/>
                </a:solidFill>
              </a:rPr>
              <a:t>+ L/2</a:t>
            </a:r>
            <a:r>
              <a:rPr lang="en-GB" sz="1400" i="1" dirty="0"/>
              <a:t>) % L]</a:t>
            </a:r>
            <a:endParaRPr lang="en-GB" sz="1400" dirty="0"/>
          </a:p>
          <a:p>
            <a:pPr lvl="1">
              <a:spcBef>
                <a:spcPts val="600"/>
              </a:spcBef>
              <a:spcAft>
                <a:spcPts val="600"/>
              </a:spcAft>
              <a:buFont typeface="Arial" panose="020B0604020202020204" pitchFamily="34" charset="0"/>
              <a:buChar char="•"/>
            </a:pPr>
            <a:r>
              <a:rPr lang="en-GB" sz="1400" dirty="0"/>
              <a:t>Guard bandwidth switching test (e.g., B=20MHz)</a:t>
            </a:r>
          </a:p>
          <a:p>
            <a:pPr lvl="2">
              <a:spcBef>
                <a:spcPts val="600"/>
              </a:spcBef>
              <a:spcAft>
                <a:spcPts val="600"/>
              </a:spcAft>
              <a:buFont typeface="Arial" panose="020B0604020202020204" pitchFamily="34" charset="0"/>
              <a:buChar char="•"/>
            </a:pPr>
            <a:r>
              <a:rPr lang="en-GB" sz="1400" dirty="0"/>
              <a:t>If |c1[</a:t>
            </a:r>
            <a:r>
              <a:rPr lang="en-GB" sz="1400" dirty="0" err="1"/>
              <a:t>idx</a:t>
            </a:r>
            <a:r>
              <a:rPr lang="en-GB" sz="1400"/>
              <a:t>] - </a:t>
            </a:r>
            <a:r>
              <a:rPr lang="en-GB" sz="1400" i="1" dirty="0" err="1"/>
              <a:t>NbaUwbChannelSelected</a:t>
            </a:r>
            <a:r>
              <a:rPr lang="en-GB" sz="1400" i="1" dirty="0"/>
              <a:t>[idx-1]| </a:t>
            </a:r>
            <a:r>
              <a:rPr lang="en-GB" sz="3200" baseline="-25000" dirty="0"/>
              <a:t>*</a:t>
            </a:r>
            <a:r>
              <a:rPr lang="en-GB" sz="1400" i="1" dirty="0"/>
              <a:t> </a:t>
            </a:r>
            <a:r>
              <a:rPr lang="en-GB" sz="1400" dirty="0"/>
              <a:t>2.5 MHz &lt; B</a:t>
            </a:r>
          </a:p>
          <a:p>
            <a:pPr lvl="3">
              <a:spcBef>
                <a:spcPts val="600"/>
              </a:spcBef>
              <a:spcAft>
                <a:spcPts val="600"/>
              </a:spcAft>
              <a:buFont typeface="Arial" panose="020B0604020202020204" pitchFamily="34" charset="0"/>
              <a:buChar char="•"/>
            </a:pPr>
            <a:r>
              <a:rPr lang="en-GB" sz="1400" i="1" dirty="0" err="1"/>
              <a:t>NbaUwbChannelSelected</a:t>
            </a:r>
            <a:r>
              <a:rPr lang="en-GB" sz="1400" i="1" dirty="0"/>
              <a:t>[</a:t>
            </a:r>
            <a:r>
              <a:rPr lang="en-GB" sz="1400" i="1" dirty="0" err="1"/>
              <a:t>idx</a:t>
            </a:r>
            <a:r>
              <a:rPr lang="en-GB" sz="1400" i="1" dirty="0"/>
              <a:t>]</a:t>
            </a:r>
            <a:r>
              <a:rPr lang="en-GB" sz="1400" dirty="0"/>
              <a:t> = c1[</a:t>
            </a:r>
            <a:r>
              <a:rPr lang="en-GB" sz="1400" dirty="0" err="1"/>
              <a:t>idx</a:t>
            </a:r>
            <a:r>
              <a:rPr lang="en-GB" sz="1400" dirty="0"/>
              <a:t>]</a:t>
            </a:r>
          </a:p>
          <a:p>
            <a:pPr lvl="2">
              <a:spcBef>
                <a:spcPts val="600"/>
              </a:spcBef>
              <a:spcAft>
                <a:spcPts val="600"/>
              </a:spcAft>
              <a:buFont typeface="Arial" panose="020B0604020202020204" pitchFamily="34" charset="0"/>
              <a:buChar char="•"/>
            </a:pPr>
            <a:r>
              <a:rPr lang="en-GB" sz="1400" dirty="0"/>
              <a:t>Else</a:t>
            </a:r>
          </a:p>
          <a:p>
            <a:pPr lvl="3">
              <a:spcBef>
                <a:spcPts val="600"/>
              </a:spcBef>
              <a:spcAft>
                <a:spcPts val="600"/>
              </a:spcAft>
              <a:buFont typeface="Arial" panose="020B0604020202020204" pitchFamily="34" charset="0"/>
              <a:buChar char="•"/>
            </a:pPr>
            <a:r>
              <a:rPr lang="en-GB" sz="1400" i="1" dirty="0" err="1"/>
              <a:t>NbaUwbChannelSelected</a:t>
            </a:r>
            <a:r>
              <a:rPr lang="en-GB" sz="1400" i="1" dirty="0"/>
              <a:t>[</a:t>
            </a:r>
            <a:r>
              <a:rPr lang="en-GB" sz="1400" i="1" dirty="0" err="1"/>
              <a:t>idx</a:t>
            </a:r>
            <a:r>
              <a:rPr lang="en-GB" sz="1400" i="1" dirty="0"/>
              <a:t>]</a:t>
            </a:r>
            <a:r>
              <a:rPr lang="en-GB" sz="1400" dirty="0"/>
              <a:t> = c2[</a:t>
            </a:r>
            <a:r>
              <a:rPr lang="en-GB" sz="1400" dirty="0" err="1"/>
              <a:t>idx</a:t>
            </a:r>
            <a:r>
              <a:rPr lang="en-GB" sz="1400" dirty="0"/>
              <a:t>]</a:t>
            </a:r>
          </a:p>
          <a:p>
            <a:pPr lvl="1">
              <a:spcBef>
                <a:spcPts val="600"/>
              </a:spcBef>
              <a:spcAft>
                <a:spcPts val="600"/>
              </a:spcAft>
              <a:buFont typeface="Arial" panose="020B0604020202020204" pitchFamily="34" charset="0"/>
              <a:buChar char="•"/>
            </a:pPr>
            <a:endParaRPr lang="en-GB" sz="1400" dirty="0"/>
          </a:p>
          <a:p>
            <a:pPr lvl="1">
              <a:spcBef>
                <a:spcPts val="600"/>
              </a:spcBef>
              <a:spcAft>
                <a:spcPts val="600"/>
              </a:spcAft>
              <a:buFont typeface="Arial" panose="020B0604020202020204" pitchFamily="34" charset="0"/>
              <a:buChar char="•"/>
            </a:pPr>
            <a:endParaRPr lang="en-GB" sz="14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Jul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spTree>
    <p:extLst>
      <p:ext uri="{BB962C8B-B14F-4D97-AF65-F5344CB8AC3E}">
        <p14:creationId xmlns:p14="http://schemas.microsoft.com/office/powerpoint/2010/main" val="2557993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NB Channel Switching 4/5</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800" dirty="0"/>
              <a:t>Example: </a:t>
            </a:r>
            <a:r>
              <a:rPr lang="en-GB" sz="1800" i="1" dirty="0" err="1"/>
              <a:t>macNbaUwbChannelAllowList</a:t>
            </a:r>
            <a:r>
              <a:rPr lang="en-GB" sz="1800" i="1" dirty="0"/>
              <a:t>[] </a:t>
            </a:r>
            <a:r>
              <a:rPr lang="en-GB" sz="1800" dirty="0"/>
              <a:t>= [1,…, 50]</a:t>
            </a:r>
            <a:r>
              <a:rPr lang="en-US" sz="1800" dirty="0"/>
              <a:t> </a:t>
            </a:r>
            <a:endParaRPr lang="en-GB" sz="1000" dirty="0"/>
          </a:p>
          <a:p>
            <a:pPr lvl="1">
              <a:spcBef>
                <a:spcPts val="600"/>
              </a:spcBef>
              <a:spcAft>
                <a:spcPts val="600"/>
              </a:spcAft>
              <a:buFont typeface="Arial" panose="020B0604020202020204" pitchFamily="34" charset="0"/>
              <a:buChar char="•"/>
            </a:pPr>
            <a:endParaRPr lang="en-GB" sz="1400" dirty="0"/>
          </a:p>
          <a:p>
            <a:pPr lvl="1">
              <a:spcBef>
                <a:spcPts val="600"/>
              </a:spcBef>
              <a:spcAft>
                <a:spcPts val="600"/>
              </a:spcAft>
              <a:buFont typeface="Arial" panose="020B0604020202020204" pitchFamily="34" charset="0"/>
              <a:buChar char="•"/>
            </a:pPr>
            <a:endParaRPr lang="en-GB" sz="14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Jul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pic>
        <p:nvPicPr>
          <p:cNvPr id="10" name="Picture 9">
            <a:extLst>
              <a:ext uri="{FF2B5EF4-FFF2-40B4-BE49-F238E27FC236}">
                <a16:creationId xmlns:a16="http://schemas.microsoft.com/office/drawing/2014/main" id="{0505DC3B-E4AB-B57B-2E27-D50FC28AE09D}"/>
              </a:ext>
            </a:extLst>
          </p:cNvPr>
          <p:cNvPicPr>
            <a:picLocks noChangeAspect="1"/>
          </p:cNvPicPr>
          <p:nvPr/>
        </p:nvPicPr>
        <p:blipFill>
          <a:blip r:embed="rId2"/>
          <a:stretch>
            <a:fillRect/>
          </a:stretch>
        </p:blipFill>
        <p:spPr>
          <a:xfrm>
            <a:off x="2223594" y="2393043"/>
            <a:ext cx="4696811" cy="3779157"/>
          </a:xfrm>
          <a:prstGeom prst="rect">
            <a:avLst/>
          </a:prstGeom>
        </p:spPr>
      </p:pic>
      <p:pic>
        <p:nvPicPr>
          <p:cNvPr id="13" name="Picture 12">
            <a:extLst>
              <a:ext uri="{FF2B5EF4-FFF2-40B4-BE49-F238E27FC236}">
                <a16:creationId xmlns:a16="http://schemas.microsoft.com/office/drawing/2014/main" id="{1451F86B-D1B6-71EE-7BFD-312BB29E88F7}"/>
              </a:ext>
            </a:extLst>
          </p:cNvPr>
          <p:cNvPicPr>
            <a:picLocks noChangeAspect="1"/>
          </p:cNvPicPr>
          <p:nvPr/>
        </p:nvPicPr>
        <p:blipFill>
          <a:blip r:embed="rId3"/>
          <a:stretch>
            <a:fillRect/>
          </a:stretch>
        </p:blipFill>
        <p:spPr>
          <a:xfrm>
            <a:off x="7217035" y="2457624"/>
            <a:ext cx="134237" cy="228599"/>
          </a:xfrm>
          <a:prstGeom prst="rect">
            <a:avLst/>
          </a:prstGeom>
        </p:spPr>
      </p:pic>
      <p:pic>
        <p:nvPicPr>
          <p:cNvPr id="14" name="Picture 13">
            <a:extLst>
              <a:ext uri="{FF2B5EF4-FFF2-40B4-BE49-F238E27FC236}">
                <a16:creationId xmlns:a16="http://schemas.microsoft.com/office/drawing/2014/main" id="{7A16CED7-8DBA-037D-FFF9-E93DD59EFDED}"/>
              </a:ext>
            </a:extLst>
          </p:cNvPr>
          <p:cNvPicPr>
            <a:picLocks noChangeAspect="1"/>
          </p:cNvPicPr>
          <p:nvPr/>
        </p:nvPicPr>
        <p:blipFill>
          <a:blip r:embed="rId4"/>
          <a:stretch>
            <a:fillRect/>
          </a:stretch>
        </p:blipFill>
        <p:spPr>
          <a:xfrm>
            <a:off x="7217035" y="2929242"/>
            <a:ext cx="131505" cy="228469"/>
          </a:xfrm>
          <a:prstGeom prst="rect">
            <a:avLst/>
          </a:prstGeom>
        </p:spPr>
      </p:pic>
      <p:sp>
        <p:nvSpPr>
          <p:cNvPr id="15" name="TextBox 14">
            <a:extLst>
              <a:ext uri="{FF2B5EF4-FFF2-40B4-BE49-F238E27FC236}">
                <a16:creationId xmlns:a16="http://schemas.microsoft.com/office/drawing/2014/main" id="{715B8C29-681A-2EF9-BC72-3E8AC31CB55D}"/>
              </a:ext>
            </a:extLst>
          </p:cNvPr>
          <p:cNvSpPr txBox="1"/>
          <p:nvPr/>
        </p:nvSpPr>
        <p:spPr>
          <a:xfrm>
            <a:off x="7313615" y="2438400"/>
            <a:ext cx="1319592" cy="738664"/>
          </a:xfrm>
          <a:prstGeom prst="rect">
            <a:avLst/>
          </a:prstGeom>
          <a:noFill/>
        </p:spPr>
        <p:txBody>
          <a:bodyPr wrap="none" rtlCol="0">
            <a:spAutoFit/>
          </a:bodyPr>
          <a:lstStyle/>
          <a:p>
            <a:r>
              <a:rPr lang="en-GB" dirty="0">
                <a:latin typeface="+mn-lt"/>
              </a:rPr>
              <a:t>c1 (selected)</a:t>
            </a:r>
          </a:p>
          <a:p>
            <a:endParaRPr lang="en-GB" sz="300" dirty="0">
              <a:latin typeface="+mn-lt"/>
            </a:endParaRPr>
          </a:p>
          <a:p>
            <a:r>
              <a:rPr lang="en-GB" dirty="0">
                <a:latin typeface="+mn-lt"/>
              </a:rPr>
              <a:t>c1 (not selected)</a:t>
            </a:r>
          </a:p>
          <a:p>
            <a:endParaRPr lang="en-GB" sz="300" dirty="0">
              <a:latin typeface="+mn-lt"/>
            </a:endParaRPr>
          </a:p>
          <a:p>
            <a:r>
              <a:rPr lang="en-GB" dirty="0">
                <a:latin typeface="+mn-lt"/>
              </a:rPr>
              <a:t>c2 (selected)</a:t>
            </a:r>
            <a:endParaRPr lang="en-DE" dirty="0">
              <a:latin typeface="+mn-lt"/>
            </a:endParaRPr>
          </a:p>
        </p:txBody>
      </p:sp>
      <p:pic>
        <p:nvPicPr>
          <p:cNvPr id="16" name="Picture 15">
            <a:extLst>
              <a:ext uri="{FF2B5EF4-FFF2-40B4-BE49-F238E27FC236}">
                <a16:creationId xmlns:a16="http://schemas.microsoft.com/office/drawing/2014/main" id="{B3D66256-2127-A681-8956-FABECEF8AEB4}"/>
              </a:ext>
            </a:extLst>
          </p:cNvPr>
          <p:cNvPicPr>
            <a:picLocks noChangeAspect="1"/>
          </p:cNvPicPr>
          <p:nvPr/>
        </p:nvPicPr>
        <p:blipFill>
          <a:blip r:embed="rId5"/>
          <a:stretch>
            <a:fillRect/>
          </a:stretch>
        </p:blipFill>
        <p:spPr>
          <a:xfrm>
            <a:off x="7217035" y="2693433"/>
            <a:ext cx="134237" cy="228599"/>
          </a:xfrm>
          <a:prstGeom prst="rect">
            <a:avLst/>
          </a:prstGeom>
        </p:spPr>
      </p:pic>
      <p:sp>
        <p:nvSpPr>
          <p:cNvPr id="7" name="Oval 6">
            <a:extLst>
              <a:ext uri="{FF2B5EF4-FFF2-40B4-BE49-F238E27FC236}">
                <a16:creationId xmlns:a16="http://schemas.microsoft.com/office/drawing/2014/main" id="{CA58B468-2670-EDD8-F915-EFF6DE444002}"/>
              </a:ext>
            </a:extLst>
          </p:cNvPr>
          <p:cNvSpPr/>
          <p:nvPr/>
        </p:nvSpPr>
        <p:spPr bwMode="auto">
          <a:xfrm>
            <a:off x="2895600" y="3002189"/>
            <a:ext cx="381000" cy="853622"/>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DE" sz="1200" b="0" i="0" u="none" strike="noStrike" cap="none" normalizeH="0" baseline="0">
              <a:ln>
                <a:noFill/>
              </a:ln>
              <a:solidFill>
                <a:schemeClr val="tx1"/>
              </a:solidFill>
              <a:effectLst/>
              <a:latin typeface="Times New Roman" panose="02020603050405020304" pitchFamily="18" charset="0"/>
            </a:endParaRPr>
          </a:p>
        </p:txBody>
      </p:sp>
      <p:sp>
        <p:nvSpPr>
          <p:cNvPr id="17" name="Oval 16">
            <a:extLst>
              <a:ext uri="{FF2B5EF4-FFF2-40B4-BE49-F238E27FC236}">
                <a16:creationId xmlns:a16="http://schemas.microsoft.com/office/drawing/2014/main" id="{0EFB18E8-32E4-C12D-3448-8C8CB5223518}"/>
              </a:ext>
            </a:extLst>
          </p:cNvPr>
          <p:cNvSpPr/>
          <p:nvPr/>
        </p:nvSpPr>
        <p:spPr bwMode="auto">
          <a:xfrm>
            <a:off x="5238750" y="3972617"/>
            <a:ext cx="495300" cy="853622"/>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DE" sz="1200" b="0" i="0" u="none" strike="noStrike" cap="none" normalizeH="0" baseline="0">
              <a:ln>
                <a:noFill/>
              </a:ln>
              <a:solidFill>
                <a:schemeClr val="tx1"/>
              </a:solidFill>
              <a:effectLst/>
              <a:latin typeface="Times New Roman" panose="02020603050405020304" pitchFamily="18" charset="0"/>
            </a:endParaRPr>
          </a:p>
        </p:txBody>
      </p:sp>
      <p:sp>
        <p:nvSpPr>
          <p:cNvPr id="18" name="Oval 17">
            <a:extLst>
              <a:ext uri="{FF2B5EF4-FFF2-40B4-BE49-F238E27FC236}">
                <a16:creationId xmlns:a16="http://schemas.microsoft.com/office/drawing/2014/main" id="{628B0C16-1ED9-C2BF-6D3A-8A7F2CBAE3CA}"/>
              </a:ext>
            </a:extLst>
          </p:cNvPr>
          <p:cNvSpPr/>
          <p:nvPr/>
        </p:nvSpPr>
        <p:spPr bwMode="auto">
          <a:xfrm>
            <a:off x="2761706" y="4327854"/>
            <a:ext cx="819694" cy="853622"/>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DE" sz="1200" b="0" i="0" u="none" strike="noStrike" cap="none" normalizeH="0" baseline="0">
              <a:ln>
                <a:noFill/>
              </a:ln>
              <a:solidFill>
                <a:schemeClr val="tx1"/>
              </a:solidFill>
              <a:effectLst/>
              <a:latin typeface="Times New Roman" panose="02020603050405020304" pitchFamily="18" charset="0"/>
            </a:endParaRPr>
          </a:p>
        </p:txBody>
      </p:sp>
      <p:cxnSp>
        <p:nvCxnSpPr>
          <p:cNvPr id="9" name="Straight Arrow Connector 8">
            <a:extLst>
              <a:ext uri="{FF2B5EF4-FFF2-40B4-BE49-F238E27FC236}">
                <a16:creationId xmlns:a16="http://schemas.microsoft.com/office/drawing/2014/main" id="{49E75CE3-93C1-0C5F-3EC2-F36876F36C63}"/>
              </a:ext>
            </a:extLst>
          </p:cNvPr>
          <p:cNvCxnSpPr/>
          <p:nvPr/>
        </p:nvCxnSpPr>
        <p:spPr bwMode="auto">
          <a:xfrm>
            <a:off x="3086100" y="3581400"/>
            <a:ext cx="2095500" cy="0"/>
          </a:xfrm>
          <a:prstGeom prst="straightConnector1">
            <a:avLst/>
          </a:prstGeom>
          <a:solidFill>
            <a:schemeClr val="accent1"/>
          </a:solidFill>
          <a:ln w="12700" cap="flat" cmpd="sng" algn="ctr">
            <a:solidFill>
              <a:srgbClr val="FFE4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Arrow Connector 18">
            <a:extLst>
              <a:ext uri="{FF2B5EF4-FFF2-40B4-BE49-F238E27FC236}">
                <a16:creationId xmlns:a16="http://schemas.microsoft.com/office/drawing/2014/main" id="{FFC12DBC-9EE9-EC3C-6E51-3AB5A0696611}"/>
              </a:ext>
            </a:extLst>
          </p:cNvPr>
          <p:cNvCxnSpPr/>
          <p:nvPr/>
        </p:nvCxnSpPr>
        <p:spPr bwMode="auto">
          <a:xfrm>
            <a:off x="2590800" y="4602264"/>
            <a:ext cx="762000" cy="0"/>
          </a:xfrm>
          <a:prstGeom prst="straightConnector1">
            <a:avLst/>
          </a:prstGeom>
          <a:solidFill>
            <a:schemeClr val="accent1"/>
          </a:solidFill>
          <a:ln w="12700" cap="flat" cmpd="sng" algn="ctr">
            <a:solidFill>
              <a:srgbClr val="FFE4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Arrow Connector 24">
            <a:extLst>
              <a:ext uri="{FF2B5EF4-FFF2-40B4-BE49-F238E27FC236}">
                <a16:creationId xmlns:a16="http://schemas.microsoft.com/office/drawing/2014/main" id="{50D2EBE1-60A1-FC15-F3C7-B9EC6EF1E269}"/>
              </a:ext>
            </a:extLst>
          </p:cNvPr>
          <p:cNvCxnSpPr/>
          <p:nvPr/>
        </p:nvCxnSpPr>
        <p:spPr bwMode="auto">
          <a:xfrm>
            <a:off x="2895600" y="4953000"/>
            <a:ext cx="2095500" cy="0"/>
          </a:xfrm>
          <a:prstGeom prst="straightConnector1">
            <a:avLst/>
          </a:prstGeom>
          <a:solidFill>
            <a:schemeClr val="accent1"/>
          </a:solidFill>
          <a:ln w="12700" cap="flat" cmpd="sng" algn="ctr">
            <a:solidFill>
              <a:srgbClr val="FFE4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Straight Arrow Connector 27">
            <a:extLst>
              <a:ext uri="{FF2B5EF4-FFF2-40B4-BE49-F238E27FC236}">
                <a16:creationId xmlns:a16="http://schemas.microsoft.com/office/drawing/2014/main" id="{5D403734-E469-CE79-8FF0-BA1E292E3358}"/>
              </a:ext>
            </a:extLst>
          </p:cNvPr>
          <p:cNvCxnSpPr/>
          <p:nvPr/>
        </p:nvCxnSpPr>
        <p:spPr bwMode="auto">
          <a:xfrm>
            <a:off x="5562600" y="4598948"/>
            <a:ext cx="1357805" cy="3316"/>
          </a:xfrm>
          <a:prstGeom prst="straightConnector1">
            <a:avLst/>
          </a:prstGeom>
          <a:solidFill>
            <a:schemeClr val="accent1"/>
          </a:solidFill>
          <a:ln w="12700" cap="flat" cmpd="sng" algn="ctr">
            <a:solidFill>
              <a:srgbClr val="FFE400"/>
            </a:solidFill>
            <a:prstDash val="solid"/>
            <a:round/>
            <a:headEnd type="none" w="sm" len="sm"/>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31698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NB Channel Switching 5/5</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800" dirty="0"/>
              <a:t>Resulting non-</a:t>
            </a:r>
            <a:r>
              <a:rPr lang="en-US" sz="1800" dirty="0" err="1"/>
              <a:t>i.i.d.</a:t>
            </a:r>
            <a:r>
              <a:rPr lang="en-US" sz="1800" dirty="0"/>
              <a:t> channel statistics</a:t>
            </a:r>
            <a:endParaRPr lang="en-GB" sz="1000" dirty="0"/>
          </a:p>
          <a:p>
            <a:pPr lvl="1">
              <a:spcBef>
                <a:spcPts val="600"/>
              </a:spcBef>
              <a:spcAft>
                <a:spcPts val="600"/>
              </a:spcAft>
              <a:buFont typeface="Arial" panose="020B0604020202020204" pitchFamily="34" charset="0"/>
              <a:buChar char="•"/>
            </a:pPr>
            <a:endParaRPr lang="en-GB" sz="1400" dirty="0"/>
          </a:p>
          <a:p>
            <a:pPr lvl="1">
              <a:spcBef>
                <a:spcPts val="600"/>
              </a:spcBef>
              <a:spcAft>
                <a:spcPts val="600"/>
              </a:spcAft>
              <a:buFont typeface="Arial" panose="020B0604020202020204" pitchFamily="34" charset="0"/>
              <a:buChar char="•"/>
            </a:pPr>
            <a:endParaRPr lang="en-GB" sz="14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Jul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pic>
        <p:nvPicPr>
          <p:cNvPr id="11" name="Picture 10">
            <a:extLst>
              <a:ext uri="{FF2B5EF4-FFF2-40B4-BE49-F238E27FC236}">
                <a16:creationId xmlns:a16="http://schemas.microsoft.com/office/drawing/2014/main" id="{9A0EA61D-2576-0A7A-FEF8-FB068D2B46BB}"/>
              </a:ext>
            </a:extLst>
          </p:cNvPr>
          <p:cNvPicPr>
            <a:picLocks noChangeAspect="1"/>
          </p:cNvPicPr>
          <p:nvPr/>
        </p:nvPicPr>
        <p:blipFill>
          <a:blip r:embed="rId2"/>
          <a:stretch>
            <a:fillRect/>
          </a:stretch>
        </p:blipFill>
        <p:spPr>
          <a:xfrm>
            <a:off x="2430773" y="2611783"/>
            <a:ext cx="4358653" cy="3530600"/>
          </a:xfrm>
          <a:prstGeom prst="rect">
            <a:avLst/>
          </a:prstGeom>
        </p:spPr>
      </p:pic>
    </p:spTree>
    <p:extLst>
      <p:ext uri="{BB962C8B-B14F-4D97-AF65-F5344CB8AC3E}">
        <p14:creationId xmlns:p14="http://schemas.microsoft.com/office/powerpoint/2010/main" val="2852182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NB Access: CCA-EDT LBT 1/3</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800" dirty="0"/>
                  <a:t>Required for UNII-5 by ETSI for narrowband access</a:t>
                </a:r>
              </a:p>
              <a:p>
                <a:pPr>
                  <a:spcBef>
                    <a:spcPts val="600"/>
                  </a:spcBef>
                  <a:spcAft>
                    <a:spcPts val="600"/>
                  </a:spcAft>
                  <a:buFont typeface="Arial" panose="020B0604020202020204" pitchFamily="34" charset="0"/>
                  <a:buChar char="•"/>
                </a:pPr>
                <a:r>
                  <a:rPr lang="en-US" sz="1800" dirty="0"/>
                  <a:t>Clear Channel Assessment (CCA) + Energy Detection Threshold (EDT)</a:t>
                </a:r>
              </a:p>
              <a:p>
                <a:pPr lvl="1">
                  <a:spcBef>
                    <a:spcPts val="300"/>
                  </a:spcBef>
                  <a:spcAft>
                    <a:spcPts val="300"/>
                  </a:spcAft>
                  <a:buFont typeface="Arial" panose="020B0604020202020204" pitchFamily="34" charset="0"/>
                  <a:buChar char="•"/>
                </a:pPr>
                <a:r>
                  <a:rPr lang="en-US" sz="1400" dirty="0"/>
                  <a:t>CCA-ED to determine IDLE/BUSY status of NB medium</a:t>
                </a:r>
              </a:p>
              <a:p>
                <a:pPr lvl="1">
                  <a:spcBef>
                    <a:spcPts val="300"/>
                  </a:spcBef>
                  <a:spcAft>
                    <a:spcPts val="300"/>
                  </a:spcAft>
                  <a:buFont typeface="Arial" panose="020B0604020202020204" pitchFamily="34" charset="0"/>
                  <a:buChar char="•"/>
                </a:pPr>
                <a:r>
                  <a:rPr lang="en-US" sz="1400" dirty="0"/>
                  <a:t>NB medium BUSY when received signal strength measured over CCA-ED duration </a:t>
                </a:r>
                <a14:m>
                  <m:oMath xmlns:m="http://schemas.openxmlformats.org/officeDocument/2006/math">
                    <m:sSub>
                      <m:sSubPr>
                        <m:ctrlPr>
                          <a:rPr lang="en-US" sz="1400" i="1" dirty="0">
                            <a:latin typeface="Cambria Math" panose="02040503050406030204" pitchFamily="18" charset="0"/>
                          </a:rPr>
                        </m:ctrlPr>
                      </m:sSubPr>
                      <m:e>
                        <m:r>
                          <a:rPr lang="en-US" sz="1400" i="1" dirty="0">
                            <a:latin typeface="Cambria Math" panose="02040503050406030204" pitchFamily="18" charset="0"/>
                          </a:rPr>
                          <m:t>𝑇</m:t>
                        </m:r>
                      </m:e>
                      <m:sub>
                        <m:r>
                          <a:rPr lang="en-US" sz="1400" i="1" dirty="0">
                            <a:latin typeface="Cambria Math" panose="02040503050406030204" pitchFamily="18" charset="0"/>
                          </a:rPr>
                          <m:t>𝐶𝐶𝐴</m:t>
                        </m:r>
                        <m:r>
                          <a:rPr lang="en-US" sz="1400" i="1" dirty="0">
                            <a:latin typeface="Cambria Math" panose="02040503050406030204" pitchFamily="18" charset="0"/>
                          </a:rPr>
                          <m:t>−</m:t>
                        </m:r>
                        <m:r>
                          <a:rPr lang="en-US" sz="1400" i="1" dirty="0">
                            <a:latin typeface="Cambria Math" panose="02040503050406030204" pitchFamily="18" charset="0"/>
                          </a:rPr>
                          <m:t>𝐸𝐷</m:t>
                        </m:r>
                      </m:sub>
                    </m:sSub>
                  </m:oMath>
                </a14:m>
                <a:r>
                  <a:rPr lang="en-US" sz="1400" dirty="0"/>
                  <a:t> exceeds EDT. Otherwise, medium IDLE.</a:t>
                </a:r>
              </a:p>
              <a:p>
                <a:pPr lvl="1">
                  <a:spcBef>
                    <a:spcPts val="300"/>
                  </a:spcBef>
                  <a:spcAft>
                    <a:spcPts val="300"/>
                  </a:spcAft>
                  <a:buFont typeface="Arial" panose="020B0604020202020204" pitchFamily="34" charset="0"/>
                  <a:buChar char="•"/>
                </a:pPr>
                <a:r>
                  <a:rPr lang="en-US" sz="1400" dirty="0"/>
                  <a:t>EDT = -75 dBm/MHz, and </a:t>
                </a:r>
                <a14:m>
                  <m:oMath xmlns:m="http://schemas.openxmlformats.org/officeDocument/2006/math">
                    <m:sSub>
                      <m:sSubPr>
                        <m:ctrlPr>
                          <a:rPr lang="en-US" sz="1400" i="1" dirty="0">
                            <a:latin typeface="Cambria Math" panose="02040503050406030204" pitchFamily="18" charset="0"/>
                          </a:rPr>
                        </m:ctrlPr>
                      </m:sSubPr>
                      <m:e>
                        <m:r>
                          <a:rPr lang="en-US" sz="1400" i="1" dirty="0">
                            <a:latin typeface="Cambria Math" panose="02040503050406030204" pitchFamily="18" charset="0"/>
                          </a:rPr>
                          <m:t>𝑇</m:t>
                        </m:r>
                      </m:e>
                      <m:sub>
                        <m:r>
                          <a:rPr lang="en-US" sz="1400" i="1" dirty="0">
                            <a:latin typeface="Cambria Math" panose="02040503050406030204" pitchFamily="18" charset="0"/>
                          </a:rPr>
                          <m:t>𝐶𝐶𝐴</m:t>
                        </m:r>
                        <m:r>
                          <a:rPr lang="en-US" sz="1400" i="1" dirty="0">
                            <a:latin typeface="Cambria Math" panose="02040503050406030204" pitchFamily="18" charset="0"/>
                          </a:rPr>
                          <m:t>−</m:t>
                        </m:r>
                        <m:r>
                          <a:rPr lang="en-US" sz="1400" i="1" dirty="0">
                            <a:latin typeface="Cambria Math" panose="02040503050406030204" pitchFamily="18" charset="0"/>
                          </a:rPr>
                          <m:t>𝐸𝐷</m:t>
                        </m:r>
                      </m:sub>
                    </m:sSub>
                  </m:oMath>
                </a14:m>
                <a:r>
                  <a:rPr lang="en-US" sz="1400" dirty="0"/>
                  <a:t> &gt;= 9us for Frame Based Equipment (FBE) [2]</a:t>
                </a:r>
              </a:p>
              <a:p>
                <a:pPr lvl="1">
                  <a:spcBef>
                    <a:spcPts val="300"/>
                  </a:spcBef>
                  <a:spcAft>
                    <a:spcPts val="300"/>
                  </a:spcAft>
                  <a:buFont typeface="Arial" panose="020B0604020202020204" pitchFamily="34" charset="0"/>
                  <a:buChar char="•"/>
                </a:pPr>
                <a:r>
                  <a:rPr lang="en-US" sz="1400" dirty="0"/>
                  <a:t>MMS structure fits FBE requirements with, e.g., FFP=1ms, COT&lt;900us</a:t>
                </a:r>
              </a:p>
              <a:p>
                <a:pPr>
                  <a:spcBef>
                    <a:spcPts val="600"/>
                  </a:spcBef>
                  <a:spcAft>
                    <a:spcPts val="600"/>
                  </a:spcAft>
                  <a:buFont typeface="Arial" panose="020B0604020202020204" pitchFamily="34" charset="0"/>
                  <a:buChar char="•"/>
                </a:pPr>
                <a:r>
                  <a:rPr lang="en-US" sz="1800" dirty="0"/>
                  <a:t>NBA-MMS-UWB initiator/responder operate as independent FBE transmitters</a:t>
                </a:r>
              </a:p>
              <a:p>
                <a:pPr marL="0" indent="0">
                  <a:spcBef>
                    <a:spcPts val="600"/>
                  </a:spcBef>
                  <a:spcAft>
                    <a:spcPts val="600"/>
                  </a:spcAft>
                  <a:buNone/>
                </a:pPr>
                <a:r>
                  <a:rPr lang="en-US" sz="1800" dirty="0"/>
                  <a:t> </a:t>
                </a:r>
              </a:p>
            </p:txBody>
          </p:sp>
        </mc:Choice>
        <mc:Fallback>
          <p:sp>
            <p:nvSpPr>
              <p:cNvPr id="3" name="Content Placeholder 2">
                <a:extLst>
                  <a:ext uri="{FF2B5EF4-FFF2-40B4-BE49-F238E27FC236}">
                    <a16:creationId xmlns:a16="http://schemas.microsoft.com/office/drawing/2014/main" id="{17B5FC9D-8C64-7546-A32A-342E09FEC5E1}"/>
                  </a:ext>
                </a:extLst>
              </p:cNvPr>
              <p:cNvSpPr>
                <a:spLocks noGrp="1" noRot="1" noChangeAspect="1" noMove="1" noResize="1" noEditPoints="1" noAdjustHandles="1" noChangeArrowheads="1" noChangeShapeType="1" noTextEdit="1"/>
              </p:cNvSpPr>
              <p:nvPr>
                <p:ph idx="1"/>
              </p:nvPr>
            </p:nvSpPr>
            <p:spPr>
              <a:xfrm>
                <a:off x="685800" y="1752600"/>
                <a:ext cx="7772400" cy="4572000"/>
              </a:xfrm>
              <a:blipFill>
                <a:blip r:embed="rId2"/>
                <a:stretch>
                  <a:fillRect l="-653" t="-831" r="-163"/>
                </a:stretch>
              </a:blipFill>
            </p:spPr>
            <p:txBody>
              <a:bodyPr/>
              <a:lstStyle/>
              <a:p>
                <a:r>
                  <a:rPr lang="en-DE">
                    <a:noFill/>
                  </a:rPr>
                  <a:t> </a:t>
                </a:r>
              </a:p>
            </p:txBody>
          </p:sp>
        </mc:Fallback>
      </mc:AlternateContent>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Jul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pic>
        <p:nvPicPr>
          <p:cNvPr id="7" name="Picture 6">
            <a:extLst>
              <a:ext uri="{FF2B5EF4-FFF2-40B4-BE49-F238E27FC236}">
                <a16:creationId xmlns:a16="http://schemas.microsoft.com/office/drawing/2014/main" id="{4F74D104-8A63-D223-486A-B672B4EEA1D6}"/>
              </a:ext>
            </a:extLst>
          </p:cNvPr>
          <p:cNvPicPr>
            <a:picLocks noChangeAspect="1"/>
          </p:cNvPicPr>
          <p:nvPr/>
        </p:nvPicPr>
        <p:blipFill>
          <a:blip r:embed="rId3"/>
          <a:stretch>
            <a:fillRect/>
          </a:stretch>
        </p:blipFill>
        <p:spPr>
          <a:xfrm>
            <a:off x="1524000" y="4876800"/>
            <a:ext cx="6172200" cy="1174898"/>
          </a:xfrm>
          <a:prstGeom prst="rect">
            <a:avLst/>
          </a:prstGeom>
        </p:spPr>
      </p:pic>
    </p:spTree>
    <p:extLst>
      <p:ext uri="{BB962C8B-B14F-4D97-AF65-F5344CB8AC3E}">
        <p14:creationId xmlns:p14="http://schemas.microsoft.com/office/powerpoint/2010/main" val="215181980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39755</TotalTime>
  <Words>1315</Words>
  <Application>Microsoft Macintosh PowerPoint</Application>
  <PresentationFormat>On-screen Show (4:3)</PresentationFormat>
  <Paragraphs>139</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Cambria Math</vt:lpstr>
      <vt:lpstr>Times New Roman</vt:lpstr>
      <vt:lpstr>Office Theme</vt:lpstr>
      <vt:lpstr>PowerPoint Presentation</vt:lpstr>
      <vt:lpstr>PowerPoint Presentation</vt:lpstr>
      <vt:lpstr>NB Channel MAC Signaling</vt:lpstr>
      <vt:lpstr>NB Channel Switching 1/5</vt:lpstr>
      <vt:lpstr>NB Channel Switching 2/5</vt:lpstr>
      <vt:lpstr>NB Channel Switching 3/5</vt:lpstr>
      <vt:lpstr>NB Channel Switching 4/5</vt:lpstr>
      <vt:lpstr>NB Channel Switching 5/5</vt:lpstr>
      <vt:lpstr>NB Access: CCA-EDT LBT 1/3</vt:lpstr>
      <vt:lpstr>NB Access: CCA-EDT LBT 2/3</vt:lpstr>
      <vt:lpstr>NB Access: CCA-EDT LBT 3/3</vt:lpstr>
      <vt:lpstr>Summary</vt:lpstr>
      <vt:lpstr>References</vt:lpstr>
    </vt:vector>
  </TitlesOfParts>
  <Manager/>
  <Company>Apple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Alexander Krebs</cp:lastModifiedBy>
  <cp:revision>342</cp:revision>
  <cp:lastPrinted>1998-02-10T13:28:06Z</cp:lastPrinted>
  <dcterms:created xsi:type="dcterms:W3CDTF">2021-07-16T20:39:58Z</dcterms:created>
  <dcterms:modified xsi:type="dcterms:W3CDTF">2022-07-06T19:20:24Z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