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79" r:id="rId4"/>
    <p:sldId id="280" r:id="rId5"/>
    <p:sldId id="284" r:id="rId6"/>
    <p:sldId id="283" r:id="rId7"/>
    <p:sldId id="282" r:id="rId8"/>
    <p:sldId id="27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p:restoredTop sz="95915"/>
  </p:normalViewPr>
  <p:slideViewPr>
    <p:cSldViewPr>
      <p:cViewPr>
        <p:scale>
          <a:sx n="116" d="100"/>
          <a:sy n="116" d="100"/>
        </p:scale>
        <p:origin x="1056" y="44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Jul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Jul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15-22-0339-00-04ab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Channel Allocation (NBA-MMS-UWB)</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Jul 2022</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[Narrowband Channel Allocation for NBA-MMS-UWB]	</a:t>
            </a:r>
          </a:p>
          <a:p>
            <a:r>
              <a:rPr lang="en-US" altLang="en-US" sz="1600" b="1" dirty="0"/>
              <a:t>Date Submitted: </a:t>
            </a:r>
            <a:r>
              <a:rPr lang="en-US" altLang="en-US" sz="1600" dirty="0"/>
              <a:t>[6 July, 2022]	</a:t>
            </a:r>
          </a:p>
          <a:p>
            <a:r>
              <a:rPr lang="en-US" altLang="en-US" sz="1600" b="1" dirty="0"/>
              <a:t>Source:</a:t>
            </a:r>
            <a:r>
              <a:rPr lang="en-US" altLang="en-US" sz="1600" dirty="0"/>
              <a:t> [Alexander Krebs, Yong Liu, Lochan Verma, </a:t>
            </a:r>
            <a:r>
              <a:rPr lang="en-US" altLang="en-US" sz="1600" dirty="0" err="1"/>
              <a:t>Jinjing</a:t>
            </a:r>
            <a:r>
              <a:rPr lang="en-US" altLang="en-US" sz="1600" dirty="0"/>
              <a:t> Jiang, Tianqi Wang (Apple), Rias (</a:t>
            </a:r>
            <a:r>
              <a:rPr lang="en-US" altLang="en-US" sz="1600" dirty="0" err="1"/>
              <a:t>Ghiath</a:t>
            </a:r>
            <a:r>
              <a:rPr lang="en-US" altLang="en-US" sz="1600" dirty="0"/>
              <a:t>) Al-kadi, Frank Leong, Wolfgang </a:t>
            </a:r>
            <a:r>
              <a:rPr lang="en-US" altLang="en-US" sz="1600" dirty="0" err="1"/>
              <a:t>Kuechler</a:t>
            </a:r>
            <a:r>
              <a:rPr lang="en-US" altLang="en-US" sz="1600" dirty="0"/>
              <a:t>, </a:t>
            </a:r>
            <a:r>
              <a:rPr lang="en-US" altLang="en-US" sz="1600" dirty="0" err="1"/>
              <a:t>Riku</a:t>
            </a:r>
            <a:r>
              <a:rPr lang="en-US" altLang="en-US" sz="1600" dirty="0"/>
              <a:t> </a:t>
            </a:r>
            <a:r>
              <a:rPr lang="en-US" altLang="en-US" sz="1600" dirty="0" err="1"/>
              <a:t>Pirhonen</a:t>
            </a:r>
            <a:r>
              <a:rPr lang="en-US" altLang="en-US" sz="1600" dirty="0"/>
              <a:t> (NXP)]</a:t>
            </a:r>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[This document presents rationale and simulation results for optimized spectral efficiency of narrowband O-QPSK PHY radio 2.5 MHz channel grid allocation in UNII-3 and UNII-5 bands and coexistence aspects of 802.11 radio.]</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548811758"/>
              </p:ext>
            </p:extLst>
          </p:nvPr>
        </p:nvGraphicFramePr>
        <p:xfrm>
          <a:off x="685800" y="908720"/>
          <a:ext cx="7774632" cy="538940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O-QPSK occupied bandwidth based channel spacing optimization for spectral efficiency</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Allocation band map of NB channels in UNII-3/5</a:t>
                      </a: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describes the NB part</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Jul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B34C1C79-82BC-7F85-E2E1-0DD0AC528DA1}"/>
              </a:ext>
            </a:extLst>
          </p:cNvPr>
          <p:cNvPicPr>
            <a:picLocks noChangeAspect="1"/>
          </p:cNvPicPr>
          <p:nvPr/>
        </p:nvPicPr>
        <p:blipFill>
          <a:blip r:embed="rId2"/>
          <a:stretch>
            <a:fillRect/>
          </a:stretch>
        </p:blipFill>
        <p:spPr>
          <a:xfrm>
            <a:off x="4831011" y="3592417"/>
            <a:ext cx="3098426" cy="2508250"/>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O-QPSK Spectrum</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Legacy 802.15.4 O-QPSK [1] channel allocation is not optimized</a:t>
            </a:r>
          </a:p>
          <a:p>
            <a:pPr lvl="1">
              <a:spcBef>
                <a:spcPts val="600"/>
              </a:spcBef>
              <a:spcAft>
                <a:spcPts val="600"/>
              </a:spcAft>
              <a:buFont typeface="Arial" panose="020B0604020202020204" pitchFamily="34" charset="0"/>
              <a:buChar char="•"/>
            </a:pPr>
            <a:r>
              <a:rPr lang="en-US" sz="1400" dirty="0"/>
              <a:t>O-QPSK 99% occupied bandwidth (OBW) [2] less than 2.4 MHz</a:t>
            </a:r>
          </a:p>
          <a:p>
            <a:pPr lvl="1">
              <a:spcBef>
                <a:spcPts val="600"/>
              </a:spcBef>
              <a:spcAft>
                <a:spcPts val="600"/>
              </a:spcAft>
              <a:buFont typeface="Arial" panose="020B0604020202020204" pitchFamily="34" charset="0"/>
              <a:buChar char="•"/>
            </a:pPr>
            <a:r>
              <a:rPr lang="en-US" sz="1400" dirty="0"/>
              <a:t>Below graphs compare 802.15.4 O-QPSK vs BLE 2M GMSK PHY (dashed line)</a:t>
            </a:r>
          </a:p>
          <a:p>
            <a:pPr lvl="1">
              <a:spcBef>
                <a:spcPts val="600"/>
              </a:spcBef>
              <a:spcAft>
                <a:spcPts val="600"/>
              </a:spcAft>
              <a:buFont typeface="Arial" panose="020B0604020202020204" pitchFamily="34" charset="0"/>
              <a:buChar char="•"/>
            </a:pPr>
            <a:r>
              <a:rPr lang="en-US" sz="1400" dirty="0"/>
              <a:t>Notably, BLE uses </a:t>
            </a:r>
            <a:r>
              <a:rPr lang="en-US" sz="1400" u="sng" dirty="0"/>
              <a:t>2 MHz</a:t>
            </a:r>
            <a:r>
              <a:rPr lang="en-US" sz="1400" dirty="0"/>
              <a:t> spacing, whereas legacy O-QPSK uses </a:t>
            </a:r>
            <a:r>
              <a:rPr lang="en-US" sz="1400" u="sng" dirty="0"/>
              <a:t>5 MHz</a:t>
            </a:r>
          </a:p>
          <a:p>
            <a:pPr>
              <a:spcBef>
                <a:spcPts val="600"/>
              </a:spcBef>
              <a:spcAft>
                <a:spcPts val="600"/>
              </a:spcAft>
              <a:buFont typeface="Arial" panose="020B0604020202020204" pitchFamily="34" charset="0"/>
              <a:buChar char="•"/>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15" name="TextBox 14">
            <a:extLst>
              <a:ext uri="{FF2B5EF4-FFF2-40B4-BE49-F238E27FC236}">
                <a16:creationId xmlns:a16="http://schemas.microsoft.com/office/drawing/2014/main" id="{53502D0F-2FCD-2715-3434-A026D7B18138}"/>
              </a:ext>
            </a:extLst>
          </p:cNvPr>
          <p:cNvSpPr txBox="1"/>
          <p:nvPr/>
        </p:nvSpPr>
        <p:spPr>
          <a:xfrm>
            <a:off x="6332185" y="4148705"/>
            <a:ext cx="1251112" cy="276999"/>
          </a:xfrm>
          <a:prstGeom prst="rect">
            <a:avLst/>
          </a:prstGeom>
          <a:noFill/>
        </p:spPr>
        <p:txBody>
          <a:bodyPr wrap="none" rtlCol="0">
            <a:spAutoFit/>
          </a:bodyPr>
          <a:lstStyle/>
          <a:p>
            <a:r>
              <a:rPr lang="en-GB" dirty="0"/>
              <a:t>OBW &lt; </a:t>
            </a:r>
            <a:r>
              <a:rPr lang="en-DE" dirty="0"/>
              <a:t>2.4 MHz</a:t>
            </a:r>
          </a:p>
        </p:txBody>
      </p:sp>
      <p:sp>
        <p:nvSpPr>
          <p:cNvPr id="17" name="TextBox 16">
            <a:extLst>
              <a:ext uri="{FF2B5EF4-FFF2-40B4-BE49-F238E27FC236}">
                <a16:creationId xmlns:a16="http://schemas.microsoft.com/office/drawing/2014/main" id="{5BF5AC29-7007-A68B-0A57-723815331235}"/>
              </a:ext>
            </a:extLst>
          </p:cNvPr>
          <p:cNvSpPr txBox="1"/>
          <p:nvPr/>
        </p:nvSpPr>
        <p:spPr>
          <a:xfrm>
            <a:off x="5090545" y="4636484"/>
            <a:ext cx="1135696" cy="276999"/>
          </a:xfrm>
          <a:prstGeom prst="rect">
            <a:avLst/>
          </a:prstGeom>
          <a:noFill/>
        </p:spPr>
        <p:txBody>
          <a:bodyPr wrap="none" rtlCol="0">
            <a:spAutoFit/>
          </a:bodyPr>
          <a:lstStyle/>
          <a:p>
            <a:r>
              <a:rPr lang="en-DE" dirty="0"/>
              <a:t>OBW &gt; 2 MHz</a:t>
            </a:r>
          </a:p>
        </p:txBody>
      </p:sp>
      <p:cxnSp>
        <p:nvCxnSpPr>
          <p:cNvPr id="46" name="Straight Arrow Connector 45">
            <a:extLst>
              <a:ext uri="{FF2B5EF4-FFF2-40B4-BE49-F238E27FC236}">
                <a16:creationId xmlns:a16="http://schemas.microsoft.com/office/drawing/2014/main" id="{51AF7AA3-9CE2-004E-DA62-7B91E23010AD}"/>
              </a:ext>
            </a:extLst>
          </p:cNvPr>
          <p:cNvCxnSpPr/>
          <p:nvPr/>
        </p:nvCxnSpPr>
        <p:spPr bwMode="auto">
          <a:xfrm flipH="1">
            <a:off x="6226241" y="4359485"/>
            <a:ext cx="153983" cy="14138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02B27EE9-9AD6-121C-1ED9-7020A0C56059}"/>
              </a:ext>
            </a:extLst>
          </p:cNvPr>
          <p:cNvCxnSpPr/>
          <p:nvPr/>
        </p:nvCxnSpPr>
        <p:spPr bwMode="auto">
          <a:xfrm flipV="1">
            <a:off x="5925087" y="4508036"/>
            <a:ext cx="152400" cy="1524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3" name="Picture 12">
            <a:extLst>
              <a:ext uri="{FF2B5EF4-FFF2-40B4-BE49-F238E27FC236}">
                <a16:creationId xmlns:a16="http://schemas.microsoft.com/office/drawing/2014/main" id="{6EB8E6CC-C095-B1CC-34D6-22A6993638E2}"/>
              </a:ext>
            </a:extLst>
          </p:cNvPr>
          <p:cNvPicPr>
            <a:picLocks noChangeAspect="1"/>
          </p:cNvPicPr>
          <p:nvPr/>
        </p:nvPicPr>
        <p:blipFill>
          <a:blip r:embed="rId3"/>
          <a:stretch>
            <a:fillRect/>
          </a:stretch>
        </p:blipFill>
        <p:spPr>
          <a:xfrm>
            <a:off x="1034563" y="3592417"/>
            <a:ext cx="3098833" cy="2476500"/>
          </a:xfrm>
          <a:prstGeom prst="rect">
            <a:avLst/>
          </a:prstGeom>
        </p:spPr>
      </p:pic>
    </p:spTree>
    <p:extLst>
      <p:ext uri="{BB962C8B-B14F-4D97-AF65-F5344CB8AC3E}">
        <p14:creationId xmlns:p14="http://schemas.microsoft.com/office/powerpoint/2010/main" val="3163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2209800"/>
          </a:xfrm>
        </p:spPr>
        <p:txBody>
          <a:bodyPr/>
          <a:lstStyle/>
          <a:p>
            <a:pPr>
              <a:spcBef>
                <a:spcPts val="600"/>
              </a:spcBef>
              <a:spcAft>
                <a:spcPts val="600"/>
              </a:spcAft>
              <a:buFont typeface="Arial" panose="020B0604020202020204" pitchFamily="34" charset="0"/>
              <a:buChar char="•"/>
            </a:pPr>
            <a:r>
              <a:rPr lang="en-US" sz="1800" dirty="0"/>
              <a:t>2.5 MHz channel spacing results in</a:t>
            </a:r>
          </a:p>
          <a:p>
            <a:pPr lvl="1">
              <a:spcBef>
                <a:spcPts val="600"/>
              </a:spcBef>
              <a:spcAft>
                <a:spcPts val="600"/>
              </a:spcAft>
              <a:buFont typeface="Arial" panose="020B0604020202020204" pitchFamily="34" charset="0"/>
              <a:buChar char="•"/>
            </a:pPr>
            <a:r>
              <a:rPr lang="en-US" sz="1400" dirty="0"/>
              <a:t>250 channels in aggregated UNII-3+5 (~229 permitted in most regions world wide)</a:t>
            </a:r>
          </a:p>
          <a:p>
            <a:pPr lvl="1">
              <a:spcBef>
                <a:spcPts val="600"/>
              </a:spcBef>
              <a:spcAft>
                <a:spcPts val="600"/>
              </a:spcAft>
              <a:buFont typeface="Arial" panose="020B0604020202020204" pitchFamily="34" charset="0"/>
              <a:buChar char="•"/>
            </a:pPr>
            <a:r>
              <a:rPr lang="en-US" sz="1400" dirty="0"/>
              <a:t>Center frequencies we investigate currently (aligned vs. unaligned) </a:t>
            </a:r>
          </a:p>
          <a:p>
            <a:pPr lvl="2">
              <a:spcBef>
                <a:spcPts val="600"/>
              </a:spcBef>
              <a:spcAft>
                <a:spcPts val="600"/>
              </a:spcAft>
              <a:buFont typeface="Arial" panose="020B0604020202020204" pitchFamily="34" charset="0"/>
              <a:buChar char="•"/>
            </a:pPr>
            <a:r>
              <a:rPr lang="en-US" sz="1400" dirty="0"/>
              <a:t>Aligned</a:t>
            </a:r>
          </a:p>
          <a:p>
            <a:pPr lvl="2">
              <a:spcBef>
                <a:spcPts val="600"/>
              </a:spcBef>
              <a:spcAft>
                <a:spcPts val="600"/>
              </a:spcAft>
              <a:buFont typeface="Arial" panose="020B0604020202020204" pitchFamily="34" charset="0"/>
              <a:buChar char="•"/>
            </a:pPr>
            <a:endParaRPr lang="en-US" sz="1400" dirty="0"/>
          </a:p>
          <a:p>
            <a:pPr lvl="2">
              <a:spcBef>
                <a:spcPts val="600"/>
              </a:spcBef>
              <a:spcAft>
                <a:spcPts val="600"/>
              </a:spcAft>
              <a:buFont typeface="Arial" panose="020B0604020202020204" pitchFamily="34" charset="0"/>
              <a:buChar char="•"/>
            </a:pPr>
            <a:r>
              <a:rPr lang="en-US" sz="1400" dirty="0"/>
              <a:t>Unaligned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pic>
        <p:nvPicPr>
          <p:cNvPr id="8" name="Picture 7">
            <a:extLst>
              <a:ext uri="{FF2B5EF4-FFF2-40B4-BE49-F238E27FC236}">
                <a16:creationId xmlns:a16="http://schemas.microsoft.com/office/drawing/2014/main" id="{E4944497-0684-E54F-6124-0112E2547D9A}"/>
              </a:ext>
            </a:extLst>
          </p:cNvPr>
          <p:cNvPicPr>
            <a:picLocks noChangeAspect="1"/>
          </p:cNvPicPr>
          <p:nvPr/>
        </p:nvPicPr>
        <p:blipFill>
          <a:blip r:embed="rId2"/>
          <a:stretch>
            <a:fillRect/>
          </a:stretch>
        </p:blipFill>
        <p:spPr>
          <a:xfrm>
            <a:off x="876904" y="4649440"/>
            <a:ext cx="7793865" cy="1378698"/>
          </a:xfrm>
          <a:prstGeom prst="rect">
            <a:avLst/>
          </a:prstGeom>
        </p:spPr>
      </p:pic>
      <p:pic>
        <p:nvPicPr>
          <p:cNvPr id="7" name="Picture 2" descr="equation.pdf">
            <a:extLst>
              <a:ext uri="{FF2B5EF4-FFF2-40B4-BE49-F238E27FC236}">
                <a16:creationId xmlns:a16="http://schemas.microsoft.com/office/drawing/2014/main" id="{02F15CDA-9578-2C58-401B-E4C2B2C0C6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8971" y="3738221"/>
            <a:ext cx="3606800" cy="16101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equation.pdf">
            <a:extLst>
              <a:ext uri="{FF2B5EF4-FFF2-40B4-BE49-F238E27FC236}">
                <a16:creationId xmlns:a16="http://schemas.microsoft.com/office/drawing/2014/main" id="{33F4F17F-8112-DA3B-A09A-7B6E5F99B7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8971" y="2970672"/>
            <a:ext cx="3687298" cy="16101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quation.pdf">
            <a:extLst>
              <a:ext uri="{FF2B5EF4-FFF2-40B4-BE49-F238E27FC236}">
                <a16:creationId xmlns:a16="http://schemas.microsoft.com/office/drawing/2014/main" id="{489AE881-9493-A19E-B23E-26BFD4A03B2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8971" y="3216732"/>
            <a:ext cx="3928839" cy="1610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quation.pdf">
            <a:extLst>
              <a:ext uri="{FF2B5EF4-FFF2-40B4-BE49-F238E27FC236}">
                <a16:creationId xmlns:a16="http://schemas.microsoft.com/office/drawing/2014/main" id="{A8E9600F-0B54-31C1-046A-13909AA24EB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8971" y="3998665"/>
            <a:ext cx="3756630" cy="157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762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697B369-BA91-BA7F-9EBD-9F7A514B9417}"/>
              </a:ext>
            </a:extLst>
          </p:cNvPr>
          <p:cNvPicPr>
            <a:picLocks noChangeAspect="1"/>
          </p:cNvPicPr>
          <p:nvPr/>
        </p:nvPicPr>
        <p:blipFill>
          <a:blip r:embed="rId2"/>
          <a:stretch>
            <a:fillRect/>
          </a:stretch>
        </p:blipFill>
        <p:spPr>
          <a:xfrm>
            <a:off x="2895600" y="3438495"/>
            <a:ext cx="3485230" cy="2803961"/>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Performance 1/2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599"/>
            <a:ext cx="7772400" cy="1519200"/>
          </a:xfrm>
        </p:spPr>
        <p:txBody>
          <a:bodyPr/>
          <a:lstStyle/>
          <a:p>
            <a:pPr>
              <a:spcBef>
                <a:spcPts val="600"/>
              </a:spcBef>
              <a:spcAft>
                <a:spcPts val="600"/>
              </a:spcAft>
              <a:buFont typeface="Arial" panose="020B0604020202020204" pitchFamily="34" charset="0"/>
              <a:buChar char="•"/>
            </a:pPr>
            <a:r>
              <a:rPr lang="en-US" sz="1800" dirty="0"/>
              <a:t>Simulation parameters</a:t>
            </a:r>
          </a:p>
          <a:p>
            <a:pPr lvl="1">
              <a:spcBef>
                <a:spcPts val="600"/>
              </a:spcBef>
              <a:spcAft>
                <a:spcPts val="600"/>
              </a:spcAft>
              <a:buFont typeface="Arial" panose="020B0604020202020204" pitchFamily="34" charset="0"/>
              <a:buChar char="•"/>
            </a:pPr>
            <a:r>
              <a:rPr lang="en-US" sz="1400" dirty="0"/>
              <a:t>K Tx-Rx pairs randomly placed in 100m x 100m square, isotropic ant., </a:t>
            </a:r>
            <a:r>
              <a:rPr lang="en-US" sz="1400" dirty="0" err="1"/>
              <a:t>P_out</a:t>
            </a:r>
            <a:r>
              <a:rPr lang="en-US" sz="1400" dirty="0"/>
              <a:t>=10dBm</a:t>
            </a:r>
          </a:p>
          <a:p>
            <a:pPr lvl="1">
              <a:spcBef>
                <a:spcPts val="600"/>
              </a:spcBef>
              <a:spcAft>
                <a:spcPts val="600"/>
              </a:spcAft>
              <a:buFont typeface="Arial" panose="020B0604020202020204" pitchFamily="34" charset="0"/>
              <a:buChar char="•"/>
            </a:pPr>
            <a:r>
              <a:rPr lang="en-US" sz="1400" dirty="0"/>
              <a:t>Randomly selected channels within 125 MHz of total BW, 10 byte PSDU, B2B packets</a:t>
            </a:r>
          </a:p>
          <a:p>
            <a:pPr lvl="1">
              <a:spcBef>
                <a:spcPts val="600"/>
              </a:spcBef>
              <a:spcAft>
                <a:spcPts val="600"/>
              </a:spcAft>
              <a:buFont typeface="Arial" panose="020B0604020202020204" pitchFamily="34" charset="0"/>
              <a:buChar char="•"/>
            </a:pPr>
            <a:r>
              <a:rPr lang="en-US" sz="1400" dirty="0"/>
              <a:t>ACI via sum of FSPLs at 5.8GHz, PER via inverse SINR waterfall curves from [3]</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cxnSp>
        <p:nvCxnSpPr>
          <p:cNvPr id="19" name="Straight Arrow Connector 18">
            <a:extLst>
              <a:ext uri="{FF2B5EF4-FFF2-40B4-BE49-F238E27FC236}">
                <a16:creationId xmlns:a16="http://schemas.microsoft.com/office/drawing/2014/main" id="{16D8BEDE-4275-2BC5-DC76-C1368A1D249A}"/>
              </a:ext>
            </a:extLst>
          </p:cNvPr>
          <p:cNvCxnSpPr/>
          <p:nvPr/>
        </p:nvCxnSpPr>
        <p:spPr bwMode="auto">
          <a:xfrm flipV="1">
            <a:off x="5565302" y="3656228"/>
            <a:ext cx="0" cy="1109133"/>
          </a:xfrm>
          <a:prstGeom prst="straightConnector1">
            <a:avLst/>
          </a:prstGeom>
          <a:solidFill>
            <a:schemeClr val="accent1"/>
          </a:solidFill>
          <a:ln w="317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459E8FFA-5A31-4DE0-C199-559A973F8C95}"/>
              </a:ext>
            </a:extLst>
          </p:cNvPr>
          <p:cNvSpPr txBox="1"/>
          <p:nvPr/>
        </p:nvSpPr>
        <p:spPr>
          <a:xfrm>
            <a:off x="5556835" y="4113428"/>
            <a:ext cx="580608" cy="276999"/>
          </a:xfrm>
          <a:prstGeom prst="rect">
            <a:avLst/>
          </a:prstGeom>
          <a:noFill/>
        </p:spPr>
        <p:txBody>
          <a:bodyPr wrap="none" rtlCol="0">
            <a:spAutoFit/>
          </a:bodyPr>
          <a:lstStyle/>
          <a:p>
            <a:r>
              <a:rPr lang="en-DE" dirty="0">
                <a:latin typeface="+mn-lt"/>
              </a:rPr>
              <a:t>+94%</a:t>
            </a:r>
          </a:p>
        </p:txBody>
      </p:sp>
      <p:cxnSp>
        <p:nvCxnSpPr>
          <p:cNvPr id="22" name="Straight Connector 21">
            <a:extLst>
              <a:ext uri="{FF2B5EF4-FFF2-40B4-BE49-F238E27FC236}">
                <a16:creationId xmlns:a16="http://schemas.microsoft.com/office/drawing/2014/main" id="{86CC3A74-910E-6814-FB43-B82A9D06CC51}"/>
              </a:ext>
            </a:extLst>
          </p:cNvPr>
          <p:cNvCxnSpPr/>
          <p:nvPr/>
        </p:nvCxnSpPr>
        <p:spPr bwMode="auto">
          <a:xfrm flipH="1">
            <a:off x="4724379" y="4765361"/>
            <a:ext cx="990600" cy="0"/>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Content Placeholder 2">
            <a:extLst>
              <a:ext uri="{FF2B5EF4-FFF2-40B4-BE49-F238E27FC236}">
                <a16:creationId xmlns:a16="http://schemas.microsoft.com/office/drawing/2014/main" id="{F246D84C-BF07-B8A0-209A-81ED30AA8612}"/>
              </a:ext>
            </a:extLst>
          </p:cNvPr>
          <p:cNvSpPr txBox="1">
            <a:spLocks/>
          </p:cNvSpPr>
          <p:nvPr/>
        </p:nvSpPr>
        <p:spPr bwMode="auto">
          <a:xfrm>
            <a:off x="685800" y="6081930"/>
            <a:ext cx="7772400" cy="15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endParaRPr lang="en-GB" sz="800" b="1" dirty="0"/>
          </a:p>
          <a:p>
            <a:pPr marL="0" indent="0" algn="ctr">
              <a:buFontTx/>
              <a:buNone/>
            </a:pPr>
            <a:r>
              <a:rPr lang="en-GB" sz="800" b="1" dirty="0"/>
              <a:t>Data Rate = 250kbps</a:t>
            </a:r>
            <a:r>
              <a:rPr lang="en-DE" sz="800" b="1" dirty="0"/>
              <a:t>: </a:t>
            </a:r>
            <a:r>
              <a:rPr lang="en-GB" sz="800" dirty="0"/>
              <a:t>Preamble length = 128us, SFD length = 32us, PHR length = 32us, Payload length = 320us</a:t>
            </a:r>
            <a:r>
              <a:rPr lang="en-DE" sz="800" dirty="0"/>
              <a:t>, </a:t>
            </a:r>
            <a:r>
              <a:rPr lang="en-GB" sz="800" dirty="0"/>
              <a:t>Total packet duration: 512us</a:t>
            </a:r>
            <a:endParaRPr lang="en-DE" sz="800" dirty="0"/>
          </a:p>
          <a:p>
            <a:pPr lvl="1">
              <a:spcBef>
                <a:spcPts val="600"/>
              </a:spcBef>
              <a:spcAft>
                <a:spcPts val="600"/>
              </a:spcAft>
              <a:buFont typeface="Arial" panose="020B0604020202020204" pitchFamily="34" charset="0"/>
              <a:buChar char="•"/>
            </a:pPr>
            <a:endParaRPr lang="en-US" sz="1400" dirty="0"/>
          </a:p>
        </p:txBody>
      </p:sp>
    </p:spTree>
    <p:extLst>
      <p:ext uri="{BB962C8B-B14F-4D97-AF65-F5344CB8AC3E}">
        <p14:creationId xmlns:p14="http://schemas.microsoft.com/office/powerpoint/2010/main" val="235968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2BB1662-4C00-AEA5-CE8F-A1B47E50100A}"/>
              </a:ext>
            </a:extLst>
          </p:cNvPr>
          <p:cNvPicPr>
            <a:picLocks noChangeAspect="1"/>
          </p:cNvPicPr>
          <p:nvPr/>
        </p:nvPicPr>
        <p:blipFill>
          <a:blip r:embed="rId2"/>
          <a:stretch>
            <a:fillRect/>
          </a:stretch>
        </p:blipFill>
        <p:spPr>
          <a:xfrm>
            <a:off x="4344988" y="2460602"/>
            <a:ext cx="4003938" cy="310199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Performance 2/2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599"/>
            <a:ext cx="5431468" cy="3810001"/>
          </a:xfrm>
        </p:spPr>
        <p:txBody>
          <a:bodyPr/>
          <a:lstStyle/>
          <a:p>
            <a:pPr>
              <a:spcBef>
                <a:spcPts val="600"/>
              </a:spcBef>
              <a:spcAft>
                <a:spcPts val="600"/>
              </a:spcAft>
              <a:buFont typeface="Arial" panose="020B0604020202020204" pitchFamily="34" charset="0"/>
              <a:buChar char="•"/>
            </a:pPr>
            <a:r>
              <a:rPr lang="en-US" sz="1800" dirty="0"/>
              <a:t>Additional O-QPSK modes proposed in [4]</a:t>
            </a:r>
          </a:p>
          <a:p>
            <a:pPr>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8" name="TextBox 7">
            <a:extLst>
              <a:ext uri="{FF2B5EF4-FFF2-40B4-BE49-F238E27FC236}">
                <a16:creationId xmlns:a16="http://schemas.microsoft.com/office/drawing/2014/main" id="{D4561370-FF9B-8316-C65B-CC70E4F1DFB6}"/>
              </a:ext>
            </a:extLst>
          </p:cNvPr>
          <p:cNvSpPr txBox="1"/>
          <p:nvPr/>
        </p:nvSpPr>
        <p:spPr>
          <a:xfrm>
            <a:off x="4888409" y="5450017"/>
            <a:ext cx="744114" cy="276999"/>
          </a:xfrm>
          <a:prstGeom prst="rect">
            <a:avLst/>
          </a:prstGeom>
          <a:solidFill>
            <a:schemeClr val="bg1"/>
          </a:solidFill>
        </p:spPr>
        <p:txBody>
          <a:bodyPr wrap="none" rtlCol="0">
            <a:spAutoFit/>
          </a:bodyPr>
          <a:lstStyle/>
          <a:p>
            <a:pPr algn="ctr"/>
            <a:r>
              <a:rPr lang="en-DE" dirty="0"/>
              <a:t>250 kbps</a:t>
            </a:r>
          </a:p>
        </p:txBody>
      </p:sp>
      <p:sp>
        <p:nvSpPr>
          <p:cNvPr id="10" name="TextBox 9">
            <a:extLst>
              <a:ext uri="{FF2B5EF4-FFF2-40B4-BE49-F238E27FC236}">
                <a16:creationId xmlns:a16="http://schemas.microsoft.com/office/drawing/2014/main" id="{B3BA4096-8A04-D03A-A633-925B3A48D887}"/>
              </a:ext>
            </a:extLst>
          </p:cNvPr>
          <p:cNvSpPr txBox="1"/>
          <p:nvPr/>
        </p:nvSpPr>
        <p:spPr>
          <a:xfrm>
            <a:off x="7326296" y="5456749"/>
            <a:ext cx="821059" cy="276999"/>
          </a:xfrm>
          <a:prstGeom prst="rect">
            <a:avLst/>
          </a:prstGeom>
          <a:solidFill>
            <a:schemeClr val="bg1"/>
          </a:solidFill>
        </p:spPr>
        <p:txBody>
          <a:bodyPr wrap="none" rtlCol="0">
            <a:spAutoFit/>
          </a:bodyPr>
          <a:lstStyle/>
          <a:p>
            <a:pPr algn="ctr"/>
            <a:r>
              <a:rPr lang="en-DE" dirty="0"/>
              <a:t>1000 kbps</a:t>
            </a:r>
          </a:p>
        </p:txBody>
      </p:sp>
      <p:sp>
        <p:nvSpPr>
          <p:cNvPr id="11" name="TextBox 10">
            <a:extLst>
              <a:ext uri="{FF2B5EF4-FFF2-40B4-BE49-F238E27FC236}">
                <a16:creationId xmlns:a16="http://schemas.microsoft.com/office/drawing/2014/main" id="{B4BB8F93-BAF2-459A-29C8-2E2932B96F94}"/>
              </a:ext>
            </a:extLst>
          </p:cNvPr>
          <p:cNvSpPr txBox="1"/>
          <p:nvPr/>
        </p:nvSpPr>
        <p:spPr>
          <a:xfrm>
            <a:off x="6154651" y="5456749"/>
            <a:ext cx="744114" cy="276999"/>
          </a:xfrm>
          <a:prstGeom prst="rect">
            <a:avLst/>
          </a:prstGeom>
          <a:solidFill>
            <a:schemeClr val="bg1"/>
          </a:solidFill>
        </p:spPr>
        <p:txBody>
          <a:bodyPr wrap="none" rtlCol="0">
            <a:spAutoFit/>
          </a:bodyPr>
          <a:lstStyle/>
          <a:p>
            <a:pPr algn="ctr"/>
            <a:r>
              <a:rPr lang="en-DE" dirty="0"/>
              <a:t>500 kbps</a:t>
            </a:r>
          </a:p>
        </p:txBody>
      </p:sp>
      <p:sp>
        <p:nvSpPr>
          <p:cNvPr id="14" name="TextBox 13">
            <a:extLst>
              <a:ext uri="{FF2B5EF4-FFF2-40B4-BE49-F238E27FC236}">
                <a16:creationId xmlns:a16="http://schemas.microsoft.com/office/drawing/2014/main" id="{14628630-54EB-D8B0-0C66-B1A44EAAB57F}"/>
              </a:ext>
            </a:extLst>
          </p:cNvPr>
          <p:cNvSpPr txBox="1"/>
          <p:nvPr/>
        </p:nvSpPr>
        <p:spPr>
          <a:xfrm>
            <a:off x="5803072" y="5851351"/>
            <a:ext cx="1854995" cy="276999"/>
          </a:xfrm>
          <a:prstGeom prst="rect">
            <a:avLst/>
          </a:prstGeom>
          <a:noFill/>
        </p:spPr>
        <p:txBody>
          <a:bodyPr wrap="none" rtlCol="0">
            <a:spAutoFit/>
          </a:bodyPr>
          <a:lstStyle/>
          <a:p>
            <a:r>
              <a:rPr lang="en-DE" dirty="0"/>
              <a:t>5 MHz                  2.5 MHz</a:t>
            </a:r>
          </a:p>
        </p:txBody>
      </p:sp>
      <p:pic>
        <p:nvPicPr>
          <p:cNvPr id="25" name="Picture 24">
            <a:extLst>
              <a:ext uri="{FF2B5EF4-FFF2-40B4-BE49-F238E27FC236}">
                <a16:creationId xmlns:a16="http://schemas.microsoft.com/office/drawing/2014/main" id="{D4F972E1-C747-992D-8C06-0EA22B17F7AF}"/>
              </a:ext>
            </a:extLst>
          </p:cNvPr>
          <p:cNvPicPr>
            <a:picLocks noChangeAspect="1"/>
          </p:cNvPicPr>
          <p:nvPr/>
        </p:nvPicPr>
        <p:blipFill>
          <a:blip r:embed="rId3"/>
          <a:stretch>
            <a:fillRect/>
          </a:stretch>
        </p:blipFill>
        <p:spPr>
          <a:xfrm>
            <a:off x="5536676" y="5895687"/>
            <a:ext cx="301320" cy="188325"/>
          </a:xfrm>
          <a:prstGeom prst="rect">
            <a:avLst/>
          </a:prstGeom>
        </p:spPr>
      </p:pic>
      <p:pic>
        <p:nvPicPr>
          <p:cNvPr id="26" name="Picture 25">
            <a:extLst>
              <a:ext uri="{FF2B5EF4-FFF2-40B4-BE49-F238E27FC236}">
                <a16:creationId xmlns:a16="http://schemas.microsoft.com/office/drawing/2014/main" id="{6A8BB5E7-C5A7-8DFE-8927-EBBB9FD4A0D3}"/>
              </a:ext>
            </a:extLst>
          </p:cNvPr>
          <p:cNvPicPr>
            <a:picLocks noChangeAspect="1"/>
          </p:cNvPicPr>
          <p:nvPr/>
        </p:nvPicPr>
        <p:blipFill>
          <a:blip r:embed="rId4"/>
          <a:stretch>
            <a:fillRect/>
          </a:stretch>
        </p:blipFill>
        <p:spPr>
          <a:xfrm>
            <a:off x="6643691" y="5900644"/>
            <a:ext cx="301320" cy="188325"/>
          </a:xfrm>
          <a:prstGeom prst="rect">
            <a:avLst/>
          </a:prstGeom>
        </p:spPr>
      </p:pic>
      <p:sp>
        <p:nvSpPr>
          <p:cNvPr id="48" name="TextBox 47">
            <a:extLst>
              <a:ext uri="{FF2B5EF4-FFF2-40B4-BE49-F238E27FC236}">
                <a16:creationId xmlns:a16="http://schemas.microsoft.com/office/drawing/2014/main" id="{61F69044-42A4-3DF2-028B-63AEEBC28AA6}"/>
              </a:ext>
            </a:extLst>
          </p:cNvPr>
          <p:cNvSpPr txBox="1"/>
          <p:nvPr/>
        </p:nvSpPr>
        <p:spPr>
          <a:xfrm>
            <a:off x="1051005" y="2687344"/>
            <a:ext cx="2714707" cy="2554545"/>
          </a:xfrm>
          <a:prstGeom prst="rect">
            <a:avLst/>
          </a:prstGeom>
          <a:noFill/>
        </p:spPr>
        <p:txBody>
          <a:bodyPr wrap="square">
            <a:spAutoFit/>
          </a:bodyPr>
          <a:lstStyle/>
          <a:p>
            <a:pPr lvl="0"/>
            <a:r>
              <a:rPr lang="en-GB" sz="800" b="1" dirty="0">
                <a:latin typeface="+mn-lt"/>
              </a:rPr>
              <a:t>Data Rate = 500kbps</a:t>
            </a:r>
            <a:endParaRPr lang="en-DE" sz="800" b="1" dirty="0">
              <a:latin typeface="+mn-lt"/>
            </a:endParaRPr>
          </a:p>
          <a:p>
            <a:pPr marL="180000" lvl="1" indent="0">
              <a:buNone/>
            </a:pPr>
            <a:r>
              <a:rPr lang="en-GB" sz="800" dirty="0">
                <a:latin typeface="+mn-lt"/>
              </a:rPr>
              <a:t>Note both PHR and the payload go through the rate-1/2 convolutional code with generator polynomials (133, 171) as specified in Clause 21.3.6 of IEEE 802.15.4-2020 or in Clause 15.3.3 of IEEE 802.15.4z-2020</a:t>
            </a:r>
            <a:endParaRPr lang="en-DE" sz="800" dirty="0">
              <a:latin typeface="+mn-lt"/>
            </a:endParaRPr>
          </a:p>
          <a:p>
            <a:pPr marL="180000" lvl="1" indent="0">
              <a:buNone/>
            </a:pPr>
            <a:r>
              <a:rPr lang="en-GB" sz="800" dirty="0">
                <a:latin typeface="+mn-lt"/>
              </a:rPr>
              <a:t>Preamble length = 64us</a:t>
            </a:r>
          </a:p>
          <a:p>
            <a:pPr marL="180000" lvl="1" indent="0">
              <a:buNone/>
            </a:pPr>
            <a:r>
              <a:rPr lang="en-GB" sz="800" dirty="0">
                <a:latin typeface="+mn-lt"/>
              </a:rPr>
              <a:t>SFD length = 32us</a:t>
            </a:r>
          </a:p>
          <a:p>
            <a:pPr marL="180000" lvl="1" indent="0">
              <a:buNone/>
            </a:pPr>
            <a:r>
              <a:rPr lang="en-GB" sz="800" dirty="0">
                <a:latin typeface="+mn-lt"/>
              </a:rPr>
              <a:t>PHR length = 28us</a:t>
            </a:r>
          </a:p>
          <a:p>
            <a:pPr marL="180000" lvl="1" indent="0">
              <a:buNone/>
            </a:pPr>
            <a:r>
              <a:rPr lang="en-GB" sz="800" dirty="0">
                <a:latin typeface="+mn-lt"/>
              </a:rPr>
              <a:t>Payload length = 172us</a:t>
            </a:r>
            <a:endParaRPr lang="en-DE" sz="800" dirty="0">
              <a:latin typeface="+mn-lt"/>
            </a:endParaRPr>
          </a:p>
          <a:p>
            <a:pPr marL="360000" lvl="1" indent="0">
              <a:buNone/>
            </a:pPr>
            <a:r>
              <a:rPr lang="en-GB" sz="800" dirty="0">
                <a:latin typeface="+mn-lt"/>
              </a:rPr>
              <a:t>PHR carries (8+6)x2 = 28 coded bits</a:t>
            </a:r>
            <a:endParaRPr lang="en-DE" sz="800" dirty="0">
              <a:latin typeface="+mn-lt"/>
            </a:endParaRPr>
          </a:p>
          <a:p>
            <a:pPr marL="360000" lvl="1" indent="0">
              <a:buNone/>
            </a:pPr>
            <a:r>
              <a:rPr lang="en-GB" sz="800" dirty="0">
                <a:latin typeface="+mn-lt"/>
              </a:rPr>
              <a:t>Payload carrier (80+6)x2 = 172 coded bits</a:t>
            </a:r>
            <a:endParaRPr lang="en-DE" sz="800" dirty="0">
              <a:latin typeface="+mn-lt"/>
            </a:endParaRPr>
          </a:p>
          <a:p>
            <a:pPr marL="180000" lvl="1" indent="0">
              <a:buNone/>
            </a:pPr>
            <a:r>
              <a:rPr lang="en-GB" sz="800" u="sng" dirty="0">
                <a:latin typeface="+mn-lt"/>
              </a:rPr>
              <a:t>Total packet duration: 296us</a:t>
            </a:r>
          </a:p>
          <a:p>
            <a:pPr marL="457200" lvl="1" indent="0">
              <a:buNone/>
            </a:pPr>
            <a:endParaRPr lang="en-DE" sz="800" dirty="0">
              <a:latin typeface="+mn-lt"/>
            </a:endParaRPr>
          </a:p>
          <a:p>
            <a:pPr lvl="0"/>
            <a:r>
              <a:rPr lang="en-GB" sz="800" b="1" dirty="0">
                <a:latin typeface="+mn-lt"/>
              </a:rPr>
              <a:t>Data Rate = 1000kbps</a:t>
            </a:r>
            <a:endParaRPr lang="en-DE" sz="800" b="1" dirty="0">
              <a:latin typeface="+mn-lt"/>
            </a:endParaRPr>
          </a:p>
          <a:p>
            <a:pPr marL="180000" lvl="1" indent="0">
              <a:buNone/>
            </a:pPr>
            <a:r>
              <a:rPr lang="en-GB" sz="800" dirty="0">
                <a:latin typeface="+mn-lt"/>
              </a:rPr>
              <a:t>Preamble length = 64us</a:t>
            </a:r>
          </a:p>
          <a:p>
            <a:pPr marL="180000" lvl="1" indent="0">
              <a:buNone/>
            </a:pPr>
            <a:r>
              <a:rPr lang="en-GB" sz="800" dirty="0">
                <a:latin typeface="+mn-lt"/>
              </a:rPr>
              <a:t>SFD length = 32us</a:t>
            </a:r>
          </a:p>
          <a:p>
            <a:pPr marL="180000" lvl="1" indent="0">
              <a:buNone/>
            </a:pPr>
            <a:r>
              <a:rPr lang="en-GB" sz="800" dirty="0">
                <a:latin typeface="+mn-lt"/>
              </a:rPr>
              <a:t>PHR length = 8us</a:t>
            </a:r>
          </a:p>
          <a:p>
            <a:pPr marL="180000" lvl="1" indent="0">
              <a:buNone/>
            </a:pPr>
            <a:r>
              <a:rPr lang="en-GB" sz="800" dirty="0">
                <a:latin typeface="+mn-lt"/>
              </a:rPr>
              <a:t>Payload length = 80us</a:t>
            </a:r>
            <a:endParaRPr lang="en-DE" sz="800" dirty="0">
              <a:latin typeface="+mn-lt"/>
            </a:endParaRPr>
          </a:p>
          <a:p>
            <a:pPr marL="180000" lvl="1" indent="0">
              <a:buNone/>
            </a:pPr>
            <a:r>
              <a:rPr lang="en-GB" sz="800" u="sng" dirty="0">
                <a:latin typeface="+mn-lt"/>
              </a:rPr>
              <a:t>Total packet duration: 184us</a:t>
            </a:r>
            <a:endParaRPr lang="en-DE" sz="800" u="sng" dirty="0">
              <a:latin typeface="+mn-lt"/>
            </a:endParaRPr>
          </a:p>
        </p:txBody>
      </p:sp>
    </p:spTree>
    <p:extLst>
      <p:ext uri="{BB962C8B-B14F-4D97-AF65-F5344CB8AC3E}">
        <p14:creationId xmlns:p14="http://schemas.microsoft.com/office/powerpoint/2010/main" val="840233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599"/>
            <a:ext cx="7772400" cy="1601787"/>
          </a:xfrm>
        </p:spPr>
        <p:txBody>
          <a:bodyPr/>
          <a:lstStyle/>
          <a:p>
            <a:pPr>
              <a:spcBef>
                <a:spcPts val="600"/>
              </a:spcBef>
              <a:spcAft>
                <a:spcPts val="600"/>
              </a:spcAft>
              <a:buFont typeface="Arial" panose="020B0604020202020204" pitchFamily="34" charset="0"/>
              <a:buChar char="•"/>
            </a:pPr>
            <a:r>
              <a:rPr lang="en-US" sz="1800" dirty="0"/>
              <a:t>Given the analyzed spectral properties of 802.15.4 O-QPSK modulation, we propose allocation of a total of 250 NB channels in UNII-3 and UNII-5 bands with channel spacing of 2.5 MHz, in order to increase spectral efficiency over the 5 MHz channel spacing used in legacy 802.15.4 at 2.4 GHz.</a:t>
            </a:r>
          </a:p>
          <a:p>
            <a:pPr>
              <a:spcBef>
                <a:spcPts val="600"/>
              </a:spcBef>
              <a:spcAft>
                <a:spcPts val="600"/>
              </a:spcAft>
              <a:buFont typeface="Arial" panose="020B0604020202020204" pitchFamily="34" charset="0"/>
              <a:buChar char="•"/>
            </a:pPr>
            <a:r>
              <a:rPr lang="en-US" sz="1800" dirty="0"/>
              <a:t>Simulations results show potential for increase in maximum network throughput for the legacy 250kpbs O-QPSK PHY, as well as the newly proposed 500 kbps CC r=1/2 K=7, and uncoded 1 Mbps modes, over both low and high density deployment use cases.</a:t>
            </a:r>
          </a:p>
          <a:p>
            <a:pPr>
              <a:spcBef>
                <a:spcPts val="600"/>
              </a:spcBef>
              <a:spcAft>
                <a:spcPts val="600"/>
              </a:spcAft>
              <a:buFont typeface="Arial" panose="020B0604020202020204" pitchFamily="34" charset="0"/>
              <a:buChar char="•"/>
            </a:pPr>
            <a:r>
              <a:rPr lang="en-US" sz="1800" dirty="0"/>
              <a:t>The proposed channel spacing targets current and prospected regulatory requirements in most regions world wide, under particular consideration of the occupied bandwidth criteria from ETSI and guard band requirements from FCC.</a:t>
            </a:r>
          </a:p>
          <a:p>
            <a:pPr>
              <a:spcBef>
                <a:spcPts val="600"/>
              </a:spcBef>
              <a:spcAft>
                <a:spcPts val="600"/>
              </a:spcAft>
              <a:buFont typeface="Arial" panose="020B0604020202020204" pitchFamily="34" charset="0"/>
              <a:buChar char="•"/>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2379800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spcBef>
                <a:spcPts val="1200"/>
              </a:spcBef>
              <a:spcAft>
                <a:spcPts val="1200"/>
              </a:spcAft>
              <a:buNone/>
            </a:pPr>
            <a:r>
              <a:rPr lang="en-US" sz="1200" dirty="0"/>
              <a:t>[1] “IEEE 802.15.4-2020 Standard for Low-Rate Wireless Networks”, LAN/MAN Standards Working Group.</a:t>
            </a:r>
          </a:p>
          <a:p>
            <a:pPr marL="0" indent="0">
              <a:spcBef>
                <a:spcPts val="1200"/>
              </a:spcBef>
              <a:spcAft>
                <a:spcPts val="1200"/>
              </a:spcAft>
              <a:buNone/>
            </a:pPr>
            <a:r>
              <a:rPr lang="en-US" sz="1200" dirty="0"/>
              <a:t>[2] ETSI EN 302 867 Draft 1, April 2022.</a:t>
            </a:r>
          </a:p>
          <a:p>
            <a:pPr marL="0" indent="0">
              <a:spcBef>
                <a:spcPts val="1200"/>
              </a:spcBef>
              <a:spcAft>
                <a:spcPts val="1200"/>
              </a:spcAft>
              <a:buNone/>
            </a:pPr>
            <a:r>
              <a:rPr lang="en-US" sz="1200" dirty="0"/>
              <a:t>[3] S. </a:t>
            </a:r>
            <a:r>
              <a:rPr lang="en-US" sz="1200" dirty="0" err="1"/>
              <a:t>Lanzisera</a:t>
            </a:r>
            <a:r>
              <a:rPr lang="en-US" sz="1200" dirty="0"/>
              <a:t> and K. S. J. </a:t>
            </a:r>
            <a:r>
              <a:rPr lang="en-US" sz="1200" dirty="0" err="1"/>
              <a:t>Pister</a:t>
            </a:r>
            <a:r>
              <a:rPr lang="en-US" sz="1200" dirty="0"/>
              <a:t>, "Theoretical and Practical Limits to Sensitivity in IEEE 802.15.4 Receivers” 14th IEEE International Conference on Electronics, Circuits and Systems, 2007, pp. 1344-1347.</a:t>
            </a:r>
          </a:p>
          <a:p>
            <a:pPr marL="0" indent="0">
              <a:spcBef>
                <a:spcPts val="1200"/>
              </a:spcBef>
              <a:spcAft>
                <a:spcPts val="1200"/>
              </a:spcAft>
              <a:buNone/>
            </a:pPr>
            <a:r>
              <a:rPr lang="en-US" sz="1200" dirty="0"/>
              <a:t>[4] X. Luo (Apple Inc), F. Leong (NXP), M. Lee (Samsung Electronics), et. al., “NBA-UWB Technical Framework Proposal”, 15-22-0262-01-004ab.</a:t>
            </a:r>
          </a:p>
          <a:p>
            <a:pPr>
              <a:spcBef>
                <a:spcPts val="1200"/>
              </a:spcBef>
              <a:spcAft>
                <a:spcPts val="1200"/>
              </a:spcAft>
            </a:pPr>
            <a:endParaRPr lang="en-US" sz="1200" dirty="0"/>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EC6F9312-326E-EC4C-9977-0FECE01632FF}"/>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38671247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47283</TotalTime>
  <Words>1033</Words>
  <Application>Microsoft Macintosh PowerPoint</Application>
  <PresentationFormat>On-screen Show (4:3)</PresentationFormat>
  <Paragraphs>108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NB O-QPSK Spectrum</vt:lpstr>
      <vt:lpstr>NB Channels</vt:lpstr>
      <vt:lpstr>NB Performance 1/2</vt:lpstr>
      <vt:lpstr>NB Performance 2/2</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358</cp:revision>
  <cp:lastPrinted>1998-02-10T13:28:06Z</cp:lastPrinted>
  <dcterms:created xsi:type="dcterms:W3CDTF">2021-07-16T20:39:58Z</dcterms:created>
  <dcterms:modified xsi:type="dcterms:W3CDTF">2022-07-06T17:18:37Z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