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284" r:id="rId4"/>
    <p:sldId id="5084" r:id="rId5"/>
    <p:sldId id="5083" r:id="rId6"/>
    <p:sldId id="281" r:id="rId7"/>
    <p:sldId id="271" r:id="rId8"/>
    <p:sldId id="273" r:id="rId9"/>
    <p:sldId id="274" r:id="rId10"/>
    <p:sldId id="282" r:id="rId11"/>
    <p:sldId id="276" r:id="rId12"/>
    <p:sldId id="262" r:id="rId13"/>
    <p:sldId id="263" r:id="rId14"/>
    <p:sldId id="264" r:id="rId15"/>
    <p:sldId id="5082" r:id="rId16"/>
    <p:sldId id="4945" r:id="rId17"/>
    <p:sldId id="256" r:id="rId18"/>
    <p:sldId id="5088" r:id="rId19"/>
    <p:sldId id="5081" r:id="rId20"/>
    <p:sldId id="283"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2" d="100"/>
          <a:sy n="72" d="100"/>
        </p:scale>
        <p:origin x="384" y="48"/>
      </p:cViewPr>
      <p:guideLst>
        <p:guide orient="horz" pos="2183"/>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564" y="6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17</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18451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7464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802.15-22-0336-02-06ma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7fadbeaa09b94a2eddcb2fa6535f638d"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ieeesa.webex.com/ieeesa/j.php?MTID=m6f062ff14eb2736e35dafaf57512b51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July 2022]	</a:t>
            </a:r>
          </a:p>
          <a:p>
            <a:r>
              <a:rPr lang="en-US" altLang="ja-JP" sz="1600" b="1" dirty="0">
                <a:ea typeface="ＭＳ Ｐゴシック" charset="-128"/>
              </a:rPr>
              <a:t>Date Submitted: </a:t>
            </a:r>
            <a:r>
              <a:rPr lang="en-US" altLang="ja-JP" sz="1600" dirty="0">
                <a:ea typeface="ＭＳ Ｐゴシック" charset="-128"/>
              </a:rPr>
              <a:t>[11</a:t>
            </a:r>
            <a:r>
              <a:rPr lang="en-US" altLang="ja-JP" sz="1600" baseline="30000" dirty="0">
                <a:ea typeface="ＭＳ Ｐゴシック" charset="-128"/>
              </a:rPr>
              <a:t>th</a:t>
            </a:r>
            <a:r>
              <a:rPr lang="en-US" altLang="ja-JP" sz="1600" dirty="0">
                <a:ea typeface="ＭＳ Ｐゴシック" charset="-128"/>
              </a:rPr>
              <a:t>  July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July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July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July 802.15 plenary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459582"/>
            <a:ext cx="8824450" cy="5206793"/>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buNone/>
            </a:pPr>
            <a:r>
              <a:rPr lang="en-US" altLang="ja-JP" sz="2000" b="1" dirty="0"/>
              <a:t>Action:  </a:t>
            </a:r>
          </a:p>
          <a:p>
            <a:pPr>
              <a:lnSpc>
                <a:spcPts val="2200"/>
              </a:lnSpc>
              <a:buFont typeface="Arial" panose="020B0604020202020204" pitchFamily="34" charset="0"/>
              <a:buChar char="•"/>
            </a:pPr>
            <a:r>
              <a:rPr lang="en-US" altLang="ja-JP" sz="2000" dirty="0">
                <a:solidFill>
                  <a:srgbClr val="FF0000"/>
                </a:solidFill>
              </a:rPr>
              <a:t>Complete Channel Model Document(CMD) for revision</a:t>
            </a:r>
          </a:p>
          <a:p>
            <a:pPr>
              <a:lnSpc>
                <a:spcPts val="2200"/>
              </a:lnSpc>
              <a:buFont typeface="Arial" panose="020B0604020202020204" pitchFamily="34" charset="0"/>
              <a:buChar char="•"/>
            </a:pPr>
            <a:r>
              <a:rPr lang="en-US" altLang="ja-JP" sz="2000" dirty="0">
                <a:solidFill>
                  <a:srgbClr val="FF0000"/>
                </a:solidFill>
              </a:rPr>
              <a:t>Discussion on MAC for enhanced dependability</a:t>
            </a:r>
          </a:p>
          <a:p>
            <a:pPr>
              <a:lnSpc>
                <a:spcPts val="2200"/>
              </a:lnSpc>
              <a:buFont typeface="Arial" panose="020B0604020202020204" pitchFamily="34" charset="0"/>
              <a:buChar char="•"/>
            </a:pPr>
            <a:r>
              <a:rPr lang="en-US" altLang="ja-JP" sz="2000" dirty="0">
                <a:solidFill>
                  <a:srgbClr val="FF0000"/>
                </a:solidFill>
              </a:rPr>
              <a:t>Complete Technical Requirement Document(TRD)</a:t>
            </a:r>
          </a:p>
          <a:p>
            <a:pPr>
              <a:lnSpc>
                <a:spcPts val="2200"/>
              </a:lnSpc>
              <a:buFont typeface="Arial" panose="020B0604020202020204" pitchFamily="34" charset="0"/>
              <a:buChar char="•"/>
            </a:pPr>
            <a:r>
              <a:rPr lang="en-US" altLang="ja-JP" sz="2000" dirty="0">
                <a:solidFill>
                  <a:srgbClr val="FF0000"/>
                </a:solidFill>
              </a:rPr>
              <a:t>Feasibility and satisfaction in market of the TRD</a:t>
            </a:r>
          </a:p>
          <a:p>
            <a:pPr>
              <a:lnSpc>
                <a:spcPts val="2200"/>
              </a:lnSpc>
              <a:buFont typeface="Arial" panose="020B0604020202020204" pitchFamily="34" charset="0"/>
              <a:buChar char="•"/>
            </a:pPr>
            <a:r>
              <a:rPr lang="en-US" altLang="ja-JP" sz="2000" dirty="0">
                <a:solidFill>
                  <a:srgbClr val="FF0000"/>
                </a:solidFill>
              </a:rPr>
              <a:t>Feasibility of TSN of 802.1 in MAC and interference mitigation in PHY and MAC</a:t>
            </a:r>
          </a:p>
          <a:p>
            <a:pPr>
              <a:lnSpc>
                <a:spcPts val="22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Complete all documents for call for proposals</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12946" y="1047817"/>
            <a:ext cx="8928992" cy="5517434"/>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May 2022                          doc.#15-22-0301-00-06a</a:t>
            </a:r>
          </a:p>
          <a:p>
            <a:pPr>
              <a:lnSpc>
                <a:spcPts val="1100"/>
              </a:lnSpc>
            </a:pPr>
            <a:r>
              <a:rPr lang="en-US" altLang="ja-JP" sz="1300" dirty="0"/>
              <a:t>Agenda of TG15.6ma  July Meeting                                                                                   doc.#15-22-0338-02-06ma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doc.#15-21-0023-06-0dep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doc.#15-22-0167-03-06a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 communication for Body Area Networks                                     doc.#15-21-0582-02-06a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Draft Document of MAC with Enhanced Dependability                                                        doc.#15-22-0277-01-06a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supporting dependable BAN service classes                                          doc.#15-22-0354-00-06ma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on Interference Avoidance in Coexisting  Dependable BAN                         doc.#15-22-0355-00-06ma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C2C MAC Technical Requirements</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Hybrid ARQ Scheme Utilizing Decomposable Error Correcting Code for Dependable WBAN  .#15-22-0375-00-06ma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 Introduction of ESTI Smart BAN and collaboration possibility between IEEE 802.15.6 and ESTI </a:t>
            </a:r>
            <a:r>
              <a:rPr lang="en-US" altLang="ja-JP" sz="1200" dirty="0" err="1">
                <a:solidFill>
                  <a:srgbClr val="000000"/>
                </a:solidFill>
                <a:latin typeface="Arial"/>
                <a:cs typeface="Times New Roman" pitchFamily="18" charset="0"/>
              </a:rPr>
              <a:t>SmartBAN</a:t>
            </a:r>
            <a:endParaRPr lang="en-US" altLang="ja-JP" sz="1200" dirty="0">
              <a:solidFill>
                <a:srgbClr val="000000"/>
              </a:solidFill>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UWB Channel Models Document</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doc.#15-22-0344-00-06ma </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100"/>
              </a:lnSpc>
            </a:pPr>
            <a:r>
              <a:rPr lang="en-US" altLang="ja-JP" sz="1300" dirty="0"/>
              <a:t>Discussion</a:t>
            </a:r>
          </a:p>
          <a:p>
            <a:pPr marL="0" indent="0">
              <a:lnSpc>
                <a:spcPts val="1100"/>
              </a:lnSpc>
              <a:buNone/>
            </a:pPr>
            <a:r>
              <a:rPr lang="en-US" altLang="ja-JP" sz="1300" dirty="0"/>
              <a:t>           1.   Common Channel Model for Harmonization with TG 15.6a, 4ab, 5.14, and ETSI Smart BAN</a:t>
            </a:r>
          </a:p>
          <a:p>
            <a:pPr marL="0" indent="0">
              <a:lnSpc>
                <a:spcPts val="1100"/>
              </a:lnSpc>
              <a:buNone/>
            </a:pPr>
            <a:r>
              <a:rPr lang="en-US" altLang="ja-JP" sz="1300" dirty="0"/>
              <a:t>          :2.   Complete Channel Model Document(CMD)</a:t>
            </a:r>
          </a:p>
          <a:p>
            <a:pPr marL="0" indent="0">
              <a:lnSpc>
                <a:spcPts val="1100"/>
              </a:lnSpc>
              <a:buNone/>
            </a:pPr>
            <a:r>
              <a:rPr lang="en-US" altLang="ja-JP" sz="1300" dirty="0"/>
              <a:t>           3.   Complete TRD of Enhanced Dependable BAN for Revision of IEEE802.15.6-2012</a:t>
            </a:r>
          </a:p>
          <a:p>
            <a:pPr marL="0" indent="0">
              <a:lnSpc>
                <a:spcPts val="1100"/>
              </a:lnSpc>
              <a:buNone/>
            </a:pPr>
            <a:r>
              <a:rPr lang="en-US" altLang="ja-JP" sz="1300" dirty="0"/>
              <a:t>           4.   Feasible Technologies for Satisfying the Technical Requirement</a:t>
            </a:r>
          </a:p>
          <a:p>
            <a:pPr marL="0" indent="0">
              <a:lnSpc>
                <a:spcPts val="1100"/>
              </a:lnSpc>
              <a:buNone/>
            </a:pPr>
            <a:r>
              <a:rPr lang="en-US" altLang="ja-JP" sz="1300" dirty="0"/>
              <a:t>           5.   Timeline for next July and September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17</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340706" y="1050595"/>
            <a:ext cx="687800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EDT, July 12(TUE),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8:30-10:00 EDT, July 13(WED),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TG6a,TG4ab,TG14:AM2 10:30-11:30 July 13(WED EDT,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23:30-24:30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EDT, July 14(THU),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8" name="図 7">
            <a:extLst>
              <a:ext uri="{FF2B5EF4-FFF2-40B4-BE49-F238E27FC236}">
                <a16:creationId xmlns:a16="http://schemas.microsoft.com/office/drawing/2014/main" id="{57EBBA4E-E979-2FC2-4E82-6A021268351B}"/>
              </a:ext>
            </a:extLst>
          </p:cNvPr>
          <p:cNvPicPr>
            <a:picLocks noChangeAspect="1"/>
          </p:cNvPicPr>
          <p:nvPr/>
        </p:nvPicPr>
        <p:blipFill>
          <a:blip r:embed="rId3"/>
          <a:stretch>
            <a:fillRect/>
          </a:stretch>
        </p:blipFill>
        <p:spPr>
          <a:xfrm>
            <a:off x="0" y="2164763"/>
            <a:ext cx="9144000" cy="4093274"/>
          </a:xfrm>
          <a:prstGeom prst="rect">
            <a:avLst/>
          </a:prstGeom>
        </p:spPr>
      </p:pic>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510188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998057" y="3429001"/>
            <a:ext cx="1230073" cy="432786"/>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596741" y="4654510"/>
            <a:ext cx="1164764" cy="45320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4228130" y="3395235"/>
            <a:ext cx="1157894" cy="22714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6302820" y="3004458"/>
            <a:ext cx="231146" cy="279835"/>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745671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4529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8044545" cy="343046"/>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Plenary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July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806558933"/>
              </p:ext>
            </p:extLst>
          </p:nvPr>
        </p:nvGraphicFramePr>
        <p:xfrm>
          <a:off x="239486" y="867913"/>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July 11</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July 12</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July 13</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July 14</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8:00AM-10:00AM</a:t>
                      </a:r>
                    </a:p>
                    <a:p>
                      <a:pPr algn="ctr"/>
                      <a:r>
                        <a:rPr kumimoji="1" lang="en-US" altLang="ja-JP" sz="1000" b="1" dirty="0"/>
                        <a:t>JST: 9:00-11:00PM</a:t>
                      </a:r>
                      <a:endParaRPr kumimoji="1" lang="ja-JP" altLang="en-US" sz="1000" b="1" dirty="0"/>
                    </a:p>
                  </a:txBody>
                  <a:tcPr anchor="ctr">
                    <a:solidFill>
                      <a:schemeClr val="accent1">
                        <a:lumMod val="20000"/>
                        <a:lumOff val="80000"/>
                      </a:schemeClr>
                    </a:solidFill>
                  </a:tcPr>
                </a:tc>
                <a:tc>
                  <a:txBody>
                    <a:bodyPr/>
                    <a:lstStyle/>
                    <a:p>
                      <a:pPr algn="ct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8:30-10:00</a:t>
                      </a: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2</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rgbClr val="FF0000"/>
                          </a:solidFill>
                        </a:rPr>
                        <a:t>AM1 TG15.6ma Session 3</a:t>
                      </a: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11:30AM-12:30AM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JST:+1day 0:30-1:30AM</a:t>
                      </a:r>
                      <a:endParaRPr kumimoji="1" lang="ja-JP" altLang="en-US" sz="10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IEEE802.15 Opening Plenary</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AM2 Joint Session TG15.6a, 4ab, &amp;TG14</a:t>
                      </a: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algn="ctr"/>
                      <a:r>
                        <a:rPr kumimoji="1" lang="en-US" altLang="ja-JP" sz="1000" b="1" dirty="0"/>
                        <a:t>EDT 4:30PM-15:30PM</a:t>
                      </a:r>
                    </a:p>
                    <a:p>
                      <a:pPr algn="ctr"/>
                      <a:r>
                        <a:rPr kumimoji="1" lang="en-US" altLang="ja-JP" sz="1000" b="1" dirty="0"/>
                        <a:t>JST:+1day 5:00-6:00AM</a:t>
                      </a:r>
                      <a:endParaRPr kumimoji="1" lang="ja-JP" altLang="en-US" sz="10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770695" y="2626726"/>
            <a:ext cx="7644378" cy="4401205"/>
          </a:xfrm>
          <a:prstGeom prst="rect">
            <a:avLst/>
          </a:prstGeom>
          <a:noFill/>
        </p:spPr>
        <p:txBody>
          <a:bodyPr wrap="square">
            <a:spAutoFit/>
          </a:bodyPr>
          <a:lstStyle/>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1. 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Session1,2,3,    Tue AM1  (Virtual Room #4)</a:t>
            </a:r>
            <a:endParaRPr lang="ja-JP" altLang="ja-JP" sz="1400" b="0" i="0" u="none" strike="noStrike" dirty="0">
              <a:effectLst/>
              <a:latin typeface="Arial" panose="020B0604020202020204" pitchFamily="34" charset="0"/>
            </a:endParaRPr>
          </a:p>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8:00 AM - 10:00 AM Tue. July 12</a:t>
            </a:r>
            <a:r>
              <a:rPr kumimoji="1" lang="en-US" altLang="ja-JP" sz="1400" b="1" i="0" u="none" strike="noStrike" kern="1200" baseline="30000" dirty="0">
                <a:solidFill>
                  <a:srgbClr val="000000"/>
                </a:solidFill>
                <a:effectLst/>
                <a:latin typeface="Arial" panose="020B0604020202020204" pitchFamily="34" charset="0"/>
              </a:rPr>
              <a:t>th</a:t>
            </a:r>
            <a:r>
              <a:rPr kumimoji="1" lang="en-US" altLang="ja-JP" sz="1400" b="1" i="0" u="none" strike="noStrike" kern="1200" dirty="0">
                <a:solidFill>
                  <a:srgbClr val="000000"/>
                </a:solidFill>
                <a:effectLst/>
                <a:latin typeface="Arial" panose="020B0604020202020204" pitchFamily="34" charset="0"/>
              </a:rPr>
              <a:t>,14</a:t>
            </a:r>
            <a:r>
              <a:rPr kumimoji="1" lang="en-US" altLang="ja-JP" sz="1400" b="1" i="0" u="none" strike="noStrike" kern="1200" baseline="30000" dirty="0">
                <a:solidFill>
                  <a:srgbClr val="000000"/>
                </a:solidFill>
                <a:effectLst/>
                <a:latin typeface="Arial" panose="020B0604020202020204" pitchFamily="34" charset="0"/>
              </a:rPr>
              <a:t>th</a:t>
            </a:r>
            <a:r>
              <a:rPr kumimoji="1" lang="en-US" altLang="ja-JP" sz="1400" b="1" i="0" u="none" strike="noStrike" kern="1200" dirty="0">
                <a:solidFill>
                  <a:srgbClr val="000000"/>
                </a:solidFill>
                <a:effectLst/>
                <a:latin typeface="Arial" panose="020B0604020202020204" pitchFamily="34" charset="0"/>
              </a:rPr>
              <a:t>  2022 (UTC-04:00) Eastern Time, </a:t>
            </a:r>
          </a:p>
          <a:p>
            <a:pPr marL="0" algn="l" rtl="0" eaLnBrk="1" fontAlgn="ctr" latinLnBrk="0" hangingPunct="1">
              <a:spcBef>
                <a:spcPts val="0"/>
              </a:spcBef>
              <a:spcAft>
                <a:spcPts val="0"/>
              </a:spcAft>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8:30 AM - 10:00 AM Tue. July 13</a:t>
            </a:r>
            <a:r>
              <a:rPr kumimoji="1"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(UTC-04:00) Eastern Time, </a:t>
            </a:r>
            <a:endParaRPr lang="ja-JP" altLang="ja-JP" sz="1400" b="0" i="0" u="none" strike="noStrike" dirty="0">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        9:00 PM -  11:00PM  Tue July 12</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,14</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2022  (UTC+9:00) Japan &amp; Korean Time</a:t>
            </a:r>
          </a:p>
          <a:p>
            <a:pPr algn="l" rtl="0" fontAlgn="ct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9:30 PM -  11:00PM  Tue July 13</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(UTC+9:00) Japan &amp; Korean Time</a:t>
            </a:r>
          </a:p>
          <a:p>
            <a:pPr algn="l" rtl="0" fontAlgn="ctr"/>
            <a:endParaRPr lang="en-US" altLang="ja-JP" sz="1400" b="1" dirty="0">
              <a:solidFill>
                <a:srgbClr val="000000"/>
              </a:solidFill>
              <a:latin typeface="Arial" panose="020B0604020202020204" pitchFamily="34" charset="0"/>
              <a:hlinkClick r:id="rId3"/>
            </a:endParaRPr>
          </a:p>
          <a:p>
            <a:pPr algn="l" rtl="0" fontAlgn="ctr"/>
            <a:r>
              <a:rPr lang="en-US" altLang="ja-JP" sz="1400" b="1" i="0" u="none" strike="noStrike" dirty="0">
                <a:solidFill>
                  <a:srgbClr val="000000"/>
                </a:solidFill>
                <a:effectLst/>
                <a:latin typeface="Arial" panose="020B0604020202020204" pitchFamily="34" charset="0"/>
                <a:hlinkClick r:id="rId3"/>
              </a:rPr>
              <a:t>https://ieeesa.webex.com/ieeesa/j.php?MTID=m7fadbeaa09b94a2eddcb2fa6535f638d</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2337 002 2352</a:t>
            </a:r>
          </a:p>
          <a:p>
            <a:pPr algn="l" rtl="0" fontAlgn="ctr"/>
            <a:r>
              <a:rPr lang="en-US" altLang="ja-JP" sz="1400" b="1" i="0" u="none" strike="noStrike" dirty="0">
                <a:solidFill>
                  <a:srgbClr val="000000"/>
                </a:solidFill>
                <a:effectLst/>
                <a:latin typeface="Arial" panose="020B0604020202020204" pitchFamily="34" charset="0"/>
              </a:rPr>
              <a:t>Password: 80215mtgrm4</a:t>
            </a:r>
          </a:p>
          <a:p>
            <a:pPr algn="l" rtl="0" fontAlgn="ctr"/>
            <a:endParaRPr lang="en-US" altLang="ja-JP" sz="1400" b="1" dirty="0">
              <a:solidFill>
                <a:srgbClr val="000000"/>
              </a:solidFill>
              <a:latin typeface="Arial" panose="020B0604020202020204" pitchFamily="34" charset="0"/>
            </a:endParaRP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Opening and Closing Plenary sessions</a:t>
            </a: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Session TG15.6a, 4ab, &amp;TG14 (Virtual Room #1)</a:t>
            </a:r>
          </a:p>
          <a:p>
            <a:pPr algn="l" rtl="0" fontAlgn="ctr"/>
            <a:r>
              <a:rPr lang="en-US" altLang="ja-JP" sz="1400" b="1" i="0" u="none" strike="noStrike" dirty="0">
                <a:solidFill>
                  <a:srgbClr val="000000"/>
                </a:solidFill>
                <a:effectLst/>
                <a:latin typeface="Arial" panose="020B0604020202020204" pitchFamily="34" charset="0"/>
              </a:rPr>
              <a:t>EDT 11:30AM-12:30AM  July 13</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Wednesday</a:t>
            </a:r>
          </a:p>
          <a:p>
            <a:pPr algn="l" rtl="0" fontAlgn="ctr"/>
            <a:r>
              <a:rPr lang="en-US" altLang="ja-JP" sz="1400" b="1" i="0" u="none" strike="noStrike" dirty="0">
                <a:solidFill>
                  <a:srgbClr val="000000"/>
                </a:solidFill>
                <a:effectLst/>
                <a:latin typeface="Arial" panose="020B0604020202020204" pitchFamily="34" charset="0"/>
              </a:rPr>
              <a:t>JST:+1day 0:30-1:30AM  July 14</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Thursday</a:t>
            </a:r>
          </a:p>
          <a:p>
            <a:pPr algn="l" rtl="0" fontAlgn="ctr"/>
            <a:r>
              <a:rPr lang="en-US" altLang="ja-JP" sz="1400" b="1" i="0" u="none" strike="noStrike" dirty="0">
                <a:solidFill>
                  <a:srgbClr val="000000"/>
                </a:solidFill>
                <a:effectLst/>
                <a:latin typeface="Arial" panose="020B0604020202020204" pitchFamily="34" charset="0"/>
                <a:hlinkClick r:id="rId4"/>
              </a:rPr>
              <a:t>https://ieeesa.webex.com/ieeesa/j.php?MTID=m6f062ff14eb2736e35dafaf57512b515</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2336 930 3122</a:t>
            </a:r>
          </a:p>
          <a:p>
            <a:pPr algn="l" rtl="0" fontAlgn="ctr"/>
            <a:r>
              <a:rPr lang="en-US" altLang="ja-JP" sz="1400" b="1" i="0" u="none" strike="noStrike" dirty="0">
                <a:solidFill>
                  <a:srgbClr val="000000"/>
                </a:solidFill>
                <a:effectLst/>
                <a:latin typeface="Arial" panose="020B0604020202020204" pitchFamily="34" charset="0"/>
              </a:rPr>
              <a:t>Password: 80215mtgrm1</a:t>
            </a: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5460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July 12</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July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2022. Doc.# 15-22-0301-00-06a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15-22-0338-02-06ma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July 2022</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01841" y="675572"/>
            <a:ext cx="8407154" cy="369332"/>
          </a:xfrm>
          <a:prstGeom prst="rect">
            <a:avLst/>
          </a:prstGeom>
          <a:noFill/>
        </p:spPr>
        <p:txBody>
          <a:bodyPr wrap="square">
            <a:spAutoFit/>
          </a:bodyPr>
          <a:lstStyle/>
          <a:p>
            <a:r>
              <a:rPr lang="en-US" altLang="ja-JP" b="1" dirty="0"/>
              <a:t>[802.15-ALL] July 802.15 Mixed-Mode Plenary - Welcome and Ground Rules</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189471" y="1104712"/>
            <a:ext cx="8841257" cy="5478423"/>
          </a:xfrm>
          <a:prstGeom prst="rect">
            <a:avLst/>
          </a:prstGeom>
          <a:noFill/>
        </p:spPr>
        <p:txBody>
          <a:bodyPr wrap="square">
            <a:spAutoFit/>
          </a:bodyPr>
          <a:lstStyle/>
          <a:p>
            <a:r>
              <a:rPr lang="en-GB" altLang="ja-JP" sz="1400" dirty="0">
                <a:effectLst/>
                <a:latin typeface="Calibri" panose="020F0502020204030204" pitchFamily="34" charset="0"/>
                <a:ea typeface="游ゴシック" panose="020B0400000000000000" pitchFamily="50" charset="-128"/>
              </a:rPr>
              <a:t>All,</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Welcome in-person and virtually to the 138</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Meeting of IEEE 802.15 WG on Wireless Specialty Networks. Our WG meetings will start tomorrow (Mon.,  July 11</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with the 802.15 WG Opening Plenary at 10:30 am Eastern. We have a busy week and are excited to be working in person again on our standards development work. Our WNG this week will include an invited guest speaker (virtually) whom will present on an exciting and relevant topic.</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As this is our </a:t>
            </a:r>
            <a:r>
              <a:rPr lang="en-GB" altLang="ja-JP" sz="1400" dirty="0">
                <a:solidFill>
                  <a:srgbClr val="FF0000"/>
                </a:solidFill>
                <a:effectLst/>
                <a:latin typeface="Calibri" panose="020F0502020204030204" pitchFamily="34" charset="0"/>
                <a:ea typeface="游ゴシック" panose="020B0400000000000000" pitchFamily="50" charset="-128"/>
              </a:rPr>
              <a:t>1</a:t>
            </a:r>
            <a:r>
              <a:rPr lang="en-GB" altLang="ja-JP" sz="1400" baseline="30000" dirty="0">
                <a:solidFill>
                  <a:srgbClr val="FF0000"/>
                </a:solidFill>
                <a:effectLst/>
                <a:latin typeface="Calibri" panose="020F0502020204030204" pitchFamily="34" charset="0"/>
                <a:ea typeface="游ゴシック" panose="020B0400000000000000" pitchFamily="50" charset="-128"/>
              </a:rPr>
              <a:t>st</a:t>
            </a:r>
            <a:r>
              <a:rPr lang="en-GB" altLang="ja-JP" sz="1400" dirty="0">
                <a:solidFill>
                  <a:srgbClr val="FF0000"/>
                </a:solidFill>
                <a:effectLst/>
                <a:latin typeface="Calibri" panose="020F0502020204030204" pitchFamily="34" charset="0"/>
                <a:ea typeface="游ゴシック" panose="020B0400000000000000" pitchFamily="50" charset="-128"/>
              </a:rPr>
              <a:t> Mixed-Mode mtg. </a:t>
            </a:r>
            <a:r>
              <a:rPr lang="en-GB" altLang="ja-JP" sz="1400" dirty="0">
                <a:effectLst/>
                <a:latin typeface="Calibri" panose="020F0502020204030204" pitchFamily="34" charset="0"/>
                <a:ea typeface="游ゴシック" panose="020B0400000000000000" pitchFamily="50" charset="-128"/>
              </a:rPr>
              <a:t>and we are still all learning, it is almost guaranteed that there will be issues along the way. Please be patient with the 802 leadership, mtg. planners, network support, local hotel staff, and of course all our colleagues as we work through these issues in real time.</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Since there are scheduled breaks we will be starting all meetings on time at </a:t>
            </a:r>
            <a:r>
              <a:rPr lang="en-GB" altLang="ja-JP" sz="1400" b="1" dirty="0">
                <a:solidFill>
                  <a:srgbClr val="FF0000"/>
                </a:solidFill>
                <a:effectLst/>
                <a:latin typeface="Calibri" panose="020F0502020204030204" pitchFamily="34" charset="0"/>
                <a:ea typeface="游ゴシック" panose="020B0400000000000000" pitchFamily="50" charset="-128"/>
              </a:rPr>
              <a:t>the start of the planned time slot (no 10min delay of the start of business from the mtg. start time</a:t>
            </a:r>
            <a:r>
              <a:rPr lang="en-GB" altLang="ja-JP" sz="1400" dirty="0">
                <a:effectLst/>
                <a:latin typeface="Calibri" panose="020F0502020204030204" pitchFamily="34" charset="0"/>
                <a:ea typeface="游ゴシック" panose="020B0400000000000000" pitchFamily="50" charset="-128"/>
              </a:rPr>
              <a:t>, as we were using for our prior virtual-only mtgs.). </a:t>
            </a:r>
            <a:r>
              <a:rPr lang="en-GB" altLang="ja-JP" sz="1400" dirty="0">
                <a:solidFill>
                  <a:srgbClr val="FF0000"/>
                </a:solidFill>
                <a:effectLst/>
                <a:latin typeface="Calibri" panose="020F0502020204030204" pitchFamily="34" charset="0"/>
                <a:ea typeface="游ゴシック" panose="020B0400000000000000" pitchFamily="50" charset="-128"/>
              </a:rPr>
              <a:t>Webex appointments for the 4 virtual rooms </a:t>
            </a:r>
            <a:r>
              <a:rPr lang="en-GB" altLang="ja-JP" sz="1400" dirty="0">
                <a:effectLst/>
                <a:latin typeface="Calibri" panose="020F0502020204030204" pitchFamily="34" charset="0"/>
                <a:ea typeface="游ゴシック" panose="020B0400000000000000" pitchFamily="50" charset="-128"/>
              </a:rPr>
              <a:t>being utilized by 802.15 this week have been posted to the 802.15 Calendar. The Webex links are also provided on the WG15 Graphic at the top of each day. Simply look at the 802.15 graphic and select the Webex link at the top of that column to join the meeting for that time slot.</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To allow the mtgs. to run as smoothly as possible, we have set some ground rules for the week: </a:t>
            </a:r>
            <a:endParaRPr lang="ja-JP" altLang="ja-JP" sz="1400" dirty="0">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All in-person attendees are requested to use the mic in the room so that remote participants can hear you</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In-person attendees who join the Webex SHALL ensure that their audio is disabled</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are requested to mute their Webex session audio when not speaking</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that want to speak SHALL submit (only) a “Q” to the Webex session chat window (to minimize clutter in that window) and then be ready to speak when requested by the Webex administrator</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We will have 2 queues for participants in each mtg. (1 at the in-person mic in the room and 1 on Webex) and the Webex administrator for each mtg. will alternate between the queues until both are cleared or time runs out</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Looking forward to working with everyone (in person and virtually) this week.</a:t>
            </a:r>
            <a:endParaRPr lang="ja-JP" altLang="ja-JP" sz="1400" dirty="0">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Best Regards,</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Clint Powell</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IEEE 802.15 WG - Chair</a:t>
            </a:r>
            <a:endParaRPr lang="ja-JP" altLang="ja-JP" sz="1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340706" y="1050595"/>
            <a:ext cx="687800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EDT, July 12(TUE),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8:30-10:00 EDT, July 13(WED),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TG6a,TG4ab,TG14:AM2 10:30-11:30 July 13(WED EDT,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23:30-24:30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EDT, July 14(THU),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8" name="図 7">
            <a:extLst>
              <a:ext uri="{FF2B5EF4-FFF2-40B4-BE49-F238E27FC236}">
                <a16:creationId xmlns:a16="http://schemas.microsoft.com/office/drawing/2014/main" id="{57EBBA4E-E979-2FC2-4E82-6A021268351B}"/>
              </a:ext>
            </a:extLst>
          </p:cNvPr>
          <p:cNvPicPr>
            <a:picLocks noChangeAspect="1"/>
          </p:cNvPicPr>
          <p:nvPr/>
        </p:nvPicPr>
        <p:blipFill>
          <a:blip r:embed="rId3"/>
          <a:stretch>
            <a:fillRect/>
          </a:stretch>
        </p:blipFill>
        <p:spPr>
          <a:xfrm>
            <a:off x="0" y="2164763"/>
            <a:ext cx="9144000" cy="4093274"/>
          </a:xfrm>
          <a:prstGeom prst="rect">
            <a:avLst/>
          </a:prstGeom>
        </p:spPr>
      </p:pic>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510188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998057" y="3429001"/>
            <a:ext cx="1230073" cy="432786"/>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596741" y="4654510"/>
            <a:ext cx="1164764" cy="45320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4228130" y="3395235"/>
            <a:ext cx="1157894" cy="22714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6302820" y="3004458"/>
            <a:ext cx="231146" cy="279835"/>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745671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07312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60974</TotalTime>
  <Words>3270</Words>
  <Application>Microsoft Office PowerPoint</Application>
  <PresentationFormat>画面に合わせる (4:3)</PresentationFormat>
  <Paragraphs>311</Paragraphs>
  <Slides>21</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21</vt:i4>
      </vt:variant>
    </vt:vector>
  </HeadingPairs>
  <TitlesOfParts>
    <vt:vector size="33" baseType="lpstr">
      <vt:lpstr>Monotype Sorts</vt:lpstr>
      <vt:lpstr>ＭＳ Ｐゴシック</vt:lpstr>
      <vt:lpstr>ＭＳ ゴシック</vt:lpstr>
      <vt:lpstr>游ゴシック</vt:lpstr>
      <vt:lpstr>Arial</vt:lpstr>
      <vt:lpstr>Calibri</vt:lpstr>
      <vt:lpstr>Courier New</vt:lpstr>
      <vt:lpstr>Montserrat</vt:lpstr>
      <vt:lpstr>Symbol</vt:lpstr>
      <vt:lpstr>Times New Roman</vt:lpstr>
      <vt:lpstr>Wingdings</vt:lpstr>
      <vt:lpstr>IEEE-P802_15</vt:lpstr>
      <vt:lpstr>PowerPoint プレゼンテーション</vt:lpstr>
      <vt:lpstr>IEEE 802.15 TG15.6ma  (Revision of IEEE802.15.6-2012)   Opening Information  In Personal and Virtual Hybrid Plenary Session July 12th, 2022  Ryuji Kohno Yokohama National University(YNU), YRP International Alliance Institute(YRP-IAI)</vt:lpstr>
      <vt:lpstr>PowerPoint プレゼンテーション</vt:lpstr>
      <vt:lpstr>PowerPoint プレゼンテーション</vt:lpstr>
      <vt:lpstr>TG15.6ma Plenary Session Schedule for 10-18th, July 2022</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vt:lpstr>
      <vt:lpstr>Agenda items for the week</vt:lpstr>
      <vt:lpstr>TG15.6ma Plenary Session Schedule for 10-18th, July 2022</vt:lpstr>
      <vt:lpstr>TG15.6ma  Plenary Session Schedule for 10-18th July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99</cp:revision>
  <cp:lastPrinted>2022-07-06T15:32:43Z</cp:lastPrinted>
  <dcterms:created xsi:type="dcterms:W3CDTF">2020-12-17T10:56:09Z</dcterms:created>
  <dcterms:modified xsi:type="dcterms:W3CDTF">2022-07-11T13:53:27Z</dcterms:modified>
</cp:coreProperties>
</file>